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68" r:id="rId3"/>
    <p:sldId id="262" r:id="rId4"/>
    <p:sldId id="269" r:id="rId5"/>
    <p:sldId id="270" r:id="rId6"/>
    <p:sldId id="333" r:id="rId7"/>
    <p:sldId id="310" r:id="rId8"/>
    <p:sldId id="306" r:id="rId9"/>
    <p:sldId id="308" r:id="rId10"/>
    <p:sldId id="307" r:id="rId11"/>
    <p:sldId id="314" r:id="rId12"/>
    <p:sldId id="316" r:id="rId13"/>
    <p:sldId id="309" r:id="rId14"/>
    <p:sldId id="271" r:id="rId15"/>
    <p:sldId id="272" r:id="rId16"/>
    <p:sldId id="283" r:id="rId17"/>
    <p:sldId id="313" r:id="rId18"/>
    <p:sldId id="322" r:id="rId19"/>
    <p:sldId id="317" r:id="rId20"/>
    <p:sldId id="330" r:id="rId21"/>
    <p:sldId id="329" r:id="rId22"/>
    <p:sldId id="328" r:id="rId23"/>
    <p:sldId id="331" r:id="rId24"/>
    <p:sldId id="324" r:id="rId25"/>
    <p:sldId id="336" r:id="rId26"/>
    <p:sldId id="327" r:id="rId27"/>
    <p:sldId id="273" r:id="rId28"/>
    <p:sldId id="318" r:id="rId29"/>
    <p:sldId id="304" r:id="rId30"/>
    <p:sldId id="320" r:id="rId31"/>
    <p:sldId id="321" r:id="rId32"/>
    <p:sldId id="325" r:id="rId33"/>
    <p:sldId id="326" r:id="rId34"/>
    <p:sldId id="302" r:id="rId35"/>
    <p:sldId id="300" r:id="rId36"/>
    <p:sldId id="296" r:id="rId3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8F8F8"/>
    <a:srgbClr val="000000"/>
    <a:srgbClr val="009900"/>
    <a:srgbClr val="FF0000"/>
    <a:srgbClr val="CC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4" autoAdjust="0"/>
    <p:restoredTop sz="94707" autoAdjust="0"/>
  </p:normalViewPr>
  <p:slideViewPr>
    <p:cSldViewPr snapToGrid="0">
      <p:cViewPr>
        <p:scale>
          <a:sx n="66" d="100"/>
          <a:sy n="66" d="100"/>
        </p:scale>
        <p:origin x="-52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D390ED-12D5-4DA4-B043-0CB4A178BB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20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062FB-CE15-401E-98D9-D3A00247F737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98455-7D0F-421E-AA1F-EC2C2C41E18F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7" name="Picture 8" descr="AbschnittAufgeschnittenLa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75"/>
            <a:ext cx="95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5"/>
          <p:cNvSpPr>
            <a:spLocks/>
          </p:cNvSpPr>
          <p:nvPr userDrawn="1"/>
        </p:nvSpPr>
        <p:spPr bwMode="auto">
          <a:xfrm>
            <a:off x="323850" y="404813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Freeform 26"/>
          <p:cNvSpPr>
            <a:spLocks/>
          </p:cNvSpPr>
          <p:nvPr userDrawn="1"/>
        </p:nvSpPr>
        <p:spPr bwMode="auto">
          <a:xfrm>
            <a:off x="323850" y="2852738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Freeform 27"/>
          <p:cNvSpPr>
            <a:spLocks/>
          </p:cNvSpPr>
          <p:nvPr userDrawn="1"/>
        </p:nvSpPr>
        <p:spPr bwMode="auto">
          <a:xfrm>
            <a:off x="323850" y="1628775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8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F9325-1599-4D37-98A1-D0B3C41B6FC2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6EE88-4BF0-4E44-A61C-E39329806583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28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21AD98-35B2-40A8-83A7-53D407610EC4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5CA8B-CF9C-4229-BA15-20A818BD22CE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74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C22878-9B6A-4497-A500-B529E1DA5187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4F088-08A7-4BE5-AE6A-A9082C8FF5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6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FCAB4E-EEEA-4D14-892C-052F180C04F2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C27D1-2DF1-4C91-8D07-6E6FC419E157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76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3227D-F858-495B-B007-15CA674E1F2C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48F28-FAE7-474A-817E-D43597270189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3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2870B4-1FC1-4817-868E-BDF833AEED99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4221F-BE87-4CD4-AAAB-C7718FECB76E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6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B1C630-31FB-47DC-9AF5-FC9078868F23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848DF-6E62-4F40-893B-4E37040F74E9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82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259A28-0E63-4A75-8DD0-DC7F5E398296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F501C-34A3-4998-8E74-35B190DE37CA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45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76A493-BC42-4E73-9501-61CC17017A49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3F97B-521D-4C42-8F9B-A163FBDE3E97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6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151E88-CF5F-4950-B1C5-928B25258C6D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CFDD2-37A8-4ADB-89D6-35B3BC664303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8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DDDCB-CA66-4EA2-ADE4-1E1A0836F61F}" type="datetime1">
              <a:rPr lang="en-GB" smtClean="0"/>
              <a:pPr>
                <a:defRPr/>
              </a:pPr>
              <a:t>10/05/2012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E7361A-4693-4E00-8F89-104839C84768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7" name="Picture 8" descr="AbschnittAufgeschnittenLa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75"/>
            <a:ext cx="95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5"/>
          <p:cNvSpPr>
            <a:spLocks/>
          </p:cNvSpPr>
          <p:nvPr userDrawn="1"/>
        </p:nvSpPr>
        <p:spPr bwMode="auto">
          <a:xfrm>
            <a:off x="323850" y="404813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Freeform 26"/>
          <p:cNvSpPr>
            <a:spLocks/>
          </p:cNvSpPr>
          <p:nvPr userDrawn="1"/>
        </p:nvSpPr>
        <p:spPr bwMode="auto">
          <a:xfrm>
            <a:off x="323850" y="2852738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Freeform 27"/>
          <p:cNvSpPr>
            <a:spLocks/>
          </p:cNvSpPr>
          <p:nvPr userDrawn="1"/>
        </p:nvSpPr>
        <p:spPr bwMode="auto">
          <a:xfrm>
            <a:off x="323850" y="1628775"/>
            <a:ext cx="287338" cy="720725"/>
          </a:xfrm>
          <a:custGeom>
            <a:avLst/>
            <a:gdLst>
              <a:gd name="T0" fmla="*/ 182 w 318"/>
              <a:gd name="T1" fmla="*/ 45 h 998"/>
              <a:gd name="T2" fmla="*/ 227 w 318"/>
              <a:gd name="T3" fmla="*/ 318 h 998"/>
              <a:gd name="T4" fmla="*/ 318 w 318"/>
              <a:gd name="T5" fmla="*/ 499 h 998"/>
              <a:gd name="T6" fmla="*/ 227 w 318"/>
              <a:gd name="T7" fmla="*/ 680 h 998"/>
              <a:gd name="T8" fmla="*/ 182 w 318"/>
              <a:gd name="T9" fmla="*/ 953 h 998"/>
              <a:gd name="T10" fmla="*/ 136 w 318"/>
              <a:gd name="T11" fmla="*/ 953 h 998"/>
              <a:gd name="T12" fmla="*/ 91 w 318"/>
              <a:gd name="T13" fmla="*/ 680 h 998"/>
              <a:gd name="T14" fmla="*/ 0 w 318"/>
              <a:gd name="T15" fmla="*/ 499 h 998"/>
              <a:gd name="T16" fmla="*/ 91 w 318"/>
              <a:gd name="T17" fmla="*/ 318 h 998"/>
              <a:gd name="T18" fmla="*/ 136 w 318"/>
              <a:gd name="T19" fmla="*/ 45 h 998"/>
              <a:gd name="T20" fmla="*/ 182 w 318"/>
              <a:gd name="T21" fmla="*/ 45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8" h="998">
                <a:moveTo>
                  <a:pt x="182" y="45"/>
                </a:moveTo>
                <a:cubicBezTo>
                  <a:pt x="197" y="90"/>
                  <a:pt x="204" y="242"/>
                  <a:pt x="227" y="318"/>
                </a:cubicBezTo>
                <a:cubicBezTo>
                  <a:pt x="250" y="394"/>
                  <a:pt x="318" y="439"/>
                  <a:pt x="318" y="499"/>
                </a:cubicBezTo>
                <a:cubicBezTo>
                  <a:pt x="318" y="559"/>
                  <a:pt x="250" y="604"/>
                  <a:pt x="227" y="680"/>
                </a:cubicBezTo>
                <a:cubicBezTo>
                  <a:pt x="204" y="756"/>
                  <a:pt x="197" y="908"/>
                  <a:pt x="182" y="953"/>
                </a:cubicBezTo>
                <a:cubicBezTo>
                  <a:pt x="167" y="998"/>
                  <a:pt x="151" y="998"/>
                  <a:pt x="136" y="953"/>
                </a:cubicBezTo>
                <a:cubicBezTo>
                  <a:pt x="121" y="908"/>
                  <a:pt x="114" y="756"/>
                  <a:pt x="91" y="680"/>
                </a:cubicBezTo>
                <a:cubicBezTo>
                  <a:pt x="68" y="604"/>
                  <a:pt x="0" y="559"/>
                  <a:pt x="0" y="499"/>
                </a:cubicBezTo>
                <a:cubicBezTo>
                  <a:pt x="0" y="439"/>
                  <a:pt x="68" y="394"/>
                  <a:pt x="91" y="318"/>
                </a:cubicBezTo>
                <a:cubicBezTo>
                  <a:pt x="114" y="242"/>
                  <a:pt x="121" y="90"/>
                  <a:pt x="136" y="45"/>
                </a:cubicBezTo>
                <a:cubicBezTo>
                  <a:pt x="151" y="0"/>
                  <a:pt x="167" y="0"/>
                  <a:pt x="182" y="45"/>
                </a:cubicBezTo>
                <a:close/>
              </a:path>
            </a:pathLst>
          </a:custGeom>
          <a:gradFill rotWithShape="1">
            <a:gsLst>
              <a:gs pos="0">
                <a:srgbClr val="FF6600">
                  <a:alpha val="0"/>
                </a:srgbClr>
              </a:gs>
              <a:gs pos="50000">
                <a:srgbClr val="0357FF"/>
              </a:gs>
              <a:gs pos="100000">
                <a:srgbClr val="FF66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23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Linac II</a:t>
            </a:r>
            <a:endParaRPr lang="en-GB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Markus Hüning</a:t>
            </a:r>
          </a:p>
          <a:p>
            <a:pPr eaLnBrk="1" hangingPunct="1"/>
            <a:r>
              <a:rPr lang="de-DE" dirty="0" smtClean="0"/>
              <a:t>MSK Seminar 11.05.2012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MWS Simulation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706563"/>
            <a:ext cx="6599237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(</a:t>
            </a:r>
            <a:r>
              <a:rPr lang="en-US" dirty="0" smtClean="0"/>
              <a:t>Reference Particle)</a:t>
            </a:r>
            <a:endParaRPr lang="en-US" dirty="0" smtClean="0"/>
          </a:p>
        </p:txBody>
      </p:sp>
      <p:pic>
        <p:nvPicPr>
          <p:cNvPr id="14339" name="Picture 6" descr="buncher05_dpzd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466850"/>
            <a:ext cx="5891212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buncher05_velo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729038"/>
            <a:ext cx="417195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Simulation Results </a:t>
            </a:r>
            <a:r>
              <a:rPr lang="en-US" sz="4000" dirty="0" smtClean="0"/>
              <a:t>(ASTRA)</a:t>
            </a:r>
          </a:p>
        </p:txBody>
      </p:sp>
      <p:pic>
        <p:nvPicPr>
          <p:cNvPr id="15363" name="Picture 6" descr="buncher05_phss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774825"/>
            <a:ext cx="484187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buncher05_emit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876675"/>
            <a:ext cx="40703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Setup </a:t>
            </a:r>
            <a:r>
              <a:rPr lang="de-DE" dirty="0" err="1" smtClean="0"/>
              <a:t>with</a:t>
            </a:r>
            <a:r>
              <a:rPr lang="de-DE" dirty="0" smtClean="0"/>
              <a:t> 2 </a:t>
            </a:r>
            <a:r>
              <a:rPr lang="de-DE" dirty="0" err="1" smtClean="0"/>
              <a:t>Injectors</a:t>
            </a:r>
            <a:endParaRPr lang="de-DE" dirty="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40" y="2397125"/>
            <a:ext cx="7893984" cy="336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dirty="0" err="1" smtClean="0"/>
              <a:t>Accelerator</a:t>
            </a:r>
            <a:r>
              <a:rPr lang="de-DE" sz="4000" dirty="0" smtClean="0"/>
              <a:t> </a:t>
            </a:r>
            <a:r>
              <a:rPr lang="de-DE" sz="4000" dirty="0" err="1" smtClean="0"/>
              <a:t>Structures</a:t>
            </a:r>
            <a:endParaRPr lang="en-GB" sz="4000" dirty="0" smtClean="0"/>
          </a:p>
        </p:txBody>
      </p:sp>
      <p:pic>
        <p:nvPicPr>
          <p:cNvPr id="18435" name="Picture 6" descr="Strukt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857375"/>
            <a:ext cx="6856412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</a:t>
            </a:r>
            <a:r>
              <a:rPr lang="de-DE" dirty="0" smtClean="0"/>
              <a:t>F Power </a:t>
            </a:r>
            <a:r>
              <a:rPr lang="de-DE" dirty="0" err="1" smtClean="0"/>
              <a:t>Amplification</a:t>
            </a:r>
            <a:endParaRPr lang="en-GB" dirty="0" smtClean="0"/>
          </a:p>
        </p:txBody>
      </p:sp>
      <p:sp>
        <p:nvSpPr>
          <p:cNvPr id="19459" name="AutoShape 9"/>
          <p:cNvSpPr>
            <a:spLocks noChangeArrowheads="1"/>
          </p:cNvSpPr>
          <p:nvPr/>
        </p:nvSpPr>
        <p:spPr bwMode="auto">
          <a:xfrm>
            <a:off x="1776413" y="1798638"/>
            <a:ext cx="3121025" cy="522287"/>
          </a:xfrm>
          <a:prstGeom prst="curvedDownArrow">
            <a:avLst>
              <a:gd name="adj1" fmla="val 105183"/>
              <a:gd name="adj2" fmla="val 186021"/>
              <a:gd name="adj3" fmla="val 556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460" name="AutoShape 11"/>
          <p:cNvSpPr>
            <a:spLocks noChangeArrowheads="1"/>
          </p:cNvSpPr>
          <p:nvPr/>
        </p:nvSpPr>
        <p:spPr bwMode="auto">
          <a:xfrm>
            <a:off x="4421188" y="1797050"/>
            <a:ext cx="3121025" cy="522288"/>
          </a:xfrm>
          <a:prstGeom prst="curvedDownArrow">
            <a:avLst>
              <a:gd name="adj1" fmla="val 105183"/>
              <a:gd name="adj2" fmla="val 186021"/>
              <a:gd name="adj3" fmla="val 556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9461" name="Picture 8" descr="P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/>
          <a:stretch>
            <a:fillRect/>
          </a:stretch>
        </p:blipFill>
        <p:spPr bwMode="auto">
          <a:xfrm>
            <a:off x="515938" y="2316163"/>
            <a:ext cx="34671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87187" b="24564"/>
          <a:stretch>
            <a:fillRect/>
          </a:stretch>
        </p:blipFill>
        <p:spPr bwMode="auto">
          <a:xfrm>
            <a:off x="4243388" y="2333625"/>
            <a:ext cx="814387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 descr="S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2338388"/>
            <a:ext cx="3068637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522288" y="5661025"/>
            <a:ext cx="28162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PFN: 42 kV, 4 </a:t>
            </a:r>
            <a:r>
              <a:rPr lang="de-DE">
                <a:latin typeface="Symbol" pitchFamily="18" charset="2"/>
              </a:rPr>
              <a:t>m</a:t>
            </a:r>
            <a:r>
              <a:rPr lang="de-DE"/>
              <a:t>s</a:t>
            </a:r>
          </a:p>
          <a:p>
            <a:pPr eaLnBrk="1" hangingPunct="1">
              <a:spcBef>
                <a:spcPct val="50000"/>
              </a:spcBef>
            </a:pPr>
            <a:r>
              <a:rPr lang="de-DE"/>
              <a:t>Trafo </a:t>
            </a:r>
            <a:r>
              <a:rPr lang="de-DE">
                <a:cs typeface="Arial" charset="0"/>
              </a:rPr>
              <a:t>→ </a:t>
            </a:r>
            <a:r>
              <a:rPr lang="de-DE"/>
              <a:t>250 kV</a:t>
            </a:r>
            <a:endParaRPr lang="en-GB"/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3843338" y="5589588"/>
            <a:ext cx="182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Klystron: 2998 MHz, 25 MW</a:t>
            </a:r>
            <a:endParaRPr lang="en-GB"/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5491163" y="5630863"/>
            <a:ext cx="294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SLED: 25 MW, 4 </a:t>
            </a:r>
            <a:r>
              <a:rPr lang="de-DE">
                <a:latin typeface="Symbol" pitchFamily="18" charset="2"/>
              </a:rPr>
              <a:t>m</a:t>
            </a:r>
            <a:r>
              <a:rPr lang="de-DE"/>
              <a:t>s auf 100 MW, 800 ns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SLED</a:t>
            </a:r>
            <a:br>
              <a:rPr lang="de-DE" smtClean="0"/>
            </a:br>
            <a:r>
              <a:rPr lang="de-DE" sz="1200" smtClean="0"/>
              <a:t>SLAC ENERGY DOUBLER</a:t>
            </a:r>
            <a:endParaRPr lang="en-GB" sz="1200" smtClean="0"/>
          </a:p>
        </p:txBody>
      </p:sp>
      <p:grpSp>
        <p:nvGrpSpPr>
          <p:cNvPr id="20483" name="Group 22"/>
          <p:cNvGrpSpPr>
            <a:grpSpLocks/>
          </p:cNvGrpSpPr>
          <p:nvPr/>
        </p:nvGrpSpPr>
        <p:grpSpPr bwMode="auto">
          <a:xfrm>
            <a:off x="1016000" y="1703388"/>
            <a:ext cx="3752850" cy="2663825"/>
            <a:chOff x="289" y="1298"/>
            <a:chExt cx="2364" cy="1678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95" y="1298"/>
              <a:ext cx="2358" cy="1678"/>
            </a:xfrm>
            <a:custGeom>
              <a:avLst/>
              <a:gdLst>
                <a:gd name="T0" fmla="*/ 0 w 2358"/>
                <a:gd name="T1" fmla="*/ 181 h 1678"/>
                <a:gd name="T2" fmla="*/ 362 w 2358"/>
                <a:gd name="T3" fmla="*/ 181 h 1678"/>
                <a:gd name="T4" fmla="*/ 408 w 2358"/>
                <a:gd name="T5" fmla="*/ 227 h 1678"/>
                <a:gd name="T6" fmla="*/ 408 w 2358"/>
                <a:gd name="T7" fmla="*/ 499 h 1678"/>
                <a:gd name="T8" fmla="*/ 453 w 2358"/>
                <a:gd name="T9" fmla="*/ 590 h 1678"/>
                <a:gd name="T10" fmla="*/ 453 w 2358"/>
                <a:gd name="T11" fmla="*/ 771 h 1678"/>
                <a:gd name="T12" fmla="*/ 408 w 2358"/>
                <a:gd name="T13" fmla="*/ 862 h 1678"/>
                <a:gd name="T14" fmla="*/ 408 w 2358"/>
                <a:gd name="T15" fmla="*/ 1134 h 1678"/>
                <a:gd name="T16" fmla="*/ 317 w 2358"/>
                <a:gd name="T17" fmla="*/ 1134 h 1678"/>
                <a:gd name="T18" fmla="*/ 317 w 2358"/>
                <a:gd name="T19" fmla="*/ 1678 h 1678"/>
                <a:gd name="T20" fmla="*/ 635 w 2358"/>
                <a:gd name="T21" fmla="*/ 1678 h 1678"/>
                <a:gd name="T22" fmla="*/ 635 w 2358"/>
                <a:gd name="T23" fmla="*/ 1134 h 1678"/>
                <a:gd name="T24" fmla="*/ 589 w 2358"/>
                <a:gd name="T25" fmla="*/ 1134 h 1678"/>
                <a:gd name="T26" fmla="*/ 589 w 2358"/>
                <a:gd name="T27" fmla="*/ 862 h 1678"/>
                <a:gd name="T28" fmla="*/ 635 w 2358"/>
                <a:gd name="T29" fmla="*/ 771 h 1678"/>
                <a:gd name="T30" fmla="*/ 680 w 2358"/>
                <a:gd name="T31" fmla="*/ 771 h 1678"/>
                <a:gd name="T32" fmla="*/ 725 w 2358"/>
                <a:gd name="T33" fmla="*/ 862 h 1678"/>
                <a:gd name="T34" fmla="*/ 725 w 2358"/>
                <a:gd name="T35" fmla="*/ 1134 h 1678"/>
                <a:gd name="T36" fmla="*/ 680 w 2358"/>
                <a:gd name="T37" fmla="*/ 1134 h 1678"/>
                <a:gd name="T38" fmla="*/ 680 w 2358"/>
                <a:gd name="T39" fmla="*/ 1678 h 1678"/>
                <a:gd name="T40" fmla="*/ 997 w 2358"/>
                <a:gd name="T41" fmla="*/ 1678 h 1678"/>
                <a:gd name="T42" fmla="*/ 997 w 2358"/>
                <a:gd name="T43" fmla="*/ 1134 h 1678"/>
                <a:gd name="T44" fmla="*/ 907 w 2358"/>
                <a:gd name="T45" fmla="*/ 1134 h 1678"/>
                <a:gd name="T46" fmla="*/ 907 w 2358"/>
                <a:gd name="T47" fmla="*/ 862 h 1678"/>
                <a:gd name="T48" fmla="*/ 861 w 2358"/>
                <a:gd name="T49" fmla="*/ 771 h 1678"/>
                <a:gd name="T50" fmla="*/ 861 w 2358"/>
                <a:gd name="T51" fmla="*/ 590 h 1678"/>
                <a:gd name="T52" fmla="*/ 907 w 2358"/>
                <a:gd name="T53" fmla="*/ 499 h 1678"/>
                <a:gd name="T54" fmla="*/ 907 w 2358"/>
                <a:gd name="T55" fmla="*/ 227 h 1678"/>
                <a:gd name="T56" fmla="*/ 952 w 2358"/>
                <a:gd name="T57" fmla="*/ 181 h 1678"/>
                <a:gd name="T58" fmla="*/ 2358 w 2358"/>
                <a:gd name="T59" fmla="*/ 181 h 1678"/>
                <a:gd name="T60" fmla="*/ 2358 w 2358"/>
                <a:gd name="T61" fmla="*/ 0 h 1678"/>
                <a:gd name="T62" fmla="*/ 907 w 2358"/>
                <a:gd name="T63" fmla="*/ 0 h 1678"/>
                <a:gd name="T64" fmla="*/ 725 w 2358"/>
                <a:gd name="T65" fmla="*/ 181 h 1678"/>
                <a:gd name="T66" fmla="*/ 725 w 2358"/>
                <a:gd name="T67" fmla="*/ 499 h 1678"/>
                <a:gd name="T68" fmla="*/ 680 w 2358"/>
                <a:gd name="T69" fmla="*/ 590 h 1678"/>
                <a:gd name="T70" fmla="*/ 635 w 2358"/>
                <a:gd name="T71" fmla="*/ 590 h 1678"/>
                <a:gd name="T72" fmla="*/ 589 w 2358"/>
                <a:gd name="T73" fmla="*/ 499 h 1678"/>
                <a:gd name="T74" fmla="*/ 589 w 2358"/>
                <a:gd name="T75" fmla="*/ 181 h 1678"/>
                <a:gd name="T76" fmla="*/ 408 w 2358"/>
                <a:gd name="T77" fmla="*/ 0 h 1678"/>
                <a:gd name="T78" fmla="*/ 0 w 2358"/>
                <a:gd name="T79" fmla="*/ 0 h 1678"/>
                <a:gd name="T80" fmla="*/ 0 w 2358"/>
                <a:gd name="T81" fmla="*/ 181 h 16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58" h="1678">
                  <a:moveTo>
                    <a:pt x="0" y="181"/>
                  </a:moveTo>
                  <a:lnTo>
                    <a:pt x="362" y="181"/>
                  </a:lnTo>
                  <a:lnTo>
                    <a:pt x="408" y="227"/>
                  </a:lnTo>
                  <a:lnTo>
                    <a:pt x="408" y="499"/>
                  </a:lnTo>
                  <a:lnTo>
                    <a:pt x="453" y="590"/>
                  </a:lnTo>
                  <a:lnTo>
                    <a:pt x="453" y="771"/>
                  </a:lnTo>
                  <a:lnTo>
                    <a:pt x="408" y="862"/>
                  </a:lnTo>
                  <a:lnTo>
                    <a:pt x="408" y="1134"/>
                  </a:lnTo>
                  <a:lnTo>
                    <a:pt x="317" y="1134"/>
                  </a:lnTo>
                  <a:lnTo>
                    <a:pt x="317" y="1678"/>
                  </a:lnTo>
                  <a:lnTo>
                    <a:pt x="635" y="1678"/>
                  </a:lnTo>
                  <a:lnTo>
                    <a:pt x="635" y="1134"/>
                  </a:lnTo>
                  <a:lnTo>
                    <a:pt x="589" y="1134"/>
                  </a:lnTo>
                  <a:lnTo>
                    <a:pt x="589" y="862"/>
                  </a:lnTo>
                  <a:lnTo>
                    <a:pt x="635" y="771"/>
                  </a:lnTo>
                  <a:lnTo>
                    <a:pt x="680" y="771"/>
                  </a:lnTo>
                  <a:lnTo>
                    <a:pt x="725" y="862"/>
                  </a:lnTo>
                  <a:lnTo>
                    <a:pt x="725" y="1134"/>
                  </a:lnTo>
                  <a:lnTo>
                    <a:pt x="680" y="1134"/>
                  </a:lnTo>
                  <a:lnTo>
                    <a:pt x="680" y="1678"/>
                  </a:lnTo>
                  <a:lnTo>
                    <a:pt x="997" y="1678"/>
                  </a:lnTo>
                  <a:lnTo>
                    <a:pt x="997" y="1134"/>
                  </a:lnTo>
                  <a:lnTo>
                    <a:pt x="907" y="1134"/>
                  </a:lnTo>
                  <a:lnTo>
                    <a:pt x="907" y="862"/>
                  </a:lnTo>
                  <a:lnTo>
                    <a:pt x="861" y="771"/>
                  </a:lnTo>
                  <a:lnTo>
                    <a:pt x="861" y="590"/>
                  </a:lnTo>
                  <a:lnTo>
                    <a:pt x="907" y="499"/>
                  </a:lnTo>
                  <a:lnTo>
                    <a:pt x="907" y="227"/>
                  </a:lnTo>
                  <a:lnTo>
                    <a:pt x="952" y="181"/>
                  </a:lnTo>
                  <a:lnTo>
                    <a:pt x="2358" y="181"/>
                  </a:lnTo>
                  <a:lnTo>
                    <a:pt x="2358" y="0"/>
                  </a:lnTo>
                  <a:lnTo>
                    <a:pt x="907" y="0"/>
                  </a:lnTo>
                  <a:lnTo>
                    <a:pt x="725" y="181"/>
                  </a:lnTo>
                  <a:lnTo>
                    <a:pt x="725" y="499"/>
                  </a:lnTo>
                  <a:lnTo>
                    <a:pt x="680" y="590"/>
                  </a:lnTo>
                  <a:lnTo>
                    <a:pt x="635" y="590"/>
                  </a:lnTo>
                  <a:lnTo>
                    <a:pt x="589" y="499"/>
                  </a:lnTo>
                  <a:lnTo>
                    <a:pt x="589" y="181"/>
                  </a:lnTo>
                  <a:lnTo>
                    <a:pt x="408" y="0"/>
                  </a:lnTo>
                  <a:lnTo>
                    <a:pt x="0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0488" name="Group 19"/>
            <p:cNvGrpSpPr>
              <a:grpSpLocks/>
            </p:cNvGrpSpPr>
            <p:nvPr/>
          </p:nvGrpSpPr>
          <p:grpSpPr bwMode="auto">
            <a:xfrm>
              <a:off x="811" y="1372"/>
              <a:ext cx="1835" cy="1057"/>
              <a:chOff x="817" y="1372"/>
              <a:chExt cx="1835" cy="1057"/>
            </a:xfrm>
          </p:grpSpPr>
          <p:sp>
            <p:nvSpPr>
              <p:cNvPr id="20494" name="Freeform 17"/>
              <p:cNvSpPr>
                <a:spLocks/>
              </p:cNvSpPr>
              <p:nvPr/>
            </p:nvSpPr>
            <p:spPr bwMode="auto">
              <a:xfrm>
                <a:off x="1091" y="1372"/>
                <a:ext cx="1561" cy="1057"/>
              </a:xfrm>
              <a:custGeom>
                <a:avLst/>
                <a:gdLst>
                  <a:gd name="T0" fmla="*/ 1561 w 1561"/>
                  <a:gd name="T1" fmla="*/ 8 h 1057"/>
                  <a:gd name="T2" fmla="*/ 433 w 1561"/>
                  <a:gd name="T3" fmla="*/ 8 h 1057"/>
                  <a:gd name="T4" fmla="*/ 159 w 1561"/>
                  <a:gd name="T5" fmla="*/ 59 h 1057"/>
                  <a:gd name="T6" fmla="*/ 21 w 1561"/>
                  <a:gd name="T7" fmla="*/ 359 h 1057"/>
                  <a:gd name="T8" fmla="*/ 32 w 1561"/>
                  <a:gd name="T9" fmla="*/ 1057 h 10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61" h="1057">
                    <a:moveTo>
                      <a:pt x="1561" y="8"/>
                    </a:moveTo>
                    <a:cubicBezTo>
                      <a:pt x="1374" y="8"/>
                      <a:pt x="667" y="0"/>
                      <a:pt x="433" y="8"/>
                    </a:cubicBezTo>
                    <a:cubicBezTo>
                      <a:pt x="199" y="16"/>
                      <a:pt x="228" y="0"/>
                      <a:pt x="159" y="59"/>
                    </a:cubicBezTo>
                    <a:cubicBezTo>
                      <a:pt x="90" y="118"/>
                      <a:pt x="42" y="193"/>
                      <a:pt x="21" y="359"/>
                    </a:cubicBezTo>
                    <a:cubicBezTo>
                      <a:pt x="0" y="525"/>
                      <a:pt x="30" y="912"/>
                      <a:pt x="32" y="1057"/>
                    </a:cubicBezTo>
                  </a:path>
                </a:pathLst>
              </a:custGeom>
              <a:noFill/>
              <a:ln w="38100" cmpd="sng">
                <a:solidFill>
                  <a:srgbClr val="0000CC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495" name="Freeform 18"/>
              <p:cNvSpPr>
                <a:spLocks/>
              </p:cNvSpPr>
              <p:nvPr/>
            </p:nvSpPr>
            <p:spPr bwMode="auto">
              <a:xfrm flipH="1">
                <a:off x="817" y="1821"/>
                <a:ext cx="295" cy="606"/>
              </a:xfrm>
              <a:custGeom>
                <a:avLst/>
                <a:gdLst>
                  <a:gd name="T0" fmla="*/ 0 w 295"/>
                  <a:gd name="T1" fmla="*/ 0 h 606"/>
                  <a:gd name="T2" fmla="*/ 42 w 295"/>
                  <a:gd name="T3" fmla="*/ 96 h 606"/>
                  <a:gd name="T4" fmla="*/ 144 w 295"/>
                  <a:gd name="T5" fmla="*/ 150 h 606"/>
                  <a:gd name="T6" fmla="*/ 252 w 295"/>
                  <a:gd name="T7" fmla="*/ 216 h 606"/>
                  <a:gd name="T8" fmla="*/ 288 w 295"/>
                  <a:gd name="T9" fmla="*/ 324 h 606"/>
                  <a:gd name="T10" fmla="*/ 294 w 295"/>
                  <a:gd name="T11" fmla="*/ 606 h 6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5" h="606">
                    <a:moveTo>
                      <a:pt x="0" y="0"/>
                    </a:moveTo>
                    <a:cubicBezTo>
                      <a:pt x="7" y="16"/>
                      <a:pt x="18" y="71"/>
                      <a:pt x="42" y="96"/>
                    </a:cubicBezTo>
                    <a:cubicBezTo>
                      <a:pt x="66" y="121"/>
                      <a:pt x="109" y="130"/>
                      <a:pt x="144" y="150"/>
                    </a:cubicBezTo>
                    <a:cubicBezTo>
                      <a:pt x="179" y="170"/>
                      <a:pt x="228" y="187"/>
                      <a:pt x="252" y="216"/>
                    </a:cubicBezTo>
                    <a:cubicBezTo>
                      <a:pt x="276" y="245"/>
                      <a:pt x="281" y="259"/>
                      <a:pt x="288" y="324"/>
                    </a:cubicBezTo>
                    <a:cubicBezTo>
                      <a:pt x="295" y="389"/>
                      <a:pt x="293" y="547"/>
                      <a:pt x="294" y="606"/>
                    </a:cubicBezTo>
                  </a:path>
                </a:pathLst>
              </a:custGeom>
              <a:noFill/>
              <a:ln w="38100" cmpd="sng">
                <a:solidFill>
                  <a:srgbClr val="0000CC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489" name="Group 15"/>
            <p:cNvGrpSpPr>
              <a:grpSpLocks/>
            </p:cNvGrpSpPr>
            <p:nvPr/>
          </p:nvGrpSpPr>
          <p:grpSpPr bwMode="auto">
            <a:xfrm>
              <a:off x="289" y="1377"/>
              <a:ext cx="804" cy="1055"/>
              <a:chOff x="295" y="1377"/>
              <a:chExt cx="804" cy="1055"/>
            </a:xfrm>
          </p:grpSpPr>
          <p:sp>
            <p:nvSpPr>
              <p:cNvPr id="20492" name="Freeform 10"/>
              <p:cNvSpPr>
                <a:spLocks/>
              </p:cNvSpPr>
              <p:nvPr/>
            </p:nvSpPr>
            <p:spPr bwMode="auto">
              <a:xfrm>
                <a:off x="295" y="1377"/>
                <a:ext cx="530" cy="1055"/>
              </a:xfrm>
              <a:custGeom>
                <a:avLst/>
                <a:gdLst>
                  <a:gd name="T0" fmla="*/ 0 w 530"/>
                  <a:gd name="T1" fmla="*/ 12 h 1055"/>
                  <a:gd name="T2" fmla="*/ 371 w 530"/>
                  <a:gd name="T3" fmla="*/ 57 h 1055"/>
                  <a:gd name="T4" fmla="*/ 509 w 530"/>
                  <a:gd name="T5" fmla="*/ 357 h 1055"/>
                  <a:gd name="T6" fmla="*/ 498 w 530"/>
                  <a:gd name="T7" fmla="*/ 1055 h 10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0" h="1055">
                    <a:moveTo>
                      <a:pt x="0" y="12"/>
                    </a:moveTo>
                    <a:cubicBezTo>
                      <a:pt x="62" y="19"/>
                      <a:pt x="286" y="0"/>
                      <a:pt x="371" y="57"/>
                    </a:cubicBezTo>
                    <a:cubicBezTo>
                      <a:pt x="456" y="114"/>
                      <a:pt x="488" y="191"/>
                      <a:pt x="509" y="357"/>
                    </a:cubicBezTo>
                    <a:cubicBezTo>
                      <a:pt x="530" y="523"/>
                      <a:pt x="500" y="910"/>
                      <a:pt x="498" y="1055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493" name="Freeform 12"/>
              <p:cNvSpPr>
                <a:spLocks/>
              </p:cNvSpPr>
              <p:nvPr/>
            </p:nvSpPr>
            <p:spPr bwMode="auto">
              <a:xfrm>
                <a:off x="804" y="1824"/>
                <a:ext cx="295" cy="606"/>
              </a:xfrm>
              <a:custGeom>
                <a:avLst/>
                <a:gdLst>
                  <a:gd name="T0" fmla="*/ 0 w 295"/>
                  <a:gd name="T1" fmla="*/ 0 h 606"/>
                  <a:gd name="T2" fmla="*/ 42 w 295"/>
                  <a:gd name="T3" fmla="*/ 96 h 606"/>
                  <a:gd name="T4" fmla="*/ 144 w 295"/>
                  <a:gd name="T5" fmla="*/ 150 h 606"/>
                  <a:gd name="T6" fmla="*/ 252 w 295"/>
                  <a:gd name="T7" fmla="*/ 216 h 606"/>
                  <a:gd name="T8" fmla="*/ 288 w 295"/>
                  <a:gd name="T9" fmla="*/ 324 h 606"/>
                  <a:gd name="T10" fmla="*/ 294 w 295"/>
                  <a:gd name="T11" fmla="*/ 606 h 6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5" h="606">
                    <a:moveTo>
                      <a:pt x="0" y="0"/>
                    </a:moveTo>
                    <a:cubicBezTo>
                      <a:pt x="7" y="16"/>
                      <a:pt x="18" y="71"/>
                      <a:pt x="42" y="96"/>
                    </a:cubicBezTo>
                    <a:cubicBezTo>
                      <a:pt x="66" y="121"/>
                      <a:pt x="109" y="130"/>
                      <a:pt x="144" y="150"/>
                    </a:cubicBezTo>
                    <a:cubicBezTo>
                      <a:pt x="179" y="170"/>
                      <a:pt x="228" y="187"/>
                      <a:pt x="252" y="216"/>
                    </a:cubicBezTo>
                    <a:cubicBezTo>
                      <a:pt x="276" y="245"/>
                      <a:pt x="281" y="259"/>
                      <a:pt x="288" y="324"/>
                    </a:cubicBezTo>
                    <a:cubicBezTo>
                      <a:pt x="295" y="389"/>
                      <a:pt x="293" y="547"/>
                      <a:pt x="294" y="606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490" name="Oval 20"/>
            <p:cNvSpPr>
              <a:spLocks noChangeArrowheads="1"/>
            </p:cNvSpPr>
            <p:nvPr/>
          </p:nvSpPr>
          <p:spPr bwMode="auto">
            <a:xfrm>
              <a:off x="696" y="2436"/>
              <a:ext cx="192" cy="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491" name="Oval 21"/>
            <p:cNvSpPr>
              <a:spLocks noChangeArrowheads="1"/>
            </p:cNvSpPr>
            <p:nvPr/>
          </p:nvSpPr>
          <p:spPr bwMode="auto">
            <a:xfrm>
              <a:off x="1018" y="2434"/>
              <a:ext cx="192" cy="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484" name="Text Box 23"/>
          <p:cNvSpPr txBox="1">
            <a:spLocks noChangeArrowheads="1"/>
          </p:cNvSpPr>
          <p:nvPr/>
        </p:nvSpPr>
        <p:spPr bwMode="auto">
          <a:xfrm>
            <a:off x="1016000" y="4244068"/>
            <a:ext cx="48053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Die Leistung vom Klystron füllt die </a:t>
            </a:r>
            <a:r>
              <a:rPr lang="de-DE" dirty="0" err="1"/>
              <a:t>Cavities</a:t>
            </a:r>
            <a:r>
              <a:rPr lang="de-DE" dirty="0"/>
              <a:t>, die reflektierte Leistung geht zur Struktur</a:t>
            </a:r>
            <a:br>
              <a:rPr lang="de-DE" dirty="0"/>
            </a:br>
            <a:r>
              <a:rPr lang="de-DE" dirty="0"/>
              <a:t>(oben Amplitude unten Leistung)</a:t>
            </a:r>
            <a:endParaRPr lang="en-GB" dirty="0"/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1016000" y="5794374"/>
            <a:ext cx="490537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Ein Phasensprung zur richtigen Zeit ergibt einen Leistungssprung</a:t>
            </a:r>
            <a:endParaRPr lang="en-GB" dirty="0"/>
          </a:p>
          <a:p>
            <a:pPr eaLnBrk="1" hangingPunct="1">
              <a:spcBef>
                <a:spcPct val="50000"/>
              </a:spcBef>
            </a:pPr>
            <a:endParaRPr lang="en-GB" dirty="0"/>
          </a:p>
        </p:txBody>
      </p:sp>
      <p:pic>
        <p:nvPicPr>
          <p:cNvPr id="2048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703388"/>
            <a:ext cx="3235325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Phasenmodulation</a:t>
            </a:r>
          </a:p>
        </p:txBody>
      </p:sp>
      <p:pic>
        <p:nvPicPr>
          <p:cNvPr id="21507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665288"/>
            <a:ext cx="665162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Aufbau am Klystron</a:t>
            </a:r>
          </a:p>
        </p:txBody>
      </p:sp>
      <p:pic>
        <p:nvPicPr>
          <p:cNvPr id="22531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19313"/>
            <a:ext cx="6008688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Pulskurve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687513"/>
            <a:ext cx="6502400" cy="48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DESY </a:t>
            </a:r>
            <a:r>
              <a:rPr lang="de-DE" dirty="0" smtClean="0"/>
              <a:t>and </a:t>
            </a:r>
            <a:r>
              <a:rPr lang="de-DE" dirty="0" err="1" smtClean="0"/>
              <a:t>the</a:t>
            </a:r>
            <a:r>
              <a:rPr lang="de-DE" dirty="0" smtClean="0"/>
              <a:t> Linac</a:t>
            </a:r>
            <a:endParaRPr lang="en-GB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3083" y="2062137"/>
            <a:ext cx="15312573" cy="371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6" y="1264942"/>
            <a:ext cx="7228113" cy="51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34" y="1037154"/>
            <a:ext cx="34194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300000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7341E-6 L -0.85226 -0.0039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2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Pulses with SLED</a:t>
            </a:r>
            <a:endParaRPr lang="de-DE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 r="40322"/>
          <a:stretch/>
        </p:blipFill>
        <p:spPr bwMode="auto">
          <a:xfrm>
            <a:off x="6403521" y="2601231"/>
            <a:ext cx="2219572" cy="408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" r="40219"/>
          <a:stretch/>
        </p:blipFill>
        <p:spPr bwMode="auto">
          <a:xfrm>
            <a:off x="3951982" y="2601231"/>
            <a:ext cx="2204801" cy="408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5501" r="41085"/>
          <a:stretch/>
        </p:blipFill>
        <p:spPr bwMode="auto">
          <a:xfrm>
            <a:off x="1047750" y="2601231"/>
            <a:ext cx="2719797" cy="409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25249" y="2046513"/>
            <a:ext cx="716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Klystron In | Section Out </a:t>
            </a:r>
            <a:r>
              <a:rPr lang="en-US" dirty="0" err="1" smtClean="0"/>
              <a:t>Ampl</a:t>
            </a:r>
            <a:r>
              <a:rPr lang="en-US" dirty="0" smtClean="0"/>
              <a:t> | Section Out Phase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</a:t>
            </a:r>
            <a:r>
              <a:rPr lang="de-DE" dirty="0" err="1" smtClean="0"/>
              <a:t>Loading</a:t>
            </a:r>
            <a:endParaRPr lang="de-DE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r="40184"/>
          <a:stretch/>
        </p:blipFill>
        <p:spPr bwMode="auto">
          <a:xfrm>
            <a:off x="1606262" y="1372394"/>
            <a:ext cx="2922195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r="39434"/>
          <a:stretch/>
        </p:blipFill>
        <p:spPr bwMode="auto">
          <a:xfrm>
            <a:off x="5079999" y="1468317"/>
            <a:ext cx="2931887" cy="52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1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94" y="769257"/>
            <a:ext cx="4674492" cy="539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4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07" y="1955856"/>
            <a:ext cx="3756479" cy="433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5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HF Ansteuerung</a:t>
            </a:r>
          </a:p>
        </p:txBody>
      </p:sp>
      <p:sp>
        <p:nvSpPr>
          <p:cNvPr id="24579" name="Content Placeholder 3"/>
          <p:cNvSpPr>
            <a:spLocks noGrp="1"/>
          </p:cNvSpPr>
          <p:nvPr>
            <p:ph idx="1"/>
          </p:nvPr>
        </p:nvSpPr>
        <p:spPr>
          <a:xfrm>
            <a:off x="1295400" y="1770063"/>
            <a:ext cx="7162800" cy="4325937"/>
          </a:xfrm>
        </p:spPr>
        <p:txBody>
          <a:bodyPr/>
          <a:lstStyle/>
          <a:p>
            <a:r>
              <a:rPr lang="de-DE" sz="2400" dirty="0" smtClean="0"/>
              <a:t>Die Phasenmodulation funktioniert nur bei kleiner Leistung</a:t>
            </a:r>
          </a:p>
          <a:p>
            <a:r>
              <a:rPr lang="de-DE" sz="2400" dirty="0" smtClean="0"/>
              <a:t>Die Modulation ist individuell für jeden Abschnitt</a:t>
            </a:r>
          </a:p>
          <a:p>
            <a:r>
              <a:rPr lang="de-DE" sz="2400" dirty="0" smtClean="0"/>
              <a:t>Das jeweilige Klystron benötigt einen eigenen Vorverstärker</a:t>
            </a:r>
          </a:p>
          <a:p>
            <a:r>
              <a:rPr lang="de-DE" sz="2400" dirty="0" smtClean="0"/>
              <a:t>R. Jonas hat einen kostengünstigen Weg gefunden, Vorverstärker zu bauen</a:t>
            </a:r>
          </a:p>
          <a:p>
            <a:r>
              <a:rPr lang="de-DE" sz="2400" dirty="0" smtClean="0"/>
              <a:t>Inzwischen ist </a:t>
            </a:r>
            <a:r>
              <a:rPr lang="de-DE" sz="2400" dirty="0" smtClean="0"/>
              <a:t>die Ansteuerung durch Klystron 9 durch eine individuelle </a:t>
            </a:r>
            <a:r>
              <a:rPr lang="de-DE" sz="2400" dirty="0" smtClean="0"/>
              <a:t>ersetzt worden</a:t>
            </a:r>
            <a:endParaRPr lang="de-DE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4564" y="274638"/>
            <a:ext cx="8229600" cy="1143000"/>
          </a:xfrm>
        </p:spPr>
        <p:txBody>
          <a:bodyPr/>
          <a:lstStyle/>
          <a:p>
            <a:r>
              <a:rPr lang="de-DE" dirty="0" smtClean="0"/>
              <a:t>Operation </a:t>
            </a:r>
            <a:r>
              <a:rPr lang="de-DE" dirty="0" err="1" smtClean="0"/>
              <a:t>with</a:t>
            </a:r>
            <a:r>
              <a:rPr lang="de-DE" dirty="0" smtClean="0"/>
              <a:t> Crystal Reference</a:t>
            </a:r>
            <a:endParaRPr lang="de-DE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60" y="1564140"/>
            <a:ext cx="7484111" cy="281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96" y="1707697"/>
            <a:ext cx="5761037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Kicker Pulses (And </a:t>
            </a:r>
            <a:r>
              <a:rPr lang="de-DE" dirty="0" err="1" smtClean="0"/>
              <a:t>Control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46" y="1875137"/>
            <a:ext cx="5778954" cy="45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6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Konverter</a:t>
            </a:r>
            <a:endParaRPr lang="en-GB" smtClean="0"/>
          </a:p>
        </p:txBody>
      </p:sp>
      <p:pic>
        <p:nvPicPr>
          <p:cNvPr id="25603" name="Picture 5" descr="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571625"/>
            <a:ext cx="62166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669925" y="5545138"/>
            <a:ext cx="7766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Positronen aus dem elektromagnetischen Schauer werden eingefangen und beschleunigt (leider nur 3 </a:t>
            </a:r>
            <a:r>
              <a:rPr lang="de-DE">
                <a:cs typeface="Arial" charset="0"/>
              </a:rPr>
              <a:t>‰)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Noch ein Blick auf den neuen Konverter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108325"/>
            <a:ext cx="3875088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5" y="1575481"/>
            <a:ext cx="40481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5" y="4121377"/>
            <a:ext cx="40354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687513"/>
            <a:ext cx="70421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PIA</a:t>
            </a:r>
            <a:endParaRPr lang="en-GB" smtClean="0"/>
          </a:p>
        </p:txBody>
      </p:sp>
      <p:sp>
        <p:nvSpPr>
          <p:cNvPr id="2" name="Pfeil nach links 1"/>
          <p:cNvSpPr/>
          <p:nvPr/>
        </p:nvSpPr>
        <p:spPr>
          <a:xfrm rot="1871685">
            <a:off x="2801938" y="4219575"/>
            <a:ext cx="1073150" cy="43815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The Linac 2 and PIA</a:t>
            </a:r>
            <a:endParaRPr lang="en-GB" smtClean="0"/>
          </a:p>
        </p:txBody>
      </p:sp>
      <p:grpSp>
        <p:nvGrpSpPr>
          <p:cNvPr id="111" name="Group 181"/>
          <p:cNvGrpSpPr>
            <a:grpSpLocks/>
          </p:cNvGrpSpPr>
          <p:nvPr/>
        </p:nvGrpSpPr>
        <p:grpSpPr bwMode="auto">
          <a:xfrm>
            <a:off x="1053076" y="1647493"/>
            <a:ext cx="7921625" cy="2952750"/>
            <a:chOff x="113" y="73"/>
            <a:chExt cx="4990" cy="1860"/>
          </a:xfrm>
        </p:grpSpPr>
        <p:sp>
          <p:nvSpPr>
            <p:cNvPr id="112" name="Line 170"/>
            <p:cNvSpPr>
              <a:spLocks noChangeShapeType="1"/>
            </p:cNvSpPr>
            <p:nvPr/>
          </p:nvSpPr>
          <p:spPr bwMode="auto">
            <a:xfrm flipV="1">
              <a:off x="4695" y="255"/>
              <a:ext cx="272" cy="45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95"/>
            <p:cNvSpPr>
              <a:spLocks/>
            </p:cNvSpPr>
            <p:nvPr/>
          </p:nvSpPr>
          <p:spPr bwMode="auto">
            <a:xfrm>
              <a:off x="158" y="255"/>
              <a:ext cx="4446" cy="45"/>
            </a:xfrm>
            <a:custGeom>
              <a:avLst/>
              <a:gdLst>
                <a:gd name="T0" fmla="*/ 0 w 4446"/>
                <a:gd name="T1" fmla="*/ 0 h 90"/>
                <a:gd name="T2" fmla="*/ 91 w 4446"/>
                <a:gd name="T3" fmla="*/ 45 h 90"/>
                <a:gd name="T4" fmla="*/ 4310 w 4446"/>
                <a:gd name="T5" fmla="*/ 45 h 90"/>
                <a:gd name="T6" fmla="*/ 4446 w 444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46" h="90">
                  <a:moveTo>
                    <a:pt x="0" y="0"/>
                  </a:moveTo>
                  <a:lnTo>
                    <a:pt x="91" y="45"/>
                  </a:lnTo>
                  <a:lnTo>
                    <a:pt x="4310" y="45"/>
                  </a:lnTo>
                  <a:lnTo>
                    <a:pt x="4446" y="90"/>
                  </a:lnTo>
                </a:path>
              </a:pathLst>
            </a:custGeom>
            <a:noFill/>
            <a:ln w="28575" cmpd="sng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4" name="Group 88"/>
            <p:cNvGrpSpPr>
              <a:grpSpLocks/>
            </p:cNvGrpSpPr>
            <p:nvPr/>
          </p:nvGrpSpPr>
          <p:grpSpPr bwMode="auto">
            <a:xfrm>
              <a:off x="2653" y="210"/>
              <a:ext cx="498" cy="137"/>
              <a:chOff x="2699" y="845"/>
              <a:chExt cx="498" cy="137"/>
            </a:xfrm>
          </p:grpSpPr>
          <p:sp>
            <p:nvSpPr>
              <p:cNvPr id="207" name="Rectangle 77"/>
              <p:cNvSpPr>
                <a:spLocks noChangeArrowheads="1"/>
              </p:cNvSpPr>
              <p:nvPr/>
            </p:nvSpPr>
            <p:spPr bwMode="auto">
              <a:xfrm>
                <a:off x="2699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Rectangle 78"/>
              <p:cNvSpPr>
                <a:spLocks noChangeArrowheads="1"/>
              </p:cNvSpPr>
              <p:nvPr/>
            </p:nvSpPr>
            <p:spPr bwMode="auto">
              <a:xfrm>
                <a:off x="2789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Rectangle 79"/>
              <p:cNvSpPr>
                <a:spLocks noChangeArrowheads="1"/>
              </p:cNvSpPr>
              <p:nvPr/>
            </p:nvSpPr>
            <p:spPr bwMode="auto">
              <a:xfrm>
                <a:off x="2835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Rectangle 80"/>
              <p:cNvSpPr>
                <a:spLocks noChangeArrowheads="1"/>
              </p:cNvSpPr>
              <p:nvPr/>
            </p:nvSpPr>
            <p:spPr bwMode="auto">
              <a:xfrm>
                <a:off x="2880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Rectangle 81"/>
              <p:cNvSpPr>
                <a:spLocks noChangeArrowheads="1"/>
              </p:cNvSpPr>
              <p:nvPr/>
            </p:nvSpPr>
            <p:spPr bwMode="auto">
              <a:xfrm>
                <a:off x="2744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Rectangle 82"/>
              <p:cNvSpPr>
                <a:spLocks noChangeArrowheads="1"/>
              </p:cNvSpPr>
              <p:nvPr/>
            </p:nvSpPr>
            <p:spPr bwMode="auto">
              <a:xfrm>
                <a:off x="2925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Rectangle 83"/>
              <p:cNvSpPr>
                <a:spLocks noChangeArrowheads="1"/>
              </p:cNvSpPr>
              <p:nvPr/>
            </p:nvSpPr>
            <p:spPr bwMode="auto">
              <a:xfrm>
                <a:off x="3015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Rectangle 84"/>
              <p:cNvSpPr>
                <a:spLocks noChangeArrowheads="1"/>
              </p:cNvSpPr>
              <p:nvPr/>
            </p:nvSpPr>
            <p:spPr bwMode="auto">
              <a:xfrm>
                <a:off x="3061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Rectangle 85"/>
              <p:cNvSpPr>
                <a:spLocks noChangeArrowheads="1"/>
              </p:cNvSpPr>
              <p:nvPr/>
            </p:nvSpPr>
            <p:spPr bwMode="auto">
              <a:xfrm>
                <a:off x="3106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Rectangle 86"/>
              <p:cNvSpPr>
                <a:spLocks noChangeArrowheads="1"/>
              </p:cNvSpPr>
              <p:nvPr/>
            </p:nvSpPr>
            <p:spPr bwMode="auto">
              <a:xfrm>
                <a:off x="2970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Rectangle 87"/>
              <p:cNvSpPr>
                <a:spLocks noChangeArrowheads="1"/>
              </p:cNvSpPr>
              <p:nvPr/>
            </p:nvSpPr>
            <p:spPr bwMode="auto">
              <a:xfrm>
                <a:off x="3152" y="845"/>
                <a:ext cx="45" cy="13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5" name="Rectangle 61"/>
            <p:cNvSpPr>
              <a:spLocks noChangeArrowheads="1"/>
            </p:cNvSpPr>
            <p:nvPr/>
          </p:nvSpPr>
          <p:spPr bwMode="auto">
            <a:xfrm>
              <a:off x="1383" y="210"/>
              <a:ext cx="499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Rectangle 60"/>
            <p:cNvSpPr>
              <a:spLocks noChangeArrowheads="1"/>
            </p:cNvSpPr>
            <p:nvPr/>
          </p:nvSpPr>
          <p:spPr bwMode="auto">
            <a:xfrm>
              <a:off x="612" y="210"/>
              <a:ext cx="726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3"/>
            <p:cNvGrpSpPr>
              <a:grpSpLocks/>
            </p:cNvGrpSpPr>
            <p:nvPr/>
          </p:nvGrpSpPr>
          <p:grpSpPr bwMode="auto">
            <a:xfrm>
              <a:off x="612" y="255"/>
              <a:ext cx="726" cy="363"/>
              <a:chOff x="612" y="255"/>
              <a:chExt cx="726" cy="363"/>
            </a:xfrm>
          </p:grpSpPr>
          <p:sp>
            <p:nvSpPr>
              <p:cNvPr id="205" name="Rectangle 4"/>
              <p:cNvSpPr>
                <a:spLocks noChangeArrowheads="1"/>
              </p:cNvSpPr>
              <p:nvPr/>
            </p:nvSpPr>
            <p:spPr bwMode="auto">
              <a:xfrm>
                <a:off x="612" y="255"/>
                <a:ext cx="726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Line 16"/>
              <p:cNvSpPr>
                <a:spLocks noChangeShapeType="1"/>
              </p:cNvSpPr>
              <p:nvPr/>
            </p:nvSpPr>
            <p:spPr bwMode="auto">
              <a:xfrm>
                <a:off x="612" y="255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C35F2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8" name="Group 62"/>
            <p:cNvGrpSpPr>
              <a:grpSpLocks/>
            </p:cNvGrpSpPr>
            <p:nvPr/>
          </p:nvGrpSpPr>
          <p:grpSpPr bwMode="auto">
            <a:xfrm>
              <a:off x="1382" y="73"/>
              <a:ext cx="500" cy="545"/>
              <a:chOff x="1382" y="73"/>
              <a:chExt cx="500" cy="545"/>
            </a:xfrm>
          </p:grpSpPr>
          <p:sp>
            <p:nvSpPr>
              <p:cNvPr id="199" name="Rectangle 24"/>
              <p:cNvSpPr>
                <a:spLocks noChangeArrowheads="1"/>
              </p:cNvSpPr>
              <p:nvPr/>
            </p:nvSpPr>
            <p:spPr bwMode="auto">
              <a:xfrm>
                <a:off x="1609" y="210"/>
                <a:ext cx="46" cy="1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Rectangle 8"/>
              <p:cNvSpPr>
                <a:spLocks noChangeArrowheads="1"/>
              </p:cNvSpPr>
              <p:nvPr/>
            </p:nvSpPr>
            <p:spPr bwMode="auto">
              <a:xfrm>
                <a:off x="1655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Rectangle 10"/>
              <p:cNvSpPr>
                <a:spLocks noChangeArrowheads="1"/>
              </p:cNvSpPr>
              <p:nvPr/>
            </p:nvSpPr>
            <p:spPr bwMode="auto">
              <a:xfrm>
                <a:off x="1382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Freeform 14"/>
              <p:cNvSpPr>
                <a:spLocks/>
              </p:cNvSpPr>
              <p:nvPr/>
            </p:nvSpPr>
            <p:spPr bwMode="auto">
              <a:xfrm>
                <a:off x="1631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Freeform 15"/>
              <p:cNvSpPr>
                <a:spLocks/>
              </p:cNvSpPr>
              <p:nvPr/>
            </p:nvSpPr>
            <p:spPr bwMode="auto">
              <a:xfrm>
                <a:off x="1586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Line 17"/>
              <p:cNvSpPr>
                <a:spLocks noChangeShapeType="1"/>
              </p:cNvSpPr>
              <p:nvPr/>
            </p:nvSpPr>
            <p:spPr bwMode="auto">
              <a:xfrm>
                <a:off x="1382" y="255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C35F2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9" name="Rectangle 5"/>
            <p:cNvSpPr>
              <a:spLocks noChangeArrowheads="1"/>
            </p:cNvSpPr>
            <p:nvPr/>
          </p:nvSpPr>
          <p:spPr bwMode="auto">
            <a:xfrm>
              <a:off x="113" y="119"/>
              <a:ext cx="408" cy="317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2517" y="164"/>
              <a:ext cx="136" cy="227"/>
            </a:xfrm>
            <a:prstGeom prst="rect">
              <a:avLst/>
            </a:prstGeom>
            <a:solidFill>
              <a:srgbClr val="F8DE1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1" name="Group 57"/>
            <p:cNvGrpSpPr>
              <a:grpSpLocks/>
            </p:cNvGrpSpPr>
            <p:nvPr/>
          </p:nvGrpSpPr>
          <p:grpSpPr bwMode="auto">
            <a:xfrm>
              <a:off x="3198" y="73"/>
              <a:ext cx="907" cy="545"/>
              <a:chOff x="3198" y="73"/>
              <a:chExt cx="907" cy="545"/>
            </a:xfrm>
          </p:grpSpPr>
          <p:sp>
            <p:nvSpPr>
              <p:cNvPr id="193" name="Rectangle 51"/>
              <p:cNvSpPr>
                <a:spLocks noChangeArrowheads="1"/>
              </p:cNvSpPr>
              <p:nvPr/>
            </p:nvSpPr>
            <p:spPr bwMode="auto">
              <a:xfrm>
                <a:off x="3607" y="255"/>
                <a:ext cx="46" cy="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Rectangle 52"/>
              <p:cNvSpPr>
                <a:spLocks noChangeArrowheads="1"/>
              </p:cNvSpPr>
              <p:nvPr/>
            </p:nvSpPr>
            <p:spPr bwMode="auto">
              <a:xfrm>
                <a:off x="3653" y="255"/>
                <a:ext cx="452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Rectangle 53"/>
              <p:cNvSpPr>
                <a:spLocks noChangeArrowheads="1"/>
              </p:cNvSpPr>
              <p:nvPr/>
            </p:nvSpPr>
            <p:spPr bwMode="auto">
              <a:xfrm>
                <a:off x="3198" y="255"/>
                <a:ext cx="408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3629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3584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Line 56"/>
              <p:cNvSpPr>
                <a:spLocks noChangeShapeType="1"/>
              </p:cNvSpPr>
              <p:nvPr/>
            </p:nvSpPr>
            <p:spPr bwMode="auto">
              <a:xfrm>
                <a:off x="3198" y="255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C35F2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2" name="Group 63"/>
            <p:cNvGrpSpPr>
              <a:grpSpLocks/>
            </p:cNvGrpSpPr>
            <p:nvPr/>
          </p:nvGrpSpPr>
          <p:grpSpPr bwMode="auto">
            <a:xfrm>
              <a:off x="1927" y="73"/>
              <a:ext cx="500" cy="545"/>
              <a:chOff x="1382" y="73"/>
              <a:chExt cx="500" cy="545"/>
            </a:xfrm>
          </p:grpSpPr>
          <p:sp>
            <p:nvSpPr>
              <p:cNvPr id="187" name="Rectangle 64"/>
              <p:cNvSpPr>
                <a:spLocks noChangeArrowheads="1"/>
              </p:cNvSpPr>
              <p:nvPr/>
            </p:nvSpPr>
            <p:spPr bwMode="auto">
              <a:xfrm>
                <a:off x="1609" y="210"/>
                <a:ext cx="46" cy="1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Rectangle 65"/>
              <p:cNvSpPr>
                <a:spLocks noChangeArrowheads="1"/>
              </p:cNvSpPr>
              <p:nvPr/>
            </p:nvSpPr>
            <p:spPr bwMode="auto">
              <a:xfrm>
                <a:off x="1655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Rectangle 66"/>
              <p:cNvSpPr>
                <a:spLocks noChangeArrowheads="1"/>
              </p:cNvSpPr>
              <p:nvPr/>
            </p:nvSpPr>
            <p:spPr bwMode="auto">
              <a:xfrm>
                <a:off x="1382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Freeform 67"/>
              <p:cNvSpPr>
                <a:spLocks/>
              </p:cNvSpPr>
              <p:nvPr/>
            </p:nvSpPr>
            <p:spPr bwMode="auto">
              <a:xfrm>
                <a:off x="1631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Freeform 68"/>
              <p:cNvSpPr>
                <a:spLocks/>
              </p:cNvSpPr>
              <p:nvPr/>
            </p:nvSpPr>
            <p:spPr bwMode="auto">
              <a:xfrm>
                <a:off x="1586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Line 69"/>
              <p:cNvSpPr>
                <a:spLocks noChangeShapeType="1"/>
              </p:cNvSpPr>
              <p:nvPr/>
            </p:nvSpPr>
            <p:spPr bwMode="auto">
              <a:xfrm>
                <a:off x="1382" y="255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C35F2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" name="Group 70"/>
            <p:cNvGrpSpPr>
              <a:grpSpLocks/>
            </p:cNvGrpSpPr>
            <p:nvPr/>
          </p:nvGrpSpPr>
          <p:grpSpPr bwMode="auto">
            <a:xfrm>
              <a:off x="2653" y="73"/>
              <a:ext cx="500" cy="545"/>
              <a:chOff x="1382" y="73"/>
              <a:chExt cx="500" cy="545"/>
            </a:xfrm>
          </p:grpSpPr>
          <p:sp>
            <p:nvSpPr>
              <p:cNvPr id="181" name="Rectangle 71"/>
              <p:cNvSpPr>
                <a:spLocks noChangeArrowheads="1"/>
              </p:cNvSpPr>
              <p:nvPr/>
            </p:nvSpPr>
            <p:spPr bwMode="auto">
              <a:xfrm>
                <a:off x="1609" y="210"/>
                <a:ext cx="46" cy="1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Rectangle 72"/>
              <p:cNvSpPr>
                <a:spLocks noChangeArrowheads="1"/>
              </p:cNvSpPr>
              <p:nvPr/>
            </p:nvSpPr>
            <p:spPr bwMode="auto">
              <a:xfrm>
                <a:off x="1655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Rectangle 73"/>
              <p:cNvSpPr>
                <a:spLocks noChangeArrowheads="1"/>
              </p:cNvSpPr>
              <p:nvPr/>
            </p:nvSpPr>
            <p:spPr bwMode="auto">
              <a:xfrm>
                <a:off x="1382" y="255"/>
                <a:ext cx="227" cy="45"/>
              </a:xfrm>
              <a:prstGeom prst="rect">
                <a:avLst/>
              </a:prstGeom>
              <a:solidFill>
                <a:srgbClr val="C35F2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74"/>
              <p:cNvSpPr>
                <a:spLocks/>
              </p:cNvSpPr>
              <p:nvPr/>
            </p:nvSpPr>
            <p:spPr bwMode="auto">
              <a:xfrm>
                <a:off x="1631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Freeform 75"/>
              <p:cNvSpPr>
                <a:spLocks/>
              </p:cNvSpPr>
              <p:nvPr/>
            </p:nvSpPr>
            <p:spPr bwMode="auto">
              <a:xfrm>
                <a:off x="1586" y="73"/>
                <a:ext cx="69" cy="408"/>
              </a:xfrm>
              <a:custGeom>
                <a:avLst/>
                <a:gdLst>
                  <a:gd name="T0" fmla="*/ 69 w 69"/>
                  <a:gd name="T1" fmla="*/ 0 h 361"/>
                  <a:gd name="T2" fmla="*/ 26 w 69"/>
                  <a:gd name="T3" fmla="*/ 112 h 361"/>
                  <a:gd name="T4" fmla="*/ 26 w 69"/>
                  <a:gd name="T5" fmla="*/ 266 h 361"/>
                  <a:gd name="T6" fmla="*/ 0 w 69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361">
                    <a:moveTo>
                      <a:pt x="69" y="0"/>
                    </a:moveTo>
                    <a:cubicBezTo>
                      <a:pt x="62" y="20"/>
                      <a:pt x="33" y="68"/>
                      <a:pt x="26" y="112"/>
                    </a:cubicBezTo>
                    <a:cubicBezTo>
                      <a:pt x="18" y="157"/>
                      <a:pt x="41" y="213"/>
                      <a:pt x="26" y="266"/>
                    </a:cubicBezTo>
                    <a:cubicBezTo>
                      <a:pt x="11" y="319"/>
                      <a:pt x="6" y="341"/>
                      <a:pt x="0" y="361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Line 76"/>
              <p:cNvSpPr>
                <a:spLocks noChangeShapeType="1"/>
              </p:cNvSpPr>
              <p:nvPr/>
            </p:nvSpPr>
            <p:spPr bwMode="auto">
              <a:xfrm>
                <a:off x="1382" y="255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C35F2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4" name="Rectangle 89"/>
            <p:cNvSpPr>
              <a:spLocks noChangeArrowheads="1"/>
            </p:cNvSpPr>
            <p:nvPr/>
          </p:nvSpPr>
          <p:spPr bwMode="auto">
            <a:xfrm>
              <a:off x="3198" y="210"/>
              <a:ext cx="90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tangle 90"/>
            <p:cNvSpPr>
              <a:spLocks noChangeArrowheads="1"/>
            </p:cNvSpPr>
            <p:nvPr/>
          </p:nvSpPr>
          <p:spPr bwMode="auto">
            <a:xfrm>
              <a:off x="3334" y="210"/>
              <a:ext cx="90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Rectangle 91"/>
            <p:cNvSpPr>
              <a:spLocks noChangeArrowheads="1"/>
            </p:cNvSpPr>
            <p:nvPr/>
          </p:nvSpPr>
          <p:spPr bwMode="auto">
            <a:xfrm>
              <a:off x="3470" y="210"/>
              <a:ext cx="90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Rectangle 92"/>
            <p:cNvSpPr>
              <a:spLocks noChangeArrowheads="1"/>
            </p:cNvSpPr>
            <p:nvPr/>
          </p:nvSpPr>
          <p:spPr bwMode="auto">
            <a:xfrm>
              <a:off x="3697" y="210"/>
              <a:ext cx="90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Rectangle 93"/>
            <p:cNvSpPr>
              <a:spLocks noChangeArrowheads="1"/>
            </p:cNvSpPr>
            <p:nvPr/>
          </p:nvSpPr>
          <p:spPr bwMode="auto">
            <a:xfrm>
              <a:off x="3969" y="210"/>
              <a:ext cx="90" cy="1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167"/>
            <p:cNvGrpSpPr>
              <a:grpSpLocks/>
            </p:cNvGrpSpPr>
            <p:nvPr/>
          </p:nvGrpSpPr>
          <p:grpSpPr bwMode="auto">
            <a:xfrm>
              <a:off x="4195" y="255"/>
              <a:ext cx="908" cy="1451"/>
              <a:chOff x="4195" y="255"/>
              <a:chExt cx="908" cy="1451"/>
            </a:xfrm>
          </p:grpSpPr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4241" y="300"/>
                <a:ext cx="816" cy="1360"/>
              </a:xfrm>
              <a:custGeom>
                <a:avLst/>
                <a:gdLst>
                  <a:gd name="T0" fmla="*/ 136 w 408"/>
                  <a:gd name="T1" fmla="*/ 0 h 680"/>
                  <a:gd name="T2" fmla="*/ 272 w 408"/>
                  <a:gd name="T3" fmla="*/ 0 h 680"/>
                  <a:gd name="T4" fmla="*/ 408 w 408"/>
                  <a:gd name="T5" fmla="*/ 136 h 680"/>
                  <a:gd name="T6" fmla="*/ 408 w 408"/>
                  <a:gd name="T7" fmla="*/ 544 h 680"/>
                  <a:gd name="T8" fmla="*/ 272 w 408"/>
                  <a:gd name="T9" fmla="*/ 680 h 680"/>
                  <a:gd name="T10" fmla="*/ 136 w 408"/>
                  <a:gd name="T11" fmla="*/ 680 h 680"/>
                  <a:gd name="T12" fmla="*/ 0 w 408"/>
                  <a:gd name="T13" fmla="*/ 544 h 680"/>
                  <a:gd name="T14" fmla="*/ 0 w 408"/>
                  <a:gd name="T15" fmla="*/ 136 h 680"/>
                  <a:gd name="T16" fmla="*/ 136 w 408"/>
                  <a:gd name="T1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" h="680">
                    <a:moveTo>
                      <a:pt x="136" y="0"/>
                    </a:moveTo>
                    <a:lnTo>
                      <a:pt x="272" y="0"/>
                    </a:lnTo>
                    <a:lnTo>
                      <a:pt x="408" y="136"/>
                    </a:lnTo>
                    <a:lnTo>
                      <a:pt x="408" y="544"/>
                    </a:lnTo>
                    <a:lnTo>
                      <a:pt x="272" y="680"/>
                    </a:lnTo>
                    <a:lnTo>
                      <a:pt x="136" y="680"/>
                    </a:lnTo>
                    <a:lnTo>
                      <a:pt x="0" y="544"/>
                    </a:lnTo>
                    <a:lnTo>
                      <a:pt x="0" y="136"/>
                    </a:lnTo>
                    <a:lnTo>
                      <a:pt x="13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Rectangle 96"/>
              <p:cNvSpPr>
                <a:spLocks noChangeArrowheads="1"/>
              </p:cNvSpPr>
              <p:nvPr/>
            </p:nvSpPr>
            <p:spPr bwMode="auto">
              <a:xfrm>
                <a:off x="5012" y="1026"/>
                <a:ext cx="91" cy="227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Rectangle 97"/>
              <p:cNvSpPr>
                <a:spLocks noChangeArrowheads="1"/>
              </p:cNvSpPr>
              <p:nvPr/>
            </p:nvSpPr>
            <p:spPr bwMode="auto">
              <a:xfrm>
                <a:off x="4604" y="1615"/>
                <a:ext cx="90" cy="91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2" name="Group 118"/>
              <p:cNvGrpSpPr>
                <a:grpSpLocks/>
              </p:cNvGrpSpPr>
              <p:nvPr/>
            </p:nvGrpSpPr>
            <p:grpSpPr bwMode="auto">
              <a:xfrm>
                <a:off x="4604" y="1389"/>
                <a:ext cx="90" cy="227"/>
                <a:chOff x="4558" y="1117"/>
                <a:chExt cx="273" cy="499"/>
              </a:xfrm>
            </p:grpSpPr>
            <p:sp>
              <p:nvSpPr>
                <p:cNvPr id="177" name="Rectangle 114"/>
                <p:cNvSpPr>
                  <a:spLocks noChangeArrowheads="1"/>
                </p:cNvSpPr>
                <p:nvPr/>
              </p:nvSpPr>
              <p:spPr bwMode="auto">
                <a:xfrm>
                  <a:off x="4558" y="1525"/>
                  <a:ext cx="91" cy="91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785" y="1344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Rectangle 115"/>
                <p:cNvSpPr>
                  <a:spLocks noChangeArrowheads="1"/>
                </p:cNvSpPr>
                <p:nvPr/>
              </p:nvSpPr>
              <p:spPr bwMode="auto">
                <a:xfrm>
                  <a:off x="4740" y="1525"/>
                  <a:ext cx="90" cy="91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Rectangle 117"/>
                <p:cNvSpPr>
                  <a:spLocks noChangeArrowheads="1"/>
                </p:cNvSpPr>
                <p:nvPr/>
              </p:nvSpPr>
              <p:spPr bwMode="auto">
                <a:xfrm>
                  <a:off x="4558" y="1117"/>
                  <a:ext cx="273" cy="22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43" name="Rectangle 119"/>
              <p:cNvSpPr>
                <a:spLocks noChangeArrowheads="1"/>
              </p:cNvSpPr>
              <p:nvPr/>
            </p:nvSpPr>
            <p:spPr bwMode="auto">
              <a:xfrm>
                <a:off x="4740" y="1117"/>
                <a:ext cx="227" cy="136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Rectangle 120"/>
              <p:cNvSpPr>
                <a:spLocks noChangeArrowheads="1"/>
              </p:cNvSpPr>
              <p:nvPr/>
            </p:nvSpPr>
            <p:spPr bwMode="auto">
              <a:xfrm>
                <a:off x="4967" y="1162"/>
                <a:ext cx="45" cy="45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5" name="Group 130"/>
              <p:cNvGrpSpPr>
                <a:grpSpLocks/>
              </p:cNvGrpSpPr>
              <p:nvPr/>
            </p:nvGrpSpPr>
            <p:grpSpPr bwMode="auto">
              <a:xfrm>
                <a:off x="4708" y="267"/>
                <a:ext cx="378" cy="384"/>
                <a:chOff x="4708" y="267"/>
                <a:chExt cx="378" cy="384"/>
              </a:xfrm>
            </p:grpSpPr>
            <p:sp>
              <p:nvSpPr>
                <p:cNvPr id="173" name="AutoShape 105"/>
                <p:cNvSpPr>
                  <a:spLocks noChangeArrowheads="1"/>
                </p:cNvSpPr>
                <p:nvPr/>
              </p:nvSpPr>
              <p:spPr bwMode="auto">
                <a:xfrm rot="1320000">
                  <a:off x="4708" y="267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AutoShape 106"/>
                <p:cNvSpPr>
                  <a:spLocks noChangeArrowheads="1"/>
                </p:cNvSpPr>
                <p:nvPr/>
              </p:nvSpPr>
              <p:spPr bwMode="auto">
                <a:xfrm rot="4080000">
                  <a:off x="4973" y="538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126"/>
                <p:cNvSpPr>
                  <a:spLocks/>
                </p:cNvSpPr>
                <p:nvPr/>
              </p:nvSpPr>
              <p:spPr bwMode="auto">
                <a:xfrm>
                  <a:off x="4793" y="30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127"/>
                <p:cNvSpPr>
                  <a:spLocks/>
                </p:cNvSpPr>
                <p:nvPr/>
              </p:nvSpPr>
              <p:spPr bwMode="auto">
                <a:xfrm>
                  <a:off x="4913" y="42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6" name="Group 136"/>
              <p:cNvGrpSpPr>
                <a:grpSpLocks/>
              </p:cNvGrpSpPr>
              <p:nvPr/>
            </p:nvGrpSpPr>
            <p:grpSpPr bwMode="auto">
              <a:xfrm flipV="1">
                <a:off x="4708" y="1311"/>
                <a:ext cx="378" cy="384"/>
                <a:chOff x="4708" y="267"/>
                <a:chExt cx="378" cy="384"/>
              </a:xfrm>
            </p:grpSpPr>
            <p:sp>
              <p:nvSpPr>
                <p:cNvPr id="169" name="AutoShape 137"/>
                <p:cNvSpPr>
                  <a:spLocks noChangeArrowheads="1"/>
                </p:cNvSpPr>
                <p:nvPr/>
              </p:nvSpPr>
              <p:spPr bwMode="auto">
                <a:xfrm rot="1320000">
                  <a:off x="4708" y="267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AutoShape 138"/>
                <p:cNvSpPr>
                  <a:spLocks noChangeArrowheads="1"/>
                </p:cNvSpPr>
                <p:nvPr/>
              </p:nvSpPr>
              <p:spPr bwMode="auto">
                <a:xfrm rot="4080000">
                  <a:off x="4973" y="538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Freeform 139"/>
                <p:cNvSpPr>
                  <a:spLocks/>
                </p:cNvSpPr>
                <p:nvPr/>
              </p:nvSpPr>
              <p:spPr bwMode="auto">
                <a:xfrm>
                  <a:off x="4793" y="30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140"/>
                <p:cNvSpPr>
                  <a:spLocks/>
                </p:cNvSpPr>
                <p:nvPr/>
              </p:nvSpPr>
              <p:spPr bwMode="auto">
                <a:xfrm>
                  <a:off x="4913" y="42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7" name="Group 141"/>
              <p:cNvGrpSpPr>
                <a:grpSpLocks/>
              </p:cNvGrpSpPr>
              <p:nvPr/>
            </p:nvGrpSpPr>
            <p:grpSpPr bwMode="auto">
              <a:xfrm flipH="1" flipV="1">
                <a:off x="4208" y="1307"/>
                <a:ext cx="378" cy="384"/>
                <a:chOff x="4708" y="267"/>
                <a:chExt cx="378" cy="384"/>
              </a:xfrm>
            </p:grpSpPr>
            <p:sp>
              <p:nvSpPr>
                <p:cNvPr id="165" name="AutoShape 142"/>
                <p:cNvSpPr>
                  <a:spLocks noChangeArrowheads="1"/>
                </p:cNvSpPr>
                <p:nvPr/>
              </p:nvSpPr>
              <p:spPr bwMode="auto">
                <a:xfrm rot="1320000">
                  <a:off x="4708" y="267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AutoShape 143"/>
                <p:cNvSpPr>
                  <a:spLocks noChangeArrowheads="1"/>
                </p:cNvSpPr>
                <p:nvPr/>
              </p:nvSpPr>
              <p:spPr bwMode="auto">
                <a:xfrm rot="4080000">
                  <a:off x="4973" y="538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Freeform 144"/>
                <p:cNvSpPr>
                  <a:spLocks/>
                </p:cNvSpPr>
                <p:nvPr/>
              </p:nvSpPr>
              <p:spPr bwMode="auto">
                <a:xfrm>
                  <a:off x="4793" y="30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Freeform 145"/>
                <p:cNvSpPr>
                  <a:spLocks/>
                </p:cNvSpPr>
                <p:nvPr/>
              </p:nvSpPr>
              <p:spPr bwMode="auto">
                <a:xfrm>
                  <a:off x="4913" y="42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8" name="Group 146"/>
              <p:cNvGrpSpPr>
                <a:grpSpLocks/>
              </p:cNvGrpSpPr>
              <p:nvPr/>
            </p:nvGrpSpPr>
            <p:grpSpPr bwMode="auto">
              <a:xfrm flipH="1">
                <a:off x="4212" y="267"/>
                <a:ext cx="378" cy="384"/>
                <a:chOff x="4708" y="267"/>
                <a:chExt cx="378" cy="384"/>
              </a:xfrm>
            </p:grpSpPr>
            <p:sp>
              <p:nvSpPr>
                <p:cNvPr id="161" name="AutoShape 147"/>
                <p:cNvSpPr>
                  <a:spLocks noChangeArrowheads="1"/>
                </p:cNvSpPr>
                <p:nvPr/>
              </p:nvSpPr>
              <p:spPr bwMode="auto">
                <a:xfrm rot="1320000">
                  <a:off x="4708" y="267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AutoShape 148"/>
                <p:cNvSpPr>
                  <a:spLocks noChangeArrowheads="1"/>
                </p:cNvSpPr>
                <p:nvPr/>
              </p:nvSpPr>
              <p:spPr bwMode="auto">
                <a:xfrm rot="4080000">
                  <a:off x="4973" y="538"/>
                  <a:ext cx="136" cy="9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149"/>
                <p:cNvSpPr>
                  <a:spLocks/>
                </p:cNvSpPr>
                <p:nvPr/>
              </p:nvSpPr>
              <p:spPr bwMode="auto">
                <a:xfrm>
                  <a:off x="4793" y="30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150"/>
                <p:cNvSpPr>
                  <a:spLocks/>
                </p:cNvSpPr>
                <p:nvPr/>
              </p:nvSpPr>
              <p:spPr bwMode="auto">
                <a:xfrm>
                  <a:off x="4913" y="428"/>
                  <a:ext cx="136" cy="136"/>
                </a:xfrm>
                <a:custGeom>
                  <a:avLst/>
                  <a:gdLst>
                    <a:gd name="T0" fmla="*/ 136 w 227"/>
                    <a:gd name="T1" fmla="*/ 0 h 227"/>
                    <a:gd name="T2" fmla="*/ 0 w 227"/>
                    <a:gd name="T3" fmla="*/ 136 h 227"/>
                    <a:gd name="T4" fmla="*/ 91 w 227"/>
                    <a:gd name="T5" fmla="*/ 227 h 227"/>
                    <a:gd name="T6" fmla="*/ 227 w 227"/>
                    <a:gd name="T7" fmla="*/ 91 h 227"/>
                    <a:gd name="T8" fmla="*/ 136 w 227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27">
                      <a:moveTo>
                        <a:pt x="136" y="0"/>
                      </a:moveTo>
                      <a:lnTo>
                        <a:pt x="0" y="136"/>
                      </a:lnTo>
                      <a:lnTo>
                        <a:pt x="91" y="227"/>
                      </a:lnTo>
                      <a:lnTo>
                        <a:pt x="227" y="91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9" name="Group 157"/>
              <p:cNvGrpSpPr>
                <a:grpSpLocks/>
              </p:cNvGrpSpPr>
              <p:nvPr/>
            </p:nvGrpSpPr>
            <p:grpSpPr bwMode="auto">
              <a:xfrm>
                <a:off x="5012" y="663"/>
                <a:ext cx="91" cy="92"/>
                <a:chOff x="5012" y="663"/>
                <a:chExt cx="91" cy="92"/>
              </a:xfrm>
            </p:grpSpPr>
            <p:sp>
              <p:nvSpPr>
                <p:cNvPr id="159" name="Rectangle 155"/>
                <p:cNvSpPr>
                  <a:spLocks noChangeArrowheads="1"/>
                </p:cNvSpPr>
                <p:nvPr/>
              </p:nvSpPr>
              <p:spPr bwMode="auto">
                <a:xfrm>
                  <a:off x="5012" y="663"/>
                  <a:ext cx="91" cy="91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Rectangle 153"/>
                <p:cNvSpPr>
                  <a:spLocks noChangeArrowheads="1"/>
                </p:cNvSpPr>
                <p:nvPr/>
              </p:nvSpPr>
              <p:spPr bwMode="auto">
                <a:xfrm>
                  <a:off x="5035" y="663"/>
                  <a:ext cx="45" cy="92"/>
                </a:xfrm>
                <a:prstGeom prst="rect">
                  <a:avLst/>
                </a:prstGeom>
                <a:solidFill>
                  <a:srgbClr val="8B3DD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0" name="Group 158"/>
              <p:cNvGrpSpPr>
                <a:grpSpLocks/>
              </p:cNvGrpSpPr>
              <p:nvPr/>
            </p:nvGrpSpPr>
            <p:grpSpPr bwMode="auto">
              <a:xfrm>
                <a:off x="4195" y="663"/>
                <a:ext cx="91" cy="92"/>
                <a:chOff x="5012" y="663"/>
                <a:chExt cx="91" cy="92"/>
              </a:xfrm>
            </p:grpSpPr>
            <p:sp>
              <p:nvSpPr>
                <p:cNvPr id="157" name="Rectangle 159"/>
                <p:cNvSpPr>
                  <a:spLocks noChangeArrowheads="1"/>
                </p:cNvSpPr>
                <p:nvPr/>
              </p:nvSpPr>
              <p:spPr bwMode="auto">
                <a:xfrm>
                  <a:off x="5012" y="663"/>
                  <a:ext cx="91" cy="91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Rectangle 160"/>
                <p:cNvSpPr>
                  <a:spLocks noChangeArrowheads="1"/>
                </p:cNvSpPr>
                <p:nvPr/>
              </p:nvSpPr>
              <p:spPr bwMode="auto">
                <a:xfrm>
                  <a:off x="5035" y="663"/>
                  <a:ext cx="45" cy="92"/>
                </a:xfrm>
                <a:prstGeom prst="rect">
                  <a:avLst/>
                </a:prstGeom>
                <a:solidFill>
                  <a:srgbClr val="8B3DD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1" name="Group 161"/>
              <p:cNvGrpSpPr>
                <a:grpSpLocks/>
              </p:cNvGrpSpPr>
              <p:nvPr/>
            </p:nvGrpSpPr>
            <p:grpSpPr bwMode="auto">
              <a:xfrm>
                <a:off x="4195" y="799"/>
                <a:ext cx="91" cy="92"/>
                <a:chOff x="5012" y="663"/>
                <a:chExt cx="91" cy="92"/>
              </a:xfrm>
            </p:grpSpPr>
            <p:sp>
              <p:nvSpPr>
                <p:cNvPr id="155" name="Rectangle 162"/>
                <p:cNvSpPr>
                  <a:spLocks noChangeArrowheads="1"/>
                </p:cNvSpPr>
                <p:nvPr/>
              </p:nvSpPr>
              <p:spPr bwMode="auto">
                <a:xfrm>
                  <a:off x="5012" y="663"/>
                  <a:ext cx="91" cy="91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Rectangle 163"/>
                <p:cNvSpPr>
                  <a:spLocks noChangeArrowheads="1"/>
                </p:cNvSpPr>
                <p:nvPr/>
              </p:nvSpPr>
              <p:spPr bwMode="auto">
                <a:xfrm>
                  <a:off x="5035" y="663"/>
                  <a:ext cx="45" cy="92"/>
                </a:xfrm>
                <a:prstGeom prst="rect">
                  <a:avLst/>
                </a:prstGeom>
                <a:solidFill>
                  <a:srgbClr val="8B3DD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2" name="Group 164"/>
              <p:cNvGrpSpPr>
                <a:grpSpLocks/>
              </p:cNvGrpSpPr>
              <p:nvPr/>
            </p:nvGrpSpPr>
            <p:grpSpPr bwMode="auto">
              <a:xfrm rot="-5400000">
                <a:off x="4604" y="255"/>
                <a:ext cx="91" cy="92"/>
                <a:chOff x="5012" y="663"/>
                <a:chExt cx="91" cy="92"/>
              </a:xfrm>
            </p:grpSpPr>
            <p:sp>
              <p:nvSpPr>
                <p:cNvPr id="153" name="Rectangle 165"/>
                <p:cNvSpPr>
                  <a:spLocks noChangeArrowheads="1"/>
                </p:cNvSpPr>
                <p:nvPr/>
              </p:nvSpPr>
              <p:spPr bwMode="auto">
                <a:xfrm>
                  <a:off x="5012" y="663"/>
                  <a:ext cx="91" cy="91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Rectangle 166"/>
                <p:cNvSpPr>
                  <a:spLocks noChangeArrowheads="1"/>
                </p:cNvSpPr>
                <p:nvPr/>
              </p:nvSpPr>
              <p:spPr bwMode="auto">
                <a:xfrm>
                  <a:off x="5035" y="663"/>
                  <a:ext cx="45" cy="92"/>
                </a:xfrm>
                <a:prstGeom prst="rect">
                  <a:avLst/>
                </a:prstGeom>
                <a:solidFill>
                  <a:srgbClr val="8B3DD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30" name="Text Box 171"/>
            <p:cNvSpPr txBox="1">
              <a:spLocks noChangeArrowheads="1"/>
            </p:cNvSpPr>
            <p:nvPr/>
          </p:nvSpPr>
          <p:spPr bwMode="auto">
            <a:xfrm>
              <a:off x="4468" y="663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PIA</a:t>
              </a: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Text Box 172"/>
            <p:cNvSpPr txBox="1">
              <a:spLocks noChangeArrowheads="1"/>
            </p:cNvSpPr>
            <p:nvPr/>
          </p:nvSpPr>
          <p:spPr bwMode="auto">
            <a:xfrm>
              <a:off x="113" y="572"/>
              <a:ext cx="499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Gun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+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Mod.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Text Box 173"/>
            <p:cNvSpPr txBox="1">
              <a:spLocks noChangeArrowheads="1"/>
            </p:cNvSpPr>
            <p:nvPr/>
          </p:nvSpPr>
          <p:spPr bwMode="auto">
            <a:xfrm>
              <a:off x="657" y="572"/>
              <a:ext cx="681" cy="1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Sect.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#1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Sol.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Text Box 174"/>
            <p:cNvSpPr txBox="1">
              <a:spLocks noChangeArrowheads="1"/>
            </p:cNvSpPr>
            <p:nvPr/>
          </p:nvSpPr>
          <p:spPr bwMode="auto">
            <a:xfrm>
              <a:off x="1383" y="572"/>
              <a:ext cx="635" cy="1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Sect.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#2&amp;3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Sol.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Text Box 175"/>
            <p:cNvSpPr txBox="1">
              <a:spLocks noChangeArrowheads="1"/>
            </p:cNvSpPr>
            <p:nvPr/>
          </p:nvSpPr>
          <p:spPr bwMode="auto">
            <a:xfrm>
              <a:off x="1927" y="572"/>
              <a:ext cx="635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Sect.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#4&amp;5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Text Box 176"/>
            <p:cNvSpPr txBox="1">
              <a:spLocks noChangeArrowheads="1"/>
            </p:cNvSpPr>
            <p:nvPr/>
          </p:nvSpPr>
          <p:spPr bwMode="auto">
            <a:xfrm>
              <a:off x="2653" y="572"/>
              <a:ext cx="635" cy="1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Sect.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#6&amp;7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Sol.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Text Box 177"/>
            <p:cNvSpPr txBox="1">
              <a:spLocks noChangeArrowheads="1"/>
            </p:cNvSpPr>
            <p:nvPr/>
          </p:nvSpPr>
          <p:spPr bwMode="auto">
            <a:xfrm>
              <a:off x="3243" y="572"/>
              <a:ext cx="635" cy="1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Sect.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#8-12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FODO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Text Box 178"/>
            <p:cNvSpPr txBox="1">
              <a:spLocks noChangeArrowheads="1"/>
            </p:cNvSpPr>
            <p:nvPr/>
          </p:nvSpPr>
          <p:spPr bwMode="auto">
            <a:xfrm rot="5400000">
              <a:off x="1880" y="1160"/>
              <a:ext cx="13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Converter</a:t>
              </a: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Rectangle 180"/>
            <p:cNvSpPr>
              <a:spLocks noChangeArrowheads="1"/>
            </p:cNvSpPr>
            <p:nvPr/>
          </p:nvSpPr>
          <p:spPr bwMode="auto">
            <a:xfrm>
              <a:off x="2471" y="210"/>
              <a:ext cx="46" cy="13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14" y="4135324"/>
            <a:ext cx="3453376" cy="246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/>
          <p:cNvSpPr/>
          <p:nvPr/>
        </p:nvSpPr>
        <p:spPr>
          <a:xfrm>
            <a:off x="983970" y="2589213"/>
            <a:ext cx="3748368" cy="3709987"/>
          </a:xfrm>
          <a:prstGeom prst="rec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6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First Turn BPM</a:t>
            </a:r>
          </a:p>
        </p:txBody>
      </p:sp>
      <p:grpSp>
        <p:nvGrpSpPr>
          <p:cNvPr id="28676" name="Group 558"/>
          <p:cNvGrpSpPr>
            <a:grpSpLocks noChangeAspect="1"/>
          </p:cNvGrpSpPr>
          <p:nvPr/>
        </p:nvGrpSpPr>
        <p:grpSpPr bwMode="auto">
          <a:xfrm>
            <a:off x="983970" y="2662238"/>
            <a:ext cx="3846793" cy="3496111"/>
            <a:chOff x="6106" y="4934"/>
            <a:chExt cx="4676" cy="4284"/>
          </a:xfrm>
        </p:grpSpPr>
        <p:sp>
          <p:nvSpPr>
            <p:cNvPr id="28678" name="AutoShape 559"/>
            <p:cNvSpPr>
              <a:spLocks noChangeAspect="1" noChangeArrowheads="1"/>
            </p:cNvSpPr>
            <p:nvPr/>
          </p:nvSpPr>
          <p:spPr bwMode="auto">
            <a:xfrm>
              <a:off x="6106" y="4934"/>
              <a:ext cx="4676" cy="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79" name="Oval 560"/>
            <p:cNvSpPr>
              <a:spLocks noChangeArrowheads="1"/>
            </p:cNvSpPr>
            <p:nvPr/>
          </p:nvSpPr>
          <p:spPr bwMode="auto">
            <a:xfrm>
              <a:off x="8122" y="5606"/>
              <a:ext cx="651" cy="7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8680" name="Group 561"/>
            <p:cNvGrpSpPr>
              <a:grpSpLocks/>
            </p:cNvGrpSpPr>
            <p:nvPr/>
          </p:nvGrpSpPr>
          <p:grpSpPr bwMode="auto">
            <a:xfrm>
              <a:off x="8626" y="5686"/>
              <a:ext cx="1932" cy="1544"/>
              <a:chOff x="8626" y="5098"/>
              <a:chExt cx="1932" cy="1544"/>
            </a:xfrm>
          </p:grpSpPr>
          <p:sp>
            <p:nvSpPr>
              <p:cNvPr id="28724" name="Line 562"/>
              <p:cNvSpPr>
                <a:spLocks noChangeShapeType="1"/>
              </p:cNvSpPr>
              <p:nvPr/>
            </p:nvSpPr>
            <p:spPr bwMode="auto">
              <a:xfrm>
                <a:off x="8626" y="5264"/>
                <a:ext cx="1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5" name="Line 563"/>
              <p:cNvSpPr>
                <a:spLocks noChangeShapeType="1"/>
              </p:cNvSpPr>
              <p:nvPr/>
            </p:nvSpPr>
            <p:spPr bwMode="auto">
              <a:xfrm>
                <a:off x="8626" y="5391"/>
                <a:ext cx="40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6" name="Rectangle 564"/>
              <p:cNvSpPr>
                <a:spLocks noChangeArrowheads="1"/>
              </p:cNvSpPr>
              <p:nvPr/>
            </p:nvSpPr>
            <p:spPr bwMode="auto">
              <a:xfrm>
                <a:off x="9046" y="5112"/>
                <a:ext cx="588" cy="5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7" name="Freeform 565"/>
              <p:cNvSpPr>
                <a:spLocks/>
              </p:cNvSpPr>
              <p:nvPr/>
            </p:nvSpPr>
            <p:spPr bwMode="auto">
              <a:xfrm>
                <a:off x="9046" y="5168"/>
                <a:ext cx="588" cy="504"/>
              </a:xfrm>
              <a:custGeom>
                <a:avLst/>
                <a:gdLst>
                  <a:gd name="T0" fmla="*/ 0 w 640"/>
                  <a:gd name="T1" fmla="*/ 649 h 460"/>
                  <a:gd name="T2" fmla="*/ 120 w 640"/>
                  <a:gd name="T3" fmla="*/ 552 h 460"/>
                  <a:gd name="T4" fmla="*/ 174 w 640"/>
                  <a:gd name="T5" fmla="*/ 194 h 460"/>
                  <a:gd name="T6" fmla="*/ 234 w 640"/>
                  <a:gd name="T7" fmla="*/ 0 h 460"/>
                  <a:gd name="T8" fmla="*/ 292 w 640"/>
                  <a:gd name="T9" fmla="*/ 194 h 460"/>
                  <a:gd name="T10" fmla="*/ 329 w 640"/>
                  <a:gd name="T11" fmla="*/ 562 h 460"/>
                  <a:gd name="T12" fmla="*/ 456 w 640"/>
                  <a:gd name="T13" fmla="*/ 663 h 4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460">
                    <a:moveTo>
                      <a:pt x="0" y="450"/>
                    </a:moveTo>
                    <a:cubicBezTo>
                      <a:pt x="28" y="439"/>
                      <a:pt x="129" y="435"/>
                      <a:pt x="170" y="383"/>
                    </a:cubicBezTo>
                    <a:cubicBezTo>
                      <a:pt x="211" y="331"/>
                      <a:pt x="216" y="203"/>
                      <a:pt x="244" y="135"/>
                    </a:cubicBezTo>
                    <a:cubicBezTo>
                      <a:pt x="277" y="62"/>
                      <a:pt x="303" y="2"/>
                      <a:pt x="330" y="0"/>
                    </a:cubicBezTo>
                    <a:cubicBezTo>
                      <a:pt x="361" y="1"/>
                      <a:pt x="382" y="60"/>
                      <a:pt x="410" y="135"/>
                    </a:cubicBezTo>
                    <a:cubicBezTo>
                      <a:pt x="435" y="202"/>
                      <a:pt x="428" y="337"/>
                      <a:pt x="463" y="390"/>
                    </a:cubicBezTo>
                    <a:cubicBezTo>
                      <a:pt x="498" y="443"/>
                      <a:pt x="603" y="446"/>
                      <a:pt x="640" y="4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8" name="Line 566"/>
              <p:cNvSpPr>
                <a:spLocks noChangeShapeType="1"/>
              </p:cNvSpPr>
              <p:nvPr/>
            </p:nvSpPr>
            <p:spPr bwMode="auto">
              <a:xfrm>
                <a:off x="9634" y="5392"/>
                <a:ext cx="16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8729" name="Group 567"/>
              <p:cNvGrpSpPr>
                <a:grpSpLocks/>
              </p:cNvGrpSpPr>
              <p:nvPr/>
            </p:nvGrpSpPr>
            <p:grpSpPr bwMode="auto">
              <a:xfrm rot="2700000">
                <a:off x="9802" y="5112"/>
                <a:ext cx="588" cy="560"/>
                <a:chOff x="7786" y="5074"/>
                <a:chExt cx="588" cy="560"/>
              </a:xfrm>
            </p:grpSpPr>
            <p:sp>
              <p:nvSpPr>
                <p:cNvPr id="28736" name="Oval 568"/>
                <p:cNvSpPr>
                  <a:spLocks noChangeArrowheads="1"/>
                </p:cNvSpPr>
                <p:nvPr/>
              </p:nvSpPr>
              <p:spPr bwMode="auto">
                <a:xfrm>
                  <a:off x="7786" y="5074"/>
                  <a:ext cx="588" cy="56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737" name="Line 569"/>
                <p:cNvSpPr>
                  <a:spLocks noChangeShapeType="1"/>
                </p:cNvSpPr>
                <p:nvPr/>
              </p:nvSpPr>
              <p:spPr bwMode="auto">
                <a:xfrm>
                  <a:off x="8066" y="5074"/>
                  <a:ext cx="0" cy="5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738" name="Line 570"/>
                <p:cNvSpPr>
                  <a:spLocks noChangeShapeType="1"/>
                </p:cNvSpPr>
                <p:nvPr/>
              </p:nvSpPr>
              <p:spPr bwMode="auto">
                <a:xfrm>
                  <a:off x="7786" y="5354"/>
                  <a:ext cx="58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8730" name="Rectangle 571"/>
              <p:cNvSpPr>
                <a:spLocks noChangeArrowheads="1"/>
              </p:cNvSpPr>
              <p:nvPr/>
            </p:nvSpPr>
            <p:spPr bwMode="auto">
              <a:xfrm>
                <a:off x="9802" y="6082"/>
                <a:ext cx="588" cy="5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31" name="Freeform 572"/>
              <p:cNvSpPr>
                <a:spLocks/>
              </p:cNvSpPr>
              <p:nvPr/>
            </p:nvSpPr>
            <p:spPr bwMode="auto">
              <a:xfrm>
                <a:off x="10390" y="5382"/>
                <a:ext cx="168" cy="980"/>
              </a:xfrm>
              <a:custGeom>
                <a:avLst/>
                <a:gdLst>
                  <a:gd name="T0" fmla="*/ 0 w 168"/>
                  <a:gd name="T1" fmla="*/ 0 h 980"/>
                  <a:gd name="T2" fmla="*/ 168 w 168"/>
                  <a:gd name="T3" fmla="*/ 0 h 980"/>
                  <a:gd name="T4" fmla="*/ 168 w 168"/>
                  <a:gd name="T5" fmla="*/ 980 h 980"/>
                  <a:gd name="T6" fmla="*/ 0 w 168"/>
                  <a:gd name="T7" fmla="*/ 980 h 9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8" h="980">
                    <a:moveTo>
                      <a:pt x="0" y="0"/>
                    </a:moveTo>
                    <a:lnTo>
                      <a:pt x="168" y="0"/>
                    </a:lnTo>
                    <a:lnTo>
                      <a:pt x="168" y="980"/>
                    </a:lnTo>
                    <a:lnTo>
                      <a:pt x="0" y="9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32" name="Freeform 573"/>
              <p:cNvSpPr>
                <a:spLocks/>
              </p:cNvSpPr>
              <p:nvPr/>
            </p:nvSpPr>
            <p:spPr bwMode="auto">
              <a:xfrm>
                <a:off x="9802" y="6194"/>
                <a:ext cx="588" cy="448"/>
              </a:xfrm>
              <a:custGeom>
                <a:avLst/>
                <a:gdLst>
                  <a:gd name="T0" fmla="*/ 0 w 588"/>
                  <a:gd name="T1" fmla="*/ 0 h 448"/>
                  <a:gd name="T2" fmla="*/ 242 w 588"/>
                  <a:gd name="T3" fmla="*/ 1 h 448"/>
                  <a:gd name="T4" fmla="*/ 588 w 588"/>
                  <a:gd name="T5" fmla="*/ 448 h 4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8" h="448">
                    <a:moveTo>
                      <a:pt x="0" y="0"/>
                    </a:moveTo>
                    <a:cubicBezTo>
                      <a:pt x="40" y="0"/>
                      <a:pt x="132" y="2"/>
                      <a:pt x="242" y="1"/>
                    </a:cubicBezTo>
                    <a:cubicBezTo>
                      <a:pt x="352" y="0"/>
                      <a:pt x="516" y="355"/>
                      <a:pt x="588" y="448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33" name="Line 574"/>
              <p:cNvSpPr>
                <a:spLocks noChangeShapeType="1"/>
              </p:cNvSpPr>
              <p:nvPr/>
            </p:nvSpPr>
            <p:spPr bwMode="auto">
              <a:xfrm flipH="1">
                <a:off x="9662" y="6362"/>
                <a:ext cx="1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34" name="Freeform 575"/>
              <p:cNvSpPr>
                <a:spLocks/>
              </p:cNvSpPr>
              <p:nvPr/>
            </p:nvSpPr>
            <p:spPr bwMode="auto">
              <a:xfrm>
                <a:off x="9189" y="6082"/>
                <a:ext cx="473" cy="560"/>
              </a:xfrm>
              <a:custGeom>
                <a:avLst/>
                <a:gdLst>
                  <a:gd name="T0" fmla="*/ 0 w 473"/>
                  <a:gd name="T1" fmla="*/ 278 h 560"/>
                  <a:gd name="T2" fmla="*/ 473 w 473"/>
                  <a:gd name="T3" fmla="*/ 0 h 560"/>
                  <a:gd name="T4" fmla="*/ 473 w 473"/>
                  <a:gd name="T5" fmla="*/ 560 h 560"/>
                  <a:gd name="T6" fmla="*/ 0 w 473"/>
                  <a:gd name="T7" fmla="*/ 278 h 5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3" h="560">
                    <a:moveTo>
                      <a:pt x="0" y="278"/>
                    </a:moveTo>
                    <a:lnTo>
                      <a:pt x="473" y="0"/>
                    </a:lnTo>
                    <a:lnTo>
                      <a:pt x="473" y="560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35" name="Line 576"/>
              <p:cNvSpPr>
                <a:spLocks noChangeShapeType="1"/>
              </p:cNvSpPr>
              <p:nvPr/>
            </p:nvSpPr>
            <p:spPr bwMode="auto">
              <a:xfrm>
                <a:off x="8878" y="6362"/>
                <a:ext cx="30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681" name="Line 577"/>
            <p:cNvSpPr>
              <a:spLocks noChangeShapeType="1"/>
            </p:cNvSpPr>
            <p:nvPr/>
          </p:nvSpPr>
          <p:spPr bwMode="auto">
            <a:xfrm flipH="1">
              <a:off x="8289" y="5852"/>
              <a:ext cx="1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82" name="Line 578"/>
            <p:cNvSpPr>
              <a:spLocks noChangeShapeType="1"/>
            </p:cNvSpPr>
            <p:nvPr/>
          </p:nvSpPr>
          <p:spPr bwMode="auto">
            <a:xfrm flipH="1">
              <a:off x="7885" y="5979"/>
              <a:ext cx="40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83" name="Rectangle 579"/>
            <p:cNvSpPr>
              <a:spLocks noChangeArrowheads="1"/>
            </p:cNvSpPr>
            <p:nvPr/>
          </p:nvSpPr>
          <p:spPr bwMode="auto">
            <a:xfrm flipH="1">
              <a:off x="7282" y="5700"/>
              <a:ext cx="588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684" name="Freeform 580"/>
            <p:cNvSpPr>
              <a:spLocks/>
            </p:cNvSpPr>
            <p:nvPr/>
          </p:nvSpPr>
          <p:spPr bwMode="auto">
            <a:xfrm flipH="1">
              <a:off x="7282" y="5756"/>
              <a:ext cx="588" cy="504"/>
            </a:xfrm>
            <a:custGeom>
              <a:avLst/>
              <a:gdLst>
                <a:gd name="T0" fmla="*/ 0 w 640"/>
                <a:gd name="T1" fmla="*/ 649 h 460"/>
                <a:gd name="T2" fmla="*/ 120 w 640"/>
                <a:gd name="T3" fmla="*/ 552 h 460"/>
                <a:gd name="T4" fmla="*/ 174 w 640"/>
                <a:gd name="T5" fmla="*/ 194 h 460"/>
                <a:gd name="T6" fmla="*/ 234 w 640"/>
                <a:gd name="T7" fmla="*/ 0 h 460"/>
                <a:gd name="T8" fmla="*/ 292 w 640"/>
                <a:gd name="T9" fmla="*/ 194 h 460"/>
                <a:gd name="T10" fmla="*/ 329 w 640"/>
                <a:gd name="T11" fmla="*/ 562 h 460"/>
                <a:gd name="T12" fmla="*/ 456 w 640"/>
                <a:gd name="T13" fmla="*/ 663 h 4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0" h="460">
                  <a:moveTo>
                    <a:pt x="0" y="450"/>
                  </a:moveTo>
                  <a:cubicBezTo>
                    <a:pt x="28" y="439"/>
                    <a:pt x="129" y="435"/>
                    <a:pt x="170" y="383"/>
                  </a:cubicBezTo>
                  <a:cubicBezTo>
                    <a:pt x="211" y="331"/>
                    <a:pt x="216" y="203"/>
                    <a:pt x="244" y="135"/>
                  </a:cubicBezTo>
                  <a:cubicBezTo>
                    <a:pt x="277" y="62"/>
                    <a:pt x="303" y="2"/>
                    <a:pt x="330" y="0"/>
                  </a:cubicBezTo>
                  <a:cubicBezTo>
                    <a:pt x="361" y="1"/>
                    <a:pt x="382" y="60"/>
                    <a:pt x="410" y="135"/>
                  </a:cubicBezTo>
                  <a:cubicBezTo>
                    <a:pt x="435" y="202"/>
                    <a:pt x="428" y="337"/>
                    <a:pt x="463" y="390"/>
                  </a:cubicBezTo>
                  <a:cubicBezTo>
                    <a:pt x="498" y="443"/>
                    <a:pt x="603" y="446"/>
                    <a:pt x="640" y="46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85" name="Line 581"/>
            <p:cNvSpPr>
              <a:spLocks noChangeShapeType="1"/>
            </p:cNvSpPr>
            <p:nvPr/>
          </p:nvSpPr>
          <p:spPr bwMode="auto">
            <a:xfrm flipH="1">
              <a:off x="7114" y="5980"/>
              <a:ext cx="16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8686" name="Group 582"/>
            <p:cNvGrpSpPr>
              <a:grpSpLocks/>
            </p:cNvGrpSpPr>
            <p:nvPr/>
          </p:nvGrpSpPr>
          <p:grpSpPr bwMode="auto">
            <a:xfrm rot="18900000" flipH="1">
              <a:off x="6526" y="5700"/>
              <a:ext cx="588" cy="560"/>
              <a:chOff x="7786" y="5074"/>
              <a:chExt cx="588" cy="560"/>
            </a:xfrm>
          </p:grpSpPr>
          <p:sp>
            <p:nvSpPr>
              <p:cNvPr id="28721" name="Oval 583"/>
              <p:cNvSpPr>
                <a:spLocks noChangeArrowheads="1"/>
              </p:cNvSpPr>
              <p:nvPr/>
            </p:nvSpPr>
            <p:spPr bwMode="auto">
              <a:xfrm>
                <a:off x="7786" y="5074"/>
                <a:ext cx="588" cy="56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2" name="Line 584"/>
              <p:cNvSpPr>
                <a:spLocks noChangeShapeType="1"/>
              </p:cNvSpPr>
              <p:nvPr/>
            </p:nvSpPr>
            <p:spPr bwMode="auto">
              <a:xfrm>
                <a:off x="8066" y="5074"/>
                <a:ext cx="0" cy="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23" name="Line 585"/>
              <p:cNvSpPr>
                <a:spLocks noChangeShapeType="1"/>
              </p:cNvSpPr>
              <p:nvPr/>
            </p:nvSpPr>
            <p:spPr bwMode="auto">
              <a:xfrm>
                <a:off x="7786" y="5354"/>
                <a:ext cx="5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687" name="Rectangle 586"/>
            <p:cNvSpPr>
              <a:spLocks noChangeArrowheads="1"/>
            </p:cNvSpPr>
            <p:nvPr/>
          </p:nvSpPr>
          <p:spPr bwMode="auto">
            <a:xfrm flipH="1">
              <a:off x="6526" y="6670"/>
              <a:ext cx="588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688" name="Freeform 587"/>
            <p:cNvSpPr>
              <a:spLocks/>
            </p:cNvSpPr>
            <p:nvPr/>
          </p:nvSpPr>
          <p:spPr bwMode="auto">
            <a:xfrm flipH="1">
              <a:off x="6358" y="5970"/>
              <a:ext cx="168" cy="980"/>
            </a:xfrm>
            <a:custGeom>
              <a:avLst/>
              <a:gdLst>
                <a:gd name="T0" fmla="*/ 0 w 168"/>
                <a:gd name="T1" fmla="*/ 0 h 980"/>
                <a:gd name="T2" fmla="*/ 168 w 168"/>
                <a:gd name="T3" fmla="*/ 0 h 980"/>
                <a:gd name="T4" fmla="*/ 168 w 168"/>
                <a:gd name="T5" fmla="*/ 980 h 980"/>
                <a:gd name="T6" fmla="*/ 0 w 168"/>
                <a:gd name="T7" fmla="*/ 980 h 9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" h="980">
                  <a:moveTo>
                    <a:pt x="0" y="0"/>
                  </a:moveTo>
                  <a:lnTo>
                    <a:pt x="168" y="0"/>
                  </a:lnTo>
                  <a:lnTo>
                    <a:pt x="168" y="980"/>
                  </a:lnTo>
                  <a:lnTo>
                    <a:pt x="0" y="98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89" name="Freeform 588"/>
            <p:cNvSpPr>
              <a:spLocks/>
            </p:cNvSpPr>
            <p:nvPr/>
          </p:nvSpPr>
          <p:spPr bwMode="auto">
            <a:xfrm>
              <a:off x="6526" y="6782"/>
              <a:ext cx="588" cy="448"/>
            </a:xfrm>
            <a:custGeom>
              <a:avLst/>
              <a:gdLst>
                <a:gd name="T0" fmla="*/ 0 w 588"/>
                <a:gd name="T1" fmla="*/ 0 h 448"/>
                <a:gd name="T2" fmla="*/ 242 w 588"/>
                <a:gd name="T3" fmla="*/ 1 h 448"/>
                <a:gd name="T4" fmla="*/ 588 w 588"/>
                <a:gd name="T5" fmla="*/ 448 h 4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88" h="448">
                  <a:moveTo>
                    <a:pt x="0" y="0"/>
                  </a:moveTo>
                  <a:cubicBezTo>
                    <a:pt x="40" y="0"/>
                    <a:pt x="132" y="2"/>
                    <a:pt x="242" y="1"/>
                  </a:cubicBezTo>
                  <a:cubicBezTo>
                    <a:pt x="352" y="0"/>
                    <a:pt x="516" y="355"/>
                    <a:pt x="588" y="44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90" name="Line 589"/>
            <p:cNvSpPr>
              <a:spLocks noChangeShapeType="1"/>
            </p:cNvSpPr>
            <p:nvPr/>
          </p:nvSpPr>
          <p:spPr bwMode="auto">
            <a:xfrm>
              <a:off x="7114" y="6950"/>
              <a:ext cx="1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91" name="Freeform 590"/>
            <p:cNvSpPr>
              <a:spLocks/>
            </p:cNvSpPr>
            <p:nvPr/>
          </p:nvSpPr>
          <p:spPr bwMode="auto">
            <a:xfrm flipH="1">
              <a:off x="7254" y="6670"/>
              <a:ext cx="473" cy="560"/>
            </a:xfrm>
            <a:custGeom>
              <a:avLst/>
              <a:gdLst>
                <a:gd name="T0" fmla="*/ 0 w 473"/>
                <a:gd name="T1" fmla="*/ 278 h 560"/>
                <a:gd name="T2" fmla="*/ 473 w 473"/>
                <a:gd name="T3" fmla="*/ 0 h 560"/>
                <a:gd name="T4" fmla="*/ 473 w 473"/>
                <a:gd name="T5" fmla="*/ 560 h 560"/>
                <a:gd name="T6" fmla="*/ 0 w 473"/>
                <a:gd name="T7" fmla="*/ 278 h 5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3" h="560">
                  <a:moveTo>
                    <a:pt x="0" y="278"/>
                  </a:moveTo>
                  <a:lnTo>
                    <a:pt x="473" y="0"/>
                  </a:lnTo>
                  <a:lnTo>
                    <a:pt x="473" y="560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692" name="Line 591"/>
            <p:cNvSpPr>
              <a:spLocks noChangeShapeType="1"/>
            </p:cNvSpPr>
            <p:nvPr/>
          </p:nvSpPr>
          <p:spPr bwMode="auto">
            <a:xfrm flipH="1">
              <a:off x="7730" y="6950"/>
              <a:ext cx="3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93" name="Line 592"/>
            <p:cNvSpPr>
              <a:spLocks noChangeShapeType="1"/>
            </p:cNvSpPr>
            <p:nvPr/>
          </p:nvSpPr>
          <p:spPr bwMode="auto">
            <a:xfrm>
              <a:off x="6834" y="5550"/>
              <a:ext cx="1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94" name="Line 593"/>
            <p:cNvSpPr>
              <a:spLocks noChangeShapeType="1"/>
            </p:cNvSpPr>
            <p:nvPr/>
          </p:nvSpPr>
          <p:spPr bwMode="auto">
            <a:xfrm>
              <a:off x="10082" y="5550"/>
              <a:ext cx="1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95" name="Text Box 594"/>
            <p:cNvSpPr txBox="1">
              <a:spLocks noChangeArrowheads="1"/>
            </p:cNvSpPr>
            <p:nvPr/>
          </p:nvSpPr>
          <p:spPr bwMode="auto">
            <a:xfrm>
              <a:off x="6358" y="5018"/>
              <a:ext cx="89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Mixer</a:t>
              </a:r>
            </a:p>
            <a:p>
              <a:pPr eaLnBrk="1" hangingPunct="1"/>
              <a:r>
                <a:rPr lang="en-GB" sz="1200"/>
                <a:t>3.375 GHz</a:t>
              </a:r>
              <a:endParaRPr lang="en-US" sz="1200"/>
            </a:p>
          </p:txBody>
        </p:sp>
        <p:sp>
          <p:nvSpPr>
            <p:cNvPr id="28696" name="Text Box 595"/>
            <p:cNvSpPr txBox="1">
              <a:spLocks noChangeArrowheads="1"/>
            </p:cNvSpPr>
            <p:nvPr/>
          </p:nvSpPr>
          <p:spPr bwMode="auto">
            <a:xfrm>
              <a:off x="9634" y="5018"/>
              <a:ext cx="89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Mixer</a:t>
              </a:r>
            </a:p>
            <a:p>
              <a:pPr eaLnBrk="1" hangingPunct="1"/>
              <a:r>
                <a:rPr lang="en-GB" sz="1200"/>
                <a:t>3.375 GHz</a:t>
              </a:r>
              <a:endParaRPr lang="en-US" sz="1200"/>
            </a:p>
          </p:txBody>
        </p:sp>
        <p:sp>
          <p:nvSpPr>
            <p:cNvPr id="28697" name="Text Box 596"/>
            <p:cNvSpPr txBox="1">
              <a:spLocks noChangeArrowheads="1"/>
            </p:cNvSpPr>
            <p:nvPr/>
          </p:nvSpPr>
          <p:spPr bwMode="auto">
            <a:xfrm>
              <a:off x="7142" y="5018"/>
              <a:ext cx="1120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Bandpass</a:t>
              </a:r>
            </a:p>
            <a:p>
              <a:pPr eaLnBrk="1" hangingPunct="1"/>
              <a:r>
                <a:rPr lang="en-GB" sz="1200"/>
                <a:t>3 GHz</a:t>
              </a:r>
              <a:endParaRPr lang="en-US" sz="1200"/>
            </a:p>
          </p:txBody>
        </p:sp>
        <p:sp>
          <p:nvSpPr>
            <p:cNvPr id="28698" name="Text Box 597"/>
            <p:cNvSpPr txBox="1">
              <a:spLocks noChangeArrowheads="1"/>
            </p:cNvSpPr>
            <p:nvPr/>
          </p:nvSpPr>
          <p:spPr bwMode="auto">
            <a:xfrm>
              <a:off x="8766" y="5018"/>
              <a:ext cx="1120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Bandpass</a:t>
              </a:r>
            </a:p>
            <a:p>
              <a:pPr eaLnBrk="1" hangingPunct="1"/>
              <a:r>
                <a:rPr lang="en-GB" sz="1200"/>
                <a:t>3 GHz</a:t>
              </a:r>
              <a:endParaRPr lang="en-US" sz="1200"/>
            </a:p>
          </p:txBody>
        </p:sp>
        <p:sp>
          <p:nvSpPr>
            <p:cNvPr id="28699" name="Text Box 598"/>
            <p:cNvSpPr txBox="1">
              <a:spLocks noChangeArrowheads="1"/>
            </p:cNvSpPr>
            <p:nvPr/>
          </p:nvSpPr>
          <p:spPr bwMode="auto">
            <a:xfrm>
              <a:off x="6302" y="6334"/>
              <a:ext cx="1036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Lowpass</a:t>
              </a:r>
              <a:endParaRPr lang="en-US" sz="1200"/>
            </a:p>
          </p:txBody>
        </p:sp>
        <p:sp>
          <p:nvSpPr>
            <p:cNvPr id="28700" name="Text Box 599"/>
            <p:cNvSpPr txBox="1">
              <a:spLocks noChangeArrowheads="1"/>
            </p:cNvSpPr>
            <p:nvPr/>
          </p:nvSpPr>
          <p:spPr bwMode="auto">
            <a:xfrm>
              <a:off x="9662" y="6362"/>
              <a:ext cx="1036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Lowpass</a:t>
              </a:r>
              <a:endParaRPr lang="en-US" sz="1200"/>
            </a:p>
          </p:txBody>
        </p:sp>
        <p:sp>
          <p:nvSpPr>
            <p:cNvPr id="28701" name="Text Box 600"/>
            <p:cNvSpPr txBox="1">
              <a:spLocks noChangeArrowheads="1"/>
            </p:cNvSpPr>
            <p:nvPr/>
          </p:nvSpPr>
          <p:spPr bwMode="auto">
            <a:xfrm>
              <a:off x="7114" y="6334"/>
              <a:ext cx="1120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Amplifier</a:t>
              </a:r>
              <a:endParaRPr lang="en-US" sz="1200"/>
            </a:p>
          </p:txBody>
        </p:sp>
        <p:sp>
          <p:nvSpPr>
            <p:cNvPr id="28702" name="Text Box 601"/>
            <p:cNvSpPr txBox="1">
              <a:spLocks noChangeArrowheads="1"/>
            </p:cNvSpPr>
            <p:nvPr/>
          </p:nvSpPr>
          <p:spPr bwMode="auto">
            <a:xfrm>
              <a:off x="8794" y="6362"/>
              <a:ext cx="1120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Amplifier</a:t>
              </a:r>
              <a:endParaRPr lang="en-US" sz="1200"/>
            </a:p>
          </p:txBody>
        </p:sp>
        <p:sp>
          <p:nvSpPr>
            <p:cNvPr id="28703" name="Text Box 602"/>
            <p:cNvSpPr txBox="1">
              <a:spLocks noChangeArrowheads="1"/>
            </p:cNvSpPr>
            <p:nvPr/>
          </p:nvSpPr>
          <p:spPr bwMode="auto">
            <a:xfrm>
              <a:off x="7954" y="6642"/>
              <a:ext cx="1051" cy="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AM/PM</a:t>
              </a:r>
            </a:p>
            <a:p>
              <a:pPr eaLnBrk="1" hangingPunct="1"/>
              <a:r>
                <a:rPr lang="en-GB" sz="1200"/>
                <a:t>Readout</a:t>
              </a:r>
              <a:endParaRPr lang="en-US" sz="1200"/>
            </a:p>
          </p:txBody>
        </p:sp>
        <p:sp>
          <p:nvSpPr>
            <p:cNvPr id="28704" name="Text Box 603"/>
            <p:cNvSpPr txBox="1">
              <a:spLocks noChangeArrowheads="1"/>
            </p:cNvSpPr>
            <p:nvPr/>
          </p:nvSpPr>
          <p:spPr bwMode="auto">
            <a:xfrm>
              <a:off x="9746" y="7874"/>
              <a:ext cx="980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position</a:t>
              </a:r>
            </a:p>
            <a:p>
              <a:pPr eaLnBrk="1" hangingPunct="1"/>
              <a:r>
                <a:rPr lang="en-GB" sz="1200"/>
                <a:t>readout</a:t>
              </a:r>
            </a:p>
            <a:p>
              <a:pPr eaLnBrk="1" hangingPunct="1"/>
              <a:endParaRPr lang="en-US" sz="1200"/>
            </a:p>
          </p:txBody>
        </p:sp>
        <p:sp>
          <p:nvSpPr>
            <p:cNvPr id="28705" name="Line 604"/>
            <p:cNvSpPr>
              <a:spLocks noChangeShapeType="1"/>
            </p:cNvSpPr>
            <p:nvPr/>
          </p:nvSpPr>
          <p:spPr bwMode="auto">
            <a:xfrm flipV="1">
              <a:off x="6330" y="7258"/>
              <a:ext cx="1708" cy="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706" name="Line 605"/>
            <p:cNvSpPr>
              <a:spLocks noChangeShapeType="1"/>
            </p:cNvSpPr>
            <p:nvPr/>
          </p:nvSpPr>
          <p:spPr bwMode="auto">
            <a:xfrm>
              <a:off x="8906" y="7258"/>
              <a:ext cx="1624" cy="3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8707" name="Group 606"/>
            <p:cNvGrpSpPr>
              <a:grpSpLocks/>
            </p:cNvGrpSpPr>
            <p:nvPr/>
          </p:nvGrpSpPr>
          <p:grpSpPr bwMode="auto">
            <a:xfrm>
              <a:off x="6218" y="7538"/>
              <a:ext cx="3668" cy="1652"/>
              <a:chOff x="6246" y="7370"/>
              <a:chExt cx="3668" cy="1652"/>
            </a:xfrm>
          </p:grpSpPr>
          <p:sp>
            <p:nvSpPr>
              <p:cNvPr id="28708" name="Rectangle 607"/>
              <p:cNvSpPr>
                <a:spLocks noChangeArrowheads="1"/>
              </p:cNvSpPr>
              <p:nvPr/>
            </p:nvSpPr>
            <p:spPr bwMode="auto">
              <a:xfrm>
                <a:off x="7170" y="7510"/>
                <a:ext cx="616" cy="114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09" name="Freeform 608"/>
              <p:cNvSpPr>
                <a:spLocks/>
              </p:cNvSpPr>
              <p:nvPr/>
            </p:nvSpPr>
            <p:spPr bwMode="auto">
              <a:xfrm>
                <a:off x="6974" y="7622"/>
                <a:ext cx="980" cy="924"/>
              </a:xfrm>
              <a:custGeom>
                <a:avLst/>
                <a:gdLst>
                  <a:gd name="T0" fmla="*/ 0 w 980"/>
                  <a:gd name="T1" fmla="*/ 0 h 448"/>
                  <a:gd name="T2" fmla="*/ 280 w 980"/>
                  <a:gd name="T3" fmla="*/ 0 h 448"/>
                  <a:gd name="T4" fmla="*/ 728 w 980"/>
                  <a:gd name="T5" fmla="*/ 8108 h 448"/>
                  <a:gd name="T6" fmla="*/ 980 w 980"/>
                  <a:gd name="T7" fmla="*/ 8108 h 448"/>
                  <a:gd name="T8" fmla="*/ 0 w 980"/>
                  <a:gd name="T9" fmla="*/ 8108 h 448"/>
                  <a:gd name="T10" fmla="*/ 280 w 980"/>
                  <a:gd name="T11" fmla="*/ 8108 h 448"/>
                  <a:gd name="T12" fmla="*/ 728 w 980"/>
                  <a:gd name="T13" fmla="*/ 0 h 448"/>
                  <a:gd name="T14" fmla="*/ 952 w 980"/>
                  <a:gd name="T15" fmla="*/ 0 h 448"/>
                  <a:gd name="T16" fmla="*/ 0 w 980"/>
                  <a:gd name="T17" fmla="*/ 0 h 4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80" h="448">
                    <a:moveTo>
                      <a:pt x="0" y="0"/>
                    </a:moveTo>
                    <a:lnTo>
                      <a:pt x="280" y="0"/>
                    </a:lnTo>
                    <a:lnTo>
                      <a:pt x="728" y="448"/>
                    </a:lnTo>
                    <a:lnTo>
                      <a:pt x="980" y="448"/>
                    </a:lnTo>
                    <a:lnTo>
                      <a:pt x="0" y="448"/>
                    </a:lnTo>
                    <a:lnTo>
                      <a:pt x="280" y="448"/>
                    </a:lnTo>
                    <a:lnTo>
                      <a:pt x="728" y="0"/>
                    </a:lnTo>
                    <a:lnTo>
                      <a:pt x="9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0" name="Freeform 609"/>
              <p:cNvSpPr>
                <a:spLocks/>
              </p:cNvSpPr>
              <p:nvPr/>
            </p:nvSpPr>
            <p:spPr bwMode="auto">
              <a:xfrm>
                <a:off x="7769" y="7622"/>
                <a:ext cx="1420" cy="924"/>
              </a:xfrm>
              <a:custGeom>
                <a:avLst/>
                <a:gdLst>
                  <a:gd name="T0" fmla="*/ 10 w 1420"/>
                  <a:gd name="T1" fmla="*/ 0 h 676"/>
                  <a:gd name="T2" fmla="*/ 1193 w 1420"/>
                  <a:gd name="T3" fmla="*/ 14 h 676"/>
                  <a:gd name="T4" fmla="*/ 1190 w 1420"/>
                  <a:gd name="T5" fmla="*/ 697 h 676"/>
                  <a:gd name="T6" fmla="*/ 1420 w 1420"/>
                  <a:gd name="T7" fmla="*/ 697 h 676"/>
                  <a:gd name="T8" fmla="*/ 1417 w 1420"/>
                  <a:gd name="T9" fmla="*/ 1676 h 676"/>
                  <a:gd name="T10" fmla="*/ 1193 w 1420"/>
                  <a:gd name="T11" fmla="*/ 1676 h 676"/>
                  <a:gd name="T12" fmla="*/ 1193 w 1420"/>
                  <a:gd name="T13" fmla="*/ 2359 h 676"/>
                  <a:gd name="T14" fmla="*/ 0 w 1420"/>
                  <a:gd name="T15" fmla="*/ 2339 h 6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0" h="676">
                    <a:moveTo>
                      <a:pt x="10" y="0"/>
                    </a:moveTo>
                    <a:lnTo>
                      <a:pt x="1193" y="4"/>
                    </a:lnTo>
                    <a:lnTo>
                      <a:pt x="1190" y="200"/>
                    </a:lnTo>
                    <a:lnTo>
                      <a:pt x="1420" y="200"/>
                    </a:lnTo>
                    <a:lnTo>
                      <a:pt x="1417" y="480"/>
                    </a:lnTo>
                    <a:lnTo>
                      <a:pt x="1193" y="480"/>
                    </a:lnTo>
                    <a:lnTo>
                      <a:pt x="1193" y="676"/>
                    </a:lnTo>
                    <a:lnTo>
                      <a:pt x="0" y="6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1" name="Freeform 610"/>
              <p:cNvSpPr>
                <a:spLocks/>
              </p:cNvSpPr>
              <p:nvPr/>
            </p:nvSpPr>
            <p:spPr bwMode="auto">
              <a:xfrm flipH="1">
                <a:off x="8094" y="8294"/>
                <a:ext cx="448" cy="504"/>
              </a:xfrm>
              <a:custGeom>
                <a:avLst/>
                <a:gdLst>
                  <a:gd name="T0" fmla="*/ 0 w 473"/>
                  <a:gd name="T1" fmla="*/ 183 h 560"/>
                  <a:gd name="T2" fmla="*/ 381 w 473"/>
                  <a:gd name="T3" fmla="*/ 0 h 560"/>
                  <a:gd name="T4" fmla="*/ 381 w 473"/>
                  <a:gd name="T5" fmla="*/ 368 h 560"/>
                  <a:gd name="T6" fmla="*/ 0 w 473"/>
                  <a:gd name="T7" fmla="*/ 183 h 5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3" h="560">
                    <a:moveTo>
                      <a:pt x="0" y="278"/>
                    </a:moveTo>
                    <a:lnTo>
                      <a:pt x="473" y="0"/>
                    </a:lnTo>
                    <a:lnTo>
                      <a:pt x="473" y="560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2" name="Rectangle 611"/>
              <p:cNvSpPr>
                <a:spLocks noChangeArrowheads="1"/>
              </p:cNvSpPr>
              <p:nvPr/>
            </p:nvSpPr>
            <p:spPr bwMode="auto">
              <a:xfrm>
                <a:off x="9102" y="7762"/>
                <a:ext cx="504" cy="6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3" name="Line 612"/>
              <p:cNvSpPr>
                <a:spLocks noChangeShapeType="1"/>
              </p:cNvSpPr>
              <p:nvPr/>
            </p:nvSpPr>
            <p:spPr bwMode="auto">
              <a:xfrm flipV="1">
                <a:off x="9102" y="7762"/>
                <a:ext cx="504" cy="6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4" name="Text Box 613"/>
              <p:cNvSpPr txBox="1">
                <a:spLocks noChangeArrowheads="1"/>
              </p:cNvSpPr>
              <p:nvPr/>
            </p:nvSpPr>
            <p:spPr bwMode="auto">
              <a:xfrm>
                <a:off x="9046" y="7762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200">
                    <a:latin typeface="Times New Roman" pitchFamily="1" charset="0"/>
                  </a:rPr>
                  <a:t>φ</a:t>
                </a:r>
                <a:endParaRPr lang="en-GB" sz="1200"/>
              </a:p>
              <a:p>
                <a:pPr eaLnBrk="1" hangingPunct="1"/>
                <a:r>
                  <a:rPr lang="en-GB" sz="1200"/>
                  <a:t>    u</a:t>
                </a:r>
                <a:endParaRPr lang="en-US" sz="1200"/>
              </a:p>
            </p:txBody>
          </p:sp>
          <p:sp>
            <p:nvSpPr>
              <p:cNvPr id="28715" name="Line 614"/>
              <p:cNvSpPr>
                <a:spLocks noChangeShapeType="1"/>
              </p:cNvSpPr>
              <p:nvPr/>
            </p:nvSpPr>
            <p:spPr bwMode="auto">
              <a:xfrm>
                <a:off x="9606" y="8042"/>
                <a:ext cx="2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6" name="Text Box 615"/>
              <p:cNvSpPr txBox="1">
                <a:spLocks noChangeArrowheads="1"/>
              </p:cNvSpPr>
              <p:nvPr/>
            </p:nvSpPr>
            <p:spPr bwMode="auto">
              <a:xfrm>
                <a:off x="6834" y="8658"/>
                <a:ext cx="1232" cy="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200"/>
                  <a:t>90° Hybrid </a:t>
                </a:r>
                <a:endParaRPr lang="en-US" sz="1200"/>
              </a:p>
            </p:txBody>
          </p:sp>
          <p:sp>
            <p:nvSpPr>
              <p:cNvPr id="28717" name="Freeform 616"/>
              <p:cNvSpPr>
                <a:spLocks/>
              </p:cNvSpPr>
              <p:nvPr/>
            </p:nvSpPr>
            <p:spPr bwMode="auto">
              <a:xfrm flipH="1">
                <a:off x="8094" y="7370"/>
                <a:ext cx="448" cy="504"/>
              </a:xfrm>
              <a:custGeom>
                <a:avLst/>
                <a:gdLst>
                  <a:gd name="T0" fmla="*/ 0 w 473"/>
                  <a:gd name="T1" fmla="*/ 183 h 560"/>
                  <a:gd name="T2" fmla="*/ 381 w 473"/>
                  <a:gd name="T3" fmla="*/ 0 h 560"/>
                  <a:gd name="T4" fmla="*/ 381 w 473"/>
                  <a:gd name="T5" fmla="*/ 368 h 560"/>
                  <a:gd name="T6" fmla="*/ 0 w 473"/>
                  <a:gd name="T7" fmla="*/ 183 h 5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3" h="560">
                    <a:moveTo>
                      <a:pt x="0" y="278"/>
                    </a:moveTo>
                    <a:lnTo>
                      <a:pt x="473" y="0"/>
                    </a:lnTo>
                    <a:lnTo>
                      <a:pt x="473" y="560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718" name="Text Box 617"/>
              <p:cNvSpPr txBox="1">
                <a:spLocks noChangeArrowheads="1"/>
              </p:cNvSpPr>
              <p:nvPr/>
            </p:nvSpPr>
            <p:spPr bwMode="auto">
              <a:xfrm>
                <a:off x="8962" y="8322"/>
                <a:ext cx="952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200"/>
                  <a:t>phase to voltage</a:t>
                </a:r>
                <a:endParaRPr lang="en-US" sz="1200"/>
              </a:p>
            </p:txBody>
          </p:sp>
          <p:sp>
            <p:nvSpPr>
              <p:cNvPr id="28719" name="Text Box 618"/>
              <p:cNvSpPr txBox="1">
                <a:spLocks noChangeArrowheads="1"/>
              </p:cNvSpPr>
              <p:nvPr/>
            </p:nvSpPr>
            <p:spPr bwMode="auto">
              <a:xfrm>
                <a:off x="6246" y="7566"/>
                <a:ext cx="1064" cy="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200"/>
                  <a:t>button 1</a:t>
                </a:r>
              </a:p>
              <a:p>
                <a:pPr eaLnBrk="1" hangingPunct="1"/>
                <a:endParaRPr lang="en-GB" sz="1200"/>
              </a:p>
              <a:p>
                <a:pPr eaLnBrk="1" hangingPunct="1"/>
                <a:endParaRPr lang="en-GB" sz="1200"/>
              </a:p>
              <a:p>
                <a:pPr eaLnBrk="1" hangingPunct="1"/>
                <a:r>
                  <a:rPr lang="en-GB" sz="1200"/>
                  <a:t>button 2</a:t>
                </a:r>
                <a:endParaRPr lang="en-US" sz="1200"/>
              </a:p>
            </p:txBody>
          </p:sp>
          <p:sp>
            <p:nvSpPr>
              <p:cNvPr id="28720" name="Text Box 619"/>
              <p:cNvSpPr txBox="1">
                <a:spLocks noChangeArrowheads="1"/>
              </p:cNvSpPr>
              <p:nvPr/>
            </p:nvSpPr>
            <p:spPr bwMode="auto">
              <a:xfrm>
                <a:off x="7730" y="7762"/>
                <a:ext cx="142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200"/>
                  <a:t>zero crossing</a:t>
                </a:r>
              </a:p>
              <a:p>
                <a:pPr eaLnBrk="1" hangingPunct="1"/>
                <a:r>
                  <a:rPr lang="en-GB" sz="1200"/>
                  <a:t>detectors</a:t>
                </a:r>
                <a:endParaRPr lang="en-US" sz="1200"/>
              </a:p>
            </p:txBody>
          </p:sp>
        </p:grpSp>
      </p:grp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25775"/>
            <a:ext cx="41640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Messkurven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604963"/>
            <a:ext cx="339090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4151313"/>
            <a:ext cx="339090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701" name="Gruppieren 3"/>
          <p:cNvGrpSpPr>
            <a:grpSpLocks/>
          </p:cNvGrpSpPr>
          <p:nvPr/>
        </p:nvGrpSpPr>
        <p:grpSpPr bwMode="auto">
          <a:xfrm>
            <a:off x="1006475" y="2830513"/>
            <a:ext cx="3516313" cy="2640012"/>
            <a:chOff x="499156" y="2612571"/>
            <a:chExt cx="3515223" cy="2640467"/>
          </a:xfrm>
        </p:grpSpPr>
        <p:pic>
          <p:nvPicPr>
            <p:cNvPr id="2970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56" y="2612571"/>
              <a:ext cx="3515223" cy="2640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1538647" y="2830095"/>
              <a:ext cx="550691" cy="21482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Zur BPM-Situation</a:t>
            </a:r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1295400" y="1944688"/>
            <a:ext cx="7162800" cy="4151312"/>
          </a:xfrm>
        </p:spPr>
        <p:txBody>
          <a:bodyPr/>
          <a:lstStyle/>
          <a:p>
            <a:r>
              <a:rPr lang="de-DE" sz="2400" smtClean="0"/>
              <a:t>Der First-Turn BPM funktioniert im Prinzip</a:t>
            </a:r>
          </a:p>
          <a:p>
            <a:r>
              <a:rPr lang="de-DE" sz="2400" smtClean="0"/>
              <a:t>Ausbau und Erweiterung auf BPMs im Linac wird mit kleiner Priorität fortgeführt</a:t>
            </a:r>
          </a:p>
          <a:p>
            <a:r>
              <a:rPr lang="de-DE" sz="2400" smtClean="0"/>
              <a:t>Neuer Injektor bekommt ebenfalls BPMs</a:t>
            </a:r>
          </a:p>
          <a:p>
            <a:r>
              <a:rPr lang="de-DE" sz="2400" smtClean="0"/>
              <a:t>PIA-BPMs wurden neulich für Tune-Messungen benutzt, Auswertung läuft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Sonstiges</a:t>
            </a:r>
            <a:endParaRPr lang="de-DE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914400" y="1614714"/>
            <a:ext cx="8229600" cy="4525963"/>
          </a:xfrm>
        </p:spPr>
        <p:txBody>
          <a:bodyPr/>
          <a:lstStyle/>
          <a:p>
            <a:r>
              <a:rPr lang="en-US" sz="2400" dirty="0" err="1" smtClean="0"/>
              <a:t>Ladungsautomatik</a:t>
            </a:r>
            <a:r>
              <a:rPr lang="en-US" sz="2400" dirty="0" smtClean="0"/>
              <a:t> </a:t>
            </a:r>
            <a:r>
              <a:rPr lang="en-US" sz="2400" dirty="0" err="1" smtClean="0"/>
              <a:t>fuer</a:t>
            </a:r>
            <a:r>
              <a:rPr lang="en-US" sz="2400" dirty="0" smtClean="0"/>
              <a:t> PIA</a:t>
            </a:r>
          </a:p>
          <a:p>
            <a:r>
              <a:rPr lang="en-US" sz="2400" dirty="0" err="1" smtClean="0"/>
              <a:t>Austausch</a:t>
            </a:r>
            <a:r>
              <a:rPr lang="en-US" sz="2400" dirty="0" smtClean="0"/>
              <a:t> der </a:t>
            </a:r>
            <a:r>
              <a:rPr lang="en-US" sz="2400" dirty="0" err="1" smtClean="0"/>
              <a:t>Phasenschieber</a:t>
            </a:r>
            <a:endParaRPr lang="en-US" sz="2400" dirty="0" smtClean="0"/>
          </a:p>
          <a:p>
            <a:r>
              <a:rPr lang="en-US" sz="2400" dirty="0" err="1" smtClean="0"/>
              <a:t>Verluste</a:t>
            </a:r>
            <a:r>
              <a:rPr lang="en-US" sz="2400" dirty="0" smtClean="0"/>
              <a:t> </a:t>
            </a:r>
            <a:r>
              <a:rPr lang="en-US" sz="2400" dirty="0" err="1" smtClean="0"/>
              <a:t>im</a:t>
            </a:r>
            <a:r>
              <a:rPr lang="en-US" sz="2400" dirty="0" smtClean="0"/>
              <a:t> </a:t>
            </a:r>
            <a:r>
              <a:rPr lang="en-US" sz="2400" dirty="0" err="1" smtClean="0"/>
              <a:t>Quarz-Betrieb</a:t>
            </a:r>
            <a:endParaRPr lang="en-US" sz="2400" dirty="0" smtClean="0"/>
          </a:p>
          <a:p>
            <a:endParaRPr lang="en-US" sz="2400" dirty="0" smtClean="0"/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PIA</a:t>
            </a:r>
            <a:endParaRPr lang="en-GB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876425"/>
            <a:ext cx="7162800" cy="4219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800" smtClean="0"/>
              <a:t>PIA akkumuliert pro Zyklus 50 ns Teilchenbursts (10.4 MHz Cavity)</a:t>
            </a:r>
          </a:p>
          <a:p>
            <a:pPr eaLnBrk="1" hangingPunct="1">
              <a:lnSpc>
                <a:spcPct val="90000"/>
              </a:lnSpc>
            </a:pPr>
            <a:r>
              <a:rPr lang="de-DE" sz="2800" smtClean="0"/>
              <a:t>Pulslänge wird auf unter 3 ns (RMS) gedämpft bevor 125 MHz eingeschaltet werden, die die Pulslänge auf weniger als 1 ns herunterbringt</a:t>
            </a:r>
          </a:p>
          <a:p>
            <a:pPr eaLnBrk="1" hangingPunct="1">
              <a:lnSpc>
                <a:spcPct val="90000"/>
              </a:lnSpc>
            </a:pPr>
            <a:r>
              <a:rPr lang="de-DE" sz="2800" smtClean="0"/>
              <a:t>Momentan werden im DORIS-Mode etwa 5 Zyklen akkumuliert, es ist aber ohne weiteres möglich, deutlich länger zu akkumulieren (Test steht noch aus)</a:t>
            </a:r>
            <a:endParaRPr lang="en-GB" sz="2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 descr="illumina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47748" r="10709"/>
          <a:stretch>
            <a:fillRect/>
          </a:stretch>
        </p:blipFill>
        <p:spPr bwMode="auto">
          <a:xfrm>
            <a:off x="1082770" y="3495675"/>
            <a:ext cx="3144743" cy="25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697038" y="871538"/>
            <a:ext cx="744696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An der </a:t>
            </a:r>
            <a:r>
              <a:rPr lang="de-DE" dirty="0" err="1"/>
              <a:t>Gun</a:t>
            </a:r>
            <a:r>
              <a:rPr lang="de-DE" dirty="0"/>
              <a:t> werden 6 A Elektronen erzeugt, davon erreichen 1.6 A den Konverter, woraus dann </a:t>
            </a:r>
            <a:r>
              <a:rPr lang="de-DE" dirty="0" err="1"/>
              <a:t>ca</a:t>
            </a:r>
            <a:r>
              <a:rPr lang="de-DE" dirty="0"/>
              <a:t> 5 mA Positronen erzeugt werden, pro Zyklus also 250 </a:t>
            </a:r>
            <a:r>
              <a:rPr lang="de-DE" dirty="0" err="1"/>
              <a:t>pC</a:t>
            </a:r>
            <a:r>
              <a:rPr lang="de-DE" dirty="0"/>
              <a:t> (1.6</a:t>
            </a:r>
            <a:r>
              <a:rPr lang="en-US" dirty="0">
                <a:cs typeface="Arial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9</a:t>
            </a:r>
            <a:r>
              <a:rPr lang="de-DE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dirty="0"/>
              <a:t>Nach einem Jahr kontinuierlichem </a:t>
            </a:r>
            <a:r>
              <a:rPr lang="de-DE" dirty="0" err="1"/>
              <a:t>Positronenbetrieb</a:t>
            </a:r>
            <a:r>
              <a:rPr lang="de-DE" dirty="0"/>
              <a:t> wären das </a:t>
            </a:r>
            <a:r>
              <a:rPr lang="de-DE" dirty="0" err="1"/>
              <a:t>ca</a:t>
            </a:r>
            <a:r>
              <a:rPr lang="de-DE" dirty="0"/>
              <a:t> 8 </a:t>
            </a:r>
            <a:r>
              <a:rPr lang="de-DE" dirty="0" err="1"/>
              <a:t>mC</a:t>
            </a:r>
            <a:r>
              <a:rPr lang="de-DE" dirty="0"/>
              <a:t> (5</a:t>
            </a:r>
            <a:r>
              <a:rPr lang="en-US" dirty="0">
                <a:cs typeface="Arial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16</a:t>
            </a:r>
            <a:r>
              <a:rPr lang="de-DE" dirty="0"/>
              <a:t>) oder 44 </a:t>
            </a:r>
            <a:r>
              <a:rPr lang="de-DE" dirty="0" err="1"/>
              <a:t>pg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4281488" y="3527425"/>
            <a:ext cx="45291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Wollte man daraus eine Antimateriebombe bauen, hätte diese einen Energiegehalt von 4 kJ (</a:t>
            </a:r>
            <a:r>
              <a:rPr lang="de-DE" dirty="0">
                <a:cs typeface="Arial" charset="0"/>
              </a:rPr>
              <a:t>≈1kcal) bzw. die Sprengkraft von 1 g TNT 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4311650" y="5675313"/>
            <a:ext cx="44688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…oder das Äquivalent von einem </a:t>
            </a:r>
            <a:r>
              <a:rPr lang="de-DE" dirty="0" err="1"/>
              <a:t>TicTac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/>
      <p:bldP spid="1085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913188" y="3317875"/>
            <a:ext cx="2120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200" dirty="0" err="1" smtClean="0"/>
              <a:t>Thank</a:t>
            </a:r>
            <a:r>
              <a:rPr lang="de-DE" sz="3200" dirty="0" smtClean="0"/>
              <a:t> </a:t>
            </a:r>
            <a:r>
              <a:rPr lang="de-DE" sz="3200" dirty="0" err="1" smtClean="0"/>
              <a:t>You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795463"/>
            <a:ext cx="765333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The </a:t>
            </a:r>
            <a:r>
              <a:rPr lang="de-DE" dirty="0" err="1" smtClean="0"/>
              <a:t>Gun</a:t>
            </a:r>
            <a:endParaRPr lang="en-GB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3674950"/>
            <a:ext cx="7924800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6507"/>
            <a:ext cx="5730875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325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35838E-7 L -0.30555 -0.15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-7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The </a:t>
            </a:r>
            <a:r>
              <a:rPr lang="de-DE" dirty="0" err="1" smtClean="0"/>
              <a:t>Injection</a:t>
            </a:r>
            <a:r>
              <a:rPr lang="de-DE" dirty="0" smtClean="0"/>
              <a:t> System</a:t>
            </a:r>
            <a:endParaRPr lang="en-GB" dirty="0" smtClean="0"/>
          </a:p>
        </p:txBody>
      </p:sp>
      <p:pic>
        <p:nvPicPr>
          <p:cNvPr id="8195" name="Picture 5" descr="Injek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352675"/>
            <a:ext cx="752792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Injector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901825"/>
            <a:ext cx="7162800" cy="4194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No Ceramic in Oil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Cathode readily available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High Availability, maybe redundant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2 A </a:t>
            </a:r>
            <a:r>
              <a:rPr lang="en-US" sz="2400" dirty="0" smtClean="0"/>
              <a:t>bunched current at Converter</a:t>
            </a:r>
            <a:r>
              <a:rPr lang="en-US" sz="2400" dirty="0" smtClean="0"/>
              <a:t>, </a:t>
            </a:r>
            <a:r>
              <a:rPr lang="en-US" sz="2400" dirty="0" smtClean="0"/>
              <a:t>the rest dumped at low energy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Avoid activation of first </a:t>
            </a:r>
            <a:r>
              <a:rPr lang="en-US" sz="2000" dirty="0"/>
              <a:t>a</a:t>
            </a:r>
            <a:r>
              <a:rPr lang="en-US" sz="2000" dirty="0" smtClean="0"/>
              <a:t>ccelerator sections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Reduction of unnecessary load on converter and septum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Simple </a:t>
            </a:r>
            <a:r>
              <a:rPr lang="en-US" sz="2400" dirty="0" smtClean="0"/>
              <a:t>System, </a:t>
            </a:r>
            <a:r>
              <a:rPr lang="en-US" sz="2400" dirty="0" smtClean="0"/>
              <a:t>to be realized without much R&amp;D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Minimize number of additional Devices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668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Injection System</a:t>
            </a:r>
            <a:endParaRPr lang="en-US" dirty="0" smtClean="0"/>
          </a:p>
        </p:txBody>
      </p:sp>
      <p:sp>
        <p:nvSpPr>
          <p:cNvPr id="10243" name="Rectangle 111"/>
          <p:cNvSpPr>
            <a:spLocks noGrp="1" noChangeArrowheads="1"/>
          </p:cNvSpPr>
          <p:nvPr>
            <p:ph idx="1"/>
          </p:nvPr>
        </p:nvSpPr>
        <p:spPr>
          <a:xfrm>
            <a:off x="1116013" y="1600200"/>
            <a:ext cx="7570787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Triode Gun</a:t>
            </a:r>
            <a:r>
              <a:rPr lang="en-US" sz="2000" dirty="0" smtClean="0"/>
              <a:t>, </a:t>
            </a:r>
            <a:r>
              <a:rPr lang="en-US" sz="2000" dirty="0" err="1" smtClean="0"/>
              <a:t>ca</a:t>
            </a:r>
            <a:r>
              <a:rPr lang="en-US" sz="2000" dirty="0" smtClean="0"/>
              <a:t> 100 kV, Y796, HVPS </a:t>
            </a:r>
            <a:r>
              <a:rPr lang="en-US" sz="2000" dirty="0" smtClean="0"/>
              <a:t>available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Valve system like before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No </a:t>
            </a:r>
            <a:r>
              <a:rPr lang="en-US" sz="2000" dirty="0" smtClean="0"/>
              <a:t>Chopper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3 GHz </a:t>
            </a:r>
            <a:r>
              <a:rPr lang="en-US" sz="2000" dirty="0" err="1" smtClean="0"/>
              <a:t>Prebuncher</a:t>
            </a:r>
            <a:r>
              <a:rPr lang="en-US" sz="2000" dirty="0" smtClean="0"/>
              <a:t> </a:t>
            </a:r>
            <a:r>
              <a:rPr lang="en-US" sz="2000" dirty="0" smtClean="0"/>
              <a:t>as before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12 </a:t>
            </a:r>
            <a:r>
              <a:rPr lang="en-US" sz="2000" dirty="0" smtClean="0"/>
              <a:t>Cells from </a:t>
            </a:r>
            <a:r>
              <a:rPr lang="en-US" sz="2000" dirty="0" smtClean="0"/>
              <a:t>Linac II </a:t>
            </a:r>
            <a:r>
              <a:rPr lang="en-US" sz="2000" dirty="0" smtClean="0"/>
              <a:t>Structure </a:t>
            </a:r>
            <a:r>
              <a:rPr lang="en-US" sz="2000" dirty="0" smtClean="0"/>
              <a:t>+ </a:t>
            </a:r>
            <a:r>
              <a:rPr lang="en-US" sz="2000" dirty="0" smtClean="0"/>
              <a:t>Coupler,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In </a:t>
            </a:r>
            <a:r>
              <a:rPr lang="en-US" sz="1800" dirty="0" smtClean="0"/>
              <a:t>Series with Section </a:t>
            </a:r>
            <a:r>
              <a:rPr lang="en-US" sz="1800" dirty="0" smtClean="0"/>
              <a:t>2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Shortened first Cell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Small chicane to merge into linac and for energy filtering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10244" name="Picture 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5" r="85779" b="13750"/>
          <a:stretch>
            <a:fillRect/>
          </a:stretch>
        </p:blipFill>
        <p:spPr bwMode="auto">
          <a:xfrm>
            <a:off x="1274763" y="4724400"/>
            <a:ext cx="101123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4" t="46875" r="31212" b="13750"/>
          <a:stretch>
            <a:fillRect/>
          </a:stretch>
        </p:blipFill>
        <p:spPr bwMode="auto">
          <a:xfrm>
            <a:off x="2106613" y="4724400"/>
            <a:ext cx="154463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Freeform 98"/>
          <p:cNvSpPr>
            <a:spLocks/>
          </p:cNvSpPr>
          <p:nvPr/>
        </p:nvSpPr>
        <p:spPr bwMode="auto">
          <a:xfrm>
            <a:off x="3717925" y="5157788"/>
            <a:ext cx="282575" cy="319087"/>
          </a:xfrm>
          <a:custGeom>
            <a:avLst/>
            <a:gdLst>
              <a:gd name="T0" fmla="*/ 0 w 178"/>
              <a:gd name="T1" fmla="*/ 2147483647 h 201"/>
              <a:gd name="T2" fmla="*/ 2147483647 w 178"/>
              <a:gd name="T3" fmla="*/ 2147483647 h 201"/>
              <a:gd name="T4" fmla="*/ 2147483647 w 178"/>
              <a:gd name="T5" fmla="*/ 0 h 201"/>
              <a:gd name="T6" fmla="*/ 2147483647 w 178"/>
              <a:gd name="T7" fmla="*/ 0 h 201"/>
              <a:gd name="T8" fmla="*/ 2147483647 w 178"/>
              <a:gd name="T9" fmla="*/ 2147483647 h 201"/>
              <a:gd name="T10" fmla="*/ 2147483647 w 178"/>
              <a:gd name="T11" fmla="*/ 2147483647 h 2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8" h="201">
                <a:moveTo>
                  <a:pt x="0" y="201"/>
                </a:moveTo>
                <a:lnTo>
                  <a:pt x="57" y="201"/>
                </a:lnTo>
                <a:lnTo>
                  <a:pt x="56" y="0"/>
                </a:lnTo>
                <a:lnTo>
                  <a:pt x="117" y="0"/>
                </a:lnTo>
                <a:lnTo>
                  <a:pt x="117" y="181"/>
                </a:lnTo>
                <a:lnTo>
                  <a:pt x="178" y="181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7" name="Freeform 99"/>
          <p:cNvSpPr>
            <a:spLocks/>
          </p:cNvSpPr>
          <p:nvPr/>
        </p:nvSpPr>
        <p:spPr bwMode="auto">
          <a:xfrm>
            <a:off x="3717925" y="5553075"/>
            <a:ext cx="282575" cy="325438"/>
          </a:xfrm>
          <a:custGeom>
            <a:avLst/>
            <a:gdLst>
              <a:gd name="T0" fmla="*/ 0 w 178"/>
              <a:gd name="T1" fmla="*/ 0 h 205"/>
              <a:gd name="T2" fmla="*/ 2147483647 w 178"/>
              <a:gd name="T3" fmla="*/ 0 h 205"/>
              <a:gd name="T4" fmla="*/ 2147483647 w 178"/>
              <a:gd name="T5" fmla="*/ 2147483647 h 205"/>
              <a:gd name="T6" fmla="*/ 2147483647 w 178"/>
              <a:gd name="T7" fmla="*/ 2147483647 h 205"/>
              <a:gd name="T8" fmla="*/ 2147483647 w 178"/>
              <a:gd name="T9" fmla="*/ 2147483647 h 205"/>
              <a:gd name="T10" fmla="*/ 2147483647 w 178"/>
              <a:gd name="T11" fmla="*/ 2147483647 h 2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8" h="205">
                <a:moveTo>
                  <a:pt x="0" y="0"/>
                </a:moveTo>
                <a:lnTo>
                  <a:pt x="54" y="0"/>
                </a:lnTo>
                <a:lnTo>
                  <a:pt x="56" y="205"/>
                </a:lnTo>
                <a:lnTo>
                  <a:pt x="117" y="205"/>
                </a:lnTo>
                <a:lnTo>
                  <a:pt x="117" y="24"/>
                </a:lnTo>
                <a:lnTo>
                  <a:pt x="178" y="24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8" name="Rectangle 109"/>
          <p:cNvSpPr>
            <a:spLocks noChangeArrowheads="1"/>
          </p:cNvSpPr>
          <p:nvPr/>
        </p:nvSpPr>
        <p:spPr bwMode="auto">
          <a:xfrm>
            <a:off x="3713163" y="4652963"/>
            <a:ext cx="3106737" cy="1728787"/>
          </a:xfrm>
          <a:prstGeom prst="rect">
            <a:avLst/>
          </a:prstGeom>
          <a:solidFill>
            <a:srgbClr val="F8F8F8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49" name="Freeform 110"/>
          <p:cNvSpPr>
            <a:spLocks/>
          </p:cNvSpPr>
          <p:nvPr/>
        </p:nvSpPr>
        <p:spPr bwMode="auto">
          <a:xfrm>
            <a:off x="7308850" y="5157788"/>
            <a:ext cx="576263" cy="720725"/>
          </a:xfrm>
          <a:custGeom>
            <a:avLst/>
            <a:gdLst>
              <a:gd name="T0" fmla="*/ 0 w 363"/>
              <a:gd name="T1" fmla="*/ 2147483647 h 408"/>
              <a:gd name="T2" fmla="*/ 0 w 363"/>
              <a:gd name="T3" fmla="*/ 0 h 408"/>
              <a:gd name="T4" fmla="*/ 2147483647 w 363"/>
              <a:gd name="T5" fmla="*/ 2147483647 h 408"/>
              <a:gd name="T6" fmla="*/ 2147483647 w 363"/>
              <a:gd name="T7" fmla="*/ 2147483647 h 408"/>
              <a:gd name="T8" fmla="*/ 0 w 363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408">
                <a:moveTo>
                  <a:pt x="0" y="363"/>
                </a:moveTo>
                <a:lnTo>
                  <a:pt x="0" y="0"/>
                </a:lnTo>
                <a:lnTo>
                  <a:pt x="363" y="181"/>
                </a:lnTo>
                <a:lnTo>
                  <a:pt x="136" y="408"/>
                </a:lnTo>
                <a:lnTo>
                  <a:pt x="0" y="363"/>
                </a:lnTo>
                <a:close/>
              </a:path>
            </a:pathLst>
          </a:custGeom>
          <a:solidFill>
            <a:srgbClr val="0357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50" name="Freeform 112"/>
          <p:cNvSpPr>
            <a:spLocks/>
          </p:cNvSpPr>
          <p:nvPr/>
        </p:nvSpPr>
        <p:spPr bwMode="auto">
          <a:xfrm>
            <a:off x="3927475" y="4648200"/>
            <a:ext cx="144463" cy="796925"/>
          </a:xfrm>
          <a:custGeom>
            <a:avLst/>
            <a:gdLst>
              <a:gd name="T0" fmla="*/ 0 w 91"/>
              <a:gd name="T1" fmla="*/ 2147483647 h 502"/>
              <a:gd name="T2" fmla="*/ 2147483647 w 91"/>
              <a:gd name="T3" fmla="*/ 2147483647 h 502"/>
              <a:gd name="T4" fmla="*/ 2147483647 w 91"/>
              <a:gd name="T5" fmla="*/ 2147483647 h 502"/>
              <a:gd name="T6" fmla="*/ 2147483647 w 91"/>
              <a:gd name="T7" fmla="*/ 2147483647 h 502"/>
              <a:gd name="T8" fmla="*/ 2147483647 w 91"/>
              <a:gd name="T9" fmla="*/ 0 h 5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" h="502">
                <a:moveTo>
                  <a:pt x="0" y="501"/>
                </a:moveTo>
                <a:lnTo>
                  <a:pt x="46" y="502"/>
                </a:lnTo>
                <a:lnTo>
                  <a:pt x="46" y="321"/>
                </a:lnTo>
                <a:lnTo>
                  <a:pt x="91" y="321"/>
                </a:lnTo>
                <a:lnTo>
                  <a:pt x="47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51" name="Freeform 113"/>
          <p:cNvSpPr>
            <a:spLocks/>
          </p:cNvSpPr>
          <p:nvPr/>
        </p:nvSpPr>
        <p:spPr bwMode="auto">
          <a:xfrm>
            <a:off x="3917950" y="4652963"/>
            <a:ext cx="2746375" cy="792162"/>
          </a:xfrm>
          <a:custGeom>
            <a:avLst/>
            <a:gdLst>
              <a:gd name="T0" fmla="*/ 0 w 1730"/>
              <a:gd name="T1" fmla="*/ 2147483647 h 499"/>
              <a:gd name="T2" fmla="*/ 2147483647 w 1730"/>
              <a:gd name="T3" fmla="*/ 2147483647 h 499"/>
              <a:gd name="T4" fmla="*/ 2147483647 w 1730"/>
              <a:gd name="T5" fmla="*/ 2147483647 h 499"/>
              <a:gd name="T6" fmla="*/ 2147483647 w 1730"/>
              <a:gd name="T7" fmla="*/ 2147483647 h 499"/>
              <a:gd name="T8" fmla="*/ 2147483647 w 1730"/>
              <a:gd name="T9" fmla="*/ 0 h 499"/>
              <a:gd name="T10" fmla="*/ 2147483647 w 1730"/>
              <a:gd name="T11" fmla="*/ 0 h 499"/>
              <a:gd name="T12" fmla="*/ 2147483647 w 1730"/>
              <a:gd name="T13" fmla="*/ 2147483647 h 499"/>
              <a:gd name="T14" fmla="*/ 2147483647 w 1730"/>
              <a:gd name="T15" fmla="*/ 2147483647 h 499"/>
              <a:gd name="T16" fmla="*/ 2147483647 w 1730"/>
              <a:gd name="T17" fmla="*/ 2147483647 h 499"/>
              <a:gd name="T18" fmla="*/ 2147483647 w 1730"/>
              <a:gd name="T19" fmla="*/ 2147483647 h 499"/>
              <a:gd name="T20" fmla="*/ 2147483647 w 1730"/>
              <a:gd name="T21" fmla="*/ 2147483647 h 499"/>
              <a:gd name="T22" fmla="*/ 2147483647 w 1730"/>
              <a:gd name="T23" fmla="*/ 2147483647 h 499"/>
              <a:gd name="T24" fmla="*/ 2147483647 w 1730"/>
              <a:gd name="T25" fmla="*/ 2147483647 h 499"/>
              <a:gd name="T26" fmla="*/ 2147483647 w 1730"/>
              <a:gd name="T27" fmla="*/ 2147483647 h 499"/>
              <a:gd name="T28" fmla="*/ 2147483647 w 1730"/>
              <a:gd name="T29" fmla="*/ 2147483647 h 499"/>
              <a:gd name="T30" fmla="*/ 2147483647 w 1730"/>
              <a:gd name="T31" fmla="*/ 2147483647 h 499"/>
              <a:gd name="T32" fmla="*/ 2147483647 w 1730"/>
              <a:gd name="T33" fmla="*/ 2147483647 h 499"/>
              <a:gd name="T34" fmla="*/ 2147483647 w 1730"/>
              <a:gd name="T35" fmla="*/ 2147483647 h 499"/>
              <a:gd name="T36" fmla="*/ 2147483647 w 1730"/>
              <a:gd name="T37" fmla="*/ 2147483647 h 499"/>
              <a:gd name="T38" fmla="*/ 2147483647 w 1730"/>
              <a:gd name="T39" fmla="*/ 2147483647 h 499"/>
              <a:gd name="T40" fmla="*/ 2147483647 w 1730"/>
              <a:gd name="T41" fmla="*/ 2147483647 h 499"/>
              <a:gd name="T42" fmla="*/ 2147483647 w 1730"/>
              <a:gd name="T43" fmla="*/ 2147483647 h 499"/>
              <a:gd name="T44" fmla="*/ 2147483647 w 1730"/>
              <a:gd name="T45" fmla="*/ 2147483647 h 499"/>
              <a:gd name="T46" fmla="*/ 2147483647 w 1730"/>
              <a:gd name="T47" fmla="*/ 2147483647 h 499"/>
              <a:gd name="T48" fmla="*/ 2147483647 w 1730"/>
              <a:gd name="T49" fmla="*/ 2147483647 h 499"/>
              <a:gd name="T50" fmla="*/ 2147483647 w 1730"/>
              <a:gd name="T51" fmla="*/ 2147483647 h 499"/>
              <a:gd name="T52" fmla="*/ 2147483647 w 1730"/>
              <a:gd name="T53" fmla="*/ 2147483647 h 499"/>
              <a:gd name="T54" fmla="*/ 2147483647 w 1730"/>
              <a:gd name="T55" fmla="*/ 2147483647 h 499"/>
              <a:gd name="T56" fmla="*/ 2147483647 w 1730"/>
              <a:gd name="T57" fmla="*/ 2147483647 h 499"/>
              <a:gd name="T58" fmla="*/ 2147483647 w 1730"/>
              <a:gd name="T59" fmla="*/ 2147483647 h 499"/>
              <a:gd name="T60" fmla="*/ 2147483647 w 1730"/>
              <a:gd name="T61" fmla="*/ 2147483647 h 499"/>
              <a:gd name="T62" fmla="*/ 2147483647 w 1730"/>
              <a:gd name="T63" fmla="*/ 2147483647 h 499"/>
              <a:gd name="T64" fmla="*/ 2147483647 w 1730"/>
              <a:gd name="T65" fmla="*/ 2147483647 h 499"/>
              <a:gd name="T66" fmla="*/ 2147483647 w 1730"/>
              <a:gd name="T67" fmla="*/ 2147483647 h 499"/>
              <a:gd name="T68" fmla="*/ 2147483647 w 1730"/>
              <a:gd name="T69" fmla="*/ 2147483647 h 499"/>
              <a:gd name="T70" fmla="*/ 2147483647 w 1730"/>
              <a:gd name="T71" fmla="*/ 2147483647 h 499"/>
              <a:gd name="T72" fmla="*/ 2147483647 w 1730"/>
              <a:gd name="T73" fmla="*/ 2147483647 h 499"/>
              <a:gd name="T74" fmla="*/ 2147483647 w 1730"/>
              <a:gd name="T75" fmla="*/ 2147483647 h 499"/>
              <a:gd name="T76" fmla="*/ 2147483647 w 1730"/>
              <a:gd name="T77" fmla="*/ 2147483647 h 499"/>
              <a:gd name="T78" fmla="*/ 2147483647 w 1730"/>
              <a:gd name="T79" fmla="*/ 2147483647 h 499"/>
              <a:gd name="T80" fmla="*/ 2147483647 w 1730"/>
              <a:gd name="T81" fmla="*/ 0 h 499"/>
              <a:gd name="T82" fmla="*/ 2147483647 w 1730"/>
              <a:gd name="T83" fmla="*/ 0 h 499"/>
              <a:gd name="T84" fmla="*/ 2147483647 w 1730"/>
              <a:gd name="T85" fmla="*/ 2147483647 h 499"/>
              <a:gd name="T86" fmla="*/ 2147483647 w 1730"/>
              <a:gd name="T87" fmla="*/ 2147483647 h 499"/>
              <a:gd name="T88" fmla="*/ 2147483647 w 1730"/>
              <a:gd name="T89" fmla="*/ 2147483647 h 499"/>
              <a:gd name="T90" fmla="*/ 2147483647 w 1730"/>
              <a:gd name="T91" fmla="*/ 2147483647 h 4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730" h="499">
                <a:moveTo>
                  <a:pt x="0" y="498"/>
                </a:moveTo>
                <a:lnTo>
                  <a:pt x="52" y="499"/>
                </a:lnTo>
                <a:lnTo>
                  <a:pt x="52" y="318"/>
                </a:lnTo>
                <a:lnTo>
                  <a:pt x="97" y="318"/>
                </a:lnTo>
                <a:lnTo>
                  <a:pt x="52" y="0"/>
                </a:lnTo>
                <a:lnTo>
                  <a:pt x="143" y="0"/>
                </a:lnTo>
                <a:lnTo>
                  <a:pt x="143" y="318"/>
                </a:lnTo>
                <a:lnTo>
                  <a:pt x="188" y="318"/>
                </a:lnTo>
                <a:lnTo>
                  <a:pt x="188" y="499"/>
                </a:lnTo>
                <a:lnTo>
                  <a:pt x="233" y="499"/>
                </a:lnTo>
                <a:lnTo>
                  <a:pt x="233" y="318"/>
                </a:lnTo>
                <a:lnTo>
                  <a:pt x="369" y="318"/>
                </a:lnTo>
                <a:lnTo>
                  <a:pt x="369" y="499"/>
                </a:lnTo>
                <a:lnTo>
                  <a:pt x="415" y="499"/>
                </a:lnTo>
                <a:lnTo>
                  <a:pt x="415" y="318"/>
                </a:lnTo>
                <a:lnTo>
                  <a:pt x="551" y="318"/>
                </a:lnTo>
                <a:lnTo>
                  <a:pt x="551" y="499"/>
                </a:lnTo>
                <a:lnTo>
                  <a:pt x="596" y="499"/>
                </a:lnTo>
                <a:lnTo>
                  <a:pt x="596" y="318"/>
                </a:lnTo>
                <a:lnTo>
                  <a:pt x="732" y="318"/>
                </a:lnTo>
                <a:lnTo>
                  <a:pt x="732" y="499"/>
                </a:lnTo>
                <a:lnTo>
                  <a:pt x="778" y="499"/>
                </a:lnTo>
                <a:lnTo>
                  <a:pt x="778" y="318"/>
                </a:lnTo>
                <a:lnTo>
                  <a:pt x="914" y="318"/>
                </a:lnTo>
                <a:lnTo>
                  <a:pt x="914" y="499"/>
                </a:lnTo>
                <a:lnTo>
                  <a:pt x="959" y="499"/>
                </a:lnTo>
                <a:lnTo>
                  <a:pt x="959" y="318"/>
                </a:lnTo>
                <a:lnTo>
                  <a:pt x="1095" y="318"/>
                </a:lnTo>
                <a:lnTo>
                  <a:pt x="1095" y="499"/>
                </a:lnTo>
                <a:lnTo>
                  <a:pt x="1141" y="499"/>
                </a:lnTo>
                <a:lnTo>
                  <a:pt x="1141" y="318"/>
                </a:lnTo>
                <a:lnTo>
                  <a:pt x="1277" y="318"/>
                </a:lnTo>
                <a:lnTo>
                  <a:pt x="1277" y="499"/>
                </a:lnTo>
                <a:lnTo>
                  <a:pt x="1322" y="499"/>
                </a:lnTo>
                <a:lnTo>
                  <a:pt x="1322" y="318"/>
                </a:lnTo>
                <a:lnTo>
                  <a:pt x="1458" y="318"/>
                </a:lnTo>
                <a:lnTo>
                  <a:pt x="1458" y="499"/>
                </a:lnTo>
                <a:lnTo>
                  <a:pt x="1503" y="499"/>
                </a:lnTo>
                <a:lnTo>
                  <a:pt x="1503" y="318"/>
                </a:lnTo>
                <a:lnTo>
                  <a:pt x="1549" y="318"/>
                </a:lnTo>
                <a:lnTo>
                  <a:pt x="1549" y="0"/>
                </a:lnTo>
                <a:lnTo>
                  <a:pt x="1640" y="0"/>
                </a:lnTo>
                <a:lnTo>
                  <a:pt x="1594" y="318"/>
                </a:lnTo>
                <a:lnTo>
                  <a:pt x="1640" y="318"/>
                </a:lnTo>
                <a:lnTo>
                  <a:pt x="1640" y="499"/>
                </a:lnTo>
                <a:lnTo>
                  <a:pt x="1730" y="499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52" name="Freeform 114"/>
          <p:cNvSpPr>
            <a:spLocks/>
          </p:cNvSpPr>
          <p:nvPr/>
        </p:nvSpPr>
        <p:spPr bwMode="auto">
          <a:xfrm>
            <a:off x="3922713" y="5591175"/>
            <a:ext cx="2741612" cy="792163"/>
          </a:xfrm>
          <a:custGeom>
            <a:avLst/>
            <a:gdLst>
              <a:gd name="T0" fmla="*/ 0 w 1727"/>
              <a:gd name="T1" fmla="*/ 0 h 499"/>
              <a:gd name="T2" fmla="*/ 2147483647 w 1727"/>
              <a:gd name="T3" fmla="*/ 0 h 499"/>
              <a:gd name="T4" fmla="*/ 2147483647 w 1727"/>
              <a:gd name="T5" fmla="*/ 2147483647 h 499"/>
              <a:gd name="T6" fmla="*/ 2147483647 w 1727"/>
              <a:gd name="T7" fmla="*/ 2147483647 h 499"/>
              <a:gd name="T8" fmla="*/ 2147483647 w 1727"/>
              <a:gd name="T9" fmla="*/ 2147483647 h 499"/>
              <a:gd name="T10" fmla="*/ 2147483647 w 1727"/>
              <a:gd name="T11" fmla="*/ 2147483647 h 499"/>
              <a:gd name="T12" fmla="*/ 2147483647 w 1727"/>
              <a:gd name="T13" fmla="*/ 2147483647 h 499"/>
              <a:gd name="T14" fmla="*/ 2147483647 w 1727"/>
              <a:gd name="T15" fmla="*/ 2147483647 h 499"/>
              <a:gd name="T16" fmla="*/ 2147483647 w 1727"/>
              <a:gd name="T17" fmla="*/ 0 h 499"/>
              <a:gd name="T18" fmla="*/ 2147483647 w 1727"/>
              <a:gd name="T19" fmla="*/ 0 h 499"/>
              <a:gd name="T20" fmla="*/ 2147483647 w 1727"/>
              <a:gd name="T21" fmla="*/ 2147483647 h 499"/>
              <a:gd name="T22" fmla="*/ 2147483647 w 1727"/>
              <a:gd name="T23" fmla="*/ 2147483647 h 499"/>
              <a:gd name="T24" fmla="*/ 2147483647 w 1727"/>
              <a:gd name="T25" fmla="*/ 0 h 499"/>
              <a:gd name="T26" fmla="*/ 2147483647 w 1727"/>
              <a:gd name="T27" fmla="*/ 0 h 499"/>
              <a:gd name="T28" fmla="*/ 2147483647 w 1727"/>
              <a:gd name="T29" fmla="*/ 2147483647 h 499"/>
              <a:gd name="T30" fmla="*/ 2147483647 w 1727"/>
              <a:gd name="T31" fmla="*/ 2147483647 h 499"/>
              <a:gd name="T32" fmla="*/ 2147483647 w 1727"/>
              <a:gd name="T33" fmla="*/ 0 h 499"/>
              <a:gd name="T34" fmla="*/ 2147483647 w 1727"/>
              <a:gd name="T35" fmla="*/ 0 h 499"/>
              <a:gd name="T36" fmla="*/ 2147483647 w 1727"/>
              <a:gd name="T37" fmla="*/ 2147483647 h 499"/>
              <a:gd name="T38" fmla="*/ 2147483647 w 1727"/>
              <a:gd name="T39" fmla="*/ 2147483647 h 499"/>
              <a:gd name="T40" fmla="*/ 2147483647 w 1727"/>
              <a:gd name="T41" fmla="*/ 0 h 499"/>
              <a:gd name="T42" fmla="*/ 2147483647 w 1727"/>
              <a:gd name="T43" fmla="*/ 0 h 499"/>
              <a:gd name="T44" fmla="*/ 2147483647 w 1727"/>
              <a:gd name="T45" fmla="*/ 2147483647 h 499"/>
              <a:gd name="T46" fmla="*/ 2147483647 w 1727"/>
              <a:gd name="T47" fmla="*/ 2147483647 h 499"/>
              <a:gd name="T48" fmla="*/ 2147483647 w 1727"/>
              <a:gd name="T49" fmla="*/ 0 h 499"/>
              <a:gd name="T50" fmla="*/ 2147483647 w 1727"/>
              <a:gd name="T51" fmla="*/ 0 h 499"/>
              <a:gd name="T52" fmla="*/ 2147483647 w 1727"/>
              <a:gd name="T53" fmla="*/ 2147483647 h 499"/>
              <a:gd name="T54" fmla="*/ 2147483647 w 1727"/>
              <a:gd name="T55" fmla="*/ 2147483647 h 499"/>
              <a:gd name="T56" fmla="*/ 2147483647 w 1727"/>
              <a:gd name="T57" fmla="*/ 0 h 499"/>
              <a:gd name="T58" fmla="*/ 2147483647 w 1727"/>
              <a:gd name="T59" fmla="*/ 0 h 499"/>
              <a:gd name="T60" fmla="*/ 2147483647 w 1727"/>
              <a:gd name="T61" fmla="*/ 2147483647 h 499"/>
              <a:gd name="T62" fmla="*/ 2147483647 w 1727"/>
              <a:gd name="T63" fmla="*/ 2147483647 h 499"/>
              <a:gd name="T64" fmla="*/ 2147483647 w 1727"/>
              <a:gd name="T65" fmla="*/ 0 h 499"/>
              <a:gd name="T66" fmla="*/ 2147483647 w 1727"/>
              <a:gd name="T67" fmla="*/ 0 h 499"/>
              <a:gd name="T68" fmla="*/ 2147483647 w 1727"/>
              <a:gd name="T69" fmla="*/ 2147483647 h 499"/>
              <a:gd name="T70" fmla="*/ 2147483647 w 1727"/>
              <a:gd name="T71" fmla="*/ 2147483647 h 499"/>
              <a:gd name="T72" fmla="*/ 2147483647 w 1727"/>
              <a:gd name="T73" fmla="*/ 0 h 499"/>
              <a:gd name="T74" fmla="*/ 2147483647 w 1727"/>
              <a:gd name="T75" fmla="*/ 0 h 499"/>
              <a:gd name="T76" fmla="*/ 2147483647 w 1727"/>
              <a:gd name="T77" fmla="*/ 2147483647 h 499"/>
              <a:gd name="T78" fmla="*/ 2147483647 w 1727"/>
              <a:gd name="T79" fmla="*/ 2147483647 h 499"/>
              <a:gd name="T80" fmla="*/ 2147483647 w 1727"/>
              <a:gd name="T81" fmla="*/ 2147483647 h 499"/>
              <a:gd name="T82" fmla="*/ 2147483647 w 1727"/>
              <a:gd name="T83" fmla="*/ 2147483647 h 499"/>
              <a:gd name="T84" fmla="*/ 2147483647 w 1727"/>
              <a:gd name="T85" fmla="*/ 2147483647 h 499"/>
              <a:gd name="T86" fmla="*/ 2147483647 w 1727"/>
              <a:gd name="T87" fmla="*/ 2147483647 h 499"/>
              <a:gd name="T88" fmla="*/ 2147483647 w 1727"/>
              <a:gd name="T89" fmla="*/ 0 h 499"/>
              <a:gd name="T90" fmla="*/ 2147483647 w 1727"/>
              <a:gd name="T91" fmla="*/ 0 h 4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727" h="499">
                <a:moveTo>
                  <a:pt x="0" y="0"/>
                </a:moveTo>
                <a:lnTo>
                  <a:pt x="49" y="0"/>
                </a:lnTo>
                <a:lnTo>
                  <a:pt x="49" y="181"/>
                </a:lnTo>
                <a:lnTo>
                  <a:pt x="94" y="181"/>
                </a:lnTo>
                <a:lnTo>
                  <a:pt x="49" y="499"/>
                </a:lnTo>
                <a:lnTo>
                  <a:pt x="140" y="499"/>
                </a:lnTo>
                <a:lnTo>
                  <a:pt x="140" y="181"/>
                </a:lnTo>
                <a:lnTo>
                  <a:pt x="185" y="181"/>
                </a:lnTo>
                <a:lnTo>
                  <a:pt x="185" y="0"/>
                </a:lnTo>
                <a:lnTo>
                  <a:pt x="230" y="0"/>
                </a:lnTo>
                <a:lnTo>
                  <a:pt x="230" y="181"/>
                </a:lnTo>
                <a:lnTo>
                  <a:pt x="366" y="181"/>
                </a:lnTo>
                <a:lnTo>
                  <a:pt x="366" y="0"/>
                </a:lnTo>
                <a:lnTo>
                  <a:pt x="412" y="0"/>
                </a:lnTo>
                <a:lnTo>
                  <a:pt x="412" y="181"/>
                </a:lnTo>
                <a:lnTo>
                  <a:pt x="548" y="181"/>
                </a:lnTo>
                <a:lnTo>
                  <a:pt x="548" y="0"/>
                </a:lnTo>
                <a:lnTo>
                  <a:pt x="593" y="0"/>
                </a:lnTo>
                <a:lnTo>
                  <a:pt x="593" y="181"/>
                </a:lnTo>
                <a:lnTo>
                  <a:pt x="729" y="181"/>
                </a:lnTo>
                <a:lnTo>
                  <a:pt x="729" y="0"/>
                </a:lnTo>
                <a:lnTo>
                  <a:pt x="775" y="0"/>
                </a:lnTo>
                <a:lnTo>
                  <a:pt x="775" y="181"/>
                </a:lnTo>
                <a:lnTo>
                  <a:pt x="911" y="181"/>
                </a:lnTo>
                <a:lnTo>
                  <a:pt x="911" y="0"/>
                </a:lnTo>
                <a:lnTo>
                  <a:pt x="956" y="0"/>
                </a:lnTo>
                <a:lnTo>
                  <a:pt x="956" y="181"/>
                </a:lnTo>
                <a:lnTo>
                  <a:pt x="1092" y="181"/>
                </a:lnTo>
                <a:lnTo>
                  <a:pt x="1092" y="0"/>
                </a:lnTo>
                <a:lnTo>
                  <a:pt x="1138" y="0"/>
                </a:lnTo>
                <a:lnTo>
                  <a:pt x="1138" y="181"/>
                </a:lnTo>
                <a:lnTo>
                  <a:pt x="1274" y="181"/>
                </a:lnTo>
                <a:lnTo>
                  <a:pt x="1274" y="0"/>
                </a:lnTo>
                <a:lnTo>
                  <a:pt x="1319" y="0"/>
                </a:lnTo>
                <a:lnTo>
                  <a:pt x="1319" y="181"/>
                </a:lnTo>
                <a:lnTo>
                  <a:pt x="1455" y="181"/>
                </a:lnTo>
                <a:lnTo>
                  <a:pt x="1455" y="0"/>
                </a:lnTo>
                <a:lnTo>
                  <a:pt x="1500" y="0"/>
                </a:lnTo>
                <a:lnTo>
                  <a:pt x="1500" y="181"/>
                </a:lnTo>
                <a:lnTo>
                  <a:pt x="1546" y="181"/>
                </a:lnTo>
                <a:lnTo>
                  <a:pt x="1546" y="499"/>
                </a:lnTo>
                <a:lnTo>
                  <a:pt x="1637" y="499"/>
                </a:lnTo>
                <a:lnTo>
                  <a:pt x="1591" y="181"/>
                </a:lnTo>
                <a:lnTo>
                  <a:pt x="1637" y="181"/>
                </a:lnTo>
                <a:lnTo>
                  <a:pt x="1637" y="0"/>
                </a:lnTo>
                <a:lnTo>
                  <a:pt x="1727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253" name="Group 126"/>
          <p:cNvGrpSpPr>
            <a:grpSpLocks/>
          </p:cNvGrpSpPr>
          <p:nvPr/>
        </p:nvGrpSpPr>
        <p:grpSpPr bwMode="auto">
          <a:xfrm>
            <a:off x="2051050" y="4868863"/>
            <a:ext cx="146050" cy="1296987"/>
            <a:chOff x="1292" y="3067"/>
            <a:chExt cx="92" cy="817"/>
          </a:xfrm>
        </p:grpSpPr>
        <p:grpSp>
          <p:nvGrpSpPr>
            <p:cNvPr id="10288" name="Group 121"/>
            <p:cNvGrpSpPr>
              <a:grpSpLocks/>
            </p:cNvGrpSpPr>
            <p:nvPr/>
          </p:nvGrpSpPr>
          <p:grpSpPr bwMode="auto">
            <a:xfrm>
              <a:off x="1292" y="3067"/>
              <a:ext cx="92" cy="136"/>
              <a:chOff x="1927" y="3022"/>
              <a:chExt cx="137" cy="181"/>
            </a:xfrm>
          </p:grpSpPr>
          <p:sp>
            <p:nvSpPr>
              <p:cNvPr id="10293" name="Rectangle 118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94" name="Line 119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95" name="Line 120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289" name="Group 122"/>
            <p:cNvGrpSpPr>
              <a:grpSpLocks/>
            </p:cNvGrpSpPr>
            <p:nvPr/>
          </p:nvGrpSpPr>
          <p:grpSpPr bwMode="auto">
            <a:xfrm>
              <a:off x="1292" y="3748"/>
              <a:ext cx="92" cy="136"/>
              <a:chOff x="1927" y="3022"/>
              <a:chExt cx="137" cy="181"/>
            </a:xfrm>
          </p:grpSpPr>
          <p:sp>
            <p:nvSpPr>
              <p:cNvPr id="10290" name="Rectangle 123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91" name="Line 124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92" name="Line 125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0254" name="Group 154"/>
          <p:cNvGrpSpPr>
            <a:grpSpLocks/>
          </p:cNvGrpSpPr>
          <p:nvPr/>
        </p:nvGrpSpPr>
        <p:grpSpPr bwMode="auto">
          <a:xfrm>
            <a:off x="4222750" y="4724400"/>
            <a:ext cx="2071688" cy="1584325"/>
            <a:chOff x="1292" y="3067"/>
            <a:chExt cx="92" cy="817"/>
          </a:xfrm>
        </p:grpSpPr>
        <p:grpSp>
          <p:nvGrpSpPr>
            <p:cNvPr id="10280" name="Group 155"/>
            <p:cNvGrpSpPr>
              <a:grpSpLocks/>
            </p:cNvGrpSpPr>
            <p:nvPr/>
          </p:nvGrpSpPr>
          <p:grpSpPr bwMode="auto">
            <a:xfrm>
              <a:off x="1292" y="3067"/>
              <a:ext cx="92" cy="136"/>
              <a:chOff x="1927" y="3022"/>
              <a:chExt cx="137" cy="181"/>
            </a:xfrm>
          </p:grpSpPr>
          <p:sp>
            <p:nvSpPr>
              <p:cNvPr id="10285" name="Rectangle 156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86" name="Line 157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87" name="Line 158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281" name="Group 159"/>
            <p:cNvGrpSpPr>
              <a:grpSpLocks/>
            </p:cNvGrpSpPr>
            <p:nvPr/>
          </p:nvGrpSpPr>
          <p:grpSpPr bwMode="auto">
            <a:xfrm>
              <a:off x="1292" y="3748"/>
              <a:ext cx="92" cy="136"/>
              <a:chOff x="1927" y="3022"/>
              <a:chExt cx="137" cy="181"/>
            </a:xfrm>
          </p:grpSpPr>
          <p:sp>
            <p:nvSpPr>
              <p:cNvPr id="10282" name="Rectangle 160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83" name="Line 161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84" name="Line 162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0255" name="Freeform 181"/>
          <p:cNvSpPr>
            <a:spLocks/>
          </p:cNvSpPr>
          <p:nvPr/>
        </p:nvSpPr>
        <p:spPr bwMode="auto">
          <a:xfrm rot="10800000">
            <a:off x="8027988" y="5876925"/>
            <a:ext cx="576262" cy="720725"/>
          </a:xfrm>
          <a:custGeom>
            <a:avLst/>
            <a:gdLst>
              <a:gd name="T0" fmla="*/ 0 w 363"/>
              <a:gd name="T1" fmla="*/ 2147483647 h 408"/>
              <a:gd name="T2" fmla="*/ 0 w 363"/>
              <a:gd name="T3" fmla="*/ 0 h 408"/>
              <a:gd name="T4" fmla="*/ 2147483647 w 363"/>
              <a:gd name="T5" fmla="*/ 2147483647 h 408"/>
              <a:gd name="T6" fmla="*/ 2147483647 w 363"/>
              <a:gd name="T7" fmla="*/ 2147483647 h 408"/>
              <a:gd name="T8" fmla="*/ 0 w 363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408">
                <a:moveTo>
                  <a:pt x="0" y="363"/>
                </a:moveTo>
                <a:lnTo>
                  <a:pt x="0" y="0"/>
                </a:lnTo>
                <a:lnTo>
                  <a:pt x="363" y="181"/>
                </a:lnTo>
                <a:lnTo>
                  <a:pt x="136" y="408"/>
                </a:lnTo>
                <a:lnTo>
                  <a:pt x="0" y="363"/>
                </a:lnTo>
                <a:close/>
              </a:path>
            </a:pathLst>
          </a:custGeom>
          <a:solidFill>
            <a:srgbClr val="0357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56" name="Freeform 182"/>
          <p:cNvSpPr>
            <a:spLocks/>
          </p:cNvSpPr>
          <p:nvPr/>
        </p:nvSpPr>
        <p:spPr bwMode="auto">
          <a:xfrm>
            <a:off x="3708400" y="5516563"/>
            <a:ext cx="5327650" cy="649287"/>
          </a:xfrm>
          <a:custGeom>
            <a:avLst/>
            <a:gdLst>
              <a:gd name="T0" fmla="*/ 0 w 3356"/>
              <a:gd name="T1" fmla="*/ 0 h 409"/>
              <a:gd name="T2" fmla="*/ 2147483647 w 3356"/>
              <a:gd name="T3" fmla="*/ 0 h 409"/>
              <a:gd name="T4" fmla="*/ 2147483647 w 3356"/>
              <a:gd name="T5" fmla="*/ 2147483647 h 409"/>
              <a:gd name="T6" fmla="*/ 2147483647 w 3356"/>
              <a:gd name="T7" fmla="*/ 2147483647 h 4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56" h="409">
                <a:moveTo>
                  <a:pt x="0" y="0"/>
                </a:moveTo>
                <a:lnTo>
                  <a:pt x="2404" y="0"/>
                </a:lnTo>
                <a:lnTo>
                  <a:pt x="2993" y="409"/>
                </a:lnTo>
                <a:lnTo>
                  <a:pt x="3356" y="409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257" name="Group 183"/>
          <p:cNvGrpSpPr>
            <a:grpSpLocks/>
          </p:cNvGrpSpPr>
          <p:nvPr/>
        </p:nvGrpSpPr>
        <p:grpSpPr bwMode="auto">
          <a:xfrm>
            <a:off x="3778250" y="4872038"/>
            <a:ext cx="146050" cy="1296987"/>
            <a:chOff x="1292" y="3067"/>
            <a:chExt cx="92" cy="817"/>
          </a:xfrm>
        </p:grpSpPr>
        <p:grpSp>
          <p:nvGrpSpPr>
            <p:cNvPr id="10272" name="Group 184"/>
            <p:cNvGrpSpPr>
              <a:grpSpLocks/>
            </p:cNvGrpSpPr>
            <p:nvPr/>
          </p:nvGrpSpPr>
          <p:grpSpPr bwMode="auto">
            <a:xfrm>
              <a:off x="1292" y="3067"/>
              <a:ext cx="92" cy="136"/>
              <a:chOff x="1927" y="3022"/>
              <a:chExt cx="137" cy="181"/>
            </a:xfrm>
          </p:grpSpPr>
          <p:sp>
            <p:nvSpPr>
              <p:cNvPr id="10277" name="Rectangle 185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78" name="Line 186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79" name="Line 187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273" name="Group 188"/>
            <p:cNvGrpSpPr>
              <a:grpSpLocks/>
            </p:cNvGrpSpPr>
            <p:nvPr/>
          </p:nvGrpSpPr>
          <p:grpSpPr bwMode="auto">
            <a:xfrm>
              <a:off x="1292" y="3748"/>
              <a:ext cx="92" cy="136"/>
              <a:chOff x="1927" y="3022"/>
              <a:chExt cx="137" cy="181"/>
            </a:xfrm>
          </p:grpSpPr>
          <p:sp>
            <p:nvSpPr>
              <p:cNvPr id="10274" name="Rectangle 189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75" name="Line 190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76" name="Line 191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0258" name="Group 192"/>
          <p:cNvGrpSpPr>
            <a:grpSpLocks/>
          </p:cNvGrpSpPr>
          <p:nvPr/>
        </p:nvGrpSpPr>
        <p:grpSpPr bwMode="auto">
          <a:xfrm>
            <a:off x="6567488" y="4856163"/>
            <a:ext cx="146050" cy="1296987"/>
            <a:chOff x="1292" y="3067"/>
            <a:chExt cx="92" cy="817"/>
          </a:xfrm>
        </p:grpSpPr>
        <p:grpSp>
          <p:nvGrpSpPr>
            <p:cNvPr id="10264" name="Group 193"/>
            <p:cNvGrpSpPr>
              <a:grpSpLocks/>
            </p:cNvGrpSpPr>
            <p:nvPr/>
          </p:nvGrpSpPr>
          <p:grpSpPr bwMode="auto">
            <a:xfrm>
              <a:off x="1292" y="3067"/>
              <a:ext cx="92" cy="136"/>
              <a:chOff x="1927" y="3022"/>
              <a:chExt cx="137" cy="181"/>
            </a:xfrm>
          </p:grpSpPr>
          <p:sp>
            <p:nvSpPr>
              <p:cNvPr id="10269" name="Rectangle 194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70" name="Line 195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71" name="Line 196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265" name="Group 197"/>
            <p:cNvGrpSpPr>
              <a:grpSpLocks/>
            </p:cNvGrpSpPr>
            <p:nvPr/>
          </p:nvGrpSpPr>
          <p:grpSpPr bwMode="auto">
            <a:xfrm>
              <a:off x="1292" y="3748"/>
              <a:ext cx="92" cy="136"/>
              <a:chOff x="1927" y="3022"/>
              <a:chExt cx="137" cy="181"/>
            </a:xfrm>
          </p:grpSpPr>
          <p:sp>
            <p:nvSpPr>
              <p:cNvPr id="10266" name="Rectangle 198"/>
              <p:cNvSpPr>
                <a:spLocks noChangeArrowheads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67" name="Line 199"/>
              <p:cNvSpPr>
                <a:spLocks noChangeShapeType="1"/>
              </p:cNvSpPr>
              <p:nvPr/>
            </p:nvSpPr>
            <p:spPr bwMode="auto">
              <a:xfrm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68" name="Line 200"/>
              <p:cNvSpPr>
                <a:spLocks noChangeShapeType="1"/>
              </p:cNvSpPr>
              <p:nvPr/>
            </p:nvSpPr>
            <p:spPr bwMode="auto">
              <a:xfrm flipV="1">
                <a:off x="1927" y="3022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0259" name="Oval 201"/>
          <p:cNvSpPr>
            <a:spLocks noChangeArrowheads="1"/>
          </p:cNvSpPr>
          <p:nvPr/>
        </p:nvSpPr>
        <p:spPr bwMode="auto">
          <a:xfrm>
            <a:off x="6907213" y="5135563"/>
            <a:ext cx="98425" cy="744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60" name="Oval 202"/>
          <p:cNvSpPr>
            <a:spLocks noChangeArrowheads="1"/>
          </p:cNvSpPr>
          <p:nvPr/>
        </p:nvSpPr>
        <p:spPr bwMode="auto">
          <a:xfrm>
            <a:off x="7024688" y="5141913"/>
            <a:ext cx="98425" cy="744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61" name="Oval 203"/>
          <p:cNvSpPr>
            <a:spLocks noChangeArrowheads="1"/>
          </p:cNvSpPr>
          <p:nvPr/>
        </p:nvSpPr>
        <p:spPr bwMode="auto">
          <a:xfrm>
            <a:off x="8842375" y="5786438"/>
            <a:ext cx="98425" cy="744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62" name="Oval 204"/>
          <p:cNvSpPr>
            <a:spLocks noChangeArrowheads="1"/>
          </p:cNvSpPr>
          <p:nvPr/>
        </p:nvSpPr>
        <p:spPr bwMode="auto">
          <a:xfrm>
            <a:off x="8683625" y="5784850"/>
            <a:ext cx="98425" cy="744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63" name="Oval 205"/>
          <p:cNvSpPr>
            <a:spLocks noChangeArrowheads="1"/>
          </p:cNvSpPr>
          <p:nvPr/>
        </p:nvSpPr>
        <p:spPr bwMode="auto">
          <a:xfrm>
            <a:off x="7150100" y="5138738"/>
            <a:ext cx="98425" cy="744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</a:t>
            </a:r>
            <a:r>
              <a:rPr lang="de-DE" dirty="0" smtClean="0"/>
              <a:t>Test Setup</a:t>
            </a:r>
            <a:endParaRPr lang="de-DE" dirty="0" smtClean="0"/>
          </a:p>
        </p:txBody>
      </p:sp>
      <p:pic>
        <p:nvPicPr>
          <p:cNvPr id="11267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4" b="26178"/>
          <a:stretch>
            <a:fillRect/>
          </a:stretch>
        </p:blipFill>
        <p:spPr>
          <a:xfrm>
            <a:off x="652916" y="3187701"/>
            <a:ext cx="2908300" cy="3525837"/>
          </a:xfrm>
        </p:spPr>
      </p:pic>
      <p:pic>
        <p:nvPicPr>
          <p:cNvPr id="1126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947863"/>
            <a:ext cx="357346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1313317"/>
            <a:ext cx="3673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Buncherstruktur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995488"/>
            <a:ext cx="654367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407886"/>
            <a:ext cx="7046232" cy="528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587</Words>
  <Application>Microsoft Office PowerPoint</Application>
  <PresentationFormat>Bildschirmpräsentation (4:3)</PresentationFormat>
  <Paragraphs>128</Paragraphs>
  <Slides>36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Symbol</vt:lpstr>
      <vt:lpstr>Times New Roman</vt:lpstr>
      <vt:lpstr>Larissa</vt:lpstr>
      <vt:lpstr>Linac II</vt:lpstr>
      <vt:lpstr>DESY and the Linac</vt:lpstr>
      <vt:lpstr>The Linac 2 and PIA</vt:lpstr>
      <vt:lpstr>The Gun</vt:lpstr>
      <vt:lpstr>The Injection System</vt:lpstr>
      <vt:lpstr>Requirements for the Injector</vt:lpstr>
      <vt:lpstr>New Injection System</vt:lpstr>
      <vt:lpstr>1. Test Setup</vt:lpstr>
      <vt:lpstr>Buncherstruktur</vt:lpstr>
      <vt:lpstr>MWS Simulation</vt:lpstr>
      <vt:lpstr>Gradient (Reference Particle)</vt:lpstr>
      <vt:lpstr>Simulation Results (ASTRA)</vt:lpstr>
      <vt:lpstr>Setup with 2 Injectors</vt:lpstr>
      <vt:lpstr>Accelerator Structures</vt:lpstr>
      <vt:lpstr>RF Power Amplification</vt:lpstr>
      <vt:lpstr>SLED SLAC ENERGY DOUBLER</vt:lpstr>
      <vt:lpstr>Phasenmodulation</vt:lpstr>
      <vt:lpstr>Aufbau am Klystron</vt:lpstr>
      <vt:lpstr>Pulskurve</vt:lpstr>
      <vt:lpstr>RF Pulses with SLED</vt:lpstr>
      <vt:lpstr>Beam Loading</vt:lpstr>
      <vt:lpstr>PowerPoint-Präsentation</vt:lpstr>
      <vt:lpstr>PowerPoint-Präsentation</vt:lpstr>
      <vt:lpstr>HF Ansteuerung</vt:lpstr>
      <vt:lpstr>Operation with Crystal Reference</vt:lpstr>
      <vt:lpstr>Kicker Pulses (And Control)</vt:lpstr>
      <vt:lpstr>Konverter</vt:lpstr>
      <vt:lpstr>Noch ein Blick auf den neuen Konverter</vt:lpstr>
      <vt:lpstr>PIA</vt:lpstr>
      <vt:lpstr>First Turn BPM</vt:lpstr>
      <vt:lpstr>Messkurven</vt:lpstr>
      <vt:lpstr>Zur BPM-Situation</vt:lpstr>
      <vt:lpstr>Sonstiges</vt:lpstr>
      <vt:lpstr>PIA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Sonia Coleman</dc:creator>
  <cp:lastModifiedBy>mhuening</cp:lastModifiedBy>
  <cp:revision>70</cp:revision>
  <cp:lastPrinted>1601-01-01T00:00:00Z</cp:lastPrinted>
  <dcterms:created xsi:type="dcterms:W3CDTF">2000-06-03T13:05:44Z</dcterms:created>
  <dcterms:modified xsi:type="dcterms:W3CDTF">2012-05-11T12:10:51Z</dcterms:modified>
</cp:coreProperties>
</file>