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30A"/>
    <a:srgbClr val="E0E0E0"/>
    <a:srgbClr val="261748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8259" autoAdjust="0"/>
    <p:restoredTop sz="95752" autoAdjust="0"/>
  </p:normalViewPr>
  <p:slideViewPr>
    <p:cSldViewPr snapToGrid="0">
      <p:cViewPr>
        <p:scale>
          <a:sx n="80" d="100"/>
          <a:sy n="80" d="100"/>
        </p:scale>
        <p:origin x="-492" y="-216"/>
      </p:cViewPr>
      <p:guideLst>
        <p:guide orient="horz" pos="3956"/>
        <p:guide orient="horz" pos="881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494" y="468"/>
      </p:cViewPr>
      <p:guideLst>
        <p:guide orient="horz" pos="2880"/>
        <p:guide pos="2154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4854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smtClean="0"/>
            </a:lvl1pPr>
          </a:lstStyle>
          <a:p>
            <a:pPr>
              <a:defRPr/>
            </a:pPr>
            <a:fld id="{92F20341-73FC-4B01-AADB-CA9AE49449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83325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pitchFamily="2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pitchFamily="2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pitchFamily="2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pitchFamily="2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BA890DE3-2276-472F-9D7F-B0C8D17166DA}" type="slidenum">
              <a:rPr lang="de-DE" sz="1200"/>
              <a:pPr/>
              <a:t>1</a:t>
            </a:fld>
            <a:endParaRPr lang="de-DE" sz="1200"/>
          </a:p>
        </p:txBody>
      </p:sp>
      <p:sp>
        <p:nvSpPr>
          <p:cNvPr id="717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</a:pPr>
            <a:r>
              <a:rPr lang="en-GB" sz="1100" b="1" smtClean="0"/>
              <a:t>How to edit the title slide</a:t>
            </a:r>
          </a:p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</a:pPr>
            <a:endParaRPr lang="en-GB" sz="1100" smtClean="0"/>
          </a:p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smtClean="0"/>
              <a:t>  Upper area: </a:t>
            </a:r>
            <a:r>
              <a:rPr lang="en-GB" sz="1100" b="1" smtClean="0"/>
              <a:t>Title</a:t>
            </a:r>
            <a:r>
              <a:rPr lang="en-GB" sz="1100" smtClean="0"/>
              <a:t> of your talk, max. 2 rows of the defined size (55 pt)</a:t>
            </a:r>
          </a:p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smtClean="0"/>
              <a:t>  Lower area </a:t>
            </a:r>
            <a:r>
              <a:rPr lang="en-GB" sz="1100" b="1" smtClean="0"/>
              <a:t>(subtitle):</a:t>
            </a:r>
            <a:r>
              <a:rPr lang="en-GB" sz="1100" smtClean="0"/>
              <a:t> Conference/meeting/workshop, location, date, </a:t>
            </a:r>
            <a:br>
              <a:rPr lang="en-GB" sz="1100" smtClean="0"/>
            </a:br>
            <a:r>
              <a:rPr lang="en-GB" sz="1100" smtClean="0"/>
              <a:t>  your name and affiliation, </a:t>
            </a:r>
            <a:br>
              <a:rPr lang="en-GB" sz="1100" smtClean="0"/>
            </a:br>
            <a:r>
              <a:rPr lang="en-GB" sz="1100" smtClean="0"/>
              <a:t>  max. 4 rows of the defined size (32 pt)</a:t>
            </a:r>
          </a:p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smtClean="0"/>
              <a:t> Change the </a:t>
            </a:r>
            <a:r>
              <a:rPr lang="en-GB" sz="1100" b="1" smtClean="0"/>
              <a:t>partner logos</a:t>
            </a:r>
            <a:r>
              <a:rPr lang="en-GB" sz="1100" smtClean="0"/>
              <a:t> or add others in the last row.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Rectangle 82"/>
          <p:cNvSpPr>
            <a:spLocks noChangeArrowheads="1"/>
          </p:cNvSpPr>
          <p:nvPr userDrawn="1"/>
        </p:nvSpPr>
        <p:spPr bwMode="auto">
          <a:xfrm>
            <a:off x="8448675" y="119063"/>
            <a:ext cx="569913" cy="903287"/>
          </a:xfrm>
          <a:prstGeom prst="rect">
            <a:avLst/>
          </a:prstGeom>
          <a:solidFill>
            <a:schemeClr val="hlink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pic>
        <p:nvPicPr>
          <p:cNvPr id="6" name="Picture 83" descr="logo-XFEL_rg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8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42975" y="3411538"/>
            <a:ext cx="7258050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40" tIns="4572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hlink"/>
                </a:solidFill>
              </a:defRPr>
            </a:lvl1pPr>
          </a:lstStyle>
          <a:p>
            <a:pPr lvl="0"/>
            <a:r>
              <a:rPr lang="en-GB" noProof="0" smtClean="0"/>
              <a:t>Subtitle format (max. 4 lines)</a:t>
            </a:r>
          </a:p>
          <a:p>
            <a:pPr lvl="0"/>
            <a:r>
              <a:rPr lang="en-GB" noProof="0" smtClean="0"/>
              <a:t>(conference, location, name of the speaker, date)</a:t>
            </a:r>
          </a:p>
          <a:p>
            <a:pPr lvl="0"/>
            <a:r>
              <a:rPr lang="en-GB" noProof="0" smtClean="0"/>
              <a:t>You are in the slide master view: Don’t edit here!</a:t>
            </a:r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/>
          </p:nvPr>
        </p:nvSpPr>
        <p:spPr>
          <a:xfrm>
            <a:off x="939800" y="1314450"/>
            <a:ext cx="72517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bIns="45720" anchor="ctr"/>
          <a:lstStyle>
            <a:lvl1pPr algn="ctr">
              <a:defRPr sz="5500" b="0">
                <a:solidFill>
                  <a:schemeClr val="hlink"/>
                </a:solidFill>
              </a:defRPr>
            </a:lvl1pPr>
          </a:lstStyle>
          <a:p>
            <a:pPr lvl="0"/>
            <a:r>
              <a:rPr lang="en-GB" noProof="0" smtClean="0"/>
              <a:t>Title format (max. 2 lines), don’t edit here</a:t>
            </a:r>
          </a:p>
        </p:txBody>
      </p:sp>
    </p:spTree>
    <p:extLst>
      <p:ext uri="{BB962C8B-B14F-4D97-AF65-F5344CB8AC3E}">
        <p14:creationId xmlns:p14="http://schemas.microsoft.com/office/powerpoint/2010/main" val="423644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EC2C0-8048-4735-A224-D6E04509EF28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28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313488" y="541338"/>
            <a:ext cx="2063750" cy="526573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7475" y="541338"/>
            <a:ext cx="6043613" cy="5265737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C9B41-D782-4344-9FA0-AAEA900E9B48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05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25319-D77D-44BC-B877-546349C83FB0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617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2D380-66D4-4BCF-B91A-B5A1808970E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55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7475" y="1347788"/>
            <a:ext cx="2774950" cy="4459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044825" y="1347788"/>
            <a:ext cx="2774950" cy="4459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39580-9E72-4786-B827-92D43CED813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17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BEF7A-5738-4413-A739-0D7BE7199F7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95657-7093-4F46-89C1-0F8C26D99EC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76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2A3FF-00B3-445F-822A-6E1C73024D96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78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C68C9-702A-4D49-B34F-3F96F29A44B3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11"/>
          </p:nvPr>
        </p:nvSpPr>
        <p:spPr>
          <a:xfrm>
            <a:off x="117475" y="6505575"/>
            <a:ext cx="5702300" cy="2667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795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F136B-1453-43AB-BC3F-2BC0C2E8ACA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83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4" descr="Undulator_final_nurh#50DE97_rechts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088" y="117475"/>
            <a:ext cx="577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0" name="Rectangle 1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42325" y="114300"/>
            <a:ext cx="576263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ClrTx/>
              <a:buFontTx/>
              <a:buNone/>
              <a:defRPr sz="1000" b="1" smtClean="0">
                <a:solidFill>
                  <a:schemeClr val="bg1"/>
                </a:solidFill>
                <a:ea typeface="Geneva" pitchFamily="1" charset="-128"/>
              </a:defRPr>
            </a:lvl1pPr>
          </a:lstStyle>
          <a:p>
            <a:pPr>
              <a:defRPr/>
            </a:pPr>
            <a:fld id="{5C64E36D-AFE6-4BF1-A0E9-7EA2D805A28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  <p:pic>
        <p:nvPicPr>
          <p:cNvPr id="1028" name="Picture 37" descr="Helmholtz_Log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6516688"/>
            <a:ext cx="5842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4" name="Line 120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1031" name="Picture 121" descr="DESY-Logo-cyan-RGB_Hintergrund 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888" y="6511925"/>
            <a:ext cx="25241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22"/>
          <p:cNvSpPr>
            <a:spLocks noChangeArrowheads="1"/>
          </p:cNvSpPr>
          <p:nvPr userDrawn="1"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/>
          </a:p>
        </p:txBody>
      </p:sp>
      <p:sp>
        <p:nvSpPr>
          <p:cNvPr id="1033" name="Text Box 123"/>
          <p:cNvSpPr txBox="1">
            <a:spLocks noChangeArrowheads="1"/>
          </p:cNvSpPr>
          <p:nvPr userDrawn="1"/>
        </p:nvSpPr>
        <p:spPr bwMode="auto">
          <a:xfrm>
            <a:off x="1093788" y="114300"/>
            <a:ext cx="66294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25155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9200" tIns="0" rIns="46800" bIns="0" anchor="b"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pitchFamily="2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pitchFamily="2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pitchFamily="2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pitchFamily="2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  <a:buClrTx/>
              <a:buFontTx/>
              <a:buNone/>
            </a:pPr>
            <a:r>
              <a:rPr lang="en-GB" sz="1000" dirty="0" smtClean="0">
                <a:solidFill>
                  <a:schemeClr val="bg1"/>
                </a:solidFill>
              </a:rPr>
              <a:t>Installation Schedule and Status</a:t>
            </a:r>
            <a:endParaRPr lang="en-GB" sz="1000" dirty="0">
              <a:solidFill>
                <a:schemeClr val="bg1"/>
              </a:solidFill>
            </a:endParaRPr>
          </a:p>
        </p:txBody>
      </p:sp>
      <p:pic>
        <p:nvPicPr>
          <p:cNvPr id="1034" name="Picture 127" descr="logo-XFEL_rgb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541338"/>
            <a:ext cx="7283450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Slide title: Don’t edit here!</a:t>
            </a:r>
          </a:p>
        </p:txBody>
      </p:sp>
      <p:sp>
        <p:nvSpPr>
          <p:cNvPr id="103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117475" y="1347788"/>
            <a:ext cx="5702300" cy="445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7000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text format – don’t edit!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" name="Textfeld 3"/>
          <p:cNvSpPr txBox="1"/>
          <p:nvPr userDrawn="1"/>
        </p:nvSpPr>
        <p:spPr>
          <a:xfrm>
            <a:off x="115888" y="6499650"/>
            <a:ext cx="4762030" cy="363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de-DE" sz="800" dirty="0" smtClean="0">
                <a:solidFill>
                  <a:schemeClr val="tx1"/>
                </a:solidFill>
              </a:rPr>
              <a:t>Hamburg, </a:t>
            </a:r>
            <a:r>
              <a:rPr lang="de-DE" sz="800" dirty="0" smtClean="0">
                <a:solidFill>
                  <a:schemeClr val="tx1"/>
                </a:solidFill>
              </a:rPr>
              <a:t>16th </a:t>
            </a:r>
            <a:r>
              <a:rPr lang="de-DE" sz="800" dirty="0" smtClean="0">
                <a:solidFill>
                  <a:schemeClr val="tx1"/>
                </a:solidFill>
              </a:rPr>
              <a:t>May 2012</a:t>
            </a:r>
          </a:p>
          <a:p>
            <a:pPr>
              <a:buFontTx/>
              <a:buNone/>
            </a:pPr>
            <a:r>
              <a:rPr lang="de-DE" sz="800" dirty="0" smtClean="0">
                <a:solidFill>
                  <a:schemeClr val="tx1"/>
                </a:solidFill>
              </a:rPr>
              <a:t>Markus Hüning, Technical </a:t>
            </a:r>
            <a:r>
              <a:rPr lang="de-DE" sz="800" dirty="0" err="1" smtClean="0">
                <a:solidFill>
                  <a:schemeClr val="tx1"/>
                </a:solidFill>
              </a:rPr>
              <a:t>Coordinator</a:t>
            </a:r>
            <a:r>
              <a:rPr lang="de-DE" sz="800" dirty="0" smtClean="0">
                <a:solidFill>
                  <a:schemeClr val="tx1"/>
                </a:solidFill>
              </a:rPr>
              <a:t> (TC)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298450" indent="-298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  <a:cs typeface="+mn-cs"/>
        </a:defRPr>
      </a:lvl2pPr>
      <a:lvl3pPr marL="817563" indent="-2571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  <a:cs typeface="+mn-cs"/>
        </a:defRPr>
      </a:lvl3pPr>
      <a:lvl4pPr marL="1077913" indent="-258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  <a:cs typeface="+mn-cs"/>
        </a:defRPr>
      </a:lvl4pPr>
      <a:lvl5pPr marL="1312863" indent="-22383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  <a:cs typeface="+mn-cs"/>
        </a:defRPr>
      </a:lvl5pPr>
      <a:lvl6pPr marL="1770063" indent="-223838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  <a:cs typeface="+mn-cs"/>
        </a:defRPr>
      </a:lvl6pPr>
      <a:lvl7pPr marL="2227263" indent="-223838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  <a:cs typeface="+mn-cs"/>
        </a:defRPr>
      </a:lvl7pPr>
      <a:lvl8pPr marL="2684463" indent="-223838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  <a:cs typeface="+mn-cs"/>
        </a:defRPr>
      </a:lvl8pPr>
      <a:lvl9pPr marL="3141663" indent="-223838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30275" y="3298825"/>
            <a:ext cx="7283450" cy="1814513"/>
          </a:xfrm>
        </p:spPr>
        <p:txBody>
          <a:bodyPr/>
          <a:lstStyle/>
          <a:p>
            <a:pPr eaLnBrk="1" hangingPunct="1"/>
            <a:r>
              <a:rPr lang="en-GB" dirty="0" smtClean="0"/>
              <a:t>Markus Hüning</a:t>
            </a:r>
          </a:p>
          <a:p>
            <a:pPr eaLnBrk="1" hangingPunct="1"/>
            <a:r>
              <a:rPr lang="en-GB" dirty="0" smtClean="0"/>
              <a:t>16th May 2012</a:t>
            </a:r>
          </a:p>
          <a:p>
            <a:pPr eaLnBrk="1" hangingPunct="1"/>
            <a:r>
              <a:rPr lang="en-GB" dirty="0" smtClean="0"/>
              <a:t>Technical Coordination Meeting</a:t>
            </a:r>
            <a:endParaRPr lang="en-GB" dirty="0" smtClean="0"/>
          </a:p>
        </p:txBody>
      </p:sp>
      <p:sp>
        <p:nvSpPr>
          <p:cNvPr id="3075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939800" y="1319213"/>
            <a:ext cx="7251700" cy="1844675"/>
          </a:xfrm>
        </p:spPr>
        <p:txBody>
          <a:bodyPr/>
          <a:lstStyle/>
          <a:p>
            <a:pPr eaLnBrk="1" hangingPunct="1"/>
            <a:r>
              <a:rPr lang="en-GB" dirty="0" smtClean="0"/>
              <a:t>Module Weight for Statics</a:t>
            </a:r>
            <a:endParaRPr lang="en-GB" dirty="0" smtClean="0"/>
          </a:p>
        </p:txBody>
      </p:sp>
      <p:pic>
        <p:nvPicPr>
          <p:cNvPr id="3076" name="Picture 19" descr="DESY-Logo-cyan-RGB_Hintergrund wei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0" y="5348288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20" descr="Helmholtz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650" y="5373688"/>
            <a:ext cx="2201863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7474" y="1347788"/>
            <a:ext cx="8459856" cy="4459287"/>
          </a:xfrm>
        </p:spPr>
        <p:txBody>
          <a:bodyPr/>
          <a:lstStyle/>
          <a:p>
            <a:r>
              <a:rPr lang="en-US" dirty="0" smtClean="0"/>
              <a:t>For the correct design of the module suspension it is necessary to know the weight and center of mass of the module</a:t>
            </a:r>
          </a:p>
          <a:p>
            <a:r>
              <a:rPr lang="en-US" dirty="0" smtClean="0"/>
              <a:t>For the calculation of the statics a certain additional off-center weight (15kN 650mm from center of module) was assumed</a:t>
            </a:r>
          </a:p>
          <a:p>
            <a:r>
              <a:rPr lang="en-US" dirty="0" smtClean="0"/>
              <a:t>In the PRR for the ceiling frames it was decided to perform an external audit </a:t>
            </a:r>
          </a:p>
          <a:p>
            <a:pPr marL="0" indent="0">
              <a:buNone/>
            </a:pPr>
            <a:r>
              <a:rPr lang="en-US" dirty="0" smtClean="0"/>
              <a:t>For this and because we needed to assess the additional weight by cables and pipes we added up the external masses at the module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F25319-D77D-44BC-B877-546349C83FB0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3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Complete</a:t>
            </a:r>
            <a:r>
              <a:rPr lang="de-DE" dirty="0" smtClean="0"/>
              <a:t> List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F25319-D77D-44BC-B877-546349C83FB0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33" r="51030"/>
          <a:stretch/>
        </p:blipFill>
        <p:spPr bwMode="auto">
          <a:xfrm>
            <a:off x="918379" y="1156444"/>
            <a:ext cx="7233948" cy="5191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58" r="63217"/>
          <a:stretch/>
        </p:blipFill>
        <p:spPr bwMode="auto">
          <a:xfrm>
            <a:off x="0" y="1531404"/>
            <a:ext cx="8969188" cy="444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549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Individual </a:t>
            </a:r>
            <a:r>
              <a:rPr lang="de-DE" dirty="0" err="1" smtClean="0"/>
              <a:t>Entries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295657-7093-4F46-89C1-0F8C26D99EC9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279813"/>
              </p:ext>
            </p:extLst>
          </p:nvPr>
        </p:nvGraphicFramePr>
        <p:xfrm>
          <a:off x="1524000" y="1397000"/>
          <a:ext cx="60960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039"/>
                <a:gridCol w="1643961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Item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Weight</a:t>
                      </a:r>
                      <a:r>
                        <a:rPr lang="de-DE" dirty="0" smtClean="0"/>
                        <a:t> 650mm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Weight</a:t>
                      </a:r>
                      <a:r>
                        <a:rPr lang="de-DE" dirty="0" smtClean="0"/>
                        <a:t> 750mm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Waveguides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360 kg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Water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pipe</a:t>
                      </a:r>
                      <a:r>
                        <a:rPr lang="de-DE" dirty="0" smtClean="0"/>
                        <a:t> and </a:t>
                      </a:r>
                      <a:r>
                        <a:rPr lang="de-DE" dirty="0" err="1" smtClean="0"/>
                        <a:t>filling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122 kg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WG </a:t>
                      </a:r>
                      <a:r>
                        <a:rPr lang="de-DE" dirty="0" err="1" smtClean="0"/>
                        <a:t>cables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  32 kg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Coupler</a:t>
                      </a:r>
                      <a:r>
                        <a:rPr lang="de-DE" dirty="0" smtClean="0"/>
                        <a:t> Cables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  20 kg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LLRF Cables (+HOM)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  40 kg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Cable </a:t>
                      </a:r>
                      <a:r>
                        <a:rPr lang="de-DE" dirty="0" err="1" smtClean="0"/>
                        <a:t>trays</a:t>
                      </a:r>
                      <a:r>
                        <a:rPr lang="de-DE" dirty="0" smtClean="0"/>
                        <a:t>, </a:t>
                      </a:r>
                      <a:r>
                        <a:rPr lang="de-DE" dirty="0" err="1" smtClean="0"/>
                        <a:t>patch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panels</a:t>
                      </a:r>
                      <a:r>
                        <a:rPr lang="de-DE" dirty="0" smtClean="0"/>
                        <a:t>,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connectors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  90 kg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540 kg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122 kg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42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Consoles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62A3FF-00B3-445F-822A-6E1C73024D96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397" y="1171462"/>
            <a:ext cx="7364361" cy="519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5197509" y="4024364"/>
            <a:ext cx="2616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de-DE" dirty="0" smtClean="0">
                <a:solidFill>
                  <a:srgbClr val="FF0000"/>
                </a:solidFill>
              </a:rPr>
              <a:t>X</a:t>
            </a:r>
            <a:endParaRPr lang="de-DE" dirty="0">
              <a:solidFill>
                <a:srgbClr val="FF0000"/>
              </a:solidFill>
            </a:endParaRPr>
          </a:p>
        </p:txBody>
      </p:sp>
      <p:cxnSp>
        <p:nvCxnSpPr>
          <p:cNvPr id="15" name="Gerade Verbindung mit Pfeil 14"/>
          <p:cNvCxnSpPr/>
          <p:nvPr/>
        </p:nvCxnSpPr>
        <p:spPr bwMode="auto">
          <a:xfrm>
            <a:off x="5149778" y="4139921"/>
            <a:ext cx="165799" cy="0"/>
          </a:xfrm>
          <a:prstGeom prst="straightConnector1">
            <a:avLst/>
          </a:prstGeom>
          <a:noFill/>
          <a:ln w="12700" cap="flat" cmpd="sng" algn="ctr">
            <a:solidFill>
              <a:schemeClr val="folHlink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19" name="Gerade Verbindung mit Pfeil 18"/>
          <p:cNvCxnSpPr/>
          <p:nvPr/>
        </p:nvCxnSpPr>
        <p:spPr bwMode="auto">
          <a:xfrm>
            <a:off x="5325981" y="4134897"/>
            <a:ext cx="0" cy="522514"/>
          </a:xfrm>
          <a:prstGeom prst="straightConnector1">
            <a:avLst/>
          </a:prstGeom>
          <a:noFill/>
          <a:ln w="12700" cap="flat" cmpd="sng" algn="ctr">
            <a:solidFill>
              <a:schemeClr val="folHlink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3" name="Textfeld 22"/>
          <p:cNvSpPr txBox="1"/>
          <p:nvPr/>
        </p:nvSpPr>
        <p:spPr>
          <a:xfrm>
            <a:off x="5399743" y="4021055"/>
            <a:ext cx="742511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de-DE" dirty="0" smtClean="0"/>
              <a:t>X:87mm</a:t>
            </a:r>
          </a:p>
          <a:p>
            <a:pPr>
              <a:buNone/>
            </a:pPr>
            <a:r>
              <a:rPr lang="de-DE" dirty="0" smtClean="0"/>
              <a:t>Y: 285 mm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662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Y European XFEL">
  <a:themeElements>
    <a:clrScheme name="DESY European XFEL 1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DESY European XFEL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F8B323"/>
          </a:buClr>
          <a:buSzTx/>
          <a:buFont typeface="Wingdings" pitchFamily="2" charset="2"/>
          <a:buChar char="n"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F8B323"/>
          </a:buClr>
          <a:buSzTx/>
          <a:buFont typeface="Wingdings" pitchFamily="2" charset="2"/>
          <a:buChar char="n"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Bildschirmpräsentation (4:3)</PresentationFormat>
  <Paragraphs>42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DESY European XFEL</vt:lpstr>
      <vt:lpstr>Module Weight for Statics</vt:lpstr>
      <vt:lpstr>Objective</vt:lpstr>
      <vt:lpstr>Complete List</vt:lpstr>
      <vt:lpstr>Individual Entries</vt:lpstr>
      <vt:lpstr>Consoles</vt:lpstr>
    </vt:vector>
  </TitlesOfParts>
  <Company>xxx xxx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xxx xxx</dc:creator>
  <cp:lastModifiedBy>mhuening</cp:lastModifiedBy>
  <cp:revision>276</cp:revision>
  <cp:lastPrinted>2008-09-01T15:04:16Z</cp:lastPrinted>
  <dcterms:created xsi:type="dcterms:W3CDTF">2008-08-31T12:56:32Z</dcterms:created>
  <dcterms:modified xsi:type="dcterms:W3CDTF">2012-05-16T10:37:57Z</dcterms:modified>
</cp:coreProperties>
</file>