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4" r:id="rId3"/>
    <p:sldId id="284" r:id="rId4"/>
    <p:sldId id="287" r:id="rId5"/>
    <p:sldId id="275" r:id="rId6"/>
    <p:sldId id="285" r:id="rId7"/>
    <p:sldId id="267" r:id="rId8"/>
    <p:sldId id="288" r:id="rId9"/>
    <p:sldId id="268" r:id="rId10"/>
    <p:sldId id="269" r:id="rId11"/>
    <p:sldId id="270" r:id="rId12"/>
    <p:sldId id="278" r:id="rId13"/>
    <p:sldId id="271" r:id="rId14"/>
    <p:sldId id="272" r:id="rId15"/>
    <p:sldId id="286" r:id="rId16"/>
    <p:sldId id="273" r:id="rId17"/>
    <p:sldId id="291" r:id="rId18"/>
    <p:sldId id="276" r:id="rId19"/>
    <p:sldId id="277" r:id="rId20"/>
    <p:sldId id="283" r:id="rId21"/>
    <p:sldId id="282" r:id="rId22"/>
    <p:sldId id="279" r:id="rId23"/>
    <p:sldId id="280" r:id="rId24"/>
    <p:sldId id="281" r:id="rId25"/>
    <p:sldId id="262" r:id="rId26"/>
    <p:sldId id="289" r:id="rId27"/>
    <p:sldId id="290" r:id="rId28"/>
    <p:sldId id="265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252" y="-10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88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8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D9249F9-4FE2-476B-9E52-26101C9CEE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>
                <a:ea typeface="ＭＳ Ｐゴシック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 smtClean="0"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charset="-128"/>
              </a:rPr>
              <a:t>  Upper area: </a:t>
            </a:r>
            <a:r>
              <a:rPr lang="en-GB" sz="1100" b="1" dirty="0" smtClean="0">
                <a:ea typeface="ＭＳ Ｐゴシック" charset="-128"/>
              </a:rPr>
              <a:t>Title</a:t>
            </a:r>
            <a:r>
              <a:rPr lang="en-GB" sz="1100" dirty="0" smtClean="0">
                <a:ea typeface="ＭＳ Ｐゴシック" charset="-128"/>
              </a:rPr>
              <a:t> of your talk, max. 2 rows of the defined size (55 </a:t>
            </a:r>
            <a:r>
              <a:rPr lang="en-GB" sz="1100" dirty="0" err="1" smtClean="0">
                <a:ea typeface="ＭＳ Ｐゴシック" charset="-128"/>
              </a:rPr>
              <a:t>pt</a:t>
            </a:r>
            <a:r>
              <a:rPr lang="en-GB" sz="1100" dirty="0" smtClean="0">
                <a:ea typeface="ＭＳ Ｐゴシック" charset="-128"/>
              </a:rPr>
              <a:t>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charset="-128"/>
              </a:rPr>
              <a:t>  Lower area </a:t>
            </a:r>
            <a:r>
              <a:rPr lang="en-GB" sz="1100" b="1" dirty="0" smtClean="0">
                <a:ea typeface="ＭＳ Ｐゴシック" charset="-128"/>
              </a:rPr>
              <a:t>(subtitle):</a:t>
            </a:r>
            <a:r>
              <a:rPr lang="en-GB" sz="1100" dirty="0" smtClean="0">
                <a:ea typeface="ＭＳ Ｐゴシック" charset="-128"/>
              </a:rPr>
              <a:t> Conference/meeting/workshop, location, date, </a:t>
            </a:r>
            <a:br>
              <a:rPr lang="en-GB" sz="1100" dirty="0" smtClean="0">
                <a:ea typeface="ＭＳ Ｐゴシック" charset="-128"/>
              </a:rPr>
            </a:br>
            <a:r>
              <a:rPr lang="en-GB" sz="1100" dirty="0" smtClean="0">
                <a:ea typeface="ＭＳ Ｐゴシック" charset="-128"/>
              </a:rPr>
              <a:t>  your name and affiliation, </a:t>
            </a:r>
            <a:br>
              <a:rPr lang="en-GB" sz="1100" dirty="0" smtClean="0">
                <a:ea typeface="ＭＳ Ｐゴシック" charset="-128"/>
              </a:rPr>
            </a:br>
            <a:r>
              <a:rPr lang="en-GB" sz="1100" dirty="0" smtClean="0">
                <a:ea typeface="ＭＳ Ｐゴシック" charset="-128"/>
              </a:rPr>
              <a:t>  max. 4 rows of the defined size (32 </a:t>
            </a:r>
            <a:r>
              <a:rPr lang="en-GB" sz="1100" dirty="0" err="1" smtClean="0">
                <a:ea typeface="ＭＳ Ｐゴシック" charset="-128"/>
              </a:rPr>
              <a:t>pt</a:t>
            </a:r>
            <a:r>
              <a:rPr lang="en-GB" sz="1100" dirty="0" smtClean="0">
                <a:ea typeface="ＭＳ Ｐゴシック" charset="-128"/>
              </a:rPr>
              <a:t>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charset="-128"/>
              </a:rPr>
              <a:t> Change the </a:t>
            </a:r>
            <a:r>
              <a:rPr lang="en-GB" sz="1100" b="1" dirty="0" smtClean="0">
                <a:ea typeface="ＭＳ Ｐゴシック" charset="-128"/>
              </a:rPr>
              <a:t>partner logos</a:t>
            </a:r>
            <a:r>
              <a:rPr lang="en-GB" sz="1100" dirty="0" smtClean="0">
                <a:ea typeface="ＭＳ Ｐゴシック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1422A-28E1-4661-97FB-9718C97D0AFA}" type="slidenum">
              <a:rPr lang="de-DE"/>
              <a:pPr/>
              <a:t>3</a:t>
            </a:fld>
            <a:endParaRPr lang="de-DE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A2A0CCB-EA21-429B-A952-F470CF11005C}" type="slidenum">
              <a:rPr lang="ru-RU" smtClean="0">
                <a:latin typeface="Calibri" pitchFamily="34" charset="0"/>
              </a:rPr>
              <a:pPr eaLnBrk="1" hangingPunct="1"/>
              <a:t>24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2012, V.V.Anashin (BINP)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91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9A747E4E-8F7A-4E7C-880E-3FED237D7388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MAC at DESY, November 11, 2010</a:t>
            </a:r>
            <a:endParaRPr lang="en-GB"/>
          </a:p>
          <a:p>
            <a:r>
              <a:rPr lang="de-DE"/>
              <a:t>Bernd Petersen, WP10&amp;WP13 WPL, DESY MKS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36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88075" y="6537325"/>
            <a:ext cx="800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WP-10, Bernd Petersen</a:t>
            </a: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	</a:t>
            </a:r>
            <a:r>
              <a:rPr lang="en-GB" sz="1000" baseline="0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XFEL-TC-Meeting, May 16, 2012</a:t>
            </a:r>
            <a:endParaRPr lang="en-GB" sz="18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0898" y="2124896"/>
            <a:ext cx="7918450" cy="2906713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/>
              <a:t>WP-10</a:t>
            </a:r>
            <a:br>
              <a:rPr lang="en-US" sz="3600" b="1" dirty="0" smtClean="0"/>
            </a:br>
            <a:r>
              <a:rPr lang="en-US" sz="4900" b="1" dirty="0" smtClean="0"/>
              <a:t> </a:t>
            </a:r>
            <a:br>
              <a:rPr lang="en-US" sz="4900" b="1" dirty="0" smtClean="0"/>
            </a:br>
            <a:r>
              <a:rPr lang="en-US" sz="3600" b="1" dirty="0" smtClean="0"/>
              <a:t>XFEL </a:t>
            </a:r>
            <a:r>
              <a:rPr lang="en-US" sz="3600" b="1" u="sng" dirty="0" smtClean="0"/>
              <a:t>A</a:t>
            </a:r>
            <a:r>
              <a:rPr lang="en-US" sz="3600" b="1" dirty="0" smtClean="0"/>
              <a:t>ccelerator </a:t>
            </a:r>
            <a:r>
              <a:rPr lang="en-US" sz="3600" b="1" u="sng" dirty="0" smtClean="0"/>
              <a:t>M</a:t>
            </a:r>
            <a:r>
              <a:rPr lang="en-US" sz="3600" b="1" dirty="0" smtClean="0"/>
              <a:t>odule </a:t>
            </a:r>
            <a:r>
              <a:rPr lang="en-US" sz="3600" b="1" u="sng" dirty="0" smtClean="0"/>
              <a:t>T</a:t>
            </a:r>
            <a:r>
              <a:rPr lang="en-US" sz="3600" b="1" dirty="0" smtClean="0"/>
              <a:t>est </a:t>
            </a:r>
            <a:r>
              <a:rPr lang="en-US" sz="3600" b="1" u="sng" dirty="0" smtClean="0"/>
              <a:t>F</a:t>
            </a:r>
            <a:r>
              <a:rPr lang="en-US" sz="3600" b="1" dirty="0" smtClean="0"/>
              <a:t>acility- Status Report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000" dirty="0" smtClean="0"/>
              <a:t>Contributions: In-Kind (IFJ-</a:t>
            </a:r>
            <a:r>
              <a:rPr lang="en-US" sz="2000" dirty="0" err="1" smtClean="0"/>
              <a:t>PAN,WUT,Kriosystem</a:t>
            </a:r>
            <a:r>
              <a:rPr lang="en-US" sz="2000" dirty="0" smtClean="0"/>
              <a:t>),BINP, </a:t>
            </a:r>
            <a:br>
              <a:rPr lang="en-US" sz="2000" dirty="0" smtClean="0"/>
            </a:br>
            <a:r>
              <a:rPr lang="en-US" sz="2000" dirty="0" smtClean="0"/>
              <a:t>DESY (ZM,FLA,D3,D5,M-groups)</a:t>
            </a:r>
            <a:br>
              <a:rPr lang="en-US" sz="2000" dirty="0" smtClean="0"/>
            </a:br>
            <a:r>
              <a:rPr lang="en-US" sz="2000" dirty="0" smtClean="0"/>
              <a:t>…more than 40 colleagues  at DESY directly involved in AMTF installations</a:t>
            </a: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6809" y="1296418"/>
            <a:ext cx="7218274" cy="4459287"/>
          </a:xfrm>
        </p:spPr>
        <p:txBody>
          <a:bodyPr/>
          <a:lstStyle/>
          <a:p>
            <a:r>
              <a:rPr lang="de-DE" sz="2000" dirty="0" err="1"/>
              <a:t>d</a:t>
            </a:r>
            <a:r>
              <a:rPr lang="de-DE" sz="2000" dirty="0" err="1" smtClean="0"/>
              <a:t>elivery</a:t>
            </a:r>
            <a:r>
              <a:rPr lang="de-DE" sz="2000" dirty="0" smtClean="0"/>
              <a:t> 2nd </a:t>
            </a:r>
            <a:r>
              <a:rPr lang="de-DE" sz="2000" dirty="0" err="1" smtClean="0"/>
              <a:t>cryostat</a:t>
            </a:r>
            <a:r>
              <a:rPr lang="de-DE" sz="2000" dirty="0" smtClean="0"/>
              <a:t> 1.9.2012</a:t>
            </a:r>
          </a:p>
          <a:p>
            <a:r>
              <a:rPr lang="de-DE" sz="2000" dirty="0" smtClean="0"/>
              <a:t>2nd </a:t>
            </a:r>
            <a:r>
              <a:rPr lang="de-DE" sz="2000" dirty="0" err="1" smtClean="0"/>
              <a:t>installation</a:t>
            </a:r>
            <a:r>
              <a:rPr lang="de-DE" sz="2000" dirty="0" smtClean="0"/>
              <a:t> </a:t>
            </a:r>
            <a:r>
              <a:rPr lang="de-DE" sz="2000" dirty="0" err="1" smtClean="0"/>
              <a:t>ready</a:t>
            </a:r>
            <a:r>
              <a:rPr lang="de-DE" sz="2000" dirty="0" smtClean="0"/>
              <a:t>  1.10.2012</a:t>
            </a:r>
          </a:p>
          <a:p>
            <a:r>
              <a:rPr lang="de-DE" sz="2000" dirty="0" err="1"/>
              <a:t>a</a:t>
            </a:r>
            <a:r>
              <a:rPr lang="de-DE" sz="2000" dirty="0" err="1" smtClean="0"/>
              <a:t>vailable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cavity</a:t>
            </a:r>
            <a:r>
              <a:rPr lang="de-DE" sz="2000" dirty="0" smtClean="0"/>
              <a:t> </a:t>
            </a:r>
            <a:r>
              <a:rPr lang="de-DE" sz="2000" dirty="0" err="1" smtClean="0"/>
              <a:t>tests</a:t>
            </a:r>
            <a:r>
              <a:rPr lang="de-DE" sz="2000" dirty="0" smtClean="0"/>
              <a:t> not </a:t>
            </a:r>
            <a:r>
              <a:rPr lang="de-DE" sz="2000" dirty="0" err="1" smtClean="0"/>
              <a:t>before</a:t>
            </a:r>
            <a:r>
              <a:rPr lang="de-DE" sz="2000" dirty="0" smtClean="0"/>
              <a:t> 12/2012 (</a:t>
            </a:r>
            <a:r>
              <a:rPr lang="de-DE" sz="2000" dirty="0" err="1" smtClean="0"/>
              <a:t>full</a:t>
            </a:r>
            <a:r>
              <a:rPr lang="de-DE" sz="2000" dirty="0" smtClean="0"/>
              <a:t> </a:t>
            </a:r>
            <a:r>
              <a:rPr lang="de-DE" sz="2000" dirty="0" err="1" smtClean="0"/>
              <a:t>capacity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err="1" smtClean="0"/>
              <a:t>Please</a:t>
            </a:r>
            <a:r>
              <a:rPr lang="de-DE" sz="2000" dirty="0" smtClean="0"/>
              <a:t> </a:t>
            </a:r>
            <a:r>
              <a:rPr lang="de-DE" sz="2000" dirty="0" err="1" smtClean="0"/>
              <a:t>note</a:t>
            </a:r>
            <a:r>
              <a:rPr lang="de-DE" sz="2000" dirty="0" smtClean="0"/>
              <a:t>:</a:t>
            </a:r>
          </a:p>
          <a:p>
            <a:r>
              <a:rPr lang="de-DE" sz="2000" dirty="0" err="1"/>
              <a:t>i</a:t>
            </a:r>
            <a:r>
              <a:rPr lang="de-DE" sz="2000" dirty="0" err="1" smtClean="0"/>
              <a:t>nstallation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2nd in parallel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cryo</a:t>
            </a:r>
            <a:r>
              <a:rPr lang="de-DE" sz="2000" dirty="0" smtClean="0"/>
              <a:t>/RF </a:t>
            </a:r>
            <a:r>
              <a:rPr lang="de-DE" sz="2000" dirty="0" err="1" smtClean="0"/>
              <a:t>commissioning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 1st  - ‚a 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logistical</a:t>
            </a:r>
            <a:r>
              <a:rPr lang="de-DE" sz="2000" dirty="0" smtClean="0"/>
              <a:t> </a:t>
            </a:r>
            <a:r>
              <a:rPr lang="de-DE" sz="2000" dirty="0" err="1" smtClean="0"/>
              <a:t>challenge</a:t>
            </a:r>
            <a:r>
              <a:rPr lang="de-DE" sz="2000" dirty="0" smtClean="0"/>
              <a:t>‘ </a:t>
            </a:r>
          </a:p>
          <a:p>
            <a:r>
              <a:rPr lang="de-DE" sz="2000" dirty="0" err="1"/>
              <a:t>p</a:t>
            </a:r>
            <a:r>
              <a:rPr lang="de-DE" sz="2000" dirty="0" err="1" smtClean="0"/>
              <a:t>re-series</a:t>
            </a:r>
            <a:r>
              <a:rPr lang="de-DE" sz="2000" dirty="0" smtClean="0"/>
              <a:t> (+</a:t>
            </a:r>
            <a:r>
              <a:rPr lang="de-DE" sz="2000" dirty="0" err="1" smtClean="0"/>
              <a:t>first</a:t>
            </a:r>
            <a:r>
              <a:rPr lang="de-DE" sz="2000" dirty="0" smtClean="0"/>
              <a:t> </a:t>
            </a:r>
            <a:r>
              <a:rPr lang="de-DE" sz="2000" dirty="0" err="1" smtClean="0"/>
              <a:t>series</a:t>
            </a:r>
            <a:r>
              <a:rPr lang="de-DE" sz="2000" dirty="0" smtClean="0"/>
              <a:t>?) </a:t>
            </a:r>
            <a:r>
              <a:rPr lang="de-DE" sz="2000" dirty="0" err="1" smtClean="0"/>
              <a:t>cavities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measured</a:t>
            </a:r>
            <a:r>
              <a:rPr lang="de-DE" sz="2000" dirty="0" smtClean="0"/>
              <a:t> in hall3 in parallel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commissioning</a:t>
            </a:r>
            <a:r>
              <a:rPr lang="de-DE" sz="2000" dirty="0" smtClean="0"/>
              <a:t> in AMTF (</a:t>
            </a:r>
            <a:r>
              <a:rPr lang="de-DE" sz="2000" dirty="0" err="1" smtClean="0"/>
              <a:t>see</a:t>
            </a:r>
            <a:r>
              <a:rPr lang="de-DE" sz="2000" dirty="0" smtClean="0"/>
              <a:t> </a:t>
            </a:r>
            <a:r>
              <a:rPr lang="de-DE" sz="2000" dirty="0" err="1" smtClean="0"/>
              <a:t>above</a:t>
            </a:r>
            <a:r>
              <a:rPr lang="de-DE" sz="2000" dirty="0" smtClean="0"/>
              <a:t>) </a:t>
            </a:r>
          </a:p>
          <a:p>
            <a:r>
              <a:rPr lang="de-DE" sz="2000" dirty="0" err="1"/>
              <a:t>i</a:t>
            </a:r>
            <a:r>
              <a:rPr lang="de-DE" sz="2000" dirty="0" err="1" smtClean="0"/>
              <a:t>nstallation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cryostats</a:t>
            </a:r>
            <a:r>
              <a:rPr lang="de-DE" sz="2000" dirty="0" smtClean="0"/>
              <a:t> </a:t>
            </a:r>
            <a:r>
              <a:rPr lang="de-DE" sz="2000" dirty="0" err="1" smtClean="0"/>
              <a:t>includes</a:t>
            </a:r>
            <a:r>
              <a:rPr lang="de-DE" sz="2000" dirty="0" smtClean="0"/>
              <a:t> </a:t>
            </a:r>
            <a:r>
              <a:rPr lang="de-DE" sz="2000" dirty="0" err="1" smtClean="0"/>
              <a:t>delivery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assembly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complicated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</a:t>
            </a:r>
            <a:r>
              <a:rPr lang="de-DE" sz="2000" dirty="0" smtClean="0"/>
              <a:t> </a:t>
            </a:r>
            <a:r>
              <a:rPr lang="de-DE" sz="2000" dirty="0" err="1" smtClean="0"/>
              <a:t>lines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warm gas </a:t>
            </a:r>
            <a:r>
              <a:rPr lang="de-DE" sz="2000" dirty="0" err="1" smtClean="0"/>
              <a:t>piping</a:t>
            </a:r>
            <a:r>
              <a:rPr lang="de-DE" sz="2000" dirty="0" smtClean="0"/>
              <a:t> !</a:t>
            </a:r>
          </a:p>
          <a:p>
            <a:r>
              <a:rPr lang="de-DE" sz="2000" dirty="0" err="1"/>
              <a:t>l</a:t>
            </a:r>
            <a:r>
              <a:rPr lang="de-DE" sz="2000" dirty="0" err="1" smtClean="0"/>
              <a:t>atest</a:t>
            </a:r>
            <a:r>
              <a:rPr lang="de-DE" sz="2000" dirty="0" smtClean="0"/>
              <a:t> </a:t>
            </a:r>
            <a:r>
              <a:rPr lang="de-DE" sz="2000" dirty="0" err="1" smtClean="0"/>
              <a:t>schedule</a:t>
            </a:r>
            <a:r>
              <a:rPr lang="de-DE" sz="2000" dirty="0" smtClean="0"/>
              <a:t> (16.04.2012)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still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achieve</a:t>
            </a:r>
            <a:r>
              <a:rPr lang="de-DE" sz="2000" dirty="0" smtClean="0"/>
              <a:t> but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rather</a:t>
            </a:r>
            <a:r>
              <a:rPr lang="de-DE" sz="2000" dirty="0" smtClean="0"/>
              <a:t> </a:t>
            </a:r>
            <a:r>
              <a:rPr lang="de-DE" sz="2000" dirty="0" err="1" smtClean="0"/>
              <a:t>demanding</a:t>
            </a:r>
            <a:r>
              <a:rPr lang="de-DE" sz="2000" dirty="0" smtClean="0"/>
              <a:t>….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Cryostats</a:t>
            </a:r>
            <a:r>
              <a:rPr lang="de-DE" dirty="0" smtClean="0"/>
              <a:t> - </a:t>
            </a:r>
            <a:r>
              <a:rPr lang="de-DE" dirty="0" err="1" smtClean="0"/>
              <a:t>remarks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9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Transfer Line </a:t>
            </a:r>
            <a:r>
              <a:rPr lang="de-DE" dirty="0" err="1" smtClean="0"/>
              <a:t>to</a:t>
            </a:r>
            <a:r>
              <a:rPr lang="de-DE" dirty="0" smtClean="0"/>
              <a:t> Refrigerator – XATL1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050" y="1164742"/>
            <a:ext cx="4801364" cy="4459287"/>
          </a:xfrm>
        </p:spPr>
        <p:txBody>
          <a:bodyPr/>
          <a:lstStyle/>
          <a:p>
            <a:r>
              <a:rPr lang="de-DE" sz="2000" dirty="0" err="1"/>
              <a:t>d</a:t>
            </a:r>
            <a:r>
              <a:rPr lang="de-DE" sz="2000" dirty="0" err="1" smtClean="0"/>
              <a:t>elivery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completed</a:t>
            </a:r>
            <a:r>
              <a:rPr lang="de-DE" sz="2000" dirty="0" smtClean="0"/>
              <a:t> 2/2012</a:t>
            </a:r>
          </a:p>
          <a:p>
            <a:r>
              <a:rPr lang="de-DE" sz="2000" dirty="0" err="1" smtClean="0"/>
              <a:t>installation</a:t>
            </a:r>
            <a:r>
              <a:rPr lang="de-DE" sz="2000" dirty="0" smtClean="0"/>
              <a:t> </a:t>
            </a:r>
            <a:r>
              <a:rPr lang="de-DE" sz="2000" dirty="0" err="1" smtClean="0"/>
              <a:t>started</a:t>
            </a:r>
            <a:r>
              <a:rPr lang="de-DE" sz="2000" dirty="0" smtClean="0"/>
              <a:t> 3/2012</a:t>
            </a:r>
          </a:p>
          <a:p>
            <a:r>
              <a:rPr lang="de-DE" sz="2000" dirty="0"/>
              <a:t>a</a:t>
            </a:r>
            <a:r>
              <a:rPr lang="de-DE" sz="2000" dirty="0" smtClean="0"/>
              <a:t>ll </a:t>
            </a:r>
            <a:r>
              <a:rPr lang="de-DE" sz="2000" dirty="0" err="1" smtClean="0"/>
              <a:t>process</a:t>
            </a:r>
            <a:r>
              <a:rPr lang="de-DE" sz="2000" dirty="0" smtClean="0"/>
              <a:t> </a:t>
            </a:r>
            <a:r>
              <a:rPr lang="de-DE" sz="2000" dirty="0" err="1" smtClean="0"/>
              <a:t>tube</a:t>
            </a:r>
            <a:r>
              <a:rPr lang="de-DE" sz="2000" dirty="0" smtClean="0"/>
              <a:t> </a:t>
            </a:r>
            <a:r>
              <a:rPr lang="de-DE" sz="2000" dirty="0" err="1" smtClean="0"/>
              <a:t>connections</a:t>
            </a:r>
            <a:r>
              <a:rPr lang="de-DE" sz="2000" dirty="0" smtClean="0"/>
              <a:t> </a:t>
            </a:r>
            <a:r>
              <a:rPr lang="de-DE" sz="2000" dirty="0" err="1" smtClean="0"/>
              <a:t>welded</a:t>
            </a:r>
            <a:r>
              <a:rPr lang="de-DE" sz="2000" dirty="0" smtClean="0"/>
              <a:t> </a:t>
            </a:r>
            <a:r>
              <a:rPr lang="de-DE" sz="2000" dirty="0" err="1" smtClean="0"/>
              <a:t>till</a:t>
            </a:r>
            <a:r>
              <a:rPr lang="de-DE" sz="2000" dirty="0" smtClean="0"/>
              <a:t> end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week</a:t>
            </a:r>
            <a:r>
              <a:rPr lang="de-DE" sz="2000" dirty="0" smtClean="0"/>
              <a:t> 20</a:t>
            </a:r>
          </a:p>
          <a:p>
            <a:r>
              <a:rPr lang="de-DE" sz="2000" dirty="0" err="1"/>
              <a:t>p</a:t>
            </a:r>
            <a:r>
              <a:rPr lang="de-DE" sz="2000" dirty="0" err="1" smtClean="0"/>
              <a:t>ressure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week</a:t>
            </a:r>
            <a:r>
              <a:rPr lang="de-DE" sz="2000" dirty="0" smtClean="0"/>
              <a:t> 21</a:t>
            </a:r>
          </a:p>
          <a:p>
            <a:r>
              <a:rPr lang="de-DE" sz="2000" dirty="0" smtClean="0"/>
              <a:t>1st </a:t>
            </a:r>
            <a:r>
              <a:rPr lang="de-DE" sz="2000" dirty="0" err="1" smtClean="0"/>
              <a:t>leak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(</a:t>
            </a:r>
            <a:r>
              <a:rPr lang="de-DE" sz="2000" dirty="0" err="1" smtClean="0"/>
              <a:t>welds</a:t>
            </a:r>
            <a:r>
              <a:rPr lang="de-DE" sz="2000" dirty="0" smtClean="0"/>
              <a:t>) </a:t>
            </a:r>
            <a:r>
              <a:rPr lang="de-DE" sz="2000" dirty="0" err="1" smtClean="0"/>
              <a:t>week</a:t>
            </a:r>
            <a:r>
              <a:rPr lang="de-DE" sz="2000" dirty="0" smtClean="0"/>
              <a:t> 21</a:t>
            </a:r>
          </a:p>
          <a:p>
            <a:r>
              <a:rPr lang="de-DE" sz="2000" dirty="0" err="1"/>
              <a:t>c</a:t>
            </a:r>
            <a:r>
              <a:rPr lang="de-DE" sz="2000" dirty="0" err="1" smtClean="0"/>
              <a:t>losing</a:t>
            </a:r>
            <a:r>
              <a:rPr lang="de-DE" sz="2000" dirty="0" smtClean="0"/>
              <a:t> </a:t>
            </a:r>
            <a:r>
              <a:rPr lang="de-DE" sz="2000" dirty="0" err="1" smtClean="0"/>
              <a:t>interconnections</a:t>
            </a:r>
            <a:r>
              <a:rPr lang="de-DE" sz="2000" dirty="0" smtClean="0"/>
              <a:t> (</a:t>
            </a:r>
            <a:r>
              <a:rPr lang="de-DE" sz="2000" dirty="0" err="1" smtClean="0"/>
              <a:t>shield,MLI,sliding</a:t>
            </a:r>
            <a:r>
              <a:rPr lang="de-DE" sz="2000" dirty="0" smtClean="0"/>
              <a:t> </a:t>
            </a:r>
            <a:r>
              <a:rPr lang="de-DE" sz="2000" dirty="0" err="1" smtClean="0"/>
              <a:t>muffs</a:t>
            </a:r>
            <a:r>
              <a:rPr lang="de-DE" sz="2000" dirty="0" smtClean="0"/>
              <a:t>) </a:t>
            </a:r>
            <a:r>
              <a:rPr lang="de-DE" sz="2000" dirty="0" err="1" smtClean="0"/>
              <a:t>week</a:t>
            </a:r>
            <a:r>
              <a:rPr lang="de-DE" sz="2000" dirty="0" smtClean="0"/>
              <a:t> 22</a:t>
            </a:r>
          </a:p>
          <a:p>
            <a:r>
              <a:rPr lang="de-DE" sz="2000" dirty="0" err="1"/>
              <a:t>c</a:t>
            </a:r>
            <a:r>
              <a:rPr lang="de-DE" sz="2000" dirty="0" err="1" smtClean="0"/>
              <a:t>onnection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subcooler box XASB </a:t>
            </a:r>
            <a:r>
              <a:rPr lang="de-DE" sz="2000" dirty="0" err="1" smtClean="0"/>
              <a:t>week</a:t>
            </a:r>
            <a:r>
              <a:rPr lang="de-DE" sz="2000" dirty="0" smtClean="0"/>
              <a:t> 23</a:t>
            </a:r>
          </a:p>
          <a:p>
            <a:r>
              <a:rPr lang="de-DE" sz="2000" dirty="0" err="1"/>
              <a:t>v</a:t>
            </a:r>
            <a:r>
              <a:rPr lang="de-DE" sz="2000" dirty="0" err="1" smtClean="0"/>
              <a:t>acuum</a:t>
            </a:r>
            <a:r>
              <a:rPr lang="de-DE" sz="2000" dirty="0" smtClean="0"/>
              <a:t> </a:t>
            </a:r>
            <a:r>
              <a:rPr lang="de-DE" sz="2000" dirty="0" err="1" smtClean="0"/>
              <a:t>insulation</a:t>
            </a:r>
            <a:r>
              <a:rPr lang="de-DE" sz="2000" dirty="0" smtClean="0"/>
              <a:t> </a:t>
            </a:r>
            <a:r>
              <a:rPr lang="de-DE" sz="2000" dirty="0" err="1" smtClean="0"/>
              <a:t>pumping</a:t>
            </a:r>
            <a:r>
              <a:rPr lang="de-DE" sz="2000" dirty="0" smtClean="0"/>
              <a:t> </a:t>
            </a:r>
            <a:r>
              <a:rPr lang="de-DE" sz="2000" dirty="0" err="1" smtClean="0"/>
              <a:t>week</a:t>
            </a:r>
            <a:r>
              <a:rPr lang="de-DE" sz="2000" dirty="0" smtClean="0"/>
              <a:t> 24</a:t>
            </a:r>
          </a:p>
          <a:p>
            <a:r>
              <a:rPr lang="de-DE" sz="2000" dirty="0" err="1">
                <a:solidFill>
                  <a:srgbClr val="FF0000"/>
                </a:solidFill>
              </a:rPr>
              <a:t>f</a:t>
            </a:r>
            <a:r>
              <a:rPr lang="de-DE" sz="2000" dirty="0" err="1" smtClean="0">
                <a:solidFill>
                  <a:srgbClr val="FF0000"/>
                </a:solidFill>
              </a:rPr>
              <a:t>irst</a:t>
            </a:r>
            <a:r>
              <a:rPr lang="de-DE" sz="2000" dirty="0" smtClean="0">
                <a:solidFill>
                  <a:srgbClr val="FF0000"/>
                </a:solidFill>
              </a:rPr>
              <a:t> cool down/</a:t>
            </a:r>
            <a:r>
              <a:rPr lang="de-DE" sz="2000" dirty="0" err="1" smtClean="0">
                <a:solidFill>
                  <a:srgbClr val="FF0000"/>
                </a:solidFill>
              </a:rPr>
              <a:t>commissioning</a:t>
            </a:r>
            <a:r>
              <a:rPr lang="de-DE" sz="2000" dirty="0" smtClean="0">
                <a:solidFill>
                  <a:srgbClr val="FF0000"/>
                </a:solidFill>
              </a:rPr>
              <a:t> end </a:t>
            </a:r>
            <a:r>
              <a:rPr lang="de-DE" sz="2000" dirty="0" err="1" smtClean="0">
                <a:solidFill>
                  <a:srgbClr val="FF0000"/>
                </a:solidFill>
              </a:rPr>
              <a:t>of</a:t>
            </a:r>
            <a:r>
              <a:rPr lang="de-DE" sz="2000" dirty="0" smtClean="0">
                <a:solidFill>
                  <a:srgbClr val="FF0000"/>
                </a:solidFill>
              </a:rPr>
              <a:t> June 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89" y="1777429"/>
            <a:ext cx="4006921" cy="300519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60714" y="4834192"/>
            <a:ext cx="3113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dirty="0" err="1" smtClean="0"/>
              <a:t>Courtesy</a:t>
            </a:r>
            <a:r>
              <a:rPr lang="de-DE" sz="1200" dirty="0" smtClean="0"/>
              <a:t>: </a:t>
            </a:r>
            <a:r>
              <a:rPr lang="de-DE" sz="1200" dirty="0" err="1" smtClean="0"/>
              <a:t>J.Dlugolecki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987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Transfer Line </a:t>
            </a:r>
            <a:r>
              <a:rPr lang="de-DE" dirty="0" err="1" smtClean="0"/>
              <a:t>to</a:t>
            </a:r>
            <a:r>
              <a:rPr lang="de-DE" dirty="0" smtClean="0"/>
              <a:t> Refrigerator – XATL1 (2)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7" y="1356189"/>
            <a:ext cx="3355796" cy="44743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06" y="1356189"/>
            <a:ext cx="2947739" cy="44333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35002" y="5948737"/>
            <a:ext cx="42945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b="1" dirty="0" err="1" smtClean="0"/>
              <a:t>Yesterday</a:t>
            </a:r>
            <a:r>
              <a:rPr lang="de-DE" sz="2000" b="1" dirty="0" smtClean="0"/>
              <a:t>: </a:t>
            </a:r>
            <a:r>
              <a:rPr lang="de-DE" sz="2000" b="1" dirty="0" err="1" smtClean="0"/>
              <a:t>breakthrough</a:t>
            </a:r>
            <a:r>
              <a:rPr lang="de-DE" sz="2000" b="1" dirty="0" smtClean="0"/>
              <a:t> in AMTF 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31737" y="5941042"/>
            <a:ext cx="3113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dirty="0" err="1" smtClean="0"/>
              <a:t>Courtesy</a:t>
            </a:r>
            <a:r>
              <a:rPr lang="de-DE" sz="1200" dirty="0" smtClean="0"/>
              <a:t>: </a:t>
            </a:r>
            <a:r>
              <a:rPr lang="de-DE" sz="1200" dirty="0" err="1" smtClean="0"/>
              <a:t>J.Dlugolecki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832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9" y="3568825"/>
            <a:ext cx="4253502" cy="28473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Subcooler Box XASB (XAVB,XAST) - 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874" y="1339181"/>
            <a:ext cx="5707972" cy="4459287"/>
          </a:xfrm>
        </p:spPr>
        <p:txBody>
          <a:bodyPr/>
          <a:lstStyle/>
          <a:p>
            <a:r>
              <a:rPr lang="de-DE" sz="2000" dirty="0" err="1"/>
              <a:t>f</a:t>
            </a:r>
            <a:r>
              <a:rPr lang="de-DE" sz="2000" dirty="0" err="1" smtClean="0"/>
              <a:t>actory</a:t>
            </a:r>
            <a:r>
              <a:rPr lang="de-DE" sz="2000" dirty="0" smtClean="0"/>
              <a:t> </a:t>
            </a:r>
            <a:r>
              <a:rPr lang="de-DE" sz="2000" dirty="0" err="1" smtClean="0"/>
              <a:t>acceptance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completed</a:t>
            </a:r>
            <a:r>
              <a:rPr lang="de-DE" sz="2000" dirty="0" smtClean="0"/>
              <a:t> 4.5.2012</a:t>
            </a:r>
          </a:p>
          <a:p>
            <a:r>
              <a:rPr lang="de-DE" sz="2000" dirty="0" err="1"/>
              <a:t>d</a:t>
            </a:r>
            <a:r>
              <a:rPr lang="de-DE" sz="2000" dirty="0" err="1" smtClean="0"/>
              <a:t>elivery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AMTF 21.05.2012</a:t>
            </a:r>
          </a:p>
          <a:p>
            <a:r>
              <a:rPr lang="de-DE" sz="2000" dirty="0" err="1"/>
              <a:t>i</a:t>
            </a:r>
            <a:r>
              <a:rPr lang="de-DE" sz="2000" dirty="0" err="1" smtClean="0"/>
              <a:t>nstallation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completed</a:t>
            </a:r>
            <a:r>
              <a:rPr lang="de-DE" sz="2000" dirty="0" smtClean="0"/>
              <a:t> </a:t>
            </a:r>
            <a:r>
              <a:rPr lang="de-DE" sz="2000" dirty="0" err="1" smtClean="0"/>
              <a:t>week</a:t>
            </a:r>
            <a:r>
              <a:rPr lang="de-DE" sz="2000" dirty="0" smtClean="0"/>
              <a:t> 22</a:t>
            </a:r>
          </a:p>
          <a:p>
            <a:r>
              <a:rPr lang="de-DE" sz="2000" dirty="0" err="1"/>
              <a:t>v</a:t>
            </a:r>
            <a:r>
              <a:rPr lang="de-DE" sz="2000" dirty="0" err="1" smtClean="0"/>
              <a:t>alve</a:t>
            </a:r>
            <a:r>
              <a:rPr lang="de-DE" sz="2000" dirty="0" smtClean="0"/>
              <a:t> box XAVB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helium</a:t>
            </a:r>
            <a:r>
              <a:rPr lang="de-DE" sz="2000" dirty="0" smtClean="0"/>
              <a:t> </a:t>
            </a:r>
            <a:r>
              <a:rPr lang="de-DE" sz="2000" dirty="0" err="1" smtClean="0"/>
              <a:t>storage</a:t>
            </a:r>
            <a:r>
              <a:rPr lang="de-DE" sz="2000" dirty="0" smtClean="0"/>
              <a:t> </a:t>
            </a:r>
            <a:r>
              <a:rPr lang="de-DE" sz="2000" dirty="0" err="1" smtClean="0"/>
              <a:t>dewar</a:t>
            </a:r>
            <a:r>
              <a:rPr lang="de-DE" sz="2000" dirty="0" smtClean="0"/>
              <a:t> XAST: </a:t>
            </a:r>
            <a:r>
              <a:rPr lang="de-DE" sz="2000" dirty="0" err="1" smtClean="0"/>
              <a:t>acceptance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mid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June</a:t>
            </a:r>
          </a:p>
          <a:p>
            <a:r>
              <a:rPr lang="de-DE" sz="2000" dirty="0" smtClean="0"/>
              <a:t>XAVB&amp;XAST </a:t>
            </a:r>
            <a:r>
              <a:rPr lang="de-DE" sz="2000" dirty="0" err="1" smtClean="0"/>
              <a:t>delivery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installation:July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36" y="1351940"/>
            <a:ext cx="3390132" cy="50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64" y="4245260"/>
            <a:ext cx="3101013" cy="218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Warm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hielding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378" y="1137673"/>
            <a:ext cx="7999109" cy="4459287"/>
          </a:xfrm>
        </p:spPr>
        <p:txBody>
          <a:bodyPr/>
          <a:lstStyle/>
          <a:p>
            <a:r>
              <a:rPr lang="de-DE" sz="2000" dirty="0" err="1"/>
              <a:t>d</a:t>
            </a:r>
            <a:r>
              <a:rPr lang="de-DE" sz="2000" dirty="0" err="1" smtClean="0"/>
              <a:t>elivery</a:t>
            </a:r>
            <a:r>
              <a:rPr lang="de-DE" sz="2000" dirty="0" smtClean="0"/>
              <a:t> &amp; </a:t>
            </a:r>
            <a:r>
              <a:rPr lang="de-DE" sz="2000" dirty="0" err="1" smtClean="0"/>
              <a:t>assembly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completed</a:t>
            </a:r>
            <a:r>
              <a:rPr lang="de-DE" sz="2000" dirty="0" smtClean="0"/>
              <a:t>  (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both</a:t>
            </a:r>
            <a:r>
              <a:rPr lang="de-DE" sz="2000" dirty="0" smtClean="0"/>
              <a:t> </a:t>
            </a:r>
            <a:r>
              <a:rPr lang="de-DE" sz="2000" dirty="0" err="1" smtClean="0"/>
              <a:t>cryostats</a:t>
            </a:r>
            <a:r>
              <a:rPr lang="de-DE" sz="2000" dirty="0" smtClean="0"/>
              <a:t>)</a:t>
            </a:r>
          </a:p>
          <a:p>
            <a:r>
              <a:rPr lang="de-DE" sz="2000" dirty="0" err="1"/>
              <a:t>f</a:t>
            </a:r>
            <a:r>
              <a:rPr lang="de-DE" sz="2000" dirty="0" err="1" smtClean="0"/>
              <a:t>ield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completed</a:t>
            </a:r>
            <a:endParaRPr lang="de-DE" sz="2000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31" y="1137673"/>
            <a:ext cx="2127535" cy="28367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64" y="1867777"/>
            <a:ext cx="3452117" cy="229529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25" y="4245260"/>
            <a:ext cx="3101013" cy="218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54113" y="5337894"/>
            <a:ext cx="89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dirty="0" err="1" smtClean="0"/>
              <a:t>Courtesy:M.Stolper</a:t>
            </a:r>
            <a:r>
              <a:rPr lang="de-DE" sz="1200" dirty="0" smtClean="0"/>
              <a:t> –MKS4-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465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8124B-1E6C-4C8A-AE14-C38CACAD672A}" type="slidenum">
              <a:rPr lang="en-GB"/>
              <a:pPr/>
              <a:t>15</a:t>
            </a:fld>
            <a:endParaRPr lang="en-GB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2K Helium Pumps </a:t>
            </a:r>
            <a:r>
              <a:rPr lang="de-DE" dirty="0"/>
              <a:t>(DESY in-kind)</a:t>
            </a:r>
            <a:endParaRPr lang="en-GB" dirty="0"/>
          </a:p>
        </p:txBody>
      </p:sp>
      <p:pic>
        <p:nvPicPr>
          <p:cNvPr id="672772" name="Picture 4" descr="P10100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9128" y="1618105"/>
            <a:ext cx="3588910" cy="47953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2783" name="Text Box 15"/>
          <p:cNvSpPr txBox="1">
            <a:spLocks noChangeArrowheads="1"/>
          </p:cNvSpPr>
          <p:nvPr/>
        </p:nvSpPr>
        <p:spPr bwMode="auto">
          <a:xfrm>
            <a:off x="385763" y="1179513"/>
            <a:ext cx="8405812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1800" dirty="0"/>
              <a:t>2 </a:t>
            </a:r>
            <a:r>
              <a:rPr lang="de-DE" sz="1800" dirty="0" err="1"/>
              <a:t>sets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compressors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2K </a:t>
            </a:r>
            <a:r>
              <a:rPr lang="de-DE" sz="1800" dirty="0" err="1"/>
              <a:t>operation</a:t>
            </a:r>
            <a:r>
              <a:rPr lang="de-DE" sz="1800" dirty="0"/>
              <a:t> </a:t>
            </a:r>
            <a:r>
              <a:rPr lang="de-DE" sz="1800" dirty="0" err="1"/>
              <a:t>at</a:t>
            </a:r>
            <a:r>
              <a:rPr lang="de-DE" sz="1800" dirty="0"/>
              <a:t> AMTF ( 2 x 20 g/s </a:t>
            </a:r>
            <a:r>
              <a:rPr lang="de-DE" sz="1800" dirty="0" err="1"/>
              <a:t>helium</a:t>
            </a:r>
            <a:r>
              <a:rPr lang="de-DE" sz="1800" dirty="0"/>
              <a:t> </a:t>
            </a:r>
            <a:r>
              <a:rPr lang="de-DE" sz="1800" dirty="0" err="1"/>
              <a:t>at</a:t>
            </a:r>
            <a:r>
              <a:rPr lang="de-DE" sz="1800" dirty="0"/>
              <a:t> 20 </a:t>
            </a:r>
            <a:r>
              <a:rPr lang="de-DE" sz="1800" dirty="0" err="1"/>
              <a:t>mbar</a:t>
            </a:r>
            <a:r>
              <a:rPr lang="de-DE" sz="1800" dirty="0"/>
              <a:t>)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1800" dirty="0"/>
              <a:t>– simple, robust, </a:t>
            </a:r>
            <a:r>
              <a:rPr lang="de-DE" sz="1800" dirty="0">
                <a:solidFill>
                  <a:srgbClr val="0070C0"/>
                </a:solidFill>
              </a:rPr>
              <a:t>modular, </a:t>
            </a:r>
            <a:r>
              <a:rPr lang="de-DE" sz="1800" dirty="0" smtClean="0">
                <a:solidFill>
                  <a:srgbClr val="0070C0"/>
                </a:solidFill>
              </a:rPr>
              <a:t>redundant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de-DE" sz="1800" dirty="0"/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1800" dirty="0" err="1" smtClean="0">
                <a:solidFill>
                  <a:srgbClr val="00B050"/>
                </a:solidFill>
              </a:rPr>
              <a:t>Ready</a:t>
            </a:r>
            <a:r>
              <a:rPr lang="de-DE" sz="1800" dirty="0" smtClean="0">
                <a:solidFill>
                  <a:srgbClr val="00B050"/>
                </a:solidFill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</a:rPr>
              <a:t>for</a:t>
            </a:r>
            <a:r>
              <a:rPr lang="de-DE" sz="1800" dirty="0" smtClean="0">
                <a:solidFill>
                  <a:srgbClr val="00B050"/>
                </a:solidFill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</a:rPr>
              <a:t>operation</a:t>
            </a:r>
            <a:r>
              <a:rPr lang="de-DE" sz="1800" dirty="0" smtClean="0">
                <a:solidFill>
                  <a:srgbClr val="00B050"/>
                </a:solidFill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</a:rPr>
              <a:t>since</a:t>
            </a:r>
            <a:r>
              <a:rPr lang="de-DE" sz="1800" dirty="0" smtClean="0">
                <a:solidFill>
                  <a:srgbClr val="00B050"/>
                </a:solidFill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</a:rPr>
              <a:t>summer</a:t>
            </a:r>
            <a:r>
              <a:rPr lang="de-DE" sz="1800" dirty="0" smtClean="0">
                <a:solidFill>
                  <a:srgbClr val="00B050"/>
                </a:solidFill>
              </a:rPr>
              <a:t> 2011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After 3000h </a:t>
            </a:r>
            <a:r>
              <a:rPr lang="de-DE" sz="1800" dirty="0" err="1" smtClean="0">
                <a:solidFill>
                  <a:srgbClr val="FF0000"/>
                </a:solidFill>
              </a:rPr>
              <a:t>long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term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run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of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one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Sogevac</a:t>
            </a:r>
            <a:endParaRPr lang="de-DE" sz="18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Pump: </a:t>
            </a:r>
            <a:r>
              <a:rPr lang="de-DE" sz="1800" dirty="0" err="1" smtClean="0">
                <a:solidFill>
                  <a:srgbClr val="FF0000"/>
                </a:solidFill>
              </a:rPr>
              <a:t>damage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of</a:t>
            </a:r>
            <a:r>
              <a:rPr lang="de-DE" sz="1800" dirty="0" smtClean="0">
                <a:solidFill>
                  <a:srgbClr val="FF0000"/>
                </a:solidFill>
              </a:rPr>
              <a:t>  </a:t>
            </a:r>
            <a:r>
              <a:rPr lang="de-DE" sz="1800" dirty="0" err="1" smtClean="0">
                <a:solidFill>
                  <a:srgbClr val="FF0000"/>
                </a:solidFill>
              </a:rPr>
              <a:t>shaft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sealing</a:t>
            </a:r>
            <a:r>
              <a:rPr lang="de-DE" sz="1800" dirty="0" smtClean="0">
                <a:solidFill>
                  <a:srgbClr val="FF0000"/>
                </a:solidFill>
              </a:rPr>
              <a:t>, </a:t>
            </a:r>
            <a:r>
              <a:rPr lang="de-DE" sz="1800" dirty="0" err="1" smtClean="0">
                <a:solidFill>
                  <a:srgbClr val="FF0000"/>
                </a:solidFill>
              </a:rPr>
              <a:t>bearings</a:t>
            </a:r>
            <a:r>
              <a:rPr lang="de-DE" sz="1800" dirty="0" smtClean="0">
                <a:solidFill>
                  <a:srgbClr val="FF0000"/>
                </a:solidFill>
              </a:rPr>
              <a:t>,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1800" dirty="0" err="1">
                <a:solidFill>
                  <a:srgbClr val="FF0000"/>
                </a:solidFill>
              </a:rPr>
              <a:t>a</a:t>
            </a:r>
            <a:r>
              <a:rPr lang="de-DE" sz="1800" dirty="0" err="1" smtClean="0">
                <a:solidFill>
                  <a:srgbClr val="FF0000"/>
                </a:solidFill>
              </a:rPr>
              <a:t>nd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rotor</a:t>
            </a:r>
            <a:r>
              <a:rPr lang="de-DE" sz="1800" dirty="0" smtClean="0">
                <a:solidFill>
                  <a:srgbClr val="FF0000"/>
                </a:solidFill>
              </a:rPr>
              <a:t> – </a:t>
            </a:r>
            <a:r>
              <a:rPr lang="de-DE" sz="1800" dirty="0" err="1" smtClean="0">
                <a:solidFill>
                  <a:srgbClr val="FF0000"/>
                </a:solidFill>
              </a:rPr>
              <a:t>investigation</a:t>
            </a:r>
            <a:r>
              <a:rPr lang="de-DE" sz="1800" dirty="0" smtClean="0">
                <a:solidFill>
                  <a:srgbClr val="FF0000"/>
                </a:solidFill>
              </a:rPr>
              <a:t> in </a:t>
            </a:r>
            <a:r>
              <a:rPr lang="de-DE" sz="1800" dirty="0" err="1" smtClean="0">
                <a:solidFill>
                  <a:srgbClr val="FF0000"/>
                </a:solidFill>
              </a:rPr>
              <a:t>progress</a:t>
            </a:r>
            <a:r>
              <a:rPr lang="de-DE" sz="180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de-DE" sz="1800" dirty="0"/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1800" dirty="0" err="1" smtClean="0"/>
              <a:t>Because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smtClean="0">
                <a:solidFill>
                  <a:srgbClr val="0070C0"/>
                </a:solidFill>
              </a:rPr>
              <a:t>modular </a:t>
            </a:r>
            <a:r>
              <a:rPr lang="de-DE" sz="1800" dirty="0" err="1" smtClean="0">
                <a:solidFill>
                  <a:srgbClr val="0070C0"/>
                </a:solidFill>
              </a:rPr>
              <a:t>and</a:t>
            </a:r>
            <a:r>
              <a:rPr lang="de-DE" sz="1800" dirty="0" smtClean="0">
                <a:solidFill>
                  <a:srgbClr val="0070C0"/>
                </a:solidFill>
              </a:rPr>
              <a:t> redundant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1800" dirty="0"/>
              <a:t>d</a:t>
            </a:r>
            <a:r>
              <a:rPr lang="de-DE" sz="1800" dirty="0" smtClean="0"/>
              <a:t>esign, </a:t>
            </a:r>
            <a:r>
              <a:rPr lang="de-DE" sz="1800" dirty="0" err="1" smtClean="0"/>
              <a:t>operation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AMTF not </a:t>
            </a:r>
            <a:r>
              <a:rPr lang="de-DE" sz="1800" dirty="0" err="1" smtClean="0"/>
              <a:t>at</a:t>
            </a:r>
            <a:r>
              <a:rPr lang="de-DE" sz="1800" dirty="0" smtClean="0"/>
              <a:t> </a:t>
            </a:r>
            <a:r>
              <a:rPr lang="de-DE" sz="1800" dirty="0" err="1" smtClean="0"/>
              <a:t>risk</a:t>
            </a:r>
            <a:r>
              <a:rPr lang="de-DE" sz="1800" dirty="0" smtClean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880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Inserts &amp; </a:t>
            </a:r>
            <a:r>
              <a:rPr lang="de-DE" dirty="0" err="1" smtClean="0"/>
              <a:t>Mounting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6786759" cy="4459287"/>
          </a:xfrm>
        </p:spPr>
        <p:txBody>
          <a:bodyPr/>
          <a:lstStyle/>
          <a:p>
            <a:r>
              <a:rPr lang="de-DE" sz="2000" dirty="0" err="1"/>
              <a:t>f</a:t>
            </a:r>
            <a:r>
              <a:rPr lang="de-DE" sz="2000" dirty="0" err="1" smtClean="0"/>
              <a:t>irst</a:t>
            </a:r>
            <a:r>
              <a:rPr lang="de-DE" sz="2000" dirty="0" smtClean="0"/>
              <a:t> </a:t>
            </a:r>
            <a:r>
              <a:rPr lang="de-DE" sz="2000" dirty="0" err="1" smtClean="0"/>
              <a:t>section</a:t>
            </a:r>
            <a:r>
              <a:rPr lang="de-DE" sz="2000" dirty="0" smtClean="0"/>
              <a:t> (</a:t>
            </a:r>
            <a:r>
              <a:rPr lang="de-DE" sz="2000" dirty="0" err="1" smtClean="0"/>
              <a:t>of</a:t>
            </a:r>
            <a:r>
              <a:rPr lang="de-DE" sz="2000" dirty="0" smtClean="0"/>
              <a:t> 6)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mounting</a:t>
            </a:r>
            <a:r>
              <a:rPr lang="de-DE" sz="2000" dirty="0" smtClean="0"/>
              <a:t> </a:t>
            </a:r>
            <a:r>
              <a:rPr lang="de-DE" sz="2000" dirty="0" err="1" smtClean="0"/>
              <a:t>platform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completed</a:t>
            </a:r>
            <a:r>
              <a:rPr lang="de-DE" sz="2000" dirty="0" smtClean="0"/>
              <a:t> end </a:t>
            </a:r>
            <a:r>
              <a:rPr lang="de-DE" sz="2000" dirty="0" err="1" smtClean="0"/>
              <a:t>of</a:t>
            </a:r>
            <a:r>
              <a:rPr lang="de-DE" sz="2000" dirty="0" smtClean="0"/>
              <a:t> May</a:t>
            </a:r>
          </a:p>
          <a:p>
            <a:r>
              <a:rPr lang="de-DE" sz="2000" dirty="0" err="1"/>
              <a:t>m</a:t>
            </a:r>
            <a:r>
              <a:rPr lang="de-DE" sz="2000" dirty="0" err="1" smtClean="0"/>
              <a:t>ounting</a:t>
            </a:r>
            <a:r>
              <a:rPr lang="de-DE" sz="2000" dirty="0" smtClean="0"/>
              <a:t> </a:t>
            </a:r>
            <a:r>
              <a:rPr lang="de-DE" sz="2000" dirty="0" err="1" smtClean="0"/>
              <a:t>platform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completed</a:t>
            </a:r>
            <a:r>
              <a:rPr lang="de-DE" sz="2000" dirty="0" smtClean="0"/>
              <a:t> end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July</a:t>
            </a:r>
            <a:endParaRPr lang="de-DE" sz="2000" dirty="0" smtClean="0"/>
          </a:p>
          <a:p>
            <a:r>
              <a:rPr lang="de-DE" sz="2000" dirty="0"/>
              <a:t>p</a:t>
            </a:r>
            <a:r>
              <a:rPr lang="de-DE" sz="2000" dirty="0" smtClean="0"/>
              <a:t>rototype </a:t>
            </a:r>
            <a:r>
              <a:rPr lang="de-DE" sz="2000" dirty="0" err="1" smtClean="0"/>
              <a:t>insert</a:t>
            </a:r>
            <a:r>
              <a:rPr lang="de-DE" sz="2000" dirty="0" smtClean="0"/>
              <a:t>/</a:t>
            </a:r>
            <a:r>
              <a:rPr lang="de-DE" sz="2000" dirty="0" err="1" smtClean="0"/>
              <a:t>frame</a:t>
            </a:r>
            <a:r>
              <a:rPr lang="de-DE" sz="2000" dirty="0" smtClean="0"/>
              <a:t>: </a:t>
            </a:r>
            <a:r>
              <a:rPr lang="de-DE" sz="2000" dirty="0" err="1" smtClean="0"/>
              <a:t>installations</a:t>
            </a:r>
            <a:r>
              <a:rPr lang="de-DE" sz="2000" dirty="0" smtClean="0"/>
              <a:t> </a:t>
            </a:r>
            <a:r>
              <a:rPr lang="de-DE" sz="2000" dirty="0" err="1" smtClean="0"/>
              <a:t>proceeding</a:t>
            </a:r>
            <a:endParaRPr lang="de-DE" sz="2000" dirty="0" smtClean="0"/>
          </a:p>
          <a:p>
            <a:r>
              <a:rPr lang="de-DE" sz="2000" dirty="0" err="1" smtClean="0"/>
              <a:t>Delivery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assembly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5 </a:t>
            </a:r>
            <a:r>
              <a:rPr lang="de-DE" sz="2000" dirty="0" err="1" smtClean="0"/>
              <a:t>remaining</a:t>
            </a:r>
            <a:r>
              <a:rPr lang="de-DE" sz="2000" dirty="0" smtClean="0"/>
              <a:t> </a:t>
            </a:r>
            <a:r>
              <a:rPr lang="de-DE" sz="2000" dirty="0" err="1" smtClean="0"/>
              <a:t>inserts</a:t>
            </a:r>
            <a:r>
              <a:rPr lang="de-DE" sz="2000" dirty="0" smtClean="0"/>
              <a:t> in June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0" y="3594646"/>
            <a:ext cx="3548277" cy="23592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47" y="3594646"/>
            <a:ext cx="3453217" cy="22960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34" y="1150705"/>
            <a:ext cx="2116476" cy="31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cavities</a:t>
            </a:r>
            <a:r>
              <a:rPr lang="de-DE" dirty="0" smtClean="0"/>
              <a:t> in prototype </a:t>
            </a:r>
            <a:r>
              <a:rPr lang="de-DE" dirty="0" err="1" smtClean="0"/>
              <a:t>insert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2" y="1047965"/>
            <a:ext cx="7803638" cy="5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55496" y="2126751"/>
            <a:ext cx="4428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 smtClean="0"/>
              <a:t>Courtesy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IFJ-PAN </a:t>
            </a:r>
            <a:r>
              <a:rPr lang="de-DE" sz="1600" dirty="0" err="1" smtClean="0"/>
              <a:t>team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8779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636" y="305033"/>
            <a:ext cx="7283450" cy="481012"/>
          </a:xfrm>
        </p:spPr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Storage &amp; Insert </a:t>
            </a:r>
            <a:r>
              <a:rPr lang="de-DE" dirty="0" err="1" smtClean="0"/>
              <a:t>Assembly</a:t>
            </a:r>
            <a:r>
              <a:rPr lang="de-DE" dirty="0" smtClean="0"/>
              <a:t> (not WP10)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7" name="Symbol zastępczy zawartości 3" descr="AMTFhal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163501" cy="4984603"/>
          </a:xfrm>
        </p:spPr>
      </p:pic>
      <p:cxnSp>
        <p:nvCxnSpPr>
          <p:cNvPr id="8" name="Łącznik prosty ze strzałką 6"/>
          <p:cNvCxnSpPr/>
          <p:nvPr/>
        </p:nvCxnSpPr>
        <p:spPr>
          <a:xfrm flipH="1">
            <a:off x="6588224" y="126876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9"/>
          <p:cNvCxnSpPr/>
          <p:nvPr/>
        </p:nvCxnSpPr>
        <p:spPr>
          <a:xfrm flipV="1">
            <a:off x="1835696" y="2132856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6"/>
          <p:cNvSpPr txBox="1"/>
          <p:nvPr/>
        </p:nvSpPr>
        <p:spPr>
          <a:xfrm>
            <a:off x="323528" y="191683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 err="1" smtClean="0"/>
              <a:t>Cavities</a:t>
            </a:r>
            <a:r>
              <a:rPr lang="pl-PL" sz="1600" dirty="0" smtClean="0"/>
              <a:t> -</a:t>
            </a:r>
            <a:r>
              <a:rPr lang="pl-PL" sz="1600" dirty="0" err="1" smtClean="0"/>
              <a:t>storage</a:t>
            </a:r>
            <a:r>
              <a:rPr lang="pl-PL" sz="1600" dirty="0" smtClean="0"/>
              <a:t>  </a:t>
            </a:r>
            <a:r>
              <a:rPr lang="pl-PL" sz="1600" dirty="0" err="1" smtClean="0"/>
              <a:t>area</a:t>
            </a:r>
            <a:endParaRPr lang="pl-PL" sz="1600" dirty="0"/>
          </a:p>
        </p:txBody>
      </p:sp>
      <p:cxnSp>
        <p:nvCxnSpPr>
          <p:cNvPr id="14" name="Łącznik prosty ze strzałką 18"/>
          <p:cNvCxnSpPr/>
          <p:nvPr/>
        </p:nvCxnSpPr>
        <p:spPr>
          <a:xfrm flipV="1">
            <a:off x="2051720" y="2564904"/>
            <a:ext cx="33843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22"/>
          <p:cNvSpPr txBox="1"/>
          <p:nvPr/>
        </p:nvSpPr>
        <p:spPr>
          <a:xfrm>
            <a:off x="179512" y="3068960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/>
              <a:t>C</a:t>
            </a:r>
            <a:r>
              <a:rPr lang="pl-PL" sz="1600" dirty="0" smtClean="0"/>
              <a:t>avities-monting area</a:t>
            </a:r>
            <a:endParaRPr lang="pl-PL" sz="1600" dirty="0"/>
          </a:p>
        </p:txBody>
      </p:sp>
      <p:cxnSp>
        <p:nvCxnSpPr>
          <p:cNvPr id="16" name="Łącznik prosty ze strzałką 25"/>
          <p:cNvCxnSpPr/>
          <p:nvPr/>
        </p:nvCxnSpPr>
        <p:spPr>
          <a:xfrm flipV="1">
            <a:off x="1547664" y="4149080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30"/>
          <p:cNvSpPr txBox="1"/>
          <p:nvPr/>
        </p:nvSpPr>
        <p:spPr>
          <a:xfrm>
            <a:off x="0" y="3907795"/>
            <a:ext cx="2789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/>
              <a:t>M</a:t>
            </a:r>
            <a:r>
              <a:rPr lang="pl-PL" sz="1600" dirty="0" smtClean="0"/>
              <a:t>odules-prep</a:t>
            </a:r>
            <a:r>
              <a:rPr lang="de-DE" sz="1600" dirty="0" smtClean="0"/>
              <a:t>a</a:t>
            </a:r>
            <a:r>
              <a:rPr lang="pl-PL" sz="1600" dirty="0" smtClean="0"/>
              <a:t>ration area</a:t>
            </a:r>
            <a:endParaRPr lang="pl-PL" sz="1600" dirty="0"/>
          </a:p>
        </p:txBody>
      </p:sp>
      <p:sp>
        <p:nvSpPr>
          <p:cNvPr id="18" name="pole tekstowe 16"/>
          <p:cNvSpPr txBox="1"/>
          <p:nvPr/>
        </p:nvSpPr>
        <p:spPr>
          <a:xfrm>
            <a:off x="6506859" y="109948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 err="1" smtClean="0"/>
              <a:t>Cavities</a:t>
            </a:r>
            <a:r>
              <a:rPr lang="pl-PL" sz="1600" dirty="0" smtClean="0"/>
              <a:t> -</a:t>
            </a:r>
            <a:r>
              <a:rPr lang="pl-PL" sz="1600" dirty="0" err="1" smtClean="0"/>
              <a:t>storage</a:t>
            </a:r>
            <a:r>
              <a:rPr lang="pl-PL" sz="1600" dirty="0" smtClean="0"/>
              <a:t>  </a:t>
            </a:r>
            <a:r>
              <a:rPr lang="pl-PL" sz="1600" dirty="0" err="1" smtClean="0"/>
              <a:t>area</a:t>
            </a:r>
            <a:endParaRPr lang="pl-PL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173797" y="1417638"/>
            <a:ext cx="332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smtClean="0"/>
              <a:t>Storage </a:t>
            </a:r>
            <a:r>
              <a:rPr lang="de-DE" sz="1600" dirty="0" err="1" smtClean="0"/>
              <a:t>capacities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32 </a:t>
            </a:r>
            <a:r>
              <a:rPr lang="de-DE" sz="1600" dirty="0" err="1" smtClean="0"/>
              <a:t>cavities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934948" y="6185043"/>
            <a:ext cx="3143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 smtClean="0"/>
              <a:t>Courtesy</a:t>
            </a:r>
            <a:r>
              <a:rPr lang="de-DE" sz="1600" dirty="0" smtClean="0"/>
              <a:t>: </a:t>
            </a:r>
            <a:r>
              <a:rPr lang="de-DE" sz="1600" dirty="0" err="1" smtClean="0"/>
              <a:t>J.Kotula</a:t>
            </a:r>
            <a:r>
              <a:rPr lang="de-DE" sz="1600" dirty="0" smtClean="0"/>
              <a:t> IFJ-PAN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23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03" y="4084790"/>
            <a:ext cx="3842535" cy="27948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Module Test </a:t>
            </a:r>
            <a:r>
              <a:rPr lang="de-DE" dirty="0" err="1" smtClean="0"/>
              <a:t>Benches</a:t>
            </a:r>
            <a:r>
              <a:rPr lang="de-DE" dirty="0" smtClean="0"/>
              <a:t>: RF Equipment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120" y="1152579"/>
            <a:ext cx="5702300" cy="4459287"/>
          </a:xfrm>
        </p:spPr>
        <p:txBody>
          <a:bodyPr/>
          <a:lstStyle/>
          <a:p>
            <a:r>
              <a:rPr lang="de-DE" sz="2000" dirty="0" smtClean="0"/>
              <a:t>1st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bench</a:t>
            </a:r>
            <a:r>
              <a:rPr lang="de-DE" sz="2000" dirty="0" smtClean="0"/>
              <a:t> </a:t>
            </a:r>
            <a:r>
              <a:rPr lang="de-DE" sz="2000" dirty="0" err="1" smtClean="0"/>
              <a:t>complete</a:t>
            </a:r>
            <a:r>
              <a:rPr lang="de-DE" sz="2000" dirty="0" smtClean="0"/>
              <a:t>: </a:t>
            </a:r>
            <a:r>
              <a:rPr lang="de-DE" sz="2000" dirty="0" err="1" smtClean="0"/>
              <a:t>modulator,klystron,puls-transformer</a:t>
            </a:r>
            <a:endParaRPr lang="de-DE" sz="2000" dirty="0" smtClean="0"/>
          </a:p>
          <a:p>
            <a:r>
              <a:rPr lang="de-DE" sz="2000" dirty="0" smtClean="0"/>
              <a:t>2nd&amp;3rd: </a:t>
            </a:r>
            <a:r>
              <a:rPr lang="de-DE" sz="2000" dirty="0" err="1" smtClean="0"/>
              <a:t>complete</a:t>
            </a:r>
            <a:r>
              <a:rPr lang="de-DE" sz="2000" dirty="0" smtClean="0"/>
              <a:t> in June –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(all </a:t>
            </a:r>
            <a:r>
              <a:rPr lang="de-DE" sz="2000" dirty="0" err="1" smtClean="0"/>
              <a:t>components</a:t>
            </a:r>
            <a:r>
              <a:rPr lang="de-DE" sz="2000" dirty="0" smtClean="0"/>
              <a:t> </a:t>
            </a:r>
            <a:r>
              <a:rPr lang="de-DE" sz="2000" dirty="0" err="1" smtClean="0"/>
              <a:t>available</a:t>
            </a:r>
            <a:r>
              <a:rPr lang="de-DE" sz="2000" dirty="0" smtClean="0"/>
              <a:t>)</a:t>
            </a:r>
          </a:p>
          <a:p>
            <a:r>
              <a:rPr lang="de-DE" sz="2000" b="1" dirty="0" err="1" smtClean="0">
                <a:solidFill>
                  <a:srgbClr val="FF0000"/>
                </a:solidFill>
              </a:rPr>
              <a:t>Conventional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wave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guides</a:t>
            </a:r>
            <a:r>
              <a:rPr lang="de-DE" sz="2000" b="1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    </a:t>
            </a:r>
            <a:r>
              <a:rPr lang="de-DE" sz="2000" b="1" dirty="0" err="1" smtClean="0">
                <a:solidFill>
                  <a:srgbClr val="FF0000"/>
                </a:solidFill>
              </a:rPr>
              <a:t>severe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delay</a:t>
            </a:r>
            <a:r>
              <a:rPr lang="de-DE" sz="2000" b="1" dirty="0" smtClean="0">
                <a:solidFill>
                  <a:srgbClr val="FF0000"/>
                </a:solidFill>
              </a:rPr>
              <a:t> in </a:t>
            </a:r>
            <a:r>
              <a:rPr lang="de-DE" sz="2000" b="1" dirty="0" err="1" smtClean="0">
                <a:solidFill>
                  <a:srgbClr val="FF0000"/>
                </a:solidFill>
              </a:rPr>
              <a:t>delivery</a:t>
            </a:r>
            <a:r>
              <a:rPr lang="de-DE" sz="2000" b="1" dirty="0" smtClean="0">
                <a:solidFill>
                  <a:srgbClr val="FF0000"/>
                </a:solidFill>
              </a:rPr>
              <a:t> ! </a:t>
            </a:r>
            <a:r>
              <a:rPr lang="de-DE" sz="2000" b="1" dirty="0" err="1" smtClean="0">
                <a:solidFill>
                  <a:srgbClr val="FF0000"/>
                </a:solidFill>
              </a:rPr>
              <a:t>Delivery</a:t>
            </a:r>
            <a:r>
              <a:rPr lang="de-DE" sz="2000" b="1" dirty="0" smtClean="0">
                <a:solidFill>
                  <a:srgbClr val="FF0000"/>
                </a:solidFill>
              </a:rPr>
              <a:t> not   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     </a:t>
            </a:r>
            <a:r>
              <a:rPr lang="de-DE" sz="2000" b="1" dirty="0" err="1" smtClean="0">
                <a:solidFill>
                  <a:srgbClr val="FF0000"/>
                </a:solidFill>
              </a:rPr>
              <a:t>before</a:t>
            </a:r>
            <a:r>
              <a:rPr lang="de-DE" sz="2000" b="1" dirty="0" smtClean="0">
                <a:solidFill>
                  <a:srgbClr val="FF0000"/>
                </a:solidFill>
              </a:rPr>
              <a:t> September !</a:t>
            </a:r>
          </a:p>
          <a:p>
            <a:r>
              <a:rPr lang="de-DE" sz="2000" b="1" dirty="0" smtClean="0">
                <a:solidFill>
                  <a:srgbClr val="00B050"/>
                </a:solidFill>
              </a:rPr>
              <a:t>RF-</a:t>
            </a:r>
            <a:r>
              <a:rPr lang="de-DE" sz="2000" b="1" dirty="0" err="1" smtClean="0">
                <a:solidFill>
                  <a:srgbClr val="00B050"/>
                </a:solidFill>
              </a:rPr>
              <a:t>cabling</a:t>
            </a:r>
            <a:r>
              <a:rPr lang="de-DE" sz="2000" b="1" dirty="0" smtClean="0">
                <a:solidFill>
                  <a:srgbClr val="00B050"/>
                </a:solidFill>
              </a:rPr>
              <a:t>: </a:t>
            </a:r>
            <a:r>
              <a:rPr lang="de-DE" sz="2000" b="1" dirty="0" err="1" smtClean="0">
                <a:solidFill>
                  <a:srgbClr val="00B050"/>
                </a:solidFill>
              </a:rPr>
              <a:t>new</a:t>
            </a:r>
            <a:r>
              <a:rPr lang="de-DE" sz="2000" b="1" dirty="0" smtClean="0">
                <a:solidFill>
                  <a:srgbClr val="00B050"/>
                </a:solidFill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</a:rPr>
              <a:t>ideas</a:t>
            </a:r>
            <a:r>
              <a:rPr lang="de-DE" sz="2000" b="1" dirty="0" smtClean="0">
                <a:solidFill>
                  <a:srgbClr val="00B050"/>
                </a:solidFill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</a:rPr>
              <a:t>for</a:t>
            </a:r>
            <a:r>
              <a:rPr lang="de-DE" sz="2000" b="1" dirty="0" smtClean="0">
                <a:solidFill>
                  <a:srgbClr val="00B050"/>
                </a:solidFill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</a:rPr>
              <a:t>panels</a:t>
            </a:r>
            <a:r>
              <a:rPr lang="de-DE" sz="2000" b="1" dirty="0" smtClean="0">
                <a:solidFill>
                  <a:srgbClr val="00B050"/>
                </a:solidFill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</a:rPr>
              <a:t>at</a:t>
            </a:r>
            <a:r>
              <a:rPr lang="de-DE" sz="2000" b="1" dirty="0" smtClean="0">
                <a:solidFill>
                  <a:srgbClr val="00B050"/>
                </a:solidFill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</a:rPr>
              <a:t>cryomodules</a:t>
            </a:r>
            <a:endParaRPr lang="de-DE" sz="2000" b="1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38" y="1397018"/>
            <a:ext cx="2988836" cy="44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7372386" cy="4459287"/>
          </a:xfrm>
        </p:spPr>
        <p:txBody>
          <a:bodyPr/>
          <a:lstStyle/>
          <a:p>
            <a:r>
              <a:rPr lang="de-DE" dirty="0" smtClean="0"/>
              <a:t>AMTF </a:t>
            </a:r>
            <a:r>
              <a:rPr lang="de-DE" dirty="0" err="1" smtClean="0"/>
              <a:t>layout</a:t>
            </a:r>
            <a:endParaRPr lang="de-DE" dirty="0" smtClean="0"/>
          </a:p>
          <a:p>
            <a:r>
              <a:rPr lang="de-DE" dirty="0" err="1"/>
              <a:t>Preparations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AMTF </a:t>
            </a:r>
            <a:r>
              <a:rPr lang="de-DE" dirty="0" err="1"/>
              <a:t>operation</a:t>
            </a:r>
            <a:r>
              <a:rPr lang="de-DE" dirty="0"/>
              <a:t>: IFJ-PAN </a:t>
            </a:r>
            <a:r>
              <a:rPr lang="de-DE" dirty="0" err="1"/>
              <a:t>team</a:t>
            </a:r>
            <a:endParaRPr lang="de-DE" dirty="0"/>
          </a:p>
          <a:p>
            <a:r>
              <a:rPr lang="de-DE" dirty="0" smtClean="0"/>
              <a:t>XMTS: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stand</a:t>
            </a:r>
          </a:p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r>
              <a:rPr lang="de-DE" dirty="0"/>
              <a:t>In AMTF (not WP10 !):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 smtClean="0"/>
              <a:t>assembly</a:t>
            </a:r>
            <a:endParaRPr lang="de-DE" dirty="0" smtClean="0"/>
          </a:p>
          <a:p>
            <a:r>
              <a:rPr lang="de-DE" dirty="0" err="1" smtClean="0"/>
              <a:t>Cryomodule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r>
              <a:rPr lang="de-DE" dirty="0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 smtClean="0"/>
          </a:p>
          <a:p>
            <a:r>
              <a:rPr lang="de-DE" dirty="0" err="1" smtClean="0"/>
              <a:t>Organizational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/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endParaRPr lang="de-DE" dirty="0" smtClean="0"/>
          </a:p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4336" y="397500"/>
            <a:ext cx="7283450" cy="481012"/>
          </a:xfrm>
        </p:spPr>
        <p:txBody>
          <a:bodyPr/>
          <a:lstStyle/>
          <a:p>
            <a:r>
              <a:rPr lang="de-DE" dirty="0" smtClean="0"/>
              <a:t>Module Test </a:t>
            </a:r>
            <a:r>
              <a:rPr lang="de-DE" dirty="0" err="1" smtClean="0"/>
              <a:t>Benches</a:t>
            </a:r>
            <a:r>
              <a:rPr lang="de-DE" dirty="0" smtClean="0"/>
              <a:t>: </a:t>
            </a:r>
            <a:r>
              <a:rPr lang="de-DE" dirty="0"/>
              <a:t>S</a:t>
            </a:r>
            <a:r>
              <a:rPr lang="de-DE" dirty="0" smtClean="0"/>
              <a:t>upports (BINP)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7331289" cy="4459287"/>
          </a:xfrm>
        </p:spPr>
        <p:txBody>
          <a:bodyPr/>
          <a:lstStyle/>
          <a:p>
            <a:r>
              <a:rPr lang="de-DE" sz="2000" dirty="0" smtClean="0"/>
              <a:t> 3 </a:t>
            </a:r>
            <a:r>
              <a:rPr lang="de-DE" sz="2000" dirty="0" err="1" smtClean="0"/>
              <a:t>movable</a:t>
            </a:r>
            <a:r>
              <a:rPr lang="de-DE" sz="2000" dirty="0" smtClean="0"/>
              <a:t> </a:t>
            </a:r>
            <a:r>
              <a:rPr lang="de-DE" sz="2000" dirty="0" err="1" smtClean="0"/>
              <a:t>supports</a:t>
            </a:r>
            <a:r>
              <a:rPr lang="de-DE" sz="2000" dirty="0" smtClean="0"/>
              <a:t> </a:t>
            </a:r>
            <a:r>
              <a:rPr lang="de-DE" sz="2000" dirty="0" err="1" smtClean="0"/>
              <a:t>delivered</a:t>
            </a:r>
            <a:r>
              <a:rPr lang="de-DE" sz="2000" dirty="0"/>
              <a:t> </a:t>
            </a:r>
            <a:r>
              <a:rPr lang="de-DE" sz="2000" dirty="0" smtClean="0"/>
              <a:t>&amp; </a:t>
            </a:r>
            <a:r>
              <a:rPr lang="de-DE" sz="2000" dirty="0" err="1" smtClean="0"/>
              <a:t>installed</a:t>
            </a:r>
            <a:endParaRPr lang="de-DE" sz="2000" dirty="0" smtClean="0"/>
          </a:p>
          <a:p>
            <a:r>
              <a:rPr lang="de-DE" sz="2000" dirty="0"/>
              <a:t> </a:t>
            </a:r>
            <a:r>
              <a:rPr lang="de-DE" sz="2000" dirty="0" err="1"/>
              <a:t>t</a:t>
            </a:r>
            <a:r>
              <a:rPr lang="de-DE" sz="2000" dirty="0" err="1" smtClean="0"/>
              <a:t>ransport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cryomodule</a:t>
            </a:r>
            <a:r>
              <a:rPr lang="de-DE" sz="2000" dirty="0" smtClean="0"/>
              <a:t> prototype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65" y="2321960"/>
            <a:ext cx="5974297" cy="39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755650" y="5811838"/>
            <a:ext cx="823423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600" b="1" dirty="0">
                <a:solidFill>
                  <a:srgbClr val="254061"/>
                </a:solidFill>
                <a:latin typeface="Comic Sans MS" pitchFamily="66" charset="0"/>
              </a:rPr>
              <a:t>All the components of the cryogenic equipment are worked and in production</a:t>
            </a:r>
            <a:r>
              <a:rPr lang="en-US" b="1" dirty="0">
                <a:solidFill>
                  <a:srgbClr val="254061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254061"/>
              </a:solidFill>
              <a:latin typeface="Comic Sans MS" pitchFamily="66" charset="0"/>
            </a:endParaRP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19713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345" y="4065741"/>
            <a:ext cx="3231829" cy="1766733"/>
          </a:xfrm>
          <a:ln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3" t="8" r="30598"/>
          <a:stretch>
            <a:fillRect/>
          </a:stretch>
        </p:blipFill>
        <p:spPr bwMode="auto">
          <a:xfrm>
            <a:off x="104775" y="2852738"/>
            <a:ext cx="163353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t="34082" r="7918" b="32314"/>
          <a:stretch>
            <a:fillRect/>
          </a:stretch>
        </p:blipFill>
        <p:spPr bwMode="auto">
          <a:xfrm>
            <a:off x="107950" y="1041744"/>
            <a:ext cx="7094234" cy="170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3346" r="6815" b="3346"/>
          <a:stretch>
            <a:fillRect/>
          </a:stretch>
        </p:blipFill>
        <p:spPr bwMode="auto">
          <a:xfrm>
            <a:off x="4168632" y="2540977"/>
            <a:ext cx="1369138" cy="128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26442" r="16647" b="14059"/>
          <a:stretch>
            <a:fillRect/>
          </a:stretch>
        </p:blipFill>
        <p:spPr bwMode="auto">
          <a:xfrm>
            <a:off x="6205590" y="2540977"/>
            <a:ext cx="2282825" cy="119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90" y="4037906"/>
            <a:ext cx="2660597" cy="178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183407"/>
            <a:ext cx="407798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600" dirty="0"/>
              <a:t>April </a:t>
            </a:r>
            <a:r>
              <a:rPr lang="de-DE" sz="1600" dirty="0" smtClean="0"/>
              <a:t>2012 </a:t>
            </a:r>
            <a:r>
              <a:rPr lang="de-DE" sz="1600" dirty="0" err="1" smtClean="0"/>
              <a:t>Courtesy</a:t>
            </a:r>
            <a:r>
              <a:rPr lang="de-DE" sz="1600" dirty="0" smtClean="0"/>
              <a:t>:, </a:t>
            </a:r>
            <a:r>
              <a:rPr lang="de-DE" sz="1600" dirty="0" err="1"/>
              <a:t>V.V.Anashin</a:t>
            </a:r>
            <a:r>
              <a:rPr lang="de-DE" sz="1600" dirty="0"/>
              <a:t> (BINP</a:t>
            </a:r>
            <a:r>
              <a:rPr lang="de-DE" dirty="0"/>
              <a:t>)</a:t>
            </a:r>
            <a:endParaRPr lang="ru-RU" dirty="0"/>
          </a:p>
        </p:txBody>
      </p:sp>
      <p:sp>
        <p:nvSpPr>
          <p:cNvPr id="2" name="Textfeld 1"/>
          <p:cNvSpPr txBox="1"/>
          <p:nvPr/>
        </p:nvSpPr>
        <p:spPr>
          <a:xfrm>
            <a:off x="1335639" y="297951"/>
            <a:ext cx="7530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Module Test </a:t>
            </a:r>
            <a:r>
              <a:rPr lang="de-DE" sz="2000" dirty="0" err="1" smtClean="0">
                <a:solidFill>
                  <a:schemeClr val="bg1"/>
                </a:solidFill>
              </a:rPr>
              <a:t>Benches</a:t>
            </a:r>
            <a:r>
              <a:rPr lang="de-DE" sz="2000" dirty="0" smtClean="0">
                <a:solidFill>
                  <a:schemeClr val="bg1"/>
                </a:solidFill>
              </a:rPr>
              <a:t> : </a:t>
            </a:r>
            <a:r>
              <a:rPr lang="de-DE" sz="2000" dirty="0" err="1" smtClean="0">
                <a:solidFill>
                  <a:schemeClr val="bg1"/>
                </a:solidFill>
              </a:rPr>
              <a:t>Cryogenic</a:t>
            </a:r>
            <a:r>
              <a:rPr lang="de-DE" sz="2000" dirty="0" smtClean="0">
                <a:solidFill>
                  <a:schemeClr val="bg1"/>
                </a:solidFill>
              </a:rPr>
              <a:t> Components  (BINP)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56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73" y="5169025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07" y="1265276"/>
            <a:ext cx="2748213" cy="20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52" y="1159973"/>
            <a:ext cx="30353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441211"/>
            <a:ext cx="3656013" cy="274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07" y="3441211"/>
            <a:ext cx="3656014" cy="27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3790308" cy="476250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r>
              <a:rPr lang="de-DE" sz="1200" dirty="0"/>
              <a:t>April 2012</a:t>
            </a:r>
            <a:r>
              <a:rPr lang="de-DE" sz="1200" dirty="0" smtClean="0"/>
              <a:t>, </a:t>
            </a:r>
            <a:r>
              <a:rPr lang="de-DE" sz="1200" dirty="0" err="1" smtClean="0"/>
              <a:t>Courtesy</a:t>
            </a:r>
            <a:r>
              <a:rPr lang="de-DE" sz="1200" dirty="0" smtClean="0"/>
              <a:t>: </a:t>
            </a:r>
            <a:r>
              <a:rPr lang="de-DE" sz="1200" dirty="0" err="1"/>
              <a:t>V.V.Anashin</a:t>
            </a:r>
            <a:r>
              <a:rPr lang="de-DE" sz="1200" dirty="0"/>
              <a:t> (BINP</a:t>
            </a:r>
            <a:r>
              <a:rPr lang="de-DE" dirty="0"/>
              <a:t>)</a:t>
            </a:r>
            <a:endParaRPr lang="ru-RU" dirty="0"/>
          </a:p>
        </p:txBody>
      </p:sp>
      <p:sp>
        <p:nvSpPr>
          <p:cNvPr id="2458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1023C12-7680-43A4-BA53-3BA1B6CB4BD3}" type="slidenum">
              <a:rPr lang="ru-RU" smtClean="0">
                <a:solidFill>
                  <a:srgbClr val="000000"/>
                </a:solidFill>
              </a:rPr>
              <a:pPr eaLnBrk="1" hangingPunct="1"/>
              <a:t>22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73996" y="339047"/>
            <a:ext cx="666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err="1" smtClean="0">
                <a:solidFill>
                  <a:schemeClr val="bg1"/>
                </a:solidFill>
              </a:rPr>
              <a:t>Production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of</a:t>
            </a:r>
            <a:r>
              <a:rPr lang="de-DE" sz="2400" dirty="0" smtClean="0">
                <a:solidFill>
                  <a:schemeClr val="bg1"/>
                </a:solidFill>
              </a:rPr>
              <a:t> XATB </a:t>
            </a:r>
            <a:r>
              <a:rPr lang="de-DE" sz="2400" dirty="0" err="1" smtClean="0">
                <a:solidFill>
                  <a:schemeClr val="bg1"/>
                </a:solidFill>
              </a:rPr>
              <a:t>components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at</a:t>
            </a:r>
            <a:r>
              <a:rPr lang="de-DE" sz="2400" dirty="0" smtClean="0">
                <a:solidFill>
                  <a:schemeClr val="bg1"/>
                </a:solidFill>
              </a:rPr>
              <a:t> BINP (1)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8" y="5199847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84" y="3647596"/>
            <a:ext cx="3157253" cy="237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70" y="3628262"/>
            <a:ext cx="3227405" cy="242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70" y="1224917"/>
            <a:ext cx="2958512" cy="22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24" y="1163380"/>
            <a:ext cx="2726076" cy="20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April 2012, V.V.Anashin (BINP)</a:t>
            </a:r>
            <a:endParaRPr lang="ru-RU"/>
          </a:p>
        </p:txBody>
      </p:sp>
      <p:sp>
        <p:nvSpPr>
          <p:cNvPr id="2561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B395A95-FEC2-44B2-B094-319544FFB5BD}" type="slidenum">
              <a:rPr lang="ru-RU" smtClean="0">
                <a:solidFill>
                  <a:srgbClr val="000000"/>
                </a:solidFill>
              </a:rPr>
              <a:pPr eaLnBrk="1" hangingPunct="1"/>
              <a:t>23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" name="Titel 11"/>
          <p:cNvSpPr txBox="1">
            <a:spLocks noGrp="1"/>
          </p:cNvSpPr>
          <p:nvPr>
            <p:ph type="title"/>
          </p:nvPr>
        </p:nvSpPr>
        <p:spPr>
          <a:xfrm>
            <a:off x="1124610" y="442466"/>
            <a:ext cx="7283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err="1" smtClean="0">
                <a:solidFill>
                  <a:schemeClr val="bg1"/>
                </a:solidFill>
              </a:rPr>
              <a:t>Production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of</a:t>
            </a:r>
            <a:r>
              <a:rPr lang="de-DE" sz="2400" dirty="0" smtClean="0">
                <a:solidFill>
                  <a:schemeClr val="bg1"/>
                </a:solidFill>
              </a:rPr>
              <a:t> XATB </a:t>
            </a:r>
            <a:r>
              <a:rPr lang="de-DE" sz="2400" dirty="0" err="1" smtClean="0">
                <a:solidFill>
                  <a:schemeClr val="bg1"/>
                </a:solidFill>
              </a:rPr>
              <a:t>components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at</a:t>
            </a:r>
            <a:r>
              <a:rPr lang="de-DE" sz="2400" dirty="0" smtClean="0">
                <a:solidFill>
                  <a:schemeClr val="bg1"/>
                </a:solidFill>
              </a:rPr>
              <a:t> BINP (2)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532223"/>
          <a:ext cx="8280918" cy="58757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80938"/>
                <a:gridCol w="447617"/>
                <a:gridCol w="522221"/>
                <a:gridCol w="596823"/>
                <a:gridCol w="522221"/>
                <a:gridCol w="596823"/>
                <a:gridCol w="596823"/>
                <a:gridCol w="447617"/>
                <a:gridCol w="522221"/>
                <a:gridCol w="447614"/>
              </a:tblGrid>
              <a:tr h="364638"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2012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27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itchFamily="34" charset="0"/>
                        </a:rPr>
                        <a:t>Items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April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May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June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July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August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September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October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itchFamily="34" charset="0"/>
                        </a:rPr>
                        <a:t>November</a:t>
                      </a:r>
                      <a:endParaRPr lang="ru-RU" sz="1600" b="1" dirty="0" smtClean="0">
                        <a:latin typeface="Arial Narrow" pitchFamily="34" charset="0"/>
                      </a:endParaRPr>
                    </a:p>
                    <a:p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December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vert="vert270"/>
                </a:tc>
              </a:tr>
              <a:tr h="36463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Narrow" pitchFamily="34" charset="0"/>
                        </a:rPr>
                        <a:t>Final test 1</a:t>
                      </a:r>
                      <a:r>
                        <a:rPr lang="en-US" b="1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b="1" dirty="0" smtClean="0">
                          <a:latin typeface="Arial Narrow" pitchFamily="34" charset="0"/>
                        </a:rPr>
                        <a:t> XATB in BINP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4638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>
                          <a:latin typeface="Arial Narrow" pitchFamily="34" charset="0"/>
                        </a:rPr>
                        <a:t>Cryostat-adapter</a:t>
                      </a:r>
                      <a:r>
                        <a:rPr lang="en-US" b="1" baseline="0" dirty="0" smtClean="0">
                          <a:latin typeface="Arial Narrow" pitchFamily="34" charset="0"/>
                        </a:rPr>
                        <a:t> 1</a:t>
                      </a:r>
                      <a:r>
                        <a:rPr lang="en-US" b="1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b="1" baseline="0" dirty="0" smtClean="0">
                          <a:latin typeface="Arial Narrow" pitchFamily="34" charset="0"/>
                        </a:rPr>
                        <a:t> and 2</a:t>
                      </a:r>
                      <a:r>
                        <a:rPr lang="en-US" b="1" baseline="30000" dirty="0" smtClean="0">
                          <a:latin typeface="Arial Narrow" pitchFamily="34" charset="0"/>
                        </a:rPr>
                        <a:t>nd</a:t>
                      </a:r>
                      <a:r>
                        <a:rPr lang="en-US" b="1" baseline="0" dirty="0" smtClean="0">
                          <a:latin typeface="Arial Narrow" pitchFamily="34" charset="0"/>
                        </a:rPr>
                        <a:t> 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Narrow" pitchFamily="34" charset="0"/>
                        </a:rPr>
                        <a:t> 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4638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>
                          <a:latin typeface="Arial Narrow" pitchFamily="34" charset="0"/>
                        </a:rPr>
                        <a:t>Feed cap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4638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>
                          <a:latin typeface="Arial Narrow" pitchFamily="34" charset="0"/>
                        </a:rPr>
                        <a:t>End cap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4638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>
                          <a:latin typeface="Arial Narrow" pitchFamily="34" charset="0"/>
                        </a:rPr>
                        <a:t>Feed box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3530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itchFamily="34" charset="0"/>
                        </a:rPr>
                        <a:t>Main transfer lines XATL3, XATL4</a:t>
                      </a:r>
                      <a:r>
                        <a:rPr lang="en-US" sz="1600" b="1" baseline="0" dirty="0" smtClean="0">
                          <a:latin typeface="Arial Narrow" pitchFamily="34" charset="0"/>
                        </a:rPr>
                        <a:t> and </a:t>
                      </a:r>
                      <a:r>
                        <a:rPr lang="en-US" sz="1600" b="1" dirty="0" smtClean="0">
                          <a:latin typeface="Arial Narrow" pitchFamily="34" charset="0"/>
                        </a:rPr>
                        <a:t>XATL5 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4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 Narrow" pitchFamily="34" charset="0"/>
                        </a:rPr>
                        <a:t>Shipping 1</a:t>
                      </a:r>
                      <a:r>
                        <a:rPr lang="en-US" b="1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b="1" dirty="0" smtClean="0">
                          <a:latin typeface="Arial Narrow" pitchFamily="34" charset="0"/>
                        </a:rPr>
                        <a:t> XATB</a:t>
                      </a:r>
                      <a:endParaRPr lang="ru-RU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4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 Narrow" pitchFamily="34" charset="0"/>
                        </a:rPr>
                        <a:t>Installation 1</a:t>
                      </a:r>
                      <a:r>
                        <a:rPr lang="en-US" b="1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b="1" dirty="0" smtClean="0">
                          <a:latin typeface="Arial Narrow" pitchFamily="34" charset="0"/>
                        </a:rPr>
                        <a:t> XATB in AMTF</a:t>
                      </a:r>
                      <a:endParaRPr lang="ru-RU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4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 Narrow" pitchFamily="34" charset="0"/>
                        </a:rPr>
                        <a:t>Final test 2</a:t>
                      </a:r>
                      <a:r>
                        <a:rPr lang="en-US" b="1" baseline="30000" dirty="0" smtClean="0">
                          <a:latin typeface="Arial Narrow" pitchFamily="34" charset="0"/>
                        </a:rPr>
                        <a:t>nd</a:t>
                      </a:r>
                      <a:r>
                        <a:rPr lang="en-US" b="1" dirty="0" smtClean="0">
                          <a:latin typeface="Arial Narrow" pitchFamily="34" charset="0"/>
                        </a:rPr>
                        <a:t> and 3</a:t>
                      </a:r>
                      <a:r>
                        <a:rPr lang="en-US" b="1" baseline="30000" dirty="0" smtClean="0">
                          <a:latin typeface="Arial Narrow" pitchFamily="34" charset="0"/>
                        </a:rPr>
                        <a:t>rd</a:t>
                      </a:r>
                      <a:r>
                        <a:rPr lang="en-US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b="1" dirty="0" smtClean="0">
                          <a:latin typeface="Arial Narrow" pitchFamily="34" charset="0"/>
                        </a:rPr>
                        <a:t> XATBs in BINP</a:t>
                      </a:r>
                      <a:endParaRPr lang="ru-RU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4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 Narrow" pitchFamily="34" charset="0"/>
                        </a:rPr>
                        <a:t>Shipping 2</a:t>
                      </a:r>
                      <a:r>
                        <a:rPr lang="en-US" b="1" baseline="30000" dirty="0" smtClean="0">
                          <a:latin typeface="Arial Narrow" pitchFamily="34" charset="0"/>
                        </a:rPr>
                        <a:t>nd</a:t>
                      </a:r>
                      <a:r>
                        <a:rPr lang="en-US" b="1" dirty="0" smtClean="0">
                          <a:latin typeface="Arial Narrow" pitchFamily="34" charset="0"/>
                        </a:rPr>
                        <a:t> and 3</a:t>
                      </a:r>
                      <a:r>
                        <a:rPr lang="en-US" b="1" baseline="30000" dirty="0" smtClean="0">
                          <a:latin typeface="Arial Narrow" pitchFamily="34" charset="0"/>
                        </a:rPr>
                        <a:t>rd</a:t>
                      </a:r>
                      <a:r>
                        <a:rPr lang="en-US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b="1" dirty="0" smtClean="0">
                          <a:latin typeface="Arial Narrow" pitchFamily="34" charset="0"/>
                        </a:rPr>
                        <a:t>XATB </a:t>
                      </a:r>
                      <a:endParaRPr lang="ru-RU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24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 Narrow" pitchFamily="34" charset="0"/>
                        </a:rPr>
                        <a:t>Installation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3</a:t>
                      </a:r>
                      <a:r>
                        <a:rPr lang="en-US" sz="18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b="1" dirty="0" smtClean="0">
                          <a:latin typeface="Arial Narrow" pitchFamily="34" charset="0"/>
                        </a:rPr>
                        <a:t>XATB in AMTF</a:t>
                      </a:r>
                      <a:endParaRPr lang="ru-RU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067175" y="1998663"/>
            <a:ext cx="2449513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724525" y="2349500"/>
            <a:ext cx="4318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67388" y="3429000"/>
            <a:ext cx="7191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211638" y="3933825"/>
            <a:ext cx="12239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227763" y="4437063"/>
            <a:ext cx="7921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092950" y="4797425"/>
            <a:ext cx="43180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516688" y="5157788"/>
            <a:ext cx="93503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596188" y="5516563"/>
            <a:ext cx="5048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027988" y="6021388"/>
            <a:ext cx="5762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729288" y="2708275"/>
            <a:ext cx="64770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729288" y="3068638"/>
            <a:ext cx="6477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8" name="TextBox 16"/>
          <p:cNvSpPr txBox="1">
            <a:spLocks noChangeArrowheads="1"/>
          </p:cNvSpPr>
          <p:nvPr/>
        </p:nvSpPr>
        <p:spPr bwMode="auto">
          <a:xfrm>
            <a:off x="1670050" y="44450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BINP cryogenic equipment</a:t>
            </a:r>
            <a:endParaRPr lang="ru-RU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639" name="Прямоугольник 17"/>
          <p:cNvSpPr>
            <a:spLocks noChangeArrowheads="1"/>
          </p:cNvSpPr>
          <p:nvPr/>
        </p:nvSpPr>
        <p:spPr bwMode="auto">
          <a:xfrm>
            <a:off x="179388" y="0"/>
            <a:ext cx="830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WP10</a:t>
            </a:r>
            <a:endParaRPr lang="ru-RU"/>
          </a:p>
        </p:txBody>
      </p:sp>
      <p:sp>
        <p:nvSpPr>
          <p:cNvPr id="2664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9550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6CC18A-0B98-4020-A58B-9D7923C87463}" type="slidenum">
              <a:rPr lang="ru-RU" smtClean="0">
                <a:solidFill>
                  <a:srgbClr val="000000"/>
                </a:solidFill>
              </a:rPr>
              <a:pPr eaLnBrk="1" hangingPunct="1"/>
              <a:t>24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955D087-8860-49C0-AA20-852CFE196075}" type="slidenum">
              <a:rPr lang="en-GB" sz="1000">
                <a:solidFill>
                  <a:schemeClr val="bg1"/>
                </a:solidFill>
              </a:rPr>
              <a:pPr/>
              <a:t>25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Personnel Interlock</a:t>
            </a:r>
          </a:p>
        </p:txBody>
      </p:sp>
      <p:sp>
        <p:nvSpPr>
          <p:cNvPr id="6" name="Rectangle 3"/>
          <p:cNvSpPr>
            <a:spLocks noChangeAspect="1" noChangeArrowheads="1"/>
          </p:cNvSpPr>
          <p:nvPr/>
        </p:nvSpPr>
        <p:spPr bwMode="auto">
          <a:xfrm>
            <a:off x="199669" y="1213604"/>
            <a:ext cx="8809038" cy="51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r>
              <a:rPr lang="en-US" sz="1800" dirty="0" smtClean="0">
                <a:sym typeface="Symbol" pitchFamily="18" charset="2"/>
              </a:rPr>
              <a:t>Personnel interlock for vertical cryostats completed in  </a:t>
            </a:r>
            <a:r>
              <a:rPr lang="en-US" sz="1800" u="sng" dirty="0">
                <a:sym typeface="Symbol" pitchFamily="18" charset="2"/>
              </a:rPr>
              <a:t>April;</a:t>
            </a:r>
            <a:r>
              <a:rPr lang="en-US" sz="1800" dirty="0" smtClean="0">
                <a:sym typeface="Symbol" pitchFamily="18" charset="2"/>
              </a:rPr>
              <a:t> </a:t>
            </a:r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r>
              <a:rPr lang="en-US" sz="1800" dirty="0" smtClean="0">
                <a:sym typeface="Symbol" pitchFamily="18" charset="2"/>
              </a:rPr>
              <a:t>electronic components for all test stands will be built up in </a:t>
            </a:r>
            <a:r>
              <a:rPr lang="en-US" sz="1800" u="sng" dirty="0" smtClean="0">
                <a:sym typeface="Symbol" pitchFamily="18" charset="2"/>
              </a:rPr>
              <a:t>June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80000"/>
              <a:buNone/>
            </a:pPr>
            <a:endParaRPr lang="en-US" sz="1800" dirty="0">
              <a:sym typeface="Symbol" pitchFamily="18" charset="2"/>
            </a:endParaRPr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endParaRPr lang="en-US" sz="1800" dirty="0">
              <a:sym typeface="Symbol" pitchFamily="18" charset="2"/>
            </a:endParaRP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80000"/>
              <a:buNone/>
            </a:pPr>
            <a:endParaRPr lang="en-US" sz="1800" dirty="0" smtClean="0">
              <a:sym typeface="Symbol" pitchFamily="18" charset="2"/>
            </a:endParaRPr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endParaRPr lang="en-US" sz="1800" dirty="0">
              <a:solidFill>
                <a:srgbClr val="33CC33"/>
              </a:solidFill>
              <a:sym typeface="Symbol" pitchFamily="18" charset="2"/>
            </a:endParaRPr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endParaRPr lang="en-US" sz="1800" u="sng" dirty="0"/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endParaRPr lang="en-US" sz="1800" dirty="0">
              <a:solidFill>
                <a:srgbClr val="4A4AF8"/>
              </a:solidFill>
              <a:sym typeface="Symbol" pitchFamily="18" charset="2"/>
            </a:endParaRP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SzPct val="80000"/>
              <a:buNone/>
            </a:pPr>
            <a:endParaRPr lang="en-US" sz="1800" dirty="0">
              <a:solidFill>
                <a:srgbClr val="4A4AF8"/>
              </a:solidFill>
            </a:endParaRPr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  <a:buFont typeface="Wingdings" charset="2"/>
              <a:buNone/>
            </a:pPr>
            <a:endParaRPr lang="en-US" sz="1800" dirty="0">
              <a:solidFill>
                <a:srgbClr val="4A4AF8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4" y="1981739"/>
            <a:ext cx="2760593" cy="4151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8255963" cy="4459287"/>
          </a:xfrm>
        </p:spPr>
        <p:txBody>
          <a:bodyPr/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not </a:t>
            </a:r>
            <a:r>
              <a:rPr lang="de-DE" dirty="0" err="1" smtClean="0"/>
              <a:t>mentioned</a:t>
            </a:r>
            <a:r>
              <a:rPr lang="de-DE" dirty="0"/>
              <a:t> </a:t>
            </a:r>
            <a:r>
              <a:rPr lang="de-DE" dirty="0" smtClean="0"/>
              <a:t>but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considerable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: </a:t>
            </a:r>
            <a:r>
              <a:rPr lang="de-DE" dirty="0" err="1" smtClean="0"/>
              <a:t>LLRF,local</a:t>
            </a:r>
            <a:r>
              <a:rPr lang="de-DE" dirty="0" smtClean="0"/>
              <a:t> clean </a:t>
            </a:r>
            <a:r>
              <a:rPr lang="de-DE" dirty="0" err="1" smtClean="0"/>
              <a:t>rooms</a:t>
            </a:r>
            <a:r>
              <a:rPr lang="de-DE" dirty="0" smtClean="0"/>
              <a:t>…</a:t>
            </a:r>
            <a:r>
              <a:rPr lang="de-DE" dirty="0" err="1" smtClean="0"/>
              <a:t>etc</a:t>
            </a:r>
            <a:r>
              <a:rPr lang="de-DE" dirty="0" smtClean="0"/>
              <a:t>-etc.</a:t>
            </a:r>
            <a:endParaRPr lang="de-DE" dirty="0" smtClean="0"/>
          </a:p>
          <a:p>
            <a:r>
              <a:rPr lang="de-DE" dirty="0" smtClean="0"/>
              <a:t>‚Installation‘  </a:t>
            </a:r>
            <a:r>
              <a:rPr lang="de-DE" dirty="0" err="1" smtClean="0"/>
              <a:t>by</a:t>
            </a:r>
            <a:r>
              <a:rPr lang="de-DE" dirty="0" smtClean="0"/>
              <a:t> in-kind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contractors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involves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parallel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DESY </a:t>
            </a:r>
            <a:r>
              <a:rPr lang="de-DE" dirty="0" err="1" smtClean="0"/>
              <a:t>groups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(</a:t>
            </a:r>
            <a:r>
              <a:rPr lang="de-DE" dirty="0" err="1" smtClean="0"/>
              <a:t>supervision</a:t>
            </a:r>
            <a:r>
              <a:rPr lang="de-DE" dirty="0" smtClean="0"/>
              <a:t>, </a:t>
            </a:r>
            <a:r>
              <a:rPr lang="de-DE" dirty="0" err="1" smtClean="0"/>
              <a:t>controls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- &amp; </a:t>
            </a:r>
            <a:r>
              <a:rPr lang="de-DE" dirty="0" err="1" smtClean="0"/>
              <a:t>software</a:t>
            </a:r>
            <a:r>
              <a:rPr lang="de-DE" dirty="0" smtClean="0"/>
              <a:t>…etc.)</a:t>
            </a:r>
          </a:p>
          <a:p>
            <a:r>
              <a:rPr lang="de-DE" dirty="0" smtClean="0"/>
              <a:t>‚</a:t>
            </a:r>
            <a:r>
              <a:rPr lang="de-DE" dirty="0" err="1"/>
              <a:t>C</a:t>
            </a:r>
            <a:r>
              <a:rPr lang="de-DE" dirty="0" err="1" smtClean="0"/>
              <a:t>ommissioning</a:t>
            </a:r>
            <a:r>
              <a:rPr lang="de-DE" dirty="0" smtClean="0"/>
              <a:t>‘…</a:t>
            </a:r>
            <a:r>
              <a:rPr lang="de-DE" dirty="0" err="1" smtClean="0"/>
              <a:t>the</a:t>
            </a:r>
            <a:r>
              <a:rPr lang="de-DE" dirty="0" smtClean="0"/>
              <a:t> same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Organizational</a:t>
            </a:r>
            <a:r>
              <a:rPr lang="de-DE" dirty="0" smtClean="0"/>
              <a:t> </a:t>
            </a:r>
            <a:r>
              <a:rPr lang="de-DE" dirty="0" err="1"/>
              <a:t>I</a:t>
            </a:r>
            <a:r>
              <a:rPr lang="de-DE" dirty="0" err="1" smtClean="0"/>
              <a:t>ssues</a:t>
            </a:r>
            <a:r>
              <a:rPr lang="de-DE" dirty="0" smtClean="0"/>
              <a:t>/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8348431" cy="4459287"/>
          </a:xfrm>
        </p:spPr>
        <p:txBody>
          <a:bodyPr/>
          <a:lstStyle/>
          <a:p>
            <a:r>
              <a:rPr lang="de-DE" dirty="0" smtClean="0"/>
              <a:t>AMTF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½ </a:t>
            </a:r>
            <a:r>
              <a:rPr lang="de-DE" dirty="0" err="1" smtClean="0"/>
              <a:t>year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/>
              <a:t>2nd </a:t>
            </a:r>
            <a:r>
              <a:rPr lang="de-DE" dirty="0" err="1"/>
              <a:t>Friday</a:t>
            </a:r>
            <a:r>
              <a:rPr lang="de-DE" dirty="0"/>
              <a:t>, 10:30 h, AMTF </a:t>
            </a:r>
            <a:r>
              <a:rPr lang="de-DE" dirty="0" err="1"/>
              <a:t>seminar</a:t>
            </a:r>
            <a:r>
              <a:rPr lang="de-DE" dirty="0"/>
              <a:t> </a:t>
            </a:r>
            <a:r>
              <a:rPr lang="de-DE" dirty="0" err="1"/>
              <a:t>room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de-DE" dirty="0" err="1"/>
              <a:t>next</a:t>
            </a:r>
            <a:r>
              <a:rPr lang="de-DE" dirty="0"/>
              <a:t>: May 25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endParaRPr lang="de-DE" dirty="0" smtClean="0"/>
          </a:p>
          <a:p>
            <a:r>
              <a:rPr lang="de-DE" dirty="0" err="1"/>
              <a:t>o</a:t>
            </a:r>
            <a:r>
              <a:rPr lang="de-DE" dirty="0" err="1" smtClean="0"/>
              <a:t>rganization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endParaRPr lang="de-DE" dirty="0" smtClean="0"/>
          </a:p>
          <a:p>
            <a:r>
              <a:rPr lang="de-DE" dirty="0" err="1"/>
              <a:t>m</a:t>
            </a:r>
            <a:r>
              <a:rPr lang="de-DE" dirty="0" err="1" smtClean="0"/>
              <a:t>ixed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&amp;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160" y="407775"/>
            <a:ext cx="7283450" cy="481012"/>
          </a:xfrm>
        </p:spPr>
        <p:txBody>
          <a:bodyPr/>
          <a:lstStyle/>
          <a:p>
            <a:r>
              <a:rPr lang="de-DE" dirty="0" smtClean="0"/>
              <a:t>Summary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6" name="Rectangle 3"/>
          <p:cNvSpPr>
            <a:spLocks noChangeAspect="1" noChangeArrowheads="1"/>
          </p:cNvSpPr>
          <p:nvPr/>
        </p:nvSpPr>
        <p:spPr bwMode="auto">
          <a:xfrm>
            <a:off x="334962" y="1540492"/>
            <a:ext cx="8809038" cy="12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rgbClr val="4A4AF8"/>
                </a:solidFill>
              </a:rPr>
              <a:t>AMTF ready for cavity </a:t>
            </a:r>
            <a:r>
              <a:rPr lang="en-US" sz="1800" dirty="0">
                <a:solidFill>
                  <a:srgbClr val="4A4AF8"/>
                </a:solidFill>
              </a:rPr>
              <a:t>tests at half </a:t>
            </a:r>
            <a:r>
              <a:rPr lang="en-US" sz="1800" dirty="0" smtClean="0">
                <a:solidFill>
                  <a:srgbClr val="4A4AF8"/>
                </a:solidFill>
              </a:rPr>
              <a:t>capacity: </a:t>
            </a:r>
            <a:r>
              <a:rPr lang="en-US" sz="1800" u="sng" dirty="0" smtClean="0"/>
              <a:t> October 2012</a:t>
            </a:r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r>
              <a:rPr lang="en-US" sz="1800" dirty="0">
                <a:solidFill>
                  <a:srgbClr val="4A4AF8"/>
                </a:solidFill>
              </a:rPr>
              <a:t>AMTF ready for cavity tests at full capacity: </a:t>
            </a:r>
            <a:r>
              <a:rPr lang="en-US" sz="1800" dirty="0" smtClean="0">
                <a:solidFill>
                  <a:srgbClr val="4A4AF8"/>
                </a:solidFill>
              </a:rPr>
              <a:t>  </a:t>
            </a:r>
            <a:r>
              <a:rPr lang="en-US" sz="1800" u="sng" dirty="0" smtClean="0"/>
              <a:t>December </a:t>
            </a:r>
            <a:r>
              <a:rPr lang="en-US" sz="1800" u="sng" dirty="0"/>
              <a:t>2012</a:t>
            </a:r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rgbClr val="4A4AF8"/>
                </a:solidFill>
              </a:rPr>
              <a:t>AMTF </a:t>
            </a:r>
            <a:r>
              <a:rPr lang="en-US" sz="1800" dirty="0">
                <a:solidFill>
                  <a:srgbClr val="4A4AF8"/>
                </a:solidFill>
              </a:rPr>
              <a:t>ready for </a:t>
            </a:r>
            <a:r>
              <a:rPr lang="en-US" sz="1800" dirty="0" smtClean="0">
                <a:solidFill>
                  <a:srgbClr val="4A4AF8"/>
                </a:solidFill>
              </a:rPr>
              <a:t>module tests at ⅓ capacity (1 test bench available): </a:t>
            </a:r>
            <a:r>
              <a:rPr lang="en-US" sz="1800" u="sng" dirty="0" smtClean="0"/>
              <a:t> Dec 2012</a:t>
            </a:r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r>
              <a:rPr lang="en-US" sz="1800" dirty="0">
                <a:solidFill>
                  <a:srgbClr val="4A4AF8"/>
                </a:solidFill>
              </a:rPr>
              <a:t>AMTF ready for </a:t>
            </a:r>
            <a:r>
              <a:rPr lang="en-US" sz="1800" dirty="0" smtClean="0">
                <a:solidFill>
                  <a:srgbClr val="4A4AF8"/>
                </a:solidFill>
              </a:rPr>
              <a:t>module </a:t>
            </a:r>
            <a:r>
              <a:rPr lang="en-US" sz="1800" dirty="0">
                <a:solidFill>
                  <a:srgbClr val="4A4AF8"/>
                </a:solidFill>
              </a:rPr>
              <a:t>tests at full capacity:   </a:t>
            </a:r>
            <a:r>
              <a:rPr lang="en-US" sz="1800" u="sng" dirty="0" smtClean="0"/>
              <a:t>February 2013</a:t>
            </a:r>
            <a:endParaRPr lang="en-US" sz="1800" u="sng" dirty="0"/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</a:pPr>
            <a:endParaRPr lang="en-US" sz="1800" dirty="0">
              <a:solidFill>
                <a:srgbClr val="4A4AF8"/>
              </a:solidFill>
            </a:endParaRPr>
          </a:p>
          <a:p>
            <a:pPr marL="298450" indent="-298450" eaLnBrk="0" hangingPunct="0">
              <a:lnSpc>
                <a:spcPct val="90000"/>
              </a:lnSpc>
              <a:buClr>
                <a:schemeClr val="accent2"/>
              </a:buClr>
              <a:buSzPct val="80000"/>
              <a:buFont typeface="Wingdings" charset="2"/>
              <a:buNone/>
            </a:pPr>
            <a:endParaRPr lang="en-US" sz="1800" dirty="0">
              <a:solidFill>
                <a:srgbClr val="4A4AF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28801" y="3831498"/>
            <a:ext cx="529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800" dirty="0" err="1" smtClean="0"/>
              <a:t>Thank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your</a:t>
            </a:r>
            <a:r>
              <a:rPr lang="de-DE" sz="2800" dirty="0" smtClean="0"/>
              <a:t> </a:t>
            </a:r>
            <a:r>
              <a:rPr lang="de-DE" sz="2800" dirty="0" err="1" smtClean="0"/>
              <a:t>attention</a:t>
            </a:r>
            <a:r>
              <a:rPr lang="de-DE" sz="2800" dirty="0" smtClean="0"/>
              <a:t> 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099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ABBB-4A3C-4529-83D6-BD37A8A6BE20}" type="slidenum">
              <a:rPr lang="en-GB"/>
              <a:pPr/>
              <a:t>3</a:t>
            </a:fld>
            <a:endParaRPr lang="en-GB"/>
          </a:p>
        </p:txBody>
      </p:sp>
      <p:sp>
        <p:nvSpPr>
          <p:cNvPr id="688130" name="Rectangle 2"/>
          <p:cNvSpPr>
            <a:spLocks noChangeAspect="1" noChangeArrowheads="1"/>
          </p:cNvSpPr>
          <p:nvPr/>
        </p:nvSpPr>
        <p:spPr bwMode="auto">
          <a:xfrm>
            <a:off x="382588" y="4611688"/>
            <a:ext cx="8489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en-US" sz="1600" dirty="0">
                <a:solidFill>
                  <a:schemeClr val="tx2"/>
                </a:solidFill>
              </a:rPr>
              <a:t>Three test benches (XATB1, XATB2 and XATB3) for testing assembled modules and </a:t>
            </a:r>
            <a:r>
              <a:rPr lang="en-US" sz="1600" dirty="0" smtClean="0">
                <a:solidFill>
                  <a:schemeClr val="tx2"/>
                </a:solidFill>
              </a:rPr>
              <a:t>RF </a:t>
            </a:r>
            <a:r>
              <a:rPr lang="en-US" sz="1600" dirty="0">
                <a:solidFill>
                  <a:schemeClr val="tx2"/>
                </a:solidFill>
              </a:rPr>
              <a:t>tests of assembled cavities</a:t>
            </a:r>
          </a:p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en-US" sz="1600" dirty="0">
                <a:solidFill>
                  <a:schemeClr val="tx2"/>
                </a:solidFill>
              </a:rPr>
              <a:t>Two test cryostats (XATC1 and XATC2) for </a:t>
            </a:r>
            <a:r>
              <a:rPr lang="en-US" sz="1600" dirty="0" smtClean="0">
                <a:solidFill>
                  <a:schemeClr val="tx2"/>
                </a:solidFill>
              </a:rPr>
              <a:t>RF acceptance </a:t>
            </a:r>
            <a:r>
              <a:rPr lang="en-US" sz="1600" dirty="0">
                <a:solidFill>
                  <a:schemeClr val="tx2"/>
                </a:solidFill>
              </a:rPr>
              <a:t>tests of the cavities</a:t>
            </a:r>
          </a:p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en-US" sz="1600" dirty="0">
                <a:solidFill>
                  <a:schemeClr val="tx2"/>
                </a:solidFill>
              </a:rPr>
              <a:t>(One magnet test stand XMTS (located in the Magnet Test Hall Building 55) for testing magnets)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WP10 AMTF layout</a:t>
            </a:r>
          </a:p>
        </p:txBody>
      </p:sp>
      <p:pic>
        <p:nvPicPr>
          <p:cNvPr id="688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1162050"/>
            <a:ext cx="5821363" cy="3600450"/>
          </a:xfrm>
          <a:noFill/>
          <a:ln w="12700" cap="flat">
            <a:solidFill>
              <a:srgbClr val="E0E0E0"/>
            </a:solidFill>
            <a:miter lim="800000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3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3A58-8049-4952-81C1-4D675674F3DF}" type="slidenum">
              <a:rPr lang="en-GB"/>
              <a:pPr/>
              <a:t>4</a:t>
            </a:fld>
            <a:endParaRPr lang="en-GB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XMTS: Test stand for sc Quadrupoles</a:t>
            </a:r>
            <a:endParaRPr lang="en-GB"/>
          </a:p>
        </p:txBody>
      </p:sp>
      <p:pic>
        <p:nvPicPr>
          <p:cNvPr id="660486" name="Picture 6" descr="XMTS_JahresBerich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925" y="1252538"/>
            <a:ext cx="2982913" cy="397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84" name="Text Box 4"/>
          <p:cNvSpPr txBox="1">
            <a:spLocks noChangeArrowheads="1"/>
          </p:cNvSpPr>
          <p:nvPr/>
        </p:nvSpPr>
        <p:spPr bwMode="auto">
          <a:xfrm>
            <a:off x="4511675" y="1346200"/>
            <a:ext cx="415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b="1" dirty="0"/>
              <a:t>Formal </a:t>
            </a:r>
            <a:r>
              <a:rPr lang="de-DE" sz="1800" b="1" dirty="0" err="1"/>
              <a:t>part</a:t>
            </a:r>
            <a:r>
              <a:rPr lang="de-DE" sz="1800" b="1" dirty="0"/>
              <a:t> </a:t>
            </a:r>
            <a:r>
              <a:rPr lang="de-DE" sz="1800" b="1" dirty="0" err="1"/>
              <a:t>of</a:t>
            </a:r>
            <a:r>
              <a:rPr lang="de-DE" sz="1800" b="1" dirty="0"/>
              <a:t> AMTF </a:t>
            </a:r>
            <a:r>
              <a:rPr lang="de-DE" sz="1800" b="1" dirty="0" err="1" smtClean="0"/>
              <a:t>installed</a:t>
            </a:r>
            <a:r>
              <a:rPr lang="de-DE" sz="1800" b="1" dirty="0" smtClean="0"/>
              <a:t> </a:t>
            </a:r>
            <a:r>
              <a:rPr lang="de-DE" sz="1800" b="1" dirty="0" err="1"/>
              <a:t>and</a:t>
            </a:r>
            <a:r>
              <a:rPr lang="de-DE" sz="1800" b="1" dirty="0"/>
              <a:t> in </a:t>
            </a:r>
            <a:r>
              <a:rPr lang="de-DE" sz="1800" b="1" dirty="0" err="1"/>
              <a:t>operation</a:t>
            </a:r>
            <a:r>
              <a:rPr lang="de-DE" sz="1800" b="1" dirty="0"/>
              <a:t> </a:t>
            </a:r>
            <a:r>
              <a:rPr lang="de-DE" sz="1800" b="1" dirty="0" err="1"/>
              <a:t>since</a:t>
            </a:r>
            <a:r>
              <a:rPr lang="de-DE" sz="1800" b="1" dirty="0"/>
              <a:t>   </a:t>
            </a:r>
            <a:r>
              <a:rPr lang="de-DE" sz="1800" b="1" dirty="0" err="1"/>
              <a:t>July</a:t>
            </a:r>
            <a:r>
              <a:rPr lang="de-DE" sz="1800" b="1" dirty="0"/>
              <a:t> 2008</a:t>
            </a:r>
            <a:endParaRPr lang="en-GB" sz="1800" b="1" dirty="0"/>
          </a:p>
        </p:txBody>
      </p:sp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4797425" y="2098675"/>
            <a:ext cx="3779838" cy="788988"/>
          </a:xfrm>
          <a:prstGeom prst="rect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b="1">
                <a:solidFill>
                  <a:srgbClr val="0099FF"/>
                </a:solidFill>
              </a:rPr>
              <a:t>DESY in-kind: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b="1">
                <a:solidFill>
                  <a:srgbClr val="0099FF"/>
                </a:solidFill>
              </a:rPr>
              <a:t>Cryostat &amp; 2K Helium pump</a:t>
            </a:r>
            <a:endParaRPr lang="en-GB" sz="1800" b="1">
              <a:solidFill>
                <a:srgbClr val="0099FF"/>
              </a:solidFill>
            </a:endParaRPr>
          </a:p>
        </p:txBody>
      </p:sp>
      <p:pic>
        <p:nvPicPr>
          <p:cNvPr id="660489" name="Picture 9" descr="IMG_34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0825" y="3219450"/>
            <a:ext cx="3598863" cy="269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91" name="Text Box 11"/>
          <p:cNvSpPr txBox="1">
            <a:spLocks noChangeArrowheads="1"/>
          </p:cNvSpPr>
          <p:nvPr/>
        </p:nvSpPr>
        <p:spPr bwMode="auto">
          <a:xfrm>
            <a:off x="265113" y="5419725"/>
            <a:ext cx="47910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sz="1800" b="1"/>
              <a:t>     For the development and series tests of superconducting magnet packages &amp; current leads (in MTH-bldg 55)</a:t>
            </a:r>
            <a:endParaRPr lang="en-GB" sz="1800" b="1"/>
          </a:p>
        </p:txBody>
      </p:sp>
    </p:spTree>
    <p:extLst>
      <p:ext uri="{BB962C8B-B14F-4D97-AF65-F5344CB8AC3E}">
        <p14:creationId xmlns:p14="http://schemas.microsoft.com/office/powerpoint/2010/main" val="36476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Preparations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AMTF </a:t>
            </a:r>
            <a:r>
              <a:rPr lang="de-DE" dirty="0" err="1" smtClean="0"/>
              <a:t>operation</a:t>
            </a:r>
            <a:r>
              <a:rPr lang="de-DE" dirty="0" smtClean="0"/>
              <a:t>-IFJ-PAN Team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7999109" cy="4459287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IFJ-PAN </a:t>
            </a:r>
            <a:r>
              <a:rPr lang="de-DE" dirty="0" err="1" smtClean="0">
                <a:solidFill>
                  <a:srgbClr val="FF0000"/>
                </a:solidFill>
              </a:rPr>
              <a:t>team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should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report</a:t>
            </a:r>
            <a:r>
              <a:rPr lang="de-DE" dirty="0" smtClean="0">
                <a:solidFill>
                  <a:srgbClr val="FF0000"/>
                </a:solidFill>
              </a:rPr>
              <a:t> !</a:t>
            </a:r>
          </a:p>
          <a:p>
            <a:r>
              <a:rPr lang="de-DE" dirty="0" smtClean="0"/>
              <a:t>Training: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r>
              <a:rPr lang="de-DE" dirty="0" smtClean="0"/>
              <a:t>Training: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CMTB</a:t>
            </a:r>
          </a:p>
          <a:p>
            <a:r>
              <a:rPr lang="de-DE" dirty="0" smtClean="0"/>
              <a:t>Quadrupole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XMTS</a:t>
            </a:r>
          </a:p>
          <a:p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&amp;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instructions</a:t>
            </a:r>
            <a:endParaRPr lang="de-DE" dirty="0" smtClean="0"/>
          </a:p>
          <a:p>
            <a:r>
              <a:rPr lang="de-DE" dirty="0" smtClean="0"/>
              <a:t>Working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instructions</a:t>
            </a:r>
            <a:endParaRPr lang="de-DE" dirty="0" smtClean="0"/>
          </a:p>
          <a:p>
            <a:r>
              <a:rPr lang="de-DE" dirty="0" smtClean="0"/>
              <a:t>Software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cryogenics,RF</a:t>
            </a:r>
            <a:r>
              <a:rPr lang="de-DE" dirty="0" smtClean="0"/>
              <a:t> etc. in </a:t>
            </a:r>
            <a:r>
              <a:rPr lang="de-DE" dirty="0" err="1" smtClean="0"/>
              <a:t>preparation</a:t>
            </a:r>
            <a:endParaRPr lang="de-DE" dirty="0" smtClean="0"/>
          </a:p>
          <a:p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endParaRPr lang="de-DE" dirty="0" smtClean="0"/>
          </a:p>
          <a:p>
            <a:r>
              <a:rPr lang="de-DE" dirty="0" smtClean="0"/>
              <a:t>Etc…………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E75F-29DD-41DF-A452-EEB87096F55F}" type="slidenum">
              <a:rPr lang="en-GB"/>
              <a:pPr/>
              <a:t>6</a:t>
            </a:fld>
            <a:endParaRPr lang="en-GB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AMTF – cryogenics in-kind-contributions</a:t>
            </a:r>
            <a:endParaRPr lang="en-GB"/>
          </a:p>
        </p:txBody>
      </p:sp>
      <p:pic>
        <p:nvPicPr>
          <p:cNvPr id="65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2225"/>
            <a:ext cx="8439150" cy="433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6388" name="Oval 4"/>
          <p:cNvSpPr>
            <a:spLocks noChangeArrowheads="1"/>
          </p:cNvSpPr>
          <p:nvPr/>
        </p:nvSpPr>
        <p:spPr bwMode="auto">
          <a:xfrm>
            <a:off x="3417888" y="1736725"/>
            <a:ext cx="1930400" cy="1216025"/>
          </a:xfrm>
          <a:prstGeom prst="ellips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6389" name="Oval 5"/>
          <p:cNvSpPr>
            <a:spLocks noChangeArrowheads="1"/>
          </p:cNvSpPr>
          <p:nvPr/>
        </p:nvSpPr>
        <p:spPr bwMode="auto">
          <a:xfrm>
            <a:off x="1204913" y="2911475"/>
            <a:ext cx="1819275" cy="16494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6390" name="Oval 6"/>
          <p:cNvSpPr>
            <a:spLocks noChangeArrowheads="1"/>
          </p:cNvSpPr>
          <p:nvPr/>
        </p:nvSpPr>
        <p:spPr bwMode="auto">
          <a:xfrm>
            <a:off x="307975" y="2012950"/>
            <a:ext cx="1106488" cy="1477963"/>
          </a:xfrm>
          <a:prstGeom prst="ellips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6391" name="Oval 7"/>
          <p:cNvSpPr>
            <a:spLocks noChangeArrowheads="1"/>
          </p:cNvSpPr>
          <p:nvPr/>
        </p:nvSpPr>
        <p:spPr bwMode="auto">
          <a:xfrm rot="1783646">
            <a:off x="1717675" y="1782763"/>
            <a:ext cx="1289050" cy="1216025"/>
          </a:xfrm>
          <a:prstGeom prst="ellips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6392" name="Oval 8"/>
          <p:cNvSpPr>
            <a:spLocks noChangeArrowheads="1"/>
          </p:cNvSpPr>
          <p:nvPr/>
        </p:nvSpPr>
        <p:spPr bwMode="auto">
          <a:xfrm>
            <a:off x="5275263" y="2492375"/>
            <a:ext cx="3095625" cy="208915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6393" name="Text Box 9"/>
          <p:cNvSpPr txBox="1">
            <a:spLocks noChangeArrowheads="1"/>
          </p:cNvSpPr>
          <p:nvPr/>
        </p:nvSpPr>
        <p:spPr bwMode="auto">
          <a:xfrm>
            <a:off x="884238" y="5516563"/>
            <a:ext cx="2511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b="1">
                <a:solidFill>
                  <a:srgbClr val="FF0000"/>
                </a:solidFill>
              </a:rPr>
              <a:t>Red = WUT</a:t>
            </a:r>
            <a:endParaRPr lang="en-GB" sz="1800" b="1">
              <a:solidFill>
                <a:srgbClr val="FF0000"/>
              </a:solidFill>
            </a:endParaRPr>
          </a:p>
        </p:txBody>
      </p:sp>
      <p:sp>
        <p:nvSpPr>
          <p:cNvPr id="656394" name="Text Box 10"/>
          <p:cNvSpPr txBox="1">
            <a:spLocks noChangeArrowheads="1"/>
          </p:cNvSpPr>
          <p:nvPr/>
        </p:nvSpPr>
        <p:spPr bwMode="auto">
          <a:xfrm>
            <a:off x="2879725" y="5264150"/>
            <a:ext cx="32131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b="1">
                <a:solidFill>
                  <a:srgbClr val="3399FF"/>
                </a:solidFill>
              </a:rPr>
              <a:t>Blue = DESY MKS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b="1">
                <a:solidFill>
                  <a:srgbClr val="3399FF"/>
                </a:solidFill>
              </a:rPr>
              <a:t>Acting for XFEL company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b="1">
                <a:solidFill>
                  <a:srgbClr val="3399FF"/>
                </a:solidFill>
              </a:rPr>
              <a:t>(no in-kind !)</a:t>
            </a:r>
            <a:endParaRPr lang="en-GB" sz="1800" b="1">
              <a:solidFill>
                <a:srgbClr val="3399FF"/>
              </a:solidFill>
            </a:endParaRPr>
          </a:p>
        </p:txBody>
      </p:sp>
      <p:sp>
        <p:nvSpPr>
          <p:cNvPr id="656395" name="Text Box 11"/>
          <p:cNvSpPr txBox="1">
            <a:spLocks noChangeArrowheads="1"/>
          </p:cNvSpPr>
          <p:nvPr/>
        </p:nvSpPr>
        <p:spPr bwMode="auto">
          <a:xfrm>
            <a:off x="6556375" y="5478463"/>
            <a:ext cx="2370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b="1">
                <a:solidFill>
                  <a:srgbClr val="009900"/>
                </a:solidFill>
              </a:rPr>
              <a:t>Green= BINP</a:t>
            </a:r>
            <a:endParaRPr lang="en-GB" sz="1800" b="1">
              <a:solidFill>
                <a:srgbClr val="009900"/>
              </a:solidFill>
            </a:endParaRPr>
          </a:p>
        </p:txBody>
      </p:sp>
      <p:sp>
        <p:nvSpPr>
          <p:cNvPr id="656396" name="Oval 12"/>
          <p:cNvSpPr>
            <a:spLocks noChangeArrowheads="1"/>
          </p:cNvSpPr>
          <p:nvPr/>
        </p:nvSpPr>
        <p:spPr bwMode="auto">
          <a:xfrm>
            <a:off x="1206500" y="1327150"/>
            <a:ext cx="844550" cy="601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931" y="531064"/>
            <a:ext cx="7283450" cy="481012"/>
          </a:xfrm>
        </p:spPr>
        <p:txBody>
          <a:bodyPr/>
          <a:lstStyle/>
          <a:p>
            <a:r>
              <a:rPr lang="de-DE" dirty="0" err="1" smtClean="0"/>
              <a:t>Vertical</a:t>
            </a:r>
            <a:r>
              <a:rPr lang="de-DE" dirty="0" smtClean="0"/>
              <a:t> Tests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297" y="1214224"/>
            <a:ext cx="8574462" cy="4459287"/>
          </a:xfrm>
        </p:spPr>
        <p:txBody>
          <a:bodyPr/>
          <a:lstStyle/>
          <a:p>
            <a:r>
              <a:rPr lang="de-DE" sz="2000" b="1" dirty="0" smtClean="0"/>
              <a:t> </a:t>
            </a:r>
            <a:r>
              <a:rPr lang="de-DE" sz="2000" b="1" dirty="0">
                <a:solidFill>
                  <a:srgbClr val="FF0000"/>
                </a:solidFill>
              </a:rPr>
              <a:t>F</a:t>
            </a:r>
            <a:r>
              <a:rPr lang="de-DE" sz="2000" b="1" dirty="0" smtClean="0">
                <a:solidFill>
                  <a:srgbClr val="FF0000"/>
                </a:solidFill>
              </a:rPr>
              <a:t>irst </a:t>
            </a:r>
            <a:r>
              <a:rPr lang="de-DE" sz="2000" b="1" dirty="0" err="1" smtClean="0">
                <a:solidFill>
                  <a:srgbClr val="FF0000"/>
                </a:solidFill>
              </a:rPr>
              <a:t>priority</a:t>
            </a:r>
            <a:r>
              <a:rPr lang="de-DE" sz="2000" b="1" dirty="0" smtClean="0">
                <a:solidFill>
                  <a:srgbClr val="FF0000"/>
                </a:solidFill>
              </a:rPr>
              <a:t>: </a:t>
            </a:r>
            <a:r>
              <a:rPr lang="de-DE" sz="2000" b="1" dirty="0" err="1" smtClean="0">
                <a:solidFill>
                  <a:srgbClr val="FF0000"/>
                </a:solidFill>
              </a:rPr>
              <a:t>provide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test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capacities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for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series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production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of</a:t>
            </a:r>
            <a:r>
              <a:rPr lang="de-DE" sz="2000" b="1" dirty="0" smtClean="0">
                <a:solidFill>
                  <a:srgbClr val="FF0000"/>
                </a:solidFill>
              </a:rPr>
              <a:t> XFEL </a:t>
            </a:r>
            <a:r>
              <a:rPr lang="de-DE" sz="2000" b="1" dirty="0" err="1" smtClean="0">
                <a:solidFill>
                  <a:srgbClr val="FF0000"/>
                </a:solidFill>
              </a:rPr>
              <a:t>cavities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2000" b="1" dirty="0" err="1" smtClean="0"/>
              <a:t>What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hardware</a:t>
            </a:r>
            <a:r>
              <a:rPr lang="de-DE" sz="2000" b="1" dirty="0" smtClean="0"/>
              <a:t> do </a:t>
            </a:r>
            <a:r>
              <a:rPr lang="de-DE" sz="2000" b="1" dirty="0" err="1" smtClean="0"/>
              <a:t>we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need</a:t>
            </a:r>
            <a:r>
              <a:rPr lang="de-DE" sz="2000" b="1" dirty="0" smtClean="0"/>
              <a:t> (</a:t>
            </a:r>
            <a:r>
              <a:rPr lang="de-DE" sz="2000" b="1" dirty="0" err="1" smtClean="0"/>
              <a:t>minimum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requirements</a:t>
            </a:r>
            <a:r>
              <a:rPr lang="de-DE" sz="2000" b="1" dirty="0" smtClean="0"/>
              <a:t>) ?</a:t>
            </a:r>
          </a:p>
          <a:p>
            <a:r>
              <a:rPr lang="de-DE" sz="1600" dirty="0" err="1"/>
              <a:t>o</a:t>
            </a:r>
            <a:r>
              <a:rPr lang="de-DE" sz="1600" dirty="0" err="1" smtClean="0"/>
              <a:t>ne</a:t>
            </a:r>
            <a:r>
              <a:rPr lang="de-DE" sz="1600" dirty="0" smtClean="0"/>
              <a:t> </a:t>
            </a:r>
            <a:r>
              <a:rPr lang="de-DE" sz="1600" dirty="0" err="1" smtClean="0"/>
              <a:t>vertical</a:t>
            </a:r>
            <a:r>
              <a:rPr lang="de-DE" sz="1600" dirty="0" smtClean="0"/>
              <a:t> </a:t>
            </a:r>
            <a:r>
              <a:rPr lang="de-DE" sz="1600" dirty="0" err="1" smtClean="0"/>
              <a:t>dewar,transfer</a:t>
            </a:r>
            <a:r>
              <a:rPr lang="de-DE" sz="1600" dirty="0" smtClean="0"/>
              <a:t> </a:t>
            </a:r>
            <a:r>
              <a:rPr lang="de-DE" sz="1600" dirty="0" err="1" smtClean="0"/>
              <a:t>lines</a:t>
            </a:r>
            <a:r>
              <a:rPr lang="de-DE" sz="1600" dirty="0" smtClean="0"/>
              <a:t> &amp; </a:t>
            </a:r>
            <a:r>
              <a:rPr lang="de-DE" sz="1600" dirty="0" err="1" smtClean="0"/>
              <a:t>piping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-&gt; </a:t>
            </a:r>
            <a:r>
              <a:rPr lang="de-DE" sz="1600" dirty="0" err="1" smtClean="0">
                <a:solidFill>
                  <a:srgbClr val="FF0000"/>
                </a:solidFill>
              </a:rPr>
              <a:t>critical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path</a:t>
            </a:r>
            <a:endParaRPr lang="de-DE" sz="1600" dirty="0" smtClean="0">
              <a:solidFill>
                <a:srgbClr val="FF0000"/>
              </a:solidFill>
            </a:endParaRPr>
          </a:p>
          <a:p>
            <a:r>
              <a:rPr lang="de-DE" sz="1600" dirty="0" err="1" smtClean="0">
                <a:solidFill>
                  <a:schemeClr val="tx1"/>
                </a:solidFill>
              </a:rPr>
              <a:t>transferline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connection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to</a:t>
            </a:r>
            <a:r>
              <a:rPr lang="de-DE" sz="1600" dirty="0" smtClean="0">
                <a:solidFill>
                  <a:schemeClr val="tx1"/>
                </a:solidFill>
              </a:rPr>
              <a:t> AMTF (XATL1) </a:t>
            </a:r>
            <a:r>
              <a:rPr lang="de-DE" sz="1600" dirty="0" smtClean="0">
                <a:solidFill>
                  <a:srgbClr val="0070C0"/>
                </a:solidFill>
              </a:rPr>
              <a:t>-&gt;</a:t>
            </a:r>
            <a:r>
              <a:rPr lang="de-DE" sz="1600" dirty="0" err="1" smtClean="0">
                <a:solidFill>
                  <a:srgbClr val="0070C0"/>
                </a:solidFill>
              </a:rPr>
              <a:t>delayed</a:t>
            </a:r>
            <a:r>
              <a:rPr lang="de-DE" sz="1600" dirty="0" smtClean="0">
                <a:solidFill>
                  <a:srgbClr val="0070C0"/>
                </a:solidFill>
              </a:rPr>
              <a:t>, but on </a:t>
            </a:r>
            <a:r>
              <a:rPr lang="de-DE" sz="1600" dirty="0" err="1" smtClean="0">
                <a:solidFill>
                  <a:srgbClr val="0070C0"/>
                </a:solidFill>
              </a:rPr>
              <a:t>track</a:t>
            </a:r>
            <a:endParaRPr lang="de-DE" sz="1600" dirty="0" smtClean="0">
              <a:solidFill>
                <a:srgbClr val="0070C0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s</a:t>
            </a:r>
            <a:r>
              <a:rPr lang="de-DE" sz="1600" dirty="0" smtClean="0">
                <a:solidFill>
                  <a:schemeClr val="tx1"/>
                </a:solidFill>
              </a:rPr>
              <a:t>ubcooler box (XASB) </a:t>
            </a:r>
            <a:r>
              <a:rPr lang="de-DE" sz="1600" dirty="0" smtClean="0">
                <a:solidFill>
                  <a:srgbClr val="0070C0"/>
                </a:solidFill>
              </a:rPr>
              <a:t>-&gt; just in time </a:t>
            </a:r>
            <a:r>
              <a:rPr lang="de-DE" sz="1600" dirty="0" err="1" smtClean="0">
                <a:solidFill>
                  <a:srgbClr val="0070C0"/>
                </a:solidFill>
              </a:rPr>
              <a:t>for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connection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to</a:t>
            </a:r>
            <a:r>
              <a:rPr lang="de-DE" sz="1600" dirty="0" smtClean="0">
                <a:solidFill>
                  <a:srgbClr val="0070C0"/>
                </a:solidFill>
              </a:rPr>
              <a:t> XATL1</a:t>
            </a:r>
          </a:p>
          <a:p>
            <a:r>
              <a:rPr lang="de-DE" sz="1600" dirty="0" err="1">
                <a:solidFill>
                  <a:schemeClr val="tx1"/>
                </a:solidFill>
              </a:rPr>
              <a:t>c</a:t>
            </a:r>
            <a:r>
              <a:rPr lang="de-DE" sz="1600" dirty="0" err="1" smtClean="0">
                <a:solidFill>
                  <a:schemeClr val="tx1"/>
                </a:solidFill>
              </a:rPr>
              <a:t>oncrete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shielding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</a:rPr>
              <a:t>-&gt; </a:t>
            </a:r>
            <a:r>
              <a:rPr lang="de-DE" sz="1600" dirty="0" err="1" smtClean="0">
                <a:solidFill>
                  <a:srgbClr val="00B050"/>
                </a:solidFill>
              </a:rPr>
              <a:t>installed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</a:rPr>
              <a:t> (2 </a:t>
            </a:r>
            <a:r>
              <a:rPr lang="de-DE" sz="1600" dirty="0" err="1" smtClean="0">
                <a:solidFill>
                  <a:srgbClr val="00B050"/>
                </a:solidFill>
              </a:rPr>
              <a:t>cryostats</a:t>
            </a:r>
            <a:r>
              <a:rPr lang="de-DE" sz="16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warm </a:t>
            </a:r>
            <a:r>
              <a:rPr lang="de-DE" sz="1600" dirty="0" err="1" smtClean="0">
                <a:solidFill>
                  <a:schemeClr val="tx1"/>
                </a:solidFill>
              </a:rPr>
              <a:t>magnetic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shielding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</a:rPr>
              <a:t>-&gt; </a:t>
            </a:r>
            <a:r>
              <a:rPr lang="de-DE" sz="1600" dirty="0" err="1" smtClean="0">
                <a:solidFill>
                  <a:srgbClr val="00B050"/>
                </a:solidFill>
              </a:rPr>
              <a:t>installed</a:t>
            </a:r>
            <a:r>
              <a:rPr lang="de-DE" sz="1600" dirty="0" smtClean="0">
                <a:solidFill>
                  <a:srgbClr val="00B050"/>
                </a:solidFill>
              </a:rPr>
              <a:t>  (2 </a:t>
            </a:r>
            <a:r>
              <a:rPr lang="de-DE" sz="1600" dirty="0" err="1" smtClean="0">
                <a:solidFill>
                  <a:srgbClr val="00B050"/>
                </a:solidFill>
              </a:rPr>
              <a:t>cryostats</a:t>
            </a:r>
            <a:r>
              <a:rPr lang="de-DE" sz="16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de-DE" sz="1600" dirty="0" err="1">
                <a:solidFill>
                  <a:schemeClr val="tx1"/>
                </a:solidFill>
              </a:rPr>
              <a:t>c</a:t>
            </a:r>
            <a:r>
              <a:rPr lang="de-DE" sz="1600" dirty="0" err="1" smtClean="0">
                <a:solidFill>
                  <a:schemeClr val="tx1"/>
                </a:solidFill>
              </a:rPr>
              <a:t>old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magnetic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shielding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rgbClr val="0070C0"/>
                </a:solidFill>
              </a:rPr>
              <a:t>-&gt; </a:t>
            </a:r>
            <a:r>
              <a:rPr lang="de-DE" sz="1600" dirty="0" err="1" smtClean="0">
                <a:solidFill>
                  <a:srgbClr val="0070C0"/>
                </a:solidFill>
              </a:rPr>
              <a:t>fabricated</a:t>
            </a:r>
            <a:r>
              <a:rPr lang="de-DE" sz="1600" dirty="0" smtClean="0">
                <a:solidFill>
                  <a:srgbClr val="0070C0"/>
                </a:solidFill>
              </a:rPr>
              <a:t> (2x), </a:t>
            </a:r>
            <a:r>
              <a:rPr lang="de-DE" sz="1600" dirty="0" err="1" smtClean="0">
                <a:solidFill>
                  <a:srgbClr val="0070C0"/>
                </a:solidFill>
              </a:rPr>
              <a:t>annealing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at</a:t>
            </a:r>
            <a:r>
              <a:rPr lang="de-DE" sz="1600" dirty="0" smtClean="0">
                <a:solidFill>
                  <a:srgbClr val="0070C0"/>
                </a:solidFill>
              </a:rPr>
              <a:t> LH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2K </a:t>
            </a:r>
            <a:r>
              <a:rPr lang="de-DE" sz="1600" dirty="0" err="1" smtClean="0">
                <a:solidFill>
                  <a:schemeClr val="tx1"/>
                </a:solidFill>
              </a:rPr>
              <a:t>helium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pumps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</a:rPr>
              <a:t>-&gt; </a:t>
            </a:r>
            <a:r>
              <a:rPr lang="de-DE" sz="1600" dirty="0" err="1" smtClean="0">
                <a:solidFill>
                  <a:srgbClr val="00B050"/>
                </a:solidFill>
              </a:rPr>
              <a:t>ready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for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operation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( but !!!)</a:t>
            </a:r>
          </a:p>
          <a:p>
            <a:r>
              <a:rPr lang="de-DE" sz="1600" dirty="0">
                <a:solidFill>
                  <a:schemeClr val="tx1"/>
                </a:solidFill>
              </a:rPr>
              <a:t>w</a:t>
            </a:r>
            <a:r>
              <a:rPr lang="de-DE" sz="1600" dirty="0" smtClean="0">
                <a:solidFill>
                  <a:schemeClr val="tx1"/>
                </a:solidFill>
              </a:rPr>
              <a:t>arm gas </a:t>
            </a:r>
            <a:r>
              <a:rPr lang="de-DE" sz="1600" dirty="0" err="1" smtClean="0">
                <a:solidFill>
                  <a:schemeClr val="tx1"/>
                </a:solidFill>
              </a:rPr>
              <a:t>connection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to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refrigerator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</a:rPr>
              <a:t>-&gt; </a:t>
            </a:r>
            <a:r>
              <a:rPr lang="de-DE" sz="1600" dirty="0" err="1" smtClean="0">
                <a:solidFill>
                  <a:srgbClr val="00B050"/>
                </a:solidFill>
              </a:rPr>
              <a:t>installed</a:t>
            </a:r>
            <a:r>
              <a:rPr lang="de-DE" sz="1600" dirty="0" smtClean="0">
                <a:solidFill>
                  <a:srgbClr val="00B050"/>
                </a:solidFill>
              </a:rPr>
              <a:t>, </a:t>
            </a:r>
            <a:r>
              <a:rPr lang="de-DE" sz="1600" dirty="0" err="1" smtClean="0">
                <a:solidFill>
                  <a:srgbClr val="00B050"/>
                </a:solidFill>
              </a:rPr>
              <a:t>ready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for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operation</a:t>
            </a:r>
            <a:endParaRPr lang="de-DE" sz="1600" dirty="0" smtClean="0">
              <a:solidFill>
                <a:srgbClr val="00B050"/>
              </a:solidFill>
            </a:endParaRPr>
          </a:p>
          <a:p>
            <a:r>
              <a:rPr lang="de-DE" sz="1600" dirty="0" err="1">
                <a:solidFill>
                  <a:schemeClr val="tx1"/>
                </a:solidFill>
              </a:rPr>
              <a:t>c</a:t>
            </a:r>
            <a:r>
              <a:rPr lang="de-DE" sz="1600" dirty="0" err="1" smtClean="0">
                <a:solidFill>
                  <a:schemeClr val="tx1"/>
                </a:solidFill>
              </a:rPr>
              <a:t>ryostat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inserts</a:t>
            </a:r>
            <a:r>
              <a:rPr lang="de-DE" sz="1600" dirty="0" smtClean="0">
                <a:solidFill>
                  <a:schemeClr val="tx1"/>
                </a:solidFill>
              </a:rPr>
              <a:t>/</a:t>
            </a:r>
            <a:r>
              <a:rPr lang="de-DE" sz="1600" dirty="0" err="1" smtClean="0">
                <a:solidFill>
                  <a:schemeClr val="tx1"/>
                </a:solidFill>
              </a:rPr>
              <a:t>frames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</a:rPr>
              <a:t>-&gt; prototype </a:t>
            </a:r>
            <a:r>
              <a:rPr lang="de-DE" sz="1600" dirty="0" err="1" smtClean="0">
                <a:solidFill>
                  <a:srgbClr val="00B050"/>
                </a:solidFill>
              </a:rPr>
              <a:t>exists</a:t>
            </a:r>
            <a:r>
              <a:rPr lang="de-DE" sz="1600" dirty="0" smtClean="0">
                <a:solidFill>
                  <a:srgbClr val="0070C0"/>
                </a:solidFill>
              </a:rPr>
              <a:t>, </a:t>
            </a:r>
            <a:r>
              <a:rPr lang="de-DE" sz="1600" dirty="0" err="1" smtClean="0">
                <a:solidFill>
                  <a:srgbClr val="0070C0"/>
                </a:solidFill>
              </a:rPr>
              <a:t>series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production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proceeding</a:t>
            </a:r>
            <a:endParaRPr lang="de-DE" sz="1600" dirty="0" smtClean="0">
              <a:solidFill>
                <a:srgbClr val="0070C0"/>
              </a:solidFill>
            </a:endParaRPr>
          </a:p>
          <a:p>
            <a:r>
              <a:rPr lang="de-DE" sz="1600" dirty="0" err="1" smtClean="0">
                <a:solidFill>
                  <a:schemeClr val="tx1"/>
                </a:solidFill>
              </a:rPr>
              <a:t>mounting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platform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inserts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rgbClr val="0070C0"/>
                </a:solidFill>
              </a:rPr>
              <a:t>-&gt; </a:t>
            </a:r>
            <a:r>
              <a:rPr lang="de-DE" sz="1600" dirty="0" err="1" smtClean="0">
                <a:solidFill>
                  <a:srgbClr val="0070C0"/>
                </a:solidFill>
              </a:rPr>
              <a:t>delayed</a:t>
            </a:r>
            <a:r>
              <a:rPr lang="de-DE" sz="1600" dirty="0" smtClean="0">
                <a:solidFill>
                  <a:srgbClr val="0070C0"/>
                </a:solidFill>
              </a:rPr>
              <a:t>, 1st </a:t>
            </a:r>
            <a:r>
              <a:rPr lang="de-DE" sz="1600" dirty="0" err="1" smtClean="0">
                <a:solidFill>
                  <a:srgbClr val="0070C0"/>
                </a:solidFill>
              </a:rPr>
              <a:t>section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ready</a:t>
            </a:r>
            <a:r>
              <a:rPr lang="de-DE" sz="1600" dirty="0" smtClean="0">
                <a:solidFill>
                  <a:srgbClr val="0070C0"/>
                </a:solidFill>
              </a:rPr>
              <a:t> end </a:t>
            </a:r>
            <a:r>
              <a:rPr lang="de-DE" sz="1600" dirty="0" err="1" smtClean="0">
                <a:solidFill>
                  <a:srgbClr val="0070C0"/>
                </a:solidFill>
              </a:rPr>
              <a:t>of</a:t>
            </a:r>
            <a:r>
              <a:rPr lang="de-DE" sz="1600" dirty="0" smtClean="0">
                <a:solidFill>
                  <a:srgbClr val="0070C0"/>
                </a:solidFill>
              </a:rPr>
              <a:t> May, </a:t>
            </a:r>
            <a:r>
              <a:rPr lang="de-DE" sz="1600" dirty="0" err="1" smtClean="0">
                <a:solidFill>
                  <a:srgbClr val="0070C0"/>
                </a:solidFill>
              </a:rPr>
              <a:t>complete</a:t>
            </a:r>
            <a:r>
              <a:rPr lang="de-DE" sz="1600" dirty="0" smtClean="0">
                <a:solidFill>
                  <a:srgbClr val="0070C0"/>
                </a:solidFill>
              </a:rPr>
              <a:t> in </a:t>
            </a:r>
            <a:r>
              <a:rPr lang="de-DE" sz="1600" dirty="0" err="1" smtClean="0">
                <a:solidFill>
                  <a:srgbClr val="0070C0"/>
                </a:solidFill>
              </a:rPr>
              <a:t>July</a:t>
            </a:r>
            <a:endParaRPr lang="de-DE" sz="1600" dirty="0" smtClean="0">
              <a:solidFill>
                <a:srgbClr val="0070C0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RF </a:t>
            </a:r>
            <a:r>
              <a:rPr lang="de-DE" sz="1600" dirty="0" err="1" smtClean="0">
                <a:solidFill>
                  <a:schemeClr val="tx1"/>
                </a:solidFill>
              </a:rPr>
              <a:t>equipment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measurements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</a:rPr>
              <a:t>-&gt; </a:t>
            </a:r>
            <a:r>
              <a:rPr lang="de-DE" sz="1600" dirty="0" err="1" smtClean="0">
                <a:solidFill>
                  <a:srgbClr val="00B050"/>
                </a:solidFill>
              </a:rPr>
              <a:t>commissioned</a:t>
            </a:r>
            <a:r>
              <a:rPr lang="de-DE" sz="1600" dirty="0" smtClean="0">
                <a:solidFill>
                  <a:srgbClr val="00B050"/>
                </a:solidFill>
              </a:rPr>
              <a:t> in hall3</a:t>
            </a:r>
            <a:r>
              <a:rPr lang="de-DE" sz="1600" dirty="0" smtClean="0">
                <a:solidFill>
                  <a:schemeClr val="tx1"/>
                </a:solidFill>
              </a:rPr>
              <a:t>, </a:t>
            </a:r>
            <a:r>
              <a:rPr lang="de-DE" sz="1600" dirty="0" err="1" smtClean="0">
                <a:solidFill>
                  <a:srgbClr val="FF0000"/>
                </a:solidFill>
              </a:rPr>
              <a:t>more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than</a:t>
            </a:r>
            <a:r>
              <a:rPr lang="de-DE" sz="1600" dirty="0" smtClean="0">
                <a:solidFill>
                  <a:srgbClr val="FF0000"/>
                </a:solidFill>
              </a:rPr>
              <a:t> 1 </a:t>
            </a:r>
            <a:r>
              <a:rPr lang="de-DE" sz="1600" dirty="0" err="1" smtClean="0">
                <a:solidFill>
                  <a:srgbClr val="FF0000"/>
                </a:solidFill>
              </a:rPr>
              <a:t>month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transfer</a:t>
            </a:r>
            <a:endParaRPr lang="de-DE" sz="1600" dirty="0" smtClean="0">
              <a:solidFill>
                <a:srgbClr val="FF0000"/>
              </a:solidFill>
            </a:endParaRPr>
          </a:p>
          <a:p>
            <a:r>
              <a:rPr lang="de-DE" sz="1600" dirty="0" err="1">
                <a:solidFill>
                  <a:schemeClr val="tx1"/>
                </a:solidFill>
              </a:rPr>
              <a:t>v</a:t>
            </a:r>
            <a:r>
              <a:rPr lang="de-DE" sz="1600" dirty="0" err="1" smtClean="0">
                <a:solidFill>
                  <a:schemeClr val="tx1"/>
                </a:solidFill>
              </a:rPr>
              <a:t>acuum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components</a:t>
            </a:r>
            <a:r>
              <a:rPr lang="de-DE" sz="1600" dirty="0" smtClean="0">
                <a:solidFill>
                  <a:schemeClr val="tx1"/>
                </a:solidFill>
              </a:rPr>
              <a:t> &amp; </a:t>
            </a:r>
            <a:r>
              <a:rPr lang="de-DE" sz="1600" dirty="0" err="1" smtClean="0">
                <a:solidFill>
                  <a:schemeClr val="tx1"/>
                </a:solidFill>
              </a:rPr>
              <a:t>several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parts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rgbClr val="00B050"/>
                </a:solidFill>
              </a:rPr>
              <a:t>-&gt; on </a:t>
            </a:r>
            <a:r>
              <a:rPr lang="de-DE" sz="1600" dirty="0" err="1" smtClean="0">
                <a:solidFill>
                  <a:srgbClr val="00B050"/>
                </a:solidFill>
              </a:rPr>
              <a:t>track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de-DE" sz="1600" dirty="0" err="1">
                <a:solidFill>
                  <a:schemeClr val="tx1"/>
                </a:solidFill>
              </a:rPr>
              <a:t>c</a:t>
            </a:r>
            <a:r>
              <a:rPr lang="de-DE" sz="1600" dirty="0" err="1" smtClean="0">
                <a:solidFill>
                  <a:schemeClr val="tx1"/>
                </a:solidFill>
              </a:rPr>
              <a:t>ontrols</a:t>
            </a:r>
            <a:r>
              <a:rPr lang="de-DE" sz="1600" dirty="0" smtClean="0">
                <a:solidFill>
                  <a:schemeClr val="tx1"/>
                </a:solidFill>
              </a:rPr>
              <a:t> (</a:t>
            </a:r>
            <a:r>
              <a:rPr lang="de-DE" sz="1600" dirty="0" err="1" smtClean="0">
                <a:solidFill>
                  <a:schemeClr val="tx1"/>
                </a:solidFill>
              </a:rPr>
              <a:t>interlock,vacuum,cryo,RF</a:t>
            </a:r>
            <a:r>
              <a:rPr lang="de-DE" sz="1600" dirty="0" smtClean="0">
                <a:solidFill>
                  <a:schemeClr val="tx1"/>
                </a:solidFill>
              </a:rPr>
              <a:t>)-&gt; </a:t>
            </a:r>
            <a:r>
              <a:rPr lang="de-DE" sz="1600" dirty="0" smtClean="0">
                <a:solidFill>
                  <a:srgbClr val="00B050"/>
                </a:solidFill>
              </a:rPr>
              <a:t>on </a:t>
            </a:r>
            <a:r>
              <a:rPr lang="de-DE" sz="1600" dirty="0" err="1" smtClean="0">
                <a:solidFill>
                  <a:srgbClr val="00B050"/>
                </a:solidFill>
              </a:rPr>
              <a:t>track</a:t>
            </a:r>
            <a:endParaRPr lang="de-DE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8737-1A44-4488-A05A-5B808DFAB338}" type="slidenum">
              <a:rPr lang="en-GB"/>
              <a:pPr/>
              <a:t>8</a:t>
            </a:fld>
            <a:endParaRPr lang="en-GB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AMTF:  2 Vertical Cryostats</a:t>
            </a:r>
            <a:endParaRPr lang="en-GB"/>
          </a:p>
        </p:txBody>
      </p:sp>
      <p:pic>
        <p:nvPicPr>
          <p:cNvPr id="65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>
            <a:fillRect/>
          </a:stretch>
        </p:blipFill>
        <p:spPr>
          <a:xfrm>
            <a:off x="238125" y="1347788"/>
            <a:ext cx="2533650" cy="445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1947863" y="1138238"/>
            <a:ext cx="30924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600" b="1" dirty="0">
                <a:solidFill>
                  <a:srgbClr val="49B8F5"/>
                </a:solidFill>
              </a:rPr>
              <a:t>SPEC DESY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600" b="1" dirty="0">
                <a:solidFill>
                  <a:srgbClr val="49B8F5"/>
                </a:solidFill>
              </a:rPr>
              <a:t>April 2009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600" b="1" dirty="0">
                <a:solidFill>
                  <a:srgbClr val="FF0000"/>
                </a:solidFill>
              </a:rPr>
              <a:t>Design &amp; </a:t>
            </a:r>
            <a:r>
              <a:rPr lang="de-DE" sz="1600" b="1" dirty="0" err="1">
                <a:solidFill>
                  <a:srgbClr val="FF0000"/>
                </a:solidFill>
              </a:rPr>
              <a:t>Construction</a:t>
            </a:r>
            <a:endParaRPr lang="de-DE" sz="16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600" b="1" dirty="0" err="1" smtClean="0">
                <a:solidFill>
                  <a:srgbClr val="FF0000"/>
                </a:solidFill>
              </a:rPr>
              <a:t>Poland</a:t>
            </a:r>
            <a:r>
              <a:rPr lang="de-DE" sz="1600" b="1" dirty="0" smtClean="0">
                <a:solidFill>
                  <a:srgbClr val="FF0000"/>
                </a:solidFill>
              </a:rPr>
              <a:t>/WUT </a:t>
            </a:r>
            <a:r>
              <a:rPr lang="de-DE" sz="1600" b="1" dirty="0">
                <a:solidFill>
                  <a:srgbClr val="FF0000"/>
                </a:solidFill>
              </a:rPr>
              <a:t>in-kind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600" b="1" dirty="0" err="1">
                <a:solidFill>
                  <a:srgbClr val="FF0000"/>
                </a:solidFill>
              </a:rPr>
              <a:t>Delivery</a:t>
            </a:r>
            <a:r>
              <a:rPr lang="de-DE" sz="1600" b="1" dirty="0">
                <a:solidFill>
                  <a:srgbClr val="FF0000"/>
                </a:solidFill>
              </a:rPr>
              <a:t> &amp; </a:t>
            </a:r>
            <a:r>
              <a:rPr lang="de-DE" sz="1600" b="1" dirty="0" err="1" smtClean="0">
                <a:solidFill>
                  <a:srgbClr val="FF0000"/>
                </a:solidFill>
              </a:rPr>
              <a:t>installation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658438" name="Text Box 6"/>
          <p:cNvSpPr txBox="1">
            <a:spLocks noChangeArrowheads="1"/>
          </p:cNvSpPr>
          <p:nvPr/>
        </p:nvSpPr>
        <p:spPr bwMode="auto">
          <a:xfrm>
            <a:off x="4635500" y="1522413"/>
            <a:ext cx="16779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600" b="1">
                <a:solidFill>
                  <a:srgbClr val="49B8F5"/>
                </a:solidFill>
              </a:rPr>
              <a:t>Cavity Frame Design: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600" b="1">
                <a:solidFill>
                  <a:srgbClr val="49B8F5"/>
                </a:solidFill>
              </a:rPr>
              <a:t>DESY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600" b="1">
                <a:solidFill>
                  <a:srgbClr val="49B8F5"/>
                </a:solidFill>
              </a:rPr>
              <a:t>6 inserts for AMTF</a:t>
            </a:r>
            <a:endParaRPr lang="en-GB" sz="1600" b="1">
              <a:solidFill>
                <a:srgbClr val="49B8F5"/>
              </a:solidFill>
            </a:endParaRPr>
          </a:p>
        </p:txBody>
      </p:sp>
      <p:pic>
        <p:nvPicPr>
          <p:cNvPr id="1035" name="Picture 11" descr="cavity insert whole_OL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7988" y="1095375"/>
            <a:ext cx="1824037" cy="515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42" name="Line 10"/>
          <p:cNvSpPr>
            <a:spLocks noChangeShapeType="1"/>
          </p:cNvSpPr>
          <p:nvPr/>
        </p:nvSpPr>
        <p:spPr bwMode="auto">
          <a:xfrm>
            <a:off x="5530850" y="2900363"/>
            <a:ext cx="1477963" cy="1514475"/>
          </a:xfrm>
          <a:prstGeom prst="line">
            <a:avLst/>
          </a:prstGeom>
          <a:noFill/>
          <a:ln w="57150">
            <a:solidFill>
              <a:srgbClr val="49B8F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58444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t="4301" r="22540" b="5614"/>
          <a:stretch>
            <a:fillRect/>
          </a:stretch>
        </p:blipFill>
        <p:spPr>
          <a:xfrm>
            <a:off x="2309812" y="3081338"/>
            <a:ext cx="3221038" cy="3113087"/>
          </a:xfrm>
          <a:noFill/>
          <a:ln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8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Cryostats</a:t>
            </a:r>
            <a:r>
              <a:rPr lang="de-DE" dirty="0" smtClean="0"/>
              <a:t> -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71" y="1037689"/>
            <a:ext cx="3001340" cy="20008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4" y="2653054"/>
            <a:ext cx="2712378" cy="20342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08" y="4122505"/>
            <a:ext cx="2774022" cy="20805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2337" y="1286345"/>
            <a:ext cx="5290549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smtClean="0"/>
              <a:t>1st </a:t>
            </a:r>
            <a:r>
              <a:rPr lang="de-DE" sz="1600" dirty="0" err="1" smtClean="0"/>
              <a:t>cryostat</a:t>
            </a:r>
            <a:r>
              <a:rPr lang="de-DE" sz="1600" dirty="0" smtClean="0"/>
              <a:t> : </a:t>
            </a:r>
            <a:r>
              <a:rPr lang="de-DE" sz="1600" dirty="0" err="1" smtClean="0"/>
              <a:t>pressure</a:t>
            </a:r>
            <a:r>
              <a:rPr lang="de-DE" sz="1600" dirty="0" smtClean="0"/>
              <a:t> &amp; </a:t>
            </a:r>
            <a:r>
              <a:rPr lang="de-DE" sz="1600" dirty="0" err="1" smtClean="0"/>
              <a:t>leak</a:t>
            </a:r>
            <a:r>
              <a:rPr lang="de-DE" sz="1600" dirty="0" smtClean="0"/>
              <a:t> </a:t>
            </a:r>
            <a:r>
              <a:rPr lang="de-DE" sz="1600" dirty="0" err="1" smtClean="0"/>
              <a:t>test</a:t>
            </a:r>
            <a:r>
              <a:rPr lang="de-DE" sz="1600" dirty="0" smtClean="0"/>
              <a:t> </a:t>
            </a:r>
            <a:r>
              <a:rPr lang="de-DE" sz="1600" dirty="0" err="1" smtClean="0"/>
              <a:t>at</a:t>
            </a:r>
            <a:r>
              <a:rPr lang="de-DE" sz="1600" dirty="0" smtClean="0"/>
              <a:t> KATES </a:t>
            </a:r>
            <a:r>
              <a:rPr lang="de-DE" sz="1600" dirty="0" err="1" smtClean="0"/>
              <a:t>company</a:t>
            </a:r>
            <a:r>
              <a:rPr lang="de-DE" sz="1600" dirty="0" smtClean="0"/>
              <a:t>    </a:t>
            </a:r>
          </a:p>
          <a:p>
            <a:pPr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                            30.04.2012</a:t>
            </a:r>
          </a:p>
          <a:p>
            <a:pPr>
              <a:buNone/>
            </a:pPr>
            <a:r>
              <a:rPr lang="de-DE" sz="1600" dirty="0" smtClean="0"/>
              <a:t>TÜV </a:t>
            </a:r>
            <a:r>
              <a:rPr lang="de-DE" sz="1600" dirty="0" err="1" smtClean="0"/>
              <a:t>acceptance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helium</a:t>
            </a:r>
            <a:r>
              <a:rPr lang="de-DE" sz="1600" dirty="0" smtClean="0"/>
              <a:t> </a:t>
            </a:r>
            <a:r>
              <a:rPr lang="de-DE" sz="1600" dirty="0" err="1" smtClean="0"/>
              <a:t>vessel</a:t>
            </a:r>
            <a:r>
              <a:rPr lang="de-DE" sz="1600" dirty="0" smtClean="0"/>
              <a:t> (also </a:t>
            </a:r>
            <a:r>
              <a:rPr lang="de-DE" sz="1600" dirty="0" err="1" smtClean="0"/>
              <a:t>second</a:t>
            </a:r>
            <a:r>
              <a:rPr lang="de-DE" sz="1600" dirty="0" smtClean="0"/>
              <a:t> </a:t>
            </a:r>
            <a:r>
              <a:rPr lang="de-DE" sz="1600" dirty="0" err="1" smtClean="0"/>
              <a:t>cryostat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544530" y="2314500"/>
            <a:ext cx="5208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smtClean="0"/>
              <a:t>1st </a:t>
            </a:r>
            <a:r>
              <a:rPr lang="de-DE" sz="1600" dirty="0" err="1" smtClean="0"/>
              <a:t>cryostat</a:t>
            </a:r>
            <a:r>
              <a:rPr lang="de-DE" sz="1600" dirty="0" smtClean="0"/>
              <a:t> </a:t>
            </a:r>
            <a:r>
              <a:rPr lang="de-DE" sz="1600" dirty="0" err="1" smtClean="0"/>
              <a:t>at</a:t>
            </a:r>
            <a:r>
              <a:rPr lang="de-DE" sz="1600" dirty="0" smtClean="0"/>
              <a:t> </a:t>
            </a:r>
            <a:r>
              <a:rPr lang="de-DE" sz="1600" dirty="0" err="1" smtClean="0"/>
              <a:t>Wroclav</a:t>
            </a:r>
            <a:r>
              <a:rPr lang="de-DE" sz="1600" dirty="0" smtClean="0"/>
              <a:t>/</a:t>
            </a:r>
            <a:r>
              <a:rPr lang="de-DE" sz="1600" dirty="0" err="1" smtClean="0"/>
              <a:t>Kriosystem</a:t>
            </a:r>
            <a:r>
              <a:rPr lang="de-DE" sz="1600" dirty="0" smtClean="0"/>
              <a:t> 07.05.2012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67130" y="4844264"/>
            <a:ext cx="7541230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reference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latest</a:t>
            </a:r>
            <a:r>
              <a:rPr lang="de-DE" sz="1600" dirty="0" smtClean="0"/>
              <a:t> WUT </a:t>
            </a:r>
            <a:r>
              <a:rPr lang="de-DE" sz="1600" dirty="0" err="1" smtClean="0"/>
              <a:t>schedule</a:t>
            </a:r>
            <a:r>
              <a:rPr lang="de-DE" sz="1600" dirty="0" smtClean="0"/>
              <a:t> </a:t>
            </a:r>
            <a:r>
              <a:rPr lang="de-DE" sz="1600" dirty="0" err="1" smtClean="0"/>
              <a:t>dated</a:t>
            </a:r>
            <a:r>
              <a:rPr lang="de-DE" sz="1600" dirty="0" smtClean="0"/>
              <a:t> 16.04.2012:</a:t>
            </a:r>
          </a:p>
          <a:p>
            <a:pPr>
              <a:buNone/>
            </a:pPr>
            <a:r>
              <a:rPr lang="de-DE" sz="1600" dirty="0" smtClean="0">
                <a:solidFill>
                  <a:srgbClr val="FF0000"/>
                </a:solidFill>
              </a:rPr>
              <a:t>1st </a:t>
            </a:r>
            <a:r>
              <a:rPr lang="de-DE" sz="1600" dirty="0" err="1" smtClean="0">
                <a:solidFill>
                  <a:srgbClr val="FF0000"/>
                </a:solidFill>
              </a:rPr>
              <a:t>cryostat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/>
              <a:t>delivery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DESY 6.7.2012</a:t>
            </a:r>
          </a:p>
          <a:p>
            <a:pPr>
              <a:buNone/>
            </a:pPr>
            <a:r>
              <a:rPr lang="de-DE" sz="1600" dirty="0" smtClean="0"/>
              <a:t>Installation </a:t>
            </a:r>
            <a:r>
              <a:rPr lang="de-DE" sz="1600" dirty="0" err="1" smtClean="0"/>
              <a:t>finished</a:t>
            </a:r>
            <a:r>
              <a:rPr lang="de-DE" sz="1600" dirty="0" smtClean="0"/>
              <a:t> 3.8.2012</a:t>
            </a:r>
          </a:p>
          <a:p>
            <a:pPr>
              <a:buNone/>
            </a:pPr>
            <a:r>
              <a:rPr lang="de-DE" sz="2000" b="1" dirty="0" smtClean="0">
                <a:solidFill>
                  <a:srgbClr val="FF0000"/>
                </a:solidFill>
              </a:rPr>
              <a:t>-&gt; </a:t>
            </a:r>
            <a:r>
              <a:rPr lang="de-DE" sz="2000" b="1" dirty="0" err="1" smtClean="0">
                <a:solidFill>
                  <a:srgbClr val="FF0000"/>
                </a:solidFill>
              </a:rPr>
              <a:t>available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for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cavity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tests</a:t>
            </a:r>
            <a:r>
              <a:rPr lang="de-DE" sz="2000" b="1" dirty="0" smtClean="0">
                <a:solidFill>
                  <a:srgbClr val="FF0000"/>
                </a:solidFill>
              </a:rPr>
              <a:t> not </a:t>
            </a:r>
            <a:r>
              <a:rPr lang="de-DE" sz="2000" b="1" dirty="0" err="1" smtClean="0">
                <a:solidFill>
                  <a:srgbClr val="FF0000"/>
                </a:solidFill>
              </a:rPr>
              <a:t>before</a:t>
            </a:r>
            <a:r>
              <a:rPr lang="de-DE" sz="2000" b="1" dirty="0" smtClean="0">
                <a:solidFill>
                  <a:srgbClr val="FF0000"/>
                </a:solidFill>
              </a:rPr>
              <a:t> 1.10.2012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Microsoft Office PowerPoint</Application>
  <PresentationFormat>Bildschirmpräsentation (4:3)</PresentationFormat>
  <Paragraphs>241</Paragraphs>
  <Slides>28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DESY European XFEL</vt:lpstr>
      <vt:lpstr>WP-10   XFEL Accelerator Module Test Facility- Status Report   Contributions: In-Kind (IFJ-PAN,WUT,Kriosystem),BINP,  DESY (ZM,FLA,D3,D5,M-groups) …more than 40 colleagues  at DESY directly involved in AMTF installations</vt:lpstr>
      <vt:lpstr>Outline</vt:lpstr>
      <vt:lpstr>WP10 AMTF layout</vt:lpstr>
      <vt:lpstr>XMTS: Test stand for sc Quadrupoles</vt:lpstr>
      <vt:lpstr>Preparations for AMTF operation-IFJ-PAN Team </vt:lpstr>
      <vt:lpstr>AMTF – cryogenics in-kind-contributions</vt:lpstr>
      <vt:lpstr>Vertical Tests of Cavities</vt:lpstr>
      <vt:lpstr>AMTF:  2 Vertical Cryostats</vt:lpstr>
      <vt:lpstr>Vertical Cryostats - status</vt:lpstr>
      <vt:lpstr>Vertical Cryostats - remarks</vt:lpstr>
      <vt:lpstr>Transfer Line to Refrigerator – XATL1</vt:lpstr>
      <vt:lpstr>Transfer Line to Refrigerator – XATL1 (2)</vt:lpstr>
      <vt:lpstr>Subcooler Box XASB (XAVB,XAST) - Status</vt:lpstr>
      <vt:lpstr>Warm Magnetic Shielding</vt:lpstr>
      <vt:lpstr>2K Helium Pumps (DESY in-kind)</vt:lpstr>
      <vt:lpstr>Inserts &amp; Mounting Platform</vt:lpstr>
      <vt:lpstr>First installation of cavities in prototype insert</vt:lpstr>
      <vt:lpstr>Cavity Storage &amp; Insert Assembly (not WP10)</vt:lpstr>
      <vt:lpstr>Module Test Benches: RF Equipment</vt:lpstr>
      <vt:lpstr>Module Test Benches: Supports (BINP)</vt:lpstr>
      <vt:lpstr>PowerPoint-Präsentation</vt:lpstr>
      <vt:lpstr>PowerPoint-Präsentation</vt:lpstr>
      <vt:lpstr>Production of XATB components at BINP (2)</vt:lpstr>
      <vt:lpstr>PowerPoint-Präsentation</vt:lpstr>
      <vt:lpstr>Personnel Interlock</vt:lpstr>
      <vt:lpstr>More Activities</vt:lpstr>
      <vt:lpstr>Organizational Issues/ Safety at Work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Wichmann, Riko</dc:creator>
  <cp:lastModifiedBy>petersnb</cp:lastModifiedBy>
  <cp:revision>123</cp:revision>
  <dcterms:modified xsi:type="dcterms:W3CDTF">2012-05-16T09:28:14Z</dcterms:modified>
</cp:coreProperties>
</file>