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2B548659-87AB-4C35-A2BD-3161B866EDED}" type="datetimeFigureOut">
              <a:rPr lang="de-DE" smtClean="0"/>
              <a:t>31.05.2012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337511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2B548659-87AB-4C35-A2BD-3161B866EDED}" type="datetimeFigureOut">
              <a:rPr lang="de-DE" smtClean="0"/>
              <a:t>31.05.2012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204106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2B548659-87AB-4C35-A2BD-3161B866EDED}" type="datetimeFigureOut">
              <a:rPr lang="de-DE" smtClean="0"/>
              <a:t>31.05.2012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300530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2B548659-87AB-4C35-A2BD-3161B866EDED}" type="datetimeFigureOut">
              <a:rPr lang="de-DE" smtClean="0"/>
              <a:t>31.05.2012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308664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48659-87AB-4C35-A2BD-3161B866EDED}" type="datetimeFigureOut">
              <a:rPr lang="de-DE" smtClean="0"/>
              <a:t>31.05.2012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386204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2B548659-87AB-4C35-A2BD-3161B866EDED}" type="datetimeFigureOut">
              <a:rPr lang="de-DE" smtClean="0"/>
              <a:t>31.05.2012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50223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2B548659-87AB-4C35-A2BD-3161B866EDED}" type="datetimeFigureOut">
              <a:rPr lang="de-DE" smtClean="0"/>
              <a:t>31.05.2012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10680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2B548659-87AB-4C35-A2BD-3161B866EDED}" type="datetimeFigureOut">
              <a:rPr lang="de-DE" smtClean="0"/>
              <a:t>31.05.2012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412781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48659-87AB-4C35-A2BD-3161B866EDED}" type="datetimeFigureOut">
              <a:rPr lang="de-DE" smtClean="0"/>
              <a:t>31.05.2012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135999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48659-87AB-4C35-A2BD-3161B866EDED}" type="datetimeFigureOut">
              <a:rPr lang="de-DE" smtClean="0"/>
              <a:t>31.05.2012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45785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48659-87AB-4C35-A2BD-3161B866EDED}" type="datetimeFigureOut">
              <a:rPr lang="de-DE" smtClean="0"/>
              <a:t>31.05.2012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B9147D6-81D9-42EE-A6FA-98B64BDD18EF}" type="slidenum">
              <a:rPr lang="de-DE" smtClean="0"/>
              <a:t>‹#›</a:t>
            </a:fld>
            <a:endParaRPr lang="de-DE"/>
          </a:p>
        </p:txBody>
      </p:sp>
    </p:spTree>
    <p:extLst>
      <p:ext uri="{BB962C8B-B14F-4D97-AF65-F5344CB8AC3E}">
        <p14:creationId xmlns:p14="http://schemas.microsoft.com/office/powerpoint/2010/main" val="1159504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48659-87AB-4C35-A2BD-3161B866EDED}" type="datetimeFigureOut">
              <a:rPr lang="de-DE" smtClean="0"/>
              <a:t>31.05.2012</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147D6-81D9-42EE-A6FA-98B64BDD18EF}" type="slidenum">
              <a:rPr lang="de-DE" smtClean="0"/>
              <a:t>‹#›</a:t>
            </a:fld>
            <a:endParaRPr lang="de-DE"/>
          </a:p>
        </p:txBody>
      </p:sp>
    </p:spTree>
    <p:extLst>
      <p:ext uri="{BB962C8B-B14F-4D97-AF65-F5344CB8AC3E}">
        <p14:creationId xmlns:p14="http://schemas.microsoft.com/office/powerpoint/2010/main" val="4248807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ern.ch/us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de-DE" dirty="0" smtClean="0"/>
              <a:t>CMS and LHC BCM1F status (May 2012)</a:t>
            </a:r>
            <a:endParaRPr lang="de-DE" dirty="0"/>
          </a:p>
        </p:txBody>
      </p:sp>
      <p:sp>
        <p:nvSpPr>
          <p:cNvPr id="7" name="Subtitle 6"/>
          <p:cNvSpPr>
            <a:spLocks noGrp="1"/>
          </p:cNvSpPr>
          <p:nvPr>
            <p:ph type="subTitle" idx="1"/>
          </p:nvPr>
        </p:nvSpPr>
        <p:spPr/>
        <p:txBody>
          <a:bodyPr/>
          <a:lstStyle/>
          <a:p>
            <a:r>
              <a:rPr lang="de-DE" dirty="0" smtClean="0"/>
              <a:t>Elena Castro</a:t>
            </a:r>
            <a:endParaRPr lang="de-DE" dirty="0"/>
          </a:p>
        </p:txBody>
      </p:sp>
    </p:spTree>
    <p:extLst>
      <p:ext uri="{BB962C8B-B14F-4D97-AF65-F5344CB8AC3E}">
        <p14:creationId xmlns:p14="http://schemas.microsoft.com/office/powerpoint/2010/main" val="153324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6950"/>
          </a:xfrm>
        </p:spPr>
        <p:txBody>
          <a:bodyPr>
            <a:normAutofit/>
          </a:bodyPr>
          <a:lstStyle/>
          <a:p>
            <a:r>
              <a:rPr lang="de-DE" sz="3600" dirty="0" smtClean="0"/>
              <a:t>BCM1F4LHC</a:t>
            </a:r>
            <a:endParaRPr lang="de-DE" sz="3600" dirty="0"/>
          </a:p>
        </p:txBody>
      </p:sp>
      <p:sp>
        <p:nvSpPr>
          <p:cNvPr id="3" name="Content Placeholder 2"/>
          <p:cNvSpPr>
            <a:spLocks noGrp="1"/>
          </p:cNvSpPr>
          <p:nvPr>
            <p:ph idx="1"/>
          </p:nvPr>
        </p:nvSpPr>
        <p:spPr>
          <a:xfrm>
            <a:off x="3491880" y="1232023"/>
            <a:ext cx="5472608" cy="5625977"/>
          </a:xfrm>
        </p:spPr>
        <p:txBody>
          <a:bodyPr>
            <a:normAutofit fontScale="77500" lnSpcReduction="20000"/>
          </a:bodyPr>
          <a:lstStyle/>
          <a:p>
            <a:pPr algn="just">
              <a:buFontTx/>
              <a:buChar char="-"/>
            </a:pPr>
            <a:r>
              <a:rPr lang="de-DE" dirty="0" smtClean="0"/>
              <a:t>DAQ</a:t>
            </a:r>
          </a:p>
          <a:p>
            <a:pPr lvl="1" algn="just">
              <a:buFontTx/>
              <a:buChar char="-"/>
            </a:pPr>
            <a:r>
              <a:rPr lang="de-DE" dirty="0" smtClean="0"/>
              <a:t>Scalers ok</a:t>
            </a:r>
          </a:p>
          <a:p>
            <a:pPr lvl="1" algn="just">
              <a:buFontTx/>
              <a:buChar char="-"/>
            </a:pPr>
            <a:r>
              <a:rPr lang="de-DE" dirty="0" smtClean="0"/>
              <a:t>ADC baseline ok</a:t>
            </a:r>
          </a:p>
          <a:p>
            <a:pPr lvl="1" algn="just">
              <a:buFontTx/>
              <a:buChar char="-"/>
            </a:pPr>
            <a:r>
              <a:rPr lang="de-DE" dirty="0" smtClean="0"/>
              <a:t>TDC and ADC not running continuously</a:t>
            </a:r>
          </a:p>
          <a:p>
            <a:pPr lvl="1" algn="just">
              <a:buFontTx/>
              <a:buChar char="-"/>
            </a:pPr>
            <a:endParaRPr lang="de-DE" dirty="0" smtClean="0"/>
          </a:p>
          <a:p>
            <a:pPr algn="just">
              <a:buFontTx/>
              <a:buChar char="-"/>
            </a:pPr>
            <a:r>
              <a:rPr lang="de-DE" dirty="0" smtClean="0"/>
              <a:t>Data storage: </a:t>
            </a:r>
          </a:p>
          <a:p>
            <a:pPr marL="0" indent="0" algn="just">
              <a:buNone/>
            </a:pPr>
            <a:r>
              <a:rPr lang="de-DE" dirty="0"/>
              <a:t>S</a:t>
            </a:r>
            <a:r>
              <a:rPr lang="de-DE" dirty="0" smtClean="0"/>
              <a:t>o far working fine for scalers, TDCs and ADC baseline.  Automatic weekly move to CASTOR.</a:t>
            </a:r>
          </a:p>
          <a:p>
            <a:pPr marL="0" indent="0" algn="just">
              <a:buNone/>
            </a:pPr>
            <a:r>
              <a:rPr lang="de-DE" dirty="0" smtClean="0">
                <a:solidFill>
                  <a:srgbClr val="FF0000"/>
                </a:solidFill>
              </a:rPr>
              <a:t>Warning!!!</a:t>
            </a:r>
            <a:r>
              <a:rPr lang="en-US" dirty="0" smtClean="0">
                <a:solidFill>
                  <a:srgbClr val="FF0000"/>
                </a:solidFill>
              </a:rPr>
              <a:t> CERN will decommission the current user area (/castor/</a:t>
            </a:r>
            <a:r>
              <a:rPr lang="en-US" dirty="0" smtClean="0">
                <a:solidFill>
                  <a:srgbClr val="FF0000"/>
                </a:solidFill>
                <a:hlinkClick r:id="rId2"/>
              </a:rPr>
              <a:t>cern.ch/user/</a:t>
            </a:r>
            <a:r>
              <a:rPr lang="en-US" dirty="0" smtClean="0">
                <a:solidFill>
                  <a:srgbClr val="FF0000"/>
                </a:solidFill>
              </a:rPr>
              <a:t>) </a:t>
            </a:r>
          </a:p>
          <a:p>
            <a:pPr marL="0" indent="0" algn="just">
              <a:buNone/>
            </a:pPr>
            <a:r>
              <a:rPr lang="en-US" dirty="0" smtClean="0">
                <a:solidFill>
                  <a:srgbClr val="FF0000"/>
                </a:solidFill>
              </a:rPr>
              <a:t>on the CASTOR disk/tape system this year (what to do???)</a:t>
            </a:r>
            <a:endParaRPr lang="de-DE" dirty="0" smtClean="0"/>
          </a:p>
          <a:p>
            <a:pPr algn="just">
              <a:buFontTx/>
              <a:buChar char="-"/>
            </a:pPr>
            <a:r>
              <a:rPr lang="de-DE" dirty="0" smtClean="0"/>
              <a:t>Data analysis: </a:t>
            </a:r>
          </a:p>
          <a:p>
            <a:pPr marL="0" indent="0" algn="just">
              <a:buNone/>
            </a:pPr>
            <a:r>
              <a:rPr lang="de-DE" dirty="0" smtClean="0"/>
              <a:t>To be done for the 4 diamonds: TDC bunch ID, ADC amplitude spectra.</a:t>
            </a:r>
          </a:p>
        </p:txBody>
      </p:sp>
      <p:pic>
        <p:nvPicPr>
          <p:cNvPr id="1026" name="Picture 2" descr="D:\DCIM\Camera\2012-05-25 09.21.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20800" y="2352823"/>
            <a:ext cx="5625977" cy="338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87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24942"/>
          </a:xfrm>
        </p:spPr>
        <p:txBody>
          <a:bodyPr>
            <a:normAutofit/>
          </a:bodyPr>
          <a:lstStyle/>
          <a:p>
            <a:r>
              <a:rPr lang="de-DE" sz="3200" dirty="0" smtClean="0"/>
              <a:t>BCM1F4LHC displays</a:t>
            </a:r>
            <a:endParaRPr lang="de-DE" sz="3200" dirty="0"/>
          </a:p>
        </p:txBody>
      </p:sp>
      <p:sp>
        <p:nvSpPr>
          <p:cNvPr id="3" name="Content Placeholder 2"/>
          <p:cNvSpPr>
            <a:spLocks noGrp="1"/>
          </p:cNvSpPr>
          <p:nvPr>
            <p:ph idx="1"/>
          </p:nvPr>
        </p:nvSpPr>
        <p:spPr>
          <a:xfrm>
            <a:off x="6156176" y="1028465"/>
            <a:ext cx="2572977" cy="2999072"/>
          </a:xfrm>
        </p:spPr>
        <p:txBody>
          <a:bodyPr>
            <a:normAutofit fontScale="92500" lnSpcReduction="10000"/>
          </a:bodyPr>
          <a:lstStyle/>
          <a:p>
            <a:pPr marL="0" indent="0">
              <a:buNone/>
            </a:pPr>
            <a:r>
              <a:rPr lang="de-DE" dirty="0" smtClean="0"/>
              <a:t>The 2 new P5 diamonds are displayed in CMS control room together with the closest BLMs.</a:t>
            </a:r>
            <a:endParaRPr lang="de-DE" dirty="0"/>
          </a:p>
        </p:txBody>
      </p:sp>
      <p:grpSp>
        <p:nvGrpSpPr>
          <p:cNvPr id="5" name="Group 4"/>
          <p:cNvGrpSpPr/>
          <p:nvPr/>
        </p:nvGrpSpPr>
        <p:grpSpPr>
          <a:xfrm>
            <a:off x="25152" y="914563"/>
            <a:ext cx="6056414" cy="4257479"/>
            <a:chOff x="-29893" y="1537371"/>
            <a:chExt cx="6056414" cy="4257479"/>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 y="1537371"/>
              <a:ext cx="6056414" cy="425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04900" y="2750699"/>
              <a:ext cx="1938095" cy="400110"/>
            </a:xfrm>
            <a:prstGeom prst="rect">
              <a:avLst/>
            </a:prstGeom>
            <a:noFill/>
          </p:spPr>
          <p:txBody>
            <a:bodyPr wrap="none" rtlCol="0">
              <a:spAutoFit/>
            </a:bodyPr>
            <a:lstStyle/>
            <a:p>
              <a:r>
                <a:rPr lang="de-DE" sz="2000" b="1" dirty="0" smtClean="0"/>
                <a:t>BCM1F4LHC Left</a:t>
              </a:r>
              <a:endParaRPr lang="de-DE" sz="2000" b="1" dirty="0"/>
            </a:p>
          </p:txBody>
        </p:sp>
        <p:sp>
          <p:nvSpPr>
            <p:cNvPr id="6" name="TextBox 5"/>
            <p:cNvSpPr txBox="1"/>
            <p:nvPr/>
          </p:nvSpPr>
          <p:spPr>
            <a:xfrm>
              <a:off x="3359540" y="3748970"/>
              <a:ext cx="2083455" cy="400110"/>
            </a:xfrm>
            <a:prstGeom prst="rect">
              <a:avLst/>
            </a:prstGeom>
            <a:noFill/>
          </p:spPr>
          <p:txBody>
            <a:bodyPr wrap="none" rtlCol="0">
              <a:spAutoFit/>
            </a:bodyPr>
            <a:lstStyle/>
            <a:p>
              <a:r>
                <a:rPr lang="de-DE" sz="2000" b="1" dirty="0" smtClean="0"/>
                <a:t>BCM1F4LHC Right</a:t>
              </a:r>
              <a:endParaRPr lang="de-DE" sz="2000" b="1" dirty="0"/>
            </a:p>
          </p:txBody>
        </p:sp>
        <p:sp>
          <p:nvSpPr>
            <p:cNvPr id="7" name="TextBox 6"/>
            <p:cNvSpPr txBox="1"/>
            <p:nvPr/>
          </p:nvSpPr>
          <p:spPr>
            <a:xfrm>
              <a:off x="4316020" y="2094083"/>
              <a:ext cx="1126975" cy="400110"/>
            </a:xfrm>
            <a:prstGeom prst="rect">
              <a:avLst/>
            </a:prstGeom>
            <a:noFill/>
          </p:spPr>
          <p:txBody>
            <a:bodyPr wrap="none" rtlCol="0">
              <a:spAutoFit/>
            </a:bodyPr>
            <a:lstStyle/>
            <a:p>
              <a:r>
                <a:rPr lang="de-DE" sz="2000" b="1" dirty="0" smtClean="0"/>
                <a:t>BLM Left</a:t>
              </a:r>
              <a:endParaRPr lang="de-DE" sz="2000" b="1" dirty="0"/>
            </a:p>
          </p:txBody>
        </p:sp>
        <p:sp>
          <p:nvSpPr>
            <p:cNvPr id="9" name="TextBox 8"/>
            <p:cNvSpPr txBox="1"/>
            <p:nvPr/>
          </p:nvSpPr>
          <p:spPr>
            <a:xfrm>
              <a:off x="2430311" y="5013176"/>
              <a:ext cx="3012684" cy="400110"/>
            </a:xfrm>
            <a:prstGeom prst="rect">
              <a:avLst/>
            </a:prstGeom>
            <a:noFill/>
          </p:spPr>
          <p:txBody>
            <a:bodyPr wrap="none" rtlCol="0">
              <a:spAutoFit/>
            </a:bodyPr>
            <a:lstStyle/>
            <a:p>
              <a:r>
                <a:rPr lang="de-DE" sz="2000" b="1" dirty="0" smtClean="0"/>
                <a:t>BLM Right (not working??)</a:t>
              </a:r>
              <a:endParaRPr lang="de-DE" sz="2000" b="1" dirty="0"/>
            </a:p>
          </p:txBody>
        </p:sp>
      </p:grpSp>
      <p:sp>
        <p:nvSpPr>
          <p:cNvPr id="11" name="Content Placeholder 2"/>
          <p:cNvSpPr txBox="1">
            <a:spLocks/>
          </p:cNvSpPr>
          <p:nvPr/>
        </p:nvSpPr>
        <p:spPr>
          <a:xfrm>
            <a:off x="51614" y="5292606"/>
            <a:ext cx="9092386" cy="149953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dirty="0" smtClean="0"/>
              <a:t>Alick will include the 2 new sensors in the existing Vistars display but for future development we should be involved (Maria, Sebastian+Elena remotely??)</a:t>
            </a:r>
            <a:endParaRPr lang="de-DE" dirty="0"/>
          </a:p>
        </p:txBody>
      </p:sp>
    </p:spTree>
    <p:extLst>
      <p:ext uri="{BB962C8B-B14F-4D97-AF65-F5344CB8AC3E}">
        <p14:creationId xmlns:p14="http://schemas.microsoft.com/office/powerpoint/2010/main" val="316882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86"/>
            <a:ext cx="8229600" cy="652934"/>
          </a:xfrm>
        </p:spPr>
        <p:txBody>
          <a:bodyPr>
            <a:normAutofit fontScale="90000"/>
          </a:bodyPr>
          <a:lstStyle/>
          <a:p>
            <a:r>
              <a:rPr lang="de-DE" dirty="0" smtClean="0"/>
              <a:t>Next issue: UFO studies</a:t>
            </a:r>
            <a:endParaRPr lang="de-DE" dirty="0"/>
          </a:p>
        </p:txBody>
      </p:sp>
      <p:sp>
        <p:nvSpPr>
          <p:cNvPr id="3" name="Content Placeholder 2"/>
          <p:cNvSpPr>
            <a:spLocks noGrp="1"/>
          </p:cNvSpPr>
          <p:nvPr>
            <p:ph idx="1"/>
          </p:nvPr>
        </p:nvSpPr>
        <p:spPr>
          <a:xfrm>
            <a:off x="457200" y="908720"/>
            <a:ext cx="8229600" cy="5217443"/>
          </a:xfrm>
        </p:spPr>
        <p:txBody>
          <a:bodyPr/>
          <a:lstStyle/>
          <a:p>
            <a:r>
              <a:rPr lang="de-DE" dirty="0" smtClean="0"/>
              <a:t>To clarify how the Griesmeyer diamonds (scope self trigger at high amplitude signals or scope external trigger with BLM?)</a:t>
            </a:r>
          </a:p>
          <a:p>
            <a:r>
              <a:rPr lang="de-DE" dirty="0" smtClean="0"/>
              <a:t>Include in the daq setup the UFO detection (in general a Post Mortem analysis)</a:t>
            </a:r>
          </a:p>
          <a:p>
            <a:r>
              <a:rPr lang="de-DE" dirty="0" smtClean="0"/>
              <a:t>Signals available in our setup in Prevessin:</a:t>
            </a:r>
          </a:p>
        </p:txBody>
      </p:sp>
    </p:spTree>
    <p:extLst>
      <p:ext uri="{BB962C8B-B14F-4D97-AF65-F5344CB8AC3E}">
        <p14:creationId xmlns:p14="http://schemas.microsoft.com/office/powerpoint/2010/main" val="2935252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47500" lnSpcReduction="20000"/>
          </a:bodyPr>
          <a:lstStyle/>
          <a:p>
            <a:pPr marL="0" indent="0">
              <a:buNone/>
            </a:pPr>
            <a:r>
              <a:rPr lang="en-US" u="sng" dirty="0" smtClean="0"/>
              <a:t>Email from </a:t>
            </a:r>
            <a:r>
              <a:rPr lang="en-US" u="sng" dirty="0" err="1" smtClean="0"/>
              <a:t>Ewald</a:t>
            </a:r>
            <a:r>
              <a:rPr lang="en-US" u="sng" dirty="0" smtClean="0"/>
              <a:t> </a:t>
            </a:r>
            <a:r>
              <a:rPr lang="en-US" u="sng" dirty="0" err="1" smtClean="0"/>
              <a:t>Effinger</a:t>
            </a:r>
            <a:r>
              <a:rPr lang="en-US" u="sng" dirty="0" smtClean="0"/>
              <a:t>:</a:t>
            </a:r>
          </a:p>
          <a:p>
            <a:pPr marL="0" indent="0">
              <a:buNone/>
            </a:pPr>
            <a:endParaRPr lang="en-US" dirty="0" smtClean="0"/>
          </a:p>
          <a:p>
            <a:pPr marL="0" indent="0">
              <a:buNone/>
            </a:pPr>
            <a:r>
              <a:rPr lang="en-US" i="1" dirty="0" smtClean="0"/>
              <a:t>There is two possibilities to get the PM trigger via the </a:t>
            </a:r>
            <a:r>
              <a:rPr lang="en-US" i="1" dirty="0" err="1" smtClean="0"/>
              <a:t>Lemo</a:t>
            </a:r>
            <a:r>
              <a:rPr lang="en-US" i="1" dirty="0" smtClean="0"/>
              <a:t> connector on the BOBR card. </a:t>
            </a:r>
          </a:p>
          <a:p>
            <a:pPr marL="0" indent="0">
              <a:buNone/>
            </a:pPr>
            <a:r>
              <a:rPr lang="en-US" i="1" dirty="0" smtClean="0"/>
              <a:t> </a:t>
            </a:r>
          </a:p>
          <a:p>
            <a:pPr marL="0" indent="0">
              <a:buNone/>
            </a:pPr>
            <a:r>
              <a:rPr lang="en-US" i="1" dirty="0" smtClean="0"/>
              <a:t>1.</a:t>
            </a:r>
            <a:r>
              <a:rPr lang="en-US" i="1" dirty="0"/>
              <a:t>       </a:t>
            </a:r>
            <a:r>
              <a:rPr lang="en-US" i="1" dirty="0" smtClean="0"/>
              <a:t>Reprogramming the FPGA on the BOBR card and set the event as default setting. </a:t>
            </a:r>
          </a:p>
          <a:p>
            <a:pPr marL="0" indent="0">
              <a:buNone/>
            </a:pPr>
            <a:r>
              <a:rPr lang="en-US" i="1" dirty="0" smtClean="0"/>
              <a:t>2.</a:t>
            </a:r>
            <a:r>
              <a:rPr lang="en-US" i="1" dirty="0"/>
              <a:t>       </a:t>
            </a:r>
            <a:r>
              <a:rPr lang="en-US" i="1" dirty="0" smtClean="0"/>
              <a:t>The card needs to receive a command from the VME bridge to set the event to be transferred to the LEMO connector</a:t>
            </a:r>
          </a:p>
          <a:p>
            <a:pPr marL="0" indent="0">
              <a:buNone/>
            </a:pPr>
            <a:r>
              <a:rPr lang="en-US" i="1" dirty="0" smtClean="0"/>
              <a:t> </a:t>
            </a:r>
          </a:p>
          <a:p>
            <a:pPr marL="0" indent="0">
              <a:buNone/>
            </a:pPr>
            <a:r>
              <a:rPr lang="en-US" i="1" dirty="0" smtClean="0"/>
              <a:t>With version 1. the output will be always operational also after the VME rack was switch off and on again. The option is easy but the event can’t be changed easily.     </a:t>
            </a:r>
          </a:p>
          <a:p>
            <a:pPr marL="0" indent="0">
              <a:buNone/>
            </a:pPr>
            <a:r>
              <a:rPr lang="en-US" i="1" dirty="0" smtClean="0"/>
              <a:t>With version 2. you have to communicated with the BOBR to set it correctly.  You can select on which event you get a trigger. </a:t>
            </a:r>
          </a:p>
          <a:p>
            <a:pPr marL="0" indent="0">
              <a:buNone/>
            </a:pPr>
            <a:r>
              <a:rPr lang="en-US" i="1" dirty="0" smtClean="0"/>
              <a:t> </a:t>
            </a:r>
          </a:p>
          <a:p>
            <a:pPr marL="0" indent="0">
              <a:buNone/>
            </a:pPr>
            <a:r>
              <a:rPr lang="en-US" i="1" dirty="0" smtClean="0"/>
              <a:t>Possible events (you need to select one): </a:t>
            </a:r>
          </a:p>
          <a:p>
            <a:pPr marL="0" indent="0">
              <a:buNone/>
            </a:pPr>
            <a:r>
              <a:rPr lang="en-US" i="1" dirty="0" smtClean="0"/>
              <a:t> </a:t>
            </a:r>
          </a:p>
          <a:p>
            <a:pPr marL="0" indent="0">
              <a:buNone/>
            </a:pPr>
            <a:r>
              <a:rPr lang="en-US" i="1" dirty="0" smtClean="0"/>
              <a:t>Global PM: </a:t>
            </a:r>
          </a:p>
          <a:p>
            <a:pPr marL="0" indent="0">
              <a:buNone/>
            </a:pPr>
            <a:r>
              <a:rPr lang="en-US" i="1" dirty="0" smtClean="0"/>
              <a:t>Is triggered for all injection and all extraction in the LHC.</a:t>
            </a:r>
          </a:p>
          <a:p>
            <a:pPr marL="0" indent="0">
              <a:buNone/>
            </a:pPr>
            <a:r>
              <a:rPr lang="en-US" i="1" dirty="0" smtClean="0"/>
              <a:t>Time delay: 2-5 </a:t>
            </a:r>
            <a:r>
              <a:rPr lang="en-US" i="1" dirty="0" err="1" smtClean="0"/>
              <a:t>ms</a:t>
            </a:r>
            <a:r>
              <a:rPr lang="en-US" i="1" dirty="0" smtClean="0"/>
              <a:t> </a:t>
            </a:r>
          </a:p>
          <a:p>
            <a:pPr marL="0" indent="0">
              <a:buNone/>
            </a:pPr>
            <a:r>
              <a:rPr lang="en-US" i="1" dirty="0" smtClean="0"/>
              <a:t>You need to distinguish which data are important for you.  </a:t>
            </a:r>
          </a:p>
          <a:p>
            <a:pPr marL="0" indent="0">
              <a:buNone/>
            </a:pPr>
            <a:r>
              <a:rPr lang="en-US" i="1" dirty="0" smtClean="0"/>
              <a:t>  </a:t>
            </a:r>
          </a:p>
          <a:p>
            <a:pPr marL="0" indent="0">
              <a:buNone/>
            </a:pPr>
            <a:r>
              <a:rPr lang="en-US" i="1" dirty="0" err="1" smtClean="0"/>
              <a:t>BLM_Capture</a:t>
            </a:r>
            <a:r>
              <a:rPr lang="en-US" i="1" dirty="0" smtClean="0"/>
              <a:t>:</a:t>
            </a:r>
          </a:p>
          <a:p>
            <a:pPr marL="0" indent="0">
              <a:buNone/>
            </a:pPr>
            <a:r>
              <a:rPr lang="en-US" i="1" dirty="0" smtClean="0"/>
              <a:t>Is triggered for all extraction and UFO-events in the LHC.</a:t>
            </a:r>
          </a:p>
          <a:p>
            <a:pPr marL="0" indent="0">
              <a:buNone/>
            </a:pPr>
            <a:r>
              <a:rPr lang="en-US" i="1" dirty="0" smtClean="0"/>
              <a:t>Time delay: 1-2 s </a:t>
            </a:r>
          </a:p>
          <a:p>
            <a:pPr marL="0" indent="0">
              <a:buNone/>
            </a:pPr>
            <a:r>
              <a:rPr lang="en-US" i="1" dirty="0" smtClean="0"/>
              <a:t>You need to distinguish which data are important for you.  </a:t>
            </a:r>
            <a:endParaRPr lang="en-US" i="1" dirty="0"/>
          </a:p>
        </p:txBody>
      </p:sp>
    </p:spTree>
    <p:extLst>
      <p:ext uri="{BB962C8B-B14F-4D97-AF65-F5344CB8AC3E}">
        <p14:creationId xmlns:p14="http://schemas.microsoft.com/office/powerpoint/2010/main" val="419613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778"/>
            <a:ext cx="8229600" cy="868958"/>
          </a:xfrm>
        </p:spPr>
        <p:txBody>
          <a:bodyPr/>
          <a:lstStyle/>
          <a:p>
            <a:r>
              <a:rPr lang="de-DE" dirty="0" smtClean="0"/>
              <a:t>CMS BCM1F</a:t>
            </a:r>
            <a:endParaRPr lang="de-DE" dirty="0"/>
          </a:p>
        </p:txBody>
      </p:sp>
      <p:sp>
        <p:nvSpPr>
          <p:cNvPr id="3" name="Content Placeholder 2"/>
          <p:cNvSpPr>
            <a:spLocks noGrp="1"/>
          </p:cNvSpPr>
          <p:nvPr>
            <p:ph idx="1"/>
          </p:nvPr>
        </p:nvSpPr>
        <p:spPr>
          <a:xfrm>
            <a:off x="421920" y="1052736"/>
            <a:ext cx="8229600" cy="892696"/>
          </a:xfrm>
        </p:spPr>
        <p:txBody>
          <a:bodyPr/>
          <a:lstStyle/>
          <a:p>
            <a:pPr marL="0" indent="0">
              <a:buNone/>
            </a:pPr>
            <a:r>
              <a:rPr lang="de-DE" dirty="0" smtClean="0"/>
              <a:t>Installation of MGD in S1</a:t>
            </a:r>
            <a:endParaRPr lang="de-DE" dirty="0"/>
          </a:p>
        </p:txBody>
      </p:sp>
      <p:pic>
        <p:nvPicPr>
          <p:cNvPr id="3074" name="Picture 2" descr="D:\DCIM\Camera\2012-05-24 12.17.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8793" y="2135542"/>
            <a:ext cx="7850321" cy="4722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4119463"/>
            <a:ext cx="998094" cy="461665"/>
          </a:xfrm>
          <a:prstGeom prst="rect">
            <a:avLst/>
          </a:prstGeom>
          <a:noFill/>
        </p:spPr>
        <p:txBody>
          <a:bodyPr wrap="none" rtlCol="0">
            <a:spAutoFit/>
          </a:bodyPr>
          <a:lstStyle/>
          <a:p>
            <a:r>
              <a:rPr lang="de-DE" sz="2400" b="1" dirty="0" smtClean="0"/>
              <a:t>BPTX1</a:t>
            </a:r>
            <a:endParaRPr lang="de-DE" sz="2400" b="1" dirty="0"/>
          </a:p>
        </p:txBody>
      </p:sp>
      <p:sp>
        <p:nvSpPr>
          <p:cNvPr id="6" name="TextBox 5"/>
          <p:cNvSpPr txBox="1"/>
          <p:nvPr/>
        </p:nvSpPr>
        <p:spPr>
          <a:xfrm>
            <a:off x="179512" y="4653136"/>
            <a:ext cx="998094" cy="461665"/>
          </a:xfrm>
          <a:prstGeom prst="rect">
            <a:avLst/>
          </a:prstGeom>
          <a:noFill/>
        </p:spPr>
        <p:txBody>
          <a:bodyPr wrap="none" rtlCol="0">
            <a:spAutoFit/>
          </a:bodyPr>
          <a:lstStyle/>
          <a:p>
            <a:r>
              <a:rPr lang="de-DE" sz="2400" b="1" dirty="0" smtClean="0"/>
              <a:t>BPTX2</a:t>
            </a:r>
            <a:endParaRPr lang="de-DE" sz="2400" b="1" dirty="0"/>
          </a:p>
        </p:txBody>
      </p:sp>
      <p:cxnSp>
        <p:nvCxnSpPr>
          <p:cNvPr id="7" name="Straight Arrow Connector 6"/>
          <p:cNvCxnSpPr/>
          <p:nvPr/>
        </p:nvCxnSpPr>
        <p:spPr>
          <a:xfrm>
            <a:off x="1043608" y="4350295"/>
            <a:ext cx="3528392" cy="662881"/>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043608" y="4952139"/>
            <a:ext cx="3960440" cy="16266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2160" y="1196752"/>
            <a:ext cx="2734467" cy="830997"/>
          </a:xfrm>
          <a:prstGeom prst="rect">
            <a:avLst/>
          </a:prstGeom>
          <a:noFill/>
        </p:spPr>
        <p:txBody>
          <a:bodyPr wrap="none" rtlCol="0">
            <a:spAutoFit/>
          </a:bodyPr>
          <a:lstStyle/>
          <a:p>
            <a:r>
              <a:rPr lang="de-DE" sz="2400" b="1" dirty="0" smtClean="0"/>
              <a:t>Sensor signals from </a:t>
            </a:r>
          </a:p>
          <a:p>
            <a:r>
              <a:rPr lang="de-DE" sz="2400" b="1" dirty="0" smtClean="0"/>
              <a:t>NIM-&gt;ECL converter</a:t>
            </a:r>
            <a:endParaRPr lang="de-DE" sz="2400" b="1" dirty="0"/>
          </a:p>
        </p:txBody>
      </p:sp>
      <p:cxnSp>
        <p:nvCxnSpPr>
          <p:cNvPr id="12" name="Straight Arrow Connector 11"/>
          <p:cNvCxnSpPr/>
          <p:nvPr/>
        </p:nvCxnSpPr>
        <p:spPr>
          <a:xfrm flipH="1">
            <a:off x="5364088" y="2009168"/>
            <a:ext cx="1728192" cy="19238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483768" y="2009168"/>
            <a:ext cx="432048" cy="120380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19672" y="1720042"/>
            <a:ext cx="2376264" cy="461665"/>
          </a:xfrm>
          <a:prstGeom prst="rect">
            <a:avLst/>
          </a:prstGeom>
          <a:noFill/>
        </p:spPr>
        <p:txBody>
          <a:bodyPr wrap="square" rtlCol="0">
            <a:spAutoFit/>
          </a:bodyPr>
          <a:lstStyle/>
          <a:p>
            <a:r>
              <a:rPr lang="de-DE" sz="2400" b="1" dirty="0" smtClean="0"/>
              <a:t>Wiener VM-USB</a:t>
            </a:r>
            <a:endParaRPr lang="de-DE" sz="2400" b="1" dirty="0"/>
          </a:p>
        </p:txBody>
      </p:sp>
    </p:spTree>
    <p:extLst>
      <p:ext uri="{BB962C8B-B14F-4D97-AF65-F5344CB8AC3E}">
        <p14:creationId xmlns:p14="http://schemas.microsoft.com/office/powerpoint/2010/main" val="399910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Software</a:t>
            </a:r>
            <a:endParaRPr lang="de-DE" dirty="0"/>
          </a:p>
        </p:txBody>
      </p:sp>
      <p:sp>
        <p:nvSpPr>
          <p:cNvPr id="3" name="Content Placeholder 2"/>
          <p:cNvSpPr>
            <a:spLocks noGrp="1"/>
          </p:cNvSpPr>
          <p:nvPr>
            <p:ph idx="1"/>
          </p:nvPr>
        </p:nvSpPr>
        <p:spPr/>
        <p:txBody>
          <a:bodyPr/>
          <a:lstStyle/>
          <a:p>
            <a:r>
              <a:rPr lang="de-DE" dirty="0" smtClean="0"/>
              <a:t>Upgrade tool:</a:t>
            </a:r>
          </a:p>
          <a:p>
            <a:pPr lvl="1"/>
            <a:r>
              <a:rPr lang="de-DE" dirty="0" smtClean="0"/>
              <a:t>Available in ctrl3 for flashing the LUT firmware</a:t>
            </a:r>
          </a:p>
          <a:p>
            <a:pPr lvl="1"/>
            <a:r>
              <a:rPr lang="de-DE" dirty="0" smtClean="0"/>
              <a:t>Available in the laptop for flashing the MGD firmware.</a:t>
            </a:r>
          </a:p>
          <a:p>
            <a:r>
              <a:rPr lang="de-DE" dirty="0" smtClean="0"/>
              <a:t>Serivas tool:</a:t>
            </a:r>
          </a:p>
          <a:p>
            <a:pPr lvl="1"/>
            <a:r>
              <a:rPr lang="de-DE" dirty="0" smtClean="0"/>
              <a:t>Available in ctrl3 (cms account needed) using the CAEN optical link (use this option)</a:t>
            </a:r>
          </a:p>
          <a:p>
            <a:pPr lvl="1"/>
            <a:r>
              <a:rPr lang="de-DE" dirty="0" smtClean="0"/>
              <a:t>Available in the laptop using the Wiener VM USB</a:t>
            </a:r>
          </a:p>
          <a:p>
            <a:pPr marL="457200" lvl="1" indent="0">
              <a:buNone/>
            </a:pPr>
            <a:endParaRPr lang="de-DE" dirty="0" smtClean="0"/>
          </a:p>
        </p:txBody>
      </p:sp>
    </p:spTree>
    <p:extLst>
      <p:ext uri="{BB962C8B-B14F-4D97-AF65-F5344CB8AC3E}">
        <p14:creationId xmlns:p14="http://schemas.microsoft.com/office/powerpoint/2010/main" val="69229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80926"/>
          </a:xfrm>
        </p:spPr>
        <p:txBody>
          <a:bodyPr>
            <a:normAutofit/>
          </a:bodyPr>
          <a:lstStyle/>
          <a:p>
            <a:r>
              <a:rPr lang="de-DE" sz="3200" dirty="0" smtClean="0"/>
              <a:t>PVSS monitor available in CMS control room</a:t>
            </a:r>
            <a:endParaRPr lang="de-DE" sz="3200" dirty="0"/>
          </a:p>
        </p:txBody>
      </p:sp>
      <p:sp>
        <p:nvSpPr>
          <p:cNvPr id="3" name="Content Placeholder 2"/>
          <p:cNvSpPr>
            <a:spLocks noGrp="1"/>
          </p:cNvSpPr>
          <p:nvPr>
            <p:ph idx="1"/>
          </p:nvPr>
        </p:nvSpPr>
        <p:spPr/>
        <p:txBody>
          <a:bodyPr/>
          <a:lstStyle/>
          <a:p>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4" y="692696"/>
            <a:ext cx="615315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231" y="3552825"/>
            <a:ext cx="47434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949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Words>
  <Application>Microsoft Office PowerPoint</Application>
  <PresentationFormat>On-screen Show (4:3)</PresentationFormat>
  <Paragraphs>61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CMS and LHC BCM1F status (May 2012)</vt:lpstr>
      <vt:lpstr>BCM1F4LHC</vt:lpstr>
      <vt:lpstr>BCM1F4LHC displays</vt:lpstr>
      <vt:lpstr>Next issue: UFO studies</vt:lpstr>
      <vt:lpstr>PowerPoint Presentation</vt:lpstr>
      <vt:lpstr>CMS BCM1F</vt:lpstr>
      <vt:lpstr>Software</vt:lpstr>
      <vt:lpstr>PVSS monitor available in CMS control room</vt:lpstr>
    </vt:vector>
  </TitlesOfParts>
  <Company>DESY Zeuthen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 and LHC BCM1F status (May 2012)</dc:title>
  <dc:creator>DESY Mitarbeiter</dc:creator>
  <cp:lastModifiedBy>DESY Mitarbeiter</cp:lastModifiedBy>
  <cp:revision>9</cp:revision>
  <dcterms:created xsi:type="dcterms:W3CDTF">2012-05-31T09:25:50Z</dcterms:created>
  <dcterms:modified xsi:type="dcterms:W3CDTF">2012-05-31T11:01:36Z</dcterms:modified>
</cp:coreProperties>
</file>