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7" r:id="rId2"/>
    <p:sldId id="363" r:id="rId3"/>
    <p:sldId id="364" r:id="rId4"/>
    <p:sldId id="365" r:id="rId5"/>
    <p:sldId id="366" r:id="rId6"/>
    <p:sldId id="374" r:id="rId7"/>
    <p:sldId id="367" r:id="rId8"/>
    <p:sldId id="368" r:id="rId9"/>
    <p:sldId id="369" r:id="rId10"/>
    <p:sldId id="370" r:id="rId11"/>
    <p:sldId id="372" r:id="rId12"/>
    <p:sldId id="371" r:id="rId13"/>
    <p:sldId id="373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61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B09B"/>
    <a:srgbClr val="004494"/>
    <a:srgbClr val="3166CF"/>
    <a:srgbClr val="EA0C51"/>
    <a:srgbClr val="37ACDE"/>
    <a:srgbClr val="3E6FD2"/>
    <a:srgbClr val="000000"/>
    <a:srgbClr val="2D5EC1"/>
    <a:srgbClr val="BD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7" autoAdjust="0"/>
    <p:restoredTop sz="93768" autoAdjust="0"/>
  </p:normalViewPr>
  <p:slideViewPr>
    <p:cSldViewPr snapToGrid="0">
      <p:cViewPr varScale="1">
        <p:scale>
          <a:sx n="109" d="100"/>
          <a:sy n="109" d="100"/>
        </p:scale>
        <p:origin x="-116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96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01093DE3-91B4-4CAF-B1F5-4B0FEC289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551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9300"/>
            <a:ext cx="58547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C9DBAB8-D9C5-47BF-9877-2EBB7B30A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600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 matrix very effective but hides several</a:t>
            </a:r>
            <a:r>
              <a:rPr lang="en-US" baseline="0" dirty="0" smtClean="0"/>
              <a:t> uncertainties behind 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DBAB8-D9C5-47BF-9877-2EBB7B30A44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 matrix very effective but hides several</a:t>
            </a:r>
            <a:r>
              <a:rPr lang="en-US" baseline="0" dirty="0" smtClean="0"/>
              <a:t> uncertainties </a:t>
            </a:r>
            <a:r>
              <a:rPr lang="en-US" baseline="0" smtClean="0"/>
              <a:t>behind 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DBAB8-D9C5-47BF-9877-2EBB7B30A44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 matrix very effective but hides several</a:t>
            </a:r>
            <a:r>
              <a:rPr lang="en-US" baseline="0" dirty="0" smtClean="0"/>
              <a:t> uncertainties </a:t>
            </a:r>
            <a:r>
              <a:rPr lang="en-US" baseline="0" smtClean="0"/>
              <a:t>behind it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DBAB8-D9C5-47BF-9877-2EBB7B30A44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4750" y="0"/>
            <a:ext cx="4810125" cy="3606800"/>
          </a:xfrm>
          <a:ln/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it-IT" dirty="0" smtClean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17563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17563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17563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17563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17563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8175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8175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8175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8175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fld id="{1F8F446F-A8DB-495B-BA33-7F24F0A27DDF}" type="slidenum">
              <a:rPr lang="en-GB" sz="900" b="0" smtClean="0">
                <a:latin typeface="Times New Roman" pitchFamily="18" charset="0"/>
              </a:rPr>
              <a:pPr>
                <a:defRPr/>
              </a:pPr>
              <a:t>23</a:t>
            </a:fld>
            <a:endParaRPr lang="en-GB" sz="9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ollage_3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8863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97513" y="4564303"/>
            <a:ext cx="2847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err="1" smtClean="0">
                <a:solidFill>
                  <a:srgbClr val="004494"/>
                </a:solidFill>
              </a:rPr>
              <a:t>www.jrc.ec.europa.eu</a:t>
            </a:r>
            <a:r>
              <a:rPr lang="en-US" sz="1400" dirty="0" smtClean="0">
                <a:solidFill>
                  <a:srgbClr val="004494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78463" y="5059363"/>
            <a:ext cx="3160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400" b="0" i="1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400" b="0" i="1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400" b="0" i="1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55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16B6-449E-4143-8B0A-73392722B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1562B-D473-4341-BEC5-055212CED555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21D9F-6726-4170-AA1F-922D58E21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D970E82-CF17-49E9-A048-DC698266CADB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6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D1991-8345-426F-80E7-8E4FB47EC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30CCD-51EC-41FA-BCC0-519EBA81893B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AAEC0-2244-44B4-BB5D-AF8404C3A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9186D-AAB6-44D6-ABC5-0A011FF4952B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B0F3C-571F-4742-AFB0-CA804C7EB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39BED-5202-4139-BC2E-DF9F3C7A4B3E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3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BD775-2FA3-4BC5-8ECA-CCCE2DD63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2460E-ECF0-4E16-89F5-95460B23F971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537AF-5F5C-4812-A1E4-DDE9B79A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4D771-5456-47C1-B6F0-B2B29753081B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4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D3E4D-6D62-450C-890E-387D44C45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8490C-9447-4934-AC3B-6F2CBB7AC872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8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A49C8-5BB8-43BF-8F62-4D468EB64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636588" y="6426200"/>
            <a:ext cx="2133600" cy="153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9A50C-9156-40C1-A10A-2C95E16C15F7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1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0">
                <a:solidFill>
                  <a:srgbClr val="004494"/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F475417E-1E28-47C2-9C52-95813129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D970E82-CF17-49E9-A048-DC698266CADB}" type="datetime3">
              <a:rPr lang="en-US"/>
              <a:pPr>
                <a:defRPr/>
              </a:pPr>
              <a:t>19 February 2013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ＭＳ Ｐゴシック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defRPr>
          <a:solidFill>
            <a:srgbClr val="004494"/>
          </a:solidFill>
          <a:latin typeface="Verdana"/>
          <a:ea typeface="ＭＳ Ｐゴシック" pitchFamily="34" charset="-128"/>
          <a:cs typeface="ＭＳ Ｐゴシック" charset="0"/>
        </a:defRPr>
      </a:lvl1pPr>
      <a:lvl2pPr marL="2286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•"/>
        <a:defRPr>
          <a:solidFill>
            <a:srgbClr val="004494"/>
          </a:solidFill>
          <a:latin typeface="Verdana"/>
          <a:ea typeface="ＭＳ Ｐゴシック" pitchFamily="34" charset="-128"/>
        </a:defRPr>
      </a:lvl2pPr>
      <a:lvl3pPr marL="4572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itchFamily="2" charset="2"/>
        <a:buChar char="§"/>
        <a:defRPr sz="1600">
          <a:solidFill>
            <a:srgbClr val="004494"/>
          </a:solidFill>
          <a:latin typeface="Verdana"/>
          <a:ea typeface="ＭＳ Ｐゴシック" pitchFamily="34" charset="-128"/>
        </a:defRPr>
      </a:lvl3pPr>
      <a:lvl4pPr marL="6858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charset="0"/>
        <a:buChar char="•"/>
        <a:defRPr sz="1600">
          <a:solidFill>
            <a:srgbClr val="004494"/>
          </a:solidFill>
          <a:latin typeface="Verdana"/>
          <a:ea typeface="ＭＳ Ｐゴシック" pitchFamily="34" charset="-128"/>
        </a:defRPr>
      </a:lvl4pPr>
      <a:lvl5pPr marL="914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–"/>
        <a:defRPr sz="1600">
          <a:solidFill>
            <a:srgbClr val="004494"/>
          </a:solidFill>
          <a:latin typeface="Verdana"/>
          <a:ea typeface="ＭＳ Ｐゴシック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2545" y="1697114"/>
            <a:ext cx="8255000" cy="338554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Uncertainty management in traffic modelling</a:t>
            </a:r>
            <a:endParaRPr lang="en-GB" sz="2200" dirty="0" smtClean="0">
              <a:ea typeface="MS PGothic" pitchFamily="34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392545" y="2088997"/>
            <a:ext cx="7550728" cy="29751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1600" b="1" dirty="0" smtClean="0">
                <a:solidFill>
                  <a:srgbClr val="37ACDE"/>
                </a:solidFill>
                <a:ea typeface="MS PGothic" pitchFamily="34" charset="-128"/>
              </a:rPr>
              <a:t>B. Ciuffo</a:t>
            </a:r>
            <a:r>
              <a:rPr lang="en-US" sz="1600" b="1" baseline="30000" dirty="0" smtClean="0">
                <a:solidFill>
                  <a:srgbClr val="37ACDE"/>
                </a:solidFill>
                <a:ea typeface="MS PGothic" pitchFamily="34" charset="-128"/>
              </a:rPr>
              <a:t>1</a:t>
            </a:r>
            <a:r>
              <a:rPr lang="en-US" sz="1600" b="1" dirty="0" smtClean="0">
                <a:solidFill>
                  <a:srgbClr val="37ACDE"/>
                </a:solidFill>
                <a:ea typeface="MS PGothic" pitchFamily="34" charset="-128"/>
              </a:rPr>
              <a:t>, V. Punzo</a:t>
            </a:r>
            <a:r>
              <a:rPr lang="en-US" sz="1600" b="1" baseline="30000" dirty="0" smtClean="0">
                <a:solidFill>
                  <a:srgbClr val="37ACDE"/>
                </a:solidFill>
                <a:ea typeface="MS PGothic" pitchFamily="34" charset="-128"/>
              </a:rPr>
              <a:t>1,2, </a:t>
            </a:r>
            <a:r>
              <a:rPr lang="en-US" sz="1600" b="1" dirty="0" smtClean="0">
                <a:solidFill>
                  <a:srgbClr val="37ACDE"/>
                </a:solidFill>
                <a:ea typeface="MS PGothic" pitchFamily="34" charset="-128"/>
              </a:rPr>
              <a:t>M. Montanino</a:t>
            </a:r>
            <a:r>
              <a:rPr lang="en-US" sz="1600" b="1" baseline="30000" dirty="0" smtClean="0">
                <a:solidFill>
                  <a:srgbClr val="37ACDE"/>
                </a:solidFill>
                <a:ea typeface="MS PGothic" pitchFamily="34" charset="-128"/>
              </a:rPr>
              <a:t>2</a:t>
            </a:r>
            <a:endParaRPr lang="en-US" sz="1000" b="1" dirty="0" smtClean="0">
              <a:solidFill>
                <a:srgbClr val="37ACDE"/>
              </a:solidFill>
              <a:ea typeface="MS PGothic" pitchFamily="34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392545" y="2438309"/>
            <a:ext cx="8255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ＭＳ Ｐゴシック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ＭＳ Ｐゴシック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1400" b="0" baseline="30000" dirty="0" smtClean="0">
                <a:ea typeface="MS PGothic" pitchFamily="34" charset="-128"/>
              </a:rPr>
              <a:t>1</a:t>
            </a:r>
            <a:r>
              <a:rPr lang="en-GB" sz="1400" b="0" dirty="0" smtClean="0"/>
              <a:t>European Commission  - Joint Research Centre</a:t>
            </a:r>
          </a:p>
          <a:p>
            <a:pPr eaLnBrk="1" hangingPunct="1">
              <a:defRPr/>
            </a:pPr>
            <a:r>
              <a:rPr lang="en-GB" sz="1400" b="0" baseline="30000" dirty="0" smtClean="0">
                <a:ea typeface="MS PGothic" pitchFamily="34" charset="-128"/>
              </a:rPr>
              <a:t>2</a:t>
            </a:r>
            <a:r>
              <a:rPr lang="en-GB" sz="1400" b="0" dirty="0" smtClean="0">
                <a:ea typeface="MS PGothic" pitchFamily="34" charset="-128"/>
              </a:rPr>
              <a:t>University of Napoli Federico II </a:t>
            </a:r>
            <a:r>
              <a:rPr lang="en-US" sz="1400" b="0" dirty="0" smtClean="0">
                <a:ea typeface="MS PGothic" pitchFamily="34" charset="-128"/>
              </a:rPr>
              <a:t>–</a:t>
            </a:r>
            <a:r>
              <a:rPr lang="en-GB" sz="1400" b="0" dirty="0" smtClean="0">
                <a:ea typeface="MS PGothic" pitchFamily="34" charset="-128"/>
              </a:rPr>
              <a:t> Department of Transportation Engineering</a:t>
            </a:r>
          </a:p>
          <a:p>
            <a:pPr eaLnBrk="1" hangingPunct="1">
              <a:defRPr/>
            </a:pPr>
            <a:endParaRPr lang="en-GB" sz="800" b="0" dirty="0">
              <a:ea typeface="MS PGothic" pitchFamily="34" charset="-128"/>
            </a:endParaRPr>
          </a:p>
          <a:p>
            <a:pPr eaLnBrk="1" hangingPunct="1">
              <a:defRPr/>
            </a:pPr>
            <a:r>
              <a:rPr lang="en-GB" sz="1200" dirty="0" smtClean="0">
                <a:ea typeface="MS PGothic" pitchFamily="34" charset="-128"/>
              </a:rPr>
              <a:t>MULTITUDE Project (COST Action TU0903) </a:t>
            </a:r>
            <a:r>
              <a:rPr lang="en-US" sz="1200" dirty="0" smtClean="0">
                <a:ea typeface="MS PGothic" pitchFamily="34" charset="-128"/>
              </a:rPr>
              <a:t>–</a:t>
            </a:r>
            <a:r>
              <a:rPr lang="en-GB" sz="1200" dirty="0" smtClean="0">
                <a:ea typeface="MS PGothic" pitchFamily="34" charset="-128"/>
              </a:rPr>
              <a:t> Methods and tools for supporting the Use, </a:t>
            </a:r>
            <a:r>
              <a:rPr lang="en-GB" sz="1200" dirty="0" err="1" smtClean="0">
                <a:ea typeface="MS PGothic" pitchFamily="34" charset="-128"/>
              </a:rPr>
              <a:t>caLibration</a:t>
            </a:r>
            <a:r>
              <a:rPr lang="en-GB" sz="1200" dirty="0" smtClean="0">
                <a:ea typeface="MS PGothic" pitchFamily="34" charset="-128"/>
              </a:rPr>
              <a:t> and </a:t>
            </a:r>
            <a:r>
              <a:rPr lang="en-GB" sz="1200" dirty="0" err="1" smtClean="0">
                <a:ea typeface="MS PGothic" pitchFamily="34" charset="-128"/>
              </a:rPr>
              <a:t>validaTion</a:t>
            </a:r>
            <a:r>
              <a:rPr lang="en-GB" sz="1200" dirty="0" smtClean="0">
                <a:ea typeface="MS PGothic" pitchFamily="34" charset="-128"/>
              </a:rPr>
              <a:t> of Traffic </a:t>
            </a:r>
            <a:r>
              <a:rPr lang="en-GB" sz="1200" dirty="0" err="1" smtClean="0">
                <a:ea typeface="MS PGothic" pitchFamily="34" charset="-128"/>
              </a:rPr>
              <a:t>simUlation</a:t>
            </a:r>
            <a:r>
              <a:rPr lang="en-GB" sz="1200" dirty="0" smtClean="0">
                <a:ea typeface="MS PGothic" pitchFamily="34" charset="-128"/>
              </a:rPr>
              <a:t> </a:t>
            </a:r>
            <a:r>
              <a:rPr lang="en-GB" sz="1200" dirty="0" err="1" smtClean="0">
                <a:ea typeface="MS PGothic" pitchFamily="34" charset="-128"/>
              </a:rPr>
              <a:t>moDEls</a:t>
            </a:r>
            <a:endParaRPr lang="en-GB" sz="1200" dirty="0" smtClean="0"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23" y="2035222"/>
            <a:ext cx="2628000" cy="4353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8507412" cy="400110"/>
          </a:xfrm>
        </p:spPr>
        <p:txBody>
          <a:bodyPr/>
          <a:lstStyle/>
          <a:p>
            <a:r>
              <a:rPr lang="en-US" sz="2600" dirty="0" smtClean="0"/>
              <a:t>Traffic </a:t>
            </a:r>
            <a:r>
              <a:rPr lang="en-US" sz="2600" dirty="0" smtClean="0"/>
              <a:t>models – Supply/demand interaction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51869" y="2342922"/>
            <a:ext cx="1979992" cy="3815995"/>
            <a:chOff x="1743217" y="3423576"/>
            <a:chExt cx="1001758" cy="1916888"/>
          </a:xfrm>
        </p:grpSpPr>
        <p:sp>
          <p:nvSpPr>
            <p:cNvPr id="12" name="Freeform 11"/>
            <p:cNvSpPr/>
            <p:nvPr/>
          </p:nvSpPr>
          <p:spPr>
            <a:xfrm>
              <a:off x="1743217" y="3534015"/>
              <a:ext cx="1001758" cy="1806449"/>
            </a:xfrm>
            <a:custGeom>
              <a:avLst/>
              <a:gdLst>
                <a:gd name="connsiteX0" fmla="*/ 702019 w 1001758"/>
                <a:gd name="connsiteY0" fmla="*/ 946611 h 1806449"/>
                <a:gd name="connsiteX1" fmla="*/ 891328 w 1001758"/>
                <a:gd name="connsiteY1" fmla="*/ 1238482 h 1806449"/>
                <a:gd name="connsiteX2" fmla="*/ 1001758 w 1001758"/>
                <a:gd name="connsiteY2" fmla="*/ 1309478 h 1806449"/>
                <a:gd name="connsiteX3" fmla="*/ 978094 w 1001758"/>
                <a:gd name="connsiteY3" fmla="*/ 1412028 h 1806449"/>
                <a:gd name="connsiteX4" fmla="*/ 709907 w 1001758"/>
                <a:gd name="connsiteY4" fmla="*/ 1490912 h 1806449"/>
                <a:gd name="connsiteX5" fmla="*/ 654692 w 1001758"/>
                <a:gd name="connsiteY5" fmla="*/ 1790672 h 1806449"/>
                <a:gd name="connsiteX6" fmla="*/ 433832 w 1001758"/>
                <a:gd name="connsiteY6" fmla="*/ 1806449 h 1806449"/>
                <a:gd name="connsiteX7" fmla="*/ 441720 w 1001758"/>
                <a:gd name="connsiteY7" fmla="*/ 1427805 h 1806449"/>
                <a:gd name="connsiteX8" fmla="*/ 0 w 1001758"/>
                <a:gd name="connsiteY8" fmla="*/ 1214817 h 1806449"/>
                <a:gd name="connsiteX9" fmla="*/ 236635 w 1001758"/>
                <a:gd name="connsiteY9" fmla="*/ 773065 h 1806449"/>
                <a:gd name="connsiteX10" fmla="*/ 0 w 1001758"/>
                <a:gd name="connsiteY10" fmla="*/ 473305 h 1806449"/>
                <a:gd name="connsiteX11" fmla="*/ 157757 w 1001758"/>
                <a:gd name="connsiteY11" fmla="*/ 331314 h 1806449"/>
                <a:gd name="connsiteX12" fmla="*/ 236635 w 1001758"/>
                <a:gd name="connsiteY12" fmla="*/ 0 h 1806449"/>
                <a:gd name="connsiteX13" fmla="*/ 236635 w 1001758"/>
                <a:gd name="connsiteY13" fmla="*/ 0 h 18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1758" h="1806449">
                  <a:moveTo>
                    <a:pt x="702019" y="946611"/>
                  </a:moveTo>
                  <a:lnTo>
                    <a:pt x="891328" y="1238482"/>
                  </a:lnTo>
                  <a:lnTo>
                    <a:pt x="1001758" y="1309478"/>
                  </a:lnTo>
                  <a:lnTo>
                    <a:pt x="978094" y="1412028"/>
                  </a:lnTo>
                  <a:lnTo>
                    <a:pt x="709907" y="1490912"/>
                  </a:lnTo>
                  <a:lnTo>
                    <a:pt x="654692" y="1790672"/>
                  </a:lnTo>
                  <a:lnTo>
                    <a:pt x="433832" y="1806449"/>
                  </a:lnTo>
                  <a:lnTo>
                    <a:pt x="441720" y="1427805"/>
                  </a:lnTo>
                  <a:lnTo>
                    <a:pt x="0" y="1214817"/>
                  </a:lnTo>
                  <a:lnTo>
                    <a:pt x="236635" y="773065"/>
                  </a:lnTo>
                  <a:lnTo>
                    <a:pt x="0" y="473305"/>
                  </a:lnTo>
                  <a:lnTo>
                    <a:pt x="157757" y="331314"/>
                  </a:lnTo>
                  <a:lnTo>
                    <a:pt x="236635" y="0"/>
                  </a:lnTo>
                  <a:lnTo>
                    <a:pt x="236635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979853" y="3423576"/>
              <a:ext cx="552150" cy="1064938"/>
            </a:xfrm>
            <a:custGeom>
              <a:avLst/>
              <a:gdLst>
                <a:gd name="connsiteX0" fmla="*/ 0 w 552150"/>
                <a:gd name="connsiteY0" fmla="*/ 118327 h 1064938"/>
                <a:gd name="connsiteX1" fmla="*/ 276075 w 552150"/>
                <a:gd name="connsiteY1" fmla="*/ 0 h 1064938"/>
                <a:gd name="connsiteX2" fmla="*/ 552150 w 552150"/>
                <a:gd name="connsiteY2" fmla="*/ 205099 h 1064938"/>
                <a:gd name="connsiteX3" fmla="*/ 449608 w 552150"/>
                <a:gd name="connsiteY3" fmla="*/ 907169 h 1064938"/>
                <a:gd name="connsiteX4" fmla="*/ 465383 w 552150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150" h="1064938">
                  <a:moveTo>
                    <a:pt x="0" y="118327"/>
                  </a:moveTo>
                  <a:lnTo>
                    <a:pt x="276075" y="0"/>
                  </a:lnTo>
                  <a:lnTo>
                    <a:pt x="552150" y="205099"/>
                  </a:lnTo>
                  <a:lnTo>
                    <a:pt x="449608" y="907169"/>
                  </a:lnTo>
                  <a:lnTo>
                    <a:pt x="465383" y="1064938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1119909" y="2008911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A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15303" y="2149768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B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57945" y="5128493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C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47982" y="62045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38018" y="44519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55786" y="2964867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F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5207" y="2274465"/>
            <a:ext cx="2046517" cy="3893257"/>
            <a:chOff x="905207" y="2274465"/>
            <a:chExt cx="2046517" cy="3893257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1477827" y="227446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1376237" y="232296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006797" y="323501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905207" y="328351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2149781" y="24845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rot="5400000">
              <a:off x="2117461" y="24060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1009112" y="459964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907522" y="461350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2627727" y="502912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526137" y="504298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1796487" y="58257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1729532" y="57472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70978"/>
              </p:ext>
            </p:extLst>
          </p:nvPr>
        </p:nvGraphicFramePr>
        <p:xfrm>
          <a:off x="4398818" y="2135888"/>
          <a:ext cx="3737395" cy="2966720"/>
        </p:xfrm>
        <a:graphic>
          <a:graphicData uri="http://schemas.openxmlformats.org/drawingml/2006/table">
            <a:tbl>
              <a:tblPr firstRow="1" firstCol="1" lastRow="1" lastCol="1" bandRow="1">
                <a:tableStyleId>{21E4AEA4-8DFA-4A89-87EB-49C32662AFE0}</a:tableStyleId>
              </a:tblPr>
              <a:tblGrid>
                <a:gridCol w="577350"/>
                <a:gridCol w="461994"/>
                <a:gridCol w="462347"/>
                <a:gridCol w="463881"/>
                <a:gridCol w="472013"/>
                <a:gridCol w="415142"/>
                <a:gridCol w="415142"/>
                <a:gridCol w="4695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--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A</a:t>
                      </a:r>
                      <a:endParaRPr lang="en-US" sz="1400" i="1" baseline="-25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BA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sz="1400" b="1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CA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C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DA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D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EA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E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FA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F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A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B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C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D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E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F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Left-Right Arrow 5"/>
          <p:cNvSpPr/>
          <p:nvPr/>
        </p:nvSpPr>
        <p:spPr bwMode="auto">
          <a:xfrm>
            <a:off x="3157726" y="3600122"/>
            <a:ext cx="1216152" cy="484632"/>
          </a:xfrm>
          <a:prstGeom prst="leftRightArrow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2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4" y="2370290"/>
            <a:ext cx="2411985" cy="3737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models -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sp>
        <p:nvSpPr>
          <p:cNvPr id="3" name="Oval 2"/>
          <p:cNvSpPr/>
          <p:nvPr/>
        </p:nvSpPr>
        <p:spPr bwMode="auto">
          <a:xfrm>
            <a:off x="1119909" y="2008911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A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15303" y="2149768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B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57945" y="5128493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C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47982" y="62045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38018" y="44519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55786" y="2964867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F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5207" y="2274465"/>
            <a:ext cx="2046517" cy="3893257"/>
            <a:chOff x="905207" y="2274465"/>
            <a:chExt cx="2046517" cy="3893257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1477827" y="227446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1376237" y="232296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006797" y="323501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905207" y="328351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2149781" y="24845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rot="5400000">
              <a:off x="2117461" y="24060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1009112" y="459964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907522" y="461350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2627727" y="502912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526137" y="504298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1796487" y="58257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1729532" y="57472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326" y="2135909"/>
            <a:ext cx="1631126" cy="2403764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21" y="3946488"/>
            <a:ext cx="3752273" cy="263721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238" y="3047998"/>
            <a:ext cx="2783590" cy="1268845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sp>
        <p:nvSpPr>
          <p:cNvPr id="34" name="Rectangle 33"/>
          <p:cNvSpPr/>
          <p:nvPr/>
        </p:nvSpPr>
        <p:spPr bwMode="auto">
          <a:xfrm>
            <a:off x="1454727" y="2551545"/>
            <a:ext cx="863999" cy="969819"/>
          </a:xfrm>
          <a:prstGeom prst="rect">
            <a:avLst/>
          </a:prstGeom>
          <a:noFill/>
          <a:ln w="3175" cmpd="sng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260773" y="4481874"/>
            <a:ext cx="1475992" cy="1041817"/>
          </a:xfrm>
          <a:prstGeom prst="rect">
            <a:avLst/>
          </a:prstGeom>
          <a:noFill/>
          <a:ln w="3175" cmpd="sng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cxnSp>
        <p:nvCxnSpPr>
          <p:cNvPr id="37" name="Straight Connector 36"/>
          <p:cNvCxnSpPr>
            <a:stCxn id="34" idx="3"/>
            <a:endCxn id="31" idx="1"/>
          </p:cNvCxnSpPr>
          <p:nvPr/>
        </p:nvCxnSpPr>
        <p:spPr bwMode="auto">
          <a:xfrm>
            <a:off x="2318726" y="3036455"/>
            <a:ext cx="946600" cy="301336"/>
          </a:xfrm>
          <a:prstGeom prst="line">
            <a:avLst/>
          </a:prstGeom>
          <a:ln/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5" idx="3"/>
            <a:endCxn id="33" idx="1"/>
          </p:cNvCxnSpPr>
          <p:nvPr/>
        </p:nvCxnSpPr>
        <p:spPr bwMode="auto">
          <a:xfrm>
            <a:off x="2736765" y="5002783"/>
            <a:ext cx="2089256" cy="262311"/>
          </a:xfrm>
          <a:prstGeom prst="line">
            <a:avLst/>
          </a:prstGeom>
          <a:ln/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flipV="1">
            <a:off x="6823364" y="4318000"/>
            <a:ext cx="750454" cy="808182"/>
          </a:xfrm>
          <a:prstGeom prst="line">
            <a:avLst/>
          </a:prstGeom>
          <a:ln/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82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23" y="2035222"/>
            <a:ext cx="2628000" cy="4353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430887"/>
          </a:xfrm>
        </p:spPr>
        <p:txBody>
          <a:bodyPr/>
          <a:lstStyle/>
          <a:p>
            <a:r>
              <a:rPr lang="en-US" dirty="0" smtClean="0"/>
              <a:t>Possible sources of uncertainty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51869" y="2342922"/>
            <a:ext cx="1979992" cy="3815995"/>
            <a:chOff x="1743217" y="3423576"/>
            <a:chExt cx="1001758" cy="1916888"/>
          </a:xfrm>
        </p:grpSpPr>
        <p:sp>
          <p:nvSpPr>
            <p:cNvPr id="12" name="Freeform 11"/>
            <p:cNvSpPr/>
            <p:nvPr/>
          </p:nvSpPr>
          <p:spPr>
            <a:xfrm>
              <a:off x="1743217" y="3534015"/>
              <a:ext cx="1001758" cy="1806449"/>
            </a:xfrm>
            <a:custGeom>
              <a:avLst/>
              <a:gdLst>
                <a:gd name="connsiteX0" fmla="*/ 702019 w 1001758"/>
                <a:gd name="connsiteY0" fmla="*/ 946611 h 1806449"/>
                <a:gd name="connsiteX1" fmla="*/ 891328 w 1001758"/>
                <a:gd name="connsiteY1" fmla="*/ 1238482 h 1806449"/>
                <a:gd name="connsiteX2" fmla="*/ 1001758 w 1001758"/>
                <a:gd name="connsiteY2" fmla="*/ 1309478 h 1806449"/>
                <a:gd name="connsiteX3" fmla="*/ 978094 w 1001758"/>
                <a:gd name="connsiteY3" fmla="*/ 1412028 h 1806449"/>
                <a:gd name="connsiteX4" fmla="*/ 709907 w 1001758"/>
                <a:gd name="connsiteY4" fmla="*/ 1490912 h 1806449"/>
                <a:gd name="connsiteX5" fmla="*/ 654692 w 1001758"/>
                <a:gd name="connsiteY5" fmla="*/ 1790672 h 1806449"/>
                <a:gd name="connsiteX6" fmla="*/ 433832 w 1001758"/>
                <a:gd name="connsiteY6" fmla="*/ 1806449 h 1806449"/>
                <a:gd name="connsiteX7" fmla="*/ 441720 w 1001758"/>
                <a:gd name="connsiteY7" fmla="*/ 1427805 h 1806449"/>
                <a:gd name="connsiteX8" fmla="*/ 0 w 1001758"/>
                <a:gd name="connsiteY8" fmla="*/ 1214817 h 1806449"/>
                <a:gd name="connsiteX9" fmla="*/ 236635 w 1001758"/>
                <a:gd name="connsiteY9" fmla="*/ 773065 h 1806449"/>
                <a:gd name="connsiteX10" fmla="*/ 0 w 1001758"/>
                <a:gd name="connsiteY10" fmla="*/ 473305 h 1806449"/>
                <a:gd name="connsiteX11" fmla="*/ 157757 w 1001758"/>
                <a:gd name="connsiteY11" fmla="*/ 331314 h 1806449"/>
                <a:gd name="connsiteX12" fmla="*/ 236635 w 1001758"/>
                <a:gd name="connsiteY12" fmla="*/ 0 h 1806449"/>
                <a:gd name="connsiteX13" fmla="*/ 236635 w 1001758"/>
                <a:gd name="connsiteY13" fmla="*/ 0 h 18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1758" h="1806449">
                  <a:moveTo>
                    <a:pt x="702019" y="946611"/>
                  </a:moveTo>
                  <a:lnTo>
                    <a:pt x="891328" y="1238482"/>
                  </a:lnTo>
                  <a:lnTo>
                    <a:pt x="1001758" y="1309478"/>
                  </a:lnTo>
                  <a:lnTo>
                    <a:pt x="978094" y="1412028"/>
                  </a:lnTo>
                  <a:lnTo>
                    <a:pt x="709907" y="1490912"/>
                  </a:lnTo>
                  <a:lnTo>
                    <a:pt x="654692" y="1790672"/>
                  </a:lnTo>
                  <a:lnTo>
                    <a:pt x="433832" y="1806449"/>
                  </a:lnTo>
                  <a:lnTo>
                    <a:pt x="441720" y="1427805"/>
                  </a:lnTo>
                  <a:lnTo>
                    <a:pt x="0" y="1214817"/>
                  </a:lnTo>
                  <a:lnTo>
                    <a:pt x="236635" y="773065"/>
                  </a:lnTo>
                  <a:lnTo>
                    <a:pt x="0" y="473305"/>
                  </a:lnTo>
                  <a:lnTo>
                    <a:pt x="157757" y="331314"/>
                  </a:lnTo>
                  <a:lnTo>
                    <a:pt x="236635" y="0"/>
                  </a:lnTo>
                  <a:lnTo>
                    <a:pt x="236635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979853" y="3423576"/>
              <a:ext cx="552150" cy="1064938"/>
            </a:xfrm>
            <a:custGeom>
              <a:avLst/>
              <a:gdLst>
                <a:gd name="connsiteX0" fmla="*/ 0 w 552150"/>
                <a:gd name="connsiteY0" fmla="*/ 118327 h 1064938"/>
                <a:gd name="connsiteX1" fmla="*/ 276075 w 552150"/>
                <a:gd name="connsiteY1" fmla="*/ 0 h 1064938"/>
                <a:gd name="connsiteX2" fmla="*/ 552150 w 552150"/>
                <a:gd name="connsiteY2" fmla="*/ 205099 h 1064938"/>
                <a:gd name="connsiteX3" fmla="*/ 449608 w 552150"/>
                <a:gd name="connsiteY3" fmla="*/ 907169 h 1064938"/>
                <a:gd name="connsiteX4" fmla="*/ 465383 w 552150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150" h="1064938">
                  <a:moveTo>
                    <a:pt x="0" y="118327"/>
                  </a:moveTo>
                  <a:lnTo>
                    <a:pt x="276075" y="0"/>
                  </a:lnTo>
                  <a:lnTo>
                    <a:pt x="552150" y="205099"/>
                  </a:lnTo>
                  <a:lnTo>
                    <a:pt x="449608" y="907169"/>
                  </a:lnTo>
                  <a:lnTo>
                    <a:pt x="465383" y="1064938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1119909" y="2008911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A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15303" y="2149768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B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57945" y="5128493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C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47982" y="62045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38018" y="44519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55786" y="2964867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F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5207" y="2274465"/>
            <a:ext cx="2046517" cy="3893257"/>
            <a:chOff x="905207" y="2274465"/>
            <a:chExt cx="2046517" cy="3893257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1477827" y="227446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1376237" y="232296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006797" y="323501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905207" y="328351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2149781" y="24845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rot="5400000">
              <a:off x="2117461" y="24060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1009112" y="459964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907522" y="461350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2627727" y="502912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526137" y="504298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1796487" y="58257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1729532" y="57472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3325090" y="2162185"/>
            <a:ext cx="5181709" cy="18364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OD flows are only aggregate measures of traffic patterns </a:t>
            </a:r>
            <a:endParaRPr lang="en-US" dirty="0"/>
          </a:p>
          <a:p>
            <a:pPr lvl="2">
              <a:buFont typeface="Arial"/>
              <a:buChar char="•"/>
            </a:pPr>
            <a:r>
              <a:rPr lang="en-US" dirty="0" smtClean="0"/>
              <a:t>No or limited capability to resemble </a:t>
            </a:r>
            <a:r>
              <a:rPr lang="en-US" dirty="0" smtClean="0"/>
              <a:t>space-time dynamics</a:t>
            </a:r>
            <a:endParaRPr lang="en-US" dirty="0" smtClean="0"/>
          </a:p>
          <a:p>
            <a:pPr lvl="2">
              <a:buFont typeface="Arial"/>
              <a:buChar char="•"/>
            </a:pPr>
            <a:r>
              <a:rPr lang="en-US" dirty="0" smtClean="0"/>
              <a:t>No or limited capability to identify drivers heterogeneity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 l="9561" t="7199" r="9843" b="8549"/>
          <a:stretch>
            <a:fillRect/>
          </a:stretch>
        </p:blipFill>
        <p:spPr bwMode="auto">
          <a:xfrm>
            <a:off x="3896564" y="4394751"/>
            <a:ext cx="2912718" cy="19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10877" y="4063998"/>
            <a:ext cx="4144123" cy="2176743"/>
            <a:chOff x="785786" y="1214422"/>
            <a:chExt cx="7325168" cy="4806957"/>
          </a:xfrm>
        </p:grpSpPr>
        <p:cxnSp>
          <p:nvCxnSpPr>
            <p:cNvPr id="33" name="Connettore 1 5"/>
            <p:cNvCxnSpPr/>
            <p:nvPr/>
          </p:nvCxnSpPr>
          <p:spPr>
            <a:xfrm rot="16200000" flipV="1">
              <a:off x="1500166" y="3000372"/>
              <a:ext cx="1000132" cy="285752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624" t="6759" r="69746" b="15208"/>
            <a:stretch>
              <a:fillRect/>
            </a:stretch>
          </p:blipFill>
          <p:spPr bwMode="auto">
            <a:xfrm>
              <a:off x="7000892" y="4572008"/>
              <a:ext cx="1110062" cy="144937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624" t="6759" r="69746" b="15208"/>
            <a:stretch>
              <a:fillRect/>
            </a:stretch>
          </p:blipFill>
          <p:spPr bwMode="auto">
            <a:xfrm>
              <a:off x="6643702" y="2928934"/>
              <a:ext cx="1110062" cy="144937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624" t="6759" r="69746" b="15208"/>
            <a:stretch>
              <a:fillRect/>
            </a:stretch>
          </p:blipFill>
          <p:spPr bwMode="auto">
            <a:xfrm>
              <a:off x="5214942" y="2428868"/>
              <a:ext cx="1110062" cy="144937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624" t="6759" r="69746" b="15208"/>
            <a:stretch>
              <a:fillRect/>
            </a:stretch>
          </p:blipFill>
          <p:spPr bwMode="auto">
            <a:xfrm>
              <a:off x="3786182" y="1214422"/>
              <a:ext cx="1110062" cy="144937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624" t="6759" r="69746" b="15208"/>
            <a:stretch>
              <a:fillRect/>
            </a:stretch>
          </p:blipFill>
          <p:spPr bwMode="auto">
            <a:xfrm>
              <a:off x="2285984" y="1571612"/>
              <a:ext cx="1110062" cy="144937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1624" t="6759" r="69746" b="15208"/>
            <a:stretch>
              <a:fillRect/>
            </a:stretch>
          </p:blipFill>
          <p:spPr bwMode="auto">
            <a:xfrm>
              <a:off x="785786" y="1214422"/>
              <a:ext cx="1110062" cy="1449371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cxnSp>
          <p:nvCxnSpPr>
            <p:cNvPr id="40" name="Connettore 1 28"/>
            <p:cNvCxnSpPr>
              <a:endCxn id="37" idx="2"/>
            </p:cNvCxnSpPr>
            <p:nvPr/>
          </p:nvCxnSpPr>
          <p:spPr>
            <a:xfrm rot="5400000" flipH="1" flipV="1">
              <a:off x="3131663" y="3210051"/>
              <a:ext cx="1755807" cy="663293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ttore 1 29"/>
            <p:cNvCxnSpPr>
              <a:endCxn id="38" idx="2"/>
            </p:cNvCxnSpPr>
            <p:nvPr/>
          </p:nvCxnSpPr>
          <p:spPr>
            <a:xfrm rot="16200000" flipV="1">
              <a:off x="2397600" y="3464399"/>
              <a:ext cx="1012537" cy="125705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ttore 1 30"/>
            <p:cNvCxnSpPr>
              <a:endCxn id="36" idx="2"/>
            </p:cNvCxnSpPr>
            <p:nvPr/>
          </p:nvCxnSpPr>
          <p:spPr>
            <a:xfrm flipV="1">
              <a:off x="4297680" y="3878239"/>
              <a:ext cx="1472293" cy="724241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ttore 1 39"/>
            <p:cNvCxnSpPr>
              <a:endCxn id="35" idx="1"/>
            </p:cNvCxnSpPr>
            <p:nvPr/>
          </p:nvCxnSpPr>
          <p:spPr>
            <a:xfrm flipV="1">
              <a:off x="4602480" y="3653620"/>
              <a:ext cx="2041222" cy="1223180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ttore 1 40"/>
            <p:cNvCxnSpPr>
              <a:endCxn id="34" idx="1"/>
            </p:cNvCxnSpPr>
            <p:nvPr/>
          </p:nvCxnSpPr>
          <p:spPr>
            <a:xfrm flipV="1">
              <a:off x="5460992" y="5296694"/>
              <a:ext cx="1539900" cy="159855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145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861774"/>
          </a:xfrm>
        </p:spPr>
        <p:txBody>
          <a:bodyPr/>
          <a:lstStyle/>
          <a:p>
            <a:r>
              <a:rPr lang="en-US" dirty="0" smtClean="0"/>
              <a:t>Effect of input distributions – Empirical analysis from NGSIM database I80-1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Segnaposto contenuto 5" descr="Lane_4 sc0 .tif"/>
          <p:cNvPicPr>
            <a:picLocks noChangeAspect="1"/>
          </p:cNvPicPr>
          <p:nvPr/>
        </p:nvPicPr>
        <p:blipFill>
          <a:blip r:embed="rId2"/>
          <a:srcRect l="7725" t="3273" r="6386"/>
          <a:stretch>
            <a:fillRect/>
          </a:stretch>
        </p:blipFill>
        <p:spPr bwMode="auto">
          <a:xfrm>
            <a:off x="1680841" y="2745804"/>
            <a:ext cx="5757574" cy="324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4091" y="5691903"/>
            <a:ext cx="8184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2070" y="2496120"/>
            <a:ext cx="23341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 trajectories</a:t>
            </a:r>
            <a:endParaRPr lang="en-US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264889" y="4045520"/>
            <a:ext cx="953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859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Immagine 6" descr="Lane_4 sc1 .tif"/>
          <p:cNvPicPr>
            <a:picLocks noChangeAspect="1"/>
          </p:cNvPicPr>
          <p:nvPr/>
        </p:nvPicPr>
        <p:blipFill>
          <a:blip r:embed="rId2"/>
          <a:srcRect l="8995" t="4775" r="6586"/>
          <a:stretch>
            <a:fillRect/>
          </a:stretch>
        </p:blipFill>
        <p:spPr>
          <a:xfrm>
            <a:off x="0" y="1243600"/>
            <a:ext cx="4562061" cy="2573896"/>
          </a:xfrm>
          <a:prstGeom prst="rect">
            <a:avLst/>
          </a:prstGeom>
        </p:spPr>
      </p:pic>
      <p:pic>
        <p:nvPicPr>
          <p:cNvPr id="7" name="Immagine 7" descr="Lane_4 sc2.tif"/>
          <p:cNvPicPr>
            <a:picLocks noChangeAspect="1"/>
          </p:cNvPicPr>
          <p:nvPr/>
        </p:nvPicPr>
        <p:blipFill>
          <a:blip r:embed="rId3"/>
          <a:srcRect l="9012" t="2903" r="7673"/>
          <a:stretch>
            <a:fillRect/>
          </a:stretch>
        </p:blipFill>
        <p:spPr>
          <a:xfrm>
            <a:off x="4641574" y="1186178"/>
            <a:ext cx="4502426" cy="2624505"/>
          </a:xfrm>
          <a:prstGeom prst="rect">
            <a:avLst/>
          </a:prstGeom>
        </p:spPr>
      </p:pic>
      <p:pic>
        <p:nvPicPr>
          <p:cNvPr id="8" name="Immagine 8" descr="Lane_4 sc3.tif"/>
          <p:cNvPicPr>
            <a:picLocks noChangeAspect="1"/>
          </p:cNvPicPr>
          <p:nvPr/>
        </p:nvPicPr>
        <p:blipFill>
          <a:blip r:embed="rId4"/>
          <a:srcRect l="8688" t="3604" r="7445"/>
          <a:stretch>
            <a:fillRect/>
          </a:stretch>
        </p:blipFill>
        <p:spPr>
          <a:xfrm>
            <a:off x="0" y="4127871"/>
            <a:ext cx="4532243" cy="2605540"/>
          </a:xfrm>
          <a:prstGeom prst="rect">
            <a:avLst/>
          </a:prstGeom>
        </p:spPr>
      </p:pic>
      <p:pic>
        <p:nvPicPr>
          <p:cNvPr id="9" name="Segnaposto contenuto 5" descr="Lane_4 sc4.tif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8653" r="8026" b="1795"/>
          <a:stretch/>
        </p:blipFill>
        <p:spPr>
          <a:xfrm>
            <a:off x="4641273" y="4078973"/>
            <a:ext cx="4502727" cy="2654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794942" y="3507701"/>
            <a:ext cx="6776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662" y="964370"/>
            <a:ext cx="38312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Vehicles’ calibrated parameters</a:t>
            </a:r>
            <a:endParaRPr 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18254" y="2334833"/>
            <a:ext cx="782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0938" y="3531835"/>
            <a:ext cx="6776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A0C5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A0C5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1625" y="953555"/>
            <a:ext cx="39805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A0C5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Sampled from empirical joint </a:t>
            </a:r>
            <a:r>
              <a:rPr lang="en-US" sz="1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A0C5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pdf</a:t>
            </a:r>
            <a:endParaRPr 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A0C5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324790" y="2289061"/>
            <a:ext cx="782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A0C5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A0C5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5817" y="6482547"/>
            <a:ext cx="20377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DD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DDE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83" y="3880960"/>
            <a:ext cx="44687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DD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Sampled from marginal empirical </a:t>
            </a:r>
            <a:r>
              <a:rPr lang="en-US" sz="1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DD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pdf</a:t>
            </a:r>
            <a:endParaRPr 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DDE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75328" y="5111612"/>
            <a:ext cx="782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DD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DDE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5074" y="6486982"/>
            <a:ext cx="6776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7325" y="3920353"/>
            <a:ext cx="42242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Sampled from marginal normal </a:t>
            </a:r>
            <a:r>
              <a:rPr lang="en-US" sz="1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pdf</a:t>
            </a:r>
            <a:endParaRPr 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356922" y="5116047"/>
            <a:ext cx="782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</a:t>
            </a:r>
            <a:endParaRPr 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88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 time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Segnaposto contenuto 9" descr="FromUpstream120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2645" y="2249005"/>
            <a:ext cx="7926019" cy="396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9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8393804" cy="861774"/>
          </a:xfrm>
        </p:spPr>
        <p:txBody>
          <a:bodyPr/>
          <a:lstStyle/>
          <a:p>
            <a:r>
              <a:rPr lang="en-US" dirty="0" smtClean="0"/>
              <a:t>A framework of uncertainty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819" y="2217647"/>
            <a:ext cx="6119996" cy="413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610424"/>
          </a:xfrm>
        </p:spPr>
        <p:txBody>
          <a:bodyPr/>
          <a:lstStyle/>
          <a:p>
            <a:r>
              <a:rPr lang="en-US" dirty="0" smtClean="0"/>
              <a:t>The process of identification/quantification/reduction of modeling uncertainties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1623"/>
            <a:ext cx="8504376" cy="29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7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430887"/>
          </a:xfrm>
        </p:spPr>
        <p:txBody>
          <a:bodyPr/>
          <a:lstStyle/>
          <a:p>
            <a:r>
              <a:rPr lang="en-US" dirty="0" smtClean="0"/>
              <a:t>Propagation of modeling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918200"/>
          </a:xfrm>
        </p:spPr>
        <p:txBody>
          <a:bodyPr/>
          <a:lstStyle/>
          <a:p>
            <a:r>
              <a:rPr lang="en-US" dirty="0" smtClean="0"/>
              <a:t>Monte Carlo framework using </a:t>
            </a:r>
            <a:r>
              <a:rPr lang="en-US" dirty="0" err="1" smtClean="0"/>
              <a:t>Sobol</a:t>
            </a:r>
            <a:r>
              <a:rPr lang="en-US" dirty="0" smtClean="0"/>
              <a:t> </a:t>
            </a:r>
            <a:r>
              <a:rPr lang="en-US" dirty="0"/>
              <a:t>quasi-random </a:t>
            </a:r>
            <a:r>
              <a:rPr lang="en-US" dirty="0" smtClean="0"/>
              <a:t>sequences: “</a:t>
            </a:r>
            <a:r>
              <a:rPr lang="en-US" b="1" dirty="0" smtClean="0"/>
              <a:t>Quasi Monte Carlo</a:t>
            </a:r>
            <a:r>
              <a:rPr lang="en-US" dirty="0" smtClean="0"/>
              <a:t>”</a:t>
            </a:r>
            <a:r>
              <a:rPr lang="en-US" b="1" dirty="0" smtClean="0"/>
              <a:t> </a:t>
            </a:r>
            <a:r>
              <a:rPr lang="en-US" dirty="0" smtClean="0"/>
              <a:t>methods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190" y="3073235"/>
            <a:ext cx="2070100" cy="2959100"/>
          </a:xfrm>
          <a:prstGeom prst="rect">
            <a:avLst/>
          </a:prstGeom>
        </p:spPr>
      </p:pic>
      <p:sp>
        <p:nvSpPr>
          <p:cNvPr id="9" name="TextBox 8"/>
          <p:cNvSpPr txBox="1">
            <a:spLocks/>
          </p:cNvSpPr>
          <p:nvPr/>
        </p:nvSpPr>
        <p:spPr>
          <a:xfrm>
            <a:off x="629216" y="3134087"/>
            <a:ext cx="6280490" cy="3169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763" lvl="0" indent="-4763" eaLnBrk="0" hangingPunct="0">
              <a:lnSpc>
                <a:spcPts val="2400"/>
              </a:lnSpc>
              <a:buClr>
                <a:srgbClr val="37ACDE"/>
              </a:buClr>
            </a:pPr>
            <a:r>
              <a:rPr lang="en-US" sz="1800" b="0" kern="0" dirty="0">
                <a:solidFill>
                  <a:srgbClr val="004494"/>
                </a:solidFill>
                <a:latin typeface="Verdana"/>
                <a:cs typeface="ＭＳ Ｐゴシック" charset="0"/>
              </a:rPr>
              <a:t>If the sequence of random numbers keeps “</a:t>
            </a:r>
            <a:r>
              <a:rPr lang="en-US" sz="180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low-discrepancy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” whatever the number of dimensions, the size of the Monte Carlo experiment decreases</a:t>
            </a:r>
          </a:p>
          <a:p>
            <a:pPr marL="4763" lvl="0" indent="-4763" eaLnBrk="0" hangingPunct="0">
              <a:lnSpc>
                <a:spcPts val="2400"/>
              </a:lnSpc>
              <a:buClr>
                <a:srgbClr val="37ACDE"/>
              </a:buClr>
            </a:pPr>
            <a:endParaRPr lang="en-US" sz="1800" b="0" kern="0" dirty="0" smtClean="0">
              <a:solidFill>
                <a:srgbClr val="004494"/>
              </a:solidFill>
              <a:latin typeface="Verdana"/>
              <a:cs typeface="ＭＳ Ｐゴシック" charset="0"/>
            </a:endParaRPr>
          </a:p>
          <a:p>
            <a:pPr marL="4763" lvl="0" indent="-4763" eaLnBrk="0" hangingPunct="0">
              <a:lnSpc>
                <a:spcPts val="2400"/>
              </a:lnSpc>
              <a:buClr>
                <a:srgbClr val="37ACDE"/>
              </a:buClr>
            </a:pPr>
            <a:r>
              <a:rPr lang="en-US" sz="180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Discrepancy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: a measure of deviation from uniformity</a:t>
            </a:r>
          </a:p>
          <a:p>
            <a:pPr marL="4763" lvl="0" indent="-4763" eaLnBrk="0" hangingPunct="0">
              <a:lnSpc>
                <a:spcPts val="2400"/>
              </a:lnSpc>
              <a:buClr>
                <a:srgbClr val="37ACDE"/>
              </a:buClr>
            </a:pPr>
            <a:endParaRPr lang="en-US" sz="1800" b="0" kern="0" dirty="0" smtClean="0">
              <a:solidFill>
                <a:srgbClr val="004494"/>
              </a:solidFill>
              <a:latin typeface="Verdana"/>
              <a:cs typeface="ＭＳ Ｐゴシック" charset="0"/>
            </a:endParaRPr>
          </a:p>
          <a:p>
            <a:pPr marL="4763" lvl="0" indent="-4763" eaLnBrk="0" hangingPunct="0">
              <a:lnSpc>
                <a:spcPts val="2400"/>
              </a:lnSpc>
              <a:buClr>
                <a:srgbClr val="37ACDE"/>
              </a:buClr>
            </a:pP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Prof. </a:t>
            </a:r>
            <a:r>
              <a:rPr lang="en-US" sz="1800" kern="0" dirty="0" err="1" smtClean="0">
                <a:solidFill>
                  <a:srgbClr val="004494"/>
                </a:solidFill>
                <a:latin typeface="Verdana"/>
                <a:cs typeface="ＭＳ Ｐゴシック" charset="0"/>
              </a:rPr>
              <a:t>I.M.Sobol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 has devoted big part of his life in studying </a:t>
            </a:r>
            <a:r>
              <a:rPr lang="en-US" sz="180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LDS 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properties</a:t>
            </a:r>
            <a:endParaRPr lang="en-US" sz="1800" kern="0" dirty="0">
              <a:solidFill>
                <a:srgbClr val="004494"/>
              </a:solidFill>
              <a:latin typeface="Verdan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4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8312239" cy="861774"/>
          </a:xfrm>
        </p:spPr>
        <p:txBody>
          <a:bodyPr/>
          <a:lstStyle/>
          <a:p>
            <a:r>
              <a:rPr lang="en-US" dirty="0" smtClean="0"/>
              <a:t>Some properties of </a:t>
            </a:r>
            <a:r>
              <a:rPr lang="en-US" dirty="0" err="1" smtClean="0"/>
              <a:t>Sobol</a:t>
            </a:r>
            <a:r>
              <a:rPr lang="en-US" dirty="0" smtClean="0"/>
              <a:t> sequences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52" y="2334334"/>
            <a:ext cx="8496000" cy="363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1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648077" y="2699291"/>
            <a:ext cx="7787208" cy="2149800"/>
          </a:xfrm>
          <a:prstGeom prst="rect">
            <a:avLst/>
          </a:prstGeom>
        </p:spPr>
        <p:txBody>
          <a:bodyPr/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</a:t>
            </a:r>
            <a:r>
              <a:rPr kumimoji="0" lang="en-US" sz="2600" b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Bell MT"/>
                <a:ea typeface="+mn-ea"/>
                <a:cs typeface="Bell MT"/>
              </a:rPr>
              <a:t>What makes </a:t>
            </a:r>
            <a:r>
              <a:rPr kumimoji="0" lang="en-US" sz="26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Bell MT"/>
                <a:ea typeface="+mn-ea"/>
                <a:cs typeface="Bell MT"/>
              </a:rPr>
              <a:t>modelling</a:t>
            </a:r>
            <a:r>
              <a:rPr kumimoji="0" lang="en-US" sz="2600" b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Bell MT"/>
                <a:ea typeface="+mn-ea"/>
                <a:cs typeface="Bell MT"/>
              </a:rPr>
              <a:t> and scientific inquiry in general so</a:t>
            </a:r>
            <a:r>
              <a:rPr kumimoji="0" lang="en-US" sz="2600" b="0" u="none" strike="noStrike" kern="0" cap="none" spc="0" normalizeH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Bell MT"/>
                <a:ea typeface="+mn-ea"/>
                <a:cs typeface="Bell MT"/>
              </a:rPr>
              <a:t> </a:t>
            </a:r>
            <a:r>
              <a:rPr kumimoji="0" lang="en-US" sz="2600" b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Bell MT"/>
                <a:ea typeface="+mn-ea"/>
                <a:cs typeface="Bell MT"/>
              </a:rPr>
              <a:t>painful is uncertainty. Uncertainty is not an accident of the scientific method, but its substance</a:t>
            </a:r>
            <a:r>
              <a:rPr kumimoji="0" lang="en-US" sz="2200" b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  <a:ea typeface="+mn-ea"/>
              </a:rPr>
              <a:t>”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Saltelli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al., 2008)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99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8312239" cy="430887"/>
          </a:xfrm>
        </p:spPr>
        <p:txBody>
          <a:bodyPr/>
          <a:lstStyle/>
          <a:p>
            <a:r>
              <a:rPr lang="en-US" dirty="0" smtClean="0"/>
              <a:t>Some properties of </a:t>
            </a:r>
            <a:r>
              <a:rPr lang="en-US" dirty="0" err="1" smtClean="0"/>
              <a:t>Sobol</a:t>
            </a:r>
            <a:r>
              <a:rPr lang="en-US" dirty="0" smtClean="0"/>
              <a:t> sequences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2121578"/>
          </a:xfrm>
          <a:prstGeom prst="rect">
            <a:avLst/>
          </a:prstGeom>
        </p:spPr>
      </p:pic>
      <p:sp>
        <p:nvSpPr>
          <p:cNvPr id="7" name="TextBox 6"/>
          <p:cNvSpPr txBox="1">
            <a:spLocks/>
          </p:cNvSpPr>
          <p:nvPr/>
        </p:nvSpPr>
        <p:spPr>
          <a:xfrm>
            <a:off x="629216" y="4532193"/>
            <a:ext cx="6280490" cy="1770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763" lvl="0" indent="-4763" eaLnBrk="0" hangingPunct="0">
              <a:lnSpc>
                <a:spcPts val="2400"/>
              </a:lnSpc>
              <a:buClr>
                <a:srgbClr val="37ACDE"/>
              </a:buClr>
            </a:pP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In integral calculation, error </a:t>
            </a:r>
            <a:r>
              <a:rPr lang="en-US" sz="1800" b="0" kern="0" dirty="0" smtClean="0">
                <a:solidFill>
                  <a:srgbClr val="004494"/>
                </a:solidFill>
                <a:latin typeface="Symbol" charset="2"/>
                <a:cs typeface="Symbol" charset="2"/>
              </a:rPr>
              <a:t>e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:</a:t>
            </a:r>
          </a:p>
          <a:p>
            <a:pPr marL="1263650" lvl="0" indent="-4763" eaLnBrk="0" hangingPunct="0">
              <a:lnSpc>
                <a:spcPts val="3200"/>
              </a:lnSpc>
              <a:buClr>
                <a:srgbClr val="37ACDE"/>
              </a:buClr>
            </a:pPr>
            <a:r>
              <a:rPr lang="en-US" sz="1800" b="0" kern="0" dirty="0" err="1" smtClean="0">
                <a:solidFill>
                  <a:srgbClr val="004494"/>
                </a:solidFill>
                <a:latin typeface="Verdana"/>
                <a:cs typeface="ＭＳ Ｐゴシック" charset="0"/>
              </a:rPr>
              <a:t>Sobol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 sequence (for N=2</a:t>
            </a:r>
            <a:r>
              <a:rPr lang="en-US" sz="1800" b="0" kern="0" baseline="3000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k</a:t>
            </a: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)</a:t>
            </a:r>
          </a:p>
          <a:p>
            <a:pPr marL="1263650" lvl="0" indent="-4763" eaLnBrk="0" hangingPunct="0">
              <a:lnSpc>
                <a:spcPts val="2400"/>
              </a:lnSpc>
              <a:buClr>
                <a:srgbClr val="37ACDE"/>
              </a:buClr>
            </a:pPr>
            <a:endParaRPr lang="en-US" sz="1800" b="0" kern="0" dirty="0">
              <a:solidFill>
                <a:srgbClr val="004494"/>
              </a:solidFill>
              <a:latin typeface="Verdana"/>
              <a:cs typeface="ＭＳ Ｐゴシック" charset="0"/>
            </a:endParaRPr>
          </a:p>
          <a:p>
            <a:pPr marL="1263650" lvl="0" indent="-4763" eaLnBrk="0" hangingPunct="0">
              <a:lnSpc>
                <a:spcPts val="1800"/>
              </a:lnSpc>
              <a:buClr>
                <a:srgbClr val="37ACDE"/>
              </a:buClr>
            </a:pP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Other LDS</a:t>
            </a:r>
          </a:p>
          <a:p>
            <a:pPr marL="1263650" lvl="0" indent="-4763" eaLnBrk="0" hangingPunct="0">
              <a:lnSpc>
                <a:spcPts val="1400"/>
              </a:lnSpc>
              <a:buClr>
                <a:srgbClr val="37ACDE"/>
              </a:buClr>
            </a:pPr>
            <a:endParaRPr lang="en-US" sz="600" b="0" kern="0" dirty="0">
              <a:solidFill>
                <a:srgbClr val="004494"/>
              </a:solidFill>
              <a:latin typeface="Verdana"/>
              <a:cs typeface="ＭＳ Ｐゴシック" charset="0"/>
            </a:endParaRPr>
          </a:p>
          <a:p>
            <a:pPr marL="1263650" lvl="0" indent="-4763" eaLnBrk="0" hangingPunct="0">
              <a:lnSpc>
                <a:spcPts val="2400"/>
              </a:lnSpc>
              <a:buClr>
                <a:srgbClr val="37ACDE"/>
              </a:buClr>
            </a:pPr>
            <a:r>
              <a:rPr lang="en-US" sz="1800" b="0" kern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Random numbers</a:t>
            </a:r>
            <a:endParaRPr lang="en-US" sz="1800" b="0" kern="0" dirty="0">
              <a:solidFill>
                <a:srgbClr val="004494"/>
              </a:solidFill>
              <a:latin typeface="Verdana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" y="5419534"/>
            <a:ext cx="1166087" cy="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12" y="4919595"/>
            <a:ext cx="1313731" cy="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42" y="5938355"/>
            <a:ext cx="103090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9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8335543" cy="861774"/>
          </a:xfrm>
        </p:spPr>
        <p:txBody>
          <a:bodyPr/>
          <a:lstStyle/>
          <a:p>
            <a:r>
              <a:rPr lang="en-US" dirty="0"/>
              <a:t>Some properties of </a:t>
            </a:r>
            <a:r>
              <a:rPr lang="en-US" dirty="0" err="1"/>
              <a:t>Sobol</a:t>
            </a:r>
            <a:r>
              <a:rPr lang="en-US" dirty="0"/>
              <a:t> sequences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841530"/>
          </a:xfrm>
        </p:spPr>
        <p:txBody>
          <a:bodyPr/>
          <a:lstStyle/>
          <a:p>
            <a:r>
              <a:rPr lang="en-US" dirty="0" smtClean="0"/>
              <a:t>Summary of the main features:</a:t>
            </a:r>
          </a:p>
          <a:p>
            <a:pPr>
              <a:buFont typeface="Arial"/>
              <a:buChar char="•"/>
            </a:pPr>
            <a:r>
              <a:rPr lang="en-US" dirty="0" smtClean="0"/>
              <a:t>Best uniformity of distribution as N goes to infinity</a:t>
            </a:r>
          </a:p>
          <a:p>
            <a:pPr>
              <a:buFont typeface="Arial"/>
              <a:buChar char="•"/>
            </a:pPr>
            <a:r>
              <a:rPr lang="en-US" dirty="0" smtClean="0"/>
              <a:t>Good distribution for fairly small initial sets</a:t>
            </a:r>
          </a:p>
          <a:p>
            <a:pPr>
              <a:buFont typeface="Arial"/>
              <a:buChar char="•"/>
            </a:pPr>
            <a:r>
              <a:rPr lang="en-US" dirty="0" smtClean="0"/>
              <a:t>Fast computational algorithm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4062085"/>
            <a:ext cx="8102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2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4303742"/>
          </a:xfrm>
        </p:spPr>
        <p:txBody>
          <a:bodyPr/>
          <a:lstStyle/>
          <a:p>
            <a:r>
              <a:rPr lang="en-US" dirty="0" smtClean="0"/>
              <a:t>Although efficient, the </a:t>
            </a:r>
            <a:r>
              <a:rPr lang="en-US" b="1" dirty="0" smtClean="0"/>
              <a:t>convergence rate </a:t>
            </a:r>
            <a:r>
              <a:rPr lang="en-US" dirty="0" smtClean="0"/>
              <a:t>of LDS depends (exponentially) on the problem </a:t>
            </a:r>
            <a:r>
              <a:rPr lang="en-US" b="1" dirty="0" smtClean="0"/>
              <a:t>dimensionality</a:t>
            </a:r>
          </a:p>
          <a:p>
            <a:endParaRPr lang="en-US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Reducing the number of uncertain inputs </a:t>
            </a:r>
            <a:r>
              <a:rPr lang="en-US" dirty="0" smtClean="0"/>
              <a:t>is key for the uncertainty management of traffic models (for n&gt;50 QMC not applicable)</a:t>
            </a:r>
          </a:p>
          <a:p>
            <a:endParaRPr lang="en-US" dirty="0"/>
          </a:p>
          <a:p>
            <a:r>
              <a:rPr lang="en-US" b="1" dirty="0" smtClean="0"/>
              <a:t>Sensitivity analysis </a:t>
            </a:r>
            <a:r>
              <a:rPr lang="en-US" dirty="0" smtClean="0"/>
              <a:t>is the family of techniques designed for this purpose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69" y="3129894"/>
            <a:ext cx="5040000" cy="10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6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2" y="1507675"/>
            <a:ext cx="1196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9" y="2986020"/>
            <a:ext cx="27051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263766" y="1759011"/>
            <a:ext cx="6368809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0" dirty="0" smtClean="0">
                <a:solidFill>
                  <a:srgbClr val="1F497D"/>
                </a:solidFill>
                <a:latin typeface="+mj-lt"/>
                <a:cs typeface="Times New Roman" pitchFamily="18" charset="0"/>
              </a:rPr>
              <a:t>Family </a:t>
            </a:r>
            <a:r>
              <a:rPr lang="en-GB" sz="1600" b="0" dirty="0">
                <a:solidFill>
                  <a:srgbClr val="1F497D"/>
                </a:solidFill>
                <a:latin typeface="+mj-lt"/>
                <a:cs typeface="Times New Roman" pitchFamily="18" charset="0"/>
              </a:rPr>
              <a:t>of theories and techniques aimed at defining how “</a:t>
            </a:r>
            <a:r>
              <a:rPr lang="en-GB" sz="1600" b="0" i="1" dirty="0">
                <a:solidFill>
                  <a:schemeClr val="accent1">
                    <a:lumMod val="25000"/>
                  </a:schemeClr>
                </a:solidFill>
                <a:latin typeface="+mj-lt"/>
                <a:cs typeface="Times New Roman" pitchFamily="18" charset="0"/>
              </a:rPr>
              <a:t>the uncertainty in the model outputs can be apportioned to the different sources of uncertainties in the model inputs</a:t>
            </a:r>
            <a:r>
              <a:rPr lang="en-GB" sz="1600" b="0" dirty="0">
                <a:solidFill>
                  <a:srgbClr val="1F497D"/>
                </a:solidFill>
                <a:latin typeface="+mj-lt"/>
                <a:cs typeface="Times New Roman" pitchFamily="18" charset="0"/>
              </a:rPr>
              <a:t>”</a:t>
            </a:r>
            <a:r>
              <a:rPr lang="en-GB" sz="2000" b="0" dirty="0">
                <a:solidFill>
                  <a:srgbClr val="1F497D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GB" sz="9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3008" y="3149796"/>
            <a:ext cx="5418160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175" eaLnBrk="0" hangingPunct="0">
              <a:lnSpc>
                <a:spcPts val="2500"/>
              </a:lnSpc>
              <a:spcBef>
                <a:spcPts val="600"/>
              </a:spcBef>
              <a:buClr>
                <a:srgbClr val="37ACDE"/>
              </a:buClr>
              <a:defRPr/>
            </a:pPr>
            <a:r>
              <a:rPr lang="en-GB" sz="1600" b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Important to</a:t>
            </a:r>
            <a:r>
              <a:rPr lang="en-GB" sz="1600" b="0" dirty="0">
                <a:solidFill>
                  <a:srgbClr val="004494"/>
                </a:solidFill>
                <a:latin typeface="Verdana"/>
                <a:cs typeface="ＭＳ Ｐゴシック" charset="0"/>
              </a:rPr>
              <a:t>:</a:t>
            </a:r>
          </a:p>
          <a:p>
            <a:pPr marL="473075" indent="-342900" eaLnBrk="0" hangingPunct="0">
              <a:lnSpc>
                <a:spcPts val="2500"/>
              </a:lnSpc>
              <a:spcBef>
                <a:spcPts val="600"/>
              </a:spcBef>
              <a:buClr>
                <a:srgbClr val="37ACDE"/>
              </a:buClr>
              <a:buFontTx/>
              <a:buChar char="•"/>
              <a:defRPr/>
            </a:pPr>
            <a:r>
              <a:rPr lang="en-GB" sz="1600" b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uncover 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Verdana"/>
                <a:cs typeface="ＭＳ Ｐゴシック" charset="0"/>
              </a:rPr>
              <a:t>technical errors </a:t>
            </a:r>
            <a:r>
              <a:rPr lang="en-GB" sz="1600" b="0" dirty="0">
                <a:solidFill>
                  <a:srgbClr val="004494"/>
                </a:solidFill>
                <a:latin typeface="Verdana"/>
                <a:cs typeface="ＭＳ Ｐゴシック" charset="0"/>
              </a:rPr>
              <a:t>in the </a:t>
            </a:r>
            <a:r>
              <a:rPr lang="en-GB" sz="1600" b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model </a:t>
            </a:r>
            <a:endParaRPr lang="en-GB" sz="1600" b="0" dirty="0">
              <a:solidFill>
                <a:srgbClr val="004494"/>
              </a:solidFill>
              <a:latin typeface="Verdana"/>
              <a:cs typeface="ＭＳ Ｐゴシック" charset="0"/>
            </a:endParaRPr>
          </a:p>
          <a:p>
            <a:pPr marL="473075" indent="-342900" eaLnBrk="0" hangingPunct="0">
              <a:lnSpc>
                <a:spcPts val="2500"/>
              </a:lnSpc>
              <a:spcBef>
                <a:spcPts val="600"/>
              </a:spcBef>
              <a:buClr>
                <a:srgbClr val="37ACDE"/>
              </a:buClr>
              <a:buFontTx/>
              <a:buChar char="•"/>
              <a:defRPr/>
            </a:pPr>
            <a:r>
              <a:rPr lang="en-GB" sz="1600" b="0" dirty="0">
                <a:solidFill>
                  <a:srgbClr val="004494"/>
                </a:solidFill>
                <a:latin typeface="Verdana"/>
                <a:cs typeface="ＭＳ Ｐゴシック" charset="0"/>
              </a:rPr>
              <a:t>identify 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Verdana"/>
                <a:cs typeface="ＭＳ Ｐゴシック" charset="0"/>
              </a:rPr>
              <a:t>critical regions </a:t>
            </a:r>
            <a:r>
              <a:rPr lang="en-GB" sz="1600" b="0" dirty="0">
                <a:solidFill>
                  <a:srgbClr val="004494"/>
                </a:solidFill>
                <a:latin typeface="Verdana"/>
                <a:cs typeface="ＭＳ Ｐゴシック" charset="0"/>
              </a:rPr>
              <a:t>in the </a:t>
            </a:r>
            <a:r>
              <a:rPr lang="en-GB" sz="1600" b="0" dirty="0" smtClean="0">
                <a:solidFill>
                  <a:srgbClr val="004494"/>
                </a:solidFill>
                <a:latin typeface="Verdana"/>
                <a:cs typeface="ＭＳ Ｐゴシック" charset="0"/>
              </a:rPr>
              <a:t>inputs domain</a:t>
            </a:r>
            <a:endParaRPr lang="en-GB" sz="1600" b="0" dirty="0">
              <a:solidFill>
                <a:srgbClr val="004494"/>
              </a:solidFill>
              <a:latin typeface="Verdana"/>
              <a:cs typeface="ＭＳ Ｐゴシック" charset="0"/>
            </a:endParaRPr>
          </a:p>
          <a:p>
            <a:pPr marL="473075" indent="-342900" eaLnBrk="0" hangingPunct="0">
              <a:lnSpc>
                <a:spcPts val="2500"/>
              </a:lnSpc>
              <a:spcBef>
                <a:spcPts val="600"/>
              </a:spcBef>
              <a:buClr>
                <a:srgbClr val="37ACDE"/>
              </a:buClr>
              <a:buFontTx/>
              <a:buChar char="•"/>
              <a:defRPr/>
            </a:pP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Verdana"/>
                <a:cs typeface="ＭＳ Ｐゴシック" charset="0"/>
              </a:rPr>
              <a:t>simplify models</a:t>
            </a:r>
          </a:p>
        </p:txBody>
      </p:sp>
      <p:sp>
        <p:nvSpPr>
          <p:cNvPr id="8" name="Rectangle 7"/>
          <p:cNvSpPr/>
          <p:nvPr/>
        </p:nvSpPr>
        <p:spPr>
          <a:xfrm>
            <a:off x="915520" y="5252914"/>
            <a:ext cx="505618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accent1">
                    <a:lumMod val="25000"/>
                  </a:schemeClr>
                </a:solidFill>
                <a:cs typeface="Arial" pitchFamily="34" charset="0"/>
                <a:sym typeface="Wingdings" pitchFamily="2" charset="2"/>
              </a:rPr>
              <a:t>Variance-based methods</a:t>
            </a:r>
            <a:endParaRPr lang="en-US" sz="1800" dirty="0">
              <a:solidFill>
                <a:schemeClr val="accent1">
                  <a:lumMod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2663" y="5659438"/>
            <a:ext cx="8161337" cy="7729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73075" lvl="2" indent="-342900" defTabSz="1333500" eaLnBrk="0" hangingPunct="0">
              <a:lnSpc>
                <a:spcPts val="2500"/>
              </a:lnSpc>
              <a:spcBef>
                <a:spcPts val="600"/>
              </a:spcBef>
              <a:buClr>
                <a:srgbClr val="37ACDE"/>
              </a:buClr>
              <a:buFontTx/>
              <a:buChar char="•"/>
              <a:defRPr/>
            </a:pP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Verdana"/>
                <a:cs typeface="ＭＳ Ｐゴシック" charset="0"/>
                <a:sym typeface="Wingdings" pitchFamily="2" charset="2"/>
              </a:rPr>
              <a:t>Output variance</a:t>
            </a:r>
            <a:r>
              <a:rPr lang="en-GB" sz="1600" b="0" dirty="0">
                <a:solidFill>
                  <a:srgbClr val="004494"/>
                </a:solidFill>
                <a:latin typeface="Verdana"/>
                <a:cs typeface="ＭＳ Ｐゴシック" charset="0"/>
                <a:sym typeface="Wingdings" pitchFamily="2" charset="2"/>
              </a:rPr>
              <a:t> as a proxy of </a:t>
            </a: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Verdana"/>
                <a:cs typeface="ＭＳ Ｐゴシック" charset="0"/>
                <a:sym typeface="Wingdings" pitchFamily="2" charset="2"/>
              </a:rPr>
              <a:t>output uncertainty</a:t>
            </a:r>
          </a:p>
          <a:p>
            <a:pPr marL="473075" lvl="2" indent="-342900" defTabSz="1333500" eaLnBrk="0" hangingPunct="0">
              <a:lnSpc>
                <a:spcPts val="2500"/>
              </a:lnSpc>
              <a:spcBef>
                <a:spcPts val="600"/>
              </a:spcBef>
              <a:buClr>
                <a:srgbClr val="37ACDE"/>
              </a:buClr>
              <a:buFontTx/>
              <a:buChar char="•"/>
              <a:defRPr/>
            </a:pPr>
            <a:r>
              <a:rPr lang="en-GB" sz="1600" dirty="0">
                <a:solidFill>
                  <a:schemeClr val="accent1">
                    <a:lumMod val="25000"/>
                  </a:schemeClr>
                </a:solidFill>
                <a:latin typeface="Verdana"/>
                <a:cs typeface="ＭＳ Ｐゴシック" charset="0"/>
                <a:sym typeface="Wingdings" pitchFamily="2" charset="2"/>
              </a:rPr>
              <a:t>Variance decomposition formulas </a:t>
            </a:r>
            <a:r>
              <a:rPr lang="en-GB" sz="1600" b="0" dirty="0">
                <a:solidFill>
                  <a:srgbClr val="004494"/>
                </a:solidFill>
                <a:latin typeface="Verdana"/>
                <a:cs typeface="ＭＳ Ｐゴシック" charset="0"/>
                <a:sym typeface="Wingdings" pitchFamily="2" charset="2"/>
              </a:rPr>
              <a:t>as sensitivity analysis tools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388" y="1217108"/>
            <a:ext cx="7870825" cy="369332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Global sensitivity analysis 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73813" y="6426200"/>
            <a:ext cx="2133600" cy="153988"/>
          </a:xfrm>
        </p:spPr>
        <p:txBody>
          <a:bodyPr/>
          <a:lstStyle/>
          <a:p>
            <a:pPr>
              <a:defRPr/>
            </a:pPr>
            <a:fld id="{CE8D66D6-AB9D-49D2-9AC0-7D08D23A2A4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738664"/>
          </a:xfrm>
        </p:spPr>
        <p:txBody>
          <a:bodyPr/>
          <a:lstStyle/>
          <a:p>
            <a:r>
              <a:rPr lang="en-US" dirty="0" smtClean="0"/>
              <a:t>Variance-based methods 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Cukier</a:t>
            </a:r>
            <a:r>
              <a:rPr lang="en-US" sz="2000" dirty="0" smtClean="0"/>
              <a:t>, 1973; </a:t>
            </a:r>
            <a:r>
              <a:rPr lang="en-US" sz="2000" dirty="0" err="1" smtClean="0"/>
              <a:t>Sobol</a:t>
            </a:r>
            <a:r>
              <a:rPr lang="en-US" sz="2000" dirty="0" smtClean="0"/>
              <a:t>, 1990; Homma and </a:t>
            </a:r>
            <a:r>
              <a:rPr lang="en-US" sz="2000" dirty="0" err="1" smtClean="0"/>
              <a:t>Saltelli</a:t>
            </a:r>
            <a:r>
              <a:rPr lang="en-US" sz="2000" dirty="0" smtClean="0"/>
              <a:t>, 2000)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8351"/>
          <a:stretch/>
        </p:blipFill>
        <p:spPr bwMode="auto">
          <a:xfrm>
            <a:off x="266891" y="2706864"/>
            <a:ext cx="6516049" cy="391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36688" b="50511"/>
          <a:stretch/>
        </p:blipFill>
        <p:spPr bwMode="auto">
          <a:xfrm>
            <a:off x="4736005" y="2745660"/>
            <a:ext cx="4346165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0209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order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434" y="2224138"/>
            <a:ext cx="6486525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96013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430887"/>
          </a:xfrm>
        </p:spPr>
        <p:txBody>
          <a:bodyPr/>
          <a:lstStyle/>
          <a:p>
            <a:r>
              <a:rPr lang="en-US" dirty="0" smtClean="0"/>
              <a:t>Variance decomposition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47831"/>
            <a:ext cx="7338673" cy="378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641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Sobol</a:t>
            </a:r>
            <a:r>
              <a:rPr lang="en-US" dirty="0" smtClean="0"/>
              <a:t> sensitivity indices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20703"/>
          <a:stretch/>
        </p:blipFill>
        <p:spPr bwMode="auto">
          <a:xfrm>
            <a:off x="639613" y="2163913"/>
            <a:ext cx="5093252" cy="281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92344" y="4951625"/>
            <a:ext cx="780461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dirty="0" smtClean="0">
                <a:solidFill>
                  <a:schemeClr val="accent6"/>
                </a:solidFill>
              </a:rPr>
              <a:t>An efficient (numerical) evaluation of </a:t>
            </a:r>
            <a:r>
              <a:rPr lang="en-US" sz="1800" b="0" dirty="0" err="1" smtClean="0">
                <a:solidFill>
                  <a:schemeClr val="accent6"/>
                </a:solidFill>
              </a:rPr>
              <a:t>Sobol</a:t>
            </a:r>
            <a:r>
              <a:rPr lang="en-US" sz="1800" b="0" dirty="0" smtClean="0">
                <a:solidFill>
                  <a:schemeClr val="accent6"/>
                </a:solidFill>
              </a:rPr>
              <a:t> indices requires the application of techniques based on QMC methods (</a:t>
            </a:r>
            <a:r>
              <a:rPr lang="en-US" sz="1800" b="0" dirty="0" err="1" smtClean="0">
                <a:solidFill>
                  <a:schemeClr val="accent6"/>
                </a:solidFill>
              </a:rPr>
              <a:t>Saltelli</a:t>
            </a:r>
            <a:r>
              <a:rPr lang="en-US" sz="1800" b="0" dirty="0" smtClean="0">
                <a:solidFill>
                  <a:schemeClr val="accent6"/>
                </a:solidFill>
              </a:rPr>
              <a:t> et al 2012)</a:t>
            </a:r>
            <a:endParaRPr lang="en-US" sz="18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95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(work in progress)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5689900" cy="306750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MITSIM microscopic traffic simulation model</a:t>
            </a:r>
          </a:p>
          <a:p>
            <a:pPr>
              <a:buFont typeface="Arial"/>
              <a:buChar char="•"/>
            </a:pPr>
            <a:r>
              <a:rPr lang="en-US" dirty="0" smtClean="0"/>
              <a:t>Freeway scenario (Portugal)</a:t>
            </a:r>
          </a:p>
          <a:p>
            <a:pPr>
              <a:buFont typeface="Arial"/>
              <a:buChar char="•"/>
            </a:pPr>
            <a:r>
              <a:rPr lang="en-US" dirty="0" smtClean="0"/>
              <a:t>2 years of traffic demand a</a:t>
            </a:r>
            <a:r>
              <a:rPr lang="en-US" dirty="0" smtClean="0"/>
              <a:t>nd</a:t>
            </a:r>
            <a:r>
              <a:rPr lang="en-US" dirty="0"/>
              <a:t> </a:t>
            </a:r>
            <a:r>
              <a:rPr lang="en-US" dirty="0" smtClean="0"/>
              <a:t>data available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Objective: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C</a:t>
            </a:r>
            <a:r>
              <a:rPr lang="en-US" dirty="0" smtClean="0"/>
              <a:t>alibration and uncertainty management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Main obstacle: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</a:t>
            </a:r>
            <a:r>
              <a:rPr lang="en-US" dirty="0" smtClean="0"/>
              <a:t>umber of model inputs (101)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Computation time (5’ per simulation)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9" descr="D:\Dropbox\DTransportes\Thesis\Figures\A44 Network_2.png"/>
          <p:cNvPicPr>
            <a:picLocks noChangeAspect="1" noChangeArrowheads="1"/>
          </p:cNvPicPr>
          <p:nvPr/>
        </p:nvPicPr>
        <p:blipFill>
          <a:blip r:embed="rId2" cstate="print">
            <a:alphaModFix amt="82000"/>
          </a:blip>
          <a:srcRect l="8791" t="8875" r="6499" b="7927"/>
          <a:stretch>
            <a:fillRect/>
          </a:stretch>
        </p:blipFill>
        <p:spPr bwMode="auto">
          <a:xfrm>
            <a:off x="6325592" y="2321371"/>
            <a:ext cx="2700000" cy="3749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785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phase: Group 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99" y="2416175"/>
            <a:ext cx="7740673" cy="399083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Model inputs divided in 15 groups</a:t>
            </a:r>
          </a:p>
          <a:p>
            <a:pPr>
              <a:buFont typeface="Arial"/>
              <a:buChar char="•"/>
            </a:pPr>
            <a:r>
              <a:rPr lang="en-US" dirty="0" smtClean="0"/>
              <a:t>Sensitivity analysis applied to groups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Results:</a:t>
            </a:r>
          </a:p>
          <a:p>
            <a:pPr lvl="2">
              <a:buFont typeface="Arial"/>
              <a:buChar char="•"/>
            </a:pPr>
            <a:r>
              <a:rPr lang="it-IT" dirty="0" smtClean="0"/>
              <a:t>4 </a:t>
            </a:r>
            <a:r>
              <a:rPr lang="it-IT" dirty="0" err="1" smtClean="0"/>
              <a:t>groups</a:t>
            </a:r>
            <a:r>
              <a:rPr lang="it-IT" dirty="0" smtClean="0"/>
              <a:t> (34 input </a:t>
            </a:r>
            <a:r>
              <a:rPr lang="it-IT" dirty="0" err="1" smtClean="0"/>
              <a:t>factors</a:t>
            </a:r>
            <a:r>
              <a:rPr lang="it-IT" dirty="0" smtClean="0"/>
              <a:t>) </a:t>
            </a:r>
            <a:r>
              <a:rPr lang="it-IT" dirty="0" err="1" smtClean="0"/>
              <a:t>accounting</a:t>
            </a:r>
            <a:r>
              <a:rPr lang="it-IT" dirty="0" smtClean="0"/>
              <a:t> for 90% of </a:t>
            </a:r>
            <a:r>
              <a:rPr lang="it-IT" dirty="0" err="1" smtClean="0"/>
              <a:t>total</a:t>
            </a:r>
            <a:r>
              <a:rPr lang="it-IT" dirty="0" smtClean="0"/>
              <a:t> </a:t>
            </a:r>
            <a:r>
              <a:rPr lang="it-IT" dirty="0" err="1" smtClean="0"/>
              <a:t>variance</a:t>
            </a:r>
            <a:r>
              <a:rPr lang="it-IT" dirty="0" smtClean="0"/>
              <a:t> for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and </a:t>
            </a:r>
            <a:r>
              <a:rPr lang="it-IT" dirty="0" err="1" smtClean="0"/>
              <a:t>counts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model </a:t>
            </a:r>
            <a:r>
              <a:rPr lang="it-IT" dirty="0" err="1" smtClean="0"/>
              <a:t>outputs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27" name="Picture 81" descr="Theil_totS-Summary.tiff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4884" r="3574" b="7191"/>
          <a:stretch>
            <a:fillRect/>
          </a:stretch>
        </p:blipFill>
        <p:spPr bwMode="auto">
          <a:xfrm>
            <a:off x="1566675" y="3140237"/>
            <a:ext cx="2987975" cy="234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0" descr="Theil_totC-Summary.tiff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5833" r="3574" b="4613"/>
          <a:stretch>
            <a:fillRect/>
          </a:stretch>
        </p:blipFill>
        <p:spPr bwMode="auto">
          <a:xfrm>
            <a:off x="4525829" y="3168868"/>
            <a:ext cx="2987975" cy="238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21022" y="3235040"/>
            <a:ext cx="111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Speed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4788804" y="3231679"/>
            <a:ext cx="111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Counts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901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uncertainty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2266695"/>
            <a:ext cx="8229600" cy="3347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68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Ontological uncertainty (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Aleatory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)</a:t>
            </a:r>
            <a:r>
              <a:rPr lang="en-GB" sz="2000" kern="0" dirty="0" smtClean="0">
                <a:solidFill>
                  <a:srgbClr val="004494"/>
                </a:solidFill>
                <a:latin typeface="+mn-lt"/>
              </a:rPr>
              <a:t>: it is the physical variability present in the system or its environment.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68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</a:rPr>
              <a:t>It is not strictly due to a lack of knowledge and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cannot be reduced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</a:rPr>
              <a:t>(also referred to as variability, stochastic uncertainty or irreducible uncertainty) but can be “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</a:rPr>
              <a:t>considered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+mn-lt"/>
              </a:rPr>
              <a:t>”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68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800" kern="0" dirty="0" smtClean="0">
                <a:solidFill>
                  <a:srgbClr val="004494"/>
                </a:solidFill>
                <a:latin typeface="+mn-lt"/>
              </a:rPr>
              <a:t>It is naturally defined in a </a:t>
            </a:r>
            <a:r>
              <a:rPr lang="en-GB" sz="1800" kern="0" dirty="0" smtClean="0">
                <a:solidFill>
                  <a:srgbClr val="FF0000"/>
                </a:solidFill>
                <a:latin typeface="+mn-lt"/>
              </a:rPr>
              <a:t>probabilistic framework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4784" t="43221" b="5511"/>
          <a:stretch/>
        </p:blipFill>
        <p:spPr bwMode="auto">
          <a:xfrm>
            <a:off x="5669548" y="4731317"/>
            <a:ext cx="2124000" cy="179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445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phase: Total order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99" y="2416175"/>
            <a:ext cx="7740673" cy="399083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Sensitivity analysis applied to the 34 remaining inputs</a:t>
            </a:r>
          </a:p>
          <a:p>
            <a:pPr>
              <a:buFont typeface="Arial"/>
              <a:buChar char="•"/>
            </a:pPr>
            <a:r>
              <a:rPr lang="en-US" dirty="0" smtClean="0"/>
              <a:t>Given the still high dimensionality only total order effect calculated (faster in reaching convergence)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Results:</a:t>
            </a:r>
          </a:p>
          <a:p>
            <a:pPr lvl="2">
              <a:buFont typeface="Arial"/>
              <a:buChar char="•"/>
            </a:pPr>
            <a:r>
              <a:rPr lang="it-IT" dirty="0" smtClean="0"/>
              <a:t>10 </a:t>
            </a:r>
            <a:r>
              <a:rPr lang="it-IT" dirty="0" err="1" smtClean="0"/>
              <a:t>parameters</a:t>
            </a:r>
            <a:r>
              <a:rPr lang="it-IT" dirty="0" smtClean="0"/>
              <a:t> </a:t>
            </a:r>
            <a:r>
              <a:rPr lang="it-IT" dirty="0" err="1" smtClean="0"/>
              <a:t>resulting</a:t>
            </a:r>
            <a:r>
              <a:rPr lang="it-IT" dirty="0" smtClean="0"/>
              <a:t> </a:t>
            </a:r>
            <a:r>
              <a:rPr lang="it-IT" dirty="0" err="1" smtClean="0"/>
              <a:t>conseiderably</a:t>
            </a:r>
            <a:r>
              <a:rPr lang="it-IT" dirty="0" smtClean="0"/>
              <a:t> </a:t>
            </a:r>
            <a:r>
              <a:rPr lang="it-IT" dirty="0" err="1" smtClean="0"/>
              <a:t>most</a:t>
            </a:r>
            <a:r>
              <a:rPr lang="it-IT" dirty="0" smtClean="0"/>
              <a:t> sensitive </a:t>
            </a:r>
            <a:r>
              <a:rPr lang="it-IT" dirty="0" err="1" smtClean="0"/>
              <a:t>than</a:t>
            </a:r>
            <a:r>
              <a:rPr lang="it-IT" dirty="0" smtClean="0"/>
              <a:t> the </a:t>
            </a:r>
            <a:r>
              <a:rPr lang="it-IT" dirty="0" err="1" smtClean="0"/>
              <a:t>others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10" name="Picture 77" descr="Theil(totC)-Summary.tiff"/>
          <p:cNvPicPr preferRelativeResize="0">
            <a:picLocks noChangeAspect="1"/>
          </p:cNvPicPr>
          <p:nvPr/>
        </p:nvPicPr>
        <p:blipFill rotWithShape="1"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5965" r="4704" b="6514"/>
          <a:stretch/>
        </p:blipFill>
        <p:spPr bwMode="auto">
          <a:xfrm>
            <a:off x="1863987" y="3448660"/>
            <a:ext cx="2751762" cy="22461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8" descr="Theil(totS)-Summary.tiff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5966" r="7085" b="6512"/>
          <a:stretch/>
        </p:blipFill>
        <p:spPr bwMode="auto">
          <a:xfrm>
            <a:off x="4509748" y="3448659"/>
            <a:ext cx="2730000" cy="224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19106" y="3503013"/>
            <a:ext cx="111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Speed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742196" y="3499652"/>
            <a:ext cx="111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Counts</a:t>
            </a:r>
            <a:endParaRPr lang="en-US" sz="1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059513" y="4905023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2724606" y="4603039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2795442" y="4755439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866278" y="4861235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3181806" y="4862172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3427422" y="4711646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4092510" y="4829093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4279866" y="4911587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4420614" y="4865920"/>
            <a:ext cx="287997" cy="3599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929770" y="4766145"/>
            <a:ext cx="286072" cy="38008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43000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861774"/>
          </a:xfrm>
        </p:spPr>
        <p:txBody>
          <a:bodyPr/>
          <a:lstStyle/>
          <a:p>
            <a:r>
              <a:rPr lang="en-US" dirty="0" smtClean="0"/>
              <a:t>III phase: Uncertainty analysis (in progress)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99" y="2416175"/>
            <a:ext cx="7740673" cy="1225977"/>
          </a:xfrm>
        </p:spPr>
        <p:txBody>
          <a:bodyPr/>
          <a:lstStyle/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it-IT" dirty="0" err="1" smtClean="0"/>
              <a:t>Uncertainty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</a:t>
            </a:r>
            <a:r>
              <a:rPr lang="it-IT" dirty="0" err="1" smtClean="0"/>
              <a:t>entails</a:t>
            </a:r>
            <a:r>
              <a:rPr lang="it-IT" dirty="0" smtClean="0"/>
              <a:t> a </a:t>
            </a:r>
            <a:r>
              <a:rPr lang="it-IT" dirty="0" err="1" smtClean="0"/>
              <a:t>correct</a:t>
            </a:r>
            <a:r>
              <a:rPr lang="it-IT" dirty="0" smtClean="0"/>
              <a:t> </a:t>
            </a:r>
            <a:r>
              <a:rPr lang="it-IT" dirty="0" err="1" smtClean="0"/>
              <a:t>definition</a:t>
            </a:r>
            <a:r>
              <a:rPr lang="it-IT" dirty="0" smtClean="0"/>
              <a:t> of the </a:t>
            </a:r>
            <a:r>
              <a:rPr lang="it-IT" dirty="0" err="1" smtClean="0"/>
              <a:t>distribution</a:t>
            </a:r>
            <a:r>
              <a:rPr lang="it-IT" dirty="0" smtClean="0"/>
              <a:t> of the </a:t>
            </a:r>
            <a:r>
              <a:rPr lang="it-IT" dirty="0" err="1" smtClean="0"/>
              <a:t>inputs</a:t>
            </a:r>
            <a:r>
              <a:rPr lang="it-IT" dirty="0" smtClean="0"/>
              <a:t>. For model </a:t>
            </a:r>
            <a:r>
              <a:rPr lang="it-IT" dirty="0" err="1" smtClean="0"/>
              <a:t>parameters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 err="1" smtClean="0"/>
              <a:t>require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indirect</a:t>
            </a:r>
            <a:r>
              <a:rPr lang="it-IT" dirty="0" smtClean="0"/>
              <a:t> </a:t>
            </a:r>
            <a:r>
              <a:rPr lang="it-IT" dirty="0" err="1" smtClean="0"/>
              <a:t>estimation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pic>
        <p:nvPicPr>
          <p:cNvPr id="6" name="Picture 5" descr="Theil(totCounts)-Theil(totSpeed)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3" y="3745331"/>
            <a:ext cx="3960000" cy="2971650"/>
          </a:xfrm>
          <a:prstGeom prst="rect">
            <a:avLst/>
          </a:prstGeom>
        </p:spPr>
      </p:pic>
      <p:pic>
        <p:nvPicPr>
          <p:cNvPr id="8" name="Picture 7" descr="Theil(totCounts)-Theil(totSpeed)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0" y="3744824"/>
            <a:ext cx="3960000" cy="297165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781801" y="5971538"/>
            <a:ext cx="410169" cy="291872"/>
          </a:xfrm>
          <a:custGeom>
            <a:avLst/>
            <a:gdLst>
              <a:gd name="connsiteX0" fmla="*/ 0 w 410169"/>
              <a:gd name="connsiteY0" fmla="*/ 55219 h 347091"/>
              <a:gd name="connsiteX1" fmla="*/ 7888 w 410169"/>
              <a:gd name="connsiteY1" fmla="*/ 205099 h 347091"/>
              <a:gd name="connsiteX2" fmla="*/ 31551 w 410169"/>
              <a:gd name="connsiteY2" fmla="*/ 291872 h 347091"/>
              <a:gd name="connsiteX3" fmla="*/ 118318 w 410169"/>
              <a:gd name="connsiteY3" fmla="*/ 347091 h 347091"/>
              <a:gd name="connsiteX4" fmla="*/ 260299 w 410169"/>
              <a:gd name="connsiteY4" fmla="*/ 331314 h 347091"/>
              <a:gd name="connsiteX5" fmla="*/ 410169 w 410169"/>
              <a:gd name="connsiteY5" fmla="*/ 283984 h 347091"/>
              <a:gd name="connsiteX6" fmla="*/ 110430 w 410169"/>
              <a:gd name="connsiteY6" fmla="*/ 0 h 347091"/>
              <a:gd name="connsiteX0" fmla="*/ 0 w 410169"/>
              <a:gd name="connsiteY0" fmla="*/ 0 h 291872"/>
              <a:gd name="connsiteX1" fmla="*/ 7888 w 410169"/>
              <a:gd name="connsiteY1" fmla="*/ 149880 h 291872"/>
              <a:gd name="connsiteX2" fmla="*/ 31551 w 410169"/>
              <a:gd name="connsiteY2" fmla="*/ 236653 h 291872"/>
              <a:gd name="connsiteX3" fmla="*/ 118318 w 410169"/>
              <a:gd name="connsiteY3" fmla="*/ 291872 h 291872"/>
              <a:gd name="connsiteX4" fmla="*/ 260299 w 410169"/>
              <a:gd name="connsiteY4" fmla="*/ 276095 h 291872"/>
              <a:gd name="connsiteX5" fmla="*/ 410169 w 410169"/>
              <a:gd name="connsiteY5" fmla="*/ 228765 h 291872"/>
              <a:gd name="connsiteX6" fmla="*/ 15776 w 410169"/>
              <a:gd name="connsiteY6" fmla="*/ 15777 h 29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169" h="291872">
                <a:moveTo>
                  <a:pt x="0" y="0"/>
                </a:moveTo>
                <a:lnTo>
                  <a:pt x="7888" y="149880"/>
                </a:lnTo>
                <a:lnTo>
                  <a:pt x="31551" y="236653"/>
                </a:lnTo>
                <a:lnTo>
                  <a:pt x="118318" y="291872"/>
                </a:lnTo>
                <a:lnTo>
                  <a:pt x="260299" y="276095"/>
                </a:lnTo>
                <a:lnTo>
                  <a:pt x="410169" y="228765"/>
                </a:lnTo>
                <a:lnTo>
                  <a:pt x="15776" y="15777"/>
                </a:lnTo>
              </a:path>
            </a:pathLst>
          </a:custGeom>
          <a:pattFill prst="ltUpDiag">
            <a:fgClr>
              <a:srgbClr val="FF0000"/>
            </a:fgClr>
            <a:bgClr>
              <a:prstClr val="white"/>
            </a:bgClr>
          </a:pattFill>
          <a:ln w="31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071756" y="6250878"/>
            <a:ext cx="123902" cy="111512"/>
          </a:xfrm>
          <a:custGeom>
            <a:avLst/>
            <a:gdLst>
              <a:gd name="connsiteX0" fmla="*/ 0 w 123902"/>
              <a:gd name="connsiteY0" fmla="*/ 18585 h 111512"/>
              <a:gd name="connsiteX1" fmla="*/ 18585 w 123902"/>
              <a:gd name="connsiteY1" fmla="*/ 74342 h 111512"/>
              <a:gd name="connsiteX2" fmla="*/ 55756 w 123902"/>
              <a:gd name="connsiteY2" fmla="*/ 111512 h 111512"/>
              <a:gd name="connsiteX3" fmla="*/ 92927 w 123902"/>
              <a:gd name="connsiteY3" fmla="*/ 61951 h 111512"/>
              <a:gd name="connsiteX4" fmla="*/ 123902 w 123902"/>
              <a:gd name="connsiteY4" fmla="*/ 0 h 111512"/>
              <a:gd name="connsiteX5" fmla="*/ 0 w 123902"/>
              <a:gd name="connsiteY5" fmla="*/ 18585 h 11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02" h="111512">
                <a:moveTo>
                  <a:pt x="0" y="18585"/>
                </a:moveTo>
                <a:lnTo>
                  <a:pt x="18585" y="74342"/>
                </a:lnTo>
                <a:lnTo>
                  <a:pt x="55756" y="111512"/>
                </a:lnTo>
                <a:lnTo>
                  <a:pt x="92927" y="61951"/>
                </a:lnTo>
                <a:lnTo>
                  <a:pt x="123902" y="0"/>
                </a:lnTo>
                <a:lnTo>
                  <a:pt x="0" y="18585"/>
                </a:lnTo>
                <a:close/>
              </a:path>
            </a:pathLst>
          </a:custGeom>
          <a:pattFill prst="ltUpDiag">
            <a:fgClr>
              <a:srgbClr val="FF0000"/>
            </a:fgClr>
            <a:bgClr>
              <a:prstClr val="white"/>
            </a:bgClr>
          </a:pattFill>
          <a:ln w="31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113" y="4004001"/>
            <a:ext cx="215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Morning Peak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5546192" y="4012291"/>
            <a:ext cx="240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Afternoon Peak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0855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338041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GB" b="1" dirty="0"/>
              <a:t>traffic dynamics </a:t>
            </a:r>
            <a:r>
              <a:rPr lang="en-GB" dirty="0"/>
              <a:t>are the results of the combination of several mutually correlated </a:t>
            </a:r>
            <a:r>
              <a:rPr lang="en-GB" b="1" dirty="0"/>
              <a:t>stochastic elements</a:t>
            </a:r>
            <a:r>
              <a:rPr lang="it-IT" b="1" dirty="0"/>
              <a:t> </a:t>
            </a:r>
            <a:endParaRPr lang="it-IT" b="1" dirty="0" smtClean="0"/>
          </a:p>
          <a:p>
            <a:pPr>
              <a:buFont typeface="Arial"/>
              <a:buChar char="•"/>
            </a:pPr>
            <a:endParaRPr lang="it-IT" dirty="0"/>
          </a:p>
          <a:p>
            <a:pPr>
              <a:buFont typeface="Arial"/>
              <a:buChar char="•"/>
            </a:pPr>
            <a:r>
              <a:rPr lang="en-US" dirty="0" smtClean="0"/>
              <a:t>given the underlying complexity, </a:t>
            </a:r>
            <a:r>
              <a:rPr lang="en-US" b="1" dirty="0" smtClean="0"/>
              <a:t>traffic models </a:t>
            </a:r>
            <a:r>
              <a:rPr lang="en-US" dirty="0" smtClean="0"/>
              <a:t>require an </a:t>
            </a:r>
            <a:r>
              <a:rPr lang="en-US" b="1" dirty="0" smtClean="0"/>
              <a:t>uncertainty management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b="1" dirty="0" smtClean="0"/>
              <a:t>Monte Carlo methods </a:t>
            </a:r>
            <a:r>
              <a:rPr lang="en-US" dirty="0" smtClean="0"/>
              <a:t>are the most appropriate way to perform both </a:t>
            </a:r>
            <a:r>
              <a:rPr lang="en-US" b="1" dirty="0" smtClean="0"/>
              <a:t>sensitivity and uncertainty analysis 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b="1" dirty="0" err="1" smtClean="0"/>
              <a:t>Sobol</a:t>
            </a:r>
            <a:r>
              <a:rPr lang="en-US" b="1" dirty="0" smtClean="0"/>
              <a:t> quasi random sequences </a:t>
            </a:r>
            <a:r>
              <a:rPr lang="en-US" dirty="0" smtClean="0"/>
              <a:t>can provide considerable benefits if used in Monte Carlo sampling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uncertainty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31360" y="2278990"/>
            <a:ext cx="8229600" cy="3524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68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Epistemic uncertainty</a:t>
            </a:r>
            <a:r>
              <a:rPr lang="en-GB" sz="2000" kern="0" dirty="0" smtClean="0">
                <a:solidFill>
                  <a:srgbClr val="FF0000"/>
                </a:solidFill>
              </a:rPr>
              <a:t>:</a:t>
            </a:r>
            <a:r>
              <a:rPr lang="en-GB" sz="2000" kern="0" dirty="0" smtClean="0"/>
              <a:t> </a:t>
            </a:r>
            <a:r>
              <a:rPr lang="en-GB" sz="2000" dirty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it is a potential deficiency that is due to a lack of knowledge</a:t>
            </a:r>
            <a:r>
              <a:rPr lang="en-GB" sz="2000" dirty="0" smtClean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.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68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800" b="0" dirty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It can arise from assumptions introduced in the derivation of the mathematical model or from incomplete knowledge of the inputs and </a:t>
            </a:r>
            <a:r>
              <a:rPr kumimoji="0" lang="en-GB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cs typeface="Verdana"/>
              </a:rPr>
              <a:t>can be reduced </a:t>
            </a:r>
            <a:r>
              <a:rPr lang="en-GB" sz="1800" b="0" dirty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(it is also called reducible uncertainty or incertitude</a:t>
            </a:r>
            <a:r>
              <a:rPr lang="en-GB" sz="1800" b="0" dirty="0" smtClean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68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GB" sz="1800" dirty="0" smtClean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It </a:t>
            </a:r>
            <a:r>
              <a:rPr lang="en-GB" sz="1800" dirty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can lead to strong </a:t>
            </a:r>
            <a:r>
              <a:rPr lang="en-GB" sz="1800" dirty="0">
                <a:solidFill>
                  <a:srgbClr val="FF0000"/>
                </a:solidFill>
                <a:latin typeface="Verdana"/>
                <a:ea typeface="MS PGothic" pitchFamily="34" charset="-128"/>
                <a:cs typeface="ＭＳ Ｐゴシック" charset="0"/>
              </a:rPr>
              <a:t>bias</a:t>
            </a:r>
            <a:r>
              <a:rPr lang="en-GB" sz="1800" dirty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 </a:t>
            </a:r>
            <a:r>
              <a:rPr lang="en-GB" sz="1800" dirty="0" smtClean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in the </a:t>
            </a:r>
            <a:r>
              <a:rPr lang="en-GB" sz="1800" dirty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rPr>
              <a:t>predictions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2860" t="39542" r="9346" b="4792"/>
          <a:stretch/>
        </p:blipFill>
        <p:spPr bwMode="auto">
          <a:xfrm>
            <a:off x="5499100" y="4792493"/>
            <a:ext cx="2160000" cy="187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7333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uncertainty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277635"/>
            <a:ext cx="7869600" cy="3683060"/>
          </a:xfrm>
        </p:spPr>
        <p:txBody>
          <a:bodyPr/>
          <a:lstStyle/>
          <a:p>
            <a:r>
              <a:rPr lang="en-US" b="1" i="1" dirty="0"/>
              <a:t>Uncertainty Nature</a:t>
            </a:r>
          </a:p>
          <a:p>
            <a:pPr lvl="1"/>
            <a:r>
              <a:rPr lang="en-US" dirty="0"/>
              <a:t>Mostly reducible</a:t>
            </a:r>
          </a:p>
          <a:p>
            <a:pPr lvl="1"/>
            <a:r>
              <a:rPr lang="en-US" dirty="0"/>
              <a:t>Mostly irreducible </a:t>
            </a:r>
          </a:p>
          <a:p>
            <a:pPr lvl="1"/>
            <a:r>
              <a:rPr lang="en-US" dirty="0"/>
              <a:t>Mixed natures</a:t>
            </a:r>
          </a:p>
          <a:p>
            <a:endParaRPr lang="en-US" dirty="0"/>
          </a:p>
          <a:p>
            <a:r>
              <a:rPr lang="en-US" b="1" i="1" dirty="0"/>
              <a:t>Uncertainty Source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/>
              <a:t>Observable inputs (-&gt; direct estimation)</a:t>
            </a:r>
          </a:p>
          <a:p>
            <a:pPr lvl="1"/>
            <a:r>
              <a:rPr lang="en-US" dirty="0"/>
              <a:t>Unobservable Inputs (-&gt; indirect estimation)</a:t>
            </a:r>
          </a:p>
          <a:p>
            <a:pPr lvl="2"/>
            <a:r>
              <a:rPr lang="en-US" dirty="0"/>
              <a:t>Hardly measurable</a:t>
            </a:r>
          </a:p>
          <a:p>
            <a:pPr lvl="2"/>
            <a:r>
              <a:rPr lang="en-US" dirty="0"/>
              <a:t>Unphysical parameters</a:t>
            </a:r>
          </a:p>
          <a:p>
            <a:pPr lvl="2"/>
            <a:r>
              <a:rPr lang="en-US" dirty="0"/>
              <a:t>Uncertain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simulation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338041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In the last century, contributions from engineers, physicists, mathematicians, and behavioral psychologists have lead to a better understanding of </a:t>
            </a:r>
            <a:r>
              <a:rPr lang="en-US" b="1" i="1" dirty="0"/>
              <a:t>driver behavior</a:t>
            </a:r>
            <a:r>
              <a:rPr lang="en-US" dirty="0"/>
              <a:t> and </a:t>
            </a:r>
            <a:r>
              <a:rPr lang="en-US" b="1" i="1" dirty="0"/>
              <a:t>vehicular traffic flow</a:t>
            </a:r>
            <a:r>
              <a:rPr lang="en-US" dirty="0"/>
              <a:t>. 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The focus is on applications ranging from novel </a:t>
            </a:r>
            <a:r>
              <a:rPr lang="en-US" b="1" dirty="0"/>
              <a:t>driver-assistance</a:t>
            </a:r>
            <a:r>
              <a:rPr lang="en-US" dirty="0"/>
              <a:t> systems, to intelligent approaches to </a:t>
            </a:r>
            <a:r>
              <a:rPr lang="en-US" b="1" dirty="0"/>
              <a:t>optimizing traffic flow</a:t>
            </a:r>
            <a:r>
              <a:rPr lang="en-US" dirty="0"/>
              <a:t>, to the precise detection of </a:t>
            </a:r>
            <a:r>
              <a:rPr lang="en-US" b="1" dirty="0"/>
              <a:t>traffic </a:t>
            </a:r>
            <a:r>
              <a:rPr lang="en-US" b="1" dirty="0" smtClean="0"/>
              <a:t>jams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short-term forecasting of traffic for dynamic </a:t>
            </a:r>
            <a:r>
              <a:rPr lang="en-US" b="1" dirty="0"/>
              <a:t>navigation </a:t>
            </a:r>
            <a:r>
              <a:rPr lang="en-US" b="1" dirty="0" smtClean="0"/>
              <a:t>aids</a:t>
            </a:r>
            <a:r>
              <a:rPr lang="en-US" dirty="0" smtClean="0"/>
              <a:t>, to the assessment of the impact of new </a:t>
            </a:r>
            <a:r>
              <a:rPr lang="en-US" b="1" dirty="0" smtClean="0"/>
              <a:t>transportation infrastructures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models – study area</a:t>
            </a:r>
            <a:endParaRPr lang="en-US" dirty="0"/>
          </a:p>
        </p:txBody>
      </p:sp>
      <p:pic>
        <p:nvPicPr>
          <p:cNvPr id="6" name="Content Placeholder 5" descr="imag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r="-5675"/>
          <a:stretch/>
        </p:blipFill>
        <p:spPr>
          <a:xfrm>
            <a:off x="635005" y="2081357"/>
            <a:ext cx="2483992" cy="43277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743217" y="3423576"/>
            <a:ext cx="1001758" cy="1916888"/>
            <a:chOff x="1743217" y="3423576"/>
            <a:chExt cx="1001758" cy="1916888"/>
          </a:xfrm>
        </p:grpSpPr>
        <p:sp>
          <p:nvSpPr>
            <p:cNvPr id="12" name="Freeform 11"/>
            <p:cNvSpPr/>
            <p:nvPr/>
          </p:nvSpPr>
          <p:spPr>
            <a:xfrm>
              <a:off x="1743217" y="3534015"/>
              <a:ext cx="1001758" cy="1806449"/>
            </a:xfrm>
            <a:custGeom>
              <a:avLst/>
              <a:gdLst>
                <a:gd name="connsiteX0" fmla="*/ 702019 w 1001758"/>
                <a:gd name="connsiteY0" fmla="*/ 946611 h 1806449"/>
                <a:gd name="connsiteX1" fmla="*/ 891328 w 1001758"/>
                <a:gd name="connsiteY1" fmla="*/ 1238482 h 1806449"/>
                <a:gd name="connsiteX2" fmla="*/ 1001758 w 1001758"/>
                <a:gd name="connsiteY2" fmla="*/ 1309478 h 1806449"/>
                <a:gd name="connsiteX3" fmla="*/ 978094 w 1001758"/>
                <a:gd name="connsiteY3" fmla="*/ 1412028 h 1806449"/>
                <a:gd name="connsiteX4" fmla="*/ 709907 w 1001758"/>
                <a:gd name="connsiteY4" fmla="*/ 1490912 h 1806449"/>
                <a:gd name="connsiteX5" fmla="*/ 654692 w 1001758"/>
                <a:gd name="connsiteY5" fmla="*/ 1790672 h 1806449"/>
                <a:gd name="connsiteX6" fmla="*/ 433832 w 1001758"/>
                <a:gd name="connsiteY6" fmla="*/ 1806449 h 1806449"/>
                <a:gd name="connsiteX7" fmla="*/ 441720 w 1001758"/>
                <a:gd name="connsiteY7" fmla="*/ 1427805 h 1806449"/>
                <a:gd name="connsiteX8" fmla="*/ 0 w 1001758"/>
                <a:gd name="connsiteY8" fmla="*/ 1214817 h 1806449"/>
                <a:gd name="connsiteX9" fmla="*/ 236635 w 1001758"/>
                <a:gd name="connsiteY9" fmla="*/ 773065 h 1806449"/>
                <a:gd name="connsiteX10" fmla="*/ 0 w 1001758"/>
                <a:gd name="connsiteY10" fmla="*/ 473305 h 1806449"/>
                <a:gd name="connsiteX11" fmla="*/ 157757 w 1001758"/>
                <a:gd name="connsiteY11" fmla="*/ 331314 h 1806449"/>
                <a:gd name="connsiteX12" fmla="*/ 236635 w 1001758"/>
                <a:gd name="connsiteY12" fmla="*/ 0 h 1806449"/>
                <a:gd name="connsiteX13" fmla="*/ 236635 w 1001758"/>
                <a:gd name="connsiteY13" fmla="*/ 0 h 18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1758" h="1806449">
                  <a:moveTo>
                    <a:pt x="702019" y="946611"/>
                  </a:moveTo>
                  <a:lnTo>
                    <a:pt x="891328" y="1238482"/>
                  </a:lnTo>
                  <a:lnTo>
                    <a:pt x="1001758" y="1309478"/>
                  </a:lnTo>
                  <a:lnTo>
                    <a:pt x="978094" y="1412028"/>
                  </a:lnTo>
                  <a:lnTo>
                    <a:pt x="709907" y="1490912"/>
                  </a:lnTo>
                  <a:lnTo>
                    <a:pt x="654692" y="1790672"/>
                  </a:lnTo>
                  <a:lnTo>
                    <a:pt x="433832" y="1806449"/>
                  </a:lnTo>
                  <a:lnTo>
                    <a:pt x="441720" y="1427805"/>
                  </a:lnTo>
                  <a:lnTo>
                    <a:pt x="0" y="1214817"/>
                  </a:lnTo>
                  <a:lnTo>
                    <a:pt x="236635" y="773065"/>
                  </a:lnTo>
                  <a:lnTo>
                    <a:pt x="0" y="473305"/>
                  </a:lnTo>
                  <a:lnTo>
                    <a:pt x="157757" y="331314"/>
                  </a:lnTo>
                  <a:lnTo>
                    <a:pt x="236635" y="0"/>
                  </a:lnTo>
                  <a:lnTo>
                    <a:pt x="236635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979853" y="3423576"/>
              <a:ext cx="552150" cy="1064938"/>
            </a:xfrm>
            <a:custGeom>
              <a:avLst/>
              <a:gdLst>
                <a:gd name="connsiteX0" fmla="*/ 0 w 552150"/>
                <a:gd name="connsiteY0" fmla="*/ 118327 h 1064938"/>
                <a:gd name="connsiteX1" fmla="*/ 276075 w 552150"/>
                <a:gd name="connsiteY1" fmla="*/ 0 h 1064938"/>
                <a:gd name="connsiteX2" fmla="*/ 552150 w 552150"/>
                <a:gd name="connsiteY2" fmla="*/ 205099 h 1064938"/>
                <a:gd name="connsiteX3" fmla="*/ 449608 w 552150"/>
                <a:gd name="connsiteY3" fmla="*/ 907169 h 1064938"/>
                <a:gd name="connsiteX4" fmla="*/ 465383 w 552150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150" h="1064938">
                  <a:moveTo>
                    <a:pt x="0" y="118327"/>
                  </a:moveTo>
                  <a:lnTo>
                    <a:pt x="276075" y="0"/>
                  </a:lnTo>
                  <a:lnTo>
                    <a:pt x="552150" y="205099"/>
                  </a:lnTo>
                  <a:lnTo>
                    <a:pt x="449608" y="907169"/>
                  </a:lnTo>
                  <a:lnTo>
                    <a:pt x="465383" y="1064938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26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3" y="2035222"/>
            <a:ext cx="2628000" cy="4353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49" y="2112781"/>
            <a:ext cx="2519452" cy="435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models </a:t>
            </a:r>
            <a:r>
              <a:rPr lang="en-US" dirty="0" smtClean="0"/>
              <a:t>–</a:t>
            </a:r>
            <a:r>
              <a:rPr lang="en-US" dirty="0" smtClean="0"/>
              <a:t> Transportation supply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51869" y="2342922"/>
            <a:ext cx="1979992" cy="3815995"/>
            <a:chOff x="1743217" y="3423576"/>
            <a:chExt cx="1001758" cy="1916888"/>
          </a:xfrm>
        </p:grpSpPr>
        <p:sp>
          <p:nvSpPr>
            <p:cNvPr id="12" name="Freeform 11"/>
            <p:cNvSpPr/>
            <p:nvPr/>
          </p:nvSpPr>
          <p:spPr>
            <a:xfrm>
              <a:off x="1743217" y="3534015"/>
              <a:ext cx="1001758" cy="1806449"/>
            </a:xfrm>
            <a:custGeom>
              <a:avLst/>
              <a:gdLst>
                <a:gd name="connsiteX0" fmla="*/ 702019 w 1001758"/>
                <a:gd name="connsiteY0" fmla="*/ 946611 h 1806449"/>
                <a:gd name="connsiteX1" fmla="*/ 891328 w 1001758"/>
                <a:gd name="connsiteY1" fmla="*/ 1238482 h 1806449"/>
                <a:gd name="connsiteX2" fmla="*/ 1001758 w 1001758"/>
                <a:gd name="connsiteY2" fmla="*/ 1309478 h 1806449"/>
                <a:gd name="connsiteX3" fmla="*/ 978094 w 1001758"/>
                <a:gd name="connsiteY3" fmla="*/ 1412028 h 1806449"/>
                <a:gd name="connsiteX4" fmla="*/ 709907 w 1001758"/>
                <a:gd name="connsiteY4" fmla="*/ 1490912 h 1806449"/>
                <a:gd name="connsiteX5" fmla="*/ 654692 w 1001758"/>
                <a:gd name="connsiteY5" fmla="*/ 1790672 h 1806449"/>
                <a:gd name="connsiteX6" fmla="*/ 433832 w 1001758"/>
                <a:gd name="connsiteY6" fmla="*/ 1806449 h 1806449"/>
                <a:gd name="connsiteX7" fmla="*/ 441720 w 1001758"/>
                <a:gd name="connsiteY7" fmla="*/ 1427805 h 1806449"/>
                <a:gd name="connsiteX8" fmla="*/ 0 w 1001758"/>
                <a:gd name="connsiteY8" fmla="*/ 1214817 h 1806449"/>
                <a:gd name="connsiteX9" fmla="*/ 236635 w 1001758"/>
                <a:gd name="connsiteY9" fmla="*/ 773065 h 1806449"/>
                <a:gd name="connsiteX10" fmla="*/ 0 w 1001758"/>
                <a:gd name="connsiteY10" fmla="*/ 473305 h 1806449"/>
                <a:gd name="connsiteX11" fmla="*/ 157757 w 1001758"/>
                <a:gd name="connsiteY11" fmla="*/ 331314 h 1806449"/>
                <a:gd name="connsiteX12" fmla="*/ 236635 w 1001758"/>
                <a:gd name="connsiteY12" fmla="*/ 0 h 1806449"/>
                <a:gd name="connsiteX13" fmla="*/ 236635 w 1001758"/>
                <a:gd name="connsiteY13" fmla="*/ 0 h 18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1758" h="1806449">
                  <a:moveTo>
                    <a:pt x="702019" y="946611"/>
                  </a:moveTo>
                  <a:lnTo>
                    <a:pt x="891328" y="1238482"/>
                  </a:lnTo>
                  <a:lnTo>
                    <a:pt x="1001758" y="1309478"/>
                  </a:lnTo>
                  <a:lnTo>
                    <a:pt x="978094" y="1412028"/>
                  </a:lnTo>
                  <a:lnTo>
                    <a:pt x="709907" y="1490912"/>
                  </a:lnTo>
                  <a:lnTo>
                    <a:pt x="654692" y="1790672"/>
                  </a:lnTo>
                  <a:lnTo>
                    <a:pt x="433832" y="1806449"/>
                  </a:lnTo>
                  <a:lnTo>
                    <a:pt x="441720" y="1427805"/>
                  </a:lnTo>
                  <a:lnTo>
                    <a:pt x="0" y="1214817"/>
                  </a:lnTo>
                  <a:lnTo>
                    <a:pt x="236635" y="773065"/>
                  </a:lnTo>
                  <a:lnTo>
                    <a:pt x="0" y="473305"/>
                  </a:lnTo>
                  <a:lnTo>
                    <a:pt x="157757" y="331314"/>
                  </a:lnTo>
                  <a:lnTo>
                    <a:pt x="236635" y="0"/>
                  </a:lnTo>
                  <a:lnTo>
                    <a:pt x="236635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979853" y="3423576"/>
              <a:ext cx="552150" cy="1064938"/>
            </a:xfrm>
            <a:custGeom>
              <a:avLst/>
              <a:gdLst>
                <a:gd name="connsiteX0" fmla="*/ 0 w 552150"/>
                <a:gd name="connsiteY0" fmla="*/ 118327 h 1064938"/>
                <a:gd name="connsiteX1" fmla="*/ 276075 w 552150"/>
                <a:gd name="connsiteY1" fmla="*/ 0 h 1064938"/>
                <a:gd name="connsiteX2" fmla="*/ 552150 w 552150"/>
                <a:gd name="connsiteY2" fmla="*/ 205099 h 1064938"/>
                <a:gd name="connsiteX3" fmla="*/ 449608 w 552150"/>
                <a:gd name="connsiteY3" fmla="*/ 907169 h 1064938"/>
                <a:gd name="connsiteX4" fmla="*/ 465383 w 552150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150" h="1064938">
                  <a:moveTo>
                    <a:pt x="0" y="118327"/>
                  </a:moveTo>
                  <a:lnTo>
                    <a:pt x="276075" y="0"/>
                  </a:lnTo>
                  <a:lnTo>
                    <a:pt x="552150" y="205099"/>
                  </a:lnTo>
                  <a:lnTo>
                    <a:pt x="449608" y="907169"/>
                  </a:lnTo>
                  <a:lnTo>
                    <a:pt x="465383" y="1064938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23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23" y="2035222"/>
            <a:ext cx="2628000" cy="4353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8335543" cy="861774"/>
          </a:xfrm>
        </p:spPr>
        <p:txBody>
          <a:bodyPr/>
          <a:lstStyle/>
          <a:p>
            <a:r>
              <a:rPr lang="en-US" dirty="0" smtClean="0"/>
              <a:t>Traffic </a:t>
            </a:r>
            <a:r>
              <a:rPr lang="en-US" dirty="0" smtClean="0"/>
              <a:t>models </a:t>
            </a:r>
            <a:r>
              <a:rPr lang="en-US" dirty="0" smtClean="0"/>
              <a:t>–</a:t>
            </a:r>
            <a:r>
              <a:rPr lang="en-US" dirty="0" smtClean="0"/>
              <a:t> Transportation demand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21D9F-6726-4170-AA1F-922D58E21FA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970E82-CF17-49E9-A048-DC698266CADB}" type="datetime3">
              <a:rPr lang="en-US" smtClean="0"/>
              <a:pPr>
                <a:defRPr/>
              </a:pPr>
              <a:t>19 February 2013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51869" y="2342922"/>
            <a:ext cx="1979992" cy="3815995"/>
            <a:chOff x="1743217" y="3423576"/>
            <a:chExt cx="1001758" cy="1916888"/>
          </a:xfrm>
        </p:grpSpPr>
        <p:sp>
          <p:nvSpPr>
            <p:cNvPr id="12" name="Freeform 11"/>
            <p:cNvSpPr/>
            <p:nvPr/>
          </p:nvSpPr>
          <p:spPr>
            <a:xfrm>
              <a:off x="1743217" y="3534015"/>
              <a:ext cx="1001758" cy="1806449"/>
            </a:xfrm>
            <a:custGeom>
              <a:avLst/>
              <a:gdLst>
                <a:gd name="connsiteX0" fmla="*/ 702019 w 1001758"/>
                <a:gd name="connsiteY0" fmla="*/ 946611 h 1806449"/>
                <a:gd name="connsiteX1" fmla="*/ 891328 w 1001758"/>
                <a:gd name="connsiteY1" fmla="*/ 1238482 h 1806449"/>
                <a:gd name="connsiteX2" fmla="*/ 1001758 w 1001758"/>
                <a:gd name="connsiteY2" fmla="*/ 1309478 h 1806449"/>
                <a:gd name="connsiteX3" fmla="*/ 978094 w 1001758"/>
                <a:gd name="connsiteY3" fmla="*/ 1412028 h 1806449"/>
                <a:gd name="connsiteX4" fmla="*/ 709907 w 1001758"/>
                <a:gd name="connsiteY4" fmla="*/ 1490912 h 1806449"/>
                <a:gd name="connsiteX5" fmla="*/ 654692 w 1001758"/>
                <a:gd name="connsiteY5" fmla="*/ 1790672 h 1806449"/>
                <a:gd name="connsiteX6" fmla="*/ 433832 w 1001758"/>
                <a:gd name="connsiteY6" fmla="*/ 1806449 h 1806449"/>
                <a:gd name="connsiteX7" fmla="*/ 441720 w 1001758"/>
                <a:gd name="connsiteY7" fmla="*/ 1427805 h 1806449"/>
                <a:gd name="connsiteX8" fmla="*/ 0 w 1001758"/>
                <a:gd name="connsiteY8" fmla="*/ 1214817 h 1806449"/>
                <a:gd name="connsiteX9" fmla="*/ 236635 w 1001758"/>
                <a:gd name="connsiteY9" fmla="*/ 773065 h 1806449"/>
                <a:gd name="connsiteX10" fmla="*/ 0 w 1001758"/>
                <a:gd name="connsiteY10" fmla="*/ 473305 h 1806449"/>
                <a:gd name="connsiteX11" fmla="*/ 157757 w 1001758"/>
                <a:gd name="connsiteY11" fmla="*/ 331314 h 1806449"/>
                <a:gd name="connsiteX12" fmla="*/ 236635 w 1001758"/>
                <a:gd name="connsiteY12" fmla="*/ 0 h 1806449"/>
                <a:gd name="connsiteX13" fmla="*/ 236635 w 1001758"/>
                <a:gd name="connsiteY13" fmla="*/ 0 h 18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1758" h="1806449">
                  <a:moveTo>
                    <a:pt x="702019" y="946611"/>
                  </a:moveTo>
                  <a:lnTo>
                    <a:pt x="891328" y="1238482"/>
                  </a:lnTo>
                  <a:lnTo>
                    <a:pt x="1001758" y="1309478"/>
                  </a:lnTo>
                  <a:lnTo>
                    <a:pt x="978094" y="1412028"/>
                  </a:lnTo>
                  <a:lnTo>
                    <a:pt x="709907" y="1490912"/>
                  </a:lnTo>
                  <a:lnTo>
                    <a:pt x="654692" y="1790672"/>
                  </a:lnTo>
                  <a:lnTo>
                    <a:pt x="433832" y="1806449"/>
                  </a:lnTo>
                  <a:lnTo>
                    <a:pt x="441720" y="1427805"/>
                  </a:lnTo>
                  <a:lnTo>
                    <a:pt x="0" y="1214817"/>
                  </a:lnTo>
                  <a:lnTo>
                    <a:pt x="236635" y="773065"/>
                  </a:lnTo>
                  <a:lnTo>
                    <a:pt x="0" y="473305"/>
                  </a:lnTo>
                  <a:lnTo>
                    <a:pt x="157757" y="331314"/>
                  </a:lnTo>
                  <a:lnTo>
                    <a:pt x="236635" y="0"/>
                  </a:lnTo>
                  <a:lnTo>
                    <a:pt x="236635" y="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979853" y="3423576"/>
              <a:ext cx="552150" cy="1064938"/>
            </a:xfrm>
            <a:custGeom>
              <a:avLst/>
              <a:gdLst>
                <a:gd name="connsiteX0" fmla="*/ 0 w 552150"/>
                <a:gd name="connsiteY0" fmla="*/ 118327 h 1064938"/>
                <a:gd name="connsiteX1" fmla="*/ 276075 w 552150"/>
                <a:gd name="connsiteY1" fmla="*/ 0 h 1064938"/>
                <a:gd name="connsiteX2" fmla="*/ 552150 w 552150"/>
                <a:gd name="connsiteY2" fmla="*/ 205099 h 1064938"/>
                <a:gd name="connsiteX3" fmla="*/ 449608 w 552150"/>
                <a:gd name="connsiteY3" fmla="*/ 907169 h 1064938"/>
                <a:gd name="connsiteX4" fmla="*/ 465383 w 552150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150" h="1064938">
                  <a:moveTo>
                    <a:pt x="0" y="118327"/>
                  </a:moveTo>
                  <a:lnTo>
                    <a:pt x="276075" y="0"/>
                  </a:lnTo>
                  <a:lnTo>
                    <a:pt x="552150" y="205099"/>
                  </a:lnTo>
                  <a:lnTo>
                    <a:pt x="449608" y="907169"/>
                  </a:lnTo>
                  <a:lnTo>
                    <a:pt x="465383" y="1064938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1119909" y="2008911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A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415303" y="2149768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B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57945" y="5128493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C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47982" y="62045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D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38018" y="4451929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E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55786" y="2964867"/>
            <a:ext cx="360000" cy="359997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17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rPr>
              <a:t>F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05207" y="2274465"/>
            <a:ext cx="2046517" cy="3893257"/>
            <a:chOff x="905207" y="2274465"/>
            <a:chExt cx="2046517" cy="3893257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1477827" y="227446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1376237" y="232296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006797" y="323501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905207" y="328351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2149781" y="24845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rot="5400000">
              <a:off x="2117461" y="240609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1009112" y="459964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907522" y="461350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2627727" y="502912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2526137" y="5042980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04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1796487" y="58257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/>
              <a:tailEnd type="triangl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1729532" y="5747225"/>
              <a:ext cx="323997" cy="35999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none"/>
            </a:ln>
            <a:scene3d>
              <a:camera prst="orthographicFront">
                <a:rot lat="0" lon="0" rev="2700000"/>
              </a:camera>
              <a:lightRig rig="threePt" dir="t"/>
            </a:scene3d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918926"/>
              </p:ext>
            </p:extLst>
          </p:nvPr>
        </p:nvGraphicFramePr>
        <p:xfrm>
          <a:off x="4398818" y="2135888"/>
          <a:ext cx="3737395" cy="2966720"/>
        </p:xfrm>
        <a:graphic>
          <a:graphicData uri="http://schemas.openxmlformats.org/drawingml/2006/table">
            <a:tbl>
              <a:tblPr firstRow="1" firstCol="1" lastRow="1" lastCol="1" bandRow="1">
                <a:tableStyleId>{21E4AEA4-8DFA-4A89-87EB-49C32662AFE0}</a:tableStyleId>
              </a:tblPr>
              <a:tblGrid>
                <a:gridCol w="577350"/>
                <a:gridCol w="461994"/>
                <a:gridCol w="462347"/>
                <a:gridCol w="463881"/>
                <a:gridCol w="472013"/>
                <a:gridCol w="415142"/>
                <a:gridCol w="415142"/>
                <a:gridCol w="4695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AA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A</a:t>
                      </a:r>
                      <a:endParaRPr lang="en-US" sz="1400" i="1" baseline="-25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BA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en-US" sz="1400" b="1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CA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C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DA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D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EA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E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/>
                        <a:t>f</a:t>
                      </a:r>
                      <a:r>
                        <a:rPr lang="en-US" sz="1400" i="1" baseline="-25000" dirty="0" err="1" smtClean="0"/>
                        <a:t>FA</a:t>
                      </a:r>
                      <a:endParaRPr lang="en-US" sz="14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FB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FC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FD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endParaRPr kumimoji="0" lang="en-US" sz="1400" b="0" i="1" u="none" strike="noStrike" kern="1200" cap="none" spc="0" normalizeH="0" baseline="-2500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FF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 smtClean="0"/>
                        <a:t>O</a:t>
                      </a:r>
                      <a:r>
                        <a:rPr lang="en-US" sz="1400" i="1" baseline="-25000" dirty="0" smtClean="0"/>
                        <a:t>F</a:t>
                      </a: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A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B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C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D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E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 smtClean="0"/>
                        <a:t>D</a:t>
                      </a:r>
                      <a:r>
                        <a:rPr lang="en-US" sz="1400" i="1" baseline="-25000" dirty="0" smtClean="0"/>
                        <a:t>F</a:t>
                      </a:r>
                      <a:endParaRPr lang="en-US" sz="1400" i="1" baseline="-25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68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JRC_Slide_Template_EN</Template>
  <TotalTime>2332</TotalTime>
  <Words>1234</Words>
  <Application>Microsoft Macintosh PowerPoint</Application>
  <PresentationFormat>On-screen Show (4:3)</PresentationFormat>
  <Paragraphs>373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JRC_Slide_Template_EN</vt:lpstr>
      <vt:lpstr>Uncertainty management in traffic modelling</vt:lpstr>
      <vt:lpstr>PowerPoint Presentation</vt:lpstr>
      <vt:lpstr>Nature of uncertainty (1)</vt:lpstr>
      <vt:lpstr>Nature of uncertainty (2)</vt:lpstr>
      <vt:lpstr>Possible uncertainty classification</vt:lpstr>
      <vt:lpstr>Traffic simulation models</vt:lpstr>
      <vt:lpstr>Traffic models – study area</vt:lpstr>
      <vt:lpstr>Traffic models – Transportation supply</vt:lpstr>
      <vt:lpstr>Traffic models – Transportation demand</vt:lpstr>
      <vt:lpstr>Traffic models – Supply/demand interaction</vt:lpstr>
      <vt:lpstr>Traffic models - Results</vt:lpstr>
      <vt:lpstr>Possible sources of uncertainty</vt:lpstr>
      <vt:lpstr>Effect of input distributions – Empirical analysis from NGSIM database I80-1</vt:lpstr>
      <vt:lpstr>PowerPoint Presentation</vt:lpstr>
      <vt:lpstr>Travel time distributions</vt:lpstr>
      <vt:lpstr>A framework of uncertainty management</vt:lpstr>
      <vt:lpstr>Uncertainty management</vt:lpstr>
      <vt:lpstr>Propagation of modeling uncertainties</vt:lpstr>
      <vt:lpstr>Some properties of Sobol sequences (1)</vt:lpstr>
      <vt:lpstr>Some properties of Sobol sequences (2)</vt:lpstr>
      <vt:lpstr>Some properties of Sobol sequences (3)</vt:lpstr>
      <vt:lpstr>Need for sensitivity analysis</vt:lpstr>
      <vt:lpstr>Global sensitivity analysis </vt:lpstr>
      <vt:lpstr>Variance-based methods  (Cukier, 1973; Sobol, 1990; Homma and Saltelli, 2000)</vt:lpstr>
      <vt:lpstr>First order effect</vt:lpstr>
      <vt:lpstr>Variance decomposition</vt:lpstr>
      <vt:lpstr>Sobol sensitivity indices</vt:lpstr>
      <vt:lpstr>Application (work in progress)</vt:lpstr>
      <vt:lpstr>I phase: Group sensitivity analysis</vt:lpstr>
      <vt:lpstr>II phase: Total order analysis</vt:lpstr>
      <vt:lpstr>III phase: Uncertainty analysis (in progress)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Research Centre</dc:title>
  <dc:creator>Grainne Mulhern</dc:creator>
  <cp:lastModifiedBy>a a</cp:lastModifiedBy>
  <cp:revision>168</cp:revision>
  <cp:lastPrinted>2012-07-12T13:26:39Z</cp:lastPrinted>
  <dcterms:created xsi:type="dcterms:W3CDTF">2012-03-21T15:19:35Z</dcterms:created>
  <dcterms:modified xsi:type="dcterms:W3CDTF">2013-02-19T16:36:55Z</dcterms:modified>
</cp:coreProperties>
</file>