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44"/>
  </p:notesMasterIdLst>
  <p:handoutMasterIdLst>
    <p:handoutMasterId r:id="rId45"/>
  </p:handoutMasterIdLst>
  <p:sldIdLst>
    <p:sldId id="431" r:id="rId2"/>
    <p:sldId id="446" r:id="rId3"/>
    <p:sldId id="428" r:id="rId4"/>
    <p:sldId id="426" r:id="rId5"/>
    <p:sldId id="427" r:id="rId6"/>
    <p:sldId id="463" r:id="rId7"/>
    <p:sldId id="430" r:id="rId8"/>
    <p:sldId id="432" r:id="rId9"/>
    <p:sldId id="434" r:id="rId10"/>
    <p:sldId id="429" r:id="rId11"/>
    <p:sldId id="437" r:id="rId12"/>
    <p:sldId id="443" r:id="rId13"/>
    <p:sldId id="444" r:id="rId14"/>
    <p:sldId id="450" r:id="rId15"/>
    <p:sldId id="447" r:id="rId16"/>
    <p:sldId id="448" r:id="rId17"/>
    <p:sldId id="451" r:id="rId18"/>
    <p:sldId id="452" r:id="rId19"/>
    <p:sldId id="461" r:id="rId20"/>
    <p:sldId id="462" r:id="rId21"/>
    <p:sldId id="453" r:id="rId22"/>
    <p:sldId id="455" r:id="rId23"/>
    <p:sldId id="458" r:id="rId24"/>
    <p:sldId id="454" r:id="rId25"/>
    <p:sldId id="456" r:id="rId26"/>
    <p:sldId id="438" r:id="rId27"/>
    <p:sldId id="457" r:id="rId28"/>
    <p:sldId id="439" r:id="rId29"/>
    <p:sldId id="464" r:id="rId30"/>
    <p:sldId id="440" r:id="rId31"/>
    <p:sldId id="465" r:id="rId32"/>
    <p:sldId id="460" r:id="rId33"/>
    <p:sldId id="442" r:id="rId34"/>
    <p:sldId id="441" r:id="rId35"/>
    <p:sldId id="435" r:id="rId36"/>
    <p:sldId id="466" r:id="rId37"/>
    <p:sldId id="467" r:id="rId38"/>
    <p:sldId id="468" r:id="rId39"/>
    <p:sldId id="469" r:id="rId40"/>
    <p:sldId id="470" r:id="rId41"/>
    <p:sldId id="459" r:id="rId42"/>
    <p:sldId id="436" r:id="rId43"/>
  </p:sldIdLst>
  <p:sldSz cx="9144000" cy="6858000" type="screen4x3"/>
  <p:notesSz cx="6729413" cy="98663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88FFCC-4670-D245-80C0-8F0FA74D74A5}">
          <p14:sldIdLst>
            <p14:sldId id="431"/>
            <p14:sldId id="446"/>
            <p14:sldId id="428"/>
            <p14:sldId id="426"/>
            <p14:sldId id="427"/>
            <p14:sldId id="463"/>
            <p14:sldId id="430"/>
            <p14:sldId id="432"/>
            <p14:sldId id="434"/>
            <p14:sldId id="429"/>
            <p14:sldId id="437"/>
            <p14:sldId id="443"/>
            <p14:sldId id="444"/>
            <p14:sldId id="450"/>
            <p14:sldId id="447"/>
            <p14:sldId id="448"/>
            <p14:sldId id="451"/>
            <p14:sldId id="452"/>
            <p14:sldId id="461"/>
            <p14:sldId id="462"/>
            <p14:sldId id="453"/>
            <p14:sldId id="455"/>
            <p14:sldId id="458"/>
            <p14:sldId id="454"/>
            <p14:sldId id="456"/>
            <p14:sldId id="438"/>
            <p14:sldId id="457"/>
            <p14:sldId id="439"/>
            <p14:sldId id="464"/>
            <p14:sldId id="440"/>
            <p14:sldId id="465"/>
            <p14:sldId id="460"/>
            <p14:sldId id="442"/>
            <p14:sldId id="441"/>
            <p14:sldId id="435"/>
            <p14:sldId id="466"/>
            <p14:sldId id="467"/>
            <p14:sldId id="468"/>
            <p14:sldId id="469"/>
            <p14:sldId id="470"/>
            <p14:sldId id="459"/>
            <p14:sldId id="4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66"/>
    <a:srgbClr val="EBE6AA"/>
    <a:srgbClr val="FAFFC7"/>
    <a:srgbClr val="808000"/>
    <a:srgbClr val="008000"/>
    <a:srgbClr val="FFFFFF"/>
    <a:srgbClr val="FF6666"/>
    <a:srgbClr val="800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51" autoAdjust="0"/>
    <p:restoredTop sz="94382" autoAdjust="0"/>
  </p:normalViewPr>
  <p:slideViewPr>
    <p:cSldViewPr snapToGrid="0">
      <p:cViewPr>
        <p:scale>
          <a:sx n="104" d="100"/>
          <a:sy n="104" d="100"/>
        </p:scale>
        <p:origin x="-1296" y="-104"/>
      </p:cViewPr>
      <p:guideLst>
        <p:guide orient="horz" pos="1561"/>
        <p:guide pos="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1776" y="-96"/>
      </p:cViewPr>
      <p:guideLst>
        <p:guide orient="horz" pos="3107"/>
        <p:guide pos="212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ia\My%20Documents\pia\reference\Scientometrics\butterflies\mc_20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ia\My%20Documents\pia\reference\Scientometrics\butterflies\mc_201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ia\My%20Documents\pia\reference\Scientometrics\butterflies\butterfly.xlsx" TargetMode="External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E:\pia\reference\Scientometrics\nss_2009\g4_nss2009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D:\pia\Scientometrics\nss_2009\g4_nss2009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E:\pia\reference\Scientometrics\nss_2009\g4_nss2009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pia\reference\g4\beb\be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575967284347"/>
          <c:y val="0.162699253739668"/>
          <c:w val="0.772797840595398"/>
          <c:h val="0.602284515934722"/>
        </c:manualLayout>
      </c:layout>
      <c:lineChart>
        <c:grouping val="standard"/>
        <c:varyColors val="0"/>
        <c:ser>
          <c:idx val="1"/>
          <c:order val="0"/>
          <c:tx>
            <c:strRef>
              <c:f>'Mention 5year'!$Z$3</c:f>
              <c:strCache>
                <c:ptCount val="1"/>
                <c:pt idx="0">
                  <c:v>Phys Rev D</c:v>
                </c:pt>
              </c:strCache>
            </c:strRef>
          </c:tx>
          <c:spPr>
            <a:ln>
              <a:solidFill>
                <a:srgbClr val="00CC00"/>
              </a:solidFill>
              <a:prstDash val="solid"/>
            </a:ln>
          </c:spPr>
          <c:marker>
            <c:symbol val="none"/>
          </c:marker>
          <c:cat>
            <c:strRef>
              <c:f>'Mention 5year'!$B$4:$B$13</c:f>
              <c:strCache>
                <c:ptCount val="10"/>
                <c:pt idx="0">
                  <c:v>1960 1964</c:v>
                </c:pt>
                <c:pt idx="1">
                  <c:v>1965 1969</c:v>
                </c:pt>
                <c:pt idx="2">
                  <c:v>1970 1974</c:v>
                </c:pt>
                <c:pt idx="3">
                  <c:v>1975 1979</c:v>
                </c:pt>
                <c:pt idx="4">
                  <c:v>1980 1984</c:v>
                </c:pt>
                <c:pt idx="5">
                  <c:v>1985 1989</c:v>
                </c:pt>
                <c:pt idx="6">
                  <c:v>1990 1994</c:v>
                </c:pt>
                <c:pt idx="7">
                  <c:v>1995 1999</c:v>
                </c:pt>
                <c:pt idx="8">
                  <c:v>2000 2004</c:v>
                </c:pt>
                <c:pt idx="9">
                  <c:v>2005 2009</c:v>
                </c:pt>
              </c:strCache>
            </c:strRef>
          </c:cat>
          <c:val>
            <c:numRef>
              <c:f>'Mention 5year'!$AB$4:$AB$13</c:f>
              <c:numCache>
                <c:formatCode>0%</c:formatCode>
                <c:ptCount val="10"/>
                <c:pt idx="0">
                  <c:v>0.0323406548982617</c:v>
                </c:pt>
                <c:pt idx="1">
                  <c:v>0.037820701857859</c:v>
                </c:pt>
                <c:pt idx="2">
                  <c:v>0.0711906744379685</c:v>
                </c:pt>
                <c:pt idx="3">
                  <c:v>0.0590848511772545</c:v>
                </c:pt>
                <c:pt idx="4">
                  <c:v>0.109164101349752</c:v>
                </c:pt>
                <c:pt idx="5">
                  <c:v>0.155959595959596</c:v>
                </c:pt>
                <c:pt idx="6">
                  <c:v>0.144651011089367</c:v>
                </c:pt>
                <c:pt idx="7">
                  <c:v>0.127822201317027</c:v>
                </c:pt>
                <c:pt idx="8">
                  <c:v>0.125970827808297</c:v>
                </c:pt>
                <c:pt idx="9">
                  <c:v>0.151885043263288</c:v>
                </c:pt>
              </c:numCache>
            </c:numRef>
          </c:val>
          <c:smooth val="1"/>
        </c:ser>
        <c:ser>
          <c:idx val="2"/>
          <c:order val="1"/>
          <c:tx>
            <c:strRef>
              <c:f>'Mention 5year'!$AC$3</c:f>
              <c:strCache>
                <c:ptCount val="1"/>
                <c:pt idx="0">
                  <c:v>Phys Rev Lett</c:v>
                </c:pt>
              </c:strCache>
            </c:strRef>
          </c:tx>
          <c:spPr>
            <a:ln>
              <a:solidFill>
                <a:srgbClr val="00CC99"/>
              </a:solidFill>
              <a:prstDash val="sysDot"/>
            </a:ln>
          </c:spPr>
          <c:marker>
            <c:symbol val="none"/>
          </c:marker>
          <c:cat>
            <c:strRef>
              <c:f>'Mention 5year'!$B$4:$B$13</c:f>
              <c:strCache>
                <c:ptCount val="10"/>
                <c:pt idx="0">
                  <c:v>1960 1964</c:v>
                </c:pt>
                <c:pt idx="1">
                  <c:v>1965 1969</c:v>
                </c:pt>
                <c:pt idx="2">
                  <c:v>1970 1974</c:v>
                </c:pt>
                <c:pt idx="3">
                  <c:v>1975 1979</c:v>
                </c:pt>
                <c:pt idx="4">
                  <c:v>1980 1984</c:v>
                </c:pt>
                <c:pt idx="5">
                  <c:v>1985 1989</c:v>
                </c:pt>
                <c:pt idx="6">
                  <c:v>1990 1994</c:v>
                </c:pt>
                <c:pt idx="7">
                  <c:v>1995 1999</c:v>
                </c:pt>
                <c:pt idx="8">
                  <c:v>2000 2004</c:v>
                </c:pt>
                <c:pt idx="9">
                  <c:v>2005 2009</c:v>
                </c:pt>
              </c:strCache>
            </c:strRef>
          </c:cat>
          <c:val>
            <c:numRef>
              <c:f>'Mention 5year'!$AE$4:$AE$13</c:f>
              <c:numCache>
                <c:formatCode>0%</c:formatCode>
                <c:ptCount val="10"/>
                <c:pt idx="0">
                  <c:v>0.0220245658619229</c:v>
                </c:pt>
                <c:pt idx="1">
                  <c:v>0.0384689735163348</c:v>
                </c:pt>
                <c:pt idx="2">
                  <c:v>0.047601677913551</c:v>
                </c:pt>
                <c:pt idx="3">
                  <c:v>0.0758386866523913</c:v>
                </c:pt>
                <c:pt idx="4">
                  <c:v>0.106297953964195</c:v>
                </c:pt>
                <c:pt idx="5">
                  <c:v>0.113081031935447</c:v>
                </c:pt>
                <c:pt idx="6">
                  <c:v>0.120260943556774</c:v>
                </c:pt>
                <c:pt idx="7">
                  <c:v>0.123828694384674</c:v>
                </c:pt>
                <c:pt idx="8">
                  <c:v>0.120219899716064</c:v>
                </c:pt>
                <c:pt idx="9">
                  <c:v>0.128456780657364</c:v>
                </c:pt>
              </c:numCache>
            </c:numRef>
          </c:val>
          <c:smooth val="1"/>
        </c:ser>
        <c:ser>
          <c:idx val="8"/>
          <c:order val="2"/>
          <c:tx>
            <c:strRef>
              <c:f>'Mention 5year'!$R$3</c:f>
              <c:strCache>
                <c:ptCount val="1"/>
                <c:pt idx="0">
                  <c:v>Nucl Phys B</c:v>
                </c:pt>
              </c:strCache>
            </c:strRef>
          </c:tx>
          <c:spPr>
            <a:ln>
              <a:solidFill>
                <a:srgbClr val="0070C0"/>
              </a:solidFill>
              <a:prstDash val="solid"/>
            </a:ln>
          </c:spPr>
          <c:marker>
            <c:symbol val="none"/>
          </c:marker>
          <c:val>
            <c:numRef>
              <c:f>'Mention 5year'!$T$4:$T$13</c:f>
              <c:numCache>
                <c:formatCode>0%</c:formatCode>
                <c:ptCount val="10"/>
                <c:pt idx="0">
                  <c:v>0.020910209102091</c:v>
                </c:pt>
                <c:pt idx="1">
                  <c:v>0.0774410774410774</c:v>
                </c:pt>
                <c:pt idx="2">
                  <c:v>0.0636577972381274</c:v>
                </c:pt>
                <c:pt idx="3">
                  <c:v>0.104900459418071</c:v>
                </c:pt>
                <c:pt idx="4">
                  <c:v>0.199788955328878</c:v>
                </c:pt>
                <c:pt idx="5">
                  <c:v>0.189309576837417</c:v>
                </c:pt>
                <c:pt idx="6">
                  <c:v>0.139762611275964</c:v>
                </c:pt>
                <c:pt idx="7">
                  <c:v>0.111386138613861</c:v>
                </c:pt>
                <c:pt idx="8">
                  <c:v>0.0749052754299038</c:v>
                </c:pt>
                <c:pt idx="9">
                  <c:v>0.0896431679721497</c:v>
                </c:pt>
              </c:numCache>
            </c:numRef>
          </c:val>
          <c:smooth val="1"/>
        </c:ser>
        <c:ser>
          <c:idx val="9"/>
          <c:order val="3"/>
          <c:tx>
            <c:strRef>
              <c:f>'Mention 5year'!$U$3</c:f>
              <c:strCache>
                <c:ptCount val="1"/>
                <c:pt idx="0">
                  <c:v>Phys Lett B</c:v>
                </c:pt>
              </c:strCache>
            </c:strRef>
          </c:tx>
          <c:spPr>
            <a:ln>
              <a:solidFill>
                <a:srgbClr val="0033CC"/>
              </a:solidFill>
              <a:prstDash val="sysDot"/>
            </a:ln>
          </c:spPr>
          <c:marker>
            <c:symbol val="none"/>
          </c:marker>
          <c:val>
            <c:numRef>
              <c:f>'Mention 5year'!$W$4:$W$13</c:f>
              <c:numCache>
                <c:formatCode>0%</c:formatCode>
                <c:ptCount val="10"/>
                <c:pt idx="0">
                  <c:v>0.0136624063464081</c:v>
                </c:pt>
                <c:pt idx="1">
                  <c:v>0.0737355271176114</c:v>
                </c:pt>
                <c:pt idx="2">
                  <c:v>0.0529085872576178</c:v>
                </c:pt>
                <c:pt idx="3">
                  <c:v>0.0619260654579703</c:v>
                </c:pt>
                <c:pt idx="4">
                  <c:v>0.147884119520704</c:v>
                </c:pt>
                <c:pt idx="5">
                  <c:v>0.14183522446966</c:v>
                </c:pt>
                <c:pt idx="6">
                  <c:v>0.153136531365314</c:v>
                </c:pt>
                <c:pt idx="7">
                  <c:v>0.152883110629589</c:v>
                </c:pt>
                <c:pt idx="8">
                  <c:v>0.138221528861154</c:v>
                </c:pt>
                <c:pt idx="9">
                  <c:v>0.138617727450215</c:v>
                </c:pt>
              </c:numCache>
            </c:numRef>
          </c:val>
          <c:smooth val="1"/>
        </c:ser>
        <c:ser>
          <c:idx val="5"/>
          <c:order val="4"/>
          <c:tx>
            <c:strRef>
              <c:f>'Mention 5year'!$AL$3</c:f>
              <c:strCache>
                <c:ptCount val="1"/>
                <c:pt idx="0">
                  <c:v>APJ</c:v>
                </c:pt>
              </c:strCache>
            </c:strRef>
          </c:tx>
          <c:spPr>
            <a:ln>
              <a:solidFill>
                <a:srgbClr val="FF9933"/>
              </a:solidFill>
            </a:ln>
          </c:spPr>
          <c:marker>
            <c:symbol val="none"/>
          </c:marker>
          <c:val>
            <c:numRef>
              <c:f>'Mention 5year'!$AN$4:$AN$13</c:f>
              <c:numCache>
                <c:formatCode>General</c:formatCode>
                <c:ptCount val="10"/>
                <c:pt idx="7" formatCode="0.0%">
                  <c:v>0.0226725521669342</c:v>
                </c:pt>
                <c:pt idx="8" formatCode="0.0%">
                  <c:v>0.0199462124607799</c:v>
                </c:pt>
                <c:pt idx="9" formatCode="0.0%">
                  <c:v>0.0238840683424278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9132904"/>
        <c:axId val="2069127176"/>
      </c:lineChart>
      <c:catAx>
        <c:axId val="2069132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Years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05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069127176"/>
        <c:crosses val="autoZero"/>
        <c:auto val="1"/>
        <c:lblAlgn val="ctr"/>
        <c:lblOffset val="100"/>
        <c:noMultiLvlLbl val="0"/>
      </c:catAx>
      <c:valAx>
        <c:axId val="20691271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Occurrence</a:t>
                </a:r>
              </a:p>
            </c:rich>
          </c:tx>
          <c:overlay val="0"/>
        </c:title>
        <c:numFmt formatCode="0%" sourceLinked="0"/>
        <c:majorTickMark val="in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206913290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0"/>
          <c:y val="0.0262708110905454"/>
          <c:w val="1.0"/>
          <c:h val="0.115678673590905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span"/>
    <c:showDLblsOverMax val="0"/>
  </c:chart>
  <c:spPr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216223348936"/>
          <c:y val="0.123608034750346"/>
          <c:w val="0.81322708680101"/>
          <c:h val="0.662039313215484"/>
        </c:manualLayout>
      </c:layout>
      <c:lineChart>
        <c:grouping val="standard"/>
        <c:varyColors val="0"/>
        <c:ser>
          <c:idx val="3"/>
          <c:order val="0"/>
          <c:tx>
            <c:strRef>
              <c:f>'Mention 5year'!$AF$3</c:f>
              <c:strCache>
                <c:ptCount val="1"/>
                <c:pt idx="0">
                  <c:v>Med Phys</c:v>
                </c:pt>
              </c:strCache>
            </c:strRef>
          </c:tx>
          <c:spPr>
            <a:ln>
              <a:solidFill>
                <a:srgbClr val="7030A0"/>
              </a:solidFill>
              <a:prstDash val="solid"/>
            </a:ln>
          </c:spPr>
          <c:marker>
            <c:symbol val="none"/>
          </c:marker>
          <c:cat>
            <c:strRef>
              <c:f>'Mention 5year'!$B$4:$B$13</c:f>
              <c:strCache>
                <c:ptCount val="10"/>
                <c:pt idx="0">
                  <c:v>1960 1964</c:v>
                </c:pt>
                <c:pt idx="1">
                  <c:v>1965 1969</c:v>
                </c:pt>
                <c:pt idx="2">
                  <c:v>1970 1974</c:v>
                </c:pt>
                <c:pt idx="3">
                  <c:v>1975 1979</c:v>
                </c:pt>
                <c:pt idx="4">
                  <c:v>1980 1984</c:v>
                </c:pt>
                <c:pt idx="5">
                  <c:v>1985 1989</c:v>
                </c:pt>
                <c:pt idx="6">
                  <c:v>1990 1994</c:v>
                </c:pt>
                <c:pt idx="7">
                  <c:v>1995 1999</c:v>
                </c:pt>
                <c:pt idx="8">
                  <c:v>2000 2004</c:v>
                </c:pt>
                <c:pt idx="9">
                  <c:v>2005 2009</c:v>
                </c:pt>
              </c:strCache>
            </c:strRef>
          </c:cat>
          <c:val>
            <c:numRef>
              <c:f>'Mention 5year'!$AH$4:$AH$13</c:f>
              <c:numCache>
                <c:formatCode>General</c:formatCode>
                <c:ptCount val="10"/>
                <c:pt idx="3" formatCode="0.0%">
                  <c:v>0.0136986301369863</c:v>
                </c:pt>
                <c:pt idx="4" formatCode="0.0%">
                  <c:v>0.0251004016064257</c:v>
                </c:pt>
                <c:pt idx="5" formatCode="0.0%">
                  <c:v>0.105</c:v>
                </c:pt>
                <c:pt idx="6" formatCode="0.0%">
                  <c:v>0.156701030927836</c:v>
                </c:pt>
                <c:pt idx="7" formatCode="0.0%">
                  <c:v>0.245256500351371</c:v>
                </c:pt>
                <c:pt idx="8" formatCode="0.0%">
                  <c:v>0.343548387096774</c:v>
                </c:pt>
                <c:pt idx="9" formatCode="0.0%">
                  <c:v>0.202283520258664</c:v>
                </c:pt>
              </c:numCache>
            </c:numRef>
          </c:val>
          <c:smooth val="1"/>
        </c:ser>
        <c:ser>
          <c:idx val="4"/>
          <c:order val="1"/>
          <c:tx>
            <c:strRef>
              <c:f>'Mention 5year'!$AI$3</c:f>
              <c:strCache>
                <c:ptCount val="1"/>
                <c:pt idx="0">
                  <c:v>PMB</c:v>
                </c:pt>
              </c:strCache>
            </c:strRef>
          </c:tx>
          <c:spPr>
            <a:ln>
              <a:solidFill>
                <a:srgbClr val="FF3399"/>
              </a:solidFill>
              <a:prstDash val="solid"/>
            </a:ln>
          </c:spPr>
          <c:marker>
            <c:symbol val="none"/>
          </c:marker>
          <c:cat>
            <c:strRef>
              <c:f>'Mention 5year'!$B$4:$B$13</c:f>
              <c:strCache>
                <c:ptCount val="10"/>
                <c:pt idx="0">
                  <c:v>1960 1964</c:v>
                </c:pt>
                <c:pt idx="1">
                  <c:v>1965 1969</c:v>
                </c:pt>
                <c:pt idx="2">
                  <c:v>1970 1974</c:v>
                </c:pt>
                <c:pt idx="3">
                  <c:v>1975 1979</c:v>
                </c:pt>
                <c:pt idx="4">
                  <c:v>1980 1984</c:v>
                </c:pt>
                <c:pt idx="5">
                  <c:v>1985 1989</c:v>
                </c:pt>
                <c:pt idx="6">
                  <c:v>1990 1994</c:v>
                </c:pt>
                <c:pt idx="7">
                  <c:v>1995 1999</c:v>
                </c:pt>
                <c:pt idx="8">
                  <c:v>2000 2004</c:v>
                </c:pt>
                <c:pt idx="9">
                  <c:v>2005 2009</c:v>
                </c:pt>
              </c:strCache>
            </c:strRef>
          </c:cat>
          <c:val>
            <c:numRef>
              <c:f>'Mention 5year'!$AK$4:$AK$13</c:f>
              <c:numCache>
                <c:formatCode>0.0%</c:formatCode>
                <c:ptCount val="10"/>
                <c:pt idx="0">
                  <c:v>0.0</c:v>
                </c:pt>
                <c:pt idx="1">
                  <c:v>0.0131147540983607</c:v>
                </c:pt>
                <c:pt idx="2">
                  <c:v>0.0466926070038912</c:v>
                </c:pt>
                <c:pt idx="3">
                  <c:v>0.0554323725055433</c:v>
                </c:pt>
                <c:pt idx="4">
                  <c:v>0.347222222222222</c:v>
                </c:pt>
                <c:pt idx="5">
                  <c:v>0.367799113737075</c:v>
                </c:pt>
                <c:pt idx="6">
                  <c:v>0.407651715039578</c:v>
                </c:pt>
                <c:pt idx="7">
                  <c:v>0.196132596685083</c:v>
                </c:pt>
                <c:pt idx="8">
                  <c:v>0.370921579851174</c:v>
                </c:pt>
                <c:pt idx="9">
                  <c:v>0.385296381832179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9069880"/>
        <c:axId val="2069064344"/>
      </c:lineChart>
      <c:catAx>
        <c:axId val="2069069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Years</a:t>
                </a:r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069064344"/>
        <c:crosses val="autoZero"/>
        <c:auto val="1"/>
        <c:lblAlgn val="ctr"/>
        <c:lblOffset val="100"/>
        <c:noMultiLvlLbl val="0"/>
      </c:catAx>
      <c:valAx>
        <c:axId val="20690643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Occurrence</a:t>
                </a:r>
              </a:p>
            </c:rich>
          </c:tx>
          <c:overlay val="0"/>
        </c:title>
        <c:numFmt formatCode="0%" sourceLinked="0"/>
        <c:majorTickMark val="in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069069880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span"/>
    <c:showDLblsOverMax val="0"/>
  </c:chart>
  <c:spPr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680440543902"/>
          <c:y val="0.106211615538183"/>
          <c:w val="0.80305766029333"/>
          <c:h val="0.630660773073236"/>
        </c:manualLayout>
      </c:layout>
      <c:lineChart>
        <c:grouping val="standard"/>
        <c:varyColors val="0"/>
        <c:ser>
          <c:idx val="0"/>
          <c:order val="0"/>
          <c:tx>
            <c:strRef>
              <c:f>'NIM AB'!$A$1</c:f>
              <c:strCache>
                <c:ptCount val="1"/>
                <c:pt idx="0">
                  <c:v>NIM A+B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7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1"/>
            <c:plus>
              <c:numRef>
                <c:f>'NIM AB'!$N$2:$N$51</c:f>
                <c:numCache>
                  <c:formatCode>General</c:formatCode>
                  <c:ptCount val="50"/>
                  <c:pt idx="0">
                    <c:v>0.0144950756901771</c:v>
                  </c:pt>
                  <c:pt idx="1">
                    <c:v>0.0109583378345505</c:v>
                  </c:pt>
                  <c:pt idx="2">
                    <c:v>0.0111282134641661</c:v>
                  </c:pt>
                  <c:pt idx="3">
                    <c:v>0.00976942062377048</c:v>
                  </c:pt>
                  <c:pt idx="4">
                    <c:v>0.00794913640889971</c:v>
                  </c:pt>
                  <c:pt idx="5">
                    <c:v>0.00847645151908256</c:v>
                  </c:pt>
                  <c:pt idx="6">
                    <c:v>0.0113666617197782</c:v>
                  </c:pt>
                  <c:pt idx="7">
                    <c:v>0.0103526543476379</c:v>
                  </c:pt>
                  <c:pt idx="8">
                    <c:v>0.0119522860933439</c:v>
                  </c:pt>
                  <c:pt idx="9">
                    <c:v>0.0124561874215154</c:v>
                  </c:pt>
                  <c:pt idx="10">
                    <c:v>0.0101731468095299</c:v>
                  </c:pt>
                  <c:pt idx="11">
                    <c:v>0.0113662932287225</c:v>
                  </c:pt>
                  <c:pt idx="12">
                    <c:v>0.0124116808095705</c:v>
                  </c:pt>
                  <c:pt idx="13">
                    <c:v>0.0115361890824608</c:v>
                  </c:pt>
                  <c:pt idx="14">
                    <c:v>0.0126740087983556</c:v>
                  </c:pt>
                  <c:pt idx="15">
                    <c:v>0.0127336415228384</c:v>
                  </c:pt>
                  <c:pt idx="16">
                    <c:v>0.0141442898760642</c:v>
                  </c:pt>
                  <c:pt idx="17">
                    <c:v>0.0115313388194553</c:v>
                  </c:pt>
                  <c:pt idx="18">
                    <c:v>0.011242705885638</c:v>
                  </c:pt>
                  <c:pt idx="19">
                    <c:v>0.0130771573639975</c:v>
                  </c:pt>
                  <c:pt idx="20">
                    <c:v>0.0113719208191912</c:v>
                  </c:pt>
                  <c:pt idx="21">
                    <c:v>0.0113628064469658</c:v>
                  </c:pt>
                  <c:pt idx="22">
                    <c:v>0.0106820749693399</c:v>
                  </c:pt>
                  <c:pt idx="23">
                    <c:v>0.011242969324881</c:v>
                  </c:pt>
                  <c:pt idx="24">
                    <c:v>0.01028798611204</c:v>
                  </c:pt>
                  <c:pt idx="25">
                    <c:v>0.0104051055642269</c:v>
                  </c:pt>
                  <c:pt idx="26">
                    <c:v>0.0101702942486656</c:v>
                  </c:pt>
                  <c:pt idx="27">
                    <c:v>0.00871118576531245</c:v>
                  </c:pt>
                  <c:pt idx="28">
                    <c:v>0.0102026331932788</c:v>
                  </c:pt>
                  <c:pt idx="29">
                    <c:v>0.00913118152324518</c:v>
                  </c:pt>
                  <c:pt idx="30">
                    <c:v>0.0094341542261483</c:v>
                  </c:pt>
                  <c:pt idx="31">
                    <c:v>0.00936107059204271</c:v>
                  </c:pt>
                  <c:pt idx="32">
                    <c:v>0.0101941096366478</c:v>
                  </c:pt>
                  <c:pt idx="33">
                    <c:v>0.00908831306402591</c:v>
                  </c:pt>
                  <c:pt idx="34">
                    <c:v>0.00882826336855289</c:v>
                  </c:pt>
                  <c:pt idx="35">
                    <c:v>0.00891814499997742</c:v>
                  </c:pt>
                  <c:pt idx="36">
                    <c:v>0.00894754309753013</c:v>
                  </c:pt>
                  <c:pt idx="37">
                    <c:v>0.00935406076646545</c:v>
                  </c:pt>
                  <c:pt idx="38">
                    <c:v>0.00975617091963452</c:v>
                  </c:pt>
                  <c:pt idx="39">
                    <c:v>0.00969439322052905</c:v>
                  </c:pt>
                  <c:pt idx="40">
                    <c:v>0.00979168901077605</c:v>
                  </c:pt>
                  <c:pt idx="41">
                    <c:v>0.00922494983375847</c:v>
                  </c:pt>
                  <c:pt idx="42">
                    <c:v>0.009259919433888</c:v>
                  </c:pt>
                  <c:pt idx="43">
                    <c:v>0.00843759342869366</c:v>
                  </c:pt>
                  <c:pt idx="44">
                    <c:v>0.00858660839167433</c:v>
                  </c:pt>
                  <c:pt idx="45">
                    <c:v>0.00885960771570309</c:v>
                  </c:pt>
                  <c:pt idx="46">
                    <c:v>0.00891858278565489</c:v>
                  </c:pt>
                  <c:pt idx="47">
                    <c:v>0.00823721694425723</c:v>
                  </c:pt>
                  <c:pt idx="48">
                    <c:v>0.0112665782888083</c:v>
                  </c:pt>
                  <c:pt idx="49">
                    <c:v>0.0100495078475088</c:v>
                  </c:pt>
                </c:numCache>
              </c:numRef>
            </c:plus>
            <c:minus>
              <c:numRef>
                <c:f>'NIM AB'!$N$2:$N$51</c:f>
                <c:numCache>
                  <c:formatCode>General</c:formatCode>
                  <c:ptCount val="50"/>
                  <c:pt idx="0">
                    <c:v>0.0144950756901771</c:v>
                  </c:pt>
                  <c:pt idx="1">
                    <c:v>0.0109583378345505</c:v>
                  </c:pt>
                  <c:pt idx="2">
                    <c:v>0.0111282134641661</c:v>
                  </c:pt>
                  <c:pt idx="3">
                    <c:v>0.00976942062377048</c:v>
                  </c:pt>
                  <c:pt idx="4">
                    <c:v>0.00794913640889971</c:v>
                  </c:pt>
                  <c:pt idx="5">
                    <c:v>0.00847645151908256</c:v>
                  </c:pt>
                  <c:pt idx="6">
                    <c:v>0.0113666617197782</c:v>
                  </c:pt>
                  <c:pt idx="7">
                    <c:v>0.0103526543476379</c:v>
                  </c:pt>
                  <c:pt idx="8">
                    <c:v>0.0119522860933439</c:v>
                  </c:pt>
                  <c:pt idx="9">
                    <c:v>0.0124561874215154</c:v>
                  </c:pt>
                  <c:pt idx="10">
                    <c:v>0.0101731468095299</c:v>
                  </c:pt>
                  <c:pt idx="11">
                    <c:v>0.0113662932287225</c:v>
                  </c:pt>
                  <c:pt idx="12">
                    <c:v>0.0124116808095705</c:v>
                  </c:pt>
                  <c:pt idx="13">
                    <c:v>0.0115361890824608</c:v>
                  </c:pt>
                  <c:pt idx="14">
                    <c:v>0.0126740087983556</c:v>
                  </c:pt>
                  <c:pt idx="15">
                    <c:v>0.0127336415228384</c:v>
                  </c:pt>
                  <c:pt idx="16">
                    <c:v>0.0141442898760642</c:v>
                  </c:pt>
                  <c:pt idx="17">
                    <c:v>0.0115313388194553</c:v>
                  </c:pt>
                  <c:pt idx="18">
                    <c:v>0.011242705885638</c:v>
                  </c:pt>
                  <c:pt idx="19">
                    <c:v>0.0130771573639975</c:v>
                  </c:pt>
                  <c:pt idx="20">
                    <c:v>0.0113719208191912</c:v>
                  </c:pt>
                  <c:pt idx="21">
                    <c:v>0.0113628064469658</c:v>
                  </c:pt>
                  <c:pt idx="22">
                    <c:v>0.0106820749693399</c:v>
                  </c:pt>
                  <c:pt idx="23">
                    <c:v>0.011242969324881</c:v>
                  </c:pt>
                  <c:pt idx="24">
                    <c:v>0.01028798611204</c:v>
                  </c:pt>
                  <c:pt idx="25">
                    <c:v>0.0104051055642269</c:v>
                  </c:pt>
                  <c:pt idx="26">
                    <c:v>0.0101702942486656</c:v>
                  </c:pt>
                  <c:pt idx="27">
                    <c:v>0.00871118576531245</c:v>
                  </c:pt>
                  <c:pt idx="28">
                    <c:v>0.0102026331932788</c:v>
                  </c:pt>
                  <c:pt idx="29">
                    <c:v>0.00913118152324518</c:v>
                  </c:pt>
                  <c:pt idx="30">
                    <c:v>0.0094341542261483</c:v>
                  </c:pt>
                  <c:pt idx="31">
                    <c:v>0.00936107059204271</c:v>
                  </c:pt>
                  <c:pt idx="32">
                    <c:v>0.0101941096366478</c:v>
                  </c:pt>
                  <c:pt idx="33">
                    <c:v>0.00908831306402591</c:v>
                  </c:pt>
                  <c:pt idx="34">
                    <c:v>0.00882826336855289</c:v>
                  </c:pt>
                  <c:pt idx="35">
                    <c:v>0.00891814499997742</c:v>
                  </c:pt>
                  <c:pt idx="36">
                    <c:v>0.00894754309753013</c:v>
                  </c:pt>
                  <c:pt idx="37">
                    <c:v>0.00935406076646545</c:v>
                  </c:pt>
                  <c:pt idx="38">
                    <c:v>0.00975617091963452</c:v>
                  </c:pt>
                  <c:pt idx="39">
                    <c:v>0.00969439322052905</c:v>
                  </c:pt>
                  <c:pt idx="40">
                    <c:v>0.00979168901077605</c:v>
                  </c:pt>
                  <c:pt idx="41">
                    <c:v>0.00922494983375847</c:v>
                  </c:pt>
                  <c:pt idx="42">
                    <c:v>0.009259919433888</c:v>
                  </c:pt>
                  <c:pt idx="43">
                    <c:v>0.00843759342869366</c:v>
                  </c:pt>
                  <c:pt idx="44">
                    <c:v>0.00858660839167433</c:v>
                  </c:pt>
                  <c:pt idx="45">
                    <c:v>0.00885960771570309</c:v>
                  </c:pt>
                  <c:pt idx="46">
                    <c:v>0.00891858278565489</c:v>
                  </c:pt>
                  <c:pt idx="47">
                    <c:v>0.00823721694425723</c:v>
                  </c:pt>
                  <c:pt idx="48">
                    <c:v>0.0112665782888083</c:v>
                  </c:pt>
                  <c:pt idx="49">
                    <c:v>0.0100495078475088</c:v>
                  </c:pt>
                </c:numCache>
              </c:numRef>
            </c:minus>
          </c:errBars>
          <c:cat>
            <c:numRef>
              <c:f>'NIM AB'!$A$2:$A$51</c:f>
              <c:numCache>
                <c:formatCode>General</c:formatCode>
                <c:ptCount val="50"/>
                <c:pt idx="0">
                  <c:v>1960.0</c:v>
                </c:pt>
                <c:pt idx="1">
                  <c:v>1961.0</c:v>
                </c:pt>
                <c:pt idx="2">
                  <c:v>1962.0</c:v>
                </c:pt>
                <c:pt idx="3">
                  <c:v>1963.0</c:v>
                </c:pt>
                <c:pt idx="4">
                  <c:v>1964.0</c:v>
                </c:pt>
                <c:pt idx="5">
                  <c:v>1965.0</c:v>
                </c:pt>
                <c:pt idx="6">
                  <c:v>1966.0</c:v>
                </c:pt>
                <c:pt idx="7">
                  <c:v>1967.0</c:v>
                </c:pt>
                <c:pt idx="8">
                  <c:v>1968.0</c:v>
                </c:pt>
                <c:pt idx="9">
                  <c:v>1969.0</c:v>
                </c:pt>
                <c:pt idx="10">
                  <c:v>1970.0</c:v>
                </c:pt>
                <c:pt idx="11">
                  <c:v>1971.0</c:v>
                </c:pt>
                <c:pt idx="12">
                  <c:v>1972.0</c:v>
                </c:pt>
                <c:pt idx="13">
                  <c:v>1973.0</c:v>
                </c:pt>
                <c:pt idx="14">
                  <c:v>1974.0</c:v>
                </c:pt>
                <c:pt idx="15">
                  <c:v>1975.0</c:v>
                </c:pt>
                <c:pt idx="16">
                  <c:v>1976.0</c:v>
                </c:pt>
                <c:pt idx="17">
                  <c:v>1977.0</c:v>
                </c:pt>
                <c:pt idx="18">
                  <c:v>1978.0</c:v>
                </c:pt>
                <c:pt idx="19">
                  <c:v>1979.0</c:v>
                </c:pt>
                <c:pt idx="20">
                  <c:v>1980.0</c:v>
                </c:pt>
                <c:pt idx="21">
                  <c:v>1981.0</c:v>
                </c:pt>
                <c:pt idx="22">
                  <c:v>1982.0</c:v>
                </c:pt>
                <c:pt idx="23">
                  <c:v>1983.0</c:v>
                </c:pt>
                <c:pt idx="24">
                  <c:v>1984.0</c:v>
                </c:pt>
                <c:pt idx="25">
                  <c:v>1985.0</c:v>
                </c:pt>
                <c:pt idx="26">
                  <c:v>1986.0</c:v>
                </c:pt>
                <c:pt idx="27">
                  <c:v>1987.0</c:v>
                </c:pt>
                <c:pt idx="28">
                  <c:v>1988.0</c:v>
                </c:pt>
                <c:pt idx="29">
                  <c:v>1989.0</c:v>
                </c:pt>
                <c:pt idx="30">
                  <c:v>1990.0</c:v>
                </c:pt>
                <c:pt idx="31">
                  <c:v>1991.0</c:v>
                </c:pt>
                <c:pt idx="32">
                  <c:v>1992.0</c:v>
                </c:pt>
                <c:pt idx="33">
                  <c:v>1993.0</c:v>
                </c:pt>
                <c:pt idx="34">
                  <c:v>1994.0</c:v>
                </c:pt>
                <c:pt idx="35">
                  <c:v>1995.0</c:v>
                </c:pt>
                <c:pt idx="36">
                  <c:v>1996.0</c:v>
                </c:pt>
                <c:pt idx="37">
                  <c:v>1997.0</c:v>
                </c:pt>
                <c:pt idx="38">
                  <c:v>1998.0</c:v>
                </c:pt>
                <c:pt idx="39">
                  <c:v>1999.0</c:v>
                </c:pt>
                <c:pt idx="40">
                  <c:v>2000.0</c:v>
                </c:pt>
                <c:pt idx="41">
                  <c:v>2001.0</c:v>
                </c:pt>
                <c:pt idx="42">
                  <c:v>2002.0</c:v>
                </c:pt>
                <c:pt idx="43">
                  <c:v>2003.0</c:v>
                </c:pt>
                <c:pt idx="44">
                  <c:v>2004.0</c:v>
                </c:pt>
                <c:pt idx="45">
                  <c:v>2005.0</c:v>
                </c:pt>
                <c:pt idx="46">
                  <c:v>2006.0</c:v>
                </c:pt>
                <c:pt idx="47">
                  <c:v>2007.0</c:v>
                </c:pt>
                <c:pt idx="48">
                  <c:v>2008.0</c:v>
                </c:pt>
                <c:pt idx="49">
                  <c:v>2009.0</c:v>
                </c:pt>
              </c:numCache>
            </c:numRef>
          </c:cat>
          <c:val>
            <c:numRef>
              <c:f>'NIM AB'!$M$2:$M$51</c:f>
              <c:numCache>
                <c:formatCode>0.00</c:formatCode>
                <c:ptCount val="50"/>
                <c:pt idx="0">
                  <c:v>0.0418848167539267</c:v>
                </c:pt>
                <c:pt idx="1">
                  <c:v>0.0370370370370371</c:v>
                </c:pt>
                <c:pt idx="2">
                  <c:v>0.0425531914893617</c:v>
                </c:pt>
                <c:pt idx="3">
                  <c:v>0.049079754601227</c:v>
                </c:pt>
                <c:pt idx="4">
                  <c:v>0.0323232323232324</c:v>
                </c:pt>
                <c:pt idx="5">
                  <c:v>0.040590405904059</c:v>
                </c:pt>
                <c:pt idx="6">
                  <c:v>0.0676229508196721</c:v>
                </c:pt>
                <c:pt idx="7">
                  <c:v>0.0859481582537517</c:v>
                </c:pt>
                <c:pt idx="8">
                  <c:v>0.1</c:v>
                </c:pt>
                <c:pt idx="9">
                  <c:v>0.119469026548673</c:v>
                </c:pt>
                <c:pt idx="10">
                  <c:v>0.0963139120095125</c:v>
                </c:pt>
                <c:pt idx="11">
                  <c:v>0.106901217861976</c:v>
                </c:pt>
                <c:pt idx="12">
                  <c:v>0.136897001303781</c:v>
                </c:pt>
                <c:pt idx="13">
                  <c:v>0.116429495472186</c:v>
                </c:pt>
                <c:pt idx="14">
                  <c:v>0.165308498253783</c:v>
                </c:pt>
                <c:pt idx="15">
                  <c:v>0.162901307966706</c:v>
                </c:pt>
                <c:pt idx="16">
                  <c:v>0.18543046357616</c:v>
                </c:pt>
                <c:pt idx="17">
                  <c:v>0.119798234552333</c:v>
                </c:pt>
                <c:pt idx="18">
                  <c:v>0.144319344933471</c:v>
                </c:pt>
                <c:pt idx="19">
                  <c:v>0.17049576783555</c:v>
                </c:pt>
                <c:pt idx="20">
                  <c:v>0.176313446126448</c:v>
                </c:pt>
                <c:pt idx="21">
                  <c:v>0.181581233709818</c:v>
                </c:pt>
                <c:pt idx="22">
                  <c:v>0.169902912621359</c:v>
                </c:pt>
                <c:pt idx="23">
                  <c:v>0.207082371054657</c:v>
                </c:pt>
                <c:pt idx="24">
                  <c:v>0.197596795727637</c:v>
                </c:pt>
                <c:pt idx="25">
                  <c:v>0.221943573667712</c:v>
                </c:pt>
                <c:pt idx="26">
                  <c:v>0.254228041462084</c:v>
                </c:pt>
                <c:pt idx="27" formatCode="General">
                  <c:v>0.209972552607502</c:v>
                </c:pt>
                <c:pt idx="28">
                  <c:v>0.270569620253165</c:v>
                </c:pt>
                <c:pt idx="29">
                  <c:v>0.274591879447468</c:v>
                </c:pt>
                <c:pt idx="30">
                  <c:v>0.292473118279571</c:v>
                </c:pt>
                <c:pt idx="31">
                  <c:v>0.298157453936348</c:v>
                </c:pt>
                <c:pt idx="32">
                  <c:v>0.357756671189509</c:v>
                </c:pt>
                <c:pt idx="33">
                  <c:v>0.308555942702284</c:v>
                </c:pt>
                <c:pt idx="34">
                  <c:v>0.3507871321013</c:v>
                </c:pt>
                <c:pt idx="35">
                  <c:v>0.350681103737338</c:v>
                </c:pt>
                <c:pt idx="36">
                  <c:v>0.366770079283008</c:v>
                </c:pt>
                <c:pt idx="37">
                  <c:v>0.343422584400467</c:v>
                </c:pt>
                <c:pt idx="38">
                  <c:v>0.358443708609272</c:v>
                </c:pt>
                <c:pt idx="39">
                  <c:v>0.372083668543848</c:v>
                </c:pt>
                <c:pt idx="40">
                  <c:v>0.374795417348609</c:v>
                </c:pt>
                <c:pt idx="41">
                  <c:v>0.359571322985959</c:v>
                </c:pt>
                <c:pt idx="42">
                  <c:v>0.403064861012119</c:v>
                </c:pt>
                <c:pt idx="43">
                  <c:v>0.352262090483619</c:v>
                </c:pt>
                <c:pt idx="44">
                  <c:v>0.362679425837321</c:v>
                </c:pt>
                <c:pt idx="45">
                  <c:v>0.383466135458167</c:v>
                </c:pt>
                <c:pt idx="46">
                  <c:v>0.434444804143736</c:v>
                </c:pt>
                <c:pt idx="47">
                  <c:v>0.410709279506588</c:v>
                </c:pt>
                <c:pt idx="48">
                  <c:v>0.452868852459016</c:v>
                </c:pt>
                <c:pt idx="49">
                  <c:v>0.481391585760518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TNS!$A$1</c:f>
              <c:strCache>
                <c:ptCount val="1"/>
                <c:pt idx="0">
                  <c:v>TNS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1"/>
            <c:plus>
              <c:numRef>
                <c:f>TNS!$N$2:$N$51</c:f>
                <c:numCache>
                  <c:formatCode>General</c:formatCode>
                  <c:ptCount val="50"/>
                  <c:pt idx="0">
                    <c:v>0.0327613622798385</c:v>
                  </c:pt>
                  <c:pt idx="1">
                    <c:v>0.0197857262810477</c:v>
                  </c:pt>
                  <c:pt idx="2">
                    <c:v>0.0192452988583309</c:v>
                  </c:pt>
                  <c:pt idx="3">
                    <c:v>0.026832344799099</c:v>
                  </c:pt>
                  <c:pt idx="4">
                    <c:v>0.0221474919485517</c:v>
                  </c:pt>
                  <c:pt idx="5">
                    <c:v>0.0113627744626306</c:v>
                  </c:pt>
                  <c:pt idx="6">
                    <c:v>0.0117537258023183</c:v>
                  </c:pt>
                  <c:pt idx="7">
                    <c:v>0.00865768008096202</c:v>
                  </c:pt>
                  <c:pt idx="8">
                    <c:v>0.0165389739757339</c:v>
                  </c:pt>
                  <c:pt idx="9">
                    <c:v>0.012022868190113</c:v>
                  </c:pt>
                  <c:pt idx="10">
                    <c:v>0.0211895812409156</c:v>
                  </c:pt>
                  <c:pt idx="11">
                    <c:v>0.0111362835262941</c:v>
                  </c:pt>
                  <c:pt idx="12">
                    <c:v>0.0143676820908769</c:v>
                  </c:pt>
                  <c:pt idx="13">
                    <c:v>0.012850683727565</c:v>
                  </c:pt>
                  <c:pt idx="14">
                    <c:v>0.0220002401921688</c:v>
                  </c:pt>
                  <c:pt idx="15">
                    <c:v>0.0144155981768954</c:v>
                  </c:pt>
                  <c:pt idx="16">
                    <c:v>0.0174966585959821</c:v>
                  </c:pt>
                  <c:pt idx="17">
                    <c:v>0.0143807509733309</c:v>
                  </c:pt>
                  <c:pt idx="18">
                    <c:v>0.0216349051525928</c:v>
                  </c:pt>
                  <c:pt idx="19">
                    <c:v>0.0101549498778445</c:v>
                  </c:pt>
                  <c:pt idx="20">
                    <c:v>0.0246658750415819</c:v>
                  </c:pt>
                  <c:pt idx="21">
                    <c:v>0.011204891546032</c:v>
                  </c:pt>
                  <c:pt idx="22">
                    <c:v>0.0198260852145692</c:v>
                  </c:pt>
                  <c:pt idx="23">
                    <c:v>0.011211532684624</c:v>
                  </c:pt>
                  <c:pt idx="24">
                    <c:v>0.0235396930654536</c:v>
                  </c:pt>
                  <c:pt idx="25">
                    <c:v>0.0126537746819908</c:v>
                  </c:pt>
                  <c:pt idx="26">
                    <c:v>0.0222805690261045</c:v>
                  </c:pt>
                  <c:pt idx="27">
                    <c:v>0.0220980699373802</c:v>
                  </c:pt>
                  <c:pt idx="28">
                    <c:v>0.0273015959341345</c:v>
                  </c:pt>
                  <c:pt idx="29">
                    <c:v>0.0220750950947222</c:v>
                  </c:pt>
                  <c:pt idx="30">
                    <c:v>0.0267459723784606</c:v>
                  </c:pt>
                  <c:pt idx="31">
                    <c:v>0.0300934682190594</c:v>
                  </c:pt>
                  <c:pt idx="32">
                    <c:v>0.0243432247780074</c:v>
                  </c:pt>
                  <c:pt idx="33">
                    <c:v>0.0266619329023195</c:v>
                  </c:pt>
                  <c:pt idx="34">
                    <c:v>0.0232631474611529</c:v>
                  </c:pt>
                  <c:pt idx="35">
                    <c:v>0.0264794476971946</c:v>
                  </c:pt>
                  <c:pt idx="36">
                    <c:v>0.0223461853567896</c:v>
                  </c:pt>
                  <c:pt idx="37">
                    <c:v>0.0247065265697102</c:v>
                  </c:pt>
                  <c:pt idx="38">
                    <c:v>0.0224894253504659</c:v>
                  </c:pt>
                  <c:pt idx="39">
                    <c:v>0.0263030605541072</c:v>
                  </c:pt>
                  <c:pt idx="40">
                    <c:v>0.0234126183107661</c:v>
                  </c:pt>
                  <c:pt idx="41">
                    <c:v>0.0251395840399627</c:v>
                  </c:pt>
                  <c:pt idx="42">
                    <c:v>0.0215046171709887</c:v>
                  </c:pt>
                  <c:pt idx="43">
                    <c:v>0.0258027778207033</c:v>
                  </c:pt>
                  <c:pt idx="44">
                    <c:v>0.0199672752570466</c:v>
                  </c:pt>
                  <c:pt idx="45">
                    <c:v>0.0216867423875145</c:v>
                  </c:pt>
                  <c:pt idx="46">
                    <c:v>0.0198165241281513</c:v>
                  </c:pt>
                  <c:pt idx="47">
                    <c:v>0.0235386492032868</c:v>
                  </c:pt>
                  <c:pt idx="48">
                    <c:v>0.0214079939850496</c:v>
                  </c:pt>
                  <c:pt idx="49">
                    <c:v>0.0207555018356569</c:v>
                  </c:pt>
                </c:numCache>
              </c:numRef>
            </c:plus>
            <c:minus>
              <c:numRef>
                <c:f>TNS!$N$2:$N$51</c:f>
                <c:numCache>
                  <c:formatCode>General</c:formatCode>
                  <c:ptCount val="50"/>
                  <c:pt idx="0">
                    <c:v>0.0327613622798385</c:v>
                  </c:pt>
                  <c:pt idx="1">
                    <c:v>0.0197857262810477</c:v>
                  </c:pt>
                  <c:pt idx="2">
                    <c:v>0.0192452988583309</c:v>
                  </c:pt>
                  <c:pt idx="3">
                    <c:v>0.026832344799099</c:v>
                  </c:pt>
                  <c:pt idx="4">
                    <c:v>0.0221474919485517</c:v>
                  </c:pt>
                  <c:pt idx="5">
                    <c:v>0.0113627744626306</c:v>
                  </c:pt>
                  <c:pt idx="6">
                    <c:v>0.0117537258023183</c:v>
                  </c:pt>
                  <c:pt idx="7">
                    <c:v>0.00865768008096202</c:v>
                  </c:pt>
                  <c:pt idx="8">
                    <c:v>0.0165389739757339</c:v>
                  </c:pt>
                  <c:pt idx="9">
                    <c:v>0.012022868190113</c:v>
                  </c:pt>
                  <c:pt idx="10">
                    <c:v>0.0211895812409156</c:v>
                  </c:pt>
                  <c:pt idx="11">
                    <c:v>0.0111362835262941</c:v>
                  </c:pt>
                  <c:pt idx="12">
                    <c:v>0.0143676820908769</c:v>
                  </c:pt>
                  <c:pt idx="13">
                    <c:v>0.012850683727565</c:v>
                  </c:pt>
                  <c:pt idx="14">
                    <c:v>0.0220002401921688</c:v>
                  </c:pt>
                  <c:pt idx="15">
                    <c:v>0.0144155981768954</c:v>
                  </c:pt>
                  <c:pt idx="16">
                    <c:v>0.0174966585959821</c:v>
                  </c:pt>
                  <c:pt idx="17">
                    <c:v>0.0143807509733309</c:v>
                  </c:pt>
                  <c:pt idx="18">
                    <c:v>0.0216349051525928</c:v>
                  </c:pt>
                  <c:pt idx="19">
                    <c:v>0.0101549498778445</c:v>
                  </c:pt>
                  <c:pt idx="20">
                    <c:v>0.0246658750415819</c:v>
                  </c:pt>
                  <c:pt idx="21">
                    <c:v>0.011204891546032</c:v>
                  </c:pt>
                  <c:pt idx="22">
                    <c:v>0.0198260852145692</c:v>
                  </c:pt>
                  <c:pt idx="23">
                    <c:v>0.011211532684624</c:v>
                  </c:pt>
                  <c:pt idx="24">
                    <c:v>0.0235396930654536</c:v>
                  </c:pt>
                  <c:pt idx="25">
                    <c:v>0.0126537746819908</c:v>
                  </c:pt>
                  <c:pt idx="26">
                    <c:v>0.0222805690261045</c:v>
                  </c:pt>
                  <c:pt idx="27">
                    <c:v>0.0220980699373802</c:v>
                  </c:pt>
                  <c:pt idx="28">
                    <c:v>0.0273015959341345</c:v>
                  </c:pt>
                  <c:pt idx="29">
                    <c:v>0.0220750950947222</c:v>
                  </c:pt>
                  <c:pt idx="30">
                    <c:v>0.0267459723784606</c:v>
                  </c:pt>
                  <c:pt idx="31">
                    <c:v>0.0300934682190594</c:v>
                  </c:pt>
                  <c:pt idx="32">
                    <c:v>0.0243432247780074</c:v>
                  </c:pt>
                  <c:pt idx="33">
                    <c:v>0.0266619329023195</c:v>
                  </c:pt>
                  <c:pt idx="34">
                    <c:v>0.0232631474611529</c:v>
                  </c:pt>
                  <c:pt idx="35">
                    <c:v>0.0264794476971946</c:v>
                  </c:pt>
                  <c:pt idx="36">
                    <c:v>0.0223461853567896</c:v>
                  </c:pt>
                  <c:pt idx="37">
                    <c:v>0.0247065265697102</c:v>
                  </c:pt>
                  <c:pt idx="38">
                    <c:v>0.0224894253504659</c:v>
                  </c:pt>
                  <c:pt idx="39">
                    <c:v>0.0263030605541072</c:v>
                  </c:pt>
                  <c:pt idx="40">
                    <c:v>0.0234126183107661</c:v>
                  </c:pt>
                  <c:pt idx="41">
                    <c:v>0.0251395840399627</c:v>
                  </c:pt>
                  <c:pt idx="42">
                    <c:v>0.0215046171709887</c:v>
                  </c:pt>
                  <c:pt idx="43">
                    <c:v>0.0258027778207033</c:v>
                  </c:pt>
                  <c:pt idx="44">
                    <c:v>0.0199672752570466</c:v>
                  </c:pt>
                  <c:pt idx="45">
                    <c:v>0.0216867423875145</c:v>
                  </c:pt>
                  <c:pt idx="46">
                    <c:v>0.0198165241281513</c:v>
                  </c:pt>
                  <c:pt idx="47">
                    <c:v>0.0235386492032868</c:v>
                  </c:pt>
                  <c:pt idx="48">
                    <c:v>0.0214079939850496</c:v>
                  </c:pt>
                  <c:pt idx="49">
                    <c:v>0.0207555018356569</c:v>
                  </c:pt>
                </c:numCache>
              </c:numRef>
            </c:minus>
          </c:errBars>
          <c:cat>
            <c:numRef>
              <c:f>'NIM AB'!$A$2:$A$51</c:f>
              <c:numCache>
                <c:formatCode>General</c:formatCode>
                <c:ptCount val="50"/>
                <c:pt idx="0">
                  <c:v>1960.0</c:v>
                </c:pt>
                <c:pt idx="1">
                  <c:v>1961.0</c:v>
                </c:pt>
                <c:pt idx="2">
                  <c:v>1962.0</c:v>
                </c:pt>
                <c:pt idx="3">
                  <c:v>1963.0</c:v>
                </c:pt>
                <c:pt idx="4">
                  <c:v>1964.0</c:v>
                </c:pt>
                <c:pt idx="5">
                  <c:v>1965.0</c:v>
                </c:pt>
                <c:pt idx="6">
                  <c:v>1966.0</c:v>
                </c:pt>
                <c:pt idx="7">
                  <c:v>1967.0</c:v>
                </c:pt>
                <c:pt idx="8">
                  <c:v>1968.0</c:v>
                </c:pt>
                <c:pt idx="9">
                  <c:v>1969.0</c:v>
                </c:pt>
                <c:pt idx="10">
                  <c:v>1970.0</c:v>
                </c:pt>
                <c:pt idx="11">
                  <c:v>1971.0</c:v>
                </c:pt>
                <c:pt idx="12">
                  <c:v>1972.0</c:v>
                </c:pt>
                <c:pt idx="13">
                  <c:v>1973.0</c:v>
                </c:pt>
                <c:pt idx="14">
                  <c:v>1974.0</c:v>
                </c:pt>
                <c:pt idx="15">
                  <c:v>1975.0</c:v>
                </c:pt>
                <c:pt idx="16">
                  <c:v>1976.0</c:v>
                </c:pt>
                <c:pt idx="17">
                  <c:v>1977.0</c:v>
                </c:pt>
                <c:pt idx="18">
                  <c:v>1978.0</c:v>
                </c:pt>
                <c:pt idx="19">
                  <c:v>1979.0</c:v>
                </c:pt>
                <c:pt idx="20">
                  <c:v>1980.0</c:v>
                </c:pt>
                <c:pt idx="21">
                  <c:v>1981.0</c:v>
                </c:pt>
                <c:pt idx="22">
                  <c:v>1982.0</c:v>
                </c:pt>
                <c:pt idx="23">
                  <c:v>1983.0</c:v>
                </c:pt>
                <c:pt idx="24">
                  <c:v>1984.0</c:v>
                </c:pt>
                <c:pt idx="25">
                  <c:v>1985.0</c:v>
                </c:pt>
                <c:pt idx="26">
                  <c:v>1986.0</c:v>
                </c:pt>
                <c:pt idx="27">
                  <c:v>1987.0</c:v>
                </c:pt>
                <c:pt idx="28">
                  <c:v>1988.0</c:v>
                </c:pt>
                <c:pt idx="29">
                  <c:v>1989.0</c:v>
                </c:pt>
                <c:pt idx="30">
                  <c:v>1990.0</c:v>
                </c:pt>
                <c:pt idx="31">
                  <c:v>1991.0</c:v>
                </c:pt>
                <c:pt idx="32">
                  <c:v>1992.0</c:v>
                </c:pt>
                <c:pt idx="33">
                  <c:v>1993.0</c:v>
                </c:pt>
                <c:pt idx="34">
                  <c:v>1994.0</c:v>
                </c:pt>
                <c:pt idx="35">
                  <c:v>1995.0</c:v>
                </c:pt>
                <c:pt idx="36">
                  <c:v>1996.0</c:v>
                </c:pt>
                <c:pt idx="37">
                  <c:v>1997.0</c:v>
                </c:pt>
                <c:pt idx="38">
                  <c:v>1998.0</c:v>
                </c:pt>
                <c:pt idx="39">
                  <c:v>1999.0</c:v>
                </c:pt>
                <c:pt idx="40">
                  <c:v>2000.0</c:v>
                </c:pt>
                <c:pt idx="41">
                  <c:v>2001.0</c:v>
                </c:pt>
                <c:pt idx="42">
                  <c:v>2002.0</c:v>
                </c:pt>
                <c:pt idx="43">
                  <c:v>2003.0</c:v>
                </c:pt>
                <c:pt idx="44">
                  <c:v>2004.0</c:v>
                </c:pt>
                <c:pt idx="45">
                  <c:v>2005.0</c:v>
                </c:pt>
                <c:pt idx="46">
                  <c:v>2006.0</c:v>
                </c:pt>
                <c:pt idx="47">
                  <c:v>2007.0</c:v>
                </c:pt>
                <c:pt idx="48">
                  <c:v>2008.0</c:v>
                </c:pt>
                <c:pt idx="49">
                  <c:v>2009.0</c:v>
                </c:pt>
              </c:numCache>
            </c:numRef>
          </c:cat>
          <c:val>
            <c:numRef>
              <c:f>TNS!$J$2:$J$51</c:f>
              <c:numCache>
                <c:formatCode>0.00</c:formatCode>
                <c:ptCount val="50"/>
                <c:pt idx="0">
                  <c:v>0.0909090909090911</c:v>
                </c:pt>
                <c:pt idx="1">
                  <c:v>0.0348837209302326</c:v>
                </c:pt>
                <c:pt idx="2">
                  <c:v>0.0748663101604281</c:v>
                </c:pt>
                <c:pt idx="3">
                  <c:v>0.0841121495327102</c:v>
                </c:pt>
                <c:pt idx="4">
                  <c:v>0.096045197740113</c:v>
                </c:pt>
                <c:pt idx="5">
                  <c:v>0.0620842572062085</c:v>
                </c:pt>
                <c:pt idx="6">
                  <c:v>0.0580808080808081</c:v>
                </c:pt>
                <c:pt idx="7">
                  <c:v>0.0329411764705884</c:v>
                </c:pt>
                <c:pt idx="8">
                  <c:v>0.072874493927126</c:v>
                </c:pt>
                <c:pt idx="9">
                  <c:v>0.0728051391862955</c:v>
                </c:pt>
                <c:pt idx="10">
                  <c:v>0.144927536231884</c:v>
                </c:pt>
                <c:pt idx="11">
                  <c:v>0.087227414330218</c:v>
                </c:pt>
                <c:pt idx="12">
                  <c:v>0.0890585241730285</c:v>
                </c:pt>
                <c:pt idx="13">
                  <c:v>0.101449275362319</c:v>
                </c:pt>
                <c:pt idx="14">
                  <c:v>0.089285714285714</c:v>
                </c:pt>
                <c:pt idx="15">
                  <c:v>0.14453781512605</c:v>
                </c:pt>
                <c:pt idx="16">
                  <c:v>0.153301886792454</c:v>
                </c:pt>
                <c:pt idx="17">
                  <c:v>0.153110047846891</c:v>
                </c:pt>
                <c:pt idx="18">
                  <c:v>0.190909090909091</c:v>
                </c:pt>
                <c:pt idx="19">
                  <c:v>0.141645462256149</c:v>
                </c:pt>
                <c:pt idx="20">
                  <c:v>0.282282282282284</c:v>
                </c:pt>
                <c:pt idx="21">
                  <c:v>0.180661577608142</c:v>
                </c:pt>
                <c:pt idx="22">
                  <c:v>0.231788079470199</c:v>
                </c:pt>
                <c:pt idx="23">
                  <c:v>0.193392425463336</c:v>
                </c:pt>
                <c:pt idx="24">
                  <c:v>0.285326086956523</c:v>
                </c:pt>
                <c:pt idx="25">
                  <c:v>0.260797342192691</c:v>
                </c:pt>
                <c:pt idx="26">
                  <c:v>0.274314214463842</c:v>
                </c:pt>
                <c:pt idx="27">
                  <c:v>0.288095238095238</c:v>
                </c:pt>
                <c:pt idx="28">
                  <c:v>0.379746835443038</c:v>
                </c:pt>
                <c:pt idx="29">
                  <c:v>0.311363636363638</c:v>
                </c:pt>
                <c:pt idx="30">
                  <c:v>0.410404624277459</c:v>
                </c:pt>
                <c:pt idx="31">
                  <c:v>0.465703971119134</c:v>
                </c:pt>
                <c:pt idx="32">
                  <c:v>0.33783783783784</c:v>
                </c:pt>
                <c:pt idx="33">
                  <c:v>0.456193353474319</c:v>
                </c:pt>
                <c:pt idx="34">
                  <c:v>0.480349344978166</c:v>
                </c:pt>
                <c:pt idx="35">
                  <c:v>0.480337078651685</c:v>
                </c:pt>
                <c:pt idx="36">
                  <c:v>0.476102941176472</c:v>
                </c:pt>
                <c:pt idx="37">
                  <c:v>0.563275434243182</c:v>
                </c:pt>
                <c:pt idx="38">
                  <c:v>0.51008064516129</c:v>
                </c:pt>
                <c:pt idx="39">
                  <c:v>0.523287671232877</c:v>
                </c:pt>
                <c:pt idx="40">
                  <c:v>0.495708154506438</c:v>
                </c:pt>
                <c:pt idx="41">
                  <c:v>0.503685503685506</c:v>
                </c:pt>
                <c:pt idx="42">
                  <c:v>0.501798561151079</c:v>
                </c:pt>
                <c:pt idx="43">
                  <c:v>0.549738219895288</c:v>
                </c:pt>
                <c:pt idx="44">
                  <c:v>0.468406593406593</c:v>
                </c:pt>
                <c:pt idx="45">
                  <c:v>0.493333333333333</c:v>
                </c:pt>
                <c:pt idx="46">
                  <c:v>0.534023668639054</c:v>
                </c:pt>
                <c:pt idx="47">
                  <c:v>0.571734475374733</c:v>
                </c:pt>
                <c:pt idx="48">
                  <c:v>0.479365079365082</c:v>
                </c:pt>
                <c:pt idx="49">
                  <c:v>0.529968454258678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'NIM A'!$A$1</c:f>
              <c:strCache>
                <c:ptCount val="1"/>
                <c:pt idx="0">
                  <c:v>NIM A</c:v>
                </c:pt>
              </c:strCache>
            </c:strRef>
          </c:tx>
          <c:spPr>
            <a:ln w="28575">
              <a:noFill/>
            </a:ln>
          </c:spPr>
          <c:marker>
            <c:spPr>
              <a:noFill/>
              <a:ln w="19050">
                <a:solidFill>
                  <a:schemeClr val="tx1"/>
                </a:solidFill>
              </a:ln>
            </c:spPr>
          </c:marker>
          <c:val>
            <c:numRef>
              <c:f>'NIM A'!$I$2:$I$51</c:f>
              <c:numCache>
                <c:formatCode>General</c:formatCode>
                <c:ptCount val="50"/>
                <c:pt idx="25" formatCode="0.00">
                  <c:v>0.269784172661871</c:v>
                </c:pt>
                <c:pt idx="26" formatCode="0.00">
                  <c:v>0.241039426523298</c:v>
                </c:pt>
                <c:pt idx="27" formatCode="0.00">
                  <c:v>0.2</c:v>
                </c:pt>
                <c:pt idx="28" formatCode="0.00">
                  <c:v>0.302065404475043</c:v>
                </c:pt>
                <c:pt idx="29" formatCode="0.00">
                  <c:v>0.310628742514972</c:v>
                </c:pt>
                <c:pt idx="30" formatCode="0.00">
                  <c:v>0.315373563218393</c:v>
                </c:pt>
                <c:pt idx="31" formatCode="0.00">
                  <c:v>0.356761565836299</c:v>
                </c:pt>
                <c:pt idx="32" formatCode="0.00">
                  <c:v>0.379456706281835</c:v>
                </c:pt>
                <c:pt idx="33" formatCode="0.00">
                  <c:v>0.340333091962348</c:v>
                </c:pt>
                <c:pt idx="34" formatCode="0.00">
                  <c:v>0.362514029180698</c:v>
                </c:pt>
                <c:pt idx="35" formatCode="0.00">
                  <c:v>0.402553763440862</c:v>
                </c:pt>
                <c:pt idx="36" formatCode="0.00">
                  <c:v>0.381268882175228</c:v>
                </c:pt>
                <c:pt idx="37" formatCode="0.00">
                  <c:v>0.395579268292686</c:v>
                </c:pt>
                <c:pt idx="38" formatCode="0.00">
                  <c:v>0.357553956834532</c:v>
                </c:pt>
                <c:pt idx="39" formatCode="0.00">
                  <c:v>0.397173144876325</c:v>
                </c:pt>
                <c:pt idx="40" formatCode="0.00">
                  <c:v>0.412491420727522</c:v>
                </c:pt>
                <c:pt idx="41" formatCode="0.00">
                  <c:v>0.359805510534848</c:v>
                </c:pt>
                <c:pt idx="42" formatCode="0.00">
                  <c:v>0.439599292869772</c:v>
                </c:pt>
                <c:pt idx="43" formatCode="0.00">
                  <c:v>0.387331838565022</c:v>
                </c:pt>
                <c:pt idx="44" formatCode="0.00">
                  <c:v>0.388688946015426</c:v>
                </c:pt>
                <c:pt idx="45" formatCode="0.00">
                  <c:v>0.423948220064725</c:v>
                </c:pt>
                <c:pt idx="46" formatCode="0.00">
                  <c:v>0.471596998928189</c:v>
                </c:pt>
                <c:pt idx="47" formatCode="0.00">
                  <c:v>0.440214738897023</c:v>
                </c:pt>
                <c:pt idx="48" formatCode="0.00">
                  <c:v>0.498480243161096</c:v>
                </c:pt>
                <c:pt idx="49" formatCode="0.00">
                  <c:v>0.491743119266055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'NIM B'!$A$1</c:f>
              <c:strCache>
                <c:ptCount val="1"/>
                <c:pt idx="0">
                  <c:v>NIM B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'NIM B'!$I$2:$I$51</c:f>
              <c:numCache>
                <c:formatCode>General</c:formatCode>
                <c:ptCount val="50"/>
                <c:pt idx="25" formatCode="0.00">
                  <c:v>0.169513797634691</c:v>
                </c:pt>
                <c:pt idx="26" formatCode="0.00">
                  <c:v>0.274755927475593</c:v>
                </c:pt>
                <c:pt idx="27" formatCode="0.00">
                  <c:v>0.223290598290598</c:v>
                </c:pt>
                <c:pt idx="28" formatCode="0.00">
                  <c:v>0.220708446866486</c:v>
                </c:pt>
                <c:pt idx="29" formatCode="0.00">
                  <c:v>0.228869895536563</c:v>
                </c:pt>
                <c:pt idx="30" formatCode="0.00">
                  <c:v>0.258306538049303</c:v>
                </c:pt>
                <c:pt idx="31" formatCode="0.00">
                  <c:v>0.24604430379747</c:v>
                </c:pt>
                <c:pt idx="32" formatCode="0.00">
                  <c:v>0.333010648596321</c:v>
                </c:pt>
                <c:pt idx="33" formatCode="0.00">
                  <c:v>0.272046589018303</c:v>
                </c:pt>
                <c:pt idx="34" formatCode="0.00">
                  <c:v>0.33245614035088</c:v>
                </c:pt>
                <c:pt idx="35" formatCode="0.00">
                  <c:v>0.294545454545455</c:v>
                </c:pt>
                <c:pt idx="36" formatCode="0.00">
                  <c:v>0.347512038523275</c:v>
                </c:pt>
                <c:pt idx="37" formatCode="0.00">
                  <c:v>0.289328063241109</c:v>
                </c:pt>
                <c:pt idx="38" formatCode="0.00">
                  <c:v>0.359649122807017</c:v>
                </c:pt>
                <c:pt idx="39" formatCode="0.00">
                  <c:v>0.338935574229695</c:v>
                </c:pt>
                <c:pt idx="40" formatCode="0.00">
                  <c:v>0.319148936170214</c:v>
                </c:pt>
                <c:pt idx="41" formatCode="0.00">
                  <c:v>0.35906432748538</c:v>
                </c:pt>
                <c:pt idx="42" formatCode="0.00">
                  <c:v>0.347159603246168</c:v>
                </c:pt>
                <c:pt idx="43" formatCode="0.00">
                  <c:v>0.308233638282899</c:v>
                </c:pt>
                <c:pt idx="44" formatCode="0.00">
                  <c:v>0.320168067226894</c:v>
                </c:pt>
                <c:pt idx="45" formatCode="0.00">
                  <c:v>0.340831629175187</c:v>
                </c:pt>
                <c:pt idx="46" formatCode="0.00">
                  <c:v>0.377759607522486</c:v>
                </c:pt>
                <c:pt idx="47" formatCode="0.00">
                  <c:v>0.37088274044796</c:v>
                </c:pt>
                <c:pt idx="48" formatCode="0.00">
                  <c:v>0.406217616580311</c:v>
                </c:pt>
                <c:pt idx="49" formatCode="0.00">
                  <c:v>0.46594982078853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9011400"/>
        <c:axId val="2069003848"/>
      </c:lineChart>
      <c:catAx>
        <c:axId val="2069011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Year</a:t>
                </a:r>
              </a:p>
            </c:rich>
          </c:tx>
          <c:layout>
            <c:manualLayout>
              <c:xMode val="edge"/>
              <c:yMode val="edge"/>
              <c:x val="0.451905405331024"/>
              <c:y val="0.8454439558052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9003848"/>
        <c:crosses val="autoZero"/>
        <c:auto val="1"/>
        <c:lblAlgn val="ctr"/>
        <c:lblOffset val="100"/>
        <c:noMultiLvlLbl val="0"/>
      </c:catAx>
      <c:valAx>
        <c:axId val="2069003848"/>
        <c:scaling>
          <c:orientation val="minMax"/>
          <c:max val="0.600000000000001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Fraction of published papers</a:t>
                </a:r>
              </a:p>
            </c:rich>
          </c:tx>
          <c:overlay val="0"/>
        </c:title>
        <c:numFmt formatCode="0.0" sourceLinked="0"/>
        <c:majorTickMark val="in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9011400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legend>
      <c:legendPos val="b"/>
      <c:layout>
        <c:manualLayout>
          <c:xMode val="edge"/>
          <c:yMode val="edge"/>
          <c:x val="0.126713596925523"/>
          <c:y val="0.932873574474598"/>
          <c:w val="0.72728880861561"/>
          <c:h val="0.0671264255254014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cat>
            <c:strRef>
              <c:f>Areas!$G$11:$G$20</c:f>
              <c:strCache>
                <c:ptCount val="10"/>
                <c:pt idx="0">
                  <c:v>HEP</c:v>
                </c:pt>
                <c:pt idx="1">
                  <c:v>Medical Physics</c:v>
                </c:pt>
                <c:pt idx="2">
                  <c:v>Astrophysics</c:v>
                </c:pt>
                <c:pt idx="3">
                  <c:v>Nuclear Physics</c:v>
                </c:pt>
                <c:pt idx="4">
                  <c:v>Technology</c:v>
                </c:pt>
                <c:pt idx="5">
                  <c:v>Radiation Effects</c:v>
                </c:pt>
                <c:pt idx="6">
                  <c:v>Condensed Matter</c:v>
                </c:pt>
                <c:pt idx="7">
                  <c:v>Geophysics</c:v>
                </c:pt>
                <c:pt idx="8">
                  <c:v>Atomic Physics</c:v>
                </c:pt>
                <c:pt idx="9">
                  <c:v>Geant4</c:v>
                </c:pt>
              </c:strCache>
            </c:strRef>
          </c:cat>
          <c:val>
            <c:numRef>
              <c:f>Areas!$I$11:$I$20</c:f>
              <c:numCache>
                <c:formatCode>0.0%</c:formatCode>
                <c:ptCount val="10"/>
                <c:pt idx="0">
                  <c:v>0.384898710865566</c:v>
                </c:pt>
                <c:pt idx="1">
                  <c:v>0.213627992633517</c:v>
                </c:pt>
                <c:pt idx="2">
                  <c:v>0.101289134438306</c:v>
                </c:pt>
                <c:pt idx="3">
                  <c:v>0.130755064456722</c:v>
                </c:pt>
                <c:pt idx="4">
                  <c:v>0.0930018416206267</c:v>
                </c:pt>
                <c:pt idx="5">
                  <c:v>0.0239410681399632</c:v>
                </c:pt>
                <c:pt idx="6">
                  <c:v>0.0101289134438306</c:v>
                </c:pt>
                <c:pt idx="7">
                  <c:v>0.00368324125230209</c:v>
                </c:pt>
                <c:pt idx="8">
                  <c:v>0.00552486187845304</c:v>
                </c:pt>
                <c:pt idx="9">
                  <c:v>0.0257826887661142</c:v>
                </c:pt>
              </c:numCache>
            </c:numRef>
          </c:val>
        </c:ser>
        <c:ser>
          <c:idx val="1"/>
          <c:order val="1"/>
          <c:tx>
            <c:strRef>
              <c:f>Areas!$J$11:$J$20</c:f>
              <c:strCache>
                <c:ptCount val="1"/>
                <c:pt idx="0">
                  <c:v>HEP noBaBar</c:v>
                </c:pt>
              </c:strCache>
            </c:strRef>
          </c:tx>
          <c:spPr>
            <a:noFill/>
          </c:spPr>
          <c:invertIfNegative val="0"/>
          <c:cat>
            <c:strRef>
              <c:f>Areas!$G$11:$G$20</c:f>
              <c:strCache>
                <c:ptCount val="10"/>
                <c:pt idx="0">
                  <c:v>HEP</c:v>
                </c:pt>
                <c:pt idx="1">
                  <c:v>Medical Physics</c:v>
                </c:pt>
                <c:pt idx="2">
                  <c:v>Astrophysics</c:v>
                </c:pt>
                <c:pt idx="3">
                  <c:v>Nuclear Physics</c:v>
                </c:pt>
                <c:pt idx="4">
                  <c:v>Technology</c:v>
                </c:pt>
                <c:pt idx="5">
                  <c:v>Radiation Effects</c:v>
                </c:pt>
                <c:pt idx="6">
                  <c:v>Condensed Matter</c:v>
                </c:pt>
                <c:pt idx="7">
                  <c:v>Geophysics</c:v>
                </c:pt>
                <c:pt idx="8">
                  <c:v>Atomic Physics</c:v>
                </c:pt>
                <c:pt idx="9">
                  <c:v>Geant4</c:v>
                </c:pt>
              </c:strCache>
            </c:strRef>
          </c:cat>
          <c:val>
            <c:numRef>
              <c:f>Areas!$L$11:$L$20</c:f>
              <c:numCache>
                <c:formatCode>General</c:formatCode>
                <c:ptCount val="10"/>
                <c:pt idx="0" formatCode="0.0%">
                  <c:v>0.213627992633517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035120824"/>
        <c:axId val="2035123832"/>
      </c:barChart>
      <c:catAx>
        <c:axId val="203512082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800">
                <a:latin typeface="+mn-lt"/>
              </a:defRPr>
            </a:pPr>
            <a:endParaRPr lang="en-US"/>
          </a:p>
        </c:txPr>
        <c:crossAx val="2035123832"/>
        <c:crosses val="autoZero"/>
        <c:auto val="1"/>
        <c:lblAlgn val="ctr"/>
        <c:lblOffset val="100"/>
        <c:noMultiLvlLbl val="0"/>
      </c:catAx>
      <c:valAx>
        <c:axId val="2035123832"/>
        <c:scaling>
          <c:orientation val="minMax"/>
          <c:max val="0.4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0%" sourceLinked="0"/>
        <c:majorTickMark val="in"/>
        <c:minorTickMark val="none"/>
        <c:tickLblPos val="nextTo"/>
        <c:txPr>
          <a:bodyPr/>
          <a:lstStyle/>
          <a:p>
            <a:pPr>
              <a:defRPr sz="1100">
                <a:latin typeface="+mn-lt"/>
              </a:defRPr>
            </a:pPr>
            <a:endParaRPr lang="en-US"/>
          </a:p>
        </c:txPr>
        <c:crossAx val="2035120824"/>
        <c:crosses val="autoZero"/>
        <c:crossBetween val="between"/>
      </c:valAx>
      <c:spPr>
        <a:ln>
          <a:solidFill>
            <a:sysClr val="windowText" lastClr="000000">
              <a:tint val="75000"/>
              <a:shade val="95000"/>
              <a:satMod val="105000"/>
            </a:sysClr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APS!$A$142</c:f>
              <c:strCache>
                <c:ptCount val="1"/>
                <c:pt idx="0">
                  <c:v>Phys. Rev. D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APS!$B$141:$G$141</c:f>
              <c:strCache>
                <c:ptCount val="6"/>
                <c:pt idx="0">
                  <c:v>GEANT 3</c:v>
                </c:pt>
                <c:pt idx="1">
                  <c:v>Geant4</c:v>
                </c:pt>
                <c:pt idx="2">
                  <c:v>EGS</c:v>
                </c:pt>
                <c:pt idx="3">
                  <c:v>FLUKA</c:v>
                </c:pt>
                <c:pt idx="4">
                  <c:v>MCNP</c:v>
                </c:pt>
                <c:pt idx="5">
                  <c:v>Penelope</c:v>
                </c:pt>
              </c:strCache>
            </c:strRef>
          </c:cat>
          <c:val>
            <c:numRef>
              <c:f>APS!$B$142:$G$142</c:f>
              <c:numCache>
                <c:formatCode>General</c:formatCode>
                <c:ptCount val="6"/>
                <c:pt idx="0">
                  <c:v>185.0</c:v>
                </c:pt>
                <c:pt idx="1">
                  <c:v>141.0</c:v>
                </c:pt>
                <c:pt idx="2">
                  <c:v>4.0</c:v>
                </c:pt>
                <c:pt idx="3">
                  <c:v>17.0</c:v>
                </c:pt>
                <c:pt idx="4">
                  <c:v>2.0</c:v>
                </c:pt>
                <c:pt idx="5">
                  <c:v>0.0</c:v>
                </c:pt>
              </c:numCache>
            </c:numRef>
          </c:val>
        </c:ser>
        <c:ser>
          <c:idx val="1"/>
          <c:order val="1"/>
          <c:tx>
            <c:strRef>
              <c:f>APS!$A$143</c:f>
              <c:strCache>
                <c:ptCount val="1"/>
                <c:pt idx="0">
                  <c:v>Phys. Rev. Lett.</c:v>
                </c:pt>
              </c:strCache>
            </c:strRef>
          </c:tx>
          <c:spPr>
            <a:solidFill>
              <a:srgbClr val="FF0066">
                <a:lumMod val="75000"/>
              </a:srgbClr>
            </a:solidFill>
          </c:spPr>
          <c:invertIfNegative val="0"/>
          <c:cat>
            <c:strRef>
              <c:f>APS!$B$141:$G$141</c:f>
              <c:strCache>
                <c:ptCount val="6"/>
                <c:pt idx="0">
                  <c:v>GEANT 3</c:v>
                </c:pt>
                <c:pt idx="1">
                  <c:v>Geant4</c:v>
                </c:pt>
                <c:pt idx="2">
                  <c:v>EGS</c:v>
                </c:pt>
                <c:pt idx="3">
                  <c:v>FLUKA</c:v>
                </c:pt>
                <c:pt idx="4">
                  <c:v>MCNP</c:v>
                </c:pt>
                <c:pt idx="5">
                  <c:v>Penelope</c:v>
                </c:pt>
              </c:strCache>
            </c:strRef>
          </c:cat>
          <c:val>
            <c:numRef>
              <c:f>APS!$B$143:$G$143</c:f>
              <c:numCache>
                <c:formatCode>General</c:formatCode>
                <c:ptCount val="6"/>
                <c:pt idx="0">
                  <c:v>230.0</c:v>
                </c:pt>
                <c:pt idx="1">
                  <c:v>73.0</c:v>
                </c:pt>
                <c:pt idx="2">
                  <c:v>8.0</c:v>
                </c:pt>
                <c:pt idx="3">
                  <c:v>4.0</c:v>
                </c:pt>
                <c:pt idx="4">
                  <c:v>5.0</c:v>
                </c:pt>
                <c:pt idx="5">
                  <c:v>1.0</c:v>
                </c:pt>
              </c:numCache>
            </c:numRef>
          </c:val>
        </c:ser>
        <c:ser>
          <c:idx val="2"/>
          <c:order val="2"/>
          <c:tx>
            <c:strRef>
              <c:f>APS!$A$144</c:f>
              <c:strCache>
                <c:ptCount val="1"/>
                <c:pt idx="0">
                  <c:v>Phys. Rev. C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APS!$B$141:$G$141</c:f>
              <c:strCache>
                <c:ptCount val="6"/>
                <c:pt idx="0">
                  <c:v>GEANT 3</c:v>
                </c:pt>
                <c:pt idx="1">
                  <c:v>Geant4</c:v>
                </c:pt>
                <c:pt idx="2">
                  <c:v>EGS</c:v>
                </c:pt>
                <c:pt idx="3">
                  <c:v>FLUKA</c:v>
                </c:pt>
                <c:pt idx="4">
                  <c:v>MCNP</c:v>
                </c:pt>
                <c:pt idx="5">
                  <c:v>Penelope</c:v>
                </c:pt>
              </c:strCache>
            </c:strRef>
          </c:cat>
          <c:val>
            <c:numRef>
              <c:f>APS!$B$144:$G$144</c:f>
              <c:numCache>
                <c:formatCode>General</c:formatCode>
                <c:ptCount val="6"/>
                <c:pt idx="0">
                  <c:v>152.0</c:v>
                </c:pt>
                <c:pt idx="1">
                  <c:v>53.0</c:v>
                </c:pt>
                <c:pt idx="2">
                  <c:v>9.0</c:v>
                </c:pt>
                <c:pt idx="3">
                  <c:v>8.0</c:v>
                </c:pt>
                <c:pt idx="4">
                  <c:v>34.0</c:v>
                </c:pt>
                <c:pt idx="5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2084685464"/>
        <c:axId val="2084682408"/>
      </c:barChart>
      <c:catAx>
        <c:axId val="208468546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+mn-lt"/>
              </a:defRPr>
            </a:pPr>
            <a:endParaRPr lang="en-US"/>
          </a:p>
        </c:txPr>
        <c:crossAx val="2084682408"/>
        <c:crosses val="autoZero"/>
        <c:auto val="1"/>
        <c:lblAlgn val="ctr"/>
        <c:lblOffset val="100"/>
        <c:noMultiLvlLbl val="0"/>
      </c:catAx>
      <c:valAx>
        <c:axId val="2084682408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>
                <a:latin typeface="+mn-lt"/>
              </a:defRPr>
            </a:pPr>
            <a:endParaRPr lang="en-US"/>
          </a:p>
        </c:txPr>
        <c:crossAx val="208468546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b"/>
      <c:overlay val="0"/>
      <c:spPr>
        <a:solidFill>
          <a:srgbClr val="FFFFFF"/>
        </a:solidFill>
      </c:spPr>
      <c:txPr>
        <a:bodyPr/>
        <a:lstStyle/>
        <a:p>
          <a:pPr>
            <a:defRPr sz="140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TNS</c:v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TNS!$A$16:$A$21</c:f>
              <c:strCache>
                <c:ptCount val="6"/>
                <c:pt idx="0">
                  <c:v>GEANT 3</c:v>
                </c:pt>
                <c:pt idx="1">
                  <c:v>Geant4</c:v>
                </c:pt>
                <c:pt idx="2">
                  <c:v>EGS</c:v>
                </c:pt>
                <c:pt idx="3">
                  <c:v>FLUKA</c:v>
                </c:pt>
                <c:pt idx="4">
                  <c:v>MCNP</c:v>
                </c:pt>
                <c:pt idx="5">
                  <c:v>Penelope</c:v>
                </c:pt>
              </c:strCache>
            </c:strRef>
          </c:cat>
          <c:val>
            <c:numRef>
              <c:f>TNS!$E$16:$E$21</c:f>
              <c:numCache>
                <c:formatCode>General</c:formatCode>
                <c:ptCount val="6"/>
                <c:pt idx="0">
                  <c:v>20.0</c:v>
                </c:pt>
                <c:pt idx="1">
                  <c:v>214.0</c:v>
                </c:pt>
                <c:pt idx="2">
                  <c:v>38.0</c:v>
                </c:pt>
                <c:pt idx="3">
                  <c:v>18.0</c:v>
                </c:pt>
                <c:pt idx="4">
                  <c:v>99.0</c:v>
                </c:pt>
                <c:pt idx="5">
                  <c:v>11.0</c:v>
                </c:pt>
              </c:numCache>
            </c:numRef>
          </c:val>
        </c:ser>
        <c:ser>
          <c:idx val="1"/>
          <c:order val="1"/>
          <c:tx>
            <c:v>NIM</c:v>
          </c:tx>
          <c:spPr>
            <a:solidFill>
              <a:srgbClr val="00B050"/>
            </a:solidFill>
          </c:spPr>
          <c:invertIfNegative val="0"/>
          <c:val>
            <c:numRef>
              <c:f>TNS!$E$47:$E$52</c:f>
              <c:numCache>
                <c:formatCode>General</c:formatCode>
                <c:ptCount val="6"/>
                <c:pt idx="0">
                  <c:v>192.0</c:v>
                </c:pt>
                <c:pt idx="1">
                  <c:v>419.0</c:v>
                </c:pt>
                <c:pt idx="2">
                  <c:v>158.0</c:v>
                </c:pt>
                <c:pt idx="3">
                  <c:v>118.0</c:v>
                </c:pt>
                <c:pt idx="4">
                  <c:v>463.0</c:v>
                </c:pt>
                <c:pt idx="5">
                  <c:v>61.0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2084652552"/>
        <c:axId val="2084649512"/>
      </c:barChart>
      <c:catAx>
        <c:axId val="208465255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+mn-lt"/>
              </a:defRPr>
            </a:pPr>
            <a:endParaRPr lang="en-US"/>
          </a:p>
        </c:txPr>
        <c:crossAx val="2084649512"/>
        <c:crosses val="autoZero"/>
        <c:auto val="1"/>
        <c:lblAlgn val="ctr"/>
        <c:lblOffset val="100"/>
        <c:noMultiLvlLbl val="0"/>
      </c:catAx>
      <c:valAx>
        <c:axId val="2084649512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200">
                <a:latin typeface="+mn-lt"/>
              </a:defRPr>
            </a:pPr>
            <a:endParaRPr lang="en-US"/>
          </a:p>
        </c:txPr>
        <c:crossAx val="2084652552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b"/>
      <c:overlay val="0"/>
      <c:txPr>
        <a:bodyPr/>
        <a:lstStyle/>
        <a:p>
          <a:pPr>
            <a:defRPr sz="1200"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872250882433"/>
          <c:y val="0.189980502437195"/>
          <c:w val="0.766963899249436"/>
          <c:h val="0.652462504686914"/>
        </c:manualLayout>
      </c:layout>
      <c:lineChart>
        <c:grouping val="standard"/>
        <c:varyColors val="0"/>
        <c:ser>
          <c:idx val="0"/>
          <c:order val="0"/>
          <c:tx>
            <c:v>BEB</c:v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rgbClr val="0070C0"/>
              </a:solidFill>
              <a:ln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1"/>
            <c:plus>
              <c:numRef>
                <c:f>(Summary!$T$7,Summary!$T$12,Summary!$T$17,Summary!$T$22,Summary!$T$27,Summary!$T$32)</c:f>
                <c:numCache>
                  <c:formatCode>General</c:formatCode>
                  <c:ptCount val="6"/>
                  <c:pt idx="0">
                    <c:v>5.759318204098118</c:v>
                  </c:pt>
                  <c:pt idx="1">
                    <c:v>5.257589026560247</c:v>
                  </c:pt>
                  <c:pt idx="2">
                    <c:v>4.703477827821327</c:v>
                  </c:pt>
                  <c:pt idx="3">
                    <c:v>3.66721312213583</c:v>
                  </c:pt>
                  <c:pt idx="4">
                    <c:v>5.601120336112038</c:v>
                  </c:pt>
                  <c:pt idx="5">
                    <c:v>4.806618463646094</c:v>
                  </c:pt>
                </c:numCache>
              </c:numRef>
            </c:plus>
            <c:minus>
              <c:numRef>
                <c:f>(Summary!$T$7,Summary!$T$12,Summary!$T$17,Summary!$T$22,Summary!$T$27,Summary!$T$32)</c:f>
                <c:numCache>
                  <c:formatCode>General</c:formatCode>
                  <c:ptCount val="6"/>
                  <c:pt idx="0">
                    <c:v>5.759318204098118</c:v>
                  </c:pt>
                  <c:pt idx="1">
                    <c:v>5.257589026560247</c:v>
                  </c:pt>
                  <c:pt idx="2">
                    <c:v>4.703477827821327</c:v>
                  </c:pt>
                  <c:pt idx="3">
                    <c:v>3.66721312213583</c:v>
                  </c:pt>
                  <c:pt idx="4">
                    <c:v>5.601120336112038</c:v>
                  </c:pt>
                  <c:pt idx="5">
                    <c:v>4.806618463646094</c:v>
                  </c:pt>
                </c:numCache>
              </c:numRef>
            </c:minus>
          </c:errBars>
          <c:cat>
            <c:strRef>
              <c:f>(Summary!$O$5,Summary!$O$10,Summary!$O$15,Summary!$O$20,Summary!$O$25,Summary!$O$30)</c:f>
              <c:strCache>
                <c:ptCount val="6"/>
                <c:pt idx="0">
                  <c:v>&lt;20</c:v>
                </c:pt>
                <c:pt idx="1">
                  <c:v>20-50</c:v>
                </c:pt>
                <c:pt idx="2">
                  <c:v>50-100</c:v>
                </c:pt>
                <c:pt idx="3">
                  <c:v>100-250</c:v>
                </c:pt>
                <c:pt idx="4">
                  <c:v>250-1000</c:v>
                </c:pt>
                <c:pt idx="5">
                  <c:v>&gt;1000</c:v>
                </c:pt>
              </c:strCache>
            </c:strRef>
          </c:cat>
          <c:val>
            <c:numRef>
              <c:f>(Summary!$S$6,Summary!$S$11,Summary!$S$16,Summary!$S$21,Summary!$S$26,Summary!$S$31)</c:f>
              <c:numCache>
                <c:formatCode>0</c:formatCode>
                <c:ptCount val="6"/>
                <c:pt idx="0">
                  <c:v>84.31372549019606</c:v>
                </c:pt>
                <c:pt idx="1">
                  <c:v>69.81132075471697</c:v>
                </c:pt>
                <c:pt idx="2">
                  <c:v>59.25925925925925</c:v>
                </c:pt>
                <c:pt idx="3">
                  <c:v>57.40740740740688</c:v>
                </c:pt>
                <c:pt idx="4">
                  <c:v>68.57142857142807</c:v>
                </c:pt>
                <c:pt idx="5">
                  <c:v>57.14285714285715</c:v>
                </c:pt>
              </c:numCache>
            </c:numRef>
          </c:val>
          <c:smooth val="0"/>
        </c:ser>
        <c:ser>
          <c:idx val="1"/>
          <c:order val="1"/>
          <c:tx>
            <c:v>DM</c:v>
          </c:tx>
          <c:spPr>
            <a:ln>
              <a:noFill/>
            </a:ln>
          </c:spPr>
          <c:marker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1"/>
            <c:plus>
              <c:numRef>
                <c:f>(Summary!$T$6,Summary!$T$11,Summary!$T$16,Summary!$T$21,Summary!$T$26,Summary!$T$31)</c:f>
                <c:numCache>
                  <c:formatCode>General</c:formatCode>
                  <c:ptCount val="6"/>
                  <c:pt idx="0">
                    <c:v>5.092416974947587</c:v>
                  </c:pt>
                  <c:pt idx="1">
                    <c:v>6.428355643055395</c:v>
                  </c:pt>
                  <c:pt idx="2">
                    <c:v>6.88030168907888</c:v>
                  </c:pt>
                  <c:pt idx="3">
                    <c:v>6.924141223031476</c:v>
                  </c:pt>
                  <c:pt idx="4">
                    <c:v>6.500530959937366</c:v>
                  </c:pt>
                  <c:pt idx="5">
                    <c:v>6.92958928675237</c:v>
                  </c:pt>
                </c:numCache>
              </c:numRef>
            </c:plus>
            <c:minus>
              <c:numRef>
                <c:f>(Summary!$T$6,Summary!$T$11,Summary!$T$16,Summary!$T$21,Summary!$T$26,Summary!$T$31)</c:f>
                <c:numCache>
                  <c:formatCode>General</c:formatCode>
                  <c:ptCount val="6"/>
                  <c:pt idx="0">
                    <c:v>5.092416974947587</c:v>
                  </c:pt>
                  <c:pt idx="1">
                    <c:v>6.428355643055395</c:v>
                  </c:pt>
                  <c:pt idx="2">
                    <c:v>6.88030168907888</c:v>
                  </c:pt>
                  <c:pt idx="3">
                    <c:v>6.924141223031476</c:v>
                  </c:pt>
                  <c:pt idx="4">
                    <c:v>6.500530959937366</c:v>
                  </c:pt>
                  <c:pt idx="5">
                    <c:v>6.92958928675237</c:v>
                  </c:pt>
                </c:numCache>
              </c:numRef>
            </c:minus>
          </c:errBars>
          <c:val>
            <c:numRef>
              <c:f>(Summary!$S$7,Summary!$S$12,Summary!$S$17,Summary!$S$22,Summary!$S$27,Summary!$S$32)</c:f>
              <c:numCache>
                <c:formatCode>0</c:formatCode>
                <c:ptCount val="6"/>
                <c:pt idx="0">
                  <c:v>78.43137254901961</c:v>
                </c:pt>
                <c:pt idx="1">
                  <c:v>83.01886792452831</c:v>
                </c:pt>
                <c:pt idx="2">
                  <c:v>87.03703703703704</c:v>
                </c:pt>
                <c:pt idx="3">
                  <c:v>92.59259259259198</c:v>
                </c:pt>
                <c:pt idx="4">
                  <c:v>80.0</c:v>
                </c:pt>
                <c:pt idx="5">
                  <c:v>85.71428571428572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9435624"/>
        <c:axId val="2115337672"/>
      </c:lineChart>
      <c:lineChart>
        <c:grouping val="standard"/>
        <c:varyColors val="0"/>
        <c:ser>
          <c:idx val="2"/>
          <c:order val="2"/>
          <c:tx>
            <c:strRef>
              <c:f>Summary!$P$8</c:f>
              <c:strCache>
                <c:ptCount val="1"/>
                <c:pt idx="0">
                  <c:v>EEDL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1"/>
            <c:plus>
              <c:numRef>
                <c:f>(Summary!$T$8,Summary!$T$13,Summary!$T$18,Summary!$T$23,Summary!$T$28,Summary!$T$33)</c:f>
                <c:numCache>
                  <c:formatCode>General</c:formatCode>
                  <c:ptCount val="6"/>
                  <c:pt idx="0">
                    <c:v>6.891519836811835</c:v>
                  </c:pt>
                  <c:pt idx="1">
                    <c:v>6.024773358733935</c:v>
                  </c:pt>
                  <c:pt idx="2">
                    <c:v>6.503489970896736</c:v>
                  </c:pt>
                  <c:pt idx="3">
                    <c:v>6.958047678723883</c:v>
                  </c:pt>
                  <c:pt idx="4">
                    <c:v>6.500530959937366</c:v>
                  </c:pt>
                  <c:pt idx="5">
                    <c:v>6.32582061100068</c:v>
                  </c:pt>
                </c:numCache>
              </c:numRef>
            </c:plus>
            <c:minus>
              <c:numRef>
                <c:f>(Summary!$T$8,Summary!$T$13,Summary!$T$18,Summary!$T$23,Summary!$T$28,Summary!$T$33)</c:f>
                <c:numCache>
                  <c:formatCode>General</c:formatCode>
                  <c:ptCount val="6"/>
                  <c:pt idx="0">
                    <c:v>6.891519836811835</c:v>
                  </c:pt>
                  <c:pt idx="1">
                    <c:v>6.024773358733935</c:v>
                  </c:pt>
                  <c:pt idx="2">
                    <c:v>6.503489970896736</c:v>
                  </c:pt>
                  <c:pt idx="3">
                    <c:v>6.958047678723883</c:v>
                  </c:pt>
                  <c:pt idx="4">
                    <c:v>6.500530959937366</c:v>
                  </c:pt>
                  <c:pt idx="5">
                    <c:v>6.32582061100068</c:v>
                  </c:pt>
                </c:numCache>
              </c:numRef>
            </c:minus>
          </c:errBars>
          <c:val>
            <c:numRef>
              <c:f>(Summary!$S$8,Summary!$S$13,Summary!$S$18,Summary!$S$23,Summary!$S$28,Summary!$S$33)</c:f>
              <c:numCache>
                <c:formatCode>0</c:formatCode>
                <c:ptCount val="6"/>
                <c:pt idx="0">
                  <c:v>41.17647058823529</c:v>
                </c:pt>
                <c:pt idx="1">
                  <c:v>24.52830188679243</c:v>
                </c:pt>
                <c:pt idx="2">
                  <c:v>31.48148148148148</c:v>
                </c:pt>
                <c:pt idx="3">
                  <c:v>55.55555555555556</c:v>
                </c:pt>
                <c:pt idx="4">
                  <c:v>68.57142857142807</c:v>
                </c:pt>
                <c:pt idx="5">
                  <c:v>71.42857142857125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319928"/>
        <c:axId val="2115321464"/>
      </c:lineChart>
      <c:catAx>
        <c:axId val="2069435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Electron energy range (eV)</a:t>
                </a:r>
              </a:p>
            </c:rich>
          </c:tx>
          <c:overlay val="0"/>
        </c:title>
        <c:majorTickMark val="in"/>
        <c:minorTickMark val="none"/>
        <c:tickLblPos val="nextTo"/>
        <c:spPr>
          <a:ln>
            <a:solidFill>
              <a:srgbClr val="000000"/>
            </a:solidFill>
          </a:ln>
        </c:spPr>
        <c:crossAx val="2115337672"/>
        <c:crosses val="autoZero"/>
        <c:auto val="1"/>
        <c:lblAlgn val="ctr"/>
        <c:lblOffset val="100"/>
        <c:noMultiLvlLbl val="0"/>
      </c:catAx>
      <c:valAx>
        <c:axId val="2115337672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Compatibility with elemental experimental data (%)</a:t>
                </a:r>
              </a:p>
            </c:rich>
          </c:tx>
          <c:overlay val="0"/>
        </c:title>
        <c:numFmt formatCode="0" sourceLinked="1"/>
        <c:majorTickMark val="in"/>
        <c:minorTickMark val="none"/>
        <c:tickLblPos val="nextTo"/>
        <c:spPr>
          <a:ln>
            <a:solidFill>
              <a:srgbClr val="000000"/>
            </a:solidFill>
          </a:ln>
        </c:spPr>
        <c:crossAx val="2069435624"/>
        <c:crosses val="autoZero"/>
        <c:crossBetween val="between"/>
      </c:valAx>
      <c:valAx>
        <c:axId val="2115321464"/>
        <c:scaling>
          <c:orientation val="minMax"/>
          <c:max val="100.0"/>
        </c:scaling>
        <c:delete val="0"/>
        <c:axPos val="r"/>
        <c:numFmt formatCode="0" sourceLinked="1"/>
        <c:majorTickMark val="in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2086319928"/>
        <c:crosses val="max"/>
        <c:crossBetween val="between"/>
      </c:valAx>
      <c:catAx>
        <c:axId val="2086319928"/>
        <c:scaling>
          <c:orientation val="minMax"/>
        </c:scaling>
        <c:delete val="0"/>
        <c:axPos val="t"/>
        <c:majorTickMark val="in"/>
        <c:minorTickMark val="none"/>
        <c:tickLblPos val="none"/>
        <c:spPr>
          <a:ln>
            <a:solidFill>
              <a:sysClr val="windowText" lastClr="000000"/>
            </a:solidFill>
          </a:ln>
        </c:spPr>
        <c:crossAx val="2115321464"/>
        <c:crosses val="max"/>
        <c:auto val="1"/>
        <c:lblAlgn val="ctr"/>
        <c:lblOffset val="100"/>
        <c:noMultiLvlLbl val="0"/>
      </c:catAx>
      <c:spPr>
        <a:ln w="19050">
          <a:solidFill>
            <a:schemeClr val="accent1"/>
          </a:solidFill>
        </a:ln>
      </c:spPr>
    </c:plotArea>
    <c:legend>
      <c:legendPos val="t"/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rgbClr val="000000"/>
          </a:solidFill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0.17906</cdr:x>
      <cdr:y>0.1717</cdr:y>
    </cdr:from>
    <cdr:to>
      <cdr:x>0.57392</cdr:x>
      <cdr:y>0.36082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43429" y="834572"/>
          <a:ext cx="2080381" cy="919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Particle/nuclear/</a:t>
          </a:r>
          <a:r>
            <a:rPr lang="en-US" sz="1800" dirty="0" err="1" smtClean="0"/>
            <a:t>astro</a:t>
          </a:r>
          <a:r>
            <a:rPr lang="en-US" sz="1800" dirty="0" smtClean="0"/>
            <a:t>/medical technology</a:t>
          </a:r>
          <a:endParaRPr lang="en-US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07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16238" cy="49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49" tIns="0" rIns="19149" bIns="0" numCol="1" anchor="t" anchorCtr="0" compatLnSpc="1">
            <a:prstTxWarp prst="textNoShape">
              <a:avLst/>
            </a:prstTxWarp>
          </a:bodyPr>
          <a:lstStyle>
            <a:lvl1pPr algn="l" defTabSz="969963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-1588"/>
            <a:ext cx="2916237" cy="49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49" tIns="0" rIns="19149" bIns="0" numCol="1" anchor="t" anchorCtr="0" compatLnSpc="1">
            <a:prstTxWarp prst="textNoShape">
              <a:avLst/>
            </a:prstTxWarp>
          </a:bodyPr>
          <a:lstStyle>
            <a:lvl1pPr algn="r" defTabSz="969963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9300"/>
            <a:ext cx="4913313" cy="3684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87888"/>
            <a:ext cx="493871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29" tIns="48744" rIns="99229" bIns="487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375775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49" tIns="0" rIns="19149" bIns="0" numCol="1" anchor="b" anchorCtr="0" compatLnSpc="1">
            <a:prstTxWarp prst="textNoShape">
              <a:avLst/>
            </a:prstTxWarp>
          </a:bodyPr>
          <a:lstStyle>
            <a:lvl1pPr algn="l" defTabSz="969963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5775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49" tIns="0" rIns="19149" bIns="0" numCol="1" anchor="b" anchorCtr="0" compatLnSpc="1">
            <a:prstTxWarp prst="textNoShape">
              <a:avLst/>
            </a:prstTxWarp>
          </a:bodyPr>
          <a:lstStyle>
            <a:lvl1pPr algn="r" defTabSz="969963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fld id="{7481B985-1A09-4C5E-A5E2-074755695D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008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0850"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96938"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0963"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1813"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42901"/>
            <a:ext cx="1943100" cy="5981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42901"/>
            <a:ext cx="5676900" cy="5981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buFont typeface="Courier New" pitchFamily="49" charset="0"/>
              <a:buChar char="o"/>
              <a:defRPr/>
            </a:lvl4pPr>
            <a:lvl5pPr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42901"/>
            <a:ext cx="7772400" cy="6477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98465" y="6504091"/>
            <a:ext cx="2555875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eaLnBrk="0" hangingPunct="0">
              <a:defRPr/>
            </a:pPr>
            <a:r>
              <a:rPr lang="en-US" sz="1200">
                <a:latin typeface="Arial" charset="0"/>
              </a:rPr>
              <a:t>Maria Grazia Pia,</a:t>
            </a:r>
            <a:r>
              <a:rPr lang="en-US" sz="1200" i="1">
                <a:latin typeface="Arial" charset="0"/>
              </a:rPr>
              <a:t> INFN Genova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8851032" y="6569076"/>
            <a:ext cx="179536" cy="184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D270C9AE-F04D-40F0-96CE-A99296C5D245}" type="slidenum">
              <a:rPr lang="it-IT" sz="1200">
                <a:latin typeface="Times New Roman" pitchFamily="18" charset="0"/>
              </a:rPr>
              <a:pPr algn="ctr" eaLnBrk="0" hangingPunct="0">
                <a:defRPr/>
              </a:pPr>
              <a:t>‹#›</a:t>
            </a:fld>
            <a:endParaRPr lang="it-IT" sz="12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C0C0C0"/>
            </a:outerShdw>
          </a:effectLst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Monotype Sorts"/>
        <a:buBlip>
          <a:blip r:embed="rId13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100000"/>
        <a:buFont typeface="Lucida Grande"/>
        <a:buChar char="−"/>
        <a:defRPr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Wingdings" pitchFamily="2" charset="2"/>
        <a:buChar char="§"/>
        <a:defRPr sz="16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Wingdings" charset="2"/>
        <a:buChar char=""/>
        <a:defRPr sz="16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Wingdings" charset="2"/>
        <a:buChar char=""/>
        <a:defRPr sz="16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pitchFamily="2" charset="2"/>
        <a:buChar char="l"/>
        <a:defRPr sz="16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pitchFamily="2" charset="2"/>
        <a:buChar char="l"/>
        <a:defRPr sz="16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pitchFamily="2" charset="2"/>
        <a:buChar char="l"/>
        <a:defRPr sz="16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pitchFamily="2" charset="2"/>
        <a:buChar char="l"/>
        <a:defRPr sz="16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emf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wmf"/><Relationship Id="rId3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emf"/><Relationship Id="rId9" Type="http://schemas.openxmlformats.org/officeDocument/2006/relationships/image" Target="../media/image56.emf"/><Relationship Id="rId10" Type="http://schemas.openxmlformats.org/officeDocument/2006/relationships/image" Target="../media/image57.emf"/><Relationship Id="rId11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7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Maria.Grazia.Pia@cern.ch" TargetMode="External"/><Relationship Id="rId3" Type="http://schemas.openxmlformats.org/officeDocument/2006/relationships/hyperlink" Target="mailto:MariaGrazia.pia@ge.infn.i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s-mic.org/2013/" TargetMode="External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1429" y="2577950"/>
            <a:ext cx="8841618" cy="1655383"/>
          </a:xfrm>
        </p:spPr>
        <p:txBody>
          <a:bodyPr/>
          <a:lstStyle/>
          <a:p>
            <a:pPr algn="ctr"/>
            <a:r>
              <a:rPr lang="en-US" sz="3600" dirty="0"/>
              <a:t>Uncertainty quantification </a:t>
            </a:r>
            <a:r>
              <a:rPr lang="en-US" sz="3600" dirty="0" smtClean="0"/>
              <a:t>and </a:t>
            </a:r>
            <a:br>
              <a:rPr lang="en-US" sz="3600" dirty="0" smtClean="0"/>
            </a:br>
            <a:r>
              <a:rPr lang="en-US" sz="3600" dirty="0" smtClean="0"/>
              <a:t>going </a:t>
            </a:r>
            <a:r>
              <a:rPr lang="en-US" sz="3600" dirty="0"/>
              <a:t>beyond the independent-particle approximation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26458" y="5216670"/>
            <a:ext cx="6647542" cy="1363134"/>
          </a:xfrm>
        </p:spPr>
        <p:txBody>
          <a:bodyPr/>
          <a:lstStyle/>
          <a:p>
            <a:r>
              <a:rPr lang="en-US" sz="2400" dirty="0" smtClean="0"/>
              <a:t>Maria Grazia Pia</a:t>
            </a:r>
          </a:p>
          <a:p>
            <a:r>
              <a:rPr lang="en-US" sz="2400" dirty="0" smtClean="0"/>
              <a:t>Paolo </a:t>
            </a:r>
            <a:r>
              <a:rPr lang="en-US" sz="2400" dirty="0" err="1" smtClean="0"/>
              <a:t>Saracco</a:t>
            </a:r>
            <a:endParaRPr lang="en-US" sz="2400" dirty="0" smtClean="0"/>
          </a:p>
          <a:p>
            <a:r>
              <a:rPr lang="en-US" i="1" dirty="0" smtClean="0"/>
              <a:t>INFN </a:t>
            </a:r>
            <a:r>
              <a:rPr lang="en-US" i="1" dirty="0" err="1" smtClean="0"/>
              <a:t>Genova</a:t>
            </a:r>
            <a:r>
              <a:rPr lang="en-US" i="1" dirty="0" smtClean="0"/>
              <a:t>, Italy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406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738" y="4342302"/>
            <a:ext cx="8463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/>
                <a:cs typeface="Times New Roman"/>
              </a:rPr>
              <a:t>W</a:t>
            </a:r>
            <a:r>
              <a:rPr lang="en-US" i="1" dirty="0" smtClean="0">
                <a:latin typeface="Times New Roman"/>
                <a:cs typeface="Times New Roman"/>
              </a:rPr>
              <a:t>hat’s hot and new in a mature field  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Monte Carlo for particle transport in particle/nuclear/</a:t>
            </a:r>
            <a:r>
              <a:rPr lang="en-US" i="1" dirty="0" err="1" smtClean="0">
                <a:latin typeface="Times New Roman"/>
                <a:cs typeface="Times New Roman"/>
              </a:rPr>
              <a:t>astro</a:t>
            </a:r>
            <a:r>
              <a:rPr lang="en-US" i="1" dirty="0" smtClean="0">
                <a:latin typeface="Times New Roman"/>
                <a:cs typeface="Times New Roman"/>
              </a:rPr>
              <a:t>/medical/etc. physics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965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472924" y="1145420"/>
            <a:ext cx="5918689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dirty="0">
                <a:latin typeface="Helvetica" charset="0"/>
              </a:rPr>
              <a:t>EGS4, EGS5, </a:t>
            </a:r>
            <a:r>
              <a:rPr lang="en-US" dirty="0" err="1">
                <a:latin typeface="Helvetica" charset="0"/>
              </a:rPr>
              <a:t>EGSnrc</a:t>
            </a:r>
            <a:endParaRPr lang="en-US" dirty="0">
              <a:latin typeface="Helvetica" charset="0"/>
            </a:endParaRPr>
          </a:p>
          <a:p>
            <a:pPr algn="l"/>
            <a:r>
              <a:rPr lang="en-US" dirty="0" smtClean="0">
                <a:latin typeface="Helvetica" charset="0"/>
              </a:rPr>
              <a:t>GEANT 3</a:t>
            </a:r>
            <a:r>
              <a:rPr lang="en-US" dirty="0">
                <a:latin typeface="Helvetica" charset="0"/>
              </a:rPr>
              <a:t>, Geant4 </a:t>
            </a:r>
          </a:p>
          <a:p>
            <a:pPr algn="l"/>
            <a:r>
              <a:rPr lang="en-US" dirty="0">
                <a:latin typeface="Helvetica" charset="0"/>
              </a:rPr>
              <a:t>MARS</a:t>
            </a:r>
          </a:p>
          <a:p>
            <a:pPr algn="l"/>
            <a:r>
              <a:rPr lang="en-US" dirty="0">
                <a:latin typeface="Helvetica" charset="0"/>
              </a:rPr>
              <a:t>MCNP, MCNPX, A3MCNP, MCNP-DSP, MCNP4B</a:t>
            </a:r>
          </a:p>
          <a:p>
            <a:pPr algn="l"/>
            <a:r>
              <a:rPr lang="en-US" dirty="0">
                <a:latin typeface="Helvetica" charset="0"/>
              </a:rPr>
              <a:t>MVP, MVP-BURN</a:t>
            </a:r>
          </a:p>
          <a:p>
            <a:pPr algn="l"/>
            <a:r>
              <a:rPr lang="en-US" dirty="0">
                <a:latin typeface="Helvetica" charset="0"/>
              </a:rPr>
              <a:t>Penelope</a:t>
            </a:r>
          </a:p>
          <a:p>
            <a:pPr algn="l"/>
            <a:r>
              <a:rPr lang="en-US" dirty="0">
                <a:latin typeface="Helvetica" charset="0"/>
              </a:rPr>
              <a:t>Peregrine</a:t>
            </a:r>
          </a:p>
          <a:p>
            <a:pPr algn="l"/>
            <a:r>
              <a:rPr lang="en-US" dirty="0">
                <a:latin typeface="Helvetica" charset="0"/>
              </a:rPr>
              <a:t>Tripoli-3, Tripoli-3 A, Tripoli-4 </a:t>
            </a:r>
          </a:p>
        </p:txBody>
      </p:sp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7224486" y="0"/>
            <a:ext cx="175260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DPM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EA-MC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FLUKA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GEM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HERMES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LAHET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MCBEND MCU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MF3D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NMTC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MONK MORSE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RTS&amp;T-2000 SCALE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TRAX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charset="0"/>
              </a:rPr>
              <a:t>VMC++</a:t>
            </a:r>
          </a:p>
        </p:txBody>
      </p:sp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984553" y="3541486"/>
            <a:ext cx="624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...and I probably forgot some more</a:t>
            </a: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2999619" y="522515"/>
            <a:ext cx="41323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Helvetica" charset="0"/>
              </a:rPr>
              <a:t>Many codes not publicly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</a:rPr>
              <a:t>distributed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254982" name="Rectangle 6"/>
          <p:cNvSpPr>
            <a:spLocks noGrp="1" noChangeArrowheads="1"/>
          </p:cNvSpPr>
          <p:nvPr>
            <p:ph type="title"/>
          </p:nvPr>
        </p:nvSpPr>
        <p:spPr>
          <a:xfrm>
            <a:off x="540660" y="415471"/>
            <a:ext cx="7772400" cy="647700"/>
          </a:xfrm>
        </p:spPr>
        <p:txBody>
          <a:bodyPr/>
          <a:lstStyle/>
          <a:p>
            <a:r>
              <a:rPr lang="en-US" dirty="0"/>
              <a:t>The zoo</a:t>
            </a:r>
          </a:p>
        </p:txBody>
      </p:sp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0" y="43544"/>
            <a:ext cx="7208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Monte Carlo </a:t>
            </a:r>
            <a:r>
              <a:rPr lang="en-US" sz="18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codes </a:t>
            </a:r>
            <a:r>
              <a:rPr 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 the MC200 Conference, Lisbon, October 2000</a:t>
            </a:r>
            <a:endParaRPr lang="en-GB" sz="18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396868830"/>
              </p:ext>
            </p:extLst>
          </p:nvPr>
        </p:nvGraphicFramePr>
        <p:xfrm>
          <a:off x="0" y="4230760"/>
          <a:ext cx="4499429" cy="262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168854546"/>
              </p:ext>
            </p:extLst>
          </p:nvPr>
        </p:nvGraphicFramePr>
        <p:xfrm>
          <a:off x="4525658" y="4305904"/>
          <a:ext cx="4267577" cy="2552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870325" y="4078895"/>
            <a:ext cx="171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2004-2008</a:t>
            </a:r>
          </a:p>
        </p:txBody>
      </p:sp>
    </p:spTree>
    <p:extLst>
      <p:ext uri="{BB962C8B-B14F-4D97-AF65-F5344CB8AC3E}">
        <p14:creationId xmlns:p14="http://schemas.microsoft.com/office/powerpoint/2010/main" val="381493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02" y="416166"/>
            <a:ext cx="7772400" cy="647700"/>
          </a:xfrm>
        </p:spPr>
        <p:txBody>
          <a:bodyPr/>
          <a:lstStyle/>
          <a:p>
            <a:r>
              <a:rPr lang="en-US" dirty="0" smtClean="0"/>
              <a:t>Geometry</a:t>
            </a:r>
            <a:endParaRPr lang="en-US" dirty="0"/>
          </a:p>
        </p:txBody>
      </p:sp>
      <p:pic>
        <p:nvPicPr>
          <p:cNvPr id="3" name="Picture 78" descr="atlas5"/>
          <p:cNvPicPr>
            <a:picLocks noChangeAspect="1" noChangeArrowheads="1"/>
          </p:cNvPicPr>
          <p:nvPr/>
        </p:nvPicPr>
        <p:blipFill rotWithShape="1">
          <a:blip r:embed="rId2" cstate="screen"/>
          <a:srcRect l="12099" t="3362" r="15832" b="12589"/>
          <a:stretch/>
        </p:blipFill>
        <p:spPr bwMode="auto">
          <a:xfrm>
            <a:off x="5406572" y="84667"/>
            <a:ext cx="3193144" cy="24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79"/>
          <p:cNvSpPr txBox="1">
            <a:spLocks noChangeArrowheads="1"/>
          </p:cNvSpPr>
          <p:nvPr/>
        </p:nvSpPr>
        <p:spPr bwMode="auto">
          <a:xfrm>
            <a:off x="6422570" y="0"/>
            <a:ext cx="2605315" cy="27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i="1" dirty="0">
                <a:solidFill>
                  <a:srgbClr val="000000"/>
                </a:solidFill>
              </a:rPr>
              <a:t>Courtesy of ATLAS Collaboration</a:t>
            </a:r>
          </a:p>
        </p:txBody>
      </p:sp>
      <p:sp>
        <p:nvSpPr>
          <p:cNvPr id="5" name="Text Box 80"/>
          <p:cNvSpPr txBox="1">
            <a:spLocks noChangeArrowheads="1"/>
          </p:cNvSpPr>
          <p:nvPr/>
        </p:nvSpPr>
        <p:spPr bwMode="auto">
          <a:xfrm>
            <a:off x="6611938" y="1676400"/>
            <a:ext cx="2462212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800" b="1" dirty="0">
                <a:solidFill>
                  <a:srgbClr val="000000"/>
                </a:solidFill>
                <a:latin typeface="Arial" pitchFamily="34" charset="0"/>
              </a:rPr>
              <a:t>ATLAS</a:t>
            </a:r>
          </a:p>
          <a:p>
            <a:pPr algn="r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~5.2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M volume objects</a:t>
            </a:r>
          </a:p>
          <a:p>
            <a:pPr algn="r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~110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K volume types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962952" y="3507618"/>
            <a:ext cx="3200884" cy="48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280" tIns="43640" rIns="87280" bIns="43640" anchor="ctr"/>
          <a:lstStyle/>
          <a:p>
            <a:pPr algn="l" defTabSz="873125"/>
            <a:r>
              <a:rPr lang="en-GB" sz="1800">
                <a:solidFill>
                  <a:srgbClr val="000000"/>
                </a:solidFill>
                <a:latin typeface="Arial" pitchFamily="34" charset="0"/>
              </a:rPr>
              <a:t>1 GeV proton in the Earth’s geomagnetic field</a:t>
            </a:r>
            <a:endParaRPr lang="en-US" sz="1200" i="1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54097" y="3507618"/>
            <a:ext cx="3200884" cy="3047169"/>
            <a:chOff x="5962952" y="3507618"/>
            <a:chExt cx="3200884" cy="3047169"/>
          </a:xfrm>
        </p:grpSpPr>
        <p:pic>
          <p:nvPicPr>
            <p:cNvPr id="9" name="Picture 6" descr="magnetocosmic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962952" y="3507618"/>
              <a:ext cx="3200884" cy="3047169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1" name="Rectangle 35"/>
            <p:cNvSpPr>
              <a:spLocks noChangeArrowheads="1"/>
            </p:cNvSpPr>
            <p:nvPr/>
          </p:nvSpPr>
          <p:spPr bwMode="auto">
            <a:xfrm>
              <a:off x="6288306" y="6434669"/>
              <a:ext cx="2637980" cy="110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7280" tIns="43640" rIns="87280" bIns="43640" anchor="ctr"/>
            <a:lstStyle/>
            <a:p>
              <a:pPr algn="l" defTabSz="873125"/>
              <a:r>
                <a:rPr lang="en-GB" sz="1200" i="1" dirty="0">
                  <a:solidFill>
                    <a:srgbClr val="000000"/>
                  </a:solidFill>
                </a:rPr>
                <a:t>Courtesy </a:t>
              </a:r>
              <a:r>
                <a:rPr lang="en-GB" sz="1200" i="1" dirty="0" smtClean="0">
                  <a:solidFill>
                    <a:srgbClr val="000000"/>
                  </a:solidFill>
                </a:rPr>
                <a:t>L. </a:t>
              </a:r>
              <a:r>
                <a:rPr lang="en-GB" sz="1200" i="1" dirty="0" err="1" smtClean="0">
                  <a:solidFill>
                    <a:srgbClr val="000000"/>
                  </a:solidFill>
                </a:rPr>
                <a:t>Desorgher</a:t>
              </a:r>
              <a:r>
                <a:rPr lang="en-GB" sz="1200" i="1" dirty="0">
                  <a:solidFill>
                    <a:srgbClr val="000000"/>
                  </a:solidFill>
                </a:rPr>
                <a:t>, </a:t>
              </a:r>
              <a:r>
                <a:rPr lang="en-GB" sz="1200" i="1" dirty="0" smtClean="0">
                  <a:solidFill>
                    <a:srgbClr val="000000"/>
                  </a:solidFill>
                </a:rPr>
                <a:t>Univ. </a:t>
              </a:r>
              <a:r>
                <a:rPr lang="en-GB" sz="1200" i="1" dirty="0">
                  <a:solidFill>
                    <a:srgbClr val="000000"/>
                  </a:solidFill>
                </a:rPr>
                <a:t>Bern</a:t>
              </a:r>
              <a:endParaRPr lang="en-US" sz="1200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265333" y="2721429"/>
            <a:ext cx="2600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Electric and magnetic fields</a:t>
            </a:r>
            <a:endParaRPr lang="en-US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3580734" y="4109274"/>
            <a:ext cx="2429192" cy="2611825"/>
            <a:chOff x="3592947" y="3962742"/>
            <a:chExt cx="2429192" cy="2611825"/>
          </a:xfrm>
        </p:grpSpPr>
        <p:pic>
          <p:nvPicPr>
            <p:cNvPr id="12" name="Picture 39" descr="mokka_linearcoll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592947" y="4009167"/>
              <a:ext cx="2368550" cy="2565400"/>
            </a:xfrm>
            <a:prstGeom prst="rect">
              <a:avLst/>
            </a:prstGeom>
            <a:noFill/>
          </p:spPr>
        </p:pic>
        <p:sp>
          <p:nvSpPr>
            <p:cNvPr id="15" name="Text Box 41"/>
            <p:cNvSpPr txBox="1">
              <a:spLocks noChangeArrowheads="1"/>
            </p:cNvSpPr>
            <p:nvPr/>
          </p:nvSpPr>
          <p:spPr bwMode="auto">
            <a:xfrm>
              <a:off x="3617984" y="3962742"/>
              <a:ext cx="240415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Arial" pitchFamily="34" charset="0"/>
                </a:rPr>
                <a:t>MOKKA </a:t>
              </a:r>
              <a:r>
                <a:rPr lang="en-US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Linear </a:t>
              </a:r>
              <a:r>
                <a: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itchFamily="34" charset="0"/>
                </a:rPr>
                <a:t>Collider Detector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1575217"/>
            <a:ext cx="3384116" cy="2381145"/>
            <a:chOff x="36144" y="1037934"/>
            <a:chExt cx="3384116" cy="2381145"/>
          </a:xfrm>
        </p:grpSpPr>
        <p:pic>
          <p:nvPicPr>
            <p:cNvPr id="18" name="Picture 4" descr="station_full_front_sshot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31685" y="1074566"/>
              <a:ext cx="3188575" cy="23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68671" y="1037934"/>
              <a:ext cx="310193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International Space Station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 rot="16200000">
              <a:off x="-1045366" y="2143866"/>
              <a:ext cx="2332298" cy="1692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GB" sz="1100" dirty="0">
                  <a:solidFill>
                    <a:srgbClr val="000000"/>
                  </a:solidFill>
                </a:rPr>
                <a:t>Courtesy T. </a:t>
              </a:r>
              <a:r>
                <a:rPr lang="en-GB" sz="1100" dirty="0" err="1">
                  <a:solidFill>
                    <a:srgbClr val="000000"/>
                  </a:solidFill>
                </a:rPr>
                <a:t>Ersmark</a:t>
              </a:r>
              <a:r>
                <a:rPr lang="en-GB" sz="1100" dirty="0">
                  <a:solidFill>
                    <a:srgbClr val="000000"/>
                  </a:solidFill>
                </a:rPr>
                <a:t>, KTH Stockholm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29365" y="3614453"/>
            <a:ext cx="1465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Intestine</a:t>
            </a:r>
            <a:endParaRPr lang="en-US" b="1" dirty="0"/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3492727" y="2962694"/>
            <a:ext cx="1294516" cy="46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280" tIns="43640" rIns="87280" bIns="43640" anchor="ctr"/>
          <a:lstStyle/>
          <a:p>
            <a:pPr algn="l" defTabSz="873125"/>
            <a:r>
              <a:rPr lang="en-GB" sz="1200" i="1" dirty="0">
                <a:solidFill>
                  <a:srgbClr val="000000"/>
                </a:solidFill>
              </a:rPr>
              <a:t>Courtesy </a:t>
            </a:r>
            <a:r>
              <a:rPr lang="en-GB" sz="1200" i="1" dirty="0" smtClean="0">
                <a:solidFill>
                  <a:srgbClr val="000000"/>
                </a:solidFill>
              </a:rPr>
              <a:t>HUREL, </a:t>
            </a:r>
            <a:r>
              <a:rPr lang="en-GB" sz="1200" i="1" dirty="0" err="1" smtClean="0">
                <a:solidFill>
                  <a:srgbClr val="000000"/>
                </a:solidFill>
              </a:rPr>
              <a:t>Hanyang</a:t>
            </a:r>
            <a:r>
              <a:rPr lang="en-GB" sz="1200" i="1" dirty="0" smtClean="0">
                <a:solidFill>
                  <a:srgbClr val="000000"/>
                </a:solidFill>
              </a:rPr>
              <a:t> Univ.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24" name="Picture 32" descr="g4RayTracer"/>
          <p:cNvPicPr>
            <a:picLocks noChangeAspect="1" noChangeArrowheads="1"/>
          </p:cNvPicPr>
          <p:nvPr/>
        </p:nvPicPr>
        <p:blipFill rotWithShape="1">
          <a:blip r:embed="rId6" cstate="screen"/>
          <a:srcRect l="16604" t="10854" r="13909" b="9585"/>
          <a:stretch/>
        </p:blipFill>
        <p:spPr bwMode="auto">
          <a:xfrm>
            <a:off x="1721935" y="4379741"/>
            <a:ext cx="1599825" cy="18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17616" y="4505857"/>
            <a:ext cx="1363947" cy="133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170968" y="5849067"/>
            <a:ext cx="1612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RADMON, CERN</a:t>
            </a:r>
            <a:endParaRPr lang="en-US" sz="1400" dirty="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6167239" y="3561336"/>
            <a:ext cx="297676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280" tIns="43640" rIns="87280" bIns="43640" anchor="ctr"/>
          <a:lstStyle/>
          <a:p>
            <a:pPr algn="ctr" defTabSz="873125"/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1 </a:t>
            </a:r>
            <a:r>
              <a:rPr lang="en-GB" sz="1600" dirty="0" err="1">
                <a:solidFill>
                  <a:srgbClr val="000000"/>
                </a:solidFill>
                <a:latin typeface="Arial" pitchFamily="34" charset="0"/>
              </a:rPr>
              <a:t>GeV</a:t>
            </a:r>
            <a:r>
              <a:rPr lang="en-GB" sz="1600" dirty="0">
                <a:solidFill>
                  <a:srgbClr val="000000"/>
                </a:solidFill>
                <a:latin typeface="Arial" pitchFamily="34" charset="0"/>
              </a:rPr>
              <a:t> proton in the </a:t>
            </a: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</a:rPr>
              <a:t>geomagnetic field of the earth</a:t>
            </a:r>
            <a:endParaRPr lang="en-US" sz="1100" i="1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9893" y="190614"/>
            <a:ext cx="999739" cy="2692845"/>
          </a:xfrm>
          <a:prstGeom prst="rect">
            <a:avLst/>
          </a:prstGeom>
        </p:spPr>
      </p:pic>
      <p:pic>
        <p:nvPicPr>
          <p:cNvPr id="6" name="Picture 5" descr="SmallIntestine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16042"/>
          <a:stretch/>
        </p:blipFill>
        <p:spPr>
          <a:xfrm>
            <a:off x="4713969" y="2639290"/>
            <a:ext cx="1343359" cy="14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39" y="98682"/>
            <a:ext cx="8326918" cy="951464"/>
          </a:xfrm>
        </p:spPr>
        <p:txBody>
          <a:bodyPr/>
          <a:lstStyle/>
          <a:p>
            <a:r>
              <a:rPr lang="en-US" dirty="0" smtClean="0"/>
              <a:t>Geant4  electromagnetic physics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020692" y="1013512"/>
            <a:ext cx="2955390" cy="50065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Monotype Sorts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100000"/>
              <a:buFont typeface="Lucida Grande"/>
              <a:buChar char="−"/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Wingdings" charset="2"/>
              <a:buChar char="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Wingdings" charset="2"/>
              <a:buChar char="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Multiple scattering 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Bremsstrahlung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err="1" smtClean="0"/>
              <a:t>Ionisation</a:t>
            </a:r>
            <a:endParaRPr lang="en-US" dirty="0" smtClean="0"/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Annihilation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Photoelectric effect 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Compton scattering 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Rayleigh scattering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 conversion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Synchrotron radiation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Transition radiation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Cherenkov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Refraction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Reflection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Absorption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Scintillation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Fluorescence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chemeClr val="tx2">
                  <a:lumMod val="90000"/>
                </a:schemeClr>
              </a:buClr>
              <a:buSzPct val="80000"/>
              <a:buNone/>
            </a:pPr>
            <a:r>
              <a:rPr lang="en-US" dirty="0" smtClean="0"/>
              <a:t>Auger electron emission</a:t>
            </a:r>
            <a:endParaRPr lang="en-US" sz="1100" i="1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90406" y="1011614"/>
            <a:ext cx="5322673" cy="2086725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electrons and positrons</a:t>
            </a:r>
          </a:p>
          <a:p>
            <a:pPr>
              <a:spcBef>
                <a:spcPct val="10000"/>
              </a:spcBef>
              <a:buClr>
                <a:schemeClr val="accent3">
                  <a:lumMod val="7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 photons </a:t>
            </a: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(including optical photons)</a:t>
            </a:r>
            <a:endParaRPr lang="en-US" sz="2400" i="1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10000"/>
              </a:spcBef>
              <a:buClr>
                <a:schemeClr val="accent3">
                  <a:lumMod val="7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+mn-lt"/>
              </a:rPr>
              <a:t>muons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10000"/>
              </a:spcBef>
              <a:buClr>
                <a:schemeClr val="accent3">
                  <a:lumMod val="7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charged hadrons</a:t>
            </a:r>
          </a:p>
          <a:p>
            <a:pPr>
              <a:spcBef>
                <a:spcPct val="10000"/>
              </a:spcBef>
              <a:buClr>
                <a:schemeClr val="accent3">
                  <a:lumMod val="7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0795" y="3345812"/>
            <a:ext cx="541007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Multiple models for the same process: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Standard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Based on EADL-EEDL-EPDL data libraries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Penelope-like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+ some variants, e.g. </a:t>
            </a:r>
            <a:r>
              <a:rPr lang="en-US" dirty="0" err="1" smtClean="0"/>
              <a:t>polarised</a:t>
            </a:r>
            <a:r>
              <a:rPr lang="en-US" dirty="0" smtClean="0"/>
              <a:t> photons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0708" y="6093286"/>
            <a:ext cx="8145640" cy="400110"/>
          </a:xfrm>
          <a:prstGeom prst="rect">
            <a:avLst/>
          </a:prstGeom>
          <a:solidFill>
            <a:srgbClr val="17375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sz="2000" dirty="0"/>
              <a:t>…sometimes nominally different models are actually identical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97335" y="6433468"/>
            <a:ext cx="533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Times New Roman"/>
                <a:cs typeface="Times New Roman"/>
              </a:rPr>
              <a:t>a</a:t>
            </a:r>
            <a:r>
              <a:rPr lang="en-US" i="1" dirty="0" smtClean="0">
                <a:latin typeface="Times New Roman"/>
                <a:cs typeface="Times New Roman"/>
              </a:rPr>
              <a:t>lso across different Monte Carlo codes…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534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20" name="Rectangle 8"/>
          <p:cNvSpPr>
            <a:spLocks noGrp="1" noChangeArrowheads="1"/>
          </p:cNvSpPr>
          <p:nvPr>
            <p:ph type="title"/>
          </p:nvPr>
        </p:nvSpPr>
        <p:spPr>
          <a:xfrm>
            <a:off x="207610" y="304800"/>
            <a:ext cx="8780682" cy="647700"/>
          </a:xfrm>
        </p:spPr>
        <p:txBody>
          <a:bodyPr/>
          <a:lstStyle/>
          <a:p>
            <a:pPr algn="ctr"/>
            <a:r>
              <a:rPr lang="fi-FI" sz="3200" dirty="0" smtClean="0"/>
              <a:t>Geant4 </a:t>
            </a:r>
            <a:r>
              <a:rPr lang="fi-FI" sz="3200" dirty="0" err="1"/>
              <a:t>h</a:t>
            </a:r>
            <a:r>
              <a:rPr lang="fi-FI" sz="3200" dirty="0" err="1" smtClean="0"/>
              <a:t>adronic</a:t>
            </a:r>
            <a:r>
              <a:rPr lang="fi-FI" sz="3200" dirty="0" smtClean="0"/>
              <a:t> inelastic model </a:t>
            </a:r>
            <a:r>
              <a:rPr lang="fi-FI" sz="3200" dirty="0"/>
              <a:t>inventory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39079" y="5928965"/>
            <a:ext cx="2133600" cy="365125"/>
          </a:xfrm>
          <a:prstGeom prst="rect">
            <a:avLst/>
          </a:prstGeom>
        </p:spPr>
        <p:txBody>
          <a:bodyPr/>
          <a:lstStyle/>
          <a:p>
            <a:fld id="{3AE14606-5444-4469-8EAF-0B84A06214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8200" y="99060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■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Data-driven  </a:t>
            </a: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■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+mn-lt"/>
              </a:rPr>
              <a:t>Parameterised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■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n-lt"/>
              </a:rPr>
              <a:t>Theory-driven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90679" y="1630015"/>
            <a:ext cx="7775575" cy="4498975"/>
            <a:chOff x="457200" y="2057400"/>
            <a:chExt cx="7775575" cy="4498975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457200" y="2057400"/>
              <a:ext cx="7775575" cy="4498975"/>
              <a:chOff x="192" y="1439"/>
              <a:chExt cx="4898" cy="2834"/>
            </a:xfrm>
          </p:grpSpPr>
          <p:pic>
            <p:nvPicPr>
              <p:cNvPr id="550917" name="Picture 5" descr="Pagine da 070913hebdenBridgeGeant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9061" t="20351" r="9061" b="16455"/>
              <a:stretch>
                <a:fillRect/>
              </a:stretch>
            </p:blipFill>
            <p:spPr bwMode="auto">
              <a:xfrm>
                <a:off x="192" y="1439"/>
                <a:ext cx="4898" cy="2834"/>
              </a:xfrm>
              <a:prstGeom prst="rect">
                <a:avLst/>
              </a:prstGeom>
              <a:solidFill>
                <a:schemeClr val="accent1"/>
              </a:solidFill>
              <a:ln/>
              <a:effectLst/>
            </p:spPr>
          </p:pic>
          <p:sp>
            <p:nvSpPr>
              <p:cNvPr id="550918" name="Rectangle 6"/>
              <p:cNvSpPr>
                <a:spLocks noChangeArrowheads="1"/>
              </p:cNvSpPr>
              <p:nvPr/>
            </p:nvSpPr>
            <p:spPr bwMode="auto">
              <a:xfrm>
                <a:off x="3312" y="1440"/>
                <a:ext cx="1056" cy="57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3581400" y="2667000"/>
              <a:ext cx="914400" cy="180000"/>
            </a:xfrm>
            <a:prstGeom prst="rect">
              <a:avLst/>
            </a:prstGeom>
            <a:solidFill>
              <a:srgbClr val="F5E4C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20000" y="4906615"/>
            <a:ext cx="129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+mn-lt"/>
              </a:rPr>
              <a:t>GHEISHA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-like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4144615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Re-engineering of 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INUCL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Preequilibrium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based on 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CEM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(used by 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MCNPX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and 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SHIELD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)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4956" y="28492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FRITIOF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3729861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Cascade derived from Frankfurt 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QMD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7279" y="3272661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Griffin’s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exciton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154015"/>
            <a:ext cx="1219200" cy="107721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en-US" sz="1600" i="1" dirty="0" err="1" smtClean="0">
                <a:solidFill>
                  <a:srgbClr val="000000"/>
                </a:solidFill>
                <a:latin typeface="+mn-lt"/>
              </a:rPr>
              <a:t>Weisskopf</a:t>
            </a:r>
            <a:r>
              <a:rPr lang="en-US" sz="1600" i="1" dirty="0" smtClean="0">
                <a:solidFill>
                  <a:srgbClr val="000000"/>
                </a:solidFill>
                <a:latin typeface="+mn-lt"/>
              </a:rPr>
              <a:t>-Ewing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DostrovskyGEM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1782415"/>
            <a:ext cx="381000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Also included in 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LAHET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used by </a:t>
            </a:r>
            <a:r>
              <a:rPr lang="en-US" sz="1600" b="1" dirty="0" smtClean="0">
                <a:solidFill>
                  <a:srgbClr val="0000FF"/>
                </a:solidFill>
                <a:latin typeface="+mn-lt"/>
              </a:rPr>
              <a:t>MCNPX</a:t>
            </a:r>
            <a:endParaRPr lang="en-US" sz="1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186" y="6264240"/>
            <a:ext cx="8744045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Many physics models are the same across different codes!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4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mature Monte Carlo code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8193" y="1282714"/>
            <a:ext cx="8253643" cy="3906960"/>
          </a:xfrm>
        </p:spPr>
        <p:txBody>
          <a:bodyPr/>
          <a:lstStyle/>
          <a:p>
            <a:r>
              <a:rPr lang="en-US" sz="2800" dirty="0"/>
              <a:t>Successfully used in many, multi-disciplinary </a:t>
            </a:r>
            <a:r>
              <a:rPr lang="en-US" sz="2800" dirty="0" smtClean="0"/>
              <a:t>experimental applications</a:t>
            </a:r>
            <a:endParaRPr lang="en-US" sz="2800" dirty="0"/>
          </a:p>
          <a:p>
            <a:r>
              <a:rPr lang="en-US" sz="2800" dirty="0"/>
              <a:t>Cited by many relevant publications </a:t>
            </a:r>
            <a:endParaRPr lang="en-US" sz="2800" dirty="0" smtClean="0"/>
          </a:p>
          <a:p>
            <a:pPr lvl="1"/>
            <a:r>
              <a:rPr lang="en-US" sz="2400" dirty="0" smtClean="0"/>
              <a:t>e.g</a:t>
            </a:r>
            <a:r>
              <a:rPr lang="en-US" sz="2400" dirty="0"/>
              <a:t>. Higgs boson </a:t>
            </a:r>
            <a:r>
              <a:rPr lang="en-US" sz="2400" dirty="0" smtClean="0"/>
              <a:t>discovery</a:t>
            </a:r>
          </a:p>
          <a:p>
            <a:r>
              <a:rPr lang="en-US" sz="2800" dirty="0" smtClean="0"/>
              <a:t>Ongoing improvements and refinements</a:t>
            </a:r>
          </a:p>
          <a:p>
            <a:pPr lvl="1"/>
            <a:r>
              <a:rPr lang="en-US" sz="2600" dirty="0" smtClean="0"/>
              <a:t>Similar evolution also in other Monte Carlo codes</a:t>
            </a:r>
          </a:p>
          <a:p>
            <a:r>
              <a:rPr lang="en-US" sz="2800" dirty="0" smtClean="0"/>
              <a:t>Adaptation to evolving computing technologies </a:t>
            </a:r>
          </a:p>
          <a:p>
            <a:pPr lvl="1"/>
            <a:r>
              <a:rPr lang="en-US" sz="2400" dirty="0" smtClean="0"/>
              <a:t>e.g. multithreading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81590" y="5507159"/>
            <a:ext cx="770599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Anything new and hot in the field?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1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4"/>
          <p:cNvGrpSpPr>
            <a:grpSpLocks/>
          </p:cNvGrpSpPr>
          <p:nvPr/>
        </p:nvGrpSpPr>
        <p:grpSpPr bwMode="auto">
          <a:xfrm>
            <a:off x="754063" y="397478"/>
            <a:ext cx="4424362" cy="3616325"/>
            <a:chOff x="753547" y="214221"/>
            <a:chExt cx="4425418" cy="3615673"/>
          </a:xfrm>
        </p:grpSpPr>
        <p:pic>
          <p:nvPicPr>
            <p:cNvPr id="8210" name="Picture 10" descr="T16_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146" y="1158907"/>
              <a:ext cx="3561819" cy="267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1" name="Picture 13" descr="T16_7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547" y="214221"/>
              <a:ext cx="2157626" cy="1618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2" name="Rectangle 6"/>
            <p:cNvSpPr>
              <a:spLocks noChangeArrowheads="1"/>
            </p:cNvSpPr>
            <p:nvPr/>
          </p:nvSpPr>
          <p:spPr bwMode="auto">
            <a:xfrm>
              <a:off x="2954347" y="752286"/>
              <a:ext cx="1914982" cy="39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/>
                <a:t>TiO</a:t>
              </a:r>
              <a:r>
                <a:rPr lang="it-IT" baseline="-25000"/>
                <a:t>2</a:t>
              </a:r>
              <a:r>
                <a:rPr lang="it-IT"/>
                <a:t> nanowires</a:t>
              </a:r>
              <a:endParaRPr lang="en-US"/>
            </a:p>
          </p:txBody>
        </p:sp>
        <p:sp>
          <p:nvSpPr>
            <p:cNvPr id="8213" name="TextBox 7"/>
            <p:cNvSpPr txBox="1">
              <a:spLocks noChangeArrowheads="1"/>
            </p:cNvSpPr>
            <p:nvPr/>
          </p:nvSpPr>
          <p:spPr bwMode="auto">
            <a:xfrm>
              <a:off x="1722476" y="2806997"/>
              <a:ext cx="333862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bg1"/>
                  </a:solidFill>
                </a:rPr>
                <a:t>Courtesy A. Montanari et al., INFN Bologna</a:t>
              </a:r>
            </a:p>
            <a:p>
              <a:pPr eaLnBrk="1" hangingPunct="1"/>
              <a:r>
                <a:rPr lang="en-US" sz="1600" b="1">
                  <a:solidFill>
                    <a:schemeClr val="bg1"/>
                  </a:solidFill>
                </a:rPr>
                <a:t>NSS 2006 </a:t>
              </a:r>
              <a:r>
                <a:rPr lang="en-US" sz="1200">
                  <a:solidFill>
                    <a:schemeClr val="bg1"/>
                  </a:solidFill>
                </a:rPr>
                <a:t>Conf. Rec.</a:t>
              </a:r>
            </a:p>
          </p:txBody>
        </p:sp>
      </p:grpSp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593725" y="23129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2560638" y="231298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197" name="Text Box 12"/>
          <p:cNvSpPr txBox="1">
            <a:spLocks noChangeArrowheads="1"/>
          </p:cNvSpPr>
          <p:nvPr/>
        </p:nvSpPr>
        <p:spPr bwMode="auto">
          <a:xfrm>
            <a:off x="593725" y="4200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198" name="Text Box 13"/>
          <p:cNvSpPr txBox="1">
            <a:spLocks noChangeArrowheads="1"/>
          </p:cNvSpPr>
          <p:nvPr/>
        </p:nvSpPr>
        <p:spPr bwMode="auto">
          <a:xfrm>
            <a:off x="2560638" y="4200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solidFill>
                <a:schemeClr val="bg1"/>
              </a:solidFill>
              <a:latin typeface="Times New Roman" charset="0"/>
            </a:endParaRPr>
          </a:p>
        </p:txBody>
      </p:sp>
      <p:grpSp>
        <p:nvGrpSpPr>
          <p:cNvPr id="8199" name="Group 30"/>
          <p:cNvGrpSpPr>
            <a:grpSpLocks/>
          </p:cNvGrpSpPr>
          <p:nvPr/>
        </p:nvGrpSpPr>
        <p:grpSpPr bwMode="auto">
          <a:xfrm>
            <a:off x="946150" y="4117975"/>
            <a:ext cx="2530475" cy="2254250"/>
            <a:chOff x="946284" y="4118343"/>
            <a:chExt cx="2530547" cy="2254176"/>
          </a:xfrm>
        </p:grpSpPr>
        <p:pic>
          <p:nvPicPr>
            <p:cNvPr id="820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476" y="4125303"/>
              <a:ext cx="2283300" cy="2247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TextBox 19"/>
            <p:cNvSpPr txBox="1">
              <a:spLocks noChangeArrowheads="1"/>
            </p:cNvSpPr>
            <p:nvPr/>
          </p:nvSpPr>
          <p:spPr bwMode="auto">
            <a:xfrm>
              <a:off x="946284" y="4118343"/>
              <a:ext cx="2530547" cy="519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chemeClr val="bg1"/>
                  </a:solidFill>
                </a:rPr>
                <a:t>Courtesy S. Incerti et al., CENBG,</a:t>
              </a:r>
              <a:r>
                <a:rPr lang="en-US" sz="1200">
                  <a:solidFill>
                    <a:schemeClr val="bg1"/>
                  </a:solidFill>
                </a:rPr>
                <a:t> </a:t>
              </a:r>
              <a:r>
                <a:rPr lang="en-US" sz="1600" b="1">
                  <a:solidFill>
                    <a:schemeClr val="bg1"/>
                  </a:solidFill>
                </a:rPr>
                <a:t>NSS 2007 </a:t>
              </a:r>
              <a:r>
                <a:rPr lang="en-US" sz="1200">
                  <a:solidFill>
                    <a:schemeClr val="bg1"/>
                  </a:solidFill>
                </a:rPr>
                <a:t>Conf. Rec.</a:t>
              </a:r>
            </a:p>
          </p:txBody>
        </p:sp>
      </p:grpSp>
      <p:grpSp>
        <p:nvGrpSpPr>
          <p:cNvPr id="8200" name="Group 25"/>
          <p:cNvGrpSpPr>
            <a:grpSpLocks/>
          </p:cNvGrpSpPr>
          <p:nvPr/>
        </p:nvGrpSpPr>
        <p:grpSpPr bwMode="auto">
          <a:xfrm>
            <a:off x="5857875" y="890446"/>
            <a:ext cx="2636838" cy="2646363"/>
            <a:chOff x="5858540" y="141769"/>
            <a:chExt cx="2636874" cy="2646766"/>
          </a:xfrm>
        </p:grpSpPr>
        <p:pic>
          <p:nvPicPr>
            <p:cNvPr id="8206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8406" y="828386"/>
              <a:ext cx="2163725" cy="1960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TextBox 20"/>
            <p:cNvSpPr txBox="1">
              <a:spLocks noChangeArrowheads="1"/>
            </p:cNvSpPr>
            <p:nvPr/>
          </p:nvSpPr>
          <p:spPr bwMode="auto">
            <a:xfrm>
              <a:off x="5858540" y="141769"/>
              <a:ext cx="263687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Courtesy RADMON (M. Moll et al.) Team, CERN,</a:t>
              </a:r>
            </a:p>
            <a:p>
              <a:pPr eaLnBrk="1" hangingPunct="1"/>
              <a:r>
                <a:rPr lang="en-US" sz="1600" b="1"/>
                <a:t>NSS 2006 </a:t>
              </a:r>
              <a:r>
                <a:rPr lang="en-US" sz="1200"/>
                <a:t>Conf. Rec.</a:t>
              </a:r>
            </a:p>
          </p:txBody>
        </p:sp>
      </p:grpSp>
      <p:grpSp>
        <p:nvGrpSpPr>
          <p:cNvPr id="8201" name="Group 29"/>
          <p:cNvGrpSpPr>
            <a:grpSpLocks/>
          </p:cNvGrpSpPr>
          <p:nvPr/>
        </p:nvGrpSpPr>
        <p:grpSpPr bwMode="auto">
          <a:xfrm>
            <a:off x="4833938" y="3547446"/>
            <a:ext cx="3846512" cy="3211513"/>
            <a:chOff x="4702633" y="3421912"/>
            <a:chExt cx="3845944" cy="3212804"/>
          </a:xfrm>
        </p:grpSpPr>
        <p:pic>
          <p:nvPicPr>
            <p:cNvPr id="820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633" y="5242978"/>
              <a:ext cx="2527558" cy="139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189" y="3421912"/>
              <a:ext cx="2753388" cy="2202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Box 27"/>
            <p:cNvSpPr txBox="1">
              <a:spLocks noChangeArrowheads="1"/>
            </p:cNvSpPr>
            <p:nvPr/>
          </p:nvSpPr>
          <p:spPr bwMode="auto">
            <a:xfrm>
              <a:off x="6804536" y="3603885"/>
              <a:ext cx="15523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bg1"/>
                  </a:solidFill>
                </a:rPr>
                <a:t>Courtesy eROSITA</a:t>
              </a:r>
            </a:p>
          </p:txBody>
        </p:sp>
        <p:sp>
          <p:nvSpPr>
            <p:cNvPr id="8205" name="TextBox 28"/>
            <p:cNvSpPr txBox="1">
              <a:spLocks noChangeArrowheads="1"/>
            </p:cNvSpPr>
            <p:nvPr/>
          </p:nvSpPr>
          <p:spPr bwMode="auto">
            <a:xfrm>
              <a:off x="5242303" y="6059810"/>
              <a:ext cx="2009478" cy="51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200"/>
                <a:t>G. Weidenspointner et al., </a:t>
              </a:r>
              <a:r>
                <a:rPr lang="en-US" sz="1600" b="1"/>
                <a:t>NSS 2008 </a:t>
              </a:r>
              <a:r>
                <a:rPr lang="en-US" sz="1200"/>
                <a:t>Conf. Rec</a:t>
              </a:r>
            </a:p>
          </p:txBody>
        </p:sp>
      </p:grp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76200" y="6459538"/>
            <a:ext cx="4437063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CC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l" eaLnBrk="0" hangingPunct="0"/>
            <a:r>
              <a:rPr lang="en-GB" sz="1200">
                <a:latin typeface="Arial Narrow" charset="0"/>
              </a:rPr>
              <a:t>S. Incerti et al., Monte Carlo dosimetry for targeted irradiation of individual cells using a microbeam facility, Radiat. Prot. Dosim., vol. 133, no. 1, pp. 2-11, 2009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09548" y="207587"/>
            <a:ext cx="55321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world changes…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9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11555" r="22310" b="2324"/>
          <a:stretch>
            <a:fillRect/>
          </a:stretch>
        </p:blipFill>
        <p:spPr bwMode="auto">
          <a:xfrm>
            <a:off x="5611813" y="4911725"/>
            <a:ext cx="15938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3050"/>
            <a:ext cx="7772400" cy="647700"/>
          </a:xfrm>
        </p:spPr>
        <p:txBody>
          <a:bodyPr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Two worlds…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662" y="1214062"/>
            <a:ext cx="8313737" cy="949325"/>
          </a:xfrm>
        </p:spPr>
        <p:txBody>
          <a:bodyPr/>
          <a:lstStyle/>
          <a:p>
            <a:pPr>
              <a:buFont typeface="Monotype Sorts" charset="0"/>
              <a:buNone/>
            </a:pPr>
            <a:r>
              <a:rPr lang="en-US" sz="2800" b="1" dirty="0">
                <a:latin typeface="Arial" charset="0"/>
              </a:rPr>
              <a:t>Condensed-random-walk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OR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b="1" dirty="0">
                <a:latin typeface="Arial" charset="0"/>
              </a:rPr>
              <a:t>“discrete” r</a:t>
            </a:r>
            <a:r>
              <a:rPr lang="en-US" sz="2800" b="1" dirty="0">
                <a:latin typeface="Arial" charset="0"/>
                <a:cs typeface="Arial" charset="0"/>
              </a:rPr>
              <a:t>égime</a:t>
            </a:r>
            <a:endParaRPr lang="en-US" sz="2400" b="1" dirty="0">
              <a:latin typeface="Arial" charset="0"/>
              <a:cs typeface="Arial" charset="0"/>
            </a:endParaRPr>
          </a:p>
          <a:p>
            <a:pPr lvl="1" algn="ctr">
              <a:spcBef>
                <a:spcPct val="0"/>
              </a:spcBef>
              <a:buFont typeface="Times New Roman" charset="0"/>
              <a:buNone/>
            </a:pPr>
            <a:r>
              <a:rPr lang="en-US" sz="2400" dirty="0">
                <a:latin typeface="Times New Roman" charset="0"/>
                <a:cs typeface="Arial" charset="0"/>
              </a:rPr>
              <a:t>Characterizing choice in a Monte Carlo system</a:t>
            </a:r>
          </a:p>
        </p:txBody>
      </p:sp>
      <p:pic>
        <p:nvPicPr>
          <p:cNvPr id="9221" name="Picture 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7" b="10353"/>
          <a:stretch>
            <a:fillRect/>
          </a:stretch>
        </p:blipFill>
        <p:spPr bwMode="auto">
          <a:xfrm>
            <a:off x="0" y="2524125"/>
            <a:ext cx="29718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23838" y="3586163"/>
            <a:ext cx="12017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400" b="1">
                <a:solidFill>
                  <a:srgbClr val="000000"/>
                </a:solidFill>
                <a:latin typeface="Times New Roman" charset="0"/>
              </a:rPr>
              <a:t>ATLAS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2855913"/>
            <a:ext cx="12811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704" name="Text Box 8"/>
          <p:cNvSpPr txBox="1">
            <a:spLocks noChangeArrowheads="1"/>
          </p:cNvSpPr>
          <p:nvPr/>
        </p:nvSpPr>
        <p:spPr bwMode="auto">
          <a:xfrm>
            <a:off x="4370388" y="2501900"/>
            <a:ext cx="4741862" cy="12017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ea typeface="+mn-ea"/>
              </a:rPr>
              <a:t>How does one estimate radiation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effects on components</a:t>
            </a:r>
            <a:r>
              <a:rPr lang="en-US" sz="2400" dirty="0">
                <a:ea typeface="+mn-ea"/>
              </a:rPr>
              <a:t> exposed to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LHC + detector environment</a:t>
            </a:r>
            <a:r>
              <a:rPr lang="en-US" sz="2400" dirty="0">
                <a:ea typeface="+mn-ea"/>
              </a:rPr>
              <a:t>? </a:t>
            </a: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2117" r="56967" b="8333"/>
          <a:stretch>
            <a:fillRect/>
          </a:stretch>
        </p:blipFill>
        <p:spPr bwMode="auto">
          <a:xfrm>
            <a:off x="7181850" y="3783013"/>
            <a:ext cx="19304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1707" name="Text Box 11"/>
          <p:cNvSpPr txBox="1">
            <a:spLocks noChangeArrowheads="1"/>
          </p:cNvSpPr>
          <p:nvPr/>
        </p:nvSpPr>
        <p:spPr bwMode="auto">
          <a:xfrm>
            <a:off x="149225" y="5716588"/>
            <a:ext cx="5380038" cy="8302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dirty="0">
                <a:ea typeface="+mn-ea"/>
              </a:rPr>
              <a:t>How does one relate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dosimetry</a:t>
            </a:r>
            <a:r>
              <a:rPr lang="en-US" sz="2400" dirty="0">
                <a:ea typeface="+mn-ea"/>
              </a:rPr>
              <a:t> to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radiation biology</a:t>
            </a:r>
            <a:r>
              <a:rPr lang="en-US" sz="2400" dirty="0">
                <a:ea typeface="+mn-ea"/>
              </a:rPr>
              <a:t>?</a:t>
            </a:r>
          </a:p>
        </p:txBody>
      </p:sp>
      <p:sp>
        <p:nvSpPr>
          <p:cNvPr id="541709" name="Text Box 13"/>
          <p:cNvSpPr txBox="1">
            <a:spLocks noChangeArrowheads="1"/>
          </p:cNvSpPr>
          <p:nvPr/>
        </p:nvSpPr>
        <p:spPr bwMode="auto">
          <a:xfrm>
            <a:off x="169863" y="4478338"/>
            <a:ext cx="7059612" cy="6365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l">
              <a:defRPr/>
            </a:pPr>
            <a:r>
              <a:rPr lang="en-US" dirty="0">
                <a:latin typeface="+mn-lt"/>
                <a:ea typeface="+mn-ea"/>
              </a:rPr>
              <a:t>And what about </a:t>
            </a:r>
            <a:r>
              <a:rPr lang="en-US" b="1" dirty="0">
                <a:latin typeface="+mn-lt"/>
                <a:ea typeface="+mn-ea"/>
              </a:rPr>
              <a:t>nanotechnology</a:t>
            </a:r>
            <a:r>
              <a:rPr lang="en-US" dirty="0">
                <a:latin typeface="+mn-lt"/>
                <a:ea typeface="+mn-ea"/>
              </a:rPr>
              <a:t>-based detectors for HEP?</a:t>
            </a:r>
          </a:p>
          <a:p>
            <a:pPr algn="l">
              <a:defRPr/>
            </a:pPr>
            <a:r>
              <a:rPr lang="en-US" dirty="0">
                <a:latin typeface="+mn-lt"/>
                <a:ea typeface="+mn-ea"/>
              </a:rPr>
              <a:t>And tracking in a </a:t>
            </a:r>
            <a:r>
              <a:rPr lang="en-US" b="1" dirty="0">
                <a:latin typeface="+mn-lt"/>
                <a:ea typeface="+mn-ea"/>
              </a:rPr>
              <a:t>gaseous detector</a:t>
            </a:r>
            <a:r>
              <a:rPr lang="en-US" dirty="0">
                <a:latin typeface="+mn-lt"/>
                <a:ea typeface="+mn-ea"/>
              </a:rPr>
              <a:t>? </a:t>
            </a:r>
          </a:p>
        </p:txBody>
      </p:sp>
      <p:sp>
        <p:nvSpPr>
          <p:cNvPr id="9229" name="Text Box 14"/>
          <p:cNvSpPr txBox="1">
            <a:spLocks noChangeArrowheads="1"/>
          </p:cNvSpPr>
          <p:nvPr/>
        </p:nvSpPr>
        <p:spPr bwMode="auto">
          <a:xfrm>
            <a:off x="2968625" y="2565400"/>
            <a:ext cx="1395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/>
              <a:t>RADMON</a:t>
            </a:r>
          </a:p>
        </p:txBody>
      </p:sp>
      <p:sp>
        <p:nvSpPr>
          <p:cNvPr id="541714" name="Text Box 18"/>
          <p:cNvSpPr txBox="1">
            <a:spLocks noChangeArrowheads="1"/>
          </p:cNvSpPr>
          <p:nvPr/>
        </p:nvSpPr>
        <p:spPr bwMode="auto">
          <a:xfrm>
            <a:off x="158750" y="5160963"/>
            <a:ext cx="5902325" cy="3286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tIns="10800" bIns="10800">
            <a:spAutoFit/>
          </a:bodyPr>
          <a:lstStyle/>
          <a:p>
            <a:pPr algn="l">
              <a:defRPr/>
            </a:pPr>
            <a:r>
              <a:rPr lang="en-US" i="1" dirty="0">
                <a:latin typeface="+mn-lt"/>
                <a:ea typeface="+mn-ea"/>
              </a:rPr>
              <a:t>And </a:t>
            </a:r>
            <a:r>
              <a:rPr lang="en-US" b="1" i="1" dirty="0">
                <a:latin typeface="+mn-lt"/>
                <a:ea typeface="+mn-ea"/>
              </a:rPr>
              <a:t>plasma</a:t>
            </a:r>
            <a:r>
              <a:rPr lang="en-US" i="1" dirty="0">
                <a:latin typeface="+mn-lt"/>
                <a:ea typeface="+mn-ea"/>
              </a:rPr>
              <a:t> facing material in a fusion reactor?</a:t>
            </a:r>
          </a:p>
        </p:txBody>
      </p:sp>
    </p:spTree>
    <p:extLst>
      <p:ext uri="{BB962C8B-B14F-4D97-AF65-F5344CB8AC3E}">
        <p14:creationId xmlns:p14="http://schemas.microsoft.com/office/powerpoint/2010/main" val="214536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1767" y="1137623"/>
            <a:ext cx="3114151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7375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r>
              <a:rPr lang="en-US" sz="3200" b="1" dirty="0" smtClean="0"/>
              <a:t>Simulation at small scale</a:t>
            </a:r>
          </a:p>
        </p:txBody>
      </p:sp>
      <p:sp>
        <p:nvSpPr>
          <p:cNvPr id="4" name="Rectangle 3"/>
          <p:cNvSpPr/>
          <p:nvPr/>
        </p:nvSpPr>
        <p:spPr>
          <a:xfrm>
            <a:off x="4178915" y="693912"/>
            <a:ext cx="4235397" cy="1846659"/>
          </a:xfrm>
          <a:prstGeom prst="rect">
            <a:avLst/>
          </a:prstGeom>
          <a:ln>
            <a:solidFill>
              <a:srgbClr val="17375E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ransport </a:t>
            </a:r>
            <a:r>
              <a:rPr lang="en-US" sz="2400" dirty="0"/>
              <a:t>very low energy particles (~</a:t>
            </a:r>
            <a:r>
              <a:rPr lang="en-US" sz="2400" dirty="0" err="1"/>
              <a:t>eV</a:t>
            </a:r>
            <a:r>
              <a:rPr lang="en-US" sz="2400" dirty="0"/>
              <a:t> scale</a:t>
            </a:r>
            <a:r>
              <a:rPr lang="en-US" sz="2400" dirty="0" smtClean="0"/>
              <a:t>)</a:t>
            </a:r>
          </a:p>
          <a:p>
            <a:endParaRPr lang="en-US" sz="1600" dirty="0"/>
          </a:p>
          <a:p>
            <a:r>
              <a:rPr lang="en-US" sz="2400" dirty="0" smtClean="0"/>
              <a:t>Physics models</a:t>
            </a:r>
          </a:p>
          <a:p>
            <a:r>
              <a:rPr lang="en-US" sz="2400" dirty="0" smtClean="0"/>
              <a:t>Experimental data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61768" y="4066263"/>
            <a:ext cx="3065301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7375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Multi-scale simulation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37687" y="3785409"/>
            <a:ext cx="4225474" cy="1569660"/>
          </a:xfrm>
          <a:prstGeom prst="rect">
            <a:avLst/>
          </a:prstGeom>
          <a:noFill/>
          <a:ln>
            <a:solidFill>
              <a:srgbClr val="17375E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Nano- and macro-scale in the same environment</a:t>
            </a:r>
          </a:p>
          <a:p>
            <a:r>
              <a:rPr lang="en-US" sz="2400" dirty="0" smtClean="0"/>
              <a:t>Condensed and discrete schemes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282" y="2710841"/>
            <a:ext cx="8194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Lucida Grande"/>
              <a:buChar char="➡"/>
            </a:pPr>
            <a:r>
              <a:rPr lang="en-US" sz="2400" dirty="0" smtClean="0"/>
              <a:t>Drop the condensed history scheme</a:t>
            </a:r>
          </a:p>
          <a:p>
            <a:pPr marL="342900" indent="-342900">
              <a:buClr>
                <a:srgbClr val="FF0000"/>
              </a:buClr>
              <a:buFont typeface="Lucida Grande"/>
              <a:buChar char="➡"/>
            </a:pPr>
            <a:r>
              <a:rPr lang="en-US" sz="2400" dirty="0" smtClean="0"/>
              <a:t>Move beyond the independent particle approximation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0441" y="5543792"/>
            <a:ext cx="7840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r>
              <a:rPr lang="en-US" i="1" dirty="0" smtClean="0"/>
              <a:t>it is </a:t>
            </a:r>
            <a:r>
              <a:rPr lang="en-US" i="1" dirty="0"/>
              <a:t>not just a matter of if-then-</a:t>
            </a:r>
            <a:r>
              <a:rPr lang="en-US" i="1" dirty="0" smtClean="0"/>
              <a:t>else</a:t>
            </a:r>
          </a:p>
          <a:p>
            <a:r>
              <a:rPr lang="en-US" i="1" dirty="0" smtClean="0"/>
              <a:t>Source of inconsistency even in conventional scenarios (e.g. PIXE)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6284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98" y="342901"/>
            <a:ext cx="8948602" cy="647700"/>
          </a:xfrm>
        </p:spPr>
        <p:txBody>
          <a:bodyPr/>
          <a:lstStyle/>
          <a:p>
            <a:r>
              <a:rPr lang="en-US" dirty="0" smtClean="0"/>
              <a:t>Independent particle approximation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6000" y="5958967"/>
            <a:ext cx="504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When does it break?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233448" y="2219192"/>
            <a:ext cx="6729007" cy="138608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 bIns="46800" anchor="ctr" anchorCtr="0">
            <a:spAutoFit/>
          </a:bodyPr>
          <a:lstStyle/>
          <a:p>
            <a:pPr algn="ctr"/>
            <a:r>
              <a:rPr lang="en-US" sz="2800" dirty="0" smtClean="0"/>
              <a:t>Each </a:t>
            </a:r>
            <a:r>
              <a:rPr lang="en-US" sz="2800" dirty="0"/>
              <a:t>electron </a:t>
            </a:r>
            <a:r>
              <a:rPr lang="en-US" sz="2800" dirty="0" smtClean="0"/>
              <a:t>is considered </a:t>
            </a:r>
            <a:r>
              <a:rPr lang="en-US" sz="2800" dirty="0"/>
              <a:t>to move </a:t>
            </a:r>
            <a:r>
              <a:rPr lang="en-US" sz="2800" b="1" dirty="0"/>
              <a:t>independently</a:t>
            </a:r>
            <a:r>
              <a:rPr lang="en-US" sz="2800" dirty="0"/>
              <a:t> in the </a:t>
            </a:r>
            <a:r>
              <a:rPr lang="en-US" sz="2800" b="1" dirty="0"/>
              <a:t>average field </a:t>
            </a:r>
            <a:r>
              <a:rPr lang="en-US" sz="2800" dirty="0"/>
              <a:t>of the Z - 1 other electrons plus the </a:t>
            </a:r>
            <a:r>
              <a:rPr lang="en-US" sz="2800" dirty="0" smtClean="0"/>
              <a:t>nucleus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81577" y="1416475"/>
            <a:ext cx="5040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Particles interact with atoms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57312" y="1233311"/>
            <a:ext cx="2149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Molecules?</a:t>
            </a:r>
          </a:p>
          <a:p>
            <a:r>
              <a:rPr lang="en-US" sz="2800" dirty="0" smtClean="0"/>
              <a:t>Solids?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49042" y="3903003"/>
            <a:ext cx="2226170" cy="830997"/>
          </a:xfrm>
          <a:prstGeom prst="rect">
            <a:avLst/>
          </a:prstGeom>
          <a:ln>
            <a:solidFill>
              <a:srgbClr val="17375E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Central</a:t>
            </a:r>
            <a:r>
              <a:rPr lang="en-US" sz="2400" dirty="0"/>
              <a:t>-field approximation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07248" y="3971364"/>
            <a:ext cx="5104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/>
              <a:t>distribution of the Z - 1 other electrons is spherically symmetric around the nucleus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042" y="4896609"/>
            <a:ext cx="803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(Dirac) </a:t>
            </a:r>
            <a:r>
              <a:rPr lang="en-US" sz="2400" b="1" dirty="0" err="1" smtClean="0"/>
              <a:t>Hartree-Fock</a:t>
            </a:r>
            <a:r>
              <a:rPr lang="en-US" sz="2400" b="1" dirty="0" smtClean="0"/>
              <a:t> calculations </a:t>
            </a:r>
            <a:r>
              <a:rPr lang="en-US" sz="2400" dirty="0" smtClean="0"/>
              <a:t>are at the basis of the physics models used in Monte Carlo particle transport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477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525091" y="3013569"/>
            <a:ext cx="6381771" cy="647700"/>
          </a:xfrm>
        </p:spPr>
        <p:txBody>
          <a:bodyPr/>
          <a:lstStyle/>
          <a:p>
            <a:r>
              <a:rPr lang="en-US" dirty="0" smtClean="0"/>
              <a:t>Photon elastic scattering</a:t>
            </a:r>
            <a:endParaRPr lang="en-US" dirty="0"/>
          </a:p>
        </p:txBody>
      </p:sp>
      <p:pic>
        <p:nvPicPr>
          <p:cNvPr id="3" name="Picture 2" descr="totcs_exp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1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0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074" y="745863"/>
            <a:ext cx="7772400" cy="647700"/>
          </a:xfrm>
        </p:spPr>
        <p:txBody>
          <a:bodyPr/>
          <a:lstStyle/>
          <a:p>
            <a:pPr algn="ctr"/>
            <a:r>
              <a:rPr lang="en-US" dirty="0" smtClean="0"/>
              <a:t>Implicit throughout this talk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9993" y="2088080"/>
            <a:ext cx="341945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Monte Carlo</a:t>
            </a:r>
          </a:p>
        </p:txBody>
      </p:sp>
      <p:sp>
        <p:nvSpPr>
          <p:cNvPr id="5" name="Equal 4"/>
          <p:cNvSpPr/>
          <p:nvPr/>
        </p:nvSpPr>
        <p:spPr bwMode="auto">
          <a:xfrm>
            <a:off x="3907956" y="3003905"/>
            <a:ext cx="1123536" cy="573916"/>
          </a:xfrm>
          <a:prstGeom prst="mathEqual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098" y="3986652"/>
            <a:ext cx="8426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Monte Carlo for particle transport</a:t>
            </a:r>
          </a:p>
          <a:p>
            <a:pPr algn="ctr"/>
            <a:r>
              <a:rPr lang="en-US" sz="4000" b="1" dirty="0"/>
              <a:t>i</a:t>
            </a:r>
            <a:r>
              <a:rPr lang="en-US" sz="4000" b="1" dirty="0" smtClean="0"/>
              <a:t>n matter</a:t>
            </a:r>
          </a:p>
        </p:txBody>
      </p:sp>
    </p:spTree>
    <p:extLst>
      <p:ext uri="{BB962C8B-B14F-4D97-AF65-F5344CB8AC3E}">
        <p14:creationId xmlns:p14="http://schemas.microsoft.com/office/powerpoint/2010/main" val="64489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tot_10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42" y="179756"/>
            <a:ext cx="6400800" cy="6400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16200000">
            <a:off x="-877381" y="3004899"/>
            <a:ext cx="4125867" cy="647700"/>
          </a:xfrm>
        </p:spPr>
        <p:txBody>
          <a:bodyPr/>
          <a:lstStyle/>
          <a:p>
            <a:r>
              <a:rPr lang="en-US" dirty="0" smtClean="0"/>
              <a:t>Photoionization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0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3185" y="1000304"/>
            <a:ext cx="8960815" cy="5509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/>
              <a:t>M. </a:t>
            </a:r>
            <a:r>
              <a:rPr lang="en-US" sz="1100" dirty="0" err="1"/>
              <a:t>Zaider</a:t>
            </a:r>
            <a:r>
              <a:rPr lang="en-US" sz="1100" dirty="0"/>
              <a:t>, D. J. Brenner, W. E. Wilson, “The application of track calculations to radiobiology: I. Monte Carlo simulation of proton tracks”, </a:t>
            </a:r>
            <a:r>
              <a:rPr lang="en-US" sz="1100" i="1" dirty="0" err="1"/>
              <a:t>Radiat</a:t>
            </a:r>
            <a:r>
              <a:rPr lang="en-US" sz="1100" i="1" dirty="0"/>
              <a:t>. Res.</a:t>
            </a:r>
            <a:r>
              <a:rPr lang="en-US" sz="1100" dirty="0"/>
              <a:t>, vol. 95, pp. 231-247, 1983.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 </a:t>
            </a:r>
            <a:r>
              <a:rPr lang="en-US" sz="1100" dirty="0"/>
              <a:t>H. G. </a:t>
            </a:r>
            <a:r>
              <a:rPr lang="en-US" sz="1100" dirty="0" err="1"/>
              <a:t>Paretzke</a:t>
            </a:r>
            <a:r>
              <a:rPr lang="en-US" sz="1100" dirty="0"/>
              <a:t>, “Radiation track structure theory”, in </a:t>
            </a:r>
            <a:r>
              <a:rPr lang="en-US" sz="1100" i="1" dirty="0"/>
              <a:t>Kinetics of Non- homogeneous Processes</a:t>
            </a:r>
            <a:r>
              <a:rPr lang="en-US" sz="1100" dirty="0"/>
              <a:t>, Ed. New York: Wiley, 1987, pp. 89-170.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 </a:t>
            </a:r>
            <a:r>
              <a:rPr lang="en-US" sz="1100" dirty="0"/>
              <a:t>W. E. Wilson and H. G. </a:t>
            </a:r>
            <a:r>
              <a:rPr lang="en-US" sz="1100" dirty="0" err="1"/>
              <a:t>Paretzke</a:t>
            </a:r>
            <a:r>
              <a:rPr lang="en-US" sz="1100" dirty="0"/>
              <a:t>, “Calculation of distribution of energy imparted and </a:t>
            </a:r>
            <a:r>
              <a:rPr lang="en-US" sz="1100" dirty="0" err="1"/>
              <a:t>ionisations</a:t>
            </a:r>
            <a:r>
              <a:rPr lang="en-US" sz="1100" dirty="0"/>
              <a:t> by fast protons in nanometer sites”, </a:t>
            </a:r>
            <a:r>
              <a:rPr lang="en-US" sz="1100" i="1" dirty="0" err="1"/>
              <a:t>Radiat</a:t>
            </a:r>
            <a:r>
              <a:rPr lang="en-US" sz="1100" i="1" dirty="0"/>
              <a:t>. Res.</a:t>
            </a:r>
            <a:r>
              <a:rPr lang="en-US" sz="1100" dirty="0"/>
              <a:t>, vol. 81, pp. 521-537, 1981.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A</a:t>
            </a:r>
            <a:r>
              <a:rPr lang="en-US" sz="1100" dirty="0"/>
              <a:t>. Ito, “Electron track simulation for </a:t>
            </a:r>
            <a:r>
              <a:rPr lang="en-US" sz="1100" dirty="0" err="1"/>
              <a:t>microdosimetry</a:t>
            </a:r>
            <a:r>
              <a:rPr lang="en-US" sz="1100" dirty="0"/>
              <a:t>”, in </a:t>
            </a:r>
            <a:r>
              <a:rPr lang="en-US" sz="1100" i="1" dirty="0"/>
              <a:t>Monte Carlo Transport of Electrons and Photons</a:t>
            </a:r>
            <a:r>
              <a:rPr lang="en-US" sz="1100" dirty="0"/>
              <a:t>, Ed. </a:t>
            </a:r>
            <a:r>
              <a:rPr lang="en-US" sz="1100" dirty="0" smtClean="0"/>
              <a:t>Plenum</a:t>
            </a:r>
            <a:r>
              <a:rPr lang="en-US" sz="1100" dirty="0"/>
              <a:t>, 1988, pp. 361-382.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S</a:t>
            </a:r>
            <a:r>
              <a:rPr lang="en-US" sz="1100" dirty="0"/>
              <a:t>. </a:t>
            </a:r>
            <a:r>
              <a:rPr lang="en-US" sz="1100" dirty="0" err="1"/>
              <a:t>Uehara</a:t>
            </a:r>
            <a:r>
              <a:rPr lang="en-US" sz="1100" dirty="0"/>
              <a:t>, H. </a:t>
            </a:r>
            <a:r>
              <a:rPr lang="en-US" sz="1100" dirty="0" err="1"/>
              <a:t>Nikjoo</a:t>
            </a:r>
            <a:r>
              <a:rPr lang="en-US" sz="1100" dirty="0"/>
              <a:t>, and D. T. </a:t>
            </a:r>
            <a:r>
              <a:rPr lang="en-US" sz="1100" dirty="0" err="1"/>
              <a:t>Goodhead</a:t>
            </a:r>
            <a:r>
              <a:rPr lang="en-US" sz="1100" dirty="0"/>
              <a:t>, “Cross-sections for water vapor for the Monte Carlo electron track structure code from 10 </a:t>
            </a:r>
            <a:r>
              <a:rPr lang="en-US" sz="1100" dirty="0" err="1"/>
              <a:t>eV</a:t>
            </a:r>
            <a:r>
              <a:rPr lang="en-US" sz="1100" dirty="0"/>
              <a:t> to the MeV region”, </a:t>
            </a:r>
            <a:r>
              <a:rPr lang="en-US" sz="1100" i="1" dirty="0"/>
              <a:t>Phys. Med. Biol.</a:t>
            </a:r>
            <a:r>
              <a:rPr lang="en-US" sz="1100" dirty="0"/>
              <a:t>, vol. 37, pp. 1841-1858, 1992.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A</a:t>
            </a:r>
            <a:r>
              <a:rPr lang="en-US" sz="1100" dirty="0"/>
              <a:t>. V. </a:t>
            </a:r>
            <a:r>
              <a:rPr lang="en-US" sz="1100" dirty="0" err="1"/>
              <a:t>Lappa</a:t>
            </a:r>
            <a:r>
              <a:rPr lang="en-US" sz="1100" dirty="0"/>
              <a:t>, E. A. </a:t>
            </a:r>
            <a:r>
              <a:rPr lang="en-US" sz="1100" dirty="0" err="1"/>
              <a:t>Bigildeev</a:t>
            </a:r>
            <a:r>
              <a:rPr lang="en-US" sz="1100" dirty="0"/>
              <a:t>, D. S. </a:t>
            </a:r>
            <a:r>
              <a:rPr lang="en-US" sz="1100" dirty="0" err="1"/>
              <a:t>Burmistrov</a:t>
            </a:r>
            <a:r>
              <a:rPr lang="en-US" sz="1100" dirty="0"/>
              <a:t>, and O. N. </a:t>
            </a:r>
            <a:r>
              <a:rPr lang="en-US" sz="1100" dirty="0" err="1"/>
              <a:t>Vasilyev</a:t>
            </a:r>
            <a:r>
              <a:rPr lang="en-US" sz="1100" dirty="0"/>
              <a:t>, “Trion code for radiation action calculations and its application in </a:t>
            </a:r>
            <a:r>
              <a:rPr lang="en-US" sz="1100" dirty="0" err="1"/>
              <a:t>microdosimetry</a:t>
            </a:r>
            <a:r>
              <a:rPr lang="en-US" sz="1100" dirty="0"/>
              <a:t> and radiobiology”, </a:t>
            </a:r>
            <a:r>
              <a:rPr lang="en-US" sz="1100" i="1" dirty="0" err="1"/>
              <a:t>Radiat</a:t>
            </a:r>
            <a:r>
              <a:rPr lang="en-US" sz="1100" i="1" dirty="0"/>
              <a:t>. Environ. </a:t>
            </a:r>
            <a:r>
              <a:rPr lang="en-US" sz="1100" i="1" dirty="0" err="1"/>
              <a:t>Biophys</a:t>
            </a:r>
            <a:r>
              <a:rPr lang="en-US" sz="1100" i="1" dirty="0"/>
              <a:t>.</a:t>
            </a:r>
            <a:r>
              <a:rPr lang="en-US" sz="1100" dirty="0"/>
              <a:t>, vol. 32, pp. 1-19, 1993.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C</a:t>
            </a:r>
            <a:r>
              <a:rPr lang="en-US" sz="1100" dirty="0"/>
              <a:t>. Champion, “Multiple ionization of water by heavy ions: a Monte Carlo approach”, </a:t>
            </a:r>
            <a:r>
              <a:rPr lang="en-US" sz="1100" i="1" dirty="0" err="1"/>
              <a:t>Nucl</a:t>
            </a:r>
            <a:r>
              <a:rPr lang="en-US" sz="1100" i="1" dirty="0"/>
              <a:t>. </a:t>
            </a:r>
            <a:r>
              <a:rPr lang="en-US" sz="1100" i="1" dirty="0" err="1"/>
              <a:t>Instrum</a:t>
            </a:r>
            <a:r>
              <a:rPr lang="en-US" sz="1100" i="1" dirty="0"/>
              <a:t>. Meth. B</a:t>
            </a:r>
            <a:r>
              <a:rPr lang="en-US" sz="1100" dirty="0"/>
              <a:t>, vol. 205, pp. 671-676, </a:t>
            </a:r>
            <a:r>
              <a:rPr lang="en-US" sz="1100" dirty="0" smtClean="0"/>
              <a:t>2003</a:t>
            </a:r>
            <a:endParaRPr lang="en-US" sz="1100" dirty="0"/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W</a:t>
            </a:r>
            <a:r>
              <a:rPr lang="en-US" sz="1100" dirty="0"/>
              <a:t>. E. Wilson and H. </a:t>
            </a:r>
            <a:r>
              <a:rPr lang="en-US" sz="1100" dirty="0" err="1"/>
              <a:t>Nikjoo</a:t>
            </a:r>
            <a:r>
              <a:rPr lang="en-US" sz="1100" dirty="0"/>
              <a:t>, “A Monte Carlo code for positive ion track simulation”, </a:t>
            </a:r>
            <a:r>
              <a:rPr lang="en-US" sz="1100" i="1" dirty="0" err="1"/>
              <a:t>Radiat</a:t>
            </a:r>
            <a:r>
              <a:rPr lang="en-US" sz="1100" i="1" dirty="0"/>
              <a:t>. Environ. </a:t>
            </a:r>
            <a:r>
              <a:rPr lang="en-US" sz="1100" i="1" dirty="0" err="1"/>
              <a:t>Biophys</a:t>
            </a:r>
            <a:r>
              <a:rPr lang="en-US" sz="1100" i="1" dirty="0"/>
              <a:t>.</a:t>
            </a:r>
            <a:r>
              <a:rPr lang="en-US" sz="1100" dirty="0"/>
              <a:t>, vol. 38, pp. 97-104, 1999. </a:t>
            </a:r>
            <a:endParaRPr lang="en-US" sz="1100" dirty="0" smtClean="0"/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S</a:t>
            </a:r>
            <a:r>
              <a:rPr lang="en-US" sz="1100" dirty="0"/>
              <a:t>. </a:t>
            </a:r>
            <a:r>
              <a:rPr lang="en-US" sz="1100" dirty="0" err="1"/>
              <a:t>Uehara</a:t>
            </a:r>
            <a:r>
              <a:rPr lang="en-US" sz="1100" dirty="0"/>
              <a:t>, L. H. </a:t>
            </a:r>
            <a:r>
              <a:rPr lang="en-US" sz="1100" dirty="0" err="1"/>
              <a:t>Toburen</a:t>
            </a:r>
            <a:r>
              <a:rPr lang="en-US" sz="1100" dirty="0"/>
              <a:t>, and H. </a:t>
            </a:r>
            <a:r>
              <a:rPr lang="en-US" sz="1100" dirty="0" err="1"/>
              <a:t>Nikjoo</a:t>
            </a:r>
            <a:r>
              <a:rPr lang="en-US" sz="1100" dirty="0"/>
              <a:t>, “Development of a Monte Carlo track structure code for low-energy protons in water”, </a:t>
            </a:r>
            <a:r>
              <a:rPr lang="en-US" sz="1100" i="1" dirty="0"/>
              <a:t>Int. </a:t>
            </a:r>
            <a:r>
              <a:rPr lang="en-US" sz="1100" i="1" dirty="0" smtClean="0"/>
              <a:t>J. </a:t>
            </a:r>
            <a:r>
              <a:rPr lang="en-US" sz="1100" i="1" dirty="0" err="1" smtClean="0"/>
              <a:t>Radiat</a:t>
            </a:r>
            <a:r>
              <a:rPr lang="en-US" sz="1100" i="1" dirty="0"/>
              <a:t>. Biol.</a:t>
            </a:r>
            <a:r>
              <a:rPr lang="en-US" sz="1100" dirty="0"/>
              <a:t>, vol. 77, pp. 138-154, 2001.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D</a:t>
            </a:r>
            <a:r>
              <a:rPr lang="en-US" sz="1100" dirty="0"/>
              <a:t>. </a:t>
            </a:r>
            <a:r>
              <a:rPr lang="en-US" sz="1100" dirty="0" err="1"/>
              <a:t>Emfietzoglou</a:t>
            </a:r>
            <a:r>
              <a:rPr lang="en-US" sz="1100" dirty="0"/>
              <a:t>, G. </a:t>
            </a:r>
            <a:r>
              <a:rPr lang="en-US" sz="1100" dirty="0" err="1"/>
              <a:t>Papamichael</a:t>
            </a:r>
            <a:r>
              <a:rPr lang="en-US" sz="1100" dirty="0"/>
              <a:t>, and M. </a:t>
            </a:r>
            <a:r>
              <a:rPr lang="en-US" sz="1100" dirty="0" err="1"/>
              <a:t>Moscovitch</a:t>
            </a:r>
            <a:r>
              <a:rPr lang="en-US" sz="1100" dirty="0"/>
              <a:t>, “An event-by</a:t>
            </a:r>
            <a:r>
              <a:rPr lang="en-US" sz="1100" dirty="0" smtClean="0"/>
              <a:t>-event </a:t>
            </a:r>
            <a:r>
              <a:rPr lang="en-US" sz="1100" dirty="0"/>
              <a:t>computer simulation of interactions of energetic charged particles and all their secondary electrons in water”, J. Phys. D: Appl. Phys., vol. 33, pp. 932-944, 2000.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D</a:t>
            </a:r>
            <a:r>
              <a:rPr lang="en-US" sz="1100" dirty="0"/>
              <a:t>. </a:t>
            </a:r>
            <a:r>
              <a:rPr lang="en-US" sz="1100" dirty="0" err="1"/>
              <a:t>Emfietzoglou</a:t>
            </a:r>
            <a:r>
              <a:rPr lang="en-US" sz="1100" dirty="0"/>
              <a:t>, G. </a:t>
            </a:r>
            <a:r>
              <a:rPr lang="en-US" sz="1100" dirty="0" err="1"/>
              <a:t>Papamichael</a:t>
            </a:r>
            <a:r>
              <a:rPr lang="en-US" sz="1100" dirty="0"/>
              <a:t>, K. </a:t>
            </a:r>
            <a:r>
              <a:rPr lang="en-US" sz="1100" dirty="0" err="1"/>
              <a:t>Kostarelos</a:t>
            </a:r>
            <a:r>
              <a:rPr lang="en-US" sz="1100" dirty="0"/>
              <a:t>, and M. </a:t>
            </a:r>
            <a:r>
              <a:rPr lang="en-US" sz="1100" dirty="0" err="1"/>
              <a:t>Moscovitch</a:t>
            </a:r>
            <a:r>
              <a:rPr lang="en-US" sz="1100" dirty="0"/>
              <a:t>, “A Monte Carlo track structure code for electrons ( 10 eV-10 </a:t>
            </a:r>
            <a:r>
              <a:rPr lang="en-US" sz="1100" dirty="0" err="1"/>
              <a:t>keV</a:t>
            </a:r>
            <a:r>
              <a:rPr lang="en-US" sz="1100" dirty="0"/>
              <a:t>) and protons ( 0.3-10 MeV) in water: partitioning of energy and collision events”, </a:t>
            </a:r>
            <a:r>
              <a:rPr lang="en-US" sz="1100" i="1" dirty="0"/>
              <a:t>Phys. Med. Biol.</a:t>
            </a:r>
            <a:r>
              <a:rPr lang="en-US" sz="1100" dirty="0"/>
              <a:t>, vol. 45, pp. 3171-3194, 2000</a:t>
            </a:r>
            <a:r>
              <a:rPr lang="en-US" sz="1100" dirty="0" smtClean="0"/>
              <a:t>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D. </a:t>
            </a:r>
            <a:r>
              <a:rPr lang="en-US" sz="1100" dirty="0" err="1" smtClean="0"/>
              <a:t>Emfietzoglou</a:t>
            </a:r>
            <a:r>
              <a:rPr lang="en-US" sz="1100" dirty="0"/>
              <a:t>, G. </a:t>
            </a:r>
            <a:r>
              <a:rPr lang="en-US" sz="1100" dirty="0" err="1"/>
              <a:t>Papamichael</a:t>
            </a:r>
            <a:r>
              <a:rPr lang="en-US" sz="1100" dirty="0"/>
              <a:t>, and M. </a:t>
            </a:r>
            <a:r>
              <a:rPr lang="en-US" sz="1100" dirty="0" err="1"/>
              <a:t>Moscovitch</a:t>
            </a:r>
            <a:r>
              <a:rPr lang="en-US" sz="1100" dirty="0"/>
              <a:t>, “Charged particle interactions in water: Cross sections and simulations”, </a:t>
            </a:r>
            <a:r>
              <a:rPr lang="en-US" sz="1100" i="1" dirty="0" err="1"/>
              <a:t>Radiat</a:t>
            </a:r>
            <a:r>
              <a:rPr lang="en-US" sz="1100" i="1" dirty="0"/>
              <a:t>. Phys. Chem.</a:t>
            </a:r>
            <a:r>
              <a:rPr lang="en-US" sz="1100" dirty="0"/>
              <a:t>, vol. 61, pp. 597-598, 2001.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/>
              <a:t>Terrissol</a:t>
            </a:r>
            <a:r>
              <a:rPr lang="en-US" sz="1100" dirty="0"/>
              <a:t> and A. </a:t>
            </a:r>
            <a:r>
              <a:rPr lang="en-US" sz="1100" dirty="0" err="1"/>
              <a:t>Beaudre</a:t>
            </a:r>
            <a:r>
              <a:rPr lang="en-US" sz="1100" dirty="0"/>
              <a:t>, “Simulation of space and time evolution of </a:t>
            </a:r>
            <a:r>
              <a:rPr lang="en-US" sz="1100" dirty="0" err="1"/>
              <a:t>radiolytic</a:t>
            </a:r>
            <a:r>
              <a:rPr lang="en-US" sz="1100" dirty="0"/>
              <a:t> species induced by electrons in water”, </a:t>
            </a:r>
            <a:r>
              <a:rPr lang="en-US" sz="1100" i="1" dirty="0" err="1"/>
              <a:t>Radiat</a:t>
            </a:r>
            <a:r>
              <a:rPr lang="en-US" sz="1100" i="1" dirty="0"/>
              <a:t>. Prot. </a:t>
            </a:r>
            <a:r>
              <a:rPr lang="en-US" sz="1100" i="1" dirty="0" err="1"/>
              <a:t>Dosim</a:t>
            </a:r>
            <a:r>
              <a:rPr lang="en-US" sz="1100" i="1" dirty="0"/>
              <a:t>.</a:t>
            </a:r>
            <a:r>
              <a:rPr lang="en-US" sz="1100" dirty="0"/>
              <a:t>, vol. 31, pp. 171-175, 1990.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S</a:t>
            </a:r>
            <a:r>
              <a:rPr lang="en-US" sz="1100" dirty="0"/>
              <a:t>. M. </a:t>
            </a:r>
            <a:r>
              <a:rPr lang="en-US" sz="1100" dirty="0" err="1"/>
              <a:t>Pimblott</a:t>
            </a:r>
            <a:r>
              <a:rPr lang="en-US" sz="1100" dirty="0"/>
              <a:t>, J. A. </a:t>
            </a:r>
            <a:r>
              <a:rPr lang="en-US" sz="1100" dirty="0" err="1"/>
              <a:t>LaVerne</a:t>
            </a:r>
            <a:r>
              <a:rPr lang="en-US" sz="1100" dirty="0"/>
              <a:t>, A. </a:t>
            </a:r>
            <a:r>
              <a:rPr lang="en-US" sz="1100" dirty="0" err="1"/>
              <a:t>Mozumder</a:t>
            </a:r>
            <a:r>
              <a:rPr lang="en-US" sz="1100" dirty="0"/>
              <a:t>, N. J. B Green, “Structure of electron tracks in water. 1. Distribution of energy deposition events”, </a:t>
            </a:r>
            <a:r>
              <a:rPr lang="en-US" sz="1100" i="1" dirty="0"/>
              <a:t>J. Phys. Chem.</a:t>
            </a:r>
            <a:r>
              <a:rPr lang="en-US" sz="1100" dirty="0"/>
              <a:t>, vol. 94, pp. 488-495, 1990.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R</a:t>
            </a:r>
            <a:r>
              <a:rPr lang="en-US" sz="1100" dirty="0"/>
              <a:t>. H. Ritchie et al., “Radiation Interactions and Energy Transport in the Condensed Phase”, in </a:t>
            </a:r>
            <a:r>
              <a:rPr lang="en-US" sz="1100" i="1" dirty="0"/>
              <a:t>Physical and Chemical Mechanisms in Molecular Radiation Biology</a:t>
            </a:r>
            <a:r>
              <a:rPr lang="en-US" sz="1100" dirty="0"/>
              <a:t>, Ed. </a:t>
            </a:r>
            <a:r>
              <a:rPr lang="en-US" sz="1100" dirty="0" smtClean="0"/>
              <a:t> </a:t>
            </a:r>
            <a:r>
              <a:rPr lang="en-US" sz="1100" dirty="0"/>
              <a:t>Plenum Press, 1991, pp. 99-136.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/>
              <a:t>Zaider</a:t>
            </a:r>
            <a:r>
              <a:rPr lang="en-US" sz="1100" dirty="0"/>
              <a:t>, M. G. </a:t>
            </a:r>
            <a:r>
              <a:rPr lang="en-US" sz="1100" dirty="0" err="1"/>
              <a:t>Vracko</a:t>
            </a:r>
            <a:r>
              <a:rPr lang="en-US" sz="1100" dirty="0"/>
              <a:t>, A. </a:t>
            </a:r>
            <a:r>
              <a:rPr lang="en-US" sz="1100" dirty="0" smtClean="0"/>
              <a:t>Y. C</a:t>
            </a:r>
            <a:r>
              <a:rPr lang="en-US" sz="1100" dirty="0"/>
              <a:t>. Fung, </a:t>
            </a:r>
            <a:r>
              <a:rPr lang="en-US" sz="1100" dirty="0" smtClean="0"/>
              <a:t>J</a:t>
            </a:r>
            <a:r>
              <a:rPr lang="en-US" sz="1100" dirty="0"/>
              <a:t>. L. Fry, “Electron transport in condensed water”, </a:t>
            </a:r>
            <a:r>
              <a:rPr lang="en-US" sz="1100" i="1" dirty="0" err="1"/>
              <a:t>Radiat</a:t>
            </a:r>
            <a:r>
              <a:rPr lang="en-US" sz="1100" i="1" dirty="0"/>
              <a:t>. Prot. </a:t>
            </a:r>
            <a:r>
              <a:rPr lang="en-US" sz="1100" i="1" dirty="0" err="1"/>
              <a:t>Dosim</a:t>
            </a:r>
            <a:r>
              <a:rPr lang="en-US" sz="1100" i="1" dirty="0"/>
              <a:t>.</a:t>
            </a:r>
            <a:r>
              <a:rPr lang="en-US" sz="1100" dirty="0"/>
              <a:t>, vol. 52, pp. 139</a:t>
            </a:r>
            <a:r>
              <a:rPr lang="en-US" sz="1100" dirty="0" smtClean="0"/>
              <a:t>-146</a:t>
            </a:r>
            <a:r>
              <a:rPr lang="en-US" sz="1100" dirty="0"/>
              <a:t>, 1994.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M.A</a:t>
            </a:r>
            <a:r>
              <a:rPr lang="en-US" sz="1100" dirty="0"/>
              <a:t>. </a:t>
            </a:r>
            <a:r>
              <a:rPr lang="en-US" sz="1100" dirty="0" smtClean="0"/>
              <a:t>Hill, F</a:t>
            </a:r>
            <a:r>
              <a:rPr lang="en-US" sz="1100" dirty="0"/>
              <a:t>. A. Smith, “Calculation of initial and primary yields in the radiolysis of water”, </a:t>
            </a:r>
            <a:r>
              <a:rPr lang="en-US" sz="1100" i="1" dirty="0"/>
              <a:t>Int. J. Appl. </a:t>
            </a:r>
            <a:r>
              <a:rPr lang="en-US" sz="1100" i="1" dirty="0" err="1"/>
              <a:t>Radiat</a:t>
            </a:r>
            <a:r>
              <a:rPr lang="en-US" sz="1100" i="1" dirty="0"/>
              <a:t>. </a:t>
            </a:r>
            <a:r>
              <a:rPr lang="en-US" sz="1100" i="1" dirty="0" err="1"/>
              <a:t>Isot</a:t>
            </a:r>
            <a:r>
              <a:rPr lang="en-US" sz="1100" i="1" dirty="0"/>
              <a:t>.</a:t>
            </a:r>
            <a:r>
              <a:rPr lang="en-US" sz="1100" dirty="0"/>
              <a:t>, </a:t>
            </a:r>
            <a:r>
              <a:rPr lang="en-US" sz="1100" dirty="0" smtClean="0"/>
              <a:t>43</a:t>
            </a:r>
            <a:r>
              <a:rPr lang="en-US" sz="1100" dirty="0"/>
              <a:t>, pp. 265-280, 1994.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V</a:t>
            </a:r>
            <a:r>
              <a:rPr lang="en-US" sz="1100" dirty="0"/>
              <a:t>. </a:t>
            </a:r>
            <a:r>
              <a:rPr lang="en-US" sz="1100" dirty="0" err="1"/>
              <a:t>Cobut</a:t>
            </a:r>
            <a:r>
              <a:rPr lang="en-US" sz="1100" dirty="0"/>
              <a:t>, Y. </a:t>
            </a:r>
            <a:r>
              <a:rPr lang="en-US" sz="1100" dirty="0" err="1"/>
              <a:t>Frongillo</a:t>
            </a:r>
            <a:r>
              <a:rPr lang="en-US" sz="1100" dirty="0"/>
              <a:t>, J. P. </a:t>
            </a:r>
            <a:r>
              <a:rPr lang="en-US" sz="1100" dirty="0" err="1"/>
              <a:t>Patau</a:t>
            </a:r>
            <a:r>
              <a:rPr lang="en-US" sz="1100" dirty="0"/>
              <a:t>, T. </a:t>
            </a:r>
            <a:r>
              <a:rPr lang="en-US" sz="1100" dirty="0" err="1"/>
              <a:t>Goulet</a:t>
            </a:r>
            <a:r>
              <a:rPr lang="en-US" sz="1100" dirty="0"/>
              <a:t>, M. J. Fraser, and J. P. Jay-</a:t>
            </a:r>
            <a:r>
              <a:rPr lang="en-US" sz="1100" dirty="0" err="1"/>
              <a:t>Gerin</a:t>
            </a:r>
            <a:r>
              <a:rPr lang="en-US" sz="1100" dirty="0"/>
              <a:t>, “Monte Carlo simulation of fast electron and proton tracks in liquid water I. Physical and physicochemical aspects”, </a:t>
            </a:r>
            <a:r>
              <a:rPr lang="en-US" sz="1100" i="1" dirty="0" err="1"/>
              <a:t>Radiat</a:t>
            </a:r>
            <a:r>
              <a:rPr lang="en-US" sz="1100" i="1" dirty="0"/>
              <a:t>. Phys. Chem.</a:t>
            </a:r>
            <a:r>
              <a:rPr lang="en-US" sz="1100" dirty="0"/>
              <a:t>, vol. 51, pp. 229-243, 1998.</a:t>
            </a:r>
          </a:p>
          <a:p>
            <a:pPr marL="228600" indent="-228600">
              <a:buClr>
                <a:srgbClr val="FF0000"/>
              </a:buClr>
              <a:buFont typeface="Wingdings" charset="2"/>
              <a:buChar char="u"/>
            </a:pPr>
            <a:r>
              <a:rPr lang="en-US" sz="1100" dirty="0" smtClean="0"/>
              <a:t>V</a:t>
            </a:r>
            <a:r>
              <a:rPr lang="en-US" sz="1100" dirty="0"/>
              <a:t>. A. </a:t>
            </a:r>
            <a:r>
              <a:rPr lang="en-US" sz="1100" dirty="0" err="1"/>
              <a:t>Semenenko</a:t>
            </a:r>
            <a:r>
              <a:rPr lang="en-US" sz="1100" dirty="0"/>
              <a:t> et al., “NOREC, a Monte Carlo code for simulating electron tracks in liquid water”, </a:t>
            </a:r>
            <a:r>
              <a:rPr lang="en-US" sz="1100" i="1" dirty="0" err="1"/>
              <a:t>Radiat</a:t>
            </a:r>
            <a:r>
              <a:rPr lang="en-US" sz="1100" i="1" dirty="0"/>
              <a:t>. Environ. </a:t>
            </a:r>
            <a:r>
              <a:rPr lang="en-US" sz="1100" i="1" dirty="0" err="1"/>
              <a:t>Biophys</a:t>
            </a:r>
            <a:r>
              <a:rPr lang="en-US" sz="1100" i="1" dirty="0"/>
              <a:t>.</a:t>
            </a:r>
            <a:r>
              <a:rPr lang="en-US" sz="1100" dirty="0"/>
              <a:t>, vol. 42, pp. 213-217, 2003.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610" y="207587"/>
            <a:ext cx="875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PARTRAC, OREC, NOREC, LAPPA, MC4V, MC4L,TRION…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5297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48650" cy="643766"/>
          </a:xfrm>
        </p:spPr>
        <p:txBody>
          <a:bodyPr>
            <a:spAutoFit/>
          </a:bodyPr>
          <a:lstStyle/>
          <a:p>
            <a:pPr algn="ctr"/>
            <a:r>
              <a:rPr lang="en-US" sz="3600" dirty="0" smtClean="0"/>
              <a:t>Very-low energy models</a:t>
            </a:r>
            <a:endParaRPr lang="en-US" sz="3600" dirty="0"/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8305800" cy="571500"/>
          </a:xfrm>
        </p:spPr>
        <p:txBody>
          <a:bodyPr/>
          <a:lstStyle/>
          <a:p>
            <a:pPr>
              <a:buNone/>
            </a:pP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Physics mostly derived from other “track structure” codes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5252" name="Rectangle 4"/>
          <p:cNvSpPr>
            <a:spLocks noChangeArrowheads="1"/>
          </p:cNvSpPr>
          <p:nvPr/>
        </p:nvSpPr>
        <p:spPr bwMode="auto">
          <a:xfrm>
            <a:off x="685800" y="1143000"/>
            <a:ext cx="8001000" cy="830997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development cycle: 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Physics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 interactions in water down to the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scale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2009775"/>
            <a:ext cx="7972425" cy="1952625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685800" y="4572000"/>
            <a:ext cx="8001000" cy="1447800"/>
            <a:chOff x="685800" y="4267200"/>
            <a:chExt cx="8001000" cy="1447800"/>
          </a:xfrm>
        </p:grpSpPr>
        <p:pic>
          <p:nvPicPr>
            <p:cNvPr id="50180" name="Picture 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33425" y="4343400"/>
              <a:ext cx="58197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1" name="Picture 5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14400" y="4648200"/>
              <a:ext cx="76962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685800" y="4267200"/>
              <a:ext cx="8001000" cy="1447800"/>
            </a:xfrm>
            <a:prstGeom prst="rect">
              <a:avLst/>
            </a:prstGeom>
            <a:noFill/>
            <a:ln w="12700" cap="flat" cmpd="sng" algn="ctr">
              <a:solidFill>
                <a:srgbClr val="0033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85800" y="4110335"/>
            <a:ext cx="8001000" cy="461665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smtClean="0">
                <a:solidFill>
                  <a:srgbClr val="FFFFFF"/>
                </a:solidFill>
              </a:rPr>
              <a:t>Further developments</a:t>
            </a:r>
            <a:endParaRPr lang="it-IT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6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752" y="2985981"/>
            <a:ext cx="2311400" cy="3517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510" y="378541"/>
            <a:ext cx="2951150" cy="2740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554" y="615539"/>
            <a:ext cx="3759200" cy="215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7431" y="3003996"/>
            <a:ext cx="704652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Incerti</a:t>
            </a:r>
            <a:r>
              <a:rPr lang="en-US" sz="1600" dirty="0" smtClean="0"/>
              <a:t> S, </a:t>
            </a:r>
            <a:r>
              <a:rPr lang="en-US" sz="1600" dirty="0" err="1" smtClean="0"/>
              <a:t>Ivanchenko</a:t>
            </a:r>
            <a:r>
              <a:rPr lang="en-US" sz="1600" dirty="0" smtClean="0"/>
              <a:t> A, </a:t>
            </a:r>
            <a:r>
              <a:rPr lang="en-US" sz="1600" dirty="0" err="1" smtClean="0"/>
              <a:t>Karamitros</a:t>
            </a:r>
            <a:r>
              <a:rPr lang="en-US" sz="1600" dirty="0" smtClean="0"/>
              <a:t> M, </a:t>
            </a:r>
            <a:r>
              <a:rPr lang="en-US" sz="1600" dirty="0" err="1" smtClean="0"/>
              <a:t>Mantero</a:t>
            </a:r>
            <a:r>
              <a:rPr lang="en-US" sz="1600" dirty="0" smtClean="0"/>
              <a:t> A, </a:t>
            </a:r>
            <a:r>
              <a:rPr lang="en-US" sz="1600" dirty="0" err="1" smtClean="0"/>
              <a:t>Moretto</a:t>
            </a:r>
            <a:r>
              <a:rPr lang="en-US" sz="1600" dirty="0" smtClean="0"/>
              <a:t> P, Tran HN, </a:t>
            </a:r>
            <a:r>
              <a:rPr lang="en-US" sz="1600" dirty="0" err="1" smtClean="0"/>
              <a:t>Mascialino</a:t>
            </a:r>
            <a:r>
              <a:rPr lang="en-US" sz="1600" dirty="0" smtClean="0"/>
              <a:t> B, Champion C, </a:t>
            </a:r>
            <a:r>
              <a:rPr lang="en-US" sz="1600" dirty="0" err="1" smtClean="0"/>
              <a:t>Ivanchenko</a:t>
            </a:r>
            <a:r>
              <a:rPr lang="en-US" sz="1600" dirty="0" smtClean="0"/>
              <a:t> VN, Bernal MA, Francis Z, </a:t>
            </a:r>
            <a:r>
              <a:rPr lang="en-US" sz="1600" dirty="0" err="1" smtClean="0"/>
              <a:t>Villagrasa</a:t>
            </a:r>
            <a:r>
              <a:rPr lang="en-US" sz="1600" dirty="0" smtClean="0"/>
              <a:t> C, </a:t>
            </a:r>
            <a:r>
              <a:rPr lang="en-US" sz="1600" dirty="0" err="1" smtClean="0"/>
              <a:t>Baldacchin</a:t>
            </a:r>
            <a:r>
              <a:rPr lang="en-US" sz="1600" dirty="0" smtClean="0"/>
              <a:t> G, </a:t>
            </a:r>
            <a:r>
              <a:rPr lang="en-US" sz="1600" dirty="0" err="1" smtClean="0"/>
              <a:t>Guèye</a:t>
            </a:r>
            <a:r>
              <a:rPr lang="en-US" sz="1600" dirty="0" smtClean="0"/>
              <a:t> P, Capra R, </a:t>
            </a:r>
            <a:r>
              <a:rPr lang="en-US" sz="1600" dirty="0" err="1" smtClean="0"/>
              <a:t>Nieminen</a:t>
            </a:r>
            <a:r>
              <a:rPr lang="en-US" sz="1600" dirty="0" smtClean="0"/>
              <a:t> P, </a:t>
            </a:r>
            <a:r>
              <a:rPr lang="en-US" sz="1600" dirty="0" err="1" smtClean="0"/>
              <a:t>Zacharatou</a:t>
            </a:r>
            <a:r>
              <a:rPr lang="en-US" sz="1600" dirty="0" smtClean="0"/>
              <a:t> C.</a:t>
            </a:r>
          </a:p>
          <a:p>
            <a:r>
              <a:rPr lang="en-US" sz="2400" b="1" dirty="0" smtClean="0"/>
              <a:t>Comparison </a:t>
            </a:r>
            <a:r>
              <a:rPr lang="en-US" sz="2400" b="1" dirty="0"/>
              <a:t>of GEANT4 very low energy cross section models with experimental data in </a:t>
            </a:r>
            <a:r>
              <a:rPr lang="en-US" sz="2400" b="1" dirty="0" smtClean="0"/>
              <a:t>water</a:t>
            </a:r>
            <a:endParaRPr lang="en-US" sz="2400" b="1" dirty="0"/>
          </a:p>
          <a:p>
            <a:r>
              <a:rPr lang="en-US" dirty="0" smtClean="0"/>
              <a:t>Med. </a:t>
            </a:r>
            <a:r>
              <a:rPr lang="en-US" dirty="0"/>
              <a:t>Phys</a:t>
            </a:r>
            <a:r>
              <a:rPr lang="en-US" dirty="0" smtClean="0"/>
              <a:t>., vol. 37, no. 9, pp. 4692-4708, 2010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2036" y="5116406"/>
            <a:ext cx="27477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Software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Good software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Validated software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507" y="5101878"/>
            <a:ext cx="3962400" cy="127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091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139989" y="6150114"/>
            <a:ext cx="496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Percentage of elements for  which a model is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compatible with experimental data at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95% CL</a:t>
            </a:r>
            <a:endParaRPr lang="en-US" sz="1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381905469"/>
              </p:ext>
            </p:extLst>
          </p:nvPr>
        </p:nvGraphicFramePr>
        <p:xfrm>
          <a:off x="4103351" y="3340113"/>
          <a:ext cx="4787624" cy="2863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ectangle 17"/>
          <p:cNvSpPr/>
          <p:nvPr/>
        </p:nvSpPr>
        <p:spPr>
          <a:xfrm>
            <a:off x="533400" y="1998804"/>
            <a:ext cx="3886200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Cross section models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0000"/>
                </a:solidFill>
                <a:latin typeface="Arial" charset="0"/>
              </a:rPr>
              <a:t> Binary-Encounter-Bethe (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charset="0"/>
              </a:rPr>
              <a:t>BEB</a:t>
            </a:r>
            <a:r>
              <a:rPr lang="en-US" altLang="ko-KR" sz="20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Deutsch-</a:t>
            </a:r>
            <a:r>
              <a:rPr lang="en-US" altLang="ko-KR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Märk</a:t>
            </a:r>
            <a:r>
              <a:rPr lang="en-US" altLang="ko-KR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charset="0"/>
              </a:rPr>
              <a:t>DM)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ko-KR" sz="20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charset="0"/>
              </a:rPr>
              <a:t>EEDL </a:t>
            </a:r>
            <a:r>
              <a:rPr lang="en-US" altLang="ko-KR" sz="1600" i="1" dirty="0" smtClean="0">
                <a:solidFill>
                  <a:srgbClr val="000000"/>
                </a:solidFill>
                <a:latin typeface="Arial" charset="0"/>
              </a:rPr>
              <a:t>(current Geant4 Low Energy)</a:t>
            </a:r>
            <a:endParaRPr lang="en-US" altLang="ko-KR" sz="1800" i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1998804"/>
            <a:ext cx="3657600" cy="1384995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Validation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0000"/>
                </a:solidFill>
                <a:latin typeface="Arial" charset="0"/>
              </a:rPr>
              <a:t> 57 elements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charset="0"/>
              </a:rPr>
              <a:t>181</a:t>
            </a:r>
            <a:r>
              <a:rPr lang="en-US" altLang="ko-KR" sz="2000" dirty="0" smtClean="0">
                <a:solidFill>
                  <a:srgbClr val="000000"/>
                </a:solidFill>
                <a:latin typeface="Arial" charset="0"/>
              </a:rPr>
              <a:t> experimental data sets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ko-KR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Arial" charset="0"/>
              </a:rPr>
              <a:t>statistical data analysis</a:t>
            </a:r>
            <a:endParaRPr lang="en-US" altLang="ko-KR" sz="20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71" y="439596"/>
            <a:ext cx="7574119" cy="11357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3" name="TextBox 22"/>
          <p:cNvSpPr txBox="1"/>
          <p:nvPr/>
        </p:nvSpPr>
        <p:spPr>
          <a:xfrm>
            <a:off x="18062" y="0"/>
            <a:ext cx="48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Best Student Award Monte Carlo 2010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55571" y="1501952"/>
            <a:ext cx="644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003366"/>
                </a:solidFill>
                <a:latin typeface="Times New Roman"/>
                <a:cs typeface="Times New Roman"/>
              </a:rPr>
              <a:t>IEEE Trans. </a:t>
            </a:r>
            <a:r>
              <a:rPr lang="en-US" sz="1800" i="1" dirty="0" err="1" smtClean="0">
                <a:solidFill>
                  <a:srgbClr val="003366"/>
                </a:solidFill>
                <a:latin typeface="Times New Roman"/>
                <a:cs typeface="Times New Roman"/>
              </a:rPr>
              <a:t>Nucl</a:t>
            </a:r>
            <a:r>
              <a:rPr lang="en-US" sz="1800" i="1" dirty="0" smtClean="0">
                <a:solidFill>
                  <a:srgbClr val="003366"/>
                </a:solidFill>
                <a:latin typeface="Times New Roman"/>
                <a:cs typeface="Times New Roman"/>
              </a:rPr>
              <a:t>. Sci., vol. 58, no. 6, pp. 3219–3245, 2011 </a:t>
            </a:r>
            <a:endParaRPr lang="en-US" sz="1800" i="1" dirty="0">
              <a:solidFill>
                <a:srgbClr val="003366"/>
              </a:solidFill>
              <a:latin typeface="Times New Roman"/>
              <a:cs typeface="Times New Roman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07605" y="3730391"/>
            <a:ext cx="3932578" cy="2839124"/>
            <a:chOff x="609600" y="3810000"/>
            <a:chExt cx="3555013" cy="25908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810000"/>
              <a:ext cx="3555013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3276600" y="48768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Cu</a:t>
              </a:r>
              <a:endPara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24200" y="3886200"/>
              <a:ext cx="990600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 Narrow" pitchFamily="34" charset="0"/>
                  <a:sym typeface="Wingdings"/>
                </a:rPr>
                <a:t> </a:t>
              </a:r>
              <a:r>
                <a:rPr lang="en-US" sz="1800" dirty="0" smtClean="0">
                  <a:solidFill>
                    <a:srgbClr val="000000"/>
                  </a:solidFill>
                  <a:latin typeface="Arial Narrow" pitchFamily="34" charset="0"/>
                </a:rPr>
                <a:t>BEB</a:t>
              </a:r>
            </a:p>
            <a:p>
              <a:r>
                <a:rPr lang="en-US" sz="1800" dirty="0" smtClean="0">
                  <a:solidFill>
                    <a:srgbClr val="000000"/>
                  </a:solidFill>
                  <a:latin typeface="Arial Narrow" pitchFamily="34" charset="0"/>
                  <a:sym typeface="Wingdings 3"/>
                </a:rPr>
                <a:t> </a:t>
              </a:r>
              <a:r>
                <a:rPr lang="en-US" sz="1800" dirty="0" smtClean="0">
                  <a:solidFill>
                    <a:srgbClr val="000000"/>
                  </a:solidFill>
                  <a:latin typeface="Arial Narrow" pitchFamily="34" charset="0"/>
                </a:rPr>
                <a:t>DM</a:t>
              </a:r>
            </a:p>
            <a:p>
              <a:r>
                <a:rPr lang="en-US" sz="1800" dirty="0" smtClean="0">
                  <a:solidFill>
                    <a:srgbClr val="000000"/>
                  </a:solidFill>
                  <a:latin typeface="Arial Narrow" pitchFamily="34" charset="0"/>
                  <a:sym typeface="Wingdings 2"/>
                </a:rPr>
                <a:t> </a:t>
              </a:r>
              <a:r>
                <a:rPr lang="en-US" sz="1800" dirty="0" smtClean="0">
                  <a:solidFill>
                    <a:srgbClr val="000000"/>
                  </a:solidFill>
                  <a:latin typeface="Arial Narrow" pitchFamily="34" charset="0"/>
                </a:rPr>
                <a:t>EEDL</a:t>
              </a:r>
            </a:p>
            <a:p>
              <a:endParaRPr lang="en-US" sz="180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43000" y="3886200"/>
              <a:ext cx="1447800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b="1" dirty="0" smtClean="0">
                  <a:solidFill>
                    <a:srgbClr val="000000"/>
                  </a:solidFill>
                  <a:latin typeface="Arial Narrow" pitchFamily="34" charset="0"/>
                </a:rPr>
                <a:t>Experimental data:</a:t>
              </a:r>
            </a:p>
            <a:p>
              <a:r>
                <a:rPr lang="en-US" sz="1050" dirty="0" smtClean="0">
                  <a:solidFill>
                    <a:srgbClr val="000000"/>
                  </a:solidFill>
                  <a:latin typeface="Arial Narrow" pitchFamily="34" charset="0"/>
                </a:rPr>
                <a:t>R. R. Freund et al.</a:t>
              </a:r>
            </a:p>
            <a:p>
              <a:r>
                <a:rPr lang="en-US" sz="1050" dirty="0" smtClean="0">
                  <a:solidFill>
                    <a:srgbClr val="000000"/>
                  </a:solidFill>
                  <a:latin typeface="Arial Narrow" pitchFamily="34" charset="0"/>
                </a:rPr>
                <a:t>M. A. </a:t>
              </a:r>
              <a:r>
                <a:rPr lang="en-US" sz="1050" dirty="0" err="1" smtClean="0">
                  <a:solidFill>
                    <a:srgbClr val="000000"/>
                  </a:solidFill>
                  <a:latin typeface="Arial Narrow" pitchFamily="34" charset="0"/>
                </a:rPr>
                <a:t>Bolorizadeh</a:t>
              </a:r>
              <a:r>
                <a:rPr lang="en-US" sz="1050" dirty="0" smtClean="0">
                  <a:solidFill>
                    <a:srgbClr val="000000"/>
                  </a:solidFill>
                  <a:latin typeface="Arial Narrow" pitchFamily="34" charset="0"/>
                </a:rPr>
                <a:t> et al.</a:t>
              </a:r>
            </a:p>
            <a:p>
              <a:r>
                <a:rPr lang="en-US" sz="1050" dirty="0" smtClean="0">
                  <a:solidFill>
                    <a:srgbClr val="000000"/>
                  </a:solidFill>
                  <a:latin typeface="Arial Narrow" pitchFamily="34" charset="0"/>
                </a:rPr>
                <a:t>S. I. Pavlov et al.</a:t>
              </a:r>
            </a:p>
            <a:p>
              <a:r>
                <a:rPr lang="en-US" sz="1050" dirty="0" smtClean="0">
                  <a:solidFill>
                    <a:srgbClr val="000000"/>
                  </a:solidFill>
                  <a:latin typeface="Arial Narrow" pitchFamily="34" charset="0"/>
                </a:rPr>
                <a:t>J. M. </a:t>
              </a:r>
              <a:r>
                <a:rPr lang="en-US" sz="1050" dirty="0" err="1" smtClean="0">
                  <a:solidFill>
                    <a:srgbClr val="000000"/>
                  </a:solidFill>
                  <a:latin typeface="Arial Narrow" pitchFamily="34" charset="0"/>
                </a:rPr>
                <a:t>Schroeer</a:t>
              </a:r>
              <a:r>
                <a:rPr lang="en-US" sz="1050" dirty="0" smtClean="0">
                  <a:solidFill>
                    <a:srgbClr val="000000"/>
                  </a:solidFill>
                  <a:latin typeface="Arial Narrow" pitchFamily="34" charset="0"/>
                </a:rPr>
                <a:t>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54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84152" y="4554701"/>
            <a:ext cx="3015486" cy="1773151"/>
            <a:chOff x="146051" y="5524499"/>
            <a:chExt cx="1747599" cy="1108151"/>
          </a:xfrm>
        </p:grpSpPr>
        <p:pic>
          <p:nvPicPr>
            <p:cNvPr id="12" name="Picture 11" descr="old_R30LGamma__chart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5"/>
            <a:stretch/>
          </p:blipFill>
          <p:spPr>
            <a:xfrm>
              <a:off x="146051" y="5524499"/>
              <a:ext cx="1440000" cy="983619"/>
            </a:xfrm>
            <a:prstGeom prst="rect">
              <a:avLst/>
            </a:prstGeom>
          </p:spPr>
        </p:pic>
        <p:pic>
          <p:nvPicPr>
            <p:cNvPr id="13" name="Picture 12" descr="new_R30LGamma__chart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6" b="4915"/>
            <a:stretch/>
          </p:blipFill>
          <p:spPr>
            <a:xfrm>
              <a:off x="453650" y="5705476"/>
              <a:ext cx="1440000" cy="927174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39327" y="5219700"/>
            <a:ext cx="704849" cy="52100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900" dirty="0">
                <a:latin typeface="Arial"/>
                <a:cs typeface="Arial"/>
              </a:rPr>
              <a:t>With current Geant4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9175" y="5905501"/>
            <a:ext cx="1044575" cy="378109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900" dirty="0">
                <a:latin typeface="Arial"/>
                <a:cs typeface="Arial"/>
              </a:rPr>
              <a:t>With improved physics data</a:t>
            </a:r>
          </a:p>
        </p:txBody>
      </p:sp>
      <p:pic>
        <p:nvPicPr>
          <p:cNvPr id="17" name="Picture 16" descr="nuclide_colorba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r="5121" b="61463"/>
          <a:stretch/>
        </p:blipFill>
        <p:spPr>
          <a:xfrm>
            <a:off x="60326" y="6444055"/>
            <a:ext cx="2603500" cy="2244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79814" y="5819444"/>
            <a:ext cx="2869905" cy="830970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Radioactive decay: Median </a:t>
            </a:r>
            <a:r>
              <a:rPr lang="en-US" sz="1600" dirty="0">
                <a:latin typeface="Arial"/>
                <a:cs typeface="Arial"/>
              </a:rPr>
              <a:t>relative intensity deviation per isotope for X-ray emission</a:t>
            </a:r>
          </a:p>
        </p:txBody>
      </p:sp>
      <p:pic>
        <p:nvPicPr>
          <p:cNvPr id="23" name="Picture 22" descr="powell_diffz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255" y="1550797"/>
            <a:ext cx="3091646" cy="2317369"/>
          </a:xfrm>
          <a:prstGeom prst="rect">
            <a:avLst/>
          </a:prstGeom>
        </p:spPr>
      </p:pic>
      <p:pic>
        <p:nvPicPr>
          <p:cNvPr id="24" name="Picture 23" descr="crossk_6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30" y="4571877"/>
            <a:ext cx="3049949" cy="22861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755280" y="3801472"/>
            <a:ext cx="3257437" cy="523194"/>
          </a:xfrm>
          <a:prstGeom prst="rect">
            <a:avLst/>
          </a:prstGeom>
          <a:noFill/>
        </p:spPr>
        <p:txBody>
          <a:bodyPr wrap="square" lIns="0" tIns="45707" rIns="0" bIns="45707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Atomic binding energies from various sources compared to experimental data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75737" y="4459904"/>
            <a:ext cx="3602645" cy="523194"/>
          </a:xfrm>
          <a:prstGeom prst="rect">
            <a:avLst/>
          </a:prstGeom>
          <a:noFill/>
        </p:spPr>
        <p:txBody>
          <a:bodyPr wrap="square" lIns="0" tIns="45707" rIns="0" bIns="45707" rtlCol="0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Proton </a:t>
            </a:r>
            <a:r>
              <a:rPr lang="en-US" sz="1400" dirty="0" err="1">
                <a:latin typeface="Arial"/>
                <a:cs typeface="Arial"/>
              </a:rPr>
              <a:t>ionisation</a:t>
            </a:r>
            <a:r>
              <a:rPr lang="en-US" sz="1400" dirty="0">
                <a:latin typeface="Arial"/>
                <a:cs typeface="Arial"/>
              </a:rPr>
              <a:t> cross section using different atomic data, compared to measurements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06433" y="4229102"/>
            <a:ext cx="723900" cy="235214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900" dirty="0">
                <a:latin typeface="Arial"/>
                <a:cs typeface="Arial"/>
              </a:rPr>
              <a:t>C, K shell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454" y="184158"/>
            <a:ext cx="3441977" cy="707245"/>
          </a:xfrm>
        </p:spPr>
        <p:txBody>
          <a:bodyPr/>
          <a:lstStyle/>
          <a:p>
            <a:r>
              <a:rPr lang="en-US" sz="2400" dirty="0" smtClean="0"/>
              <a:t>A fresh look at </a:t>
            </a:r>
            <a:r>
              <a:rPr lang="en-US" sz="2400" dirty="0"/>
              <a:t>atomic </a:t>
            </a:r>
            <a:r>
              <a:rPr lang="en-US" sz="2400" dirty="0" smtClean="0"/>
              <a:t>parameters</a:t>
            </a:r>
            <a:endParaRPr lang="en-US" sz="2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242855" y="1501954"/>
            <a:ext cx="4642088" cy="3003904"/>
            <a:chOff x="4150807" y="842559"/>
            <a:chExt cx="4993193" cy="3742693"/>
          </a:xfrm>
        </p:grpSpPr>
        <p:pic>
          <p:nvPicPr>
            <p:cNvPr id="5" name="Picture 4" descr="beb_log_7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807" y="842559"/>
              <a:ext cx="4993193" cy="374269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021569" y="1179852"/>
              <a:ext cx="1771077" cy="1035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charset="0"/>
                <a:buChar char="o"/>
              </a:pPr>
              <a:r>
                <a:rPr lang="en-US" sz="1600" dirty="0" smtClean="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  <a:r>
                <a:rPr lang="en-US" sz="1600" dirty="0" err="1" smtClean="0">
                  <a:solidFill>
                    <a:srgbClr val="000000"/>
                  </a:solidFill>
                  <a:latin typeface="Arial Narrow" pitchFamily="34" charset="0"/>
                </a:rPr>
                <a:t>Lotz+NIST</a:t>
              </a:r>
              <a:endParaRPr lang="en-US" sz="160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pPr marL="342900" indent="-342900">
                <a:buFont typeface="Wingdings" charset="2"/>
                <a:buChar char="✳"/>
              </a:pPr>
              <a:r>
                <a:rPr lang="en-US" sz="1600" dirty="0" err="1" smtClean="0">
                  <a:solidFill>
                    <a:srgbClr val="000000"/>
                  </a:solidFill>
                  <a:latin typeface="Arial Narrow" pitchFamily="34" charset="0"/>
                </a:rPr>
                <a:t>Lotz</a:t>
              </a:r>
              <a:endParaRPr lang="en-US" sz="1600" dirty="0">
                <a:solidFill>
                  <a:srgbClr val="000000"/>
                </a:solidFill>
                <a:latin typeface="Arial Narrow" pitchFamily="34" charset="0"/>
              </a:endParaRPr>
            </a:p>
            <a:p>
              <a:r>
                <a:rPr lang="en-US" sz="1600" dirty="0">
                  <a:solidFill>
                    <a:srgbClr val="000000"/>
                  </a:solidFill>
                  <a:latin typeface="Arial Narrow" pitchFamily="34" charset="0"/>
                  <a:sym typeface="Wingdings 2"/>
                </a:rPr>
                <a:t> </a:t>
              </a:r>
              <a:r>
                <a:rPr lang="en-US" sz="1600" dirty="0" smtClean="0">
                  <a:solidFill>
                    <a:srgbClr val="000000"/>
                  </a:solidFill>
                  <a:latin typeface="Arial Narrow" pitchFamily="34" charset="0"/>
                  <a:sym typeface="Wingdings 2"/>
                </a:rPr>
                <a:t> </a:t>
              </a:r>
              <a:r>
                <a:rPr lang="en-US" sz="1600" dirty="0" smtClean="0">
                  <a:solidFill>
                    <a:srgbClr val="000000"/>
                  </a:solidFill>
                  <a:latin typeface="Arial Narrow" pitchFamily="34" charset="0"/>
                </a:rPr>
                <a:t>EADL</a:t>
              </a:r>
              <a:endParaRPr lang="en-US" sz="1600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9466" y="278045"/>
            <a:ext cx="6591300" cy="12954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25656" y="4957664"/>
            <a:ext cx="339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Benefits also in </a:t>
            </a:r>
            <a:r>
              <a:rPr lang="en-US" b="1" dirty="0" smtClean="0"/>
              <a:t>conventional simulations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818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96" y="465011"/>
            <a:ext cx="8621922" cy="6477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How good are Monte Carlo codes?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727200"/>
            <a:ext cx="5080000" cy="339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68" y="5665902"/>
            <a:ext cx="8023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Times New Roman"/>
                <a:cs typeface="Times New Roman"/>
              </a:rPr>
              <a:t>Hardly any systematic, quantitative validation of the physics models in Monte Carlo codes for particle transport is documented in the literature  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205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64"/>
            <a:ext cx="5631959" cy="39331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3902" y="654186"/>
            <a:ext cx="3310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Photoelectron angular distribution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47" y="3629897"/>
            <a:ext cx="4640653" cy="32281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129" y="4359325"/>
            <a:ext cx="3761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New, correct sampling algorithm reproduces the expected theoretical distribution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07770" y="1746172"/>
            <a:ext cx="3407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aged for ~30 years and propagated across different Monte Carlo codes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1583" y="1624062"/>
            <a:ext cx="1428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Penelope Geant4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80351" y="4835079"/>
            <a:ext cx="1331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GEANT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71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1" y="342901"/>
            <a:ext cx="8829531" cy="647700"/>
          </a:xfrm>
        </p:spPr>
        <p:txBody>
          <a:bodyPr/>
          <a:lstStyle/>
          <a:p>
            <a:pPr algn="ctr"/>
            <a:r>
              <a:rPr lang="en-US" sz="3600" dirty="0" smtClean="0"/>
              <a:t>Monte Carlo as a predictive instrument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86193" y="1233310"/>
            <a:ext cx="763272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If we know the uncertainties of the “ingredients” of our Monte Carlo code, can we calculate the uncertainties of the observables resulting from the simulation?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832" y="2552098"/>
            <a:ext cx="4335385" cy="830997"/>
          </a:xfrm>
          <a:prstGeom prst="rect">
            <a:avLst/>
          </a:prstGeom>
          <a:solidFill>
            <a:schemeClr val="bg1"/>
          </a:solidFill>
          <a:ln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Quantify the uncertainties </a:t>
            </a:r>
          </a:p>
          <a:p>
            <a:pPr algn="ctr"/>
            <a:r>
              <a:rPr lang="en-US" sz="2400" b="1" dirty="0" smtClean="0"/>
              <a:t>of the “ingredients”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7531" y="4365193"/>
            <a:ext cx="4341747" cy="830997"/>
          </a:xfrm>
          <a:prstGeom prst="rect">
            <a:avLst/>
          </a:prstGeom>
          <a:solidFill>
            <a:schemeClr val="bg1"/>
          </a:solidFill>
          <a:ln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Propagation of uncertainties into observables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9469" y="3618435"/>
            <a:ext cx="4334875" cy="461665"/>
          </a:xfrm>
          <a:prstGeom prst="rect">
            <a:avLst/>
          </a:prstGeom>
          <a:solidFill>
            <a:schemeClr val="bg1"/>
          </a:solidFill>
          <a:ln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</a:t>
            </a:r>
            <a:r>
              <a:rPr lang="en-US" sz="2400" b="1" dirty="0" smtClean="0"/>
              <a:t>pistemic uncertainties  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85648" y="2600942"/>
            <a:ext cx="3114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Validation</a:t>
            </a:r>
            <a:r>
              <a:rPr lang="en-US" dirty="0" smtClean="0"/>
              <a:t> of physics models and parameters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02461" y="4371535"/>
            <a:ext cx="3724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Uncertainty Quantification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6798" y="3614454"/>
            <a:ext cx="3504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Induced </a:t>
            </a:r>
            <a:r>
              <a:rPr lang="en-US" b="1" dirty="0" smtClean="0"/>
              <a:t>systematic effects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65488" y="5641480"/>
            <a:ext cx="5165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Hot topic in deterministic simulation, </a:t>
            </a:r>
          </a:p>
          <a:p>
            <a:r>
              <a:rPr lang="en-US" i="1" dirty="0" smtClean="0"/>
              <a:t>still in its infancy in Monte Carlo simulation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377" y="4816162"/>
            <a:ext cx="1413581" cy="20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4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19576" y="2529934"/>
            <a:ext cx="4500000" cy="762502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486" y="552316"/>
            <a:ext cx="4499999" cy="937724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12202" y="1445045"/>
            <a:ext cx="4500000" cy="918908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49" y="2484413"/>
            <a:ext cx="4499019" cy="917508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1060" y="1645978"/>
            <a:ext cx="4499999" cy="717077"/>
            <a:chOff x="61060" y="1853565"/>
            <a:chExt cx="4499999" cy="71707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60" y="1853565"/>
              <a:ext cx="4499999" cy="717077"/>
            </a:xfrm>
            <a:prstGeom prst="rect">
              <a:avLst/>
            </a:prstGeom>
            <a:noFill/>
            <a:ln w="9525">
              <a:solidFill>
                <a:srgbClr val="376092"/>
              </a:solidFill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b="80417"/>
            <a:stretch>
              <a:fillRect/>
            </a:stretch>
          </p:blipFill>
          <p:spPr bwMode="auto">
            <a:xfrm>
              <a:off x="256474" y="1856071"/>
              <a:ext cx="3258264" cy="122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07364" y="3433283"/>
            <a:ext cx="4500000" cy="897793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90" y="4631119"/>
            <a:ext cx="4499999" cy="891346"/>
          </a:xfrm>
          <a:prstGeom prst="rect">
            <a:avLst/>
          </a:prstGeom>
          <a:ln>
            <a:solidFill>
              <a:srgbClr val="37609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6276" y="4420241"/>
            <a:ext cx="4499998" cy="1099034"/>
          </a:xfrm>
          <a:prstGeom prst="rect">
            <a:avLst/>
          </a:prstGeom>
          <a:ln>
            <a:solidFill>
              <a:srgbClr val="376092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849717" y="5372839"/>
            <a:ext cx="31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e</a:t>
            </a:r>
            <a:r>
              <a:rPr lang="en-US" sz="2800" dirty="0" smtClean="0"/>
              <a:t>tc.</a:t>
            </a:r>
            <a:endParaRPr lang="en-US" sz="2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36092" y="183166"/>
            <a:ext cx="4005651" cy="964668"/>
          </a:xfrm>
        </p:spPr>
        <p:txBody>
          <a:bodyPr/>
          <a:lstStyle/>
          <a:p>
            <a:r>
              <a:rPr lang="en-US" sz="3200" dirty="0" smtClean="0"/>
              <a:t>Validation of the “ingredients”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427" y="5769096"/>
            <a:ext cx="6388100" cy="86360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394462" y="6394045"/>
            <a:ext cx="3283217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Douglass E. Post and Lawrence G. </a:t>
            </a:r>
            <a:r>
              <a:rPr lang="en-US" baseline="30000" dirty="0" err="1"/>
              <a:t>Votta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692370" y="5859164"/>
            <a:ext cx="2344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Physics Today, </a:t>
            </a:r>
          </a:p>
          <a:p>
            <a:r>
              <a:rPr lang="en-US" i="1" dirty="0" smtClean="0"/>
              <a:t>vol</a:t>
            </a:r>
            <a:r>
              <a:rPr lang="en-US" i="1" dirty="0"/>
              <a:t>. 58, no. 1, 2005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84" y="3513959"/>
            <a:ext cx="4499994" cy="97453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2616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05" y="197758"/>
            <a:ext cx="5845628" cy="6477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Monte Carlo in journals</a:t>
            </a: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898" y="1123886"/>
            <a:ext cx="387047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Fraction of papers mentioning </a:t>
            </a:r>
            <a:r>
              <a:rPr lang="en-US" b="1" dirty="0" smtClean="0"/>
              <a:t>Monte Carlo</a:t>
            </a:r>
            <a:r>
              <a:rPr lang="en-US" dirty="0" smtClean="0"/>
              <a:t> or </a:t>
            </a:r>
            <a:r>
              <a:rPr lang="en-US" b="1" dirty="0" smtClean="0"/>
              <a:t>simulation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5110" y="293548"/>
            <a:ext cx="2257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1960-2009</a:t>
            </a:r>
            <a:endParaRPr lang="en-US" sz="2800" b="1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51878469"/>
              </p:ext>
            </p:extLst>
          </p:nvPr>
        </p:nvGraphicFramePr>
        <p:xfrm>
          <a:off x="5092091" y="822479"/>
          <a:ext cx="3918858" cy="3047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024854434"/>
              </p:ext>
            </p:extLst>
          </p:nvPr>
        </p:nvGraphicFramePr>
        <p:xfrm>
          <a:off x="5249334" y="3748481"/>
          <a:ext cx="3689046" cy="2892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11333" y="1354667"/>
            <a:ext cx="85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14571" y="4196006"/>
            <a:ext cx="127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Medical physics</a:t>
            </a:r>
            <a:endParaRPr lang="en-US" dirty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930423580"/>
              </p:ext>
            </p:extLst>
          </p:nvPr>
        </p:nvGraphicFramePr>
        <p:xfrm>
          <a:off x="0" y="1403048"/>
          <a:ext cx="5268669" cy="4860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85489" y="6395835"/>
            <a:ext cx="608175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1400" i="1" dirty="0" smtClean="0">
                <a:latin typeface="Arial Narrow"/>
                <a:cs typeface="Arial Narrow"/>
              </a:rPr>
              <a:t>M.G. Pia, T. </a:t>
            </a:r>
            <a:r>
              <a:rPr lang="en-US" sz="1400" i="1" dirty="0" err="1" smtClean="0">
                <a:latin typeface="Arial Narrow"/>
                <a:cs typeface="Arial Narrow"/>
              </a:rPr>
              <a:t>Basaglia</a:t>
            </a:r>
            <a:r>
              <a:rPr lang="en-US" sz="1400" i="1" dirty="0" smtClean="0">
                <a:latin typeface="Arial Narrow"/>
                <a:cs typeface="Arial Narrow"/>
              </a:rPr>
              <a:t>, Z.W. Bell, P.V. </a:t>
            </a:r>
            <a:r>
              <a:rPr lang="en-US" sz="1400" i="1" dirty="0" err="1" smtClean="0">
                <a:latin typeface="Arial Narrow"/>
                <a:cs typeface="Arial Narrow"/>
              </a:rPr>
              <a:t>Dressendorfer</a:t>
            </a:r>
            <a:r>
              <a:rPr lang="en-US" sz="1400" i="1" dirty="0" smtClean="0">
                <a:latin typeface="Arial Narrow"/>
                <a:cs typeface="Arial Narrow"/>
              </a:rPr>
              <a:t>, The </a:t>
            </a:r>
            <a:r>
              <a:rPr lang="en-US" sz="1400" i="1" dirty="0">
                <a:latin typeface="Arial Narrow"/>
                <a:cs typeface="Arial Narrow"/>
              </a:rPr>
              <a:t>butterfly effect: Correlations between modeling in nuclear-particle physics and socioeconomic </a:t>
            </a:r>
            <a:r>
              <a:rPr lang="en-US" sz="1400" i="1" dirty="0" smtClean="0">
                <a:latin typeface="Arial Narrow"/>
                <a:cs typeface="Arial Narrow"/>
              </a:rPr>
              <a:t>factors, Proc. IEEE NSS 2010</a:t>
            </a:r>
            <a:endParaRPr lang="en-US" sz="1400" i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6857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32550"/>
            <a:ext cx="2133600" cy="365125"/>
          </a:xfrm>
          <a:prstGeom prst="rect">
            <a:avLst/>
          </a:prstGeom>
        </p:spPr>
        <p:txBody>
          <a:bodyPr/>
          <a:lstStyle/>
          <a:p>
            <a:fld id="{3AE14606-5444-4469-8EAF-0B84A06214F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772400" cy="244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>
            <a:off x="685800" y="2057400"/>
            <a:ext cx="1066800" cy="3810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2766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Comparison to theoretical data libraries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NOT validation!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5001161"/>
            <a:ext cx="4343400" cy="15696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0000"/>
                </a:solidFill>
              </a:rPr>
              <a:t>“After the migration to common design a new </a:t>
            </a:r>
            <a:r>
              <a:rPr lang="en-US" sz="1600" b="1" dirty="0" smtClean="0">
                <a:solidFill>
                  <a:srgbClr val="000000"/>
                </a:solidFill>
              </a:rPr>
              <a:t>validation</a:t>
            </a:r>
            <a:r>
              <a:rPr lang="en-US" sz="1600" dirty="0" smtClean="0">
                <a:solidFill>
                  <a:srgbClr val="000000"/>
                </a:solidFill>
              </a:rPr>
              <a:t> of photon cross sections versus various databases was published </a:t>
            </a:r>
            <a:r>
              <a:rPr lang="en-US" sz="1600" baseline="30000" dirty="0" smtClean="0">
                <a:solidFill>
                  <a:srgbClr val="000000"/>
                </a:solidFill>
              </a:rPr>
              <a:t>26) </a:t>
            </a:r>
            <a:r>
              <a:rPr lang="en-US" sz="1600" dirty="0" smtClean="0">
                <a:solidFill>
                  <a:srgbClr val="000000"/>
                </a:solidFill>
              </a:rPr>
              <a:t>which demonstrated general good agreement with the data for both the Standard and Low-energy models.”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29200"/>
            <a:ext cx="4324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4572000"/>
            <a:ext cx="5819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255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571500"/>
            <a:ext cx="6096000" cy="647700"/>
          </a:xfrm>
        </p:spPr>
        <p:txBody>
          <a:bodyPr/>
          <a:lstStyle/>
          <a:p>
            <a:r>
              <a:rPr lang="en-US" sz="4400" dirty="0">
                <a:solidFill>
                  <a:schemeClr val="accent1"/>
                </a:solidFill>
              </a:rPr>
              <a:t>Validation is holistic</a:t>
            </a:r>
            <a:endParaRPr lang="it-IT" sz="4400" dirty="0">
              <a:solidFill>
                <a:schemeClr val="accent1"/>
              </a:solidFill>
            </a:endParaRPr>
          </a:p>
        </p:txBody>
      </p:sp>
      <p:sp>
        <p:nvSpPr>
          <p:cNvPr id="417795" name="Text Box 3"/>
          <p:cNvSpPr txBox="1">
            <a:spLocks noChangeArrowheads="1"/>
          </p:cNvSpPr>
          <p:nvPr/>
        </p:nvSpPr>
        <p:spPr bwMode="auto">
          <a:xfrm>
            <a:off x="533400" y="1766888"/>
            <a:ext cx="8077200" cy="519112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FFFFFF"/>
                </a:solidFill>
                <a:latin typeface="+mn-lt"/>
              </a:rPr>
              <a:t>One must validate the entire calculation system</a:t>
            </a:r>
          </a:p>
        </p:txBody>
      </p:sp>
      <p:sp>
        <p:nvSpPr>
          <p:cNvPr id="417796" name="Text Box 4"/>
          <p:cNvSpPr txBox="1">
            <a:spLocks noChangeArrowheads="1"/>
          </p:cNvSpPr>
          <p:nvPr/>
        </p:nvSpPr>
        <p:spPr bwMode="auto">
          <a:xfrm>
            <a:off x="533400" y="4572000"/>
            <a:ext cx="8077200" cy="83099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FFFFFF"/>
                </a:solidFill>
                <a:latin typeface="+mn-lt"/>
              </a:rPr>
              <a:t>An inexperienced user can easily get wrong answers </a:t>
            </a:r>
          </a:p>
          <a:p>
            <a:pPr eaLnBrk="0" hangingPunct="0"/>
            <a:r>
              <a:rPr lang="en-US" sz="2400">
                <a:solidFill>
                  <a:srgbClr val="FFFFFF"/>
                </a:solidFill>
                <a:latin typeface="+mn-lt"/>
              </a:rPr>
              <a:t>out of a good code in a valid r</a:t>
            </a:r>
            <a:r>
              <a:rPr lang="en-US" sz="2400">
                <a:solidFill>
                  <a:srgbClr val="FFFFFF"/>
                </a:solidFill>
                <a:latin typeface="+mn-lt"/>
                <a:cs typeface="Arial" pitchFamily="34" charset="0"/>
              </a:rPr>
              <a:t>égime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3200400" y="2514600"/>
            <a:ext cx="2895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buSzPct val="60000"/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User</a:t>
            </a:r>
          </a:p>
          <a:p>
            <a:pPr algn="l" eaLnBrk="0" hangingPunct="0">
              <a:buSzPct val="60000"/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Computer system</a:t>
            </a:r>
          </a:p>
          <a:p>
            <a:pPr algn="l" eaLnBrk="0" hangingPunct="0">
              <a:buSzPct val="60000"/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Problem setup</a:t>
            </a:r>
          </a:p>
          <a:p>
            <a:pPr algn="l" eaLnBrk="0" hangingPunct="0">
              <a:buSzPct val="60000"/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Running</a:t>
            </a:r>
          </a:p>
          <a:p>
            <a:pPr algn="l" eaLnBrk="0" hangingPunct="0">
              <a:buSzPct val="60000"/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 Results analysis</a:t>
            </a:r>
            <a:endParaRPr lang="it-IT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17798" name="Rectangle 6"/>
          <p:cNvSpPr>
            <a:spLocks noChangeArrowheads="1"/>
          </p:cNvSpPr>
          <p:nvPr/>
        </p:nvSpPr>
        <p:spPr bwMode="auto">
          <a:xfrm>
            <a:off x="1524000" y="2514600"/>
            <a:ext cx="10615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>
                <a:solidFill>
                  <a:srgbClr val="000000"/>
                </a:solidFill>
                <a:latin typeface="+mn-lt"/>
              </a:rPr>
              <a:t>Including:</a:t>
            </a:r>
          </a:p>
        </p:txBody>
      </p:sp>
      <p:pic>
        <p:nvPicPr>
          <p:cNvPr id="417800" name="Picture 8" descr="diavolillo"/>
          <p:cNvPicPr>
            <a:picLocks noChangeAspect="1" noChangeArrowheads="1"/>
          </p:cNvPicPr>
          <p:nvPr/>
        </p:nvPicPr>
        <p:blipFill>
          <a:blip r:embed="rId3" cstate="print"/>
          <a:srcRect l="11250" t="31035" b="6897"/>
          <a:stretch>
            <a:fillRect/>
          </a:stretch>
        </p:blipFill>
        <p:spPr bwMode="auto">
          <a:xfrm>
            <a:off x="228600" y="152400"/>
            <a:ext cx="1803400" cy="1371600"/>
          </a:xfrm>
          <a:prstGeom prst="rect">
            <a:avLst/>
          </a:prstGeom>
          <a:noFill/>
        </p:spPr>
      </p:pic>
      <p:pic>
        <p:nvPicPr>
          <p:cNvPr id="417802" name="Picture 10" descr="musc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2667000"/>
            <a:ext cx="1635125" cy="16224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71800" y="5943600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Columbia Space Shuttle accident, 2003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5562600"/>
            <a:ext cx="97944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52600" y="6553200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 smtClean="0">
                <a:solidFill>
                  <a:srgbClr val="000000"/>
                </a:solidFill>
              </a:rPr>
              <a:t>Source:NASA</a:t>
            </a:r>
            <a:endParaRPr lang="en-US" sz="9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6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39" y="247203"/>
            <a:ext cx="7772400" cy="647700"/>
          </a:xfrm>
        </p:spPr>
        <p:txBody>
          <a:bodyPr/>
          <a:lstStyle/>
          <a:p>
            <a:pPr algn="ctr"/>
            <a:r>
              <a:rPr lang="en-US" dirty="0" smtClean="0"/>
              <a:t>Epistemic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058" y="2381712"/>
            <a:ext cx="7995682" cy="2541181"/>
          </a:xfrm>
          <a:ln>
            <a:solidFill>
              <a:srgbClr val="003366"/>
            </a:solidFill>
          </a:ln>
        </p:spPr>
        <p:txBody>
          <a:bodyPr/>
          <a:lstStyle/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sources </a:t>
            </a:r>
            <a:r>
              <a:rPr lang="en-US" dirty="0" smtClean="0"/>
              <a:t>in Monte Carlo simulation</a:t>
            </a:r>
          </a:p>
          <a:p>
            <a:r>
              <a:rPr lang="en-US" sz="2000" dirty="0" smtClean="0"/>
              <a:t>incomplete understanding of fundamental (physics) processes, or practical inability to treat them thoroughly</a:t>
            </a:r>
          </a:p>
          <a:p>
            <a:r>
              <a:rPr lang="en-US" sz="2000" dirty="0" smtClean="0"/>
              <a:t>non-existent or conflicting experimental data for a (physical) parameter or model </a:t>
            </a:r>
          </a:p>
          <a:p>
            <a:r>
              <a:rPr lang="en-US" sz="2000" dirty="0" smtClean="0"/>
              <a:t>applying a (physics) model beyond the experimental conditions in which its validity has been demonstrated</a:t>
            </a:r>
          </a:p>
          <a:p>
            <a:pPr lvl="1"/>
            <a:endParaRPr lang="en-US" dirty="0" smtClean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84793" y="1031351"/>
            <a:ext cx="8006315" cy="461665"/>
          </a:xfrm>
          <a:prstGeom prst="rect">
            <a:avLst/>
          </a:prstGeom>
          <a:solidFill>
            <a:srgbClr val="0033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Epistemic uncertainties originate from </a:t>
            </a:r>
            <a:r>
              <a:rPr lang="en-US" sz="2400" b="1" dirty="0" smtClean="0">
                <a:solidFill>
                  <a:schemeClr val="bg1"/>
                </a:solidFill>
              </a:rPr>
              <a:t>lack of knowledge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88" y="5114253"/>
            <a:ext cx="8931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Epistemic uncertainties affect the </a:t>
            </a:r>
            <a:r>
              <a:rPr lang="en-US" sz="2400" b="1" dirty="0" smtClean="0"/>
              <a:t>reliability</a:t>
            </a:r>
            <a:r>
              <a:rPr lang="en-US" sz="2400" dirty="0" smtClean="0"/>
              <a:t> of simulation results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09821" y="5667145"/>
            <a:ext cx="6379534" cy="707886"/>
          </a:xfrm>
          <a:prstGeom prst="rect">
            <a:avLst/>
          </a:prstGeom>
          <a:solidFill>
            <a:srgbClr val="0033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quantify them?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423" y="1541725"/>
            <a:ext cx="7995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Relatively scarce attention so far in Monte Carlo simulation</a:t>
            </a:r>
          </a:p>
          <a:p>
            <a:r>
              <a:rPr lang="en-US" dirty="0" smtClean="0"/>
              <a:t>Studies in deterministic simulation </a:t>
            </a:r>
            <a:r>
              <a:rPr lang="en-US" i="1" dirty="0" smtClean="0"/>
              <a:t>(especially for critical applications)</a:t>
            </a:r>
          </a:p>
        </p:txBody>
      </p:sp>
    </p:spTree>
    <p:extLst>
      <p:ext uri="{BB962C8B-B14F-4D97-AF65-F5344CB8AC3E}">
        <p14:creationId xmlns:p14="http://schemas.microsoft.com/office/powerpoint/2010/main" val="166561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772400" cy="647700"/>
          </a:xfrm>
        </p:spPr>
        <p:txBody>
          <a:bodyPr/>
          <a:lstStyle/>
          <a:p>
            <a:r>
              <a:rPr lang="en-US" dirty="0" smtClean="0"/>
              <a:t>Which one is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410200"/>
            <a:ext cx="7696200" cy="1066800"/>
          </a:xfrm>
        </p:spPr>
        <p:txBody>
          <a:bodyPr/>
          <a:lstStyle/>
          <a:p>
            <a:r>
              <a:rPr lang="en-US" dirty="0" smtClean="0"/>
              <a:t>Empty symbols: simulation models</a:t>
            </a:r>
          </a:p>
          <a:p>
            <a:r>
              <a:rPr lang="en-US" dirty="0" smtClean="0"/>
              <a:t>Filled symbols: experimental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34503" y="1564042"/>
            <a:ext cx="35049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Often an answer can be found only through a 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statistical analysis </a:t>
            </a:r>
            <a:r>
              <a:rPr lang="en-US" sz="2400" dirty="0" smtClean="0">
                <a:solidFill>
                  <a:srgbClr val="000000"/>
                </a:solidFill>
              </a:rPr>
              <a:t>over a </a:t>
            </a:r>
            <a:r>
              <a:rPr lang="en-US" sz="2400" b="1" dirty="0" smtClean="0">
                <a:solidFill>
                  <a:srgbClr val="000000"/>
                </a:solidFill>
              </a:rPr>
              <a:t>large sample </a:t>
            </a:r>
            <a:r>
              <a:rPr lang="en-US" sz="2400" dirty="0" smtClean="0">
                <a:solidFill>
                  <a:srgbClr val="000000"/>
                </a:solidFill>
              </a:rPr>
              <a:t>of simulated and experimental data</a:t>
            </a:r>
          </a:p>
          <a:p>
            <a:r>
              <a:rPr lang="en-US" sz="2400" i="1" dirty="0" smtClean="0">
                <a:solidFill>
                  <a:srgbClr val="000000"/>
                </a:solidFill>
              </a:rPr>
              <a:t>(and would be a result with a given CL, rather than black &amp; white)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5" name="Picture 4" descr="beb_4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1" y="1514163"/>
            <a:ext cx="5189726" cy="389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4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2" name="Picture 2" descr="Electrons_BackLowE_Au"/>
          <p:cNvPicPr>
            <a:picLocks noChangeAspect="1" noChangeArrowheads="1"/>
          </p:cNvPicPr>
          <p:nvPr/>
        </p:nvPicPr>
        <p:blipFill>
          <a:blip r:embed="rId2" cstate="print"/>
          <a:srcRect l="5161" t="3929" r="10968" b="8322"/>
          <a:stretch>
            <a:fillRect/>
          </a:stretch>
        </p:blipFill>
        <p:spPr bwMode="auto">
          <a:xfrm>
            <a:off x="152400" y="1371600"/>
            <a:ext cx="4731224" cy="4876800"/>
          </a:xfrm>
          <a:prstGeom prst="rect">
            <a:avLst/>
          </a:prstGeom>
          <a:noFill/>
        </p:spPr>
      </p:pic>
      <p:sp>
        <p:nvSpPr>
          <p:cNvPr id="57344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610600" cy="1143000"/>
          </a:xfrm>
        </p:spPr>
        <p:txBody>
          <a:bodyPr/>
          <a:lstStyle/>
          <a:p>
            <a:pPr algn="ctr"/>
            <a:r>
              <a:rPr lang="it-IT" sz="3200" b="1" dirty="0">
                <a:effectLst/>
              </a:rPr>
              <a:t>The </a:t>
            </a:r>
            <a:r>
              <a:rPr lang="it-IT" sz="3200" b="1" dirty="0" smtClean="0">
                <a:effectLst/>
              </a:rPr>
              <a:t>main problem </a:t>
            </a:r>
            <a:r>
              <a:rPr lang="it-IT" sz="3200" b="1" dirty="0">
                <a:effectLst/>
              </a:rPr>
              <a:t>of validation: </a:t>
            </a:r>
            <a:r>
              <a:rPr lang="it-IT" sz="3200" b="1" dirty="0" smtClean="0">
                <a:effectLst/>
              </a:rPr>
              <a:t/>
            </a:r>
            <a:br>
              <a:rPr lang="it-IT" sz="3200" b="1" dirty="0" smtClean="0">
                <a:effectLst/>
              </a:rPr>
            </a:br>
            <a:r>
              <a:rPr lang="it-IT" b="1" dirty="0" smtClean="0">
                <a:effectLst/>
              </a:rPr>
              <a:t>experimental data!</a:t>
            </a:r>
            <a:endParaRPr lang="it-IT" b="1" dirty="0">
              <a:effectLst/>
            </a:endParaRPr>
          </a:p>
        </p:txBody>
      </p:sp>
      <p:sp>
        <p:nvSpPr>
          <p:cNvPr id="573444" name="Text Box 4"/>
          <p:cNvSpPr txBox="1">
            <a:spLocks noChangeArrowheads="1"/>
          </p:cNvSpPr>
          <p:nvPr/>
        </p:nvSpPr>
        <p:spPr bwMode="auto">
          <a:xfrm>
            <a:off x="4800600" y="5562600"/>
            <a:ext cx="403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Experimental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data often exhibit large differences!</a:t>
            </a:r>
          </a:p>
        </p:txBody>
      </p:sp>
      <p:pic>
        <p:nvPicPr>
          <p:cNvPr id="573445" name="Picture 5" descr="Electrons_BackLowE_Fe"/>
          <p:cNvPicPr>
            <a:picLocks noChangeAspect="1" noChangeArrowheads="1"/>
          </p:cNvPicPr>
          <p:nvPr/>
        </p:nvPicPr>
        <p:blipFill>
          <a:blip r:embed="rId3" cstate="print"/>
          <a:srcRect l="11765" t="13824" r="14117" b="9552"/>
          <a:stretch>
            <a:fillRect/>
          </a:stretch>
        </p:blipFill>
        <p:spPr bwMode="auto">
          <a:xfrm>
            <a:off x="5029200" y="1752600"/>
            <a:ext cx="3514725" cy="35814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71800" y="5029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Au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2209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396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27" y="611543"/>
            <a:ext cx="7772400" cy="1220106"/>
          </a:xfrm>
        </p:spPr>
        <p:txBody>
          <a:bodyPr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heoretical ground of Uncertainty </a:t>
            </a:r>
            <a:r>
              <a:rPr lang="en-US" dirty="0"/>
              <a:t>Q</a:t>
            </a:r>
            <a:r>
              <a:rPr lang="en-US" dirty="0" smtClean="0"/>
              <a:t>uantification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1678" y="256431"/>
            <a:ext cx="780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steps to establish 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2095500"/>
            <a:ext cx="7404100" cy="2654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514332" y="1953759"/>
            <a:ext cx="2454683" cy="21979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9814" y="3968573"/>
            <a:ext cx="5764231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Toy Monte Carlo </a:t>
            </a:r>
            <a:r>
              <a:rPr lang="en-US" dirty="0" smtClean="0"/>
              <a:t>as a tool to study the problem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Simple </a:t>
            </a:r>
            <a:r>
              <a:rPr lang="en-US" b="1" dirty="0" smtClean="0"/>
              <a:t>geometry</a:t>
            </a:r>
            <a:r>
              <a:rPr lang="en-US" dirty="0" smtClean="0"/>
              <a:t>: a sphere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Macroscopic cross section (i.e. </a:t>
            </a:r>
            <a:r>
              <a:rPr lang="en-US" b="1" dirty="0" smtClean="0"/>
              <a:t>probability</a:t>
            </a:r>
            <a:r>
              <a:rPr lang="en-US" dirty="0" smtClean="0"/>
              <a:t>) for each process: scattering, absorption…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Tallies</a:t>
            </a:r>
            <a:r>
              <a:rPr lang="en-US" dirty="0" smtClean="0"/>
              <a:t> (e.g. particle flux) in various positions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1946" y="5934544"/>
            <a:ext cx="8634133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How do uncertainties in the cross section affect the tally?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2823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055152" y="1620824"/>
            <a:ext cx="3733800" cy="2427288"/>
            <a:chOff x="4261349" y="4075234"/>
            <a:chExt cx="3733800" cy="2427288"/>
          </a:xfrm>
        </p:grpSpPr>
        <p:pic>
          <p:nvPicPr>
            <p:cNvPr id="4" name="Picture 7" descr="Fig1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349" y="4075234"/>
              <a:ext cx="3733800" cy="2427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4800600" y="6019800"/>
              <a:ext cx="685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>
                  <a:latin typeface="Symbol" charset="0"/>
                  <a:sym typeface="Symbol" charset="0"/>
                </a:rPr>
                <a:t></a:t>
              </a:r>
              <a:r>
                <a:rPr lang="it-IT" sz="1600" baseline="-25000"/>
                <a:t>S</a:t>
              </a:r>
              <a:r>
                <a:rPr lang="it-IT" sz="1600"/>
                <a:t>=1</a:t>
              </a:r>
              <a:endParaRPr lang="it-IT" sz="1600">
                <a:latin typeface="Symbol" charset="0"/>
                <a:sym typeface="Symbol" charset="0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5638800" y="6019800"/>
              <a:ext cx="8382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>
                  <a:latin typeface="Symbol" charset="0"/>
                  <a:sym typeface="Symbol" charset="0"/>
                </a:rPr>
                <a:t></a:t>
              </a:r>
              <a:r>
                <a:rPr lang="it-IT" sz="1600" baseline="-25000"/>
                <a:t>S</a:t>
              </a:r>
              <a:r>
                <a:rPr lang="it-IT" sz="1600"/>
                <a:t>=1.1</a:t>
              </a:r>
              <a:endParaRPr lang="it-IT" sz="1600">
                <a:latin typeface="Symbol" charset="0"/>
                <a:sym typeface="Symbol" charset="0"/>
              </a:endParaRP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6477000" y="6019800"/>
              <a:ext cx="8382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>
                  <a:latin typeface="Symbol" charset="0"/>
                  <a:sym typeface="Symbol" charset="0"/>
                </a:rPr>
                <a:t></a:t>
              </a:r>
              <a:r>
                <a:rPr lang="it-IT" sz="1600" baseline="-25000"/>
                <a:t>S</a:t>
              </a:r>
              <a:r>
                <a:rPr lang="it-IT" sz="1600"/>
                <a:t>=1.2</a:t>
              </a:r>
              <a:endParaRPr lang="it-IT" sz="1600">
                <a:latin typeface="Symbol" charset="0"/>
                <a:sym typeface="Symbo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28799" y="1763387"/>
            <a:ext cx="3505200" cy="2297113"/>
            <a:chOff x="545613" y="2642578"/>
            <a:chExt cx="3505200" cy="2297113"/>
          </a:xfrm>
        </p:grpSpPr>
        <p:pic>
          <p:nvPicPr>
            <p:cNvPr id="3" name="Picture 6" descr="Fig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13" y="2642578"/>
              <a:ext cx="3505200" cy="2297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838200" y="4495800"/>
              <a:ext cx="685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>
                  <a:latin typeface="Symbol" charset="0"/>
                  <a:sym typeface="Symbol" charset="0"/>
                </a:rPr>
                <a:t></a:t>
              </a:r>
              <a:r>
                <a:rPr lang="it-IT" sz="1600" baseline="-25000"/>
                <a:t>S</a:t>
              </a:r>
              <a:r>
                <a:rPr lang="it-IT" sz="1600"/>
                <a:t>=1</a:t>
              </a:r>
              <a:endParaRPr lang="it-IT" sz="1600">
                <a:latin typeface="Symbol" charset="0"/>
                <a:sym typeface="Symbol" charset="0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828800" y="4495800"/>
              <a:ext cx="8382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>
                  <a:latin typeface="Symbol" charset="0"/>
                  <a:sym typeface="Symbol" charset="0"/>
                </a:rPr>
                <a:t></a:t>
              </a:r>
              <a:r>
                <a:rPr lang="it-IT" sz="1600" baseline="-25000"/>
                <a:t>S</a:t>
              </a:r>
              <a:r>
                <a:rPr lang="it-IT" sz="1600"/>
                <a:t>=1.1</a:t>
              </a:r>
              <a:endParaRPr lang="it-IT" sz="1600">
                <a:latin typeface="Symbol" charset="0"/>
                <a:sym typeface="Symbol" charset="0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2895600" y="4495800"/>
              <a:ext cx="8382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>
                  <a:latin typeface="Symbol" charset="0"/>
                  <a:sym typeface="Symbol" charset="0"/>
                </a:rPr>
                <a:t></a:t>
              </a:r>
              <a:r>
                <a:rPr lang="it-IT" sz="1600" baseline="-25000"/>
                <a:t>S</a:t>
              </a:r>
              <a:r>
                <a:rPr lang="it-IT" sz="1600"/>
                <a:t>=1.2</a:t>
              </a:r>
              <a:endParaRPr lang="it-IT" sz="1600">
                <a:latin typeface="Symbol" charset="0"/>
                <a:sym typeface="Symbol" charset="0"/>
              </a:endParaRPr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895600" y="4191000"/>
              <a:ext cx="1143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200"/>
                <a:t>&lt;- </a:t>
              </a:r>
              <a:r>
                <a:rPr lang="it-IT" sz="1200">
                  <a:latin typeface="Symbol" charset="0"/>
                  <a:sym typeface="Symbol" charset="0"/>
                </a:rPr>
                <a:t></a:t>
              </a:r>
              <a:r>
                <a:rPr lang="it-IT" sz="1200" baseline="-25000"/>
                <a:t>&lt;t&gt;</a:t>
              </a:r>
              <a:r>
                <a:rPr lang="it-IT" sz="1200"/>
                <a:t>-&gt;</a:t>
              </a:r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1828800" y="4191000"/>
              <a:ext cx="1143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200"/>
                <a:t>&lt;- </a:t>
              </a:r>
              <a:r>
                <a:rPr lang="it-IT" sz="1200">
                  <a:latin typeface="Symbol" charset="0"/>
                  <a:sym typeface="Symbol" charset="0"/>
                </a:rPr>
                <a:t></a:t>
              </a:r>
              <a:r>
                <a:rPr lang="it-IT" sz="1200" baseline="-25000"/>
                <a:t>&lt;t&gt;</a:t>
              </a:r>
              <a:r>
                <a:rPr lang="it-IT" sz="1200"/>
                <a:t>-&gt;</a:t>
              </a: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838200" y="4191000"/>
              <a:ext cx="11430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200" dirty="0"/>
                <a:t>&lt;- </a:t>
              </a:r>
              <a:r>
                <a:rPr lang="it-IT" sz="1200" dirty="0">
                  <a:latin typeface="Symbol" charset="0"/>
                  <a:sym typeface="Symbol" charset="0"/>
                </a:rPr>
                <a:t></a:t>
              </a:r>
              <a:r>
                <a:rPr lang="it-IT" sz="1200" baseline="-25000" dirty="0"/>
                <a:t>&lt;t&gt;</a:t>
              </a:r>
              <a:r>
                <a:rPr lang="it-IT" sz="1200" dirty="0"/>
                <a:t>-&gt;</a:t>
              </a:r>
            </a:p>
          </p:txBody>
        </p:sp>
      </p:grp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80436" y="3976035"/>
            <a:ext cx="3725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it-IT" dirty="0" err="1"/>
              <a:t>Tally</a:t>
            </a:r>
            <a:r>
              <a:rPr lang="it-IT" dirty="0"/>
              <a:t> </a:t>
            </a:r>
            <a:r>
              <a:rPr lang="it-IT" dirty="0" err="1"/>
              <a:t>near</a:t>
            </a:r>
            <a:r>
              <a:rPr lang="it-IT" dirty="0"/>
              <a:t> the </a:t>
            </a:r>
            <a:r>
              <a:rPr lang="it-IT" dirty="0" smtClean="0"/>
              <a:t>source: </a:t>
            </a:r>
          </a:p>
          <a:p>
            <a:pPr algn="ctr">
              <a:spcBef>
                <a:spcPts val="0"/>
              </a:spcBef>
            </a:pPr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/>
              <a:t>statistics</a:t>
            </a:r>
            <a:endParaRPr lang="it-IT" dirty="0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178546" y="4074757"/>
            <a:ext cx="36509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ctr">
              <a:spcBef>
                <a:spcPts val="0"/>
              </a:spcBef>
            </a:lvl1pPr>
          </a:lstStyle>
          <a:p>
            <a:r>
              <a:rPr lang="it-IT" dirty="0" err="1"/>
              <a:t>Tally</a:t>
            </a:r>
            <a:r>
              <a:rPr lang="it-IT" dirty="0"/>
              <a:t> far from source: </a:t>
            </a:r>
            <a:endParaRPr lang="it-IT" dirty="0" smtClean="0"/>
          </a:p>
          <a:p>
            <a:r>
              <a:rPr lang="it-IT" dirty="0" err="1" smtClean="0"/>
              <a:t>lower</a:t>
            </a:r>
            <a:r>
              <a:rPr lang="it-IT" dirty="0" smtClean="0"/>
              <a:t> </a:t>
            </a:r>
            <a:r>
              <a:rPr lang="it-IT" dirty="0" err="1"/>
              <a:t>statistics</a:t>
            </a:r>
            <a:endParaRPr lang="it-IT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61769" y="4925169"/>
            <a:ext cx="52879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ct val="50000"/>
              </a:spcBef>
              <a:defRPr sz="1600"/>
            </a:lvl1pPr>
          </a:lstStyle>
          <a:p>
            <a:r>
              <a:rPr lang="it-IT" sz="2400" dirty="0" smtClean="0"/>
              <a:t>The Central </a:t>
            </a:r>
            <a:r>
              <a:rPr lang="it-IT" sz="2400" dirty="0"/>
              <a:t>Limit </a:t>
            </a:r>
            <a:r>
              <a:rPr lang="it-IT" sz="2400" dirty="0" err="1"/>
              <a:t>Theorem</a:t>
            </a:r>
            <a:r>
              <a:rPr lang="it-IT" sz="2400" dirty="0"/>
              <a:t> </a:t>
            </a:r>
            <a:r>
              <a:rPr lang="it-IT" sz="2400" dirty="0" err="1" smtClean="0"/>
              <a:t>ensures</a:t>
            </a:r>
            <a:r>
              <a:rPr lang="it-IT" sz="2400" dirty="0" smtClean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can reduce the </a:t>
            </a:r>
            <a:r>
              <a:rPr lang="it-IT" sz="2400" dirty="0" err="1" smtClean="0"/>
              <a:t>widths</a:t>
            </a:r>
            <a:r>
              <a:rPr lang="it-IT" sz="2400" dirty="0" smtClean="0"/>
              <a:t> </a:t>
            </a:r>
            <a:r>
              <a:rPr lang="it-IT" sz="2400" dirty="0"/>
              <a:t>by </a:t>
            </a:r>
            <a:r>
              <a:rPr lang="it-IT" sz="2400" dirty="0" err="1"/>
              <a:t>increasing</a:t>
            </a:r>
            <a:r>
              <a:rPr lang="it-IT" sz="2400" dirty="0"/>
              <a:t> the 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histories</a:t>
            </a:r>
            <a:r>
              <a:rPr lang="it-IT" sz="2400" dirty="0"/>
              <a:t> in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smtClean="0"/>
              <a:t>Monte Carlo </a:t>
            </a:r>
            <a:r>
              <a:rPr lang="it-IT" sz="2400" dirty="0" err="1" smtClean="0"/>
              <a:t>run</a:t>
            </a:r>
            <a:r>
              <a:rPr lang="it-IT" sz="2400" dirty="0" smtClean="0"/>
              <a:t>:</a:t>
            </a:r>
            <a:endParaRPr lang="it-IT" sz="2400" dirty="0"/>
          </a:p>
        </p:txBody>
      </p:sp>
      <p:graphicFrame>
        <p:nvGraphicFramePr>
          <p:cNvPr id="1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155854"/>
              </p:ext>
            </p:extLst>
          </p:nvPr>
        </p:nvGraphicFramePr>
        <p:xfrm>
          <a:off x="6201262" y="5276333"/>
          <a:ext cx="220345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5" imgW="1333500" imgH="342900" progId="Equation.3">
                  <p:embed/>
                </p:oleObj>
              </mc:Choice>
              <mc:Fallback>
                <p:oleObj name="Equation" r:id="rId5" imgW="13335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1262" y="5276333"/>
                        <a:ext cx="2203450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54158" y="610549"/>
            <a:ext cx="853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vary the “ingredients”, e.g. the scattering cross section 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  <a:r>
              <a:rPr lang="en-US" sz="2400" baseline="-25000" dirty="0" smtClean="0"/>
              <a:t>S</a:t>
            </a:r>
            <a:endParaRPr lang="en-US" sz="2400" dirty="0"/>
          </a:p>
          <a:p>
            <a:r>
              <a:rPr lang="en-US" sz="2400" dirty="0" smtClean="0"/>
              <a:t>We observe the effect on the tally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595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04" y="72316"/>
            <a:ext cx="4572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3097" y="306543"/>
            <a:ext cx="4054502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dirty="0" smtClean="0">
                <a:latin typeface="+mn-lt"/>
                <a:sym typeface="Symbol" charset="0"/>
              </a:rPr>
              <a:t>For </a:t>
            </a:r>
            <a:r>
              <a:rPr lang="it-IT" dirty="0" err="1" smtClean="0">
                <a:latin typeface="+mn-lt"/>
                <a:sym typeface="Symbol" charset="0"/>
              </a:rPr>
              <a:t>instance</a:t>
            </a:r>
            <a:r>
              <a:rPr lang="it-IT" dirty="0" smtClean="0">
                <a:latin typeface="+mn-lt"/>
                <a:sym typeface="Symbol" charset="0"/>
              </a:rPr>
              <a:t>,  </a:t>
            </a:r>
            <a:r>
              <a:rPr lang="it-IT" dirty="0" err="1" smtClean="0">
                <a:latin typeface="+mn-lt"/>
                <a:sym typeface="Symbol" charset="0"/>
              </a:rPr>
              <a:t>here</a:t>
            </a:r>
            <a:r>
              <a:rPr lang="it-IT" dirty="0" smtClean="0">
                <a:latin typeface="+mn-lt"/>
                <a:sym typeface="Symbol" charset="0"/>
              </a:rPr>
              <a:t> </a:t>
            </a:r>
            <a:r>
              <a:rPr lang="it-IT" dirty="0" smtClean="0">
                <a:latin typeface="Symbol" charset="0"/>
                <a:sym typeface="Symbol" charset="0"/>
              </a:rPr>
              <a:t></a:t>
            </a:r>
            <a:r>
              <a:rPr lang="it-IT" baseline="-25000" dirty="0" err="1" smtClean="0"/>
              <a:t>S</a:t>
            </a:r>
            <a:r>
              <a:rPr lang="it-IT" dirty="0" smtClean="0"/>
              <a:t> </a:t>
            </a:r>
            <a:r>
              <a:rPr lang="it-IT" dirty="0" err="1" smtClean="0"/>
              <a:t>varies</a:t>
            </a:r>
            <a:r>
              <a:rPr lang="it-IT" dirty="0" smtClean="0"/>
              <a:t> </a:t>
            </a:r>
            <a:r>
              <a:rPr lang="it-IT" dirty="0" err="1" smtClean="0"/>
              <a:t>continuously</a:t>
            </a:r>
            <a:r>
              <a:rPr lang="it-IT" dirty="0" smtClean="0"/>
              <a:t> </a:t>
            </a:r>
            <a:r>
              <a:rPr lang="it-IT" dirty="0"/>
              <a:t>with a </a:t>
            </a:r>
            <a:r>
              <a:rPr lang="it-IT" dirty="0" err="1"/>
              <a:t>flat</a:t>
            </a:r>
            <a:r>
              <a:rPr lang="it-IT" dirty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in a </a:t>
            </a:r>
            <a:r>
              <a:rPr lang="it-IT" dirty="0" err="1" smtClean="0"/>
              <a:t>given</a:t>
            </a:r>
            <a:r>
              <a:rPr lang="it-IT" dirty="0" smtClean="0"/>
              <a:t> </a:t>
            </a:r>
            <a:r>
              <a:rPr lang="it-IT" dirty="0" err="1" smtClean="0"/>
              <a:t>interval</a:t>
            </a:r>
            <a:r>
              <a:rPr lang="it-IT" dirty="0"/>
              <a:t> </a:t>
            </a:r>
            <a:r>
              <a:rPr lang="it-IT" dirty="0" smtClean="0"/>
              <a:t>1.0 </a:t>
            </a:r>
            <a:r>
              <a:rPr lang="it-IT" dirty="0"/>
              <a:t>&lt; </a:t>
            </a:r>
            <a:r>
              <a:rPr lang="it-IT" dirty="0">
                <a:latin typeface="Symbol" charset="0"/>
                <a:sym typeface="Symbol" charset="0"/>
              </a:rPr>
              <a:t></a:t>
            </a:r>
            <a:r>
              <a:rPr lang="it-IT" baseline="-25000" dirty="0" err="1"/>
              <a:t>S</a:t>
            </a:r>
            <a:r>
              <a:rPr lang="it-IT" dirty="0"/>
              <a:t> &lt; </a:t>
            </a:r>
            <a:r>
              <a:rPr lang="it-IT" dirty="0" smtClean="0"/>
              <a:t>1.2</a:t>
            </a:r>
          </a:p>
          <a:p>
            <a:pPr>
              <a:spcBef>
                <a:spcPts val="0"/>
              </a:spcBef>
            </a:pPr>
            <a:endParaRPr lang="it-IT" sz="1050" dirty="0"/>
          </a:p>
          <a:p>
            <a:pPr>
              <a:spcBef>
                <a:spcPts val="0"/>
              </a:spcBef>
            </a:pP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observe</a:t>
            </a:r>
            <a:r>
              <a:rPr lang="it-IT" dirty="0" smtClean="0"/>
              <a:t> the </a:t>
            </a:r>
            <a:r>
              <a:rPr lang="it-IT" dirty="0" err="1" smtClean="0"/>
              <a:t>effect</a:t>
            </a:r>
            <a:r>
              <a:rPr lang="it-IT" dirty="0" smtClean="0"/>
              <a:t> on the </a:t>
            </a:r>
            <a:r>
              <a:rPr lang="it-IT" dirty="0" err="1" smtClean="0"/>
              <a:t>tally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390795" y="2784346"/>
            <a:ext cx="8365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histories</a:t>
            </a:r>
            <a:r>
              <a:rPr lang="it-IT" dirty="0"/>
              <a:t> </a:t>
            </a:r>
            <a:r>
              <a:rPr lang="it-IT" dirty="0" err="1"/>
              <a:t>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ja-JP" altLang="it-IT" dirty="0" smtClean="0"/>
              <a:t>“</a:t>
            </a:r>
            <a:r>
              <a:rPr lang="it-IT" dirty="0" smtClean="0"/>
              <a:t>small</a:t>
            </a:r>
            <a:r>
              <a:rPr lang="ja-JP" altLang="it-IT" dirty="0" smtClean="0"/>
              <a:t>”</a:t>
            </a:r>
            <a:r>
              <a:rPr lang="en-US" altLang="ja-JP" dirty="0" smtClean="0"/>
              <a:t>,</a:t>
            </a:r>
            <a:r>
              <a:rPr lang="it-IT" dirty="0" smtClean="0"/>
              <a:t> </a:t>
            </a:r>
            <a:r>
              <a:rPr lang="it-IT" dirty="0"/>
              <a:t>the </a:t>
            </a:r>
            <a:r>
              <a:rPr lang="it-IT" dirty="0" err="1"/>
              <a:t>outcome</a:t>
            </a:r>
            <a:r>
              <a:rPr lang="it-IT" dirty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</a:t>
            </a:r>
            <a:r>
              <a:rPr lang="it-IT" dirty="0"/>
              <a:t>be </a:t>
            </a:r>
            <a:r>
              <a:rPr lang="it-IT" dirty="0" err="1"/>
              <a:t>confused</a:t>
            </a:r>
            <a:r>
              <a:rPr lang="it-IT" dirty="0"/>
              <a:t> with a </a:t>
            </a:r>
            <a:r>
              <a:rPr lang="it-IT" dirty="0" err="1" smtClean="0"/>
              <a:t>gaussian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7510" y="3570704"/>
            <a:ext cx="8363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A</a:t>
            </a:r>
            <a:r>
              <a:rPr lang="it-IT" dirty="0" err="1" smtClean="0"/>
              <a:t>s</a:t>
            </a:r>
            <a:r>
              <a:rPr lang="it-IT" dirty="0" smtClean="0"/>
              <a:t> </a:t>
            </a:r>
            <a:r>
              <a:rPr lang="it-IT" dirty="0"/>
              <a:t>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histories</a:t>
            </a:r>
            <a:r>
              <a:rPr lang="it-IT" dirty="0"/>
              <a:t> in </a:t>
            </a:r>
            <a:r>
              <a:rPr lang="it-IT" dirty="0" err="1"/>
              <a:t>each</a:t>
            </a:r>
            <a:r>
              <a:rPr lang="it-IT" dirty="0"/>
              <a:t> MC </a:t>
            </a:r>
            <a:r>
              <a:rPr lang="it-IT" dirty="0" err="1" smtClean="0"/>
              <a:t>increases</a:t>
            </a:r>
            <a:r>
              <a:rPr lang="it-IT" dirty="0" smtClean="0"/>
              <a:t>, </a:t>
            </a:r>
            <a:r>
              <a:rPr lang="it-IT" dirty="0"/>
              <a:t>the </a:t>
            </a:r>
            <a:r>
              <a:rPr lang="it-IT" dirty="0" err="1"/>
              <a:t>outcome</a:t>
            </a:r>
            <a:r>
              <a:rPr lang="it-IT" dirty="0"/>
              <a:t> </a:t>
            </a:r>
            <a:r>
              <a:rPr lang="it-IT" dirty="0" err="1" smtClean="0"/>
              <a:t>becomes</a:t>
            </a:r>
            <a:r>
              <a:rPr lang="it-IT" dirty="0" smtClean="0"/>
              <a:t> </a:t>
            </a:r>
            <a:r>
              <a:rPr lang="it-IT" dirty="0" err="1"/>
              <a:t>closer</a:t>
            </a:r>
            <a:r>
              <a:rPr lang="it-IT" dirty="0"/>
              <a:t> and </a:t>
            </a:r>
            <a:r>
              <a:rPr lang="it-IT" dirty="0" err="1"/>
              <a:t>closer</a:t>
            </a:r>
            <a:r>
              <a:rPr lang="it-IT" dirty="0"/>
              <a:t> to a </a:t>
            </a:r>
            <a:r>
              <a:rPr lang="it-IT" dirty="0" err="1"/>
              <a:t>flat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i="1" dirty="0" smtClean="0"/>
              <a:t>(the </a:t>
            </a:r>
            <a:r>
              <a:rPr lang="it-IT" i="1" dirty="0" err="1"/>
              <a:t>same</a:t>
            </a:r>
            <a:r>
              <a:rPr lang="it-IT" i="1" dirty="0"/>
              <a:t> </a:t>
            </a:r>
            <a:r>
              <a:rPr lang="it-IT" i="1" dirty="0" err="1"/>
              <a:t>form</a:t>
            </a:r>
            <a:r>
              <a:rPr lang="it-IT" i="1" dirty="0"/>
              <a:t> </a:t>
            </a:r>
            <a:r>
              <a:rPr lang="it-IT" i="1" dirty="0" err="1"/>
              <a:t>we</a:t>
            </a:r>
            <a:r>
              <a:rPr lang="it-IT" i="1" dirty="0"/>
              <a:t> </a:t>
            </a:r>
            <a:r>
              <a:rPr lang="it-IT" i="1" dirty="0" err="1"/>
              <a:t>assumed</a:t>
            </a:r>
            <a:r>
              <a:rPr lang="it-IT" i="1" dirty="0"/>
              <a:t> for the </a:t>
            </a:r>
            <a:r>
              <a:rPr lang="it-IT" i="1" dirty="0" err="1"/>
              <a:t>variability</a:t>
            </a:r>
            <a:r>
              <a:rPr lang="it-IT" i="1" dirty="0"/>
              <a:t> of the </a:t>
            </a:r>
            <a:r>
              <a:rPr lang="it-IT" i="1" dirty="0" err="1" smtClean="0"/>
              <a:t>ingredient</a:t>
            </a:r>
            <a:r>
              <a:rPr lang="it-IT" i="1" dirty="0" smtClean="0"/>
              <a:t>)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588482" y="4586719"/>
            <a:ext cx="8033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MC </a:t>
            </a:r>
            <a:r>
              <a:rPr lang="it-IT" b="1" dirty="0" err="1">
                <a:solidFill>
                  <a:srgbClr val="FF0000"/>
                </a:solidFill>
              </a:rPr>
              <a:t>simulation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transfers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the </a:t>
            </a:r>
            <a:r>
              <a:rPr lang="it-IT" b="1" dirty="0" err="1">
                <a:solidFill>
                  <a:srgbClr val="FF0000"/>
                </a:solidFill>
              </a:rPr>
              <a:t>original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form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of </a:t>
            </a:r>
            <a:r>
              <a:rPr lang="it-IT" b="1" dirty="0" smtClean="0">
                <a:solidFill>
                  <a:srgbClr val="FF0000"/>
                </a:solidFill>
              </a:rPr>
              <a:t>the </a:t>
            </a:r>
            <a:r>
              <a:rPr lang="it-IT" b="1" dirty="0" err="1" smtClean="0">
                <a:solidFill>
                  <a:srgbClr val="FF0000"/>
                </a:solidFill>
              </a:rPr>
              <a:t>uncertainty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into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the </a:t>
            </a:r>
            <a:r>
              <a:rPr lang="it-IT" b="1" dirty="0" err="1">
                <a:solidFill>
                  <a:srgbClr val="FF0000"/>
                </a:solidFill>
              </a:rPr>
              <a:t>final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outcome</a:t>
            </a:r>
            <a:r>
              <a:rPr lang="it-IT" b="1" dirty="0" smtClean="0">
                <a:solidFill>
                  <a:srgbClr val="FF0000"/>
                </a:solidFill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</a:rPr>
              <a:t>adding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some </a:t>
            </a:r>
            <a:r>
              <a:rPr lang="it-IT" b="1" dirty="0" err="1">
                <a:solidFill>
                  <a:srgbClr val="FF0000"/>
                </a:solidFill>
              </a:rPr>
              <a:t>statistical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ja-JP" altLang="it-IT" b="1" dirty="0">
                <a:solidFill>
                  <a:srgbClr val="FF0000"/>
                </a:solidFill>
              </a:rPr>
              <a:t>“</a:t>
            </a:r>
            <a:r>
              <a:rPr lang="it-IT" b="1" dirty="0" err="1">
                <a:solidFill>
                  <a:srgbClr val="FF0000"/>
                </a:solidFill>
              </a:rPr>
              <a:t>noise</a:t>
            </a:r>
            <a:r>
              <a:rPr lang="ja-JP" altLang="it-IT" b="1" dirty="0" smtClean="0">
                <a:solidFill>
                  <a:srgbClr val="FF0000"/>
                </a:solidFill>
              </a:rPr>
              <a:t>”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76282" y="5360626"/>
            <a:ext cx="8170065" cy="827998"/>
            <a:chOff x="476282" y="5714745"/>
            <a:chExt cx="8170065" cy="827998"/>
          </a:xfrm>
        </p:grpSpPr>
        <p:graphicFrame>
          <p:nvGraphicFramePr>
            <p:cNvPr id="7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1418510"/>
                </p:ext>
              </p:extLst>
            </p:nvPr>
          </p:nvGraphicFramePr>
          <p:xfrm>
            <a:off x="4194053" y="5768203"/>
            <a:ext cx="4365625" cy="706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Equazione" r:id="rId4" imgW="2819400" imgH="457200" progId="Equation.3">
                    <p:embed/>
                  </p:oleObj>
                </mc:Choice>
                <mc:Fallback>
                  <p:oleObj name="Equazione" r:id="rId4" imgW="28194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4053" y="5768203"/>
                          <a:ext cx="4365625" cy="7064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488495" y="5922332"/>
              <a:ext cx="35171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This stems from the identity: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76282" y="5714745"/>
              <a:ext cx="8170065" cy="827998"/>
            </a:xfrm>
            <a:prstGeom prst="rect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5486" y="6230348"/>
            <a:ext cx="9058514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1600" dirty="0" smtClean="0"/>
              <a:t>The </a:t>
            </a:r>
            <a:r>
              <a:rPr lang="it-IT" sz="1600" dirty="0" err="1" smtClean="0"/>
              <a:t>statistical</a:t>
            </a:r>
            <a:r>
              <a:rPr lang="it-IT" sz="1600" dirty="0" smtClean="0"/>
              <a:t> “</a:t>
            </a:r>
            <a:r>
              <a:rPr lang="it-IT" sz="1600" dirty="0" err="1" smtClean="0"/>
              <a:t>noise</a:t>
            </a:r>
            <a:r>
              <a:rPr lang="ja-JP" altLang="it-IT" sz="1600" dirty="0"/>
              <a:t>”</a:t>
            </a:r>
            <a:r>
              <a:rPr lang="it-IT" sz="1600" dirty="0"/>
              <a:t> can be </a:t>
            </a:r>
            <a:r>
              <a:rPr lang="it-IT" sz="1600" dirty="0" err="1"/>
              <a:t>reduced</a:t>
            </a:r>
            <a:r>
              <a:rPr lang="it-IT" sz="1600" dirty="0"/>
              <a:t> in </a:t>
            </a:r>
            <a:r>
              <a:rPr lang="it-IT" sz="1600" dirty="0" err="1"/>
              <a:t>principle</a:t>
            </a:r>
            <a:r>
              <a:rPr lang="it-IT" sz="1600" dirty="0"/>
              <a:t> </a:t>
            </a:r>
            <a:r>
              <a:rPr lang="it-IT" sz="1600" dirty="0" err="1"/>
              <a:t>arbitrarily</a:t>
            </a:r>
            <a:r>
              <a:rPr lang="it-IT" sz="1600" dirty="0"/>
              <a:t> by </a:t>
            </a:r>
            <a:r>
              <a:rPr lang="it-IT" sz="1600" dirty="0" err="1"/>
              <a:t>increasing</a:t>
            </a:r>
            <a:r>
              <a:rPr lang="it-IT" sz="1600" dirty="0"/>
              <a:t> the </a:t>
            </a:r>
            <a:r>
              <a:rPr lang="it-IT" sz="1600" dirty="0" err="1"/>
              <a:t>number</a:t>
            </a:r>
            <a:r>
              <a:rPr lang="it-IT" sz="1600" dirty="0"/>
              <a:t> of </a:t>
            </a:r>
            <a:r>
              <a:rPr lang="it-IT" sz="1600" dirty="0" err="1" smtClean="0"/>
              <a:t>histories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524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4" y="256670"/>
            <a:ext cx="8363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N-histories</a:t>
            </a:r>
            <a:r>
              <a:rPr lang="it-IT" dirty="0"/>
              <a:t> </a:t>
            </a:r>
            <a:r>
              <a:rPr lang="it-IT" dirty="0" err="1"/>
              <a:t>MCs</a:t>
            </a:r>
            <a:r>
              <a:rPr lang="it-IT" dirty="0"/>
              <a:t> </a:t>
            </a:r>
            <a:r>
              <a:rPr lang="it-IT" dirty="0" err="1"/>
              <a:t>varying</a:t>
            </a:r>
            <a:r>
              <a:rPr lang="it-IT" dirty="0"/>
              <a:t> </a:t>
            </a:r>
            <a:r>
              <a:rPr lang="it-IT" dirty="0" smtClean="0"/>
              <a:t>the </a:t>
            </a:r>
            <a:r>
              <a:rPr lang="it-IT" dirty="0" err="1" smtClean="0"/>
              <a:t>parameter</a:t>
            </a:r>
            <a:r>
              <a:rPr lang="it-IT" dirty="0"/>
              <a:t>(</a:t>
            </a:r>
            <a:r>
              <a:rPr lang="it-IT" dirty="0" err="1"/>
              <a:t>s</a:t>
            </a:r>
            <a:r>
              <a:rPr lang="it-IT" dirty="0"/>
              <a:t>) </a:t>
            </a:r>
            <a:r>
              <a:rPr lang="it-IT" dirty="0" smtClean="0">
                <a:latin typeface="Symbol" charset="0"/>
                <a:sym typeface="Symbol" charset="0"/>
              </a:rPr>
              <a:t></a:t>
            </a:r>
            <a:r>
              <a:rPr lang="it-IT" baseline="-25000" dirty="0" err="1" smtClean="0"/>
              <a:t>S</a:t>
            </a:r>
            <a:r>
              <a:rPr lang="it-IT" dirty="0" smtClean="0"/>
              <a:t> </a:t>
            </a:r>
            <a:r>
              <a:rPr lang="it-IT" dirty="0"/>
              <a:t>in some </a:t>
            </a:r>
            <a:r>
              <a:rPr lang="it-IT" dirty="0" err="1"/>
              <a:t>interval</a:t>
            </a:r>
            <a:r>
              <a:rPr lang="it-IT" dirty="0"/>
              <a:t> with </a:t>
            </a:r>
            <a:r>
              <a:rPr lang="it-IT" dirty="0" err="1"/>
              <a:t>probability</a:t>
            </a:r>
            <a:r>
              <a:rPr lang="it-IT" dirty="0"/>
              <a:t> </a:t>
            </a:r>
            <a:r>
              <a:rPr lang="it-IT" dirty="0" err="1"/>
              <a:t>f</a:t>
            </a:r>
            <a:r>
              <a:rPr lang="it-IT" dirty="0"/>
              <a:t>(</a:t>
            </a:r>
            <a:r>
              <a:rPr lang="it-IT" dirty="0">
                <a:latin typeface="Symbol" charset="0"/>
                <a:sym typeface="Symbol" charset="0"/>
              </a:rPr>
              <a:t></a:t>
            </a:r>
            <a:r>
              <a:rPr lang="it-IT" baseline="-25000" dirty="0" err="1"/>
              <a:t>S</a:t>
            </a:r>
            <a:r>
              <a:rPr lang="it-IT" dirty="0" smtClean="0"/>
              <a:t>), </a:t>
            </a:r>
            <a:r>
              <a:rPr lang="it-IT" dirty="0"/>
              <a:t>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of </a:t>
            </a:r>
            <a:r>
              <a:rPr lang="it-IT" dirty="0" smtClean="0"/>
              <a:t>the </a:t>
            </a:r>
            <a:r>
              <a:rPr lang="it-IT" dirty="0" err="1" smtClean="0"/>
              <a:t>tally</a:t>
            </a:r>
            <a:r>
              <a:rPr lang="it-IT" dirty="0" smtClean="0"/>
              <a:t> </a:t>
            </a:r>
            <a:r>
              <a:rPr lang="it-IT" dirty="0" err="1"/>
              <a:t>will</a:t>
            </a:r>
            <a:r>
              <a:rPr lang="it-IT" dirty="0"/>
              <a:t> be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944376"/>
              </p:ext>
            </p:extLst>
          </p:nvPr>
        </p:nvGraphicFramePr>
        <p:xfrm>
          <a:off x="2490684" y="1164488"/>
          <a:ext cx="4013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zione" r:id="rId3" imgW="3009900" imgH="457200" progId="Equation.3">
                  <p:embed/>
                </p:oleObj>
              </mc:Choice>
              <mc:Fallback>
                <p:oleObj name="Equazione" r:id="rId3" imgW="3009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684" y="1164488"/>
                        <a:ext cx="40132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16770" y="1995634"/>
            <a:ext cx="2563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/>
              <a:t>exact</a:t>
            </a:r>
            <a:r>
              <a:rPr lang="it-IT" sz="2400" dirty="0" smtClean="0"/>
              <a:t> </a:t>
            </a:r>
            <a:r>
              <a:rPr lang="it-IT" sz="2400" dirty="0" err="1"/>
              <a:t>mean</a:t>
            </a:r>
            <a:r>
              <a:rPr lang="it-IT" sz="2400" dirty="0"/>
              <a:t> </a:t>
            </a:r>
            <a:r>
              <a:rPr lang="it-IT" sz="2400" dirty="0" err="1"/>
              <a:t>value</a:t>
            </a:r>
            <a:r>
              <a:rPr lang="it-IT" sz="2400" dirty="0"/>
              <a:t> of the </a:t>
            </a:r>
            <a:r>
              <a:rPr lang="it-IT" sz="2400" dirty="0" err="1"/>
              <a:t>tally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693399" y="1983423"/>
            <a:ext cx="2696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/>
              <a:t>original</a:t>
            </a:r>
            <a:r>
              <a:rPr lang="it-IT" sz="2400" dirty="0" smtClean="0"/>
              <a:t> </a:t>
            </a:r>
            <a:r>
              <a:rPr lang="it-IT" sz="2400" dirty="0" err="1"/>
              <a:t>value</a:t>
            </a:r>
            <a:r>
              <a:rPr lang="it-IT" sz="2400" dirty="0"/>
              <a:t> of the “</a:t>
            </a:r>
            <a:r>
              <a:rPr lang="it-IT" sz="2400" dirty="0" err="1"/>
              <a:t>ingredient</a:t>
            </a:r>
            <a:r>
              <a:rPr lang="it-IT" sz="2400" dirty="0"/>
              <a:t>”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274887" y="1983423"/>
            <a:ext cx="2367221" cy="830997"/>
          </a:xfrm>
          <a:prstGeom prst="rect">
            <a:avLst/>
          </a:prstGeom>
          <a:solidFill>
            <a:srgbClr val="FFFFFF"/>
          </a:solidFill>
          <a:ln>
            <a:solidFill>
              <a:srgbClr val="37609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(</a:t>
            </a:r>
            <a:r>
              <a:rPr lang="it-IT" sz="2400" dirty="0" err="1"/>
              <a:t>invertible</a:t>
            </a:r>
            <a:r>
              <a:rPr lang="it-IT" sz="2400" dirty="0"/>
              <a:t>) </a:t>
            </a:r>
            <a:r>
              <a:rPr lang="it-IT" sz="2400" dirty="0" err="1"/>
              <a:t>function</a:t>
            </a:r>
            <a:r>
              <a:rPr lang="it-IT" sz="2400" dirty="0"/>
              <a:t> x</a:t>
            </a:r>
            <a:r>
              <a:rPr lang="it-IT" sz="2400" baseline="-25000" dirty="0"/>
              <a:t>0</a:t>
            </a:r>
            <a:r>
              <a:rPr lang="it-IT" sz="2400" dirty="0"/>
              <a:t>(</a:t>
            </a:r>
            <a:r>
              <a:rPr lang="it-IT" sz="2400" dirty="0">
                <a:latin typeface="Symbol" charset="0"/>
                <a:sym typeface="Symbol" charset="0"/>
              </a:rPr>
              <a:t></a:t>
            </a:r>
            <a:r>
              <a:rPr lang="it-IT" sz="2400" baseline="-25000" dirty="0" err="1"/>
              <a:t>S</a:t>
            </a:r>
            <a:r>
              <a:rPr lang="it-IT" sz="2400" dirty="0"/>
              <a:t>)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46549" y="2918667"/>
            <a:ext cx="8805107" cy="707886"/>
          </a:xfrm>
          <a:prstGeom prst="rect">
            <a:avLst/>
          </a:prstGeom>
          <a:ln>
            <a:solidFill>
              <a:srgbClr val="376092"/>
            </a:solidFill>
          </a:ln>
        </p:spPr>
        <p:txBody>
          <a:bodyPr wrap="square" lIns="36000" rIns="36000">
            <a:spAutoFit/>
          </a:bodyPr>
          <a:lstStyle/>
          <a:p>
            <a:pPr algn="ctr"/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/>
              <a:t>assumption</a:t>
            </a:r>
            <a:r>
              <a:rPr lang="it-IT" dirty="0"/>
              <a:t> </a:t>
            </a:r>
            <a:r>
              <a:rPr lang="it-IT" dirty="0" err="1"/>
              <a:t>relies</a:t>
            </a:r>
            <a:r>
              <a:rPr lang="it-IT" dirty="0"/>
              <a:t> on the </a:t>
            </a:r>
            <a:r>
              <a:rPr lang="it-IT" dirty="0" err="1"/>
              <a:t>interpretation</a:t>
            </a:r>
            <a:r>
              <a:rPr lang="it-IT" dirty="0"/>
              <a:t> </a:t>
            </a:r>
            <a:r>
              <a:rPr lang="it-IT" dirty="0" smtClean="0"/>
              <a:t>of the </a:t>
            </a:r>
          </a:p>
          <a:p>
            <a:pPr algn="ctr"/>
            <a:r>
              <a:rPr lang="it-IT" dirty="0" err="1" smtClean="0"/>
              <a:t>simulation</a:t>
            </a:r>
            <a:r>
              <a:rPr lang="it-IT" dirty="0" smtClean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smtClean="0"/>
              <a:t>surrogate </a:t>
            </a:r>
            <a:r>
              <a:rPr lang="it-IT" dirty="0"/>
              <a:t>for the </a:t>
            </a:r>
            <a:r>
              <a:rPr lang="it-IT" dirty="0" err="1"/>
              <a:t>solution</a:t>
            </a:r>
            <a:r>
              <a:rPr lang="it-IT" dirty="0"/>
              <a:t> </a:t>
            </a:r>
            <a:r>
              <a:rPr lang="it-IT" dirty="0" smtClean="0"/>
              <a:t>of </a:t>
            </a:r>
            <a:r>
              <a:rPr lang="it-IT" b="1" dirty="0" err="1"/>
              <a:t>Boltzman</a:t>
            </a:r>
            <a:r>
              <a:rPr lang="it-IT" b="1" dirty="0"/>
              <a:t> </a:t>
            </a:r>
            <a:r>
              <a:rPr lang="it-IT" b="1" dirty="0" err="1"/>
              <a:t>transport</a:t>
            </a:r>
            <a:r>
              <a:rPr lang="it-IT" b="1" dirty="0"/>
              <a:t> </a:t>
            </a:r>
            <a:r>
              <a:rPr lang="it-IT" b="1" dirty="0" err="1"/>
              <a:t>equation</a:t>
            </a:r>
            <a:endParaRPr lang="en-US" b="1" dirty="0"/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469894"/>
              </p:ext>
            </p:extLst>
          </p:nvPr>
        </p:nvGraphicFramePr>
        <p:xfrm>
          <a:off x="5304868" y="3836406"/>
          <a:ext cx="24384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zione" r:id="rId5" imgW="1701800" imgH="406400" progId="Equation.3">
                  <p:embed/>
                </p:oleObj>
              </mc:Choice>
              <mc:Fallback>
                <p:oleObj name="Equazione" r:id="rId5" imgW="1701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4868" y="3836406"/>
                        <a:ext cx="2438400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09022" y="3883096"/>
            <a:ext cx="359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limit of infinite histories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54158" y="5553741"/>
            <a:ext cx="8499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of </a:t>
            </a:r>
            <a:r>
              <a:rPr lang="it-IT" dirty="0" err="1"/>
              <a:t>tallies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of the </a:t>
            </a:r>
            <a:r>
              <a:rPr lang="it-IT" dirty="0" err="1"/>
              <a:t>original</a:t>
            </a:r>
            <a:r>
              <a:rPr lang="it-IT" dirty="0"/>
              <a:t> </a:t>
            </a:r>
            <a:r>
              <a:rPr lang="it-IT" dirty="0" err="1" smtClean="0"/>
              <a:t>uncertainty</a:t>
            </a:r>
            <a:endParaRPr lang="it-IT" dirty="0"/>
          </a:p>
        </p:txBody>
      </p:sp>
      <p:sp>
        <p:nvSpPr>
          <p:cNvPr id="13" name="Rectangle 12"/>
          <p:cNvSpPr/>
          <p:nvPr/>
        </p:nvSpPr>
        <p:spPr>
          <a:xfrm>
            <a:off x="314468" y="4472830"/>
            <a:ext cx="84997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range</a:t>
            </a:r>
            <a:r>
              <a:rPr lang="it-IT" dirty="0"/>
              <a:t> of </a:t>
            </a:r>
            <a:r>
              <a:rPr lang="it-IT" dirty="0" err="1"/>
              <a:t>variability</a:t>
            </a:r>
            <a:r>
              <a:rPr lang="it-IT" dirty="0"/>
              <a:t> of </a:t>
            </a:r>
            <a:r>
              <a:rPr lang="it-IT" dirty="0">
                <a:latin typeface="Symbol" charset="0"/>
                <a:sym typeface="Symbol" charset="0"/>
              </a:rPr>
              <a:t></a:t>
            </a:r>
            <a:r>
              <a:rPr lang="it-IT" baseline="-25000" dirty="0" err="1"/>
              <a:t>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sufficiently</a:t>
            </a:r>
            <a:r>
              <a:rPr lang="it-IT" dirty="0"/>
              <a:t> </a:t>
            </a:r>
            <a:r>
              <a:rPr lang="it-IT" dirty="0" smtClean="0"/>
              <a:t>small, </a:t>
            </a:r>
          </a:p>
          <a:p>
            <a:pPr algn="ctr"/>
            <a:r>
              <a:rPr lang="it-IT" dirty="0" smtClean="0"/>
              <a:t>x</a:t>
            </a:r>
            <a:r>
              <a:rPr lang="it-IT" dirty="0"/>
              <a:t>(</a:t>
            </a:r>
            <a:r>
              <a:rPr lang="it-IT" dirty="0">
                <a:latin typeface="Symbol" charset="0"/>
                <a:sym typeface="Symbol" charset="0"/>
              </a:rPr>
              <a:t></a:t>
            </a:r>
            <a:r>
              <a:rPr lang="it-IT" baseline="-25000" dirty="0" err="1"/>
              <a:t>S</a:t>
            </a:r>
            <a:r>
              <a:rPr lang="it-IT" dirty="0"/>
              <a:t>) can be </a:t>
            </a:r>
            <a:r>
              <a:rPr lang="it-IT" dirty="0" err="1"/>
              <a:t>approximated</a:t>
            </a:r>
            <a:r>
              <a:rPr lang="it-IT" dirty="0"/>
              <a:t> by a linear </a:t>
            </a:r>
            <a:r>
              <a:rPr lang="it-IT" dirty="0" smtClean="0"/>
              <a:t>relation</a:t>
            </a:r>
            <a:endParaRPr lang="it-IT" dirty="0"/>
          </a:p>
        </p:txBody>
      </p:sp>
      <p:sp>
        <p:nvSpPr>
          <p:cNvPr id="14" name="Down Arrow 13"/>
          <p:cNvSpPr/>
          <p:nvPr/>
        </p:nvSpPr>
        <p:spPr bwMode="auto">
          <a:xfrm>
            <a:off x="4555208" y="5189673"/>
            <a:ext cx="350296" cy="47622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77255" y="6049685"/>
            <a:ext cx="2180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Symbol" charset="0"/>
                <a:sym typeface="Symbol" charset="0"/>
              </a:rPr>
              <a:t></a:t>
            </a:r>
            <a:r>
              <a:rPr lang="it-IT" sz="2400" baseline="-25000" dirty="0" err="1" smtClean="0">
                <a:solidFill>
                  <a:srgbClr val="FF0000"/>
                </a:solidFill>
              </a:rPr>
              <a:t>min</a:t>
            </a:r>
            <a:r>
              <a:rPr lang="it-IT" sz="2400" dirty="0" smtClean="0">
                <a:solidFill>
                  <a:srgbClr val="FF0000"/>
                </a:solidFill>
              </a:rPr>
              <a:t>≤ </a:t>
            </a:r>
            <a:r>
              <a:rPr lang="it-IT" sz="2400" dirty="0" smtClean="0">
                <a:solidFill>
                  <a:srgbClr val="FF0000"/>
                </a:solidFill>
                <a:latin typeface="Symbol" charset="0"/>
                <a:sym typeface="Symbol" charset="0"/>
              </a:rPr>
              <a:t></a:t>
            </a:r>
            <a:r>
              <a:rPr lang="it-IT" sz="2400" baseline="-25000" dirty="0" err="1" smtClean="0">
                <a:solidFill>
                  <a:srgbClr val="FF0000"/>
                </a:solidFill>
              </a:rPr>
              <a:t>S</a:t>
            </a:r>
            <a:r>
              <a:rPr lang="it-IT" sz="2400" dirty="0" smtClean="0">
                <a:solidFill>
                  <a:srgbClr val="FF0000"/>
                </a:solidFill>
              </a:rPr>
              <a:t> ≤ </a:t>
            </a:r>
            <a:r>
              <a:rPr lang="it-IT" sz="2400" dirty="0" smtClean="0">
                <a:solidFill>
                  <a:srgbClr val="FF0000"/>
                </a:solidFill>
                <a:latin typeface="Symbol" charset="0"/>
                <a:sym typeface="Symbol" charset="0"/>
              </a:rPr>
              <a:t></a:t>
            </a:r>
            <a:r>
              <a:rPr lang="it-IT" sz="2400" baseline="-25000" dirty="0" err="1" smtClean="0">
                <a:solidFill>
                  <a:srgbClr val="FF0000"/>
                </a:solidFill>
              </a:rPr>
              <a:t>max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675403" y="6074106"/>
            <a:ext cx="193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x</a:t>
            </a:r>
            <a:r>
              <a:rPr lang="it-IT" sz="2400" baseline="-25000" dirty="0" err="1">
                <a:solidFill>
                  <a:srgbClr val="FF0000"/>
                </a:solidFill>
              </a:rPr>
              <a:t>min</a:t>
            </a:r>
            <a:r>
              <a:rPr lang="it-IT" sz="2400" dirty="0">
                <a:solidFill>
                  <a:srgbClr val="FF0000"/>
                </a:solidFill>
              </a:rPr>
              <a:t>≤ x</a:t>
            </a:r>
            <a:r>
              <a:rPr lang="it-IT" sz="2400" baseline="-25000" dirty="0">
                <a:solidFill>
                  <a:srgbClr val="FF0000"/>
                </a:solidFill>
              </a:rPr>
              <a:t> </a:t>
            </a:r>
            <a:r>
              <a:rPr lang="it-IT" sz="2400" dirty="0">
                <a:solidFill>
                  <a:srgbClr val="FF0000"/>
                </a:solidFill>
              </a:rPr>
              <a:t>≤ </a:t>
            </a:r>
            <a:r>
              <a:rPr lang="it-IT" sz="2400" dirty="0" err="1">
                <a:solidFill>
                  <a:srgbClr val="FF0000"/>
                </a:solidFill>
              </a:rPr>
              <a:t>x</a:t>
            </a:r>
            <a:r>
              <a:rPr lang="it-IT" sz="2400" baseline="-25000" dirty="0" err="1">
                <a:solidFill>
                  <a:srgbClr val="FF0000"/>
                </a:solidFill>
              </a:rPr>
              <a:t>max</a:t>
            </a:r>
            <a:endParaRPr lang="en-US" sz="2400" dirty="0"/>
          </a:p>
        </p:txBody>
      </p:sp>
      <p:sp>
        <p:nvSpPr>
          <p:cNvPr id="17" name="Striped Right Arrow 16"/>
          <p:cNvSpPr/>
          <p:nvPr/>
        </p:nvSpPr>
        <p:spPr bwMode="auto">
          <a:xfrm>
            <a:off x="4359807" y="6105499"/>
            <a:ext cx="717235" cy="359997"/>
          </a:xfrm>
          <a:prstGeom prst="stripedRightArrow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2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324" y="1453109"/>
            <a:ext cx="663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Further work in progress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673092" y="2039236"/>
            <a:ext cx="573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</a:t>
            </a:r>
            <a:r>
              <a:rPr lang="en-US" i="1" dirty="0" smtClean="0"/>
              <a:t>wo papers in preparation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184597" y="3626666"/>
            <a:ext cx="660688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Define </a:t>
            </a:r>
            <a:r>
              <a:rPr lang="en-US" sz="2800" b="1" dirty="0" smtClean="0"/>
              <a:t>best practices </a:t>
            </a:r>
          </a:p>
          <a:p>
            <a:pPr algn="ctr"/>
            <a:r>
              <a:rPr lang="en-US" sz="2800" dirty="0" smtClean="0"/>
              <a:t>to quantify uncertainties of a simulation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1227" y="2552098"/>
            <a:ext cx="3321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any ingredients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any observables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24949" y="2710841"/>
            <a:ext cx="158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Deal with</a:t>
            </a: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activity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57871" y="4713445"/>
            <a:ext cx="6509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Experimental application use cases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 bwMode="auto">
          <a:xfrm>
            <a:off x="3712555" y="2588731"/>
            <a:ext cx="170973" cy="842559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7959" y="5629269"/>
            <a:ext cx="693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…along with Geant4 physics validation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775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939" y="157238"/>
            <a:ext cx="7772400" cy="1475619"/>
          </a:xfrm>
        </p:spPr>
        <p:txBody>
          <a:bodyPr/>
          <a:lstStyle/>
          <a:p>
            <a:pPr algn="ctr"/>
            <a:r>
              <a:rPr lang="en-US" sz="3600" dirty="0" smtClean="0"/>
              <a:t>Nuclear Science &amp; Technology</a:t>
            </a:r>
            <a:br>
              <a:rPr lang="en-US" sz="3600" dirty="0" smtClean="0"/>
            </a:br>
            <a:r>
              <a:rPr lang="en-US" sz="3600" dirty="0" smtClean="0"/>
              <a:t>Instruments &amp; Instrumentation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2000" b="0" kern="120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604059 </a:t>
            </a:r>
            <a:r>
              <a:rPr lang="en-US" sz="2000" b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publications</a:t>
            </a:r>
            <a:endParaRPr lang="en-US" sz="2000" b="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140" y="1778000"/>
            <a:ext cx="892628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J. P. </a:t>
            </a:r>
            <a:r>
              <a:rPr lang="en-US" dirty="0" err="1" smtClean="0"/>
              <a:t>Biersack</a:t>
            </a:r>
            <a:r>
              <a:rPr lang="en-US" dirty="0" smtClean="0"/>
              <a:t>, L. L. </a:t>
            </a:r>
            <a:r>
              <a:rPr lang="en-US" dirty="0" err="1" smtClean="0"/>
              <a:t>Haggmark</a:t>
            </a:r>
            <a:r>
              <a:rPr lang="en-US" dirty="0" smtClean="0"/>
              <a:t>,</a:t>
            </a:r>
          </a:p>
          <a:p>
            <a:r>
              <a:rPr lang="en-US" b="1" dirty="0" smtClean="0"/>
              <a:t>A Monte-</a:t>
            </a:r>
            <a:r>
              <a:rPr lang="en-US" b="1" dirty="0"/>
              <a:t>C</a:t>
            </a:r>
            <a:r>
              <a:rPr lang="en-US" b="1" dirty="0" smtClean="0"/>
              <a:t>arlo computer-program for the transport of energetic ions in amorphous targets</a:t>
            </a:r>
          </a:p>
          <a:p>
            <a:r>
              <a:rPr lang="en-US" i="1" dirty="0" smtClean="0"/>
              <a:t>NIM,  </a:t>
            </a:r>
            <a:r>
              <a:rPr lang="en-US" dirty="0" smtClean="0"/>
              <a:t>vol. 174,  no. 1</a:t>
            </a:r>
            <a:r>
              <a:rPr lang="en-US" dirty="0"/>
              <a:t>-</a:t>
            </a:r>
            <a:r>
              <a:rPr lang="en-US" dirty="0" smtClean="0"/>
              <a:t>2,  pp. 257</a:t>
            </a:r>
            <a:r>
              <a:rPr lang="en-US" dirty="0"/>
              <a:t>-</a:t>
            </a:r>
            <a:r>
              <a:rPr lang="en-US" dirty="0" smtClean="0"/>
              <a:t>269, 1980</a:t>
            </a:r>
            <a:endParaRPr lang="en-US" dirty="0"/>
          </a:p>
          <a:p>
            <a:r>
              <a:rPr lang="en-US" dirty="0"/>
              <a:t>Times Cited: </a:t>
            </a:r>
            <a:r>
              <a:rPr lang="en-US" b="1" dirty="0" smtClean="0">
                <a:solidFill>
                  <a:srgbClr val="FF0000"/>
                </a:solidFill>
              </a:rPr>
              <a:t>3661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	</a:t>
            </a:r>
          </a:p>
          <a:p>
            <a:r>
              <a:rPr lang="en-US" dirty="0" smtClean="0"/>
              <a:t>S. </a:t>
            </a:r>
            <a:r>
              <a:rPr lang="en-US" dirty="0" err="1" smtClean="0"/>
              <a:t>Agostinelli</a:t>
            </a:r>
            <a:r>
              <a:rPr lang="en-US" dirty="0" smtClean="0"/>
              <a:t> et al., </a:t>
            </a:r>
          </a:p>
          <a:p>
            <a:r>
              <a:rPr lang="en-US" b="1" dirty="0" smtClean="0"/>
              <a:t>GEANT4 - a simulation toolkit</a:t>
            </a:r>
          </a:p>
          <a:p>
            <a:r>
              <a:rPr lang="en-US" i="1" dirty="0" smtClean="0"/>
              <a:t>NIM A,</a:t>
            </a:r>
            <a:r>
              <a:rPr lang="en-US" dirty="0" smtClean="0"/>
              <a:t> vol. 506, no. 3, pp. 250-303, 2003</a:t>
            </a:r>
          </a:p>
          <a:p>
            <a:r>
              <a:rPr lang="en-US" dirty="0" smtClean="0"/>
              <a:t>Times </a:t>
            </a:r>
            <a:r>
              <a:rPr lang="en-US" dirty="0"/>
              <a:t>Cited: </a:t>
            </a:r>
            <a:r>
              <a:rPr lang="en-US" b="1" dirty="0" smtClean="0">
                <a:solidFill>
                  <a:srgbClr val="FF0000"/>
                </a:solidFill>
              </a:rPr>
              <a:t>3640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L. R. Doolittle,</a:t>
            </a:r>
          </a:p>
          <a:p>
            <a:r>
              <a:rPr lang="en-US" b="1" dirty="0" smtClean="0"/>
              <a:t>Algorithms </a:t>
            </a:r>
            <a:r>
              <a:rPr lang="en-US" sz="1800" b="1" dirty="0" smtClean="0"/>
              <a:t>for the </a:t>
            </a:r>
            <a:r>
              <a:rPr lang="en-US" b="1" dirty="0" smtClean="0"/>
              <a:t>rapid simulation </a:t>
            </a:r>
            <a:r>
              <a:rPr lang="en-US" sz="1800" b="1" dirty="0" smtClean="0"/>
              <a:t>of</a:t>
            </a:r>
            <a:r>
              <a:rPr lang="en-US" b="1" dirty="0" smtClean="0"/>
              <a:t> Rutherford backscattering spectra</a:t>
            </a:r>
          </a:p>
          <a:p>
            <a:r>
              <a:rPr lang="en-US" i="1" dirty="0" smtClean="0"/>
              <a:t>NIM B,</a:t>
            </a:r>
            <a:r>
              <a:rPr lang="en-US" dirty="0" smtClean="0"/>
              <a:t> vol. 9, no. 3, pp. 344-351, 1985</a:t>
            </a:r>
            <a:endParaRPr lang="en-US" dirty="0"/>
          </a:p>
          <a:p>
            <a:r>
              <a:rPr lang="en-US" dirty="0"/>
              <a:t>Times Cited: </a:t>
            </a:r>
            <a:r>
              <a:rPr lang="en-US" b="1" dirty="0" smtClean="0">
                <a:solidFill>
                  <a:srgbClr val="FF0000"/>
                </a:solidFill>
              </a:rPr>
              <a:t>2095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7429" y="6167993"/>
            <a:ext cx="489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Thomson-Reuters, ISI Web of Science</a:t>
            </a:r>
          </a:p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Updated 15 February 2013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9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Acknowledments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67" y="1037934"/>
            <a:ext cx="3698435" cy="5018024"/>
          </a:xfrm>
        </p:spPr>
        <p:txBody>
          <a:bodyPr/>
          <a:lstStyle/>
          <a:p>
            <a:r>
              <a:rPr lang="en-US" dirty="0" err="1" smtClean="0"/>
              <a:t>Tullio</a:t>
            </a:r>
            <a:r>
              <a:rPr lang="en-US" dirty="0" smtClean="0"/>
              <a:t> </a:t>
            </a:r>
            <a:r>
              <a:rPr lang="en-US" dirty="0" err="1" smtClean="0"/>
              <a:t>Basaglia</a:t>
            </a:r>
            <a:endParaRPr lang="en-US" dirty="0" smtClean="0"/>
          </a:p>
          <a:p>
            <a:r>
              <a:rPr lang="en-US" dirty="0" err="1" smtClean="0"/>
              <a:t>Matej</a:t>
            </a:r>
            <a:r>
              <a:rPr lang="en-US" dirty="0" smtClean="0"/>
              <a:t> </a:t>
            </a:r>
            <a:r>
              <a:rPr lang="en-US" dirty="0" err="1" smtClean="0"/>
              <a:t>Batic</a:t>
            </a:r>
            <a:endParaRPr lang="en-US" dirty="0" smtClean="0"/>
          </a:p>
          <a:p>
            <a:r>
              <a:rPr lang="en-US" dirty="0" smtClean="0"/>
              <a:t>Marcia </a:t>
            </a:r>
            <a:r>
              <a:rPr lang="en-US" dirty="0" err="1" smtClean="0"/>
              <a:t>Begalli</a:t>
            </a:r>
            <a:endParaRPr lang="en-US" dirty="0" smtClean="0"/>
          </a:p>
          <a:p>
            <a:r>
              <a:rPr lang="en-US" dirty="0" smtClean="0"/>
              <a:t>Zane W. Bell</a:t>
            </a:r>
          </a:p>
          <a:p>
            <a:r>
              <a:rPr lang="en-US" dirty="0" smtClean="0"/>
              <a:t>Paul V. </a:t>
            </a:r>
            <a:r>
              <a:rPr lang="en-US" dirty="0" err="1" smtClean="0"/>
              <a:t>Dressendorfer</a:t>
            </a:r>
            <a:endParaRPr lang="en-US" dirty="0" smtClean="0"/>
          </a:p>
          <a:p>
            <a:r>
              <a:rPr lang="en-US" dirty="0" smtClean="0"/>
              <a:t>Min </a:t>
            </a:r>
            <a:r>
              <a:rPr lang="en-US" dirty="0" err="1" smtClean="0"/>
              <a:t>Cheol</a:t>
            </a:r>
            <a:r>
              <a:rPr lang="en-US" dirty="0" smtClean="0"/>
              <a:t> Han</a:t>
            </a:r>
          </a:p>
          <a:p>
            <a:r>
              <a:rPr lang="en-US" dirty="0"/>
              <a:t>Steffen </a:t>
            </a:r>
            <a:r>
              <a:rPr lang="en-US" dirty="0" err="1" smtClean="0"/>
              <a:t>Hauf</a:t>
            </a:r>
            <a:endParaRPr lang="en-US" dirty="0" smtClean="0"/>
          </a:p>
          <a:p>
            <a:r>
              <a:rPr lang="en-US" dirty="0"/>
              <a:t>Gabriela </a:t>
            </a:r>
            <a:r>
              <a:rPr lang="en-US" dirty="0" smtClean="0"/>
              <a:t>Hoff</a:t>
            </a:r>
            <a:endParaRPr lang="en-US" dirty="0"/>
          </a:p>
          <a:p>
            <a:r>
              <a:rPr lang="en-US" dirty="0"/>
              <a:t>Chan </a:t>
            </a:r>
            <a:r>
              <a:rPr lang="en-US" dirty="0" err="1"/>
              <a:t>Hyeong</a:t>
            </a:r>
            <a:r>
              <a:rPr lang="en-US" dirty="0"/>
              <a:t> Kim</a:t>
            </a:r>
          </a:p>
          <a:p>
            <a:r>
              <a:rPr lang="en-US" dirty="0"/>
              <a:t>Han Sung Kim</a:t>
            </a:r>
          </a:p>
          <a:p>
            <a:r>
              <a:rPr lang="en-US" dirty="0"/>
              <a:t>Markus </a:t>
            </a:r>
            <a:r>
              <a:rPr lang="en-US" dirty="0" err="1" smtClean="0"/>
              <a:t>Kuster</a:t>
            </a:r>
            <a:endParaRPr lang="en-US" dirty="0" smtClean="0"/>
          </a:p>
          <a:p>
            <a:r>
              <a:rPr lang="en-US" dirty="0"/>
              <a:t>Paolo </a:t>
            </a:r>
            <a:r>
              <a:rPr lang="en-US" dirty="0" err="1" smtClean="0"/>
              <a:t>Saracco</a:t>
            </a:r>
            <a:endParaRPr lang="en-US" dirty="0" smtClean="0"/>
          </a:p>
          <a:p>
            <a:r>
              <a:rPr lang="en-US" dirty="0" err="1" smtClean="0"/>
              <a:t>Hee</a:t>
            </a:r>
            <a:r>
              <a:rPr lang="en-US" dirty="0" smtClean="0"/>
              <a:t> </a:t>
            </a:r>
            <a:r>
              <a:rPr lang="en-US" dirty="0" err="1" smtClean="0"/>
              <a:t>Seo</a:t>
            </a:r>
            <a:endParaRPr lang="en-US" dirty="0" smtClean="0"/>
          </a:p>
          <a:p>
            <a:r>
              <a:rPr lang="en-US" dirty="0" smtClean="0"/>
              <a:t>Georg </a:t>
            </a:r>
            <a:r>
              <a:rPr lang="en-US" dirty="0" err="1" smtClean="0"/>
              <a:t>Weidenspointner</a:t>
            </a:r>
            <a:endParaRPr lang="en-US" dirty="0" smtClean="0"/>
          </a:p>
          <a:p>
            <a:r>
              <a:rPr lang="en-US" dirty="0" smtClean="0"/>
              <a:t>Andreas </a:t>
            </a:r>
            <a:r>
              <a:rPr lang="en-US" dirty="0" err="1" smtClean="0"/>
              <a:t>Zoglauer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200" y="2039237"/>
            <a:ext cx="1400940" cy="2101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5" y="2845162"/>
            <a:ext cx="1548321" cy="1548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717" y="4238500"/>
            <a:ext cx="1694073" cy="2545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309" y="2554855"/>
            <a:ext cx="1384300" cy="2018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18801"/>
          <a:stretch/>
        </p:blipFill>
        <p:spPr>
          <a:xfrm>
            <a:off x="5717771" y="155959"/>
            <a:ext cx="2032000" cy="1804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0500" y="428623"/>
            <a:ext cx="1333500" cy="177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1476" y="4851400"/>
            <a:ext cx="1333500" cy="179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284" y="913318"/>
            <a:ext cx="1402829" cy="13832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5548" y="5128618"/>
            <a:ext cx="1592473" cy="1729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2458" y="974764"/>
            <a:ext cx="1219200" cy="147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l="1913" t="11356" r="69465" b="51288"/>
          <a:stretch/>
        </p:blipFill>
        <p:spPr>
          <a:xfrm>
            <a:off x="2945504" y="3614454"/>
            <a:ext cx="1478282" cy="14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8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764" y="1514163"/>
            <a:ext cx="6216089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Thank you, Thomas!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85307" y="3724353"/>
            <a:ext cx="5996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Commonality across different disciplines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27435" y="4432591"/>
            <a:ext cx="4201049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Uncertainty Quantification</a:t>
            </a:r>
          </a:p>
          <a:p>
            <a:pPr algn="ctr"/>
            <a:r>
              <a:rPr lang="en-US" sz="2400" dirty="0" smtClean="0"/>
              <a:t>Epistemic uncertainties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68127" y="4426248"/>
            <a:ext cx="3742830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Beyond the IPA</a:t>
            </a:r>
          </a:p>
          <a:p>
            <a:pPr algn="ctr"/>
            <a:r>
              <a:rPr lang="en-US" sz="2400" dirty="0" smtClean="0"/>
              <a:t>Physics calculations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1768" y="5348416"/>
            <a:ext cx="388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Cross-disciplinary cooperation?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5915" y="5934545"/>
            <a:ext cx="322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hlinkClick r:id="rId2"/>
              </a:rPr>
              <a:t>Maria.Grazia.Pia@cern.ch</a:t>
            </a:r>
            <a:endParaRPr lang="en-US" dirty="0" smtClean="0"/>
          </a:p>
          <a:p>
            <a:pPr algn="r"/>
            <a:r>
              <a:rPr lang="en-US" dirty="0" smtClean="0">
                <a:hlinkClick r:id="rId3"/>
              </a:rPr>
              <a:t>MariaGrazia.Pia@ge.infn.it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93622" y="3272547"/>
            <a:ext cx="433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/>
                <a:cs typeface="Times New Roman"/>
              </a:rPr>
              <a:t>p</a:t>
            </a:r>
            <a:r>
              <a:rPr lang="en-US" sz="2400" i="1" dirty="0" smtClean="0">
                <a:latin typeface="Times New Roman"/>
                <a:cs typeface="Times New Roman"/>
              </a:rPr>
              <a:t>ost workshop…</a:t>
            </a:r>
            <a:endParaRPr 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21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74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7976" y="1241652"/>
            <a:ext cx="4801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http://www.nss-mic.org/2013</a:t>
            </a:r>
            <a:r>
              <a:rPr lang="en-US" sz="2800" dirty="0" smtClean="0">
                <a:hlinkClick r:id="rId3"/>
              </a:rPr>
              <a:t>/</a:t>
            </a: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46706" y="3098475"/>
            <a:ext cx="8103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Contributions concerning Monte Carlo methods are welcome!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87049" y="2808420"/>
            <a:ext cx="6954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IEEE Nuclear Science Symposium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67" y="3824024"/>
            <a:ext cx="2065262" cy="2816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8928" y="4246123"/>
            <a:ext cx="5474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IEEE Transactions on Nuclear Science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92667" y="5055810"/>
            <a:ext cx="4620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Nuclear, particle physics, astrophysics, space science, medical physics, photon science etc.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53983" y="1831649"/>
            <a:ext cx="519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Seoul, 27 October – 2 November 2013</a:t>
            </a:r>
          </a:p>
          <a:p>
            <a:pPr algn="ctr"/>
            <a:r>
              <a:rPr lang="en-US" dirty="0" smtClean="0"/>
              <a:t>Abstracts: 13 May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1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7772400" cy="1084337"/>
          </a:xfrm>
        </p:spPr>
        <p:txBody>
          <a:bodyPr/>
          <a:lstStyle/>
          <a:p>
            <a:pPr algn="ctr"/>
            <a:r>
              <a:rPr lang="en-US" dirty="0" smtClean="0"/>
              <a:t>Physics, Particles &amp; Fields</a:t>
            </a:r>
            <a:br>
              <a:rPr lang="en-US" dirty="0" smtClean="0"/>
            </a:br>
            <a:r>
              <a:rPr lang="en-US" sz="2000" b="0" kern="1200" dirty="0" smtClean="0">
                <a:solidFill>
                  <a:schemeClr val="tx1"/>
                </a:solidFill>
                <a:effectLst/>
                <a:latin typeface="Arial" pitchFamily="34" charset="0"/>
              </a:rPr>
              <a:t>256905 publications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12919" y="1619177"/>
            <a:ext cx="79746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A. H. </a:t>
            </a:r>
            <a:r>
              <a:rPr lang="en-US" dirty="0" err="1" smtClean="0"/>
              <a:t>Guth</a:t>
            </a:r>
            <a:r>
              <a:rPr lang="en-US" dirty="0" smtClean="0"/>
              <a:t>, </a:t>
            </a:r>
          </a:p>
          <a:p>
            <a:r>
              <a:rPr lang="en-US" b="1" dirty="0" smtClean="0"/>
              <a:t>Inflationary universe - a possible solution to the horizon and flatness problems</a:t>
            </a:r>
          </a:p>
          <a:p>
            <a:r>
              <a:rPr lang="en-US" i="1" dirty="0" smtClean="0"/>
              <a:t>Phys. Rev. D, </a:t>
            </a:r>
            <a:r>
              <a:rPr lang="en-US" dirty="0" smtClean="0"/>
              <a:t>vol. 23, no. 2, pp. 347-356,1981</a:t>
            </a:r>
            <a:endParaRPr lang="en-US" dirty="0"/>
          </a:p>
          <a:p>
            <a:r>
              <a:rPr lang="en-US" dirty="0"/>
              <a:t>Times Cited: </a:t>
            </a:r>
            <a:r>
              <a:rPr lang="en-US" b="1" dirty="0" smtClean="0">
                <a:solidFill>
                  <a:srgbClr val="FF0000"/>
                </a:solidFill>
              </a:rPr>
              <a:t>4,157</a:t>
            </a:r>
          </a:p>
          <a:p>
            <a:r>
              <a:rPr lang="en-US" dirty="0"/>
              <a:t>	</a:t>
            </a:r>
          </a:p>
          <a:p>
            <a:r>
              <a:rPr lang="en-US" dirty="0" smtClean="0"/>
              <a:t>Particle </a:t>
            </a:r>
            <a:r>
              <a:rPr lang="en-US" dirty="0"/>
              <a:t>Data </a:t>
            </a:r>
            <a:r>
              <a:rPr lang="en-US" dirty="0" smtClean="0"/>
              <a:t>Group</a:t>
            </a:r>
            <a:endParaRPr lang="en-US" dirty="0"/>
          </a:p>
          <a:p>
            <a:r>
              <a:rPr lang="en-US" b="1" dirty="0" smtClean="0"/>
              <a:t>Review </a:t>
            </a:r>
            <a:r>
              <a:rPr lang="en-US" b="1" dirty="0"/>
              <a:t>of particle physics</a:t>
            </a:r>
          </a:p>
          <a:p>
            <a:r>
              <a:rPr lang="en-US" i="1" dirty="0" smtClean="0"/>
              <a:t>J. Phys. G,  </a:t>
            </a:r>
            <a:r>
              <a:rPr lang="en-US" dirty="0" smtClean="0"/>
              <a:t>vol. 33, no. 1 Special Issue, 2006</a:t>
            </a:r>
            <a:endParaRPr lang="en-US" dirty="0"/>
          </a:p>
          <a:p>
            <a:r>
              <a:rPr lang="en-US" dirty="0"/>
              <a:t>Times Cited: </a:t>
            </a:r>
            <a:r>
              <a:rPr lang="en-US" b="1" dirty="0">
                <a:solidFill>
                  <a:srgbClr val="FF0000"/>
                </a:solidFill>
              </a:rPr>
              <a:t>3,661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/>
              <a:t>	</a:t>
            </a:r>
          </a:p>
          <a:p>
            <a:r>
              <a:rPr lang="en-US" dirty="0"/>
              <a:t>S. </a:t>
            </a:r>
            <a:r>
              <a:rPr lang="en-US" dirty="0" err="1"/>
              <a:t>Agostinelli</a:t>
            </a:r>
            <a:r>
              <a:rPr lang="en-US" dirty="0"/>
              <a:t> et al., </a:t>
            </a:r>
          </a:p>
          <a:p>
            <a:r>
              <a:rPr lang="en-US" b="1" dirty="0"/>
              <a:t>GEANT4 - a simulation toolkit</a:t>
            </a:r>
          </a:p>
          <a:p>
            <a:r>
              <a:rPr lang="en-US" i="1" dirty="0"/>
              <a:t>NIM A,</a:t>
            </a:r>
            <a:r>
              <a:rPr lang="en-US" dirty="0"/>
              <a:t> vol. 506, no. 3, pp. 250-303, 2003</a:t>
            </a:r>
          </a:p>
          <a:p>
            <a:r>
              <a:rPr lang="en-US" dirty="0"/>
              <a:t>Times Cited: </a:t>
            </a:r>
            <a:r>
              <a:rPr lang="en-US" b="1" dirty="0" smtClean="0">
                <a:solidFill>
                  <a:srgbClr val="FF0000"/>
                </a:solidFill>
              </a:rPr>
              <a:t>3640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0094" y="5200952"/>
            <a:ext cx="3084287" cy="67710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Most cited CERN paper </a:t>
            </a:r>
            <a:r>
              <a:rPr lang="en-US" sz="1800" i="1" dirty="0" smtClean="0"/>
              <a:t>(excluding Rev. Part. Phys.)</a:t>
            </a:r>
            <a:endParaRPr lang="en-US" sz="1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798491" y="6033672"/>
            <a:ext cx="489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Thomson-Reuters, ISI Web of Science</a:t>
            </a:r>
          </a:p>
          <a:p>
            <a:pPr algn="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Updated 15 February 2013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0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4" descr="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4953" y="3822041"/>
            <a:ext cx="7730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 international collaboration of ~ 100 physicists, engineers and computer scientists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465482" y="4640178"/>
            <a:ext cx="652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Laboratories, national institutes and universities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065" y="5336205"/>
            <a:ext cx="5019278" cy="1015663"/>
          </a:xfrm>
          <a:prstGeom prst="rect">
            <a:avLst/>
          </a:prstGeom>
          <a:solidFill>
            <a:srgbClr val="FFFFFF"/>
          </a:solidFill>
          <a:ln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1994-1998 RD44 (CERN): R&amp;D phase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public release: 15 December 1998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1-2 new versions/year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73388" y="5336205"/>
            <a:ext cx="2885169" cy="1015663"/>
          </a:xfrm>
          <a:prstGeom prst="rect">
            <a:avLst/>
          </a:prstGeom>
          <a:solidFill>
            <a:srgbClr val="FFFFFF"/>
          </a:solidFill>
          <a:ln>
            <a:solidFill>
              <a:srgbClr val="37609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Open source</a:t>
            </a:r>
          </a:p>
          <a:p>
            <a:r>
              <a:rPr lang="en-US" dirty="0" smtClean="0"/>
              <a:t>Freely downloadable</a:t>
            </a:r>
          </a:p>
          <a:p>
            <a:r>
              <a:rPr lang="en-US" dirty="0" smtClean="0"/>
              <a:t>No limitations on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0025"/>
            <a:ext cx="4821972" cy="6477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Who uses Geant4?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562856583"/>
              </p:ext>
            </p:extLst>
          </p:nvPr>
        </p:nvGraphicFramePr>
        <p:xfrm>
          <a:off x="1184599" y="1911284"/>
          <a:ext cx="6410794" cy="4127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661988" y="922338"/>
            <a:ext cx="4094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2060"/>
                </a:solidFill>
              </a:rPr>
              <a:t>Some degree of subjectivity in the classification</a:t>
            </a:r>
            <a:r>
              <a:rPr lang="en-US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4924425" y="906463"/>
            <a:ext cx="3246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+mn-ea"/>
              </a:rPr>
              <a:t> journal scope</a:t>
            </a:r>
          </a:p>
          <a:p>
            <a: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+mn-ea"/>
              </a:rPr>
              <a:t> manual inspection</a:t>
            </a: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4201050" y="2129420"/>
            <a:ext cx="23325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Source of citations of Geant4 </a:t>
            </a:r>
            <a:r>
              <a:rPr lang="en-US" dirty="0"/>
              <a:t>NIM 2003 paper</a:t>
            </a: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262506" y="6082786"/>
            <a:ext cx="23083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/>
              <a:t>Update: end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01231" y="6095653"/>
            <a:ext cx="641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Roughly similar distribution in recent </a:t>
            </a:r>
            <a:r>
              <a:rPr lang="en-US" i="1" dirty="0" err="1" smtClean="0"/>
              <a:t>scientometric</a:t>
            </a:r>
            <a:r>
              <a:rPr lang="en-US" i="1" dirty="0" smtClean="0"/>
              <a:t> data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0690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335" y="1574798"/>
            <a:ext cx="6761237" cy="85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CC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200" dirty="0" smtClean="0"/>
              <a:t>Simulation in </a:t>
            </a:r>
            <a:br>
              <a:rPr lang="en-US" sz="3200" dirty="0" smtClean="0"/>
            </a:br>
            <a:r>
              <a:rPr lang="en-US" sz="3200" dirty="0" smtClean="0"/>
              <a:t>HEP/nuclear/</a:t>
            </a:r>
            <a:r>
              <a:rPr lang="en-US" sz="3200" dirty="0" err="1" smtClean="0"/>
              <a:t>astro</a:t>
            </a:r>
            <a:r>
              <a:rPr lang="en-US" sz="3200" dirty="0" smtClean="0"/>
              <a:t> experiments</a:t>
            </a:r>
            <a:endParaRPr lang="en-US" sz="3200" dirty="0"/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576286"/>
            <a:ext cx="9047238" cy="3943048"/>
          </a:xfrm>
          <a:noFill/>
          <a:ln/>
        </p:spPr>
        <p:txBody>
          <a:bodyPr/>
          <a:lstStyle/>
          <a:p>
            <a:r>
              <a:rPr lang="en-US" sz="2400" dirty="0" smtClean="0"/>
              <a:t>Fundamental in </a:t>
            </a:r>
            <a:r>
              <a:rPr lang="en-US" sz="2400" dirty="0"/>
              <a:t>various domains </a:t>
            </a:r>
            <a:r>
              <a:rPr lang="en-US" sz="2400" dirty="0" smtClean="0"/>
              <a:t>and </a:t>
            </a:r>
            <a:r>
              <a:rPr lang="en-US" sz="2400" dirty="0"/>
              <a:t>phases of an </a:t>
            </a:r>
            <a:r>
              <a:rPr lang="en-US" sz="2400" dirty="0" smtClean="0"/>
              <a:t>experiment</a:t>
            </a:r>
            <a:endParaRPr lang="en-US" sz="2400" dirty="0"/>
          </a:p>
          <a:p>
            <a:pPr lvl="1">
              <a:spcBef>
                <a:spcPts val="200"/>
              </a:spcBef>
            </a:pPr>
            <a:r>
              <a:rPr lang="en-US" sz="2000" dirty="0"/>
              <a:t>design of the experimental set-up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evaluation and definition of the potential physics output of the project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evaluation of potential risks to the </a:t>
            </a:r>
            <a:r>
              <a:rPr lang="en-US" sz="2000" dirty="0" smtClean="0"/>
              <a:t>project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/>
              <a:t>development and </a:t>
            </a:r>
            <a:r>
              <a:rPr lang="en-US" sz="2000" dirty="0" err="1"/>
              <a:t>optimisation</a:t>
            </a:r>
            <a:r>
              <a:rPr lang="en-US" sz="2000" dirty="0"/>
              <a:t> of reconstruction and physics analysis software</a:t>
            </a:r>
          </a:p>
          <a:p>
            <a:pPr lvl="1">
              <a:spcBef>
                <a:spcPts val="200"/>
              </a:spcBef>
            </a:pPr>
            <a:r>
              <a:rPr lang="en-US" sz="2000" dirty="0"/>
              <a:t>contribution to the calculation and validation of physics results </a:t>
            </a: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400" b="1" dirty="0"/>
              <a:t>Simulation of the passage of particles through matter</a:t>
            </a:r>
          </a:p>
          <a:p>
            <a:pPr lvl="1"/>
            <a:r>
              <a:rPr lang="en-US" sz="2000" dirty="0"/>
              <a:t>other kinds of simulation components, such as </a:t>
            </a:r>
            <a:r>
              <a:rPr lang="en-US" sz="2000" b="1" i="1" dirty="0"/>
              <a:t>physics event generators</a:t>
            </a:r>
            <a:r>
              <a:rPr lang="en-US" sz="2000" dirty="0"/>
              <a:t>, </a:t>
            </a:r>
            <a:r>
              <a:rPr lang="en-US" sz="2000" b="1" i="1" dirty="0"/>
              <a:t>electronics response</a:t>
            </a:r>
            <a:r>
              <a:rPr lang="en-US" sz="2000" b="1" dirty="0"/>
              <a:t> </a:t>
            </a:r>
            <a:r>
              <a:rPr lang="en-US" sz="2000" dirty="0"/>
              <a:t>generation, etc.</a:t>
            </a:r>
          </a:p>
          <a:p>
            <a:pPr lvl="1"/>
            <a:r>
              <a:rPr lang="en-US" sz="2000" dirty="0"/>
              <a:t>often the simulation of a complex experiment consists of several of these components interfaced to one another 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7192651" y="254454"/>
            <a:ext cx="1939245" cy="1912534"/>
            <a:chOff x="5644468" y="109311"/>
            <a:chExt cx="1939245" cy="1912534"/>
          </a:xfrm>
        </p:grpSpPr>
        <p:pic>
          <p:nvPicPr>
            <p:cNvPr id="6" name="Picture 1035" descr="ATLAS_CUT_TRACKS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 l="8170" t="20141" r="16013" b="24348"/>
            <a:stretch/>
          </p:blipFill>
          <p:spPr bwMode="auto">
            <a:xfrm>
              <a:off x="5706835" y="109311"/>
              <a:ext cx="1862138" cy="180181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036"/>
            <p:cNvSpPr txBox="1">
              <a:spLocks noChangeAspect="1" noChangeArrowheads="1"/>
            </p:cNvSpPr>
            <p:nvPr/>
          </p:nvSpPr>
          <p:spPr bwMode="auto">
            <a:xfrm>
              <a:off x="5644468" y="1796142"/>
              <a:ext cx="1939245" cy="225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dirty="0" smtClean="0"/>
                <a:t>Courtesy of </a:t>
              </a:r>
              <a:r>
                <a:rPr lang="en-US" sz="1600" b="1" dirty="0" smtClean="0"/>
                <a:t>ATLAS </a:t>
              </a:r>
              <a:endParaRPr lang="en-US" b="1" dirty="0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4821156" y="87010"/>
            <a:ext cx="2432050" cy="2001838"/>
            <a:chOff x="2904" y="2958"/>
            <a:chExt cx="1532" cy="1261"/>
          </a:xfrm>
        </p:grpSpPr>
        <p:pic>
          <p:nvPicPr>
            <p:cNvPr id="10" name="Picture 26" descr="ESA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4" y="2958"/>
              <a:ext cx="1532" cy="1261"/>
            </a:xfrm>
            <a:prstGeom prst="rect">
              <a:avLst/>
            </a:prstGeom>
            <a:noFill/>
          </p:spPr>
        </p:pic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3069" y="3739"/>
              <a:ext cx="1319" cy="19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i="1" dirty="0">
                  <a:latin typeface="Arial" charset="0"/>
                </a:rPr>
                <a:t>Courtesy R. </a:t>
              </a:r>
              <a:r>
                <a:rPr lang="en-US" sz="1000" i="1" dirty="0" err="1">
                  <a:latin typeface="Arial" charset="0"/>
                </a:rPr>
                <a:t>Nartallo</a:t>
              </a:r>
              <a:r>
                <a:rPr lang="en-US" sz="1000" i="1" dirty="0">
                  <a:latin typeface="Arial" charset="0"/>
                </a:rPr>
                <a:t> et </a:t>
              </a:r>
              <a:r>
                <a:rPr lang="en-US" sz="1000" i="1" dirty="0" err="1">
                  <a:latin typeface="Arial" charset="0"/>
                </a:rPr>
                <a:t>al.,</a:t>
              </a:r>
              <a:r>
                <a:rPr lang="en-US" sz="1400" b="1" i="1" dirty="0" err="1">
                  <a:latin typeface="Arial" charset="0"/>
                </a:rPr>
                <a:t>ESA</a:t>
              </a:r>
              <a:endParaRPr lang="it-IT" sz="1400" b="1" i="1" dirty="0">
                <a:latin typeface="Arial" charset="0"/>
              </a:endParaRPr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3217327" y="435424"/>
            <a:ext cx="1669143" cy="1455360"/>
            <a:chOff x="0" y="2486"/>
            <a:chExt cx="2064" cy="183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486"/>
              <a:ext cx="2064" cy="1834"/>
            </a:xfrm>
            <a:prstGeom prst="rect">
              <a:avLst/>
            </a:prstGeom>
            <a:solidFill>
              <a:srgbClr val="FFFFCC"/>
            </a:solidFill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296" y="2557"/>
              <a:ext cx="720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/>
              <a:endParaRPr lang="it-IT" sz="1000" dirty="0">
                <a:solidFill>
                  <a:schemeClr val="folHlin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508001" y="107893"/>
            <a:ext cx="2551544" cy="1428202"/>
            <a:chOff x="733" y="3211"/>
            <a:chExt cx="2090" cy="1109"/>
          </a:xfrm>
        </p:grpSpPr>
        <p:pic>
          <p:nvPicPr>
            <p:cNvPr id="16" name="Picture 4" descr="img10"/>
            <p:cNvPicPr>
              <a:picLocks noChangeAspect="1" noChangeArrowheads="1"/>
            </p:cNvPicPr>
            <p:nvPr/>
          </p:nvPicPr>
          <p:blipFill>
            <a:blip r:embed="rId6" cstate="print"/>
            <a:srcRect l="20000" t="14546" r="14546" b="10303"/>
            <a:stretch>
              <a:fillRect/>
            </a:stretch>
          </p:blipFill>
          <p:spPr bwMode="auto">
            <a:xfrm>
              <a:off x="1632" y="3233"/>
              <a:ext cx="1191" cy="1087"/>
            </a:xfrm>
            <a:prstGeom prst="rect">
              <a:avLst/>
            </a:prstGeom>
            <a:noFill/>
          </p:spPr>
        </p:pic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733" y="3211"/>
              <a:ext cx="1005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400" i="1" dirty="0">
                  <a:solidFill>
                    <a:srgbClr val="000000"/>
                  </a:solidFill>
                  <a:latin typeface="Arial" charset="0"/>
                </a:rPr>
                <a:t>Courtesy </a:t>
              </a:r>
              <a:r>
                <a:rPr lang="en-US" sz="1400" i="1" dirty="0" err="1">
                  <a:solidFill>
                    <a:srgbClr val="000000"/>
                  </a:solidFill>
                  <a:latin typeface="Arial" charset="0"/>
                </a:rPr>
                <a:t>Borexino</a:t>
              </a:r>
              <a:endParaRPr lang="en-US" sz="1400" i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14374" y="84667"/>
            <a:ext cx="177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LHC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17917" y="91925"/>
            <a:ext cx="1927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Space science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39449" y="442689"/>
            <a:ext cx="1250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Gran </a:t>
            </a:r>
            <a:r>
              <a:rPr lang="en-US" b="1" dirty="0" err="1" smtClean="0"/>
              <a:t>Sasso</a:t>
            </a:r>
            <a:r>
              <a:rPr lang="en-US" b="1" dirty="0" smtClean="0"/>
              <a:t> lab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68946" y="0"/>
            <a:ext cx="1790094" cy="61555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b="1" dirty="0" smtClean="0"/>
              <a:t>Oncological radiotherapy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9531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2900"/>
            <a:ext cx="8153400" cy="85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CC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Basic </a:t>
            </a:r>
            <a:r>
              <a:rPr lang="en-US" dirty="0" smtClean="0"/>
              <a:t>ingredients</a:t>
            </a:r>
            <a:endParaRPr lang="en-US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3024" y="1298334"/>
            <a:ext cx="8710843" cy="4953000"/>
          </a:xfrm>
          <a:noFill/>
          <a:ln/>
        </p:spPr>
        <p:txBody>
          <a:bodyPr/>
          <a:lstStyle/>
          <a:p>
            <a:pPr>
              <a:buSzPct val="75000"/>
            </a:pPr>
            <a:r>
              <a:rPr lang="en-US" sz="2800" dirty="0"/>
              <a:t>Modeling the </a:t>
            </a:r>
            <a:r>
              <a:rPr lang="en-US" sz="2800" dirty="0" smtClean="0"/>
              <a:t>experiment: </a:t>
            </a:r>
            <a:r>
              <a:rPr lang="en-US" sz="2800" b="1" dirty="0" smtClean="0"/>
              <a:t>geometry</a:t>
            </a:r>
            <a:r>
              <a:rPr lang="en-US" sz="2800" dirty="0" smtClean="0"/>
              <a:t> + </a:t>
            </a:r>
            <a:r>
              <a:rPr lang="en-US" sz="2800" b="1" dirty="0" smtClean="0"/>
              <a:t>materials</a:t>
            </a:r>
            <a:r>
              <a:rPr lang="en-US" sz="2800" dirty="0" smtClean="0"/>
              <a:t> </a:t>
            </a:r>
            <a:endParaRPr lang="en-US" sz="2800" dirty="0"/>
          </a:p>
          <a:p>
            <a:pPr>
              <a:buSzPct val="75000"/>
            </a:pPr>
            <a:r>
              <a:rPr lang="en-US" sz="2800" b="1" dirty="0"/>
              <a:t>Tracking</a:t>
            </a:r>
            <a:r>
              <a:rPr lang="en-US" sz="2800" dirty="0"/>
              <a:t> particles through matter</a:t>
            </a:r>
          </a:p>
          <a:p>
            <a:pPr>
              <a:buSzPct val="75000"/>
            </a:pPr>
            <a:r>
              <a:rPr lang="en-US" sz="2800" dirty="0"/>
              <a:t>Interaction of particles with </a:t>
            </a:r>
            <a:r>
              <a:rPr lang="en-US" sz="2800" dirty="0" smtClean="0"/>
              <a:t>matter: </a:t>
            </a:r>
            <a:r>
              <a:rPr lang="en-US" sz="2800" b="1" dirty="0" smtClean="0"/>
              <a:t>physics</a:t>
            </a:r>
            <a:r>
              <a:rPr lang="en-US" sz="2800" dirty="0" smtClean="0"/>
              <a:t> models</a:t>
            </a:r>
          </a:p>
          <a:p>
            <a:pPr>
              <a:buSzPct val="75000"/>
            </a:pPr>
            <a:endParaRPr lang="en-US" sz="1000" dirty="0"/>
          </a:p>
          <a:p>
            <a:pPr>
              <a:buSzPct val="75000"/>
            </a:pPr>
            <a:r>
              <a:rPr lang="en-US" sz="2400" dirty="0"/>
              <a:t>Modeling the detector response</a:t>
            </a:r>
          </a:p>
          <a:p>
            <a:pPr>
              <a:buSzPct val="75000"/>
            </a:pPr>
            <a:r>
              <a:rPr lang="en-US" sz="2400" dirty="0"/>
              <a:t>Run and event </a:t>
            </a:r>
            <a:r>
              <a:rPr lang="en-US" sz="2400" dirty="0" smtClean="0"/>
              <a:t>control</a:t>
            </a:r>
          </a:p>
          <a:p>
            <a:pPr>
              <a:buSzPct val="75000"/>
            </a:pPr>
            <a:r>
              <a:rPr lang="en-US" sz="2400" dirty="0"/>
              <a:t>Interface to primary event </a:t>
            </a:r>
            <a:r>
              <a:rPr lang="en-US" sz="2400" dirty="0" smtClean="0"/>
              <a:t>generators</a:t>
            </a:r>
            <a:endParaRPr lang="en-US" sz="2400" dirty="0"/>
          </a:p>
          <a:p>
            <a:pPr>
              <a:buSzPct val="75000"/>
            </a:pPr>
            <a:r>
              <a:rPr lang="en-US" sz="2400" dirty="0"/>
              <a:t>Accessory utilities </a:t>
            </a:r>
            <a:r>
              <a:rPr lang="en-US" i="1" dirty="0">
                <a:latin typeface="Times New Roman" charset="0"/>
              </a:rPr>
              <a:t>(random number generators, </a:t>
            </a:r>
            <a:r>
              <a:rPr lang="en-US" i="1" dirty="0" smtClean="0">
                <a:latin typeface="Times New Roman" charset="0"/>
              </a:rPr>
              <a:t>PDG particle data </a:t>
            </a:r>
            <a:r>
              <a:rPr lang="en-US" i="1" dirty="0">
                <a:latin typeface="Times New Roman" charset="0"/>
              </a:rPr>
              <a:t>etc.)</a:t>
            </a:r>
          </a:p>
          <a:p>
            <a:pPr>
              <a:buSzPct val="75000"/>
            </a:pPr>
            <a:r>
              <a:rPr lang="en-US" sz="2400" dirty="0" err="1" smtClean="0"/>
              <a:t>Visualisation</a:t>
            </a:r>
            <a:r>
              <a:rPr lang="en-US" sz="2400" dirty="0" smtClean="0"/>
              <a:t> </a:t>
            </a:r>
            <a:r>
              <a:rPr lang="en-US" sz="2400" dirty="0"/>
              <a:t>of the set-up, tracks and hits</a:t>
            </a:r>
          </a:p>
          <a:p>
            <a:pPr>
              <a:buSzPct val="75000"/>
            </a:pPr>
            <a:r>
              <a:rPr lang="en-US" sz="2400" dirty="0"/>
              <a:t>User interface</a:t>
            </a:r>
          </a:p>
          <a:p>
            <a:pPr>
              <a:buSzPct val="75000"/>
            </a:pPr>
            <a:r>
              <a:rPr lang="en-US" sz="2400" dirty="0"/>
              <a:t>Persistency</a:t>
            </a:r>
          </a:p>
        </p:txBody>
      </p:sp>
    </p:spTree>
    <p:extLst>
      <p:ext uri="{BB962C8B-B14F-4D97-AF65-F5344CB8AC3E}">
        <p14:creationId xmlns:p14="http://schemas.microsoft.com/office/powerpoint/2010/main" val="1200924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ueTemplate-shad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ueTemplate-shaded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FF"/>
        </a:solidFill>
        <a:ln w="12700" cap="flat" cmpd="sng" algn="ctr">
          <a:solidFill>
            <a:srgbClr val="CCFF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FF"/>
        </a:solidFill>
        <a:ln w="12700" cap="flat" cmpd="sng" algn="ctr">
          <a:solidFill>
            <a:srgbClr val="CCFF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Template-shad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Template-shade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8">
        <a:dk1>
          <a:srgbClr val="C0C0C0"/>
        </a:dk1>
        <a:lt1>
          <a:srgbClr val="FFFFFF"/>
        </a:lt1>
        <a:dk2>
          <a:srgbClr val="336699"/>
        </a:dk2>
        <a:lt2>
          <a:srgbClr val="006B61"/>
        </a:lt2>
        <a:accent1>
          <a:srgbClr val="FFCC66"/>
        </a:accent1>
        <a:accent2>
          <a:srgbClr val="66FFFF"/>
        </a:accent2>
        <a:accent3>
          <a:srgbClr val="ADB8CA"/>
        </a:accent3>
        <a:accent4>
          <a:srgbClr val="DADADA"/>
        </a:accent4>
        <a:accent5>
          <a:srgbClr val="FFE2B8"/>
        </a:accent5>
        <a:accent6>
          <a:srgbClr val="5CE7E7"/>
        </a:accent6>
        <a:hlink>
          <a:srgbClr val="CCFF33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Template-shaded 9">
        <a:dk1>
          <a:srgbClr val="000000"/>
        </a:dk1>
        <a:lt1>
          <a:srgbClr val="FFFFFF"/>
        </a:lt1>
        <a:dk2>
          <a:srgbClr val="FF0066"/>
        </a:dk2>
        <a:lt2>
          <a:srgbClr val="808080"/>
        </a:lt2>
        <a:accent1>
          <a:srgbClr val="CC0099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AACA"/>
        </a:accent5>
        <a:accent6>
          <a:srgbClr val="008A8A"/>
        </a:accent6>
        <a:hlink>
          <a:srgbClr val="00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Template-shaded 9">
    <a:dk1>
      <a:srgbClr val="000000"/>
    </a:dk1>
    <a:lt1>
      <a:srgbClr val="FFFFFF"/>
    </a:lt1>
    <a:dk2>
      <a:srgbClr val="FF0066"/>
    </a:dk2>
    <a:lt2>
      <a:srgbClr val="808080"/>
    </a:lt2>
    <a:accent1>
      <a:srgbClr val="CC0099"/>
    </a:accent1>
    <a:accent2>
      <a:srgbClr val="009999"/>
    </a:accent2>
    <a:accent3>
      <a:srgbClr val="FFFFFF"/>
    </a:accent3>
    <a:accent4>
      <a:srgbClr val="000000"/>
    </a:accent4>
    <a:accent5>
      <a:srgbClr val="E2AACA"/>
    </a:accent5>
    <a:accent6>
      <a:srgbClr val="008A8A"/>
    </a:accent6>
    <a:hlink>
      <a:srgbClr val="0000FF"/>
    </a:hlink>
    <a:folHlink>
      <a:srgbClr val="9900CC"/>
    </a:folHlink>
  </a:clrScheme>
  <a:fontScheme name="BlueTemplate-shaded">
    <a:majorFont>
      <a:latin typeface="Century Gothic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ueTemplate-shaded 9">
    <a:dk1>
      <a:srgbClr val="000000"/>
    </a:dk1>
    <a:lt1>
      <a:srgbClr val="FFFFFF"/>
    </a:lt1>
    <a:dk2>
      <a:srgbClr val="FF0066"/>
    </a:dk2>
    <a:lt2>
      <a:srgbClr val="808080"/>
    </a:lt2>
    <a:accent1>
      <a:srgbClr val="CC0099"/>
    </a:accent1>
    <a:accent2>
      <a:srgbClr val="009999"/>
    </a:accent2>
    <a:accent3>
      <a:srgbClr val="FFFFFF"/>
    </a:accent3>
    <a:accent4>
      <a:srgbClr val="000000"/>
    </a:accent4>
    <a:accent5>
      <a:srgbClr val="E2AACA"/>
    </a:accent5>
    <a:accent6>
      <a:srgbClr val="008A8A"/>
    </a:accent6>
    <a:hlink>
      <a:srgbClr val="0000FF"/>
    </a:hlink>
    <a:folHlink>
      <a:srgbClr val="9900CC"/>
    </a:folHlink>
  </a:clrScheme>
  <a:fontScheme name="BlueTemplate-shaded">
    <a:majorFont>
      <a:latin typeface="Century Gothic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ueTemplate-shaded 9">
    <a:dk1>
      <a:srgbClr val="000000"/>
    </a:dk1>
    <a:lt1>
      <a:srgbClr val="FFFFFF"/>
    </a:lt1>
    <a:dk2>
      <a:srgbClr val="FF0066"/>
    </a:dk2>
    <a:lt2>
      <a:srgbClr val="808080"/>
    </a:lt2>
    <a:accent1>
      <a:srgbClr val="CC0099"/>
    </a:accent1>
    <a:accent2>
      <a:srgbClr val="009999"/>
    </a:accent2>
    <a:accent3>
      <a:srgbClr val="FFFFFF"/>
    </a:accent3>
    <a:accent4>
      <a:srgbClr val="000000"/>
    </a:accent4>
    <a:accent5>
      <a:srgbClr val="E2AACA"/>
    </a:accent5>
    <a:accent6>
      <a:srgbClr val="008A8A"/>
    </a:accent6>
    <a:hlink>
      <a:srgbClr val="0000FF"/>
    </a:hlink>
    <a:folHlink>
      <a:srgbClr val="9900CC"/>
    </a:folHlink>
  </a:clrScheme>
  <a:fontScheme name="BlueTemplate-shaded">
    <a:majorFont>
      <a:latin typeface="Century Gothic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42987</TotalTime>
  <Words>3547</Words>
  <Application>Microsoft Macintosh PowerPoint</Application>
  <PresentationFormat>On-screen Show (4:3)</PresentationFormat>
  <Paragraphs>449</Paragraphs>
  <Slides>42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BlueTemplate-shaded</vt:lpstr>
      <vt:lpstr>Equation</vt:lpstr>
      <vt:lpstr>Equazione</vt:lpstr>
      <vt:lpstr>Uncertainty quantification and  going beyond the independent-particle approximation</vt:lpstr>
      <vt:lpstr>Implicit throughout this talk</vt:lpstr>
      <vt:lpstr>Monte Carlo in journals</vt:lpstr>
      <vt:lpstr>Nuclear Science &amp; Technology Instruments &amp; Instrumentation 604059 publications</vt:lpstr>
      <vt:lpstr>Physics, Particles &amp; Fields 256905 publications</vt:lpstr>
      <vt:lpstr>PowerPoint Presentation</vt:lpstr>
      <vt:lpstr>Who uses Geant4?</vt:lpstr>
      <vt:lpstr>Simulation in  HEP/nuclear/astro experiments</vt:lpstr>
      <vt:lpstr>Basic ingredients</vt:lpstr>
      <vt:lpstr>The zoo</vt:lpstr>
      <vt:lpstr>Geometry</vt:lpstr>
      <vt:lpstr>Geant4  electromagnetic physics</vt:lpstr>
      <vt:lpstr>Geant4 hadronic inelastic model inventory</vt:lpstr>
      <vt:lpstr>A mature Monte Carlo code</vt:lpstr>
      <vt:lpstr>PowerPoint Presentation</vt:lpstr>
      <vt:lpstr>Two worlds…</vt:lpstr>
      <vt:lpstr>PowerPoint Presentation</vt:lpstr>
      <vt:lpstr>Independent particle approximation</vt:lpstr>
      <vt:lpstr>Photon elastic scattering</vt:lpstr>
      <vt:lpstr>Photoionization</vt:lpstr>
      <vt:lpstr>PowerPoint Presentation</vt:lpstr>
      <vt:lpstr>Very-low energy models</vt:lpstr>
      <vt:lpstr>PowerPoint Presentation</vt:lpstr>
      <vt:lpstr>PowerPoint Presentation</vt:lpstr>
      <vt:lpstr>A fresh look at atomic parameters</vt:lpstr>
      <vt:lpstr>How good are Monte Carlo codes?</vt:lpstr>
      <vt:lpstr>PowerPoint Presentation</vt:lpstr>
      <vt:lpstr>Monte Carlo as a predictive instrument</vt:lpstr>
      <vt:lpstr>Validation of the “ingredients”</vt:lpstr>
      <vt:lpstr>PowerPoint Presentation</vt:lpstr>
      <vt:lpstr>Validation is holistic</vt:lpstr>
      <vt:lpstr>Epistemic uncertainties</vt:lpstr>
      <vt:lpstr>Which one is right?</vt:lpstr>
      <vt:lpstr>The main problem of validation:  experimental data!</vt:lpstr>
      <vt:lpstr>theoretical ground of Uncertainty Quantification</vt:lpstr>
      <vt:lpstr>PowerPoint Presentation</vt:lpstr>
      <vt:lpstr>PowerPoint Presentation</vt:lpstr>
      <vt:lpstr>PowerPoint Presentation</vt:lpstr>
      <vt:lpstr>Ongoing activity</vt:lpstr>
      <vt:lpstr>Acknowledments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Geant4 citations</dc:title>
  <dc:creator>MG Pia</dc:creator>
  <cp:lastModifiedBy>Maria Grazia Pia</cp:lastModifiedBy>
  <cp:revision>1988</cp:revision>
  <cp:lastPrinted>2000-11-15T17:33:07Z</cp:lastPrinted>
  <dcterms:created xsi:type="dcterms:W3CDTF">2012-04-23T19:28:29Z</dcterms:created>
  <dcterms:modified xsi:type="dcterms:W3CDTF">2013-02-21T08:05:37Z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50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Maria.Grazia.Pia@cern.ch</vt:lpwstr>
  </property>
  <property fmtid="{D5CDD505-2E9C-101B-9397-08002B2CF9AE}" pid="8" name="HomePage">
    <vt:lpwstr>http://www.ge.infn.it/geant4</vt:lpwstr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12385276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P:\infn.it\ge\user\geant4\www\talks\</vt:lpwstr>
  </property>
</Properties>
</file>