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5"/>
  </p:notesMasterIdLst>
  <p:handoutMasterIdLst>
    <p:handoutMasterId r:id="rId56"/>
  </p:handoutMasterIdLst>
  <p:sldIdLst>
    <p:sldId id="258" r:id="rId2"/>
    <p:sldId id="318" r:id="rId3"/>
    <p:sldId id="302" r:id="rId4"/>
    <p:sldId id="301" r:id="rId5"/>
    <p:sldId id="303" r:id="rId6"/>
    <p:sldId id="320" r:id="rId7"/>
    <p:sldId id="373" r:id="rId8"/>
    <p:sldId id="324" r:id="rId9"/>
    <p:sldId id="370" r:id="rId10"/>
    <p:sldId id="371" r:id="rId11"/>
    <p:sldId id="372" r:id="rId12"/>
    <p:sldId id="317" r:id="rId13"/>
    <p:sldId id="319" r:id="rId14"/>
    <p:sldId id="325" r:id="rId15"/>
    <p:sldId id="340" r:id="rId16"/>
    <p:sldId id="342" r:id="rId17"/>
    <p:sldId id="345" r:id="rId18"/>
    <p:sldId id="375" r:id="rId19"/>
    <p:sldId id="347" r:id="rId20"/>
    <p:sldId id="351" r:id="rId21"/>
    <p:sldId id="352" r:id="rId22"/>
    <p:sldId id="358" r:id="rId23"/>
    <p:sldId id="369" r:id="rId24"/>
    <p:sldId id="361" r:id="rId25"/>
    <p:sldId id="360" r:id="rId26"/>
    <p:sldId id="376" r:id="rId27"/>
    <p:sldId id="307" r:id="rId28"/>
    <p:sldId id="377" r:id="rId29"/>
    <p:sldId id="309" r:id="rId30"/>
    <p:sldId id="310" r:id="rId31"/>
    <p:sldId id="366" r:id="rId32"/>
    <p:sldId id="365" r:id="rId33"/>
    <p:sldId id="311" r:id="rId34"/>
    <p:sldId id="364" r:id="rId35"/>
    <p:sldId id="363" r:id="rId36"/>
    <p:sldId id="362" r:id="rId37"/>
    <p:sldId id="353" r:id="rId38"/>
    <p:sldId id="354" r:id="rId39"/>
    <p:sldId id="355" r:id="rId40"/>
    <p:sldId id="326" r:id="rId41"/>
    <p:sldId id="327" r:id="rId42"/>
    <p:sldId id="367" r:id="rId43"/>
    <p:sldId id="328" r:id="rId44"/>
    <p:sldId id="332" r:id="rId45"/>
    <p:sldId id="313" r:id="rId46"/>
    <p:sldId id="333" r:id="rId47"/>
    <p:sldId id="336" r:id="rId48"/>
    <p:sldId id="329" r:id="rId49"/>
    <p:sldId id="331" r:id="rId50"/>
    <p:sldId id="338" r:id="rId51"/>
    <p:sldId id="312" r:id="rId52"/>
    <p:sldId id="374" r:id="rId53"/>
    <p:sldId id="359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CE"/>
    <a:srgbClr val="21C423"/>
    <a:srgbClr val="00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4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4" Type="http://schemas.openxmlformats.org/officeDocument/2006/relationships/image" Target="../media/image67.wmf"/><Relationship Id="rId1" Type="http://schemas.openxmlformats.org/officeDocument/2006/relationships/image" Target="../media/image64.wmf"/><Relationship Id="rId2" Type="http://schemas.openxmlformats.org/officeDocument/2006/relationships/image" Target="../media/image6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4" Type="http://schemas.openxmlformats.org/officeDocument/2006/relationships/image" Target="../media/image67.wmf"/><Relationship Id="rId1" Type="http://schemas.openxmlformats.org/officeDocument/2006/relationships/image" Target="../media/image64.wmf"/><Relationship Id="rId2" Type="http://schemas.openxmlformats.org/officeDocument/2006/relationships/image" Target="../media/image6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lide foot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13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lide header_6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0" y="0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52999" y="152400"/>
            <a:ext cx="1903413" cy="3048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18B65-4CBA-DB46-9D73-AD0C58E7BE22}" type="datetime1">
              <a:rPr lang="en-US" smtClean="0"/>
              <a:pPr/>
              <a:t>10/25/12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62000" y="8610601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324599" y="8685213"/>
            <a:ext cx="53181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27516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69693-4B73-3F4B-BE08-27CE2957F7EB}" type="datetime1">
              <a:rPr lang="en-US" smtClean="0"/>
              <a:pPr/>
              <a:t>10/25/12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8092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8FB61F-847E-4426-9810-8F466738B7D6}" type="slidenum">
              <a:rPr lang="en-US"/>
              <a:pPr/>
              <a:t>1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F2534-6445-4BDC-A5BD-1F8AEAEFE2C7}" type="slidenum">
              <a:rPr lang="en-US"/>
              <a:pPr/>
              <a:t>15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A1F58D-3876-48D7-8F32-66222553ACE0}" type="slidenum">
              <a:rPr lang="en-US"/>
              <a:pPr/>
              <a:t>16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B4D0B-FB28-440C-9A0D-15DF1C9851D3}" type="slidenum">
              <a:rPr lang="en-US"/>
              <a:pPr/>
              <a:t>17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B4D0B-FB28-440C-9A0D-15DF1C9851D3}" type="slidenum">
              <a:rPr lang="en-US"/>
              <a:pPr/>
              <a:t>18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BCF786-900C-46BC-802B-FAD5DF63C8BB}" type="slidenum">
              <a:rPr lang="en-US"/>
              <a:pPr/>
              <a:t>19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49E528-FEE4-4D35-AFFD-FF34ED4C267C}" type="slidenum">
              <a:rPr lang="en-US"/>
              <a:pPr/>
              <a:t>20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9938" cy="3435350"/>
          </a:xfrm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4800"/>
          </a:xfrm>
        </p:spPr>
        <p:txBody>
          <a:bodyPr/>
          <a:lstStyle/>
          <a:p>
            <a:r>
              <a:rPr lang="en-US" b="1"/>
              <a:t>George Bertsch in Science</a:t>
            </a:r>
            <a:r>
              <a:rPr lang="en-US"/>
              <a:t>:  Where are the nuclear pions?  Answers in terms of Gluonic fields</a:t>
            </a:r>
          </a:p>
          <a:p>
            <a:endParaRPr lang="en-US"/>
          </a:p>
          <a:p>
            <a:r>
              <a:rPr lang="en-US" b="1"/>
              <a:t>Berger and Coester:</a:t>
            </a:r>
            <a:r>
              <a:rPr lang="en-US"/>
              <a:t>  Standard nuclear convolution:  </a:t>
            </a:r>
          </a:p>
          <a:p>
            <a:r>
              <a:rPr lang="en-US"/>
              <a:t>		F_2^A = \int dy f_N^A(y) F_2^N(x/y) + \int dy f_\pi^A(y) F_2^\pi(x/y) </a:t>
            </a:r>
          </a:p>
          <a:p>
            <a:r>
              <a:rPr lang="en-US"/>
              <a:t>	where the F_2’s are the DIS structure functions of the nucleus, nucleon and pion and f_N/\pi^A are the nucleon/pion distribution functions. Other baryons are added as well and all is subject to conservation rules on baryon number and small f’s have total momentum conservation rules</a:t>
            </a:r>
          </a:p>
          <a:p>
            <a:endParaRPr lang="en-US"/>
          </a:p>
          <a:p>
            <a:r>
              <a:rPr lang="en-US" b="1"/>
              <a:t>Jung and Miller:  </a:t>
            </a:r>
            <a:r>
              <a:rPr lang="en-US"/>
              <a:t>Start with Berger and Coester, but uses different pionic distribution function in nucleus from Ericson and Thomas—points out that Berger and Coester should have used a light cone rather that instant-(time) form nuclear wave function.</a:t>
            </a:r>
          </a:p>
          <a:p>
            <a:endParaRPr lang="en-US"/>
          </a:p>
          <a:p>
            <a:r>
              <a:rPr lang="en-US" b="1"/>
              <a:t>Brown et al.: </a:t>
            </a:r>
            <a:r>
              <a:rPr lang="en-US"/>
              <a:t>Brown, Rho rescaling—inside a nuclear environment masses of hadron composed of light quarks all decrease with density (at the same rate—see eqn 2.23).  </a:t>
            </a:r>
            <a:r>
              <a:rPr lang="en-US" i="1"/>
              <a:t>The rescaling is based on a partial restoration of Chiral Symmetry.</a:t>
            </a:r>
            <a:r>
              <a:rPr lang="en-US"/>
              <a:t>  This the also effects the coupling strengths.  Based on this, one obtains a modified pion density distribution and follows the convolution model of Berger and Coester.</a:t>
            </a:r>
          </a:p>
          <a:p>
            <a:endParaRPr lang="en-US"/>
          </a:p>
          <a:p>
            <a:r>
              <a:rPr lang="en-US" b="1"/>
              <a:t>Dieperink and Korpa: </a:t>
            </a:r>
            <a:r>
              <a:rPr lang="en-US" i="1"/>
              <a:t>First, range of curves is for various Migdal parameters.  </a:t>
            </a:r>
            <a:r>
              <a:rPr lang="en-US"/>
              <a:t>Looks at real and imaginary parts of particle-hole (nucleon-hole?) and \Delta-hole contributions.  Also look at the self-energy of the pion propagator.  The dressed pion propagator included nucleon and \Delta terms.  These affect the pion distribution function (f_pi)</a:t>
            </a:r>
          </a:p>
          <a:p>
            <a:r>
              <a:rPr lang="en-US"/>
              <a:t>	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49E528-FEE4-4D35-AFFD-FF34ED4C267C}" type="slidenum">
              <a:rPr lang="en-US"/>
              <a:pPr/>
              <a:t>21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9938" cy="3435350"/>
          </a:xfrm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4800"/>
          </a:xfrm>
        </p:spPr>
        <p:txBody>
          <a:bodyPr/>
          <a:lstStyle/>
          <a:p>
            <a:r>
              <a:rPr lang="en-US" b="1"/>
              <a:t>George Bertsch in Science</a:t>
            </a:r>
            <a:r>
              <a:rPr lang="en-US"/>
              <a:t>:  Where are the nuclear pions?  Answers in terms of Gluonic fields</a:t>
            </a:r>
          </a:p>
          <a:p>
            <a:endParaRPr lang="en-US"/>
          </a:p>
          <a:p>
            <a:r>
              <a:rPr lang="en-US" b="1"/>
              <a:t>Berger and Coester:</a:t>
            </a:r>
            <a:r>
              <a:rPr lang="en-US"/>
              <a:t>  Standard nuclear convolution:  </a:t>
            </a:r>
          </a:p>
          <a:p>
            <a:r>
              <a:rPr lang="en-US"/>
              <a:t>		F_2^A = \int dy f_N^A(y) F_2^N(x/y) + \int dy f_\pi^A(y) F_2^\pi(x/y) </a:t>
            </a:r>
          </a:p>
          <a:p>
            <a:r>
              <a:rPr lang="en-US"/>
              <a:t>	where the F_2’s are the DIS structure functions of the nucleus, nucleon and pion and f_N/\pi^A are the nucleon/pion distribution functions. Other baryons are added as well and all is subject to conservation rules on baryon number and small f’s have total momentum conservation rules</a:t>
            </a:r>
          </a:p>
          <a:p>
            <a:endParaRPr lang="en-US"/>
          </a:p>
          <a:p>
            <a:r>
              <a:rPr lang="en-US" b="1"/>
              <a:t>Jung and Miller:  </a:t>
            </a:r>
            <a:r>
              <a:rPr lang="en-US"/>
              <a:t>Start with Berger and Coester, but uses different pionic distribution function in nucleus from Ericson and Thomas—points out that Berger and Coester should have used a light cone rather that instant-(time) form nuclear wave function.</a:t>
            </a:r>
          </a:p>
          <a:p>
            <a:endParaRPr lang="en-US"/>
          </a:p>
          <a:p>
            <a:r>
              <a:rPr lang="en-US" b="1"/>
              <a:t>Brown et al.: </a:t>
            </a:r>
            <a:r>
              <a:rPr lang="en-US"/>
              <a:t>Brown, Rho rescaling—inside a nuclear environment masses of hadron composed of light quarks all decrease with density (at the same rate—see eqn 2.23).  </a:t>
            </a:r>
            <a:r>
              <a:rPr lang="en-US" i="1"/>
              <a:t>The rescaling is based on a partial restoration of Chiral Symmetry.</a:t>
            </a:r>
            <a:r>
              <a:rPr lang="en-US"/>
              <a:t>  This the also effects the coupling strengths.  Based on this, one obtains a modified pion density distribution and follows the convolution model of Berger and Coester.</a:t>
            </a:r>
          </a:p>
          <a:p>
            <a:endParaRPr lang="en-US"/>
          </a:p>
          <a:p>
            <a:r>
              <a:rPr lang="en-US" b="1"/>
              <a:t>Dieperink and Korpa: </a:t>
            </a:r>
            <a:r>
              <a:rPr lang="en-US" i="1"/>
              <a:t>First, range of curves is for various Migdal parameters.  </a:t>
            </a:r>
            <a:r>
              <a:rPr lang="en-US"/>
              <a:t>Looks at real and imaginary parts of particle-hole (nucleon-hole?) and \Delta-hole contributions.  Also look at the self-energy of the pion propagator.  The dressed pion propagator included nucleon and \Delta terms.  These affect the pion distribution function (f_pi)</a:t>
            </a:r>
          </a:p>
          <a:p>
            <a:r>
              <a:rPr lang="en-US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79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reimer\Documents\text\talk\NP-logo-Nlarge_copy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48400"/>
            <a:ext cx="1031704" cy="5402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25 October 2012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Paul E. Reimer QCD-N12 Drell-Yan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5" descr="slide footer_blue_646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4600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Paul E. Reimer QCD-N12 Drell-Yan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31" name="Picture 7" descr="slide header_646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emf"/><Relationship Id="rId14" Type="http://schemas.openxmlformats.org/officeDocument/2006/relationships/image" Target="../media/image14.emf"/><Relationship Id="rId15" Type="http://schemas.openxmlformats.org/officeDocument/2006/relationships/image" Target="../media/image15.emf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emf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tags" Target="../tags/tag5.xml"/><Relationship Id="rId2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tags" Target="../tags/tag10.xml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8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e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51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52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3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5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4" Type="http://schemas.openxmlformats.org/officeDocument/2006/relationships/oleObject" Target="../embeddings/oleObject2.bin"/><Relationship Id="rId5" Type="http://schemas.openxmlformats.org/officeDocument/2006/relationships/image" Target="../media/image64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65.w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66.wmf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67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4" Type="http://schemas.openxmlformats.org/officeDocument/2006/relationships/oleObject" Target="../embeddings/oleObject6.bin"/><Relationship Id="rId5" Type="http://schemas.openxmlformats.org/officeDocument/2006/relationships/image" Target="../media/image64.w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65.w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66.wmf"/><Relationship Id="rId10" Type="http://schemas.openxmlformats.org/officeDocument/2006/relationships/oleObject" Target="../embeddings/oleObject9.bin"/><Relationship Id="rId11" Type="http://schemas.openxmlformats.org/officeDocument/2006/relationships/image" Target="../media/image6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4" Type="http://schemas.openxmlformats.org/officeDocument/2006/relationships/oleObject" Target="../embeddings/oleObject10.bin"/><Relationship Id="rId5" Type="http://schemas.openxmlformats.org/officeDocument/2006/relationships/image" Target="../media/image81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0.png"/><Relationship Id="rId5" Type="http://schemas.openxmlformats.org/officeDocument/2006/relationships/image" Target="../media/image18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1.emf"/><Relationship Id="rId3" Type="http://schemas.openxmlformats.org/officeDocument/2006/relationships/image" Target="../media/image9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4" Type="http://schemas.openxmlformats.org/officeDocument/2006/relationships/oleObject" Target="../embeddings/oleObject11.bin"/><Relationship Id="rId5" Type="http://schemas.openxmlformats.org/officeDocument/2006/relationships/image" Target="../media/image64.wmf"/><Relationship Id="rId6" Type="http://schemas.openxmlformats.org/officeDocument/2006/relationships/image" Target="../media/image90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4" Type="http://schemas.openxmlformats.org/officeDocument/2006/relationships/oleObject" Target="../embeddings/oleObject12.bin"/><Relationship Id="rId5" Type="http://schemas.openxmlformats.org/officeDocument/2006/relationships/image" Target="../media/image64.wmf"/><Relationship Id="rId6" Type="http://schemas.openxmlformats.org/officeDocument/2006/relationships/image" Target="../media/image90.jpeg"/><Relationship Id="rId7" Type="http://schemas.openxmlformats.org/officeDocument/2006/relationships/image" Target="../media/image93.emf"/><Relationship Id="rId8" Type="http://schemas.openxmlformats.org/officeDocument/2006/relationships/image" Target="../media/image94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5.emf"/><Relationship Id="rId3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24.wmf"/><Relationship Id="rId5" Type="http://schemas.openxmlformats.org/officeDocument/2006/relationships/image" Target="../media/image25.wmf"/><Relationship Id="rId6" Type="http://schemas.openxmlformats.org/officeDocument/2006/relationships/image" Target="../media/image26.w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109.wmf"/><Relationship Id="rId5" Type="http://schemas.openxmlformats.org/officeDocument/2006/relationships/image" Target="../media/image11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8.png"/><Relationship Id="rId5" Type="http://schemas.openxmlformats.org/officeDocument/2006/relationships/image" Target="../media/image112.jpeg"/><Relationship Id="rId6" Type="http://schemas.openxmlformats.org/officeDocument/2006/relationships/image" Target="../media/image113.jpe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0"/>
            <a:ext cx="7086600" cy="1069975"/>
          </a:xfrm>
        </p:spPr>
        <p:txBody>
          <a:bodyPr/>
          <a:lstStyle/>
          <a:p>
            <a:r>
              <a:rPr lang="en-US" dirty="0" smtClean="0"/>
              <a:t>What can more Drell-Yan data tell us about QCD (or Drell-Yan Overview)?</a:t>
            </a:r>
            <a:endParaRPr lang="en-US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143000"/>
            <a:ext cx="5791200" cy="4724400"/>
          </a:xfrm>
        </p:spPr>
        <p:txBody>
          <a:bodyPr/>
          <a:lstStyle/>
          <a:p>
            <a:r>
              <a:rPr lang="en-US" dirty="0" smtClean="0"/>
              <a:t>Paul E. Reimer</a:t>
            </a:r>
          </a:p>
          <a:p>
            <a:r>
              <a:rPr lang="en-US" dirty="0" smtClean="0"/>
              <a:t>Physics Division</a:t>
            </a:r>
          </a:p>
          <a:p>
            <a:r>
              <a:rPr lang="en-US" dirty="0" smtClean="0"/>
              <a:t>Argonne National Laboratory</a:t>
            </a:r>
          </a:p>
          <a:p>
            <a:endParaRPr lang="en-US" dirty="0" smtClean="0"/>
          </a:p>
          <a:p>
            <a:pPr marL="287338" indent="-287338">
              <a:lnSpc>
                <a:spcPct val="90000"/>
              </a:lnSpc>
              <a:spcAft>
                <a:spcPct val="500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u="none" dirty="0" smtClean="0"/>
              <a:t>The Drell-Yan Process:  The Big Picture</a:t>
            </a:r>
            <a:endParaRPr lang="en-US" dirty="0" smtClean="0"/>
          </a:p>
          <a:p>
            <a:pPr marL="287338" indent="-287338">
              <a:lnSpc>
                <a:spcPct val="90000"/>
              </a:lnSpc>
              <a:spcAft>
                <a:spcPct val="500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u="none" dirty="0" smtClean="0"/>
              <a:t>Unpolarized Measurements</a:t>
            </a:r>
          </a:p>
          <a:p>
            <a:pPr marL="1030288" lvl="1" indent="-287338">
              <a:lnSpc>
                <a:spcPct val="90000"/>
              </a:lnSpc>
              <a:spcAft>
                <a:spcPct val="500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sz="1800" dirty="0" smtClean="0"/>
              <a:t>Longitudinal parton distributions </a:t>
            </a:r>
            <a:endParaRPr lang="en-US" sz="1800" dirty="0"/>
          </a:p>
          <a:p>
            <a:pPr marL="1030288" lvl="1" indent="-287338">
              <a:lnSpc>
                <a:spcPct val="90000"/>
              </a:lnSpc>
              <a:spcAft>
                <a:spcPct val="500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sz="1800" dirty="0" smtClean="0"/>
              <a:t>Angular distributions </a:t>
            </a:r>
            <a:r>
              <a:rPr lang="en-US" sz="1800" u="none" dirty="0" smtClean="0"/>
              <a:t> </a:t>
            </a:r>
          </a:p>
          <a:p>
            <a:pPr marL="287338" indent="-287338">
              <a:lnSpc>
                <a:spcPct val="90000"/>
              </a:lnSpc>
              <a:spcAft>
                <a:spcPct val="500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/>
              <a:t>Polarized Measurements</a:t>
            </a:r>
          </a:p>
          <a:p>
            <a:pPr>
              <a:lnSpc>
                <a:spcPct val="90000"/>
              </a:lnSpc>
              <a:spcAft>
                <a:spcPct val="50000"/>
              </a:spcAft>
              <a:buClr>
                <a:schemeClr val="tx2"/>
              </a:buClr>
            </a:pPr>
            <a:endParaRPr lang="en-US" u="none" dirty="0"/>
          </a:p>
        </p:txBody>
      </p:sp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4419600" y="1219200"/>
            <a:ext cx="1919287" cy="1014412"/>
            <a:chOff x="4106" y="2696"/>
            <a:chExt cx="1497" cy="831"/>
          </a:xfrm>
        </p:grpSpPr>
        <p:grpSp>
          <p:nvGrpSpPr>
            <p:cNvPr id="3" name="Group 81"/>
            <p:cNvGrpSpPr>
              <a:grpSpLocks/>
            </p:cNvGrpSpPr>
            <p:nvPr/>
          </p:nvGrpSpPr>
          <p:grpSpPr bwMode="auto">
            <a:xfrm>
              <a:off x="4154" y="2698"/>
              <a:ext cx="1295" cy="831"/>
              <a:chOff x="483" y="953"/>
              <a:chExt cx="1890" cy="1050"/>
            </a:xfrm>
          </p:grpSpPr>
          <p:grpSp>
            <p:nvGrpSpPr>
              <p:cNvPr id="5" name="Group 82"/>
              <p:cNvGrpSpPr>
                <a:grpSpLocks noChangeAspect="1"/>
              </p:cNvGrpSpPr>
              <p:nvPr/>
            </p:nvGrpSpPr>
            <p:grpSpPr bwMode="auto">
              <a:xfrm>
                <a:off x="1203" y="1362"/>
                <a:ext cx="464" cy="239"/>
                <a:chOff x="2707" y="2966"/>
                <a:chExt cx="864" cy="672"/>
              </a:xfrm>
            </p:grpSpPr>
            <p:sp>
              <p:nvSpPr>
                <p:cNvPr id="24" name="Freeform 83"/>
                <p:cNvSpPr>
                  <a:spLocks noChangeAspect="1"/>
                </p:cNvSpPr>
                <p:nvPr/>
              </p:nvSpPr>
              <p:spPr bwMode="auto">
                <a:xfrm>
                  <a:off x="3053" y="2966"/>
                  <a:ext cx="173" cy="672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58" y="48"/>
                    </a:cxn>
                    <a:cxn ang="0">
                      <a:pos x="115" y="624"/>
                    </a:cxn>
                    <a:cxn ang="0">
                      <a:pos x="173" y="336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Freeform 84"/>
                <p:cNvSpPr>
                  <a:spLocks noChangeAspect="1"/>
                </p:cNvSpPr>
                <p:nvPr/>
              </p:nvSpPr>
              <p:spPr bwMode="auto">
                <a:xfrm>
                  <a:off x="3225" y="2966"/>
                  <a:ext cx="173" cy="672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58" y="48"/>
                    </a:cxn>
                    <a:cxn ang="0">
                      <a:pos x="115" y="624"/>
                    </a:cxn>
                    <a:cxn ang="0">
                      <a:pos x="173" y="336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Freeform 85"/>
                <p:cNvSpPr>
                  <a:spLocks noChangeAspect="1"/>
                </p:cNvSpPr>
                <p:nvPr/>
              </p:nvSpPr>
              <p:spPr bwMode="auto">
                <a:xfrm>
                  <a:off x="3398" y="2966"/>
                  <a:ext cx="173" cy="672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58" y="48"/>
                    </a:cxn>
                    <a:cxn ang="0">
                      <a:pos x="115" y="624"/>
                    </a:cxn>
                    <a:cxn ang="0">
                      <a:pos x="173" y="336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Freeform 86"/>
                <p:cNvSpPr>
                  <a:spLocks noChangeAspect="1"/>
                </p:cNvSpPr>
                <p:nvPr/>
              </p:nvSpPr>
              <p:spPr bwMode="auto">
                <a:xfrm>
                  <a:off x="2880" y="2966"/>
                  <a:ext cx="173" cy="672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58" y="48"/>
                    </a:cxn>
                    <a:cxn ang="0">
                      <a:pos x="115" y="624"/>
                    </a:cxn>
                    <a:cxn ang="0">
                      <a:pos x="173" y="336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87"/>
                <p:cNvSpPr>
                  <a:spLocks noChangeAspect="1"/>
                </p:cNvSpPr>
                <p:nvPr/>
              </p:nvSpPr>
              <p:spPr bwMode="auto">
                <a:xfrm>
                  <a:off x="2707" y="2966"/>
                  <a:ext cx="173" cy="672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58" y="48"/>
                    </a:cxn>
                    <a:cxn ang="0">
                      <a:pos x="115" y="624"/>
                    </a:cxn>
                    <a:cxn ang="0">
                      <a:pos x="173" y="336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" name="Group 88"/>
              <p:cNvGrpSpPr>
                <a:grpSpLocks noChangeAspect="1"/>
              </p:cNvGrpSpPr>
              <p:nvPr/>
            </p:nvGrpSpPr>
            <p:grpSpPr bwMode="auto">
              <a:xfrm>
                <a:off x="1659" y="969"/>
                <a:ext cx="709" cy="517"/>
                <a:chOff x="3818" y="1354"/>
                <a:chExt cx="1246" cy="432"/>
              </a:xfrm>
            </p:grpSpPr>
            <p:sp>
              <p:nvSpPr>
                <p:cNvPr id="22" name="Line 8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 type="arrow" w="med" len="med"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Line 9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91"/>
              <p:cNvGrpSpPr>
                <a:grpSpLocks noChangeAspect="1"/>
              </p:cNvGrpSpPr>
              <p:nvPr/>
            </p:nvGrpSpPr>
            <p:grpSpPr bwMode="auto">
              <a:xfrm flipV="1">
                <a:off x="1662" y="1486"/>
                <a:ext cx="711" cy="517"/>
                <a:chOff x="3818" y="1354"/>
                <a:chExt cx="1246" cy="432"/>
              </a:xfrm>
            </p:grpSpPr>
            <p:sp>
              <p:nvSpPr>
                <p:cNvPr id="20" name="Line 9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Line 9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arrow" w="med" len="med"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94"/>
              <p:cNvGrpSpPr>
                <a:grpSpLocks noChangeAspect="1"/>
              </p:cNvGrpSpPr>
              <p:nvPr/>
            </p:nvGrpSpPr>
            <p:grpSpPr bwMode="auto">
              <a:xfrm flipH="1">
                <a:off x="488" y="953"/>
                <a:ext cx="709" cy="517"/>
                <a:chOff x="3818" y="1354"/>
                <a:chExt cx="1246" cy="432"/>
              </a:xfrm>
            </p:grpSpPr>
            <p:sp>
              <p:nvSpPr>
                <p:cNvPr id="18" name="Line 9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3333FF"/>
                  </a:solidFill>
                  <a:round/>
                  <a:headEnd type="arrow" w="med" len="med"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Line 9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97"/>
              <p:cNvGrpSpPr>
                <a:grpSpLocks noChangeAspect="1"/>
              </p:cNvGrpSpPr>
              <p:nvPr/>
            </p:nvGrpSpPr>
            <p:grpSpPr bwMode="auto">
              <a:xfrm flipH="1" flipV="1">
                <a:off x="483" y="1470"/>
                <a:ext cx="711" cy="517"/>
                <a:chOff x="3818" y="1354"/>
                <a:chExt cx="1246" cy="432"/>
              </a:xfrm>
            </p:grpSpPr>
            <p:sp>
              <p:nvSpPr>
                <p:cNvPr id="16" name="Line 9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Line 9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FF00FF"/>
                  </a:solidFill>
                  <a:round/>
                  <a:headEnd/>
                  <a:tailEnd type="arrow" w="med" len="med"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pic>
          <p:nvPicPr>
            <p:cNvPr id="7" name="Picture 100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06" y="3197"/>
              <a:ext cx="14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101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23" y="2836"/>
              <a:ext cx="118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02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84" y="2742"/>
              <a:ext cx="319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03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69" y="3172"/>
              <a:ext cx="2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5" name="Text Box 13"/>
          <p:cNvSpPr txBox="1">
            <a:spLocks noChangeAspect="1" noChangeArrowheads="1"/>
          </p:cNvSpPr>
          <p:nvPr/>
        </p:nvSpPr>
        <p:spPr bwMode="auto">
          <a:xfrm>
            <a:off x="8229600" y="2209800"/>
            <a:ext cx="914400" cy="51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r"/>
            <a:r>
              <a:rPr lang="en-US" sz="700" dirty="0">
                <a:latin typeface="Times New Roman" pitchFamily="18" charset="0"/>
                <a:ea typeface="ＭＳ Ｐゴシック" pitchFamily="34" charset="-128"/>
              </a:rPr>
              <a:t>HERMES</a:t>
            </a:r>
          </a:p>
          <a:p>
            <a:pPr algn="r"/>
            <a:r>
              <a:rPr lang="en-US" sz="700" dirty="0">
                <a:latin typeface="Times New Roman" pitchFamily="18" charset="0"/>
                <a:ea typeface="ＭＳ Ｐゴシック" pitchFamily="34" charset="-128"/>
              </a:rPr>
              <a:t>U. </a:t>
            </a:r>
            <a:r>
              <a:rPr lang="en-US" sz="700" dirty="0" err="1">
                <a:latin typeface="Times New Roman" pitchFamily="18" charset="0"/>
                <a:ea typeface="ＭＳ Ｐゴシック" pitchFamily="34" charset="-128"/>
              </a:rPr>
              <a:t>Elschenbroich</a:t>
            </a:r>
            <a:endParaRPr lang="en-US" sz="700" dirty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1905000" y="6096000"/>
            <a:ext cx="4419599" cy="46166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This work is supported in part by the U.S. Department of Energy, Office of Nuclear Physics, under Contract No. DE-AC02-06CH11357. </a:t>
            </a:r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038600"/>
            <a:ext cx="3886200" cy="1898528"/>
          </a:xfrm>
          <a:prstGeom prst="rect">
            <a:avLst/>
          </a:prstGeom>
        </p:spPr>
      </p:pic>
      <p:pic>
        <p:nvPicPr>
          <p:cNvPr id="14" name="Picture 13" descr="spinProton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855" y="1066800"/>
            <a:ext cx="1054188" cy="129540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733800"/>
            <a:ext cx="4419600" cy="401782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276600"/>
            <a:ext cx="1600199" cy="486547"/>
          </a:xfrm>
          <a:prstGeom prst="rect">
            <a:avLst/>
          </a:prstGeom>
        </p:spPr>
      </p:pic>
      <p:pic>
        <p:nvPicPr>
          <p:cNvPr id="2048" name="Picture 2047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800600"/>
            <a:ext cx="2438400" cy="37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38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038600" y="228600"/>
            <a:ext cx="5156200" cy="2955925"/>
            <a:chOff x="2512" y="1921"/>
            <a:chExt cx="3248" cy="1862"/>
          </a:xfrm>
        </p:grpSpPr>
        <p:pic>
          <p:nvPicPr>
            <p:cNvPr id="8" name="Picture 32" descr="mrs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2" y="1921"/>
              <a:ext cx="3248" cy="1732"/>
            </a:xfrm>
            <a:prstGeom prst="rect">
              <a:avLst/>
            </a:prstGeom>
            <a:noFill/>
          </p:spPr>
        </p:pic>
        <p:sp>
          <p:nvSpPr>
            <p:cNvPr id="9" name="Text Box 33"/>
            <p:cNvSpPr txBox="1">
              <a:spLocks noChangeArrowheads="1"/>
            </p:cNvSpPr>
            <p:nvPr/>
          </p:nvSpPr>
          <p:spPr bwMode="auto">
            <a:xfrm>
              <a:off x="3408" y="3456"/>
              <a:ext cx="71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2800" u="none" dirty="0" err="1">
                  <a:solidFill>
                    <a:srgbClr val="CC3399"/>
                  </a:solidFill>
                  <a:latin typeface="Times New Roman" pitchFamily="18" charset="0"/>
                </a:rPr>
                <a:t>x</a:t>
              </a:r>
              <a:r>
                <a:rPr lang="en-US" sz="2800" u="none" baseline="-25000" dirty="0" err="1">
                  <a:solidFill>
                    <a:srgbClr val="CC3399"/>
                  </a:solidFill>
                  <a:latin typeface="Times New Roman" pitchFamily="18" charset="0"/>
                </a:rPr>
                <a:t>target</a:t>
              </a:r>
              <a:endParaRPr lang="en-US" sz="2800" u="none" baseline="-25000" dirty="0">
                <a:solidFill>
                  <a:srgbClr val="CC3399"/>
                </a:solidFill>
                <a:latin typeface="Times New Roman" pitchFamily="18" charset="0"/>
              </a:endParaRPr>
            </a:p>
          </p:txBody>
        </p:sp>
        <p:sp>
          <p:nvSpPr>
            <p:cNvPr id="10" name="Text Box 34"/>
            <p:cNvSpPr txBox="1">
              <a:spLocks noChangeArrowheads="1"/>
            </p:cNvSpPr>
            <p:nvPr/>
          </p:nvSpPr>
          <p:spPr bwMode="auto">
            <a:xfrm>
              <a:off x="4704" y="3456"/>
              <a:ext cx="55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800" u="none" dirty="0" err="1">
                  <a:solidFill>
                    <a:srgbClr val="3333FF"/>
                  </a:solidFill>
                  <a:latin typeface="Times New Roman" pitchFamily="18" charset="0"/>
                </a:rPr>
                <a:t>x</a:t>
              </a:r>
              <a:r>
                <a:rPr lang="en-US" sz="2800" u="none" baseline="-25000" dirty="0" err="1">
                  <a:solidFill>
                    <a:srgbClr val="3333FF"/>
                  </a:solidFill>
                  <a:latin typeface="Times New Roman" pitchFamily="18" charset="0"/>
                </a:rPr>
                <a:t>beam</a:t>
              </a:r>
              <a:endParaRPr lang="en-US" sz="2800" u="none" baseline="-25000" dirty="0">
                <a:solidFill>
                  <a:srgbClr val="3333FF"/>
                </a:solidFill>
                <a:latin typeface="Times New Roman" pitchFamily="18" charset="0"/>
              </a:endParaRPr>
            </a:p>
          </p:txBody>
        </p:sp>
        <p:sp>
          <p:nvSpPr>
            <p:cNvPr id="11" name="AutoShape 35"/>
            <p:cNvSpPr>
              <a:spLocks/>
            </p:cNvSpPr>
            <p:nvPr/>
          </p:nvSpPr>
          <p:spPr bwMode="auto">
            <a:xfrm rot="16200000">
              <a:off x="3592" y="2939"/>
              <a:ext cx="179" cy="1142"/>
            </a:xfrm>
            <a:prstGeom prst="leftBrace">
              <a:avLst>
                <a:gd name="adj1" fmla="val 35510"/>
                <a:gd name="adj2" fmla="val 46542"/>
              </a:avLst>
            </a:prstGeom>
            <a:noFill/>
            <a:ln w="28575">
              <a:solidFill>
                <a:srgbClr val="CC3399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eaLnBrk="1" hangingPunct="1"/>
              <a:endParaRPr lang="en-US" u="none">
                <a:solidFill>
                  <a:srgbClr val="CC3399"/>
                </a:solidFill>
                <a:latin typeface="Times New Roman" pitchFamily="18" charset="0"/>
              </a:endParaRPr>
            </a:p>
          </p:txBody>
        </p:sp>
        <p:sp>
          <p:nvSpPr>
            <p:cNvPr id="12" name="AutoShape 36"/>
            <p:cNvSpPr>
              <a:spLocks/>
            </p:cNvSpPr>
            <p:nvPr/>
          </p:nvSpPr>
          <p:spPr bwMode="auto">
            <a:xfrm rot="16200000">
              <a:off x="4898" y="3017"/>
              <a:ext cx="179" cy="987"/>
            </a:xfrm>
            <a:prstGeom prst="leftBrace">
              <a:avLst>
                <a:gd name="adj1" fmla="val 30690"/>
                <a:gd name="adj2" fmla="val 46542"/>
              </a:avLst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eaLnBrk="1" hangingPunct="1"/>
              <a:endParaRPr lang="en-US" u="none">
                <a:solidFill>
                  <a:srgbClr val="33CC33"/>
                </a:solidFill>
                <a:latin typeface="Times New Roman" pitchFamily="18" charset="0"/>
              </a:endParaRPr>
            </a:p>
          </p:txBody>
        </p:sp>
      </p:grp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76200" y="533400"/>
            <a:ext cx="4419600" cy="2895600"/>
          </a:xfrm>
        </p:spPr>
        <p:txBody>
          <a:bodyPr/>
          <a:lstStyle/>
          <a:p>
            <a:r>
              <a:rPr lang="en-US" dirty="0"/>
              <a:t>Measured cross section is a convolution of beam and target parton </a:t>
            </a:r>
            <a:r>
              <a:rPr lang="en-US" dirty="0" smtClean="0"/>
              <a:t>distributions</a:t>
            </a:r>
          </a:p>
          <a:p>
            <a:r>
              <a:rPr lang="en-US" b="1" dirty="0" smtClean="0">
                <a:solidFill>
                  <a:srgbClr val="0033CC"/>
                </a:solidFill>
              </a:rPr>
              <a:t>Proton Beam</a:t>
            </a:r>
          </a:p>
          <a:p>
            <a:pPr lvl="1"/>
            <a:r>
              <a:rPr lang="en-US" dirty="0" smtClean="0"/>
              <a:t>Target antiquarks and beam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u</a:t>
            </a:r>
            <a:r>
              <a:rPr lang="en-US" dirty="0"/>
              <a:t>-quark </a:t>
            </a:r>
            <a:r>
              <a:rPr lang="en-US" dirty="0" smtClean="0"/>
              <a:t>dominance</a:t>
            </a:r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0000FF"/>
                </a:solidFill>
              </a:rPr>
              <a:t>(</a:t>
            </a:r>
            <a:r>
              <a:rPr lang="en-US" b="1" dirty="0">
                <a:solidFill>
                  <a:srgbClr val="0000FF"/>
                </a:solidFill>
              </a:rPr>
              <a:t>2/3)</a:t>
            </a:r>
            <a:r>
              <a:rPr lang="en-US" b="1" baseline="30000" dirty="0">
                <a:solidFill>
                  <a:srgbClr val="0000FF"/>
                </a:solidFill>
              </a:rPr>
              <a:t>2</a:t>
            </a:r>
            <a:r>
              <a:rPr lang="en-US" b="1" dirty="0">
                <a:solidFill>
                  <a:srgbClr val="0000FF"/>
                </a:solidFill>
              </a:rPr>
              <a:t> vs. (1/3)</a:t>
            </a:r>
            <a:r>
              <a:rPr lang="en-US" b="1" baseline="30000" dirty="0">
                <a:solidFill>
                  <a:srgbClr val="0000FF"/>
                </a:solidFill>
              </a:rPr>
              <a:t>2</a:t>
            </a:r>
            <a:endParaRPr lang="en-US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76200" y="76200"/>
            <a:ext cx="8229600" cy="563562"/>
          </a:xfrm>
        </p:spPr>
        <p:txBody>
          <a:bodyPr/>
          <a:lstStyle/>
          <a:p>
            <a:r>
              <a:rPr lang="en-US" dirty="0" smtClean="0"/>
              <a:t>Drell-Yan Cross Section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05000"/>
            <a:ext cx="4302091" cy="103599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971800" y="2528887"/>
            <a:ext cx="3733800" cy="1128713"/>
            <a:chOff x="2971800" y="2986087"/>
            <a:chExt cx="3733800" cy="1128713"/>
          </a:xfrm>
        </p:grpSpPr>
        <p:sp>
          <p:nvSpPr>
            <p:cNvPr id="16" name="AutoShape 38"/>
            <p:cNvSpPr>
              <a:spLocks noChangeArrowheads="1"/>
            </p:cNvSpPr>
            <p:nvPr/>
          </p:nvSpPr>
          <p:spPr bwMode="auto">
            <a:xfrm>
              <a:off x="2971800" y="2986087"/>
              <a:ext cx="1433513" cy="519113"/>
            </a:xfrm>
            <a:custGeom>
              <a:avLst/>
              <a:gdLst>
                <a:gd name="G0" fmla="+- 2700 0 0"/>
                <a:gd name="G1" fmla="*/ G0 2 1"/>
                <a:gd name="G2" fmla="+- 21600 0 G1"/>
                <a:gd name="G3" fmla="*/ G2 G2 1"/>
                <a:gd name="G4" fmla="*/ G0 G0 1"/>
                <a:gd name="G5" fmla="+- G3 0 G4"/>
                <a:gd name="G6" fmla="*/ G5 1 8"/>
                <a:gd name="G7" fmla="sqrt G6"/>
                <a:gd name="G8" fmla="*/ G4 1 8"/>
                <a:gd name="G9" fmla="sqrt G8"/>
                <a:gd name="G10" fmla="+- G7 G9 0"/>
                <a:gd name="G11" fmla="+- G7 0 G9"/>
                <a:gd name="G12" fmla="+- G10 10800 0"/>
                <a:gd name="G13" fmla="+- 10800 0 G10"/>
                <a:gd name="G14" fmla="+- G11 10800 0"/>
                <a:gd name="G15" fmla="+- 10800 0 G11"/>
                <a:gd name="G16" fmla="+- 21600 0 G0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close/>
                  <a:moveTo>
                    <a:pt x="4198" y="6106"/>
                  </a:moveTo>
                  <a:cubicBezTo>
                    <a:pt x="3223" y="7477"/>
                    <a:pt x="2700" y="9117"/>
                    <a:pt x="2700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close/>
                </a:path>
              </a:pathLst>
            </a:custGeom>
            <a:noFill/>
            <a:ln w="19050" cmpd="sng">
              <a:solidFill>
                <a:srgbClr val="FD220B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Content Placeholder 1"/>
            <p:cNvSpPr txBox="1">
              <a:spLocks/>
            </p:cNvSpPr>
            <p:nvPr/>
          </p:nvSpPr>
          <p:spPr bwMode="auto">
            <a:xfrm>
              <a:off x="4495800" y="3657600"/>
              <a:ext cx="2209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69863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Wingdings" pitchFamily="2" charset="2"/>
                <a:buChar char="§"/>
                <a:defRPr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60375" indent="-17621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defRPr>
              </a:lvl2pPr>
              <a:lvl3pPr marL="744538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•"/>
                <a:defRPr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defRPr>
              </a:lvl3pPr>
              <a:lvl4pPr marL="1027113" indent="-168275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defRPr>
              </a:lvl4pPr>
              <a:lvl5pPr marL="13112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defRPr>
              </a:lvl5pPr>
              <a:lvl6pPr marL="17684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rgbClr val="000000"/>
                  </a:solidFill>
                  <a:latin typeface="+mn-lt"/>
                </a:defRPr>
              </a:lvl6pPr>
              <a:lvl7pPr marL="22256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rgbClr val="000000"/>
                  </a:solidFill>
                  <a:latin typeface="+mn-lt"/>
                </a:defRPr>
              </a:lvl7pPr>
              <a:lvl8pPr marL="26828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rgbClr val="000000"/>
                  </a:solidFill>
                  <a:latin typeface="+mn-lt"/>
                </a:defRPr>
              </a:lvl8pPr>
              <a:lvl9pPr marL="31400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rgbClr val="000000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dirty="0" smtClean="0">
                  <a:solidFill>
                    <a:srgbClr val="000000"/>
                  </a:solidFill>
                </a:rPr>
                <a:t>Acceptance limited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0" idx="1"/>
              <a:endCxn id="16" idx="5"/>
            </p:cNvCxnSpPr>
            <p:nvPr/>
          </p:nvCxnSpPr>
          <p:spPr bwMode="auto">
            <a:xfrm flipH="1" flipV="1">
              <a:off x="4195396" y="3429184"/>
              <a:ext cx="300404" cy="457016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76200" y="3276600"/>
            <a:ext cx="4572000" cy="2895600"/>
            <a:chOff x="76200" y="3276600"/>
            <a:chExt cx="4572000" cy="28956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" y="4191000"/>
              <a:ext cx="3634929" cy="19812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6200" y="3276600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>
                <a:buClr>
                  <a:schemeClr val="accent1">
                    <a:lumMod val="50000"/>
                  </a:schemeClr>
                </a:buClr>
                <a:buFont typeface="Wingdings" charset="2"/>
                <a:buChar char="§"/>
              </a:pPr>
              <a:r>
                <a:rPr lang="el-GR" b="1" dirty="0">
                  <a:solidFill>
                    <a:srgbClr val="0033CC"/>
                  </a:solidFill>
                </a:rPr>
                <a:t>π</a:t>
              </a:r>
              <a:r>
                <a:rPr lang="en-US" b="1" baseline="30000" dirty="0">
                  <a:solidFill>
                    <a:srgbClr val="0033CC"/>
                  </a:solidFill>
                </a:rPr>
                <a:t>-</a:t>
              </a:r>
              <a:r>
                <a:rPr lang="en-US" b="1" dirty="0">
                  <a:solidFill>
                    <a:srgbClr val="0033CC"/>
                  </a:solidFill>
                </a:rPr>
                <a:t> beam</a:t>
              </a:r>
            </a:p>
            <a:p>
              <a:pPr marL="742950" lvl="1" indent="-285750">
                <a:buClr>
                  <a:schemeClr val="accent1">
                    <a:lumMod val="50000"/>
                  </a:schemeClr>
                </a:buClr>
                <a:buFont typeface="Lucida Grande"/>
                <a:buChar char="–"/>
              </a:pPr>
              <a:r>
                <a:rPr lang="en-US" dirty="0">
                  <a:solidFill>
                    <a:srgbClr val="000000"/>
                  </a:solidFill>
                </a:rPr>
                <a:t>Valence beam anti-u quark and u target quark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198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038600" y="228600"/>
            <a:ext cx="5156200" cy="2955925"/>
            <a:chOff x="2512" y="1921"/>
            <a:chExt cx="3248" cy="1862"/>
          </a:xfrm>
        </p:grpSpPr>
        <p:pic>
          <p:nvPicPr>
            <p:cNvPr id="8" name="Picture 32" descr="mrs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2" y="1921"/>
              <a:ext cx="3248" cy="1732"/>
            </a:xfrm>
            <a:prstGeom prst="rect">
              <a:avLst/>
            </a:prstGeom>
            <a:noFill/>
          </p:spPr>
        </p:pic>
        <p:sp>
          <p:nvSpPr>
            <p:cNvPr id="9" name="Text Box 33"/>
            <p:cNvSpPr txBox="1">
              <a:spLocks noChangeArrowheads="1"/>
            </p:cNvSpPr>
            <p:nvPr/>
          </p:nvSpPr>
          <p:spPr bwMode="auto">
            <a:xfrm>
              <a:off x="3408" y="3456"/>
              <a:ext cx="71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2800" u="none" dirty="0" err="1">
                  <a:solidFill>
                    <a:srgbClr val="CC3399"/>
                  </a:solidFill>
                  <a:latin typeface="Times New Roman" pitchFamily="18" charset="0"/>
                </a:rPr>
                <a:t>x</a:t>
              </a:r>
              <a:r>
                <a:rPr lang="en-US" sz="2800" u="none" baseline="-25000" dirty="0" err="1">
                  <a:solidFill>
                    <a:srgbClr val="CC3399"/>
                  </a:solidFill>
                  <a:latin typeface="Times New Roman" pitchFamily="18" charset="0"/>
                </a:rPr>
                <a:t>target</a:t>
              </a:r>
              <a:endParaRPr lang="en-US" sz="2800" u="none" baseline="-25000" dirty="0">
                <a:solidFill>
                  <a:srgbClr val="CC3399"/>
                </a:solidFill>
                <a:latin typeface="Times New Roman" pitchFamily="18" charset="0"/>
              </a:endParaRPr>
            </a:p>
          </p:txBody>
        </p:sp>
        <p:sp>
          <p:nvSpPr>
            <p:cNvPr id="10" name="Text Box 34"/>
            <p:cNvSpPr txBox="1">
              <a:spLocks noChangeArrowheads="1"/>
            </p:cNvSpPr>
            <p:nvPr/>
          </p:nvSpPr>
          <p:spPr bwMode="auto">
            <a:xfrm>
              <a:off x="4704" y="3456"/>
              <a:ext cx="55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800" u="none" dirty="0" err="1">
                  <a:solidFill>
                    <a:srgbClr val="3333FF"/>
                  </a:solidFill>
                  <a:latin typeface="Times New Roman" pitchFamily="18" charset="0"/>
                </a:rPr>
                <a:t>x</a:t>
              </a:r>
              <a:r>
                <a:rPr lang="en-US" sz="2800" u="none" baseline="-25000" dirty="0" err="1">
                  <a:solidFill>
                    <a:srgbClr val="3333FF"/>
                  </a:solidFill>
                  <a:latin typeface="Times New Roman" pitchFamily="18" charset="0"/>
                </a:rPr>
                <a:t>beam</a:t>
              </a:r>
              <a:endParaRPr lang="en-US" sz="2800" u="none" baseline="-25000" dirty="0">
                <a:solidFill>
                  <a:srgbClr val="3333FF"/>
                </a:solidFill>
                <a:latin typeface="Times New Roman" pitchFamily="18" charset="0"/>
              </a:endParaRPr>
            </a:p>
          </p:txBody>
        </p:sp>
        <p:sp>
          <p:nvSpPr>
            <p:cNvPr id="11" name="AutoShape 35"/>
            <p:cNvSpPr>
              <a:spLocks/>
            </p:cNvSpPr>
            <p:nvPr/>
          </p:nvSpPr>
          <p:spPr bwMode="auto">
            <a:xfrm rot="16200000">
              <a:off x="3592" y="2939"/>
              <a:ext cx="179" cy="1142"/>
            </a:xfrm>
            <a:prstGeom prst="leftBrace">
              <a:avLst>
                <a:gd name="adj1" fmla="val 35510"/>
                <a:gd name="adj2" fmla="val 46542"/>
              </a:avLst>
            </a:prstGeom>
            <a:noFill/>
            <a:ln w="28575">
              <a:solidFill>
                <a:srgbClr val="CC3399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eaLnBrk="1" hangingPunct="1"/>
              <a:endParaRPr lang="en-US" u="none">
                <a:solidFill>
                  <a:srgbClr val="CC3399"/>
                </a:solidFill>
                <a:latin typeface="Times New Roman" pitchFamily="18" charset="0"/>
              </a:endParaRPr>
            </a:p>
          </p:txBody>
        </p:sp>
        <p:sp>
          <p:nvSpPr>
            <p:cNvPr id="12" name="AutoShape 36"/>
            <p:cNvSpPr>
              <a:spLocks/>
            </p:cNvSpPr>
            <p:nvPr/>
          </p:nvSpPr>
          <p:spPr bwMode="auto">
            <a:xfrm rot="16200000">
              <a:off x="4898" y="3017"/>
              <a:ext cx="179" cy="987"/>
            </a:xfrm>
            <a:prstGeom prst="leftBrace">
              <a:avLst>
                <a:gd name="adj1" fmla="val 30690"/>
                <a:gd name="adj2" fmla="val 46542"/>
              </a:avLst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eaLnBrk="1" hangingPunct="1"/>
              <a:endParaRPr lang="en-US" u="none">
                <a:solidFill>
                  <a:srgbClr val="33CC33"/>
                </a:solidFill>
                <a:latin typeface="Times New Roman" pitchFamily="18" charset="0"/>
              </a:endParaRPr>
            </a:p>
          </p:txBody>
        </p:sp>
      </p:grp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76200" y="533400"/>
            <a:ext cx="4419600" cy="2895600"/>
          </a:xfrm>
        </p:spPr>
        <p:txBody>
          <a:bodyPr/>
          <a:lstStyle/>
          <a:p>
            <a:r>
              <a:rPr lang="en-US" dirty="0"/>
              <a:t>Measured cross section is a convolution of beam and target parton </a:t>
            </a:r>
            <a:r>
              <a:rPr lang="en-US" dirty="0" smtClean="0"/>
              <a:t>distributions</a:t>
            </a:r>
          </a:p>
          <a:p>
            <a:r>
              <a:rPr lang="en-US" b="1" dirty="0" smtClean="0">
                <a:solidFill>
                  <a:srgbClr val="0033CC"/>
                </a:solidFill>
              </a:rPr>
              <a:t>Proton Beam</a:t>
            </a:r>
          </a:p>
          <a:p>
            <a:pPr lvl="1"/>
            <a:r>
              <a:rPr lang="en-US" dirty="0" smtClean="0"/>
              <a:t>Target antiquarks and beam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u</a:t>
            </a:r>
            <a:r>
              <a:rPr lang="en-US" dirty="0"/>
              <a:t>-quark </a:t>
            </a:r>
            <a:r>
              <a:rPr lang="en-US" dirty="0" smtClean="0"/>
              <a:t>dominance</a:t>
            </a:r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0000FF"/>
                </a:solidFill>
              </a:rPr>
              <a:t>(</a:t>
            </a:r>
            <a:r>
              <a:rPr lang="en-US" b="1" dirty="0">
                <a:solidFill>
                  <a:srgbClr val="0000FF"/>
                </a:solidFill>
              </a:rPr>
              <a:t>2/3)</a:t>
            </a:r>
            <a:r>
              <a:rPr lang="en-US" b="1" baseline="30000" dirty="0">
                <a:solidFill>
                  <a:srgbClr val="0000FF"/>
                </a:solidFill>
              </a:rPr>
              <a:t>2</a:t>
            </a:r>
            <a:r>
              <a:rPr lang="en-US" b="1" dirty="0">
                <a:solidFill>
                  <a:srgbClr val="0000FF"/>
                </a:solidFill>
              </a:rPr>
              <a:t> vs. (1/3)</a:t>
            </a:r>
            <a:r>
              <a:rPr lang="en-US" b="1" baseline="30000" dirty="0">
                <a:solidFill>
                  <a:srgbClr val="0000FF"/>
                </a:solidFill>
              </a:rPr>
              <a:t>2</a:t>
            </a:r>
            <a:endParaRPr lang="en-US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76200" y="76200"/>
            <a:ext cx="8229600" cy="563562"/>
          </a:xfrm>
        </p:spPr>
        <p:txBody>
          <a:bodyPr/>
          <a:lstStyle/>
          <a:p>
            <a:r>
              <a:rPr lang="en-US" dirty="0" smtClean="0"/>
              <a:t>Drell-Yan Cross Section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05000"/>
            <a:ext cx="4302091" cy="103599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971800" y="2528887"/>
            <a:ext cx="3733800" cy="1128713"/>
            <a:chOff x="2971800" y="2986087"/>
            <a:chExt cx="3733800" cy="1128713"/>
          </a:xfrm>
        </p:grpSpPr>
        <p:sp>
          <p:nvSpPr>
            <p:cNvPr id="16" name="AutoShape 38"/>
            <p:cNvSpPr>
              <a:spLocks noChangeArrowheads="1"/>
            </p:cNvSpPr>
            <p:nvPr/>
          </p:nvSpPr>
          <p:spPr bwMode="auto">
            <a:xfrm>
              <a:off x="2971800" y="2986087"/>
              <a:ext cx="1433513" cy="519113"/>
            </a:xfrm>
            <a:custGeom>
              <a:avLst/>
              <a:gdLst>
                <a:gd name="G0" fmla="+- 2700 0 0"/>
                <a:gd name="G1" fmla="*/ G0 2 1"/>
                <a:gd name="G2" fmla="+- 21600 0 G1"/>
                <a:gd name="G3" fmla="*/ G2 G2 1"/>
                <a:gd name="G4" fmla="*/ G0 G0 1"/>
                <a:gd name="G5" fmla="+- G3 0 G4"/>
                <a:gd name="G6" fmla="*/ G5 1 8"/>
                <a:gd name="G7" fmla="sqrt G6"/>
                <a:gd name="G8" fmla="*/ G4 1 8"/>
                <a:gd name="G9" fmla="sqrt G8"/>
                <a:gd name="G10" fmla="+- G7 G9 0"/>
                <a:gd name="G11" fmla="+- G7 0 G9"/>
                <a:gd name="G12" fmla="+- G10 10800 0"/>
                <a:gd name="G13" fmla="+- 10800 0 G10"/>
                <a:gd name="G14" fmla="+- G11 10800 0"/>
                <a:gd name="G15" fmla="+- 10800 0 G11"/>
                <a:gd name="G16" fmla="+- 21600 0 G0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close/>
                  <a:moveTo>
                    <a:pt x="4198" y="6106"/>
                  </a:moveTo>
                  <a:cubicBezTo>
                    <a:pt x="3223" y="7477"/>
                    <a:pt x="2700" y="9117"/>
                    <a:pt x="2700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close/>
                </a:path>
              </a:pathLst>
            </a:custGeom>
            <a:noFill/>
            <a:ln w="19050" cmpd="sng">
              <a:solidFill>
                <a:srgbClr val="FD220B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Content Placeholder 1"/>
            <p:cNvSpPr txBox="1">
              <a:spLocks/>
            </p:cNvSpPr>
            <p:nvPr/>
          </p:nvSpPr>
          <p:spPr bwMode="auto">
            <a:xfrm>
              <a:off x="4495800" y="3657600"/>
              <a:ext cx="2209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69863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Wingdings" pitchFamily="2" charset="2"/>
                <a:buChar char="§"/>
                <a:defRPr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60375" indent="-17621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defRPr>
              </a:lvl2pPr>
              <a:lvl3pPr marL="744538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•"/>
                <a:defRPr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defRPr>
              </a:lvl3pPr>
              <a:lvl4pPr marL="1027113" indent="-168275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defRPr>
              </a:lvl4pPr>
              <a:lvl5pPr marL="13112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defRPr>
              </a:lvl5pPr>
              <a:lvl6pPr marL="17684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rgbClr val="000000"/>
                  </a:solidFill>
                  <a:latin typeface="+mn-lt"/>
                </a:defRPr>
              </a:lvl6pPr>
              <a:lvl7pPr marL="22256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rgbClr val="000000"/>
                  </a:solidFill>
                  <a:latin typeface="+mn-lt"/>
                </a:defRPr>
              </a:lvl7pPr>
              <a:lvl8pPr marL="26828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rgbClr val="000000"/>
                  </a:solidFill>
                  <a:latin typeface="+mn-lt"/>
                </a:defRPr>
              </a:lvl8pPr>
              <a:lvl9pPr marL="31400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rgbClr val="000000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dirty="0" smtClean="0">
                  <a:solidFill>
                    <a:srgbClr val="000000"/>
                  </a:solidFill>
                </a:rPr>
                <a:t>Acceptance limited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0" idx="1"/>
              <a:endCxn id="16" idx="5"/>
            </p:cNvCxnSpPr>
            <p:nvPr/>
          </p:nvCxnSpPr>
          <p:spPr bwMode="auto">
            <a:xfrm flipH="1" flipV="1">
              <a:off x="4195396" y="3429184"/>
              <a:ext cx="300404" cy="457016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9" name="Group 28"/>
          <p:cNvGrpSpPr/>
          <p:nvPr/>
        </p:nvGrpSpPr>
        <p:grpSpPr>
          <a:xfrm>
            <a:off x="18143" y="4572000"/>
            <a:ext cx="3791857" cy="1600200"/>
            <a:chOff x="18143" y="4572000"/>
            <a:chExt cx="3791857" cy="1600200"/>
          </a:xfrm>
        </p:grpSpPr>
        <p:sp>
          <p:nvSpPr>
            <p:cNvPr id="18" name="AutoShape 38"/>
            <p:cNvSpPr>
              <a:spLocks noChangeArrowheads="1"/>
            </p:cNvSpPr>
            <p:nvPr/>
          </p:nvSpPr>
          <p:spPr bwMode="auto">
            <a:xfrm>
              <a:off x="2286000" y="4724400"/>
              <a:ext cx="1524000" cy="1447800"/>
            </a:xfrm>
            <a:custGeom>
              <a:avLst/>
              <a:gdLst>
                <a:gd name="G0" fmla="+- 2700 0 0"/>
                <a:gd name="G1" fmla="*/ G0 2 1"/>
                <a:gd name="G2" fmla="+- 21600 0 G1"/>
                <a:gd name="G3" fmla="*/ G2 G2 1"/>
                <a:gd name="G4" fmla="*/ G0 G0 1"/>
                <a:gd name="G5" fmla="+- G3 0 G4"/>
                <a:gd name="G6" fmla="*/ G5 1 8"/>
                <a:gd name="G7" fmla="sqrt G6"/>
                <a:gd name="G8" fmla="*/ G4 1 8"/>
                <a:gd name="G9" fmla="sqrt G8"/>
                <a:gd name="G10" fmla="+- G7 G9 0"/>
                <a:gd name="G11" fmla="+- G7 0 G9"/>
                <a:gd name="G12" fmla="+- G10 10800 0"/>
                <a:gd name="G13" fmla="+- 10800 0 G10"/>
                <a:gd name="G14" fmla="+- G11 10800 0"/>
                <a:gd name="G15" fmla="+- 10800 0 G11"/>
                <a:gd name="G16" fmla="+- 21600 0 G0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close/>
                  <a:moveTo>
                    <a:pt x="4198" y="6106"/>
                  </a:moveTo>
                  <a:cubicBezTo>
                    <a:pt x="3223" y="7477"/>
                    <a:pt x="2700" y="9117"/>
                    <a:pt x="2700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close/>
                </a:path>
              </a:pathLst>
            </a:custGeom>
            <a:noFill/>
            <a:ln w="19050" cmpd="sng">
              <a:solidFill>
                <a:srgbClr val="FD220B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Content Placeholder 1"/>
            <p:cNvSpPr txBox="1">
              <a:spLocks/>
            </p:cNvSpPr>
            <p:nvPr/>
          </p:nvSpPr>
          <p:spPr bwMode="auto">
            <a:xfrm>
              <a:off x="18143" y="4876800"/>
              <a:ext cx="190500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69863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Wingdings" pitchFamily="2" charset="2"/>
                <a:buChar char="§"/>
                <a:defRPr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60375" indent="-17621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defRPr>
              </a:lvl2pPr>
              <a:lvl3pPr marL="744538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•"/>
                <a:defRPr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defRPr>
              </a:lvl3pPr>
              <a:lvl4pPr marL="1027113" indent="-168275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defRPr>
              </a:lvl4pPr>
              <a:lvl5pPr marL="13112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defRPr>
              </a:lvl5pPr>
              <a:lvl6pPr marL="17684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rgbClr val="000000"/>
                  </a:solidFill>
                  <a:latin typeface="+mn-lt"/>
                </a:defRPr>
              </a:lvl6pPr>
              <a:lvl7pPr marL="22256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rgbClr val="000000"/>
                  </a:solidFill>
                  <a:latin typeface="+mn-lt"/>
                </a:defRPr>
              </a:lvl7pPr>
              <a:lvl8pPr marL="26828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rgbClr val="000000"/>
                  </a:solidFill>
                  <a:latin typeface="+mn-lt"/>
                </a:defRPr>
              </a:lvl8pPr>
              <a:lvl9pPr marL="31400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rgbClr val="000000"/>
                  </a:solidFill>
                  <a:latin typeface="+mn-lt"/>
                </a:defRPr>
              </a:lvl9pPr>
            </a:lstStyle>
            <a:p>
              <a:pPr marL="0" indent="0" algn="r">
                <a:buNone/>
              </a:pPr>
              <a:r>
                <a:rPr lang="en-US" dirty="0" smtClean="0">
                  <a:solidFill>
                    <a:srgbClr val="000000"/>
                  </a:solidFill>
                </a:rPr>
                <a:t>Valence × Valence</a:t>
              </a:r>
            </a:p>
            <a:p>
              <a:pPr marL="0" indent="0" algn="r">
                <a:buNone/>
              </a:pPr>
              <a:r>
                <a:rPr lang="en-US" dirty="0" smtClean="0">
                  <a:solidFill>
                    <a:srgbClr val="000000"/>
                  </a:solidFill>
                </a:rPr>
                <a:t>Valence-sea ×</a:t>
              </a:r>
              <a:r>
                <a:rPr lang="en-US" sz="2400" dirty="0" smtClean="0">
                  <a:solidFill>
                    <a:srgbClr val="000000"/>
                  </a:solidFill>
                </a:rPr>
                <a:t>¼</a:t>
              </a:r>
              <a:endParaRPr lang="en-US" dirty="0" smtClean="0">
                <a:solidFill>
                  <a:srgbClr val="000000"/>
                </a:solidFill>
              </a:endParaRPr>
            </a:p>
            <a:p>
              <a:pPr marL="0" indent="0" algn="r">
                <a:buNone/>
              </a:pPr>
              <a:r>
                <a:rPr lang="en-US" dirty="0" smtClean="0">
                  <a:solidFill>
                    <a:srgbClr val="000000"/>
                  </a:solidFill>
                </a:rPr>
                <a:t>Sea-Sea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 flipH="1">
              <a:off x="1828800" y="4572000"/>
              <a:ext cx="381000" cy="1371600"/>
              <a:chOff x="4191000" y="4572000"/>
              <a:chExt cx="381000" cy="1371600"/>
            </a:xfrm>
          </p:grpSpPr>
          <p:cxnSp>
            <p:nvCxnSpPr>
              <p:cNvPr id="23" name="Straight Arrow Connector 22"/>
              <p:cNvCxnSpPr/>
              <p:nvPr/>
            </p:nvCxnSpPr>
            <p:spPr bwMode="auto">
              <a:xfrm flipH="1" flipV="1">
                <a:off x="4191000" y="5029200"/>
                <a:ext cx="381000" cy="45720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 flipH="1">
                <a:off x="4191000" y="5486400"/>
                <a:ext cx="381000" cy="45720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5" name="Straight Arrow Connector 24"/>
              <p:cNvCxnSpPr/>
              <p:nvPr/>
            </p:nvCxnSpPr>
            <p:spPr bwMode="auto">
              <a:xfrm flipH="1" flipV="1">
                <a:off x="4191000" y="5486400"/>
                <a:ext cx="304800" cy="38100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6" name="Straight Arrow Connector 25"/>
              <p:cNvCxnSpPr/>
              <p:nvPr/>
            </p:nvCxnSpPr>
            <p:spPr bwMode="auto">
              <a:xfrm flipH="1" flipV="1">
                <a:off x="4191000" y="4572000"/>
                <a:ext cx="381000" cy="45720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97254"/>
              </p:ext>
            </p:extLst>
          </p:nvPr>
        </p:nvGraphicFramePr>
        <p:xfrm>
          <a:off x="4343400" y="3810000"/>
          <a:ext cx="4580528" cy="261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6367"/>
                <a:gridCol w="1958995"/>
                <a:gridCol w="139516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Beam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Target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Experiment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Hadron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Beam valence quarks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target antiquarks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Fermilab E-906, </a:t>
                      </a:r>
                    </a:p>
                    <a:p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RHIC (forward acpt.)</a:t>
                      </a:r>
                    </a:p>
                    <a:p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J-PARC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Anti-Hadron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Beam val. antiquarks</a:t>
                      </a:r>
                      <a:endParaRPr lang="en-US" sz="16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Target valence quarks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GSI-FAIR</a:t>
                      </a:r>
                    </a:p>
                    <a:p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Fermilab Collider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Meson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Beam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val. antiquarks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Target valence quarks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COMPASS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76200" y="3276600"/>
            <a:ext cx="4572000" cy="2895600"/>
            <a:chOff x="76200" y="3276600"/>
            <a:chExt cx="4572000" cy="28956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" y="4191000"/>
              <a:ext cx="3634929" cy="19812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6200" y="3276600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>
                <a:buClr>
                  <a:schemeClr val="accent1">
                    <a:lumMod val="50000"/>
                  </a:schemeClr>
                </a:buClr>
                <a:buFont typeface="Wingdings" charset="2"/>
                <a:buChar char="§"/>
              </a:pPr>
              <a:r>
                <a:rPr lang="el-GR" b="1" dirty="0">
                  <a:solidFill>
                    <a:srgbClr val="0033CC"/>
                  </a:solidFill>
                </a:rPr>
                <a:t>π</a:t>
              </a:r>
              <a:r>
                <a:rPr lang="en-US" b="1" baseline="30000" dirty="0">
                  <a:solidFill>
                    <a:srgbClr val="0033CC"/>
                  </a:solidFill>
                </a:rPr>
                <a:t>-</a:t>
              </a:r>
              <a:r>
                <a:rPr lang="en-US" b="1" dirty="0">
                  <a:solidFill>
                    <a:srgbClr val="0033CC"/>
                  </a:solidFill>
                </a:rPr>
                <a:t> beam</a:t>
              </a:r>
            </a:p>
            <a:p>
              <a:pPr marL="742950" lvl="1" indent="-285750">
                <a:buClr>
                  <a:schemeClr val="accent1">
                    <a:lumMod val="50000"/>
                  </a:schemeClr>
                </a:buClr>
                <a:buFont typeface="Lucida Grande"/>
                <a:buChar char="–"/>
              </a:pPr>
              <a:r>
                <a:rPr lang="en-US" dirty="0">
                  <a:solidFill>
                    <a:srgbClr val="000000"/>
                  </a:solidFill>
                </a:rPr>
                <a:t>Valence beam anti-u quark and u target quark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198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21007_16012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3" r="15968"/>
          <a:stretch/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477962"/>
          </a:xfrm>
          <a:gradFill flip="none" rotWithShape="1">
            <a:gsLst>
              <a:gs pos="0">
                <a:schemeClr val="bg1">
                  <a:alpha val="28000"/>
                </a:schemeClr>
              </a:gs>
              <a:gs pos="100000">
                <a:prstClr val="white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>
                  <a:outerShdw blurRad="60325" dist="76200" dir="27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>
                  <a:outerShdw blurRad="60325" dist="76200" dir="27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>
                  <a:outerShdw blurRad="60325" dist="76200" dir="2700000" algn="tl" rotWithShape="0">
                    <a:srgbClr val="000000">
                      <a:alpha val="30000"/>
                    </a:srgbClr>
                  </a:outerShdw>
                </a:effectLst>
              </a:rPr>
              <a:t>Unpolarized Drell-Yan—Boring?</a:t>
            </a:r>
            <a:b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>
                  <a:outerShdw blurRad="60325" dist="76200" dir="27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endParaRPr lang="en-US" sz="2800" dirty="0">
              <a:ln>
                <a:solidFill>
                  <a:srgbClr val="000000"/>
                </a:solidFill>
              </a:ln>
              <a:solidFill>
                <a:srgbClr val="FFFF00"/>
              </a:solidFill>
              <a:effectLst>
                <a:outerShdw blurRad="60325" dist="762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3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21006_1455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152400"/>
            <a:ext cx="8430513" cy="1815882"/>
          </a:xfrm>
          <a:prstGeom prst="rect">
            <a:avLst/>
          </a:prstGeom>
          <a:gradFill flip="none" rotWithShape="1">
            <a:gsLst>
              <a:gs pos="71000">
                <a:schemeClr val="bg1">
                  <a:alpha val="53000"/>
                </a:schemeClr>
              </a:gs>
              <a:gs pos="100000">
                <a:prstClr val="white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en-US" sz="3200" dirty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effectLst>
                  <a:outerShdw blurRad="60325" dist="76200" dir="2700000" algn="tl" rotWithShape="0">
                    <a:srgbClr val="000000">
                      <a:alpha val="30000"/>
                    </a:srgbClr>
                  </a:outerShdw>
                </a:effectLst>
              </a:rPr>
              <a:t>Unpolarized Drell-Yan—No Exciting!!!</a:t>
            </a:r>
            <a:r>
              <a:rPr lang="en-US" sz="32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effectLst>
                  <a:outerShdw blurRad="60325" dist="76200" dir="2700000" algn="tl" rotWithShape="0">
                    <a:srgbClr val="000000">
                      <a:alpha val="30000"/>
                    </a:srgbClr>
                  </a:outerShdw>
                </a:effectLst>
              </a:rPr>
              <a:t>!</a:t>
            </a:r>
          </a:p>
          <a:p>
            <a:endParaRPr lang="en-US" sz="3200" dirty="0" smtClean="0">
              <a:ln>
                <a:solidFill>
                  <a:srgbClr val="000000"/>
                </a:solidFill>
              </a:ln>
              <a:solidFill>
                <a:srgbClr val="0000FF"/>
              </a:solidFill>
              <a:effectLst>
                <a:outerShdw blurRad="60325" dist="76200" dir="27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Measurements of longitudinal structure of target and beam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Measurements of Boer-Mulders through angular distributions</a:t>
            </a:r>
            <a:endParaRPr lang="en-US" sz="2400" b="1" dirty="0">
              <a:ln>
                <a:solidFill>
                  <a:srgbClr val="000000"/>
                </a:solidFill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85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038600" y="228600"/>
            <a:ext cx="5156200" cy="2955925"/>
            <a:chOff x="2512" y="1921"/>
            <a:chExt cx="3248" cy="1862"/>
          </a:xfrm>
        </p:grpSpPr>
        <p:pic>
          <p:nvPicPr>
            <p:cNvPr id="8" name="Picture 32" descr="mrs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2" y="1921"/>
              <a:ext cx="3248" cy="1732"/>
            </a:xfrm>
            <a:prstGeom prst="rect">
              <a:avLst/>
            </a:prstGeom>
            <a:noFill/>
          </p:spPr>
        </p:pic>
        <p:sp>
          <p:nvSpPr>
            <p:cNvPr id="9" name="Text Box 33"/>
            <p:cNvSpPr txBox="1">
              <a:spLocks noChangeArrowheads="1"/>
            </p:cNvSpPr>
            <p:nvPr/>
          </p:nvSpPr>
          <p:spPr bwMode="auto">
            <a:xfrm>
              <a:off x="3408" y="3456"/>
              <a:ext cx="71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2800" u="none" dirty="0" err="1">
                  <a:solidFill>
                    <a:srgbClr val="CC3399"/>
                  </a:solidFill>
                  <a:latin typeface="Times New Roman" pitchFamily="18" charset="0"/>
                </a:rPr>
                <a:t>x</a:t>
              </a:r>
              <a:r>
                <a:rPr lang="en-US" sz="2800" u="none" baseline="-25000" dirty="0" err="1">
                  <a:solidFill>
                    <a:srgbClr val="CC3399"/>
                  </a:solidFill>
                  <a:latin typeface="Times New Roman" pitchFamily="18" charset="0"/>
                </a:rPr>
                <a:t>target</a:t>
              </a:r>
              <a:endParaRPr lang="en-US" sz="2800" u="none" baseline="-25000" dirty="0">
                <a:solidFill>
                  <a:srgbClr val="CC3399"/>
                </a:solidFill>
                <a:latin typeface="Times New Roman" pitchFamily="18" charset="0"/>
              </a:endParaRPr>
            </a:p>
          </p:txBody>
        </p:sp>
        <p:sp>
          <p:nvSpPr>
            <p:cNvPr id="10" name="Text Box 34"/>
            <p:cNvSpPr txBox="1">
              <a:spLocks noChangeArrowheads="1"/>
            </p:cNvSpPr>
            <p:nvPr/>
          </p:nvSpPr>
          <p:spPr bwMode="auto">
            <a:xfrm>
              <a:off x="4704" y="3456"/>
              <a:ext cx="55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800" u="none" dirty="0" err="1">
                  <a:solidFill>
                    <a:srgbClr val="3333FF"/>
                  </a:solidFill>
                  <a:latin typeface="Times New Roman" pitchFamily="18" charset="0"/>
                </a:rPr>
                <a:t>x</a:t>
              </a:r>
              <a:r>
                <a:rPr lang="en-US" sz="2800" u="none" baseline="-25000" dirty="0" err="1">
                  <a:solidFill>
                    <a:srgbClr val="3333FF"/>
                  </a:solidFill>
                  <a:latin typeface="Times New Roman" pitchFamily="18" charset="0"/>
                </a:rPr>
                <a:t>beam</a:t>
              </a:r>
              <a:endParaRPr lang="en-US" sz="2800" u="none" baseline="-25000" dirty="0">
                <a:solidFill>
                  <a:srgbClr val="3333FF"/>
                </a:solidFill>
                <a:latin typeface="Times New Roman" pitchFamily="18" charset="0"/>
              </a:endParaRPr>
            </a:p>
          </p:txBody>
        </p:sp>
        <p:sp>
          <p:nvSpPr>
            <p:cNvPr id="11" name="AutoShape 35"/>
            <p:cNvSpPr>
              <a:spLocks/>
            </p:cNvSpPr>
            <p:nvPr/>
          </p:nvSpPr>
          <p:spPr bwMode="auto">
            <a:xfrm rot="16200000">
              <a:off x="3592" y="2939"/>
              <a:ext cx="179" cy="1142"/>
            </a:xfrm>
            <a:prstGeom prst="leftBrace">
              <a:avLst>
                <a:gd name="adj1" fmla="val 35510"/>
                <a:gd name="adj2" fmla="val 46542"/>
              </a:avLst>
            </a:prstGeom>
            <a:noFill/>
            <a:ln w="28575">
              <a:solidFill>
                <a:srgbClr val="CC3399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eaLnBrk="1" hangingPunct="1"/>
              <a:endParaRPr lang="en-US" u="none">
                <a:solidFill>
                  <a:srgbClr val="CC3399"/>
                </a:solidFill>
                <a:latin typeface="Times New Roman" pitchFamily="18" charset="0"/>
              </a:endParaRPr>
            </a:p>
          </p:txBody>
        </p:sp>
        <p:sp>
          <p:nvSpPr>
            <p:cNvPr id="12" name="AutoShape 36"/>
            <p:cNvSpPr>
              <a:spLocks/>
            </p:cNvSpPr>
            <p:nvPr/>
          </p:nvSpPr>
          <p:spPr bwMode="auto">
            <a:xfrm rot="16200000">
              <a:off x="4898" y="3017"/>
              <a:ext cx="179" cy="987"/>
            </a:xfrm>
            <a:prstGeom prst="leftBrace">
              <a:avLst>
                <a:gd name="adj1" fmla="val 30690"/>
                <a:gd name="adj2" fmla="val 46542"/>
              </a:avLst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eaLnBrk="1" hangingPunct="1"/>
              <a:endParaRPr lang="en-US" u="none">
                <a:solidFill>
                  <a:srgbClr val="33CC33"/>
                </a:solidFill>
                <a:latin typeface="Times New Roman" pitchFamily="18" charset="0"/>
              </a:endParaRPr>
            </a:p>
          </p:txBody>
        </p:sp>
      </p:grp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76200" y="533400"/>
            <a:ext cx="4419600" cy="5791200"/>
          </a:xfrm>
        </p:spPr>
        <p:txBody>
          <a:bodyPr/>
          <a:lstStyle/>
          <a:p>
            <a:r>
              <a:rPr lang="en-US" dirty="0"/>
              <a:t>Measured cross section is a convolution of beam and target parton </a:t>
            </a:r>
            <a:r>
              <a:rPr lang="en-US" dirty="0" smtClean="0"/>
              <a:t>distributions</a:t>
            </a:r>
          </a:p>
          <a:p>
            <a:r>
              <a:rPr lang="en-US" b="1" dirty="0" smtClean="0">
                <a:solidFill>
                  <a:srgbClr val="0033CC"/>
                </a:solidFill>
              </a:rPr>
              <a:t>Proton Beam</a:t>
            </a:r>
          </a:p>
          <a:p>
            <a:pPr lvl="1"/>
            <a:r>
              <a:rPr lang="en-US" dirty="0" smtClean="0"/>
              <a:t>Target antiquarks and beam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u</a:t>
            </a:r>
            <a:r>
              <a:rPr lang="en-US" dirty="0"/>
              <a:t>-quark </a:t>
            </a:r>
            <a:r>
              <a:rPr lang="en-US" dirty="0" smtClean="0"/>
              <a:t>dominance</a:t>
            </a:r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0000FF"/>
                </a:solidFill>
              </a:rPr>
              <a:t>(</a:t>
            </a:r>
            <a:r>
              <a:rPr lang="en-US" b="1" dirty="0">
                <a:solidFill>
                  <a:srgbClr val="0000FF"/>
                </a:solidFill>
              </a:rPr>
              <a:t>2/3)</a:t>
            </a:r>
            <a:r>
              <a:rPr lang="en-US" b="1" baseline="30000" dirty="0">
                <a:solidFill>
                  <a:srgbClr val="0000FF"/>
                </a:solidFill>
              </a:rPr>
              <a:t>2</a:t>
            </a:r>
            <a:r>
              <a:rPr lang="en-US" b="1" dirty="0">
                <a:solidFill>
                  <a:srgbClr val="0000FF"/>
                </a:solidFill>
              </a:rPr>
              <a:t> vs. (1/3)</a:t>
            </a:r>
            <a:r>
              <a:rPr lang="en-US" b="1" baseline="30000" dirty="0" smtClean="0">
                <a:solidFill>
                  <a:srgbClr val="0000FF"/>
                </a:solidFill>
              </a:rPr>
              <a:t>2</a:t>
            </a:r>
          </a:p>
          <a:p>
            <a:pPr marL="457200" lvl="1" indent="0">
              <a:buNone/>
            </a:pPr>
            <a:endParaRPr lang="en-US" b="1" baseline="30000" dirty="0">
              <a:solidFill>
                <a:srgbClr val="0000FF"/>
              </a:solidFill>
            </a:endParaRPr>
          </a:p>
          <a:p>
            <a:pPr indent="-285750"/>
            <a:endParaRPr lang="en-US" dirty="0" smtClean="0"/>
          </a:p>
          <a:p>
            <a:pPr indent="-285750"/>
            <a:r>
              <a:rPr lang="en-US" dirty="0" smtClean="0"/>
              <a:t>In </a:t>
            </a:r>
            <a:r>
              <a:rPr lang="en-US" dirty="0" smtClean="0">
                <a:solidFill>
                  <a:srgbClr val="0000FF"/>
                </a:solidFill>
              </a:rPr>
              <a:t>leading order </a:t>
            </a:r>
            <a:r>
              <a:rPr lang="en-US" dirty="0" smtClean="0"/>
              <a:t>w/above assumptions</a:t>
            </a:r>
          </a:p>
          <a:p>
            <a:pPr indent="-285750"/>
            <a:endParaRPr lang="en-US" dirty="0"/>
          </a:p>
          <a:p>
            <a:pPr indent="-285750"/>
            <a:endParaRPr lang="en-US" dirty="0" smtClean="0"/>
          </a:p>
          <a:p>
            <a:pPr indent="-285750"/>
            <a:endParaRPr lang="en-US" dirty="0" smtClean="0"/>
          </a:p>
          <a:p>
            <a:pPr indent="-285750"/>
            <a:endParaRPr lang="en-US" dirty="0"/>
          </a:p>
          <a:p>
            <a:pPr indent="-285750"/>
            <a:r>
              <a:rPr lang="en-US" dirty="0" smtClean="0"/>
              <a:t>Suggested by Martin, </a:t>
            </a:r>
            <a:r>
              <a:rPr lang="en-US" dirty="0" err="1" smtClean="0"/>
              <a:t>Stirling</a:t>
            </a:r>
            <a:r>
              <a:rPr lang="en-US" dirty="0" smtClean="0"/>
              <a:t> and Roberts </a:t>
            </a:r>
            <a:r>
              <a:rPr lang="hu-HU" dirty="0"/>
              <a:t>Phys.Lett. B308 (1993) </a:t>
            </a:r>
            <a:r>
              <a:rPr lang="hu-HU" dirty="0" smtClean="0"/>
              <a:t>377</a:t>
            </a:r>
            <a:endParaRPr lang="en-US" dirty="0"/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76200" y="76200"/>
            <a:ext cx="8229600" cy="563562"/>
          </a:xfrm>
        </p:spPr>
        <p:txBody>
          <a:bodyPr/>
          <a:lstStyle/>
          <a:p>
            <a:r>
              <a:rPr lang="en-US" dirty="0" smtClean="0"/>
              <a:t>Drell-Yan Cross Section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05000"/>
            <a:ext cx="4302091" cy="103599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971800" y="2528887"/>
            <a:ext cx="3733800" cy="1204913"/>
            <a:chOff x="2971800" y="2986087"/>
            <a:chExt cx="3733800" cy="1204913"/>
          </a:xfrm>
        </p:grpSpPr>
        <p:sp>
          <p:nvSpPr>
            <p:cNvPr id="16" name="AutoShape 38"/>
            <p:cNvSpPr>
              <a:spLocks noChangeArrowheads="1"/>
            </p:cNvSpPr>
            <p:nvPr/>
          </p:nvSpPr>
          <p:spPr bwMode="auto">
            <a:xfrm>
              <a:off x="2971800" y="2986087"/>
              <a:ext cx="1433513" cy="519113"/>
            </a:xfrm>
            <a:custGeom>
              <a:avLst/>
              <a:gdLst>
                <a:gd name="G0" fmla="+- 2700 0 0"/>
                <a:gd name="G1" fmla="*/ G0 2 1"/>
                <a:gd name="G2" fmla="+- 21600 0 G1"/>
                <a:gd name="G3" fmla="*/ G2 G2 1"/>
                <a:gd name="G4" fmla="*/ G0 G0 1"/>
                <a:gd name="G5" fmla="+- G3 0 G4"/>
                <a:gd name="G6" fmla="*/ G5 1 8"/>
                <a:gd name="G7" fmla="sqrt G6"/>
                <a:gd name="G8" fmla="*/ G4 1 8"/>
                <a:gd name="G9" fmla="sqrt G8"/>
                <a:gd name="G10" fmla="+- G7 G9 0"/>
                <a:gd name="G11" fmla="+- G7 0 G9"/>
                <a:gd name="G12" fmla="+- G10 10800 0"/>
                <a:gd name="G13" fmla="+- 10800 0 G10"/>
                <a:gd name="G14" fmla="+- G11 10800 0"/>
                <a:gd name="G15" fmla="+- 10800 0 G11"/>
                <a:gd name="G16" fmla="+- 21600 0 G0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close/>
                  <a:moveTo>
                    <a:pt x="4198" y="6106"/>
                  </a:moveTo>
                  <a:cubicBezTo>
                    <a:pt x="3223" y="7477"/>
                    <a:pt x="2700" y="9117"/>
                    <a:pt x="2700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close/>
                </a:path>
              </a:pathLst>
            </a:custGeom>
            <a:noFill/>
            <a:ln w="19050" cmpd="sng">
              <a:solidFill>
                <a:srgbClr val="FD220B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Content Placeholder 1"/>
            <p:cNvSpPr txBox="1">
              <a:spLocks/>
            </p:cNvSpPr>
            <p:nvPr/>
          </p:nvSpPr>
          <p:spPr bwMode="auto">
            <a:xfrm>
              <a:off x="4495800" y="3733800"/>
              <a:ext cx="2209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69863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Wingdings" pitchFamily="2" charset="2"/>
                <a:buChar char="§"/>
                <a:defRPr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60375" indent="-17621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defRPr>
              </a:lvl2pPr>
              <a:lvl3pPr marL="744538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•"/>
                <a:defRPr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defRPr>
              </a:lvl3pPr>
              <a:lvl4pPr marL="1027113" indent="-168275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defRPr>
              </a:lvl4pPr>
              <a:lvl5pPr marL="13112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defRPr>
              </a:lvl5pPr>
              <a:lvl6pPr marL="17684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rgbClr val="000000"/>
                  </a:solidFill>
                  <a:latin typeface="+mn-lt"/>
                </a:defRPr>
              </a:lvl6pPr>
              <a:lvl7pPr marL="22256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rgbClr val="000000"/>
                  </a:solidFill>
                  <a:latin typeface="+mn-lt"/>
                </a:defRPr>
              </a:lvl7pPr>
              <a:lvl8pPr marL="26828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rgbClr val="000000"/>
                  </a:solidFill>
                  <a:latin typeface="+mn-lt"/>
                </a:defRPr>
              </a:lvl8pPr>
              <a:lvl9pPr marL="31400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rgbClr val="000000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dirty="0" smtClean="0">
                  <a:solidFill>
                    <a:srgbClr val="000000"/>
                  </a:solidFill>
                </a:rPr>
                <a:t>Acceptance limited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0" idx="1"/>
              <a:endCxn id="16" idx="5"/>
            </p:cNvCxnSpPr>
            <p:nvPr/>
          </p:nvCxnSpPr>
          <p:spPr bwMode="auto">
            <a:xfrm flipH="1" flipV="1">
              <a:off x="4195396" y="3429184"/>
              <a:ext cx="300404" cy="533216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67200"/>
            <a:ext cx="3352800" cy="9227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62600" y="4343400"/>
            <a:ext cx="2667000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Next-to-leading order terms have minimal effect on the ratio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68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DC099-3922-409B-BB2D-BA13FA80C403}" type="slidenum">
              <a:rPr lang="en-US"/>
              <a:pPr/>
              <a:t>15</a:t>
            </a:fld>
            <a:endParaRPr lang="en-US"/>
          </a:p>
        </p:txBody>
      </p:sp>
      <p:pic>
        <p:nvPicPr>
          <p:cNvPr id="81922" name="Picture 2" descr="dbub_none_sl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6838" y="815975"/>
            <a:ext cx="5237162" cy="5226050"/>
          </a:xfrm>
          <a:prstGeom prst="rect">
            <a:avLst/>
          </a:prstGeom>
          <a:noFill/>
        </p:spPr>
      </p:pic>
      <p:sp>
        <p:nvSpPr>
          <p:cNvPr id="8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 Antiquark Flavor Asymmetry:  Brief History</a:t>
            </a:r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973138"/>
            <a:ext cx="3962400" cy="2989262"/>
          </a:xfrm>
        </p:spPr>
        <p:txBody>
          <a:bodyPr/>
          <a:lstStyle/>
          <a:p>
            <a:r>
              <a:rPr lang="en-US" sz="2000" dirty="0"/>
              <a:t>Naïve Assumption</a:t>
            </a:r>
            <a:r>
              <a:rPr lang="en-US" sz="2000" dirty="0" smtClean="0"/>
              <a:t>: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Why shouldn’t it be</a:t>
            </a:r>
          </a:p>
          <a:p>
            <a:pPr lvl="1"/>
            <a:r>
              <a:rPr lang="en-US" sz="1800" dirty="0" smtClean="0"/>
              <a:t>the sea is generated by gluon splitting.</a:t>
            </a:r>
          </a:p>
          <a:p>
            <a:pPr lvl="1"/>
            <a:r>
              <a:rPr lang="en-US" sz="1800" dirty="0" smtClean="0"/>
              <a:t>Gluons couple to color, not flavor!</a:t>
            </a:r>
            <a:endParaRPr lang="en-US" sz="1800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057400" cy="468630"/>
          </a:xfrm>
          <a:prstGeom prst="rect">
            <a:avLst/>
          </a:prstGeom>
        </p:spPr>
      </p:pic>
      <p:pic>
        <p:nvPicPr>
          <p:cNvPr id="4" name="Picture 3" descr="prot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733800"/>
            <a:ext cx="2514600" cy="250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54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8D167-FC74-4B85-AD0B-45D7573B24A6}" type="slidenum">
              <a:rPr lang="en-US"/>
              <a:pPr/>
              <a:t>16</a:t>
            </a:fld>
            <a:endParaRPr lang="en-US"/>
          </a:p>
        </p:txBody>
      </p: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0" y="1751013"/>
            <a:ext cx="3648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CERN NMC </a:t>
            </a:r>
            <a:r>
              <a:rPr lang="en-US" dirty="0">
                <a:solidFill>
                  <a:srgbClr val="000000"/>
                </a:solidFill>
              </a:rPr>
              <a:t>(Gottfried Sum Rule)</a:t>
            </a:r>
          </a:p>
        </p:txBody>
      </p:sp>
      <p:pic>
        <p:nvPicPr>
          <p:cNvPr id="83971" name="Picture 3" descr="dbub_na51_sli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06838" y="815975"/>
            <a:ext cx="5237162" cy="5226050"/>
          </a:xfrm>
          <a:prstGeom prst="rect">
            <a:avLst/>
          </a:prstGeom>
          <a:noFill/>
        </p:spPr>
      </p:pic>
      <p:pic>
        <p:nvPicPr>
          <p:cNvPr id="83972" name="Picture 4" descr="nm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09900"/>
            <a:ext cx="3621088" cy="3116263"/>
          </a:xfrm>
          <a:prstGeom prst="rect">
            <a:avLst/>
          </a:prstGeom>
          <a:noFill/>
        </p:spPr>
      </p:pic>
      <p:sp>
        <p:nvSpPr>
          <p:cNvPr id="839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 Antiquark Flavor Asymmetry:  Brief History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973138"/>
            <a:ext cx="2693988" cy="396875"/>
          </a:xfrm>
        </p:spPr>
        <p:txBody>
          <a:bodyPr/>
          <a:lstStyle/>
          <a:p>
            <a:r>
              <a:rPr lang="en-US"/>
              <a:t>Naïve Assumption:</a:t>
            </a:r>
          </a:p>
        </p:txBody>
      </p:sp>
      <p:pic>
        <p:nvPicPr>
          <p:cNvPr id="83975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163" y="1384300"/>
            <a:ext cx="127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976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5263" y="2184400"/>
            <a:ext cx="2728912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5900738" y="3641725"/>
            <a:ext cx="2376487" cy="97873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1F497D"/>
              </a:buClr>
              <a:buFont typeface="Wingdings" pitchFamily="2" charset="2"/>
              <a:buNone/>
            </a:pPr>
            <a:r>
              <a:rPr lang="en-US" dirty="0">
                <a:solidFill>
                  <a:srgbClr val="000000"/>
                </a:solidFill>
              </a:rPr>
              <a:t>NA 51 Drell-Yan confirms </a:t>
            </a:r>
          </a:p>
          <a:p>
            <a:pPr algn="ctr">
              <a:spcBef>
                <a:spcPct val="20000"/>
              </a:spcBef>
              <a:buClr>
                <a:srgbClr val="1F497D"/>
              </a:buClr>
              <a:buFont typeface="Wingdings" pitchFamily="2" charset="2"/>
              <a:buNone/>
            </a:pPr>
            <a:r>
              <a:rPr lang="en-US" dirty="0">
                <a:solidFill>
                  <a:srgbClr val="000000"/>
                </a:solidFill>
              </a:rPr>
              <a:t>d-bar(x) &gt; u-bar(x)</a:t>
            </a:r>
          </a:p>
        </p:txBody>
      </p:sp>
    </p:spTree>
    <p:extLst>
      <p:ext uri="{BB962C8B-B14F-4D97-AF65-F5344CB8AC3E}">
        <p14:creationId xmlns:p14="http://schemas.microsoft.com/office/powerpoint/2010/main" val="666456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bub_e906_slid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03150" y="838200"/>
            <a:ext cx="5240850" cy="5230368"/>
          </a:xfrm>
          <a:prstGeom prst="rect">
            <a:avLst/>
          </a:prstGeom>
          <a:noFill/>
        </p:spPr>
      </p:pic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12D0-632E-4861-8C90-71CB252BC51B}" type="slidenum">
              <a:rPr lang="en-US"/>
              <a:pPr/>
              <a:t>17</a:t>
            </a:fld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>
                <a:solidFill>
                  <a:srgbClr val="34648E"/>
                </a:solidFill>
              </a:rPr>
              <a:t>Light Antiquark Flavor Asymmetry:  Brief History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41363"/>
            <a:ext cx="2693988" cy="396875"/>
          </a:xfrm>
        </p:spPr>
        <p:txBody>
          <a:bodyPr/>
          <a:lstStyle/>
          <a:p>
            <a:r>
              <a:rPr lang="en-US" dirty="0"/>
              <a:t>Naïve Assumption:</a:t>
            </a: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0" y="2492375"/>
            <a:ext cx="3702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r>
              <a:rPr lang="en-US">
                <a:solidFill>
                  <a:srgbClr val="000000"/>
                </a:solidFill>
              </a:rPr>
              <a:t>NA51 (Drell-Yan)</a:t>
            </a: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0" y="3336925"/>
            <a:ext cx="3702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r>
              <a:rPr lang="en-US">
                <a:solidFill>
                  <a:srgbClr val="000000"/>
                </a:solidFill>
              </a:rPr>
              <a:t>E866/NuSea (Drell-Yan)</a:t>
            </a:r>
          </a:p>
        </p:txBody>
      </p:sp>
      <p:pic>
        <p:nvPicPr>
          <p:cNvPr id="8602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" y="1776413"/>
            <a:ext cx="272891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23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163" y="1141413"/>
            <a:ext cx="127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24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313" y="2973388"/>
            <a:ext cx="19304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25" name="Picture 9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5888" y="3800475"/>
            <a:ext cx="340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026" name="Rectangle 10"/>
          <p:cNvSpPr>
            <a:spLocks noChangeArrowheads="1"/>
          </p:cNvSpPr>
          <p:nvPr/>
        </p:nvSpPr>
        <p:spPr bwMode="auto">
          <a:xfrm>
            <a:off x="0" y="1450975"/>
            <a:ext cx="3648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r>
              <a:rPr lang="en-US">
                <a:solidFill>
                  <a:srgbClr val="000000"/>
                </a:solidFill>
              </a:rPr>
              <a:t>NMC (Gottfried Sum Rule)</a:t>
            </a:r>
          </a:p>
        </p:txBody>
      </p:sp>
      <p:sp>
        <p:nvSpPr>
          <p:cNvPr id="86029" name="Rectangle 13"/>
          <p:cNvSpPr>
            <a:spLocks noChangeArrowheads="1"/>
          </p:cNvSpPr>
          <p:nvPr/>
        </p:nvSpPr>
        <p:spPr bwMode="auto">
          <a:xfrm>
            <a:off x="76200" y="4191000"/>
            <a:ext cx="4135437" cy="627864"/>
          </a:xfrm>
          <a:prstGeom prst="rect">
            <a:avLst/>
          </a:prstGeom>
          <a:gradFill rotWithShape="1">
            <a:gsLst>
              <a:gs pos="0">
                <a:srgbClr val="FFFF66">
                  <a:gamma/>
                  <a:tint val="0"/>
                  <a:invGamma/>
                </a:srgbClr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3333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66688" indent="-166688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Knowledge of </a:t>
            </a:r>
            <a:r>
              <a:rPr lang="en-US" dirty="0" smtClean="0">
                <a:solidFill>
                  <a:srgbClr val="000000"/>
                </a:solidFill>
              </a:rPr>
              <a:t>sea dist. are </a:t>
            </a:r>
            <a:r>
              <a:rPr lang="en-US" dirty="0">
                <a:solidFill>
                  <a:srgbClr val="000000"/>
                </a:solidFill>
              </a:rPr>
              <a:t>data driven</a:t>
            </a:r>
          </a:p>
          <a:p>
            <a:pPr marL="166688" lvl="1" indent="-166688">
              <a:spcBef>
                <a:spcPct val="20000"/>
              </a:spcBef>
              <a:buClr>
                <a:srgbClr val="1F497D"/>
              </a:buClr>
              <a:buFontTx/>
              <a:buChar char="–"/>
            </a:pPr>
            <a:r>
              <a:rPr lang="en-US" sz="1400" dirty="0">
                <a:solidFill>
                  <a:srgbClr val="000000"/>
                </a:solidFill>
              </a:rPr>
              <a:t>Sea quark distributions are difficult for Lattice </a:t>
            </a:r>
            <a:r>
              <a:rPr lang="en-US" sz="1400" dirty="0" smtClean="0">
                <a:solidFill>
                  <a:srgbClr val="000000"/>
                </a:solidFill>
              </a:rPr>
              <a:t>QCD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76200" y="4953000"/>
            <a:ext cx="4343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166688" indent="-166688"/>
            <a:r>
              <a:rPr lang="en-US" dirty="0" smtClean="0"/>
              <a:t>Non perturbative QCD models can explain excess d-bar quarks, but not return to symmetry or deficit of d-bar quarks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82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bub_e906_sl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3150" y="838200"/>
            <a:ext cx="5240850" cy="5230368"/>
          </a:xfrm>
          <a:prstGeom prst="rect">
            <a:avLst/>
          </a:prstGeom>
          <a:noFill/>
        </p:spPr>
      </p:pic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12D0-632E-4861-8C90-71CB252BC51B}" type="slidenum">
              <a:rPr lang="en-US"/>
              <a:pPr/>
              <a:t>18</a:t>
            </a:fld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>
                <a:solidFill>
                  <a:srgbClr val="34648E"/>
                </a:solidFill>
              </a:rPr>
              <a:t>Light Antiquark Flavor Asymmetry:  Brief History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5838" y="838200"/>
            <a:ext cx="4343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166688" indent="-166688"/>
            <a:r>
              <a:rPr lang="en-US" dirty="0" smtClean="0"/>
              <a:t>Non perturbative QCD models can explain excess d-bar quarks, but not return to symmetry or deficit of d-bar quarks</a:t>
            </a:r>
            <a:endParaRPr lang="en-US" dirty="0"/>
          </a:p>
        </p:txBody>
      </p:sp>
      <p:pic>
        <p:nvPicPr>
          <p:cNvPr id="19" name="Picture 18" descr="prot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67200"/>
            <a:ext cx="2057400" cy="2053285"/>
          </a:xfrm>
          <a:prstGeom prst="rect">
            <a:avLst/>
          </a:prstGeom>
        </p:spPr>
      </p:pic>
      <p:pic>
        <p:nvPicPr>
          <p:cNvPr id="20" name="Picture 19" descr="gense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2514600" cy="25045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2209800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000000"/>
                </a:solidFill>
              </a:rPr>
              <a:t>+</a:t>
            </a:r>
            <a:endParaRPr lang="en-US" sz="7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0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943350" y="814388"/>
            <a:ext cx="5005388" cy="5305425"/>
            <a:chOff x="2579" y="816"/>
            <a:chExt cx="3153" cy="3342"/>
          </a:xfrm>
        </p:grpSpPr>
        <p:pic>
          <p:nvPicPr>
            <p:cNvPr id="125958" name="Picture 6" descr="e77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79" y="816"/>
              <a:ext cx="3153" cy="3342"/>
            </a:xfrm>
            <a:prstGeom prst="rect">
              <a:avLst/>
            </a:prstGeom>
            <a:noFill/>
          </p:spPr>
        </p:pic>
        <p:sp>
          <p:nvSpPr>
            <p:cNvPr id="125959" name="Text Box 7"/>
            <p:cNvSpPr txBox="1">
              <a:spLocks noChangeArrowheads="1"/>
            </p:cNvSpPr>
            <p:nvPr/>
          </p:nvSpPr>
          <p:spPr bwMode="auto">
            <a:xfrm>
              <a:off x="3331" y="2074"/>
              <a:ext cx="2192" cy="16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>
                  <a:latin typeface="Arial" charset="0"/>
                  <a:ea typeface="ＭＳ Ｐゴシック" pitchFamily="34" charset="-128"/>
                  <a:cs typeface="Arial Unicode MS" pitchFamily="34" charset="-128"/>
                </a:rPr>
                <a:t>Alde </a:t>
              </a:r>
              <a:r>
                <a:rPr lang="en-US" sz="1000" i="1">
                  <a:latin typeface="Arial" charset="0"/>
                  <a:ea typeface="ＭＳ Ｐゴシック" pitchFamily="34" charset="-128"/>
                  <a:cs typeface="Arial Unicode MS" pitchFamily="34" charset="-128"/>
                </a:rPr>
                <a:t>et al </a:t>
              </a:r>
              <a:r>
                <a:rPr lang="en-US" sz="1000">
                  <a:latin typeface="Arial" charset="0"/>
                  <a:ea typeface="ＭＳ Ｐゴシック" pitchFamily="34" charset="-128"/>
                  <a:cs typeface="Arial Unicode MS" pitchFamily="34" charset="-128"/>
                </a:rPr>
                <a:t>(Fermilab E772) Phys. Rev. Lett. </a:t>
              </a:r>
              <a:r>
                <a:rPr lang="en-US" sz="1000" b="1">
                  <a:latin typeface="Arial" charset="0"/>
                  <a:ea typeface="ＭＳ Ｐゴシック" pitchFamily="34" charset="-128"/>
                  <a:cs typeface="Arial Unicode MS" pitchFamily="34" charset="-128"/>
                </a:rPr>
                <a:t>64</a:t>
              </a:r>
              <a:r>
                <a:rPr lang="en-US" sz="1000">
                  <a:latin typeface="Arial" charset="0"/>
                  <a:ea typeface="ＭＳ Ｐゴシック" pitchFamily="34" charset="-128"/>
                  <a:cs typeface="Arial Unicode MS" pitchFamily="34" charset="-128"/>
                </a:rPr>
                <a:t> 2479 (1990)</a:t>
              </a:r>
              <a:endParaRPr lang="en-US" sz="1000" b="1">
                <a:latin typeface="Arial" charset="0"/>
                <a:ea typeface="ＭＳ Ｐゴシック" pitchFamily="34" charset="-128"/>
                <a:cs typeface="Arial Unicode MS" pitchFamily="34" charset="-128"/>
              </a:endParaRPr>
            </a:p>
          </p:txBody>
        </p:sp>
      </p:grp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8D1B-37C8-4BF1-9546-0597C896164D}" type="slidenum">
              <a:rPr lang="en-US"/>
              <a:pPr/>
              <a:t>19</a:t>
            </a:fld>
            <a:endParaRPr lang="en-US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1413" cy="760413"/>
          </a:xfrm>
        </p:spPr>
        <p:txBody>
          <a:bodyPr/>
          <a:lstStyle/>
          <a:p>
            <a:r>
              <a:rPr lang="en-US"/>
              <a:t>Structure of nucleonic matter: </a:t>
            </a:r>
            <a:br>
              <a:rPr lang="en-US"/>
            </a:br>
            <a:r>
              <a:rPr lang="en-US"/>
              <a:t>How do sea quark distributions differ in a nucleus?</a:t>
            </a: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0" y="814388"/>
            <a:ext cx="4208463" cy="159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rgbClr val="1F497D"/>
              </a:buClr>
              <a:buFont typeface="Wingdings" pitchFamily="2" charset="2"/>
              <a:buNone/>
            </a:pPr>
            <a:r>
              <a:rPr lang="en-US" dirty="0">
                <a:solidFill>
                  <a:srgbClr val="0000FF"/>
                </a:solidFill>
              </a:rPr>
              <a:t>Comparison with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rgbClr val="1F497D"/>
              </a:buClr>
              <a:buFont typeface="Wingdings" pitchFamily="2" charset="2"/>
              <a:buNone/>
            </a:pPr>
            <a:r>
              <a:rPr lang="en-US" dirty="0">
                <a:solidFill>
                  <a:srgbClr val="0000FF"/>
                </a:solidFill>
              </a:rPr>
              <a:t>Deep Inelastic Scattering (DIS)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EMC:  Parton distributions of bound and free nucleons are different.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r>
              <a:rPr lang="en-US" dirty="0" err="1">
                <a:solidFill>
                  <a:srgbClr val="0000FF"/>
                </a:solidFill>
              </a:rPr>
              <a:t>Antishadowing</a:t>
            </a:r>
            <a:r>
              <a:rPr lang="en-US" dirty="0">
                <a:solidFill>
                  <a:srgbClr val="0000FF"/>
                </a:solidFill>
              </a:rPr>
              <a:t> not seen in Drell-Yan</a:t>
            </a:r>
            <a:r>
              <a:rPr lang="en-US" dirty="0"/>
              <a:t>—</a:t>
            </a:r>
            <a:r>
              <a:rPr lang="en-US" dirty="0">
                <a:solidFill>
                  <a:srgbClr val="000000"/>
                </a:solidFill>
              </a:rPr>
              <a:t>Valence only effect</a:t>
            </a:r>
          </a:p>
        </p:txBody>
      </p:sp>
      <p:pic>
        <p:nvPicPr>
          <p:cNvPr id="125960" name="Picture 8" descr="cady-dis-sli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438400"/>
            <a:ext cx="3810000" cy="3799027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78247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00_118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477000" cy="914400"/>
          </a:xfrm>
        </p:spPr>
        <p:txBody>
          <a:bodyPr/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>
                  <a:outerShdw blurRad="60325" dist="76200" dir="2700000" algn="tl" rotWithShape="0">
                    <a:srgbClr val="000000">
                      <a:alpha val="43000"/>
                    </a:srgbClr>
                  </a:outerShdw>
                </a:effectLst>
              </a:rPr>
              <a:t>The Big Picture</a:t>
            </a:r>
            <a:endParaRPr lang="en-US" dirty="0">
              <a:ln>
                <a:solidFill>
                  <a:srgbClr val="000000"/>
                </a:solidFill>
              </a:ln>
              <a:solidFill>
                <a:srgbClr val="FFFF00"/>
              </a:solidFill>
              <a:effectLst>
                <a:outerShdw blurRad="60325" dist="762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10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7" name="Picture 11" descr="nucpi_coester_e772_df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6838" y="204788"/>
            <a:ext cx="5237162" cy="5227637"/>
          </a:xfrm>
          <a:prstGeom prst="rect">
            <a:avLst/>
          </a:prstGeom>
          <a:noFill/>
        </p:spPr>
      </p:pic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FD4-0FC1-498A-9868-A0474887BB27}" type="slidenum">
              <a:rPr lang="en-US"/>
              <a:pPr/>
              <a:t>20</a:t>
            </a:fld>
            <a:endParaRPr lang="en-US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6688"/>
            <a:ext cx="4430713" cy="1117600"/>
          </a:xfrm>
        </p:spPr>
        <p:txBody>
          <a:bodyPr/>
          <a:lstStyle/>
          <a:p>
            <a:r>
              <a:rPr lang="en-US"/>
              <a:t>Structure of nucleonic matter: Where are the nuclear pions?</a:t>
            </a: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0" y="1458913"/>
            <a:ext cx="3908425" cy="180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The binding of nucleons in a nucleus is expected to be governed by the exchange of virtual “Nuclear” </a:t>
            </a:r>
            <a:r>
              <a:rPr lang="en-US" dirty="0" smtClean="0">
                <a:solidFill>
                  <a:srgbClr val="000000"/>
                </a:solidFill>
              </a:rPr>
              <a:t>mesons (pions).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No antiquark enhancement seen in Drell-Yan (Fermilab E772) data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3206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4" name="Picture 8" descr="nucpi_all_df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6838" y="204788"/>
            <a:ext cx="5237162" cy="5227637"/>
          </a:xfrm>
          <a:prstGeom prst="rect">
            <a:avLst/>
          </a:prstGeom>
          <a:noFill/>
        </p:spPr>
      </p:pic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FD4-0FC1-498A-9868-A0474887BB27}" type="slidenum">
              <a:rPr lang="en-US"/>
              <a:pPr/>
              <a:t>21</a:t>
            </a:fld>
            <a:endParaRPr lang="en-US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6688"/>
            <a:ext cx="4430713" cy="1117600"/>
          </a:xfrm>
        </p:spPr>
        <p:txBody>
          <a:bodyPr/>
          <a:lstStyle/>
          <a:p>
            <a:r>
              <a:rPr lang="en-US"/>
              <a:t>Structure of nucleonic matter: Where are the nuclear pions?</a:t>
            </a: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0" y="1458913"/>
            <a:ext cx="390842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The binding of nucleons in a nucleus is expected to be governed by the exchange of virtual “Nuclear” mesons.</a:t>
            </a:r>
          </a:p>
          <a:p>
            <a:pPr marL="342900" indent="-34290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No antiquark enhancement seen in Drell-Yan (Fermilab E772) data.</a:t>
            </a:r>
          </a:p>
          <a:p>
            <a:pPr marL="342900" indent="-34290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Contemporary models predict large effects to antiquark distributions as x increases.</a:t>
            </a:r>
          </a:p>
          <a:p>
            <a:pPr marL="342900" indent="-34290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endParaRPr lang="en-US" dirty="0"/>
          </a:p>
          <a:p>
            <a:pPr marL="342900" indent="-34290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Models must explain both DIS-EMC effect and Drell-Yan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69143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reimer\Documents\text\talk\figs\e906\nuc_pi\nuc_di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685800"/>
            <a:ext cx="1219200" cy="121676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457200"/>
          </a:xfrm>
        </p:spPr>
        <p:txBody>
          <a:bodyPr/>
          <a:lstStyle/>
          <a:p>
            <a:r>
              <a:rPr lang="en-US" dirty="0" smtClean="0"/>
              <a:t>Pionic Parton Distributions:  Why are should you be interested in the pion?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4343400" cy="2590800"/>
          </a:xfrm>
        </p:spPr>
        <p:txBody>
          <a:bodyPr/>
          <a:lstStyle/>
          <a:p>
            <a:pPr marL="227013" indent="-227013">
              <a:buFontTx/>
              <a:buAutoNum type="arabicPeriod"/>
            </a:pPr>
            <a:r>
              <a:rPr lang="en-US" dirty="0" smtClean="0"/>
              <a:t>Explains quark asymmetry in nucleon sea.</a:t>
            </a:r>
          </a:p>
          <a:p>
            <a:pPr marL="227013" indent="-227013">
              <a:buFontTx/>
              <a:buAutoNum type="arabicPeriod"/>
            </a:pPr>
            <a:r>
              <a:rPr lang="en-US" dirty="0" smtClean="0"/>
              <a:t>Key role in nuclear binding and structure</a:t>
            </a:r>
          </a:p>
          <a:p>
            <a:pPr marL="0" indent="0">
              <a:buNone/>
            </a:pPr>
            <a:endParaRPr lang="en-US" dirty="0" smtClean="0"/>
          </a:p>
          <a:p>
            <a:pPr marL="227013" indent="-227013">
              <a:buFontTx/>
              <a:buAutoNum type="arabicPeriod"/>
            </a:pPr>
            <a:r>
              <a:rPr lang="en-US" dirty="0" smtClean="0"/>
              <a:t>Simple </a:t>
            </a:r>
            <a:r>
              <a:rPr lang="en-US" dirty="0"/>
              <a:t>quark-antiquark system (valence).</a:t>
            </a:r>
          </a:p>
          <a:p>
            <a:pPr marL="230188" lvl="1" indent="-230188">
              <a:defRPr/>
            </a:pPr>
            <a:r>
              <a:rPr lang="en-US" i="1" dirty="0"/>
              <a:t>Should</a:t>
            </a:r>
            <a:r>
              <a:rPr lang="en-US" dirty="0"/>
              <a:t> have an easy theoretical interpretation.</a:t>
            </a:r>
          </a:p>
          <a:p>
            <a:pPr marL="230188" lvl="1" indent="-230188">
              <a:defRPr/>
            </a:pPr>
            <a:r>
              <a:rPr lang="en-US" dirty="0"/>
              <a:t>What about mass—constituent quark mass ≈300 MeV each?</a:t>
            </a:r>
          </a:p>
          <a:p>
            <a:pPr marL="230188" lvl="0" indent="-230188">
              <a:buFontTx/>
              <a:buAutoNum type="arabicPeriod" startAt="3"/>
              <a:defRPr/>
            </a:pPr>
            <a:r>
              <a:rPr lang="en-US" dirty="0"/>
              <a:t>QCD’s Goldstone </a:t>
            </a:r>
            <a:r>
              <a:rPr lang="en-US" dirty="0" smtClean="0"/>
              <a:t>Boson</a:t>
            </a:r>
            <a:endParaRPr lang="en-US" dirty="0"/>
          </a:p>
          <a:p>
            <a:pPr marL="627063" lvl="1" indent="-227013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228" y="3581400"/>
            <a:ext cx="42299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CC00CC"/>
                </a:solidFill>
              </a:rPr>
              <a:t>How </a:t>
            </a:r>
            <a:r>
              <a:rPr lang="en-US" b="1" dirty="0">
                <a:solidFill>
                  <a:srgbClr val="CC00CC"/>
                </a:solidFill>
              </a:rPr>
              <a:t>do we treat 3 and 4 in a unified way?</a:t>
            </a:r>
            <a:endParaRPr lang="en-US" dirty="0"/>
          </a:p>
          <a:p>
            <a:r>
              <a:rPr lang="en-US" dirty="0">
                <a:solidFill>
                  <a:srgbClr val="000000"/>
                </a:solidFill>
              </a:rPr>
              <a:t>Models predict </a:t>
            </a:r>
            <a:r>
              <a:rPr lang="en-US" dirty="0" smtClean="0">
                <a:solidFill>
                  <a:srgbClr val="000000"/>
                </a:solidFill>
              </a:rPr>
              <a:t>different </a:t>
            </a:r>
            <a:r>
              <a:rPr lang="en-US" dirty="0">
                <a:solidFill>
                  <a:srgbClr val="000000"/>
                </a:solidFill>
              </a:rPr>
              <a:t>behavior as x</a:t>
            </a:r>
            <a:r>
              <a:rPr lang="en-US" dirty="0">
                <a:solidFill>
                  <a:srgbClr val="000000"/>
                </a:solidFill>
                <a:cs typeface="Calibri"/>
              </a:rPr>
              <a:t>→</a:t>
            </a:r>
            <a:r>
              <a:rPr lang="en-US" dirty="0" smtClean="0">
                <a:solidFill>
                  <a:srgbClr val="000000"/>
                </a:solidFill>
                <a:cs typeface="Calibri"/>
              </a:rPr>
              <a:t>1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At some base Q</a:t>
            </a:r>
            <a:r>
              <a:rPr lang="en-US" baseline="-25000" dirty="0">
                <a:solidFill>
                  <a:srgbClr val="000000"/>
                </a:solidFill>
              </a:rPr>
              <a:t>0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 err="1">
                <a:solidFill>
                  <a:srgbClr val="000000"/>
                </a:solidFill>
              </a:rPr>
              <a:t>pQCD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err="1">
                <a:solidFill>
                  <a:srgbClr val="000000"/>
                </a:solidFill>
              </a:rPr>
              <a:t>xq</a:t>
            </a:r>
            <a:r>
              <a:rPr lang="en-US" dirty="0">
                <a:solidFill>
                  <a:srgbClr val="000000"/>
                </a:solidFill>
              </a:rPr>
              <a:t>(x)</a:t>
            </a:r>
            <a:r>
              <a:rPr lang="en-US" dirty="0">
                <a:solidFill>
                  <a:srgbClr val="000000"/>
                </a:solidFill>
                <a:latin typeface="cmsy10" pitchFamily="34" charset="0"/>
              </a:rPr>
              <a:t>/</a:t>
            </a:r>
            <a:r>
              <a:rPr lang="en-US" dirty="0">
                <a:solidFill>
                  <a:srgbClr val="000000"/>
                </a:solidFill>
              </a:rPr>
              <a:t> (1-x)</a:t>
            </a:r>
            <a:r>
              <a:rPr lang="en-US" baseline="30000" dirty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dirty="0">
                <a:solidFill>
                  <a:srgbClr val="000000"/>
                </a:solidFill>
              </a:rPr>
              <a:t> = 2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NJL: </a:t>
            </a:r>
            <a:r>
              <a:rPr lang="en-US" dirty="0" err="1">
                <a:solidFill>
                  <a:srgbClr val="000000"/>
                </a:solidFill>
              </a:rPr>
              <a:t>xq</a:t>
            </a:r>
            <a:r>
              <a:rPr lang="en-US" dirty="0">
                <a:solidFill>
                  <a:srgbClr val="000000"/>
                </a:solidFill>
              </a:rPr>
              <a:t>(x)</a:t>
            </a:r>
            <a:r>
              <a:rPr lang="en-US" dirty="0">
                <a:solidFill>
                  <a:srgbClr val="000000"/>
                </a:solidFill>
                <a:latin typeface="cmsy10" pitchFamily="34" charset="0"/>
              </a:rPr>
              <a:t>/</a:t>
            </a:r>
            <a:r>
              <a:rPr lang="en-US" dirty="0">
                <a:solidFill>
                  <a:srgbClr val="000000"/>
                </a:solidFill>
              </a:rPr>
              <a:t> (1-x)</a:t>
            </a:r>
            <a:r>
              <a:rPr lang="en-US" baseline="30000" dirty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dirty="0">
                <a:solidFill>
                  <a:srgbClr val="000000"/>
                </a:solidFill>
              </a:rPr>
              <a:t> = 1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DSE: </a:t>
            </a:r>
            <a:r>
              <a:rPr lang="en-US" dirty="0" err="1">
                <a:solidFill>
                  <a:srgbClr val="000000"/>
                </a:solidFill>
              </a:rPr>
              <a:t>xq</a:t>
            </a:r>
            <a:r>
              <a:rPr lang="en-US" dirty="0">
                <a:solidFill>
                  <a:srgbClr val="000000"/>
                </a:solidFill>
              </a:rPr>
              <a:t>(x)</a:t>
            </a:r>
            <a:r>
              <a:rPr lang="en-US" dirty="0">
                <a:solidFill>
                  <a:srgbClr val="000000"/>
                </a:solidFill>
                <a:latin typeface="cmsy10" pitchFamily="34" charset="0"/>
              </a:rPr>
              <a:t>/</a:t>
            </a:r>
            <a:r>
              <a:rPr lang="en-US" dirty="0">
                <a:solidFill>
                  <a:srgbClr val="000000"/>
                </a:solidFill>
              </a:rPr>
              <a:t> (1-x)</a:t>
            </a:r>
            <a:r>
              <a:rPr lang="en-US" baseline="30000" dirty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msy10" pitchFamily="34" charset="0"/>
              </a:rPr>
              <a:t>~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1.9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Evolution to experimental Q increases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6" name="Picture 2" descr="dbub_e906_sl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685800"/>
            <a:ext cx="1194156" cy="1191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746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reimer\Documents\text\talk\figs\e906\nuc_pi\nuc_di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685800"/>
            <a:ext cx="1219200" cy="121676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457200"/>
          </a:xfrm>
        </p:spPr>
        <p:txBody>
          <a:bodyPr/>
          <a:lstStyle/>
          <a:p>
            <a:r>
              <a:rPr lang="en-US" dirty="0" smtClean="0"/>
              <a:t>Pionic Parton Distributions:  Why are should you be interested in the pion?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4343400" cy="2590800"/>
          </a:xfrm>
        </p:spPr>
        <p:txBody>
          <a:bodyPr/>
          <a:lstStyle/>
          <a:p>
            <a:pPr marL="227013" indent="-227013">
              <a:buFontTx/>
              <a:buAutoNum type="arabicPeriod"/>
            </a:pPr>
            <a:r>
              <a:rPr lang="en-US" dirty="0" smtClean="0"/>
              <a:t>Explains quark asymmetry in nucleon sea.</a:t>
            </a:r>
          </a:p>
          <a:p>
            <a:pPr marL="227013" indent="-227013">
              <a:buFontTx/>
              <a:buAutoNum type="arabicPeriod"/>
            </a:pPr>
            <a:r>
              <a:rPr lang="en-US" dirty="0" smtClean="0"/>
              <a:t>Key role in nuclear binding and structure</a:t>
            </a:r>
          </a:p>
          <a:p>
            <a:pPr marL="0" indent="0">
              <a:buNone/>
            </a:pPr>
            <a:endParaRPr lang="en-US" dirty="0" smtClean="0"/>
          </a:p>
          <a:p>
            <a:pPr marL="227013" indent="-227013">
              <a:buFontTx/>
              <a:buAutoNum type="arabicPeriod"/>
            </a:pPr>
            <a:r>
              <a:rPr lang="en-US" dirty="0" smtClean="0"/>
              <a:t>Simple </a:t>
            </a:r>
            <a:r>
              <a:rPr lang="en-US" dirty="0"/>
              <a:t>quark-antiquark system (valence).</a:t>
            </a:r>
          </a:p>
          <a:p>
            <a:pPr marL="230188" lvl="1" indent="-230188">
              <a:defRPr/>
            </a:pPr>
            <a:r>
              <a:rPr lang="en-US" i="1" dirty="0"/>
              <a:t>Should</a:t>
            </a:r>
            <a:r>
              <a:rPr lang="en-US" dirty="0"/>
              <a:t> have an easy theoretical interpretation.</a:t>
            </a:r>
          </a:p>
          <a:p>
            <a:pPr marL="230188" lvl="1" indent="-230188">
              <a:defRPr/>
            </a:pPr>
            <a:r>
              <a:rPr lang="en-US" dirty="0"/>
              <a:t>What about mass—constituent quark mass ≈300 MeV each?</a:t>
            </a:r>
          </a:p>
          <a:p>
            <a:pPr marL="230188" lvl="0" indent="-230188">
              <a:buFontTx/>
              <a:buAutoNum type="arabicPeriod" startAt="3"/>
              <a:defRPr/>
            </a:pPr>
            <a:r>
              <a:rPr lang="en-US" dirty="0"/>
              <a:t>QCD’s Goldstone </a:t>
            </a:r>
            <a:r>
              <a:rPr lang="en-US" dirty="0" smtClean="0"/>
              <a:t>Boson</a:t>
            </a:r>
            <a:endParaRPr lang="en-US" dirty="0"/>
          </a:p>
          <a:p>
            <a:pPr marL="627063" lvl="1" indent="-227013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pic>
        <p:nvPicPr>
          <p:cNvPr id="10" name="Picture 10" descr="C:\work_area\text\talk\figs\virt_pi_dis.png"/>
          <p:cNvPicPr>
            <a:picLocks noChangeAspect="1" noChangeArrowheads="1"/>
          </p:cNvPicPr>
          <p:nvPr/>
        </p:nvPicPr>
        <p:blipFill>
          <a:blip r:embed="rId3" cstate="print"/>
          <a:srcRect l="9599" t="14490" r="12666" b="9914"/>
          <a:stretch>
            <a:fillRect/>
          </a:stretch>
        </p:blipFill>
        <p:spPr bwMode="auto">
          <a:xfrm>
            <a:off x="7162800" y="685800"/>
            <a:ext cx="1644975" cy="111949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7228" y="3581400"/>
            <a:ext cx="42299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CC00CC"/>
                </a:solidFill>
              </a:rPr>
              <a:t>How </a:t>
            </a:r>
            <a:r>
              <a:rPr lang="en-US" b="1" dirty="0">
                <a:solidFill>
                  <a:srgbClr val="CC00CC"/>
                </a:solidFill>
              </a:rPr>
              <a:t>do we treat 3 and 4 in a unified way?</a:t>
            </a:r>
            <a:endParaRPr lang="en-US" dirty="0"/>
          </a:p>
          <a:p>
            <a:r>
              <a:rPr lang="en-US" dirty="0">
                <a:solidFill>
                  <a:srgbClr val="000000"/>
                </a:solidFill>
              </a:rPr>
              <a:t>Models predict </a:t>
            </a:r>
            <a:r>
              <a:rPr lang="en-US" dirty="0" smtClean="0">
                <a:solidFill>
                  <a:srgbClr val="000000"/>
                </a:solidFill>
              </a:rPr>
              <a:t>different </a:t>
            </a:r>
            <a:r>
              <a:rPr lang="en-US" dirty="0">
                <a:solidFill>
                  <a:srgbClr val="000000"/>
                </a:solidFill>
              </a:rPr>
              <a:t>behavior as x</a:t>
            </a:r>
            <a:r>
              <a:rPr lang="en-US" dirty="0">
                <a:solidFill>
                  <a:srgbClr val="000000"/>
                </a:solidFill>
                <a:cs typeface="Calibri"/>
              </a:rPr>
              <a:t>→</a:t>
            </a:r>
            <a:r>
              <a:rPr lang="en-US" dirty="0" smtClean="0">
                <a:solidFill>
                  <a:srgbClr val="000000"/>
                </a:solidFill>
                <a:cs typeface="Calibri"/>
              </a:rPr>
              <a:t>1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At some base Q</a:t>
            </a:r>
            <a:r>
              <a:rPr lang="en-US" baseline="-25000" dirty="0">
                <a:solidFill>
                  <a:srgbClr val="000000"/>
                </a:solidFill>
              </a:rPr>
              <a:t>0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 err="1">
                <a:solidFill>
                  <a:srgbClr val="000000"/>
                </a:solidFill>
              </a:rPr>
              <a:t>pQCD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err="1">
                <a:solidFill>
                  <a:srgbClr val="000000"/>
                </a:solidFill>
              </a:rPr>
              <a:t>xq</a:t>
            </a:r>
            <a:r>
              <a:rPr lang="en-US" dirty="0">
                <a:solidFill>
                  <a:srgbClr val="000000"/>
                </a:solidFill>
              </a:rPr>
              <a:t>(x)</a:t>
            </a:r>
            <a:r>
              <a:rPr lang="en-US" dirty="0">
                <a:solidFill>
                  <a:srgbClr val="000000"/>
                </a:solidFill>
                <a:latin typeface="cmsy10" pitchFamily="34" charset="0"/>
              </a:rPr>
              <a:t>/</a:t>
            </a:r>
            <a:r>
              <a:rPr lang="en-US" dirty="0">
                <a:solidFill>
                  <a:srgbClr val="000000"/>
                </a:solidFill>
              </a:rPr>
              <a:t> (1-x)</a:t>
            </a:r>
            <a:r>
              <a:rPr lang="en-US" baseline="30000" dirty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dirty="0">
                <a:solidFill>
                  <a:srgbClr val="000000"/>
                </a:solidFill>
              </a:rPr>
              <a:t> = 2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NJL: </a:t>
            </a:r>
            <a:r>
              <a:rPr lang="en-US" dirty="0" err="1">
                <a:solidFill>
                  <a:srgbClr val="000000"/>
                </a:solidFill>
              </a:rPr>
              <a:t>xq</a:t>
            </a:r>
            <a:r>
              <a:rPr lang="en-US" dirty="0">
                <a:solidFill>
                  <a:srgbClr val="000000"/>
                </a:solidFill>
              </a:rPr>
              <a:t>(x)</a:t>
            </a:r>
            <a:r>
              <a:rPr lang="en-US" dirty="0">
                <a:solidFill>
                  <a:srgbClr val="000000"/>
                </a:solidFill>
                <a:latin typeface="cmsy10" pitchFamily="34" charset="0"/>
              </a:rPr>
              <a:t>/</a:t>
            </a:r>
            <a:r>
              <a:rPr lang="en-US" dirty="0">
                <a:solidFill>
                  <a:srgbClr val="000000"/>
                </a:solidFill>
              </a:rPr>
              <a:t> (1-x)</a:t>
            </a:r>
            <a:r>
              <a:rPr lang="en-US" baseline="30000" dirty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dirty="0">
                <a:solidFill>
                  <a:srgbClr val="000000"/>
                </a:solidFill>
              </a:rPr>
              <a:t> = 1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DSE: </a:t>
            </a:r>
            <a:r>
              <a:rPr lang="en-US" dirty="0" err="1">
                <a:solidFill>
                  <a:srgbClr val="000000"/>
                </a:solidFill>
              </a:rPr>
              <a:t>xq</a:t>
            </a:r>
            <a:r>
              <a:rPr lang="en-US" dirty="0">
                <a:solidFill>
                  <a:srgbClr val="000000"/>
                </a:solidFill>
              </a:rPr>
              <a:t>(x)</a:t>
            </a:r>
            <a:r>
              <a:rPr lang="en-US" dirty="0">
                <a:solidFill>
                  <a:srgbClr val="000000"/>
                </a:solidFill>
                <a:latin typeface="cmsy10" pitchFamily="34" charset="0"/>
              </a:rPr>
              <a:t>/</a:t>
            </a:r>
            <a:r>
              <a:rPr lang="en-US" dirty="0">
                <a:solidFill>
                  <a:srgbClr val="000000"/>
                </a:solidFill>
              </a:rPr>
              <a:t> (1-x)</a:t>
            </a:r>
            <a:r>
              <a:rPr lang="en-US" baseline="30000" dirty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msy10" pitchFamily="34" charset="0"/>
              </a:rPr>
              <a:t>~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1.9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Evolution to experimental Q increases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495800" y="1905000"/>
            <a:ext cx="4343400" cy="4700083"/>
            <a:chOff x="4495800" y="1905000"/>
            <a:chExt cx="4343400" cy="4700083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0600" y="3124200"/>
              <a:ext cx="3581400" cy="3480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4572000" y="1981200"/>
              <a:ext cx="4267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buNone/>
              </a:pPr>
              <a:r>
                <a:rPr lang="en-US" dirty="0"/>
                <a:t> </a:t>
              </a:r>
              <a:r>
                <a:rPr lang="en-US" dirty="0" smtClean="0">
                  <a:solidFill>
                    <a:srgbClr val="C00000"/>
                  </a:solidFill>
                </a:rPr>
                <a:t>“Pion </a:t>
              </a:r>
              <a:r>
                <a:rPr lang="en-US" dirty="0">
                  <a:solidFill>
                    <a:srgbClr val="C00000"/>
                  </a:solidFill>
                </a:rPr>
                <a:t>targets are not abundant” </a:t>
              </a:r>
              <a:r>
                <a:rPr lang="en-US" dirty="0">
                  <a:solidFill>
                    <a:srgbClr val="000000"/>
                  </a:solidFill>
                </a:rPr>
                <a:t>Hecht</a:t>
              </a:r>
            </a:p>
            <a:p>
              <a:pPr marL="341313" lvl="1" indent="-171450"/>
              <a:r>
                <a:rPr lang="en-US" dirty="0">
                  <a:solidFill>
                    <a:srgbClr val="000000"/>
                  </a:solidFill>
                </a:rPr>
                <a:t>DIS on virtual pions:</a:t>
              </a:r>
            </a:p>
            <a:p>
              <a:pPr marL="287338" lvl="2" indent="0">
                <a:buNone/>
              </a:pPr>
              <a:r>
                <a:rPr lang="en-US" dirty="0" err="1">
                  <a:solidFill>
                    <a:srgbClr val="000000"/>
                  </a:solidFill>
                </a:rPr>
                <a:t>ep</a:t>
              </a:r>
              <a:r>
                <a:rPr lang="en-US" dirty="0" err="1">
                  <a:solidFill>
                    <a:srgbClr val="000000"/>
                  </a:solidFill>
                  <a:cs typeface="Calibri"/>
                </a:rPr>
                <a:t>→</a:t>
              </a:r>
              <a:r>
                <a:rPr lang="en-US" dirty="0" err="1">
                  <a:solidFill>
                    <a:srgbClr val="000000"/>
                  </a:solidFill>
                </a:rPr>
                <a:t>eNx</a:t>
              </a:r>
              <a:r>
                <a:rPr lang="en-US" dirty="0">
                  <a:solidFill>
                    <a:srgbClr val="000000"/>
                  </a:solidFill>
                </a:rPr>
                <a:t>  HERA data </a:t>
              </a:r>
              <a:r>
                <a:rPr lang="en-US" sz="1200" dirty="0">
                  <a:solidFill>
                    <a:srgbClr val="000000"/>
                  </a:solidFill>
                </a:rPr>
                <a:t>[ZEUS, NPB637 3 (2002)]</a:t>
              </a:r>
              <a:endParaRPr lang="en-US" dirty="0">
                <a:solidFill>
                  <a:srgbClr val="000000"/>
                </a:solidFill>
              </a:endParaRPr>
            </a:p>
            <a:p>
              <a:pPr marL="341313" lvl="2" indent="-53975">
                <a:buNone/>
              </a:pPr>
              <a:r>
                <a:rPr lang="en-US" dirty="0">
                  <a:solidFill>
                    <a:srgbClr val="000000"/>
                  </a:solidFill>
                </a:rPr>
                <a:t>Possible JLab and EIC.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495800" y="1905000"/>
              <a:ext cx="4267200" cy="4648200"/>
            </a:xfrm>
            <a:prstGeom prst="rect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16" name="Picture 2" descr="dbub_e906_sli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685800"/>
            <a:ext cx="1194156" cy="1191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101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Pion Drell-Yan Data:  CERN NA3 (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baseline="30000" dirty="0" smtClean="0">
                <a:latin typeface="cmsy10" pitchFamily="34" charset="0"/>
              </a:rPr>
              <a:t>+</a:t>
            </a:r>
            <a:r>
              <a:rPr lang="en-US" dirty="0" smtClean="0"/>
              <a:t>) NA10 (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baseline="30000" dirty="0" smtClean="0">
                <a:latin typeface="Symbol" pitchFamily="18" charset="2"/>
              </a:rPr>
              <a:t>-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00" y="3505200"/>
            <a:ext cx="312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CC00CC"/>
                </a:solidFill>
              </a:rPr>
              <a:t>CERN NA3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200 GeV </a:t>
            </a:r>
            <a:r>
              <a:rPr lang="en-US" dirty="0" smtClean="0">
                <a:solidFill>
                  <a:srgbClr val="C00000"/>
                </a:solidFill>
                <a:latin typeface="Symbol" pitchFamily="18" charset="2"/>
              </a:rPr>
              <a:t>p</a:t>
            </a:r>
            <a:r>
              <a:rPr lang="en-US" baseline="30000" dirty="0" smtClean="0">
                <a:solidFill>
                  <a:srgbClr val="C00000"/>
                </a:solidFill>
              </a:rPr>
              <a:t>-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data (also have </a:t>
            </a:r>
            <a:r>
              <a:rPr lang="en-US" dirty="0" smtClean="0">
                <a:solidFill>
                  <a:srgbClr val="C00000"/>
                </a:solidFill>
              </a:rPr>
              <a:t>150 and 180 GeV </a:t>
            </a:r>
            <a:r>
              <a:rPr lang="en-US" dirty="0" smtClean="0">
                <a:solidFill>
                  <a:srgbClr val="C00000"/>
                </a:solidFill>
                <a:latin typeface="Symbol" pitchFamily="18" charset="2"/>
              </a:rPr>
              <a:t>p</a:t>
            </a:r>
            <a:r>
              <a:rPr lang="en-US" baseline="30000" dirty="0" smtClean="0">
                <a:solidFill>
                  <a:srgbClr val="000000"/>
                </a:solidFill>
              </a:rPr>
              <a:t>-</a:t>
            </a:r>
            <a:r>
              <a:rPr lang="en-US" dirty="0" smtClean="0">
                <a:solidFill>
                  <a:srgbClr val="000000"/>
                </a:solidFill>
              </a:rPr>
              <a:t> and </a:t>
            </a:r>
            <a:r>
              <a:rPr lang="en-US" dirty="0" smtClean="0">
                <a:solidFill>
                  <a:srgbClr val="C00000"/>
                </a:solidFill>
              </a:rPr>
              <a:t>200 GeV </a:t>
            </a:r>
            <a:r>
              <a:rPr lang="en-US" dirty="0" smtClean="0">
                <a:solidFill>
                  <a:srgbClr val="C00000"/>
                </a:solidFill>
                <a:latin typeface="Symbol" pitchFamily="18" charset="2"/>
              </a:rPr>
              <a:t>p</a:t>
            </a:r>
            <a:r>
              <a:rPr lang="en-US" baseline="30000" dirty="0" smtClean="0">
                <a:solidFill>
                  <a:srgbClr val="C00000"/>
                </a:solidFill>
              </a:rPr>
              <a:t>+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data). 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C:\work_area\text\talk\dy-pion\na10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914400"/>
            <a:ext cx="3322638" cy="4191000"/>
          </a:xfrm>
          <a:prstGeom prst="rect">
            <a:avLst/>
          </a:prstGeom>
          <a:noFill/>
        </p:spPr>
      </p:pic>
      <p:pic>
        <p:nvPicPr>
          <p:cNvPr id="8" name="Picture 8" descr="C:\work_area\text\talk\dy-pion\na3.png"/>
          <p:cNvPicPr>
            <a:picLocks noChangeAspect="1" noChangeArrowheads="1"/>
          </p:cNvPicPr>
          <p:nvPr/>
        </p:nvPicPr>
        <p:blipFill>
          <a:blip r:embed="rId3" cstate="print"/>
          <a:srcRect t="4230" r="5661"/>
          <a:stretch>
            <a:fillRect/>
          </a:stretch>
        </p:blipFill>
        <p:spPr bwMode="auto">
          <a:xfrm>
            <a:off x="304800" y="990600"/>
            <a:ext cx="2720475" cy="2464297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451879" y="5105400"/>
            <a:ext cx="2808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C00CC"/>
                </a:solidFill>
              </a:rPr>
              <a:t>CERN NA10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194 GeV </a:t>
            </a:r>
            <a:r>
              <a:rPr lang="en-US" dirty="0" smtClean="0">
                <a:solidFill>
                  <a:srgbClr val="C00000"/>
                </a:solidFill>
                <a:latin typeface="Symbol" pitchFamily="18" charset="2"/>
              </a:rPr>
              <a:t>p</a:t>
            </a:r>
            <a:r>
              <a:rPr lang="en-US" baseline="30000" dirty="0" smtClean="0">
                <a:solidFill>
                  <a:srgbClr val="C00000"/>
                </a:solidFill>
              </a:rPr>
              <a:t>-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data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pic>
        <p:nvPicPr>
          <p:cNvPr id="12" name="Picture 11" descr="C:\work_area\text\talk\dy-pion\conway_plot.png"/>
          <p:cNvPicPr>
            <a:picLocks noChangeAspect="1" noChangeArrowheads="1"/>
          </p:cNvPicPr>
          <p:nvPr/>
        </p:nvPicPr>
        <p:blipFill>
          <a:blip r:embed="rId4" cstate="print"/>
          <a:srcRect l="10001" t="9320" r="8000" b="11082"/>
          <a:stretch>
            <a:fillRect/>
          </a:stretch>
        </p:blipFill>
        <p:spPr bwMode="auto">
          <a:xfrm>
            <a:off x="6538714" y="990600"/>
            <a:ext cx="2605286" cy="250986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584225" y="3657600"/>
            <a:ext cx="229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C00CC"/>
                </a:solidFill>
              </a:rPr>
              <a:t>Fermilab E-615 </a:t>
            </a:r>
            <a:r>
              <a:rPr lang="en-US" dirty="0" smtClean="0">
                <a:solidFill>
                  <a:srgbClr val="C00000"/>
                </a:solidFill>
                <a:latin typeface="Symbol" pitchFamily="18" charset="2"/>
              </a:rPr>
              <a:t>p</a:t>
            </a:r>
            <a:r>
              <a:rPr lang="en-US" baseline="30000" dirty="0" smtClean="0">
                <a:solidFill>
                  <a:srgbClr val="C00000"/>
                </a:solidFill>
              </a:rPr>
              <a:t>-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data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75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685800"/>
          </a:xfrm>
        </p:spPr>
        <p:txBody>
          <a:bodyPr/>
          <a:lstStyle/>
          <a:p>
            <a:r>
              <a:rPr lang="en-US" dirty="0" smtClean="0"/>
              <a:t>Soft Gluon </a:t>
            </a:r>
            <a:r>
              <a:rPr lang="en-US" dirty="0" err="1" smtClean="0"/>
              <a:t>Resummation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 l="4853" r="6184" b="28555"/>
          <a:stretch>
            <a:fillRect/>
          </a:stretch>
        </p:blipFill>
        <p:spPr bwMode="auto">
          <a:xfrm>
            <a:off x="8021" y="685800"/>
            <a:ext cx="485273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19200" y="4572000"/>
            <a:ext cx="2971800" cy="609600"/>
          </a:xfrm>
        </p:spPr>
        <p:txBody>
          <a:bodyPr/>
          <a:lstStyle/>
          <a:p>
            <a:pPr algn="ctr">
              <a:buNone/>
            </a:pPr>
            <a:r>
              <a:rPr lang="el-GR" sz="2800" b="1" dirty="0" smtClean="0">
                <a:solidFill>
                  <a:srgbClr val="C00000"/>
                </a:solidFill>
                <a:latin typeface="Calibri"/>
                <a:cs typeface="Calibri"/>
              </a:rPr>
              <a:t>β</a:t>
            </a:r>
            <a:r>
              <a:rPr lang="en-US" sz="2800" b="1" dirty="0" smtClean="0">
                <a:solidFill>
                  <a:srgbClr val="C00000"/>
                </a:solidFill>
                <a:latin typeface="Calibri"/>
                <a:cs typeface="Calibri"/>
              </a:rPr>
              <a:t> = 2.03 ±0.06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 l="5970" r="10448" b="11619"/>
          <a:stretch>
            <a:fillRect/>
          </a:stretch>
        </p:blipFill>
        <p:spPr bwMode="auto">
          <a:xfrm>
            <a:off x="4572000" y="152399"/>
            <a:ext cx="4572000" cy="6041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28600" y="4114800"/>
          <a:ext cx="478202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" name="Formula" r:id="rId5" imgW="2197440" imgH="219960" progId="Equation.Ribbit">
                  <p:embed/>
                </p:oleObj>
              </mc:Choice>
              <mc:Fallback>
                <p:oleObj name="Formula" r:id="rId5" imgW="2197440" imgH="21996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114800"/>
                        <a:ext cx="4782022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457200" y="5105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QCD and Dyson-Schwinger survive!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pQCD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n-US" dirty="0" err="1" smtClean="0">
                <a:solidFill>
                  <a:srgbClr val="000000"/>
                </a:solidFill>
              </a:rPr>
              <a:t>xq</a:t>
            </a:r>
            <a:r>
              <a:rPr lang="en-US" dirty="0" smtClean="0">
                <a:solidFill>
                  <a:srgbClr val="000000"/>
                </a:solidFill>
              </a:rPr>
              <a:t>(x)</a:t>
            </a:r>
            <a:r>
              <a:rPr lang="en-US" dirty="0" smtClean="0">
                <a:solidFill>
                  <a:srgbClr val="000000"/>
                </a:solidFill>
                <a:latin typeface="cmsy10" pitchFamily="34" charset="0"/>
              </a:rPr>
              <a:t>/</a:t>
            </a:r>
            <a:r>
              <a:rPr lang="en-US" dirty="0" smtClean="0">
                <a:solidFill>
                  <a:srgbClr val="000000"/>
                </a:solidFill>
              </a:rPr>
              <a:t> (1-x)</a:t>
            </a:r>
            <a:r>
              <a:rPr lang="en-US" baseline="30000" dirty="0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 = 2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DSE: </a:t>
            </a:r>
            <a:r>
              <a:rPr lang="en-US" dirty="0" err="1" smtClean="0">
                <a:solidFill>
                  <a:srgbClr val="000000"/>
                </a:solidFill>
              </a:rPr>
              <a:t>xq</a:t>
            </a:r>
            <a:r>
              <a:rPr lang="en-US" dirty="0" smtClean="0">
                <a:solidFill>
                  <a:srgbClr val="000000"/>
                </a:solidFill>
              </a:rPr>
              <a:t>(x)</a:t>
            </a:r>
            <a:r>
              <a:rPr lang="en-US" dirty="0" smtClean="0">
                <a:solidFill>
                  <a:srgbClr val="000000"/>
                </a:solidFill>
                <a:latin typeface="cmsy10" pitchFamily="34" charset="0"/>
              </a:rPr>
              <a:t>/</a:t>
            </a:r>
            <a:r>
              <a:rPr lang="en-US" dirty="0" smtClean="0">
                <a:solidFill>
                  <a:srgbClr val="000000"/>
                </a:solidFill>
              </a:rPr>
              <a:t> (1-x)</a:t>
            </a:r>
            <a:r>
              <a:rPr lang="en-US" baseline="30000" dirty="0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latin typeface="cmsy10" pitchFamily="34" charset="0"/>
              </a:rPr>
              <a:t>~</a:t>
            </a:r>
            <a:r>
              <a:rPr lang="en-US" dirty="0" smtClean="0">
                <a:solidFill>
                  <a:srgbClr val="000000"/>
                </a:solidFill>
              </a:rPr>
              <a:t> 1.9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667000" y="6172200"/>
            <a:ext cx="5715000" cy="400110"/>
          </a:xfrm>
          <a:prstGeom prst="rect">
            <a:avLst/>
          </a:prstGeom>
          <a:ln w="76200" cmpd="tri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Caveat:  Better data would reall</a:t>
            </a:r>
            <a:r>
              <a:rPr lang="en-US" sz="2000" dirty="0" smtClean="0">
                <a:solidFill>
                  <a:srgbClr val="000000"/>
                </a:solidFill>
              </a:rPr>
              <a:t>y help establish this.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64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dvth_x1_906_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066800"/>
            <a:ext cx="3802063" cy="198045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0" y="685800"/>
            <a:ext cx="8763000" cy="1981200"/>
          </a:xfrm>
        </p:spPr>
        <p:txBody>
          <a:bodyPr/>
          <a:lstStyle/>
          <a:p>
            <a:r>
              <a:rPr lang="en-US" dirty="0" err="1" smtClean="0"/>
              <a:t>Partonic</a:t>
            </a:r>
            <a:r>
              <a:rPr lang="en-US" dirty="0" smtClean="0"/>
              <a:t> energy loss</a:t>
            </a:r>
          </a:p>
          <a:p>
            <a:pPr lvl="1"/>
            <a:r>
              <a:rPr lang="en-US" dirty="0" smtClean="0"/>
              <a:t>quarks traveling through cold, strongly interacting mater</a:t>
            </a:r>
          </a:p>
          <a:p>
            <a:pPr lvl="1"/>
            <a:r>
              <a:rPr lang="en-US" sz="1600" dirty="0" smtClean="0"/>
              <a:t>Are antiquarks the same?</a:t>
            </a:r>
            <a:endParaRPr lang="en-US" dirty="0" smtClean="0"/>
          </a:p>
          <a:p>
            <a:r>
              <a:rPr lang="en-US" dirty="0" smtClean="0"/>
              <a:t>Large-x proton parton distributions</a:t>
            </a:r>
            <a:endParaRPr lang="en-US" sz="1800" baseline="30000" dirty="0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944562"/>
          </a:xfrm>
        </p:spPr>
        <p:txBody>
          <a:bodyPr/>
          <a:lstStyle/>
          <a:p>
            <a:r>
              <a:rPr lang="en-US" dirty="0" smtClean="0"/>
              <a:t>Longitudinal </a:t>
            </a:r>
            <a:r>
              <a:rPr lang="en-US" dirty="0" smtClean="0"/>
              <a:t>Structure:  Other topics</a:t>
            </a:r>
            <a:endParaRPr lang="en-US" dirty="0"/>
          </a:p>
        </p:txBody>
      </p:sp>
      <p:pic>
        <p:nvPicPr>
          <p:cNvPr id="9" name="Picture 8" descr="20121006_14550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1" t="23367" r="27178" b="17611"/>
          <a:stretch/>
        </p:blipFill>
        <p:spPr>
          <a:xfrm>
            <a:off x="6629400" y="3276600"/>
            <a:ext cx="2262002" cy="2142735"/>
          </a:xfrm>
          <a:prstGeom prst="rect">
            <a:avLst/>
          </a:prstGeom>
        </p:spPr>
      </p:pic>
      <p:sp>
        <p:nvSpPr>
          <p:cNvPr id="10" name="Title 5"/>
          <p:cNvSpPr txBox="1">
            <a:spLocks/>
          </p:cNvSpPr>
          <p:nvPr/>
        </p:nvSpPr>
        <p:spPr bwMode="auto">
          <a:xfrm>
            <a:off x="10856" y="2362200"/>
            <a:ext cx="7990144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n-US" dirty="0" smtClean="0"/>
              <a:t>Longitudinal Structure:  What </a:t>
            </a:r>
          </a:p>
          <a:p>
            <a:r>
              <a:rPr lang="en-US" dirty="0" smtClean="0"/>
              <a:t>data would I like to see? (My personal view)</a:t>
            </a:r>
            <a:endParaRPr lang="en-US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76200" y="3200400"/>
            <a:ext cx="8763000" cy="310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Proton deuterium Drell-Yan ratios –</a:t>
            </a:r>
            <a:r>
              <a:rPr lang="en-US" dirty="0" err="1" smtClean="0"/>
              <a:t>dbar</a:t>
            </a:r>
            <a:r>
              <a:rPr lang="en-US" dirty="0" smtClean="0"/>
              <a:t>/</a:t>
            </a:r>
            <a:r>
              <a:rPr lang="en-US" dirty="0" err="1" smtClean="0"/>
              <a:t>ubar</a:t>
            </a:r>
            <a:r>
              <a:rPr lang="en-US" dirty="0" smtClean="0"/>
              <a:t> </a:t>
            </a:r>
          </a:p>
          <a:p>
            <a:pPr lvl="1"/>
            <a:r>
              <a:rPr lang="en-US" sz="1800" dirty="0" smtClean="0"/>
              <a:t>Fermilab E-906/SeaQuest</a:t>
            </a:r>
            <a:endParaRPr lang="en-US" dirty="0" smtClean="0"/>
          </a:p>
          <a:p>
            <a:r>
              <a:rPr lang="en-US" dirty="0" smtClean="0"/>
              <a:t>Deuterium/A ratios—EMC and nuclear binding </a:t>
            </a:r>
          </a:p>
          <a:p>
            <a:pPr lvl="1"/>
            <a:r>
              <a:rPr lang="en-US" sz="1800" dirty="0" smtClean="0"/>
              <a:t>Fermilab E-906/SeaQuest</a:t>
            </a:r>
            <a:endParaRPr lang="en-US" dirty="0" smtClean="0"/>
          </a:p>
          <a:p>
            <a:r>
              <a:rPr lang="en-US" dirty="0" smtClean="0"/>
              <a:t>Unpolarized </a:t>
            </a:r>
            <a:r>
              <a:rPr lang="el-GR" dirty="0" smtClean="0"/>
              <a:t>π</a:t>
            </a:r>
            <a:r>
              <a:rPr lang="en-US" dirty="0" smtClean="0"/>
              <a:t>-p Drell-Yan—nature of Goldstone Boson</a:t>
            </a:r>
          </a:p>
          <a:p>
            <a:pPr lvl="1"/>
            <a:r>
              <a:rPr lang="en-US" sz="1800" dirty="0" smtClean="0"/>
              <a:t>CERN Compass</a:t>
            </a:r>
          </a:p>
          <a:p>
            <a:pPr lvl="1"/>
            <a:r>
              <a:rPr lang="en-US" sz="1800" dirty="0" smtClean="0"/>
              <a:t>K-p Drell-Yan  (another test of low energy QCD)</a:t>
            </a:r>
            <a:endParaRPr lang="en-US" dirty="0" smtClean="0"/>
          </a:p>
          <a:p>
            <a:r>
              <a:rPr lang="en-US" dirty="0" smtClean="0"/>
              <a:t>Double Polarized Drell-Yan—</a:t>
            </a:r>
            <a:r>
              <a:rPr lang="el-GR" dirty="0" smtClean="0">
                <a:latin typeface="Calibri"/>
                <a:cs typeface="Calibri"/>
              </a:rPr>
              <a:t>Δ</a:t>
            </a:r>
            <a:r>
              <a:rPr lang="en-US" dirty="0" smtClean="0">
                <a:latin typeface="Calibri"/>
                <a:cs typeface="Calibri"/>
              </a:rPr>
              <a:t>q(x)  nice complement for SIDIS and W</a:t>
            </a:r>
            <a:r>
              <a:rPr lang="en-US" baseline="30000" dirty="0" smtClean="0">
                <a:latin typeface="Calibri"/>
                <a:cs typeface="Calibri"/>
              </a:rPr>
              <a:t>± </a:t>
            </a:r>
            <a:endParaRPr lang="en-US" dirty="0" smtClean="0"/>
          </a:p>
          <a:p>
            <a:pPr lvl="1"/>
            <a:r>
              <a:rPr lang="en-US" sz="1800" dirty="0" smtClean="0"/>
              <a:t>CERN Compass, J-PARC, RHIC</a:t>
            </a:r>
            <a:endParaRPr lang="en-US" sz="1800" baseline="30000" dirty="0"/>
          </a:p>
        </p:txBody>
      </p:sp>
      <p:pic>
        <p:nvPicPr>
          <p:cNvPr id="2" name="Picture 1" descr="elos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1"/>
          <a:stretch/>
        </p:blipFill>
        <p:spPr>
          <a:xfrm>
            <a:off x="6019800" y="228600"/>
            <a:ext cx="1752600" cy="104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77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Transverse Momentum Distributions:  Introduction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14600" y="1219200"/>
            <a:ext cx="5867400" cy="4953000"/>
            <a:chOff x="2514600" y="1219200"/>
            <a:chExt cx="5867400" cy="4953000"/>
          </a:xfrm>
        </p:grpSpPr>
        <p:pic>
          <p:nvPicPr>
            <p:cNvPr id="9" name="Picture 5" descr="distri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1295400"/>
              <a:ext cx="5181600" cy="4224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2514600" y="3239355"/>
              <a:ext cx="2667000" cy="15240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2514600" y="1219200"/>
              <a:ext cx="2667000" cy="190500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>
              <a:off x="2514600" y="4876800"/>
              <a:ext cx="5867400" cy="12954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Rectangle 22"/>
            <p:cNvSpPr>
              <a:spLocks noChangeArrowheads="1"/>
            </p:cNvSpPr>
            <p:nvPr/>
          </p:nvSpPr>
          <p:spPr bwMode="auto">
            <a:xfrm>
              <a:off x="5562600" y="1524000"/>
              <a:ext cx="2438400" cy="1066800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1676400"/>
            <a:ext cx="9144000" cy="4114800"/>
            <a:chOff x="0" y="1676400"/>
            <a:chExt cx="9144000" cy="4114800"/>
          </a:xfrm>
        </p:grpSpPr>
        <p:graphicFrame>
          <p:nvGraphicFramePr>
            <p:cNvPr id="15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6189262"/>
                </p:ext>
              </p:extLst>
            </p:nvPr>
          </p:nvGraphicFramePr>
          <p:xfrm>
            <a:off x="3962400" y="3340100"/>
            <a:ext cx="11557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44" name="Equation" r:id="rId4" imgW="1155600" imgH="241200" progId="Equation.DSMT4">
                    <p:embed/>
                  </p:oleObj>
                </mc:Choice>
                <mc:Fallback>
                  <p:oleObj name="Equation" r:id="rId4" imgW="115560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2400" y="3340100"/>
                          <a:ext cx="1155700" cy="24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49206539"/>
                </p:ext>
              </p:extLst>
            </p:nvPr>
          </p:nvGraphicFramePr>
          <p:xfrm>
            <a:off x="4038600" y="5549900"/>
            <a:ext cx="12065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45" name="Equation" r:id="rId6" imgW="1206360" imgH="241200" progId="Equation.DSMT4">
                    <p:embed/>
                  </p:oleObj>
                </mc:Choice>
                <mc:Fallback>
                  <p:oleObj name="Equation" r:id="rId6" imgW="120636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8600" y="5549900"/>
                          <a:ext cx="1206500" cy="24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0314519"/>
                </p:ext>
              </p:extLst>
            </p:nvPr>
          </p:nvGraphicFramePr>
          <p:xfrm>
            <a:off x="4038600" y="4572000"/>
            <a:ext cx="11049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46" name="Equation" r:id="rId8" imgW="1104840" imgH="241200" progId="Equation.DSMT4">
                    <p:embed/>
                  </p:oleObj>
                </mc:Choice>
                <mc:Fallback>
                  <p:oleObj name="Equation" r:id="rId8" imgW="110484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8600" y="4572000"/>
                          <a:ext cx="1104900" cy="24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0" y="1981200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304800" y="1752600"/>
              <a:ext cx="20574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i="0" dirty="0">
                  <a:solidFill>
                    <a:srgbClr val="000000"/>
                  </a:solidFill>
                  <a:latin typeface="Times New Roman" charset="0"/>
                </a:rPr>
                <a:t>Survive </a:t>
              </a:r>
              <a:r>
                <a:rPr lang="en-US" i="0" dirty="0" err="1">
                  <a:solidFill>
                    <a:srgbClr val="000000"/>
                  </a:solidFill>
                  <a:latin typeface="Times New Roman" charset="0"/>
                </a:rPr>
                <a:t>k</a:t>
              </a:r>
              <a:r>
                <a:rPr lang="en-US" i="0" baseline="-25000" dirty="0" err="1">
                  <a:solidFill>
                    <a:srgbClr val="000000"/>
                  </a:solidFill>
                  <a:latin typeface="Times New Roman" charset="0"/>
                  <a:cs typeface="Arial" charset="0"/>
                </a:rPr>
                <a:t>T</a:t>
              </a:r>
              <a:r>
                <a:rPr lang="en-US" i="0" dirty="0">
                  <a:solidFill>
                    <a:srgbClr val="000000"/>
                  </a:solidFill>
                  <a:latin typeface="Times New Roman" charset="0"/>
                  <a:cs typeface="Arial" charset="0"/>
                </a:rPr>
                <a:t> integration</a:t>
              </a:r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0" y="3657600"/>
              <a:ext cx="2514600" cy="784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i="0" dirty="0" err="1">
                  <a:solidFill>
                    <a:srgbClr val="FF3300"/>
                  </a:solidFill>
                  <a:latin typeface="Times New Roman" charset="0"/>
                </a:rPr>
                <a:t>k</a:t>
              </a:r>
              <a:r>
                <a:rPr lang="en-US" i="0" baseline="-25000" dirty="0" err="1">
                  <a:solidFill>
                    <a:srgbClr val="FF3300"/>
                  </a:solidFill>
                  <a:latin typeface="Times New Roman" charset="0"/>
                  <a:cs typeface="Arial" charset="0"/>
                </a:rPr>
                <a:t>T</a:t>
              </a:r>
              <a:r>
                <a:rPr lang="en-US" i="0" dirty="0">
                  <a:solidFill>
                    <a:srgbClr val="FF3300"/>
                  </a:solidFill>
                  <a:latin typeface="Times New Roman" charset="0"/>
                  <a:cs typeface="Arial" charset="0"/>
                </a:rPr>
                <a:t> - dependent, </a:t>
              </a:r>
              <a:endParaRPr lang="en-US" i="0" dirty="0" smtClean="0">
                <a:solidFill>
                  <a:srgbClr val="FF3300"/>
                </a:solidFill>
                <a:latin typeface="Times New Roman" charset="0"/>
                <a:cs typeface="Arial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i="0" dirty="0" err="1" smtClean="0">
                  <a:solidFill>
                    <a:srgbClr val="FF3300"/>
                  </a:solidFill>
                  <a:latin typeface="Times New Roman" charset="0"/>
                  <a:cs typeface="Arial" charset="0"/>
                </a:rPr>
                <a:t>NaiveT</a:t>
              </a:r>
              <a:r>
                <a:rPr lang="en-US" i="0" dirty="0">
                  <a:solidFill>
                    <a:srgbClr val="FF3300"/>
                  </a:solidFill>
                  <a:latin typeface="Times New Roman" charset="0"/>
                  <a:cs typeface="Arial" charset="0"/>
                </a:rPr>
                <a:t>-odd</a:t>
              </a:r>
            </a:p>
          </p:txBody>
        </p:sp>
        <p:sp>
          <p:nvSpPr>
            <p:cNvPr id="21" name="Text Box 23"/>
            <p:cNvSpPr txBox="1">
              <a:spLocks noChangeArrowheads="1"/>
            </p:cNvSpPr>
            <p:nvPr/>
          </p:nvSpPr>
          <p:spPr bwMode="auto">
            <a:xfrm>
              <a:off x="5562600" y="3276600"/>
              <a:ext cx="22860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i="0" dirty="0" err="1">
                  <a:solidFill>
                    <a:srgbClr val="1C1C1C"/>
                  </a:solidFill>
                  <a:latin typeface="Times New Roman" charset="0"/>
                </a:rPr>
                <a:t>k</a:t>
              </a:r>
              <a:r>
                <a:rPr lang="en-US" i="0" baseline="-25000" dirty="0" err="1">
                  <a:solidFill>
                    <a:srgbClr val="1C1C1C"/>
                  </a:solidFill>
                  <a:latin typeface="Times New Roman" charset="0"/>
                  <a:cs typeface="Arial" charset="0"/>
                </a:rPr>
                <a:t>T</a:t>
              </a:r>
              <a:r>
                <a:rPr lang="en-US" i="0" dirty="0">
                  <a:solidFill>
                    <a:srgbClr val="1C1C1C"/>
                  </a:solidFill>
                  <a:latin typeface="Times New Roman" charset="0"/>
                  <a:cs typeface="Arial" charset="0"/>
                </a:rPr>
                <a:t> - dependent, T-even</a:t>
              </a:r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 flipH="1" flipV="1">
              <a:off x="6477000" y="2590800"/>
              <a:ext cx="228600" cy="685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 flipH="1">
              <a:off x="6324600" y="3657600"/>
              <a:ext cx="381000" cy="1219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24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1224204"/>
                </p:ext>
              </p:extLst>
            </p:nvPr>
          </p:nvGraphicFramePr>
          <p:xfrm>
            <a:off x="4191000" y="1676400"/>
            <a:ext cx="8255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47" name="Equation" r:id="rId10" imgW="825480" imgH="228600" progId="Equation.3">
                    <p:embed/>
                  </p:oleObj>
                </mc:Choice>
                <mc:Fallback>
                  <p:oleObj name="Equation" r:id="rId10" imgW="8254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1676400"/>
                          <a:ext cx="825500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 Box 28"/>
            <p:cNvSpPr txBox="1">
              <a:spLocks noChangeArrowheads="1"/>
            </p:cNvSpPr>
            <p:nvPr/>
          </p:nvSpPr>
          <p:spPr bwMode="auto">
            <a:xfrm>
              <a:off x="239713" y="4767263"/>
              <a:ext cx="175260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 i="0" dirty="0">
                  <a:solidFill>
                    <a:srgbClr val="000000"/>
                  </a:solidFill>
                  <a:latin typeface="Times New Roman" charset="0"/>
                </a:rPr>
                <a:t>Boer-Mulders Function</a:t>
              </a:r>
            </a:p>
          </p:txBody>
        </p:sp>
        <p:sp>
          <p:nvSpPr>
            <p:cNvPr id="26" name="Text Box 52"/>
            <p:cNvSpPr txBox="1">
              <a:spLocks noChangeArrowheads="1"/>
            </p:cNvSpPr>
            <p:nvPr/>
          </p:nvSpPr>
          <p:spPr bwMode="auto">
            <a:xfrm>
              <a:off x="407988" y="2905125"/>
              <a:ext cx="1325562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 i="0" dirty="0" smtClean="0">
                  <a:solidFill>
                    <a:srgbClr val="000000"/>
                  </a:solidFill>
                  <a:latin typeface="Times New Roman" charset="0"/>
                </a:rPr>
                <a:t>Sivers' </a:t>
              </a:r>
              <a:r>
                <a:rPr lang="en-US" sz="2000" i="0" dirty="0">
                  <a:solidFill>
                    <a:srgbClr val="000000"/>
                  </a:solidFill>
                  <a:latin typeface="Times New Roman" charset="0"/>
                </a:rPr>
                <a:t>Function</a:t>
              </a:r>
            </a:p>
          </p:txBody>
        </p:sp>
        <p:sp>
          <p:nvSpPr>
            <p:cNvPr id="27" name="Line 53"/>
            <p:cNvSpPr>
              <a:spLocks noChangeShapeType="1"/>
            </p:cNvSpPr>
            <p:nvPr/>
          </p:nvSpPr>
          <p:spPr bwMode="auto">
            <a:xfrm>
              <a:off x="1552575" y="3155950"/>
              <a:ext cx="1052513" cy="501650"/>
            </a:xfrm>
            <a:prstGeom prst="line">
              <a:avLst/>
            </a:prstGeom>
            <a:noFill/>
            <a:ln w="19050" cmpd="sng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Line 54"/>
          <p:cNvSpPr>
            <a:spLocks noChangeShapeType="1"/>
          </p:cNvSpPr>
          <p:nvPr/>
        </p:nvSpPr>
        <p:spPr bwMode="auto">
          <a:xfrm flipV="1">
            <a:off x="1828800" y="4419600"/>
            <a:ext cx="714375" cy="439738"/>
          </a:xfrm>
          <a:prstGeom prst="line">
            <a:avLst/>
          </a:prstGeom>
          <a:noFill/>
          <a:ln w="19050" cmpd="sng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75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Transverse Momentum Distributions:  Introduction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14600" y="1219200"/>
            <a:ext cx="5867400" cy="4953000"/>
            <a:chOff x="2514600" y="1219200"/>
            <a:chExt cx="5867400" cy="4953000"/>
          </a:xfrm>
        </p:grpSpPr>
        <p:pic>
          <p:nvPicPr>
            <p:cNvPr id="9" name="Picture 5" descr="distri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1295400"/>
              <a:ext cx="5181600" cy="4224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2514600" y="3239355"/>
              <a:ext cx="2667000" cy="15240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2514600" y="1219200"/>
              <a:ext cx="2667000" cy="190500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>
              <a:off x="2514600" y="4876800"/>
              <a:ext cx="5867400" cy="12954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Rectangle 22"/>
            <p:cNvSpPr>
              <a:spLocks noChangeArrowheads="1"/>
            </p:cNvSpPr>
            <p:nvPr/>
          </p:nvSpPr>
          <p:spPr bwMode="auto">
            <a:xfrm>
              <a:off x="5562600" y="1524000"/>
              <a:ext cx="2438400" cy="1066800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1676400"/>
            <a:ext cx="9144000" cy="4114800"/>
            <a:chOff x="0" y="1676400"/>
            <a:chExt cx="9144000" cy="4114800"/>
          </a:xfrm>
        </p:grpSpPr>
        <p:graphicFrame>
          <p:nvGraphicFramePr>
            <p:cNvPr id="15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55268661"/>
                </p:ext>
              </p:extLst>
            </p:nvPr>
          </p:nvGraphicFramePr>
          <p:xfrm>
            <a:off x="3962400" y="3340100"/>
            <a:ext cx="11557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Equation" r:id="rId4" imgW="1155600" imgH="241200" progId="Equation.DSMT4">
                    <p:embed/>
                  </p:oleObj>
                </mc:Choice>
                <mc:Fallback>
                  <p:oleObj name="Equation" r:id="rId4" imgW="115560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2400" y="3340100"/>
                          <a:ext cx="1155700" cy="24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75996052"/>
                </p:ext>
              </p:extLst>
            </p:nvPr>
          </p:nvGraphicFramePr>
          <p:xfrm>
            <a:off x="4038600" y="5549900"/>
            <a:ext cx="12065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name="Equation" r:id="rId6" imgW="1206360" imgH="241200" progId="Equation.DSMT4">
                    <p:embed/>
                  </p:oleObj>
                </mc:Choice>
                <mc:Fallback>
                  <p:oleObj name="Equation" r:id="rId6" imgW="120636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8600" y="5549900"/>
                          <a:ext cx="1206500" cy="24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40030307"/>
                </p:ext>
              </p:extLst>
            </p:nvPr>
          </p:nvGraphicFramePr>
          <p:xfrm>
            <a:off x="4038600" y="4572000"/>
            <a:ext cx="11049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" name="Equation" r:id="rId8" imgW="1104840" imgH="241200" progId="Equation.DSMT4">
                    <p:embed/>
                  </p:oleObj>
                </mc:Choice>
                <mc:Fallback>
                  <p:oleObj name="Equation" r:id="rId8" imgW="110484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8600" y="4572000"/>
                          <a:ext cx="1104900" cy="24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0" y="1981200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304800" y="1752600"/>
              <a:ext cx="20574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i="0" dirty="0">
                  <a:solidFill>
                    <a:srgbClr val="000000"/>
                  </a:solidFill>
                  <a:latin typeface="Times New Roman" charset="0"/>
                </a:rPr>
                <a:t>Survive </a:t>
              </a:r>
              <a:r>
                <a:rPr lang="en-US" i="0" dirty="0" err="1">
                  <a:solidFill>
                    <a:srgbClr val="000000"/>
                  </a:solidFill>
                  <a:latin typeface="Times New Roman" charset="0"/>
                </a:rPr>
                <a:t>k</a:t>
              </a:r>
              <a:r>
                <a:rPr lang="en-US" i="0" baseline="-25000" dirty="0" err="1">
                  <a:solidFill>
                    <a:srgbClr val="000000"/>
                  </a:solidFill>
                  <a:latin typeface="Times New Roman" charset="0"/>
                  <a:cs typeface="Arial" charset="0"/>
                </a:rPr>
                <a:t>T</a:t>
              </a:r>
              <a:r>
                <a:rPr lang="en-US" i="0" dirty="0">
                  <a:solidFill>
                    <a:srgbClr val="000000"/>
                  </a:solidFill>
                  <a:latin typeface="Times New Roman" charset="0"/>
                  <a:cs typeface="Arial" charset="0"/>
                </a:rPr>
                <a:t> integration</a:t>
              </a:r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0" y="3657600"/>
              <a:ext cx="2514600" cy="784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i="0" dirty="0" err="1">
                  <a:solidFill>
                    <a:srgbClr val="FF3300"/>
                  </a:solidFill>
                  <a:latin typeface="Times New Roman" charset="0"/>
                </a:rPr>
                <a:t>k</a:t>
              </a:r>
              <a:r>
                <a:rPr lang="en-US" i="0" baseline="-25000" dirty="0" err="1">
                  <a:solidFill>
                    <a:srgbClr val="FF3300"/>
                  </a:solidFill>
                  <a:latin typeface="Times New Roman" charset="0"/>
                  <a:cs typeface="Arial" charset="0"/>
                </a:rPr>
                <a:t>T</a:t>
              </a:r>
              <a:r>
                <a:rPr lang="en-US" i="0" dirty="0">
                  <a:solidFill>
                    <a:srgbClr val="FF3300"/>
                  </a:solidFill>
                  <a:latin typeface="Times New Roman" charset="0"/>
                  <a:cs typeface="Arial" charset="0"/>
                </a:rPr>
                <a:t> - dependent, </a:t>
              </a:r>
              <a:endParaRPr lang="en-US" i="0" dirty="0" smtClean="0">
                <a:solidFill>
                  <a:srgbClr val="FF3300"/>
                </a:solidFill>
                <a:latin typeface="Times New Roman" charset="0"/>
                <a:cs typeface="Arial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i="0" dirty="0" err="1" smtClean="0">
                  <a:solidFill>
                    <a:srgbClr val="FF3300"/>
                  </a:solidFill>
                  <a:latin typeface="Times New Roman" charset="0"/>
                  <a:cs typeface="Arial" charset="0"/>
                </a:rPr>
                <a:t>NaiveT</a:t>
              </a:r>
              <a:r>
                <a:rPr lang="en-US" i="0" dirty="0">
                  <a:solidFill>
                    <a:srgbClr val="FF3300"/>
                  </a:solidFill>
                  <a:latin typeface="Times New Roman" charset="0"/>
                  <a:cs typeface="Arial" charset="0"/>
                </a:rPr>
                <a:t>-odd</a:t>
              </a:r>
            </a:p>
          </p:txBody>
        </p:sp>
        <p:sp>
          <p:nvSpPr>
            <p:cNvPr id="21" name="Text Box 23"/>
            <p:cNvSpPr txBox="1">
              <a:spLocks noChangeArrowheads="1"/>
            </p:cNvSpPr>
            <p:nvPr/>
          </p:nvSpPr>
          <p:spPr bwMode="auto">
            <a:xfrm>
              <a:off x="5562600" y="3276600"/>
              <a:ext cx="22860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i="0" dirty="0" err="1">
                  <a:solidFill>
                    <a:srgbClr val="1C1C1C"/>
                  </a:solidFill>
                  <a:latin typeface="Times New Roman" charset="0"/>
                </a:rPr>
                <a:t>k</a:t>
              </a:r>
              <a:r>
                <a:rPr lang="en-US" i="0" baseline="-25000" dirty="0" err="1">
                  <a:solidFill>
                    <a:srgbClr val="1C1C1C"/>
                  </a:solidFill>
                  <a:latin typeface="Times New Roman" charset="0"/>
                  <a:cs typeface="Arial" charset="0"/>
                </a:rPr>
                <a:t>T</a:t>
              </a:r>
              <a:r>
                <a:rPr lang="en-US" i="0" dirty="0">
                  <a:solidFill>
                    <a:srgbClr val="1C1C1C"/>
                  </a:solidFill>
                  <a:latin typeface="Times New Roman" charset="0"/>
                  <a:cs typeface="Arial" charset="0"/>
                </a:rPr>
                <a:t> - dependent, T-even</a:t>
              </a:r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 flipH="1" flipV="1">
              <a:off x="6477000" y="2590800"/>
              <a:ext cx="228600" cy="685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 flipH="1">
              <a:off x="6324600" y="3657600"/>
              <a:ext cx="381000" cy="1219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24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19860169"/>
                </p:ext>
              </p:extLst>
            </p:nvPr>
          </p:nvGraphicFramePr>
          <p:xfrm>
            <a:off x="4191000" y="1676400"/>
            <a:ext cx="8255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" name="Equation" r:id="rId10" imgW="825480" imgH="228600" progId="Equation.3">
                    <p:embed/>
                  </p:oleObj>
                </mc:Choice>
                <mc:Fallback>
                  <p:oleObj name="Equation" r:id="rId10" imgW="8254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1676400"/>
                          <a:ext cx="825500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 Box 28"/>
            <p:cNvSpPr txBox="1">
              <a:spLocks noChangeArrowheads="1"/>
            </p:cNvSpPr>
            <p:nvPr/>
          </p:nvSpPr>
          <p:spPr bwMode="auto">
            <a:xfrm>
              <a:off x="239713" y="4767263"/>
              <a:ext cx="175260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 i="0" dirty="0">
                  <a:solidFill>
                    <a:srgbClr val="000000"/>
                  </a:solidFill>
                  <a:latin typeface="Times New Roman" charset="0"/>
                </a:rPr>
                <a:t>Boer-Mulders Function</a:t>
              </a:r>
            </a:p>
          </p:txBody>
        </p:sp>
        <p:sp>
          <p:nvSpPr>
            <p:cNvPr id="26" name="Text Box 52"/>
            <p:cNvSpPr txBox="1">
              <a:spLocks noChangeArrowheads="1"/>
            </p:cNvSpPr>
            <p:nvPr/>
          </p:nvSpPr>
          <p:spPr bwMode="auto">
            <a:xfrm>
              <a:off x="407988" y="2905125"/>
              <a:ext cx="1325562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 i="0" dirty="0" smtClean="0">
                  <a:solidFill>
                    <a:srgbClr val="000000"/>
                  </a:solidFill>
                  <a:latin typeface="Times New Roman" charset="0"/>
                </a:rPr>
                <a:t>Sivers' </a:t>
              </a:r>
              <a:r>
                <a:rPr lang="en-US" sz="2000" i="0" dirty="0">
                  <a:solidFill>
                    <a:srgbClr val="000000"/>
                  </a:solidFill>
                  <a:latin typeface="Times New Roman" charset="0"/>
                </a:rPr>
                <a:t>Function</a:t>
              </a:r>
            </a:p>
          </p:txBody>
        </p:sp>
        <p:sp>
          <p:nvSpPr>
            <p:cNvPr id="27" name="Line 53"/>
            <p:cNvSpPr>
              <a:spLocks noChangeShapeType="1"/>
            </p:cNvSpPr>
            <p:nvPr/>
          </p:nvSpPr>
          <p:spPr bwMode="auto">
            <a:xfrm>
              <a:off x="1552575" y="3155950"/>
              <a:ext cx="1052513" cy="501650"/>
            </a:xfrm>
            <a:prstGeom prst="line">
              <a:avLst/>
            </a:prstGeom>
            <a:noFill/>
            <a:ln w="19050" cmpd="sng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Line 54"/>
          <p:cNvSpPr>
            <a:spLocks noChangeShapeType="1"/>
          </p:cNvSpPr>
          <p:nvPr/>
        </p:nvSpPr>
        <p:spPr bwMode="auto">
          <a:xfrm flipV="1">
            <a:off x="1828800" y="4419600"/>
            <a:ext cx="714375" cy="439738"/>
          </a:xfrm>
          <a:prstGeom prst="line">
            <a:avLst/>
          </a:prstGeom>
          <a:noFill/>
          <a:ln w="19050" cmpd="sng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76200" y="4038600"/>
            <a:ext cx="5257800" cy="1600200"/>
            <a:chOff x="76200" y="4038600"/>
            <a:chExt cx="5257800" cy="1600200"/>
          </a:xfrm>
        </p:grpSpPr>
        <p:sp>
          <p:nvSpPr>
            <p:cNvPr id="30" name="Oval 29"/>
            <p:cNvSpPr/>
            <p:nvPr/>
          </p:nvSpPr>
          <p:spPr bwMode="auto">
            <a:xfrm>
              <a:off x="2362200" y="4038600"/>
              <a:ext cx="2971800" cy="914400"/>
            </a:xfrm>
            <a:prstGeom prst="ellipse">
              <a:avLst/>
            </a:prstGeom>
            <a:noFill/>
            <a:ln w="571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76200" y="4724400"/>
              <a:ext cx="2057400" cy="914400"/>
            </a:xfrm>
            <a:prstGeom prst="ellipse">
              <a:avLst/>
            </a:prstGeom>
            <a:noFill/>
            <a:ln w="571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32" name="Straight Arrow Connector 31"/>
            <p:cNvCxnSpPr>
              <a:stCxn id="31" idx="7"/>
              <a:endCxn id="30" idx="2"/>
            </p:cNvCxnSpPr>
            <p:nvPr/>
          </p:nvCxnSpPr>
          <p:spPr bwMode="auto">
            <a:xfrm flipV="1">
              <a:off x="1832301" y="4495800"/>
              <a:ext cx="529899" cy="362511"/>
            </a:xfrm>
            <a:prstGeom prst="straightConnector1">
              <a:avLst/>
            </a:prstGeom>
            <a:noFill/>
            <a:ln w="571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05712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6096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Generalized Angular </a:t>
            </a:r>
            <a:r>
              <a:rPr lang="en-US" dirty="0" smtClean="0">
                <a:solidFill>
                  <a:srgbClr val="000000"/>
                </a:solidFill>
              </a:rPr>
              <a:t>Distributions &amp; Lam Tung relation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119856" y="685800"/>
            <a:ext cx="8904287" cy="7016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latin typeface="Times New Roman" pitchFamily="18" charset="0"/>
              </a:rPr>
              <a:t>Chi-Sing Lam and Wu-</a:t>
            </a:r>
            <a:r>
              <a:rPr lang="en-US" dirty="0" err="1">
                <a:latin typeface="Times New Roman" pitchFamily="18" charset="0"/>
              </a:rPr>
              <a:t>Ki</a:t>
            </a:r>
            <a:r>
              <a:rPr lang="en-US" dirty="0">
                <a:latin typeface="Times New Roman" pitchFamily="18" charset="0"/>
              </a:rPr>
              <a:t> Tung—basic formula for lepton pair production angular distributions </a:t>
            </a:r>
            <a:r>
              <a:rPr lang="en-US" sz="1200" dirty="0">
                <a:latin typeface="Times New Roman" pitchFamily="18" charset="0"/>
              </a:rPr>
              <a:t>PRD </a:t>
            </a:r>
            <a:r>
              <a:rPr lang="en-US" sz="1200" b="1" dirty="0">
                <a:latin typeface="Times New Roman" pitchFamily="18" charset="0"/>
              </a:rPr>
              <a:t>18</a:t>
            </a:r>
            <a:r>
              <a:rPr lang="en-US" sz="1200" dirty="0">
                <a:latin typeface="Times New Roman" pitchFamily="18" charset="0"/>
              </a:rPr>
              <a:t> 2447 (1978)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41287" y="2540000"/>
            <a:ext cx="4430713" cy="96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Structure function formalism</a:t>
            </a:r>
          </a:p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Derived in analogy to DIS</a:t>
            </a:r>
          </a:p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Independent of Drell-Yan and parton “models”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540000"/>
            <a:ext cx="281305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454400"/>
            <a:ext cx="278765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41287" y="3683000"/>
            <a:ext cx="44307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Showed same relations follow as a general consequence of the quark-parton model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52400" y="4800600"/>
            <a:ext cx="6477000" cy="66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Lam-Tung relation</a:t>
            </a:r>
          </a:p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Derived in analogy to Colin-Gross relation of DIS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295400"/>
            <a:ext cx="8153400" cy="12300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5181600"/>
            <a:ext cx="25527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50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74" y="990600"/>
            <a:ext cx="4133074" cy="530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 bwMode="auto">
          <a:xfrm>
            <a:off x="1676400" y="533400"/>
            <a:ext cx="2438400" cy="137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819400" y="1447800"/>
            <a:ext cx="1524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7" name="Title 5"/>
          <p:cNvSpPr>
            <a:spLocks noGrp="1"/>
          </p:cNvSpPr>
          <p:nvPr>
            <p:ph type="title"/>
          </p:nvPr>
        </p:nvSpPr>
        <p:spPr>
          <a:xfrm>
            <a:off x="0" y="76200"/>
            <a:ext cx="8305800" cy="411162"/>
          </a:xfrm>
        </p:spPr>
        <p:txBody>
          <a:bodyPr/>
          <a:lstStyle/>
          <a:p>
            <a:r>
              <a:rPr lang="en-US" sz="2400" dirty="0" smtClean="0"/>
              <a:t>Early Muon Pair Data—soon to be called Drell-Yan</a:t>
            </a:r>
            <a:endParaRPr lang="en-US" sz="2400" dirty="0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4343400" y="2971800"/>
            <a:ext cx="458152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u="none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Muon Pairs in the mass range 1 &lt; m</a:t>
            </a:r>
            <a:r>
              <a:rPr lang="el-GR" sz="1600" u="none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μμ</a:t>
            </a:r>
            <a:r>
              <a:rPr lang="en-US" sz="1600" u="none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&lt; 6.7 GeV/c</a:t>
            </a:r>
            <a:r>
              <a:rPr lang="en-US" sz="1600" u="none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u="none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have been observed in collisions of high-energy protons with uranium nuclei.  At an incident energy of 29 GeV, </a:t>
            </a:r>
            <a:r>
              <a:rPr lang="en-US" sz="1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cross section varies smoothly as d</a:t>
            </a:r>
            <a:r>
              <a:rPr lang="el-GR" sz="1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1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/dm</a:t>
            </a:r>
            <a:r>
              <a:rPr lang="el-GR" sz="1600" b="1" u="none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μμ</a:t>
            </a:r>
            <a:r>
              <a:rPr lang="en-US" sz="1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none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≈</a:t>
            </a:r>
            <a:r>
              <a:rPr lang="en-US" sz="1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n-US" sz="1600" b="1" u="none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-32 </a:t>
            </a:r>
            <a:r>
              <a:rPr lang="en-US" sz="1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 m</a:t>
            </a:r>
            <a:r>
              <a:rPr lang="el-GR" sz="1600" b="1" u="none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μμ</a:t>
            </a:r>
            <a:r>
              <a:rPr lang="en-US" sz="1600" b="1" u="none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1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600" b="1" u="none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(GeV/c)</a:t>
            </a:r>
            <a:r>
              <a:rPr lang="en-US" sz="1600" b="1" u="none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sz="1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and exhibits no resonant structure.</a:t>
            </a:r>
            <a:r>
              <a:rPr lang="en-US" sz="1600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u="none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total cross section increases by a factor of 5 as the proton energy rises from 22 to 29.5 GeV.</a:t>
            </a:r>
          </a:p>
        </p:txBody>
      </p:sp>
      <p:pic>
        <p:nvPicPr>
          <p:cNvPr id="19" name="Picture 18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600"/>
            <a:ext cx="7506486" cy="229208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609600" y="914400"/>
            <a:ext cx="16002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54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6096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Generalized Angular </a:t>
            </a:r>
            <a:r>
              <a:rPr lang="en-US" dirty="0" smtClean="0">
                <a:solidFill>
                  <a:srgbClr val="000000"/>
                </a:solidFill>
              </a:rPr>
              <a:t>Distributions &amp; Lam Tung relation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119856" y="685800"/>
            <a:ext cx="8904287" cy="7016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latin typeface="Times New Roman" pitchFamily="18" charset="0"/>
              </a:rPr>
              <a:t>Chi-Sing Lam and Wu-</a:t>
            </a:r>
            <a:r>
              <a:rPr lang="en-US" dirty="0" err="1">
                <a:latin typeface="Times New Roman" pitchFamily="18" charset="0"/>
              </a:rPr>
              <a:t>Ki</a:t>
            </a:r>
            <a:r>
              <a:rPr lang="en-US" dirty="0">
                <a:latin typeface="Times New Roman" pitchFamily="18" charset="0"/>
              </a:rPr>
              <a:t> Tung—basic formula for lepton pair production angular distributions </a:t>
            </a:r>
            <a:r>
              <a:rPr lang="en-US" sz="1200" dirty="0">
                <a:latin typeface="Times New Roman" pitchFamily="18" charset="0"/>
              </a:rPr>
              <a:t>PRD </a:t>
            </a:r>
            <a:r>
              <a:rPr lang="en-US" sz="1200" b="1" dirty="0">
                <a:latin typeface="Times New Roman" pitchFamily="18" charset="0"/>
              </a:rPr>
              <a:t>18</a:t>
            </a:r>
            <a:r>
              <a:rPr lang="en-US" sz="1200" dirty="0">
                <a:latin typeface="Times New Roman" pitchFamily="18" charset="0"/>
              </a:rPr>
              <a:t> 2447 (1978)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41287" y="2540000"/>
            <a:ext cx="4430713" cy="96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Structure function formalism</a:t>
            </a:r>
          </a:p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Derived in analogy to DIS</a:t>
            </a:r>
          </a:p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Independent of Drell-Yan and parton “models”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540000"/>
            <a:ext cx="281305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454400"/>
            <a:ext cx="278765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41287" y="3683000"/>
            <a:ext cx="44307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Showed same relations follow as a general consequence of the quark-parton model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52400" y="4800600"/>
            <a:ext cx="6477000" cy="66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Lam-Tung relation</a:t>
            </a:r>
          </a:p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Derived in analogy to Colin-Gross relation of DIS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447800"/>
            <a:ext cx="8534400" cy="7758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181600"/>
            <a:ext cx="2095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8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5199063" cy="347663"/>
          </a:xfrm>
        </p:spPr>
        <p:txBody>
          <a:bodyPr/>
          <a:lstStyle/>
          <a:p>
            <a:r>
              <a:rPr lang="en-US"/>
              <a:t>NA10 Lam-Tung Relation vs. p</a:t>
            </a:r>
            <a:r>
              <a:rPr lang="en-US" baseline="-25000"/>
              <a:t>T</a:t>
            </a:r>
            <a:r>
              <a:rPr lang="en-US"/>
              <a:t>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03250" y="4454525"/>
            <a:ext cx="854075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smtClean="0">
                <a:latin typeface="Times New Roman" pitchFamily="18" charset="0"/>
              </a:rPr>
              <a:t>Violation of Lam-Tung relation as p</a:t>
            </a:r>
            <a:r>
              <a:rPr lang="en-US" sz="2000" baseline="-25000" smtClean="0">
                <a:latin typeface="Times New Roman" pitchFamily="18" charset="0"/>
              </a:rPr>
              <a:t>T</a:t>
            </a:r>
            <a:r>
              <a:rPr lang="en-US" sz="2000" smtClean="0">
                <a:latin typeface="Times New Roman" pitchFamily="18" charset="0"/>
              </a:rPr>
              <a:t> increases in higher momentum data.  Statistics poor in 140 GeV data.</a:t>
            </a:r>
          </a:p>
          <a:p>
            <a:endParaRPr lang="en-US" sz="2000" smtClean="0">
              <a:latin typeface="Times New Roman" pitchFamily="18" charset="0"/>
            </a:endParaRPr>
          </a:p>
          <a:p>
            <a:r>
              <a:rPr lang="en-US" sz="2000" smtClean="0">
                <a:latin typeface="Times New Roman" pitchFamily="18" charset="0"/>
              </a:rPr>
              <a:t>Since most data is at low p</a:t>
            </a:r>
            <a:r>
              <a:rPr lang="en-US" sz="2000" baseline="-2500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smtClean="0">
                <a:latin typeface="Times New Roman" pitchFamily="18" charset="0"/>
              </a:rPr>
              <a:t>, </a:t>
            </a:r>
            <a:r>
              <a:rPr lang="en-US" sz="2000"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on average</a:t>
            </a:r>
            <a:r>
              <a:rPr lang="en-US" sz="2000" smtClean="0">
                <a:latin typeface="Times New Roman" pitchFamily="18" charset="0"/>
              </a:rPr>
              <a:t> the Lam-Tung relationship holds</a:t>
            </a:r>
          </a:p>
          <a:p>
            <a:r>
              <a:rPr lang="en-US" sz="2000" smtClean="0">
                <a:latin typeface="Times New Roman" pitchFamily="18" charset="0"/>
              </a:rPr>
              <a:t>For all three energies </a:t>
            </a:r>
            <a:r>
              <a:rPr lang="en-US" sz="2000" b="1" smtClean="0">
                <a:solidFill>
                  <a:srgbClr val="800000"/>
                </a:solidFill>
                <a:latin typeface="Symbol" charset="2"/>
                <a:cs typeface="Symbol" charset="2"/>
              </a:rPr>
              <a:t>l</a:t>
            </a:r>
            <a:r>
              <a:rPr lang="en-US" sz="2000" b="1" smtClean="0">
                <a:solidFill>
                  <a:srgbClr val="800000"/>
                </a:solidFill>
                <a:latin typeface="Times New Roman" pitchFamily="18" charset="0"/>
              </a:rPr>
              <a:t> ~1 </a:t>
            </a:r>
            <a:r>
              <a:rPr lang="en-US" sz="2000" smtClean="0">
                <a:latin typeface="Times New Roman" pitchFamily="18" charset="0"/>
              </a:rPr>
              <a:t>and </a:t>
            </a:r>
            <a:r>
              <a:rPr lang="en-US" sz="2000" b="1" smtClean="0">
                <a:solidFill>
                  <a:srgbClr val="800000"/>
                </a:solidFill>
                <a:latin typeface="Symbol" charset="2"/>
                <a:cs typeface="Symbol" charset="2"/>
              </a:rPr>
              <a:t>n</a:t>
            </a:r>
            <a:r>
              <a:rPr lang="en-US" sz="2000" b="1" smtClean="0">
                <a:solidFill>
                  <a:srgbClr val="800000"/>
                </a:solidFill>
                <a:latin typeface="Times New Roman" pitchFamily="18" charset="0"/>
              </a:rPr>
              <a:t> &gt; 0</a:t>
            </a:r>
            <a:endParaRPr lang="en-US" sz="2000" b="1" dirty="0">
              <a:solidFill>
                <a:srgbClr val="800000"/>
              </a:solidFill>
              <a:latin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909763" y="892175"/>
            <a:ext cx="1122362" cy="409575"/>
          </a:xfrm>
          <a:prstGeom prst="rect">
            <a:avLst/>
          </a:prstGeom>
          <a:solidFill>
            <a:srgbClr val="FFFF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  <a:ea typeface="ＭＳ Ｐゴシック" pitchFamily="34" charset="-128"/>
              </a:rPr>
              <a:t>140 GeV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35475" y="892175"/>
            <a:ext cx="1122363" cy="409575"/>
          </a:xfrm>
          <a:prstGeom prst="rect">
            <a:avLst/>
          </a:prstGeom>
          <a:solidFill>
            <a:srgbClr val="FFFF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  <a:ea typeface="ＭＳ Ｐゴシック" pitchFamily="34" charset="-128"/>
              </a:rPr>
              <a:t>194 GeV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991350" y="892175"/>
            <a:ext cx="1122363" cy="409575"/>
          </a:xfrm>
          <a:prstGeom prst="rect">
            <a:avLst/>
          </a:prstGeom>
          <a:solidFill>
            <a:srgbClr val="FFFF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  <a:ea typeface="ＭＳ Ｐゴシック" pitchFamily="34" charset="-128"/>
              </a:rPr>
              <a:t>286 GeV</a:t>
            </a:r>
          </a:p>
        </p:txBody>
      </p:sp>
      <p:pic>
        <p:nvPicPr>
          <p:cNvPr id="12" name="Picture 13" descr="na10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1750"/>
            <a:ext cx="9144000" cy="3173413"/>
          </a:xfrm>
          <a:prstGeom prst="rect">
            <a:avLst/>
          </a:prstGeom>
          <a:noFill/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424113" y="1685925"/>
            <a:ext cx="1216025" cy="476250"/>
          </a:xfrm>
          <a:prstGeom prst="rect">
            <a:avLst/>
          </a:prstGeom>
          <a:solidFill>
            <a:srgbClr val="FFFFD5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">
                <a:latin typeface="Times New Roman" pitchFamily="18" charset="0"/>
                <a:ea typeface="ＭＳ Ｐゴシック" pitchFamily="34" charset="-128"/>
              </a:rPr>
              <a:t>Large statistical uncertainty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03250" y="5130800"/>
            <a:ext cx="7935913" cy="396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Note:  Correlation between </a:t>
            </a:r>
            <a:r>
              <a:rPr lang="el-GR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 and </a:t>
            </a:r>
            <a:r>
              <a:rPr lang="el-GR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 uncertainties not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considered. 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913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Pionic Data Fermilab E615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" y="4498975"/>
            <a:ext cx="47244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smtClean="0">
                <a:latin typeface="Times New Roman" pitchFamily="18" charset="0"/>
              </a:rPr>
              <a:t>Clear violation of Lam-Tung Relation vs. p</a:t>
            </a:r>
            <a:r>
              <a:rPr lang="en-US" sz="2000" baseline="-25000" smtClean="0">
                <a:latin typeface="Times New Roman" pitchFamily="18" charset="0"/>
              </a:rPr>
              <a:t>T</a:t>
            </a:r>
            <a:r>
              <a:rPr lang="en-US" sz="2000" smtClean="0">
                <a:latin typeface="Times New Roman" pitchFamily="18" charset="0"/>
              </a:rPr>
              <a:t>.</a:t>
            </a:r>
          </a:p>
          <a:p>
            <a:r>
              <a:rPr lang="en-US" sz="2000"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Violation larger than NA10</a:t>
            </a:r>
            <a:endParaRPr lang="en-US" sz="2000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1100" y="112712"/>
            <a:ext cx="3697288" cy="621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 rot="5400000">
            <a:off x="7423944" y="1996282"/>
            <a:ext cx="2878137" cy="349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  <a:ea typeface="ＭＳ Ｐゴシック" pitchFamily="34" charset="-128"/>
              </a:rPr>
              <a:t>Conway </a:t>
            </a:r>
            <a:r>
              <a:rPr lang="en-US" sz="1600" i="1">
                <a:latin typeface="Times New Roman" pitchFamily="18" charset="0"/>
                <a:ea typeface="ＭＳ Ｐゴシック" pitchFamily="34" charset="-128"/>
              </a:rPr>
              <a:t>et al. </a:t>
            </a:r>
            <a:r>
              <a:rPr lang="en-US" sz="1600">
                <a:latin typeface="Times New Roman" pitchFamily="18" charset="0"/>
                <a:ea typeface="ＭＳ Ｐゴシック" pitchFamily="34" charset="-128"/>
              </a:rPr>
              <a:t>PRD </a:t>
            </a:r>
            <a:r>
              <a:rPr lang="en-US" sz="1600" b="1">
                <a:latin typeface="Times New Roman" pitchFamily="18" charset="0"/>
                <a:ea typeface="ＭＳ Ｐゴシック" pitchFamily="34" charset="-128"/>
              </a:rPr>
              <a:t>39</a:t>
            </a:r>
            <a:r>
              <a:rPr lang="en-US" sz="1600">
                <a:latin typeface="Times New Roman" pitchFamily="18" charset="0"/>
                <a:ea typeface="ＭＳ Ｐゴシック" pitchFamily="34" charset="-128"/>
              </a:rPr>
              <a:t> 92 (1989)</a:t>
            </a:r>
          </a:p>
        </p:txBody>
      </p:sp>
      <p:pic>
        <p:nvPicPr>
          <p:cNvPr id="11" name="Picture 12" descr="e615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676400"/>
            <a:ext cx="4789488" cy="2395537"/>
          </a:xfrm>
          <a:prstGeom prst="rect">
            <a:avLst/>
          </a:prstGeom>
          <a:noFill/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838200"/>
            <a:ext cx="47244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9863" marR="0" lvl="0" indent="-1698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Significant non-zero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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coefficient</a:t>
            </a:r>
          </a:p>
          <a:p>
            <a:pPr marL="169863" marR="0" lvl="0" indent="-1698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Shows other kinematic dependencies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E319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772025" y="4086225"/>
            <a:ext cx="4241800" cy="2105025"/>
          </a:xfrm>
          <a:prstGeom prst="rect">
            <a:avLst/>
          </a:prstGeom>
          <a:noFill/>
          <a:ln w="76200" cmpd="tri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367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marL="290513" indent="-290513">
              <a:spcBef>
                <a:spcPct val="10000"/>
              </a:spcBef>
              <a:spcAft>
                <a:spcPct val="10000"/>
              </a:spcAft>
            </a:pPr>
            <a:r>
              <a:rPr lang="en-US" sz="2800" dirty="0" smtClean="0">
                <a:solidFill>
                  <a:srgbClr val="34648E"/>
                </a:solidFill>
                <a:latin typeface="Times New Roman" pitchFamily="18" charset="0"/>
              </a:rPr>
              <a:t>Why is Lam-Tung relation important? What does it have to do with Transverse Momentum?</a:t>
            </a:r>
            <a:endParaRPr lang="en-US" sz="2800" dirty="0">
              <a:solidFill>
                <a:srgbClr val="34648E"/>
              </a:solidFill>
              <a:latin typeface="Times New Roman" pitchFamily="18" charset="0"/>
            </a:endParaRPr>
          </a:p>
        </p:txBody>
      </p:sp>
      <p:sp>
        <p:nvSpPr>
          <p:cNvPr id="8" name="Rectangle 55"/>
          <p:cNvSpPr>
            <a:spLocks noChangeArrowheads="1"/>
          </p:cNvSpPr>
          <p:nvPr/>
        </p:nvSpPr>
        <p:spPr bwMode="auto">
          <a:xfrm>
            <a:off x="0" y="1371600"/>
            <a:ext cx="8839200" cy="436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90513" indent="-290513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Lam-Tug Relation is theoretically robust?</a:t>
            </a:r>
          </a:p>
          <a:p>
            <a:pPr marL="739775" lvl="1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Calibri" pitchFamily="34" charset="0"/>
              <a:buChar char="→"/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Unaffected by </a:t>
            </a: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</a:t>
            </a:r>
            <a:r>
              <a:rPr lang="en-US" sz="1600" baseline="-250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) (NLO) corrections</a:t>
            </a:r>
          </a:p>
          <a:p>
            <a:pPr marL="739775" lvl="1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Calibri" pitchFamily="34" charset="0"/>
              <a:buChar char="→"/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NNLO [O(</a:t>
            </a:r>
            <a:r>
              <a:rPr lang="en-US" sz="1600" dirty="0" smtClean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</a:t>
            </a:r>
            <a:r>
              <a:rPr lang="en-US" sz="1600" baseline="-250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1600" baseline="300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)] corrections also small </a:t>
            </a:r>
            <a:r>
              <a:rPr lang="en-US" sz="1100" dirty="0" err="1" smtClean="0">
                <a:solidFill>
                  <a:srgbClr val="000000"/>
                </a:solidFill>
                <a:latin typeface="Times New Roman" pitchFamily="18" charset="0"/>
              </a:rPr>
              <a:t>Mirkes</a:t>
            </a:r>
            <a:r>
              <a:rPr lang="en-US" sz="1100" dirty="0" smtClean="0">
                <a:solidFill>
                  <a:srgbClr val="000000"/>
                </a:solidFill>
                <a:latin typeface="Times New Roman" pitchFamily="18" charset="0"/>
              </a:rPr>
              <a:t> and </a:t>
            </a:r>
            <a:r>
              <a:rPr lang="en-US" sz="1100" dirty="0" err="1" smtClean="0">
                <a:solidFill>
                  <a:srgbClr val="000000"/>
                </a:solidFill>
                <a:latin typeface="Times New Roman" pitchFamily="18" charset="0"/>
              </a:rPr>
              <a:t>Ohnemus</a:t>
            </a:r>
            <a:r>
              <a:rPr lang="en-US" sz="1100" dirty="0" smtClean="0">
                <a:solidFill>
                  <a:srgbClr val="000000"/>
                </a:solidFill>
                <a:latin typeface="Times New Roman" pitchFamily="18" charset="0"/>
              </a:rPr>
              <a:t>, PRD </a:t>
            </a:r>
            <a:r>
              <a:rPr lang="en-US" sz="1100" b="1" dirty="0" smtClean="0">
                <a:solidFill>
                  <a:srgbClr val="000000"/>
                </a:solidFill>
                <a:latin typeface="Times New Roman" pitchFamily="18" charset="0"/>
              </a:rPr>
              <a:t>51</a:t>
            </a:r>
            <a:r>
              <a:rPr lang="en-US" sz="1100" dirty="0" smtClean="0">
                <a:solidFill>
                  <a:srgbClr val="000000"/>
                </a:solidFill>
                <a:latin typeface="Times New Roman" pitchFamily="18" charset="0"/>
              </a:rPr>
              <a:t> 4891 (1995)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739775" lvl="1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Calibri" pitchFamily="34" charset="0"/>
              <a:buChar char="→"/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Soft Gluon </a:t>
            </a:r>
            <a:r>
              <a:rPr lang="en-US" sz="1600" dirty="0" err="1" smtClean="0">
                <a:solidFill>
                  <a:srgbClr val="000000"/>
                </a:solidFill>
                <a:latin typeface="Times New Roman" pitchFamily="18" charset="0"/>
              </a:rPr>
              <a:t>Resummation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–Berger, </a:t>
            </a:r>
            <a:r>
              <a:rPr lang="en-US" sz="1600" dirty="0" err="1" smtClean="0">
                <a:solidFill>
                  <a:srgbClr val="000000"/>
                </a:solidFill>
                <a:latin typeface="Times New Roman" pitchFamily="18" charset="0"/>
              </a:rPr>
              <a:t>Qiu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 and </a:t>
            </a:r>
            <a:r>
              <a:rPr lang="en-US" sz="1600" dirty="0" err="1" smtClean="0">
                <a:solidFill>
                  <a:srgbClr val="000000"/>
                </a:solidFill>
                <a:latin typeface="Times New Roman" pitchFamily="18" charset="0"/>
              </a:rPr>
              <a:t>Rodrigues-Pedraza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 showed that </a:t>
            </a: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</a:rPr>
              <a:t>the Lam-Tung relation is preserved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 under </a:t>
            </a:r>
            <a:r>
              <a:rPr lang="en-US" sz="1600" dirty="0" err="1" smtClean="0">
                <a:solidFill>
                  <a:srgbClr val="000000"/>
                </a:solidFill>
                <a:latin typeface="Times New Roman" pitchFamily="18" charset="0"/>
              </a:rPr>
              <a:t>resummation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  <a:r>
              <a:rPr lang="en-US" sz="1100" dirty="0" smtClean="0">
                <a:solidFill>
                  <a:srgbClr val="000000"/>
                </a:solidFill>
                <a:latin typeface="Times New Roman" pitchFamily="18" charset="0"/>
              </a:rPr>
              <a:t> arXiv:0707.3150, and PRD </a:t>
            </a:r>
            <a:r>
              <a:rPr lang="en-US" sz="1100" b="1" dirty="0" smtClean="0">
                <a:solidFill>
                  <a:srgbClr val="000000"/>
                </a:solidFill>
                <a:latin typeface="Times New Roman" pitchFamily="18" charset="0"/>
              </a:rPr>
              <a:t>76</a:t>
            </a:r>
            <a:r>
              <a:rPr lang="en-US" sz="1100" dirty="0" smtClean="0">
                <a:solidFill>
                  <a:srgbClr val="000000"/>
                </a:solidFill>
                <a:latin typeface="Times New Roman" pitchFamily="18" charset="0"/>
              </a:rPr>
              <a:t> 074006 (2007)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39775" lvl="1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Calibri" pitchFamily="34" charset="0"/>
              <a:buChar char="→"/>
            </a:pPr>
            <a:endParaRPr lang="en-US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290513" indent="-290513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b="1" dirty="0" err="1" smtClean="0">
                <a:solidFill>
                  <a:srgbClr val="000000"/>
                </a:solidFill>
                <a:latin typeface="Times New Roman" pitchFamily="18" charset="0"/>
              </a:rPr>
              <a:t>k</a:t>
            </a:r>
            <a:r>
              <a:rPr lang="en-US" b="1" baseline="-25000" dirty="0" err="1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dependent transverse momentum distribution (Boer Mulders h</a:t>
            </a:r>
            <a:r>
              <a:rPr lang="en-US" b="1" baseline="-25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US" b="1" baseline="30000" dirty="0">
                <a:solidFill>
                  <a:srgbClr val="000000"/>
                </a:solidFill>
                <a:latin typeface="Times New Roman" pitchFamily="18" charset="0"/>
              </a:rPr>
              <a:t>┴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  <a:p>
            <a:pPr marL="290513" indent="-290513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Factorization breaking QCD Vacuum</a:t>
            </a:r>
          </a:p>
          <a:p>
            <a:pPr marL="290513" indent="-290513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endParaRPr lang="en-US" b="1" dirty="0">
              <a:solidFill>
                <a:srgbClr val="000000"/>
              </a:solidFill>
              <a:latin typeface="Times New Roman" pitchFamily="18" charset="0"/>
            </a:endParaRPr>
          </a:p>
          <a:p>
            <a:pPr marL="290513" indent="-290513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Alternatives: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  <a:p>
            <a:pPr marL="747713" lvl="1" indent="-290513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Calibri" pitchFamily="34" charset="0"/>
              <a:buChar char="→"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Nuclear effects</a:t>
            </a:r>
          </a:p>
          <a:p>
            <a:pPr marL="747713" lvl="1" indent="-290513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Calibri" pitchFamily="34" charset="0"/>
              <a:buChar char="→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Higher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-Twist effects from quark-antiquark binding in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pion</a:t>
            </a:r>
          </a:p>
          <a:p>
            <a:pPr marL="747713" lvl="1" indent="-290513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Calibri" pitchFamily="34" charset="0"/>
              <a:buChar char="→"/>
            </a:pPr>
            <a:endParaRPr lang="en-US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747713" lvl="1" indent="-290513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Calibri" pitchFamily="34" charset="0"/>
              <a:buChar char="→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Neither seen in data</a:t>
            </a:r>
          </a:p>
        </p:txBody>
      </p:sp>
    </p:spTree>
    <p:extLst>
      <p:ext uri="{BB962C8B-B14F-4D97-AF65-F5344CB8AC3E}">
        <p14:creationId xmlns:p14="http://schemas.microsoft.com/office/powerpoint/2010/main" val="3777762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229600" cy="715962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Boer-</a:t>
            </a:r>
            <a:r>
              <a:rPr lang="en-US" dirty="0" err="1">
                <a:solidFill>
                  <a:srgbClr val="000000"/>
                </a:solidFill>
              </a:rPr>
              <a:t>Mulders</a:t>
            </a:r>
            <a:r>
              <a:rPr lang="en-US" dirty="0">
                <a:solidFill>
                  <a:srgbClr val="000000"/>
                </a:solidFill>
              </a:rPr>
              <a:t> Structure Function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143000"/>
            <a:ext cx="5337175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Presence in both quark and antiquark in annihilation could form correlation contributing to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</a:rPr>
              <a:t>cos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(2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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)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distribution</a:t>
            </a:r>
          </a:p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endParaRPr lang="en-US" sz="20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endParaRPr lang="en-US" sz="20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endParaRPr lang="en-US" sz="20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Reasonable fits to 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</a:rPr>
              <a:t>pionic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 data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9" name="Picture 23"/>
          <p:cNvPicPr>
            <a:picLocks noChangeAspect="1" noChangeArrowheads="1"/>
          </p:cNvPicPr>
          <p:nvPr/>
        </p:nvPicPr>
        <p:blipFill>
          <a:blip r:embed="rId2" cstate="print"/>
          <a:srcRect b="19343"/>
          <a:stretch>
            <a:fillRect/>
          </a:stretch>
        </p:blipFill>
        <p:spPr bwMode="auto">
          <a:xfrm>
            <a:off x="5791200" y="1219200"/>
            <a:ext cx="3352800" cy="287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66"/>
          <p:cNvSpPr txBox="1">
            <a:spLocks noChangeArrowheads="1"/>
          </p:cNvSpPr>
          <p:nvPr/>
        </p:nvSpPr>
        <p:spPr bwMode="auto">
          <a:xfrm>
            <a:off x="6629400" y="1447800"/>
            <a:ext cx="1798638" cy="4000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194 GeV NA10</a:t>
            </a:r>
          </a:p>
        </p:txBody>
      </p:sp>
      <p:sp>
        <p:nvSpPr>
          <p:cNvPr id="11" name="Text Box 95"/>
          <p:cNvSpPr txBox="1">
            <a:spLocks noChangeArrowheads="1"/>
          </p:cNvSpPr>
          <p:nvPr/>
        </p:nvSpPr>
        <p:spPr bwMode="auto">
          <a:xfrm rot="5400000">
            <a:off x="7685163" y="2317541"/>
            <a:ext cx="2577950" cy="3385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Boer </a:t>
            </a: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PRD 60 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014012 (1999)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76200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Relates transverse spin and transverse momentum (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</a:rPr>
              <a:t>k</a:t>
            </a:r>
            <a:r>
              <a:rPr lang="en-US" sz="2000" baseline="-25000" dirty="0" err="1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) in an unpolarized nucleon.</a:t>
            </a:r>
          </a:p>
        </p:txBody>
      </p:sp>
      <p:pic>
        <p:nvPicPr>
          <p:cNvPr id="13" name="Picture 4" descr="fig4"/>
          <p:cNvPicPr>
            <a:picLocks noChangeAspect="1" noChangeArrowheads="1"/>
          </p:cNvPicPr>
          <p:nvPr/>
        </p:nvPicPr>
        <p:blipFill>
          <a:blip r:embed="rId3" cstate="print"/>
          <a:srcRect l="3333" t="12658" r="3333" b="6329"/>
          <a:stretch>
            <a:fillRect/>
          </a:stretch>
        </p:blipFill>
        <p:spPr bwMode="auto">
          <a:xfrm>
            <a:off x="0" y="3886200"/>
            <a:ext cx="8534400" cy="2438400"/>
          </a:xfrm>
          <a:prstGeom prst="rect">
            <a:avLst/>
          </a:prstGeom>
          <a:noFill/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072230" y="6172200"/>
            <a:ext cx="2999539" cy="36933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Lu, Ma, PL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B 615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, 200 (2005)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362200"/>
            <a:ext cx="38735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7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/>
          <a:lstStyle/>
          <a:p>
            <a:r>
              <a:rPr lang="en-US" dirty="0"/>
              <a:t>Lam-Tung Relation—Alternative </a:t>
            </a:r>
            <a:r>
              <a:rPr lang="en-US" dirty="0" smtClean="0"/>
              <a:t>View:  QCD </a:t>
            </a:r>
            <a:r>
              <a:rPr lang="en-US" dirty="0"/>
              <a:t>effects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338263" y="5313363"/>
            <a:ext cx="6465887" cy="850900"/>
          </a:xfrm>
          <a:prstGeom prst="rect">
            <a:avLst/>
          </a:prstGeom>
          <a:solidFill>
            <a:srgbClr val="FFFFF7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2400" b="1" smtClean="0">
                <a:solidFill>
                  <a:srgbClr val="660066"/>
                </a:solidFill>
                <a:latin typeface="Times New Roman" pitchFamily="18" charset="0"/>
              </a:rPr>
              <a:t>Should be flavor blind and seen in both sea and valence distributions</a:t>
            </a:r>
            <a:endParaRPr lang="en-US" sz="2400" b="1">
              <a:solidFill>
                <a:srgbClr val="660066"/>
              </a:solidFill>
              <a:latin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7263" y="2073275"/>
            <a:ext cx="4133850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22238" y="838200"/>
            <a:ext cx="85582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Factorization breaking</a:t>
            </a:r>
            <a:r>
              <a:rPr lang="en-US" sz="1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Brandenburg, </a:t>
            </a:r>
            <a:r>
              <a:rPr lang="en-US" sz="1600" dirty="0" err="1">
                <a:solidFill>
                  <a:srgbClr val="000000"/>
                </a:solidFill>
                <a:latin typeface="Times New Roman" pitchFamily="18" charset="0"/>
              </a:rPr>
              <a:t>Nachtmann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 and </a:t>
            </a:r>
            <a:r>
              <a:rPr lang="en-US" sz="1600" dirty="0" err="1">
                <a:solidFill>
                  <a:srgbClr val="000000"/>
                </a:solidFill>
                <a:latin typeface="Times New Roman" pitchFamily="18" charset="0"/>
              </a:rPr>
              <a:t>Mirkes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, ZPC </a:t>
            </a: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</a:rPr>
              <a:t>60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, 679 (1993).</a:t>
            </a:r>
          </a:p>
          <a:p>
            <a:pPr marL="685800" lvl="1" indent="-28892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QCD Vacuum </a:t>
            </a:r>
            <a:r>
              <a:rPr lang="en-US" sz="2000" b="1" i="1" dirty="0">
                <a:solidFill>
                  <a:srgbClr val="000000"/>
                </a:solidFill>
                <a:latin typeface="Times New Roman" pitchFamily="18" charset="0"/>
              </a:rPr>
              <a:t>may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 correlate the spins and momenta of incoming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</a:rPr>
              <a:t>partons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685800" lvl="1" indent="-28892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Effect could be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</a:rPr>
              <a:t>instanton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-induced 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Boer, Brandenburg, </a:t>
            </a:r>
            <a:r>
              <a:rPr lang="en-US" sz="1600" dirty="0" err="1">
                <a:solidFill>
                  <a:srgbClr val="000000"/>
                </a:solidFill>
                <a:latin typeface="Times New Roman" pitchFamily="18" charset="0"/>
              </a:rPr>
              <a:t>Nachtmann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itchFamily="18" charset="0"/>
              </a:rPr>
              <a:t>Utermann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, EPJC 40 55 (2005), Brandenburg, </a:t>
            </a:r>
            <a:r>
              <a:rPr lang="en-US" sz="1600" dirty="0" err="1">
                <a:solidFill>
                  <a:srgbClr val="000000"/>
                </a:solidFill>
                <a:latin typeface="Times New Roman" pitchFamily="18" charset="0"/>
              </a:rPr>
              <a:t>Ringwald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itchFamily="18" charset="0"/>
              </a:rPr>
              <a:t>Utermann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 NPB 754, 107 (2006).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11150" y="3748088"/>
            <a:ext cx="42608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85800" lvl="1" indent="-28892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2000">
                <a:latin typeface="Times New Roman" pitchFamily="18" charset="0"/>
              </a:rPr>
              <a:t>Fit NA10:</a:t>
            </a:r>
          </a:p>
          <a:p>
            <a:pPr marL="968375" lvl="2" indent="-1682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itchFamily="18" charset="0"/>
              <a:buNone/>
            </a:pPr>
            <a:r>
              <a:rPr lang="en-US">
                <a:solidFill>
                  <a:srgbClr val="0000CC"/>
                </a:solidFill>
                <a:latin typeface="Symbol" pitchFamily="18" charset="2"/>
                <a:sym typeface="Symbol" pitchFamily="18" charset="2"/>
              </a:rPr>
              <a:t></a:t>
            </a: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>
                <a:solidFill>
                  <a:srgbClr val="0000CC"/>
                </a:solidFill>
                <a:latin typeface="Times New Roman" pitchFamily="18" charset="0"/>
              </a:rPr>
              <a:t>= 0.17</a:t>
            </a:r>
          </a:p>
          <a:p>
            <a:pPr marL="968375" lvl="2" indent="-1682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itchFamily="18" charset="0"/>
              <a:buNone/>
            </a:pPr>
            <a:r>
              <a:rPr lang="en-US">
                <a:solidFill>
                  <a:srgbClr val="0000CC"/>
                </a:solidFill>
                <a:latin typeface="Times New Roman" pitchFamily="18" charset="0"/>
              </a:rPr>
              <a:t>m</a:t>
            </a:r>
            <a:r>
              <a:rPr lang="en-US" baseline="-25000">
                <a:solidFill>
                  <a:srgbClr val="0000CC"/>
                </a:solidFill>
                <a:latin typeface="Times New Roman" pitchFamily="18" charset="0"/>
              </a:rPr>
              <a:t>T</a:t>
            </a:r>
            <a:r>
              <a:rPr lang="en-US">
                <a:solidFill>
                  <a:srgbClr val="0000CC"/>
                </a:solidFill>
                <a:latin typeface="Times New Roman" pitchFamily="18" charset="0"/>
              </a:rPr>
              <a:t> = 1.5</a:t>
            </a:r>
          </a:p>
        </p:txBody>
      </p:sp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5973763" y="2363788"/>
            <a:ext cx="2459037" cy="4000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pitchFamily="34" charset="-128"/>
              </a:rPr>
              <a:t>NA10 194 GeV data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0965800"/>
              </p:ext>
            </p:extLst>
          </p:nvPr>
        </p:nvGraphicFramePr>
        <p:xfrm>
          <a:off x="990600" y="2362200"/>
          <a:ext cx="2982912" cy="123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" name="Formula" r:id="rId4" imgW="1505160" imgH="622440" progId="Equation.Ribbit">
                  <p:embed/>
                </p:oleObj>
              </mc:Choice>
              <mc:Fallback>
                <p:oleObj name="Formula" r:id="rId4" imgW="1505160" imgH="62244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362200"/>
                        <a:ext cx="2982912" cy="1233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32628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470" descr="ltp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3581399"/>
            <a:ext cx="4189412" cy="2670175"/>
          </a:xfrm>
          <a:prstGeom prst="rect">
            <a:avLst/>
          </a:prstGeom>
          <a:noFill/>
        </p:spPr>
      </p:pic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57800" cy="760412"/>
          </a:xfrm>
        </p:spPr>
        <p:txBody>
          <a:bodyPr/>
          <a:lstStyle/>
          <a:p>
            <a:r>
              <a:rPr lang="en-US" sz="2600" i="0" dirty="0" err="1" smtClean="0">
                <a:latin typeface="Times New Roman" pitchFamily="18" charset="0"/>
                <a:cs typeface="Times New Roman" pitchFamily="18" charset="0"/>
              </a:rPr>
              <a:t>Protonic</a:t>
            </a:r>
            <a:r>
              <a:rPr lang="en-US" sz="2600" i="0" dirty="0" smtClean="0">
                <a:latin typeface="Times New Roman" pitchFamily="18" charset="0"/>
                <a:cs typeface="Times New Roman" pitchFamily="18" charset="0"/>
              </a:rPr>
              <a:t> Drell-Yan</a:t>
            </a:r>
            <a:br>
              <a:rPr lang="en-US" sz="2600" i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600" i="0" dirty="0" smtClean="0">
                <a:latin typeface="Times New Roman" pitchFamily="18" charset="0"/>
                <a:cs typeface="Times New Roman" pitchFamily="18" charset="0"/>
              </a:rPr>
              <a:t>E-866/</a:t>
            </a:r>
            <a:r>
              <a:rPr lang="en-US" sz="2600" i="0" dirty="0" err="1" smtClean="0">
                <a:latin typeface="Times New Roman" pitchFamily="18" charset="0"/>
                <a:cs typeface="Times New Roman" pitchFamily="18" charset="0"/>
              </a:rPr>
              <a:t>NuSea</a:t>
            </a:r>
            <a:r>
              <a:rPr lang="en-US" sz="2600" i="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600" i="0" dirty="0" smtClean="0">
                <a:latin typeface="Times New Roman" pitchFamily="18" charset="0"/>
                <a:cs typeface="Times New Roman" pitchFamily="18" charset="0"/>
              </a:rPr>
              <a:t>Angular </a:t>
            </a:r>
            <a:r>
              <a:rPr lang="en-US" sz="2600" i="0" dirty="0" err="1" smtClean="0">
                <a:latin typeface="Times New Roman" pitchFamily="18" charset="0"/>
                <a:cs typeface="Times New Roman" pitchFamily="18" charset="0"/>
              </a:rPr>
              <a:t>distrib</a:t>
            </a:r>
            <a:r>
              <a:rPr lang="en-US" sz="2600" i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425"/>
          <p:cNvSpPr txBox="1">
            <a:spLocks noChangeArrowheads="1"/>
          </p:cNvSpPr>
          <p:nvPr/>
        </p:nvSpPr>
        <p:spPr bwMode="auto">
          <a:xfrm>
            <a:off x="152400" y="2133600"/>
            <a:ext cx="4322762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l-GR" sz="2000" smtClean="0"/>
              <a:t>λ</a:t>
            </a:r>
            <a:r>
              <a:rPr lang="en-US" sz="2000" smtClean="0"/>
              <a:t> consistent with 1</a:t>
            </a:r>
            <a:r>
              <a:rPr lang="el-GR" sz="2000" smtClean="0"/>
              <a:t> </a:t>
            </a:r>
            <a:endParaRPr lang="en-US" sz="2000" smtClean="0"/>
          </a:p>
          <a:p>
            <a:r>
              <a:rPr lang="el-GR" sz="2000" smtClean="0"/>
              <a:t>μ</a:t>
            </a:r>
            <a:r>
              <a:rPr lang="en-US" sz="2000" smtClean="0"/>
              <a:t> consistent with 0</a:t>
            </a:r>
          </a:p>
          <a:p>
            <a:r>
              <a:rPr lang="el-GR" sz="2000" smtClean="0"/>
              <a:t>ν</a:t>
            </a:r>
            <a:r>
              <a:rPr lang="en-US" sz="2000" smtClean="0"/>
              <a:t> consistent with 0 (or slightly positive)</a:t>
            </a:r>
            <a:endParaRPr lang="en-US" sz="2000" dirty="0"/>
          </a:p>
        </p:txBody>
      </p:sp>
      <p:pic>
        <p:nvPicPr>
          <p:cNvPr id="10" name="Picture 471" descr="e866lmnb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7063" y="0"/>
            <a:ext cx="4705350" cy="6262688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 bwMode="auto">
          <a:xfrm>
            <a:off x="2667000" y="2743200"/>
            <a:ext cx="2286000" cy="152400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209800" y="3276600"/>
            <a:ext cx="2743200" cy="1447800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Elbow Connector 12"/>
          <p:cNvCxnSpPr/>
          <p:nvPr/>
        </p:nvCxnSpPr>
        <p:spPr bwMode="auto">
          <a:xfrm flipV="1">
            <a:off x="2667000" y="1143000"/>
            <a:ext cx="2133600" cy="1219200"/>
          </a:xfrm>
          <a:prstGeom prst="bentConnector3">
            <a:avLst>
              <a:gd name="adj1" fmla="val 82266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4" name="Picture 13" descr="dsigdomeg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0"/>
            <a:ext cx="4191000" cy="114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86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8" y="133350"/>
            <a:ext cx="3621087" cy="403225"/>
          </a:xfrm>
        </p:spPr>
        <p:txBody>
          <a:bodyPr/>
          <a:lstStyle/>
          <a:p>
            <a:r>
              <a:rPr lang="en-US"/>
              <a:t>Lam-Tung Relation 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0" y="682625"/>
            <a:ext cx="4654550" cy="1492250"/>
          </a:xfrm>
        </p:spPr>
        <p:txBody>
          <a:bodyPr/>
          <a:lstStyle/>
          <a:p>
            <a:pPr>
              <a:buFont typeface="Wingdings" pitchFamily="2" charset="2"/>
              <a:buChar char="n"/>
            </a:pPr>
            <a:r>
              <a:rPr lang="en-US" dirty="0"/>
              <a:t> </a:t>
            </a:r>
            <a:r>
              <a:rPr lang="en-US" dirty="0">
                <a:latin typeface="Symbol" pitchFamily="18" charset="2"/>
                <a:sym typeface="Symbol" pitchFamily="18" charset="2"/>
              </a:rPr>
              <a:t></a:t>
            </a:r>
            <a:r>
              <a:rPr lang="en-US" baseline="30000" dirty="0">
                <a:sym typeface="Symbol" pitchFamily="18" charset="2"/>
              </a:rPr>
              <a:t>-</a:t>
            </a:r>
            <a:r>
              <a:rPr lang="en-US" dirty="0"/>
              <a:t> Drell-Yan</a:t>
            </a:r>
          </a:p>
          <a:p>
            <a:pPr lvl="1"/>
            <a:r>
              <a:rPr lang="en-US" dirty="0">
                <a:solidFill>
                  <a:srgbClr val="800000"/>
                </a:solidFill>
              </a:rPr>
              <a:t>Violates </a:t>
            </a:r>
            <a:r>
              <a:rPr lang="en-US" dirty="0"/>
              <a:t>L-T relation</a:t>
            </a:r>
          </a:p>
          <a:p>
            <a:pPr lvl="1"/>
            <a:r>
              <a:rPr lang="en-US" dirty="0">
                <a:solidFill>
                  <a:srgbClr val="800000"/>
                </a:solidFill>
              </a:rPr>
              <a:t>Large</a:t>
            </a:r>
            <a:r>
              <a:rPr lang="en-US" dirty="0"/>
              <a:t> </a:t>
            </a:r>
            <a:r>
              <a:rPr lang="en-US" dirty="0">
                <a:latin typeface="Symbol" pitchFamily="18" charset="2"/>
                <a:sym typeface="Symbol" pitchFamily="18" charset="2"/>
              </a:rPr>
              <a:t></a:t>
            </a:r>
            <a:r>
              <a:rPr lang="en-US" dirty="0"/>
              <a:t> (cos2</a:t>
            </a:r>
            <a:r>
              <a:rPr lang="en-US" dirty="0">
                <a:latin typeface="Symbol" pitchFamily="18" charset="2"/>
                <a:sym typeface="Symbol" pitchFamily="18" charset="2"/>
              </a:rPr>
              <a:t></a:t>
            </a:r>
            <a:r>
              <a:rPr lang="en-US" dirty="0"/>
              <a:t>) dependence</a:t>
            </a:r>
          </a:p>
          <a:p>
            <a:pPr lvl="1"/>
            <a:r>
              <a:rPr lang="en-US" dirty="0">
                <a:solidFill>
                  <a:srgbClr val="800000"/>
                </a:solidFill>
              </a:rPr>
              <a:t>Strong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with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</p:txBody>
      </p:sp>
      <p:pic>
        <p:nvPicPr>
          <p:cNvPr id="9" name="Picture 20" descr="nu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0550" y="3122613"/>
            <a:ext cx="4743450" cy="3149600"/>
          </a:xfrm>
          <a:prstGeom prst="rect">
            <a:avLst/>
          </a:prstGeom>
          <a:noFill/>
        </p:spPr>
      </p:pic>
      <p:pic>
        <p:nvPicPr>
          <p:cNvPr id="10" name="Picture 18" descr="ltp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0"/>
            <a:ext cx="4762500" cy="3162300"/>
          </a:xfrm>
          <a:prstGeom prst="rect">
            <a:avLst/>
          </a:prstGeom>
          <a:noFill/>
        </p:spPr>
      </p:pic>
      <p:pic>
        <p:nvPicPr>
          <p:cNvPr id="11" name="Picture 25" descr="nu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0550" y="3122613"/>
            <a:ext cx="4743450" cy="3149600"/>
          </a:xfrm>
          <a:prstGeom prst="rect">
            <a:avLst/>
          </a:prstGeom>
          <a:noFill/>
        </p:spPr>
      </p:pic>
      <p:pic>
        <p:nvPicPr>
          <p:cNvPr id="12" name="Picture 24" descr="lt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0" y="0"/>
            <a:ext cx="4762500" cy="3162300"/>
          </a:xfrm>
          <a:prstGeom prst="rect">
            <a:avLst/>
          </a:prstGeom>
          <a:noFill/>
        </p:spPr>
      </p:pic>
      <p:sp>
        <p:nvSpPr>
          <p:cNvPr id="16" name="Oval 15"/>
          <p:cNvSpPr/>
          <p:nvPr/>
        </p:nvSpPr>
        <p:spPr bwMode="auto">
          <a:xfrm rot="19689294">
            <a:off x="4937201" y="733861"/>
            <a:ext cx="3776103" cy="1451891"/>
          </a:xfrm>
          <a:prstGeom prst="ellipse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 rot="19458025">
            <a:off x="5015970" y="3761671"/>
            <a:ext cx="3586879" cy="1109717"/>
          </a:xfrm>
          <a:prstGeom prst="ellipse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826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8" y="133350"/>
            <a:ext cx="3621087" cy="403225"/>
          </a:xfrm>
        </p:spPr>
        <p:txBody>
          <a:bodyPr/>
          <a:lstStyle/>
          <a:p>
            <a:r>
              <a:rPr lang="en-US"/>
              <a:t>Lam-Tung Relation 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0" y="682625"/>
            <a:ext cx="4654550" cy="1492250"/>
          </a:xfrm>
        </p:spPr>
        <p:txBody>
          <a:bodyPr/>
          <a:lstStyle/>
          <a:p>
            <a:pPr>
              <a:buFont typeface="Wingdings" pitchFamily="2" charset="2"/>
              <a:buChar char="n"/>
            </a:pPr>
            <a:r>
              <a:rPr lang="en-US" dirty="0"/>
              <a:t> </a:t>
            </a:r>
            <a:r>
              <a:rPr lang="en-US" dirty="0">
                <a:latin typeface="Symbol" pitchFamily="18" charset="2"/>
                <a:sym typeface="Symbol" pitchFamily="18" charset="2"/>
              </a:rPr>
              <a:t></a:t>
            </a:r>
            <a:r>
              <a:rPr lang="en-US" baseline="30000" dirty="0">
                <a:sym typeface="Symbol" pitchFamily="18" charset="2"/>
              </a:rPr>
              <a:t>-</a:t>
            </a:r>
            <a:r>
              <a:rPr lang="en-US" dirty="0"/>
              <a:t> Drell-Yan</a:t>
            </a:r>
          </a:p>
          <a:p>
            <a:pPr lvl="1"/>
            <a:r>
              <a:rPr lang="en-US" dirty="0">
                <a:solidFill>
                  <a:srgbClr val="800000"/>
                </a:solidFill>
              </a:rPr>
              <a:t>Violates </a:t>
            </a:r>
            <a:r>
              <a:rPr lang="en-US" dirty="0"/>
              <a:t>L-T relation</a:t>
            </a:r>
          </a:p>
          <a:p>
            <a:pPr lvl="1"/>
            <a:r>
              <a:rPr lang="en-US" dirty="0">
                <a:solidFill>
                  <a:srgbClr val="800000"/>
                </a:solidFill>
              </a:rPr>
              <a:t>Large</a:t>
            </a:r>
            <a:r>
              <a:rPr lang="en-US" dirty="0"/>
              <a:t> </a:t>
            </a:r>
            <a:r>
              <a:rPr lang="en-US" dirty="0">
                <a:latin typeface="Symbol" pitchFamily="18" charset="2"/>
                <a:sym typeface="Symbol" pitchFamily="18" charset="2"/>
              </a:rPr>
              <a:t></a:t>
            </a:r>
            <a:r>
              <a:rPr lang="en-US" dirty="0"/>
              <a:t> (cos2</a:t>
            </a:r>
            <a:r>
              <a:rPr lang="en-US" dirty="0">
                <a:latin typeface="Symbol" pitchFamily="18" charset="2"/>
                <a:sym typeface="Symbol" pitchFamily="18" charset="2"/>
              </a:rPr>
              <a:t></a:t>
            </a:r>
            <a:r>
              <a:rPr lang="en-US" dirty="0"/>
              <a:t>) dependence</a:t>
            </a:r>
          </a:p>
          <a:p>
            <a:pPr lvl="1"/>
            <a:r>
              <a:rPr lang="en-US" dirty="0">
                <a:solidFill>
                  <a:srgbClr val="800000"/>
                </a:solidFill>
              </a:rPr>
              <a:t>Strong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with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</p:txBody>
      </p:sp>
      <p:pic>
        <p:nvPicPr>
          <p:cNvPr id="9" name="Picture 20" descr="nu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0550" y="3122613"/>
            <a:ext cx="4743450" cy="3149600"/>
          </a:xfrm>
          <a:prstGeom prst="rect">
            <a:avLst/>
          </a:prstGeom>
          <a:noFill/>
        </p:spPr>
      </p:pic>
      <p:pic>
        <p:nvPicPr>
          <p:cNvPr id="10" name="Picture 18" descr="ltp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0"/>
            <a:ext cx="4762500" cy="3162300"/>
          </a:xfrm>
          <a:prstGeom prst="rect">
            <a:avLst/>
          </a:prstGeom>
          <a:noFill/>
        </p:spPr>
      </p:pic>
      <p:pic>
        <p:nvPicPr>
          <p:cNvPr id="11" name="Picture 25" descr="nu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0550" y="3122613"/>
            <a:ext cx="4743450" cy="3149600"/>
          </a:xfrm>
          <a:prstGeom prst="rect">
            <a:avLst/>
          </a:prstGeom>
          <a:noFill/>
        </p:spPr>
      </p:pic>
      <p:pic>
        <p:nvPicPr>
          <p:cNvPr id="12" name="Picture 24" descr="lt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0" y="0"/>
            <a:ext cx="4762500" cy="3162300"/>
          </a:xfrm>
          <a:prstGeom prst="rect">
            <a:avLst/>
          </a:prstGeom>
          <a:noFill/>
        </p:spPr>
      </p:pic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0" y="1936750"/>
            <a:ext cx="4654550" cy="132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2000" u="none" dirty="0">
                <a:solidFill>
                  <a:srgbClr val="000000"/>
                </a:solidFill>
              </a:rPr>
              <a:t>Proton Drell-Yan</a:t>
            </a:r>
          </a:p>
          <a:p>
            <a:pPr marL="515938" lvl="1" indent="-233363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1600" b="1" u="none" dirty="0">
                <a:solidFill>
                  <a:srgbClr val="006F45"/>
                </a:solidFill>
              </a:rPr>
              <a:t>Consistent</a:t>
            </a:r>
            <a:r>
              <a:rPr lang="en-US" sz="1600" u="none" dirty="0"/>
              <a:t> </a:t>
            </a:r>
            <a:r>
              <a:rPr lang="en-US" sz="1600" u="none" dirty="0">
                <a:solidFill>
                  <a:srgbClr val="000000"/>
                </a:solidFill>
              </a:rPr>
              <a:t>with L-T relation</a:t>
            </a:r>
          </a:p>
          <a:p>
            <a:pPr marL="515938" lvl="1" indent="-233363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1600" b="1" u="none" dirty="0">
                <a:solidFill>
                  <a:srgbClr val="006F45"/>
                </a:solidFill>
              </a:rPr>
              <a:t>No</a:t>
            </a:r>
            <a:r>
              <a:rPr lang="en-US" sz="1600" u="none" dirty="0"/>
              <a:t> </a:t>
            </a:r>
            <a:r>
              <a:rPr lang="en-US" sz="1600" u="none" dirty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</a:t>
            </a:r>
            <a:r>
              <a:rPr lang="en-US" sz="1600" u="none" dirty="0">
                <a:solidFill>
                  <a:srgbClr val="000000"/>
                </a:solidFill>
              </a:rPr>
              <a:t> (cos2</a:t>
            </a:r>
            <a:r>
              <a:rPr lang="en-US" sz="1600" u="none" dirty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sz="1600" u="none" dirty="0">
                <a:solidFill>
                  <a:srgbClr val="000000"/>
                </a:solidFill>
              </a:rPr>
              <a:t>) dependence</a:t>
            </a:r>
          </a:p>
          <a:p>
            <a:pPr marL="515938" lvl="1" indent="-233363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1600" b="1" u="none" dirty="0">
                <a:solidFill>
                  <a:srgbClr val="006F45"/>
                </a:solidFill>
              </a:rPr>
              <a:t>No</a:t>
            </a:r>
            <a:r>
              <a:rPr lang="en-US" sz="1600" u="none" dirty="0"/>
              <a:t> </a:t>
            </a:r>
            <a:r>
              <a:rPr lang="en-US" sz="1600" u="none" dirty="0" err="1">
                <a:solidFill>
                  <a:srgbClr val="000000"/>
                </a:solidFill>
              </a:rPr>
              <a:t>p</a:t>
            </a:r>
            <a:r>
              <a:rPr lang="en-US" sz="1600" u="none" baseline="-25000" dirty="0" err="1">
                <a:solidFill>
                  <a:srgbClr val="000000"/>
                </a:solidFill>
              </a:rPr>
              <a:t>T</a:t>
            </a:r>
            <a:r>
              <a:rPr lang="en-US" sz="1600" u="none" dirty="0">
                <a:solidFill>
                  <a:srgbClr val="000000"/>
                </a:solidFill>
              </a:rPr>
              <a:t> dependence</a:t>
            </a:r>
            <a:endParaRPr lang="en-US" u="none" baseline="-25000" dirty="0">
              <a:solidFill>
                <a:srgbClr val="000000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 rot="19689294">
            <a:off x="4937201" y="733861"/>
            <a:ext cx="3776103" cy="1451891"/>
          </a:xfrm>
          <a:prstGeom prst="ellipse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 rot="19458025">
            <a:off x="5015970" y="3761671"/>
            <a:ext cx="3586879" cy="1109717"/>
          </a:xfrm>
          <a:prstGeom prst="ellipse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105400" y="4800600"/>
            <a:ext cx="3586879" cy="762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181600" y="1600200"/>
            <a:ext cx="3586879" cy="1066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2598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8" y="133350"/>
            <a:ext cx="3621087" cy="403225"/>
          </a:xfrm>
        </p:spPr>
        <p:txBody>
          <a:bodyPr/>
          <a:lstStyle/>
          <a:p>
            <a:r>
              <a:rPr lang="en-US"/>
              <a:t>Lam-Tung Relation 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0" y="682625"/>
            <a:ext cx="4654550" cy="1492250"/>
          </a:xfrm>
        </p:spPr>
        <p:txBody>
          <a:bodyPr/>
          <a:lstStyle/>
          <a:p>
            <a:pPr>
              <a:buFont typeface="Wingdings" pitchFamily="2" charset="2"/>
              <a:buChar char="n"/>
            </a:pPr>
            <a:r>
              <a:rPr lang="en-US" dirty="0"/>
              <a:t> </a:t>
            </a:r>
            <a:r>
              <a:rPr lang="en-US" dirty="0">
                <a:latin typeface="Symbol" pitchFamily="18" charset="2"/>
                <a:sym typeface="Symbol" pitchFamily="18" charset="2"/>
              </a:rPr>
              <a:t></a:t>
            </a:r>
            <a:r>
              <a:rPr lang="en-US" baseline="30000" dirty="0">
                <a:sym typeface="Symbol" pitchFamily="18" charset="2"/>
              </a:rPr>
              <a:t>-</a:t>
            </a:r>
            <a:r>
              <a:rPr lang="en-US" dirty="0"/>
              <a:t> Drell-Yan</a:t>
            </a:r>
          </a:p>
          <a:p>
            <a:pPr lvl="1"/>
            <a:r>
              <a:rPr lang="en-US" dirty="0">
                <a:solidFill>
                  <a:srgbClr val="800000"/>
                </a:solidFill>
              </a:rPr>
              <a:t>Violates </a:t>
            </a:r>
            <a:r>
              <a:rPr lang="en-US" dirty="0"/>
              <a:t>L-T relation</a:t>
            </a:r>
          </a:p>
          <a:p>
            <a:pPr lvl="1"/>
            <a:r>
              <a:rPr lang="en-US" dirty="0">
                <a:solidFill>
                  <a:srgbClr val="800000"/>
                </a:solidFill>
              </a:rPr>
              <a:t>Large</a:t>
            </a:r>
            <a:r>
              <a:rPr lang="en-US" dirty="0"/>
              <a:t> </a:t>
            </a:r>
            <a:r>
              <a:rPr lang="en-US" dirty="0">
                <a:latin typeface="Symbol" pitchFamily="18" charset="2"/>
                <a:sym typeface="Symbol" pitchFamily="18" charset="2"/>
              </a:rPr>
              <a:t></a:t>
            </a:r>
            <a:r>
              <a:rPr lang="en-US" dirty="0"/>
              <a:t> (cos2</a:t>
            </a:r>
            <a:r>
              <a:rPr lang="en-US" dirty="0">
                <a:latin typeface="Symbol" pitchFamily="18" charset="2"/>
                <a:sym typeface="Symbol" pitchFamily="18" charset="2"/>
              </a:rPr>
              <a:t></a:t>
            </a:r>
            <a:r>
              <a:rPr lang="en-US" dirty="0"/>
              <a:t>) dependence</a:t>
            </a:r>
          </a:p>
          <a:p>
            <a:pPr lvl="1"/>
            <a:r>
              <a:rPr lang="en-US" dirty="0">
                <a:solidFill>
                  <a:srgbClr val="800000"/>
                </a:solidFill>
              </a:rPr>
              <a:t>Strong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with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</p:txBody>
      </p:sp>
      <p:pic>
        <p:nvPicPr>
          <p:cNvPr id="9" name="Picture 20" descr="nu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0550" y="3122613"/>
            <a:ext cx="4743450" cy="3149600"/>
          </a:xfrm>
          <a:prstGeom prst="rect">
            <a:avLst/>
          </a:prstGeom>
          <a:noFill/>
        </p:spPr>
      </p:pic>
      <p:pic>
        <p:nvPicPr>
          <p:cNvPr id="10" name="Picture 18" descr="ltp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0"/>
            <a:ext cx="4762500" cy="3162300"/>
          </a:xfrm>
          <a:prstGeom prst="rect">
            <a:avLst/>
          </a:prstGeom>
          <a:noFill/>
        </p:spPr>
      </p:pic>
      <p:pic>
        <p:nvPicPr>
          <p:cNvPr id="11" name="Picture 25" descr="nu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0550" y="3122613"/>
            <a:ext cx="4743450" cy="3149600"/>
          </a:xfrm>
          <a:prstGeom prst="rect">
            <a:avLst/>
          </a:prstGeom>
          <a:noFill/>
        </p:spPr>
      </p:pic>
      <p:pic>
        <p:nvPicPr>
          <p:cNvPr id="12" name="Picture 24" descr="lt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0" y="0"/>
            <a:ext cx="4762500" cy="3162300"/>
          </a:xfrm>
          <a:prstGeom prst="rect">
            <a:avLst/>
          </a:prstGeom>
          <a:noFill/>
        </p:spPr>
      </p:pic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0" y="1936750"/>
            <a:ext cx="4654550" cy="132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2000" u="none" dirty="0">
                <a:solidFill>
                  <a:srgbClr val="000000"/>
                </a:solidFill>
              </a:rPr>
              <a:t>Proton Drell-Yan</a:t>
            </a:r>
          </a:p>
          <a:p>
            <a:pPr marL="515938" lvl="1" indent="-233363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1600" b="1" u="none" dirty="0">
                <a:solidFill>
                  <a:srgbClr val="006F45"/>
                </a:solidFill>
              </a:rPr>
              <a:t>Consistent</a:t>
            </a:r>
            <a:r>
              <a:rPr lang="en-US" sz="1600" u="none" dirty="0"/>
              <a:t> </a:t>
            </a:r>
            <a:r>
              <a:rPr lang="en-US" sz="1600" u="none" dirty="0">
                <a:solidFill>
                  <a:srgbClr val="000000"/>
                </a:solidFill>
              </a:rPr>
              <a:t>with L-T relation</a:t>
            </a:r>
          </a:p>
          <a:p>
            <a:pPr marL="515938" lvl="1" indent="-233363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1600" b="1" u="none" dirty="0">
                <a:solidFill>
                  <a:srgbClr val="006F45"/>
                </a:solidFill>
              </a:rPr>
              <a:t>No</a:t>
            </a:r>
            <a:r>
              <a:rPr lang="en-US" sz="1600" u="none" dirty="0"/>
              <a:t> </a:t>
            </a:r>
            <a:r>
              <a:rPr lang="en-US" sz="1600" u="none" dirty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</a:t>
            </a:r>
            <a:r>
              <a:rPr lang="en-US" sz="1600" u="none" dirty="0">
                <a:solidFill>
                  <a:srgbClr val="000000"/>
                </a:solidFill>
              </a:rPr>
              <a:t> (cos2</a:t>
            </a:r>
            <a:r>
              <a:rPr lang="en-US" sz="1600" u="none" dirty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sz="1600" u="none" dirty="0">
                <a:solidFill>
                  <a:srgbClr val="000000"/>
                </a:solidFill>
              </a:rPr>
              <a:t>) dependence</a:t>
            </a:r>
          </a:p>
          <a:p>
            <a:pPr marL="515938" lvl="1" indent="-233363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1600" b="1" u="none" dirty="0">
                <a:solidFill>
                  <a:srgbClr val="006F45"/>
                </a:solidFill>
              </a:rPr>
              <a:t>No</a:t>
            </a:r>
            <a:r>
              <a:rPr lang="en-US" sz="1600" u="none" dirty="0"/>
              <a:t> </a:t>
            </a:r>
            <a:r>
              <a:rPr lang="en-US" sz="1600" u="none" dirty="0" err="1">
                <a:solidFill>
                  <a:srgbClr val="000000"/>
                </a:solidFill>
              </a:rPr>
              <a:t>p</a:t>
            </a:r>
            <a:r>
              <a:rPr lang="en-US" sz="1600" u="none" baseline="-25000" dirty="0" err="1">
                <a:solidFill>
                  <a:srgbClr val="000000"/>
                </a:solidFill>
              </a:rPr>
              <a:t>T</a:t>
            </a:r>
            <a:r>
              <a:rPr lang="en-US" sz="1600" u="none" dirty="0">
                <a:solidFill>
                  <a:srgbClr val="000000"/>
                </a:solidFill>
              </a:rPr>
              <a:t> dependence</a:t>
            </a:r>
            <a:endParaRPr lang="en-US" u="none" baseline="-25000" dirty="0">
              <a:solidFill>
                <a:srgbClr val="000000"/>
              </a:solidFill>
            </a:endParaRPr>
          </a:p>
        </p:txBody>
      </p:sp>
      <p:sp>
        <p:nvSpPr>
          <p:cNvPr id="14" name="Rectangle 27"/>
          <p:cNvSpPr>
            <a:spLocks noChangeArrowheads="1"/>
          </p:cNvSpPr>
          <p:nvPr/>
        </p:nvSpPr>
        <p:spPr bwMode="auto">
          <a:xfrm>
            <a:off x="0" y="3200400"/>
            <a:ext cx="4848225" cy="158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2000" u="none" dirty="0"/>
              <a:t> </a:t>
            </a:r>
            <a:r>
              <a:rPr lang="en-US" sz="2000" u="none" dirty="0">
                <a:solidFill>
                  <a:srgbClr val="000000"/>
                </a:solidFill>
              </a:rPr>
              <a:t>With Boer-</a:t>
            </a:r>
            <a:r>
              <a:rPr lang="en-US" sz="2000" u="none" dirty="0" err="1">
                <a:solidFill>
                  <a:srgbClr val="000000"/>
                </a:solidFill>
              </a:rPr>
              <a:t>Mulders</a:t>
            </a:r>
            <a:r>
              <a:rPr lang="en-US" sz="2000" u="none" dirty="0">
                <a:solidFill>
                  <a:srgbClr val="000000"/>
                </a:solidFill>
              </a:rPr>
              <a:t> function h</a:t>
            </a:r>
            <a:r>
              <a:rPr lang="en-US" sz="2000" u="none" baseline="-25000" dirty="0">
                <a:solidFill>
                  <a:srgbClr val="000000"/>
                </a:solidFill>
              </a:rPr>
              <a:t>1</a:t>
            </a:r>
            <a:r>
              <a:rPr lang="en-US" sz="2000" u="none" baseline="30000" dirty="0">
                <a:solidFill>
                  <a:srgbClr val="000000"/>
                </a:solidFill>
              </a:rPr>
              <a:t>┴</a:t>
            </a:r>
            <a:r>
              <a:rPr lang="en-US" sz="2000" u="none" dirty="0">
                <a:solidFill>
                  <a:srgbClr val="000000"/>
                </a:solidFill>
              </a:rPr>
              <a:t>: </a:t>
            </a:r>
          </a:p>
          <a:p>
            <a:pPr marL="347663" lvl="1" indent="1682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  <a:tabLst>
                <a:tab pos="463550" algn="l"/>
              </a:tabLst>
            </a:pPr>
            <a:r>
              <a:rPr lang="el-GR" sz="1600" u="none" dirty="0" smtClean="0">
                <a:solidFill>
                  <a:srgbClr val="000000"/>
                </a:solidFill>
              </a:rPr>
              <a:t>ν</a:t>
            </a:r>
            <a:r>
              <a:rPr lang="en-US" sz="1600" u="none" dirty="0" smtClean="0">
                <a:solidFill>
                  <a:srgbClr val="000000"/>
                </a:solidFill>
              </a:rPr>
              <a:t> </a:t>
            </a:r>
            <a:r>
              <a:rPr lang="el-GR" sz="1600" u="none" dirty="0" smtClean="0">
                <a:solidFill>
                  <a:srgbClr val="000000"/>
                </a:solidFill>
              </a:rPr>
              <a:t>π</a:t>
            </a:r>
            <a:r>
              <a:rPr lang="en-US" sz="1600" u="none" dirty="0" smtClean="0">
                <a:solidFill>
                  <a:srgbClr val="000000"/>
                </a:solidFill>
              </a:rPr>
              <a:t>-W </a:t>
            </a:r>
            <a:r>
              <a:rPr lang="en-US" sz="1600" u="none" dirty="0" smtClean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→ </a:t>
            </a:r>
            <a:r>
              <a:rPr lang="en-US" sz="1600" u="none" dirty="0" smtClean="0">
                <a:solidFill>
                  <a:srgbClr val="000000"/>
                </a:solidFill>
                <a:sym typeface="Wingdings" pitchFamily="2" charset="2"/>
              </a:rPr>
              <a:t>µ</a:t>
            </a:r>
            <a:r>
              <a:rPr lang="en-US" sz="1600" u="none" baseline="30000" dirty="0" smtClean="0">
                <a:solidFill>
                  <a:srgbClr val="000000"/>
                </a:solidFill>
                <a:sym typeface="Wingdings" pitchFamily="2" charset="2"/>
              </a:rPr>
              <a:t>+</a:t>
            </a:r>
            <a:r>
              <a:rPr lang="en-US" sz="1600" u="none" dirty="0" smtClean="0">
                <a:solidFill>
                  <a:srgbClr val="000000"/>
                </a:solidFill>
                <a:sym typeface="Wingdings" pitchFamily="2" charset="2"/>
              </a:rPr>
              <a:t>µ</a:t>
            </a:r>
            <a:r>
              <a:rPr lang="en-US" sz="1600" u="none" baseline="30000" dirty="0" smtClean="0">
                <a:solidFill>
                  <a:srgbClr val="000000"/>
                </a:solidFill>
                <a:sym typeface="Wingdings" pitchFamily="2" charset="2"/>
              </a:rPr>
              <a:t>-</a:t>
            </a:r>
            <a:r>
              <a:rPr lang="en-US" sz="1600" u="none" dirty="0" smtClean="0">
                <a:solidFill>
                  <a:srgbClr val="000000"/>
                </a:solidFill>
                <a:sym typeface="Wingdings" pitchFamily="2" charset="2"/>
              </a:rPr>
              <a:t>X</a:t>
            </a:r>
            <a:endParaRPr lang="en-US" sz="1600" u="none" dirty="0">
              <a:solidFill>
                <a:srgbClr val="000000"/>
              </a:solidFill>
            </a:endParaRPr>
          </a:p>
          <a:p>
            <a:pPr marL="347663" lvl="2" indent="1682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itchFamily="18" charset="0"/>
              <a:buNone/>
              <a:tabLst>
                <a:tab pos="463550" algn="l"/>
              </a:tabLst>
            </a:pPr>
            <a:r>
              <a:rPr lang="en-US" sz="1600" i="1" u="none" dirty="0">
                <a:solidFill>
                  <a:srgbClr val="000000"/>
                </a:solidFill>
              </a:rPr>
              <a:t>valence h</a:t>
            </a:r>
            <a:r>
              <a:rPr lang="en-US" sz="1600" i="1" u="none" baseline="-25000" dirty="0">
                <a:solidFill>
                  <a:srgbClr val="000000"/>
                </a:solidFill>
              </a:rPr>
              <a:t>1</a:t>
            </a:r>
            <a:r>
              <a:rPr lang="en-US" sz="1600" i="1" u="none" baseline="30000" dirty="0">
                <a:solidFill>
                  <a:srgbClr val="000000"/>
                </a:solidFill>
              </a:rPr>
              <a:t>┴</a:t>
            </a:r>
            <a:r>
              <a:rPr lang="en-US" sz="1600" i="1" u="none" dirty="0">
                <a:solidFill>
                  <a:srgbClr val="000000"/>
                </a:solidFill>
              </a:rPr>
              <a:t>(</a:t>
            </a:r>
            <a:r>
              <a:rPr lang="el-GR" sz="1600" i="1" u="none" dirty="0">
                <a:solidFill>
                  <a:srgbClr val="000000"/>
                </a:solidFill>
              </a:rPr>
              <a:t>π</a:t>
            </a:r>
            <a:r>
              <a:rPr lang="en-US" sz="1600" i="1" u="none" dirty="0">
                <a:solidFill>
                  <a:srgbClr val="000000"/>
                </a:solidFill>
              </a:rPr>
              <a:t>)  * </a:t>
            </a:r>
            <a:r>
              <a:rPr lang="en-US" sz="1600" i="1" u="none" dirty="0">
                <a:solidFill>
                  <a:srgbClr val="FF0000"/>
                </a:solidFill>
              </a:rPr>
              <a:t>valence</a:t>
            </a:r>
            <a:r>
              <a:rPr lang="en-US" sz="1600" i="1" u="none" dirty="0"/>
              <a:t> </a:t>
            </a:r>
            <a:r>
              <a:rPr lang="en-US" sz="1600" i="1" u="none" dirty="0">
                <a:solidFill>
                  <a:srgbClr val="000000"/>
                </a:solidFill>
              </a:rPr>
              <a:t>h</a:t>
            </a:r>
            <a:r>
              <a:rPr lang="en-US" sz="1600" i="1" u="none" baseline="-25000" dirty="0">
                <a:solidFill>
                  <a:srgbClr val="000000"/>
                </a:solidFill>
              </a:rPr>
              <a:t>1</a:t>
            </a:r>
            <a:r>
              <a:rPr lang="en-US" sz="1600" i="1" u="none" baseline="30000" dirty="0">
                <a:solidFill>
                  <a:srgbClr val="000000"/>
                </a:solidFill>
              </a:rPr>
              <a:t>┴</a:t>
            </a:r>
            <a:r>
              <a:rPr lang="en-US" sz="1600" i="1" u="none" dirty="0">
                <a:solidFill>
                  <a:srgbClr val="000000"/>
                </a:solidFill>
              </a:rPr>
              <a:t>(p)</a:t>
            </a:r>
          </a:p>
          <a:p>
            <a:pPr marL="347663" lvl="1" indent="1682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  <a:tabLst>
                <a:tab pos="463550" algn="l"/>
              </a:tabLst>
            </a:pPr>
            <a:r>
              <a:rPr lang="el-GR" sz="1600" u="none" dirty="0" smtClean="0">
                <a:solidFill>
                  <a:srgbClr val="000000"/>
                </a:solidFill>
              </a:rPr>
              <a:t>ν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u="none" dirty="0" err="1" smtClean="0">
                <a:solidFill>
                  <a:srgbClr val="000000"/>
                </a:solidFill>
              </a:rPr>
              <a:t>pd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 → </a:t>
            </a:r>
            <a:r>
              <a:rPr lang="en-US" sz="1600" u="none" dirty="0" smtClean="0">
                <a:solidFill>
                  <a:srgbClr val="000000"/>
                </a:solidFill>
                <a:sym typeface="Wingdings" pitchFamily="2" charset="2"/>
              </a:rPr>
              <a:t>µ</a:t>
            </a:r>
            <a:r>
              <a:rPr lang="en-US" sz="1600" u="none" baseline="30000" dirty="0" smtClean="0">
                <a:solidFill>
                  <a:srgbClr val="000000"/>
                </a:solidFill>
                <a:sym typeface="Wingdings" pitchFamily="2" charset="2"/>
              </a:rPr>
              <a:t>+</a:t>
            </a:r>
            <a:r>
              <a:rPr lang="en-US" sz="1600" u="none" dirty="0" smtClean="0">
                <a:solidFill>
                  <a:srgbClr val="000000"/>
                </a:solidFill>
                <a:sym typeface="Wingdings" pitchFamily="2" charset="2"/>
              </a:rPr>
              <a:t>µ</a:t>
            </a:r>
            <a:r>
              <a:rPr lang="en-US" sz="1600" u="none" baseline="30000" dirty="0" smtClean="0">
                <a:solidFill>
                  <a:srgbClr val="000000"/>
                </a:solidFill>
                <a:sym typeface="Wingdings" pitchFamily="2" charset="2"/>
              </a:rPr>
              <a:t>-</a:t>
            </a:r>
            <a:r>
              <a:rPr lang="en-US" sz="1600" u="none" dirty="0" smtClean="0">
                <a:solidFill>
                  <a:srgbClr val="000000"/>
                </a:solidFill>
                <a:sym typeface="Wingdings" pitchFamily="2" charset="2"/>
              </a:rPr>
              <a:t>X</a:t>
            </a:r>
            <a:endParaRPr lang="en-US" sz="1600" u="none" dirty="0">
              <a:solidFill>
                <a:srgbClr val="000000"/>
              </a:solidFill>
            </a:endParaRPr>
          </a:p>
          <a:p>
            <a:pPr marL="347663" lvl="2" indent="1682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itchFamily="18" charset="0"/>
              <a:buNone/>
              <a:tabLst>
                <a:tab pos="463550" algn="l"/>
              </a:tabLst>
            </a:pPr>
            <a:r>
              <a:rPr lang="en-US" sz="1600" i="1" u="none" dirty="0">
                <a:solidFill>
                  <a:srgbClr val="000000"/>
                </a:solidFill>
              </a:rPr>
              <a:t>valence h</a:t>
            </a:r>
            <a:r>
              <a:rPr lang="en-US" sz="1600" i="1" u="none" baseline="-25000" dirty="0">
                <a:solidFill>
                  <a:srgbClr val="000000"/>
                </a:solidFill>
              </a:rPr>
              <a:t>1</a:t>
            </a:r>
            <a:r>
              <a:rPr lang="en-US" sz="1600" i="1" u="none" baseline="30000" dirty="0">
                <a:solidFill>
                  <a:srgbClr val="000000"/>
                </a:solidFill>
              </a:rPr>
              <a:t>┴</a:t>
            </a:r>
            <a:r>
              <a:rPr lang="en-US" sz="1600" i="1" u="none" dirty="0">
                <a:solidFill>
                  <a:srgbClr val="000000"/>
                </a:solidFill>
              </a:rPr>
              <a:t>(p) * </a:t>
            </a:r>
            <a:r>
              <a:rPr lang="en-US" sz="1600" i="1" u="none" dirty="0">
                <a:solidFill>
                  <a:srgbClr val="ED1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</a:t>
            </a:r>
            <a:r>
              <a:rPr lang="en-US" sz="1600" i="1" u="none" dirty="0">
                <a:solidFill>
                  <a:srgbClr val="ED1C24"/>
                </a:solidFill>
              </a:rPr>
              <a:t> </a:t>
            </a:r>
            <a:r>
              <a:rPr lang="en-US" sz="1600" i="1" u="none" dirty="0">
                <a:solidFill>
                  <a:srgbClr val="000000"/>
                </a:solidFill>
              </a:rPr>
              <a:t>h</a:t>
            </a:r>
            <a:r>
              <a:rPr lang="en-US" sz="1600" i="1" u="none" baseline="-25000" dirty="0">
                <a:solidFill>
                  <a:srgbClr val="000000"/>
                </a:solidFill>
              </a:rPr>
              <a:t>1</a:t>
            </a:r>
            <a:r>
              <a:rPr lang="en-US" sz="1600" i="1" u="none" baseline="30000" dirty="0">
                <a:solidFill>
                  <a:srgbClr val="000000"/>
                </a:solidFill>
              </a:rPr>
              <a:t>┴</a:t>
            </a:r>
            <a:r>
              <a:rPr lang="en-US" sz="1600" i="1" u="none" dirty="0">
                <a:solidFill>
                  <a:srgbClr val="000000"/>
                </a:solidFill>
              </a:rPr>
              <a:t>(p) </a:t>
            </a:r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0" y="4876800"/>
            <a:ext cx="5029200" cy="13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2000" u="none" dirty="0"/>
              <a:t> </a:t>
            </a:r>
            <a:r>
              <a:rPr lang="en-US" sz="2000" b="1" u="none" dirty="0" smtClean="0">
                <a:solidFill>
                  <a:srgbClr val="0033CC"/>
                </a:solidFill>
              </a:rPr>
              <a:t>Consistent story but need better statistics</a:t>
            </a:r>
          </a:p>
          <a:p>
            <a:pPr marL="347663" lvl="1" indent="1682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  <a:tabLst>
                <a:tab pos="463550" algn="l"/>
              </a:tabLst>
            </a:pPr>
            <a:r>
              <a:rPr lang="el-GR" sz="1600" b="1" dirty="0" smtClean="0">
                <a:solidFill>
                  <a:srgbClr val="0033CC"/>
                </a:solidFill>
              </a:rPr>
              <a:t>π</a:t>
            </a:r>
            <a:r>
              <a:rPr lang="en-US" sz="1600" b="1" dirty="0" smtClean="0">
                <a:solidFill>
                  <a:srgbClr val="0033CC"/>
                </a:solidFill>
              </a:rPr>
              <a:t>-p </a:t>
            </a:r>
            <a:r>
              <a:rPr lang="en-US" sz="1600" b="1" dirty="0">
                <a:solidFill>
                  <a:srgbClr val="0033CC"/>
                </a:solidFill>
                <a:latin typeface="Calibri"/>
                <a:cs typeface="Calibri"/>
                <a:sym typeface="Wingdings" pitchFamily="2" charset="2"/>
              </a:rPr>
              <a:t>→ </a:t>
            </a:r>
            <a:r>
              <a:rPr lang="en-US" sz="1600" b="1" dirty="0">
                <a:solidFill>
                  <a:srgbClr val="0033CC"/>
                </a:solidFill>
                <a:sym typeface="Wingdings" pitchFamily="2" charset="2"/>
              </a:rPr>
              <a:t>µ</a:t>
            </a:r>
            <a:r>
              <a:rPr lang="en-US" sz="1600" b="1" baseline="30000" dirty="0">
                <a:solidFill>
                  <a:srgbClr val="0033CC"/>
                </a:solidFill>
                <a:sym typeface="Wingdings" pitchFamily="2" charset="2"/>
              </a:rPr>
              <a:t>+</a:t>
            </a:r>
            <a:r>
              <a:rPr lang="en-US" sz="1600" b="1" dirty="0">
                <a:solidFill>
                  <a:srgbClr val="0033CC"/>
                </a:solidFill>
                <a:sym typeface="Wingdings" pitchFamily="2" charset="2"/>
              </a:rPr>
              <a:t>µ</a:t>
            </a:r>
            <a:r>
              <a:rPr lang="en-US" sz="1600" b="1" baseline="30000" dirty="0">
                <a:solidFill>
                  <a:srgbClr val="0033CC"/>
                </a:solidFill>
                <a:sym typeface="Wingdings" pitchFamily="2" charset="2"/>
              </a:rPr>
              <a:t>-</a:t>
            </a:r>
            <a:r>
              <a:rPr lang="en-US" sz="1600" b="1" dirty="0" smtClean="0">
                <a:solidFill>
                  <a:srgbClr val="0033CC"/>
                </a:solidFill>
                <a:sym typeface="Wingdings" pitchFamily="2" charset="2"/>
              </a:rPr>
              <a:t>X—CERN Compass</a:t>
            </a:r>
            <a:endParaRPr lang="en-US" sz="1600" b="1" dirty="0">
              <a:solidFill>
                <a:srgbClr val="0033CC"/>
              </a:solidFill>
            </a:endParaRPr>
          </a:p>
          <a:p>
            <a:pPr marL="515938" lvl="1" indent="-1682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Calibri" pitchFamily="34" charset="0"/>
              <a:buChar char="–"/>
            </a:pPr>
            <a:r>
              <a:rPr lang="en-US" sz="1600" b="1" dirty="0" err="1">
                <a:solidFill>
                  <a:srgbClr val="0033CC"/>
                </a:solidFill>
              </a:rPr>
              <a:t>pd</a:t>
            </a:r>
            <a:r>
              <a:rPr lang="en-US" sz="1600" b="1" dirty="0">
                <a:solidFill>
                  <a:srgbClr val="0033CC"/>
                </a:solidFill>
                <a:latin typeface="Calibri"/>
                <a:cs typeface="Calibri"/>
                <a:sym typeface="Wingdings" pitchFamily="2" charset="2"/>
              </a:rPr>
              <a:t> → </a:t>
            </a:r>
            <a:r>
              <a:rPr lang="en-US" sz="1600" b="1" dirty="0">
                <a:solidFill>
                  <a:srgbClr val="0033CC"/>
                </a:solidFill>
                <a:sym typeface="Wingdings" pitchFamily="2" charset="2"/>
              </a:rPr>
              <a:t>µ</a:t>
            </a:r>
            <a:r>
              <a:rPr lang="en-US" sz="1600" b="1" baseline="30000" dirty="0">
                <a:solidFill>
                  <a:srgbClr val="0033CC"/>
                </a:solidFill>
                <a:sym typeface="Wingdings" pitchFamily="2" charset="2"/>
              </a:rPr>
              <a:t>+</a:t>
            </a:r>
            <a:r>
              <a:rPr lang="en-US" sz="1600" b="1" dirty="0">
                <a:solidFill>
                  <a:srgbClr val="0033CC"/>
                </a:solidFill>
                <a:sym typeface="Wingdings" pitchFamily="2" charset="2"/>
              </a:rPr>
              <a:t>µ</a:t>
            </a:r>
            <a:r>
              <a:rPr lang="en-US" sz="1600" b="1" baseline="30000" dirty="0">
                <a:solidFill>
                  <a:srgbClr val="0033CC"/>
                </a:solidFill>
                <a:sym typeface="Wingdings" pitchFamily="2" charset="2"/>
              </a:rPr>
              <a:t>-</a:t>
            </a:r>
            <a:r>
              <a:rPr lang="en-US" sz="1600" b="1" dirty="0" smtClean="0">
                <a:solidFill>
                  <a:srgbClr val="0033CC"/>
                </a:solidFill>
                <a:sym typeface="Wingdings" pitchFamily="2" charset="2"/>
              </a:rPr>
              <a:t>X—Fermilab E906/SeaQuest</a:t>
            </a:r>
          </a:p>
          <a:p>
            <a:pPr marL="58738" indent="-1682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Calibri" pitchFamily="34" charset="0"/>
              <a:buChar char="–"/>
            </a:pPr>
            <a:r>
              <a:rPr lang="en-US" sz="2000" b="1" u="none" dirty="0" smtClean="0">
                <a:solidFill>
                  <a:srgbClr val="0033CC"/>
                </a:solidFill>
                <a:sym typeface="Wingdings" pitchFamily="2" charset="2"/>
              </a:rPr>
              <a:t>Remember QCD effects are important too!!</a:t>
            </a:r>
            <a:endParaRPr lang="en-US" sz="2000" b="1" u="none" dirty="0">
              <a:solidFill>
                <a:srgbClr val="0033CC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 rot="19689294">
            <a:off x="4937201" y="733861"/>
            <a:ext cx="3776103" cy="1451891"/>
          </a:xfrm>
          <a:prstGeom prst="ellipse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 rot="19458025">
            <a:off x="5015970" y="3761671"/>
            <a:ext cx="3586879" cy="1109717"/>
          </a:xfrm>
          <a:prstGeom prst="ellipse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105400" y="4800600"/>
            <a:ext cx="3586879" cy="762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181600" y="1600200"/>
            <a:ext cx="3586879" cy="1066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259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 descr="P1060324.JPG"/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0749" y="3435350"/>
            <a:ext cx="3302000" cy="2476500"/>
          </a:xfrm>
          <a:prstGeom prst="rect">
            <a:avLst/>
          </a:prstGeom>
        </p:spPr>
      </p:pic>
      <p:pic>
        <p:nvPicPr>
          <p:cNvPr id="8" name="Picture 7" descr="ChristensonD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4132813" cy="53153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676400" y="533400"/>
            <a:ext cx="2438400" cy="137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819400" y="1447800"/>
            <a:ext cx="1524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0" y="76200"/>
            <a:ext cx="7772400" cy="411162"/>
          </a:xfrm>
        </p:spPr>
        <p:txBody>
          <a:bodyPr/>
          <a:lstStyle/>
          <a:p>
            <a:r>
              <a:rPr lang="en-US" sz="2400" dirty="0" smtClean="0"/>
              <a:t>Early Muon Pair Data—soon to be called Drell-Yan</a:t>
            </a:r>
            <a:endParaRPr lang="en-US" sz="2400" dirty="0"/>
          </a:p>
        </p:txBody>
      </p:sp>
      <p:pic>
        <p:nvPicPr>
          <p:cNvPr id="12" name="Picture 11" descr="Untitl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600"/>
            <a:ext cx="7506486" cy="22920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609600" y="914400"/>
            <a:ext cx="16002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14" name="Picture 4" descr="mass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048000"/>
            <a:ext cx="3505200" cy="3221376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 bwMode="auto">
          <a:xfrm flipH="1" flipV="1">
            <a:off x="2895600" y="3276600"/>
            <a:ext cx="1752600" cy="228600"/>
          </a:xfrm>
          <a:prstGeom prst="straightConnector1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7467600" y="3505200"/>
            <a:ext cx="1607193" cy="1477328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Don’t miss the tree when looking at the beautiful scenery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7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20121023_11392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3947"/>
          <a:stretch/>
        </p:blipFill>
        <p:spPr>
          <a:xfrm rot="5400000">
            <a:off x="1159083" y="-1159083"/>
            <a:ext cx="6858000" cy="917616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152400" y="76200"/>
            <a:ext cx="3886200" cy="1524000"/>
          </a:xfrm>
        </p:spPr>
        <p:txBody>
          <a:bodyPr/>
          <a:lstStyle/>
          <a:p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</a:rPr>
              <a:t>Spin Asymmetries in Drell-Yan reactions</a:t>
            </a:r>
            <a:endParaRPr lang="en-US" sz="2800" dirty="0">
              <a:ln>
                <a:solidFill>
                  <a:srgbClr val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3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9" name="Content Placeholder 1"/>
          <p:cNvSpPr>
            <a:spLocks noGrp="1"/>
          </p:cNvSpPr>
          <p:nvPr>
            <p:ph idx="1"/>
          </p:nvPr>
        </p:nvSpPr>
        <p:spPr>
          <a:xfrm rot="5400000">
            <a:off x="7277100" y="1943100"/>
            <a:ext cx="2590800" cy="6858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sz="1200" dirty="0" smtClean="0">
                <a:solidFill>
                  <a:srgbClr val="000000"/>
                </a:solidFill>
              </a:rPr>
              <a:t>Formula:	from Aram </a:t>
            </a:r>
            <a:r>
              <a:rPr lang="en-GB" sz="1200" dirty="0" err="1" smtClean="0">
                <a:solidFill>
                  <a:srgbClr val="000000"/>
                </a:solidFill>
              </a:rPr>
              <a:t>Kotzinian</a:t>
            </a:r>
            <a:endParaRPr lang="en-GB" sz="12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1200" dirty="0" smtClean="0">
                <a:solidFill>
                  <a:srgbClr val="000000"/>
                </a:solidFill>
              </a:rPr>
              <a:t>Slide:	content Oleg </a:t>
            </a:r>
            <a:r>
              <a:rPr lang="en-GB" sz="1200" dirty="0" err="1" smtClean="0">
                <a:solidFill>
                  <a:srgbClr val="000000"/>
                </a:solidFill>
              </a:rPr>
              <a:t>Denisov’s</a:t>
            </a:r>
            <a:r>
              <a:rPr lang="en-GB" sz="1200" dirty="0" smtClean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en-GB" sz="1200" dirty="0"/>
              <a:t>	</a:t>
            </a:r>
            <a:r>
              <a:rPr lang="en-GB" sz="1200" dirty="0" err="1" smtClean="0"/>
              <a:t>Transversity</a:t>
            </a:r>
            <a:r>
              <a:rPr lang="en-GB" sz="1200" dirty="0" smtClean="0"/>
              <a:t> 2011 </a:t>
            </a:r>
            <a:r>
              <a:rPr lang="en-GB" sz="1200" dirty="0" smtClean="0">
                <a:solidFill>
                  <a:srgbClr val="000000"/>
                </a:solidFill>
              </a:rPr>
              <a:t>talk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0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Single Spin Leading Order Drell-Yan Cross Section</a:t>
            </a:r>
            <a:endParaRPr lang="en-US" dirty="0"/>
          </a:p>
        </p:txBody>
      </p:sp>
      <p:sp>
        <p:nvSpPr>
          <p:cNvPr id="27" name="Content Placeholder 1"/>
          <p:cNvSpPr txBox="1">
            <a:spLocks/>
          </p:cNvSpPr>
          <p:nvPr/>
        </p:nvSpPr>
        <p:spPr bwMode="auto">
          <a:xfrm>
            <a:off x="1905000" y="3962400"/>
            <a:ext cx="7086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6037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2pPr>
            <a:lvl3pPr marL="744538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3pPr>
            <a:lvl4pPr marL="1027113" indent="-1682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4pPr>
            <a:lvl5pPr marL="131127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5pPr>
            <a:lvl6pPr marL="176847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6pPr>
            <a:lvl7pPr marL="222567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7pPr>
            <a:lvl8pPr marL="268287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8pPr>
            <a:lvl9pPr marL="314007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lnSpc>
                <a:spcPct val="140000"/>
              </a:lnSpc>
              <a:buFont typeface="Wingdings" pitchFamily="2" charset="2"/>
              <a:buNone/>
            </a:pPr>
            <a:r>
              <a:rPr lang="en-GB" dirty="0" smtClean="0">
                <a:solidFill>
                  <a:srgbClr val="000000"/>
                </a:solidFill>
              </a:rPr>
              <a:t>Boer-Mulders of beam hadron</a:t>
            </a:r>
          </a:p>
          <a:p>
            <a:pPr marL="0" indent="0">
              <a:lnSpc>
                <a:spcPct val="140000"/>
              </a:lnSpc>
              <a:buFont typeface="Wingdings" pitchFamily="2" charset="2"/>
              <a:buNone/>
            </a:pPr>
            <a:r>
              <a:rPr lang="en-GB" dirty="0" smtClean="0">
                <a:solidFill>
                  <a:srgbClr val="000000"/>
                </a:solidFill>
              </a:rPr>
              <a:t>Sivers' for target nucleon</a:t>
            </a:r>
          </a:p>
          <a:p>
            <a:pPr marL="0" indent="0">
              <a:lnSpc>
                <a:spcPct val="140000"/>
              </a:lnSpc>
              <a:buFont typeface="Wingdings" pitchFamily="2" charset="2"/>
              <a:buNone/>
            </a:pPr>
            <a:r>
              <a:rPr lang="en-GB" dirty="0" smtClean="0">
                <a:solidFill>
                  <a:srgbClr val="000000"/>
                </a:solidFill>
              </a:rPr>
              <a:t>Boer-Mulders of beam hadron and h</a:t>
            </a:r>
            <a:r>
              <a:rPr lang="en-GB" baseline="-25000" dirty="0" smtClean="0">
                <a:solidFill>
                  <a:srgbClr val="000000"/>
                </a:solidFill>
              </a:rPr>
              <a:t>1</a:t>
            </a:r>
            <a:r>
              <a:rPr lang="en-GB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^</a:t>
            </a:r>
            <a:r>
              <a:rPr lang="en-GB" dirty="0" smtClean="0">
                <a:solidFill>
                  <a:srgbClr val="000000"/>
                </a:solidFill>
              </a:rPr>
              <a:t> and </a:t>
            </a:r>
            <a:r>
              <a:rPr lang="en-GB" dirty="0" err="1" smtClean="0">
                <a:solidFill>
                  <a:srgbClr val="000000"/>
                </a:solidFill>
              </a:rPr>
              <a:t>pretzelosity</a:t>
            </a:r>
            <a:r>
              <a:rPr lang="en-GB" dirty="0" smtClean="0">
                <a:solidFill>
                  <a:srgbClr val="000000"/>
                </a:solidFill>
              </a:rPr>
              <a:t> of target nucleon</a:t>
            </a:r>
          </a:p>
          <a:p>
            <a:pPr marL="0" indent="0">
              <a:lnSpc>
                <a:spcPct val="140000"/>
              </a:lnSpc>
              <a:buFont typeface="Wingdings" pitchFamily="2" charset="2"/>
              <a:buNone/>
            </a:pPr>
            <a:r>
              <a:rPr lang="en-GB" dirty="0" smtClean="0">
                <a:solidFill>
                  <a:srgbClr val="000000"/>
                </a:solidFill>
              </a:rPr>
              <a:t>Boer-</a:t>
            </a:r>
            <a:r>
              <a:rPr lang="en-GB" dirty="0">
                <a:solidFill>
                  <a:srgbClr val="000000"/>
                </a:solidFill>
              </a:rPr>
              <a:t>M</a:t>
            </a:r>
            <a:r>
              <a:rPr lang="en-GB" dirty="0" smtClean="0">
                <a:solidFill>
                  <a:srgbClr val="000000"/>
                </a:solidFill>
              </a:rPr>
              <a:t>ulders of beam hadron and h</a:t>
            </a:r>
            <a:r>
              <a:rPr lang="en-GB" baseline="-25000" dirty="0" smtClean="0">
                <a:solidFill>
                  <a:srgbClr val="000000"/>
                </a:solidFill>
              </a:rPr>
              <a:t>1 </a:t>
            </a:r>
            <a:r>
              <a:rPr lang="en-GB" dirty="0" smtClean="0">
                <a:solidFill>
                  <a:srgbClr val="000000"/>
                </a:solidFill>
              </a:rPr>
              <a:t>and </a:t>
            </a:r>
            <a:r>
              <a:rPr lang="en-GB" dirty="0" err="1" smtClean="0">
                <a:solidFill>
                  <a:srgbClr val="000000"/>
                </a:solidFill>
              </a:rPr>
              <a:t>transversity</a:t>
            </a:r>
            <a:r>
              <a:rPr lang="en-GB" dirty="0" smtClean="0">
                <a:solidFill>
                  <a:srgbClr val="000000"/>
                </a:solidFill>
              </a:rPr>
              <a:t> of target nucleon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5812377" cy="3015268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74210"/>
            <a:ext cx="1418055" cy="159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80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371600"/>
            <a:ext cx="3886200" cy="2696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What is the Sivers’ function? </a:t>
            </a: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Arial"/>
              <a:buChar char="•"/>
            </a:pPr>
            <a:endParaRPr lang="en-US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</a:pPr>
            <a:endParaRPr lang="en-US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+mj-lt"/>
              <a:buAutoNum type="arabicPeriod"/>
            </a:pPr>
            <a:endParaRPr lang="en-US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</a:pPr>
            <a:endParaRPr lang="en-US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+mj-lt"/>
              <a:buAutoNum type="arabicPeriod"/>
            </a:pPr>
            <a:endParaRPr lang="en-US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When will we have Drell-Yan data?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152400" y="76200"/>
            <a:ext cx="3810000" cy="1524000"/>
          </a:xfrm>
        </p:spPr>
        <p:txBody>
          <a:bodyPr/>
          <a:lstStyle/>
          <a:p>
            <a:r>
              <a:rPr lang="en-US" dirty="0"/>
              <a:t>Transverse Momentum Distributions: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Sivers’ function</a:t>
            </a:r>
            <a:endParaRPr lang="en-US" dirty="0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62000" y="1868269"/>
            <a:ext cx="2438400" cy="1560731"/>
            <a:chOff x="3276600" y="2057400"/>
            <a:chExt cx="2438400" cy="1560731"/>
          </a:xfrm>
        </p:grpSpPr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3429000" y="2971800"/>
              <a:ext cx="20574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i="0" dirty="0" err="1">
                  <a:solidFill>
                    <a:srgbClr val="FF3300"/>
                  </a:solidFill>
                  <a:latin typeface="Times New Roman" charset="0"/>
                </a:rPr>
                <a:t>k</a:t>
              </a:r>
              <a:r>
                <a:rPr lang="en-US" i="0" baseline="-25000" dirty="0" err="1">
                  <a:solidFill>
                    <a:srgbClr val="FF3300"/>
                  </a:solidFill>
                  <a:latin typeface="Times New Roman" charset="0"/>
                  <a:cs typeface="Arial" charset="0"/>
                </a:rPr>
                <a:t>T</a:t>
              </a:r>
              <a:r>
                <a:rPr lang="en-US" i="0" dirty="0">
                  <a:solidFill>
                    <a:srgbClr val="FF3300"/>
                  </a:solidFill>
                  <a:latin typeface="Times New Roman" charset="0"/>
                  <a:cs typeface="Arial" charset="0"/>
                </a:rPr>
                <a:t> - dependent, </a:t>
              </a:r>
              <a:r>
                <a:rPr lang="en-US" i="0" dirty="0" smtClean="0">
                  <a:solidFill>
                    <a:srgbClr val="FF3300"/>
                  </a:solidFill>
                  <a:latin typeface="Times New Roman" charset="0"/>
                  <a:cs typeface="Arial" charset="0"/>
                </a:rPr>
                <a:t>Naïve T</a:t>
              </a:r>
              <a:r>
                <a:rPr lang="en-US" i="0" dirty="0">
                  <a:solidFill>
                    <a:srgbClr val="FF3300"/>
                  </a:solidFill>
                  <a:latin typeface="Times New Roman" charset="0"/>
                  <a:cs typeface="Arial" charset="0"/>
                </a:rPr>
                <a:t>-odd</a:t>
              </a: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3276600" y="2057400"/>
              <a:ext cx="2438400" cy="8382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pic>
          <p:nvPicPr>
            <p:cNvPr id="14" name="Picture 5" descr="distrib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21" t="49486" r="59069" b="30433"/>
            <a:stretch/>
          </p:blipFill>
          <p:spPr bwMode="auto">
            <a:xfrm>
              <a:off x="3352800" y="2057400"/>
              <a:ext cx="2178976" cy="838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55133526"/>
                </p:ext>
              </p:extLst>
            </p:nvPr>
          </p:nvGraphicFramePr>
          <p:xfrm>
            <a:off x="4495800" y="2057400"/>
            <a:ext cx="11557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79" name="Equation" r:id="rId4" imgW="1155600" imgH="241200" progId="Equation.3">
                    <p:embed/>
                  </p:oleObj>
                </mc:Choice>
                <mc:Fallback>
                  <p:oleObj name="Equation" r:id="rId4" imgW="11556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95800" y="2057400"/>
                          <a:ext cx="1155700" cy="24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7" name="Picture 16" descr="20121023_11392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541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32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371600"/>
            <a:ext cx="3886200" cy="2696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What is the Sivers’ function? </a:t>
            </a: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Arial"/>
              <a:buChar char="•"/>
            </a:pPr>
            <a:endParaRPr lang="en-US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</a:pPr>
            <a:endParaRPr lang="en-US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+mj-lt"/>
              <a:buAutoNum type="arabicPeriod"/>
            </a:pPr>
            <a:endParaRPr lang="en-US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</a:pPr>
            <a:endParaRPr lang="en-US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+mj-lt"/>
              <a:buAutoNum type="arabicPeriod"/>
            </a:pPr>
            <a:endParaRPr lang="en-US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When will we have Drell-Yan data?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152400" y="76200"/>
            <a:ext cx="3810000" cy="1524000"/>
          </a:xfrm>
        </p:spPr>
        <p:txBody>
          <a:bodyPr/>
          <a:lstStyle/>
          <a:p>
            <a:r>
              <a:rPr lang="en-US" dirty="0"/>
              <a:t>Transverse Momentum Distributions: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Sivers’ function</a:t>
            </a:r>
            <a:endParaRPr lang="en-US" dirty="0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62000" y="1868269"/>
            <a:ext cx="2438400" cy="1560731"/>
            <a:chOff x="3276600" y="2057400"/>
            <a:chExt cx="2438400" cy="1560731"/>
          </a:xfrm>
        </p:grpSpPr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3429000" y="2971800"/>
              <a:ext cx="20574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i="0" dirty="0" err="1">
                  <a:solidFill>
                    <a:srgbClr val="FF3300"/>
                  </a:solidFill>
                  <a:latin typeface="Times New Roman" charset="0"/>
                </a:rPr>
                <a:t>k</a:t>
              </a:r>
              <a:r>
                <a:rPr lang="en-US" i="0" baseline="-25000" dirty="0" err="1">
                  <a:solidFill>
                    <a:srgbClr val="FF3300"/>
                  </a:solidFill>
                  <a:latin typeface="Times New Roman" charset="0"/>
                  <a:cs typeface="Arial" charset="0"/>
                </a:rPr>
                <a:t>T</a:t>
              </a:r>
              <a:r>
                <a:rPr lang="en-US" i="0" dirty="0">
                  <a:solidFill>
                    <a:srgbClr val="FF3300"/>
                  </a:solidFill>
                  <a:latin typeface="Times New Roman" charset="0"/>
                  <a:cs typeface="Arial" charset="0"/>
                </a:rPr>
                <a:t> - dependent, </a:t>
              </a:r>
              <a:r>
                <a:rPr lang="en-US" i="0" dirty="0" smtClean="0">
                  <a:solidFill>
                    <a:srgbClr val="FF3300"/>
                  </a:solidFill>
                  <a:latin typeface="Times New Roman" charset="0"/>
                  <a:cs typeface="Arial" charset="0"/>
                </a:rPr>
                <a:t>Naïve T</a:t>
              </a:r>
              <a:r>
                <a:rPr lang="en-US" i="0" dirty="0">
                  <a:solidFill>
                    <a:srgbClr val="FF3300"/>
                  </a:solidFill>
                  <a:latin typeface="Times New Roman" charset="0"/>
                  <a:cs typeface="Arial" charset="0"/>
                </a:rPr>
                <a:t>-odd</a:t>
              </a: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3276600" y="2057400"/>
              <a:ext cx="2438400" cy="8382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pic>
          <p:nvPicPr>
            <p:cNvPr id="14" name="Picture 5" descr="distrib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21" t="49486" r="59069" b="30433"/>
            <a:stretch/>
          </p:blipFill>
          <p:spPr bwMode="auto">
            <a:xfrm>
              <a:off x="3352800" y="2057400"/>
              <a:ext cx="2178976" cy="838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22124060"/>
                </p:ext>
              </p:extLst>
            </p:nvPr>
          </p:nvGraphicFramePr>
          <p:xfrm>
            <a:off x="4495800" y="2057400"/>
            <a:ext cx="11557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28" name="Equation" r:id="rId4" imgW="1155600" imgH="241200" progId="Equation.3">
                    <p:embed/>
                  </p:oleObj>
                </mc:Choice>
                <mc:Fallback>
                  <p:oleObj name="Equation" r:id="rId4" imgW="11556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95800" y="2057400"/>
                          <a:ext cx="1155700" cy="24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7" name="Picture 16" descr="20121023_11392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5416" y="857250"/>
            <a:ext cx="6858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5334000"/>
            <a:ext cx="7931856" cy="838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4000"/>
                </a:schemeClr>
              </a:gs>
              <a:gs pos="100000">
                <a:prstClr val="white"/>
              </a:gs>
            </a:gsLst>
            <a:path path="circle">
              <a:fillToRect l="50000" t="50000" r="50000" b="50000"/>
            </a:path>
            <a:tileRect/>
          </a:gradFill>
        </p:spPr>
      </p:pic>
      <p:pic>
        <p:nvPicPr>
          <p:cNvPr id="18" name="Picture 17" descr="sivers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5" r="23280" b="25665"/>
          <a:stretch/>
        </p:blipFill>
        <p:spPr>
          <a:xfrm>
            <a:off x="3122390" y="533400"/>
            <a:ext cx="5716810" cy="4365577"/>
          </a:xfrm>
          <a:prstGeom prst="rect">
            <a:avLst/>
          </a:prstGeom>
          <a:ln w="76200" cap="flat" cmpd="tri">
            <a:solidFill>
              <a:srgbClr val="FFFF00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105823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SIDIS Sivers' measurements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572000" y="76200"/>
            <a:ext cx="4463143" cy="4572000"/>
            <a:chOff x="32657" y="914400"/>
            <a:chExt cx="4463143" cy="4572000"/>
          </a:xfrm>
        </p:grpSpPr>
        <p:sp>
          <p:nvSpPr>
            <p:cNvPr id="10" name="TextBox 9"/>
            <p:cNvSpPr txBox="1"/>
            <p:nvPr/>
          </p:nvSpPr>
          <p:spPr>
            <a:xfrm>
              <a:off x="1600200" y="914400"/>
              <a:ext cx="2057400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C00000"/>
                  </a:solidFill>
                  <a:latin typeface="+mn-lt"/>
                  <a:sym typeface="Helvetica" charset="0"/>
                </a:rPr>
                <a:t>HERMES</a:t>
              </a:r>
            </a:p>
          </p:txBody>
        </p:sp>
        <p:pic>
          <p:nvPicPr>
            <p:cNvPr id="11" name="Picture 10" descr="lucianomarkus.sivers-1a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7" y="1295401"/>
              <a:ext cx="4463143" cy="419099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25400" y="762000"/>
            <a:ext cx="4571999" cy="3276600"/>
            <a:chOff x="4572000" y="914400"/>
            <a:chExt cx="4571999" cy="3276600"/>
          </a:xfrm>
        </p:grpSpPr>
        <p:sp>
          <p:nvSpPr>
            <p:cNvPr id="13" name="TextBox 12"/>
            <p:cNvSpPr txBox="1"/>
            <p:nvPr/>
          </p:nvSpPr>
          <p:spPr>
            <a:xfrm>
              <a:off x="5791200" y="914400"/>
              <a:ext cx="2057400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C00000"/>
                  </a:solidFill>
                  <a:latin typeface="+mn-lt"/>
                  <a:sym typeface="Helvetica" charset="0"/>
                </a:rPr>
                <a:t>COMPASS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1371600"/>
              <a:ext cx="4571999" cy="2819400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0" y="4209871"/>
            <a:ext cx="52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>
                  <a:lumMod val="75000"/>
                </a:schemeClr>
              </a:buClr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Global fit to </a:t>
            </a:r>
            <a:r>
              <a:rPr lang="en-US" dirty="0" smtClean="0">
                <a:solidFill>
                  <a:srgbClr val="0000FF"/>
                </a:solidFill>
              </a:rPr>
              <a:t>sin(</a:t>
            </a:r>
            <a:r>
              <a:rPr lang="en-US" dirty="0" err="1" smtClean="0">
                <a:solidFill>
                  <a:srgbClr val="0000FF"/>
                </a:solidFill>
              </a:rPr>
              <a:t>φ</a:t>
            </a:r>
            <a:r>
              <a:rPr lang="en-US" baseline="-25000" dirty="0" err="1" smtClean="0">
                <a:solidFill>
                  <a:srgbClr val="0000FF"/>
                </a:solidFill>
              </a:rPr>
              <a:t>h</a:t>
            </a:r>
            <a:r>
              <a:rPr lang="en-US" dirty="0" smtClean="0">
                <a:solidFill>
                  <a:srgbClr val="0000FF"/>
                </a:solidFill>
              </a:rPr>
              <a:t> –</a:t>
            </a:r>
            <a:r>
              <a:rPr lang="en-US" dirty="0" err="1" smtClean="0">
                <a:solidFill>
                  <a:srgbClr val="0000FF"/>
                </a:solidFill>
              </a:rPr>
              <a:t>φ</a:t>
            </a:r>
            <a:r>
              <a:rPr lang="en-US" baseline="-25000" dirty="0" err="1" smtClean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asymmetry in SIDIS </a:t>
            </a:r>
            <a:r>
              <a:rPr lang="en-US" dirty="0" smtClean="0">
                <a:solidFill>
                  <a:srgbClr val="000000"/>
                </a:solidFill>
              </a:rPr>
              <a:t>from </a:t>
            </a:r>
            <a:r>
              <a:rPr lang="en-US" dirty="0" smtClean="0">
                <a:solidFill>
                  <a:srgbClr val="800000"/>
                </a:solidFill>
              </a:rPr>
              <a:t>HERMES</a:t>
            </a:r>
            <a:r>
              <a:rPr lang="en-US" dirty="0" smtClean="0">
                <a:solidFill>
                  <a:srgbClr val="000000"/>
                </a:solidFill>
              </a:rPr>
              <a:t>, and </a:t>
            </a:r>
            <a:r>
              <a:rPr lang="en-US" dirty="0" smtClean="0">
                <a:solidFill>
                  <a:srgbClr val="800000"/>
                </a:solidFill>
              </a:rPr>
              <a:t>COMPASS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5726" y="4819471"/>
            <a:ext cx="89311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>
                  <a:lumMod val="75000"/>
                </a:schemeClr>
              </a:buClr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Comparable measurements needed for single spin asymmetries in Drell-Yan process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Caution</a:t>
            </a:r>
            <a:r>
              <a:rPr lang="en-US" dirty="0">
                <a:solidFill>
                  <a:srgbClr val="000000"/>
                </a:solidFill>
              </a:rPr>
              <a:t>:  </a:t>
            </a:r>
          </a:p>
          <a:p>
            <a:pPr marL="742950" lvl="1" indent="-285750">
              <a:buFont typeface="Lucida Grande"/>
              <a:buChar char="–"/>
            </a:pPr>
            <a:r>
              <a:rPr lang="en-US" dirty="0">
                <a:solidFill>
                  <a:srgbClr val="000000"/>
                </a:solidFill>
              </a:rPr>
              <a:t>Must cover same kinematics with Drell-Yan and </a:t>
            </a:r>
            <a:r>
              <a:rPr lang="en-US" dirty="0" smtClean="0">
                <a:solidFill>
                  <a:srgbClr val="000000"/>
                </a:solidFill>
              </a:rPr>
              <a:t>SIDIS (or have robust QCD evolution)</a:t>
            </a:r>
            <a:endParaRPr lang="en-US" dirty="0">
              <a:solidFill>
                <a:srgbClr val="000000"/>
              </a:solidFill>
            </a:endParaRPr>
          </a:p>
          <a:p>
            <a:pPr marL="742950" lvl="1" indent="-285750">
              <a:buFont typeface="Lucida Grande"/>
              <a:buChar char="–"/>
            </a:pPr>
            <a:r>
              <a:rPr lang="en-US" dirty="0" smtClean="0">
                <a:solidFill>
                  <a:srgbClr val="000000"/>
                </a:solidFill>
              </a:rPr>
              <a:t>Right now, nothing </a:t>
            </a:r>
            <a:r>
              <a:rPr lang="en-US" dirty="0">
                <a:solidFill>
                  <a:srgbClr val="000000"/>
                </a:solidFill>
              </a:rPr>
              <a:t>excludes a node</a:t>
            </a:r>
          </a:p>
        </p:txBody>
      </p:sp>
    </p:spTree>
    <p:extLst>
      <p:ext uri="{BB962C8B-B14F-4D97-AF65-F5344CB8AC3E}">
        <p14:creationId xmlns:p14="http://schemas.microsoft.com/office/powerpoint/2010/main" val="83303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-569" y="533400"/>
            <a:ext cx="9144569" cy="4576665"/>
            <a:chOff x="-569" y="533400"/>
            <a:chExt cx="9144569" cy="4576665"/>
          </a:xfrm>
        </p:grpSpPr>
        <p:sp>
          <p:nvSpPr>
            <p:cNvPr id="8" name="TextBox 7"/>
            <p:cNvSpPr txBox="1"/>
            <p:nvPr/>
          </p:nvSpPr>
          <p:spPr>
            <a:xfrm rot="16200000">
              <a:off x="7896888" y="3255511"/>
              <a:ext cx="1972490" cy="369332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From W. </a:t>
              </a:r>
              <a:r>
                <a:rPr lang="en-US" dirty="0" err="1" smtClean="0">
                  <a:solidFill>
                    <a:srgbClr val="000000"/>
                  </a:solidFill>
                </a:rPr>
                <a:t>Lorenzon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69" y="533400"/>
              <a:ext cx="9144000" cy="342433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62400"/>
              <a:ext cx="9144000" cy="1147665"/>
            </a:xfrm>
            <a:prstGeom prst="rect">
              <a:avLst/>
            </a:prstGeom>
          </p:spPr>
        </p:pic>
      </p:grpSp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-6048" y="0"/>
            <a:ext cx="6635448" cy="575240"/>
          </a:xfrm>
        </p:spPr>
        <p:txBody>
          <a:bodyPr/>
          <a:lstStyle/>
          <a:p>
            <a:r>
              <a:rPr lang="en-US" dirty="0" smtClean="0"/>
              <a:t>Future Polarized Drell-Yan Measurements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09800" y="5181600"/>
            <a:ext cx="6883526" cy="307777"/>
          </a:xfrm>
          <a:prstGeom prst="rect">
            <a:avLst/>
          </a:prstGeom>
          <a:noFill/>
          <a:ln w="57150" cmpd="sng">
            <a:solidFill>
              <a:srgbClr val="00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Actual luminosity at Fermilab limited to  2 10</a:t>
            </a:r>
            <a:r>
              <a:rPr lang="en-US" sz="1400" baseline="30000" dirty="0" smtClean="0">
                <a:solidFill>
                  <a:srgbClr val="000000"/>
                </a:solidFill>
              </a:rPr>
              <a:t>35</a:t>
            </a:r>
            <a:r>
              <a:rPr lang="en-US" sz="1400" dirty="0" smtClean="0">
                <a:solidFill>
                  <a:srgbClr val="000000"/>
                </a:solidFill>
              </a:rPr>
              <a:t> cm</a:t>
            </a:r>
            <a:r>
              <a:rPr lang="en-US" sz="1400" baseline="30000" dirty="0" smtClean="0">
                <a:solidFill>
                  <a:srgbClr val="000000"/>
                </a:solidFill>
              </a:rPr>
              <a:t>-2</a:t>
            </a:r>
            <a:r>
              <a:rPr lang="en-US" sz="1400" dirty="0" smtClean="0">
                <a:solidFill>
                  <a:srgbClr val="000000"/>
                </a:solidFill>
              </a:rPr>
              <a:t>s</a:t>
            </a:r>
            <a:r>
              <a:rPr lang="en-US" sz="1400" baseline="30000" dirty="0" smtClean="0">
                <a:solidFill>
                  <a:srgbClr val="000000"/>
                </a:solidFill>
              </a:rPr>
              <a:t>-1</a:t>
            </a:r>
            <a:r>
              <a:rPr lang="en-US" sz="1400" dirty="0" smtClean="0">
                <a:solidFill>
                  <a:srgbClr val="000000"/>
                </a:solidFill>
              </a:rPr>
              <a:t> by proton needs of other experiments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7799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14680"/>
            <a:ext cx="3053080" cy="2890520"/>
          </a:xfrm>
          <a:prstGeom prst="rect">
            <a:avLst/>
          </a:prstGeom>
        </p:spPr>
      </p:pic>
      <p:pic>
        <p:nvPicPr>
          <p:cNvPr id="8" name="Picture 7" descr="siversfn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" r="33007" b="52652"/>
          <a:stretch/>
        </p:blipFill>
        <p:spPr>
          <a:xfrm>
            <a:off x="3505200" y="609600"/>
            <a:ext cx="3191934" cy="2794782"/>
          </a:xfrm>
          <a:prstGeom prst="rect">
            <a:avLst/>
          </a:prstGeom>
        </p:spPr>
      </p:pic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A</a:t>
            </a:r>
            <a:r>
              <a:rPr lang="en-US" baseline="-25000" dirty="0" err="1" smtClean="0"/>
              <a:t>N</a:t>
            </a:r>
            <a:r>
              <a:rPr lang="en-US" baseline="30000" dirty="0" err="1" smtClean="0"/>
              <a:t>sin</a:t>
            </a:r>
            <a:r>
              <a:rPr lang="en-US" baseline="30000" dirty="0" smtClean="0"/>
              <a:t>(</a:t>
            </a:r>
            <a:r>
              <a:rPr lang="en-US" baseline="30000" dirty="0" err="1" smtClean="0"/>
              <a:t>φγ-φs</a:t>
            </a:r>
            <a:r>
              <a:rPr lang="en-US" baseline="30000" dirty="0" smtClean="0"/>
              <a:t>) </a:t>
            </a:r>
            <a:r>
              <a:rPr lang="en-US" dirty="0" smtClean="0"/>
              <a:t>prediction </a:t>
            </a:r>
            <a:r>
              <a:rPr lang="en-US" dirty="0" err="1" smtClean="0"/>
              <a:t>Anselmino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endParaRPr lang="en-US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24" y="3408680"/>
            <a:ext cx="3246120" cy="29921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5400000">
            <a:off x="2823629" y="1519771"/>
            <a:ext cx="112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COMPASS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3061900" y="45581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RHIC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6462344" y="1672171"/>
            <a:ext cx="1008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Fermilab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3800" y="3657600"/>
            <a:ext cx="4800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Anselmino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i="1" dirty="0">
                <a:solidFill>
                  <a:srgbClr val="000000"/>
                </a:solidFill>
              </a:rPr>
              <a:t>et </a:t>
            </a:r>
            <a:r>
              <a:rPr lang="en-US" i="1" dirty="0" smtClean="0">
                <a:solidFill>
                  <a:srgbClr val="000000"/>
                </a:solidFill>
              </a:rPr>
              <a:t>al</a:t>
            </a:r>
            <a:r>
              <a:rPr lang="en-US" dirty="0" smtClean="0">
                <a:solidFill>
                  <a:srgbClr val="000000"/>
                </a:solidFill>
              </a:rPr>
              <a:t> Phys. Rev</a:t>
            </a:r>
            <a:r>
              <a:rPr lang="en-US" dirty="0">
                <a:solidFill>
                  <a:srgbClr val="000000"/>
                </a:solidFill>
              </a:rPr>
              <a:t>. D79 (2009) </a:t>
            </a:r>
            <a:r>
              <a:rPr lang="en-US" dirty="0" smtClean="0">
                <a:solidFill>
                  <a:srgbClr val="000000"/>
                </a:solidFill>
              </a:rPr>
              <a:t>054010 and private communication (for Fermilab)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Uncertainties in predictions dominated by uncertainties in SIDIS data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Also predictions for GSI PAX, GSI PANDA, J-PARC, JINR NCIA, IHEP SPASCHARM</a:t>
            </a:r>
          </a:p>
        </p:txBody>
      </p:sp>
    </p:spTree>
    <p:extLst>
      <p:ext uri="{BB962C8B-B14F-4D97-AF65-F5344CB8AC3E}">
        <p14:creationId xmlns:p14="http://schemas.microsoft.com/office/powerpoint/2010/main" val="732595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2493" y="152400"/>
            <a:ext cx="408150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COMPASS@CERN</a:t>
            </a:r>
            <a:endParaRPr lang="en-US" dirty="0"/>
          </a:p>
        </p:txBody>
      </p:sp>
      <p:pic>
        <p:nvPicPr>
          <p:cNvPr id="8" name="Immagine 10" descr="1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8"/>
          <a:stretch/>
        </p:blipFill>
        <p:spPr bwMode="auto">
          <a:xfrm>
            <a:off x="4011990" y="2576512"/>
            <a:ext cx="5055810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egnaposto contenuto 2"/>
          <p:cNvSpPr>
            <a:spLocks noGrp="1"/>
          </p:cNvSpPr>
          <p:nvPr>
            <p:ph idx="1"/>
          </p:nvPr>
        </p:nvSpPr>
        <p:spPr>
          <a:xfrm>
            <a:off x="4800600" y="4800600"/>
            <a:ext cx="4038600" cy="685800"/>
          </a:xfrm>
          <a:solidFill>
            <a:schemeClr val="bg1">
              <a:alpha val="82000"/>
            </a:schemeClr>
          </a:solidFill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GB" sz="16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Expected:   J/</a:t>
            </a:r>
            <a:r>
              <a:rPr lang="en-GB" sz="1600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ψ</a:t>
            </a:r>
            <a:r>
              <a:rPr lang="en-GB" sz="16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3600</a:t>
            </a:r>
            <a:r>
              <a:rPr lang="en-GB" sz="1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±600 and </a:t>
            </a:r>
            <a:r>
              <a:rPr lang="en-GB" sz="16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DY110</a:t>
            </a:r>
            <a:r>
              <a:rPr lang="en-GB" sz="1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±22 </a:t>
            </a:r>
            <a:endParaRPr lang="en-GB" sz="1600" dirty="0" smtClean="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GB" sz="16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Measured:  </a:t>
            </a:r>
            <a:r>
              <a:rPr lang="el-GR" sz="16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J</a:t>
            </a:r>
            <a:r>
              <a:rPr lang="el-GR" sz="16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l-GR" sz="16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ψ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6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3170</a:t>
            </a:r>
            <a:r>
              <a:rPr lang="en-GB" sz="16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±70, and DY </a:t>
            </a:r>
            <a:r>
              <a:rPr lang="en-GB" sz="16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84</a:t>
            </a:r>
            <a:r>
              <a:rPr lang="en-GB" sz="16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±10</a:t>
            </a:r>
          </a:p>
          <a:p>
            <a:endParaRPr lang="en-GB" sz="1600" dirty="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GB" sz="1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6" t="48083" r="1812" b="3077"/>
          <a:stretch/>
        </p:blipFill>
        <p:spPr bwMode="auto">
          <a:xfrm>
            <a:off x="76200" y="3200400"/>
            <a:ext cx="395020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228600" y="838200"/>
            <a:ext cx="5791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6037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2pPr>
            <a:lvl3pPr marL="744538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3pPr>
            <a:lvl4pPr marL="1027113" indent="-1682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4pPr>
            <a:lvl5pPr marL="131127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5pPr>
            <a:lvl6pPr marL="176847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6pPr>
            <a:lvl7pPr marL="222567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7pPr>
            <a:lvl8pPr marL="268287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8pPr>
            <a:lvl9pPr marL="314007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See talk by S. </a:t>
            </a:r>
            <a:r>
              <a:rPr lang="en-US" dirty="0" err="1" smtClean="0">
                <a:solidFill>
                  <a:srgbClr val="000000"/>
                </a:solidFill>
              </a:rPr>
              <a:t>Takekawa</a:t>
            </a:r>
            <a:r>
              <a:rPr lang="en-US" dirty="0" smtClean="0">
                <a:solidFill>
                  <a:srgbClr val="000000"/>
                </a:solidFill>
              </a:rPr>
              <a:t> (next)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Very well understood apparatus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</a:t>
            </a:r>
            <a:r>
              <a:rPr lang="en-US" baseline="-25000" dirty="0" smtClean="0">
                <a:solidFill>
                  <a:srgbClr val="000000"/>
                </a:solidFill>
              </a:rPr>
              <a:t>N</a:t>
            </a:r>
            <a:r>
              <a:rPr lang="en-US" dirty="0" smtClean="0">
                <a:solidFill>
                  <a:srgbClr val="000000"/>
                </a:solidFill>
              </a:rPr>
              <a:t> angular measurements already completed for SIDIS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MC and test data match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Polarized target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Data in 2014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910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COMPASS@CERN</a:t>
            </a:r>
            <a:endParaRPr lang="en-US" dirty="0"/>
          </a:p>
        </p:txBody>
      </p:sp>
      <p:pic>
        <p:nvPicPr>
          <p:cNvPr id="8" name="Immagine 10" descr="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8"/>
          <a:stretch/>
        </p:blipFill>
        <p:spPr bwMode="auto">
          <a:xfrm>
            <a:off x="4011990" y="2286000"/>
            <a:ext cx="5055810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egnaposto contenuto 2"/>
          <p:cNvSpPr>
            <a:spLocks noGrp="1"/>
          </p:cNvSpPr>
          <p:nvPr>
            <p:ph idx="1"/>
          </p:nvPr>
        </p:nvSpPr>
        <p:spPr>
          <a:xfrm>
            <a:off x="4800600" y="4495800"/>
            <a:ext cx="4038600" cy="685800"/>
          </a:xfrm>
          <a:solidFill>
            <a:schemeClr val="bg1">
              <a:alpha val="82000"/>
            </a:schemeClr>
          </a:solidFill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GB" sz="16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Expected:   J/</a:t>
            </a:r>
            <a:r>
              <a:rPr lang="en-GB" sz="1600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ψ</a:t>
            </a:r>
            <a:r>
              <a:rPr lang="en-GB" sz="16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3600</a:t>
            </a:r>
            <a:r>
              <a:rPr lang="en-GB" sz="1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±600 and </a:t>
            </a:r>
            <a:r>
              <a:rPr lang="en-GB" sz="16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DY110</a:t>
            </a:r>
            <a:r>
              <a:rPr lang="en-GB" sz="1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±22 </a:t>
            </a:r>
            <a:endParaRPr lang="en-GB" sz="1600" dirty="0" smtClean="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GB" sz="16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Measured:  </a:t>
            </a:r>
            <a:r>
              <a:rPr lang="el-GR" sz="16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J</a:t>
            </a:r>
            <a:r>
              <a:rPr lang="el-GR" sz="16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l-GR" sz="16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ψ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6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3170</a:t>
            </a:r>
            <a:r>
              <a:rPr lang="en-GB" sz="16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±70, and DY </a:t>
            </a:r>
            <a:r>
              <a:rPr lang="en-GB" sz="16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84</a:t>
            </a:r>
            <a:r>
              <a:rPr lang="en-GB" sz="16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±10</a:t>
            </a:r>
          </a:p>
          <a:p>
            <a:endParaRPr lang="en-GB" sz="1600" dirty="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GB" sz="1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6" t="48083" r="1812" b="3077"/>
          <a:stretch/>
        </p:blipFill>
        <p:spPr bwMode="auto">
          <a:xfrm>
            <a:off x="76200" y="3200400"/>
            <a:ext cx="395020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228600" y="838200"/>
            <a:ext cx="5791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6037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2pPr>
            <a:lvl3pPr marL="744538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3pPr>
            <a:lvl4pPr marL="1027113" indent="-1682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4pPr>
            <a:lvl5pPr marL="131127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5pPr>
            <a:lvl6pPr marL="176847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6pPr>
            <a:lvl7pPr marL="222567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7pPr>
            <a:lvl8pPr marL="268287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8pPr>
            <a:lvl9pPr marL="314007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See talk by Oleg </a:t>
            </a:r>
            <a:r>
              <a:rPr lang="en-US" dirty="0" err="1" smtClean="0">
                <a:solidFill>
                  <a:srgbClr val="000000"/>
                </a:solidFill>
              </a:rPr>
              <a:t>Denisov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Very well understood apparatus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</a:t>
            </a:r>
            <a:r>
              <a:rPr lang="en-US" baseline="-25000" dirty="0" smtClean="0">
                <a:solidFill>
                  <a:srgbClr val="000000"/>
                </a:solidFill>
              </a:rPr>
              <a:t>N</a:t>
            </a:r>
            <a:r>
              <a:rPr lang="en-US" dirty="0" smtClean="0">
                <a:solidFill>
                  <a:srgbClr val="000000"/>
                </a:solidFill>
              </a:rPr>
              <a:t> angular measurements already completed for SIDIS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MC and test data match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Polarized target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Data in 2014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10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9439008">
            <a:off x="-276564" y="2780485"/>
            <a:ext cx="99773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ln>
                  <a:solidFill>
                    <a:srgbClr val="0000FF"/>
                  </a:solidFill>
                </a:ln>
                <a:noFill/>
              </a:rPr>
              <a:t>From ECT* Drell-Yan Workshop</a:t>
            </a:r>
          </a:p>
          <a:p>
            <a:pPr algn="ctr"/>
            <a:r>
              <a:rPr lang="en-US" sz="6000" dirty="0" smtClean="0">
                <a:ln>
                  <a:solidFill>
                    <a:srgbClr val="0000FF"/>
                  </a:solidFill>
                </a:ln>
                <a:noFill/>
              </a:rPr>
              <a:t>May 2012</a:t>
            </a:r>
            <a:endParaRPr lang="en-US" sz="6000" dirty="0">
              <a:ln>
                <a:solidFill>
                  <a:srgbClr val="0000FF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8059388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762" y="762000"/>
            <a:ext cx="5345238" cy="35052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715962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Polarized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Drell-Yan@Fermilab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Main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Injector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76200" y="609600"/>
            <a:ext cx="4191000" cy="3200400"/>
          </a:xfrm>
        </p:spPr>
        <p:txBody>
          <a:bodyPr/>
          <a:lstStyle/>
          <a:p>
            <a:r>
              <a:rPr lang="en-US" dirty="0" smtClean="0"/>
              <a:t>Polarized beam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Major advantage—the beam is a blow torch—Luminosity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Major disadvantage—the </a:t>
            </a:r>
            <a:r>
              <a:rPr lang="en-US" sz="2400" dirty="0" smtClean="0">
                <a:solidFill>
                  <a:srgbClr val="0000FF"/>
                </a:solidFill>
              </a:rPr>
              <a:t>beam polarization is presently </a:t>
            </a:r>
            <a:r>
              <a:rPr lang="en-US" sz="2400" b="1" i="1" dirty="0" smtClean="0">
                <a:solidFill>
                  <a:srgbClr val="0000FF"/>
                </a:solidFill>
              </a:rPr>
              <a:t>virtual</a:t>
            </a:r>
            <a:r>
              <a:rPr lang="en-US" sz="1800" dirty="0" smtClean="0">
                <a:solidFill>
                  <a:srgbClr val="0000FF"/>
                </a:solidFill>
              </a:rPr>
              <a:t>—only a proposal</a:t>
            </a:r>
          </a:p>
          <a:p>
            <a:r>
              <a:rPr lang="en-US" dirty="0" smtClean="0"/>
              <a:t>Spectrometer: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By 2014, spectrometer will be well understood, including angular acceptance</a:t>
            </a:r>
          </a:p>
          <a:p>
            <a:endParaRPr 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152400" y="3888550"/>
            <a:ext cx="8196656" cy="2436050"/>
            <a:chOff x="152400" y="3352800"/>
            <a:chExt cx="8196656" cy="2436050"/>
          </a:xfrm>
        </p:grpSpPr>
        <p:pic>
          <p:nvPicPr>
            <p:cNvPr id="10" name="Picture 1" descr="C:\Users\lorenzon\Documents\Laboratories\FNAL\Page20-ADK-Diffraction2012-Talk-29Aug1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" y="3352800"/>
              <a:ext cx="5306736" cy="2436050"/>
            </a:xfrm>
            <a:prstGeom prst="rect">
              <a:avLst/>
            </a:prstGeom>
            <a:noFill/>
          </p:spPr>
        </p:pic>
        <p:pic>
          <p:nvPicPr>
            <p:cNvPr id="11" name="Picture 3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603876">
              <a:off x="5226973" y="4223479"/>
              <a:ext cx="3122083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 rot="20437535">
            <a:off x="-23511" y="4729741"/>
            <a:ext cx="47259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n>
                  <a:solidFill>
                    <a:srgbClr val="660066"/>
                  </a:solidFill>
                </a:ln>
                <a:noFill/>
              </a:rPr>
              <a:t>SPIN@Fermi</a:t>
            </a:r>
            <a:r>
              <a:rPr lang="en-US" sz="3200" b="1" dirty="0" smtClean="0">
                <a:ln>
                  <a:solidFill>
                    <a:srgbClr val="660066"/>
                  </a:solidFill>
                </a:ln>
                <a:noFill/>
              </a:rPr>
              <a:t> Collaboration</a:t>
            </a:r>
            <a:endParaRPr lang="en-US" sz="3200" b="1" dirty="0">
              <a:ln>
                <a:solidFill>
                  <a:srgbClr val="660066"/>
                </a:solidFill>
              </a:ln>
              <a:noFill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5562600" y="4267200"/>
            <a:ext cx="2590800" cy="762000"/>
          </a:xfrm>
          <a:prstGeom prst="rect">
            <a:avLst/>
          </a:prstGeom>
          <a:solidFill>
            <a:srgbClr val="FFFCCE"/>
          </a:solidFill>
          <a:ln w="76200" cmpd="tri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/>
              <a:t>Exploring polarized target</a:t>
            </a:r>
          </a:p>
          <a:p>
            <a:r>
              <a:rPr lang="en-US" dirty="0" smtClean="0"/>
              <a:t>sea quark Sivers’</a:t>
            </a:r>
          </a:p>
        </p:txBody>
      </p:sp>
    </p:spTree>
    <p:extLst>
      <p:ext uri="{BB962C8B-B14F-4D97-AF65-F5344CB8AC3E}">
        <p14:creationId xmlns:p14="http://schemas.microsoft.com/office/powerpoint/2010/main" val="80311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5708623" y="4038600"/>
            <a:ext cx="3309964" cy="2425700"/>
            <a:chOff x="4800600" y="990600"/>
            <a:chExt cx="4141787" cy="3035300"/>
          </a:xfrm>
        </p:grpSpPr>
        <p:pic>
          <p:nvPicPr>
            <p:cNvPr id="14" name="Picture 111" descr="costheta"/>
            <p:cNvPicPr>
              <a:picLocks noChangeAspect="1" noChangeArrowheads="1"/>
            </p:cNvPicPr>
            <p:nvPr/>
          </p:nvPicPr>
          <p:blipFill>
            <a:blip r:embed="rId2" cstate="print"/>
            <a:srcRect r="3967"/>
            <a:stretch>
              <a:fillRect/>
            </a:stretch>
          </p:blipFill>
          <p:spPr bwMode="auto">
            <a:xfrm>
              <a:off x="4800600" y="990600"/>
              <a:ext cx="4141787" cy="3035300"/>
            </a:xfrm>
            <a:prstGeom prst="rect">
              <a:avLst/>
            </a:prstGeom>
            <a:noFill/>
          </p:spPr>
        </p:pic>
        <p:sp>
          <p:nvSpPr>
            <p:cNvPr id="15" name="Text Box 112"/>
            <p:cNvSpPr txBox="1">
              <a:spLocks noChangeArrowheads="1"/>
            </p:cNvSpPr>
            <p:nvPr/>
          </p:nvSpPr>
          <p:spPr bwMode="auto">
            <a:xfrm>
              <a:off x="6270943" y="1828801"/>
              <a:ext cx="1867849" cy="539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Fermilab E-866/NuSea</a:t>
              </a:r>
              <a:endParaRPr lang="en-US" sz="110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  <a:p>
              <a:pPr algn="ctr"/>
              <a:r>
                <a:rPr lang="en-US" sz="1100" dirty="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unpublished</a:t>
              </a:r>
              <a:endParaRPr lang="en-US" sz="110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76200" y="76200"/>
            <a:ext cx="8229600" cy="1143000"/>
          </a:xfrm>
        </p:spPr>
        <p:txBody>
          <a:bodyPr/>
          <a:lstStyle/>
          <a:p>
            <a:r>
              <a:rPr lang="en-US" dirty="0" smtClean="0"/>
              <a:t>Drell and Yan’s explanation</a:t>
            </a:r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 bwMode="auto">
          <a:xfrm>
            <a:off x="685800" y="609600"/>
            <a:ext cx="7848600" cy="2560802"/>
            <a:chOff x="0" y="2004"/>
            <a:chExt cx="5909" cy="2016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004"/>
              <a:ext cx="5909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309"/>
              <a:ext cx="5909" cy="1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429000"/>
            <a:ext cx="2474912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3581400"/>
            <a:ext cx="258410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019800" y="32004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Also predicted </a:t>
            </a:r>
          </a:p>
          <a:p>
            <a:pPr algn="ctr"/>
            <a:r>
              <a:rPr lang="el-GR" b="1" dirty="0" smtClean="0">
                <a:solidFill>
                  <a:srgbClr val="FF0000"/>
                </a:solidFill>
                <a:latin typeface="Calibri"/>
                <a:cs typeface="Calibri"/>
              </a:rPr>
              <a:t>λ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(1+cos</a:t>
            </a:r>
            <a:r>
              <a:rPr lang="en-US" b="1" baseline="30000" dirty="0" smtClean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l-GR" b="1" dirty="0" smtClean="0">
                <a:solidFill>
                  <a:srgbClr val="FF0000"/>
                </a:solidFill>
              </a:rPr>
              <a:t>θ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angular distributions.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44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0" y="990600"/>
            <a:ext cx="8763000" cy="4525963"/>
          </a:xfrm>
        </p:spPr>
        <p:txBody>
          <a:bodyPr/>
          <a:lstStyle/>
          <a:p>
            <a:r>
              <a:rPr lang="en-US" sz="2000" dirty="0" err="1" smtClean="0"/>
              <a:t>Siver’s</a:t>
            </a:r>
            <a:r>
              <a:rPr lang="en-US" sz="2000" dirty="0" smtClean="0"/>
              <a:t> function relation to DIS tested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CERN COMPASS, GSI PAX, J-PARC, RHIC</a:t>
            </a:r>
          </a:p>
          <a:p>
            <a:endParaRPr lang="en-US" dirty="0" smtClean="0"/>
          </a:p>
          <a:p>
            <a:r>
              <a:rPr lang="en-US" dirty="0" smtClean="0"/>
              <a:t>Unpolarized Angular Distributions—Boer-</a:t>
            </a:r>
            <a:r>
              <a:rPr lang="en-US" dirty="0" err="1" smtClean="0"/>
              <a:t>Mulders</a:t>
            </a:r>
            <a:r>
              <a:rPr lang="en-US" dirty="0" smtClean="0"/>
              <a:t> Structure Function, QCD</a:t>
            </a:r>
          </a:p>
          <a:p>
            <a:pPr lvl="1"/>
            <a:r>
              <a:rPr lang="en-US" dirty="0" smtClean="0"/>
              <a:t>Fermilab E-906/SeaQuest, J-PARC, RHIC (pp, </a:t>
            </a:r>
            <a:r>
              <a:rPr lang="en-US" dirty="0" err="1" smtClean="0"/>
              <a:t>pA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CERN COMPASS (</a:t>
            </a:r>
            <a:r>
              <a:rPr lang="el-GR" dirty="0" smtClean="0"/>
              <a:t>π</a:t>
            </a:r>
            <a:r>
              <a:rPr lang="en-US" dirty="0" smtClean="0"/>
              <a:t>p)</a:t>
            </a:r>
          </a:p>
          <a:p>
            <a:endParaRPr lang="en-US" dirty="0" smtClean="0"/>
          </a:p>
          <a:p>
            <a:r>
              <a:rPr lang="en-US" dirty="0" smtClean="0"/>
              <a:t>Double polarized Drell-Yan—h</a:t>
            </a:r>
            <a:r>
              <a:rPr lang="en-US" baseline="-25000" dirty="0" smtClean="0"/>
              <a:t>1</a:t>
            </a:r>
            <a:r>
              <a:rPr lang="en-US" dirty="0" smtClean="0"/>
              <a:t>(x)</a:t>
            </a:r>
          </a:p>
          <a:p>
            <a:endParaRPr lang="en-US" dirty="0" smtClean="0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944562"/>
          </a:xfrm>
        </p:spPr>
        <p:txBody>
          <a:bodyPr/>
          <a:lstStyle/>
          <a:p>
            <a:r>
              <a:rPr lang="en-US" dirty="0" smtClean="0"/>
              <a:t>Drell-Yan Data:</a:t>
            </a:r>
            <a:br>
              <a:rPr lang="en-US" dirty="0" smtClean="0"/>
            </a:br>
            <a:r>
              <a:rPr lang="en-US" dirty="0" smtClean="0"/>
              <a:t>What data would I like to see? (My personal view)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774673"/>
              </p:ext>
            </p:extLst>
          </p:nvPr>
        </p:nvGraphicFramePr>
        <p:xfrm>
          <a:off x="304800" y="4191000"/>
          <a:ext cx="5934075" cy="217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8" name="Formula" r:id="rId3" imgW="3387240" imgH="1234440" progId="Equation.Ribbit">
                  <p:embed/>
                </p:oleObj>
              </mc:Choice>
              <mc:Fallback>
                <p:oleObj name="Formula" r:id="rId3" imgW="3387240" imgH="123444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191000"/>
                        <a:ext cx="5934075" cy="2173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3581400" y="58674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0375" marR="0" lvl="1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GSI-FAIR PAX antiproton-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proton</a:t>
            </a:r>
          </a:p>
          <a:p>
            <a:pPr marL="460375" marR="0" lvl="1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Char char="–"/>
              <a:tabLst/>
              <a:defRPr/>
            </a:pPr>
            <a:r>
              <a:rPr lang="en-US" sz="1600" kern="0" dirty="0" smtClean="0">
                <a:solidFill>
                  <a:srgbClr val="000000"/>
                </a:solidFill>
              </a:rPr>
              <a:t>Fermilab polarized beam and target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169863" marR="0" lvl="0" indent="-1698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sivers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3505200" cy="5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97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7" name="Picture 4" descr="nic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3352800"/>
            <a:ext cx="2593975" cy="1946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1131">
            <a:off x="3352800" y="1905000"/>
            <a:ext cx="2520931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27213">
            <a:off x="3463267" y="301938"/>
            <a:ext cx="2724860" cy="133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5"/>
          <p:cNvSpPr>
            <a:spLocks noGrp="1"/>
          </p:cNvSpPr>
          <p:nvPr>
            <p:ph type="title"/>
          </p:nvPr>
        </p:nvSpPr>
        <p:spPr>
          <a:xfrm>
            <a:off x="76200" y="274638"/>
            <a:ext cx="4495800" cy="1143000"/>
          </a:xfrm>
        </p:spPr>
        <p:txBody>
          <a:bodyPr/>
          <a:lstStyle/>
          <a:p>
            <a:r>
              <a:rPr lang="en-US" dirty="0" smtClean="0"/>
              <a:t>Future Drell-Yan Experiments</a:t>
            </a:r>
            <a:endParaRPr lang="en-US" dirty="0"/>
          </a:p>
        </p:txBody>
      </p:sp>
      <p:grpSp>
        <p:nvGrpSpPr>
          <p:cNvPr id="11" name="Group 27"/>
          <p:cNvGrpSpPr>
            <a:grpSpLocks/>
          </p:cNvGrpSpPr>
          <p:nvPr/>
        </p:nvGrpSpPr>
        <p:grpSpPr bwMode="auto">
          <a:xfrm>
            <a:off x="6172200" y="114301"/>
            <a:ext cx="2871788" cy="1562100"/>
            <a:chOff x="3346" y="0"/>
            <a:chExt cx="2414" cy="1379"/>
          </a:xfrm>
        </p:grpSpPr>
        <p:pic>
          <p:nvPicPr>
            <p:cNvPr id="12" name="Picture 7" descr="fermilab_03-0390-22D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 b="12990"/>
            <a:stretch>
              <a:fillRect/>
            </a:stretch>
          </p:blipFill>
          <p:spPr bwMode="auto">
            <a:xfrm>
              <a:off x="3346" y="0"/>
              <a:ext cx="2414" cy="1379"/>
            </a:xfrm>
            <a:prstGeom prst="rect">
              <a:avLst/>
            </a:prstGeom>
            <a:noFill/>
            <a:ln w="19050" cmpd="sng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13" name="Text Box 8"/>
            <p:cNvSpPr txBox="1">
              <a:spLocks noChangeAspect="1" noChangeArrowheads="1"/>
            </p:cNvSpPr>
            <p:nvPr/>
          </p:nvSpPr>
          <p:spPr bwMode="auto">
            <a:xfrm rot="-23126314">
              <a:off x="4317" y="141"/>
              <a:ext cx="1063" cy="263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FCCCC"/>
                  </a:solidFill>
                  <a:ea typeface="ＭＳ Ｐゴシック" pitchFamily="34" charset="-128"/>
                </a:rPr>
                <a:t>Fixed Target Beam lines</a:t>
              </a:r>
            </a:p>
          </p:txBody>
        </p:sp>
        <p:grpSp>
          <p:nvGrpSpPr>
            <p:cNvPr id="14" name="Group 25"/>
            <p:cNvGrpSpPr>
              <a:grpSpLocks/>
            </p:cNvGrpSpPr>
            <p:nvPr/>
          </p:nvGrpSpPr>
          <p:grpSpPr bwMode="auto">
            <a:xfrm>
              <a:off x="4702" y="141"/>
              <a:ext cx="1058" cy="816"/>
              <a:chOff x="4702" y="141"/>
              <a:chExt cx="1058" cy="816"/>
            </a:xfrm>
          </p:grpSpPr>
          <p:sp>
            <p:nvSpPr>
              <p:cNvPr id="21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5098" y="407"/>
                <a:ext cx="662" cy="366"/>
              </a:xfrm>
              <a:prstGeom prst="rect">
                <a:avLst/>
              </a:prstGeom>
              <a:noFill/>
              <a:ln w="19050" cmpd="sng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>
                    <a:solidFill>
                      <a:srgbClr val="FF00FF"/>
                    </a:solidFill>
                    <a:ea typeface="ＭＳ Ｐゴシック" pitchFamily="34" charset="-128"/>
                  </a:rPr>
                  <a:t>Tevatron 800 GeV</a:t>
                </a:r>
              </a:p>
            </p:txBody>
          </p:sp>
          <p:sp>
            <p:nvSpPr>
              <p:cNvPr id="22" name="Freeform 11"/>
              <p:cNvSpPr>
                <a:spLocks noChangeAspect="1"/>
              </p:cNvSpPr>
              <p:nvPr/>
            </p:nvSpPr>
            <p:spPr bwMode="auto">
              <a:xfrm>
                <a:off x="4702" y="381"/>
                <a:ext cx="1058" cy="576"/>
              </a:xfrm>
              <a:custGeom>
                <a:avLst/>
                <a:gdLst/>
                <a:ahLst/>
                <a:cxnLst>
                  <a:cxn ang="0">
                    <a:pos x="2392" y="3"/>
                  </a:cxn>
                  <a:cxn ang="0">
                    <a:pos x="1931" y="3"/>
                  </a:cxn>
                  <a:cxn ang="0">
                    <a:pos x="1413" y="3"/>
                  </a:cxn>
                  <a:cxn ang="0">
                    <a:pos x="872" y="22"/>
                  </a:cxn>
                  <a:cxn ang="0">
                    <a:pos x="479" y="92"/>
                  </a:cxn>
                  <a:cxn ang="0">
                    <a:pos x="235" y="188"/>
                  </a:cxn>
                  <a:cxn ang="0">
                    <a:pos x="34" y="353"/>
                  </a:cxn>
                  <a:cxn ang="0">
                    <a:pos x="31" y="579"/>
                  </a:cxn>
                  <a:cxn ang="0">
                    <a:pos x="146" y="695"/>
                  </a:cxn>
                  <a:cxn ang="0">
                    <a:pos x="434" y="867"/>
                  </a:cxn>
                  <a:cxn ang="0">
                    <a:pos x="722" y="983"/>
                  </a:cxn>
                  <a:cxn ang="0">
                    <a:pos x="1125" y="1098"/>
                  </a:cxn>
                  <a:cxn ang="0">
                    <a:pos x="1692" y="1217"/>
                  </a:cxn>
                  <a:cxn ang="0">
                    <a:pos x="2162" y="1271"/>
                  </a:cxn>
                  <a:cxn ang="0">
                    <a:pos x="2392" y="1271"/>
                  </a:cxn>
                </a:cxnLst>
                <a:rect l="0" t="0" r="r" b="b"/>
                <a:pathLst>
                  <a:path w="2392" h="1280">
                    <a:moveTo>
                      <a:pt x="2392" y="3"/>
                    </a:moveTo>
                    <a:cubicBezTo>
                      <a:pt x="2243" y="3"/>
                      <a:pt x="2094" y="3"/>
                      <a:pt x="1931" y="3"/>
                    </a:cubicBezTo>
                    <a:cubicBezTo>
                      <a:pt x="1768" y="3"/>
                      <a:pt x="1589" y="0"/>
                      <a:pt x="1413" y="3"/>
                    </a:cubicBezTo>
                    <a:cubicBezTo>
                      <a:pt x="1237" y="6"/>
                      <a:pt x="1028" y="7"/>
                      <a:pt x="872" y="22"/>
                    </a:cubicBezTo>
                    <a:cubicBezTo>
                      <a:pt x="716" y="37"/>
                      <a:pt x="585" y="64"/>
                      <a:pt x="479" y="92"/>
                    </a:cubicBezTo>
                    <a:cubicBezTo>
                      <a:pt x="373" y="120"/>
                      <a:pt x="309" y="145"/>
                      <a:pt x="235" y="188"/>
                    </a:cubicBezTo>
                    <a:cubicBezTo>
                      <a:pt x="161" y="231"/>
                      <a:pt x="68" y="288"/>
                      <a:pt x="34" y="353"/>
                    </a:cubicBezTo>
                    <a:cubicBezTo>
                      <a:pt x="0" y="418"/>
                      <a:pt x="12" y="522"/>
                      <a:pt x="31" y="579"/>
                    </a:cubicBezTo>
                    <a:cubicBezTo>
                      <a:pt x="50" y="636"/>
                      <a:pt x="79" y="647"/>
                      <a:pt x="146" y="695"/>
                    </a:cubicBezTo>
                    <a:cubicBezTo>
                      <a:pt x="213" y="743"/>
                      <a:pt x="338" y="819"/>
                      <a:pt x="434" y="867"/>
                    </a:cubicBezTo>
                    <a:cubicBezTo>
                      <a:pt x="530" y="915"/>
                      <a:pt x="607" y="945"/>
                      <a:pt x="722" y="983"/>
                    </a:cubicBezTo>
                    <a:cubicBezTo>
                      <a:pt x="837" y="1021"/>
                      <a:pt x="963" y="1059"/>
                      <a:pt x="1125" y="1098"/>
                    </a:cubicBezTo>
                    <a:cubicBezTo>
                      <a:pt x="1287" y="1137"/>
                      <a:pt x="1519" y="1188"/>
                      <a:pt x="1692" y="1217"/>
                    </a:cubicBezTo>
                    <a:cubicBezTo>
                      <a:pt x="1865" y="1246"/>
                      <a:pt x="2045" y="1262"/>
                      <a:pt x="2162" y="1271"/>
                    </a:cubicBezTo>
                    <a:cubicBezTo>
                      <a:pt x="2279" y="1280"/>
                      <a:pt x="2354" y="1271"/>
                      <a:pt x="2392" y="1271"/>
                    </a:cubicBezTo>
                  </a:path>
                </a:pathLst>
              </a:custGeom>
              <a:noFill/>
              <a:ln w="19050" cap="flat" cmpd="sng">
                <a:solidFill>
                  <a:srgbClr val="FF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" name="Line 12"/>
              <p:cNvSpPr>
                <a:spLocks noChangeAspect="1" noChangeShapeType="1"/>
              </p:cNvSpPr>
              <p:nvPr/>
            </p:nvSpPr>
            <p:spPr bwMode="auto">
              <a:xfrm flipV="1">
                <a:off x="4822" y="225"/>
                <a:ext cx="446" cy="218"/>
              </a:xfrm>
              <a:prstGeom prst="line">
                <a:avLst/>
              </a:prstGeom>
              <a:noFill/>
              <a:ln w="19050" cmpd="sng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" name="Line 13"/>
              <p:cNvSpPr>
                <a:spLocks noChangeAspect="1" noChangeShapeType="1"/>
              </p:cNvSpPr>
              <p:nvPr/>
            </p:nvSpPr>
            <p:spPr bwMode="auto">
              <a:xfrm flipV="1">
                <a:off x="4822" y="141"/>
                <a:ext cx="778" cy="302"/>
              </a:xfrm>
              <a:prstGeom prst="line">
                <a:avLst/>
              </a:prstGeom>
              <a:noFill/>
              <a:ln w="19050" cmpd="sng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Line 14"/>
              <p:cNvSpPr>
                <a:spLocks noChangeAspect="1" noChangeShapeType="1"/>
              </p:cNvSpPr>
              <p:nvPr/>
            </p:nvSpPr>
            <p:spPr bwMode="auto">
              <a:xfrm flipV="1">
                <a:off x="4822" y="225"/>
                <a:ext cx="778" cy="218"/>
              </a:xfrm>
              <a:prstGeom prst="line">
                <a:avLst/>
              </a:prstGeom>
              <a:noFill/>
              <a:ln w="19050" cmpd="sng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26"/>
            <p:cNvGrpSpPr>
              <a:grpSpLocks/>
            </p:cNvGrpSpPr>
            <p:nvPr/>
          </p:nvGrpSpPr>
          <p:grpSpPr bwMode="auto">
            <a:xfrm>
              <a:off x="3408" y="216"/>
              <a:ext cx="1878" cy="955"/>
              <a:chOff x="3408" y="216"/>
              <a:chExt cx="1878" cy="955"/>
            </a:xfrm>
          </p:grpSpPr>
          <p:sp>
            <p:nvSpPr>
              <p:cNvPr id="16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3760" y="658"/>
                <a:ext cx="769" cy="427"/>
              </a:xfrm>
              <a:prstGeom prst="rect">
                <a:avLst/>
              </a:prstGeom>
              <a:noFill/>
              <a:ln w="19050" cmpd="sng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sz="1600">
                    <a:solidFill>
                      <a:srgbClr val="FFFF00"/>
                    </a:solidFill>
                    <a:ea typeface="ＭＳ Ｐゴシック" pitchFamily="34" charset="-128"/>
                  </a:rPr>
                  <a:t>Main Injector 120 GeV</a:t>
                </a:r>
              </a:p>
            </p:txBody>
          </p:sp>
          <p:grpSp>
            <p:nvGrpSpPr>
              <p:cNvPr id="17" name="Group 17"/>
              <p:cNvGrpSpPr>
                <a:grpSpLocks noChangeAspect="1"/>
              </p:cNvGrpSpPr>
              <p:nvPr/>
            </p:nvGrpSpPr>
            <p:grpSpPr bwMode="auto">
              <a:xfrm>
                <a:off x="3408" y="216"/>
                <a:ext cx="1878" cy="955"/>
                <a:chOff x="283" y="1185"/>
                <a:chExt cx="4244" cy="2127"/>
              </a:xfrm>
            </p:grpSpPr>
            <p:sp>
              <p:nvSpPr>
                <p:cNvPr id="18" name="Oval 18"/>
                <p:cNvSpPr>
                  <a:spLocks noChangeAspect="1" noChangeArrowheads="1"/>
                </p:cNvSpPr>
                <p:nvPr/>
              </p:nvSpPr>
              <p:spPr bwMode="auto">
                <a:xfrm rot="244712">
                  <a:off x="283" y="2045"/>
                  <a:ext cx="3456" cy="1267"/>
                </a:xfrm>
                <a:prstGeom prst="ellipse">
                  <a:avLst/>
                </a:prstGeom>
                <a:noFill/>
                <a:ln w="19050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Freeform 19"/>
                <p:cNvSpPr>
                  <a:spLocks noChangeAspect="1"/>
                </p:cNvSpPr>
                <p:nvPr/>
              </p:nvSpPr>
              <p:spPr bwMode="auto">
                <a:xfrm>
                  <a:off x="3187" y="1662"/>
                  <a:ext cx="395" cy="861"/>
                </a:xfrm>
                <a:custGeom>
                  <a:avLst/>
                  <a:gdLst/>
                  <a:ahLst/>
                  <a:cxnLst>
                    <a:cxn ang="0">
                      <a:pos x="395" y="861"/>
                    </a:cxn>
                    <a:cxn ang="0">
                      <a:pos x="249" y="692"/>
                    </a:cxn>
                    <a:cxn ang="0">
                      <a:pos x="56" y="474"/>
                    </a:cxn>
                    <a:cxn ang="0">
                      <a:pos x="8" y="280"/>
                    </a:cxn>
                    <a:cxn ang="0">
                      <a:pos x="104" y="135"/>
                    </a:cxn>
                    <a:cxn ang="0">
                      <a:pos x="333" y="0"/>
                    </a:cxn>
                  </a:cxnLst>
                  <a:rect l="0" t="0" r="r" b="b"/>
                  <a:pathLst>
                    <a:path w="395" h="861">
                      <a:moveTo>
                        <a:pt x="395" y="861"/>
                      </a:moveTo>
                      <a:cubicBezTo>
                        <a:pt x="350" y="808"/>
                        <a:pt x="305" y="756"/>
                        <a:pt x="249" y="692"/>
                      </a:cubicBezTo>
                      <a:cubicBezTo>
                        <a:pt x="193" y="628"/>
                        <a:pt x="96" y="543"/>
                        <a:pt x="56" y="474"/>
                      </a:cubicBezTo>
                      <a:cubicBezTo>
                        <a:pt x="16" y="405"/>
                        <a:pt x="0" y="336"/>
                        <a:pt x="8" y="280"/>
                      </a:cubicBezTo>
                      <a:cubicBezTo>
                        <a:pt x="16" y="224"/>
                        <a:pt x="50" y="182"/>
                        <a:pt x="104" y="135"/>
                      </a:cubicBezTo>
                      <a:cubicBezTo>
                        <a:pt x="158" y="88"/>
                        <a:pt x="285" y="28"/>
                        <a:pt x="333" y="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Line 2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519" y="1185"/>
                  <a:ext cx="1008" cy="484"/>
                </a:xfrm>
                <a:prstGeom prst="line">
                  <a:avLst/>
                </a:prstGeom>
                <a:noFill/>
                <a:ln w="19050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26" name="Picture 5" descr="topo_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1828800"/>
            <a:ext cx="2026270" cy="1447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7" name="Picture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4267200"/>
            <a:ext cx="2727330" cy="1730086"/>
          </a:xfrm>
          <a:prstGeom prst="rect">
            <a:avLst/>
          </a:prstGeom>
          <a:noFill/>
          <a:ln w="19050" cmpd="sng">
            <a:solidFill>
              <a:srgbClr val="2E3192"/>
            </a:solidFill>
            <a:miter lim="800000"/>
            <a:headEnd/>
            <a:tailEnd/>
          </a:ln>
          <a:effectLst/>
        </p:spPr>
      </p:pic>
      <p:pic>
        <p:nvPicPr>
          <p:cNvPr id="28" name="Picture 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4800600"/>
            <a:ext cx="1981200" cy="1461868"/>
          </a:xfrm>
          <a:prstGeom prst="rect">
            <a:avLst/>
          </a:prstGeom>
          <a:noFill/>
          <a:ln w="19050" cmpd="sng">
            <a:solidFill>
              <a:srgbClr val="CC0066"/>
            </a:solidFill>
            <a:miter lim="800000"/>
            <a:headEnd/>
            <a:tailEnd/>
          </a:ln>
          <a:effectLst/>
        </p:spPr>
      </p:pic>
      <p:sp>
        <p:nvSpPr>
          <p:cNvPr id="29" name="Content Placeholder 1"/>
          <p:cNvSpPr>
            <a:spLocks noGrp="1"/>
          </p:cNvSpPr>
          <p:nvPr>
            <p:ph idx="1"/>
          </p:nvPr>
        </p:nvSpPr>
        <p:spPr>
          <a:xfrm>
            <a:off x="76200" y="1524000"/>
            <a:ext cx="8229600" cy="4525963"/>
          </a:xfrm>
        </p:spPr>
        <p:txBody>
          <a:bodyPr/>
          <a:lstStyle/>
          <a:p>
            <a:r>
              <a:rPr lang="en-US" dirty="0"/>
              <a:t>Fermilab E-906/Drell-Yan</a:t>
            </a:r>
          </a:p>
          <a:p>
            <a:pPr lvl="1"/>
            <a:r>
              <a:rPr lang="en-US" dirty="0"/>
              <a:t>Better statistical precision (unpolarized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Polarized extension</a:t>
            </a:r>
            <a:r>
              <a:rPr lang="en-US" dirty="0"/>
              <a:t> </a:t>
            </a:r>
            <a:r>
              <a:rPr lang="en-US" dirty="0" smtClean="0"/>
              <a:t>under consideration</a:t>
            </a:r>
            <a:endParaRPr lang="en-US" dirty="0"/>
          </a:p>
          <a:p>
            <a:r>
              <a:rPr lang="en-US" dirty="0"/>
              <a:t>COMPASS</a:t>
            </a:r>
          </a:p>
          <a:p>
            <a:pPr lvl="1"/>
            <a:r>
              <a:rPr lang="en-US" dirty="0"/>
              <a:t>Pion beam—valence distributions</a:t>
            </a:r>
          </a:p>
          <a:p>
            <a:endParaRPr lang="en-US" dirty="0"/>
          </a:p>
          <a:p>
            <a:r>
              <a:rPr lang="en-US" dirty="0"/>
              <a:t>GSI FAIR—PAX experiment</a:t>
            </a:r>
          </a:p>
          <a:p>
            <a:pPr lvl="1"/>
            <a:r>
              <a:rPr lang="en-US" dirty="0"/>
              <a:t>Antiproton beam will sample valence distributions of targets</a:t>
            </a:r>
          </a:p>
          <a:p>
            <a:endParaRPr lang="en-US" dirty="0"/>
          </a:p>
          <a:p>
            <a:r>
              <a:rPr lang="en-US" dirty="0"/>
              <a:t>JINR </a:t>
            </a:r>
            <a:r>
              <a:rPr lang="en-US" dirty="0" err="1"/>
              <a:t>Dubna</a:t>
            </a:r>
            <a:r>
              <a:rPr lang="en-US" dirty="0"/>
              <a:t>-NICA</a:t>
            </a:r>
          </a:p>
          <a:p>
            <a:endParaRPr lang="en-US" dirty="0"/>
          </a:p>
          <a:p>
            <a:r>
              <a:rPr lang="en-US" dirty="0"/>
              <a:t>J-PARC</a:t>
            </a:r>
          </a:p>
          <a:p>
            <a:endParaRPr lang="en-US" dirty="0"/>
          </a:p>
          <a:p>
            <a:r>
              <a:rPr lang="en-US" dirty="0"/>
              <a:t>RHIC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96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52400" y="5029200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This is a “simulated” (that is, equivalent to Monte Carlo?) picture of what the effect might look like done with </a:t>
            </a: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GIMP software.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152400" y="76200"/>
            <a:ext cx="3810000" cy="1524000"/>
          </a:xfrm>
        </p:spPr>
        <p:txBody>
          <a:bodyPr/>
          <a:lstStyle/>
          <a:p>
            <a:r>
              <a:rPr lang="en-US" dirty="0" smtClean="0"/>
              <a:t>Epilogue:</a:t>
            </a:r>
            <a:endParaRPr lang="en-US" dirty="0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8" name="Picture 17" descr="siver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5" r="23280" b="25665"/>
          <a:stretch/>
        </p:blipFill>
        <p:spPr>
          <a:xfrm>
            <a:off x="3122390" y="533400"/>
            <a:ext cx="5716810" cy="4365577"/>
          </a:xfrm>
          <a:prstGeom prst="rect">
            <a:avLst/>
          </a:prstGeom>
          <a:ln w="76200" cap="flat" cmpd="tri">
            <a:solidFill>
              <a:srgbClr val="FFFF00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066530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8" y="368300"/>
            <a:ext cx="8885237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128588" y="4086225"/>
            <a:ext cx="8885237" cy="2105025"/>
            <a:chOff x="81" y="2574"/>
            <a:chExt cx="5597" cy="1326"/>
          </a:xfrm>
        </p:grpSpPr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1809" y="2592"/>
              <a:ext cx="2143" cy="233"/>
            </a:xfrm>
            <a:prstGeom prst="rect">
              <a:avLst/>
            </a:prstGeom>
            <a:solidFill>
              <a:srgbClr val="FFFFCC"/>
            </a:solidFill>
            <a:ln w="317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b="1" i="1" dirty="0">
                  <a:solidFill>
                    <a:srgbClr val="000000"/>
                  </a:solidFill>
                  <a:ea typeface="ＭＳ Ｐゴシック" pitchFamily="34" charset="-128"/>
                </a:rPr>
                <a:t>Significant non-zero </a:t>
              </a:r>
              <a:r>
                <a:rPr lang="en-US" b="1" i="1" dirty="0">
                  <a:solidFill>
                    <a:srgbClr val="000000"/>
                  </a:solidFill>
                  <a:latin typeface="Symbol" pitchFamily="18" charset="2"/>
                  <a:ea typeface="ＭＳ Ｐゴシック" pitchFamily="34" charset="-128"/>
                  <a:sym typeface="Symbol" pitchFamily="18" charset="2"/>
                </a:rPr>
                <a:t></a:t>
              </a:r>
              <a:r>
                <a:rPr lang="en-US" b="1" i="1" dirty="0">
                  <a:solidFill>
                    <a:srgbClr val="000000"/>
                  </a:solidFill>
                  <a:ea typeface="ＭＳ Ｐゴシック" pitchFamily="34" charset="-128"/>
                </a:rPr>
                <a:t> coefficient.</a:t>
              </a: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81" y="2574"/>
              <a:ext cx="5597" cy="1326"/>
            </a:xfrm>
            <a:prstGeom prst="rect">
              <a:avLst/>
            </a:prstGeom>
            <a:noFill/>
            <a:ln w="76200" cmpd="tri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0"/>
            <a:ext cx="7954963" cy="347663"/>
          </a:xfrm>
        </p:spPr>
        <p:txBody>
          <a:bodyPr/>
          <a:lstStyle/>
          <a:p>
            <a:r>
              <a:rPr lang="en-US" dirty="0"/>
              <a:t>NA10 angular distributions vs.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088732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76200" y="76200"/>
            <a:ext cx="8229600" cy="563562"/>
          </a:xfrm>
        </p:spPr>
        <p:txBody>
          <a:bodyPr/>
          <a:lstStyle/>
          <a:p>
            <a:r>
              <a:rPr lang="en-US" dirty="0" smtClean="0"/>
              <a:t>Drell-Yan Cross Section</a:t>
            </a:r>
            <a:endParaRPr lang="en-US" dirty="0"/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-76200" y="2590800"/>
            <a:ext cx="464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9863" marR="0" lvl="0" indent="-1698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Soft gluon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resummation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all orders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5257800" y="381000"/>
            <a:ext cx="3443342" cy="4741760"/>
            <a:chOff x="5257800" y="3886200"/>
            <a:chExt cx="2382837" cy="3281359"/>
          </a:xfrm>
        </p:grpSpPr>
        <p:pic>
          <p:nvPicPr>
            <p:cNvPr id="36" name="Picture 4" descr="allnlo"/>
            <p:cNvPicPr>
              <a:picLocks noChangeAspect="1" noChangeArrowheads="1"/>
            </p:cNvPicPr>
            <p:nvPr/>
          </p:nvPicPr>
          <p:blipFill>
            <a:blip r:embed="rId2" cstate="print"/>
            <a:srcRect l="366" b="33090"/>
            <a:stretch>
              <a:fillRect/>
            </a:stretch>
          </p:blipFill>
          <p:spPr bwMode="auto">
            <a:xfrm>
              <a:off x="5257800" y="3886200"/>
              <a:ext cx="2382837" cy="2198684"/>
            </a:xfrm>
            <a:prstGeom prst="rect">
              <a:avLst/>
            </a:prstGeom>
            <a:noFill/>
          </p:spPr>
        </p:pic>
        <p:pic>
          <p:nvPicPr>
            <p:cNvPr id="37" name="Picture 5" descr="allnlo"/>
            <p:cNvPicPr>
              <a:picLocks noChangeAspect="1" noChangeArrowheads="1"/>
            </p:cNvPicPr>
            <p:nvPr/>
          </p:nvPicPr>
          <p:blipFill>
            <a:blip r:embed="rId2" cstate="print"/>
            <a:srcRect l="24434" t="67419" r="25533" b="2159"/>
            <a:stretch>
              <a:fillRect/>
            </a:stretch>
          </p:blipFill>
          <p:spPr bwMode="auto">
            <a:xfrm>
              <a:off x="5881742" y="6172200"/>
              <a:ext cx="1191411" cy="995359"/>
            </a:xfrm>
            <a:prstGeom prst="rect">
              <a:avLst/>
            </a:prstGeom>
            <a:noFill/>
          </p:spPr>
        </p:pic>
      </p:grp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-14342" y="685800"/>
            <a:ext cx="4648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Next-to-Leading Order</a:t>
            </a:r>
          </a:p>
          <a:p>
            <a:pPr marL="169863" marR="0" lvl="0" indent="-1698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These diagrams are responsible for up to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50% of the measured cross section</a:t>
            </a:r>
          </a:p>
          <a:p>
            <a:pPr marL="169863" marR="0" lvl="0" indent="-1698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Parton distributions are Universal!</a:t>
            </a:r>
          </a:p>
          <a:p>
            <a:pPr marL="169863" marR="0" lvl="0" indent="-1698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Intrinsic transverse momentum of quarks (although a small effect,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l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 0.8)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0" y="3200400"/>
            <a:ext cx="464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Angular Distributions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tabLst/>
              <a:defRPr/>
            </a:pPr>
            <a:endParaRPr lang="en-US" b="1" kern="0" dirty="0" smtClean="0">
              <a:solidFill>
                <a:srgbClr val="0000FF"/>
              </a:solidFill>
            </a:endParaRP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charset="2"/>
              <a:buChar char="§"/>
              <a:tabLst/>
              <a:defRPr/>
            </a:pPr>
            <a:r>
              <a:rPr lang="en-US" b="1" kern="0" dirty="0">
                <a:solidFill>
                  <a:srgbClr val="0000FF"/>
                </a:solidFill>
              </a:rPr>
              <a:t> </a:t>
            </a:r>
            <a:endParaRPr lang="en-US" b="1" kern="0" dirty="0" smtClean="0">
              <a:solidFill>
                <a:srgbClr val="0000FF"/>
              </a:solidFill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33800"/>
            <a:ext cx="4186050" cy="1143000"/>
          </a:xfrm>
          <a:prstGeom prst="rect">
            <a:avLst/>
          </a:prstGeom>
        </p:spPr>
      </p:pic>
      <p:pic>
        <p:nvPicPr>
          <p:cNvPr id="7" name="Picture 6" descr="20121023_11431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6000" y="5105400"/>
            <a:ext cx="1905000" cy="1428750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52400" y="5181600"/>
            <a:ext cx="464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Higher Twist??</a:t>
            </a:r>
            <a:r>
              <a:rPr lang="en-US" b="1" kern="0" dirty="0" smtClean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5" name="Picture 14" descr="20121023_11431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685800"/>
            <a:ext cx="7467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60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76200" y="76200"/>
            <a:ext cx="8229600" cy="563562"/>
          </a:xfrm>
        </p:spPr>
        <p:txBody>
          <a:bodyPr/>
          <a:lstStyle/>
          <a:p>
            <a:r>
              <a:rPr lang="en-US" dirty="0" smtClean="0"/>
              <a:t>Drell-Yan Cross Section</a:t>
            </a:r>
            <a:endParaRPr lang="en-US" dirty="0"/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-76200" y="2590800"/>
            <a:ext cx="464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9863" marR="0" lvl="0" indent="-1698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Soft gluon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resummation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all orders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5257800" y="381000"/>
            <a:ext cx="3443342" cy="4741760"/>
            <a:chOff x="5257800" y="3886200"/>
            <a:chExt cx="2382837" cy="3281359"/>
          </a:xfrm>
        </p:grpSpPr>
        <p:pic>
          <p:nvPicPr>
            <p:cNvPr id="36" name="Picture 4" descr="allnlo"/>
            <p:cNvPicPr>
              <a:picLocks noChangeAspect="1" noChangeArrowheads="1"/>
            </p:cNvPicPr>
            <p:nvPr/>
          </p:nvPicPr>
          <p:blipFill>
            <a:blip r:embed="rId2" cstate="print"/>
            <a:srcRect l="366" b="33090"/>
            <a:stretch>
              <a:fillRect/>
            </a:stretch>
          </p:blipFill>
          <p:spPr bwMode="auto">
            <a:xfrm>
              <a:off x="5257800" y="3886200"/>
              <a:ext cx="2382837" cy="2198684"/>
            </a:xfrm>
            <a:prstGeom prst="rect">
              <a:avLst/>
            </a:prstGeom>
            <a:noFill/>
          </p:spPr>
        </p:pic>
        <p:pic>
          <p:nvPicPr>
            <p:cNvPr id="37" name="Picture 5" descr="allnlo"/>
            <p:cNvPicPr>
              <a:picLocks noChangeAspect="1" noChangeArrowheads="1"/>
            </p:cNvPicPr>
            <p:nvPr/>
          </p:nvPicPr>
          <p:blipFill>
            <a:blip r:embed="rId2" cstate="print"/>
            <a:srcRect l="24434" t="67419" r="25533" b="2159"/>
            <a:stretch>
              <a:fillRect/>
            </a:stretch>
          </p:blipFill>
          <p:spPr bwMode="auto">
            <a:xfrm>
              <a:off x="5881742" y="6172200"/>
              <a:ext cx="1191411" cy="995359"/>
            </a:xfrm>
            <a:prstGeom prst="rect">
              <a:avLst/>
            </a:prstGeom>
            <a:noFill/>
          </p:spPr>
        </p:pic>
      </p:grp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-14342" y="685800"/>
            <a:ext cx="4648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Next-to-Leading Order</a:t>
            </a:r>
          </a:p>
          <a:p>
            <a:pPr marL="169863" marR="0" lvl="0" indent="-1698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These diagrams are responsible for up to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50% of the measured cross section</a:t>
            </a:r>
          </a:p>
          <a:p>
            <a:pPr marL="169863" marR="0" lvl="0" indent="-1698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Parton distributions are Universal!</a:t>
            </a:r>
          </a:p>
          <a:p>
            <a:pPr marL="169863" marR="0" lvl="0" indent="-1698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Intrinsic transverse momentum of quarks (although a small effect,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l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 0.8)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0" y="3200400"/>
            <a:ext cx="464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Angular Distributions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tabLst/>
              <a:defRPr/>
            </a:pPr>
            <a:endParaRPr lang="en-US" b="1" kern="0" dirty="0" smtClean="0">
              <a:solidFill>
                <a:srgbClr val="0000FF"/>
              </a:solidFill>
            </a:endParaRP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charset="2"/>
              <a:buChar char="§"/>
              <a:tabLst/>
              <a:defRPr/>
            </a:pPr>
            <a:r>
              <a:rPr lang="en-US" b="1" kern="0" dirty="0">
                <a:solidFill>
                  <a:srgbClr val="0000FF"/>
                </a:solidFill>
              </a:rPr>
              <a:t> </a:t>
            </a:r>
            <a:endParaRPr lang="en-US" b="1" kern="0" dirty="0" smtClean="0">
              <a:solidFill>
                <a:srgbClr val="0000FF"/>
              </a:solidFill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33800"/>
            <a:ext cx="4186050" cy="1143000"/>
          </a:xfrm>
          <a:prstGeom prst="rect">
            <a:avLst/>
          </a:prstGeom>
        </p:spPr>
      </p:pic>
      <p:pic>
        <p:nvPicPr>
          <p:cNvPr id="7" name="Picture 6" descr="20121023_11431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6000" y="5105400"/>
            <a:ext cx="1905000" cy="1428750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52400" y="5181600"/>
            <a:ext cx="464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Higher Twist??</a:t>
            </a:r>
            <a:r>
              <a:rPr lang="en-US" b="1" kern="0" dirty="0" smtClean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6030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038600" y="228600"/>
            <a:ext cx="5156200" cy="2955925"/>
            <a:chOff x="2512" y="1921"/>
            <a:chExt cx="3248" cy="1862"/>
          </a:xfrm>
        </p:grpSpPr>
        <p:pic>
          <p:nvPicPr>
            <p:cNvPr id="8" name="Picture 32" descr="mrs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2" y="1921"/>
              <a:ext cx="3248" cy="1732"/>
            </a:xfrm>
            <a:prstGeom prst="rect">
              <a:avLst/>
            </a:prstGeom>
            <a:noFill/>
          </p:spPr>
        </p:pic>
        <p:sp>
          <p:nvSpPr>
            <p:cNvPr id="9" name="Text Box 33"/>
            <p:cNvSpPr txBox="1">
              <a:spLocks noChangeArrowheads="1"/>
            </p:cNvSpPr>
            <p:nvPr/>
          </p:nvSpPr>
          <p:spPr bwMode="auto">
            <a:xfrm>
              <a:off x="3408" y="3456"/>
              <a:ext cx="71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2800" u="none" dirty="0" err="1">
                  <a:solidFill>
                    <a:srgbClr val="CC3399"/>
                  </a:solidFill>
                  <a:latin typeface="Times New Roman" pitchFamily="18" charset="0"/>
                </a:rPr>
                <a:t>x</a:t>
              </a:r>
              <a:r>
                <a:rPr lang="en-US" sz="2800" u="none" baseline="-25000" dirty="0" err="1">
                  <a:solidFill>
                    <a:srgbClr val="CC3399"/>
                  </a:solidFill>
                  <a:latin typeface="Times New Roman" pitchFamily="18" charset="0"/>
                </a:rPr>
                <a:t>target</a:t>
              </a:r>
              <a:endParaRPr lang="en-US" sz="2800" u="none" baseline="-25000" dirty="0">
                <a:solidFill>
                  <a:srgbClr val="CC3399"/>
                </a:solidFill>
                <a:latin typeface="Times New Roman" pitchFamily="18" charset="0"/>
              </a:endParaRPr>
            </a:p>
          </p:txBody>
        </p:sp>
        <p:sp>
          <p:nvSpPr>
            <p:cNvPr id="10" name="Text Box 34"/>
            <p:cNvSpPr txBox="1">
              <a:spLocks noChangeArrowheads="1"/>
            </p:cNvSpPr>
            <p:nvPr/>
          </p:nvSpPr>
          <p:spPr bwMode="auto">
            <a:xfrm>
              <a:off x="4704" y="3456"/>
              <a:ext cx="55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800" u="none" dirty="0" err="1">
                  <a:solidFill>
                    <a:srgbClr val="3333FF"/>
                  </a:solidFill>
                  <a:latin typeface="Times New Roman" pitchFamily="18" charset="0"/>
                </a:rPr>
                <a:t>x</a:t>
              </a:r>
              <a:r>
                <a:rPr lang="en-US" sz="2800" u="none" baseline="-25000" dirty="0" err="1">
                  <a:solidFill>
                    <a:srgbClr val="3333FF"/>
                  </a:solidFill>
                  <a:latin typeface="Times New Roman" pitchFamily="18" charset="0"/>
                </a:rPr>
                <a:t>beam</a:t>
              </a:r>
              <a:endParaRPr lang="en-US" sz="2800" u="none" baseline="-25000" dirty="0">
                <a:solidFill>
                  <a:srgbClr val="3333FF"/>
                </a:solidFill>
                <a:latin typeface="Times New Roman" pitchFamily="18" charset="0"/>
              </a:endParaRPr>
            </a:p>
          </p:txBody>
        </p:sp>
        <p:sp>
          <p:nvSpPr>
            <p:cNvPr id="11" name="AutoShape 35"/>
            <p:cNvSpPr>
              <a:spLocks/>
            </p:cNvSpPr>
            <p:nvPr/>
          </p:nvSpPr>
          <p:spPr bwMode="auto">
            <a:xfrm rot="16200000">
              <a:off x="3592" y="2939"/>
              <a:ext cx="179" cy="1142"/>
            </a:xfrm>
            <a:prstGeom prst="leftBrace">
              <a:avLst>
                <a:gd name="adj1" fmla="val 35510"/>
                <a:gd name="adj2" fmla="val 46542"/>
              </a:avLst>
            </a:prstGeom>
            <a:noFill/>
            <a:ln w="28575">
              <a:solidFill>
                <a:srgbClr val="CC3399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eaLnBrk="1" hangingPunct="1"/>
              <a:endParaRPr lang="en-US" u="none">
                <a:solidFill>
                  <a:srgbClr val="CC3399"/>
                </a:solidFill>
                <a:latin typeface="Times New Roman" pitchFamily="18" charset="0"/>
              </a:endParaRPr>
            </a:p>
          </p:txBody>
        </p:sp>
        <p:sp>
          <p:nvSpPr>
            <p:cNvPr id="12" name="AutoShape 36"/>
            <p:cNvSpPr>
              <a:spLocks/>
            </p:cNvSpPr>
            <p:nvPr/>
          </p:nvSpPr>
          <p:spPr bwMode="auto">
            <a:xfrm rot="16200000">
              <a:off x="4898" y="3017"/>
              <a:ext cx="179" cy="987"/>
            </a:xfrm>
            <a:prstGeom prst="leftBrace">
              <a:avLst>
                <a:gd name="adj1" fmla="val 30690"/>
                <a:gd name="adj2" fmla="val 46542"/>
              </a:avLst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eaLnBrk="1" hangingPunct="1"/>
              <a:endParaRPr lang="en-US" u="none">
                <a:solidFill>
                  <a:srgbClr val="33CC33"/>
                </a:solidFill>
                <a:latin typeface="Times New Roman" pitchFamily="18" charset="0"/>
              </a:endParaRPr>
            </a:p>
          </p:txBody>
        </p:sp>
      </p:grp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76200" y="533400"/>
            <a:ext cx="4419600" cy="2895600"/>
          </a:xfrm>
        </p:spPr>
        <p:txBody>
          <a:bodyPr/>
          <a:lstStyle/>
          <a:p>
            <a:r>
              <a:rPr lang="en-US" dirty="0"/>
              <a:t>Measured cross section is a convolution of beam and target parton </a:t>
            </a:r>
            <a:r>
              <a:rPr lang="en-US" dirty="0" smtClean="0"/>
              <a:t>distributions</a:t>
            </a:r>
          </a:p>
          <a:p>
            <a:r>
              <a:rPr lang="en-US" b="1" dirty="0" smtClean="0">
                <a:solidFill>
                  <a:srgbClr val="0033CC"/>
                </a:solidFill>
              </a:rPr>
              <a:t>Proton Beam</a:t>
            </a:r>
          </a:p>
          <a:p>
            <a:pPr lvl="1"/>
            <a:r>
              <a:rPr lang="en-US" dirty="0" smtClean="0"/>
              <a:t>Target antiquarks and beam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u</a:t>
            </a:r>
            <a:r>
              <a:rPr lang="en-US" dirty="0"/>
              <a:t>-quark </a:t>
            </a:r>
            <a:r>
              <a:rPr lang="en-US" dirty="0" smtClean="0"/>
              <a:t>dominance</a:t>
            </a:r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0000FF"/>
                </a:solidFill>
              </a:rPr>
              <a:t>(</a:t>
            </a:r>
            <a:r>
              <a:rPr lang="en-US" b="1" dirty="0">
                <a:solidFill>
                  <a:srgbClr val="0000FF"/>
                </a:solidFill>
              </a:rPr>
              <a:t>2/3)</a:t>
            </a:r>
            <a:r>
              <a:rPr lang="en-US" b="1" baseline="30000" dirty="0">
                <a:solidFill>
                  <a:srgbClr val="0000FF"/>
                </a:solidFill>
              </a:rPr>
              <a:t>2</a:t>
            </a:r>
            <a:r>
              <a:rPr lang="en-US" b="1" dirty="0">
                <a:solidFill>
                  <a:srgbClr val="0000FF"/>
                </a:solidFill>
              </a:rPr>
              <a:t> vs. (1/3)</a:t>
            </a:r>
            <a:r>
              <a:rPr lang="en-US" b="1" baseline="30000" dirty="0">
                <a:solidFill>
                  <a:srgbClr val="0000FF"/>
                </a:solidFill>
              </a:rPr>
              <a:t>2</a:t>
            </a:r>
            <a:endParaRPr lang="en-US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76200" y="76200"/>
            <a:ext cx="8229600" cy="563562"/>
          </a:xfrm>
        </p:spPr>
        <p:txBody>
          <a:bodyPr/>
          <a:lstStyle/>
          <a:p>
            <a:r>
              <a:rPr lang="en-US" dirty="0" smtClean="0"/>
              <a:t>Drell-Yan Cross Section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05000"/>
            <a:ext cx="4302091" cy="103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68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 QCD-N12 Drell-Yan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038600" y="228600"/>
            <a:ext cx="5156200" cy="2955925"/>
            <a:chOff x="2512" y="1921"/>
            <a:chExt cx="3248" cy="1862"/>
          </a:xfrm>
        </p:grpSpPr>
        <p:pic>
          <p:nvPicPr>
            <p:cNvPr id="8" name="Picture 32" descr="mrs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2" y="1921"/>
              <a:ext cx="3248" cy="1732"/>
            </a:xfrm>
            <a:prstGeom prst="rect">
              <a:avLst/>
            </a:prstGeom>
            <a:noFill/>
          </p:spPr>
        </p:pic>
        <p:sp>
          <p:nvSpPr>
            <p:cNvPr id="9" name="Text Box 33"/>
            <p:cNvSpPr txBox="1">
              <a:spLocks noChangeArrowheads="1"/>
            </p:cNvSpPr>
            <p:nvPr/>
          </p:nvSpPr>
          <p:spPr bwMode="auto">
            <a:xfrm>
              <a:off x="3408" y="3456"/>
              <a:ext cx="71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2800" u="none" dirty="0" err="1">
                  <a:solidFill>
                    <a:srgbClr val="CC3399"/>
                  </a:solidFill>
                  <a:latin typeface="Times New Roman" pitchFamily="18" charset="0"/>
                </a:rPr>
                <a:t>x</a:t>
              </a:r>
              <a:r>
                <a:rPr lang="en-US" sz="2800" u="none" baseline="-25000" dirty="0" err="1">
                  <a:solidFill>
                    <a:srgbClr val="CC3399"/>
                  </a:solidFill>
                  <a:latin typeface="Times New Roman" pitchFamily="18" charset="0"/>
                </a:rPr>
                <a:t>target</a:t>
              </a:r>
              <a:endParaRPr lang="en-US" sz="2800" u="none" baseline="-25000" dirty="0">
                <a:solidFill>
                  <a:srgbClr val="CC3399"/>
                </a:solidFill>
                <a:latin typeface="Times New Roman" pitchFamily="18" charset="0"/>
              </a:endParaRPr>
            </a:p>
          </p:txBody>
        </p:sp>
        <p:sp>
          <p:nvSpPr>
            <p:cNvPr id="10" name="Text Box 34"/>
            <p:cNvSpPr txBox="1">
              <a:spLocks noChangeArrowheads="1"/>
            </p:cNvSpPr>
            <p:nvPr/>
          </p:nvSpPr>
          <p:spPr bwMode="auto">
            <a:xfrm>
              <a:off x="4704" y="3456"/>
              <a:ext cx="55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800" u="none" dirty="0" err="1">
                  <a:solidFill>
                    <a:srgbClr val="3333FF"/>
                  </a:solidFill>
                  <a:latin typeface="Times New Roman" pitchFamily="18" charset="0"/>
                </a:rPr>
                <a:t>x</a:t>
              </a:r>
              <a:r>
                <a:rPr lang="en-US" sz="2800" u="none" baseline="-25000" dirty="0" err="1">
                  <a:solidFill>
                    <a:srgbClr val="3333FF"/>
                  </a:solidFill>
                  <a:latin typeface="Times New Roman" pitchFamily="18" charset="0"/>
                </a:rPr>
                <a:t>beam</a:t>
              </a:r>
              <a:endParaRPr lang="en-US" sz="2800" u="none" baseline="-25000" dirty="0">
                <a:solidFill>
                  <a:srgbClr val="3333FF"/>
                </a:solidFill>
                <a:latin typeface="Times New Roman" pitchFamily="18" charset="0"/>
              </a:endParaRPr>
            </a:p>
          </p:txBody>
        </p:sp>
        <p:sp>
          <p:nvSpPr>
            <p:cNvPr id="11" name="AutoShape 35"/>
            <p:cNvSpPr>
              <a:spLocks/>
            </p:cNvSpPr>
            <p:nvPr/>
          </p:nvSpPr>
          <p:spPr bwMode="auto">
            <a:xfrm rot="16200000">
              <a:off x="3592" y="2939"/>
              <a:ext cx="179" cy="1142"/>
            </a:xfrm>
            <a:prstGeom prst="leftBrace">
              <a:avLst>
                <a:gd name="adj1" fmla="val 35510"/>
                <a:gd name="adj2" fmla="val 46542"/>
              </a:avLst>
            </a:prstGeom>
            <a:noFill/>
            <a:ln w="28575">
              <a:solidFill>
                <a:srgbClr val="CC3399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eaLnBrk="1" hangingPunct="1"/>
              <a:endParaRPr lang="en-US" u="none">
                <a:solidFill>
                  <a:srgbClr val="CC3399"/>
                </a:solidFill>
                <a:latin typeface="Times New Roman" pitchFamily="18" charset="0"/>
              </a:endParaRPr>
            </a:p>
          </p:txBody>
        </p:sp>
        <p:sp>
          <p:nvSpPr>
            <p:cNvPr id="12" name="AutoShape 36"/>
            <p:cNvSpPr>
              <a:spLocks/>
            </p:cNvSpPr>
            <p:nvPr/>
          </p:nvSpPr>
          <p:spPr bwMode="auto">
            <a:xfrm rot="16200000">
              <a:off x="4898" y="3017"/>
              <a:ext cx="179" cy="987"/>
            </a:xfrm>
            <a:prstGeom prst="leftBrace">
              <a:avLst>
                <a:gd name="adj1" fmla="val 30690"/>
                <a:gd name="adj2" fmla="val 46542"/>
              </a:avLst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eaLnBrk="1" hangingPunct="1"/>
              <a:endParaRPr lang="en-US" u="none">
                <a:solidFill>
                  <a:srgbClr val="33CC33"/>
                </a:solidFill>
                <a:latin typeface="Times New Roman" pitchFamily="18" charset="0"/>
              </a:endParaRPr>
            </a:p>
          </p:txBody>
        </p:sp>
      </p:grp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76200" y="533400"/>
            <a:ext cx="4419600" cy="2895600"/>
          </a:xfrm>
        </p:spPr>
        <p:txBody>
          <a:bodyPr/>
          <a:lstStyle/>
          <a:p>
            <a:r>
              <a:rPr lang="en-US" dirty="0"/>
              <a:t>Measured cross section is a convolution of beam and target parton </a:t>
            </a:r>
            <a:r>
              <a:rPr lang="en-US" dirty="0" smtClean="0"/>
              <a:t>distributions</a:t>
            </a:r>
          </a:p>
          <a:p>
            <a:r>
              <a:rPr lang="en-US" b="1" dirty="0" smtClean="0">
                <a:solidFill>
                  <a:srgbClr val="0033CC"/>
                </a:solidFill>
              </a:rPr>
              <a:t>Proton Beam</a:t>
            </a:r>
          </a:p>
          <a:p>
            <a:pPr lvl="1"/>
            <a:r>
              <a:rPr lang="en-US" dirty="0" smtClean="0"/>
              <a:t>Target antiquarks and beam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u</a:t>
            </a:r>
            <a:r>
              <a:rPr lang="en-US" dirty="0"/>
              <a:t>-quark </a:t>
            </a:r>
            <a:r>
              <a:rPr lang="en-US" dirty="0" smtClean="0"/>
              <a:t>dominance</a:t>
            </a:r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0000FF"/>
                </a:solidFill>
              </a:rPr>
              <a:t>(</a:t>
            </a:r>
            <a:r>
              <a:rPr lang="en-US" b="1" dirty="0">
                <a:solidFill>
                  <a:srgbClr val="0000FF"/>
                </a:solidFill>
              </a:rPr>
              <a:t>2/3)</a:t>
            </a:r>
            <a:r>
              <a:rPr lang="en-US" b="1" baseline="30000" dirty="0">
                <a:solidFill>
                  <a:srgbClr val="0000FF"/>
                </a:solidFill>
              </a:rPr>
              <a:t>2</a:t>
            </a:r>
            <a:r>
              <a:rPr lang="en-US" b="1" dirty="0">
                <a:solidFill>
                  <a:srgbClr val="0000FF"/>
                </a:solidFill>
              </a:rPr>
              <a:t> vs. (1/3)</a:t>
            </a:r>
            <a:r>
              <a:rPr lang="en-US" b="1" baseline="30000" dirty="0">
                <a:solidFill>
                  <a:srgbClr val="0000FF"/>
                </a:solidFill>
              </a:rPr>
              <a:t>2</a:t>
            </a:r>
            <a:endParaRPr lang="en-US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76200" y="76200"/>
            <a:ext cx="8229600" cy="563562"/>
          </a:xfrm>
        </p:spPr>
        <p:txBody>
          <a:bodyPr/>
          <a:lstStyle/>
          <a:p>
            <a:r>
              <a:rPr lang="en-US" dirty="0" smtClean="0"/>
              <a:t>Drell-Yan Cross Section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05000"/>
            <a:ext cx="4302091" cy="103599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971800" y="2528887"/>
            <a:ext cx="3733800" cy="1128713"/>
            <a:chOff x="2971800" y="2986087"/>
            <a:chExt cx="3733800" cy="1128713"/>
          </a:xfrm>
        </p:grpSpPr>
        <p:sp>
          <p:nvSpPr>
            <p:cNvPr id="16" name="AutoShape 38"/>
            <p:cNvSpPr>
              <a:spLocks noChangeArrowheads="1"/>
            </p:cNvSpPr>
            <p:nvPr/>
          </p:nvSpPr>
          <p:spPr bwMode="auto">
            <a:xfrm>
              <a:off x="2971800" y="2986087"/>
              <a:ext cx="1433513" cy="519113"/>
            </a:xfrm>
            <a:custGeom>
              <a:avLst/>
              <a:gdLst>
                <a:gd name="G0" fmla="+- 2700 0 0"/>
                <a:gd name="G1" fmla="*/ G0 2 1"/>
                <a:gd name="G2" fmla="+- 21600 0 G1"/>
                <a:gd name="G3" fmla="*/ G2 G2 1"/>
                <a:gd name="G4" fmla="*/ G0 G0 1"/>
                <a:gd name="G5" fmla="+- G3 0 G4"/>
                <a:gd name="G6" fmla="*/ G5 1 8"/>
                <a:gd name="G7" fmla="sqrt G6"/>
                <a:gd name="G8" fmla="*/ G4 1 8"/>
                <a:gd name="G9" fmla="sqrt G8"/>
                <a:gd name="G10" fmla="+- G7 G9 0"/>
                <a:gd name="G11" fmla="+- G7 0 G9"/>
                <a:gd name="G12" fmla="+- G10 10800 0"/>
                <a:gd name="G13" fmla="+- 10800 0 G10"/>
                <a:gd name="G14" fmla="+- G11 10800 0"/>
                <a:gd name="G15" fmla="+- 10800 0 G11"/>
                <a:gd name="G16" fmla="+- 21600 0 G0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close/>
                  <a:moveTo>
                    <a:pt x="4198" y="6106"/>
                  </a:moveTo>
                  <a:cubicBezTo>
                    <a:pt x="3223" y="7477"/>
                    <a:pt x="2700" y="9117"/>
                    <a:pt x="2700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close/>
                </a:path>
              </a:pathLst>
            </a:custGeom>
            <a:noFill/>
            <a:ln w="19050" cmpd="sng">
              <a:solidFill>
                <a:srgbClr val="FD220B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Content Placeholder 1"/>
            <p:cNvSpPr txBox="1">
              <a:spLocks/>
            </p:cNvSpPr>
            <p:nvPr/>
          </p:nvSpPr>
          <p:spPr bwMode="auto">
            <a:xfrm>
              <a:off x="4495800" y="3657600"/>
              <a:ext cx="2209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69863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Wingdings" pitchFamily="2" charset="2"/>
                <a:buChar char="§"/>
                <a:defRPr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60375" indent="-17621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defRPr>
              </a:lvl2pPr>
              <a:lvl3pPr marL="744538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•"/>
                <a:defRPr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defRPr>
              </a:lvl3pPr>
              <a:lvl4pPr marL="1027113" indent="-168275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defRPr>
              </a:lvl4pPr>
              <a:lvl5pPr marL="13112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defRPr>
              </a:lvl5pPr>
              <a:lvl6pPr marL="17684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rgbClr val="000000"/>
                  </a:solidFill>
                  <a:latin typeface="+mn-lt"/>
                </a:defRPr>
              </a:lvl6pPr>
              <a:lvl7pPr marL="22256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rgbClr val="000000"/>
                  </a:solidFill>
                  <a:latin typeface="+mn-lt"/>
                </a:defRPr>
              </a:lvl7pPr>
              <a:lvl8pPr marL="26828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rgbClr val="000000"/>
                  </a:solidFill>
                  <a:latin typeface="+mn-lt"/>
                </a:defRPr>
              </a:lvl8pPr>
              <a:lvl9pPr marL="3140075" indent="-1698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rgbClr val="000000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dirty="0" smtClean="0">
                  <a:solidFill>
                    <a:srgbClr val="000000"/>
                  </a:solidFill>
                </a:rPr>
                <a:t>Acceptance limited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0" idx="1"/>
              <a:endCxn id="16" idx="5"/>
            </p:cNvCxnSpPr>
            <p:nvPr/>
          </p:nvCxnSpPr>
          <p:spPr bwMode="auto">
            <a:xfrm flipH="1" flipV="1">
              <a:off x="4195396" y="3429184"/>
              <a:ext cx="300404" cy="457016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9198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color{Magenta}{&#10;\[&#10;\bar q&#10;\]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04"/>
  <p:tag name="BOXHEIGHT" val="340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03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$\bar d(x)/\bar u(x)$ for $0.015 \le x \le 0.35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76"/>
  <p:tag name="BOXHEIGHT" val="302"/>
  <p:tag name="BOXFONT" val="10"/>
  <p:tag name="BOXWRAP" val="False"/>
  <p:tag name="WORKAROUNDTRANSPARENCYBUG" val="False"/>
  <p:tag name="ALLOWFONTSUBSTITUTION" val="False"/>
  <p:tag name="BITMAPFORMAT" val="pngmono"/>
  <p:tag name="ORIGWIDTH" val="134"/>
  <p:tag name="PICTUREFILESIZE" val="654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6|2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6|2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color{Blue}{&#10;\[&#10;q&#10;\]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04"/>
  <p:tag name="BOXHEIGHT" val="340"/>
  <p:tag name="BOXFONT" val="10"/>
  <p:tag name="BOXWRAP" val="False"/>
  <p:tag name="WORKAROUNDTRANSPARENCYBUG" val="False"/>
  <p:tag name="ALLOWFONTSUBSTITUTION" val="False"/>
  <p:tag name="BITMAPFORMAT" val="png256"/>
  <p:tag name="ORIGWIDTH" val="10"/>
  <p:tag name="PICTUREFILESIZE" val="175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{&#10;\[&#10;\mu^+&#10;\]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04"/>
  <p:tag name="BOXHEIGHT" val="340"/>
  <p:tag name="BOXFONT" val="10"/>
  <p:tag name="BOXWRAP" val="False"/>
  <p:tag name="WORKAROUNDTRANSPARENCYBUG" val="False"/>
  <p:tag name="ALLOWFONTSUBSTITUTION" val="False"/>
  <p:tag name="BITMAPFORMAT" val="png256"/>
  <p:tag name="ORIGWIDTH" val="27"/>
  <p:tag name="PICTUREFILESIZE" val="293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{&#10;\[&#10;\mu^-&#10;\]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04"/>
  <p:tag name="BOXHEIGHT" val="340"/>
  <p:tag name="BOXFONT" val="10"/>
  <p:tag name="BOXWRAP" val="False"/>
  <p:tag name="WORKAROUNDTRANSPARENCYBUG" val="False"/>
  <p:tag name="ALLOWFONTSUBSTITUTION" val="False"/>
  <p:tag name="BITMAPFORMAT" val="png256"/>
  <p:tag name="ORIGWIDTH" val="25"/>
  <p:tag name="PICTUREFILESIZE" val="260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$\bar d(x) = \bar u(x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76"/>
  <p:tag name="BOXHEIGHT" val="302"/>
  <p:tag name="BOXFONT" val="10"/>
  <p:tag name="BOXWRAP" val="False"/>
  <p:tag name="WORKAROUNDTRANSPARENCYBUG" val="False"/>
  <p:tag name="ALLOWFONTSUBSTITUTION" val="False"/>
  <p:tag name="BITMAPFORMAT" val="png256"/>
  <p:tag name="ORIGWIDTH" val="50"/>
  <p:tag name="PICTUREFILESIZE" val="406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[&#10;\int_0^1 \left[\bar d(x) - \bar u(x)\right] dx \ne 0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76"/>
  <p:tag name="BOXHEIGHT" val="302"/>
  <p:tag name="BOXFONT" val="10"/>
  <p:tag name="BOXWRAP" val="False"/>
  <p:tag name="WORKAROUNDTRANSPARENCYBUG" val="False"/>
  <p:tag name="ALLOWFONTSUBSTITUTION" val="False"/>
  <p:tag name="BITMAPFORMAT" val="png256"/>
  <p:tag name="ORIGWIDTH" val="105"/>
  <p:tag name="PICTUREFILESIZE" val="94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[&#10;\int_0^1 \left[\bar d(x) - \bar u(x)\right] dx \ne 0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76"/>
  <p:tag name="BOXHEIGHT" val="302"/>
  <p:tag name="BOXFONT" val="10"/>
  <p:tag name="BOXWRAP" val="False"/>
  <p:tag name="WORKAROUNDTRANSPARENCYBUG" val="False"/>
  <p:tag name="ALLOWFONTSUBSTITUTION" val="False"/>
  <p:tag name="BITMAPFORMAT" val="pngmono"/>
  <p:tag name="ORIGWIDTH" val="105"/>
  <p:tag name="PICTUREFILESIZE" val="54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$\bar d(x) = \bar u(x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76"/>
  <p:tag name="BOXHEIGHT" val="302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46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$\bar d &gt; \bar u$ at $x = 0.18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76"/>
  <p:tag name="BOXHEIGHT" val="302"/>
  <p:tag name="BOXFONT" val="10"/>
  <p:tag name="BOXWRAP" val="False"/>
  <p:tag name="WORKAROUNDTRANSPARENCYBUG" val="False"/>
  <p:tag name="ALLOWFONTSUBSTITUTION" val="False"/>
  <p:tag name="BITMAPFORMAT" val="pngmono"/>
  <p:tag name="ORIGWIDTH" val="76"/>
  <p:tag name="PICTUREFILESIZE" val="2871"/>
</p:tagLst>
</file>

<file path=ppt/theme/theme1.xml><?xml version="1.0" encoding="utf-8"?>
<a:theme xmlns:a="http://schemas.openxmlformats.org/drawingml/2006/main" name="ArgonneBlue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ArgonneBlue.potx</Template>
  <TotalTime>1912</TotalTime>
  <Words>4078</Words>
  <Application>Microsoft Macintosh PowerPoint</Application>
  <PresentationFormat>On-screen Show (4:3)</PresentationFormat>
  <Paragraphs>667</Paragraphs>
  <Slides>53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ArgonneBlue</vt:lpstr>
      <vt:lpstr>Formula</vt:lpstr>
      <vt:lpstr>Equation</vt:lpstr>
      <vt:lpstr>What can more Drell-Yan data tell us about QCD (or Drell-Yan Overview)?</vt:lpstr>
      <vt:lpstr>The Big Picture</vt:lpstr>
      <vt:lpstr>Early Muon Pair Data—soon to be called Drell-Yan</vt:lpstr>
      <vt:lpstr>Early Muon Pair Data—soon to be called Drell-Yan</vt:lpstr>
      <vt:lpstr>Drell and Yan’s explanation</vt:lpstr>
      <vt:lpstr>Drell-Yan Cross Section</vt:lpstr>
      <vt:lpstr>Drell-Yan Cross Section</vt:lpstr>
      <vt:lpstr>Drell-Yan Cross Section</vt:lpstr>
      <vt:lpstr>Drell-Yan Cross Section</vt:lpstr>
      <vt:lpstr>Drell-Yan Cross Section</vt:lpstr>
      <vt:lpstr>Drell-Yan Cross Section</vt:lpstr>
      <vt:lpstr> Unpolarized Drell-Yan—Boring? </vt:lpstr>
      <vt:lpstr>PowerPoint Presentation</vt:lpstr>
      <vt:lpstr>Drell-Yan Cross Section</vt:lpstr>
      <vt:lpstr>Light Antiquark Flavor Asymmetry:  Brief History</vt:lpstr>
      <vt:lpstr>Light Antiquark Flavor Asymmetry:  Brief History</vt:lpstr>
      <vt:lpstr>Light Antiquark Flavor Asymmetry:  Brief History</vt:lpstr>
      <vt:lpstr>Light Antiquark Flavor Asymmetry:  Brief History</vt:lpstr>
      <vt:lpstr>Structure of nucleonic matter:  How do sea quark distributions differ in a nucleus?</vt:lpstr>
      <vt:lpstr>Structure of nucleonic matter: Where are the nuclear pions?</vt:lpstr>
      <vt:lpstr>Structure of nucleonic matter: Where are the nuclear pions?</vt:lpstr>
      <vt:lpstr>Pionic Parton Distributions:  Why are should you be interested in the pion?</vt:lpstr>
      <vt:lpstr>Pionic Parton Distributions:  Why are should you be interested in the pion?</vt:lpstr>
      <vt:lpstr>Pion Drell-Yan Data:  CERN NA3 (p+) NA10 (p-)</vt:lpstr>
      <vt:lpstr>Soft Gluon Resummation</vt:lpstr>
      <vt:lpstr>Longitudinal Structure:  Other topics</vt:lpstr>
      <vt:lpstr>Transverse Momentum Distributions:  Introduction</vt:lpstr>
      <vt:lpstr>Transverse Momentum Distributions:  Introduction</vt:lpstr>
      <vt:lpstr>Generalized Angular Distributions &amp; Lam Tung relation</vt:lpstr>
      <vt:lpstr>Generalized Angular Distributions &amp; Lam Tung relation</vt:lpstr>
      <vt:lpstr>NA10 Lam-Tung Relation vs. pT </vt:lpstr>
      <vt:lpstr>Pionic Data Fermilab E615</vt:lpstr>
      <vt:lpstr>Why is Lam-Tung relation important? What does it have to do with Transverse Momentum?</vt:lpstr>
      <vt:lpstr>Boer-Mulders Structure Function</vt:lpstr>
      <vt:lpstr>Lam-Tung Relation—Alternative View:  QCD effects </vt:lpstr>
      <vt:lpstr>Protonic Drell-Yan E-866/NuSea:  Angular distrib.</vt:lpstr>
      <vt:lpstr>Lam-Tung Relation </vt:lpstr>
      <vt:lpstr>Lam-Tung Relation </vt:lpstr>
      <vt:lpstr>Lam-Tung Relation </vt:lpstr>
      <vt:lpstr>Spin Asymmetries in Drell-Yan reactions</vt:lpstr>
      <vt:lpstr>Single Spin Leading Order Drell-Yan Cross Section</vt:lpstr>
      <vt:lpstr>Transverse Momentum Distributions:   The Sivers’ function</vt:lpstr>
      <vt:lpstr>Transverse Momentum Distributions:   The Sivers’ function</vt:lpstr>
      <vt:lpstr>SIDIS Sivers' measurements</vt:lpstr>
      <vt:lpstr>Future Polarized Drell-Yan Measurements</vt:lpstr>
      <vt:lpstr>ANsin(φγ-φs) prediction Anselmino et al</vt:lpstr>
      <vt:lpstr>COMPASS@CERN</vt:lpstr>
      <vt:lpstr>COMPASS@CERN</vt:lpstr>
      <vt:lpstr>Polarized Drell-Yan@Fermilab Main Injector</vt:lpstr>
      <vt:lpstr>Drell-Yan Data: What data would I like to see? (My personal view)</vt:lpstr>
      <vt:lpstr>Future Drell-Yan Experiments</vt:lpstr>
      <vt:lpstr>Epilogue:</vt:lpstr>
      <vt:lpstr>NA10 angular distributions vs. pT</vt:lpstr>
    </vt:vector>
  </TitlesOfParts>
  <Company>Sony Electronics,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reimer</dc:creator>
  <cp:lastModifiedBy>Paul E Reimer</cp:lastModifiedBy>
  <cp:revision>133</cp:revision>
  <dcterms:created xsi:type="dcterms:W3CDTF">2010-08-04T19:01:14Z</dcterms:created>
  <dcterms:modified xsi:type="dcterms:W3CDTF">2012-10-25T23:13:26Z</dcterms:modified>
</cp:coreProperties>
</file>