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375" r:id="rId3"/>
    <p:sldId id="376" r:id="rId4"/>
    <p:sldId id="408" r:id="rId5"/>
    <p:sldId id="409" r:id="rId6"/>
    <p:sldId id="374" r:id="rId7"/>
    <p:sldId id="406" r:id="rId8"/>
    <p:sldId id="383" r:id="rId9"/>
    <p:sldId id="384" r:id="rId10"/>
    <p:sldId id="386" r:id="rId11"/>
    <p:sldId id="422" r:id="rId12"/>
    <p:sldId id="389" r:id="rId13"/>
    <p:sldId id="390" r:id="rId14"/>
    <p:sldId id="391" r:id="rId15"/>
    <p:sldId id="442" r:id="rId16"/>
    <p:sldId id="440" r:id="rId17"/>
    <p:sldId id="438" r:id="rId18"/>
    <p:sldId id="447" r:id="rId19"/>
    <p:sldId id="395" r:id="rId20"/>
    <p:sldId id="443" r:id="rId21"/>
    <p:sldId id="444" r:id="rId22"/>
    <p:sldId id="433" r:id="rId23"/>
    <p:sldId id="411" r:id="rId24"/>
    <p:sldId id="401" r:id="rId25"/>
    <p:sldId id="434" r:id="rId26"/>
    <p:sldId id="349" r:id="rId27"/>
    <p:sldId id="424" r:id="rId28"/>
    <p:sldId id="425" r:id="rId29"/>
    <p:sldId id="426" r:id="rId30"/>
    <p:sldId id="412" r:id="rId31"/>
    <p:sldId id="413" r:id="rId32"/>
    <p:sldId id="414" r:id="rId33"/>
    <p:sldId id="415" r:id="rId34"/>
    <p:sldId id="437" r:id="rId35"/>
    <p:sldId id="423" r:id="rId36"/>
    <p:sldId id="427" r:id="rId37"/>
    <p:sldId id="448" r:id="rId38"/>
    <p:sldId id="446" r:id="rId39"/>
    <p:sldId id="430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EF7FDF"/>
    <a:srgbClr val="821072"/>
    <a:srgbClr val="00FF00"/>
    <a:srgbClr val="E8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>
        <p:scale>
          <a:sx n="70" d="100"/>
          <a:sy n="70" d="100"/>
        </p:scale>
        <p:origin x="-138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png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4" Type="http://schemas.openxmlformats.org/officeDocument/2006/relationships/image" Target="../media/image67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5" Type="http://schemas.openxmlformats.org/officeDocument/2006/relationships/image" Target="../media/image81.wmf"/><Relationship Id="rId4" Type="http://schemas.openxmlformats.org/officeDocument/2006/relationships/image" Target="../media/image80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emf"/><Relationship Id="rId1" Type="http://schemas.openxmlformats.org/officeDocument/2006/relationships/image" Target="../media/image25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5" Type="http://schemas.openxmlformats.org/officeDocument/2006/relationships/image" Target="../media/image12.wmf"/><Relationship Id="rId4" Type="http://schemas.openxmlformats.org/officeDocument/2006/relationships/image" Target="../media/image8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4" Type="http://schemas.openxmlformats.org/officeDocument/2006/relationships/image" Target="../media/image94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4" Type="http://schemas.openxmlformats.org/officeDocument/2006/relationships/image" Target="../media/image9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4" Type="http://schemas.openxmlformats.org/officeDocument/2006/relationships/image" Target="../media/image105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wmf"/><Relationship Id="rId1" Type="http://schemas.openxmlformats.org/officeDocument/2006/relationships/image" Target="../media/image11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emf"/><Relationship Id="rId1" Type="http://schemas.openxmlformats.org/officeDocument/2006/relationships/image" Target="../media/image119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4" Type="http://schemas.openxmlformats.org/officeDocument/2006/relationships/image" Target="../media/image6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emf"/><Relationship Id="rId4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92636-9144-44C2-A09F-0D0BD59C8055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C1DCB-3A2B-4533-902D-CC50E7CA4B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C1DCB-3A2B-4533-902D-CC50E7CA4B8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B242-8782-4A7C-9590-A72EC708D113}" type="datetime1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BFC6-C639-4B88-8FAB-C2723FD5F895}" type="datetime1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1FEB-3966-4EF9-8D12-26CA25ED6AD1}" type="datetime1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4CBD-2096-4392-9F4A-A0C45A55A52E}" type="datetime1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5977-14FD-44F3-A398-D48FFCEF719C}" type="datetime1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BE78-62D6-42F2-AC02-A427220B03CF}" type="datetime1">
              <a:rPr lang="en-US" smtClean="0"/>
              <a:pPr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2387C-2A5D-43F3-8921-9A8556538370}" type="datetime1">
              <a:rPr lang="en-US" smtClean="0"/>
              <a:pPr/>
              <a:t>10/22/2012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75550-D243-4506-B839-2494000D1163}" type="datetime1">
              <a:rPr lang="en-US" smtClean="0"/>
              <a:pPr/>
              <a:t>10/22/2012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811F-1E0A-4ACE-A392-D4E117A4B830}" type="datetime1">
              <a:rPr lang="en-US" smtClean="0"/>
              <a:pPr/>
              <a:t>10/22/2012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3DCC8-EDB5-4AD8-A1EA-70E106CE27EA}" type="datetime1">
              <a:rPr lang="en-US" smtClean="0"/>
              <a:pPr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3A88-C5E0-48FA-9093-4FB822303908}" type="datetime1">
              <a:rPr lang="en-US" smtClean="0"/>
              <a:pPr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76516-7B4F-4C02-8C05-D8BD3514C553}" type="datetime1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image" Target="../media/image34.png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image" Target="../media/image48.png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1.bin"/><Relationship Id="rId9" Type="http://schemas.openxmlformats.org/officeDocument/2006/relationships/oleObject" Target="../embeddings/oleObject3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3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40.bin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oleObject" Target="../embeddings/oleObject42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68.png"/><Relationship Id="rId4" Type="http://schemas.openxmlformats.org/officeDocument/2006/relationships/oleObject" Target="../embeddings/oleObject4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76.png"/><Relationship Id="rId4" Type="http://schemas.openxmlformats.org/officeDocument/2006/relationships/oleObject" Target="../embeddings/oleObject47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oleObject" Target="../embeddings/oleObject49.bin"/><Relationship Id="rId7" Type="http://schemas.openxmlformats.org/officeDocument/2006/relationships/image" Target="../media/image8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2.bin"/><Relationship Id="rId5" Type="http://schemas.openxmlformats.org/officeDocument/2006/relationships/oleObject" Target="../embeddings/oleObject51.bin"/><Relationship Id="rId4" Type="http://schemas.openxmlformats.org/officeDocument/2006/relationships/oleObject" Target="../embeddings/oleObject50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85.png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6.bin"/><Relationship Id="rId5" Type="http://schemas.openxmlformats.org/officeDocument/2006/relationships/oleObject" Target="../embeddings/oleObject55.bin"/><Relationship Id="rId10" Type="http://schemas.openxmlformats.org/officeDocument/2006/relationships/image" Target="../media/image56.png"/><Relationship Id="rId4" Type="http://schemas.openxmlformats.org/officeDocument/2006/relationships/oleObject" Target="../embeddings/oleObject54.bin"/><Relationship Id="rId9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oleObject" Target="../embeddings/oleObject57.bin"/><Relationship Id="rId7" Type="http://schemas.openxmlformats.org/officeDocument/2006/relationships/image" Target="../media/image9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60.bin"/><Relationship Id="rId5" Type="http://schemas.openxmlformats.org/officeDocument/2006/relationships/oleObject" Target="../embeddings/oleObject59.bin"/><Relationship Id="rId4" Type="http://schemas.openxmlformats.org/officeDocument/2006/relationships/oleObject" Target="../embeddings/oleObject58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65.bin"/><Relationship Id="rId5" Type="http://schemas.openxmlformats.org/officeDocument/2006/relationships/oleObject" Target="../embeddings/oleObject64.bin"/><Relationship Id="rId4" Type="http://schemas.openxmlformats.org/officeDocument/2006/relationships/oleObject" Target="../embeddings/oleObject6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69.bin"/><Relationship Id="rId5" Type="http://schemas.openxmlformats.org/officeDocument/2006/relationships/oleObject" Target="../embeddings/oleObject68.bin"/><Relationship Id="rId4" Type="http://schemas.openxmlformats.org/officeDocument/2006/relationships/oleObject" Target="../embeddings/oleObject67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9.pn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oleObject" Target="../embeddings/oleObject70.bin"/><Relationship Id="rId4" Type="http://schemas.openxmlformats.org/officeDocument/2006/relationships/image" Target="../media/image10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3" Type="http://schemas.openxmlformats.org/officeDocument/2006/relationships/image" Target="../media/image106.png"/><Relationship Id="rId7" Type="http://schemas.openxmlformats.org/officeDocument/2006/relationships/image" Target="../media/image10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72.bin"/><Relationship Id="rId5" Type="http://schemas.openxmlformats.org/officeDocument/2006/relationships/oleObject" Target="../embeddings/oleObject71.bin"/><Relationship Id="rId4" Type="http://schemas.openxmlformats.org/officeDocument/2006/relationships/image" Target="../media/image107.png"/><Relationship Id="rId9" Type="http://schemas.openxmlformats.org/officeDocument/2006/relationships/oleObject" Target="../embeddings/oleObject74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75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77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78.bin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4" Type="http://schemas.openxmlformats.org/officeDocument/2006/relationships/oleObject" Target="../embeddings/oleObject81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.bin"/><Relationship Id="rId3" Type="http://schemas.openxmlformats.org/officeDocument/2006/relationships/image" Target="../media/image122.png"/><Relationship Id="rId7" Type="http://schemas.openxmlformats.org/officeDocument/2006/relationships/oleObject" Target="../embeddings/oleObject8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68.png"/><Relationship Id="rId5" Type="http://schemas.openxmlformats.org/officeDocument/2006/relationships/oleObject" Target="../embeddings/oleObject83.bin"/><Relationship Id="rId4" Type="http://schemas.openxmlformats.org/officeDocument/2006/relationships/oleObject" Target="../embeddings/oleObject8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3.png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11.png"/><Relationship Id="rId9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3.png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-76200"/>
            <a:ext cx="8305800" cy="1676400"/>
          </a:xfrm>
        </p:spPr>
        <p:txBody>
          <a:bodyPr/>
          <a:lstStyle/>
          <a:p>
            <a:r>
              <a:rPr lang="en-US" dirty="0" smtClean="0"/>
              <a:t>Exclusive Reactions</a:t>
            </a:r>
            <a:r>
              <a:rPr lang="en-US" dirty="0" smtClean="0"/>
              <a:t> </a:t>
            </a:r>
            <a:r>
              <a:rPr lang="en-US" dirty="0" smtClean="0"/>
              <a:t>at HERMES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371600"/>
            <a:ext cx="7848600" cy="26670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Hrachya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Marukyan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ANL (Yerevan Physics Institute)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b="1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rd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Workshop on the QCD Structure of the Nucleon (QCD-N’12), Bilbao, Spain, 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Oct. 22-26, 2012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hermeslog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43775" y="5562600"/>
            <a:ext cx="1800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715000"/>
            <a:ext cx="9906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762000" y="2438400"/>
            <a:ext cx="7696200" cy="1447800"/>
          </a:xfrm>
          <a:prstGeom prst="rect">
            <a:avLst/>
          </a:prstGeom>
          <a:solidFill>
            <a:schemeClr val="tx1">
              <a:lumMod val="50000"/>
              <a:lumOff val="50000"/>
              <a:alpha val="3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 extrusionH="76200"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19200" y="4114800"/>
            <a:ext cx="7467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SzPct val="200000"/>
            </a:pPr>
            <a:r>
              <a:rPr lang="en-US" sz="2000" dirty="0" smtClean="0"/>
              <a:t>Exclusive measurements and GPDs</a:t>
            </a:r>
          </a:p>
          <a:p>
            <a:pPr>
              <a:buClr>
                <a:srgbClr val="C00000"/>
              </a:buClr>
              <a:buSzPct val="200000"/>
            </a:pPr>
            <a:r>
              <a:rPr lang="en-US" sz="2000" dirty="0" smtClean="0"/>
              <a:t>HERMES experiment at HERA</a:t>
            </a:r>
          </a:p>
          <a:p>
            <a:pPr>
              <a:buClr>
                <a:srgbClr val="C00000"/>
              </a:buClr>
              <a:buSzPct val="200000"/>
            </a:pPr>
            <a:r>
              <a:rPr lang="en-US" sz="2000" dirty="0" smtClean="0"/>
              <a:t>DVCS measurement at HERMES: </a:t>
            </a:r>
            <a:r>
              <a:rPr lang="en-US" sz="2000" dirty="0" err="1" smtClean="0"/>
              <a:t>azimuthal</a:t>
            </a:r>
            <a:r>
              <a:rPr lang="en-US" sz="2000" dirty="0" smtClean="0"/>
              <a:t> asymmetries</a:t>
            </a:r>
          </a:p>
          <a:p>
            <a:pPr>
              <a:buClr>
                <a:srgbClr val="C00000"/>
              </a:buClr>
              <a:buSzPct val="200000"/>
            </a:pPr>
            <a:r>
              <a:rPr lang="en-US" sz="2000" dirty="0" smtClean="0"/>
              <a:t>Exclusive meson production: cross section, asymmetries, SDMEs</a:t>
            </a:r>
          </a:p>
          <a:p>
            <a:pPr>
              <a:buClr>
                <a:srgbClr val="C00000"/>
              </a:buClr>
              <a:buSzPct val="200000"/>
            </a:pPr>
            <a:r>
              <a:rPr lang="en-US" sz="2000" dirty="0" smtClean="0"/>
              <a:t>Summary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25" y="5191125"/>
            <a:ext cx="2190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25" y="5495925"/>
            <a:ext cx="2190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25" y="4886325"/>
            <a:ext cx="2190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572000"/>
            <a:ext cx="2190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25" y="4276725"/>
            <a:ext cx="2190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0" y="0"/>
            <a:ext cx="9144000" cy="55399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3000" b="1" dirty="0" smtClean="0">
                <a:solidFill>
                  <a:srgbClr val="002060"/>
                </a:solidFill>
              </a:rPr>
              <a:t>Beam-Spin Asymmetry</a:t>
            </a:r>
            <a:endParaRPr lang="de-DE" sz="3000" b="1" baseline="-250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477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Hrachya</a:t>
            </a:r>
            <a:r>
              <a:rPr lang="en-US" dirty="0" smtClean="0"/>
              <a:t> </a:t>
            </a:r>
            <a:r>
              <a:rPr lang="en-US" dirty="0" err="1" smtClean="0"/>
              <a:t>Marukyan</a:t>
            </a:r>
            <a:r>
              <a:rPr lang="en-US" dirty="0" smtClean="0"/>
              <a:t>, 22.10.2012, QCD–N’12, Bilbao, Spain</a:t>
            </a:r>
            <a:endParaRPr lang="en-US" dirty="0"/>
          </a:p>
        </p:txBody>
      </p:sp>
      <p:graphicFrame>
        <p:nvGraphicFramePr>
          <p:cNvPr id="381953" name="Object 1"/>
          <p:cNvGraphicFramePr>
            <a:graphicFrameLocks noChangeAspect="1"/>
          </p:cNvGraphicFramePr>
          <p:nvPr/>
        </p:nvGraphicFramePr>
        <p:xfrm>
          <a:off x="76200" y="1066800"/>
          <a:ext cx="6248400" cy="5257800"/>
        </p:xfrm>
        <a:graphic>
          <a:graphicData uri="http://schemas.openxmlformats.org/presentationml/2006/ole">
            <p:oleObj spid="_x0000_s381953" name="Acrobat Document" r:id="rId3" imgW="5133735" imgH="3257289" progId="AcroExch.Document.7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0" y="762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JHEP 07 (2012) 032, arXiv:1203.6287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381954" name="Object 2"/>
          <p:cNvGraphicFramePr>
            <a:graphicFrameLocks noChangeAspect="1"/>
          </p:cNvGraphicFramePr>
          <p:nvPr/>
        </p:nvGraphicFramePr>
        <p:xfrm>
          <a:off x="6324600" y="1905000"/>
          <a:ext cx="1752600" cy="533400"/>
        </p:xfrm>
        <a:graphic>
          <a:graphicData uri="http://schemas.openxmlformats.org/presentationml/2006/ole">
            <p:oleObj spid="_x0000_s381954" name="Equation" r:id="rId4" imgW="749160" imgH="21564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553200" y="5181600"/>
            <a:ext cx="2424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Fractions of  associated </a:t>
            </a:r>
          </a:p>
          <a:p>
            <a:pPr algn="ctr"/>
            <a:r>
              <a:rPr lang="en-US" dirty="0" smtClean="0"/>
              <a:t>process from MC</a:t>
            </a:r>
            <a:endParaRPr lang="en-US" dirty="0"/>
          </a:p>
        </p:txBody>
      </p:sp>
      <p:graphicFrame>
        <p:nvGraphicFramePr>
          <p:cNvPr id="381955" name="Object 3"/>
          <p:cNvGraphicFramePr>
            <a:graphicFrameLocks noChangeAspect="1"/>
          </p:cNvGraphicFramePr>
          <p:nvPr/>
        </p:nvGraphicFramePr>
        <p:xfrm>
          <a:off x="6262688" y="2819400"/>
          <a:ext cx="2881312" cy="565150"/>
        </p:xfrm>
        <a:graphic>
          <a:graphicData uri="http://schemas.openxmlformats.org/presentationml/2006/ole">
            <p:oleObj spid="_x0000_s381955" name="Equation" r:id="rId5" imgW="123156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0" y="0"/>
            <a:ext cx="9144000" cy="55399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3000" b="1" dirty="0" smtClean="0">
                <a:solidFill>
                  <a:srgbClr val="002060"/>
                </a:solidFill>
              </a:rPr>
              <a:t>Longitudinal Single- and Duble-Spin Asymmetries</a:t>
            </a:r>
            <a:endParaRPr lang="de-DE" sz="3000" b="1" baseline="-250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477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Hrachya</a:t>
            </a:r>
            <a:r>
              <a:rPr lang="en-US" dirty="0" smtClean="0"/>
              <a:t> </a:t>
            </a:r>
            <a:r>
              <a:rPr lang="en-US" dirty="0" err="1" smtClean="0"/>
              <a:t>Marukyan</a:t>
            </a:r>
            <a:r>
              <a:rPr lang="en-US" dirty="0" smtClean="0"/>
              <a:t>, 22.10.2012, QCD–N’12, Bilbao, Spain</a:t>
            </a:r>
            <a:endParaRPr lang="en-US" dirty="0"/>
          </a:p>
        </p:txBody>
      </p:sp>
      <p:pic>
        <p:nvPicPr>
          <p:cNvPr id="437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00150"/>
            <a:ext cx="62293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72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743200"/>
            <a:ext cx="6238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676400" y="6858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JHEP 06 (2010) 019, arXiv:1004.0177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372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3825" y="3371850"/>
            <a:ext cx="62769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72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5962650"/>
            <a:ext cx="62007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84001" name="Object 1"/>
          <p:cNvGraphicFramePr>
            <a:graphicFrameLocks noChangeAspect="1"/>
          </p:cNvGraphicFramePr>
          <p:nvPr/>
        </p:nvGraphicFramePr>
        <p:xfrm>
          <a:off x="6629400" y="2020888"/>
          <a:ext cx="2057400" cy="646112"/>
        </p:xfrm>
        <a:graphic>
          <a:graphicData uri="http://schemas.openxmlformats.org/presentationml/2006/ole">
            <p:oleObj spid="_x0000_s384001" name="Equation" r:id="rId7" imgW="749160" imgH="228600" progId="Equation.3">
              <p:embed/>
            </p:oleObj>
          </a:graphicData>
        </a:graphic>
      </p:graphicFrame>
      <p:graphicFrame>
        <p:nvGraphicFramePr>
          <p:cNvPr id="384002" name="Object 2"/>
          <p:cNvGraphicFramePr>
            <a:graphicFrameLocks noChangeAspect="1"/>
          </p:cNvGraphicFramePr>
          <p:nvPr/>
        </p:nvGraphicFramePr>
        <p:xfrm>
          <a:off x="6705600" y="5105400"/>
          <a:ext cx="2133600" cy="646112"/>
        </p:xfrm>
        <a:graphic>
          <a:graphicData uri="http://schemas.openxmlformats.org/presentationml/2006/ole">
            <p:oleObj spid="_x0000_s384002" name="Equation" r:id="rId8" imgW="723600" imgH="22860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648152" y="3581400"/>
            <a:ext cx="22238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Relatively large BH </a:t>
            </a:r>
          </a:p>
          <a:p>
            <a:r>
              <a:rPr lang="en-US" dirty="0" smtClean="0"/>
              <a:t>contribution to these </a:t>
            </a:r>
          </a:p>
          <a:p>
            <a:pPr algn="ctr"/>
            <a:r>
              <a:rPr lang="en-US" dirty="0" smtClean="0"/>
              <a:t>asymmetries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553200" y="609600"/>
            <a:ext cx="2514600" cy="1169551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VGG</a:t>
            </a:r>
            <a:r>
              <a:rPr lang="en-US" sz="1400" dirty="0" smtClean="0"/>
              <a:t>: model calculation</a:t>
            </a:r>
          </a:p>
          <a:p>
            <a:pPr algn="ctr"/>
            <a:r>
              <a:rPr lang="en-US" sz="1400" dirty="0" smtClean="0"/>
              <a:t>M. </a:t>
            </a:r>
            <a:r>
              <a:rPr lang="en-US" sz="1400" dirty="0" err="1" smtClean="0"/>
              <a:t>Vanderhaeghen</a:t>
            </a:r>
            <a:r>
              <a:rPr lang="en-US" sz="1400" dirty="0" smtClean="0"/>
              <a:t>, P. </a:t>
            </a:r>
            <a:r>
              <a:rPr lang="en-US" sz="1400" dirty="0" err="1" smtClean="0"/>
              <a:t>Guichon</a:t>
            </a:r>
            <a:r>
              <a:rPr lang="en-US" sz="1400" dirty="0" smtClean="0"/>
              <a:t>, M. </a:t>
            </a:r>
            <a:r>
              <a:rPr lang="en-US" sz="1400" dirty="0" err="1" smtClean="0"/>
              <a:t>Guidal</a:t>
            </a:r>
            <a:endParaRPr lang="en-US" sz="1400" dirty="0" smtClean="0"/>
          </a:p>
          <a:p>
            <a:r>
              <a:rPr lang="en-US" sz="1400" dirty="0" smtClean="0"/>
              <a:t>Phys. Rev. </a:t>
            </a:r>
            <a:r>
              <a:rPr lang="en-US" sz="1400" b="1" dirty="0" smtClean="0"/>
              <a:t>D60</a:t>
            </a:r>
            <a:r>
              <a:rPr lang="en-US" sz="1400" dirty="0" smtClean="0"/>
              <a:t> (1999) 0940177</a:t>
            </a:r>
          </a:p>
          <a:p>
            <a:r>
              <a:rPr lang="en-US" sz="1400" dirty="0" err="1" smtClean="0"/>
              <a:t>Prog</a:t>
            </a:r>
            <a:r>
              <a:rPr lang="en-US" sz="1400" dirty="0" smtClean="0"/>
              <a:t>. </a:t>
            </a:r>
            <a:r>
              <a:rPr lang="en-US" sz="1400" dirty="0" err="1" smtClean="0"/>
              <a:t>Nucl</a:t>
            </a:r>
            <a:r>
              <a:rPr lang="en-US" sz="1400" dirty="0" smtClean="0"/>
              <a:t>. Phys. </a:t>
            </a:r>
            <a:r>
              <a:rPr lang="en-US" sz="1400" b="1" dirty="0" smtClean="0"/>
              <a:t>47</a:t>
            </a:r>
            <a:r>
              <a:rPr lang="en-US" sz="1400" dirty="0" smtClean="0"/>
              <a:t> (2001) 401</a:t>
            </a:r>
            <a:endParaRPr lang="en-US" sz="1400" dirty="0"/>
          </a:p>
        </p:txBody>
      </p:sp>
      <p:sp>
        <p:nvSpPr>
          <p:cNvPr id="14" name="Rectangular Callout 13"/>
          <p:cNvSpPr/>
          <p:nvPr/>
        </p:nvSpPr>
        <p:spPr>
          <a:xfrm>
            <a:off x="6553200" y="609600"/>
            <a:ext cx="2514600" cy="1143000"/>
          </a:xfrm>
          <a:prstGeom prst="wedgeRectCallout">
            <a:avLst>
              <a:gd name="adj1" fmla="val -89187"/>
              <a:gd name="adj2" fmla="val 91682"/>
            </a:avLst>
          </a:prstGeom>
          <a:solidFill>
            <a:schemeClr val="accent1">
              <a:alpha val="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0" y="0"/>
            <a:ext cx="9144000" cy="55399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3000" b="1" dirty="0" smtClean="0">
                <a:solidFill>
                  <a:srgbClr val="002060"/>
                </a:solidFill>
              </a:rPr>
              <a:t>DVCS: Transverse Target-Spin Asymmetry </a:t>
            </a:r>
            <a:r>
              <a:rPr lang="de-DE" sz="3000" b="1" dirty="0" smtClean="0">
                <a:solidFill>
                  <a:schemeClr val="tx2"/>
                </a:solidFill>
              </a:rPr>
              <a:t>A</a:t>
            </a:r>
            <a:r>
              <a:rPr lang="de-DE" sz="3000" b="1" baseline="-25000" dirty="0" smtClean="0">
                <a:solidFill>
                  <a:schemeClr val="tx2"/>
                </a:solidFill>
              </a:rPr>
              <a:t>UT</a:t>
            </a:r>
            <a:endParaRPr lang="de-DE" sz="3000" b="1" baseline="-25000" dirty="0">
              <a:solidFill>
                <a:schemeClr val="tx2"/>
              </a:solidFill>
            </a:endParaRPr>
          </a:p>
        </p:txBody>
      </p:sp>
      <p:pic>
        <p:nvPicPr>
          <p:cNvPr id="289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066800"/>
            <a:ext cx="6629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66797" y="6031468"/>
            <a:ext cx="4272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Model: VGG with variation of </a:t>
            </a:r>
            <a:r>
              <a:rPr lang="en-US" dirty="0" err="1" smtClean="0">
                <a:solidFill>
                  <a:srgbClr val="FF0000"/>
                </a:solidFill>
              </a:rPr>
              <a:t>J</a:t>
            </a:r>
            <a:r>
              <a:rPr lang="en-US" baseline="-25000" dirty="0" err="1" smtClean="0">
                <a:solidFill>
                  <a:srgbClr val="FF0000"/>
                </a:solidFill>
              </a:rPr>
              <a:t>u</a:t>
            </a:r>
            <a:r>
              <a:rPr lang="en-US" dirty="0" smtClean="0"/>
              <a:t>, while </a:t>
            </a:r>
            <a:r>
              <a:rPr lang="en-US" dirty="0" err="1" smtClean="0">
                <a:solidFill>
                  <a:srgbClr val="FF0000"/>
                </a:solidFill>
              </a:rPr>
              <a:t>J</a:t>
            </a:r>
            <a:r>
              <a:rPr lang="en-US" baseline="-25000" dirty="0" err="1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=0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371600" y="5943600"/>
            <a:ext cx="4191000" cy="45720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95600" y="762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JHEP 06 (2008) 066, arXiv:0802.2499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7736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Sensitive to </a:t>
            </a:r>
            <a:r>
              <a:rPr lang="en-US" dirty="0" smtClean="0">
                <a:solidFill>
                  <a:srgbClr val="FF0000"/>
                </a:solidFill>
              </a:rPr>
              <a:t>GPD E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6781800" y="2362200"/>
          <a:ext cx="2209800" cy="457200"/>
        </p:xfrm>
        <a:graphic>
          <a:graphicData uri="http://schemas.openxmlformats.org/presentationml/2006/ole">
            <p:oleObj spid="_x0000_s369666" name="Equation" r:id="rId4" imgW="1091880" imgH="21564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315200" y="14594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Sensitive to </a:t>
            </a:r>
            <a:r>
              <a:rPr lang="en-US" dirty="0" err="1" smtClean="0">
                <a:solidFill>
                  <a:srgbClr val="FF0000"/>
                </a:solidFill>
              </a:rPr>
              <a:t>J</a:t>
            </a:r>
            <a:r>
              <a:rPr lang="en-US" baseline="-25000" dirty="0" err="1" smtClean="0">
                <a:solidFill>
                  <a:srgbClr val="FF0000"/>
                </a:solidFill>
              </a:rPr>
              <a:t>u</a:t>
            </a:r>
            <a:r>
              <a:rPr lang="en-US" u="sng" baseline="-25000" dirty="0" smtClean="0">
                <a:solidFill>
                  <a:srgbClr val="FF0000"/>
                </a:solidFill>
              </a:rPr>
              <a:t>   </a:t>
            </a:r>
            <a:endParaRPr lang="en-US" u="sng" baseline="-25000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705600" y="190500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705600" y="2743200"/>
            <a:ext cx="533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9796" name="Object 4"/>
          <p:cNvGraphicFramePr>
            <a:graphicFrameLocks noChangeAspect="1"/>
          </p:cNvGraphicFramePr>
          <p:nvPr/>
        </p:nvGraphicFramePr>
        <p:xfrm>
          <a:off x="6643687" y="4727575"/>
          <a:ext cx="2500313" cy="388938"/>
        </p:xfrm>
        <a:graphic>
          <a:graphicData uri="http://schemas.openxmlformats.org/presentationml/2006/ole">
            <p:oleObj spid="_x0000_s369667" name="Equation" r:id="rId5" imgW="1562040" imgH="228600" progId="Equation.3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091400" y="4202668"/>
            <a:ext cx="190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Not sensitive to </a:t>
            </a:r>
            <a:r>
              <a:rPr lang="en-US" dirty="0" err="1" smtClean="0">
                <a:solidFill>
                  <a:srgbClr val="FF0000"/>
                </a:solidFill>
              </a:rPr>
              <a:t>J</a:t>
            </a:r>
            <a:r>
              <a:rPr lang="en-US" baseline="-25000" dirty="0" err="1" smtClean="0">
                <a:solidFill>
                  <a:srgbClr val="FF0000"/>
                </a:solidFill>
              </a:rPr>
              <a:t>u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6477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Hrachya</a:t>
            </a:r>
            <a:r>
              <a:rPr lang="en-US" dirty="0" smtClean="0"/>
              <a:t> </a:t>
            </a:r>
            <a:r>
              <a:rPr lang="en-US" dirty="0" err="1" smtClean="0"/>
              <a:t>Marukyan</a:t>
            </a:r>
            <a:r>
              <a:rPr lang="en-US" dirty="0" smtClean="0"/>
              <a:t>, 22.10.2012, QCD–N’12, Bilbao, Spain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0" y="0"/>
            <a:ext cx="9144000" cy="55399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3000" b="1" dirty="0" smtClean="0">
                <a:solidFill>
                  <a:srgbClr val="002060"/>
                </a:solidFill>
              </a:rPr>
              <a:t>DVCS: Transverse Double-Spin Asymmetry </a:t>
            </a:r>
            <a:r>
              <a:rPr lang="de-DE" sz="3000" b="1" dirty="0" smtClean="0">
                <a:solidFill>
                  <a:schemeClr val="tx2"/>
                </a:solidFill>
              </a:rPr>
              <a:t>A</a:t>
            </a:r>
            <a:r>
              <a:rPr lang="de-DE" sz="3000" b="1" baseline="-25000" dirty="0" smtClean="0">
                <a:solidFill>
                  <a:schemeClr val="tx2"/>
                </a:solidFill>
              </a:rPr>
              <a:t>LT</a:t>
            </a:r>
            <a:endParaRPr lang="de-DE" sz="3000" b="1" baseline="-25000" dirty="0">
              <a:solidFill>
                <a:schemeClr val="tx2"/>
              </a:solidFill>
            </a:endParaRPr>
          </a:p>
        </p:txBody>
      </p:sp>
      <p:pic>
        <p:nvPicPr>
          <p:cNvPr id="286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0" y="1066800"/>
            <a:ext cx="59245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906494" y="773668"/>
            <a:ext cx="4198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Phys </a:t>
            </a:r>
            <a:r>
              <a:rPr lang="en-US" dirty="0" err="1" smtClean="0">
                <a:solidFill>
                  <a:srgbClr val="FF0000"/>
                </a:solidFill>
              </a:rPr>
              <a:t>Lett</a:t>
            </a:r>
            <a:r>
              <a:rPr lang="en-US" dirty="0" smtClean="0">
                <a:solidFill>
                  <a:srgbClr val="FF0000"/>
                </a:solidFill>
              </a:rPr>
              <a:t>. B704 (2011) 15, arXiv:1106.2990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5791200"/>
            <a:ext cx="5067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Consistent with zero, cancellations between E and H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Sensitivity to </a:t>
            </a:r>
            <a:r>
              <a:rPr lang="en-US" dirty="0" err="1" smtClean="0">
                <a:solidFill>
                  <a:srgbClr val="FF0000"/>
                </a:solidFill>
              </a:rPr>
              <a:t>J</a:t>
            </a:r>
            <a:r>
              <a:rPr lang="en-US" baseline="-25000" dirty="0" err="1" smtClean="0">
                <a:solidFill>
                  <a:srgbClr val="FF0000"/>
                </a:solidFill>
              </a:rPr>
              <a:t>u</a:t>
            </a:r>
            <a:r>
              <a:rPr lang="en-US" dirty="0" smtClean="0">
                <a:solidFill>
                  <a:srgbClr val="FF0000"/>
                </a:solidFill>
              </a:rPr>
              <a:t> is suppressed by kinematic factors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3400" y="5867400"/>
            <a:ext cx="5105400" cy="53340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477000" y="5029200"/>
            <a:ext cx="2388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Sensitive to both </a:t>
            </a:r>
            <a:r>
              <a:rPr lang="en-US" dirty="0" smtClean="0">
                <a:solidFill>
                  <a:schemeClr val="tx2"/>
                </a:solidFill>
              </a:rPr>
              <a:t>GPDs</a:t>
            </a:r>
          </a:p>
          <a:p>
            <a:r>
              <a:rPr lang="en-US" dirty="0" smtClean="0"/>
              <a:t>entering the </a:t>
            </a:r>
            <a:r>
              <a:rPr lang="en-US" dirty="0" err="1" smtClean="0">
                <a:solidFill>
                  <a:srgbClr val="FF0000"/>
                </a:solidFill>
              </a:rPr>
              <a:t>Ji</a:t>
            </a:r>
            <a:r>
              <a:rPr lang="en-US" dirty="0" smtClean="0">
                <a:solidFill>
                  <a:srgbClr val="FF0000"/>
                </a:solidFill>
              </a:rPr>
              <a:t> sum rule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477000" y="4953000"/>
            <a:ext cx="2362200" cy="8382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Curved Right Arrow 27"/>
          <p:cNvSpPr/>
          <p:nvPr/>
        </p:nvSpPr>
        <p:spPr>
          <a:xfrm>
            <a:off x="6019800" y="3962400"/>
            <a:ext cx="381000" cy="1828800"/>
          </a:xfrm>
          <a:prstGeom prst="curvedRightArrow">
            <a:avLst>
              <a:gd name="adj1" fmla="val 0"/>
              <a:gd name="adj2" fmla="val 193956"/>
              <a:gd name="adj3" fmla="val 3097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6248400" y="3581400"/>
          <a:ext cx="1143000" cy="304800"/>
        </p:xfrm>
        <a:graphic>
          <a:graphicData uri="http://schemas.openxmlformats.org/presentationml/2006/ole">
            <p:oleObj spid="_x0000_s370690" name="Equation" r:id="rId4" imgW="901440" imgH="215640" progId="Equation.3">
              <p:embed/>
            </p:oleObj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6248400" y="2514600"/>
          <a:ext cx="1828800" cy="304800"/>
        </p:xfrm>
        <a:graphic>
          <a:graphicData uri="http://schemas.openxmlformats.org/presentationml/2006/ole">
            <p:oleObj spid="_x0000_s370691" name="Equation" r:id="rId5" imgW="1384200" imgH="228600" progId="Equation.3">
              <p:embed/>
            </p:oleObj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5867400" y="1524000"/>
          <a:ext cx="1828800" cy="457200"/>
        </p:xfrm>
        <a:graphic>
          <a:graphicData uri="http://schemas.openxmlformats.org/presentationml/2006/ole">
            <p:oleObj spid="_x0000_s370692" name="Equation" r:id="rId6" imgW="901440" imgH="228600" progId="Equation.3">
              <p:embed/>
            </p:oleObj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6248400" y="2971800"/>
          <a:ext cx="2895600" cy="304800"/>
        </p:xfrm>
        <a:graphic>
          <a:graphicData uri="http://schemas.openxmlformats.org/presentationml/2006/ole">
            <p:oleObj spid="_x0000_s370693" name="Equation" r:id="rId7" imgW="1993680" imgH="228600" progId="Equation.3">
              <p:embed/>
            </p:oleObj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6248400" y="4114800"/>
          <a:ext cx="2895600" cy="304800"/>
        </p:xfrm>
        <a:graphic>
          <a:graphicData uri="http://schemas.openxmlformats.org/presentationml/2006/ole">
            <p:oleObj spid="_x0000_s370694" name="Equation" r:id="rId8" imgW="2082600" imgH="228600" progId="Equation.3">
              <p:embed/>
            </p:oleObj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5867400" y="2819400"/>
          <a:ext cx="381000" cy="228600"/>
        </p:xfrm>
        <a:graphic>
          <a:graphicData uri="http://schemas.openxmlformats.org/presentationml/2006/ole">
            <p:oleObj spid="_x0000_s370695" name="Equation" r:id="rId9" imgW="152280" imgH="126720" progId="Equation.3">
              <p:embed/>
            </p:oleObj>
          </a:graphicData>
        </a:graphic>
      </p:graphicFrame>
      <p:graphicFrame>
        <p:nvGraphicFramePr>
          <p:cNvPr id="286738" name="Object 18"/>
          <p:cNvGraphicFramePr>
            <a:graphicFrameLocks noChangeAspect="1"/>
          </p:cNvGraphicFramePr>
          <p:nvPr/>
        </p:nvGraphicFramePr>
        <p:xfrm>
          <a:off x="5867400" y="3886200"/>
          <a:ext cx="381000" cy="228600"/>
        </p:xfrm>
        <a:graphic>
          <a:graphicData uri="http://schemas.openxmlformats.org/presentationml/2006/ole">
            <p:oleObj spid="_x0000_s370696" name="Equation" r:id="rId10" imgW="152280" imgH="126720" progId="Equation.3">
              <p:embed/>
            </p:oleObj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457200" y="6477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Hrachya</a:t>
            </a:r>
            <a:r>
              <a:rPr lang="en-US" dirty="0" smtClean="0"/>
              <a:t> </a:t>
            </a:r>
            <a:r>
              <a:rPr lang="en-US" dirty="0" err="1" smtClean="0"/>
              <a:t>Marukyan</a:t>
            </a:r>
            <a:r>
              <a:rPr lang="en-US" dirty="0" smtClean="0"/>
              <a:t>, 22.10.2012, QCD–N’12, Bilbao, Spain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0" y="0"/>
            <a:ext cx="9144000" cy="55399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3000" b="1" dirty="0" smtClean="0">
                <a:solidFill>
                  <a:srgbClr val="002060"/>
                </a:solidFill>
              </a:rPr>
              <a:t>DVCS with Recoil Detector</a:t>
            </a:r>
            <a:endParaRPr lang="de-DE" sz="3000" b="1" baseline="-25000" dirty="0">
              <a:solidFill>
                <a:srgbClr val="00206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909248"/>
            <a:ext cx="3276600" cy="257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0" y="5650468"/>
            <a:ext cx="29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Exclusivity via missing mass: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M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=(q + P - q')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353934" y="2526268"/>
            <a:ext cx="1465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e 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dirty="0" smtClean="0"/>
              <a:t> e'</a:t>
            </a:r>
            <a:r>
              <a:rPr lang="el-GR" dirty="0" smtClean="0"/>
              <a:t> γ</a:t>
            </a:r>
            <a:r>
              <a:rPr lang="en-US" dirty="0" smtClean="0"/>
              <a:t> X </a:t>
            </a: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609601"/>
            <a:ext cx="5867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2895600"/>
            <a:ext cx="2667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629400" y="3897868"/>
            <a:ext cx="2486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Scintillating fiber Tracker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13452" y="2831068"/>
            <a:ext cx="16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T SC Solenoid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629400" y="3364468"/>
            <a:ext cx="173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Photon Detector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9400" y="4507468"/>
            <a:ext cx="217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21072"/>
                </a:solidFill>
              </a:rPr>
              <a:t>Silicon-Strip Detector</a:t>
            </a:r>
            <a:endParaRPr lang="en-US" dirty="0">
              <a:solidFill>
                <a:srgbClr val="82107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48400" y="5040868"/>
            <a:ext cx="282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Unpolarized</a:t>
            </a:r>
            <a:r>
              <a:rPr lang="en-US" dirty="0" smtClean="0">
                <a:solidFill>
                  <a:srgbClr val="0070C0"/>
                </a:solidFill>
              </a:rPr>
              <a:t> H and D targets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8" name="Straight Arrow Connector 17"/>
          <p:cNvCxnSpPr>
            <a:stCxn id="12" idx="1"/>
          </p:cNvCxnSpPr>
          <p:nvPr/>
        </p:nvCxnSpPr>
        <p:spPr>
          <a:xfrm rot="10800000" flipV="1">
            <a:off x="5334000" y="3015734"/>
            <a:ext cx="1279452" cy="4132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V="1">
            <a:off x="5715000" y="3581400"/>
            <a:ext cx="914400" cy="152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1"/>
          </p:cNvCxnSpPr>
          <p:nvPr/>
        </p:nvCxnSpPr>
        <p:spPr>
          <a:xfrm rot="10800000">
            <a:off x="5257800" y="3886200"/>
            <a:ext cx="1371600" cy="196334"/>
          </a:xfrm>
          <a:prstGeom prst="straightConnector1">
            <a:avLst/>
          </a:prstGeom>
          <a:ln w="254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5" idx="1"/>
          </p:cNvCxnSpPr>
          <p:nvPr/>
        </p:nvCxnSpPr>
        <p:spPr>
          <a:xfrm rot="10800000">
            <a:off x="4876800" y="3962400"/>
            <a:ext cx="1752600" cy="729734"/>
          </a:xfrm>
          <a:prstGeom prst="straightConnector1">
            <a:avLst/>
          </a:prstGeom>
          <a:ln w="25400">
            <a:solidFill>
              <a:srgbClr val="82107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6" idx="1"/>
          </p:cNvCxnSpPr>
          <p:nvPr/>
        </p:nvCxnSpPr>
        <p:spPr>
          <a:xfrm rot="10800000">
            <a:off x="5334000" y="4191000"/>
            <a:ext cx="914400" cy="1034534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783235" y="5802868"/>
            <a:ext cx="3227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Recoil Detector </a:t>
            </a:r>
            <a:r>
              <a:rPr lang="en-US" dirty="0" smtClean="0"/>
              <a:t>to tag exclusivity</a:t>
            </a:r>
            <a:endParaRPr lang="en-US" dirty="0"/>
          </a:p>
        </p:txBody>
      </p:sp>
      <p:sp>
        <p:nvSpPr>
          <p:cNvPr id="32" name="Up Arrow 31"/>
          <p:cNvSpPr/>
          <p:nvPr/>
        </p:nvSpPr>
        <p:spPr>
          <a:xfrm>
            <a:off x="5257800" y="5410200"/>
            <a:ext cx="1524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57200" y="6477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Hrachya</a:t>
            </a:r>
            <a:r>
              <a:rPr lang="en-US" dirty="0" smtClean="0"/>
              <a:t> </a:t>
            </a:r>
            <a:r>
              <a:rPr lang="en-US" dirty="0" err="1" smtClean="0"/>
              <a:t>Marukyan</a:t>
            </a:r>
            <a:r>
              <a:rPr lang="en-US" dirty="0" smtClean="0"/>
              <a:t>, 22.10.2012, QCD–N’12, Bilbao, Spain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0" y="0"/>
            <a:ext cx="9144000" cy="55399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3000" b="1" dirty="0" smtClean="0">
                <a:solidFill>
                  <a:srgbClr val="002060"/>
                </a:solidFill>
              </a:rPr>
              <a:t>Pure elastic DVCS</a:t>
            </a:r>
            <a:endParaRPr lang="de-DE" sz="3000" b="1" baseline="-250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7647" y="5486400"/>
            <a:ext cx="65175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leading amplitude for pure elastic process is  larger than </a:t>
            </a:r>
          </a:p>
          <a:p>
            <a:r>
              <a:rPr lang="en-US" sz="2000" dirty="0" smtClean="0"/>
              <a:t>for unresolved signal (</a:t>
            </a:r>
            <a:r>
              <a:rPr lang="en-US" sz="2000" dirty="0" err="1" smtClean="0"/>
              <a:t>elastic+associated</a:t>
            </a:r>
            <a:r>
              <a:rPr lang="en-US" sz="2000" dirty="0" smtClean="0"/>
              <a:t>) and well described</a:t>
            </a:r>
          </a:p>
          <a:p>
            <a:r>
              <a:rPr lang="en-US" sz="2000" dirty="0" smtClean="0"/>
              <a:t>by recent fits to previously published data 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762000" y="5486400"/>
            <a:ext cx="6477000" cy="99060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7200" y="6477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Hrachya</a:t>
            </a:r>
            <a:r>
              <a:rPr lang="en-US" dirty="0" smtClean="0"/>
              <a:t> </a:t>
            </a:r>
            <a:r>
              <a:rPr lang="en-US" dirty="0" err="1" smtClean="0"/>
              <a:t>Marukyan</a:t>
            </a:r>
            <a:r>
              <a:rPr lang="en-US" dirty="0" smtClean="0"/>
              <a:t>, 22.10.2012, QCD–N’12, Bilbao, Spain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057400" y="697468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JHEP 10 (2012) 042, arXiv:1206.5683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0400" y="659249"/>
            <a:ext cx="2057400" cy="1169551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KM10</a:t>
            </a:r>
            <a:r>
              <a:rPr lang="en-US" sz="1400" dirty="0" smtClean="0"/>
              <a:t>:global fit</a:t>
            </a:r>
          </a:p>
          <a:p>
            <a:pPr algn="ctr"/>
            <a:r>
              <a:rPr lang="en-US" sz="1400" dirty="0" smtClean="0"/>
              <a:t>Including data from HERA</a:t>
            </a:r>
          </a:p>
          <a:p>
            <a:pPr algn="ctr"/>
            <a:r>
              <a:rPr lang="en-US" sz="1400" dirty="0" smtClean="0"/>
              <a:t>HERMES and </a:t>
            </a:r>
            <a:r>
              <a:rPr lang="en-US" sz="1400" dirty="0" err="1" smtClean="0"/>
              <a:t>Jlab</a:t>
            </a:r>
            <a:endParaRPr lang="en-US" sz="1400" dirty="0" smtClean="0"/>
          </a:p>
          <a:p>
            <a:pPr algn="ctr"/>
            <a:r>
              <a:rPr lang="en-US" sz="1400" dirty="0" smtClean="0"/>
              <a:t>K. </a:t>
            </a:r>
            <a:r>
              <a:rPr lang="en-US" sz="1400" dirty="0" err="1" smtClean="0"/>
              <a:t>Kumericki</a:t>
            </a:r>
            <a:r>
              <a:rPr lang="en-US" sz="1400" dirty="0" smtClean="0"/>
              <a:t>, D. Muller</a:t>
            </a:r>
          </a:p>
          <a:p>
            <a:r>
              <a:rPr lang="en-US" sz="1400" dirty="0" err="1" smtClean="0"/>
              <a:t>Nucl</a:t>
            </a:r>
            <a:r>
              <a:rPr lang="en-US" sz="1400" dirty="0" smtClean="0"/>
              <a:t>. Phys. </a:t>
            </a:r>
            <a:r>
              <a:rPr lang="en-US" sz="1400" b="1" dirty="0" smtClean="0"/>
              <a:t>B 84</a:t>
            </a:r>
            <a:r>
              <a:rPr lang="en-US" sz="1400" dirty="0" smtClean="0"/>
              <a:t> (2010) 1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53200" y="3326249"/>
            <a:ext cx="2514600" cy="1169551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VGG</a:t>
            </a:r>
            <a:r>
              <a:rPr lang="en-US" sz="1400" dirty="0" smtClean="0"/>
              <a:t>: model calculation</a:t>
            </a:r>
          </a:p>
          <a:p>
            <a:pPr algn="ctr"/>
            <a:r>
              <a:rPr lang="en-US" sz="1400" dirty="0" smtClean="0"/>
              <a:t>M. </a:t>
            </a:r>
            <a:r>
              <a:rPr lang="en-US" sz="1400" dirty="0" err="1" smtClean="0"/>
              <a:t>Vanderhaeghen</a:t>
            </a:r>
            <a:r>
              <a:rPr lang="en-US" sz="1400" dirty="0" smtClean="0"/>
              <a:t>, P. </a:t>
            </a:r>
            <a:r>
              <a:rPr lang="en-US" sz="1400" dirty="0" err="1" smtClean="0"/>
              <a:t>Guichon</a:t>
            </a:r>
            <a:r>
              <a:rPr lang="en-US" sz="1400" dirty="0" smtClean="0"/>
              <a:t>, M. </a:t>
            </a:r>
            <a:r>
              <a:rPr lang="en-US" sz="1400" dirty="0" err="1" smtClean="0"/>
              <a:t>Guidal</a:t>
            </a:r>
            <a:endParaRPr lang="en-US" sz="1400" dirty="0" smtClean="0"/>
          </a:p>
          <a:p>
            <a:r>
              <a:rPr lang="en-US" sz="1400" dirty="0" smtClean="0"/>
              <a:t>Phys. Rev. </a:t>
            </a:r>
            <a:r>
              <a:rPr lang="en-US" sz="1400" b="1" dirty="0" smtClean="0"/>
              <a:t>D60</a:t>
            </a:r>
            <a:r>
              <a:rPr lang="en-US" sz="1400" dirty="0" smtClean="0"/>
              <a:t> (1999) 0940177</a:t>
            </a:r>
          </a:p>
          <a:p>
            <a:r>
              <a:rPr lang="en-US" sz="1400" dirty="0" err="1" smtClean="0"/>
              <a:t>Prog</a:t>
            </a:r>
            <a:r>
              <a:rPr lang="en-US" sz="1400" dirty="0" smtClean="0"/>
              <a:t>. </a:t>
            </a:r>
            <a:r>
              <a:rPr lang="en-US" sz="1400" dirty="0" err="1" smtClean="0"/>
              <a:t>Nucl</a:t>
            </a:r>
            <a:r>
              <a:rPr lang="en-US" sz="1400" dirty="0" smtClean="0"/>
              <a:t>. Phys. </a:t>
            </a:r>
            <a:r>
              <a:rPr lang="en-US" sz="1400" b="1" dirty="0" smtClean="0"/>
              <a:t>47</a:t>
            </a:r>
            <a:r>
              <a:rPr lang="en-US" sz="1400" dirty="0" smtClean="0"/>
              <a:t> (2001) 401</a:t>
            </a:r>
            <a:endParaRPr lang="en-US" sz="1400" dirty="0"/>
          </a:p>
        </p:txBody>
      </p:sp>
      <p:pic>
        <p:nvPicPr>
          <p:cNvPr id="4577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990600"/>
            <a:ext cx="63912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ular Callout 16"/>
          <p:cNvSpPr/>
          <p:nvPr/>
        </p:nvSpPr>
        <p:spPr>
          <a:xfrm>
            <a:off x="7010400" y="685800"/>
            <a:ext cx="2057400" cy="1143000"/>
          </a:xfrm>
          <a:prstGeom prst="wedgeRectCallout">
            <a:avLst>
              <a:gd name="adj1" fmla="val -96925"/>
              <a:gd name="adj2" fmla="val 98038"/>
            </a:avLst>
          </a:prstGeom>
          <a:solidFill>
            <a:schemeClr val="accent1">
              <a:alpha val="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ular Callout 17"/>
          <p:cNvSpPr/>
          <p:nvPr/>
        </p:nvSpPr>
        <p:spPr>
          <a:xfrm>
            <a:off x="6553200" y="3352800"/>
            <a:ext cx="2514600" cy="1143000"/>
          </a:xfrm>
          <a:prstGeom prst="wedgeRectCallout">
            <a:avLst>
              <a:gd name="adj1" fmla="val -68563"/>
              <a:gd name="adj2" fmla="val 3324"/>
            </a:avLst>
          </a:prstGeom>
          <a:solidFill>
            <a:schemeClr val="accent1">
              <a:alpha val="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0" y="0"/>
            <a:ext cx="9144000" cy="55399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3000" b="1" dirty="0" smtClean="0">
                <a:solidFill>
                  <a:srgbClr val="002060"/>
                </a:solidFill>
              </a:rPr>
              <a:t>Beam-Spin Asymmetry in „associated“ DVCS : ep</a:t>
            </a:r>
            <a:r>
              <a:rPr lang="de-DE" sz="3000" b="1" dirty="0" smtClean="0">
                <a:solidFill>
                  <a:srgbClr val="002060"/>
                </a:solidFill>
                <a:latin typeface="Cambria Math"/>
                <a:ea typeface="Cambria Math"/>
              </a:rPr>
              <a:t>→e𝛾</a:t>
            </a:r>
            <a:r>
              <a:rPr lang="el-GR" sz="3000" b="1" dirty="0" smtClean="0">
                <a:solidFill>
                  <a:srgbClr val="002060"/>
                </a:solidFill>
                <a:latin typeface="Cambria Math"/>
                <a:ea typeface="Cambria Math"/>
              </a:rPr>
              <a:t>Δ</a:t>
            </a:r>
            <a:r>
              <a:rPr lang="en-US" sz="3000" b="1" baseline="30000" dirty="0" smtClean="0">
                <a:solidFill>
                  <a:srgbClr val="002060"/>
                </a:solidFill>
                <a:latin typeface="Cambria Math"/>
                <a:ea typeface="Cambria Math"/>
              </a:rPr>
              <a:t>+</a:t>
            </a:r>
            <a:r>
              <a:rPr lang="de-DE" sz="3000" b="1" dirty="0" smtClean="0">
                <a:solidFill>
                  <a:srgbClr val="002060"/>
                </a:solidFill>
              </a:rPr>
              <a:t>  </a:t>
            </a:r>
            <a:endParaRPr lang="de-DE" sz="3000" b="1" baseline="-250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477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Hrachya</a:t>
            </a:r>
            <a:r>
              <a:rPr lang="en-US" dirty="0" smtClean="0"/>
              <a:t> </a:t>
            </a:r>
            <a:r>
              <a:rPr lang="en-US" dirty="0" err="1" smtClean="0"/>
              <a:t>Marukyan</a:t>
            </a:r>
            <a:r>
              <a:rPr lang="en-US" dirty="0" smtClean="0"/>
              <a:t>, 22.10.2012, QCD–N’12, Bilbao, Spain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5906869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Correction:  </a:t>
            </a:r>
            <a:r>
              <a:rPr lang="el-G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SIDIS background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(5-25% for p</a:t>
            </a:r>
            <a:r>
              <a:rPr lang="en-US" dirty="0" smtClean="0">
                <a:latin typeface="Cambria Math"/>
                <a:ea typeface="Cambria Math"/>
                <a:cs typeface="Times New Roman" pitchFamily="18" charset="0"/>
              </a:rPr>
              <a:t>𝜋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and 8-44% for n</a:t>
            </a:r>
            <a:r>
              <a:rPr lang="en-US" dirty="0" smtClean="0">
                <a:latin typeface="Cambria Math"/>
                <a:ea typeface="Cambria Math"/>
                <a:cs typeface="Times New Roman" pitchFamily="18" charset="0"/>
              </a:rPr>
              <a:t>𝜋</a:t>
            </a:r>
            <a:r>
              <a:rPr lang="en-US" baseline="30000" dirty="0" smtClean="0">
                <a:latin typeface="Cambria Math"/>
                <a:ea typeface="Cambria Math"/>
                <a:cs typeface="Times New Roman" pitchFamily="18" charset="0"/>
              </a:rPr>
              <a:t>+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channel) 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Elastic (≈ 1%)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56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85800"/>
            <a:ext cx="8686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56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352800"/>
            <a:ext cx="8686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0" y="0"/>
            <a:ext cx="9144000" cy="55399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3000" b="1" dirty="0" smtClean="0">
                <a:solidFill>
                  <a:srgbClr val="002060"/>
                </a:solidFill>
              </a:rPr>
              <a:t>Beam-Charge /Spin Asymmetries on </a:t>
            </a:r>
            <a:r>
              <a:rPr lang="de-DE" sz="3000" b="1" dirty="0" smtClean="0">
                <a:solidFill>
                  <a:srgbClr val="FF0000"/>
                </a:solidFill>
              </a:rPr>
              <a:t>heavier nuclei</a:t>
            </a:r>
            <a:endParaRPr lang="de-DE" sz="3000" b="1" baseline="-25000" dirty="0">
              <a:solidFill>
                <a:srgbClr val="FF0000"/>
              </a:solidFill>
            </a:endParaRPr>
          </a:p>
        </p:txBody>
      </p:sp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04865" y="1219200"/>
          <a:ext cx="3709935" cy="2773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36645"/>
                <a:gridCol w="1236645"/>
                <a:gridCol w="1236645"/>
              </a:tblGrid>
              <a:tr h="3962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Spin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</a:t>
                      </a:r>
                      <a:r>
                        <a:rPr lang="en-US" baseline="0" dirty="0" smtClean="0"/>
                        <a:t> (pb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baseline="0" dirty="0" smtClean="0"/>
                        <a:t>)</a:t>
                      </a:r>
                      <a:endParaRPr lang="en-US" dirty="0" smtClean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baseline="30000" dirty="0" smtClean="0"/>
                        <a:t>1</a:t>
                      </a:r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227</a:t>
                      </a:r>
                      <a:endParaRPr lang="en-US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</a:t>
                      </a:r>
                      <a:endParaRPr lang="en-US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86</a:t>
                      </a:r>
                      <a:endParaRPr lang="en-US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77</a:t>
                      </a:r>
                      <a:endParaRPr lang="en-US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Xe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</a:t>
                      </a:r>
                      <a:r>
                        <a:rPr lang="en-US" baseline="0" dirty="0" smtClean="0"/>
                        <a:t> 1/2, 3/2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616076" y="705806"/>
            <a:ext cx="37136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Phys. Rev. C 81 (2010) 035202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160770" name="Object 2"/>
          <p:cNvGraphicFramePr>
            <a:graphicFrameLocks noChangeAspect="1"/>
          </p:cNvGraphicFramePr>
          <p:nvPr/>
        </p:nvGraphicFramePr>
        <p:xfrm>
          <a:off x="4386616" y="1251040"/>
          <a:ext cx="4619018" cy="3217464"/>
        </p:xfrm>
        <a:graphic>
          <a:graphicData uri="http://schemas.openxmlformats.org/presentationml/2006/ole">
            <p:oleObj spid="_x0000_s453634" name="Acrobat Document" r:id="rId4" imgW="5400437" imgH="3876516" progId="AcroExch.Document.7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38200" y="4849504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sz="2000" dirty="0" smtClean="0"/>
              <a:t>Separation of coherent-enriched and incoherent-enriched data samples </a:t>
            </a:r>
          </a:p>
          <a:p>
            <a:r>
              <a:rPr lang="en-US" sz="2000" dirty="0" smtClean="0"/>
              <a:t>   by   t- cutoffs : similar average kinematics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 Coherent-enriched samples:  ≈ 65 %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 Incoherent enriched samples: ≈ 60 %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6477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Hrachya</a:t>
            </a:r>
            <a:r>
              <a:rPr lang="en-US" dirty="0" smtClean="0"/>
              <a:t> </a:t>
            </a:r>
            <a:r>
              <a:rPr lang="en-US" dirty="0" err="1" smtClean="0"/>
              <a:t>Marukyan</a:t>
            </a:r>
            <a:r>
              <a:rPr lang="en-US" dirty="0" smtClean="0"/>
              <a:t>, 22.10.2012, QCD–N’12, Bilbao, Spain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0" y="0"/>
            <a:ext cx="9144000" cy="55399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3000" b="1" dirty="0" smtClean="0">
                <a:solidFill>
                  <a:srgbClr val="FF0000"/>
                </a:solidFill>
              </a:rPr>
              <a:t>Nuclear-mass dependence </a:t>
            </a:r>
            <a:r>
              <a:rPr lang="de-DE" sz="3000" b="1" dirty="0" smtClean="0">
                <a:solidFill>
                  <a:srgbClr val="002060"/>
                </a:solidFill>
              </a:rPr>
              <a:t>of asymmetries </a:t>
            </a:r>
            <a:endParaRPr lang="de-DE" sz="3000" b="1" baseline="-250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707408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A</a:t>
            </a:r>
            <a:r>
              <a:rPr lang="en-US" sz="2400" b="1" baseline="-25000" dirty="0" err="1" smtClean="0"/>
              <a:t>C</a:t>
            </a:r>
            <a:r>
              <a:rPr lang="en-US" sz="2400" b="1" baseline="30000" dirty="0" err="1" smtClean="0"/>
              <a:t>cos</a:t>
            </a:r>
            <a:r>
              <a:rPr lang="en-US" sz="2400" b="1" baseline="30000" dirty="0" smtClean="0"/>
              <a:t> </a:t>
            </a:r>
            <a:r>
              <a:rPr lang="el-GR" sz="2400" b="1" baseline="30000" dirty="0" smtClean="0"/>
              <a:t>φ</a:t>
            </a:r>
            <a:r>
              <a:rPr lang="en-US" sz="2400" b="1" baseline="30000" dirty="0" smtClean="0"/>
              <a:t>  </a:t>
            </a:r>
            <a:r>
              <a:rPr lang="en-US" sz="2400" b="1" dirty="0" smtClean="0"/>
              <a:t>vs. A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876800" y="6858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A</a:t>
            </a:r>
            <a:r>
              <a:rPr lang="en-US" sz="2400" b="1" baseline="-25000" dirty="0" err="1" smtClean="0"/>
              <a:t>LU</a:t>
            </a:r>
            <a:r>
              <a:rPr lang="en-US" sz="2400" b="1" baseline="30000" dirty="0" err="1" smtClean="0"/>
              <a:t>sin</a:t>
            </a:r>
            <a:r>
              <a:rPr lang="en-US" sz="2400" b="1" baseline="30000" dirty="0" smtClean="0"/>
              <a:t> </a:t>
            </a:r>
            <a:r>
              <a:rPr lang="el-GR" sz="2400" b="1" baseline="30000" dirty="0" smtClean="0"/>
              <a:t>φ</a:t>
            </a:r>
            <a:r>
              <a:rPr lang="en-US" sz="2400" b="1" baseline="30000" dirty="0" smtClean="0"/>
              <a:t>  </a:t>
            </a:r>
            <a:r>
              <a:rPr lang="en-US" sz="2400" b="1" dirty="0" smtClean="0"/>
              <a:t>vs. A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447800" y="50292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A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LU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A</a:t>
            </a:r>
            <a:r>
              <a:rPr lang="en-US" sz="2800" b="1" dirty="0" smtClean="0">
                <a:solidFill>
                  <a:srgbClr val="FF0000"/>
                </a:solidFill>
              </a:rPr>
              <a:t> / A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LU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H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0" y="4953000"/>
            <a:ext cx="1752600" cy="685800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581400" y="5257800"/>
            <a:ext cx="609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495800" y="4896136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Coherent-enriched:       0.91 ± 0.19</a:t>
            </a:r>
          </a:p>
          <a:p>
            <a:r>
              <a:rPr lang="en-US" sz="2400" dirty="0" smtClean="0"/>
              <a:t>Incoherent-enriched:     0.93 ± 0.23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495800" y="4876800"/>
            <a:ext cx="4419600" cy="914400"/>
          </a:xfrm>
          <a:prstGeom prst="rect">
            <a:avLst/>
          </a:prstGeom>
          <a:solidFill>
            <a:srgbClr val="EF7FDF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57200" y="6477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Hrachya</a:t>
            </a:r>
            <a:r>
              <a:rPr lang="en-US" dirty="0" smtClean="0"/>
              <a:t> </a:t>
            </a:r>
            <a:r>
              <a:rPr lang="en-US" dirty="0" err="1" smtClean="0"/>
              <a:t>Marukyan</a:t>
            </a:r>
            <a:r>
              <a:rPr lang="en-US" dirty="0" smtClean="0"/>
              <a:t>, 22.10.2012, QCD–N’12, Bilbao, Spain</a:t>
            </a:r>
            <a:endParaRPr lang="en-US" dirty="0"/>
          </a:p>
        </p:txBody>
      </p:sp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19199"/>
            <a:ext cx="3962400" cy="312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8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219201"/>
            <a:ext cx="4648200" cy="312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0" y="0"/>
            <a:ext cx="9144000" cy="55399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3000" b="1" dirty="0" smtClean="0">
                <a:solidFill>
                  <a:srgbClr val="002060"/>
                </a:solidFill>
              </a:rPr>
              <a:t>Cross section of exclusive </a:t>
            </a:r>
            <a:r>
              <a:rPr lang="de-DE" sz="3000" b="1" dirty="0" smtClean="0">
                <a:solidFill>
                  <a:srgbClr val="002060"/>
                </a:solidFill>
                <a:latin typeface="Cambria Math"/>
                <a:ea typeface="Cambria Math"/>
              </a:rPr>
              <a:t>𝜋</a:t>
            </a:r>
            <a:r>
              <a:rPr lang="de-DE" sz="3000" b="1" baseline="30000" dirty="0" smtClean="0">
                <a:solidFill>
                  <a:srgbClr val="002060"/>
                </a:solidFill>
              </a:rPr>
              <a:t>+</a:t>
            </a:r>
            <a:r>
              <a:rPr lang="de-DE" sz="3000" b="1" dirty="0" smtClean="0">
                <a:solidFill>
                  <a:srgbClr val="002060"/>
                </a:solidFill>
              </a:rPr>
              <a:t> production </a:t>
            </a:r>
            <a:endParaRPr lang="de-DE" sz="3000" b="1" baseline="-250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477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Hrachya</a:t>
            </a:r>
            <a:r>
              <a:rPr lang="en-US" dirty="0" smtClean="0"/>
              <a:t> </a:t>
            </a:r>
            <a:r>
              <a:rPr lang="en-US" dirty="0" err="1" smtClean="0"/>
              <a:t>Marukyan</a:t>
            </a:r>
            <a:r>
              <a:rPr lang="en-US" dirty="0" smtClean="0"/>
              <a:t>, 22.10.2012, QCD–N’12, Bilbao, Spain</a:t>
            </a:r>
            <a:endParaRPr lang="en-US" dirty="0"/>
          </a:p>
        </p:txBody>
      </p:sp>
      <p:graphicFrame>
        <p:nvGraphicFramePr>
          <p:cNvPr id="387073" name="Object 1"/>
          <p:cNvGraphicFramePr>
            <a:graphicFrameLocks noChangeAspect="1"/>
          </p:cNvGraphicFramePr>
          <p:nvPr/>
        </p:nvGraphicFramePr>
        <p:xfrm>
          <a:off x="333375" y="1524000"/>
          <a:ext cx="5534025" cy="2057400"/>
        </p:xfrm>
        <a:graphic>
          <a:graphicData uri="http://schemas.openxmlformats.org/presentationml/2006/ole">
            <p:oleObj spid="_x0000_s387073" name="Acrobat Document" r:id="rId3" imgW="5152381" imgH="1476190" progId="AcroExch.Document.7">
              <p:embed/>
            </p:oleObj>
          </a:graphicData>
        </a:graphic>
      </p:graphicFrame>
      <p:pic>
        <p:nvPicPr>
          <p:cNvPr id="387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657600"/>
            <a:ext cx="43815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14400" y="1143000"/>
            <a:ext cx="4452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Phys. </a:t>
            </a:r>
            <a:r>
              <a:rPr lang="en-US" dirty="0" err="1" smtClean="0">
                <a:solidFill>
                  <a:srgbClr val="FF0000"/>
                </a:solidFill>
              </a:rPr>
              <a:t>Lett</a:t>
            </a:r>
            <a:r>
              <a:rPr lang="en-US" dirty="0" smtClean="0">
                <a:solidFill>
                  <a:srgbClr val="FF0000"/>
                </a:solidFill>
              </a:rPr>
              <a:t>. B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659 (2008) 486, arXiv:0707.0222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0" y="1542871"/>
            <a:ext cx="294337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Regge</a:t>
            </a:r>
            <a:r>
              <a:rPr lang="en-US" dirty="0" smtClean="0"/>
              <a:t> model: J. M. </a:t>
            </a:r>
            <a:r>
              <a:rPr lang="en-US" dirty="0" err="1" smtClean="0"/>
              <a:t>Laget</a:t>
            </a:r>
            <a:r>
              <a:rPr lang="en-US" dirty="0" smtClean="0"/>
              <a:t> </a:t>
            </a:r>
          </a:p>
          <a:p>
            <a:r>
              <a:rPr lang="en-US" dirty="0" smtClean="0"/>
              <a:t>Phys Rev. D 70 (2004) 054023</a:t>
            </a:r>
          </a:p>
          <a:p>
            <a:pPr>
              <a:buFontTx/>
              <a:buChar char="-"/>
            </a:pPr>
            <a:r>
              <a:rPr lang="en-US" dirty="0" smtClean="0"/>
              <a:t> - - d</a:t>
            </a:r>
            <a:r>
              <a:rPr lang="en-US" dirty="0" smtClean="0">
                <a:latin typeface="Cambria Math"/>
                <a:ea typeface="Cambria Math"/>
              </a:rPr>
              <a:t>𝜎/</a:t>
            </a:r>
            <a:r>
              <a:rPr lang="en-US" dirty="0" err="1" smtClean="0">
                <a:latin typeface="Cambria Math"/>
                <a:ea typeface="Cambria Math"/>
              </a:rPr>
              <a:t>dt</a:t>
            </a:r>
            <a:r>
              <a:rPr lang="en-US" dirty="0" smtClean="0">
                <a:latin typeface="Cambria Math"/>
                <a:ea typeface="Cambria Math"/>
              </a:rPr>
              <a:t>’</a:t>
            </a:r>
          </a:p>
          <a:p>
            <a:r>
              <a:rPr lang="en-US" dirty="0" smtClean="0">
                <a:latin typeface="Cambria Math"/>
                <a:ea typeface="Cambria Math"/>
              </a:rPr>
              <a:t>…...  </a:t>
            </a:r>
            <a:r>
              <a:rPr lang="en-US" dirty="0" smtClean="0"/>
              <a:t>d</a:t>
            </a:r>
            <a:r>
              <a:rPr lang="en-US" dirty="0" smtClean="0">
                <a:latin typeface="Cambria Math"/>
                <a:ea typeface="Cambria Math"/>
              </a:rPr>
              <a:t>𝜎</a:t>
            </a:r>
            <a:r>
              <a:rPr lang="en-US" baseline="-25000" dirty="0" smtClean="0">
                <a:latin typeface="Cambria Math"/>
                <a:ea typeface="Cambria Math"/>
              </a:rPr>
              <a:t>L</a:t>
            </a:r>
            <a:r>
              <a:rPr lang="en-US" dirty="0" smtClean="0">
                <a:latin typeface="Cambria Math"/>
                <a:ea typeface="Cambria Math"/>
              </a:rPr>
              <a:t>/</a:t>
            </a:r>
            <a:r>
              <a:rPr lang="en-US" dirty="0" err="1" smtClean="0">
                <a:latin typeface="Cambria Math"/>
                <a:ea typeface="Cambria Math"/>
              </a:rPr>
              <a:t>dt</a:t>
            </a:r>
            <a:r>
              <a:rPr lang="en-US" dirty="0" smtClean="0">
                <a:latin typeface="Cambria Math"/>
                <a:ea typeface="Cambria Math"/>
              </a:rPr>
              <a:t>’</a:t>
            </a:r>
            <a:endParaRPr lang="en-US" dirty="0"/>
          </a:p>
        </p:txBody>
      </p:sp>
      <p:sp>
        <p:nvSpPr>
          <p:cNvPr id="9" name="Rectangular Callout 8"/>
          <p:cNvSpPr/>
          <p:nvPr/>
        </p:nvSpPr>
        <p:spPr>
          <a:xfrm>
            <a:off x="6096000" y="1600200"/>
            <a:ext cx="2895600" cy="1143000"/>
          </a:xfrm>
          <a:prstGeom prst="wedgeRectCallout">
            <a:avLst>
              <a:gd name="adj1" fmla="val -66564"/>
              <a:gd name="adj2" fmla="val 74369"/>
            </a:avLst>
          </a:prstGeom>
          <a:solidFill>
            <a:schemeClr val="accent1">
              <a:alpha val="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19800" y="3352800"/>
            <a:ext cx="30289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GPD model: VGG</a:t>
            </a:r>
          </a:p>
          <a:p>
            <a:r>
              <a:rPr lang="en-US" dirty="0" smtClean="0"/>
              <a:t>Phys. Rev. D 60 (1999) 094017</a:t>
            </a:r>
          </a:p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• </a:t>
            </a:r>
            <a:r>
              <a:rPr lang="en-US" dirty="0" smtClean="0"/>
              <a:t>- d</a:t>
            </a:r>
            <a:r>
              <a:rPr lang="en-US" dirty="0" smtClean="0">
                <a:latin typeface="Cambria Math"/>
                <a:ea typeface="Cambria Math"/>
              </a:rPr>
              <a:t>𝜎</a:t>
            </a:r>
            <a:r>
              <a:rPr lang="en-US" baseline="-25000" dirty="0" smtClean="0">
                <a:latin typeface="Cambria Math"/>
                <a:ea typeface="Cambria Math"/>
              </a:rPr>
              <a:t>L</a:t>
            </a:r>
            <a:r>
              <a:rPr lang="en-US" dirty="0" smtClean="0">
                <a:latin typeface="Cambria Math"/>
                <a:ea typeface="Cambria Math"/>
              </a:rPr>
              <a:t>/</a:t>
            </a:r>
            <a:r>
              <a:rPr lang="en-US" dirty="0" err="1" smtClean="0">
                <a:latin typeface="Cambria Math"/>
                <a:ea typeface="Cambria Math"/>
              </a:rPr>
              <a:t>dt</a:t>
            </a:r>
            <a:r>
              <a:rPr lang="en-US" dirty="0" smtClean="0">
                <a:latin typeface="Cambria Math"/>
                <a:ea typeface="Cambria Math"/>
              </a:rPr>
              <a:t>’ leading order</a:t>
            </a:r>
          </a:p>
          <a:p>
            <a:r>
              <a:rPr lang="en-US" dirty="0" smtClean="0">
                <a:latin typeface="Cambria Math"/>
                <a:ea typeface="Cambria Math"/>
              </a:rPr>
              <a:t>----     with power correction</a:t>
            </a:r>
            <a:endParaRPr lang="en-US" dirty="0"/>
          </a:p>
        </p:txBody>
      </p:sp>
      <p:sp>
        <p:nvSpPr>
          <p:cNvPr id="11" name="Rectangular Callout 10"/>
          <p:cNvSpPr/>
          <p:nvPr/>
        </p:nvSpPr>
        <p:spPr>
          <a:xfrm>
            <a:off x="6019800" y="3352800"/>
            <a:ext cx="2971800" cy="1143000"/>
          </a:xfrm>
          <a:prstGeom prst="wedgeRectCallout">
            <a:avLst>
              <a:gd name="adj1" fmla="val -87448"/>
              <a:gd name="adj2" fmla="val -83243"/>
            </a:avLst>
          </a:prstGeom>
          <a:solidFill>
            <a:schemeClr val="accent1">
              <a:alpha val="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278751" y="5077361"/>
            <a:ext cx="34080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GPD model: </a:t>
            </a:r>
          </a:p>
          <a:p>
            <a:r>
              <a:rPr lang="en-US" sz="2000" dirty="0" smtClean="0"/>
              <a:t>    Fair agreement at lower  t’</a:t>
            </a:r>
          </a:p>
          <a:p>
            <a:r>
              <a:rPr lang="en-US" sz="2000" dirty="0" err="1" smtClean="0"/>
              <a:t>Regge</a:t>
            </a:r>
            <a:r>
              <a:rPr lang="en-US" sz="2000" dirty="0" smtClean="0"/>
              <a:t> model: </a:t>
            </a:r>
          </a:p>
          <a:p>
            <a:r>
              <a:rPr lang="en-US" sz="2000" dirty="0" smtClean="0"/>
              <a:t>    Good description of the data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5257800" y="4953000"/>
            <a:ext cx="3505200" cy="144780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14400" y="685800"/>
            <a:ext cx="10999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ambria Math"/>
                <a:ea typeface="Cambria Math"/>
              </a:rPr>
              <a:t>𝛾p→𝜋</a:t>
            </a:r>
            <a:r>
              <a:rPr lang="en-US" sz="2000" baseline="30000" dirty="0" smtClean="0">
                <a:solidFill>
                  <a:srgbClr val="FF0000"/>
                </a:solidFill>
                <a:latin typeface="Cambria Math"/>
                <a:ea typeface="Cambria Math"/>
              </a:rPr>
              <a:t>+</a:t>
            </a:r>
            <a:r>
              <a:rPr lang="en-US" sz="2000" dirty="0" smtClean="0">
                <a:solidFill>
                  <a:srgbClr val="FF0000"/>
                </a:solidFill>
                <a:latin typeface="Cambria Math"/>
                <a:ea typeface="Cambria Math"/>
              </a:rPr>
              <a:t>n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2209800" y="609600"/>
          <a:ext cx="4648200" cy="533400"/>
        </p:xfrm>
        <a:graphic>
          <a:graphicData uri="http://schemas.openxmlformats.org/presentationml/2006/ole">
            <p:oleObj spid="_x0000_s387074" name="Equation" r:id="rId5" imgW="2552400" imgH="3171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62200"/>
            <a:ext cx="4114799" cy="32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3" cstate="print"/>
          <a:srcRect t="50500" b="1431"/>
          <a:stretch>
            <a:fillRect/>
          </a:stretch>
        </p:blipFill>
        <p:spPr bwMode="auto">
          <a:xfrm>
            <a:off x="4643438" y="2362200"/>
            <a:ext cx="427831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0" y="0"/>
            <a:ext cx="9144000" cy="55399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3000" b="1" dirty="0" smtClean="0">
                <a:solidFill>
                  <a:srgbClr val="002060"/>
                </a:solidFill>
              </a:rPr>
              <a:t>Generalized Parton Distributions</a:t>
            </a:r>
            <a:endParaRPr lang="de-DE" sz="3000" b="1" baseline="-25000" dirty="0">
              <a:solidFill>
                <a:srgbClr val="002060"/>
              </a:solidFill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228600" y="609601"/>
            <a:ext cx="87360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600" dirty="0">
                <a:solidFill>
                  <a:schemeClr val="accent2"/>
                </a:solidFill>
              </a:rPr>
              <a:t>    </a:t>
            </a:r>
            <a:r>
              <a:rPr lang="de-DE" sz="2000" dirty="0" smtClean="0">
                <a:solidFill>
                  <a:srgbClr val="FF0000"/>
                </a:solidFill>
              </a:rPr>
              <a:t>G</a:t>
            </a:r>
            <a:r>
              <a:rPr lang="de-DE" sz="2000" dirty="0" smtClean="0"/>
              <a:t>eneralized </a:t>
            </a:r>
            <a:r>
              <a:rPr lang="de-DE" sz="2000" dirty="0">
                <a:solidFill>
                  <a:srgbClr val="FF0000"/>
                </a:solidFill>
              </a:rPr>
              <a:t>P</a:t>
            </a:r>
            <a:r>
              <a:rPr lang="de-DE" sz="2000" dirty="0"/>
              <a:t>arton </a:t>
            </a:r>
            <a:r>
              <a:rPr lang="de-DE" sz="2000" dirty="0">
                <a:solidFill>
                  <a:srgbClr val="FF0000"/>
                </a:solidFill>
              </a:rPr>
              <a:t>D</a:t>
            </a:r>
            <a:r>
              <a:rPr lang="de-DE" sz="2000" dirty="0"/>
              <a:t>istributions (</a:t>
            </a:r>
            <a:r>
              <a:rPr lang="de-DE" sz="2000" dirty="0">
                <a:solidFill>
                  <a:srgbClr val="FF0000"/>
                </a:solidFill>
              </a:rPr>
              <a:t>GPDs</a:t>
            </a:r>
            <a:r>
              <a:rPr lang="de-DE" sz="2000" dirty="0"/>
              <a:t>)      </a:t>
            </a:r>
          </a:p>
        </p:txBody>
      </p:sp>
      <p:sp>
        <p:nvSpPr>
          <p:cNvPr id="8" name="Textfeld 17"/>
          <p:cNvSpPr txBox="1">
            <a:spLocks noChangeArrowheads="1"/>
          </p:cNvSpPr>
          <p:nvPr/>
        </p:nvSpPr>
        <p:spPr bwMode="auto">
          <a:xfrm>
            <a:off x="642938" y="1295400"/>
            <a:ext cx="81439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000" dirty="0" smtClean="0"/>
              <a:t>Generalization </a:t>
            </a:r>
            <a:r>
              <a:rPr lang="de-DE" sz="2000" dirty="0"/>
              <a:t>of </a:t>
            </a:r>
            <a:r>
              <a:rPr lang="de-DE" sz="2000" dirty="0">
                <a:solidFill>
                  <a:srgbClr val="FF0000"/>
                </a:solidFill>
              </a:rPr>
              <a:t>Form Factors </a:t>
            </a:r>
            <a:r>
              <a:rPr lang="de-DE" sz="2000" dirty="0"/>
              <a:t>(moments of GPDs) and </a:t>
            </a:r>
            <a:r>
              <a:rPr lang="de-DE" sz="2000" dirty="0">
                <a:solidFill>
                  <a:srgbClr val="FF0000"/>
                </a:solidFill>
              </a:rPr>
              <a:t>PDFs</a:t>
            </a:r>
            <a:r>
              <a:rPr lang="de-DE" sz="2000" dirty="0"/>
              <a:t> (forward limit)</a:t>
            </a:r>
          </a:p>
        </p:txBody>
      </p:sp>
      <p:sp>
        <p:nvSpPr>
          <p:cNvPr id="9" name="Textfeld 17"/>
          <p:cNvSpPr txBox="1">
            <a:spLocks noChangeArrowheads="1"/>
          </p:cNvSpPr>
          <p:nvPr/>
        </p:nvSpPr>
        <p:spPr bwMode="auto">
          <a:xfrm>
            <a:off x="642938" y="1752600"/>
            <a:ext cx="8143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000" dirty="0" smtClean="0"/>
              <a:t>Generalized </a:t>
            </a:r>
            <a:r>
              <a:rPr lang="de-DE" sz="2000" dirty="0"/>
              <a:t>description of nucleon structure in 2+1 dim</a:t>
            </a:r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762000" y="5791200"/>
            <a:ext cx="838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Number density of quarks with longitudinal momentum fraction x at radial </a:t>
            </a:r>
            <a:r>
              <a:rPr lang="de-DE" dirty="0" smtClean="0"/>
              <a:t>position r</a:t>
            </a:r>
            <a:r>
              <a:rPr lang="de-DE" baseline="-25000" dirty="0">
                <a:sym typeface="Symbol" pitchFamily="18" charset="2"/>
              </a:rPr>
              <a:t></a:t>
            </a:r>
            <a:endParaRPr lang="de-DE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6477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Hrachya</a:t>
            </a:r>
            <a:r>
              <a:rPr lang="en-US" dirty="0" smtClean="0"/>
              <a:t> </a:t>
            </a:r>
            <a:r>
              <a:rPr lang="en-US" dirty="0" err="1" smtClean="0"/>
              <a:t>Marukyan</a:t>
            </a:r>
            <a:r>
              <a:rPr lang="en-US" dirty="0" smtClean="0"/>
              <a:t>, 22.10.2012, QCD–N’12, Bilbao, Spain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0" y="0"/>
            <a:ext cx="9144000" cy="55399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3000" b="1" dirty="0" smtClean="0">
                <a:solidFill>
                  <a:srgbClr val="002060"/>
                </a:solidFill>
              </a:rPr>
              <a:t>Target-Spin asymmetry in exclusive </a:t>
            </a:r>
            <a:r>
              <a:rPr lang="de-DE" sz="3000" b="1" dirty="0" smtClean="0">
                <a:solidFill>
                  <a:srgbClr val="002060"/>
                </a:solidFill>
                <a:latin typeface="Cambria Math"/>
                <a:ea typeface="Cambria Math"/>
              </a:rPr>
              <a:t>𝜋</a:t>
            </a:r>
            <a:r>
              <a:rPr lang="de-DE" sz="3000" b="1" baseline="30000" dirty="0" smtClean="0">
                <a:solidFill>
                  <a:srgbClr val="002060"/>
                </a:solidFill>
              </a:rPr>
              <a:t>+</a:t>
            </a:r>
            <a:r>
              <a:rPr lang="de-DE" sz="3000" b="1" dirty="0" smtClean="0">
                <a:solidFill>
                  <a:srgbClr val="002060"/>
                </a:solidFill>
              </a:rPr>
              <a:t> production</a:t>
            </a:r>
            <a:endParaRPr lang="de-DE" sz="3000" b="1" baseline="-250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477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Hrachya</a:t>
            </a:r>
            <a:r>
              <a:rPr lang="en-US" dirty="0" smtClean="0"/>
              <a:t> </a:t>
            </a:r>
            <a:r>
              <a:rPr lang="en-US" dirty="0" err="1" smtClean="0"/>
              <a:t>Marukyan</a:t>
            </a:r>
            <a:r>
              <a:rPr lang="en-US" dirty="0" smtClean="0"/>
              <a:t>, 22.10.2012, QCD–N’12, Bilbao, Spain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6858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Phys. </a:t>
            </a:r>
            <a:r>
              <a:rPr lang="en-US" dirty="0" err="1" smtClean="0">
                <a:solidFill>
                  <a:srgbClr val="FF0000"/>
                </a:solidFill>
              </a:rPr>
              <a:t>Lett</a:t>
            </a:r>
            <a:r>
              <a:rPr lang="en-US" dirty="0" smtClean="0">
                <a:solidFill>
                  <a:srgbClr val="FF0000"/>
                </a:solidFill>
              </a:rPr>
              <a:t>. B 682 (2010) 351, arXiv:0907.5369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181600" y="1066800"/>
          <a:ext cx="3200400" cy="609600"/>
        </p:xfrm>
        <a:graphic>
          <a:graphicData uri="http://schemas.openxmlformats.org/presentationml/2006/ole">
            <p:oleObj spid="_x0000_s458755" name="Equation" r:id="rId3" imgW="1358640" imgH="24120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724400" y="1524000"/>
            <a:ext cx="43006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Small value with possible change of the sign</a:t>
            </a:r>
          </a:p>
          <a:p>
            <a:r>
              <a:rPr lang="en-US" u="sng" dirty="0" smtClean="0">
                <a:solidFill>
                  <a:srgbClr val="FF0000"/>
                </a:solidFill>
              </a:rPr>
              <a:t>Theoretical expectations:</a:t>
            </a:r>
          </a:p>
          <a:p>
            <a:r>
              <a:rPr lang="en-US" dirty="0" smtClean="0"/>
              <a:t>    Large negative value: </a:t>
            </a:r>
          </a:p>
          <a:p>
            <a:r>
              <a:rPr lang="en-US" dirty="0" smtClean="0"/>
              <a:t>                       L. L. Frankfurt et al. (2000)</a:t>
            </a:r>
          </a:p>
          <a:p>
            <a:r>
              <a:rPr lang="en-US" dirty="0" smtClean="0"/>
              <a:t>                       A. V. </a:t>
            </a:r>
            <a:r>
              <a:rPr lang="en-US" dirty="0" err="1" smtClean="0"/>
              <a:t>Belitsky</a:t>
            </a:r>
            <a:r>
              <a:rPr lang="en-US" dirty="0" smtClean="0"/>
              <a:t>, D. Muller (2001)</a:t>
            </a:r>
          </a:p>
          <a:p>
            <a:r>
              <a:rPr lang="en-US" dirty="0" smtClean="0"/>
              <a:t>    Difference could be due to the </a:t>
            </a:r>
            <a:r>
              <a:rPr lang="en-US" dirty="0" smtClean="0">
                <a:latin typeface="Cambria Math"/>
                <a:ea typeface="Cambria Math"/>
              </a:rPr>
              <a:t>𝛾</a:t>
            </a:r>
            <a:r>
              <a:rPr lang="en-US" baseline="30000" dirty="0" smtClean="0">
                <a:latin typeface="Cambria Math"/>
                <a:ea typeface="Cambria Math"/>
              </a:rPr>
              <a:t>⋆</a:t>
            </a:r>
            <a:r>
              <a:rPr lang="en-US" baseline="-25000" dirty="0" smtClean="0">
                <a:latin typeface="Cambria Math"/>
                <a:ea typeface="Cambria Math"/>
              </a:rPr>
              <a:t>T</a:t>
            </a:r>
            <a:r>
              <a:rPr lang="en-US" dirty="0" smtClean="0">
                <a:latin typeface="Cambria Math"/>
                <a:ea typeface="Cambria Math"/>
              </a:rPr>
              <a:t> :</a:t>
            </a:r>
          </a:p>
          <a:p>
            <a:r>
              <a:rPr lang="en-US" dirty="0" smtClean="0">
                <a:latin typeface="Cambria Math"/>
                <a:ea typeface="Cambria Math"/>
              </a:rPr>
              <a:t>                        S. </a:t>
            </a:r>
            <a:r>
              <a:rPr lang="en-US" dirty="0" err="1" smtClean="0">
                <a:latin typeface="Cambria Math"/>
                <a:ea typeface="Cambria Math"/>
              </a:rPr>
              <a:t>Goloskokov</a:t>
            </a:r>
            <a:r>
              <a:rPr lang="en-US" dirty="0" smtClean="0">
                <a:latin typeface="Cambria Math"/>
                <a:ea typeface="Cambria Math"/>
              </a:rPr>
              <a:t>, P. Kroll (2009)</a:t>
            </a:r>
          </a:p>
          <a:p>
            <a:r>
              <a:rPr lang="en-US" dirty="0" smtClean="0">
                <a:latin typeface="Cambria Math"/>
                <a:ea typeface="Cambria Math"/>
              </a:rPr>
              <a:t>                         Ch. </a:t>
            </a:r>
            <a:r>
              <a:rPr lang="en-US" dirty="0" err="1" smtClean="0">
                <a:latin typeface="Cambria Math"/>
                <a:ea typeface="Cambria Math"/>
              </a:rPr>
              <a:t>Bechler</a:t>
            </a:r>
            <a:r>
              <a:rPr lang="en-US" dirty="0" smtClean="0">
                <a:latin typeface="Cambria Math"/>
                <a:ea typeface="Cambria Math"/>
              </a:rPr>
              <a:t>, D. Muller (2009)</a:t>
            </a:r>
            <a:endParaRPr lang="en-US" baseline="-25000" dirty="0"/>
          </a:p>
        </p:txBody>
      </p:sp>
      <p:graphicFrame>
        <p:nvGraphicFramePr>
          <p:cNvPr id="385028" name="Object 4"/>
          <p:cNvGraphicFramePr>
            <a:graphicFrameLocks noChangeAspect="1"/>
          </p:cNvGraphicFramePr>
          <p:nvPr/>
        </p:nvGraphicFramePr>
        <p:xfrm>
          <a:off x="6545263" y="4419600"/>
          <a:ext cx="777875" cy="609600"/>
        </p:xfrm>
        <a:graphic>
          <a:graphicData uri="http://schemas.openxmlformats.org/presentationml/2006/ole">
            <p:oleObj spid="_x0000_s458756" name="Equation" r:id="rId4" imgW="330120" imgH="24120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105400" y="5029200"/>
            <a:ext cx="36663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 positive value can be explained</a:t>
            </a:r>
          </a:p>
          <a:p>
            <a:r>
              <a:rPr lang="en-US" dirty="0" smtClean="0"/>
              <a:t>by sizable interference between 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latin typeface="Cambria Math"/>
                <a:ea typeface="Cambria Math"/>
              </a:rPr>
              <a:t>𝛾</a:t>
            </a:r>
            <a:r>
              <a:rPr lang="en-US" baseline="30000" dirty="0" smtClean="0">
                <a:latin typeface="Cambria Math"/>
                <a:ea typeface="Cambria Math"/>
              </a:rPr>
              <a:t>⋆</a:t>
            </a:r>
            <a:r>
              <a:rPr lang="en-US" baseline="-25000" dirty="0" smtClean="0">
                <a:latin typeface="Cambria Math"/>
                <a:ea typeface="Cambria Math"/>
              </a:rPr>
              <a:t>L</a:t>
            </a:r>
            <a:r>
              <a:rPr lang="en-US" dirty="0" smtClean="0">
                <a:latin typeface="Cambria Math"/>
                <a:ea typeface="Cambria Math"/>
              </a:rPr>
              <a:t> and 𝛾</a:t>
            </a:r>
            <a:r>
              <a:rPr lang="en-US" baseline="30000" dirty="0" smtClean="0">
                <a:latin typeface="Cambria Math"/>
                <a:ea typeface="Cambria Math"/>
              </a:rPr>
              <a:t>⋆</a:t>
            </a:r>
            <a:r>
              <a:rPr lang="en-US" baseline="-25000" dirty="0" smtClean="0">
                <a:latin typeface="Cambria Math"/>
                <a:ea typeface="Cambria Math"/>
              </a:rPr>
              <a:t>T</a:t>
            </a:r>
            <a:endParaRPr lang="en-US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4953000" y="4419600"/>
            <a:ext cx="3962400" cy="152400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724400" y="1066800"/>
            <a:ext cx="4343400" cy="289560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26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" y="3657600"/>
            <a:ext cx="39243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875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1" y="762000"/>
            <a:ext cx="3962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0" y="0"/>
            <a:ext cx="9144000" cy="55399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000" b="1" dirty="0" smtClean="0">
                <a:solidFill>
                  <a:srgbClr val="002060"/>
                </a:solidFill>
                <a:latin typeface="Cambria Math"/>
                <a:ea typeface="Cambria Math"/>
              </a:rPr>
              <a:t>Exclusive vector </a:t>
            </a:r>
            <a:r>
              <a:rPr lang="de-DE" sz="3000" b="1" dirty="0" smtClean="0">
                <a:solidFill>
                  <a:srgbClr val="002060"/>
                </a:solidFill>
              </a:rPr>
              <a:t>meson production </a:t>
            </a:r>
            <a:endParaRPr lang="de-DE" sz="3000" b="1" baseline="-25000" dirty="0">
              <a:solidFill>
                <a:srgbClr val="00206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549525" y="1219200"/>
          <a:ext cx="4918075" cy="685800"/>
        </p:xfrm>
        <a:graphic>
          <a:graphicData uri="http://schemas.openxmlformats.org/presentationml/2006/ole">
            <p:oleObj spid="_x0000_s459778" name="Equation" r:id="rId3" imgW="2323800" imgH="4572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4800" y="649069"/>
            <a:ext cx="1949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Meson SDMEs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EPJC 62 (2009) 659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04800" y="685800"/>
            <a:ext cx="1905000" cy="609600"/>
          </a:xfrm>
          <a:prstGeom prst="wedgeRoundRectCallout">
            <a:avLst>
              <a:gd name="adj1" fmla="val 67287"/>
              <a:gd name="adj2" fmla="val 66230"/>
              <a:gd name="adj3" fmla="val 16667"/>
            </a:avLst>
          </a:prstGeom>
          <a:solidFill>
            <a:srgbClr val="821072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72200" y="1916668"/>
            <a:ext cx="1983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Helicity</a:t>
            </a:r>
            <a:r>
              <a:rPr lang="en-US" dirty="0" smtClean="0"/>
              <a:t> amplitudes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53987" y="685800"/>
            <a:ext cx="1565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Photon SDMEs</a:t>
            </a:r>
            <a:endParaRPr lang="en-US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4495800" y="685800"/>
            <a:ext cx="1524000" cy="457200"/>
          </a:xfrm>
          <a:prstGeom prst="wedgeRoundRectCallout">
            <a:avLst>
              <a:gd name="adj1" fmla="val 29843"/>
              <a:gd name="adj2" fmla="val 95336"/>
              <a:gd name="adj3" fmla="val 16667"/>
            </a:avLst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5943600" y="2286000"/>
          <a:ext cx="2438400" cy="533400"/>
        </p:xfrm>
        <a:graphic>
          <a:graphicData uri="http://schemas.openxmlformats.org/presentationml/2006/ole">
            <p:oleObj spid="_x0000_s459779" name="Equation" r:id="rId4" imgW="1206360" imgH="253800" progId="Equation.3">
              <p:embed/>
            </p:oleObj>
          </a:graphicData>
        </a:graphic>
      </p:graphicFrame>
      <p:sp>
        <p:nvSpPr>
          <p:cNvPr id="15" name="Rounded Rectangular Callout 14"/>
          <p:cNvSpPr/>
          <p:nvPr/>
        </p:nvSpPr>
        <p:spPr>
          <a:xfrm>
            <a:off x="5867400" y="1905000"/>
            <a:ext cx="2667000" cy="990600"/>
          </a:xfrm>
          <a:prstGeom prst="wedgeRoundRectCallout">
            <a:avLst>
              <a:gd name="adj1" fmla="val -29149"/>
              <a:gd name="adj2" fmla="val -76582"/>
              <a:gd name="adj3" fmla="val 16667"/>
            </a:avLst>
          </a:prstGeom>
          <a:solidFill>
            <a:schemeClr val="tx2">
              <a:lumMod val="60000"/>
              <a:lumOff val="4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638800" y="3124200"/>
            <a:ext cx="29197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Helicity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amplitudes </a:t>
            </a:r>
            <a:r>
              <a:rPr lang="en-US" dirty="0" smtClean="0"/>
              <a:t>are the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fundamental quantities </a:t>
            </a:r>
            <a:r>
              <a:rPr lang="en-US" dirty="0" smtClean="0"/>
              <a:t>to be</a:t>
            </a:r>
          </a:p>
          <a:p>
            <a:r>
              <a:rPr lang="en-US" dirty="0" smtClean="0"/>
              <a:t>compared with theory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638800" y="4114800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They form a </a:t>
            </a:r>
            <a:r>
              <a:rPr lang="en-US" dirty="0" smtClean="0">
                <a:solidFill>
                  <a:srgbClr val="008000"/>
                </a:solidFill>
              </a:rPr>
              <a:t>basis</a:t>
            </a:r>
            <a:r>
              <a:rPr lang="en-US" dirty="0" smtClean="0"/>
              <a:t> for the </a:t>
            </a:r>
            <a:r>
              <a:rPr lang="en-US" dirty="0" smtClean="0">
                <a:solidFill>
                  <a:srgbClr val="FF0000"/>
                </a:solidFill>
              </a:rPr>
              <a:t>SDMEs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00188" y="4648200"/>
            <a:ext cx="3031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Natural Parity Exchange (NPE)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15000" y="5562600"/>
            <a:ext cx="321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Unnatural Parity Exchange (UPE)</a:t>
            </a:r>
            <a:endParaRPr lang="en-US" dirty="0" smtClean="0"/>
          </a:p>
        </p:txBody>
      </p:sp>
      <p:pic>
        <p:nvPicPr>
          <p:cNvPr id="2734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3276600"/>
            <a:ext cx="2190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34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5925" y="4191000"/>
            <a:ext cx="2190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341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5925" y="4724400"/>
            <a:ext cx="2190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341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5925" y="5638800"/>
            <a:ext cx="2190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457200" y="6477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Hrachya</a:t>
            </a:r>
            <a:r>
              <a:rPr lang="en-US" dirty="0" smtClean="0"/>
              <a:t> </a:t>
            </a:r>
            <a:r>
              <a:rPr lang="en-US" dirty="0" err="1" smtClean="0"/>
              <a:t>Marukyan</a:t>
            </a:r>
            <a:r>
              <a:rPr lang="en-US" dirty="0" smtClean="0"/>
              <a:t>, 22.10.2012, QCD–N’12, Bilbao, Spain</a:t>
            </a:r>
            <a:endParaRPr lang="en-US" dirty="0"/>
          </a:p>
        </p:txBody>
      </p:sp>
      <p:graphicFrame>
        <p:nvGraphicFramePr>
          <p:cNvPr id="371716" name="Object 4"/>
          <p:cNvGraphicFramePr>
            <a:graphicFrameLocks noChangeAspect="1"/>
          </p:cNvGraphicFramePr>
          <p:nvPr/>
        </p:nvGraphicFramePr>
        <p:xfrm>
          <a:off x="5943600" y="4953000"/>
          <a:ext cx="2103437" cy="533400"/>
        </p:xfrm>
        <a:graphic>
          <a:graphicData uri="http://schemas.openxmlformats.org/presentationml/2006/ole">
            <p:oleObj spid="_x0000_s459780" name="Equation" r:id="rId6" imgW="1041120" imgH="253800" progId="Equation.3">
              <p:embed/>
            </p:oleObj>
          </a:graphicData>
        </a:graphic>
      </p:graphicFrame>
      <p:graphicFrame>
        <p:nvGraphicFramePr>
          <p:cNvPr id="371718" name="Object 6"/>
          <p:cNvGraphicFramePr>
            <a:graphicFrameLocks noChangeAspect="1"/>
          </p:cNvGraphicFramePr>
          <p:nvPr/>
        </p:nvGraphicFramePr>
        <p:xfrm>
          <a:off x="5943600" y="5842000"/>
          <a:ext cx="2206625" cy="558800"/>
        </p:xfrm>
        <a:graphic>
          <a:graphicData uri="http://schemas.openxmlformats.org/presentationml/2006/ole">
            <p:oleObj spid="_x0000_s459781" name="Equation" r:id="rId7" imgW="1091880" imgH="266400" progId="Equation.3">
              <p:embed/>
            </p:oleObj>
          </a:graphicData>
        </a:graphic>
      </p:graphicFrame>
      <p:pic>
        <p:nvPicPr>
          <p:cNvPr id="45978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2057400"/>
            <a:ext cx="4876799" cy="431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0" y="0"/>
            <a:ext cx="9144000" cy="55399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000" b="1" dirty="0" smtClean="0">
                <a:solidFill>
                  <a:srgbClr val="002060"/>
                </a:solidFill>
                <a:latin typeface="Cambria Math"/>
                <a:ea typeface="Cambria Math"/>
              </a:rPr>
              <a:t>SDMEs on </a:t>
            </a:r>
            <a:r>
              <a:rPr lang="en-US" sz="3000" b="1" dirty="0" err="1" smtClean="0">
                <a:solidFill>
                  <a:srgbClr val="002060"/>
                </a:solidFill>
                <a:latin typeface="Cambria Math"/>
                <a:ea typeface="Cambria Math"/>
              </a:rPr>
              <a:t>unpolarized</a:t>
            </a:r>
            <a:r>
              <a:rPr lang="en-US" sz="3000" b="1" dirty="0" smtClean="0">
                <a:solidFill>
                  <a:srgbClr val="002060"/>
                </a:solidFill>
                <a:latin typeface="Cambria Math"/>
                <a:ea typeface="Cambria Math"/>
              </a:rPr>
              <a:t> targets: </a:t>
            </a:r>
            <a:r>
              <a:rPr lang="el-GR" sz="3000" b="1" dirty="0" smtClean="0">
                <a:solidFill>
                  <a:srgbClr val="002060"/>
                </a:solidFill>
                <a:latin typeface="Cambria Math"/>
                <a:ea typeface="Cambria Math"/>
              </a:rPr>
              <a:t>ρ</a:t>
            </a:r>
            <a:r>
              <a:rPr lang="de-DE" sz="3000" b="1" baseline="30000" dirty="0" smtClean="0">
                <a:solidFill>
                  <a:srgbClr val="002060"/>
                </a:solidFill>
              </a:rPr>
              <a:t>0</a:t>
            </a:r>
            <a:r>
              <a:rPr lang="de-DE" sz="3000" b="1" dirty="0" smtClean="0">
                <a:solidFill>
                  <a:srgbClr val="002060"/>
                </a:solidFill>
              </a:rPr>
              <a:t> &amp; </a:t>
            </a:r>
            <a:r>
              <a:rPr lang="de-DE" sz="3000" b="1" dirty="0" smtClean="0">
                <a:solidFill>
                  <a:srgbClr val="002060"/>
                </a:solidFill>
                <a:latin typeface="Cambria Math"/>
                <a:ea typeface="Cambria Math"/>
              </a:rPr>
              <a:t>𝜙 productions</a:t>
            </a:r>
            <a:endParaRPr lang="de-DE" sz="3000" b="1" baseline="-250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477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Hrachya</a:t>
            </a:r>
            <a:r>
              <a:rPr lang="en-US" dirty="0" smtClean="0"/>
              <a:t> </a:t>
            </a:r>
            <a:r>
              <a:rPr lang="en-US" dirty="0" err="1" smtClean="0"/>
              <a:t>Marukyan</a:t>
            </a:r>
            <a:r>
              <a:rPr lang="en-US" dirty="0" smtClean="0"/>
              <a:t>, 22.10.2012, QCD–N’12, Bilbao, Spain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57400" y="533400"/>
            <a:ext cx="3045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Hierarchy predicted by theory: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533400"/>
            <a:ext cx="2273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confirmed by HERMES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838200"/>
            <a:ext cx="5105400" cy="38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urved Left Arrow 9"/>
          <p:cNvSpPr/>
          <p:nvPr/>
        </p:nvSpPr>
        <p:spPr>
          <a:xfrm>
            <a:off x="7239000" y="685800"/>
            <a:ext cx="304800" cy="381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1447800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/>
                <a:ea typeface="Cambria Math"/>
              </a:rPr>
              <a:t>𝛾</a:t>
            </a:r>
            <a:r>
              <a:rPr lang="en-US" baseline="30000" dirty="0" smtClean="0">
                <a:latin typeface="Cambria Math"/>
                <a:ea typeface="Cambria Math"/>
              </a:rPr>
              <a:t>∗</a:t>
            </a:r>
            <a:r>
              <a:rPr lang="en-US" baseline="-25000" dirty="0" smtClean="0">
                <a:solidFill>
                  <a:srgbClr val="FF0000"/>
                </a:solidFill>
                <a:latin typeface="Cambria Math"/>
                <a:ea typeface="Cambria Math"/>
              </a:rPr>
              <a:t>L</a:t>
            </a:r>
            <a:r>
              <a:rPr lang="en-US" dirty="0" smtClean="0">
                <a:latin typeface="Cambria Math"/>
                <a:ea typeface="Cambria Math"/>
              </a:rPr>
              <a:t>→V</a:t>
            </a:r>
            <a:r>
              <a:rPr lang="en-US" baseline="-25000" dirty="0" smtClean="0">
                <a:solidFill>
                  <a:srgbClr val="FF0000"/>
                </a:solidFill>
                <a:latin typeface="Cambria Math"/>
                <a:ea typeface="Cambria Math"/>
              </a:rPr>
              <a:t>L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1800" y="1447800"/>
            <a:ext cx="896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 Math"/>
                <a:ea typeface="Cambria Math"/>
              </a:rPr>
              <a:t>𝛾</a:t>
            </a:r>
            <a:r>
              <a:rPr lang="en-US" baseline="30000" dirty="0" smtClean="0">
                <a:latin typeface="Cambria Math"/>
                <a:ea typeface="Cambria Math"/>
              </a:rPr>
              <a:t>∗</a:t>
            </a:r>
            <a:r>
              <a:rPr lang="en-US" baseline="-25000" dirty="0" smtClean="0">
                <a:solidFill>
                  <a:srgbClr val="FF0000"/>
                </a:solidFill>
                <a:latin typeface="Cambria Math"/>
                <a:ea typeface="Cambria Math"/>
              </a:rPr>
              <a:t>T</a:t>
            </a:r>
            <a:r>
              <a:rPr lang="en-US" dirty="0" smtClean="0">
                <a:latin typeface="Cambria Math"/>
                <a:ea typeface="Cambria Math"/>
              </a:rPr>
              <a:t>→V</a:t>
            </a:r>
            <a:r>
              <a:rPr lang="en-US" baseline="-25000" dirty="0" smtClean="0">
                <a:solidFill>
                  <a:srgbClr val="FF0000"/>
                </a:solidFill>
                <a:latin typeface="Cambria Math"/>
                <a:ea typeface="Cambria Math"/>
              </a:rPr>
              <a:t>T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5400" y="1447800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/>
                <a:ea typeface="Cambria Math"/>
              </a:rPr>
              <a:t>𝛾</a:t>
            </a:r>
            <a:r>
              <a:rPr lang="en-US" baseline="30000" dirty="0" smtClean="0">
                <a:latin typeface="Cambria Math"/>
                <a:ea typeface="Cambria Math"/>
              </a:rPr>
              <a:t>∗</a:t>
            </a:r>
            <a:r>
              <a:rPr lang="en-US" baseline="-25000" dirty="0" smtClean="0">
                <a:solidFill>
                  <a:srgbClr val="FF0000"/>
                </a:solidFill>
                <a:latin typeface="Cambria Math"/>
                <a:ea typeface="Cambria Math"/>
              </a:rPr>
              <a:t>T</a:t>
            </a:r>
            <a:r>
              <a:rPr lang="en-US" dirty="0" smtClean="0">
                <a:latin typeface="Cambria Math"/>
                <a:ea typeface="Cambria Math"/>
              </a:rPr>
              <a:t>→V</a:t>
            </a:r>
            <a:r>
              <a:rPr lang="en-US" baseline="-25000" dirty="0" smtClean="0">
                <a:solidFill>
                  <a:srgbClr val="FF0000"/>
                </a:solidFill>
                <a:latin typeface="Cambria Math"/>
                <a:ea typeface="Cambria Math"/>
              </a:rPr>
              <a:t>L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8400" y="1447800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/>
                <a:ea typeface="Cambria Math"/>
              </a:rPr>
              <a:t>𝛾</a:t>
            </a:r>
            <a:r>
              <a:rPr lang="en-US" baseline="30000" dirty="0" smtClean="0">
                <a:latin typeface="Cambria Math"/>
                <a:ea typeface="Cambria Math"/>
              </a:rPr>
              <a:t>∗</a:t>
            </a:r>
            <a:r>
              <a:rPr lang="en-US" baseline="-25000" dirty="0" smtClean="0">
                <a:solidFill>
                  <a:srgbClr val="FF0000"/>
                </a:solidFill>
                <a:latin typeface="Cambria Math"/>
                <a:ea typeface="Cambria Math"/>
              </a:rPr>
              <a:t>L</a:t>
            </a:r>
            <a:r>
              <a:rPr lang="en-US" dirty="0" smtClean="0">
                <a:latin typeface="Cambria Math"/>
                <a:ea typeface="Cambria Math"/>
              </a:rPr>
              <a:t>→V</a:t>
            </a:r>
            <a:r>
              <a:rPr lang="en-US" baseline="-25000" dirty="0" smtClean="0">
                <a:solidFill>
                  <a:srgbClr val="FF0000"/>
                </a:solidFill>
                <a:latin typeface="Cambria Math"/>
                <a:ea typeface="Cambria Math"/>
              </a:rPr>
              <a:t>T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>
            <a:off x="2438400" y="1295400"/>
            <a:ext cx="76200" cy="216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>
            <a:off x="3352800" y="1295400"/>
            <a:ext cx="76200" cy="216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5486400" y="1295400"/>
            <a:ext cx="76200" cy="216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>
            <a:off x="6629400" y="1295400"/>
            <a:ext cx="76200" cy="216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74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133601"/>
            <a:ext cx="4038600" cy="365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85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133600"/>
            <a:ext cx="381000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304800" y="5830669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 Math"/>
                <a:ea typeface="Cambria Math"/>
              </a:rPr>
              <a:t>𝛾</a:t>
            </a:r>
            <a:r>
              <a:rPr lang="en-US" baseline="30000" dirty="0" smtClean="0">
                <a:latin typeface="Cambria Math"/>
                <a:ea typeface="Cambria Math"/>
              </a:rPr>
              <a:t>∗</a:t>
            </a:r>
            <a:r>
              <a:rPr lang="en-US" baseline="-25000" dirty="0" smtClean="0">
                <a:solidFill>
                  <a:srgbClr val="FF0000"/>
                </a:solidFill>
                <a:latin typeface="Cambria Math"/>
                <a:ea typeface="Cambria Math"/>
              </a:rPr>
              <a:t>L</a:t>
            </a:r>
            <a:r>
              <a:rPr lang="en-US" dirty="0" smtClean="0">
                <a:latin typeface="Cambria Math"/>
                <a:ea typeface="Cambria Math"/>
              </a:rPr>
              <a:t>→V</a:t>
            </a:r>
            <a:r>
              <a:rPr lang="en-US" baseline="-25000" dirty="0" smtClean="0">
                <a:solidFill>
                  <a:srgbClr val="FF0000"/>
                </a:solidFill>
                <a:latin typeface="Cambria Math"/>
                <a:ea typeface="Cambria Math"/>
              </a:rPr>
              <a:t>L </a:t>
            </a:r>
            <a:r>
              <a:rPr lang="en-US" dirty="0" smtClean="0">
                <a:solidFill>
                  <a:srgbClr val="FF0000"/>
                </a:solidFill>
                <a:latin typeface="Cambria Math"/>
                <a:ea typeface="Cambria Math"/>
              </a:rPr>
              <a:t> &amp; </a:t>
            </a:r>
            <a:r>
              <a:rPr lang="en-US" dirty="0" smtClean="0">
                <a:latin typeface="Cambria Math"/>
                <a:ea typeface="Cambria Math"/>
              </a:rPr>
              <a:t>𝛾</a:t>
            </a:r>
            <a:r>
              <a:rPr lang="en-US" baseline="30000" dirty="0" smtClean="0">
                <a:latin typeface="Cambria Math"/>
                <a:ea typeface="Cambria Math"/>
              </a:rPr>
              <a:t>∗</a:t>
            </a:r>
            <a:r>
              <a:rPr lang="en-US" baseline="-25000" dirty="0" smtClean="0">
                <a:solidFill>
                  <a:srgbClr val="FF0000"/>
                </a:solidFill>
                <a:latin typeface="Cambria Math"/>
                <a:ea typeface="Cambria Math"/>
              </a:rPr>
              <a:t>T</a:t>
            </a:r>
            <a:r>
              <a:rPr lang="en-US" dirty="0" smtClean="0">
                <a:latin typeface="Cambria Math"/>
                <a:ea typeface="Cambria Math"/>
              </a:rPr>
              <a:t>→V</a:t>
            </a:r>
            <a:r>
              <a:rPr lang="en-US" baseline="-25000" dirty="0" smtClean="0">
                <a:solidFill>
                  <a:srgbClr val="FF0000"/>
                </a:solidFill>
                <a:latin typeface="Cambria Math"/>
                <a:ea typeface="Cambria Math"/>
              </a:rPr>
              <a:t>T</a:t>
            </a:r>
            <a:r>
              <a:rPr lang="en-US" dirty="0" smtClean="0">
                <a:solidFill>
                  <a:srgbClr val="FF0000"/>
                </a:solidFill>
                <a:latin typeface="Cambria Math"/>
                <a:ea typeface="Cambria Math"/>
              </a:rPr>
              <a:t> :</a:t>
            </a:r>
          </a:p>
          <a:p>
            <a:r>
              <a:rPr lang="en-US" dirty="0" smtClean="0">
                <a:solidFill>
                  <a:srgbClr val="FF0000"/>
                </a:solidFill>
                <a:latin typeface="Cambria Math"/>
                <a:ea typeface="Cambria Math"/>
              </a:rPr>
              <a:t>10-20% difference </a:t>
            </a:r>
            <a:r>
              <a:rPr lang="en-US" dirty="0" smtClean="0">
                <a:latin typeface="Cambria Math"/>
                <a:ea typeface="Cambria Math"/>
              </a:rPr>
              <a:t>between</a:t>
            </a:r>
            <a:r>
              <a:rPr lang="en-US" dirty="0" smtClean="0">
                <a:solidFill>
                  <a:srgbClr val="FF0000"/>
                </a:solidFill>
                <a:latin typeface="Cambria Math"/>
                <a:ea typeface="Cambria Math"/>
              </a:rPr>
              <a:t> </a:t>
            </a:r>
            <a:r>
              <a:rPr lang="el-GR" b="1" dirty="0" smtClean="0">
                <a:solidFill>
                  <a:srgbClr val="002060"/>
                </a:solidFill>
                <a:latin typeface="Cambria Math"/>
                <a:ea typeface="Cambria Math"/>
              </a:rPr>
              <a:t>ρ</a:t>
            </a:r>
            <a:r>
              <a:rPr lang="de-DE" b="1" baseline="30000" dirty="0" smtClean="0">
                <a:solidFill>
                  <a:srgbClr val="002060"/>
                </a:solidFill>
              </a:rPr>
              <a:t>0</a:t>
            </a:r>
            <a:r>
              <a:rPr lang="de-DE" b="1" dirty="0" smtClean="0">
                <a:solidFill>
                  <a:srgbClr val="002060"/>
                </a:solidFill>
              </a:rPr>
              <a:t> &amp; </a:t>
            </a:r>
            <a:r>
              <a:rPr lang="de-DE" b="1" dirty="0" smtClean="0">
                <a:solidFill>
                  <a:srgbClr val="002060"/>
                </a:solidFill>
                <a:latin typeface="Cambria Math"/>
                <a:ea typeface="Cambria Math"/>
              </a:rPr>
              <a:t>𝜙 </a:t>
            </a:r>
            <a:endParaRPr lang="en-US" baseline="-25000" dirty="0" smtClean="0">
              <a:solidFill>
                <a:srgbClr val="FF0000"/>
              </a:solidFill>
              <a:latin typeface="Cambria Math"/>
              <a:ea typeface="Cambria Math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53000" y="5830669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 Math"/>
                <a:ea typeface="Cambria Math"/>
              </a:rPr>
              <a:t>𝛾</a:t>
            </a:r>
            <a:r>
              <a:rPr lang="en-US" baseline="30000" dirty="0" smtClean="0">
                <a:latin typeface="Cambria Math"/>
                <a:ea typeface="Cambria Math"/>
              </a:rPr>
              <a:t>∗</a:t>
            </a:r>
            <a:r>
              <a:rPr lang="en-US" baseline="-25000" dirty="0" smtClean="0">
                <a:solidFill>
                  <a:srgbClr val="FF0000"/>
                </a:solidFill>
                <a:latin typeface="Cambria Math"/>
                <a:ea typeface="Cambria Math"/>
              </a:rPr>
              <a:t>T</a:t>
            </a:r>
            <a:r>
              <a:rPr lang="en-US" dirty="0" smtClean="0">
                <a:latin typeface="Cambria Math"/>
                <a:ea typeface="Cambria Math"/>
              </a:rPr>
              <a:t>→V</a:t>
            </a:r>
            <a:r>
              <a:rPr lang="en-US" baseline="-25000" dirty="0" smtClean="0">
                <a:solidFill>
                  <a:srgbClr val="FF0000"/>
                </a:solidFill>
                <a:latin typeface="Cambria Math"/>
                <a:ea typeface="Cambria Math"/>
              </a:rPr>
              <a:t>L</a:t>
            </a:r>
            <a:r>
              <a:rPr lang="en-US" dirty="0" smtClean="0">
                <a:solidFill>
                  <a:srgbClr val="FF0000"/>
                </a:solidFill>
                <a:latin typeface="Cambria Math"/>
                <a:ea typeface="Cambria Math"/>
              </a:rPr>
              <a:t> :</a:t>
            </a:r>
          </a:p>
          <a:p>
            <a:r>
              <a:rPr lang="en-US" dirty="0" smtClean="0">
                <a:solidFill>
                  <a:srgbClr val="FF0000"/>
                </a:solidFill>
                <a:latin typeface="Cambria Math"/>
                <a:ea typeface="Cambria Math"/>
              </a:rPr>
              <a:t>pronounced difference </a:t>
            </a:r>
            <a:r>
              <a:rPr lang="en-US" dirty="0" smtClean="0">
                <a:latin typeface="Cambria Math"/>
                <a:ea typeface="Cambria Math"/>
              </a:rPr>
              <a:t>between</a:t>
            </a:r>
            <a:r>
              <a:rPr lang="en-US" dirty="0" smtClean="0">
                <a:solidFill>
                  <a:srgbClr val="FF0000"/>
                </a:solidFill>
                <a:latin typeface="Cambria Math"/>
                <a:ea typeface="Cambria Math"/>
              </a:rPr>
              <a:t> </a:t>
            </a:r>
            <a:r>
              <a:rPr lang="el-GR" b="1" dirty="0" smtClean="0">
                <a:solidFill>
                  <a:srgbClr val="002060"/>
                </a:solidFill>
                <a:latin typeface="Cambria Math"/>
                <a:ea typeface="Cambria Math"/>
              </a:rPr>
              <a:t>ρ</a:t>
            </a:r>
            <a:r>
              <a:rPr lang="de-DE" b="1" baseline="30000" dirty="0" smtClean="0">
                <a:solidFill>
                  <a:srgbClr val="002060"/>
                </a:solidFill>
              </a:rPr>
              <a:t>0</a:t>
            </a:r>
            <a:r>
              <a:rPr lang="de-DE" b="1" dirty="0" smtClean="0">
                <a:solidFill>
                  <a:srgbClr val="002060"/>
                </a:solidFill>
              </a:rPr>
              <a:t> &amp; </a:t>
            </a:r>
            <a:r>
              <a:rPr lang="de-DE" b="1" dirty="0" smtClean="0">
                <a:solidFill>
                  <a:srgbClr val="002060"/>
                </a:solidFill>
                <a:latin typeface="Cambria Math"/>
                <a:ea typeface="Cambria Math"/>
              </a:rPr>
              <a:t>𝜙 </a:t>
            </a:r>
            <a:endParaRPr lang="en-US" baseline="-25000" dirty="0" smtClean="0">
              <a:solidFill>
                <a:srgbClr val="FF0000"/>
              </a:solidFill>
              <a:latin typeface="Cambria Math"/>
              <a:ea typeface="Cambria Math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" y="1828800"/>
            <a:ext cx="369069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EPJ C 62 (2009) 659, arXiv:0901.0701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0" y="0"/>
            <a:ext cx="9144000" cy="55399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3000" b="1" dirty="0" smtClean="0">
                <a:solidFill>
                  <a:srgbClr val="002060"/>
                </a:solidFill>
              </a:rPr>
              <a:t>Comparison of </a:t>
            </a:r>
            <a:r>
              <a:rPr lang="el-GR" sz="3000" b="1" dirty="0" smtClean="0">
                <a:solidFill>
                  <a:srgbClr val="002060"/>
                </a:solidFill>
                <a:latin typeface="Cambria Math"/>
                <a:ea typeface="Cambria Math"/>
              </a:rPr>
              <a:t>ρ</a:t>
            </a:r>
            <a:r>
              <a:rPr lang="de-DE" sz="3000" b="1" baseline="30000" dirty="0" smtClean="0">
                <a:solidFill>
                  <a:srgbClr val="002060"/>
                </a:solidFill>
              </a:rPr>
              <a:t>0 </a:t>
            </a:r>
            <a:r>
              <a:rPr lang="de-DE" sz="3000" b="1" dirty="0" smtClean="0">
                <a:solidFill>
                  <a:srgbClr val="002060"/>
                </a:solidFill>
              </a:rPr>
              <a:t>SDMEs to GPD model</a:t>
            </a:r>
            <a:endParaRPr lang="de-DE" sz="3000" b="1" baseline="-250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477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Hrachya</a:t>
            </a:r>
            <a:r>
              <a:rPr lang="en-US" dirty="0" smtClean="0"/>
              <a:t> </a:t>
            </a:r>
            <a:r>
              <a:rPr lang="en-US" dirty="0" err="1" smtClean="0"/>
              <a:t>Marukyan</a:t>
            </a:r>
            <a:r>
              <a:rPr lang="en-US" dirty="0" smtClean="0"/>
              <a:t>, 22.10.2012, QCD–N’12, Bilbao, Spain</a:t>
            </a:r>
            <a:endParaRPr lang="en-US" dirty="0"/>
          </a:p>
        </p:txBody>
      </p:sp>
      <p:pic>
        <p:nvPicPr>
          <p:cNvPr id="4403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50" y="1981201"/>
            <a:ext cx="4705350" cy="358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" y="1600200"/>
            <a:ext cx="4072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GPD model: S. </a:t>
            </a:r>
            <a:r>
              <a:rPr lang="en-US" dirty="0" err="1" smtClean="0">
                <a:solidFill>
                  <a:schemeClr val="tx2"/>
                </a:solidFill>
              </a:rPr>
              <a:t>Goloskokov</a:t>
            </a:r>
            <a:r>
              <a:rPr lang="en-US" dirty="0" smtClean="0">
                <a:solidFill>
                  <a:schemeClr val="tx2"/>
                </a:solidFill>
              </a:rPr>
              <a:t>, P. Kroll  (2007)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85800" y="1143000"/>
          <a:ext cx="3581400" cy="533400"/>
        </p:xfrm>
        <a:graphic>
          <a:graphicData uri="http://schemas.openxmlformats.org/presentationml/2006/ole">
            <p:oleObj spid="_x0000_s440322" name="Equation" r:id="rId4" imgW="1473120" imgH="241200" progId="Equation.3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1133294" y="685800"/>
            <a:ext cx="24481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mbria Math"/>
                <a:ea typeface="Cambria Math"/>
              </a:rPr>
              <a:t>𝛾</a:t>
            </a:r>
            <a:r>
              <a:rPr lang="en-US" sz="2000" baseline="30000" dirty="0" smtClean="0">
                <a:latin typeface="Cambria Math"/>
                <a:ea typeface="Cambria Math"/>
              </a:rPr>
              <a:t>∗</a:t>
            </a:r>
            <a:r>
              <a:rPr lang="en-US" sz="2000" baseline="-25000" dirty="0" smtClean="0">
                <a:solidFill>
                  <a:srgbClr val="FF0000"/>
                </a:solidFill>
                <a:latin typeface="Cambria Math"/>
                <a:ea typeface="Cambria Math"/>
              </a:rPr>
              <a:t>L</a:t>
            </a:r>
            <a:r>
              <a:rPr lang="en-US" sz="2000" dirty="0" smtClean="0">
                <a:latin typeface="Cambria Math"/>
                <a:ea typeface="Cambria Math"/>
              </a:rPr>
              <a:t>→</a:t>
            </a:r>
            <a:r>
              <a:rPr lang="el-GR" sz="2000" b="1" dirty="0" smtClean="0">
                <a:solidFill>
                  <a:srgbClr val="002060"/>
                </a:solidFill>
                <a:latin typeface="Cambria Math"/>
                <a:ea typeface="Cambria Math"/>
              </a:rPr>
              <a:t> ρ</a:t>
            </a:r>
            <a:r>
              <a:rPr lang="de-DE" sz="2000" b="1" baseline="30000" dirty="0" smtClean="0">
                <a:solidFill>
                  <a:srgbClr val="002060"/>
                </a:solidFill>
              </a:rPr>
              <a:t>0 </a:t>
            </a:r>
            <a:r>
              <a:rPr lang="en-US" sz="2000" baseline="-25000" dirty="0" smtClean="0">
                <a:solidFill>
                  <a:srgbClr val="FF0000"/>
                </a:solidFill>
                <a:latin typeface="Cambria Math"/>
                <a:ea typeface="Cambria Math"/>
              </a:rPr>
              <a:t>L </a:t>
            </a:r>
            <a:r>
              <a:rPr lang="en-US" sz="2000" dirty="0" smtClean="0">
                <a:solidFill>
                  <a:srgbClr val="FF0000"/>
                </a:solidFill>
                <a:latin typeface="Cambria Math"/>
                <a:ea typeface="Cambria Math"/>
              </a:rPr>
              <a:t> &amp; </a:t>
            </a:r>
            <a:r>
              <a:rPr lang="en-US" sz="2000" dirty="0" smtClean="0">
                <a:latin typeface="Cambria Math"/>
                <a:ea typeface="Cambria Math"/>
              </a:rPr>
              <a:t>𝛾</a:t>
            </a:r>
            <a:r>
              <a:rPr lang="en-US" sz="2000" baseline="30000" dirty="0" smtClean="0">
                <a:latin typeface="Cambria Math"/>
                <a:ea typeface="Cambria Math"/>
              </a:rPr>
              <a:t>∗</a:t>
            </a:r>
            <a:r>
              <a:rPr lang="en-US" sz="2000" baseline="-25000" dirty="0" smtClean="0">
                <a:solidFill>
                  <a:srgbClr val="FF0000"/>
                </a:solidFill>
                <a:latin typeface="Cambria Math"/>
                <a:ea typeface="Cambria Math"/>
              </a:rPr>
              <a:t>T</a:t>
            </a:r>
            <a:r>
              <a:rPr lang="en-US" sz="2000" dirty="0" smtClean="0">
                <a:latin typeface="Cambria Math"/>
                <a:ea typeface="Cambria Math"/>
              </a:rPr>
              <a:t>→</a:t>
            </a:r>
            <a:r>
              <a:rPr lang="el-GR" sz="2000" b="1" dirty="0" smtClean="0">
                <a:solidFill>
                  <a:srgbClr val="002060"/>
                </a:solidFill>
                <a:latin typeface="Cambria Math"/>
                <a:ea typeface="Cambria Math"/>
              </a:rPr>
              <a:t> ρ</a:t>
            </a:r>
            <a:r>
              <a:rPr lang="de-DE" sz="2000" b="1" baseline="30000" dirty="0" smtClean="0">
                <a:solidFill>
                  <a:srgbClr val="002060"/>
                </a:solidFill>
              </a:rPr>
              <a:t>0 </a:t>
            </a:r>
            <a:r>
              <a:rPr lang="en-US" sz="2000" baseline="-25000" dirty="0" smtClean="0">
                <a:solidFill>
                  <a:srgbClr val="FF0000"/>
                </a:solidFill>
                <a:latin typeface="Cambria Math"/>
                <a:ea typeface="Cambria Math"/>
              </a:rPr>
              <a:t>T</a:t>
            </a:r>
            <a:r>
              <a:rPr lang="en-US" sz="2000" dirty="0" smtClean="0">
                <a:solidFill>
                  <a:srgbClr val="FF0000"/>
                </a:solidFill>
                <a:latin typeface="Cambria Math"/>
                <a:ea typeface="Cambria Math"/>
              </a:rPr>
              <a:t> </a:t>
            </a:r>
            <a:endParaRPr lang="en-US" sz="20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2286000"/>
            <a:ext cx="3657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315200" y="3505200"/>
            <a:ext cx="1295400" cy="53340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315200" y="3515380"/>
            <a:ext cx="1293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Expected small</a:t>
            </a:r>
          </a:p>
          <a:p>
            <a:r>
              <a:rPr lang="en-US" sz="1400" dirty="0" smtClean="0"/>
              <a:t>By GPD models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87667" y="5715000"/>
            <a:ext cx="3884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 = 5 </a:t>
            </a:r>
            <a:r>
              <a:rPr lang="en-US" sz="2000" dirty="0" err="1" smtClean="0"/>
              <a:t>GeV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10 </a:t>
            </a:r>
            <a:r>
              <a:rPr lang="en-US" sz="2000" dirty="0" err="1" smtClean="0">
                <a:solidFill>
                  <a:srgbClr val="FF0000"/>
                </a:solidFill>
              </a:rPr>
              <a:t>GeV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and </a:t>
            </a:r>
            <a:r>
              <a:rPr lang="en-US" sz="2000" dirty="0" smtClean="0">
                <a:solidFill>
                  <a:srgbClr val="002060"/>
                </a:solidFill>
              </a:rPr>
              <a:t>75 </a:t>
            </a:r>
            <a:r>
              <a:rPr lang="en-US" sz="2000" dirty="0" err="1" smtClean="0">
                <a:solidFill>
                  <a:srgbClr val="002060"/>
                </a:solidFill>
              </a:rPr>
              <a:t>GeV</a:t>
            </a:r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/>
              <a:t>Model is in an agreement with data</a:t>
            </a:r>
            <a:endParaRPr lang="en-US" sz="20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2286000" y="4724400"/>
            <a:ext cx="228600" cy="1066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857694" y="663714"/>
            <a:ext cx="24481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Cambria Math"/>
                <a:ea typeface="Cambria Math"/>
              </a:rPr>
              <a:t>Interference</a:t>
            </a:r>
          </a:p>
          <a:p>
            <a:r>
              <a:rPr lang="en-US" sz="2000" dirty="0" smtClean="0">
                <a:latin typeface="Cambria Math"/>
                <a:ea typeface="Cambria Math"/>
              </a:rPr>
              <a:t>𝛾</a:t>
            </a:r>
            <a:r>
              <a:rPr lang="en-US" sz="2000" baseline="30000" dirty="0" smtClean="0">
                <a:latin typeface="Cambria Math"/>
                <a:ea typeface="Cambria Math"/>
              </a:rPr>
              <a:t>∗</a:t>
            </a:r>
            <a:r>
              <a:rPr lang="en-US" sz="2000" baseline="-25000" dirty="0" smtClean="0">
                <a:solidFill>
                  <a:srgbClr val="FF0000"/>
                </a:solidFill>
                <a:latin typeface="Cambria Math"/>
                <a:ea typeface="Cambria Math"/>
              </a:rPr>
              <a:t>L</a:t>
            </a:r>
            <a:r>
              <a:rPr lang="en-US" sz="2000" dirty="0" smtClean="0">
                <a:latin typeface="Cambria Math"/>
                <a:ea typeface="Cambria Math"/>
              </a:rPr>
              <a:t>→</a:t>
            </a:r>
            <a:r>
              <a:rPr lang="el-GR" sz="2000" b="1" dirty="0" smtClean="0">
                <a:solidFill>
                  <a:srgbClr val="002060"/>
                </a:solidFill>
                <a:latin typeface="Cambria Math"/>
                <a:ea typeface="Cambria Math"/>
              </a:rPr>
              <a:t> ρ</a:t>
            </a:r>
            <a:r>
              <a:rPr lang="de-DE" sz="2000" b="1" baseline="30000" dirty="0" smtClean="0">
                <a:solidFill>
                  <a:srgbClr val="002060"/>
                </a:solidFill>
              </a:rPr>
              <a:t>0 </a:t>
            </a:r>
            <a:r>
              <a:rPr lang="en-US" sz="2000" baseline="-25000" dirty="0" smtClean="0">
                <a:solidFill>
                  <a:srgbClr val="FF0000"/>
                </a:solidFill>
                <a:latin typeface="Cambria Math"/>
                <a:ea typeface="Cambria Math"/>
              </a:rPr>
              <a:t>L </a:t>
            </a:r>
            <a:r>
              <a:rPr lang="en-US" sz="2000" dirty="0" smtClean="0">
                <a:solidFill>
                  <a:srgbClr val="FF0000"/>
                </a:solidFill>
                <a:latin typeface="Cambria Math"/>
                <a:ea typeface="Cambria Math"/>
              </a:rPr>
              <a:t> &amp; </a:t>
            </a:r>
            <a:r>
              <a:rPr lang="en-US" sz="2000" dirty="0" smtClean="0">
                <a:latin typeface="Cambria Math"/>
                <a:ea typeface="Cambria Math"/>
              </a:rPr>
              <a:t>𝛾</a:t>
            </a:r>
            <a:r>
              <a:rPr lang="en-US" sz="2000" baseline="30000" dirty="0" smtClean="0">
                <a:latin typeface="Cambria Math"/>
                <a:ea typeface="Cambria Math"/>
              </a:rPr>
              <a:t>∗</a:t>
            </a:r>
            <a:r>
              <a:rPr lang="en-US" sz="2000" baseline="-25000" dirty="0" smtClean="0">
                <a:solidFill>
                  <a:srgbClr val="FF0000"/>
                </a:solidFill>
                <a:latin typeface="Cambria Math"/>
                <a:ea typeface="Cambria Math"/>
              </a:rPr>
              <a:t>T</a:t>
            </a:r>
            <a:r>
              <a:rPr lang="en-US" sz="2000" dirty="0" smtClean="0">
                <a:latin typeface="Cambria Math"/>
                <a:ea typeface="Cambria Math"/>
              </a:rPr>
              <a:t>→</a:t>
            </a:r>
            <a:r>
              <a:rPr lang="el-GR" sz="2000" b="1" dirty="0" smtClean="0">
                <a:solidFill>
                  <a:srgbClr val="002060"/>
                </a:solidFill>
                <a:latin typeface="Cambria Math"/>
                <a:ea typeface="Cambria Math"/>
              </a:rPr>
              <a:t> ρ</a:t>
            </a:r>
            <a:r>
              <a:rPr lang="de-DE" sz="2000" b="1" baseline="30000" dirty="0" smtClean="0">
                <a:solidFill>
                  <a:srgbClr val="002060"/>
                </a:solidFill>
              </a:rPr>
              <a:t>0 </a:t>
            </a:r>
            <a:r>
              <a:rPr lang="en-US" sz="2000" baseline="-25000" dirty="0" smtClean="0">
                <a:solidFill>
                  <a:srgbClr val="FF0000"/>
                </a:solidFill>
                <a:latin typeface="Cambria Math"/>
                <a:ea typeface="Cambria Math"/>
              </a:rPr>
              <a:t>T</a:t>
            </a:r>
            <a:r>
              <a:rPr lang="en-US" sz="2000" dirty="0" smtClean="0">
                <a:solidFill>
                  <a:srgbClr val="FF0000"/>
                </a:solidFill>
                <a:latin typeface="Cambria Math"/>
                <a:ea typeface="Cambria Math"/>
              </a:rPr>
              <a:t> </a:t>
            </a:r>
            <a:endParaRPr lang="en-US" sz="2000" dirty="0"/>
          </a:p>
        </p:txBody>
      </p:sp>
      <p:graphicFrame>
        <p:nvGraphicFramePr>
          <p:cNvPr id="440323" name="Object 3"/>
          <p:cNvGraphicFramePr>
            <a:graphicFrameLocks noChangeAspect="1"/>
          </p:cNvGraphicFramePr>
          <p:nvPr/>
        </p:nvGraphicFramePr>
        <p:xfrm>
          <a:off x="5334000" y="1436688"/>
          <a:ext cx="3598862" cy="403225"/>
        </p:xfrm>
        <a:graphic>
          <a:graphicData uri="http://schemas.openxmlformats.org/presentationml/2006/ole">
            <p:oleObj spid="_x0000_s440323" name="Equation" r:id="rId6" imgW="2209680" imgH="228600" progId="Equation.3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390690" y="5410200"/>
            <a:ext cx="38295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Model predicts phase difference</a:t>
            </a:r>
          </a:p>
          <a:p>
            <a:r>
              <a:rPr lang="en-US" sz="2000" dirty="0" smtClean="0"/>
              <a:t>between T</a:t>
            </a:r>
            <a:r>
              <a:rPr lang="en-US" sz="2000" baseline="-25000" dirty="0" smtClean="0"/>
              <a:t>11</a:t>
            </a:r>
            <a:r>
              <a:rPr lang="en-US" sz="2000" dirty="0" smtClean="0"/>
              <a:t> and T</a:t>
            </a:r>
            <a:r>
              <a:rPr lang="en-US" sz="2000" baseline="-25000" dirty="0" smtClean="0"/>
              <a:t>00 </a:t>
            </a:r>
            <a:r>
              <a:rPr lang="en-US" sz="2000" dirty="0" smtClean="0"/>
              <a:t>, </a:t>
            </a:r>
            <a:r>
              <a:rPr lang="en-US" sz="2000" dirty="0" smtClean="0">
                <a:latin typeface="Cambria Math"/>
                <a:ea typeface="Cambria Math"/>
              </a:rPr>
              <a:t>𝛿</a:t>
            </a:r>
            <a:r>
              <a:rPr lang="en-US" sz="2000" baseline="-25000" dirty="0" smtClean="0"/>
              <a:t> 11 </a:t>
            </a:r>
            <a:r>
              <a:rPr lang="en-US" sz="2000" dirty="0" smtClean="0"/>
              <a:t>= 3.1 deg.</a:t>
            </a:r>
          </a:p>
          <a:p>
            <a:r>
              <a:rPr lang="en-US" sz="2000" dirty="0" smtClean="0">
                <a:latin typeface="Cambria Math"/>
                <a:ea typeface="Cambria Math"/>
              </a:rPr>
              <a:t>𝛿</a:t>
            </a:r>
            <a:r>
              <a:rPr lang="en-US" sz="2000" baseline="-25000" dirty="0" smtClean="0"/>
              <a:t> 11 </a:t>
            </a:r>
            <a:r>
              <a:rPr lang="en-US" sz="2000" dirty="0" smtClean="0">
                <a:latin typeface="Cambria Math"/>
                <a:ea typeface="Cambria Math"/>
              </a:rPr>
              <a:t>⋍</a:t>
            </a:r>
            <a:r>
              <a:rPr lang="en-US" sz="2000" dirty="0" smtClean="0"/>
              <a:t> 20 deg. observed by H1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5257800" y="1992868"/>
            <a:ext cx="380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EPJ C 71 (2011) 1609, arXiv:1012.3676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0" y="0"/>
            <a:ext cx="9144000" cy="55399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3000" b="1" dirty="0" smtClean="0">
                <a:solidFill>
                  <a:srgbClr val="002060"/>
                </a:solidFill>
              </a:rPr>
              <a:t>Observation of Unnatural Parity Exchange</a:t>
            </a:r>
            <a:endParaRPr lang="de-DE" sz="3000" b="1" baseline="-250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477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Hrachya</a:t>
            </a:r>
            <a:r>
              <a:rPr lang="en-US" dirty="0" smtClean="0"/>
              <a:t> </a:t>
            </a:r>
            <a:r>
              <a:rPr lang="en-US" dirty="0" err="1" smtClean="0"/>
              <a:t>Marukyan</a:t>
            </a:r>
            <a:r>
              <a:rPr lang="en-US" dirty="0" smtClean="0"/>
              <a:t>, 22.10.2012, QCD–N’12, Bilbao, Spain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02155" y="609600"/>
            <a:ext cx="6446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At large W</a:t>
            </a:r>
            <a:r>
              <a:rPr lang="en-US" sz="2000" baseline="30000" dirty="0" smtClean="0">
                <a:solidFill>
                  <a:srgbClr val="002060"/>
                </a:solidFill>
              </a:rPr>
              <a:t>2</a:t>
            </a:r>
            <a:r>
              <a:rPr lang="en-US" sz="2000" dirty="0" smtClean="0">
                <a:solidFill>
                  <a:srgbClr val="002060"/>
                </a:solidFill>
              </a:rPr>
              <a:t> and Q</a:t>
            </a:r>
            <a:r>
              <a:rPr lang="en-US" sz="2000" baseline="30000" dirty="0" smtClean="0">
                <a:solidFill>
                  <a:srgbClr val="002060"/>
                </a:solidFill>
              </a:rPr>
              <a:t>2</a:t>
            </a:r>
            <a:r>
              <a:rPr lang="en-US" sz="2000" dirty="0" smtClean="0">
                <a:solidFill>
                  <a:srgbClr val="002060"/>
                </a:solidFill>
              </a:rPr>
              <a:t> the transition expected to be suppressed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494" y="914400"/>
            <a:ext cx="45447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sz="2000" dirty="0" smtClean="0"/>
              <a:t>he combinations of </a:t>
            </a:r>
            <a:r>
              <a:rPr lang="en-US" sz="2000" dirty="0" smtClean="0">
                <a:solidFill>
                  <a:srgbClr val="008000"/>
                </a:solidFill>
              </a:rPr>
              <a:t>SDMEs</a:t>
            </a:r>
            <a:r>
              <a:rPr lang="en-US" sz="2000" dirty="0" smtClean="0"/>
              <a:t> are expected </a:t>
            </a:r>
          </a:p>
          <a:p>
            <a:r>
              <a:rPr lang="en-US" sz="2000" dirty="0" smtClean="0"/>
              <a:t>to be zero in case of </a:t>
            </a:r>
            <a:r>
              <a:rPr lang="en-US" sz="2000" dirty="0" smtClean="0">
                <a:solidFill>
                  <a:srgbClr val="FF0000"/>
                </a:solidFill>
              </a:rPr>
              <a:t>NPE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33400" y="1524000"/>
          <a:ext cx="3200400" cy="457200"/>
        </p:xfrm>
        <a:graphic>
          <a:graphicData uri="http://schemas.openxmlformats.org/presentationml/2006/ole">
            <p:oleObj spid="_x0000_s439297" name="Equation" r:id="rId3" imgW="1803240" imgH="24120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533400" y="1905000"/>
          <a:ext cx="1676400" cy="457200"/>
        </p:xfrm>
        <a:graphic>
          <a:graphicData uri="http://schemas.openxmlformats.org/presentationml/2006/ole">
            <p:oleObj spid="_x0000_s439298" name="Equation" r:id="rId4" imgW="774360" imgH="228600" progId="Equation.3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33400" y="2362200"/>
          <a:ext cx="1676400" cy="469900"/>
        </p:xfrm>
        <a:graphic>
          <a:graphicData uri="http://schemas.openxmlformats.org/presentationml/2006/ole">
            <p:oleObj spid="_x0000_s439299" name="Equation" r:id="rId5" imgW="761760" imgH="241200" progId="Equation.3">
              <p:embed/>
            </p:oleObj>
          </a:graphicData>
        </a:graphic>
      </p:graphicFrame>
      <p:graphicFrame>
        <p:nvGraphicFramePr>
          <p:cNvPr id="439300" name="Object 4"/>
          <p:cNvGraphicFramePr>
            <a:graphicFrameLocks noChangeAspect="1"/>
          </p:cNvGraphicFramePr>
          <p:nvPr/>
        </p:nvGraphicFramePr>
        <p:xfrm>
          <a:off x="228600" y="3124200"/>
          <a:ext cx="3962400" cy="3352800"/>
        </p:xfrm>
        <a:graphic>
          <a:graphicData uri="http://schemas.openxmlformats.org/presentationml/2006/ole">
            <p:oleObj spid="_x0000_s439300" name="Acrobat Document" r:id="rId6" imgW="4486147" imgH="4495744" progId="AcroExch.Document.7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7200" y="2819400"/>
            <a:ext cx="369069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EPJ C 62 (2009) 659, arXiv:0901.0701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200" y="2057400"/>
            <a:ext cx="3505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6934200" y="4572000"/>
            <a:ext cx="1143000" cy="30480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963625" y="4569023"/>
            <a:ext cx="1113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Sizeable UPE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334000" y="1295400"/>
            <a:ext cx="3622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Direct analysis of amplitude ratio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7800" y="5754469"/>
            <a:ext cx="38347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Significant </a:t>
            </a:r>
            <a:r>
              <a:rPr lang="en-US" sz="2000" dirty="0" smtClean="0">
                <a:solidFill>
                  <a:srgbClr val="FF0000"/>
                </a:solidFill>
              </a:rPr>
              <a:t>UPE</a:t>
            </a:r>
            <a:r>
              <a:rPr lang="en-US" sz="2000" dirty="0" smtClean="0"/>
              <a:t> contribution for </a:t>
            </a:r>
            <a:r>
              <a:rPr lang="el-GR" sz="2000" b="1" dirty="0" smtClean="0">
                <a:solidFill>
                  <a:srgbClr val="002060"/>
                </a:solidFill>
                <a:latin typeface="Cambria Math"/>
                <a:ea typeface="Cambria Math"/>
              </a:rPr>
              <a:t>ρ</a:t>
            </a:r>
            <a:r>
              <a:rPr lang="de-DE" sz="2000" b="1" baseline="30000" dirty="0" smtClean="0">
                <a:solidFill>
                  <a:srgbClr val="002060"/>
                </a:solidFill>
              </a:rPr>
              <a:t>0 </a:t>
            </a:r>
            <a:r>
              <a:rPr lang="de-DE" sz="2000" b="1" dirty="0" smtClean="0">
                <a:solidFill>
                  <a:srgbClr val="002060"/>
                </a:solidFill>
              </a:rPr>
              <a:t>,</a:t>
            </a:r>
          </a:p>
          <a:p>
            <a:r>
              <a:rPr lang="de-DE" sz="2000" dirty="0" smtClean="0"/>
              <a:t>sensitivity to </a:t>
            </a:r>
            <a:r>
              <a:rPr lang="de-DE" sz="2000" dirty="0" smtClean="0">
                <a:solidFill>
                  <a:srgbClr val="FF0000"/>
                </a:solidFill>
              </a:rPr>
              <a:t>GPD 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7239000" y="6019800"/>
          <a:ext cx="457200" cy="381000"/>
        </p:xfrm>
        <a:graphic>
          <a:graphicData uri="http://schemas.openxmlformats.org/presentationml/2006/ole">
            <p:oleObj spid="_x0000_s439301" name="Equation" r:id="rId8" imgW="190440" imgH="203040" progId="Equation.3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257800" y="1676400"/>
            <a:ext cx="380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EPJ C 71 (2011) 1609, arXiv:1012.3676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0" y="0"/>
            <a:ext cx="9144000" cy="55399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3000" b="1" dirty="0" smtClean="0">
                <a:solidFill>
                  <a:srgbClr val="002060"/>
                </a:solidFill>
              </a:rPr>
              <a:t>Summary</a:t>
            </a:r>
            <a:endParaRPr lang="de-DE" sz="3000" b="1" baseline="-25000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200" y="6477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Hrachya</a:t>
            </a:r>
            <a:r>
              <a:rPr lang="en-US" dirty="0" smtClean="0"/>
              <a:t> </a:t>
            </a:r>
            <a:r>
              <a:rPr lang="en-US" dirty="0" err="1" smtClean="0"/>
              <a:t>Marukyan</a:t>
            </a:r>
            <a:r>
              <a:rPr lang="en-US" dirty="0" smtClean="0"/>
              <a:t>, 22.10.2012, QCD–N’12, Bilbao, Spain</a:t>
            </a:r>
            <a:endParaRPr lang="en-US" dirty="0"/>
          </a:p>
        </p:txBody>
      </p:sp>
      <p:pic>
        <p:nvPicPr>
          <p:cNvPr id="4423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4175" y="2667000"/>
            <a:ext cx="30956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42370" name="Object 2"/>
          <p:cNvGraphicFramePr>
            <a:graphicFrameLocks noChangeAspect="1"/>
          </p:cNvGraphicFramePr>
          <p:nvPr/>
        </p:nvGraphicFramePr>
        <p:xfrm>
          <a:off x="152400" y="609600"/>
          <a:ext cx="1981200" cy="3124200"/>
        </p:xfrm>
        <a:graphic>
          <a:graphicData uri="http://schemas.openxmlformats.org/presentationml/2006/ole">
            <p:oleObj spid="_x0000_s449538" name="Acrobat Document" r:id="rId4" imgW="4772015" imgH="7019893" progId="AcroExch.Document.7">
              <p:embed/>
            </p:oleObj>
          </a:graphicData>
        </a:graphic>
      </p:graphicFrame>
      <p:graphicFrame>
        <p:nvGraphicFramePr>
          <p:cNvPr id="442373" name="Object 5"/>
          <p:cNvGraphicFramePr>
            <a:graphicFrameLocks noChangeAspect="1"/>
          </p:cNvGraphicFramePr>
          <p:nvPr/>
        </p:nvGraphicFramePr>
        <p:xfrm>
          <a:off x="2162175" y="4648200"/>
          <a:ext cx="2028825" cy="1752600"/>
        </p:xfrm>
        <a:graphic>
          <a:graphicData uri="http://schemas.openxmlformats.org/presentationml/2006/ole">
            <p:oleObj spid="_x0000_s449541" name="Acrobat Document" r:id="rId5" imgW="2028606" imgH="1276246" progId="AcroExch.Document.7">
              <p:embed/>
            </p:oleObj>
          </a:graphicData>
        </a:graphic>
      </p:graphicFrame>
      <p:graphicFrame>
        <p:nvGraphicFramePr>
          <p:cNvPr id="442375" name="Object 7"/>
          <p:cNvGraphicFramePr>
            <a:graphicFrameLocks noChangeAspect="1"/>
          </p:cNvGraphicFramePr>
          <p:nvPr/>
        </p:nvGraphicFramePr>
        <p:xfrm>
          <a:off x="2133600" y="611187"/>
          <a:ext cx="4343400" cy="1979613"/>
        </p:xfrm>
        <a:graphic>
          <a:graphicData uri="http://schemas.openxmlformats.org/presentationml/2006/ole">
            <p:oleObj spid="_x0000_s449543" name="Acrobat Document" r:id="rId6" imgW="12153818" imgH="5467235" progId="AcroExch.Document.7">
              <p:embed/>
            </p:oleObj>
          </a:graphicData>
        </a:graphic>
      </p:graphicFrame>
      <p:pic>
        <p:nvPicPr>
          <p:cNvPr id="44954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91000" y="4648200"/>
            <a:ext cx="2362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3200" y="2743200"/>
            <a:ext cx="2514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" y="3733800"/>
            <a:ext cx="1981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77000" y="609600"/>
            <a:ext cx="2514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0" y="0"/>
            <a:ext cx="9144000" cy="55399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3000" b="1" dirty="0" smtClean="0">
                <a:solidFill>
                  <a:srgbClr val="002060"/>
                </a:solidFill>
              </a:rPr>
              <a:t>Backup slides</a:t>
            </a:r>
            <a:endParaRPr lang="de-DE" sz="3000" b="1" baseline="-250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68048" y="2680664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Backup Slides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477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Hrachya</a:t>
            </a:r>
            <a:r>
              <a:rPr lang="en-US" dirty="0" smtClean="0"/>
              <a:t> </a:t>
            </a:r>
            <a:r>
              <a:rPr lang="en-US" dirty="0" err="1" smtClean="0"/>
              <a:t>Marukyan</a:t>
            </a:r>
            <a:r>
              <a:rPr lang="en-US" dirty="0" smtClean="0"/>
              <a:t>, 22.10.2012, QCD–N’12, Bilbao, Spain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000" b="1" dirty="0" err="1" smtClean="0">
                <a:solidFill>
                  <a:schemeClr val="tx2">
                    <a:lumMod val="75000"/>
                  </a:schemeClr>
                </a:solidFill>
              </a:rPr>
              <a:t>Azimuthal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</a:rPr>
              <a:t> dependences in DVCS</a:t>
            </a:r>
            <a:endParaRPr lang="en-US" sz="3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435202" name="Equation" r:id="rId3" imgW="114120" imgH="215640" progId="Equation.3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0" y="1752600"/>
          <a:ext cx="6324600" cy="685800"/>
        </p:xfrm>
        <a:graphic>
          <a:graphicData uri="http://schemas.openxmlformats.org/presentationml/2006/ole">
            <p:oleObj spid="_x0000_s435203" name="Equation" r:id="rId4" imgW="3504960" imgH="457200" progId="Equation.3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0" y="2697163"/>
          <a:ext cx="5486400" cy="776287"/>
        </p:xfrm>
        <a:graphic>
          <a:graphicData uri="http://schemas.openxmlformats.org/presentationml/2006/ole">
            <p:oleObj spid="_x0000_s435204" name="Equation" r:id="rId5" imgW="3060360" imgH="482400" progId="Equation.3">
              <p:embed/>
            </p:oleObj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-11113" y="866775"/>
          <a:ext cx="3984626" cy="704850"/>
        </p:xfrm>
        <a:graphic>
          <a:graphicData uri="http://schemas.openxmlformats.org/presentationml/2006/ole">
            <p:oleObj spid="_x0000_s435205" name="Equation" r:id="rId6" imgW="2336760" imgH="469800" progId="Equation.3">
              <p:embed/>
            </p:oleObj>
          </a:graphicData>
        </a:graphic>
      </p:graphicFrame>
      <p:sp>
        <p:nvSpPr>
          <p:cNvPr id="24" name="Rectangle 23"/>
          <p:cNvSpPr/>
          <p:nvPr/>
        </p:nvSpPr>
        <p:spPr>
          <a:xfrm>
            <a:off x="4204648" y="2833048"/>
            <a:ext cx="304800" cy="457200"/>
          </a:xfrm>
          <a:prstGeom prst="rect">
            <a:avLst/>
          </a:prstGeom>
          <a:solidFill>
            <a:schemeClr val="accent1">
              <a:alpha val="46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514600" y="2833048"/>
            <a:ext cx="304800" cy="457200"/>
          </a:xfrm>
          <a:prstGeom prst="rect">
            <a:avLst/>
          </a:prstGeom>
          <a:solidFill>
            <a:schemeClr val="accent1">
              <a:alpha val="46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683456" y="1828800"/>
            <a:ext cx="636896" cy="533400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solidFill>
              <a:srgbClr val="FF0000"/>
            </a:solidFill>
          </a:ln>
          <a:effectLst>
            <a:outerShdw dist="50800" sx="1000" sy="1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639704" y="1828800"/>
            <a:ext cx="650544" cy="533400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721592" y="963304"/>
            <a:ext cx="402608" cy="457200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19" name="Picture 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6649965" y="769876"/>
            <a:ext cx="2057398" cy="252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457200" y="38862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Fourier coefficients are related to certain linear or bi-linear combinations of  </a:t>
            </a:r>
            <a:r>
              <a:rPr lang="en-US" sz="2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ompton </a:t>
            </a:r>
            <a:r>
              <a:rPr lang="en-US" sz="2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orm </a:t>
            </a:r>
            <a:r>
              <a:rPr lang="en-US" sz="2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actors (</a:t>
            </a:r>
            <a:r>
              <a:rPr lang="en-US" sz="2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CFFs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762000" y="4648200"/>
          <a:ext cx="5638800" cy="1143000"/>
        </p:xfrm>
        <a:graphic>
          <a:graphicData uri="http://schemas.openxmlformats.org/presentationml/2006/ole">
            <p:oleObj spid="_x0000_s435206" name="Equation" r:id="rId8" imgW="2133360" imgH="469800" progId="Equation.3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57200" y="6477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Hrachya</a:t>
            </a:r>
            <a:r>
              <a:rPr lang="en-US" dirty="0" smtClean="0"/>
              <a:t> </a:t>
            </a:r>
            <a:r>
              <a:rPr lang="en-US" dirty="0" err="1" smtClean="0"/>
              <a:t>Marukyan</a:t>
            </a:r>
            <a:r>
              <a:rPr lang="en-US" dirty="0" smtClean="0"/>
              <a:t>, 22.10.2012, QCD–N’12, Bilbao, Spain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0" y="0"/>
            <a:ext cx="9144000" cy="55399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3000" b="1" dirty="0" smtClean="0">
                <a:solidFill>
                  <a:srgbClr val="002060"/>
                </a:solidFill>
              </a:rPr>
              <a:t>Azimuthal asymmetries in DVCS  off unpolarized targets</a:t>
            </a:r>
            <a:endParaRPr lang="de-DE" sz="3000" b="1" baseline="-25000" dirty="0">
              <a:solidFill>
                <a:srgbClr val="00206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30188" y="685800"/>
          <a:ext cx="8623300" cy="533400"/>
        </p:xfrm>
        <a:graphic>
          <a:graphicData uri="http://schemas.openxmlformats.org/presentationml/2006/ole">
            <p:oleObj spid="_x0000_s436226" name="Equation" r:id="rId3" imgW="3517560" imgH="241200" progId="Equation.3">
              <p:embed/>
            </p:oleObj>
          </a:graphicData>
        </a:graphic>
      </p:graphicFrame>
      <p:sp>
        <p:nvSpPr>
          <p:cNvPr id="12" name="Rectangle 11"/>
          <p:cNvSpPr/>
          <p:nvPr/>
        </p:nvSpPr>
        <p:spPr>
          <a:xfrm>
            <a:off x="3962400" y="685800"/>
            <a:ext cx="457200" cy="609600"/>
          </a:xfrm>
          <a:prstGeom prst="rect">
            <a:avLst/>
          </a:prstGeom>
          <a:solidFill>
            <a:srgbClr val="EF7FDF">
              <a:alpha val="4862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715000" y="685800"/>
            <a:ext cx="609600" cy="609600"/>
          </a:xfrm>
          <a:prstGeom prst="rect">
            <a:avLst/>
          </a:prstGeom>
          <a:solidFill>
            <a:srgbClr val="EF7FDF">
              <a:alpha val="4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391400" y="685800"/>
            <a:ext cx="838200" cy="533400"/>
          </a:xfrm>
          <a:prstGeom prst="rect">
            <a:avLst/>
          </a:prstGeom>
          <a:solidFill>
            <a:srgbClr val="EF7FDF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33400" y="3733800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Beam-Charge asymmetry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81000" y="2590800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Charge-averaged beam-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helicity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 asymmetry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" y="1371600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Charge-difference beam-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helicity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 asymmetry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09600" y="5029200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en-US" sz="2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Measurement wit</a:t>
            </a:r>
            <a:r>
              <a:rPr lang="en-US" sz="2000" u="sng" dirty="0" smtClean="0">
                <a:solidFill>
                  <a:srgbClr val="002060"/>
                </a:solidFill>
              </a:rPr>
              <a:t>h</a:t>
            </a:r>
            <a:r>
              <a:rPr lang="en-US" sz="2000" u="sng" dirty="0" smtClean="0"/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both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beam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helicity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and both beam charges </a:t>
            </a:r>
          </a:p>
          <a:p>
            <a:pPr>
              <a:buClr>
                <a:srgbClr val="C00000"/>
              </a:buClr>
              <a:buSzPct val="150000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separate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contributions from DVCS and Interference term</a:t>
            </a:r>
          </a:p>
          <a:p>
            <a:pPr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separation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impossible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 measurements of single-charge  </a:t>
            </a:r>
          </a:p>
          <a:p>
            <a:pPr>
              <a:buClr>
                <a:srgbClr val="C00000"/>
              </a:buClr>
              <a:buSzPct val="150000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beam-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helicity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asymmetry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ϕ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= (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l-GR" sz="2000" baseline="30000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l-GR" sz="2000" baseline="30000" dirty="0" smtClean="0">
                <a:latin typeface="Times New Roman" pitchFamily="18" charset="0"/>
                <a:cs typeface="Times New Roman" pitchFamily="18" charset="0"/>
              </a:rPr>
              <a:t>←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)/(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l-GR" sz="2000" baseline="30000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l-GR" sz="2000" baseline="30000" dirty="0" smtClean="0">
                <a:latin typeface="Times New Roman" pitchFamily="18" charset="0"/>
                <a:cs typeface="Times New Roman" pitchFamily="18" charset="0"/>
              </a:rPr>
              <a:t>←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4" name="Right Arrow 23"/>
          <p:cNvSpPr/>
          <p:nvPr/>
        </p:nvSpPr>
        <p:spPr>
          <a:xfrm>
            <a:off x="838200" y="5486400"/>
            <a:ext cx="381000" cy="152400"/>
          </a:xfrm>
          <a:prstGeom prst="rightArrow">
            <a:avLst>
              <a:gd name="adj1" fmla="val 50000"/>
              <a:gd name="adj2" fmla="val 428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09600" y="4191000"/>
          <a:ext cx="7315200" cy="762000"/>
        </p:xfrm>
        <a:graphic>
          <a:graphicData uri="http://schemas.openxmlformats.org/presentationml/2006/ole">
            <p:oleObj spid="_x0000_s436227" name="Equation" r:id="rId4" imgW="3848040" imgH="444240" progId="Equation.3">
              <p:embed/>
            </p:oleObj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533400" y="1828800"/>
          <a:ext cx="6858000" cy="762000"/>
        </p:xfrm>
        <a:graphic>
          <a:graphicData uri="http://schemas.openxmlformats.org/presentationml/2006/ole">
            <p:oleObj spid="_x0000_s436228" name="Equation" r:id="rId5" imgW="3886200" imgH="444240" progId="Equation.3">
              <p:embed/>
            </p:oleObj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609600" y="3048000"/>
          <a:ext cx="7467600" cy="762000"/>
        </p:xfrm>
        <a:graphic>
          <a:graphicData uri="http://schemas.openxmlformats.org/presentationml/2006/ole">
            <p:oleObj spid="_x0000_s436229" name="Equation" r:id="rId6" imgW="4533840" imgH="444240" progId="Equation.3">
              <p:embed/>
            </p:oleObj>
          </a:graphicData>
        </a:graphic>
      </p:graphicFrame>
      <p:sp>
        <p:nvSpPr>
          <p:cNvPr id="29" name="Rectangle 28"/>
          <p:cNvSpPr/>
          <p:nvPr/>
        </p:nvSpPr>
        <p:spPr>
          <a:xfrm>
            <a:off x="6234752" y="1981200"/>
            <a:ext cx="304800" cy="533400"/>
          </a:xfrm>
          <a:prstGeom prst="rect">
            <a:avLst/>
          </a:prstGeom>
          <a:solidFill>
            <a:schemeClr val="accent1">
              <a:alpha val="49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858000" y="3124200"/>
            <a:ext cx="595952" cy="533400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629400" y="4316104"/>
            <a:ext cx="304800" cy="533400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33400" y="1981200"/>
            <a:ext cx="457200" cy="533400"/>
          </a:xfrm>
          <a:prstGeom prst="rect">
            <a:avLst/>
          </a:prstGeom>
          <a:solidFill>
            <a:srgbClr val="EF7FDF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23248" y="3200400"/>
            <a:ext cx="609600" cy="457200"/>
          </a:xfrm>
          <a:prstGeom prst="rect">
            <a:avLst/>
          </a:prstGeom>
          <a:solidFill>
            <a:srgbClr val="EF7FDF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58504" y="4343400"/>
            <a:ext cx="304800" cy="457200"/>
          </a:xfrm>
          <a:prstGeom prst="rect">
            <a:avLst/>
          </a:prstGeom>
          <a:solidFill>
            <a:srgbClr val="EF7FDF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Gerade Verbindung 8"/>
          <p:cNvCxnSpPr>
            <a:cxnSpLocks noChangeShapeType="1"/>
          </p:cNvCxnSpPr>
          <p:nvPr/>
        </p:nvCxnSpPr>
        <p:spPr bwMode="auto">
          <a:xfrm rot="5400000">
            <a:off x="6896099" y="2247901"/>
            <a:ext cx="1471613" cy="2381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8" name="Textfeld 6"/>
          <p:cNvSpPr txBox="1">
            <a:spLocks noChangeArrowheads="1"/>
          </p:cNvSpPr>
          <p:nvPr/>
        </p:nvSpPr>
        <p:spPr bwMode="auto">
          <a:xfrm>
            <a:off x="7848600" y="1600200"/>
            <a:ext cx="990600" cy="707886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4000" i="1" dirty="0" smtClean="0"/>
              <a:t>A</a:t>
            </a:r>
            <a:r>
              <a:rPr lang="de-DE" sz="3200" baseline="-25000" dirty="0" smtClean="0"/>
              <a:t>LU</a:t>
            </a:r>
          </a:p>
        </p:txBody>
      </p:sp>
      <p:sp>
        <p:nvSpPr>
          <p:cNvPr id="39" name="Textfeld 9"/>
          <p:cNvSpPr txBox="1">
            <a:spLocks noChangeArrowheads="1"/>
          </p:cNvSpPr>
          <p:nvPr/>
        </p:nvSpPr>
        <p:spPr bwMode="auto">
          <a:xfrm>
            <a:off x="7643813" y="2667000"/>
            <a:ext cx="714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tx2"/>
                </a:solidFill>
              </a:rPr>
              <a:t>beam</a:t>
            </a:r>
          </a:p>
        </p:txBody>
      </p:sp>
      <p:sp>
        <p:nvSpPr>
          <p:cNvPr id="42" name="Textfeld 10"/>
          <p:cNvSpPr txBox="1">
            <a:spLocks noChangeArrowheads="1"/>
          </p:cNvSpPr>
          <p:nvPr/>
        </p:nvSpPr>
        <p:spPr bwMode="auto">
          <a:xfrm>
            <a:off x="8305799" y="2667000"/>
            <a:ext cx="7667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tx2"/>
                </a:solidFill>
              </a:rPr>
              <a:t>target</a:t>
            </a:r>
          </a:p>
        </p:txBody>
      </p:sp>
      <p:cxnSp>
        <p:nvCxnSpPr>
          <p:cNvPr id="44" name="Straight Arrow Connector 43"/>
          <p:cNvCxnSpPr>
            <a:cxnSpLocks/>
          </p:cNvCxnSpPr>
          <p:nvPr/>
        </p:nvCxnSpPr>
        <p:spPr>
          <a:xfrm rot="5400000">
            <a:off x="7886704" y="2324100"/>
            <a:ext cx="533394" cy="30479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6200000" flipH="1">
            <a:off x="8343900" y="2324100"/>
            <a:ext cx="533400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57200" y="6477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Hrachya</a:t>
            </a:r>
            <a:r>
              <a:rPr lang="en-US" dirty="0" smtClean="0"/>
              <a:t> </a:t>
            </a:r>
            <a:r>
              <a:rPr lang="en-US" dirty="0" err="1" smtClean="0"/>
              <a:t>Marukyan</a:t>
            </a:r>
            <a:r>
              <a:rPr lang="en-US" dirty="0" smtClean="0"/>
              <a:t>, 22.10.2012, QCD–N’12, Bilbao, Spain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0" y="0"/>
            <a:ext cx="9144000" cy="55399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3000" b="1" dirty="0" smtClean="0">
                <a:solidFill>
                  <a:srgbClr val="002060"/>
                </a:solidFill>
              </a:rPr>
              <a:t>Asymmetries on longitudinally  polarized targets</a:t>
            </a:r>
            <a:endParaRPr lang="de-DE" sz="3000" b="1" baseline="-25000" dirty="0">
              <a:solidFill>
                <a:srgbClr val="002060"/>
              </a:solidFill>
            </a:endParaRPr>
          </a:p>
        </p:txBody>
      </p:sp>
      <p:graphicFrame>
        <p:nvGraphicFramePr>
          <p:cNvPr id="104453" name="Object 5"/>
          <p:cNvGraphicFramePr>
            <a:graphicFrameLocks noChangeAspect="1"/>
          </p:cNvGraphicFramePr>
          <p:nvPr/>
        </p:nvGraphicFramePr>
        <p:xfrm>
          <a:off x="781050" y="1279651"/>
          <a:ext cx="7677150" cy="782637"/>
        </p:xfrm>
        <a:graphic>
          <a:graphicData uri="http://schemas.openxmlformats.org/presentationml/2006/ole">
            <p:oleObj spid="_x0000_s437250" name="Equation" r:id="rId3" imgW="3987720" imgH="457200" progId="Equation.3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33400" y="768784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 Single-charge target-spin asymmetry (Hydrogen/Deuterium)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76616" y="2204096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 Single-charge double-spin  asymmetry (Hydrogen/Deuterium)</a:t>
            </a:r>
            <a:r>
              <a:rPr lang="en-US" dirty="0" smtClean="0"/>
              <a:t>:</a:t>
            </a:r>
            <a:endParaRPr lang="en-US" dirty="0"/>
          </a:p>
        </p:txBody>
      </p:sp>
      <p:graphicFrame>
        <p:nvGraphicFramePr>
          <p:cNvPr id="104454" name="Object 6"/>
          <p:cNvGraphicFramePr>
            <a:graphicFrameLocks noChangeAspect="1"/>
          </p:cNvGraphicFramePr>
          <p:nvPr/>
        </p:nvGraphicFramePr>
        <p:xfrm>
          <a:off x="838200" y="2757944"/>
          <a:ext cx="7696200" cy="782637"/>
        </p:xfrm>
        <a:graphic>
          <a:graphicData uri="http://schemas.openxmlformats.org/presentationml/2006/ole">
            <p:oleObj spid="_x0000_s437251" name="Equation" r:id="rId4" imgW="3987720" imgH="457200" progId="Equation.3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06184" y="3694000"/>
            <a:ext cx="7852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 Single-charge beam-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helicity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  asymmetry (Deuterium)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35752" y="5047424"/>
            <a:ext cx="7852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 Single-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helicity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 (←) beam-charge  asymmetry (Deuterium)</a:t>
            </a:r>
            <a:r>
              <a:rPr lang="en-US" dirty="0" smtClean="0"/>
              <a:t>:</a:t>
            </a:r>
            <a:endParaRPr lang="en-US" dirty="0"/>
          </a:p>
        </p:txBody>
      </p:sp>
      <p:graphicFrame>
        <p:nvGraphicFramePr>
          <p:cNvPr id="126982" name="Object 6"/>
          <p:cNvGraphicFramePr>
            <a:graphicFrameLocks noChangeAspect="1"/>
          </p:cNvGraphicFramePr>
          <p:nvPr/>
        </p:nvGraphicFramePr>
        <p:xfrm>
          <a:off x="775340" y="4165314"/>
          <a:ext cx="7835260" cy="782638"/>
        </p:xfrm>
        <a:graphic>
          <a:graphicData uri="http://schemas.openxmlformats.org/presentationml/2006/ole">
            <p:oleObj spid="_x0000_s437252" name="Equation" r:id="rId5" imgW="4000320" imgH="457200" progId="Equation.3">
              <p:embed/>
            </p:oleObj>
          </a:graphicData>
        </a:graphic>
      </p:graphicFrame>
      <p:graphicFrame>
        <p:nvGraphicFramePr>
          <p:cNvPr id="126983" name="Object 7"/>
          <p:cNvGraphicFramePr>
            <a:graphicFrameLocks noChangeAspect="1"/>
          </p:cNvGraphicFramePr>
          <p:nvPr/>
        </p:nvGraphicFramePr>
        <p:xfrm>
          <a:off x="757861" y="5541963"/>
          <a:ext cx="6048375" cy="762000"/>
        </p:xfrm>
        <a:graphic>
          <a:graphicData uri="http://schemas.openxmlformats.org/presentationml/2006/ole">
            <p:oleObj spid="_x0000_s437253" name="Equation" r:id="rId6" imgW="3073320" imgH="44424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57200" y="6477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Hrachya</a:t>
            </a:r>
            <a:r>
              <a:rPr lang="en-US" dirty="0" smtClean="0"/>
              <a:t> </a:t>
            </a:r>
            <a:r>
              <a:rPr lang="en-US" dirty="0" err="1" smtClean="0"/>
              <a:t>Marukyan</a:t>
            </a:r>
            <a:r>
              <a:rPr lang="en-US" dirty="0" smtClean="0"/>
              <a:t>, 22.10.2012, QCD–N’12, Bilbao, Spain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0" y="0"/>
            <a:ext cx="9144000" cy="55399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3000" b="1" dirty="0" smtClean="0">
                <a:solidFill>
                  <a:srgbClr val="002060"/>
                </a:solidFill>
              </a:rPr>
              <a:t>Exclusive measurements &amp; GPDs</a:t>
            </a:r>
            <a:endParaRPr lang="de-DE" sz="3000" b="1" baseline="-25000" dirty="0">
              <a:solidFill>
                <a:srgbClr val="002060"/>
              </a:solidFill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81000" y="3200400"/>
            <a:ext cx="85836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600" dirty="0">
                <a:solidFill>
                  <a:schemeClr val="accent2"/>
                </a:solidFill>
              </a:rPr>
              <a:t>   </a:t>
            </a:r>
            <a:r>
              <a:rPr lang="de-DE" sz="2400" i="1" dirty="0" smtClean="0"/>
              <a:t>H</a:t>
            </a:r>
            <a:r>
              <a:rPr lang="de-DE" sz="2400" i="1" baseline="30000" dirty="0" smtClean="0"/>
              <a:t>q</a:t>
            </a:r>
            <a:r>
              <a:rPr lang="de-DE" sz="2400" dirty="0" smtClean="0"/>
              <a:t> and </a:t>
            </a:r>
            <a:r>
              <a:rPr lang="de-DE" sz="2400" i="1" dirty="0" smtClean="0"/>
              <a:t>E</a:t>
            </a:r>
            <a:r>
              <a:rPr lang="de-DE" sz="2400" i="1" baseline="30000" dirty="0" smtClean="0"/>
              <a:t>q  </a:t>
            </a:r>
            <a:r>
              <a:rPr lang="de-DE" sz="2400" i="1" dirty="0" smtClean="0"/>
              <a:t>:</a:t>
            </a:r>
            <a:r>
              <a:rPr lang="de-DE" sz="2400" dirty="0" smtClean="0"/>
              <a:t> quark </a:t>
            </a:r>
            <a:r>
              <a:rPr lang="de-DE" sz="2400" dirty="0" smtClean="0">
                <a:solidFill>
                  <a:srgbClr val="FF0000"/>
                </a:solidFill>
              </a:rPr>
              <a:t>G</a:t>
            </a:r>
            <a:r>
              <a:rPr lang="de-DE" sz="2400" dirty="0" smtClean="0"/>
              <a:t>eneralized </a:t>
            </a:r>
            <a:r>
              <a:rPr lang="de-DE" sz="2400" dirty="0">
                <a:solidFill>
                  <a:srgbClr val="FF0000"/>
                </a:solidFill>
              </a:rPr>
              <a:t>P</a:t>
            </a:r>
            <a:r>
              <a:rPr lang="de-DE" sz="2400" dirty="0"/>
              <a:t>arton </a:t>
            </a:r>
            <a:r>
              <a:rPr lang="de-DE" sz="2400" dirty="0">
                <a:solidFill>
                  <a:srgbClr val="FF0000"/>
                </a:solidFill>
              </a:rPr>
              <a:t>D</a:t>
            </a:r>
            <a:r>
              <a:rPr lang="de-DE" sz="2400" dirty="0"/>
              <a:t>istributions (</a:t>
            </a:r>
            <a:r>
              <a:rPr lang="de-DE" sz="2400" dirty="0">
                <a:solidFill>
                  <a:srgbClr val="FF0000"/>
                </a:solidFill>
              </a:rPr>
              <a:t>GPDs</a:t>
            </a:r>
            <a:r>
              <a:rPr lang="de-DE" sz="2400" dirty="0"/>
              <a:t>) </a:t>
            </a:r>
            <a:endParaRPr lang="de-DE" sz="2400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1" y="3810000"/>
            <a:ext cx="3886199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5257800" y="609600"/>
            <a:ext cx="381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dirty="0"/>
              <a:t>Ji </a:t>
            </a:r>
            <a:r>
              <a:rPr lang="de-DE" sz="2400" dirty="0" smtClean="0"/>
              <a:t> sum rule </a:t>
            </a:r>
            <a:r>
              <a:rPr lang="de-DE" sz="2400" dirty="0" smtClean="0">
                <a:latin typeface="Cambria Math"/>
                <a:ea typeface="Cambria Math"/>
              </a:rPr>
              <a:t>⟹ access OAM</a:t>
            </a:r>
            <a:endParaRPr lang="de-DE" sz="24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5162550" y="1219200"/>
          <a:ext cx="3829050" cy="609600"/>
        </p:xfrm>
        <a:graphic>
          <a:graphicData uri="http://schemas.openxmlformats.org/presentationml/2006/ole">
            <p:oleObj spid="_x0000_s343042" name="Equation" r:id="rId4" imgW="2463480" imgH="393480" progId="Equation.3">
              <p:embed/>
            </p:oleObj>
          </a:graphicData>
        </a:graphic>
      </p:graphicFrame>
      <p:sp>
        <p:nvSpPr>
          <p:cNvPr id="16" name="Oval 15"/>
          <p:cNvSpPr/>
          <p:nvPr/>
        </p:nvSpPr>
        <p:spPr>
          <a:xfrm>
            <a:off x="5105400" y="1219200"/>
            <a:ext cx="381000" cy="685800"/>
          </a:xfrm>
          <a:prstGeom prst="ellipse">
            <a:avLst/>
          </a:prstGeom>
          <a:solidFill>
            <a:schemeClr val="bg1">
              <a:lumMod val="65000"/>
              <a:alpha val="3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6248400" y="2209800"/>
          <a:ext cx="2743200" cy="533400"/>
        </p:xfrm>
        <a:graphic>
          <a:graphicData uri="http://schemas.openxmlformats.org/presentationml/2006/ole">
            <p:oleObj spid="_x0000_s343043" name="Equation" r:id="rId5" imgW="1333440" imgH="304560" progId="Equation.3">
              <p:embed/>
            </p:oleObj>
          </a:graphicData>
        </a:graphic>
      </p:graphicFrame>
      <p:sp>
        <p:nvSpPr>
          <p:cNvPr id="19" name="Oval 18"/>
          <p:cNvSpPr/>
          <p:nvPr/>
        </p:nvSpPr>
        <p:spPr>
          <a:xfrm>
            <a:off x="6934200" y="2133600"/>
            <a:ext cx="1447800" cy="685800"/>
          </a:xfrm>
          <a:prstGeom prst="ellipse">
            <a:avLst/>
          </a:prstGeom>
          <a:solidFill>
            <a:schemeClr val="bg1">
              <a:lumMod val="50000"/>
              <a:alpha val="2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486400" y="1905000"/>
            <a:ext cx="17526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876800" y="5562600"/>
            <a:ext cx="396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Vector mesons ( </a:t>
            </a:r>
            <a:r>
              <a:rPr lang="de-DE" b="1" dirty="0" smtClean="0">
                <a:solidFill>
                  <a:srgbClr val="FF0000"/>
                </a:solidFill>
                <a:sym typeface="Symbol" pitchFamily="18" charset="2"/>
              </a:rPr>
              <a:t>, ,  </a:t>
            </a:r>
            <a:r>
              <a:rPr lang="de-DE" b="1" dirty="0" smtClean="0">
                <a:sym typeface="Symbol" pitchFamily="18" charset="2"/>
              </a:rPr>
              <a:t>)</a:t>
            </a:r>
            <a:endParaRPr lang="en-US" b="1" dirty="0"/>
          </a:p>
        </p:txBody>
      </p:sp>
      <p:sp>
        <p:nvSpPr>
          <p:cNvPr id="33" name="Rectangle 32"/>
          <p:cNvSpPr/>
          <p:nvPr/>
        </p:nvSpPr>
        <p:spPr>
          <a:xfrm>
            <a:off x="4876800" y="5943600"/>
            <a:ext cx="4114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>
                <a:sym typeface="Symbol" pitchFamily="18" charset="2"/>
              </a:rPr>
              <a:t>Pseudoscalar mesons ( </a:t>
            </a:r>
            <a:r>
              <a:rPr lang="de-DE" b="1" dirty="0" smtClean="0">
                <a:solidFill>
                  <a:srgbClr val="FF0000"/>
                </a:solidFill>
                <a:sym typeface="Symbol" pitchFamily="18" charset="2"/>
              </a:rPr>
              <a:t>, </a:t>
            </a:r>
            <a:r>
              <a:rPr lang="de-DE" b="1" dirty="0" smtClean="0">
                <a:sym typeface="Symbol" pitchFamily="18" charset="2"/>
              </a:rPr>
              <a:t>)</a:t>
            </a:r>
            <a:r>
              <a:rPr lang="de-DE" b="1" dirty="0" smtClean="0">
                <a:solidFill>
                  <a:srgbClr val="3333CC"/>
                </a:solidFill>
                <a:sym typeface="Symbol" pitchFamily="18" charset="2"/>
              </a:rPr>
              <a:t> </a:t>
            </a:r>
            <a:endParaRPr lang="en-US" b="1" dirty="0"/>
          </a:p>
        </p:txBody>
      </p:sp>
      <p:sp>
        <p:nvSpPr>
          <p:cNvPr id="34" name="Rectangle 33"/>
          <p:cNvSpPr/>
          <p:nvPr/>
        </p:nvSpPr>
        <p:spPr>
          <a:xfrm>
            <a:off x="4876800" y="5181600"/>
            <a:ext cx="335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>
                <a:sym typeface="Symbol" pitchFamily="18" charset="2"/>
              </a:rPr>
              <a:t>DVCS ( </a:t>
            </a:r>
            <a:r>
              <a:rPr lang="de-DE" b="1" dirty="0" smtClean="0">
                <a:solidFill>
                  <a:srgbClr val="FF0000"/>
                </a:solidFill>
                <a:sym typeface="Symbol" pitchFamily="18" charset="2"/>
              </a:rPr>
              <a:t> </a:t>
            </a:r>
            <a:r>
              <a:rPr lang="de-DE" dirty="0" smtClean="0">
                <a:solidFill>
                  <a:srgbClr val="3333CC"/>
                </a:solidFill>
                <a:sym typeface="Symbol" pitchFamily="18" charset="2"/>
              </a:rPr>
              <a:t>)  </a:t>
            </a:r>
            <a:endParaRPr lang="en-US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685800"/>
            <a:ext cx="2362200" cy="182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0"/>
          <p:cNvPicPr>
            <a:picLocks noChangeAspect="1" noChangeArrowheads="1"/>
          </p:cNvPicPr>
          <p:nvPr/>
        </p:nvPicPr>
        <p:blipFill>
          <a:blip r:embed="rId7" cstate="print"/>
          <a:srcRect t="50500" b="1431"/>
          <a:stretch>
            <a:fillRect/>
          </a:stretch>
        </p:blipFill>
        <p:spPr bwMode="auto">
          <a:xfrm>
            <a:off x="2514600" y="6858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76200" y="2590800"/>
            <a:ext cx="5547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Correlated information about </a:t>
            </a:r>
            <a:r>
              <a:rPr lang="en-US" dirty="0" smtClean="0">
                <a:solidFill>
                  <a:srgbClr val="FF0000"/>
                </a:solidFill>
              </a:rPr>
              <a:t>longitudinal momentum </a:t>
            </a:r>
            <a:r>
              <a:rPr lang="en-US" dirty="0" err="1" smtClean="0">
                <a:solidFill>
                  <a:srgbClr val="FF0000"/>
                </a:solidFill>
              </a:rPr>
              <a:t>xp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and </a:t>
            </a:r>
            <a:r>
              <a:rPr lang="en-US" dirty="0" smtClean="0">
                <a:solidFill>
                  <a:srgbClr val="008000"/>
                </a:solidFill>
              </a:rPr>
              <a:t>transverse spatial position r</a:t>
            </a:r>
            <a:r>
              <a:rPr lang="en-US" baseline="-25000" dirty="0" smtClean="0">
                <a:solidFill>
                  <a:srgbClr val="008000"/>
                </a:solidFill>
                <a:latin typeface="Cambria Math"/>
                <a:ea typeface="Cambria Math"/>
              </a:rPr>
              <a:t>⟘</a:t>
            </a:r>
            <a:endParaRPr lang="en-US" baseline="-25000" dirty="0">
              <a:solidFill>
                <a:srgbClr val="008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871717" y="5181600"/>
            <a:ext cx="8338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Symbol" pitchFamily="18" charset="2"/>
              </a:rPr>
              <a:t>H </a:t>
            </a:r>
            <a:r>
              <a:rPr lang="en-US" i="1" dirty="0" smtClean="0">
                <a:latin typeface="Symbol" pitchFamily="18" charset="2"/>
              </a:rPr>
              <a:t>,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FF0000"/>
                </a:solidFill>
                <a:latin typeface="Symbol" pitchFamily="18" charset="2"/>
              </a:rPr>
              <a:t>E </a:t>
            </a:r>
            <a:r>
              <a:rPr lang="en-US" i="1" dirty="0" smtClean="0">
                <a:latin typeface="Symbol" pitchFamily="18" charset="2"/>
              </a:rPr>
              <a:t>, </a:t>
            </a:r>
            <a:endParaRPr lang="en-US" dirty="0"/>
          </a:p>
        </p:txBody>
      </p:sp>
      <p:graphicFrame>
        <p:nvGraphicFramePr>
          <p:cNvPr id="248836" name="Object 4"/>
          <p:cNvGraphicFramePr>
            <a:graphicFrameLocks noChangeAspect="1"/>
          </p:cNvGraphicFramePr>
          <p:nvPr/>
        </p:nvGraphicFramePr>
        <p:xfrm>
          <a:off x="6553200" y="5181600"/>
          <a:ext cx="685800" cy="381000"/>
        </p:xfrm>
        <a:graphic>
          <a:graphicData uri="http://schemas.openxmlformats.org/presentationml/2006/ole">
            <p:oleObj spid="_x0000_s343044" name="Equation" r:id="rId8" imgW="342720" imgH="241200" progId="Equation.3">
              <p:embed/>
            </p:oleObj>
          </a:graphicData>
        </a:graphic>
      </p:graphicFrame>
      <p:sp>
        <p:nvSpPr>
          <p:cNvPr id="25" name="Rectangle 24"/>
          <p:cNvSpPr/>
          <p:nvPr/>
        </p:nvSpPr>
        <p:spPr>
          <a:xfrm>
            <a:off x="7319517" y="5562600"/>
            <a:ext cx="83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Symbol" pitchFamily="18" charset="2"/>
              </a:rPr>
              <a:t>H </a:t>
            </a:r>
            <a:r>
              <a:rPr lang="en-US" i="1" dirty="0" smtClean="0">
                <a:latin typeface="Symbol" pitchFamily="18" charset="2"/>
              </a:rPr>
              <a:t>,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FF0000"/>
                </a:solidFill>
                <a:latin typeface="Symbol" pitchFamily="18" charset="2"/>
              </a:rPr>
              <a:t>E </a:t>
            </a:r>
            <a:r>
              <a:rPr lang="en-US" i="1" dirty="0" smtClean="0">
                <a:latin typeface="Symbol" pitchFamily="18" charset="2"/>
              </a:rPr>
              <a:t>, </a:t>
            </a:r>
            <a:endParaRPr lang="en-US" dirty="0"/>
          </a:p>
        </p:txBody>
      </p:sp>
      <p:graphicFrame>
        <p:nvGraphicFramePr>
          <p:cNvPr id="248837" name="Object 5"/>
          <p:cNvGraphicFramePr>
            <a:graphicFrameLocks noChangeAspect="1"/>
          </p:cNvGraphicFramePr>
          <p:nvPr/>
        </p:nvGraphicFramePr>
        <p:xfrm>
          <a:off x="7696200" y="5943600"/>
          <a:ext cx="685800" cy="381000"/>
        </p:xfrm>
        <a:graphic>
          <a:graphicData uri="http://schemas.openxmlformats.org/presentationml/2006/ole">
            <p:oleObj spid="_x0000_s343045" name="Equation" r:id="rId9" imgW="342720" imgH="241200" progId="Equation.3">
              <p:embed/>
            </p:oleObj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876800" y="4812268"/>
            <a:ext cx="367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Final state sensitive to different </a:t>
            </a:r>
            <a:r>
              <a:rPr lang="en-US" dirty="0" smtClean="0">
                <a:solidFill>
                  <a:srgbClr val="FF0000"/>
                </a:solidFill>
              </a:rPr>
              <a:t>GPDs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53000" y="3849469"/>
            <a:ext cx="4013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Spin-½ target</a:t>
            </a:r>
            <a:r>
              <a:rPr lang="en-US" dirty="0" smtClean="0"/>
              <a:t>: 4 </a:t>
            </a:r>
            <a:r>
              <a:rPr lang="en-US" dirty="0" err="1" smtClean="0"/>
              <a:t>chiral</a:t>
            </a:r>
            <a:r>
              <a:rPr lang="en-US" dirty="0" smtClean="0"/>
              <a:t>-even leading-twist</a:t>
            </a:r>
          </a:p>
          <a:p>
            <a:r>
              <a:rPr lang="en-US" dirty="0" smtClean="0"/>
              <a:t>quark </a:t>
            </a:r>
            <a:r>
              <a:rPr lang="en-US" dirty="0" smtClean="0">
                <a:solidFill>
                  <a:srgbClr val="FF0000"/>
                </a:solidFill>
              </a:rPr>
              <a:t>GPDs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176517" y="4126468"/>
            <a:ext cx="8338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Symbol" pitchFamily="18" charset="2"/>
              </a:rPr>
              <a:t>H </a:t>
            </a:r>
            <a:r>
              <a:rPr lang="en-US" i="1" dirty="0" smtClean="0">
                <a:latin typeface="Symbol" pitchFamily="18" charset="2"/>
              </a:rPr>
              <a:t>,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FF0000"/>
                </a:solidFill>
                <a:latin typeface="Symbol" pitchFamily="18" charset="2"/>
              </a:rPr>
              <a:t>E </a:t>
            </a:r>
            <a:r>
              <a:rPr lang="en-US" i="1" dirty="0" smtClean="0">
                <a:latin typeface="Symbol" pitchFamily="18" charset="2"/>
              </a:rPr>
              <a:t>, </a:t>
            </a:r>
            <a:endParaRPr lang="en-US" dirty="0"/>
          </a:p>
        </p:txBody>
      </p:sp>
      <p:graphicFrame>
        <p:nvGraphicFramePr>
          <p:cNvPr id="248838" name="Object 6"/>
          <p:cNvGraphicFramePr>
            <a:graphicFrameLocks noChangeAspect="1"/>
          </p:cNvGraphicFramePr>
          <p:nvPr/>
        </p:nvGraphicFramePr>
        <p:xfrm>
          <a:off x="6858000" y="4114800"/>
          <a:ext cx="685800" cy="381000"/>
        </p:xfrm>
        <a:graphic>
          <a:graphicData uri="http://schemas.openxmlformats.org/presentationml/2006/ole">
            <p:oleObj spid="_x0000_s343046" name="Equation" r:id="rId10" imgW="342720" imgH="241200" progId="Equation.3">
              <p:embed/>
            </p:oleObj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457200" y="6477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Hrachya</a:t>
            </a:r>
            <a:r>
              <a:rPr lang="en-US" dirty="0" smtClean="0"/>
              <a:t> </a:t>
            </a:r>
            <a:r>
              <a:rPr lang="en-US" dirty="0" err="1" smtClean="0"/>
              <a:t>Marukyan</a:t>
            </a:r>
            <a:r>
              <a:rPr lang="en-US" dirty="0" smtClean="0"/>
              <a:t>, 22.10.2012, QCD–N’12, Bilbao, Spain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0" y="0"/>
            <a:ext cx="9144000" cy="55399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3000" b="1" dirty="0" smtClean="0">
                <a:solidFill>
                  <a:srgbClr val="002060"/>
                </a:solidFill>
              </a:rPr>
              <a:t>A</a:t>
            </a:r>
            <a:r>
              <a:rPr lang="de-DE" sz="3000" b="1" baseline="-25000" dirty="0" smtClean="0">
                <a:solidFill>
                  <a:srgbClr val="002060"/>
                </a:solidFill>
              </a:rPr>
              <a:t>C</a:t>
            </a:r>
            <a:r>
              <a:rPr lang="de-DE" sz="3000" b="1" dirty="0" smtClean="0">
                <a:solidFill>
                  <a:srgbClr val="002060"/>
                </a:solidFill>
              </a:rPr>
              <a:t> (</a:t>
            </a:r>
            <a:r>
              <a:rPr lang="de-DE" sz="3000" b="1" dirty="0" smtClean="0">
                <a:solidFill>
                  <a:srgbClr val="FF0000"/>
                </a:solidFill>
              </a:rPr>
              <a:t>A</a:t>
            </a:r>
            <a:r>
              <a:rPr lang="de-DE" sz="3000" b="1" baseline="-25000" dirty="0" smtClean="0">
                <a:solidFill>
                  <a:srgbClr val="FF0000"/>
                </a:solidFill>
              </a:rPr>
              <a:t>C↔</a:t>
            </a:r>
            <a:r>
              <a:rPr lang="de-DE" sz="3000" b="1" dirty="0" smtClean="0">
                <a:solidFill>
                  <a:srgbClr val="002060"/>
                </a:solidFill>
              </a:rPr>
              <a:t> )</a:t>
            </a:r>
            <a:r>
              <a:rPr lang="de-DE" sz="3000" b="1" baseline="-25000" dirty="0" smtClean="0">
                <a:solidFill>
                  <a:srgbClr val="002060"/>
                </a:solidFill>
              </a:rPr>
              <a:t> </a:t>
            </a:r>
            <a:r>
              <a:rPr lang="de-DE" sz="3000" b="1" dirty="0" smtClean="0">
                <a:solidFill>
                  <a:srgbClr val="002060"/>
                </a:solidFill>
              </a:rPr>
              <a:t>on (un)</a:t>
            </a:r>
            <a:r>
              <a:rPr lang="de-DE" sz="3000" b="1" dirty="0" smtClean="0">
                <a:solidFill>
                  <a:srgbClr val="FF0000"/>
                </a:solidFill>
              </a:rPr>
              <a:t>polarized</a:t>
            </a:r>
            <a:r>
              <a:rPr lang="de-DE" sz="3000" b="1" dirty="0" smtClean="0">
                <a:solidFill>
                  <a:srgbClr val="002060"/>
                </a:solidFill>
              </a:rPr>
              <a:t> Deuterium</a:t>
            </a:r>
            <a:endParaRPr lang="de-DE" sz="3000" b="1" baseline="-25000" dirty="0">
              <a:solidFill>
                <a:srgbClr val="002060"/>
              </a:solidFill>
            </a:endParaRPr>
          </a:p>
        </p:txBody>
      </p:sp>
      <p:pic>
        <p:nvPicPr>
          <p:cNvPr id="962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086136"/>
            <a:ext cx="5562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152" y="5661552"/>
            <a:ext cx="557624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090060" y="651214"/>
            <a:ext cx="32222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Nucl</a:t>
            </a:r>
            <a:r>
              <a:rPr lang="en-US" sz="2000" b="1" dirty="0" smtClean="0">
                <a:solidFill>
                  <a:srgbClr val="FF0000"/>
                </a:solidFill>
              </a:rPr>
              <a:t>. Phys. B 842 (2011) 265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70896" y="5103144"/>
            <a:ext cx="3200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A</a:t>
            </a:r>
            <a:r>
              <a:rPr lang="en-US" sz="2000" baseline="-25000" dirty="0" smtClean="0">
                <a:solidFill>
                  <a:srgbClr val="FF0000"/>
                </a:solidFill>
              </a:rPr>
              <a:t>LZZ</a:t>
            </a:r>
            <a:r>
              <a:rPr lang="en-US" sz="2000" dirty="0" smtClean="0">
                <a:solidFill>
                  <a:srgbClr val="FF0000"/>
                </a:solidFill>
              </a:rPr>
              <a:t>  sin </a:t>
            </a:r>
            <a:r>
              <a:rPr lang="el-GR" sz="2000" dirty="0" smtClean="0">
                <a:solidFill>
                  <a:srgbClr val="FF0000"/>
                </a:solidFill>
              </a:rPr>
              <a:t>φ</a:t>
            </a:r>
            <a:r>
              <a:rPr lang="en-US" sz="2000" dirty="0" smtClean="0">
                <a:solidFill>
                  <a:srgbClr val="FF0000"/>
                </a:solidFill>
              </a:rPr>
              <a:t> amplitude: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0.074 ± 0.196 ± 0.022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(-</a:t>
            </a:r>
            <a:r>
              <a:rPr lang="en-US" i="1" dirty="0" smtClean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 &lt; 0.06 GeV2, 40% coherent)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27760" y="4572000"/>
            <a:ext cx="30480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54584" y="1398896"/>
            <a:ext cx="1676400" cy="838200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51088" y="1437568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For coherent scattering</a:t>
            </a:r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6705600" y="2438400"/>
          <a:ext cx="1752600" cy="685800"/>
        </p:xfrm>
        <a:graphic>
          <a:graphicData uri="http://schemas.openxmlformats.org/presentationml/2006/ole">
            <p:oleObj spid="_x0000_s406530" name="Equation" r:id="rId5" imgW="520560" imgH="215640" progId="Equation.3">
              <p:embed/>
            </p:oleObj>
          </a:graphicData>
        </a:graphic>
      </p:graphicFrame>
      <p:grpSp>
        <p:nvGrpSpPr>
          <p:cNvPr id="5" name="Group 6"/>
          <p:cNvGrpSpPr>
            <a:grpSpLocks noChangeAspect="1"/>
          </p:cNvGrpSpPr>
          <p:nvPr/>
        </p:nvGrpSpPr>
        <p:grpSpPr bwMode="auto">
          <a:xfrm>
            <a:off x="6053143" y="3048227"/>
            <a:ext cx="2946402" cy="801688"/>
            <a:chOff x="3813" y="2350"/>
            <a:chExt cx="1856" cy="505"/>
          </a:xfrm>
        </p:grpSpPr>
        <p:sp>
          <p:nvSpPr>
            <p:cNvPr id="161797" name="AutoShape 5"/>
            <p:cNvSpPr>
              <a:spLocks noChangeAspect="1" noChangeArrowheads="1" noTextEdit="1"/>
            </p:cNvSpPr>
            <p:nvPr/>
          </p:nvSpPr>
          <p:spPr bwMode="auto">
            <a:xfrm>
              <a:off x="3840" y="2352"/>
              <a:ext cx="177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799" name="Line 7"/>
            <p:cNvSpPr>
              <a:spLocks noChangeShapeType="1"/>
            </p:cNvSpPr>
            <p:nvPr/>
          </p:nvSpPr>
          <p:spPr bwMode="auto">
            <a:xfrm flipH="1">
              <a:off x="4892" y="2450"/>
              <a:ext cx="177" cy="28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800" name="Rectangle 8"/>
            <p:cNvSpPr>
              <a:spLocks noChangeArrowheads="1"/>
            </p:cNvSpPr>
            <p:nvPr/>
          </p:nvSpPr>
          <p:spPr bwMode="auto">
            <a:xfrm>
              <a:off x="5466" y="2387"/>
              <a:ext cx="203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801" name="Rectangle 9"/>
            <p:cNvSpPr>
              <a:spLocks noChangeArrowheads="1"/>
            </p:cNvSpPr>
            <p:nvPr/>
          </p:nvSpPr>
          <p:spPr bwMode="auto">
            <a:xfrm>
              <a:off x="4245" y="2387"/>
              <a:ext cx="203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802" name="Rectangle 10"/>
            <p:cNvSpPr>
              <a:spLocks noChangeArrowheads="1"/>
            </p:cNvSpPr>
            <p:nvPr/>
          </p:nvSpPr>
          <p:spPr bwMode="auto">
            <a:xfrm>
              <a:off x="5357" y="2585"/>
              <a:ext cx="93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803" name="Rectangle 11"/>
            <p:cNvSpPr>
              <a:spLocks noChangeArrowheads="1"/>
            </p:cNvSpPr>
            <p:nvPr/>
          </p:nvSpPr>
          <p:spPr bwMode="auto">
            <a:xfrm>
              <a:off x="4989" y="2567"/>
              <a:ext cx="93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804" name="Rectangle 12"/>
            <p:cNvSpPr>
              <a:spLocks noChangeArrowheads="1"/>
            </p:cNvSpPr>
            <p:nvPr/>
          </p:nvSpPr>
          <p:spPr bwMode="auto">
            <a:xfrm>
              <a:off x="4905" y="2425"/>
              <a:ext cx="93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805" name="Rectangle 13"/>
            <p:cNvSpPr>
              <a:spLocks noChangeArrowheads="1"/>
            </p:cNvSpPr>
            <p:nvPr/>
          </p:nvSpPr>
          <p:spPr bwMode="auto">
            <a:xfrm>
              <a:off x="4543" y="2585"/>
              <a:ext cx="93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806" name="Rectangle 14"/>
            <p:cNvSpPr>
              <a:spLocks noChangeArrowheads="1"/>
            </p:cNvSpPr>
            <p:nvPr/>
          </p:nvSpPr>
          <p:spPr bwMode="auto">
            <a:xfrm>
              <a:off x="5119" y="2419"/>
              <a:ext cx="220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Monotype Corsiva" pitchFamily="66" charset="0"/>
                  <a:cs typeface="Arial" pitchFamily="34" charset="0"/>
                </a:rPr>
                <a:t>H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807" name="Rectangle 15"/>
            <p:cNvSpPr>
              <a:spLocks noChangeArrowheads="1"/>
            </p:cNvSpPr>
            <p:nvPr/>
          </p:nvSpPr>
          <p:spPr bwMode="auto">
            <a:xfrm>
              <a:off x="4319" y="2419"/>
              <a:ext cx="220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Monotype Corsiva" pitchFamily="66" charset="0"/>
                  <a:cs typeface="Arial" pitchFamily="34" charset="0"/>
                </a:rPr>
                <a:t>H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808" name="Rectangle 16"/>
            <p:cNvSpPr>
              <a:spLocks noChangeArrowheads="1"/>
            </p:cNvSpPr>
            <p:nvPr/>
          </p:nvSpPr>
          <p:spPr bwMode="auto">
            <a:xfrm>
              <a:off x="4686" y="2350"/>
              <a:ext cx="178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809" name="Rectangle 17"/>
            <p:cNvSpPr>
              <a:spLocks noChangeArrowheads="1"/>
            </p:cNvSpPr>
            <p:nvPr/>
          </p:nvSpPr>
          <p:spPr bwMode="auto">
            <a:xfrm>
              <a:off x="3813" y="2393"/>
              <a:ext cx="386" cy="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Â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810" name="Rectangle 18"/>
            <p:cNvSpPr>
              <a:spLocks noChangeArrowheads="1"/>
            </p:cNvSpPr>
            <p:nvPr/>
          </p:nvSpPr>
          <p:spPr bwMode="auto">
            <a:xfrm>
              <a:off x="4094" y="2387"/>
              <a:ext cx="234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24"/>
          <p:cNvGrpSpPr>
            <a:grpSpLocks noChangeAspect="1"/>
          </p:cNvGrpSpPr>
          <p:nvPr/>
        </p:nvGrpSpPr>
        <p:grpSpPr bwMode="auto">
          <a:xfrm>
            <a:off x="6803147" y="4587942"/>
            <a:ext cx="1433513" cy="625476"/>
            <a:chOff x="4423" y="2400"/>
            <a:chExt cx="903" cy="394"/>
          </a:xfrm>
        </p:grpSpPr>
        <p:sp>
          <p:nvSpPr>
            <p:cNvPr id="161815" name="AutoShape 23"/>
            <p:cNvSpPr>
              <a:spLocks noChangeAspect="1" noChangeArrowheads="1" noTextEdit="1"/>
            </p:cNvSpPr>
            <p:nvPr/>
          </p:nvSpPr>
          <p:spPr bwMode="auto">
            <a:xfrm>
              <a:off x="4448" y="2400"/>
              <a:ext cx="83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817" name="Rectangle 25"/>
            <p:cNvSpPr>
              <a:spLocks noChangeArrowheads="1"/>
            </p:cNvSpPr>
            <p:nvPr/>
          </p:nvSpPr>
          <p:spPr bwMode="auto">
            <a:xfrm>
              <a:off x="5160" y="2428"/>
              <a:ext cx="166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818" name="Rectangle 26"/>
            <p:cNvSpPr>
              <a:spLocks noChangeArrowheads="1"/>
            </p:cNvSpPr>
            <p:nvPr/>
          </p:nvSpPr>
          <p:spPr bwMode="auto">
            <a:xfrm>
              <a:off x="4802" y="2428"/>
              <a:ext cx="166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819" name="Rectangle 27"/>
            <p:cNvSpPr>
              <a:spLocks noChangeArrowheads="1"/>
            </p:cNvSpPr>
            <p:nvPr/>
          </p:nvSpPr>
          <p:spPr bwMode="auto">
            <a:xfrm>
              <a:off x="5071" y="2587"/>
              <a:ext cx="77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9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820" name="Rectangle 28"/>
            <p:cNvSpPr>
              <a:spLocks noChangeArrowheads="1"/>
            </p:cNvSpPr>
            <p:nvPr/>
          </p:nvSpPr>
          <p:spPr bwMode="auto">
            <a:xfrm>
              <a:off x="4890" y="2428"/>
              <a:ext cx="187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H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821" name="Rectangle 29"/>
            <p:cNvSpPr>
              <a:spLocks noChangeArrowheads="1"/>
            </p:cNvSpPr>
            <p:nvPr/>
          </p:nvSpPr>
          <p:spPr bwMode="auto">
            <a:xfrm>
              <a:off x="4619" y="2428"/>
              <a:ext cx="255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822" name="Rectangle 30"/>
            <p:cNvSpPr>
              <a:spLocks noChangeArrowheads="1"/>
            </p:cNvSpPr>
            <p:nvPr/>
          </p:nvSpPr>
          <p:spPr bwMode="auto">
            <a:xfrm>
              <a:off x="4423" y="2425"/>
              <a:ext cx="291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1" name="Oval 40"/>
          <p:cNvSpPr/>
          <p:nvPr/>
        </p:nvSpPr>
        <p:spPr>
          <a:xfrm>
            <a:off x="1447800" y="2819400"/>
            <a:ext cx="304800" cy="685800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57200" y="6477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Hrachya</a:t>
            </a:r>
            <a:r>
              <a:rPr lang="en-US" dirty="0" smtClean="0"/>
              <a:t> </a:t>
            </a:r>
            <a:r>
              <a:rPr lang="en-US" dirty="0" err="1" smtClean="0"/>
              <a:t>Marukyan</a:t>
            </a:r>
            <a:r>
              <a:rPr lang="en-US" dirty="0" smtClean="0"/>
              <a:t>, 22.10.2012, QCD–N’12, Bilbao, Spain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</a:rPr>
              <a:t>Deuterium </a:t>
            </a:r>
            <a:r>
              <a:rPr lang="en-US" sz="3200" b="1" dirty="0" smtClean="0"/>
              <a:t>(Hydrogen):</a:t>
            </a:r>
            <a:r>
              <a:rPr lang="de-DE" sz="3000" b="1" dirty="0" smtClean="0">
                <a:solidFill>
                  <a:srgbClr val="002060"/>
                </a:solidFill>
              </a:rPr>
              <a:t> Unpolarized target</a:t>
            </a:r>
            <a:endParaRPr lang="de-DE" sz="3000" b="1" baseline="-25000" dirty="0">
              <a:solidFill>
                <a:srgbClr val="002060"/>
              </a:solidFill>
            </a:endParaRP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599" y="807321"/>
            <a:ext cx="52482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448" y="2737512"/>
            <a:ext cx="5194422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6143517" y="1074302"/>
            <a:ext cx="29227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Nucl</a:t>
            </a:r>
            <a:r>
              <a:rPr lang="en-US" sz="2000" b="1" dirty="0" smtClean="0">
                <a:solidFill>
                  <a:srgbClr val="FF0000"/>
                </a:solidFill>
              </a:rPr>
              <a:t>. Phys. B 829 (2010) 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99451" y="692158"/>
            <a:ext cx="21836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JHEP 11 (2009) 083</a:t>
            </a:r>
            <a:endParaRPr lang="en-US" sz="2000" b="1" dirty="0"/>
          </a:p>
        </p:txBody>
      </p:sp>
      <p:graphicFrame>
        <p:nvGraphicFramePr>
          <p:cNvPr id="58387" name="Object 19"/>
          <p:cNvGraphicFramePr>
            <a:graphicFrameLocks noChangeAspect="1"/>
          </p:cNvGraphicFramePr>
          <p:nvPr/>
        </p:nvGraphicFramePr>
        <p:xfrm>
          <a:off x="6292850" y="1579563"/>
          <a:ext cx="1557338" cy="563562"/>
        </p:xfrm>
        <a:graphic>
          <a:graphicData uri="http://schemas.openxmlformats.org/presentationml/2006/ole">
            <p:oleObj spid="_x0000_s407554" name="Equation" r:id="rId5" imgW="469800" imgH="203040" progId="Equation.3">
              <p:embed/>
            </p:oleObj>
          </a:graphicData>
        </a:graphic>
      </p:graphicFrame>
      <p:graphicFrame>
        <p:nvGraphicFramePr>
          <p:cNvPr id="58388" name="Object 20"/>
          <p:cNvGraphicFramePr>
            <a:graphicFrameLocks noChangeAspect="1"/>
          </p:cNvGraphicFramePr>
          <p:nvPr/>
        </p:nvGraphicFramePr>
        <p:xfrm>
          <a:off x="6372225" y="3028950"/>
          <a:ext cx="1508125" cy="561975"/>
        </p:xfrm>
        <a:graphic>
          <a:graphicData uri="http://schemas.openxmlformats.org/presentationml/2006/ole">
            <p:oleObj spid="_x0000_s407555" name="Equation" r:id="rId6" imgW="444240" imgH="203040" progId="Equation.3">
              <p:embed/>
            </p:oleObj>
          </a:graphicData>
        </a:graphic>
      </p:graphicFrame>
      <p:sp>
        <p:nvSpPr>
          <p:cNvPr id="104" name="TextBox 103"/>
          <p:cNvSpPr txBox="1"/>
          <p:nvPr/>
        </p:nvSpPr>
        <p:spPr>
          <a:xfrm>
            <a:off x="457200" y="572752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SzPct val="130000"/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-0.29 ± 0.18 (stat) ± 0.03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syst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Clr>
                <a:srgbClr val="C00000"/>
              </a:buClr>
              <a:buSzPct val="130000"/>
              <a:buFont typeface="Wingdings" pitchFamily="2" charset="2"/>
              <a:buChar char="§"/>
            </a:pP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0.11 ± 0.07 (stat) ± 0.03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syst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2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06" y="4373254"/>
            <a:ext cx="52006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Oval 32"/>
          <p:cNvSpPr/>
          <p:nvPr/>
        </p:nvSpPr>
        <p:spPr>
          <a:xfrm>
            <a:off x="1752600" y="1524000"/>
            <a:ext cx="457200" cy="762000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 flipH="1">
            <a:off x="1752600" y="3276600"/>
            <a:ext cx="457200" cy="609600"/>
          </a:xfrm>
          <a:prstGeom prst="ellipse">
            <a:avLst/>
          </a:prstGeom>
          <a:solidFill>
            <a:schemeClr val="accent1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324600" y="2084696"/>
            <a:ext cx="1649104" cy="533400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400800" y="3532496"/>
            <a:ext cx="1676400" cy="609600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Callout 37"/>
          <p:cNvSpPr/>
          <p:nvPr/>
        </p:nvSpPr>
        <p:spPr>
          <a:xfrm>
            <a:off x="1752600" y="4419600"/>
            <a:ext cx="533400" cy="457200"/>
          </a:xfrm>
          <a:prstGeom prst="wedgeEllipseCallout">
            <a:avLst>
              <a:gd name="adj1" fmla="val 12429"/>
              <a:gd name="adj2" fmla="val 216232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/>
        </p:nvGraphicFramePr>
        <p:xfrm>
          <a:off x="873456" y="5609232"/>
          <a:ext cx="1219200" cy="560696"/>
        </p:xfrm>
        <a:graphic>
          <a:graphicData uri="http://schemas.openxmlformats.org/presentationml/2006/ole">
            <p:oleObj spid="_x0000_s407558" name="Equation" r:id="rId8" imgW="520560" imgH="253800" progId="Equation.3">
              <p:embed/>
            </p:oleObj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869664" y="6003880"/>
          <a:ext cx="939800" cy="533400"/>
        </p:xfrm>
        <a:graphic>
          <a:graphicData uri="http://schemas.openxmlformats.org/presentationml/2006/ole">
            <p:oleObj spid="_x0000_s407559" name="Equation" r:id="rId9" imgW="406080" imgH="253800" progId="Equation.3">
              <p:embed/>
            </p:oleObj>
          </a:graphicData>
        </a:graphic>
      </p:graphicFrame>
      <p:grpSp>
        <p:nvGrpSpPr>
          <p:cNvPr id="5" name="Group 13"/>
          <p:cNvGrpSpPr>
            <a:grpSpLocks noChangeAspect="1"/>
          </p:cNvGrpSpPr>
          <p:nvPr/>
        </p:nvGrpSpPr>
        <p:grpSpPr bwMode="auto">
          <a:xfrm>
            <a:off x="6302377" y="2008191"/>
            <a:ext cx="1778001" cy="676276"/>
            <a:chOff x="3970" y="1265"/>
            <a:chExt cx="1120" cy="426"/>
          </a:xfrm>
        </p:grpSpPr>
        <p:sp>
          <p:nvSpPr>
            <p:cNvPr id="81932" name="AutoShape 12"/>
            <p:cNvSpPr>
              <a:spLocks noChangeAspect="1" noChangeArrowheads="1" noTextEdit="1"/>
            </p:cNvSpPr>
            <p:nvPr/>
          </p:nvSpPr>
          <p:spPr bwMode="auto">
            <a:xfrm>
              <a:off x="3970" y="1265"/>
              <a:ext cx="1051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34" name="Rectangle 14"/>
            <p:cNvSpPr>
              <a:spLocks noChangeArrowheads="1"/>
            </p:cNvSpPr>
            <p:nvPr/>
          </p:nvSpPr>
          <p:spPr bwMode="auto">
            <a:xfrm>
              <a:off x="4875" y="1294"/>
              <a:ext cx="215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935" name="Rectangle 15"/>
            <p:cNvSpPr>
              <a:spLocks noChangeArrowheads="1"/>
            </p:cNvSpPr>
            <p:nvPr/>
          </p:nvSpPr>
          <p:spPr bwMode="auto">
            <a:xfrm>
              <a:off x="4427" y="1294"/>
              <a:ext cx="215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936" name="Rectangle 16"/>
            <p:cNvSpPr>
              <a:spLocks noChangeArrowheads="1"/>
            </p:cNvSpPr>
            <p:nvPr/>
          </p:nvSpPr>
          <p:spPr bwMode="auto">
            <a:xfrm>
              <a:off x="4770" y="1463"/>
              <a:ext cx="8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937" name="Rectangle 17"/>
            <p:cNvSpPr>
              <a:spLocks noChangeArrowheads="1"/>
            </p:cNvSpPr>
            <p:nvPr/>
          </p:nvSpPr>
          <p:spPr bwMode="auto">
            <a:xfrm>
              <a:off x="4533" y="1322"/>
              <a:ext cx="18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Monotype Corsiva" pitchFamily="66" charset="0"/>
                  <a:cs typeface="Arial" pitchFamily="34" charset="0"/>
                </a:rPr>
                <a:t>H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938" name="Rectangle 18"/>
            <p:cNvSpPr>
              <a:spLocks noChangeArrowheads="1"/>
            </p:cNvSpPr>
            <p:nvPr/>
          </p:nvSpPr>
          <p:spPr bwMode="auto">
            <a:xfrm>
              <a:off x="4212" y="1294"/>
              <a:ext cx="330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4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939" name="Rectangle 19"/>
            <p:cNvSpPr>
              <a:spLocks noChangeArrowheads="1"/>
            </p:cNvSpPr>
            <p:nvPr/>
          </p:nvSpPr>
          <p:spPr bwMode="auto">
            <a:xfrm>
              <a:off x="4015" y="1298"/>
              <a:ext cx="378" cy="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24"/>
          <p:cNvGrpSpPr>
            <a:grpSpLocks noChangeAspect="1"/>
          </p:cNvGrpSpPr>
          <p:nvPr/>
        </p:nvGrpSpPr>
        <p:grpSpPr bwMode="auto">
          <a:xfrm>
            <a:off x="6402386" y="3505206"/>
            <a:ext cx="1863724" cy="676276"/>
            <a:chOff x="4033" y="2208"/>
            <a:chExt cx="1174" cy="426"/>
          </a:xfrm>
        </p:grpSpPr>
        <p:sp>
          <p:nvSpPr>
            <p:cNvPr id="81943" name="AutoShape 23"/>
            <p:cNvSpPr>
              <a:spLocks noChangeAspect="1" noChangeArrowheads="1" noTextEdit="1"/>
            </p:cNvSpPr>
            <p:nvPr/>
          </p:nvSpPr>
          <p:spPr bwMode="auto">
            <a:xfrm>
              <a:off x="4033" y="2208"/>
              <a:ext cx="1103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45" name="Rectangle 25"/>
            <p:cNvSpPr>
              <a:spLocks noChangeArrowheads="1"/>
            </p:cNvSpPr>
            <p:nvPr/>
          </p:nvSpPr>
          <p:spPr bwMode="auto">
            <a:xfrm>
              <a:off x="4969" y="2237"/>
              <a:ext cx="238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946" name="Rectangle 26"/>
            <p:cNvSpPr>
              <a:spLocks noChangeArrowheads="1"/>
            </p:cNvSpPr>
            <p:nvPr/>
          </p:nvSpPr>
          <p:spPr bwMode="auto">
            <a:xfrm>
              <a:off x="4476" y="2237"/>
              <a:ext cx="238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947" name="Rectangle 27"/>
            <p:cNvSpPr>
              <a:spLocks noChangeArrowheads="1"/>
            </p:cNvSpPr>
            <p:nvPr/>
          </p:nvSpPr>
          <p:spPr bwMode="auto">
            <a:xfrm>
              <a:off x="4853" y="2406"/>
              <a:ext cx="8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948" name="Rectangle 28"/>
            <p:cNvSpPr>
              <a:spLocks noChangeArrowheads="1"/>
            </p:cNvSpPr>
            <p:nvPr/>
          </p:nvSpPr>
          <p:spPr bwMode="auto">
            <a:xfrm>
              <a:off x="4592" y="2265"/>
              <a:ext cx="18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Monotype Corsiva" pitchFamily="66" charset="0"/>
                  <a:cs typeface="Arial" pitchFamily="34" charset="0"/>
                </a:rPr>
                <a:t>H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949" name="Rectangle 29"/>
            <p:cNvSpPr>
              <a:spLocks noChangeArrowheads="1"/>
            </p:cNvSpPr>
            <p:nvPr/>
          </p:nvSpPr>
          <p:spPr bwMode="auto">
            <a:xfrm>
              <a:off x="4330" y="2237"/>
              <a:ext cx="274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4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950" name="Rectangle 30"/>
            <p:cNvSpPr>
              <a:spLocks noChangeArrowheads="1"/>
            </p:cNvSpPr>
            <p:nvPr/>
          </p:nvSpPr>
          <p:spPr bwMode="auto">
            <a:xfrm>
              <a:off x="4073" y="2241"/>
              <a:ext cx="451" cy="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Â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57200" y="6477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Hrachya</a:t>
            </a:r>
            <a:r>
              <a:rPr lang="en-US" dirty="0" smtClean="0"/>
              <a:t> </a:t>
            </a:r>
            <a:r>
              <a:rPr lang="en-US" dirty="0" err="1" smtClean="0"/>
              <a:t>Marukyan</a:t>
            </a:r>
            <a:r>
              <a:rPr lang="en-US" dirty="0" smtClean="0"/>
              <a:t>, 22.10.2012, QCD–N’12, Bilbao, Spain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0" y="0"/>
            <a:ext cx="9144000" cy="55399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3000" b="1" dirty="0" smtClean="0">
                <a:solidFill>
                  <a:srgbClr val="FF0000"/>
                </a:solidFill>
              </a:rPr>
              <a:t>Deuterium</a:t>
            </a:r>
            <a:r>
              <a:rPr lang="de-DE" sz="3000" b="1" dirty="0" smtClean="0">
                <a:solidFill>
                  <a:srgbClr val="002060"/>
                </a:solidFill>
              </a:rPr>
              <a:t> (Hydrogen): Target-Spin Asymmetry</a:t>
            </a:r>
            <a:endParaRPr lang="de-DE" sz="3000" b="1" baseline="-25000" dirty="0">
              <a:solidFill>
                <a:srgbClr val="002060"/>
              </a:solidFill>
            </a:endParaRP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57793"/>
            <a:ext cx="6781800" cy="509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849179" y="651214"/>
            <a:ext cx="21988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JHEP 11 (2009) 083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3823356" y="651214"/>
            <a:ext cx="32222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Nucl</a:t>
            </a:r>
            <a:r>
              <a:rPr lang="en-US" sz="2000" b="1" dirty="0" smtClean="0">
                <a:solidFill>
                  <a:srgbClr val="FF0000"/>
                </a:solidFill>
              </a:rPr>
              <a:t>. Phys. B 842 (2011) 265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7410450" y="1336675"/>
          <a:ext cx="1127125" cy="546100"/>
        </p:xfrm>
        <a:graphic>
          <a:graphicData uri="http://schemas.openxmlformats.org/presentationml/2006/ole">
            <p:oleObj spid="_x0000_s408578" name="Equation" r:id="rId4" imgW="469800" imgH="241200" progId="Equation.3">
              <p:embed/>
            </p:oleObj>
          </a:graphicData>
        </a:graphic>
      </p:graphicFrame>
      <p:grpSp>
        <p:nvGrpSpPr>
          <p:cNvPr id="5" name="Group 6"/>
          <p:cNvGrpSpPr>
            <a:grpSpLocks noChangeAspect="1"/>
          </p:cNvGrpSpPr>
          <p:nvPr/>
        </p:nvGrpSpPr>
        <p:grpSpPr bwMode="auto">
          <a:xfrm>
            <a:off x="7350125" y="1790701"/>
            <a:ext cx="1419225" cy="690563"/>
            <a:chOff x="4630" y="1128"/>
            <a:chExt cx="894" cy="435"/>
          </a:xfrm>
        </p:grpSpPr>
        <p:sp>
          <p:nvSpPr>
            <p:cNvPr id="144389" name="AutoShape 5"/>
            <p:cNvSpPr>
              <a:spLocks noChangeAspect="1" noChangeArrowheads="1" noTextEdit="1"/>
            </p:cNvSpPr>
            <p:nvPr/>
          </p:nvSpPr>
          <p:spPr bwMode="auto">
            <a:xfrm>
              <a:off x="4630" y="1200"/>
              <a:ext cx="84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391" name="Rectangle 7"/>
            <p:cNvSpPr>
              <a:spLocks noChangeArrowheads="1"/>
            </p:cNvSpPr>
            <p:nvPr/>
          </p:nvSpPr>
          <p:spPr bwMode="auto">
            <a:xfrm>
              <a:off x="5348" y="1258"/>
              <a:ext cx="17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392" name="Rectangle 8"/>
            <p:cNvSpPr>
              <a:spLocks noChangeArrowheads="1"/>
            </p:cNvSpPr>
            <p:nvPr/>
          </p:nvSpPr>
          <p:spPr bwMode="auto">
            <a:xfrm>
              <a:off x="5137" y="1128"/>
              <a:ext cx="22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~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393" name="Rectangle 9"/>
            <p:cNvSpPr>
              <a:spLocks noChangeArrowheads="1"/>
            </p:cNvSpPr>
            <p:nvPr/>
          </p:nvSpPr>
          <p:spPr bwMode="auto">
            <a:xfrm>
              <a:off x="4996" y="1258"/>
              <a:ext cx="17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394" name="Rectangle 10"/>
            <p:cNvSpPr>
              <a:spLocks noChangeArrowheads="1"/>
            </p:cNvSpPr>
            <p:nvPr/>
          </p:nvSpPr>
          <p:spPr bwMode="auto">
            <a:xfrm>
              <a:off x="5263" y="1391"/>
              <a:ext cx="6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395" name="Rectangle 11"/>
            <p:cNvSpPr>
              <a:spLocks noChangeArrowheads="1"/>
            </p:cNvSpPr>
            <p:nvPr/>
          </p:nvSpPr>
          <p:spPr bwMode="auto">
            <a:xfrm>
              <a:off x="5088" y="1259"/>
              <a:ext cx="158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0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H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396" name="Rectangle 12"/>
            <p:cNvSpPr>
              <a:spLocks noChangeArrowheads="1"/>
            </p:cNvSpPr>
            <p:nvPr/>
          </p:nvSpPr>
          <p:spPr bwMode="auto">
            <a:xfrm>
              <a:off x="4823" y="1259"/>
              <a:ext cx="269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397" name="Rectangle 13"/>
            <p:cNvSpPr>
              <a:spLocks noChangeArrowheads="1"/>
            </p:cNvSpPr>
            <p:nvPr/>
          </p:nvSpPr>
          <p:spPr bwMode="auto">
            <a:xfrm>
              <a:off x="4665" y="1252"/>
              <a:ext cx="307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Oval 19"/>
          <p:cNvSpPr/>
          <p:nvPr/>
        </p:nvSpPr>
        <p:spPr>
          <a:xfrm>
            <a:off x="1676400" y="1524000"/>
            <a:ext cx="228600" cy="457200"/>
          </a:xfrm>
          <a:prstGeom prst="ellipse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301552" y="1905000"/>
            <a:ext cx="1447800" cy="609600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ular Callout 24"/>
          <p:cNvSpPr/>
          <p:nvPr/>
        </p:nvSpPr>
        <p:spPr>
          <a:xfrm>
            <a:off x="7239000" y="3276600"/>
            <a:ext cx="1690048" cy="1752600"/>
          </a:xfrm>
          <a:prstGeom prst="wedgeRectCallout">
            <a:avLst>
              <a:gd name="adj1" fmla="val -102949"/>
              <a:gd name="adj2" fmla="val -112371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239000" y="3268640"/>
            <a:ext cx="1752600" cy="1754326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VGG</a:t>
            </a:r>
            <a:r>
              <a:rPr lang="en-US" dirty="0" smtClean="0"/>
              <a:t>:</a:t>
            </a:r>
          </a:p>
          <a:p>
            <a:r>
              <a:rPr lang="en-US" dirty="0" smtClean="0"/>
              <a:t>Phys. Rev. </a:t>
            </a:r>
            <a:r>
              <a:rPr lang="en-US" b="1" dirty="0" smtClean="0"/>
              <a:t>D60</a:t>
            </a:r>
            <a:r>
              <a:rPr lang="en-US" dirty="0" smtClean="0"/>
              <a:t> (1999) 0940177</a:t>
            </a:r>
          </a:p>
          <a:p>
            <a:pPr algn="ctr"/>
            <a:r>
              <a:rPr lang="en-US" dirty="0" smtClean="0"/>
              <a:t>&amp;</a:t>
            </a:r>
          </a:p>
          <a:p>
            <a:r>
              <a:rPr lang="en-US" dirty="0" err="1" smtClean="0"/>
              <a:t>Prog</a:t>
            </a:r>
            <a:r>
              <a:rPr lang="en-US" dirty="0" smtClean="0"/>
              <a:t>. </a:t>
            </a:r>
            <a:r>
              <a:rPr lang="en-US" dirty="0" err="1" smtClean="0"/>
              <a:t>Nucl</a:t>
            </a:r>
            <a:r>
              <a:rPr lang="en-US" dirty="0" smtClean="0"/>
              <a:t>. Phys. </a:t>
            </a:r>
            <a:r>
              <a:rPr lang="en-US" b="1" dirty="0" smtClean="0"/>
              <a:t>47</a:t>
            </a:r>
            <a:r>
              <a:rPr lang="en-US" dirty="0" smtClean="0"/>
              <a:t> (2001) 401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57200" y="6477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Hrachya</a:t>
            </a:r>
            <a:r>
              <a:rPr lang="en-US" dirty="0" smtClean="0"/>
              <a:t> </a:t>
            </a:r>
            <a:r>
              <a:rPr lang="en-US" dirty="0" err="1" smtClean="0"/>
              <a:t>Marukyan</a:t>
            </a:r>
            <a:r>
              <a:rPr lang="en-US" dirty="0" smtClean="0"/>
              <a:t>, 22.10.2012, QCD–N’12, Bilbao, Spain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0" y="0"/>
            <a:ext cx="9144000" cy="55399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3000" b="1" dirty="0" smtClean="0">
                <a:solidFill>
                  <a:srgbClr val="FF0000"/>
                </a:solidFill>
              </a:rPr>
              <a:t>Deuterium</a:t>
            </a:r>
            <a:r>
              <a:rPr lang="de-DE" sz="3000" b="1" dirty="0" smtClean="0">
                <a:solidFill>
                  <a:srgbClr val="002060"/>
                </a:solidFill>
              </a:rPr>
              <a:t> (Hydrogen): Double-Spin Asymmetry</a:t>
            </a:r>
            <a:endParaRPr lang="de-DE" sz="3000" b="1" baseline="-25000" dirty="0">
              <a:solidFill>
                <a:srgbClr val="002060"/>
              </a:solidFill>
            </a:endParaRPr>
          </a:p>
        </p:txBody>
      </p:sp>
      <p:graphicFrame>
        <p:nvGraphicFramePr>
          <p:cNvPr id="142337" name="Object 1"/>
          <p:cNvGraphicFramePr>
            <a:graphicFrameLocks noChangeAspect="1"/>
          </p:cNvGraphicFramePr>
          <p:nvPr/>
        </p:nvGraphicFramePr>
        <p:xfrm>
          <a:off x="228600" y="1143001"/>
          <a:ext cx="6781800" cy="5181599"/>
        </p:xfrm>
        <a:graphic>
          <a:graphicData uri="http://schemas.openxmlformats.org/presentationml/2006/ole">
            <p:oleObj spid="_x0000_s409602" name="Acrobat Document" r:id="rId3" imgW="5200411" imgH="3305067" progId="AcroExch.Document.7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849179" y="651214"/>
            <a:ext cx="21988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JHEP 11 (2009) 083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3809708" y="651214"/>
            <a:ext cx="32222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Nucl</a:t>
            </a:r>
            <a:r>
              <a:rPr lang="en-US" sz="2000" b="1" dirty="0" smtClean="0">
                <a:solidFill>
                  <a:srgbClr val="FF0000"/>
                </a:solidFill>
              </a:rPr>
              <a:t>. Phys. B 842 (2011) 265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7467600" y="1676400"/>
          <a:ext cx="1219200" cy="533400"/>
        </p:xfrm>
        <a:graphic>
          <a:graphicData uri="http://schemas.openxmlformats.org/presentationml/2006/ole">
            <p:oleObj spid="_x0000_s409603" name="Equation" r:id="rId4" imgW="507960" imgH="20304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239000" y="3268640"/>
            <a:ext cx="1752600" cy="1754326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VGG</a:t>
            </a:r>
            <a:r>
              <a:rPr lang="en-US" dirty="0" smtClean="0"/>
              <a:t>:</a:t>
            </a:r>
          </a:p>
          <a:p>
            <a:r>
              <a:rPr lang="en-US" dirty="0" smtClean="0"/>
              <a:t>Phys. Rev. </a:t>
            </a:r>
            <a:r>
              <a:rPr lang="en-US" b="1" dirty="0" smtClean="0"/>
              <a:t>D60</a:t>
            </a:r>
            <a:r>
              <a:rPr lang="en-US" dirty="0" smtClean="0"/>
              <a:t> (1999) 0940177</a:t>
            </a:r>
          </a:p>
          <a:p>
            <a:pPr algn="ctr"/>
            <a:r>
              <a:rPr lang="en-US" dirty="0" smtClean="0"/>
              <a:t>&amp;</a:t>
            </a:r>
          </a:p>
          <a:p>
            <a:r>
              <a:rPr lang="en-US" dirty="0" err="1" smtClean="0"/>
              <a:t>Prog</a:t>
            </a:r>
            <a:r>
              <a:rPr lang="en-US" dirty="0" smtClean="0"/>
              <a:t>. </a:t>
            </a:r>
            <a:r>
              <a:rPr lang="en-US" dirty="0" err="1" smtClean="0"/>
              <a:t>Nucl</a:t>
            </a:r>
            <a:r>
              <a:rPr lang="en-US" dirty="0" smtClean="0"/>
              <a:t>. Phys. </a:t>
            </a:r>
            <a:r>
              <a:rPr lang="en-US" b="1" dirty="0" smtClean="0"/>
              <a:t>47</a:t>
            </a:r>
            <a:r>
              <a:rPr lang="en-US" dirty="0" smtClean="0"/>
              <a:t> (2001) 401</a:t>
            </a:r>
            <a:endParaRPr lang="en-US" dirty="0"/>
          </a:p>
        </p:txBody>
      </p:sp>
      <p:sp>
        <p:nvSpPr>
          <p:cNvPr id="11" name="Rectangular Callout 10"/>
          <p:cNvSpPr/>
          <p:nvPr/>
        </p:nvSpPr>
        <p:spPr>
          <a:xfrm>
            <a:off x="7266296" y="3276600"/>
            <a:ext cx="1690048" cy="1752600"/>
          </a:xfrm>
          <a:prstGeom prst="wedgeRectCallout">
            <a:avLst>
              <a:gd name="adj1" fmla="val -104564"/>
              <a:gd name="adj2" fmla="val -132618"/>
            </a:avLst>
          </a:prstGeom>
          <a:solidFill>
            <a:schemeClr val="accent1">
              <a:alpha val="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6477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Hrachya</a:t>
            </a:r>
            <a:r>
              <a:rPr lang="en-US" dirty="0" smtClean="0"/>
              <a:t> </a:t>
            </a:r>
            <a:r>
              <a:rPr lang="en-US" dirty="0" err="1" smtClean="0"/>
              <a:t>Marukyan</a:t>
            </a:r>
            <a:r>
              <a:rPr lang="en-US" dirty="0" smtClean="0"/>
              <a:t>, 22.10.2012, QCD–N’12, Bilbao, Spain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0" y="0"/>
            <a:ext cx="9144000" cy="55399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3000" b="1" dirty="0" smtClean="0">
                <a:solidFill>
                  <a:srgbClr val="002060"/>
                </a:solidFill>
              </a:rPr>
              <a:t>GPD extraction</a:t>
            </a:r>
            <a:endParaRPr lang="de-DE" sz="3000" b="1" baseline="-250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477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Hrachya</a:t>
            </a:r>
            <a:r>
              <a:rPr lang="en-US" dirty="0" smtClean="0"/>
              <a:t> </a:t>
            </a:r>
            <a:r>
              <a:rPr lang="en-US" dirty="0" err="1" smtClean="0"/>
              <a:t>Marukyan</a:t>
            </a:r>
            <a:r>
              <a:rPr lang="en-US" dirty="0" smtClean="0"/>
              <a:t>, 22.10.2012, QCD–N’12, Bilbao, Spain</a:t>
            </a:r>
            <a:endParaRPr lang="en-US" dirty="0"/>
          </a:p>
        </p:txBody>
      </p:sp>
      <p:pic>
        <p:nvPicPr>
          <p:cNvPr id="389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1066799"/>
            <a:ext cx="4800599" cy="510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029200" y="1447800"/>
            <a:ext cx="4169218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CFFs are extracted from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experimental measurements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VGG model:</a:t>
            </a:r>
          </a:p>
          <a:p>
            <a:r>
              <a:rPr lang="en-US" sz="2000" dirty="0" smtClean="0"/>
              <a:t>   GPD H in this model is not </a:t>
            </a:r>
          </a:p>
          <a:p>
            <a:r>
              <a:rPr lang="en-US" sz="2000" dirty="0" smtClean="0"/>
              <a:t>   consistent with experimental</a:t>
            </a:r>
          </a:p>
          <a:p>
            <a:r>
              <a:rPr lang="en-US" sz="2000" dirty="0" smtClean="0"/>
              <a:t>   results.</a:t>
            </a:r>
          </a:p>
          <a:p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 M. </a:t>
            </a:r>
            <a:r>
              <a:rPr lang="en-US" sz="2000" dirty="0" err="1" smtClean="0"/>
              <a:t>Guidal</a:t>
            </a:r>
            <a:r>
              <a:rPr lang="en-US" sz="2000" dirty="0" smtClean="0"/>
              <a:t>, ICHEP Proc. (2010) 148</a:t>
            </a:r>
          </a:p>
          <a:p>
            <a:endParaRPr lang="en-US" sz="2000" dirty="0" smtClean="0">
              <a:latin typeface="Cambria Math"/>
              <a:ea typeface="Cambria Math"/>
            </a:endParaRPr>
          </a:p>
          <a:p>
            <a:r>
              <a:rPr lang="en-US" sz="2000" dirty="0" smtClean="0">
                <a:latin typeface="Cambria Math"/>
                <a:ea typeface="Cambria Math"/>
              </a:rPr>
              <a:t>⋆  </a:t>
            </a:r>
            <a:r>
              <a:rPr lang="en-US" sz="2000" dirty="0" smtClean="0"/>
              <a:t>H. </a:t>
            </a:r>
            <a:r>
              <a:rPr lang="en-US" sz="2000" dirty="0" err="1" smtClean="0"/>
              <a:t>Moutarde</a:t>
            </a:r>
            <a:r>
              <a:rPr lang="en-US" sz="2000" dirty="0" smtClean="0"/>
              <a:t>, Phys. Rev. </a:t>
            </a:r>
            <a:r>
              <a:rPr lang="en-US" sz="2000" b="1" dirty="0" smtClean="0"/>
              <a:t>D</a:t>
            </a:r>
            <a:r>
              <a:rPr lang="en-US" sz="2000" dirty="0" smtClean="0"/>
              <a:t> 79 (2009)</a:t>
            </a:r>
          </a:p>
          <a:p>
            <a:endParaRPr lang="en-US" sz="2000" dirty="0" smtClean="0"/>
          </a:p>
          <a:p>
            <a:r>
              <a:rPr lang="en-US" sz="2000" u="sng" dirty="0" smtClean="0"/>
              <a:t>Curves:</a:t>
            </a:r>
          </a:p>
          <a:p>
            <a:r>
              <a:rPr lang="en-US" sz="2000" dirty="0" smtClean="0"/>
              <a:t>    K. </a:t>
            </a:r>
            <a:r>
              <a:rPr lang="en-US" sz="2000" dirty="0" err="1" smtClean="0"/>
              <a:t>Kumericki</a:t>
            </a:r>
            <a:r>
              <a:rPr lang="en-US" sz="2000" dirty="0" smtClean="0"/>
              <a:t>, D. Muller </a:t>
            </a:r>
          </a:p>
          <a:p>
            <a:r>
              <a:rPr lang="en-US" sz="2000" dirty="0" smtClean="0"/>
              <a:t>    </a:t>
            </a:r>
            <a:r>
              <a:rPr lang="en-US" sz="2000" dirty="0" err="1" smtClean="0"/>
              <a:t>Nucl</a:t>
            </a:r>
            <a:r>
              <a:rPr lang="en-US" sz="2000" dirty="0" smtClean="0"/>
              <a:t>. Phys. </a:t>
            </a:r>
            <a:r>
              <a:rPr lang="en-US" sz="2000" b="1" dirty="0" smtClean="0"/>
              <a:t>B</a:t>
            </a:r>
            <a:r>
              <a:rPr lang="en-US" sz="2000" dirty="0" smtClean="0"/>
              <a:t> 841 (2010)</a:t>
            </a:r>
          </a:p>
        </p:txBody>
      </p:sp>
      <p:sp>
        <p:nvSpPr>
          <p:cNvPr id="9" name="Rectangle 8"/>
          <p:cNvSpPr/>
          <p:nvPr/>
        </p:nvSpPr>
        <p:spPr>
          <a:xfrm>
            <a:off x="1044612" y="685800"/>
            <a:ext cx="3298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M. </a:t>
            </a:r>
            <a:r>
              <a:rPr lang="en-US" dirty="0" err="1" smtClean="0"/>
              <a:t>Guidal</a:t>
            </a:r>
            <a:r>
              <a:rPr lang="en-US" dirty="0" smtClean="0"/>
              <a:t> ICHEP Proc. (2010) 148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0" y="0"/>
            <a:ext cx="9144000" cy="55399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3000" b="1" dirty="0" smtClean="0">
                <a:solidFill>
                  <a:srgbClr val="002060"/>
                </a:solidFill>
              </a:rPr>
              <a:t>DVCS with Recoil Detector</a:t>
            </a:r>
            <a:endParaRPr lang="de-DE" sz="3000" b="1" baseline="-25000" dirty="0">
              <a:solidFill>
                <a:srgbClr val="002060"/>
              </a:solidFill>
            </a:endParaRPr>
          </a:p>
        </p:txBody>
      </p:sp>
      <p:pic>
        <p:nvPicPr>
          <p:cNvPr id="297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1" y="619125"/>
            <a:ext cx="5257799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9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1" y="609600"/>
            <a:ext cx="3581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6200" y="2895600"/>
            <a:ext cx="48354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Kinematic event fitting technique: all 3 particles</a:t>
            </a:r>
          </a:p>
          <a:p>
            <a:r>
              <a:rPr lang="en-US" dirty="0" smtClean="0"/>
              <a:t>In the final state detected should satisfy</a:t>
            </a:r>
          </a:p>
          <a:p>
            <a:r>
              <a:rPr lang="en-US" dirty="0" smtClean="0"/>
              <a:t>4-constraints on energy-momentum conservation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15000" y="2590800"/>
            <a:ext cx="35147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- No requirement for Recoil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- Charged recoil track in acceptance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- Kinematic fit probability &gt; 1 %</a:t>
            </a:r>
          </a:p>
          <a:p>
            <a:r>
              <a:rPr lang="en-US" dirty="0" smtClean="0"/>
              <a:t>- Kinematic fit probability &lt; 1 %</a:t>
            </a:r>
            <a:endParaRPr lang="en-US" dirty="0"/>
          </a:p>
        </p:txBody>
      </p:sp>
      <p:pic>
        <p:nvPicPr>
          <p:cNvPr id="2990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2895600"/>
            <a:ext cx="10191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57200" y="6477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Hrachya</a:t>
            </a:r>
            <a:r>
              <a:rPr lang="en-US" dirty="0" smtClean="0"/>
              <a:t> </a:t>
            </a:r>
            <a:r>
              <a:rPr lang="en-US" dirty="0" err="1" smtClean="0"/>
              <a:t>Marukyan</a:t>
            </a:r>
            <a:r>
              <a:rPr lang="en-US" dirty="0" smtClean="0"/>
              <a:t>, 22.10.2012, QCD–N’12, Bilbao, Spain</a:t>
            </a:r>
            <a:endParaRPr lang="en-US" dirty="0"/>
          </a:p>
        </p:txBody>
      </p:sp>
      <p:graphicFrame>
        <p:nvGraphicFramePr>
          <p:cNvPr id="422914" name="Object 2"/>
          <p:cNvGraphicFramePr>
            <a:graphicFrameLocks noChangeAspect="1"/>
          </p:cNvGraphicFramePr>
          <p:nvPr/>
        </p:nvGraphicFramePr>
        <p:xfrm>
          <a:off x="228600" y="3886200"/>
          <a:ext cx="8686800" cy="2438400"/>
        </p:xfrm>
        <a:graphic>
          <a:graphicData uri="http://schemas.openxmlformats.org/presentationml/2006/ole">
            <p:oleObj spid="_x0000_s433154" name="Acrobat Document" r:id="rId6" imgW="11896564" imgH="3467027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0" y="0"/>
            <a:ext cx="9144000" cy="55399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3000" b="1" dirty="0" smtClean="0">
                <a:solidFill>
                  <a:srgbClr val="002060"/>
                </a:solidFill>
              </a:rPr>
              <a:t>Pure elastic DVCS</a:t>
            </a:r>
            <a:endParaRPr lang="de-DE" sz="3000" b="1" baseline="-250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5486400"/>
            <a:ext cx="64443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Indication that leading amplitude for pure elastic process is </a:t>
            </a:r>
          </a:p>
          <a:p>
            <a:r>
              <a:rPr lang="en-US" sz="2000" dirty="0" smtClean="0"/>
              <a:t>slightly larger than for unresolved signal (</a:t>
            </a:r>
            <a:r>
              <a:rPr lang="en-US" sz="2000" dirty="0" err="1" smtClean="0"/>
              <a:t>elastic+associated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1371600" y="5410200"/>
            <a:ext cx="6477000" cy="91440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7200" y="6477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Hrachya</a:t>
            </a:r>
            <a:r>
              <a:rPr lang="en-US" dirty="0" smtClean="0"/>
              <a:t> </a:t>
            </a:r>
            <a:r>
              <a:rPr lang="en-US" dirty="0" err="1" smtClean="0"/>
              <a:t>Marukyan</a:t>
            </a:r>
            <a:r>
              <a:rPr lang="en-US" dirty="0" smtClean="0"/>
              <a:t>, 22.10.2012, QCD–N’12, Bilbao, Spain</a:t>
            </a:r>
            <a:endParaRPr lang="en-US" dirty="0"/>
          </a:p>
        </p:txBody>
      </p:sp>
      <p:graphicFrame>
        <p:nvGraphicFramePr>
          <p:cNvPr id="438274" name="Object 2"/>
          <p:cNvGraphicFramePr>
            <a:graphicFrameLocks noChangeAspect="1"/>
          </p:cNvGraphicFramePr>
          <p:nvPr/>
        </p:nvGraphicFramePr>
        <p:xfrm>
          <a:off x="609600" y="915987"/>
          <a:ext cx="7924800" cy="4265613"/>
        </p:xfrm>
        <a:graphic>
          <a:graphicData uri="http://schemas.openxmlformats.org/presentationml/2006/ole">
            <p:oleObj spid="_x0000_s438274" name="Acrobat Document" r:id="rId3" imgW="12153818" imgH="5467235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0" y="0"/>
            <a:ext cx="9144000" cy="55399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3000" b="1" dirty="0" smtClean="0">
                <a:solidFill>
                  <a:srgbClr val="002060"/>
                </a:solidFill>
              </a:rPr>
              <a:t>Leading amplitudes of asymmetries on </a:t>
            </a:r>
            <a:r>
              <a:rPr lang="de-DE" sz="3000" b="1" dirty="0" smtClean="0">
                <a:solidFill>
                  <a:srgbClr val="FF0000"/>
                </a:solidFill>
              </a:rPr>
              <a:t>nuclei</a:t>
            </a:r>
            <a:endParaRPr lang="de-DE" sz="3000" b="1" baseline="-25000" dirty="0">
              <a:solidFill>
                <a:srgbClr val="FF0000"/>
              </a:solidFill>
            </a:endParaRPr>
          </a:p>
        </p:txBody>
      </p:sp>
      <p:graphicFrame>
        <p:nvGraphicFramePr>
          <p:cNvPr id="157697" name="Object 1"/>
          <p:cNvGraphicFramePr>
            <a:graphicFrameLocks noChangeAspect="1"/>
          </p:cNvGraphicFramePr>
          <p:nvPr/>
        </p:nvGraphicFramePr>
        <p:xfrm>
          <a:off x="4495800" y="1436424"/>
          <a:ext cx="4566312" cy="4419600"/>
        </p:xfrm>
        <a:graphic>
          <a:graphicData uri="http://schemas.openxmlformats.org/presentationml/2006/ole">
            <p:oleObj spid="_x0000_s462850" name="Acrobat Document" r:id="rId3" imgW="5095674" imgH="5314722" progId="AcroExch.Document.7">
              <p:embed/>
            </p:oleObj>
          </a:graphicData>
        </a:graphic>
      </p:graphicFrame>
      <p:graphicFrame>
        <p:nvGraphicFramePr>
          <p:cNvPr id="157699" name="Object 3"/>
          <p:cNvGraphicFramePr>
            <a:graphicFrameLocks noChangeAspect="1"/>
          </p:cNvGraphicFramePr>
          <p:nvPr/>
        </p:nvGraphicFramePr>
        <p:xfrm>
          <a:off x="116540" y="1426748"/>
          <a:ext cx="4226860" cy="2307052"/>
        </p:xfrm>
        <a:graphic>
          <a:graphicData uri="http://schemas.openxmlformats.org/presentationml/2006/ole">
            <p:oleObj spid="_x0000_s462851" name="Acrobat Document" r:id="rId4" imgW="4952875" imgH="2666944" progId="AcroExch.Document.7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70968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Leading amplitude of </a:t>
            </a:r>
          </a:p>
          <a:p>
            <a:pPr algn="ctr"/>
            <a:r>
              <a:rPr lang="en-US" sz="2000" dirty="0" smtClean="0"/>
              <a:t>Beam-charge asymmetry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964376" y="674424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Leading amplitudes of</a:t>
            </a:r>
          </a:p>
          <a:p>
            <a:pPr algn="ctr"/>
            <a:r>
              <a:rPr lang="en-US" sz="2000" dirty="0" smtClean="0"/>
              <a:t>Beam-</a:t>
            </a:r>
            <a:r>
              <a:rPr lang="en-US" sz="2000" dirty="0" err="1" smtClean="0"/>
              <a:t>helicity</a:t>
            </a:r>
            <a:r>
              <a:rPr lang="en-US" sz="2000" dirty="0" smtClean="0"/>
              <a:t> asymmetry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43434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70000"/>
              <a:buFont typeface="Arial" pitchFamily="34" charset="0"/>
              <a:buChar char="•"/>
            </a:pPr>
            <a:r>
              <a:rPr lang="en-US" sz="2000" dirty="0" smtClean="0"/>
              <a:t> Two beam charges available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4987128"/>
            <a:ext cx="396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15000"/>
              <a:buFont typeface="Courier New" pitchFamily="49" charset="0"/>
              <a:buChar char="o"/>
            </a:pPr>
            <a:r>
              <a:rPr lang="en-US" dirty="0" smtClean="0"/>
              <a:t> </a:t>
            </a:r>
            <a:r>
              <a:rPr lang="en-US" sz="2000" dirty="0" smtClean="0"/>
              <a:t>Only one beam charge available:</a:t>
            </a:r>
          </a:p>
          <a:p>
            <a:pPr>
              <a:buSzPct val="150000"/>
            </a:pPr>
            <a:r>
              <a:rPr lang="en-US" sz="2000" dirty="0" smtClean="0"/>
              <a:t>   single-charge asymmetry without </a:t>
            </a:r>
          </a:p>
          <a:p>
            <a:pPr>
              <a:buSzPct val="150000"/>
            </a:pPr>
            <a:r>
              <a:rPr lang="en-US" sz="2000" dirty="0" smtClean="0"/>
              <a:t>   entanglement of squared  DVCS</a:t>
            </a:r>
          </a:p>
          <a:p>
            <a:pPr>
              <a:buSzPct val="150000"/>
            </a:pPr>
            <a:r>
              <a:rPr lang="en-US" sz="2000" dirty="0" smtClean="0"/>
              <a:t>   and Interference terms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304800" y="4294496"/>
            <a:ext cx="3733800" cy="609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91152" y="5029200"/>
            <a:ext cx="3733800" cy="1295400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14" idx="3"/>
          </p:cNvCxnSpPr>
          <p:nvPr/>
        </p:nvCxnSpPr>
        <p:spPr>
          <a:xfrm flipV="1">
            <a:off x="4024952" y="4876800"/>
            <a:ext cx="1219200" cy="800100"/>
          </a:xfrm>
          <a:prstGeom prst="straightConnector1">
            <a:avLst/>
          </a:prstGeom>
          <a:ln w="47625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505200" y="2895600"/>
            <a:ext cx="1828800" cy="1371600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2762878" y="3560928"/>
            <a:ext cx="1483850" cy="794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7200" y="6477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Hrachya</a:t>
            </a:r>
            <a:r>
              <a:rPr lang="en-US" dirty="0" smtClean="0"/>
              <a:t> </a:t>
            </a:r>
            <a:r>
              <a:rPr lang="en-US" dirty="0" err="1" smtClean="0"/>
              <a:t>Marukyan</a:t>
            </a:r>
            <a:r>
              <a:rPr lang="en-US" dirty="0" smtClean="0"/>
              <a:t>, 22.10.2012, QCD–N’12, Bilbao, Spain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0" y="0"/>
            <a:ext cx="9144000" cy="55399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3000" b="1" dirty="0" smtClean="0">
                <a:solidFill>
                  <a:srgbClr val="002060"/>
                </a:solidFill>
              </a:rPr>
              <a:t>Target-Spin asymmetry in exclusive </a:t>
            </a:r>
            <a:r>
              <a:rPr lang="de-DE" sz="3000" b="1" dirty="0" smtClean="0">
                <a:solidFill>
                  <a:srgbClr val="002060"/>
                </a:solidFill>
                <a:latin typeface="Cambria Math"/>
                <a:ea typeface="Cambria Math"/>
              </a:rPr>
              <a:t>𝜋</a:t>
            </a:r>
            <a:r>
              <a:rPr lang="de-DE" sz="3000" b="1" baseline="30000" dirty="0" smtClean="0">
                <a:solidFill>
                  <a:srgbClr val="002060"/>
                </a:solidFill>
              </a:rPr>
              <a:t>+</a:t>
            </a:r>
            <a:r>
              <a:rPr lang="de-DE" sz="3000" b="1" dirty="0" smtClean="0">
                <a:solidFill>
                  <a:srgbClr val="002060"/>
                </a:solidFill>
              </a:rPr>
              <a:t> production</a:t>
            </a:r>
            <a:endParaRPr lang="de-DE" sz="3000" b="1" baseline="-250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477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Hrachya</a:t>
            </a:r>
            <a:r>
              <a:rPr lang="en-US" dirty="0" smtClean="0"/>
              <a:t> </a:t>
            </a:r>
            <a:r>
              <a:rPr lang="en-US" dirty="0" err="1" smtClean="0"/>
              <a:t>Marukyan</a:t>
            </a:r>
            <a:r>
              <a:rPr lang="en-US" dirty="0" smtClean="0"/>
              <a:t>, 22.10.2012, QCD–N’12, Bilbao, Spain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12136" y="1463219"/>
            <a:ext cx="3531864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 L/T separation</a:t>
            </a:r>
          </a:p>
          <a:p>
            <a:endParaRPr lang="en-US" sz="2000" dirty="0" smtClean="0"/>
          </a:p>
          <a:p>
            <a:r>
              <a:rPr lang="en-US" sz="2000" dirty="0" smtClean="0"/>
              <a:t>Small value for the leading </a:t>
            </a:r>
          </a:p>
          <a:p>
            <a:r>
              <a:rPr lang="en-US" sz="2000" dirty="0" smtClean="0"/>
              <a:t>asymmetry amplitude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              A</a:t>
            </a:r>
            <a:r>
              <a:rPr lang="en-US" sz="2000" baseline="-25000" dirty="0" smtClean="0">
                <a:solidFill>
                  <a:srgbClr val="FF0000"/>
                </a:solidFill>
              </a:rPr>
              <a:t>UT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baseline="30000" dirty="0" smtClean="0">
                <a:solidFill>
                  <a:srgbClr val="FF0000"/>
                </a:solidFill>
              </a:rPr>
              <a:t>sin(</a:t>
            </a:r>
            <a:r>
              <a:rPr lang="en-US" sz="2000" baseline="30000" dirty="0" smtClean="0">
                <a:solidFill>
                  <a:srgbClr val="FF0000"/>
                </a:solidFill>
                <a:latin typeface="Cambria Math"/>
                <a:ea typeface="Cambria Math"/>
              </a:rPr>
              <a:t>𝜙</a:t>
            </a:r>
            <a:r>
              <a:rPr lang="en-US" sz="2000" baseline="30000" dirty="0" smtClean="0">
                <a:solidFill>
                  <a:srgbClr val="FF0000"/>
                </a:solidFill>
              </a:rPr>
              <a:t>-</a:t>
            </a:r>
            <a:r>
              <a:rPr lang="en-US" sz="2000" baseline="30000" dirty="0" smtClean="0">
                <a:solidFill>
                  <a:srgbClr val="FF0000"/>
                </a:solidFill>
                <a:latin typeface="Cambria Math"/>
                <a:ea typeface="Cambria Math"/>
              </a:rPr>
              <a:t>𝜙</a:t>
            </a:r>
            <a:r>
              <a:rPr lang="en-US" sz="2000" baseline="-8000" dirty="0" smtClean="0">
                <a:solidFill>
                  <a:srgbClr val="FF0000"/>
                </a:solidFill>
              </a:rPr>
              <a:t>S</a:t>
            </a:r>
            <a:r>
              <a:rPr lang="en-US" sz="2000" baseline="30000" dirty="0" smtClean="0">
                <a:solidFill>
                  <a:srgbClr val="FF0000"/>
                </a:solidFill>
              </a:rPr>
              <a:t>)</a:t>
            </a:r>
          </a:p>
          <a:p>
            <a:endParaRPr lang="en-US" sz="2000" dirty="0" smtClean="0"/>
          </a:p>
          <a:p>
            <a:r>
              <a:rPr lang="en-US" sz="2000" dirty="0" smtClean="0"/>
              <a:t>Unexpected large value for the </a:t>
            </a:r>
          </a:p>
          <a:p>
            <a:r>
              <a:rPr lang="en-US" sz="2000" dirty="0" smtClean="0"/>
              <a:t>asymmetry amplitude </a:t>
            </a:r>
            <a:r>
              <a:rPr lang="en-US" sz="2000" dirty="0" smtClean="0">
                <a:solidFill>
                  <a:srgbClr val="FF0000"/>
                </a:solidFill>
              </a:rPr>
              <a:t>A</a:t>
            </a:r>
            <a:r>
              <a:rPr lang="en-US" sz="2000" baseline="-25000" dirty="0" smtClean="0">
                <a:solidFill>
                  <a:srgbClr val="FF0000"/>
                </a:solidFill>
              </a:rPr>
              <a:t>UT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baseline="30000" dirty="0" smtClean="0">
                <a:solidFill>
                  <a:srgbClr val="FF0000"/>
                </a:solidFill>
              </a:rPr>
              <a:t>sin(</a:t>
            </a:r>
            <a:r>
              <a:rPr lang="en-US" sz="2000" baseline="30000" dirty="0" smtClean="0">
                <a:solidFill>
                  <a:srgbClr val="FF0000"/>
                </a:solidFill>
                <a:latin typeface="Cambria Math"/>
                <a:ea typeface="Cambria Math"/>
              </a:rPr>
              <a:t>𝜙</a:t>
            </a:r>
            <a:r>
              <a:rPr lang="en-US" sz="2000" baseline="-8000" dirty="0" smtClean="0">
                <a:solidFill>
                  <a:srgbClr val="FF0000"/>
                </a:solidFill>
              </a:rPr>
              <a:t>S</a:t>
            </a:r>
            <a:r>
              <a:rPr lang="en-US" sz="2000" baseline="30000" dirty="0" smtClean="0">
                <a:solidFill>
                  <a:srgbClr val="FF0000"/>
                </a:solidFill>
              </a:rPr>
              <a:t>)</a:t>
            </a:r>
          </a:p>
          <a:p>
            <a:endParaRPr lang="en-US" sz="2000" dirty="0" smtClean="0"/>
          </a:p>
          <a:p>
            <a:r>
              <a:rPr lang="en-US" sz="2000" dirty="0" smtClean="0"/>
              <a:t>All other asymmetry amplitudes</a:t>
            </a:r>
          </a:p>
          <a:p>
            <a:r>
              <a:rPr lang="en-US" sz="2000" dirty="0" smtClean="0"/>
              <a:t>are consistent with zero</a:t>
            </a:r>
          </a:p>
          <a:p>
            <a:endParaRPr lang="en-US" sz="2000" dirty="0" smtClean="0"/>
          </a:p>
          <a:p>
            <a:r>
              <a:rPr lang="en-US" sz="2000" dirty="0" smtClean="0"/>
              <a:t>Evidence for interference  of </a:t>
            </a:r>
          </a:p>
          <a:p>
            <a:r>
              <a:rPr lang="en-US" sz="2000" dirty="0" smtClean="0"/>
              <a:t>contributions from longitudinal </a:t>
            </a:r>
          </a:p>
          <a:p>
            <a:r>
              <a:rPr lang="en-US" sz="2000" dirty="0" smtClean="0"/>
              <a:t>and transverse photons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62600" y="6858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Phys. </a:t>
            </a:r>
            <a:r>
              <a:rPr lang="en-US" dirty="0" err="1" smtClean="0">
                <a:solidFill>
                  <a:srgbClr val="FF0000"/>
                </a:solidFill>
              </a:rPr>
              <a:t>Lett</a:t>
            </a:r>
            <a:r>
              <a:rPr lang="en-US" dirty="0" smtClean="0">
                <a:solidFill>
                  <a:srgbClr val="FF0000"/>
                </a:solidFill>
              </a:rPr>
              <a:t>. B 682 (2010) 351,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                        arXiv:0907.5369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9725" y="5267325"/>
            <a:ext cx="2190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9725" y="4352925"/>
            <a:ext cx="2190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9725" y="3438525"/>
            <a:ext cx="2190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209800"/>
            <a:ext cx="2190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9725" y="1600200"/>
            <a:ext cx="2190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67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66699" y="952502"/>
            <a:ext cx="5791202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0" y="0"/>
            <a:ext cx="9144000" cy="55399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000" b="1" dirty="0" smtClean="0">
                <a:solidFill>
                  <a:srgbClr val="002060"/>
                </a:solidFill>
                <a:latin typeface="Cambria Math"/>
                <a:ea typeface="Cambria Math"/>
              </a:rPr>
              <a:t>Exclusive </a:t>
            </a:r>
            <a:r>
              <a:rPr lang="el-GR" sz="3000" b="1" dirty="0" smtClean="0">
                <a:solidFill>
                  <a:srgbClr val="002060"/>
                </a:solidFill>
                <a:latin typeface="Cambria Math"/>
                <a:ea typeface="Cambria Math"/>
              </a:rPr>
              <a:t>ρ</a:t>
            </a:r>
            <a:r>
              <a:rPr lang="de-DE" sz="3000" b="1" baseline="30000" dirty="0" smtClean="0">
                <a:solidFill>
                  <a:srgbClr val="002060"/>
                </a:solidFill>
              </a:rPr>
              <a:t>0</a:t>
            </a:r>
            <a:r>
              <a:rPr lang="de-DE" sz="3000" b="1" dirty="0" smtClean="0">
                <a:solidFill>
                  <a:srgbClr val="002060"/>
                </a:solidFill>
              </a:rPr>
              <a:t>-meson production </a:t>
            </a:r>
            <a:endParaRPr lang="de-DE" sz="3000" b="1" baseline="-25000" dirty="0">
              <a:solidFill>
                <a:srgbClr val="002060"/>
              </a:solidFill>
            </a:endParaRPr>
          </a:p>
        </p:txBody>
      </p:sp>
      <p:pic>
        <p:nvPicPr>
          <p:cNvPr id="273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1" y="2209800"/>
            <a:ext cx="5105399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549525" y="1219200"/>
          <a:ext cx="4918075" cy="685800"/>
        </p:xfrm>
        <a:graphic>
          <a:graphicData uri="http://schemas.openxmlformats.org/presentationml/2006/ole">
            <p:oleObj spid="_x0000_s445442" name="Equation" r:id="rId4" imgW="2323800" imgH="4572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4800" y="649069"/>
            <a:ext cx="1949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Meson SDMEs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EPJC 62 (2009) 659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04800" y="685800"/>
            <a:ext cx="1905000" cy="609600"/>
          </a:xfrm>
          <a:prstGeom prst="wedgeRoundRectCallout">
            <a:avLst>
              <a:gd name="adj1" fmla="val 67287"/>
              <a:gd name="adj2" fmla="val 66230"/>
              <a:gd name="adj3" fmla="val 16667"/>
            </a:avLst>
          </a:prstGeom>
          <a:solidFill>
            <a:srgbClr val="821072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72200" y="1916668"/>
            <a:ext cx="1983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Helicity</a:t>
            </a:r>
            <a:r>
              <a:rPr lang="en-US" dirty="0" smtClean="0"/>
              <a:t> amplitudes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4291" y="1905000"/>
            <a:ext cx="380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EPJ C 71 (2011) 1609, arXiv:1012.3676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53987" y="685800"/>
            <a:ext cx="1565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Photon SDMEs</a:t>
            </a:r>
            <a:endParaRPr lang="en-US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4495800" y="685800"/>
            <a:ext cx="1524000" cy="457200"/>
          </a:xfrm>
          <a:prstGeom prst="wedgeRoundRectCallout">
            <a:avLst>
              <a:gd name="adj1" fmla="val 29843"/>
              <a:gd name="adj2" fmla="val 95336"/>
              <a:gd name="adj3" fmla="val 16667"/>
            </a:avLst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5943600" y="2286000"/>
          <a:ext cx="2438400" cy="533400"/>
        </p:xfrm>
        <a:graphic>
          <a:graphicData uri="http://schemas.openxmlformats.org/presentationml/2006/ole">
            <p:oleObj spid="_x0000_s445443" name="Equation" r:id="rId5" imgW="1206360" imgH="253800" progId="Equation.3">
              <p:embed/>
            </p:oleObj>
          </a:graphicData>
        </a:graphic>
      </p:graphicFrame>
      <p:sp>
        <p:nvSpPr>
          <p:cNvPr id="15" name="Rounded Rectangular Callout 14"/>
          <p:cNvSpPr/>
          <p:nvPr/>
        </p:nvSpPr>
        <p:spPr>
          <a:xfrm>
            <a:off x="5867400" y="1905000"/>
            <a:ext cx="2667000" cy="990600"/>
          </a:xfrm>
          <a:prstGeom prst="wedgeRoundRectCallout">
            <a:avLst>
              <a:gd name="adj1" fmla="val -29149"/>
              <a:gd name="adj2" fmla="val -76582"/>
              <a:gd name="adj3" fmla="val 16667"/>
            </a:avLst>
          </a:prstGeom>
          <a:solidFill>
            <a:schemeClr val="tx2">
              <a:lumMod val="60000"/>
              <a:lumOff val="4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638800" y="3124200"/>
            <a:ext cx="29197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Helicity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amplitudes </a:t>
            </a:r>
            <a:r>
              <a:rPr lang="en-US" dirty="0" smtClean="0"/>
              <a:t>are the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fundamental quantities </a:t>
            </a:r>
            <a:r>
              <a:rPr lang="en-US" dirty="0" smtClean="0"/>
              <a:t>to be</a:t>
            </a:r>
          </a:p>
          <a:p>
            <a:r>
              <a:rPr lang="en-US" dirty="0" smtClean="0"/>
              <a:t>compared with theory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638800" y="4114800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They form a </a:t>
            </a:r>
            <a:r>
              <a:rPr lang="en-US" dirty="0" smtClean="0">
                <a:solidFill>
                  <a:srgbClr val="008000"/>
                </a:solidFill>
              </a:rPr>
              <a:t>basis</a:t>
            </a:r>
            <a:r>
              <a:rPr lang="en-US" dirty="0" smtClean="0"/>
              <a:t> for the </a:t>
            </a:r>
            <a:r>
              <a:rPr lang="en-US" dirty="0" smtClean="0">
                <a:solidFill>
                  <a:srgbClr val="FF0000"/>
                </a:solidFill>
              </a:rPr>
              <a:t>SDMEs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00188" y="4648200"/>
            <a:ext cx="3031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Natural Parity Exchange (NPE)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15000" y="5562600"/>
            <a:ext cx="321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Unnatural Parity Exchange (UPE)</a:t>
            </a:r>
            <a:endParaRPr lang="en-US" dirty="0" smtClean="0"/>
          </a:p>
        </p:txBody>
      </p:sp>
      <p:pic>
        <p:nvPicPr>
          <p:cNvPr id="27341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3276600"/>
            <a:ext cx="2190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341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95925" y="4191000"/>
            <a:ext cx="2190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341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95925" y="4724400"/>
            <a:ext cx="2190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341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95925" y="5638800"/>
            <a:ext cx="2190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457200" y="6477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Hrachya</a:t>
            </a:r>
            <a:r>
              <a:rPr lang="en-US" dirty="0" smtClean="0"/>
              <a:t> </a:t>
            </a:r>
            <a:r>
              <a:rPr lang="en-US" dirty="0" err="1" smtClean="0"/>
              <a:t>Marukyan</a:t>
            </a:r>
            <a:r>
              <a:rPr lang="en-US" dirty="0" smtClean="0"/>
              <a:t>, 22.10.2012, QCD–N’12, Bilbao, Spain</a:t>
            </a:r>
            <a:endParaRPr lang="en-US" dirty="0"/>
          </a:p>
        </p:txBody>
      </p:sp>
      <p:graphicFrame>
        <p:nvGraphicFramePr>
          <p:cNvPr id="371716" name="Object 4"/>
          <p:cNvGraphicFramePr>
            <a:graphicFrameLocks noChangeAspect="1"/>
          </p:cNvGraphicFramePr>
          <p:nvPr/>
        </p:nvGraphicFramePr>
        <p:xfrm>
          <a:off x="5943600" y="4953000"/>
          <a:ext cx="2103437" cy="533400"/>
        </p:xfrm>
        <a:graphic>
          <a:graphicData uri="http://schemas.openxmlformats.org/presentationml/2006/ole">
            <p:oleObj spid="_x0000_s445444" name="Equation" r:id="rId7" imgW="1041120" imgH="253800" progId="Equation.3">
              <p:embed/>
            </p:oleObj>
          </a:graphicData>
        </a:graphic>
      </p:graphicFrame>
      <p:graphicFrame>
        <p:nvGraphicFramePr>
          <p:cNvPr id="371718" name="Object 6"/>
          <p:cNvGraphicFramePr>
            <a:graphicFrameLocks noChangeAspect="1"/>
          </p:cNvGraphicFramePr>
          <p:nvPr/>
        </p:nvGraphicFramePr>
        <p:xfrm>
          <a:off x="5943600" y="5842000"/>
          <a:ext cx="2206625" cy="558800"/>
        </p:xfrm>
        <a:graphic>
          <a:graphicData uri="http://schemas.openxmlformats.org/presentationml/2006/ole">
            <p:oleObj spid="_x0000_s445445" name="Equation" r:id="rId8" imgW="1091880" imgH="266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0" y="0"/>
            <a:ext cx="9144000" cy="55399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3000" b="1" dirty="0" smtClean="0">
                <a:solidFill>
                  <a:srgbClr val="002060"/>
                </a:solidFill>
              </a:rPr>
              <a:t>DVCS &amp; GPDs</a:t>
            </a:r>
            <a:endParaRPr lang="de-DE" sz="3000" b="1" baseline="-25000" dirty="0">
              <a:solidFill>
                <a:srgbClr val="002060"/>
              </a:solidFill>
            </a:endParaRPr>
          </a:p>
        </p:txBody>
      </p:sp>
      <p:pic>
        <p:nvPicPr>
          <p:cNvPr id="281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57225"/>
            <a:ext cx="58674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96000" y="685800"/>
            <a:ext cx="3048000" cy="646331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Theoretically cleanest way</a:t>
            </a:r>
          </a:p>
          <a:p>
            <a:r>
              <a:rPr lang="en-US" dirty="0" smtClean="0"/>
              <a:t>     to access </a:t>
            </a:r>
            <a:r>
              <a:rPr lang="en-US" dirty="0" smtClean="0">
                <a:solidFill>
                  <a:srgbClr val="FF0000"/>
                </a:solidFill>
              </a:rPr>
              <a:t>GPDs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1411069"/>
            <a:ext cx="3129768" cy="646331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Interference between </a:t>
            </a:r>
            <a:r>
              <a:rPr lang="en-US" dirty="0" smtClean="0">
                <a:solidFill>
                  <a:srgbClr val="FF0000"/>
                </a:solidFill>
              </a:rPr>
              <a:t>DVCS</a:t>
            </a:r>
          </a:p>
          <a:p>
            <a:r>
              <a:rPr lang="en-US" dirty="0" smtClean="0"/>
              <a:t>     and </a:t>
            </a:r>
            <a:r>
              <a:rPr lang="en-US" dirty="0" smtClean="0">
                <a:solidFill>
                  <a:srgbClr val="FF0000"/>
                </a:solidFill>
              </a:rPr>
              <a:t>Bethe-</a:t>
            </a:r>
            <a:r>
              <a:rPr lang="en-US" dirty="0" err="1" smtClean="0">
                <a:solidFill>
                  <a:srgbClr val="FF0000"/>
                </a:solidFill>
              </a:rPr>
              <a:t>Heitler</a:t>
            </a:r>
            <a:r>
              <a:rPr lang="en-US" dirty="0" smtClean="0"/>
              <a:t> amplitude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0" y="2209800"/>
            <a:ext cx="3048000" cy="369332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|</a:t>
            </a:r>
            <a:r>
              <a:rPr lang="el-GR" dirty="0" smtClean="0">
                <a:solidFill>
                  <a:srgbClr val="FF0000"/>
                </a:solidFill>
                <a:latin typeface="Cambria Math"/>
                <a:ea typeface="Cambria Math"/>
              </a:rPr>
              <a:t>τ</a:t>
            </a:r>
            <a:r>
              <a:rPr lang="en-US" baseline="-25000" dirty="0" smtClean="0">
                <a:solidFill>
                  <a:srgbClr val="FF0000"/>
                </a:solidFill>
                <a:latin typeface="Cambria Math"/>
                <a:ea typeface="Cambria Math"/>
              </a:rPr>
              <a:t>DVCS</a:t>
            </a:r>
            <a:r>
              <a:rPr lang="en-US" dirty="0" smtClean="0">
                <a:solidFill>
                  <a:srgbClr val="FF0000"/>
                </a:solidFill>
                <a:latin typeface="Cambria Math"/>
                <a:ea typeface="Cambria Math"/>
              </a:rPr>
              <a:t>| ⪡ |</a:t>
            </a:r>
            <a:r>
              <a:rPr lang="el-GR" dirty="0" smtClean="0">
                <a:solidFill>
                  <a:srgbClr val="FF0000"/>
                </a:solidFill>
                <a:latin typeface="Cambria Math"/>
                <a:ea typeface="Cambria Math"/>
              </a:rPr>
              <a:t>τ</a:t>
            </a:r>
            <a:r>
              <a:rPr lang="en-US" baseline="-25000" dirty="0" smtClean="0">
                <a:solidFill>
                  <a:srgbClr val="FF0000"/>
                </a:solidFill>
                <a:latin typeface="Cambria Math"/>
                <a:ea typeface="Cambria Math"/>
              </a:rPr>
              <a:t>BH</a:t>
            </a:r>
            <a:r>
              <a:rPr lang="en-US" dirty="0" smtClean="0">
                <a:solidFill>
                  <a:srgbClr val="FF0000"/>
                </a:solidFill>
                <a:latin typeface="Cambria Math"/>
                <a:ea typeface="Cambria Math"/>
              </a:rPr>
              <a:t>|</a:t>
            </a:r>
            <a:r>
              <a:rPr lang="en-US" dirty="0" smtClean="0">
                <a:latin typeface="Cambria Math"/>
                <a:ea typeface="Cambria Math"/>
              </a:rPr>
              <a:t> at </a:t>
            </a:r>
            <a:r>
              <a:rPr lang="en-US" dirty="0" smtClean="0">
                <a:solidFill>
                  <a:srgbClr val="FF0000"/>
                </a:solidFill>
                <a:latin typeface="Cambria Math"/>
                <a:ea typeface="Cambria Math"/>
              </a:rPr>
              <a:t>HERMES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2895600"/>
            <a:ext cx="5871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Access to GPD combinations through </a:t>
            </a:r>
            <a:r>
              <a:rPr lang="en-US" dirty="0" err="1" smtClean="0"/>
              <a:t>azimuthal</a:t>
            </a:r>
            <a:r>
              <a:rPr lang="en-US" dirty="0" smtClean="0"/>
              <a:t> asymmetries</a:t>
            </a:r>
          </a:p>
        </p:txBody>
      </p:sp>
      <p:sp>
        <p:nvSpPr>
          <p:cNvPr id="11" name="Textfeld 9"/>
          <p:cNvSpPr txBox="1">
            <a:spLocks noChangeArrowheads="1"/>
          </p:cNvSpPr>
          <p:nvPr/>
        </p:nvSpPr>
        <p:spPr bwMode="auto">
          <a:xfrm>
            <a:off x="6477000" y="3581400"/>
            <a:ext cx="714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beam</a:t>
            </a:r>
          </a:p>
        </p:txBody>
      </p:sp>
      <p:sp>
        <p:nvSpPr>
          <p:cNvPr id="12" name="Textfeld 10"/>
          <p:cNvSpPr txBox="1">
            <a:spLocks noChangeArrowheads="1"/>
          </p:cNvSpPr>
          <p:nvPr/>
        </p:nvSpPr>
        <p:spPr bwMode="auto">
          <a:xfrm>
            <a:off x="7239000" y="3581400"/>
            <a:ext cx="7667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tx2"/>
                </a:solidFill>
              </a:rPr>
              <a:t>target</a:t>
            </a:r>
          </a:p>
        </p:txBody>
      </p:sp>
      <p:sp>
        <p:nvSpPr>
          <p:cNvPr id="13" name="Textfeld 6"/>
          <p:cNvSpPr txBox="1">
            <a:spLocks noChangeArrowheads="1"/>
          </p:cNvSpPr>
          <p:nvPr/>
        </p:nvSpPr>
        <p:spPr bwMode="auto">
          <a:xfrm>
            <a:off x="6934200" y="2743200"/>
            <a:ext cx="685800" cy="707886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400" i="1" dirty="0" smtClean="0"/>
              <a:t>A</a:t>
            </a:r>
            <a:r>
              <a:rPr lang="de-DE" sz="2400" baseline="-25000" dirty="0" smtClean="0">
                <a:solidFill>
                  <a:srgbClr val="FF0000"/>
                </a:solidFill>
              </a:rPr>
              <a:t>X</a:t>
            </a:r>
            <a:r>
              <a:rPr lang="de-DE" sz="2400" baseline="-25000" dirty="0" smtClean="0">
                <a:solidFill>
                  <a:schemeClr val="tx2"/>
                </a:solidFill>
              </a:rPr>
              <a:t>Y</a:t>
            </a:r>
          </a:p>
          <a:p>
            <a:endParaRPr lang="de-DE" sz="2400" baseline="-25000" dirty="0" smtClean="0"/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6896100" y="3314700"/>
            <a:ext cx="3810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H="1">
            <a:off x="7239000" y="3352801"/>
            <a:ext cx="3810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57200" y="3505200"/>
            <a:ext cx="383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HERMES</a:t>
            </a:r>
            <a:r>
              <a:rPr lang="en-US" u="sng" dirty="0" smtClean="0"/>
              <a:t>: Complete set of asymmetries</a:t>
            </a:r>
            <a:endParaRPr lang="en-US" u="sng" dirty="0"/>
          </a:p>
        </p:txBody>
      </p:sp>
      <p:sp>
        <p:nvSpPr>
          <p:cNvPr id="25" name="TextBox 24"/>
          <p:cNvSpPr txBox="1"/>
          <p:nvPr/>
        </p:nvSpPr>
        <p:spPr>
          <a:xfrm>
            <a:off x="609600" y="3962400"/>
            <a:ext cx="2223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Both </a:t>
            </a:r>
            <a:r>
              <a:rPr lang="en-US" dirty="0" smtClean="0">
                <a:solidFill>
                  <a:srgbClr val="008000"/>
                </a:solidFill>
              </a:rPr>
              <a:t>beam charges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9600" y="4419600"/>
            <a:ext cx="2332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Both </a:t>
            </a:r>
            <a:r>
              <a:rPr lang="en-US" dirty="0" smtClean="0">
                <a:solidFill>
                  <a:srgbClr val="FF0000"/>
                </a:solidFill>
              </a:rPr>
              <a:t>beam </a:t>
            </a:r>
            <a:r>
              <a:rPr lang="en-US" dirty="0" err="1" smtClean="0">
                <a:solidFill>
                  <a:srgbClr val="FF0000"/>
                </a:solidFill>
              </a:rPr>
              <a:t>helicities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9600" y="4876800"/>
            <a:ext cx="3866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err="1" smtClean="0"/>
              <a:t>Unpolarized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2060"/>
                </a:solidFill>
              </a:rPr>
              <a:t>D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C00000"/>
                </a:solidFill>
              </a:rPr>
              <a:t>nuclear</a:t>
            </a:r>
            <a:r>
              <a:rPr lang="en-US" dirty="0" smtClean="0"/>
              <a:t> targets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09600" y="5334000"/>
            <a:ext cx="4158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Longitudinally polarized 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2060"/>
                </a:solidFill>
              </a:rPr>
              <a:t>D</a:t>
            </a:r>
            <a:r>
              <a:rPr lang="en-US" dirty="0" smtClean="0"/>
              <a:t> targets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09600" y="5791200"/>
            <a:ext cx="3294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Transversely polarized 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dirty="0" smtClean="0"/>
              <a:t> target</a:t>
            </a:r>
            <a:endParaRPr lang="en-US" dirty="0"/>
          </a:p>
        </p:txBody>
      </p:sp>
      <p:pic>
        <p:nvPicPr>
          <p:cNvPr id="316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191000"/>
            <a:ext cx="3352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457200" y="6477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Hrachya</a:t>
            </a:r>
            <a:r>
              <a:rPr lang="en-US" dirty="0" smtClean="0"/>
              <a:t> </a:t>
            </a:r>
            <a:r>
              <a:rPr lang="en-US" dirty="0" err="1" smtClean="0"/>
              <a:t>Marukyan</a:t>
            </a:r>
            <a:r>
              <a:rPr lang="en-US" dirty="0" smtClean="0"/>
              <a:t>, 22.10.2012, QCD–N’12, Bilbao, Spain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0" y="0"/>
            <a:ext cx="9144000" cy="55399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3000" b="1" dirty="0" smtClean="0">
                <a:solidFill>
                  <a:srgbClr val="002060"/>
                </a:solidFill>
              </a:rPr>
              <a:t>Accessing GPDs in DVCS</a:t>
            </a:r>
            <a:endParaRPr lang="de-DE" sz="3000" b="1" baseline="-250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477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Hrachya</a:t>
            </a:r>
            <a:r>
              <a:rPr lang="en-US" dirty="0" smtClean="0"/>
              <a:t> </a:t>
            </a:r>
            <a:r>
              <a:rPr lang="en-US" dirty="0" err="1" smtClean="0"/>
              <a:t>Marukyan</a:t>
            </a:r>
            <a:r>
              <a:rPr lang="en-US" dirty="0" smtClean="0"/>
              <a:t>, 22.10.2012, QCD–N’12, Bilbao, Spain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685800"/>
            <a:ext cx="480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Beam-Charge Asymmetry</a:t>
            </a:r>
          </a:p>
          <a:p>
            <a:endParaRPr lang="en-US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Beam-Spin Asymmetry</a:t>
            </a:r>
          </a:p>
          <a:p>
            <a:endParaRPr lang="en-US" sz="24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Longitudinal  Target-Spin Asymmetry</a:t>
            </a:r>
          </a:p>
          <a:p>
            <a:endParaRPr lang="en-US" sz="24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Longitudinal Double-Spin Asymmetry</a:t>
            </a:r>
          </a:p>
          <a:p>
            <a:endParaRPr lang="en-US" sz="24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Transverse Target-Spin Asymmetry</a:t>
            </a:r>
          </a:p>
          <a:p>
            <a:endParaRPr lang="en-US" sz="24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Transverse Double-Spin Asymmetry</a:t>
            </a:r>
          </a:p>
          <a:p>
            <a:endParaRPr lang="en-US" dirty="0"/>
          </a:p>
        </p:txBody>
      </p:sp>
      <p:graphicFrame>
        <p:nvGraphicFramePr>
          <p:cNvPr id="375809" name="Object 1"/>
          <p:cNvGraphicFramePr>
            <a:graphicFrameLocks noChangeAspect="1"/>
          </p:cNvGraphicFramePr>
          <p:nvPr/>
        </p:nvGraphicFramePr>
        <p:xfrm>
          <a:off x="762000" y="5486400"/>
          <a:ext cx="5638800" cy="838200"/>
        </p:xfrm>
        <a:graphic>
          <a:graphicData uri="http://schemas.openxmlformats.org/presentationml/2006/ole">
            <p:oleObj spid="_x0000_s375809" name="Equation" r:id="rId3" imgW="2133360" imgH="469800" progId="Equation.3">
              <p:embed/>
            </p:oleObj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762000"/>
            <a:ext cx="3352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685800" y="990600"/>
          <a:ext cx="3429000" cy="381000"/>
        </p:xfrm>
        <a:graphic>
          <a:graphicData uri="http://schemas.openxmlformats.org/presentationml/2006/ole">
            <p:oleObj spid="_x0000_s375810" name="Equation" r:id="rId5" imgW="1854000" imgH="228600" progId="Equation.3">
              <p:embed/>
            </p:oleObj>
          </a:graphicData>
        </a:graphic>
      </p:graphicFrame>
      <p:graphicFrame>
        <p:nvGraphicFramePr>
          <p:cNvPr id="375811" name="Object 3"/>
          <p:cNvGraphicFramePr>
            <a:graphicFrameLocks noChangeAspect="1"/>
          </p:cNvGraphicFramePr>
          <p:nvPr/>
        </p:nvGraphicFramePr>
        <p:xfrm>
          <a:off x="685800" y="1600200"/>
          <a:ext cx="3429000" cy="369888"/>
        </p:xfrm>
        <a:graphic>
          <a:graphicData uri="http://schemas.openxmlformats.org/presentationml/2006/ole">
            <p:oleObj spid="_x0000_s375811" name="Equation" r:id="rId6" imgW="1752480" imgH="215640" progId="Equation.3">
              <p:embed/>
            </p:oleObj>
          </a:graphicData>
        </a:graphic>
      </p:graphicFrame>
      <p:graphicFrame>
        <p:nvGraphicFramePr>
          <p:cNvPr id="375812" name="Object 4"/>
          <p:cNvGraphicFramePr>
            <a:graphicFrameLocks noChangeAspect="1"/>
          </p:cNvGraphicFramePr>
          <p:nvPr/>
        </p:nvGraphicFramePr>
        <p:xfrm>
          <a:off x="609600" y="2209801"/>
          <a:ext cx="3505200" cy="533399"/>
        </p:xfrm>
        <a:graphic>
          <a:graphicData uri="http://schemas.openxmlformats.org/presentationml/2006/ole">
            <p:oleObj spid="_x0000_s375812" name="Equation" r:id="rId7" imgW="1790640" imgH="304560" progId="Equation.3">
              <p:embed/>
            </p:oleObj>
          </a:graphicData>
        </a:graphic>
      </p:graphicFrame>
      <p:graphicFrame>
        <p:nvGraphicFramePr>
          <p:cNvPr id="375813" name="Object 5"/>
          <p:cNvGraphicFramePr>
            <a:graphicFrameLocks noChangeAspect="1"/>
          </p:cNvGraphicFramePr>
          <p:nvPr/>
        </p:nvGraphicFramePr>
        <p:xfrm>
          <a:off x="630238" y="2898775"/>
          <a:ext cx="4017962" cy="530225"/>
        </p:xfrm>
        <a:graphic>
          <a:graphicData uri="http://schemas.openxmlformats.org/presentationml/2006/ole">
            <p:oleObj spid="_x0000_s375813" name="Equation" r:id="rId8" imgW="2031840" imgH="304560" progId="Equation.3">
              <p:embed/>
            </p:oleObj>
          </a:graphicData>
        </a:graphic>
      </p:graphicFrame>
      <p:graphicFrame>
        <p:nvGraphicFramePr>
          <p:cNvPr id="375814" name="Object 6"/>
          <p:cNvGraphicFramePr>
            <a:graphicFrameLocks noChangeAspect="1"/>
          </p:cNvGraphicFramePr>
          <p:nvPr/>
        </p:nvGraphicFramePr>
        <p:xfrm>
          <a:off x="609600" y="3581400"/>
          <a:ext cx="4876800" cy="454025"/>
        </p:xfrm>
        <a:graphic>
          <a:graphicData uri="http://schemas.openxmlformats.org/presentationml/2006/ole">
            <p:oleObj spid="_x0000_s375814" name="Equation" r:id="rId9" imgW="2450880" imgH="228600" progId="Equation.3">
              <p:embed/>
            </p:oleObj>
          </a:graphicData>
        </a:graphic>
      </p:graphicFrame>
      <p:graphicFrame>
        <p:nvGraphicFramePr>
          <p:cNvPr id="375815" name="Object 7"/>
          <p:cNvGraphicFramePr>
            <a:graphicFrameLocks noChangeAspect="1"/>
          </p:cNvGraphicFramePr>
          <p:nvPr/>
        </p:nvGraphicFramePr>
        <p:xfrm>
          <a:off x="609600" y="4267200"/>
          <a:ext cx="4953000" cy="457200"/>
        </p:xfrm>
        <a:graphic>
          <a:graphicData uri="http://schemas.openxmlformats.org/presentationml/2006/ole">
            <p:oleObj spid="_x0000_s375815" name="Equation" r:id="rId10" imgW="2692080" imgH="22860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84888" y="5086290"/>
            <a:ext cx="7844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Compton Form Factors</a:t>
            </a:r>
            <a:r>
              <a:rPr lang="en-US" sz="2000" dirty="0" smtClean="0"/>
              <a:t>: convolutions  of </a:t>
            </a:r>
            <a:r>
              <a:rPr lang="en-US" sz="2000" dirty="0" smtClean="0">
                <a:solidFill>
                  <a:srgbClr val="FF0000"/>
                </a:solidFill>
              </a:rPr>
              <a:t>GPDs</a:t>
            </a:r>
            <a:r>
              <a:rPr lang="en-US" sz="2000" dirty="0" smtClean="0"/>
              <a:t> with hard scattering kernels</a:t>
            </a:r>
            <a:endParaRPr lang="en-US" sz="20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2400" y="838200"/>
            <a:ext cx="2190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1925" y="1371600"/>
            <a:ext cx="2190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1925" y="2057400"/>
            <a:ext cx="2190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1925" y="2743200"/>
            <a:ext cx="2190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2400" y="3429000"/>
            <a:ext cx="2190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1925" y="4114800"/>
            <a:ext cx="2190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4388584"/>
            <a:ext cx="8915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Gas Target:                                                                              Beam</a:t>
            </a:r>
            <a:r>
              <a:rPr lang="en-US" sz="2000" dirty="0" smtClean="0"/>
              <a:t>:</a:t>
            </a:r>
          </a:p>
          <a:p>
            <a:r>
              <a:rPr lang="en-US" sz="2000" i="1" dirty="0" smtClean="0"/>
              <a:t>•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Long. polarized 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H(50 pb</a:t>
            </a:r>
            <a:r>
              <a:rPr lang="en-US" sz="2000" i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), D(200 pb</a:t>
            </a:r>
            <a:r>
              <a:rPr lang="en-US" sz="2000" i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i="1" dirty="0" smtClean="0"/>
              <a:t>                           •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Long. polarized </a:t>
            </a:r>
            <a:r>
              <a:rPr lang="en-US" sz="2000" i="1" dirty="0" smtClean="0"/>
              <a:t>e+ 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000" i="1" dirty="0" smtClean="0"/>
              <a:t> e−</a:t>
            </a:r>
          </a:p>
          <a:p>
            <a:r>
              <a:rPr lang="en-US" sz="2000" i="1" dirty="0" smtClean="0"/>
              <a:t>•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Unpolarized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H(400 pb</a:t>
            </a:r>
            <a:r>
              <a:rPr lang="en-US" sz="2000" i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), D(300 pb</a:t>
            </a:r>
            <a:r>
              <a:rPr lang="en-US" sz="2000" i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i="1" dirty="0" smtClean="0"/>
              <a:t>                               •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Energy</a:t>
            </a:r>
            <a:r>
              <a:rPr lang="en-US" sz="2000" i="1" dirty="0" smtClean="0"/>
              <a:t> </a:t>
            </a:r>
            <a:r>
              <a:rPr lang="en-US" sz="2000" i="1" dirty="0" smtClean="0">
                <a:solidFill>
                  <a:srgbClr val="FF0000"/>
                </a:solidFill>
              </a:rPr>
              <a:t>27.6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GeV</a:t>
            </a:r>
            <a:endParaRPr lang="en-US" sz="20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smtClean="0"/>
              <a:t>•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Unpolarized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He,N,Ne,Kr,Xe</a:t>
            </a:r>
            <a:r>
              <a:rPr lang="en-US" sz="2000" i="1" dirty="0" smtClean="0"/>
              <a:t> 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(all : 400 pb</a:t>
            </a:r>
            <a:r>
              <a:rPr lang="en-US" sz="2000" i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i="1" dirty="0" smtClean="0"/>
              <a:t>                      • </a:t>
            </a:r>
            <a:r>
              <a:rPr lang="en-US" sz="2000" i="1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Both </a:t>
            </a:r>
            <a:r>
              <a:rPr lang="en-US" sz="2000" i="1" dirty="0" err="1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helicities</a:t>
            </a:r>
            <a:r>
              <a:rPr lang="en-US" sz="2000" i="1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</a:p>
          <a:p>
            <a:r>
              <a:rPr lang="en-US" sz="2000" i="1" dirty="0" smtClean="0"/>
              <a:t>•</a:t>
            </a:r>
            <a:r>
              <a:rPr lang="en-US" sz="2000" i="1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 Transverse polarized 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H(170 pb</a:t>
            </a:r>
            <a:r>
              <a:rPr lang="en-US" sz="2000" i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2000" i="1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0" y="0"/>
            <a:ext cx="9144000" cy="55399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3000" b="1" dirty="0" smtClean="0">
                <a:solidFill>
                  <a:srgbClr val="002060"/>
                </a:solidFill>
              </a:rPr>
              <a:t>The HERMES Spectrometer </a:t>
            </a:r>
            <a:endParaRPr lang="de-DE" sz="3000" b="1" baseline="-250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41910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rgbClr val="C00000"/>
                </a:solidFill>
              </a:rPr>
              <a:t>Data taking:1996-2005</a:t>
            </a:r>
            <a:endParaRPr lang="en-US" sz="2000" u="sng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6031468"/>
            <a:ext cx="3891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 smtClean="0">
                <a:solidFill>
                  <a:srgbClr val="C00000"/>
                </a:solidFill>
              </a:rPr>
              <a:t>Data taking: 2006-2007, Recoil detector</a:t>
            </a:r>
            <a:endParaRPr lang="en-US" u="sng" dirty="0">
              <a:solidFill>
                <a:srgbClr val="C00000"/>
              </a:solidFill>
            </a:endParaRPr>
          </a:p>
        </p:txBody>
      </p:sp>
      <p:graphicFrame>
        <p:nvGraphicFramePr>
          <p:cNvPr id="373761" name="Object 1"/>
          <p:cNvGraphicFramePr>
            <a:graphicFrameLocks noChangeAspect="1"/>
          </p:cNvGraphicFramePr>
          <p:nvPr/>
        </p:nvGraphicFramePr>
        <p:xfrm>
          <a:off x="0" y="571500"/>
          <a:ext cx="9144000" cy="3619500"/>
        </p:xfrm>
        <a:graphic>
          <a:graphicData uri="http://schemas.openxmlformats.org/presentationml/2006/ole">
            <p:oleObj spid="_x0000_s373761" name="Acrobat Document" r:id="rId3" imgW="6724497" imgH="3238393" progId="AcroExch.Document.7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" y="6477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Hrachya</a:t>
            </a:r>
            <a:r>
              <a:rPr lang="en-US" dirty="0" smtClean="0"/>
              <a:t> </a:t>
            </a:r>
            <a:r>
              <a:rPr lang="en-US" dirty="0" err="1" smtClean="0"/>
              <a:t>Marukyan</a:t>
            </a:r>
            <a:r>
              <a:rPr lang="en-US" dirty="0" smtClean="0"/>
              <a:t>, 22.10.2012, QCD–N’12, Bilbao, Spain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0" y="0"/>
            <a:ext cx="9144000" cy="55399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3000" b="1" dirty="0" smtClean="0">
                <a:solidFill>
                  <a:srgbClr val="002060"/>
                </a:solidFill>
              </a:rPr>
              <a:t>DVCS without recoil detector </a:t>
            </a:r>
            <a:endParaRPr lang="de-DE" sz="3000" b="1" baseline="-250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33400"/>
            <a:ext cx="838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Event with exactly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DIS – lepton and exactly one trackless cluster in the </a:t>
            </a:r>
          </a:p>
          <a:p>
            <a:pPr>
              <a:buClr>
                <a:srgbClr val="C00000"/>
              </a:buClr>
              <a:buSzPct val="150000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calorimeter.</a:t>
            </a:r>
          </a:p>
          <a:p>
            <a:pPr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No recoil detection         Exclusivity via missing mass:    M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=(q + P - q')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2743200" y="1295400"/>
            <a:ext cx="4572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-228600" y="1524000"/>
            <a:ext cx="510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lain" startAt="5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&lt;  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baseline="-25000" dirty="0" smtClean="0">
                <a:latin typeface="Times New Roman" pitchFamily="18" charset="0"/>
                <a:cs typeface="Times New Roman" pitchFamily="18" charset="0"/>
              </a:rPr>
              <a:t>γ*γ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&lt;  45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mrad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-t  &lt;  0.7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 E </a:t>
            </a:r>
            <a:r>
              <a:rPr lang="el-GR" sz="2000" baseline="-25000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&gt;  5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0.03  &lt;  x 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&lt;  0.35 ,  1  &lt;  Q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&lt;  10 GeV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342900" indent="-342900"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  &gt;  3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&lt;  22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909248"/>
            <a:ext cx="4114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ight Arrow 15"/>
          <p:cNvSpPr/>
          <p:nvPr/>
        </p:nvSpPr>
        <p:spPr>
          <a:xfrm>
            <a:off x="762000" y="6019800"/>
            <a:ext cx="533400" cy="304800"/>
          </a:xfrm>
          <a:prstGeom prst="rightArrow">
            <a:avLst>
              <a:gd name="adj1" fmla="val 50000"/>
              <a:gd name="adj2" fmla="val 3806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95400" y="5943600"/>
            <a:ext cx="518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Exclusive bin ( - (1.5)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&lt;  M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&lt;  (1.7)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GeV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05400" y="1981200"/>
            <a:ext cx="40386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MC  for background and cuts,</a:t>
            </a:r>
          </a:p>
          <a:p>
            <a:pPr algn="ctr"/>
            <a:r>
              <a:rPr lang="en-US" sz="20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 systematic uncertainty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e 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dirty="0" smtClean="0"/>
              <a:t> e' X  </a:t>
            </a:r>
            <a:r>
              <a:rPr lang="el-GR" dirty="0" smtClean="0"/>
              <a:t>γ</a:t>
            </a:r>
            <a:endParaRPr lang="en-US" dirty="0" smtClean="0"/>
          </a:p>
          <a:p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  p → e' p </a:t>
            </a:r>
            <a:r>
              <a:rPr lang="el-G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;   elastic BH</a:t>
            </a:r>
          </a:p>
          <a:p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  p → e'  </a:t>
            </a:r>
            <a:r>
              <a:rPr lang="el-GR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000" baseline="3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;  associated BH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  p → e'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X ;  semi-inclusive</a:t>
            </a:r>
          </a:p>
          <a:p>
            <a:pPr algn="ctr"/>
            <a:endParaRPr lang="en-US" dirty="0" smtClean="0"/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Correction; 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background (≈ 3%)</a:t>
            </a:r>
          </a:p>
          <a:p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Associated (≈ 12%)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 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part  of  signal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6477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Hrachya</a:t>
            </a:r>
            <a:r>
              <a:rPr lang="en-US" dirty="0" smtClean="0"/>
              <a:t> </a:t>
            </a:r>
            <a:r>
              <a:rPr lang="en-US" dirty="0" err="1" smtClean="0"/>
              <a:t>Marukyan</a:t>
            </a:r>
            <a:r>
              <a:rPr lang="en-US" dirty="0" smtClean="0"/>
              <a:t>, 22.10.2012, QCD–N’12, Bilbao, Spain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0" y="0"/>
            <a:ext cx="9144000" cy="55399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3000" b="1" dirty="0" smtClean="0">
                <a:solidFill>
                  <a:srgbClr val="002060"/>
                </a:solidFill>
              </a:rPr>
              <a:t>Exclusive measurements: DVCS asymmetries at HERMES</a:t>
            </a:r>
            <a:endParaRPr lang="de-DE" sz="3000" b="1" baseline="-25000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05400" y="990600"/>
            <a:ext cx="4038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Beam-charge asymmetry</a:t>
            </a:r>
          </a:p>
          <a:p>
            <a:r>
              <a:rPr lang="en-US" b="1" dirty="0" smtClean="0"/>
              <a:t>GPD        </a:t>
            </a:r>
            <a:r>
              <a:rPr lang="pt-BR" sz="1400" dirty="0" smtClean="0">
                <a:solidFill>
                  <a:srgbClr val="FF0000"/>
                </a:solidFill>
              </a:rPr>
              <a:t>H: PRL 87 (2001) 182001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                          PRD 75 (2007) 011103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                          JHEP 11 (2009) 083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                          </a:t>
            </a:r>
            <a:r>
              <a:rPr lang="en-US" sz="1400" u="sng" dirty="0" smtClean="0">
                <a:solidFill>
                  <a:srgbClr val="FF0000"/>
                </a:solidFill>
              </a:rPr>
              <a:t>JHEP 07 (2012) 032 </a:t>
            </a:r>
            <a:r>
              <a:rPr lang="en-US" sz="1400" u="sng" dirty="0" smtClean="0">
                <a:solidFill>
                  <a:srgbClr val="00B050"/>
                </a:solidFill>
              </a:rPr>
              <a:t>JHEP 10 (2012) 042</a:t>
            </a:r>
          </a:p>
          <a:p>
            <a:r>
              <a:rPr lang="en-US" sz="1400" dirty="0" smtClean="0"/>
              <a:t>                      </a:t>
            </a:r>
            <a:r>
              <a:rPr lang="en-US" sz="1400" dirty="0" smtClean="0">
                <a:solidFill>
                  <a:srgbClr val="002060"/>
                </a:solidFill>
              </a:rPr>
              <a:t>D: </a:t>
            </a:r>
            <a:r>
              <a:rPr lang="en-US" sz="1400" dirty="0" err="1" smtClean="0">
                <a:solidFill>
                  <a:srgbClr val="002060"/>
                </a:solidFill>
              </a:rPr>
              <a:t>Nucl</a:t>
            </a:r>
            <a:r>
              <a:rPr lang="en-US" sz="1400" dirty="0" smtClean="0">
                <a:solidFill>
                  <a:srgbClr val="002060"/>
                </a:solidFill>
              </a:rPr>
              <a:t>. Phys. B 829 (2010)1</a:t>
            </a:r>
            <a:endParaRPr lang="en-US" b="1" dirty="0" smtClean="0"/>
          </a:p>
          <a:p>
            <a:r>
              <a:rPr lang="en-US" dirty="0" smtClean="0"/>
              <a:t>Beam-spin asymmetry</a:t>
            </a:r>
          </a:p>
          <a:p>
            <a:r>
              <a:rPr lang="en-US" b="1" dirty="0" smtClean="0"/>
              <a:t>GPD </a:t>
            </a:r>
          </a:p>
          <a:p>
            <a:endParaRPr lang="en-US" sz="1400" dirty="0" smtClean="0"/>
          </a:p>
          <a:p>
            <a:r>
              <a:rPr lang="en-US" dirty="0" smtClean="0"/>
              <a:t>Transverse target-spin asymmetry</a:t>
            </a:r>
          </a:p>
          <a:p>
            <a:r>
              <a:rPr lang="en-US" b="1" dirty="0" smtClean="0"/>
              <a:t>GPD          </a:t>
            </a:r>
            <a:r>
              <a:rPr lang="pt-BR" sz="1400" dirty="0" smtClean="0">
                <a:solidFill>
                  <a:srgbClr val="FF0000"/>
                </a:solidFill>
              </a:rPr>
              <a:t>H: </a:t>
            </a:r>
            <a:r>
              <a:rPr lang="pt-BR" sz="1400" u="sng" dirty="0" smtClean="0">
                <a:solidFill>
                  <a:srgbClr val="FF0000"/>
                </a:solidFill>
              </a:rPr>
              <a:t>JHEP 06 (2008) 066</a:t>
            </a:r>
          </a:p>
          <a:p>
            <a:endParaRPr lang="pt-BR" sz="1400" dirty="0" smtClean="0"/>
          </a:p>
          <a:p>
            <a:r>
              <a:rPr lang="en-US" dirty="0" smtClean="0"/>
              <a:t>Transverse double-spin asymmetry</a:t>
            </a:r>
          </a:p>
          <a:p>
            <a:r>
              <a:rPr lang="en-US" b="1" dirty="0" smtClean="0"/>
              <a:t>GPD </a:t>
            </a:r>
            <a:r>
              <a:rPr lang="en-US" sz="1400" b="1" dirty="0" smtClean="0"/>
              <a:t>             </a:t>
            </a:r>
            <a:r>
              <a:rPr lang="en-US" sz="1400" dirty="0" smtClean="0">
                <a:solidFill>
                  <a:srgbClr val="FF0000"/>
                </a:solidFill>
              </a:rPr>
              <a:t>H: </a:t>
            </a:r>
            <a:r>
              <a:rPr lang="en-US" sz="1400" u="sng" dirty="0" smtClean="0">
                <a:solidFill>
                  <a:srgbClr val="FF0000"/>
                </a:solidFill>
              </a:rPr>
              <a:t>Phys. </a:t>
            </a:r>
            <a:r>
              <a:rPr lang="en-US" sz="1400" u="sng" dirty="0" err="1" smtClean="0">
                <a:solidFill>
                  <a:srgbClr val="FF0000"/>
                </a:solidFill>
              </a:rPr>
              <a:t>Lett</a:t>
            </a:r>
            <a:r>
              <a:rPr lang="en-US" sz="1400" u="sng" dirty="0" smtClean="0">
                <a:solidFill>
                  <a:srgbClr val="FF0000"/>
                </a:solidFill>
              </a:rPr>
              <a:t>. B 704 (2011) 15</a:t>
            </a:r>
          </a:p>
          <a:p>
            <a:endParaRPr lang="pt-BR" sz="1400" dirty="0" smtClean="0"/>
          </a:p>
          <a:p>
            <a:r>
              <a:rPr lang="en-US" dirty="0" smtClean="0"/>
              <a:t>Longitudinal target spin asymmetry</a:t>
            </a:r>
          </a:p>
          <a:p>
            <a:r>
              <a:rPr lang="en-US" b="1" dirty="0" smtClean="0"/>
              <a:t>GPD           </a:t>
            </a:r>
            <a:r>
              <a:rPr lang="pt-BR" sz="1400" dirty="0" smtClean="0">
                <a:solidFill>
                  <a:srgbClr val="FF0000"/>
                </a:solidFill>
              </a:rPr>
              <a:t>H: </a:t>
            </a:r>
            <a:r>
              <a:rPr lang="pt-BR" sz="1400" u="sng" dirty="0" smtClean="0">
                <a:solidFill>
                  <a:srgbClr val="FF0000"/>
                </a:solidFill>
              </a:rPr>
              <a:t>JHEP 06 (2010) 019</a:t>
            </a:r>
          </a:p>
          <a:p>
            <a:r>
              <a:rPr lang="en-US" sz="1400" dirty="0" smtClean="0">
                <a:solidFill>
                  <a:srgbClr val="002060"/>
                </a:solidFill>
              </a:rPr>
              <a:t>                         D: </a:t>
            </a:r>
            <a:r>
              <a:rPr lang="en-US" sz="1400" u="sng" dirty="0" err="1" smtClean="0">
                <a:solidFill>
                  <a:srgbClr val="002060"/>
                </a:solidFill>
              </a:rPr>
              <a:t>Nucl</a:t>
            </a:r>
            <a:r>
              <a:rPr lang="en-US" sz="1400" u="sng" dirty="0" smtClean="0">
                <a:solidFill>
                  <a:srgbClr val="002060"/>
                </a:solidFill>
              </a:rPr>
              <a:t>. Phys. B 842 (2011) 265</a:t>
            </a:r>
          </a:p>
          <a:p>
            <a:endParaRPr lang="pt-BR" sz="1400" dirty="0" smtClean="0"/>
          </a:p>
          <a:p>
            <a:r>
              <a:rPr lang="en-US" dirty="0" smtClean="0"/>
              <a:t>Longitudinal double spin asymmetry</a:t>
            </a:r>
          </a:p>
          <a:p>
            <a:r>
              <a:rPr lang="en-US" b="1" dirty="0" smtClean="0"/>
              <a:t>GPD </a:t>
            </a:r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en-US" b="1" dirty="0" smtClean="0"/>
              <a:t>                     </a:t>
            </a:r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280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2525" y="1066800"/>
            <a:ext cx="2190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0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514600"/>
            <a:ext cx="2190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05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352800"/>
            <a:ext cx="2190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058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038600"/>
            <a:ext cx="2190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058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800600"/>
            <a:ext cx="2190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058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5800725"/>
            <a:ext cx="2190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>
            <a:off x="5334000" y="1295400"/>
            <a:ext cx="685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334000" y="1905000"/>
            <a:ext cx="685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486400" y="4953000"/>
            <a:ext cx="685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562600" y="54102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0586" name="Object 10"/>
          <p:cNvGraphicFramePr>
            <a:graphicFrameLocks noChangeAspect="1"/>
          </p:cNvGraphicFramePr>
          <p:nvPr/>
        </p:nvGraphicFramePr>
        <p:xfrm>
          <a:off x="5638800" y="5029200"/>
          <a:ext cx="284163" cy="304800"/>
        </p:xfrm>
        <a:graphic>
          <a:graphicData uri="http://schemas.openxmlformats.org/presentationml/2006/ole">
            <p:oleObj spid="_x0000_s368642" name="Equation" r:id="rId4" imgW="164880" imgH="203040" progId="Equation.3">
              <p:embed/>
            </p:oleObj>
          </a:graphicData>
        </a:graphic>
      </p:graphicFrame>
      <p:graphicFrame>
        <p:nvGraphicFramePr>
          <p:cNvPr id="280587" name="Object 11"/>
          <p:cNvGraphicFramePr>
            <a:graphicFrameLocks noChangeAspect="1"/>
          </p:cNvGraphicFramePr>
          <p:nvPr/>
        </p:nvGraphicFramePr>
        <p:xfrm>
          <a:off x="5638800" y="6019800"/>
          <a:ext cx="284163" cy="304800"/>
        </p:xfrm>
        <a:graphic>
          <a:graphicData uri="http://schemas.openxmlformats.org/presentationml/2006/ole">
            <p:oleObj spid="_x0000_s368643" name="Equation" r:id="rId5" imgW="164880" imgH="203040" progId="Equation.3">
              <p:embed/>
            </p:oleObj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5638800" y="2743200"/>
          <a:ext cx="241300" cy="304800"/>
        </p:xfrm>
        <a:graphic>
          <a:graphicData uri="http://schemas.openxmlformats.org/presentationml/2006/ole">
            <p:oleObj spid="_x0000_s368644" name="Equation" r:id="rId6" imgW="164880" imgH="164880" progId="Equation.3">
              <p:embed/>
            </p:oleObj>
          </a:graphicData>
        </a:graphic>
      </p:graphicFrame>
      <p:graphicFrame>
        <p:nvGraphicFramePr>
          <p:cNvPr id="280590" name="Object 14"/>
          <p:cNvGraphicFramePr>
            <a:graphicFrameLocks noChangeAspect="1"/>
          </p:cNvGraphicFramePr>
          <p:nvPr/>
        </p:nvGraphicFramePr>
        <p:xfrm>
          <a:off x="5638800" y="1295400"/>
          <a:ext cx="241300" cy="304800"/>
        </p:xfrm>
        <a:graphic>
          <a:graphicData uri="http://schemas.openxmlformats.org/presentationml/2006/ole">
            <p:oleObj spid="_x0000_s368645" name="Equation" r:id="rId7" imgW="164880" imgH="164880" progId="Equation.3">
              <p:embed/>
            </p:oleObj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5638800" y="3505200"/>
          <a:ext cx="228600" cy="304800"/>
        </p:xfrm>
        <a:graphic>
          <a:graphicData uri="http://schemas.openxmlformats.org/presentationml/2006/ole">
            <p:oleObj spid="_x0000_s368646" name="Equation" r:id="rId8" imgW="139680" imgH="164880" progId="Equation.3">
              <p:embed/>
            </p:oleObj>
          </a:graphicData>
        </a:graphic>
      </p:graphicFrame>
      <p:graphicFrame>
        <p:nvGraphicFramePr>
          <p:cNvPr id="280592" name="Object 16"/>
          <p:cNvGraphicFramePr>
            <a:graphicFrameLocks noChangeAspect="1"/>
          </p:cNvGraphicFramePr>
          <p:nvPr/>
        </p:nvGraphicFramePr>
        <p:xfrm>
          <a:off x="5638800" y="4267200"/>
          <a:ext cx="228600" cy="304800"/>
        </p:xfrm>
        <a:graphic>
          <a:graphicData uri="http://schemas.openxmlformats.org/presentationml/2006/ole">
            <p:oleObj spid="_x0000_s368647" name="Equation" r:id="rId9" imgW="139680" imgH="164880" progId="Equation.3">
              <p:embed/>
            </p:oleObj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57200" y="6477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Hrachya</a:t>
            </a:r>
            <a:r>
              <a:rPr lang="en-US" dirty="0" smtClean="0"/>
              <a:t> </a:t>
            </a:r>
            <a:r>
              <a:rPr lang="en-US" dirty="0" err="1" smtClean="0"/>
              <a:t>Marukyan</a:t>
            </a:r>
            <a:r>
              <a:rPr lang="en-US" dirty="0" smtClean="0"/>
              <a:t>, 22.10.2012, QCD–N’12, Bilbao, Spain</a:t>
            </a:r>
            <a:endParaRPr lang="en-US" dirty="0"/>
          </a:p>
        </p:txBody>
      </p:sp>
      <p:graphicFrame>
        <p:nvGraphicFramePr>
          <p:cNvPr id="368648" name="Object 8"/>
          <p:cNvGraphicFramePr>
            <a:graphicFrameLocks noChangeAspect="1"/>
          </p:cNvGraphicFramePr>
          <p:nvPr/>
        </p:nvGraphicFramePr>
        <p:xfrm>
          <a:off x="0" y="533400"/>
          <a:ext cx="4876800" cy="6019800"/>
        </p:xfrm>
        <a:graphic>
          <a:graphicData uri="http://schemas.openxmlformats.org/presentationml/2006/ole">
            <p:oleObj spid="_x0000_s368648" name="Acrobat Document" r:id="rId10" imgW="4772015" imgH="7019893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0" y="0"/>
            <a:ext cx="9144000" cy="55399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3000" b="1" dirty="0" smtClean="0">
                <a:solidFill>
                  <a:srgbClr val="002060"/>
                </a:solidFill>
              </a:rPr>
              <a:t>Beam-Charge Asymmetry</a:t>
            </a:r>
            <a:endParaRPr lang="de-DE" sz="3000" b="1" baseline="-250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477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Hrachya</a:t>
            </a:r>
            <a:r>
              <a:rPr lang="en-US" dirty="0" smtClean="0"/>
              <a:t> </a:t>
            </a:r>
            <a:r>
              <a:rPr lang="en-US" dirty="0" err="1" smtClean="0"/>
              <a:t>Marukyan</a:t>
            </a:r>
            <a:r>
              <a:rPr lang="en-US" dirty="0" smtClean="0"/>
              <a:t>, 22.10.2012, QCD–N’12, Bilbao, Spain</a:t>
            </a:r>
            <a:endParaRPr lang="en-US" dirty="0"/>
          </a:p>
        </p:txBody>
      </p:sp>
      <p:graphicFrame>
        <p:nvGraphicFramePr>
          <p:cNvPr id="382977" name="Object 1"/>
          <p:cNvGraphicFramePr>
            <a:graphicFrameLocks noChangeAspect="1"/>
          </p:cNvGraphicFramePr>
          <p:nvPr/>
        </p:nvGraphicFramePr>
        <p:xfrm>
          <a:off x="180975" y="2209800"/>
          <a:ext cx="6753225" cy="4191000"/>
        </p:xfrm>
        <a:graphic>
          <a:graphicData uri="http://schemas.openxmlformats.org/presentationml/2006/ole">
            <p:oleObj spid="_x0000_s382977" name="Acrobat Document" r:id="rId3" imgW="5152901" imgH="3219228" progId="AcroExch.Document.7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14600" y="18288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JHEP 07 (2012) 032, arXiv:1203.6287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382978" name="Object 2"/>
          <p:cNvGraphicFramePr>
            <a:graphicFrameLocks noChangeAspect="1"/>
          </p:cNvGraphicFramePr>
          <p:nvPr/>
        </p:nvGraphicFramePr>
        <p:xfrm>
          <a:off x="7010400" y="2286000"/>
          <a:ext cx="1524000" cy="609600"/>
        </p:xfrm>
        <a:graphic>
          <a:graphicData uri="http://schemas.openxmlformats.org/presentationml/2006/ole">
            <p:oleObj spid="_x0000_s382978" name="Equation" r:id="rId4" imgW="634680" imgH="241200" progId="Equation.3">
              <p:embed/>
            </p:oleObj>
          </a:graphicData>
        </a:graphic>
      </p:graphicFrame>
      <p:graphicFrame>
        <p:nvGraphicFramePr>
          <p:cNvPr id="382979" name="Object 3"/>
          <p:cNvGraphicFramePr>
            <a:graphicFrameLocks noChangeAspect="1"/>
          </p:cNvGraphicFramePr>
          <p:nvPr/>
        </p:nvGraphicFramePr>
        <p:xfrm>
          <a:off x="6994525" y="3200400"/>
          <a:ext cx="1784350" cy="533400"/>
        </p:xfrm>
        <a:graphic>
          <a:graphicData uri="http://schemas.openxmlformats.org/presentationml/2006/ole">
            <p:oleObj spid="_x0000_s382979" name="Equation" r:id="rId5" imgW="723600" imgH="21564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8600" y="659249"/>
            <a:ext cx="2057400" cy="1169551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KM09</a:t>
            </a:r>
            <a:r>
              <a:rPr lang="en-US" sz="1400" dirty="0" smtClean="0"/>
              <a:t>:global fit</a:t>
            </a:r>
          </a:p>
          <a:p>
            <a:pPr algn="ctr"/>
            <a:r>
              <a:rPr lang="en-US" sz="1400" dirty="0" smtClean="0"/>
              <a:t>Including data from HERA</a:t>
            </a:r>
          </a:p>
          <a:p>
            <a:pPr algn="ctr"/>
            <a:r>
              <a:rPr lang="en-US" sz="1400" dirty="0" smtClean="0"/>
              <a:t>HERMES and </a:t>
            </a:r>
            <a:r>
              <a:rPr lang="en-US" sz="1400" dirty="0" err="1" smtClean="0"/>
              <a:t>Jlab</a:t>
            </a:r>
            <a:endParaRPr lang="en-US" sz="1400" dirty="0" smtClean="0"/>
          </a:p>
          <a:p>
            <a:pPr algn="ctr"/>
            <a:r>
              <a:rPr lang="en-US" sz="1400" dirty="0" smtClean="0"/>
              <a:t>K. </a:t>
            </a:r>
            <a:r>
              <a:rPr lang="en-US" sz="1400" dirty="0" err="1" smtClean="0"/>
              <a:t>Kumericki</a:t>
            </a:r>
            <a:r>
              <a:rPr lang="en-US" sz="1400" dirty="0" smtClean="0"/>
              <a:t>, D. Muller</a:t>
            </a:r>
          </a:p>
          <a:p>
            <a:r>
              <a:rPr lang="en-US" sz="1400" dirty="0" err="1" smtClean="0"/>
              <a:t>Nucl</a:t>
            </a:r>
            <a:r>
              <a:rPr lang="en-US" sz="1400" dirty="0" smtClean="0"/>
              <a:t>. Phys. </a:t>
            </a:r>
            <a:r>
              <a:rPr lang="en-US" sz="1400" b="1" dirty="0" smtClean="0"/>
              <a:t>B 84</a:t>
            </a:r>
            <a:r>
              <a:rPr lang="en-US" sz="1400" dirty="0" smtClean="0"/>
              <a:t> (2010) 1 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228600" y="685800"/>
            <a:ext cx="2057400" cy="1143000"/>
          </a:xfrm>
          <a:prstGeom prst="wedgeRectCallout">
            <a:avLst>
              <a:gd name="adj1" fmla="val 22478"/>
              <a:gd name="adj2" fmla="val 166098"/>
            </a:avLst>
          </a:prstGeom>
          <a:solidFill>
            <a:schemeClr val="accent1">
              <a:alpha val="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ular Callout 10"/>
          <p:cNvSpPr/>
          <p:nvPr/>
        </p:nvSpPr>
        <p:spPr>
          <a:xfrm>
            <a:off x="6629400" y="685800"/>
            <a:ext cx="2362200" cy="990600"/>
          </a:xfrm>
          <a:prstGeom prst="wedgeRectCallout">
            <a:avLst>
              <a:gd name="adj1" fmla="val -154316"/>
              <a:gd name="adj2" fmla="val 188142"/>
            </a:avLst>
          </a:prstGeom>
          <a:solidFill>
            <a:schemeClr val="accent1">
              <a:alpha val="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629400" y="685800"/>
            <a:ext cx="2362200" cy="95410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GGL11</a:t>
            </a:r>
            <a:r>
              <a:rPr lang="en-US" sz="1400" dirty="0" smtClean="0"/>
              <a:t>:model calculation</a:t>
            </a:r>
          </a:p>
          <a:p>
            <a:pPr algn="ctr"/>
            <a:r>
              <a:rPr lang="en-US" sz="1400" dirty="0" smtClean="0"/>
              <a:t>G. </a:t>
            </a:r>
            <a:r>
              <a:rPr lang="en-US" sz="1400" dirty="0" err="1" smtClean="0"/>
              <a:t>Goldstain</a:t>
            </a:r>
            <a:r>
              <a:rPr lang="en-US" sz="1400" dirty="0" smtClean="0"/>
              <a:t>, S. </a:t>
            </a:r>
            <a:r>
              <a:rPr lang="en-US" sz="1400" dirty="0" err="1" smtClean="0"/>
              <a:t>Liuti</a:t>
            </a:r>
            <a:r>
              <a:rPr lang="en-US" sz="1400" dirty="0" smtClean="0"/>
              <a:t>,</a:t>
            </a:r>
          </a:p>
          <a:p>
            <a:pPr algn="ctr"/>
            <a:r>
              <a:rPr lang="en-US" sz="1400" dirty="0" smtClean="0"/>
              <a:t>J. Hernandez</a:t>
            </a:r>
          </a:p>
          <a:p>
            <a:r>
              <a:rPr lang="en-US" sz="1400" dirty="0" smtClean="0"/>
              <a:t>Phys. Rev. </a:t>
            </a:r>
            <a:r>
              <a:rPr lang="en-US" sz="1400" b="1" dirty="0" smtClean="0"/>
              <a:t>D 84</a:t>
            </a:r>
            <a:r>
              <a:rPr lang="en-US" sz="1400" dirty="0" smtClean="0"/>
              <a:t> 034007 (2010)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86600" y="5572780"/>
            <a:ext cx="1926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Fractions of  associated </a:t>
            </a:r>
          </a:p>
          <a:p>
            <a:pPr algn="ctr"/>
            <a:r>
              <a:rPr lang="en-US" sz="1400" dirty="0" smtClean="0"/>
              <a:t>process from MC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6973</TotalTime>
  <Words>2733</Words>
  <Application>Microsoft Office PowerPoint</Application>
  <PresentationFormat>On-screen Show (4:3)</PresentationFormat>
  <Paragraphs>508</Paragraphs>
  <Slides>39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Office Theme</vt:lpstr>
      <vt:lpstr>Equation</vt:lpstr>
      <vt:lpstr>Acrobat Document</vt:lpstr>
      <vt:lpstr>Exclusive Reactions at HERMES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of DVCS at</dc:title>
  <dc:creator>HRACH HOPAR</dc:creator>
  <cp:lastModifiedBy>HRACH HOPAR</cp:lastModifiedBy>
  <cp:revision>820</cp:revision>
  <dcterms:created xsi:type="dcterms:W3CDTF">2006-08-16T00:00:00Z</dcterms:created>
  <dcterms:modified xsi:type="dcterms:W3CDTF">2012-10-22T07:17:36Z</dcterms:modified>
</cp:coreProperties>
</file>