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3" r:id="rId2"/>
    <p:sldId id="642" r:id="rId3"/>
    <p:sldId id="643" r:id="rId4"/>
    <p:sldId id="644" r:id="rId5"/>
    <p:sldId id="645" r:id="rId6"/>
    <p:sldId id="646" r:id="rId7"/>
    <p:sldId id="618" r:id="rId8"/>
    <p:sldId id="648" r:id="rId9"/>
    <p:sldId id="647" r:id="rId10"/>
    <p:sldId id="651" r:id="rId11"/>
    <p:sldId id="652" r:id="rId12"/>
    <p:sldId id="654" r:id="rId13"/>
    <p:sldId id="653" r:id="rId14"/>
    <p:sldId id="650" r:id="rId15"/>
    <p:sldId id="655" r:id="rId16"/>
    <p:sldId id="656" r:id="rId17"/>
    <p:sldId id="649" r:id="rId18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CCFF"/>
    <a:srgbClr val="9C9E9F"/>
    <a:srgbClr val="FFFFFF"/>
    <a:srgbClr val="DDDDDD"/>
    <a:srgbClr val="00A5EB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3394" autoAdjust="0"/>
  </p:normalViewPr>
  <p:slideViewPr>
    <p:cSldViewPr snapToGrid="0" snapToObjects="1">
      <p:cViewPr varScale="1">
        <p:scale>
          <a:sx n="61" d="100"/>
          <a:sy n="61" d="100"/>
        </p:scale>
        <p:origin x="-720" y="-8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40"/>
      </p:guideLst>
    </p:cSldViewPr>
  </p:slideViewPr>
  <p:outlineViewPr>
    <p:cViewPr>
      <p:scale>
        <a:sx n="33" d="100"/>
        <a:sy n="33" d="100"/>
      </p:scale>
      <p:origin x="0" y="30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1842" y="-90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defTabSz="914404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96" y="0"/>
            <a:ext cx="2944486" cy="4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4404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288"/>
            <a:ext cx="2944486" cy="4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defTabSz="914404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96" y="9432288"/>
            <a:ext cx="2944486" cy="4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defTabSz="914404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A0EC200F-D425-44A2-8F2B-ED1B1B52A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4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defTabSz="914404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4404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8456"/>
            <a:ext cx="5436208" cy="446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288"/>
            <a:ext cx="2944486" cy="4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defTabSz="914404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32288"/>
            <a:ext cx="2944486" cy="4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defTabSz="914404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B72D0203-2A6D-4B67-A74D-A87F9059B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4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494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057900"/>
            <a:ext cx="9144000" cy="800100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11" descr="Markenzusatz_und_DESY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6"/>
          <a:stretch>
            <a:fillRect/>
          </a:stretch>
        </p:blipFill>
        <p:spPr bwMode="auto">
          <a:xfrm>
            <a:off x="8066088" y="6124575"/>
            <a:ext cx="746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Markenzusatz_und_DESY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1" r="27632"/>
          <a:stretch>
            <a:fillRect/>
          </a:stretch>
        </p:blipFill>
        <p:spPr bwMode="auto">
          <a:xfrm>
            <a:off x="282575" y="6057900"/>
            <a:ext cx="3022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44036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700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60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3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6023"/>
            <a:ext cx="9143999" cy="60219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14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33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44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60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83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74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99200"/>
            <a:ext cx="8529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eaLnBrk="1" hangingPunct="1"/>
            <a:r>
              <a:rPr lang="en-GB" sz="900" dirty="0">
                <a:solidFill>
                  <a:schemeClr val="bg2"/>
                </a:solidFill>
              </a:rPr>
              <a:t>Joachim </a:t>
            </a:r>
            <a:r>
              <a:rPr lang="en-GB" sz="900" dirty="0" err="1">
                <a:solidFill>
                  <a:schemeClr val="bg2"/>
                </a:solidFill>
              </a:rPr>
              <a:t>Mnich</a:t>
            </a:r>
            <a:r>
              <a:rPr lang="en-GB" sz="900" dirty="0">
                <a:solidFill>
                  <a:schemeClr val="bg2"/>
                </a:solidFill>
              </a:rPr>
              <a:t>  </a:t>
            </a:r>
            <a:r>
              <a:rPr lang="en-GB" sz="900" b="0" dirty="0">
                <a:solidFill>
                  <a:schemeClr val="bg2"/>
                </a:solidFill>
              </a:rPr>
              <a:t>|  </a:t>
            </a:r>
            <a:r>
              <a:rPr lang="en-GB" sz="900" b="0" dirty="0" smtClean="0">
                <a:solidFill>
                  <a:schemeClr val="bg2"/>
                </a:solidFill>
              </a:rPr>
              <a:t>LHC Physics Discussions</a:t>
            </a:r>
            <a:r>
              <a:rPr lang="en-GB" sz="900" b="0" baseline="0" dirty="0" smtClean="0">
                <a:solidFill>
                  <a:schemeClr val="bg2"/>
                </a:solidFill>
              </a:rPr>
              <a:t>		</a:t>
            </a:r>
            <a:r>
              <a:rPr lang="en-GB" sz="900" b="0" dirty="0" smtClean="0">
                <a:solidFill>
                  <a:schemeClr val="bg2"/>
                </a:solidFill>
              </a:rPr>
              <a:t>          </a:t>
            </a:r>
            <a:r>
              <a:rPr lang="en-GB" sz="900" b="0" dirty="0">
                <a:solidFill>
                  <a:schemeClr val="bg2"/>
                </a:solidFill>
              </a:rPr>
              <a:t>		                          </a:t>
            </a:r>
            <a:r>
              <a:rPr lang="en-GB" sz="900" b="0" dirty="0" smtClean="0">
                <a:solidFill>
                  <a:schemeClr val="bg2"/>
                </a:solidFill>
              </a:rPr>
              <a:t>October 15,  2012  </a:t>
            </a:r>
            <a:r>
              <a:rPr lang="en-GB" sz="900" b="0" dirty="0">
                <a:solidFill>
                  <a:schemeClr val="bg2"/>
                </a:solidFill>
              </a:rPr>
              <a:t>|  </a:t>
            </a:r>
            <a:r>
              <a:rPr lang="en-GB" sz="900" dirty="0" err="1">
                <a:solidFill>
                  <a:schemeClr val="bg2"/>
                </a:solidFill>
              </a:rPr>
              <a:t>Seite</a:t>
            </a:r>
            <a:r>
              <a:rPr lang="en-GB" sz="900" dirty="0">
                <a:solidFill>
                  <a:schemeClr val="bg2"/>
                </a:solidFill>
              </a:rPr>
              <a:t> </a:t>
            </a:r>
            <a:fld id="{8E1DBE65-F621-4E58-8948-D49C24AA7067}" type="slidenum">
              <a:rPr lang="en-GB" sz="900">
                <a:solidFill>
                  <a:schemeClr val="bg2"/>
                </a:solidFill>
              </a:rPr>
              <a:pPr eaLnBrk="1" hangingPunct="1"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366238" y="6127750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uncil-strategygroup.web.cern.ch/council-strategygroup/Strategy_Statement.pdf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eanstrategygroup.web.cern.ch/europeanstrategygroup/ESG/welcom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CFA.py?confId=17506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06388" y="144463"/>
            <a:ext cx="7764462" cy="6588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European Strategy</a:t>
            </a:r>
            <a:endParaRPr lang="en-GB" dirty="0" smtClean="0">
              <a:solidFill>
                <a:srgbClr val="F28E00"/>
              </a:solidFill>
            </a:endParaRP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06388" y="1027113"/>
            <a:ext cx="7732712" cy="334962"/>
          </a:xfrm>
          <a:noFill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e-DE" dirty="0" smtClean="0"/>
              <a:t>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 smtClean="0"/>
          </a:p>
        </p:txBody>
      </p:sp>
      <p:sp>
        <p:nvSpPr>
          <p:cNvPr id="3076" name="Text Box 24"/>
          <p:cNvSpPr txBox="1">
            <a:spLocks noChangeArrowheads="1"/>
          </p:cNvSpPr>
          <p:nvPr/>
        </p:nvSpPr>
        <p:spPr bwMode="auto">
          <a:xfrm>
            <a:off x="696913" y="2317750"/>
            <a:ext cx="425291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600" dirty="0">
                <a:solidFill>
                  <a:srgbClr val="00A6EB"/>
                </a:solidFill>
              </a:rPr>
              <a:t>Joachim </a:t>
            </a:r>
            <a:r>
              <a:rPr lang="de-DE" sz="1600" dirty="0" err="1">
                <a:solidFill>
                  <a:srgbClr val="00A6EB"/>
                </a:solidFill>
              </a:rPr>
              <a:t>Mnich</a:t>
            </a:r>
            <a:endParaRPr lang="de-DE" sz="1600" dirty="0">
              <a:solidFill>
                <a:srgbClr val="00A6EB"/>
              </a:solidFill>
            </a:endParaRPr>
          </a:p>
          <a:p>
            <a:pPr algn="r" eaLnBrk="1" hangingPunct="1"/>
            <a:endParaRPr lang="de-DE" sz="1600" b="0" dirty="0"/>
          </a:p>
          <a:p>
            <a:pPr algn="r" eaLnBrk="1" hangingPunct="1"/>
            <a:r>
              <a:rPr lang="de-DE" sz="1600" b="0" dirty="0" smtClean="0"/>
              <a:t>LHC </a:t>
            </a:r>
            <a:r>
              <a:rPr lang="de-DE" sz="1600" b="0" dirty="0" err="1" smtClean="0"/>
              <a:t>Physics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Discussions</a:t>
            </a:r>
            <a:r>
              <a:rPr lang="de-DE" sz="1600" b="0" dirty="0"/>
              <a:t/>
            </a:r>
            <a:br>
              <a:rPr lang="de-DE" sz="1600" b="0" dirty="0"/>
            </a:br>
            <a:endParaRPr lang="de-DE" sz="1600" b="0" dirty="0"/>
          </a:p>
          <a:p>
            <a:pPr algn="r" eaLnBrk="1" hangingPunct="1"/>
            <a:r>
              <a:rPr lang="de-DE" sz="1600" b="0" dirty="0"/>
              <a:t> </a:t>
            </a:r>
            <a:r>
              <a:rPr lang="de-DE" sz="1600" b="0" dirty="0" err="1" smtClean="0"/>
              <a:t>October</a:t>
            </a:r>
            <a:r>
              <a:rPr lang="de-DE" sz="1600" b="0" dirty="0" smtClean="0"/>
              <a:t> 15, 2012</a:t>
            </a:r>
            <a:endParaRPr lang="de-DE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186"/>
            <a:ext cx="7388977" cy="528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Higgs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LHC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9" y="5932223"/>
            <a:ext cx="3812582" cy="496831"/>
          </a:xfrm>
        </p:spPr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58740" y="1651664"/>
            <a:ext cx="2061274" cy="15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Terry </a:t>
            </a:r>
            <a:r>
              <a:rPr lang="de-DE" dirty="0" err="1" smtClean="0"/>
              <a:t>Wyatt‘s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0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Higgs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ILC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894946"/>
            <a:ext cx="7867695" cy="488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29157" y="647700"/>
            <a:ext cx="2061274" cy="15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See Terry </a:t>
            </a:r>
            <a:r>
              <a:rPr lang="de-DE" dirty="0" err="1" smtClean="0"/>
              <a:t>Wyatt‘s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09" y="5932223"/>
            <a:ext cx="6009628" cy="496831"/>
          </a:xfrm>
        </p:spPr>
        <p:txBody>
          <a:bodyPr/>
          <a:lstStyle/>
          <a:p>
            <a:r>
              <a:rPr lang="de-DE" dirty="0" smtClean="0"/>
              <a:t>ILC TDR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published</a:t>
            </a:r>
            <a:r>
              <a:rPr lang="de-DE" dirty="0" smtClean="0"/>
              <a:t> end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Higgs</a:t>
            </a:r>
            <a:r>
              <a:rPr lang="de-DE" dirty="0" smtClean="0"/>
              <a:t> </a:t>
            </a:r>
            <a:r>
              <a:rPr lang="de-DE" dirty="0" err="1" smtClean="0"/>
              <a:t>Couplings</a:t>
            </a:r>
            <a:r>
              <a:rPr lang="de-DE" dirty="0" smtClean="0"/>
              <a:t>: LHC </a:t>
            </a:r>
            <a:r>
              <a:rPr lang="de-DE" dirty="0" err="1" smtClean="0"/>
              <a:t>vs</a:t>
            </a:r>
            <a:r>
              <a:rPr lang="de-DE" dirty="0" smtClean="0"/>
              <a:t> ILC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9" y="6008659"/>
            <a:ext cx="8245097" cy="508720"/>
          </a:xfrm>
        </p:spPr>
        <p:txBody>
          <a:bodyPr/>
          <a:lstStyle/>
          <a:p>
            <a:r>
              <a:rPr lang="de-DE" dirty="0" err="1" smtClean="0"/>
              <a:t>Probably</a:t>
            </a:r>
            <a:r>
              <a:rPr lang="de-DE" dirty="0" smtClean="0"/>
              <a:t>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final </a:t>
            </a:r>
            <a:r>
              <a:rPr lang="de-DE" dirty="0" err="1" smtClean="0"/>
              <a:t>word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3" y="802302"/>
            <a:ext cx="6648774" cy="520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3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1" y="805911"/>
            <a:ext cx="4985507" cy="344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Top </a:t>
            </a:r>
            <a:r>
              <a:rPr lang="de-DE" dirty="0" err="1" smtClean="0"/>
              <a:t>Mass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5221705"/>
            <a:ext cx="3378630" cy="1039610"/>
          </a:xfrm>
        </p:spPr>
        <p:txBody>
          <a:bodyPr/>
          <a:lstStyle/>
          <a:p>
            <a:r>
              <a:rPr lang="de-DE" dirty="0" err="1" smtClean="0"/>
              <a:t>At</a:t>
            </a:r>
            <a:r>
              <a:rPr lang="de-DE" dirty="0"/>
              <a:t> </a:t>
            </a:r>
            <a:r>
              <a:rPr lang="de-DE" dirty="0" smtClean="0"/>
              <a:t>an LC O(100 </a:t>
            </a:r>
            <a:r>
              <a:rPr lang="de-DE" dirty="0" err="1" smtClean="0"/>
              <a:t>MeV</a:t>
            </a:r>
            <a:r>
              <a:rPr lang="de-DE" dirty="0" smtClean="0"/>
              <a:t>)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62" y="2929179"/>
            <a:ext cx="5099566" cy="34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Slide on High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Forntier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7" y="836023"/>
            <a:ext cx="8893575" cy="55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Cracow</a:t>
            </a:r>
            <a:r>
              <a:rPr lang="de-DE" dirty="0" smtClean="0"/>
              <a:t> Symposium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neutrino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Next </a:t>
            </a:r>
            <a:r>
              <a:rPr lang="de-DE" dirty="0" err="1" smtClean="0"/>
              <a:t>questions</a:t>
            </a:r>
            <a:endParaRPr lang="de-DE" dirty="0"/>
          </a:p>
          <a:p>
            <a:pPr lvl="1"/>
            <a:r>
              <a:rPr lang="de-DE" dirty="0" err="1" smtClean="0">
                <a:solidFill>
                  <a:srgbClr val="0070C0"/>
                </a:solidFill>
              </a:rPr>
              <a:t>Mass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hierachy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inverted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or</a:t>
            </a:r>
            <a:r>
              <a:rPr lang="de-DE" dirty="0" smtClean="0">
                <a:solidFill>
                  <a:srgbClr val="0070C0"/>
                </a:solidFill>
              </a:rPr>
              <a:t> normal)</a:t>
            </a:r>
          </a:p>
          <a:p>
            <a:pPr lvl="1"/>
            <a:r>
              <a:rPr lang="de-DE" dirty="0" smtClean="0">
                <a:solidFill>
                  <a:srgbClr val="0070C0"/>
                </a:solidFill>
              </a:rPr>
              <a:t>CP </a:t>
            </a:r>
            <a:r>
              <a:rPr lang="de-DE" dirty="0" err="1" smtClean="0">
                <a:solidFill>
                  <a:srgbClr val="0070C0"/>
                </a:solidFill>
              </a:rPr>
              <a:t>violating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phase</a:t>
            </a:r>
            <a:endParaRPr lang="de-DE" dirty="0" smtClean="0">
              <a:solidFill>
                <a:srgbClr val="0070C0"/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Dirac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Majorana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? (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υ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less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double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beta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decay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)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/>
              <a:t>New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sin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de-DE" baseline="-25000" dirty="0"/>
              <a:t>13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smtClean="0"/>
              <a:t>large</a:t>
            </a:r>
          </a:p>
          <a:p>
            <a:pPr lvl="1"/>
            <a:r>
              <a:rPr lang="de-DE" dirty="0" smtClean="0">
                <a:solidFill>
                  <a:srgbClr val="6699FF"/>
                </a:solidFill>
              </a:rPr>
              <a:t>CP </a:t>
            </a:r>
            <a:r>
              <a:rPr lang="de-DE" dirty="0" err="1" smtClean="0">
                <a:solidFill>
                  <a:srgbClr val="6699FF"/>
                </a:solidFill>
              </a:rPr>
              <a:t>violating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phase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is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experimentally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accessible</a:t>
            </a:r>
            <a:endParaRPr lang="de-DE" dirty="0" smtClean="0">
              <a:solidFill>
                <a:srgbClr val="6699FF"/>
              </a:solidFill>
            </a:endParaRPr>
          </a:p>
          <a:p>
            <a:pPr lvl="1"/>
            <a:r>
              <a:rPr lang="de-DE" dirty="0" err="1" smtClean="0">
                <a:solidFill>
                  <a:srgbClr val="6699FF"/>
                </a:solidFill>
              </a:rPr>
              <a:t>Reactor</a:t>
            </a:r>
            <a:r>
              <a:rPr lang="de-DE" dirty="0" smtClean="0">
                <a:solidFill>
                  <a:srgbClr val="6699FF"/>
                </a:solidFill>
              </a:rPr>
              <a:t> versus </a:t>
            </a:r>
            <a:r>
              <a:rPr lang="de-DE" dirty="0" err="1" smtClean="0">
                <a:solidFill>
                  <a:srgbClr val="6699FF"/>
                </a:solidFill>
              </a:rPr>
              <a:t>accelerator-based</a:t>
            </a:r>
            <a:r>
              <a:rPr lang="de-DE" dirty="0" smtClean="0">
                <a:solidFill>
                  <a:srgbClr val="6699FF"/>
                </a:solidFill>
              </a:rPr>
              <a:t> Long Baseline Neutrino Experiments</a:t>
            </a:r>
          </a:p>
          <a:p>
            <a:r>
              <a:rPr lang="de-DE" dirty="0" smtClean="0"/>
              <a:t>European LBNE Project CERN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Finland</a:t>
            </a:r>
            <a:endParaRPr lang="de-DE" dirty="0" smtClean="0"/>
          </a:p>
          <a:p>
            <a:r>
              <a:rPr lang="de-DE" dirty="0" smtClean="0"/>
              <a:t>Strong </a:t>
            </a:r>
            <a:r>
              <a:rPr lang="de-DE" dirty="0" err="1" smtClean="0"/>
              <a:t>statement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US</a:t>
            </a:r>
          </a:p>
          <a:p>
            <a:pPr lvl="1"/>
            <a:r>
              <a:rPr lang="de-DE" dirty="0" smtClean="0">
                <a:solidFill>
                  <a:srgbClr val="6699FF"/>
                </a:solidFill>
              </a:rPr>
              <a:t>Invitation </a:t>
            </a:r>
            <a:r>
              <a:rPr lang="de-DE" dirty="0" err="1" smtClean="0">
                <a:solidFill>
                  <a:srgbClr val="6699FF"/>
                </a:solidFill>
              </a:rPr>
              <a:t>to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participate</a:t>
            </a:r>
            <a:r>
              <a:rPr lang="de-DE" dirty="0" smtClean="0">
                <a:solidFill>
                  <a:srgbClr val="6699FF"/>
                </a:solidFill>
              </a:rPr>
              <a:t> in </a:t>
            </a:r>
            <a:r>
              <a:rPr lang="de-DE" dirty="0" err="1" smtClean="0">
                <a:solidFill>
                  <a:srgbClr val="6699FF"/>
                </a:solidFill>
              </a:rPr>
              <a:t>Fermilab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programme</a:t>
            </a:r>
            <a:endParaRPr lang="de-DE" dirty="0">
              <a:solidFill>
                <a:srgbClr val="6699FF"/>
              </a:solidFill>
            </a:endParaRPr>
          </a:p>
          <a:p>
            <a:r>
              <a:rPr lang="de-DE" dirty="0" smtClean="0"/>
              <a:t>JM: global </a:t>
            </a:r>
            <a:r>
              <a:rPr lang="de-DE" dirty="0" err="1" smtClean="0"/>
              <a:t>coordination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74712"/>
            <a:ext cx="8262963" cy="597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82726" y="4689332"/>
            <a:ext cx="2061274" cy="1107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Marco </a:t>
            </a:r>
            <a:r>
              <a:rPr lang="de-DE" dirty="0" err="1" smtClean="0"/>
              <a:t>Zito‘s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&amp; Key </a:t>
            </a:r>
            <a:r>
              <a:rPr lang="de-DE" dirty="0" err="1"/>
              <a:t>I</a:t>
            </a:r>
            <a:r>
              <a:rPr lang="de-DE" dirty="0" err="1" smtClean="0"/>
              <a:t>ssues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High-</a:t>
            </a:r>
            <a:r>
              <a:rPr lang="de-DE" dirty="0" err="1" smtClean="0"/>
              <a:t>Luminosity</a:t>
            </a:r>
            <a:r>
              <a:rPr lang="de-DE" dirty="0" smtClean="0"/>
              <a:t> LHC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6699FF"/>
                </a:solidFill>
              </a:rPr>
              <a:t>Gu</a:t>
            </a:r>
            <a:r>
              <a:rPr lang="de-DE" dirty="0" err="1">
                <a:solidFill>
                  <a:srgbClr val="6699FF"/>
                </a:solidFill>
              </a:rPr>
              <a:t>a</a:t>
            </a:r>
            <a:r>
              <a:rPr lang="de-DE" dirty="0" err="1" smtClean="0">
                <a:solidFill>
                  <a:srgbClr val="6699FF"/>
                </a:solidFill>
              </a:rPr>
              <a:t>rantees</a:t>
            </a:r>
            <a:r>
              <a:rPr lang="de-DE" dirty="0" smtClean="0">
                <a:solidFill>
                  <a:srgbClr val="6699FF"/>
                </a:solidFill>
              </a:rPr>
              <a:t> CERN </a:t>
            </a:r>
            <a:r>
              <a:rPr lang="de-DE" dirty="0" err="1" smtClean="0">
                <a:solidFill>
                  <a:srgbClr val="6699FF"/>
                </a:solidFill>
              </a:rPr>
              <a:t>future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up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to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or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even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beyond</a:t>
            </a:r>
            <a:r>
              <a:rPr lang="de-DE" dirty="0" smtClean="0">
                <a:solidFill>
                  <a:srgbClr val="6699FF"/>
                </a:solidFill>
              </a:rPr>
              <a:t> 2030 </a:t>
            </a:r>
          </a:p>
          <a:p>
            <a:r>
              <a:rPr lang="de-DE" dirty="0" smtClean="0"/>
              <a:t>European </a:t>
            </a:r>
            <a:r>
              <a:rPr lang="de-DE" dirty="0" err="1" smtClean="0"/>
              <a:t>participation</a:t>
            </a:r>
            <a:r>
              <a:rPr lang="de-DE" dirty="0" smtClean="0"/>
              <a:t> in </a:t>
            </a:r>
            <a:r>
              <a:rPr lang="de-DE" dirty="0" err="1" smtClean="0"/>
              <a:t>Japanese</a:t>
            </a:r>
            <a:r>
              <a:rPr lang="de-DE" dirty="0" smtClean="0"/>
              <a:t> ILC-project</a:t>
            </a:r>
          </a:p>
          <a:p>
            <a:pPr lvl="1"/>
            <a:r>
              <a:rPr lang="de-DE" dirty="0" smtClean="0">
                <a:solidFill>
                  <a:srgbClr val="6699FF"/>
                </a:solidFill>
              </a:rPr>
              <a:t>Yes </a:t>
            </a:r>
            <a:r>
              <a:rPr lang="de-DE" dirty="0" err="1" smtClean="0">
                <a:solidFill>
                  <a:srgbClr val="6699FF"/>
                </a:solidFill>
              </a:rPr>
              <a:t>or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no</a:t>
            </a:r>
            <a:r>
              <a:rPr lang="de-DE" dirty="0" smtClean="0">
                <a:solidFill>
                  <a:srgbClr val="6699FF"/>
                </a:solidFill>
              </a:rPr>
              <a:t>?</a:t>
            </a:r>
          </a:p>
          <a:p>
            <a:pPr lvl="1"/>
            <a:r>
              <a:rPr lang="de-DE" dirty="0" err="1" smtClean="0">
                <a:solidFill>
                  <a:srgbClr val="6699FF"/>
                </a:solidFill>
              </a:rPr>
              <a:t>Define</a:t>
            </a:r>
            <a:r>
              <a:rPr lang="de-DE" dirty="0" smtClean="0">
                <a:solidFill>
                  <a:srgbClr val="6699FF"/>
                </a:solidFill>
              </a:rPr>
              <a:t> organisational </a:t>
            </a:r>
            <a:r>
              <a:rPr lang="de-DE" dirty="0" err="1" smtClean="0">
                <a:solidFill>
                  <a:srgbClr val="6699FF"/>
                </a:solidFill>
              </a:rPr>
              <a:t>issues</a:t>
            </a:r>
            <a:r>
              <a:rPr lang="de-DE" dirty="0" smtClean="0">
                <a:solidFill>
                  <a:srgbClr val="6699FF"/>
                </a:solidFill>
              </a:rPr>
              <a:t> in </a:t>
            </a:r>
            <a:r>
              <a:rPr lang="de-DE" dirty="0" err="1" smtClean="0">
                <a:solidFill>
                  <a:srgbClr val="6699FF"/>
                </a:solidFill>
              </a:rPr>
              <a:t>strategy</a:t>
            </a:r>
            <a:r>
              <a:rPr lang="de-DE" dirty="0" smtClean="0">
                <a:solidFill>
                  <a:srgbClr val="6699FF"/>
                </a:solidFill>
              </a:rPr>
              <a:t> update</a:t>
            </a:r>
          </a:p>
          <a:p>
            <a:pPr lvl="1"/>
            <a:r>
              <a:rPr lang="de-DE" dirty="0" err="1">
                <a:solidFill>
                  <a:srgbClr val="6699FF"/>
                </a:solidFill>
              </a:rPr>
              <a:t>I</a:t>
            </a:r>
            <a:r>
              <a:rPr lang="de-DE" dirty="0" err="1" smtClean="0">
                <a:solidFill>
                  <a:srgbClr val="6699FF"/>
                </a:solidFill>
              </a:rPr>
              <a:t>s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>
                <a:solidFill>
                  <a:srgbClr val="6699FF"/>
                </a:solidFill>
              </a:rPr>
              <a:t>c</a:t>
            </a:r>
            <a:r>
              <a:rPr lang="de-DE" dirty="0" err="1" smtClean="0">
                <a:solidFill>
                  <a:srgbClr val="6699FF"/>
                </a:solidFill>
              </a:rPr>
              <a:t>ircular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>
                <a:solidFill>
                  <a:srgbClr val="6699FF"/>
                </a:solidFill>
              </a:rPr>
              <a:t>e</a:t>
            </a:r>
            <a:r>
              <a:rPr lang="de-DE" baseline="30000" dirty="0" err="1">
                <a:solidFill>
                  <a:srgbClr val="6699FF"/>
                </a:solidFill>
              </a:rPr>
              <a:t>+</a:t>
            </a:r>
            <a:r>
              <a:rPr lang="de-DE" dirty="0" err="1">
                <a:solidFill>
                  <a:srgbClr val="6699FF"/>
                </a:solidFill>
              </a:rPr>
              <a:t>e</a:t>
            </a:r>
            <a:r>
              <a:rPr lang="de-DE" baseline="30000" dirty="0">
                <a:solidFill>
                  <a:srgbClr val="6699FF"/>
                </a:solidFill>
              </a:rPr>
              <a:t>-</a:t>
            </a:r>
            <a:r>
              <a:rPr lang="de-DE" dirty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Higgs-factory</a:t>
            </a:r>
            <a:r>
              <a:rPr lang="de-DE" dirty="0" smtClean="0">
                <a:solidFill>
                  <a:srgbClr val="6699FF"/>
                </a:solidFill>
              </a:rPr>
              <a:t> , e.g. LEP 3, an alternative?  </a:t>
            </a:r>
          </a:p>
          <a:p>
            <a:r>
              <a:rPr lang="de-DE" dirty="0" smtClean="0"/>
              <a:t>High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CERN after LHC</a:t>
            </a:r>
          </a:p>
          <a:p>
            <a:pPr lvl="1"/>
            <a:r>
              <a:rPr lang="de-DE" dirty="0" smtClean="0">
                <a:solidFill>
                  <a:srgbClr val="6699FF"/>
                </a:solidFill>
              </a:rPr>
              <a:t>LEP §, gamma-gamma </a:t>
            </a:r>
            <a:r>
              <a:rPr lang="de-DE" dirty="0" err="1" smtClean="0">
                <a:solidFill>
                  <a:srgbClr val="6699FF"/>
                </a:solidFill>
              </a:rPr>
              <a:t>Higgs</a:t>
            </a:r>
            <a:r>
              <a:rPr lang="de-DE" dirty="0" smtClean="0">
                <a:solidFill>
                  <a:srgbClr val="6699FF"/>
                </a:solidFill>
              </a:rPr>
              <a:t>- </a:t>
            </a:r>
            <a:r>
              <a:rPr lang="de-DE" dirty="0" err="1" smtClean="0">
                <a:solidFill>
                  <a:srgbClr val="6699FF"/>
                </a:solidFill>
              </a:rPr>
              <a:t>factory</a:t>
            </a:r>
            <a:endParaRPr lang="de-DE" dirty="0">
              <a:solidFill>
                <a:srgbClr val="6699FF"/>
              </a:solidFill>
            </a:endParaRPr>
          </a:p>
          <a:p>
            <a:pPr lvl="1"/>
            <a:r>
              <a:rPr lang="de-DE" dirty="0" err="1" smtClean="0">
                <a:solidFill>
                  <a:srgbClr val="6699FF"/>
                </a:solidFill>
              </a:rPr>
              <a:t>LHeC</a:t>
            </a:r>
            <a:endParaRPr lang="de-DE" dirty="0" smtClean="0">
              <a:solidFill>
                <a:srgbClr val="6699FF"/>
              </a:solidFill>
            </a:endParaRPr>
          </a:p>
          <a:p>
            <a:pPr lvl="1"/>
            <a:r>
              <a:rPr lang="de-DE" dirty="0" smtClean="0">
                <a:solidFill>
                  <a:srgbClr val="6699FF"/>
                </a:solidFill>
              </a:rPr>
              <a:t>High </a:t>
            </a:r>
            <a:r>
              <a:rPr lang="de-DE" dirty="0" err="1" smtClean="0">
                <a:solidFill>
                  <a:srgbClr val="6699FF"/>
                </a:solidFill>
              </a:rPr>
              <a:t>Energy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proton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machine</a:t>
            </a:r>
            <a:r>
              <a:rPr lang="de-DE" dirty="0" smtClean="0">
                <a:solidFill>
                  <a:srgbClr val="6699FF"/>
                </a:solidFill>
              </a:rPr>
              <a:t>: </a:t>
            </a:r>
            <a:br>
              <a:rPr lang="de-DE" dirty="0" smtClean="0">
                <a:solidFill>
                  <a:srgbClr val="6699FF"/>
                </a:solidFill>
              </a:rPr>
            </a:br>
            <a:r>
              <a:rPr lang="de-DE" dirty="0" smtClean="0">
                <a:solidFill>
                  <a:srgbClr val="6699FF"/>
                </a:solidFill>
              </a:rPr>
              <a:t>double LHC </a:t>
            </a:r>
            <a:r>
              <a:rPr lang="de-DE" dirty="0" err="1" smtClean="0">
                <a:solidFill>
                  <a:srgbClr val="6699FF"/>
                </a:solidFill>
              </a:rPr>
              <a:t>energy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or</a:t>
            </a:r>
            <a:r>
              <a:rPr lang="de-DE" dirty="0" smtClean="0">
                <a:solidFill>
                  <a:srgbClr val="6699FF"/>
                </a:solidFill>
              </a:rPr>
              <a:t> 80 km </a:t>
            </a:r>
            <a:r>
              <a:rPr lang="de-DE" dirty="0" err="1" smtClean="0">
                <a:solidFill>
                  <a:srgbClr val="6699FF"/>
                </a:solidFill>
              </a:rPr>
              <a:t>tunnel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for</a:t>
            </a:r>
            <a:r>
              <a:rPr lang="de-DE" dirty="0" smtClean="0">
                <a:solidFill>
                  <a:srgbClr val="6699FF"/>
                </a:solidFill>
              </a:rPr>
              <a:t> O(100 </a:t>
            </a:r>
            <a:r>
              <a:rPr lang="de-DE" dirty="0" err="1" smtClean="0">
                <a:solidFill>
                  <a:srgbClr val="6699FF"/>
                </a:solidFill>
              </a:rPr>
              <a:t>TeV</a:t>
            </a:r>
            <a:r>
              <a:rPr lang="de-DE" dirty="0" smtClean="0">
                <a:solidFill>
                  <a:srgbClr val="6699FF"/>
                </a:solidFill>
              </a:rPr>
              <a:t>)</a:t>
            </a:r>
            <a:br>
              <a:rPr lang="de-DE" dirty="0" smtClean="0">
                <a:solidFill>
                  <a:srgbClr val="6699FF"/>
                </a:solidFill>
              </a:rPr>
            </a:br>
            <a:r>
              <a:rPr lang="de-DE" dirty="0" smtClean="0">
                <a:solidFill>
                  <a:srgbClr val="6699FF"/>
                </a:solidFill>
              </a:rPr>
              <a:t>in </a:t>
            </a:r>
            <a:r>
              <a:rPr lang="de-DE" dirty="0" err="1" smtClean="0">
                <a:solidFill>
                  <a:srgbClr val="6699FF"/>
                </a:solidFill>
              </a:rPr>
              <a:t>both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cases</a:t>
            </a:r>
            <a:r>
              <a:rPr lang="de-DE" dirty="0" smtClean="0">
                <a:solidFill>
                  <a:srgbClr val="6699FF"/>
                </a:solidFill>
              </a:rPr>
              <a:t> R&amp;D on </a:t>
            </a:r>
            <a:r>
              <a:rPr lang="de-DE" dirty="0" err="1" smtClean="0">
                <a:solidFill>
                  <a:srgbClr val="6699FF"/>
                </a:solidFill>
              </a:rPr>
              <a:t>magnets</a:t>
            </a:r>
            <a:r>
              <a:rPr lang="de-DE" dirty="0" smtClean="0">
                <a:solidFill>
                  <a:srgbClr val="6699FF"/>
                </a:solidFill>
              </a:rPr>
              <a:t> </a:t>
            </a:r>
            <a:r>
              <a:rPr lang="de-DE" dirty="0" err="1" smtClean="0">
                <a:solidFill>
                  <a:srgbClr val="6699FF"/>
                </a:solidFill>
              </a:rPr>
              <a:t>needed</a:t>
            </a:r>
            <a:endParaRPr lang="de-DE" dirty="0" smtClean="0">
              <a:solidFill>
                <a:srgbClr val="6699FF"/>
              </a:solidFill>
            </a:endParaRPr>
          </a:p>
          <a:p>
            <a:r>
              <a:rPr lang="de-DE" dirty="0" smtClean="0"/>
              <a:t>LBNE </a:t>
            </a:r>
            <a:r>
              <a:rPr lang="de-DE" dirty="0" err="1" smtClean="0"/>
              <a:t>programme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6699FF"/>
                </a:solidFill>
              </a:rPr>
              <a:t>inside</a:t>
            </a:r>
            <a:r>
              <a:rPr lang="de-DE" dirty="0" smtClean="0">
                <a:solidFill>
                  <a:srgbClr val="6699FF"/>
                </a:solidFill>
              </a:rPr>
              <a:t>/outside Europe? </a:t>
            </a:r>
          </a:p>
        </p:txBody>
      </p:sp>
    </p:spTree>
    <p:extLst>
      <p:ext uri="{BB962C8B-B14F-4D97-AF65-F5344CB8AC3E}">
        <p14:creationId xmlns:p14="http://schemas.microsoft.com/office/powerpoint/2010/main" val="159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European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2006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1" y="869378"/>
            <a:ext cx="2836191" cy="389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940"/>
            <a:ext cx="3800475" cy="762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60" y="628707"/>
            <a:ext cx="4753053" cy="614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83" y="5718433"/>
            <a:ext cx="1084880" cy="41934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LHC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16674" y="3341670"/>
            <a:ext cx="1722893" cy="722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Accelerator</a:t>
            </a:r>
            <a:r>
              <a:rPr lang="de-DE" dirty="0" smtClean="0">
                <a:solidFill>
                  <a:srgbClr val="FF0000"/>
                </a:solidFill>
              </a:rPr>
              <a:t> R&amp;D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661690" y="5345764"/>
            <a:ext cx="2150523" cy="722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dirty="0" smtClean="0">
                <a:solidFill>
                  <a:srgbClr val="FF0000"/>
                </a:solidFill>
              </a:rPr>
              <a:t>Scientific </a:t>
            </a:r>
            <a:r>
              <a:rPr lang="de-DE" dirty="0" err="1" smtClean="0">
                <a:solidFill>
                  <a:srgbClr val="FF0000"/>
                </a:solidFill>
              </a:rPr>
              <a:t>case</a:t>
            </a:r>
            <a:r>
              <a:rPr lang="de-DE" dirty="0" smtClean="0">
                <a:solidFill>
                  <a:srgbClr val="FF0000"/>
                </a:solidFill>
              </a:rPr>
              <a:t> 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r>
              <a:rPr lang="de-DE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factory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16674" y="4406777"/>
            <a:ext cx="2110350" cy="722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dirty="0" smtClean="0">
                <a:solidFill>
                  <a:srgbClr val="FF0000"/>
                </a:solidFill>
              </a:rPr>
              <a:t>Studies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Linear </a:t>
            </a:r>
            <a:r>
              <a:rPr lang="de-DE" dirty="0" err="1" smtClean="0">
                <a:solidFill>
                  <a:srgbClr val="FF0000"/>
                </a:solidFill>
              </a:rPr>
              <a:t>Collider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14607" y="5706943"/>
            <a:ext cx="3585868" cy="7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200" dirty="0">
                <a:hlinkClick r:id="rId5"/>
              </a:rPr>
              <a:t>http://</a:t>
            </a:r>
            <a:r>
              <a:rPr lang="de-DE" sz="1200" dirty="0" smtClean="0">
                <a:hlinkClick r:id="rId5"/>
              </a:rPr>
              <a:t>council-strategygroup.web.cern.ch/council-strategygroup/Strategy_Statement.pdf</a:t>
            </a:r>
            <a:endParaRPr lang="de-DE" sz="1200" dirty="0" smtClean="0"/>
          </a:p>
          <a:p>
            <a:pPr marL="0" indent="0"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912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ESPP 2012/2013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2006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foresees</a:t>
            </a:r>
            <a:r>
              <a:rPr lang="de-DE" dirty="0" smtClean="0"/>
              <a:t> a </a:t>
            </a:r>
            <a:r>
              <a:rPr lang="de-DE" dirty="0" err="1" smtClean="0"/>
              <a:t>regular</a:t>
            </a:r>
            <a:r>
              <a:rPr lang="de-DE" dirty="0" smtClean="0"/>
              <a:t> O(5 </a:t>
            </a:r>
            <a:r>
              <a:rPr lang="de-DE" dirty="0" err="1" smtClean="0"/>
              <a:t>years</a:t>
            </a:r>
            <a:r>
              <a:rPr lang="de-DE" dirty="0" smtClean="0"/>
              <a:t>) 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endParaRPr lang="de-DE" dirty="0" smtClean="0"/>
          </a:p>
          <a:p>
            <a:r>
              <a:rPr lang="de-DE" dirty="0" err="1" smtClean="0"/>
              <a:t>Initiated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CERN Council</a:t>
            </a:r>
          </a:p>
          <a:p>
            <a:pPr lvl="1"/>
            <a:r>
              <a:rPr lang="de-DE" sz="1800" dirty="0">
                <a:solidFill>
                  <a:srgbClr val="0070C0"/>
                </a:solidFill>
              </a:rPr>
              <a:t>i</a:t>
            </a:r>
            <a:r>
              <a:rPr lang="de-DE" sz="1800" dirty="0" smtClean="0">
                <a:solidFill>
                  <a:srgbClr val="0070C0"/>
                </a:solidFill>
              </a:rPr>
              <a:t>n </a:t>
            </a:r>
            <a:r>
              <a:rPr lang="de-DE" sz="1800" dirty="0" err="1" smtClean="0">
                <a:solidFill>
                  <a:srgbClr val="0070C0"/>
                </a:solidFill>
              </a:rPr>
              <a:t>its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role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as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board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for</a:t>
            </a:r>
            <a:r>
              <a:rPr lang="de-DE" sz="1800" dirty="0" smtClean="0">
                <a:solidFill>
                  <a:srgbClr val="0070C0"/>
                </a:solidFill>
              </a:rPr>
              <a:t> European </a:t>
            </a:r>
            <a:r>
              <a:rPr lang="de-DE" sz="1800" dirty="0" err="1" smtClean="0">
                <a:solidFill>
                  <a:srgbClr val="0070C0"/>
                </a:solidFill>
              </a:rPr>
              <a:t>Particle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Physics</a:t>
            </a:r>
            <a:r>
              <a:rPr lang="de-DE" sz="1800" dirty="0" smtClean="0">
                <a:solidFill>
                  <a:srgbClr val="0070C0"/>
                </a:solidFill>
              </a:rPr>
              <a:t> (</a:t>
            </a:r>
            <a:r>
              <a:rPr lang="de-DE" sz="1800" dirty="0" err="1" smtClean="0">
                <a:solidFill>
                  <a:srgbClr val="0070C0"/>
                </a:solidFill>
              </a:rPr>
              <a:t>funding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agencies</a:t>
            </a:r>
            <a:r>
              <a:rPr lang="de-DE" sz="1800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de-DE" sz="1800" dirty="0" err="1">
                <a:solidFill>
                  <a:srgbClr val="0070C0"/>
                </a:solidFill>
              </a:rPr>
              <a:t>a</a:t>
            </a:r>
            <a:r>
              <a:rPr lang="de-DE" sz="1800" dirty="0" err="1" smtClean="0">
                <a:solidFill>
                  <a:srgbClr val="0070C0"/>
                </a:solidFill>
              </a:rPr>
              <a:t>nd</a:t>
            </a:r>
            <a:r>
              <a:rPr lang="de-DE" sz="1800" dirty="0" smtClean="0">
                <a:solidFill>
                  <a:srgbClr val="0070C0"/>
                </a:solidFill>
              </a:rPr>
              <a:t> not </a:t>
            </a:r>
            <a:r>
              <a:rPr lang="de-DE" sz="1800" dirty="0" err="1" smtClean="0">
                <a:solidFill>
                  <a:srgbClr val="0070C0"/>
                </a:solidFill>
              </a:rPr>
              <a:t>as</a:t>
            </a:r>
            <a:r>
              <a:rPr lang="de-DE" sz="1800" dirty="0" smtClean="0">
                <a:solidFill>
                  <a:srgbClr val="0070C0"/>
                </a:solidFill>
              </a:rPr>
              <a:t> administrative </a:t>
            </a:r>
            <a:r>
              <a:rPr lang="de-DE" sz="1800" dirty="0" err="1" smtClean="0">
                <a:solidFill>
                  <a:srgbClr val="0070C0"/>
                </a:solidFill>
              </a:rPr>
              <a:t>council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of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the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Geneva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laboratory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/>
              <a:t>The Update of the European Strategy for Particle Physics shall in particular aim at: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enhancing the visibility of existing European particle physics </a:t>
            </a:r>
            <a:r>
              <a:rPr lang="en-US" sz="1800" dirty="0" err="1">
                <a:solidFill>
                  <a:srgbClr val="0070C0"/>
                </a:solidFill>
              </a:rPr>
              <a:t>programmes</a:t>
            </a:r>
            <a:r>
              <a:rPr lang="en-US" sz="1800" dirty="0">
                <a:solidFill>
                  <a:srgbClr val="0070C0"/>
                </a:solidFill>
              </a:rPr>
              <a:t>;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increasing collaboration among Europe's particle physics laboratories, institutes and universities;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promoting a coordinated European participation in global projects and in regional projects outside Europe; </a:t>
            </a:r>
          </a:p>
          <a:p>
            <a:pPr lvl="1"/>
            <a:r>
              <a:rPr lang="en-US" sz="1800" dirty="0"/>
              <a:t>encouraging knowledge transfer to other disciplines, industry, and society</a:t>
            </a:r>
            <a:r>
              <a:rPr lang="en-US" sz="1800" dirty="0" smtClean="0"/>
              <a:t>.</a:t>
            </a:r>
          </a:p>
          <a:p>
            <a:r>
              <a:rPr lang="en-US" sz="2200" dirty="0"/>
              <a:t>For details see</a:t>
            </a:r>
            <a:br>
              <a:rPr lang="en-US" sz="2200" dirty="0"/>
            </a:b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europeanstrategygroup.web.cern.ch/europeanstrategygroup/ESG/welcome.html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91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European </a:t>
            </a:r>
            <a:r>
              <a:rPr lang="de-DE" dirty="0" err="1" smtClean="0"/>
              <a:t>Strategy</a:t>
            </a:r>
            <a:r>
              <a:rPr lang="de-DE" dirty="0" smtClean="0"/>
              <a:t> Group ESG</a:t>
            </a:r>
          </a:p>
          <a:p>
            <a:pPr lvl="1"/>
            <a:r>
              <a:rPr lang="de-DE" dirty="0" err="1" smtClean="0">
                <a:solidFill>
                  <a:srgbClr val="0070C0"/>
                </a:solidFill>
              </a:rPr>
              <a:t>composition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approx</a:t>
            </a:r>
            <a:r>
              <a:rPr lang="de-DE" dirty="0" smtClean="0">
                <a:solidFill>
                  <a:srgbClr val="0070C0"/>
                </a:solidFill>
              </a:rPr>
              <a:t>. 50 </a:t>
            </a:r>
            <a:r>
              <a:rPr lang="de-DE" dirty="0" err="1" smtClean="0">
                <a:solidFill>
                  <a:srgbClr val="0070C0"/>
                </a:solidFill>
              </a:rPr>
              <a:t>people</a:t>
            </a:r>
            <a:r>
              <a:rPr lang="de-DE" dirty="0" smtClean="0">
                <a:solidFill>
                  <a:srgbClr val="0070C0"/>
                </a:solidFill>
              </a:rPr>
              <a:t>):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err="1" smtClean="0">
                <a:solidFill>
                  <a:srgbClr val="0070C0"/>
                </a:solidFill>
              </a:rPr>
              <a:t>representatives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from</a:t>
            </a:r>
            <a:r>
              <a:rPr lang="de-DE" dirty="0" smtClean="0">
                <a:solidFill>
                  <a:srgbClr val="0070C0"/>
                </a:solidFill>
              </a:rPr>
              <a:t> CERN </a:t>
            </a:r>
            <a:r>
              <a:rPr lang="de-DE" dirty="0" err="1" smtClean="0">
                <a:solidFill>
                  <a:srgbClr val="0070C0"/>
                </a:solidFill>
              </a:rPr>
              <a:t>member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states</a:t>
            </a:r>
            <a:r>
              <a:rPr lang="de-DE" dirty="0" smtClean="0">
                <a:solidFill>
                  <a:srgbClr val="0070C0"/>
                </a:solidFill>
              </a:rPr>
              <a:t> (D: Siggi Bethke), </a:t>
            </a:r>
            <a:r>
              <a:rPr lang="de-DE" dirty="0" err="1" smtClean="0">
                <a:solidFill>
                  <a:srgbClr val="0070C0"/>
                </a:solidFill>
              </a:rPr>
              <a:t>directors</a:t>
            </a:r>
            <a:r>
              <a:rPr lang="de-DE" dirty="0" smtClean="0">
                <a:solidFill>
                  <a:srgbClr val="0070C0"/>
                </a:solidFill>
              </a:rPr>
              <a:t> large </a:t>
            </a:r>
            <a:r>
              <a:rPr lang="de-DE" dirty="0" err="1" smtClean="0">
                <a:solidFill>
                  <a:srgbClr val="0070C0"/>
                </a:solidFill>
              </a:rPr>
              <a:t>laboratories</a:t>
            </a:r>
            <a:r>
              <a:rPr lang="de-DE" dirty="0" smtClean="0">
                <a:solidFill>
                  <a:srgbClr val="0070C0"/>
                </a:solidFill>
              </a:rPr>
              <a:t> (DESY: JM), non-</a:t>
            </a:r>
            <a:r>
              <a:rPr lang="de-DE" dirty="0" err="1" smtClean="0">
                <a:solidFill>
                  <a:srgbClr val="0070C0"/>
                </a:solidFill>
              </a:rPr>
              <a:t>member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states</a:t>
            </a:r>
            <a:r>
              <a:rPr lang="de-DE" dirty="0" smtClean="0">
                <a:solidFill>
                  <a:srgbClr val="0070C0"/>
                </a:solidFill>
              </a:rPr>
              <a:t>, </a:t>
            </a:r>
            <a:r>
              <a:rPr lang="de-DE" dirty="0" err="1" smtClean="0">
                <a:solidFill>
                  <a:srgbClr val="0070C0"/>
                </a:solidFill>
              </a:rPr>
              <a:t>invitees</a:t>
            </a:r>
            <a:r>
              <a:rPr lang="de-DE" dirty="0" smtClean="0">
                <a:solidFill>
                  <a:srgbClr val="0070C0"/>
                </a:solidFill>
              </a:rPr>
              <a:t>, …</a:t>
            </a:r>
          </a:p>
          <a:p>
            <a:pPr lvl="1"/>
            <a:r>
              <a:rPr lang="de-DE" dirty="0" err="1" smtClean="0">
                <a:solidFill>
                  <a:srgbClr val="0070C0"/>
                </a:solidFill>
              </a:rPr>
              <a:t>Chair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>
                <a:solidFill>
                  <a:srgbClr val="0070C0"/>
                </a:solidFill>
              </a:rPr>
              <a:t>S</a:t>
            </a:r>
            <a:r>
              <a:rPr lang="de-DE" dirty="0" smtClean="0">
                <a:solidFill>
                  <a:srgbClr val="0070C0"/>
                </a:solidFill>
              </a:rPr>
              <a:t>cientific </a:t>
            </a:r>
            <a:r>
              <a:rPr lang="de-DE" dirty="0" err="1" smtClean="0">
                <a:solidFill>
                  <a:srgbClr val="0070C0"/>
                </a:solidFill>
              </a:rPr>
              <a:t>Secretary</a:t>
            </a:r>
            <a:r>
              <a:rPr lang="de-DE" dirty="0" smtClean="0">
                <a:solidFill>
                  <a:srgbClr val="0070C0"/>
                </a:solidFill>
              </a:rPr>
              <a:t>): </a:t>
            </a:r>
            <a:r>
              <a:rPr lang="de-DE" dirty="0" err="1" smtClean="0">
                <a:solidFill>
                  <a:srgbClr val="0070C0"/>
                </a:solidFill>
              </a:rPr>
              <a:t>Tatsuya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Nakada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en-US" dirty="0" smtClean="0"/>
              <a:t>European </a:t>
            </a:r>
            <a:r>
              <a:rPr lang="en-US" dirty="0"/>
              <a:t>Strategy Preparatory Group (ESPG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16 people, some overlap with ESG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includes experts on various fields from different countries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D: Peter Braun-</a:t>
            </a:r>
            <a:r>
              <a:rPr lang="en-US" dirty="0" err="1" smtClean="0">
                <a:solidFill>
                  <a:srgbClr val="0070C0"/>
                </a:solidFill>
              </a:rPr>
              <a:t>Munzinger</a:t>
            </a:r>
            <a:r>
              <a:rPr lang="en-US" dirty="0" smtClean="0">
                <a:solidFill>
                  <a:srgbClr val="0070C0"/>
                </a:solidFill>
              </a:rPr>
              <a:t> &amp; Klaus </a:t>
            </a:r>
            <a:r>
              <a:rPr lang="en-US" dirty="0" err="1" smtClean="0">
                <a:solidFill>
                  <a:srgbClr val="0070C0"/>
                </a:solidFill>
              </a:rPr>
              <a:t>Desch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200" dirty="0" smtClean="0"/>
              <a:t>Working groups on specific (political) topics</a:t>
            </a:r>
          </a:p>
          <a:p>
            <a:pPr marL="787400" lvl="1" indent="-342900">
              <a:buFont typeface="+mj-lt"/>
              <a:buAutoNum type="arabicPeriod"/>
            </a:pPr>
            <a:r>
              <a:rPr lang="es-ES" dirty="0" smtClean="0">
                <a:solidFill>
                  <a:srgbClr val="0070C0"/>
                </a:solidFill>
              </a:rPr>
              <a:t>Mandate </a:t>
            </a:r>
            <a:r>
              <a:rPr lang="es-ES" dirty="0">
                <a:solidFill>
                  <a:srgbClr val="0070C0"/>
                </a:solidFill>
              </a:rPr>
              <a:t>and </a:t>
            </a:r>
            <a:r>
              <a:rPr lang="es-ES" dirty="0" err="1" smtClean="0">
                <a:solidFill>
                  <a:srgbClr val="0070C0"/>
                </a:solidFill>
              </a:rPr>
              <a:t>organisational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structure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CERN Council </a:t>
            </a:r>
          </a:p>
          <a:p>
            <a:pPr marL="787400" lvl="1" indent="-342900">
              <a:buFont typeface="+mj-lt"/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European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participation</a:t>
            </a:r>
            <a:r>
              <a:rPr lang="es-ES" dirty="0">
                <a:solidFill>
                  <a:srgbClr val="0070C0"/>
                </a:solidFill>
              </a:rPr>
              <a:t> in </a:t>
            </a:r>
            <a:r>
              <a:rPr lang="es-ES" dirty="0" smtClean="0">
                <a:solidFill>
                  <a:srgbClr val="0070C0"/>
                </a:solidFill>
              </a:rPr>
              <a:t>global </a:t>
            </a:r>
            <a:r>
              <a:rPr lang="es-ES" dirty="0" err="1" smtClean="0">
                <a:solidFill>
                  <a:srgbClr val="0070C0"/>
                </a:solidFill>
              </a:rPr>
              <a:t>projects</a:t>
            </a:r>
            <a:r>
              <a:rPr lang="es-ES" dirty="0" smtClean="0">
                <a:solidFill>
                  <a:srgbClr val="0070C0"/>
                </a:solidFill>
              </a:rPr>
              <a:t>, role </a:t>
            </a:r>
            <a:r>
              <a:rPr lang="es-ES" dirty="0">
                <a:solidFill>
                  <a:srgbClr val="0070C0"/>
                </a:solidFill>
              </a:rPr>
              <a:t>of </a:t>
            </a:r>
            <a:r>
              <a:rPr lang="es-ES" dirty="0" err="1" smtClean="0">
                <a:solidFill>
                  <a:srgbClr val="0070C0"/>
                </a:solidFill>
              </a:rPr>
              <a:t>national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laboratories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>
                <a:solidFill>
                  <a:srgbClr val="0070C0"/>
                </a:solidFill>
              </a:rPr>
              <a:t>and </a:t>
            </a:r>
            <a:r>
              <a:rPr lang="es-ES" dirty="0" smtClean="0">
                <a:solidFill>
                  <a:srgbClr val="0070C0"/>
                </a:solidFill>
              </a:rPr>
              <a:t>CERN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(DESY: JM)</a:t>
            </a:r>
            <a:endParaRPr lang="es-ES" dirty="0">
              <a:solidFill>
                <a:srgbClr val="0070C0"/>
              </a:solidFill>
            </a:endParaRPr>
          </a:p>
          <a:p>
            <a:pPr marL="787400" lvl="1" indent="-342900">
              <a:buFont typeface="+mj-lt"/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Relation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with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external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bodies,in</a:t>
            </a:r>
            <a:r>
              <a:rPr lang="es-ES" dirty="0">
                <a:solidFill>
                  <a:srgbClr val="0070C0"/>
                </a:solidFill>
              </a:rPr>
              <a:t> particular EU </a:t>
            </a:r>
            <a:r>
              <a:rPr lang="es-ES" dirty="0" err="1">
                <a:solidFill>
                  <a:srgbClr val="0070C0"/>
                </a:solidFill>
              </a:rPr>
              <a:t>related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issues</a:t>
            </a:r>
            <a:endParaRPr lang="es-ES" dirty="0">
              <a:solidFill>
                <a:srgbClr val="0070C0"/>
              </a:solidFill>
            </a:endParaRPr>
          </a:p>
          <a:p>
            <a:pPr marL="787400" lvl="1" indent="-342900">
              <a:buFont typeface="+mj-lt"/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Knowledge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>
                <a:solidFill>
                  <a:srgbClr val="0070C0"/>
                </a:solidFill>
              </a:rPr>
              <a:t>and </a:t>
            </a:r>
            <a:r>
              <a:rPr lang="es-ES" dirty="0" err="1">
                <a:solidFill>
                  <a:srgbClr val="0070C0"/>
                </a:solidFill>
              </a:rPr>
              <a:t>technology</a:t>
            </a:r>
            <a:r>
              <a:rPr lang="es-ES" dirty="0">
                <a:solidFill>
                  <a:srgbClr val="0070C0"/>
                </a:solidFill>
              </a:rPr>
              <a:t> transfer</a:t>
            </a:r>
            <a:r>
              <a:rPr lang="es-ES" dirty="0" smtClean="0">
                <a:solidFill>
                  <a:srgbClr val="0070C0"/>
                </a:solidFill>
              </a:rPr>
              <a:t>, </a:t>
            </a:r>
            <a:r>
              <a:rPr lang="es-ES" dirty="0" err="1" smtClean="0">
                <a:solidFill>
                  <a:srgbClr val="0070C0"/>
                </a:solidFill>
              </a:rPr>
              <a:t>relations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with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industry</a:t>
            </a:r>
            <a:endParaRPr lang="es-ES" dirty="0" smtClean="0">
              <a:solidFill>
                <a:srgbClr val="0070C0"/>
              </a:solidFill>
            </a:endParaRPr>
          </a:p>
          <a:p>
            <a:pPr marL="787400" lvl="1" indent="-342900">
              <a:buFont typeface="+mj-lt"/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Outreach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>
                <a:solidFill>
                  <a:srgbClr val="0070C0"/>
                </a:solidFill>
              </a:rPr>
              <a:t>and </a:t>
            </a:r>
            <a:r>
              <a:rPr lang="es-ES" dirty="0" err="1">
                <a:solidFill>
                  <a:srgbClr val="0070C0"/>
                </a:solidFill>
              </a:rPr>
              <a:t>education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30" y="2402237"/>
            <a:ext cx="2115683" cy="196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03188"/>
            <a:ext cx="8520113" cy="544512"/>
          </a:xfrm>
        </p:spPr>
        <p:txBody>
          <a:bodyPr/>
          <a:lstStyle/>
          <a:p>
            <a:r>
              <a:rPr lang="de-DE" dirty="0" smtClean="0"/>
              <a:t>Timeline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6504"/>
            <a:ext cx="8812212" cy="3813469"/>
          </a:xfrm>
        </p:spPr>
        <p:txBody>
          <a:bodyPr/>
          <a:lstStyle/>
          <a:p>
            <a:r>
              <a:rPr lang="de-DE" dirty="0" smtClean="0"/>
              <a:t>2011/1st half 2012	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,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ESG, ESPG, </a:t>
            </a:r>
            <a:r>
              <a:rPr lang="de-DE" dirty="0" err="1" smtClean="0"/>
              <a:t>working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lang="de-DE" dirty="0" err="1" smtClean="0"/>
              <a:t>groups</a:t>
            </a:r>
            <a:r>
              <a:rPr lang="de-DE" dirty="0" smtClean="0"/>
              <a:t> etc.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Sep 2012		Open Symposium in </a:t>
            </a:r>
            <a:r>
              <a:rPr lang="de-DE" dirty="0" err="1" smtClean="0">
                <a:solidFill>
                  <a:srgbClr val="FF0000"/>
                </a:solidFill>
              </a:rPr>
              <a:t>Cracow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input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			</a:t>
            </a:r>
            <a:r>
              <a:rPr lang="de-DE" dirty="0" err="1" smtClean="0">
                <a:solidFill>
                  <a:srgbClr val="FF0000"/>
                </a:solidFill>
              </a:rPr>
              <a:t>community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Nov 2012		</a:t>
            </a:r>
            <a:r>
              <a:rPr lang="de-DE" dirty="0" err="1" smtClean="0"/>
              <a:t>Plenary</a:t>
            </a:r>
            <a:r>
              <a:rPr lang="de-DE" dirty="0" smtClean="0"/>
              <a:t> ECFA: last </a:t>
            </a:r>
            <a:r>
              <a:rPr lang="de-DE" dirty="0" err="1" smtClean="0"/>
              <a:t>chance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 smtClean="0"/>
          </a:p>
          <a:p>
            <a:r>
              <a:rPr lang="de-DE" dirty="0" smtClean="0"/>
              <a:t>7.  </a:t>
            </a:r>
            <a:r>
              <a:rPr lang="de-DE" dirty="0" err="1" smtClean="0"/>
              <a:t>Dec</a:t>
            </a:r>
            <a:r>
              <a:rPr lang="de-DE" dirty="0" smtClean="0"/>
              <a:t> 2012		ESPG </a:t>
            </a:r>
            <a:r>
              <a:rPr lang="de-DE" dirty="0" err="1" smtClean="0"/>
              <a:t>prepares</a:t>
            </a:r>
            <a:r>
              <a:rPr lang="de-DE" dirty="0" smtClean="0"/>
              <a:t> </a:t>
            </a:r>
            <a:r>
              <a:rPr lang="de-DE" dirty="0" err="1" smtClean="0"/>
              <a:t>briefing</a:t>
            </a:r>
            <a:r>
              <a:rPr lang="de-DE" dirty="0" smtClean="0"/>
              <a:t> </a:t>
            </a:r>
            <a:r>
              <a:rPr lang="de-DE" dirty="0" err="1" smtClean="0"/>
              <a:t>book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lang="de-DE" dirty="0" err="1" smtClean="0"/>
              <a:t>synthesis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Cracow</a:t>
            </a:r>
            <a:endParaRPr lang="de-DE" dirty="0" smtClean="0"/>
          </a:p>
          <a:p>
            <a:r>
              <a:rPr lang="de-DE" dirty="0" smtClean="0"/>
              <a:t>21. - 26. Jan 2013	ESG </a:t>
            </a:r>
            <a:r>
              <a:rPr lang="de-DE" dirty="0" err="1" smtClean="0"/>
              <a:t>drafting</a:t>
            </a:r>
            <a:r>
              <a:rPr lang="de-DE" dirty="0" smtClean="0"/>
              <a:t> </a:t>
            </a:r>
            <a:r>
              <a:rPr lang="de-DE" dirty="0" err="1" smtClean="0"/>
              <a:t>session</a:t>
            </a:r>
            <a:r>
              <a:rPr lang="de-DE" dirty="0" smtClean="0"/>
              <a:t> in Erice </a:t>
            </a:r>
          </a:p>
          <a:p>
            <a:r>
              <a:rPr lang="de-DE" dirty="0" smtClean="0"/>
              <a:t>March 2013		</a:t>
            </a:r>
            <a:r>
              <a:rPr lang="de-DE" dirty="0" err="1" smtClean="0"/>
              <a:t>Finalizing</a:t>
            </a:r>
            <a:r>
              <a:rPr lang="de-DE" dirty="0" smtClean="0"/>
              <a:t> 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CERN Council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May 2013		Formal </a:t>
            </a:r>
            <a:r>
              <a:rPr lang="de-DE" dirty="0" err="1" smtClean="0">
                <a:solidFill>
                  <a:srgbClr val="FF0000"/>
                </a:solidFill>
              </a:rPr>
              <a:t>adaption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Strategy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by</a:t>
            </a:r>
            <a:r>
              <a:rPr lang="de-DE" dirty="0" smtClean="0">
                <a:solidFill>
                  <a:srgbClr val="FF0000"/>
                </a:solidFill>
              </a:rPr>
              <a:t> CERN Council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			</a:t>
            </a:r>
            <a:r>
              <a:rPr lang="de-DE" dirty="0" err="1" smtClean="0">
                <a:solidFill>
                  <a:srgbClr val="FF0000"/>
                </a:solidFill>
              </a:rPr>
              <a:t>special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meeting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Brussel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EU </a:t>
            </a:r>
            <a:r>
              <a:rPr lang="de-DE" dirty="0" err="1" smtClean="0">
                <a:solidFill>
                  <a:srgbClr val="FF0000"/>
                </a:solidFill>
              </a:rPr>
              <a:t>commission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8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Cracow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Community was </a:t>
            </a:r>
            <a:r>
              <a:rPr lang="de-DE" dirty="0" err="1" smtClean="0"/>
              <a:t>invited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written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Cracow</a:t>
            </a:r>
            <a:r>
              <a:rPr lang="de-DE" dirty="0" smtClean="0"/>
              <a:t> </a:t>
            </a:r>
            <a:r>
              <a:rPr lang="de-DE" dirty="0" err="1" smtClean="0"/>
              <a:t>symposium</a:t>
            </a:r>
            <a:endParaRPr lang="de-DE" dirty="0" smtClean="0"/>
          </a:p>
          <a:p>
            <a:r>
              <a:rPr lang="de-DE" dirty="0" smtClean="0"/>
              <a:t>DESY </a:t>
            </a:r>
            <a:r>
              <a:rPr lang="de-DE" dirty="0" err="1" smtClean="0"/>
              <a:t>scientists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endParaRPr lang="de-DE" dirty="0" smtClean="0"/>
          </a:p>
          <a:p>
            <a:pPr lvl="1"/>
            <a:r>
              <a:rPr lang="de-DE" sz="1800" dirty="0" smtClean="0">
                <a:solidFill>
                  <a:srgbClr val="0070C0"/>
                </a:solidFill>
              </a:rPr>
              <a:t>LHC (ATLAS, CMS), ILC, Belle II, </a:t>
            </a:r>
            <a:r>
              <a:rPr lang="de-DE" sz="1800" dirty="0" err="1" smtClean="0">
                <a:solidFill>
                  <a:srgbClr val="0070C0"/>
                </a:solidFill>
              </a:rPr>
              <a:t>theory</a:t>
            </a:r>
            <a:r>
              <a:rPr lang="de-DE" sz="1800" dirty="0" smtClean="0">
                <a:solidFill>
                  <a:srgbClr val="0070C0"/>
                </a:solidFill>
              </a:rPr>
              <a:t>, WIMPs (ALPS) </a:t>
            </a:r>
          </a:p>
          <a:p>
            <a:pPr lvl="1"/>
            <a:r>
              <a:rPr lang="de-DE" sz="1800" dirty="0">
                <a:solidFill>
                  <a:srgbClr val="0070C0"/>
                </a:solidFill>
              </a:rPr>
              <a:t>p</a:t>
            </a:r>
            <a:r>
              <a:rPr lang="de-DE" sz="1800" dirty="0" smtClean="0">
                <a:solidFill>
                  <a:srgbClr val="0070C0"/>
                </a:solidFill>
              </a:rPr>
              <a:t>lus 1 </a:t>
            </a:r>
            <a:r>
              <a:rPr lang="de-DE" sz="1800" dirty="0" err="1" smtClean="0">
                <a:solidFill>
                  <a:srgbClr val="0070C0"/>
                </a:solidFill>
              </a:rPr>
              <a:t>document</a:t>
            </a:r>
            <a:r>
              <a:rPr lang="de-DE" sz="1800" dirty="0" smtClean="0">
                <a:solidFill>
                  <a:srgbClr val="0070C0"/>
                </a:solidFill>
              </a:rPr>
              <a:t> on DESY </a:t>
            </a:r>
            <a:r>
              <a:rPr lang="de-DE" sz="1800" dirty="0" err="1" smtClean="0">
                <a:solidFill>
                  <a:srgbClr val="0070C0"/>
                </a:solidFill>
              </a:rPr>
              <a:t>strategy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br>
              <a:rPr lang="de-DE" sz="1800" dirty="0" smtClean="0">
                <a:solidFill>
                  <a:srgbClr val="0070C0"/>
                </a:solidFill>
              </a:rPr>
            </a:br>
            <a:r>
              <a:rPr lang="de-DE" sz="1800" dirty="0" err="1" smtClean="0">
                <a:solidFill>
                  <a:srgbClr val="0070C0"/>
                </a:solidFill>
              </a:rPr>
              <a:t>prepared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by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leading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scientists</a:t>
            </a:r>
            <a:r>
              <a:rPr lang="de-DE" sz="1800" dirty="0" smtClean="0">
                <a:solidFill>
                  <a:srgbClr val="0070C0"/>
                </a:solidFill>
              </a:rPr>
              <a:t> &amp; </a:t>
            </a:r>
            <a:r>
              <a:rPr lang="de-DE" sz="1800" dirty="0" err="1" smtClean="0">
                <a:solidFill>
                  <a:srgbClr val="0070C0"/>
                </a:solidFill>
              </a:rPr>
              <a:t>group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leaders</a:t>
            </a:r>
            <a:endParaRPr lang="de-DE" sz="1800" dirty="0" smtClean="0">
              <a:solidFill>
                <a:srgbClr val="0070C0"/>
              </a:solidFill>
            </a:endParaRPr>
          </a:p>
          <a:p>
            <a:pPr lvl="1"/>
            <a:endParaRPr lang="de-DE" dirty="0" smtClean="0"/>
          </a:p>
          <a:p>
            <a:r>
              <a:rPr lang="de-DE" dirty="0" smtClean="0"/>
              <a:t>All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indico.cern.ch/conferenceCFA.py?confId=175067</a:t>
            </a:r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644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DESY Long-term Strategy in Particle Physics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3173413"/>
            <a:ext cx="2400300" cy="1471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mtClean="0">
                <a:solidFill>
                  <a:srgbClr val="0070C0"/>
                </a:solidFill>
              </a:rPr>
              <a:t>Accelerators</a:t>
            </a:r>
          </a:p>
          <a:p>
            <a:pPr eaLnBrk="1" hangingPunct="1">
              <a:lnSpc>
                <a:spcPct val="80000"/>
              </a:lnSpc>
            </a:pPr>
            <a:r>
              <a:rPr lang="de-DE" smtClean="0">
                <a:solidFill>
                  <a:srgbClr val="0070C0"/>
                </a:solidFill>
              </a:rPr>
              <a:t>Detectors</a:t>
            </a:r>
          </a:p>
          <a:p>
            <a:pPr eaLnBrk="1" hangingPunct="1">
              <a:lnSpc>
                <a:spcPct val="80000"/>
              </a:lnSpc>
            </a:pPr>
            <a:r>
              <a:rPr lang="de-DE" smtClean="0">
                <a:solidFill>
                  <a:srgbClr val="0070C0"/>
                </a:solidFill>
              </a:rPr>
              <a:t>Physics</a:t>
            </a:r>
            <a:endParaRPr lang="en-GB" smtClean="0">
              <a:solidFill>
                <a:srgbClr val="0070C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183313" y="793750"/>
            <a:ext cx="2898775" cy="1954213"/>
            <a:chOff x="3879" y="896"/>
            <a:chExt cx="1826" cy="1231"/>
          </a:xfrm>
        </p:grpSpPr>
        <p:pic>
          <p:nvPicPr>
            <p:cNvPr id="4112" name="Picture 5" descr="TESLA-Beschleunigungsanim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" y="897"/>
              <a:ext cx="1826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Text Box 6"/>
            <p:cNvSpPr txBox="1">
              <a:spLocks noChangeArrowheads="1"/>
            </p:cNvSpPr>
            <p:nvPr/>
          </p:nvSpPr>
          <p:spPr bwMode="auto">
            <a:xfrm>
              <a:off x="5171" y="896"/>
              <a:ext cx="534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8" tIns="45718" rIns="91438" bIns="45718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ILC</a:t>
              </a:r>
            </a:p>
          </p:txBody>
        </p:sp>
      </p:grpSp>
      <p:grpSp>
        <p:nvGrpSpPr>
          <p:cNvPr id="4101" name="Group 7"/>
          <p:cNvGrpSpPr>
            <a:grpSpLocks/>
          </p:cNvGrpSpPr>
          <p:nvPr/>
        </p:nvGrpSpPr>
        <p:grpSpPr bwMode="auto">
          <a:xfrm>
            <a:off x="3140075" y="815975"/>
            <a:ext cx="2936875" cy="1993900"/>
            <a:chOff x="1944" y="881"/>
            <a:chExt cx="1850" cy="1256"/>
          </a:xfrm>
        </p:grpSpPr>
        <p:pic>
          <p:nvPicPr>
            <p:cNvPr id="4110" name="Picture 8" descr="CERN_ar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881"/>
              <a:ext cx="1850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Text Box 9"/>
            <p:cNvSpPr txBox="1">
              <a:spLocks noChangeArrowheads="1"/>
            </p:cNvSpPr>
            <p:nvPr/>
          </p:nvSpPr>
          <p:spPr bwMode="auto">
            <a:xfrm>
              <a:off x="1944" y="884"/>
              <a:ext cx="534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8" tIns="45718" rIns="91438" bIns="45718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LHC</a:t>
              </a:r>
            </a:p>
          </p:txBody>
        </p:sp>
      </p:grpSp>
      <p:grpSp>
        <p:nvGrpSpPr>
          <p:cNvPr id="4102" name="Group 10"/>
          <p:cNvGrpSpPr>
            <a:grpSpLocks/>
          </p:cNvGrpSpPr>
          <p:nvPr/>
        </p:nvGrpSpPr>
        <p:grpSpPr bwMode="auto">
          <a:xfrm>
            <a:off x="128588" y="828675"/>
            <a:ext cx="2854325" cy="2052638"/>
            <a:chOff x="65" y="862"/>
            <a:chExt cx="1798" cy="1293"/>
          </a:xfrm>
        </p:grpSpPr>
        <p:pic>
          <p:nvPicPr>
            <p:cNvPr id="4108" name="Picture 11" descr="Beschleuniger_bei_DES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862"/>
              <a:ext cx="1791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65" y="866"/>
              <a:ext cx="74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8" tIns="45718" rIns="91438" bIns="45718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HERA</a:t>
              </a:r>
            </a:p>
          </p:txBody>
        </p:sp>
      </p:grpSp>
      <p:sp>
        <p:nvSpPr>
          <p:cNvPr id="4103" name="AutoShape 15"/>
          <p:cNvSpPr>
            <a:spLocks noChangeArrowheads="1"/>
          </p:cNvSpPr>
          <p:nvPr/>
        </p:nvSpPr>
        <p:spPr bwMode="auto">
          <a:xfrm>
            <a:off x="2540000" y="1536700"/>
            <a:ext cx="936625" cy="649288"/>
          </a:xfrm>
          <a:prstGeom prst="rightArrow">
            <a:avLst>
              <a:gd name="adj1" fmla="val 50000"/>
              <a:gd name="adj2" fmla="val 36064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auto">
          <a:xfrm>
            <a:off x="5780088" y="1463675"/>
            <a:ext cx="936625" cy="649288"/>
          </a:xfrm>
          <a:prstGeom prst="rightArrow">
            <a:avLst>
              <a:gd name="adj1" fmla="val 50000"/>
              <a:gd name="adj2" fmla="val 36064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5" name="Rectangle 17"/>
          <p:cNvSpPr>
            <a:spLocks noChangeArrowheads="1"/>
          </p:cNvSpPr>
          <p:nvPr/>
        </p:nvSpPr>
        <p:spPr bwMode="auto">
          <a:xfrm>
            <a:off x="3016250" y="3187700"/>
            <a:ext cx="5795963" cy="1074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2000">
                <a:solidFill>
                  <a:srgbClr val="0070C0"/>
                </a:solidFill>
              </a:rPr>
              <a:t>+ support through strong theory group</a:t>
            </a:r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2000">
                <a:solidFill>
                  <a:srgbClr val="0070C0"/>
                </a:solidFill>
              </a:rPr>
              <a:t>+ computing infrastructure</a:t>
            </a:r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2000">
                <a:solidFill>
                  <a:srgbClr val="0070C0"/>
                </a:solidFill>
              </a:rPr>
              <a:t>+ testbeam &amp; other infrastructures</a:t>
            </a:r>
            <a:endParaRPr lang="en-GB" sz="2000">
              <a:solidFill>
                <a:srgbClr val="0070C0"/>
              </a:solidFill>
            </a:endParaRPr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61913" y="4483100"/>
            <a:ext cx="90820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eaLnBrk="1" hangingPunct="1">
              <a:spcAft>
                <a:spcPct val="50000"/>
              </a:spcAft>
              <a:buClr>
                <a:srgbClr val="F28E00"/>
              </a:buClr>
              <a:buFont typeface="Arial" pitchFamily="34" charset="0"/>
              <a:buChar char="&gt;"/>
              <a:defRPr/>
            </a:pPr>
            <a:r>
              <a:rPr lang="de-DE" sz="2000" dirty="0" err="1">
                <a:latin typeface="Arial" pitchFamily="34" charset="0"/>
              </a:rPr>
              <a:t>U</a:t>
            </a:r>
            <a:r>
              <a:rPr lang="de-DE" sz="2000" dirty="0" err="1" smtClean="0">
                <a:latin typeface="Arial" pitchFamily="34" charset="0"/>
              </a:rPr>
              <a:t>se</a:t>
            </a:r>
            <a:r>
              <a:rPr lang="de-DE" sz="2000" dirty="0" smtClean="0">
                <a:latin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</a:rPr>
              <a:t>of</a:t>
            </a:r>
            <a:r>
              <a:rPr lang="de-DE" sz="2000" dirty="0">
                <a:latin typeface="Arial" pitchFamily="34" charset="0"/>
              </a:rPr>
              <a:t> DESY </a:t>
            </a:r>
            <a:r>
              <a:rPr lang="de-DE" sz="2000" dirty="0" err="1">
                <a:latin typeface="Arial" pitchFamily="34" charset="0"/>
              </a:rPr>
              <a:t>infrastructure</a:t>
            </a:r>
            <a:r>
              <a:rPr lang="de-DE" sz="2000" dirty="0">
                <a:latin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</a:rPr>
              <a:t>for</a:t>
            </a:r>
            <a:r>
              <a:rPr lang="de-DE" sz="2000" dirty="0">
                <a:latin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</a:rPr>
              <a:t>particle</a:t>
            </a:r>
            <a:r>
              <a:rPr lang="de-DE" sz="2000" dirty="0">
                <a:latin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</a:rPr>
              <a:t>physics</a:t>
            </a:r>
            <a:endParaRPr lang="de-DE" sz="2000" dirty="0">
              <a:latin typeface="Arial" pitchFamily="34" charset="0"/>
            </a:endParaRPr>
          </a:p>
          <a:p>
            <a:pPr marL="628650" lvl="1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Arial" pitchFamily="34" charset="0"/>
              </a:rPr>
              <a:t>e.g. ALPS, OLYMPUS </a:t>
            </a:r>
            <a:r>
              <a:rPr lang="de-DE" dirty="0" smtClean="0">
                <a:latin typeface="Arial" pitchFamily="34" charset="0"/>
              </a:rPr>
              <a:t>…</a:t>
            </a:r>
          </a:p>
          <a:p>
            <a:pPr marL="628650" lvl="1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de-DE" dirty="0" err="1"/>
              <a:t>e</a:t>
            </a:r>
            <a:r>
              <a:rPr lang="de-DE" dirty="0" err="1" smtClean="0"/>
              <a:t>xplore</a:t>
            </a:r>
            <a:r>
              <a:rPr lang="de-DE" dirty="0" smtClean="0"/>
              <a:t> </a:t>
            </a:r>
            <a:r>
              <a:rPr lang="de-DE" dirty="0"/>
              <a:t>potential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DESY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physics</a:t>
            </a:r>
            <a:endParaRPr lang="de-DE" dirty="0"/>
          </a:p>
          <a:p>
            <a:pPr marL="628650" lvl="1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de-DE" dirty="0" smtClean="0">
              <a:latin typeface="Arial" pitchFamily="34" charset="0"/>
            </a:endParaRPr>
          </a:p>
          <a:p>
            <a:pPr marL="628650" lvl="1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de-DE" dirty="0">
              <a:latin typeface="Arial" pitchFamily="34" charset="0"/>
            </a:endParaRPr>
          </a:p>
          <a:p>
            <a:pPr marL="171450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de-DE" dirty="0">
              <a:latin typeface="Arial" pitchFamily="34" charset="0"/>
            </a:endParaRPr>
          </a:p>
          <a:p>
            <a:pPr marL="171450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42875" y="5829301"/>
            <a:ext cx="8669338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eaLnBrk="1" hangingPunct="1">
              <a:spcAft>
                <a:spcPct val="50000"/>
              </a:spcAft>
              <a:buClr>
                <a:srgbClr val="F28E00"/>
              </a:buClr>
              <a:buFont typeface="Arial" pitchFamily="34" charset="0"/>
              <a:buChar char="&gt;"/>
              <a:defRPr/>
            </a:pPr>
            <a:r>
              <a:rPr lang="de-DE" sz="2000" dirty="0" err="1">
                <a:solidFill>
                  <a:srgbClr val="FF0000"/>
                </a:solidFill>
                <a:latin typeface="Arial" pitchFamily="34" charset="0"/>
              </a:rPr>
              <a:t>Strengthen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rial" pitchFamily="34" charset="0"/>
              </a:rPr>
              <a:t>role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rial" pitchFamily="34" charset="0"/>
              </a:rPr>
              <a:t>of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</a:rPr>
              <a:t> DESY </a:t>
            </a:r>
            <a:r>
              <a:rPr lang="de-DE" sz="2000" dirty="0" err="1">
                <a:solidFill>
                  <a:srgbClr val="FF0000"/>
                </a:solidFill>
                <a:latin typeface="Arial" pitchFamily="34" charset="0"/>
              </a:rPr>
              <a:t>as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</a:rPr>
              <a:t> national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</a:rPr>
              <a:t>laboratory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rial" pitchFamily="34" charset="0"/>
              </a:rPr>
              <a:t>for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rial" pitchFamily="34" charset="0"/>
              </a:rPr>
              <a:t>particle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Arial" pitchFamily="34" charset="0"/>
              </a:rPr>
              <a:t>physics</a:t>
            </a:r>
            <a:endParaRPr lang="de-DE" sz="2000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Aft>
                <a:spcPct val="50000"/>
              </a:spcAft>
              <a:buClr>
                <a:schemeClr val="bg2"/>
              </a:buClr>
              <a:defRPr/>
            </a:pPr>
            <a:endParaRPr lang="de-DE" dirty="0">
              <a:latin typeface="Arial" pitchFamily="34" charset="0"/>
            </a:endParaRPr>
          </a:p>
          <a:p>
            <a:pPr marL="171450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</a:t>
            </a:r>
            <a:r>
              <a:rPr lang="de-DE" dirty="0" err="1"/>
              <a:t>S</a:t>
            </a:r>
            <a:r>
              <a:rPr lang="de-DE" dirty="0" err="1" smtClean="0"/>
              <a:t>trategy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6023"/>
            <a:ext cx="4959457" cy="357346"/>
          </a:xfrm>
        </p:spPr>
        <p:txBody>
          <a:bodyPr/>
          <a:lstStyle/>
          <a:p>
            <a:r>
              <a:rPr lang="de-DE" dirty="0" smtClean="0"/>
              <a:t>DESY </a:t>
            </a:r>
            <a:r>
              <a:rPr lang="de-DE" dirty="0" err="1" smtClean="0"/>
              <a:t>submitted</a:t>
            </a:r>
            <a:r>
              <a:rPr lang="de-DE" dirty="0" smtClean="0"/>
              <a:t> 6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138580" y="1363851"/>
            <a:ext cx="5478754" cy="4664990"/>
            <a:chOff x="138580" y="1363851"/>
            <a:chExt cx="5138576" cy="416474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1363851"/>
              <a:ext cx="5134281" cy="335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0" y="5150865"/>
              <a:ext cx="5138576" cy="377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142875" y="4604653"/>
              <a:ext cx="1123643" cy="357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" charset="0"/>
                <a:buChar char="&gt;"/>
                <a:defRPr sz="20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dirty="0" smtClean="0"/>
                <a:t>…</a:t>
              </a:r>
              <a:endParaRPr lang="de-DE" dirty="0"/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56" y="3239147"/>
            <a:ext cx="6389757" cy="35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Cracow</a:t>
            </a:r>
            <a:r>
              <a:rPr lang="de-DE" dirty="0" smtClean="0"/>
              <a:t> Symposium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ery</a:t>
            </a:r>
            <a:r>
              <a:rPr lang="de-DE" dirty="0" smtClean="0"/>
              <a:t> personal </a:t>
            </a:r>
            <a:r>
              <a:rPr lang="de-DE" dirty="0" err="1" smtClean="0"/>
              <a:t>biased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&amp; </a:t>
            </a:r>
            <a:r>
              <a:rPr lang="de-DE" dirty="0" err="1" smtClean="0"/>
              <a:t>recollection</a:t>
            </a:r>
            <a:r>
              <a:rPr lang="de-DE" dirty="0" smtClean="0"/>
              <a:t>!!!</a:t>
            </a:r>
          </a:p>
          <a:p>
            <a:endParaRPr lang="de-DE" dirty="0"/>
          </a:p>
          <a:p>
            <a:r>
              <a:rPr lang="de-DE" dirty="0" smtClean="0"/>
              <a:t>High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Frontier</a:t>
            </a:r>
            <a:endParaRPr lang="de-DE" dirty="0"/>
          </a:p>
          <a:p>
            <a:pPr lvl="1"/>
            <a:r>
              <a:rPr lang="de-DE" dirty="0" smtClean="0">
                <a:solidFill>
                  <a:srgbClr val="0070C0"/>
                </a:solidFill>
              </a:rPr>
              <a:t>Discovery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a </a:t>
            </a:r>
            <a:r>
              <a:rPr lang="de-DE" dirty="0" err="1" smtClean="0">
                <a:solidFill>
                  <a:srgbClr val="0070C0"/>
                </a:solidFill>
              </a:rPr>
              <a:t>Higgs-like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boson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LHC</a:t>
            </a:r>
          </a:p>
          <a:p>
            <a:pPr lvl="1"/>
            <a:r>
              <a:rPr lang="de-DE" dirty="0" err="1" smtClean="0">
                <a:solidFill>
                  <a:srgbClr val="0070C0"/>
                </a:solidFill>
              </a:rPr>
              <a:t>How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to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proceed</a:t>
            </a:r>
            <a:r>
              <a:rPr lang="de-DE" dirty="0" smtClean="0">
                <a:solidFill>
                  <a:srgbClr val="0070C0"/>
                </a:solidFill>
              </a:rPr>
              <a:t>? LHC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/</a:t>
            </a:r>
            <a:r>
              <a:rPr lang="de-DE" dirty="0" err="1" smtClean="0">
                <a:solidFill>
                  <a:srgbClr val="0070C0"/>
                </a:solidFill>
              </a:rPr>
              <a:t>or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Higgs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factory</a:t>
            </a:r>
            <a:r>
              <a:rPr lang="de-DE" dirty="0" smtClean="0">
                <a:solidFill>
                  <a:srgbClr val="0070C0"/>
                </a:solidFill>
              </a:rPr>
              <a:t>?</a:t>
            </a:r>
          </a:p>
          <a:p>
            <a:r>
              <a:rPr lang="de-DE" dirty="0" smtClean="0"/>
              <a:t>Strong </a:t>
            </a:r>
            <a:r>
              <a:rPr lang="de-DE" dirty="0" err="1" smtClean="0"/>
              <a:t>statement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Japanes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0070C0"/>
                </a:solidFill>
              </a:rPr>
              <a:t>250 – 500 </a:t>
            </a:r>
            <a:r>
              <a:rPr lang="de-DE" dirty="0" err="1" smtClean="0">
                <a:solidFill>
                  <a:srgbClr val="0070C0"/>
                </a:solidFill>
              </a:rPr>
              <a:t>GeV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electron</a:t>
            </a:r>
            <a:r>
              <a:rPr lang="de-DE" dirty="0" smtClean="0">
                <a:solidFill>
                  <a:srgbClr val="0070C0"/>
                </a:solidFill>
              </a:rPr>
              <a:t>-positron LC </a:t>
            </a:r>
            <a:r>
              <a:rPr lang="de-DE" dirty="0" err="1" smtClean="0">
                <a:solidFill>
                  <a:srgbClr val="0070C0"/>
                </a:solidFill>
              </a:rPr>
              <a:t>is</a:t>
            </a:r>
            <a:r>
              <a:rPr lang="de-DE" dirty="0" smtClean="0">
                <a:solidFill>
                  <a:srgbClr val="0070C0"/>
                </a:solidFill>
              </a:rPr>
              <a:t> top </a:t>
            </a:r>
            <a:r>
              <a:rPr lang="de-DE" dirty="0" err="1" smtClean="0">
                <a:solidFill>
                  <a:srgbClr val="0070C0"/>
                </a:solidFill>
              </a:rPr>
              <a:t>priority</a:t>
            </a:r>
            <a:endParaRPr lang="de-DE" dirty="0" smtClean="0">
              <a:solidFill>
                <a:srgbClr val="0070C0"/>
              </a:solidFill>
            </a:endParaRPr>
          </a:p>
          <a:p>
            <a:pPr lvl="1"/>
            <a:r>
              <a:rPr lang="de-DE" dirty="0" smtClean="0">
                <a:solidFill>
                  <a:srgbClr val="0070C0"/>
                </a:solidFill>
              </a:rPr>
              <a:t>Positive </a:t>
            </a:r>
            <a:r>
              <a:rPr lang="de-DE" dirty="0" err="1" smtClean="0">
                <a:solidFill>
                  <a:srgbClr val="0070C0"/>
                </a:solidFill>
              </a:rPr>
              <a:t>signals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from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Japanes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politicians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to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host</a:t>
            </a:r>
            <a:r>
              <a:rPr lang="de-DE" dirty="0" smtClean="0">
                <a:solidFill>
                  <a:srgbClr val="0070C0"/>
                </a:solidFill>
              </a:rPr>
              <a:t> such a </a:t>
            </a:r>
            <a:r>
              <a:rPr lang="de-DE" dirty="0" err="1" smtClean="0">
                <a:solidFill>
                  <a:srgbClr val="0070C0"/>
                </a:solidFill>
              </a:rPr>
              <a:t>machine</a:t>
            </a:r>
            <a:r>
              <a:rPr lang="de-DE" dirty="0" smtClean="0">
                <a:solidFill>
                  <a:srgbClr val="0070C0"/>
                </a:solidFill>
              </a:rPr>
              <a:t> (ILC)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incl. </a:t>
            </a:r>
            <a:r>
              <a:rPr lang="de-DE" dirty="0" err="1" smtClean="0">
                <a:solidFill>
                  <a:srgbClr val="0070C0"/>
                </a:solidFill>
              </a:rPr>
              <a:t>significant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financial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contributions</a:t>
            </a:r>
            <a:endParaRPr lang="de-DE" dirty="0" smtClean="0">
              <a:solidFill>
                <a:srgbClr val="0070C0"/>
              </a:solidFill>
            </a:endParaRPr>
          </a:p>
          <a:p>
            <a:pPr lvl="1"/>
            <a:r>
              <a:rPr lang="de-DE" dirty="0" err="1" smtClean="0">
                <a:solidFill>
                  <a:srgbClr val="0070C0"/>
                </a:solidFill>
              </a:rPr>
              <a:t>Circular</a:t>
            </a:r>
            <a:r>
              <a:rPr lang="de-DE" dirty="0" smtClean="0">
                <a:solidFill>
                  <a:srgbClr val="0070C0"/>
                </a:solidFill>
              </a:rPr>
              <a:t> 250 </a:t>
            </a:r>
            <a:r>
              <a:rPr lang="de-DE" dirty="0" err="1" smtClean="0">
                <a:solidFill>
                  <a:srgbClr val="0070C0"/>
                </a:solidFill>
              </a:rPr>
              <a:t>GeV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machine</a:t>
            </a:r>
            <a:r>
              <a:rPr lang="de-DE" dirty="0" smtClean="0">
                <a:solidFill>
                  <a:srgbClr val="0070C0"/>
                </a:solidFill>
              </a:rPr>
              <a:t>? </a:t>
            </a:r>
          </a:p>
          <a:p>
            <a:r>
              <a:rPr lang="de-DE" dirty="0" smtClean="0"/>
              <a:t>JM: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addressed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0070C0"/>
                </a:solidFill>
              </a:rPr>
              <a:t>What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is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relative </a:t>
            </a:r>
            <a:r>
              <a:rPr lang="de-DE" dirty="0" err="1" smtClean="0">
                <a:solidFill>
                  <a:srgbClr val="0070C0"/>
                </a:solidFill>
              </a:rPr>
              <a:t>reach</a:t>
            </a:r>
            <a:r>
              <a:rPr lang="de-DE" dirty="0" smtClean="0">
                <a:solidFill>
                  <a:srgbClr val="0070C0"/>
                </a:solidFill>
              </a:rPr>
              <a:t> LHC (</a:t>
            </a:r>
            <a:r>
              <a:rPr lang="de-DE" dirty="0" err="1" smtClean="0">
                <a:solidFill>
                  <a:srgbClr val="0070C0"/>
                </a:solidFill>
              </a:rPr>
              <a:t>with</a:t>
            </a:r>
            <a:r>
              <a:rPr lang="de-DE" dirty="0" smtClean="0">
                <a:solidFill>
                  <a:srgbClr val="0070C0"/>
                </a:solidFill>
              </a:rPr>
              <a:t> 3/ab) versus ILC?</a:t>
            </a:r>
          </a:p>
          <a:p>
            <a:pPr lvl="1"/>
            <a:r>
              <a:rPr lang="de-DE" dirty="0" err="1" smtClean="0">
                <a:solidFill>
                  <a:srgbClr val="0070C0"/>
                </a:solidFill>
              </a:rPr>
              <a:t>Why</a:t>
            </a:r>
            <a:r>
              <a:rPr lang="de-DE" dirty="0" smtClean="0">
                <a:solidFill>
                  <a:srgbClr val="0070C0"/>
                </a:solidFill>
              </a:rPr>
              <a:t> do </a:t>
            </a:r>
            <a:r>
              <a:rPr lang="de-DE" dirty="0" err="1" smtClean="0">
                <a:solidFill>
                  <a:srgbClr val="0070C0"/>
                </a:solidFill>
              </a:rPr>
              <a:t>we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need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to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make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precision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Higgs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studies</a:t>
            </a:r>
            <a:r>
              <a:rPr lang="de-DE" dirty="0" smtClean="0">
                <a:solidFill>
                  <a:srgbClr val="0070C0"/>
                </a:solidFill>
              </a:rPr>
              <a:t>? (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grand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challenges</a:t>
            </a:r>
            <a:r>
              <a:rPr lang="de-DE" dirty="0" smtClean="0">
                <a:solidFill>
                  <a:srgbClr val="0070C0"/>
                </a:solidFill>
              </a:rPr>
              <a:t> in HEP)</a:t>
            </a:r>
          </a:p>
        </p:txBody>
      </p:sp>
    </p:spTree>
    <p:extLst>
      <p:ext uri="{BB962C8B-B14F-4D97-AF65-F5344CB8AC3E}">
        <p14:creationId xmlns:p14="http://schemas.microsoft.com/office/powerpoint/2010/main" val="8535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2_DESY_Vortrag_3-1</vt:lpstr>
      <vt:lpstr>European Strategy</vt:lpstr>
      <vt:lpstr>The European Strategy for Particle Physics 2006</vt:lpstr>
      <vt:lpstr>Update ESPP 2012/2013</vt:lpstr>
      <vt:lpstr>Organisation</vt:lpstr>
      <vt:lpstr>Timeline</vt:lpstr>
      <vt:lpstr>DESY input to Cracow</vt:lpstr>
      <vt:lpstr>DESY Long-term Strategy in Particle Physics</vt:lpstr>
      <vt:lpstr>DESY Strategy</vt:lpstr>
      <vt:lpstr>Cracow Symposium</vt:lpstr>
      <vt:lpstr>Higgs at LHC</vt:lpstr>
      <vt:lpstr>Higgs at ILC</vt:lpstr>
      <vt:lpstr>Higgs Couplings: LHC vs ILC</vt:lpstr>
      <vt:lpstr>Importance of Top Mass</vt:lpstr>
      <vt:lpstr>Summary Slide on High Energy Forntier</vt:lpstr>
      <vt:lpstr>Cracow Symposium</vt:lpstr>
      <vt:lpstr>PowerPoint Presentation</vt:lpstr>
      <vt:lpstr>Summary &amp; Key Issues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Forscherwelt DESY.</dc:title>
  <dc:creator/>
  <cp:lastModifiedBy>Mnich, Joachim</cp:lastModifiedBy>
  <cp:revision>1723</cp:revision>
  <cp:lastPrinted>2011-10-10T11:12:20Z</cp:lastPrinted>
  <dcterms:created xsi:type="dcterms:W3CDTF">2008-04-14T12:45:38Z</dcterms:created>
  <dcterms:modified xsi:type="dcterms:W3CDTF">2012-10-15T07:49:38Z</dcterms:modified>
</cp:coreProperties>
</file>