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5749" r:id="rId2"/>
  </p:sldMasterIdLst>
  <p:notesMasterIdLst>
    <p:notesMasterId r:id="rId45"/>
  </p:notesMasterIdLst>
  <p:sldIdLst>
    <p:sldId id="256" r:id="rId3"/>
    <p:sldId id="262" r:id="rId4"/>
    <p:sldId id="263" r:id="rId5"/>
    <p:sldId id="264" r:id="rId6"/>
    <p:sldId id="276" r:id="rId7"/>
    <p:sldId id="277" r:id="rId8"/>
    <p:sldId id="294" r:id="rId9"/>
    <p:sldId id="284" r:id="rId10"/>
    <p:sldId id="280" r:id="rId11"/>
    <p:sldId id="281" r:id="rId12"/>
    <p:sldId id="282" r:id="rId13"/>
    <p:sldId id="283" r:id="rId14"/>
    <p:sldId id="285" r:id="rId15"/>
    <p:sldId id="286" r:id="rId16"/>
    <p:sldId id="275" r:id="rId17"/>
    <p:sldId id="288" r:id="rId18"/>
    <p:sldId id="289" r:id="rId19"/>
    <p:sldId id="290" r:id="rId20"/>
    <p:sldId id="287" r:id="rId21"/>
    <p:sldId id="273" r:id="rId22"/>
    <p:sldId id="274" r:id="rId23"/>
    <p:sldId id="266" r:id="rId24"/>
    <p:sldId id="271" r:id="rId25"/>
    <p:sldId id="270" r:id="rId26"/>
    <p:sldId id="267" r:id="rId27"/>
    <p:sldId id="279" r:id="rId28"/>
    <p:sldId id="265" r:id="rId29"/>
    <p:sldId id="278" r:id="rId30"/>
    <p:sldId id="268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  <p:sldId id="269" r:id="rId40"/>
    <p:sldId id="258" r:id="rId41"/>
    <p:sldId id="259" r:id="rId42"/>
    <p:sldId id="260" r:id="rId43"/>
    <p:sldId id="302" r:id="rId44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660033"/>
    <a:srgbClr val="FF99CC"/>
    <a:srgbClr val="0000FF"/>
    <a:srgbClr val="00FFFF"/>
    <a:srgbClr val="ACEAF2"/>
    <a:srgbClr val="65E74F"/>
    <a:srgbClr val="FF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97" autoAdjust="0"/>
  </p:normalViewPr>
  <p:slideViewPr>
    <p:cSldViewPr>
      <p:cViewPr varScale="1">
        <p:scale>
          <a:sx n="62" d="100"/>
          <a:sy n="62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724" tIns="47361" rIns="94724" bIns="4736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4724" tIns="47361" rIns="94724" bIns="47361" rtlCol="0"/>
          <a:lstStyle>
            <a:lvl1pPr algn="r">
              <a:defRPr sz="1200"/>
            </a:lvl1pPr>
          </a:lstStyle>
          <a:p>
            <a:pPr>
              <a:defRPr/>
            </a:pPr>
            <a:fld id="{3290957C-23D4-4857-99CE-59D5B541B2F5}" type="datetimeFigureOut">
              <a:rPr lang="de-DE"/>
              <a:pPr>
                <a:defRPr/>
              </a:pPr>
              <a:t>16.12.2012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4" tIns="47361" rIns="94724" bIns="47361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4724" tIns="47361" rIns="94724" bIns="4736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724" tIns="47361" rIns="94724" bIns="473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4724" tIns="47361" rIns="94724" bIns="47361" rtlCol="0" anchor="b"/>
          <a:lstStyle>
            <a:lvl1pPr algn="r">
              <a:defRPr sz="1200"/>
            </a:lvl1pPr>
          </a:lstStyle>
          <a:p>
            <a:pPr>
              <a:defRPr/>
            </a:pPr>
            <a:fld id="{5BF40E93-690E-44ED-BE39-5AD29E5E07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9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F6BB3EDC-495B-4227-8E01-1CA7A1E00603}" type="slidenum">
              <a:rPr lang="en-US" sz="1300">
                <a:solidFill>
                  <a:srgbClr val="000000"/>
                </a:solidFill>
              </a:rPr>
              <a:pPr/>
              <a:t>30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67BA07-0F36-4EC0-BF9D-B5B3E409C964}" type="slidenum">
              <a:rPr lang="en-US"/>
              <a:pPr/>
              <a:t>40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5238" y="720725"/>
            <a:ext cx="4740275" cy="35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1" y="4560571"/>
            <a:ext cx="5320453" cy="42772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C0C9BC-47CD-40A0-B5EB-B0AC788BFCA9}" type="slidenum">
              <a:rPr lang="en-US"/>
              <a:pPr/>
              <a:t>41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5238" y="720725"/>
            <a:ext cx="4740275" cy="35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1" y="4560571"/>
            <a:ext cx="5320453" cy="42772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DEFE68B7-75C1-4755-81BA-0BEDF2ACAD0F}" type="slidenum">
              <a:rPr lang="en-US" sz="1300">
                <a:solidFill>
                  <a:srgbClr val="000000"/>
                </a:solidFill>
              </a:rPr>
              <a:pPr/>
              <a:t>31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CD99FBF8-DCED-40C9-9768-BE1A9631FB47}" type="slidenum">
              <a:rPr lang="en-US" sz="1300">
                <a:solidFill>
                  <a:srgbClr val="000000"/>
                </a:solidFill>
              </a:rPr>
              <a:pPr/>
              <a:t>32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783E7F45-9F34-446E-B1D7-C0DFC605BCB2}" type="slidenum">
              <a:rPr lang="en-US" sz="1300">
                <a:solidFill>
                  <a:srgbClr val="000000"/>
                </a:solidFill>
              </a:rPr>
              <a:pPr/>
              <a:t>33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04356170-86CF-4DE2-881A-FF659ECECFB8}" type="slidenum">
              <a:rPr lang="en-US" sz="1300">
                <a:solidFill>
                  <a:srgbClr val="000000"/>
                </a:solidFill>
              </a:rPr>
              <a:pPr/>
              <a:t>34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91DB70DC-9DC4-4CBE-ACEC-E531D6BFD8F3}" type="slidenum">
              <a:rPr lang="en-US" sz="1300">
                <a:solidFill>
                  <a:srgbClr val="000000"/>
                </a:solidFill>
              </a:rPr>
              <a:pPr/>
              <a:t>35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1DDB7C18-20C6-4E4A-BC9A-EC9B12C704AE}" type="slidenum">
              <a:rPr lang="en-US" sz="1300">
                <a:solidFill>
                  <a:srgbClr val="000000"/>
                </a:solidFill>
              </a:rPr>
              <a:pPr/>
              <a:t>36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658184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3141490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624796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4108102" indent="-241653" defTabSz="48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83306" algn="l"/>
                <a:tab pos="966612" algn="l"/>
                <a:tab pos="1449918" algn="l"/>
                <a:tab pos="1933224" algn="l"/>
                <a:tab pos="2416531" algn="l"/>
                <a:tab pos="2899837" algn="l"/>
                <a:tab pos="3383143" algn="l"/>
                <a:tab pos="3866449" algn="l"/>
                <a:tab pos="4349755" algn="l"/>
                <a:tab pos="4833061" algn="l"/>
                <a:tab pos="5316367" algn="l"/>
                <a:tab pos="5799673" algn="l"/>
                <a:tab pos="6282980" algn="l"/>
                <a:tab pos="6766286" algn="l"/>
                <a:tab pos="7249592" algn="l"/>
                <a:tab pos="7732898" algn="l"/>
                <a:tab pos="8216204" algn="l"/>
                <a:tab pos="8699510" algn="l"/>
                <a:tab pos="9182816" algn="l"/>
                <a:tab pos="9666122" algn="l"/>
              </a:tabLst>
              <a:defRPr sz="25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fld id="{15B4C9E6-75FC-426A-BEE7-F628E1EF62D6}" type="slidenum">
              <a:rPr lang="en-US" sz="1300">
                <a:solidFill>
                  <a:srgbClr val="000000"/>
                </a:solidFill>
              </a:rPr>
              <a:pPr/>
              <a:t>37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06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25974" y="720091"/>
            <a:ext cx="4819227" cy="355711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ChangeArrowheads="1"/>
          </p:cNvSpPr>
          <p:nvPr>
            <p:ph type="body" idx="1"/>
          </p:nvPr>
        </p:nvSpPr>
        <p:spPr>
          <a:xfrm>
            <a:off x="975361" y="4560571"/>
            <a:ext cx="5320453" cy="4277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DD86EE-85E9-4230-AF14-FA831BA98BAC}" type="slidenum">
              <a:rPr lang="en-US"/>
              <a:pPr/>
              <a:t>39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5238" y="720725"/>
            <a:ext cx="4740275" cy="355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361" y="4560571"/>
            <a:ext cx="5320453" cy="42772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0" descr="DESY-Logo-cyan-RGB_ger_border_whiteBG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5165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0" y="0"/>
            <a:ext cx="9144000" cy="2249488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6" name="Picture 45" descr="HG_LOGO_70_ENG_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19225" y="34432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476250"/>
            <a:ext cx="8520113" cy="12668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A98AD-0CF9-4538-9294-B9889F5898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4FF3-07E9-42E0-AA73-E960FD6C6B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1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81025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2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20687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609600"/>
            <a:ext cx="42084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5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2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5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463B-CE5C-4D7E-BE7A-7335EEBD0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44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66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76200"/>
            <a:ext cx="2141538" cy="5057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273800" cy="5057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FD8C-AF98-41BD-9181-9D5064EB7D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39EB-F2E6-47EE-8F68-A97EAC1F95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DCE1-742F-4A79-9759-976539B65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875-0A59-4CEB-9329-9692ADE27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7F03-4B0D-4757-B876-2C41936B82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7C70-07DA-4BE5-9AFE-677A2D8EF8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ED8A-05E3-40BA-BF8B-85A174F9D8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0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00A6E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22238"/>
            <a:ext cx="70294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A273E13-EBD5-45B5-B941-27BF2D5A97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42" descr="cmsLogo_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" y="76200"/>
            <a:ext cx="9064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7" descr="DESY-Logo-cyan-RGB_ger_border_cyanBG340px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0225" y="444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38" r:id="rId2"/>
    <p:sldLayoutId id="2147485739" r:id="rId3"/>
    <p:sldLayoutId id="2147485740" r:id="rId4"/>
    <p:sldLayoutId id="2147485741" r:id="rId5"/>
    <p:sldLayoutId id="2147485742" r:id="rId6"/>
    <p:sldLayoutId id="2147485743" r:id="rId7"/>
    <p:sldLayoutId id="2147485744" r:id="rId8"/>
    <p:sldLayoutId id="2147485745" r:id="rId9"/>
    <p:sldLayoutId id="2147485746" r:id="rId10"/>
    <p:sldLayoutId id="214748574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sz="17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sz="14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14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28600" y="76200"/>
            <a:ext cx="8685213" cy="5334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477000" y="6553200"/>
            <a:ext cx="2438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smtClean="0">
                <a:solidFill>
                  <a:srgbClr val="000000"/>
                </a:solidFill>
                <a:latin typeface="Comic Sans MS" pitchFamily="64" charset="0"/>
              </a:rPr>
              <a:t>  </a:t>
            </a:r>
            <a:fld id="{5BC094DC-DB1E-4761-BC19-D451FC48AA16}" type="slidenum">
              <a:rPr lang="en-US" sz="1400" b="1" smtClean="0">
                <a:solidFill>
                  <a:srgbClr val="000000"/>
                </a:solidFill>
                <a:latin typeface="Trebuchet MS" pitchFamily="32" charset="0"/>
              </a:rPr>
              <a:pPr algn="r" defTabSz="457200" eaLnBrk="0" hangingPunct="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US" sz="1400" b="1" smtClean="0">
              <a:solidFill>
                <a:srgbClr val="000000"/>
              </a:solidFill>
              <a:latin typeface="Trebuchet MS" pitchFamily="32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8567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76200"/>
            <a:ext cx="7381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76263" y="6418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241300" y="6567488"/>
            <a:ext cx="8572500" cy="1587"/>
          </a:xfrm>
          <a:prstGeom prst="line">
            <a:avLst/>
          </a:prstGeom>
          <a:noFill/>
          <a:ln w="3672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Trebuchet MS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FF0000"/>
          </a:solidFill>
          <a:latin typeface="+mn-lt"/>
          <a:ea typeface="DejaVu Sans" charset="0"/>
          <a:cs typeface="DejaVu Sans" charset="0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FF"/>
          </a:solidFill>
          <a:latin typeface="+mn-lt"/>
          <a:ea typeface="DejaVu Sans" charset="0"/>
          <a:cs typeface="DejaVu Sans" charset="0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>
          <a:solidFill>
            <a:srgbClr val="800080"/>
          </a:solidFill>
          <a:latin typeface="+mn-lt"/>
          <a:ea typeface="DejaVu Sans" charset="0"/>
          <a:cs typeface="DejaVu Sans" charset="0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00"/>
          </a:solidFill>
          <a:latin typeface="+mn-lt"/>
          <a:ea typeface="DejaVu Sans" charset="0"/>
          <a:cs typeface="DejaVu Sans" charset="0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00"/>
          </a:solidFill>
          <a:latin typeface="+mn-lt"/>
          <a:ea typeface="DejaVu Sans" charset="0"/>
          <a:cs typeface="DejaVu Sans" charset="0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00"/>
          </a:solidFill>
          <a:latin typeface="+mn-lt"/>
          <a:ea typeface="DejaVu Sans" charset="0"/>
          <a:cs typeface="DejaVu Sans" charset="0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00"/>
          </a:solidFill>
          <a:latin typeface="+mn-lt"/>
          <a:ea typeface="DejaVu Sans" charset="0"/>
          <a:cs typeface="DejaVu Sans" charset="0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0000"/>
          </a:solidFill>
          <a:latin typeface="+mn-lt"/>
          <a:ea typeface="DejaVu Sans" charset="0"/>
          <a:cs typeface="DejaVu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u="sng" dirty="0" smtClean="0"/>
              <a:t>Rainer Mankel</a:t>
            </a:r>
            <a:r>
              <a:rPr lang="en-US" sz="2800" dirty="0" smtClean="0"/>
              <a:t>, Alexei </a:t>
            </a:r>
            <a:r>
              <a:rPr lang="en-US" sz="2800" dirty="0" err="1" smtClean="0"/>
              <a:t>Raspereza</a:t>
            </a:r>
            <a:endParaRPr lang="en-US" sz="2800" dirty="0" smtClean="0"/>
          </a:p>
          <a:p>
            <a:r>
              <a:rPr lang="en-US" dirty="0" smtClean="0"/>
              <a:t>DESY</a:t>
            </a:r>
          </a:p>
          <a:p>
            <a:endParaRPr lang="en-US" dirty="0" smtClean="0"/>
          </a:p>
          <a:p>
            <a:r>
              <a:rPr lang="en-US" dirty="0" smtClean="0"/>
              <a:t>LHC Physics Discussions</a:t>
            </a:r>
          </a:p>
          <a:p>
            <a:r>
              <a:rPr lang="en-US" dirty="0" smtClean="0"/>
              <a:t>DESY, 17-Dec-2012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Updated Higgs Results from CMS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Symbol"/>
              </a:rPr>
              <a:t> Search Sensitivity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4200" y="1360488"/>
            <a:ext cx="3475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FF0000"/>
                </a:solidFill>
                <a:latin typeface="Trebuchet" pitchFamily="32" charset="0"/>
              </a:rPr>
              <a:t>sensitivity / channel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81563" y="1330325"/>
            <a:ext cx="4114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solidFill>
                  <a:srgbClr val="000080"/>
                </a:solidFill>
                <a:latin typeface="Trebuchet" pitchFamily="32" charset="0"/>
              </a:rPr>
              <a:t>sensitivity / category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24050"/>
            <a:ext cx="4206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924050"/>
            <a:ext cx="4206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91593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ym typeface="Symbol"/>
              </a:rPr>
              <a:t> Search </a:t>
            </a:r>
            <a:r>
              <a:rPr lang="en-US" dirty="0" smtClean="0">
                <a:sym typeface="Symbol"/>
              </a:rPr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1"/>
            <a:ext cx="8229600" cy="1333773"/>
          </a:xfrm>
        </p:spPr>
        <p:txBody>
          <a:bodyPr/>
          <a:lstStyle/>
          <a:p>
            <a:r>
              <a:rPr lang="en-US" dirty="0" smtClean="0"/>
              <a:t>While analysis approaches exclusion sensitivity for SM model Higgs, </a:t>
            </a:r>
            <a:r>
              <a:rPr lang="en-US" dirty="0" smtClean="0">
                <a:solidFill>
                  <a:srgbClr val="FF00FF"/>
                </a:solidFill>
              </a:rPr>
              <a:t>an excess develops</a:t>
            </a:r>
            <a:r>
              <a:rPr lang="en-US" dirty="0" smtClean="0"/>
              <a:t> which is </a:t>
            </a:r>
            <a:r>
              <a:rPr lang="en-US" dirty="0" smtClean="0">
                <a:solidFill>
                  <a:srgbClr val="FF00FF"/>
                </a:solidFill>
              </a:rPr>
              <a:t>compatible</a:t>
            </a:r>
            <a:r>
              <a:rPr lang="en-US" dirty="0" smtClean="0"/>
              <a:t> with SM Higgs </a:t>
            </a:r>
            <a:r>
              <a:rPr lang="en-US" dirty="0" smtClean="0">
                <a:sym typeface="Symbol"/>
              </a:rPr>
              <a:t> * BR</a:t>
            </a:r>
          </a:p>
          <a:p>
            <a:pPr>
              <a:buFont typeface="Wingdings" pitchFamily="2" charset="2"/>
              <a:buChar char="è"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9" y="1052934"/>
            <a:ext cx="3981496" cy="38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59" y="1062459"/>
            <a:ext cx="3894354" cy="37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7308304" y="2348880"/>
            <a:ext cx="21602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280" y="15567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injected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signal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517582"/>
            <a:ext cx="6342500" cy="647721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>
                <a:latin typeface="Comic Sans MS" pitchFamily="66" charset="0"/>
              </a:rPr>
              <a:t>Compatible with </a:t>
            </a:r>
            <a:r>
              <a:rPr lang="en-US" i="1" dirty="0" smtClean="0">
                <a:latin typeface="Comic Sans MS" pitchFamily="66" charset="0"/>
              </a:rPr>
              <a:t>the “gradual 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smtClean="0">
                <a:latin typeface="Comic Sans MS" pitchFamily="66" charset="0"/>
              </a:rPr>
              <a:t>appearance</a:t>
            </a:r>
            <a:r>
              <a:rPr lang="en-US" i="1" dirty="0">
                <a:latin typeface="Comic Sans MS" pitchFamily="66" charset="0"/>
              </a:rPr>
              <a:t>” of a signal</a:t>
            </a:r>
          </a:p>
        </p:txBody>
      </p:sp>
    </p:spTree>
    <p:extLst>
      <p:ext uri="{BB962C8B-B14F-4D97-AF65-F5344CB8AC3E}">
        <p14:creationId xmlns:p14="http://schemas.microsoft.com/office/powerpoint/2010/main" val="39740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VH, H </a:t>
            </a:r>
            <a:r>
              <a:rPr lang="en-US" dirty="0" smtClean="0">
                <a:sym typeface="Wingdings" pitchFamily="2" charset="2"/>
              </a:rPr>
              <a:t> bb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412875"/>
            <a:ext cx="5050904" cy="4718050"/>
          </a:xfrm>
        </p:spPr>
        <p:txBody>
          <a:bodyPr/>
          <a:lstStyle/>
          <a:p>
            <a:r>
              <a:rPr lang="en-US" dirty="0" smtClean="0"/>
              <a:t>H </a:t>
            </a:r>
            <a:r>
              <a:rPr lang="en-US" dirty="0" smtClean="0">
                <a:sym typeface="Wingdings" pitchFamily="2" charset="2"/>
              </a:rPr>
              <a:t> bb decay has the largest branching ratio for </a:t>
            </a:r>
            <a:r>
              <a:rPr lang="en-US" dirty="0" err="1" smtClean="0">
                <a:sym typeface="Wingdings" pitchFamily="2" charset="2"/>
              </a:rPr>
              <a:t>m</a:t>
            </a:r>
            <a:r>
              <a:rPr lang="en-US" baseline="-25000" dirty="0" err="1" smtClean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>
                <a:sym typeface="Wingdings" pitchFamily="2" charset="2"/>
              </a:rPr>
              <a:t> 130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Inclusive search is impossible due to the overwhelming QCD background (S/B~10</a:t>
            </a:r>
            <a:r>
              <a:rPr lang="en-US" baseline="30000" dirty="0" smtClean="0">
                <a:sym typeface="Wingdings" pitchFamily="2" charset="2"/>
              </a:rPr>
              <a:t>-9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Study Higgs production </a:t>
            </a:r>
            <a:r>
              <a:rPr lang="en-US" dirty="0" smtClean="0">
                <a:solidFill>
                  <a:srgbClr val="FF00FF"/>
                </a:solidFill>
              </a:rPr>
              <a:t>in association </a:t>
            </a:r>
            <a:r>
              <a:rPr lang="en-US" dirty="0" smtClean="0"/>
              <a:t>with an additional vector boson (V = W or Z)</a:t>
            </a:r>
          </a:p>
          <a:p>
            <a:r>
              <a:rPr lang="en-US" dirty="0" smtClean="0"/>
              <a:t>Five </a:t>
            </a:r>
            <a:r>
              <a:rPr lang="en-US" dirty="0" err="1" smtClean="0"/>
              <a:t>subchannels</a:t>
            </a:r>
            <a:r>
              <a:rPr lang="en-US" dirty="0" smtClean="0"/>
              <a:t> included: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>
                <a:sym typeface="Wingdings" pitchFamily="2" charset="2"/>
              </a:rPr>
              <a:t> e</a:t>
            </a:r>
            <a:r>
              <a:rPr lang="en-US" dirty="0" smtClean="0">
                <a:sym typeface="Symbol"/>
              </a:rPr>
              <a:t>, W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Symbol"/>
              </a:rPr>
              <a:t></a:t>
            </a:r>
          </a:p>
          <a:p>
            <a:pPr lvl="1"/>
            <a:r>
              <a:rPr lang="en-US" dirty="0" smtClean="0">
                <a:sym typeface="Symbol"/>
              </a:rPr>
              <a:t>Z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ee</a:t>
            </a:r>
            <a:r>
              <a:rPr lang="en-US" dirty="0" smtClean="0">
                <a:sym typeface="Wingdings" pitchFamily="2" charset="2"/>
              </a:rPr>
              <a:t>, Z  </a:t>
            </a:r>
            <a:r>
              <a:rPr lang="en-US" dirty="0" smtClean="0">
                <a:sym typeface="Symbol"/>
              </a:rPr>
              <a:t>, Z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Symbol"/>
              </a:rPr>
              <a:t> (invisible)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Strategy:</a:t>
            </a:r>
          </a:p>
          <a:p>
            <a:pPr lvl="1"/>
            <a:r>
              <a:rPr lang="en-US" dirty="0"/>
              <a:t>boosted Higgs </a:t>
            </a:r>
            <a:r>
              <a:rPr lang="en-US" dirty="0" smtClean="0"/>
              <a:t>candidate recoiling </a:t>
            </a:r>
            <a:r>
              <a:rPr lang="en-US" dirty="0"/>
              <a:t>against V</a:t>
            </a:r>
          </a:p>
          <a:p>
            <a:pPr lvl="1"/>
            <a:r>
              <a:rPr lang="en-US" dirty="0" smtClean="0">
                <a:sym typeface="Symbol"/>
              </a:rPr>
              <a:t> 2 b-tagged jets</a:t>
            </a:r>
          </a:p>
          <a:p>
            <a:pPr lvl="1"/>
            <a:r>
              <a:rPr lang="en-US" dirty="0" smtClean="0">
                <a:sym typeface="Symbol"/>
              </a:rPr>
              <a:t>b-jet energy regression</a:t>
            </a:r>
          </a:p>
          <a:p>
            <a:pPr lvl="1"/>
            <a:r>
              <a:rPr lang="en-US" dirty="0" smtClean="0">
                <a:sym typeface="Symbol"/>
              </a:rPr>
              <a:t>BDT shape analysis</a:t>
            </a:r>
          </a:p>
          <a:p>
            <a:pPr lvl="1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0708"/>
            <a:ext cx="2664296" cy="2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07877"/>
            <a:ext cx="32512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538709"/>
            <a:ext cx="77057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VH, 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bb  (cont’d)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2213"/>
            <a:ext cx="8229600" cy="1128712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en-US" dirty="0" smtClean="0"/>
              <a:t>VV production (an expected background) appears &amp; is well described</a:t>
            </a:r>
          </a:p>
          <a:p>
            <a:pPr lvl="1"/>
            <a:r>
              <a:rPr lang="en-US" dirty="0" smtClean="0"/>
              <a:t>important  </a:t>
            </a:r>
            <a:r>
              <a:rPr lang="en-US" dirty="0" smtClean="0">
                <a:solidFill>
                  <a:srgbClr val="FF00FF"/>
                </a:solidFill>
              </a:rPr>
              <a:t>“standard candle”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Additional </a:t>
            </a:r>
            <a:r>
              <a:rPr lang="en-US" dirty="0" smtClean="0">
                <a:solidFill>
                  <a:srgbClr val="FF00FF"/>
                </a:solidFill>
              </a:rPr>
              <a:t>excess attributed to VH production </a:t>
            </a:r>
            <a:r>
              <a:rPr lang="en-US" dirty="0" smtClean="0"/>
              <a:t>(not yet significant)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2613" y="1196752"/>
            <a:ext cx="5789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M(bb) after tight cuts on BDT discriminants: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651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VH, H </a:t>
            </a:r>
            <a:r>
              <a:rPr lang="en-US" dirty="0">
                <a:sym typeface="Wingdings" pitchFamily="2" charset="2"/>
              </a:rPr>
              <a:t> bb  R</a:t>
            </a:r>
            <a:r>
              <a:rPr lang="en-US" dirty="0" smtClean="0">
                <a:sym typeface="Wingdings" pitchFamily="2" charset="2"/>
              </a:rPr>
              <a:t>esults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97" y="1140626"/>
            <a:ext cx="3358211" cy="23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74" y="3645024"/>
            <a:ext cx="2133290" cy="23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5"/>
            <a:ext cx="38884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388456"/>
            <a:ext cx="5904656" cy="794098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>
                <a:latin typeface="Comic Sans MS" pitchFamily="66" charset="0"/>
              </a:rPr>
              <a:t>Best-fit signal strength is positive, consistent across channels  </a:t>
            </a:r>
            <a:r>
              <a:rPr lang="en-US" i="1" dirty="0" smtClean="0">
                <a:latin typeface="Comic Sans MS" pitchFamily="66" charset="0"/>
              </a:rPr>
              <a:t>&amp; </a:t>
            </a:r>
            <a:r>
              <a:rPr lang="en-US" i="1" dirty="0">
                <a:latin typeface="Comic Sans MS" pitchFamily="66" charset="0"/>
              </a:rPr>
              <a:t>compatible with SM cross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400233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=125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observed excess = 2.2 </a:t>
            </a:r>
            <a:r>
              <a:rPr lang="en-US" dirty="0" smtClean="0">
                <a:sym typeface="Symbol"/>
              </a:rPr>
              <a:t> </a:t>
            </a:r>
          </a:p>
          <a:p>
            <a:pPr lvl="1"/>
            <a:r>
              <a:rPr lang="en-US" dirty="0" smtClean="0">
                <a:sym typeface="Symbol"/>
              </a:rPr>
              <a:t>expected excess = 2.1  (with injected SM Higgs signal)</a:t>
            </a:r>
          </a:p>
          <a:p>
            <a:pPr>
              <a:buFont typeface="Wingdings" pitchFamily="2" charset="2"/>
              <a:buChar char="è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9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4208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6600" dirty="0" smtClean="0"/>
              <a:t>SM Higgs Combination</a:t>
            </a:r>
            <a:endParaRPr lang="de-DE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16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65907"/>
            <a:ext cx="7029450" cy="858837"/>
          </a:xfrm>
        </p:spPr>
        <p:txBody>
          <a:bodyPr/>
          <a:lstStyle/>
          <a:p>
            <a:r>
              <a:rPr lang="en-US" sz="3600" dirty="0" smtClean="0"/>
              <a:t>Combined Sensitivity &amp; Observation</a:t>
            </a:r>
            <a:endParaRPr lang="de-D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13692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en-US" dirty="0" smtClean="0"/>
              <a:t>Combination of the five main channels (H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Symbol"/>
              </a:rPr>
              <a:t> </a:t>
            </a:r>
            <a:r>
              <a:rPr lang="en-US" dirty="0" smtClean="0">
                <a:sym typeface="Symbol"/>
              </a:rPr>
              <a:t>at the level of ICHEP)</a:t>
            </a:r>
            <a:endParaRPr lang="en-US" dirty="0" smtClean="0"/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olidFill>
                  <a:srgbClr val="FF00FF"/>
                </a:solidFill>
              </a:rPr>
              <a:t>Good consistency between </a:t>
            </a:r>
            <a:r>
              <a:rPr lang="en-US" dirty="0">
                <a:solidFill>
                  <a:srgbClr val="FF00FF"/>
                </a:solidFill>
              </a:rPr>
              <a:t>e</a:t>
            </a:r>
            <a:r>
              <a:rPr lang="en-US" dirty="0" smtClean="0">
                <a:solidFill>
                  <a:srgbClr val="FF00FF"/>
                </a:solidFill>
              </a:rPr>
              <a:t>xpectation &amp; observation </a:t>
            </a:r>
            <a:r>
              <a:rPr lang="en-US" dirty="0" smtClean="0"/>
              <a:t>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~ 126 </a:t>
            </a:r>
            <a:r>
              <a:rPr lang="en-US" dirty="0" err="1" smtClean="0"/>
              <a:t>GeV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53" y="1674856"/>
            <a:ext cx="4258010" cy="38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2" y="1674855"/>
            <a:ext cx="3961983" cy="37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813" y="1223963"/>
            <a:ext cx="3865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  <a:latin typeface="Trebuchet" pitchFamily="32" charset="0"/>
              </a:rPr>
              <a:t>sensitivity / channel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27588" y="1260475"/>
            <a:ext cx="40513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  <a:latin typeface="Trebuchet" pitchFamily="32" charset="0"/>
              </a:rPr>
              <a:t>observed significance</a:t>
            </a:r>
          </a:p>
        </p:txBody>
      </p:sp>
    </p:spTree>
    <p:extLst>
      <p:ext uri="{BB962C8B-B14F-4D97-AF65-F5344CB8AC3E}">
        <p14:creationId xmlns:p14="http://schemas.microsoft.com/office/powerpoint/2010/main" val="40224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&amp; Signal Strength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41256" y="1067976"/>
            <a:ext cx="8144648" cy="4982814"/>
            <a:chOff x="134938" y="676275"/>
            <a:chExt cx="8734425" cy="53436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76275"/>
              <a:ext cx="4206875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676275"/>
              <a:ext cx="4665663" cy="421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38124" y="4768850"/>
              <a:ext cx="4397850" cy="1251058"/>
            </a:xfrm>
            <a:prstGeom prst="roundRect">
              <a:avLst>
                <a:gd name="adj" fmla="val 16667"/>
              </a:avLst>
            </a:prstGeom>
            <a:solidFill>
              <a:srgbClr val="CFE7E5"/>
            </a:solidFill>
            <a:ln w="18360">
              <a:solidFill>
                <a:srgbClr val="FF0000"/>
              </a:solidFill>
              <a:round/>
              <a:headEnd/>
              <a:tailEnd/>
            </a:ln>
            <a:effectLst>
              <a:outerShdw dist="103351" dir="2700000" algn="ctr" rotWithShape="0">
                <a:srgbClr val="808080"/>
              </a:outerShdw>
            </a:effec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fitted mass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b="1">
                <a:solidFill>
                  <a:srgbClr val="FF0000"/>
                </a:solidFill>
                <a:latin typeface="Trebuchet" pitchFamily="32" charset="0"/>
                <a:ea typeface="DejaVu Sans" charset="0"/>
                <a:cs typeface="DejaVu Sans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1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M</a:t>
              </a:r>
              <a:r>
                <a:rPr lang="en-US" sz="1600" b="1" baseline="-33000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X</a:t>
              </a:r>
              <a:r>
                <a:rPr lang="en-US" sz="1600" b="1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 = 125.8 </a:t>
              </a:r>
              <a:r>
                <a:rPr lang="en-US" sz="1600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±</a:t>
              </a:r>
              <a:r>
                <a:rPr lang="en-US" sz="1600" b="1">
                  <a:solidFill>
                    <a:srgbClr val="FF0000"/>
                  </a:solidFill>
                  <a:latin typeface="Trebuchet MS" pitchFamily="32" charset="0"/>
                  <a:ea typeface="Symbol" charset="2"/>
                  <a:cs typeface="Symbol" charset="2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0.4(stat) </a:t>
              </a:r>
              <a:r>
                <a:rPr lang="en-US" sz="1600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±</a:t>
              </a:r>
              <a:r>
                <a:rPr lang="en-US" sz="1600" b="1">
                  <a:solidFill>
                    <a:srgbClr val="FF0000"/>
                  </a:solidFill>
                  <a:latin typeface="Trebuchet MS" pitchFamily="32" charset="0"/>
                  <a:ea typeface="Symbol" charset="2"/>
                  <a:cs typeface="Symbol" charset="2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0.4(sys) GeV </a:t>
              </a: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5029199" y="4768850"/>
              <a:ext cx="3840163" cy="125105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8360">
              <a:solidFill>
                <a:srgbClr val="0000FF"/>
              </a:solidFill>
              <a:round/>
              <a:headEnd/>
              <a:tailEnd/>
            </a:ln>
            <a:effectLst>
              <a:outerShdw dist="103351" dir="2700000" algn="ctr" rotWithShape="0">
                <a:srgbClr val="808080"/>
              </a:outerShdw>
            </a:effec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200" b="1">
                  <a:solidFill>
                    <a:srgbClr val="0000FF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Best fit of signal </a:t>
              </a:r>
            </a:p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200" b="1">
                  <a:solidFill>
                    <a:srgbClr val="0000FF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strength in combination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200" b="1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s/s</a:t>
              </a:r>
              <a:r>
                <a:rPr lang="en-US" sz="2200" b="1" baseline="-33000">
                  <a:solidFill>
                    <a:srgbClr val="0000FF"/>
                  </a:solidFill>
                  <a:latin typeface="Trebuchet" pitchFamily="32" charset="0"/>
                  <a:ea typeface="Symbol" charset="2"/>
                  <a:cs typeface="Symbol" charset="2"/>
                </a:rPr>
                <a:t>SM</a:t>
              </a:r>
              <a:r>
                <a:rPr lang="en-US" sz="2200" b="1">
                  <a:solidFill>
                    <a:srgbClr val="0000FF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 = 0.88 </a:t>
              </a:r>
              <a:r>
                <a:rPr lang="en-US" sz="2200" b="1">
                  <a:solidFill>
                    <a:srgbClr val="0000FF"/>
                  </a:solidFill>
                  <a:latin typeface="Symbol" charset="2"/>
                  <a:ea typeface="Symbol" charset="2"/>
                  <a:cs typeface="Symbol" charset="2"/>
                </a:rPr>
                <a:t>±</a:t>
              </a:r>
              <a:r>
                <a:rPr lang="en-US" sz="2200" b="1">
                  <a:solidFill>
                    <a:srgbClr val="0000FF"/>
                  </a:solidFill>
                  <a:latin typeface="Trebuchet MS" pitchFamily="32" charset="0"/>
                  <a:ea typeface="Symbol" charset="2"/>
                  <a:cs typeface="Symbol" charset="2"/>
                </a:rPr>
                <a:t> </a:t>
              </a:r>
              <a:r>
                <a:rPr lang="en-US" sz="2200" b="1">
                  <a:solidFill>
                    <a:srgbClr val="0000FF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0.21</a:t>
              </a:r>
              <a:r>
                <a:rPr lang="en-US" sz="2200" b="1">
                  <a:solidFill>
                    <a:srgbClr val="FF0000"/>
                  </a:solidFill>
                  <a:latin typeface="Trebuchet" pitchFamily="32" charset="0"/>
                  <a:ea typeface="DejaVu Sans" charset="0"/>
                  <a:cs typeface="DejaVu Sans" charset="0"/>
                </a:rPr>
                <a:t> </a:t>
              </a: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03635" y="3927971"/>
            <a:ext cx="3108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  <a:latin typeface="Trebuchet" pitchFamily="32" charset="0"/>
              </a:rPr>
              <a:t>H </a:t>
            </a:r>
            <a:r>
              <a:rPr lang="en-US" sz="1800" b="1" dirty="0">
                <a:solidFill>
                  <a:srgbClr val="000000"/>
                </a:solidFill>
                <a:latin typeface="Trebuchet" pitchFamily="32" charset="0"/>
              </a:rPr>
              <a:t>→ </a:t>
            </a:r>
            <a:r>
              <a:rPr lang="en-US" sz="1800" b="1" dirty="0" err="1" smtClean="0">
                <a:solidFill>
                  <a:srgbClr val="000000"/>
                </a:solidFill>
                <a:latin typeface="Symbol" charset="2"/>
              </a:rPr>
              <a:t>gg</a:t>
            </a:r>
            <a:r>
              <a:rPr lang="en-US" sz="1800" b="1" dirty="0" smtClean="0">
                <a:solidFill>
                  <a:srgbClr val="000000"/>
                </a:solidFill>
                <a:latin typeface="Symbol" charset="2"/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latin typeface="Trebuchet" pitchFamily="32" charset="0"/>
              </a:rPr>
              <a:t> ICHEP analysis</a:t>
            </a:r>
            <a:endParaRPr lang="en-US" sz="1800" b="1" dirty="0">
              <a:solidFill>
                <a:srgbClr val="000000"/>
              </a:solidFill>
              <a:latin typeface="Trebuchet" pitchFamily="32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668344" y="3074045"/>
            <a:ext cx="808895" cy="6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endParaRPr lang="en-US" sz="1400" b="1" dirty="0" smtClean="0">
              <a:solidFill>
                <a:srgbClr val="000000"/>
              </a:solidFill>
              <a:latin typeface="Trebuchet" pitchFamily="32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Trebuchet" pitchFamily="32" charset="0"/>
              </a:rPr>
              <a:t>ICHEP</a:t>
            </a:r>
            <a:endParaRPr lang="en-US" sz="1400" b="1" dirty="0">
              <a:solidFill>
                <a:srgbClr val="000000"/>
              </a:solidFill>
              <a:latin typeface="Trebuchet" pitchFamily="3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524328" y="3212976"/>
            <a:ext cx="144016" cy="164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61113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Couplings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412875"/>
            <a:ext cx="3394720" cy="471805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F</a:t>
            </a:r>
            <a:r>
              <a:rPr lang="en-US" dirty="0" smtClean="0"/>
              <a:t>: uniform scaling factor applied to SM coupling of H to fermions (</a:t>
            </a:r>
            <a:r>
              <a:rPr lang="en-US" dirty="0" smtClean="0">
                <a:sym typeface="Symbol"/>
              </a:rPr>
              <a:t></a:t>
            </a:r>
            <a:r>
              <a:rPr lang="en-US" dirty="0" smtClean="0"/>
              <a:t>, b, t, …)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V</a:t>
            </a:r>
            <a:r>
              <a:rPr lang="en-US" dirty="0" smtClean="0"/>
              <a:t>: </a:t>
            </a:r>
            <a:r>
              <a:rPr lang="en-US" dirty="0"/>
              <a:t>uniform scaling factor applied to SM coupling </a:t>
            </a:r>
            <a:r>
              <a:rPr lang="en-US" dirty="0" smtClean="0"/>
              <a:t>of H to vector bosons (</a:t>
            </a:r>
            <a:r>
              <a:rPr lang="en-US" dirty="0" smtClean="0">
                <a:sym typeface="Symbol"/>
              </a:rPr>
              <a:t>, W, Z)</a:t>
            </a:r>
          </a:p>
          <a:p>
            <a:r>
              <a:rPr lang="en-US" dirty="0" smtClean="0">
                <a:sym typeface="Symbol"/>
              </a:rPr>
              <a:t>Combination of production and decay mechanism introduces correlations</a:t>
            </a:r>
            <a:endParaRPr lang="en-US" dirty="0" smtClean="0"/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Couplings are consistent with</a:t>
            </a:r>
            <a:br>
              <a:rPr lang="en-US" dirty="0" smtClean="0"/>
            </a:br>
            <a:r>
              <a:rPr lang="en-US" dirty="0" smtClean="0"/>
              <a:t>standard model Higgs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err="1"/>
              <a:t>f</a:t>
            </a:r>
            <a:r>
              <a:rPr lang="en-US" dirty="0" err="1" smtClean="0"/>
              <a:t>ermiophobic</a:t>
            </a:r>
            <a:r>
              <a:rPr lang="en-US" dirty="0" smtClean="0"/>
              <a:t> Higgs is excluded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1070"/>
            <a:ext cx="4680520" cy="472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2080" y="4941168"/>
            <a:ext cx="3384376" cy="794098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 smtClean="0">
                <a:latin typeface="Comic Sans MS" pitchFamily="66" charset="0"/>
              </a:rPr>
              <a:t>Everything is consistent   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    with SM !</a:t>
            </a:r>
            <a:endParaRPr lang="en-US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4208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6600" dirty="0" smtClean="0"/>
              <a:t>Searches for Neutral MSSM Higgs Bosons</a:t>
            </a:r>
            <a:endParaRPr lang="de-DE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4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After the Discovery</a:t>
            </a:r>
            <a:r>
              <a:rPr lang="en-US" sz="3200" dirty="0"/>
              <a:t> 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5"/>
            <a:ext cx="4618856" cy="3998069"/>
          </a:xfrm>
        </p:spPr>
        <p:txBody>
          <a:bodyPr/>
          <a:lstStyle/>
          <a:p>
            <a:r>
              <a:rPr lang="en-US" sz="1800" dirty="0" smtClean="0"/>
              <a:t>Confirmation of the 126 </a:t>
            </a:r>
            <a:r>
              <a:rPr lang="en-US" sz="1800" dirty="0" err="1" smtClean="0"/>
              <a:t>GeV</a:t>
            </a:r>
            <a:r>
              <a:rPr lang="en-US" sz="1800" dirty="0" smtClean="0"/>
              <a:t> signal with more statistics 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FF00FF"/>
                </a:solidFill>
                <a:sym typeface="Wingdings" pitchFamily="2" charset="2"/>
              </a:rPr>
              <a:t>ZZ*</a:t>
            </a:r>
            <a:r>
              <a:rPr lang="en-US" sz="1800" dirty="0" smtClean="0">
                <a:sym typeface="Wingdings" pitchFamily="2" charset="2"/>
              </a:rPr>
              <a:t>, [WW]</a:t>
            </a:r>
            <a:endParaRPr lang="en-US" sz="1800" dirty="0" smtClean="0"/>
          </a:p>
          <a:p>
            <a:r>
              <a:rPr lang="en-US" sz="1800" dirty="0" smtClean="0"/>
              <a:t>Do we see the decay to fermions ?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>
                <a:solidFill>
                  <a:srgbClr val="FF00FF"/>
                </a:solidFill>
                <a:sym typeface="Symbol"/>
              </a:rPr>
              <a:t>, bb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sz="1800" dirty="0" smtClean="0"/>
              <a:t>Measurement of the couplings &amp; comparison with SM</a:t>
            </a:r>
          </a:p>
          <a:p>
            <a:r>
              <a:rPr lang="en-US" sz="1800" dirty="0" smtClean="0"/>
              <a:t>Is the 126 </a:t>
            </a:r>
            <a:r>
              <a:rPr lang="en-US" sz="1800" dirty="0" err="1" smtClean="0"/>
              <a:t>GeV</a:t>
            </a:r>
            <a:r>
              <a:rPr lang="en-US" sz="1800" dirty="0" smtClean="0"/>
              <a:t> signal just one state in a more complex Higgs sector?</a:t>
            </a:r>
          </a:p>
          <a:p>
            <a:pPr lvl="1"/>
            <a:r>
              <a:rPr lang="en-US" sz="1600" dirty="0" smtClean="0"/>
              <a:t>e.g. MSSM (five Higgs states)</a:t>
            </a:r>
          </a:p>
          <a:p>
            <a:pPr lvl="1">
              <a:buFont typeface="Wingdings" pitchFamily="2" charset="2"/>
              <a:buChar char="è"/>
            </a:pPr>
            <a:r>
              <a:rPr lang="en-US" sz="1600" dirty="0" smtClean="0">
                <a:solidFill>
                  <a:srgbClr val="FF00FF"/>
                </a:solidFill>
                <a:sym typeface="Symbol"/>
              </a:rPr>
              <a:t></a:t>
            </a:r>
            <a:r>
              <a:rPr lang="en-US" sz="1600" dirty="0">
                <a:solidFill>
                  <a:srgbClr val="FF00FF"/>
                </a:solidFill>
                <a:sym typeface="Symbol"/>
              </a:rPr>
              <a:t>, bb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091" y="2132856"/>
            <a:ext cx="40349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374957"/>
            <a:ext cx="3960440" cy="646331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i="1" dirty="0" smtClean="0">
                <a:latin typeface="Comic Sans MS" pitchFamily="66" charset="0"/>
              </a:rPr>
              <a:t>Focus on new results as they were prepared for HCP 2012!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1268760"/>
            <a:ext cx="5688632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Main points of interest after the initial observation of a new boson has been made: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43" y="4653136"/>
            <a:ext cx="2248387" cy="17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MSSM Higgs Bosons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MSSM features two complex Higgs doublets</a:t>
            </a:r>
          </a:p>
          <a:p>
            <a:r>
              <a:rPr lang="en-US" dirty="0"/>
              <a:t>F</a:t>
            </a:r>
            <a:r>
              <a:rPr lang="en-US" dirty="0" smtClean="0"/>
              <a:t>ive Higgs particles</a:t>
            </a:r>
          </a:p>
          <a:p>
            <a:pPr lvl="1"/>
            <a:r>
              <a:rPr lang="en-US" dirty="0" smtClean="0"/>
              <a:t>three neutral (h, H, A)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denoted </a:t>
            </a:r>
            <a:r>
              <a:rPr lang="en-US" dirty="0">
                <a:sym typeface="Symbol"/>
              </a:rPr>
              <a:t>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two charged (H</a:t>
            </a:r>
            <a:r>
              <a:rPr lang="en-US" baseline="30000" dirty="0" smtClean="0">
                <a:sym typeface="Symbol"/>
              </a:rPr>
              <a:t>±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 observed 126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 state is often 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attributed to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the lightest Higgs (h) </a:t>
            </a:r>
          </a:p>
          <a:p>
            <a:r>
              <a:rPr lang="en-US" dirty="0" smtClean="0">
                <a:sym typeface="Symbol"/>
              </a:rPr>
              <a:t>Two free parameters: </a:t>
            </a:r>
          </a:p>
          <a:p>
            <a:pPr lvl="1"/>
            <a:r>
              <a:rPr lang="en-US" dirty="0" smtClean="0">
                <a:sym typeface="Symbol"/>
              </a:rPr>
              <a:t>m</a:t>
            </a:r>
            <a:r>
              <a:rPr lang="en-US" baseline="-25000" dirty="0" smtClean="0">
                <a:sym typeface="Symbol"/>
              </a:rPr>
              <a:t>A</a:t>
            </a:r>
          </a:p>
          <a:p>
            <a:pPr lvl="1"/>
            <a:r>
              <a:rPr lang="en-US" dirty="0" smtClean="0">
                <a:sym typeface="Symbol"/>
              </a:rPr>
              <a:t>tan  (ratio of vacuum expectation values </a:t>
            </a:r>
            <a:r>
              <a:rPr lang="en-US" dirty="0" smtClean="0">
                <a:sym typeface="Symbol"/>
              </a:rPr>
              <a:t>of the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two Higgs doublets)</a:t>
            </a: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MSSM search in  channel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uses two event classes:</a:t>
            </a:r>
          </a:p>
          <a:p>
            <a:pPr lvl="1"/>
            <a:r>
              <a:rPr lang="en-US" dirty="0" smtClean="0">
                <a:sym typeface="Symbol"/>
              </a:rPr>
              <a:t>B-jet category</a:t>
            </a:r>
          </a:p>
          <a:p>
            <a:pPr lvl="1"/>
            <a:r>
              <a:rPr lang="en-US" dirty="0" smtClean="0">
                <a:sym typeface="Symbol"/>
              </a:rPr>
              <a:t>Non-B category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98" y="1412777"/>
            <a:ext cx="334207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>
          <a:xfrm rot="5400000">
            <a:off x="2521433" y="2121382"/>
            <a:ext cx="159146" cy="508223"/>
          </a:xfrm>
          <a:prstGeom prst="rightBrace">
            <a:avLst>
              <a:gd name="adj1" fmla="val 24030"/>
              <a:gd name="adj2" fmla="val 504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50296"/>
            <a:ext cx="2250557" cy="141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2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MSSM </a:t>
            </a:r>
            <a:r>
              <a:rPr lang="en-US" sz="3200" dirty="0">
                <a:sym typeface="Symbol"/>
              </a:rPr>
              <a:t>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ym typeface="Symbol"/>
              </a:rPr>
              <a:t>: </a:t>
            </a:r>
            <a:br>
              <a:rPr lang="en-US" sz="3200" dirty="0" smtClean="0">
                <a:sym typeface="Symbol"/>
              </a:rPr>
            </a:br>
            <a:r>
              <a:rPr lang="en-US" sz="3200" dirty="0" smtClean="0"/>
              <a:t>Mass Distribution in B-Category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3501009"/>
            <a:ext cx="2386608" cy="2629916"/>
          </a:xfrm>
        </p:spPr>
        <p:txBody>
          <a:bodyPr/>
          <a:lstStyle/>
          <a:p>
            <a:r>
              <a:rPr lang="en-US" dirty="0" smtClean="0"/>
              <a:t>Background compositions </a:t>
            </a:r>
            <a:r>
              <a:rPr lang="en-US" dirty="0" smtClean="0">
                <a:solidFill>
                  <a:srgbClr val="FF00FF"/>
                </a:solidFill>
              </a:rPr>
              <a:t>differ significantly</a:t>
            </a:r>
            <a:r>
              <a:rPr lang="en-US" dirty="0" smtClean="0"/>
              <a:t> across the various decay channels</a:t>
            </a:r>
          </a:p>
          <a:p>
            <a:r>
              <a:rPr lang="en-US" dirty="0" smtClean="0"/>
              <a:t>All distributions </a:t>
            </a:r>
            <a:r>
              <a:rPr lang="en-US" dirty="0" smtClean="0">
                <a:solidFill>
                  <a:srgbClr val="FF00FF"/>
                </a:solidFill>
              </a:rPr>
              <a:t>well described</a:t>
            </a:r>
            <a:r>
              <a:rPr lang="en-US" dirty="0" smtClean="0"/>
              <a:t> by background hypothesis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904656" cy="508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2" y="4005064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MSSM Search (</a:t>
            </a:r>
            <a:r>
              <a:rPr lang="en-US" dirty="0" smtClean="0">
                <a:sym typeface="Symbol"/>
              </a:rPr>
              <a:t>)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0547"/>
            <a:ext cx="8229600" cy="990377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en-US" dirty="0" smtClean="0">
                <a:solidFill>
                  <a:srgbClr val="FF00FF"/>
                </a:solidFill>
              </a:rPr>
              <a:t>Substantial </a:t>
            </a:r>
            <a:r>
              <a:rPr lang="en-US" dirty="0" smtClean="0">
                <a:solidFill>
                  <a:srgbClr val="FF00FF"/>
                </a:solidFill>
              </a:rPr>
              <a:t>improvemen</a:t>
            </a:r>
            <a:r>
              <a:rPr lang="en-US" dirty="0" smtClean="0"/>
              <a:t>t of tan 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 upper limits (tan </a:t>
            </a:r>
            <a:r>
              <a:rPr lang="en-US" dirty="0" smtClean="0">
                <a:sym typeface="Symbol"/>
              </a:rPr>
              <a:t> </a:t>
            </a:r>
            <a:r>
              <a:rPr lang="en-US" dirty="0" smtClean="0"/>
              <a:t>&lt; 5 for m</a:t>
            </a:r>
            <a:r>
              <a:rPr lang="en-US" baseline="-25000" dirty="0" smtClean="0"/>
              <a:t>A</a:t>
            </a:r>
            <a:r>
              <a:rPr lang="en-US" dirty="0" smtClean="0"/>
              <a:t>&lt;250 </a:t>
            </a:r>
            <a:r>
              <a:rPr lang="en-US" dirty="0" err="1" smtClean="0"/>
              <a:t>GeV</a:t>
            </a:r>
            <a:r>
              <a:rPr lang="en-US" dirty="0" smtClean="0"/>
              <a:t> ! )</a:t>
            </a:r>
          </a:p>
          <a:p>
            <a:pPr lvl="1"/>
            <a:r>
              <a:rPr lang="en-US" dirty="0" smtClean="0"/>
              <a:t>touching the LEP constraint at low m</a:t>
            </a:r>
            <a:r>
              <a:rPr lang="en-US" baseline="-25000" dirty="0" smtClean="0"/>
              <a:t>A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Extension of mass scale up to 800 </a:t>
            </a:r>
            <a:r>
              <a:rPr lang="en-US" dirty="0" err="1" smtClean="0"/>
              <a:t>GeV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55654" y="1052736"/>
            <a:ext cx="33829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800000"/>
                </a:solidFill>
                <a:latin typeface="Trebuchet" pitchFamily="32" charset="0"/>
              </a:rPr>
              <a:t>New result:</a:t>
            </a:r>
            <a:endParaRPr lang="en-US" b="1" dirty="0">
              <a:solidFill>
                <a:srgbClr val="800000"/>
              </a:solidFill>
              <a:latin typeface="Trebuchet" pitchFamily="32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9" y="1346423"/>
            <a:ext cx="41148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40842" y="1052736"/>
            <a:ext cx="38242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800000"/>
                </a:solidFill>
                <a:latin typeface="Trebuchet" pitchFamily="32" charset="0"/>
              </a:rPr>
              <a:t>Previous result (7 </a:t>
            </a:r>
            <a:r>
              <a:rPr lang="en-US" b="1" dirty="0" err="1" smtClean="0">
                <a:solidFill>
                  <a:srgbClr val="800000"/>
                </a:solidFill>
                <a:latin typeface="Trebuchet" pitchFamily="32" charset="0"/>
              </a:rPr>
              <a:t>TeV</a:t>
            </a:r>
            <a:r>
              <a:rPr lang="en-US" b="1" dirty="0" smtClean="0">
                <a:solidFill>
                  <a:srgbClr val="800000"/>
                </a:solidFill>
                <a:latin typeface="Trebuchet" pitchFamily="32" charset="0"/>
              </a:rPr>
              <a:t>):</a:t>
            </a:r>
            <a:endParaRPr lang="en-US" b="1" dirty="0">
              <a:solidFill>
                <a:srgbClr val="800000"/>
              </a:solidFill>
              <a:latin typeface="Trebuchet" pitchFamily="32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29" y="1397223"/>
            <a:ext cx="406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102029" y="4535711"/>
            <a:ext cx="1006475" cy="365125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106292" y="4535711"/>
            <a:ext cx="1006475" cy="365125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</a:t>
            </a:r>
            <a:r>
              <a:rPr lang="en-US" sz="4000" dirty="0">
                <a:sym typeface="Symbol"/>
              </a:rPr>
              <a:t> </a:t>
            </a:r>
            <a:r>
              <a:rPr lang="en-US" sz="4000" dirty="0">
                <a:sym typeface="Wingdings" pitchFamily="2" charset="2"/>
              </a:rPr>
              <a:t> 3b </a:t>
            </a:r>
            <a:r>
              <a:rPr lang="en-US" sz="4000" dirty="0" smtClean="0">
                <a:sym typeface="Wingdings" pitchFamily="2" charset="2"/>
              </a:rPr>
              <a:t>Search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for MSSM Higgs boson decaying to </a:t>
            </a:r>
            <a:br>
              <a:rPr lang="en-US" dirty="0" smtClean="0"/>
            </a:br>
            <a:r>
              <a:rPr lang="en-US" dirty="0" smtClean="0"/>
              <a:t>b quarks, and produced with at least one </a:t>
            </a:r>
            <a:br>
              <a:rPr lang="en-US" dirty="0" smtClean="0"/>
            </a:br>
            <a:r>
              <a:rPr lang="en-US" dirty="0" smtClean="0"/>
              <a:t>additional b quark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/>
              <a:t>enhancement if tan </a:t>
            </a:r>
            <a:r>
              <a:rPr lang="en-US" dirty="0" smtClean="0">
                <a:sym typeface="Symbol"/>
              </a:rPr>
              <a:t> &gt; 1</a:t>
            </a:r>
            <a:endParaRPr lang="en-US" dirty="0" smtClean="0"/>
          </a:p>
          <a:p>
            <a:r>
              <a:rPr lang="en-US" dirty="0" smtClean="0"/>
              <a:t>Two analyses:</a:t>
            </a:r>
          </a:p>
          <a:p>
            <a:pPr lvl="1"/>
            <a:r>
              <a:rPr lang="en-US" dirty="0" smtClean="0"/>
              <a:t>all-</a:t>
            </a:r>
            <a:r>
              <a:rPr lang="en-US" dirty="0" err="1" smtClean="0"/>
              <a:t>hadronic</a:t>
            </a:r>
            <a:r>
              <a:rPr lang="en-US" dirty="0" smtClean="0"/>
              <a:t>  (CMS-PAS-12-026)</a:t>
            </a:r>
          </a:p>
          <a:p>
            <a:pPr lvl="1"/>
            <a:r>
              <a:rPr lang="en-US" dirty="0" err="1" smtClean="0"/>
              <a:t>semileptonic</a:t>
            </a:r>
            <a:r>
              <a:rPr lang="en-US" dirty="0" smtClean="0"/>
              <a:t> (CMS-PAS-12-027)</a:t>
            </a:r>
          </a:p>
          <a:p>
            <a:pPr lvl="1"/>
            <a:r>
              <a:rPr lang="en-US" dirty="0">
                <a:solidFill>
                  <a:srgbClr val="FF00FF"/>
                </a:solidFill>
              </a:rPr>
              <a:t>n</a:t>
            </a:r>
            <a:r>
              <a:rPr lang="en-US" dirty="0" smtClean="0">
                <a:solidFill>
                  <a:srgbClr val="FF00FF"/>
                </a:solidFill>
              </a:rPr>
              <a:t>ew: combination (CMS-PAS-12-033)</a:t>
            </a:r>
          </a:p>
          <a:p>
            <a:endParaRPr lang="en-US" dirty="0"/>
          </a:p>
          <a:p>
            <a:r>
              <a:rPr lang="en-US" dirty="0" smtClean="0"/>
              <a:t>Only accessible with sophisticated triggering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/>
              <a:t>dedicated triggers: jets + </a:t>
            </a:r>
            <a:r>
              <a:rPr lang="en-US" dirty="0" smtClean="0"/>
              <a:t>b-tagging </a:t>
            </a:r>
            <a:r>
              <a:rPr lang="en-US" dirty="0" smtClean="0"/>
              <a:t>(+ </a:t>
            </a:r>
            <a:r>
              <a:rPr lang="en-US" dirty="0" err="1" smtClean="0"/>
              <a:t>muon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Event selection: three leading b-tagged jets (+ non-isolated </a:t>
            </a:r>
            <a:r>
              <a:rPr lang="en-US" dirty="0" err="1" smtClean="0"/>
              <a:t>muon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Data: 2.7 – 4.8 fb</a:t>
            </a:r>
            <a:r>
              <a:rPr lang="en-US" baseline="30000" dirty="0" smtClean="0"/>
              <a:t>-1</a:t>
            </a:r>
            <a:r>
              <a:rPr lang="en-US" dirty="0" smtClean="0"/>
              <a:t> at 7 </a:t>
            </a:r>
            <a:r>
              <a:rPr lang="en-US" dirty="0" err="1" smtClean="0"/>
              <a:t>TeV</a:t>
            </a:r>
            <a:endParaRPr lang="en-US" dirty="0"/>
          </a:p>
          <a:p>
            <a:r>
              <a:rPr lang="en-US" dirty="0" smtClean="0"/>
              <a:t>Main background: multi-jet QCD</a:t>
            </a:r>
          </a:p>
          <a:p>
            <a:pPr lvl="1"/>
            <a:r>
              <a:rPr lang="en-US" dirty="0" smtClean="0"/>
              <a:t>derived from data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051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3715022"/>
            <a:ext cx="3440671" cy="794098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Pushing the CMS trigger to its limits!</a:t>
            </a:r>
            <a:endParaRPr lang="en-US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 from MSSM Higgs Search </a:t>
            </a:r>
            <a:r>
              <a:rPr lang="en-US" sz="3200" dirty="0"/>
              <a:t>(b</a:t>
            </a:r>
            <a:r>
              <a:rPr lang="en-US" sz="3200" dirty="0">
                <a:sym typeface="Symbol"/>
              </a:rPr>
              <a:t> </a:t>
            </a:r>
            <a:r>
              <a:rPr lang="en-US" sz="3200" dirty="0">
                <a:sym typeface="Wingdings" pitchFamily="2" charset="2"/>
              </a:rPr>
              <a:t> 3b </a:t>
            </a:r>
            <a:r>
              <a:rPr lang="en-US" sz="3200" dirty="0" smtClean="0"/>
              <a:t>)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8" y="5085183"/>
            <a:ext cx="4424362" cy="1045741"/>
          </a:xfrm>
        </p:spPr>
        <p:txBody>
          <a:bodyPr/>
          <a:lstStyle/>
          <a:p>
            <a:r>
              <a:rPr lang="en-US" dirty="0" smtClean="0"/>
              <a:t>No signal observed in either analysis</a:t>
            </a:r>
          </a:p>
          <a:p>
            <a:r>
              <a:rPr lang="en-US" dirty="0" smtClean="0"/>
              <a:t>Nearly orthogonal selection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olidFill>
                  <a:srgbClr val="FF00FF"/>
                </a:solidFill>
              </a:rPr>
              <a:t>Analyses have been combined</a:t>
            </a:r>
            <a:endParaRPr lang="de-DE" dirty="0">
              <a:solidFill>
                <a:srgbClr val="FF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706016"/>
            <a:ext cx="4389437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10779"/>
            <a:ext cx="40227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8125" y="1174204"/>
            <a:ext cx="3749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>
                <a:solidFill>
                  <a:srgbClr val="000080"/>
                </a:solidFill>
                <a:latin typeface="Trebuchet" pitchFamily="32" charset="0"/>
              </a:rPr>
              <a:t>semi-leptonic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18075" y="1174204"/>
            <a:ext cx="37496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>
                <a:solidFill>
                  <a:srgbClr val="000080"/>
                </a:solidFill>
                <a:latin typeface="Trebuchet" pitchFamily="32" charset="0"/>
              </a:rPr>
              <a:t>all-hadronic</a:t>
            </a:r>
          </a:p>
        </p:txBody>
      </p:sp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16" y="3691184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</a:t>
            </a:r>
            <a:r>
              <a:rPr lang="en-US" sz="3200" dirty="0" smtClean="0">
                <a:sym typeface="Symbol"/>
              </a:rPr>
              <a:t> </a:t>
            </a:r>
            <a:r>
              <a:rPr lang="en-US" sz="3200" dirty="0" smtClean="0">
                <a:sym typeface="Wingdings" pitchFamily="2" charset="2"/>
              </a:rPr>
              <a:t> 3b Search: Combination &amp;</a:t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Comparison with </a:t>
            </a:r>
            <a:r>
              <a:rPr lang="en-US" sz="3200" dirty="0" err="1" smtClean="0">
                <a:sym typeface="Wingdings" pitchFamily="2" charset="2"/>
              </a:rPr>
              <a:t>Tevatron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6885"/>
            <a:ext cx="8229600" cy="1084039"/>
          </a:xfrm>
        </p:spPr>
        <p:txBody>
          <a:bodyPr/>
          <a:lstStyle/>
          <a:p>
            <a:pPr>
              <a:buFont typeface="Wingdings" pitchFamily="2" charset="2"/>
              <a:buChar char="è"/>
            </a:pPr>
            <a:r>
              <a:rPr lang="en-US" dirty="0" smtClean="0">
                <a:sym typeface="Symbol"/>
              </a:rPr>
              <a:t>Not confirming ~2-plus excesses seen by CDF + </a:t>
            </a:r>
            <a:r>
              <a:rPr lang="en-US" dirty="0" err="1" smtClean="0">
                <a:sym typeface="Symbol"/>
              </a:rPr>
              <a:t>DZero</a:t>
            </a:r>
            <a:endParaRPr lang="en-US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661"/>
            <a:ext cx="4206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052736"/>
            <a:ext cx="49117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460464"/>
            <a:ext cx="8049183" cy="794098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 First time this is done at LHC! </a:t>
            </a:r>
            <a:r>
              <a:rPr lang="en-US" i="1" dirty="0" smtClean="0">
                <a:latin typeface="Comic Sans MS" pitchFamily="66" charset="0"/>
              </a:rPr>
              <a:t>CMS </a:t>
            </a:r>
            <a:r>
              <a:rPr lang="en-US" i="1" dirty="0">
                <a:latin typeface="Comic Sans MS" pitchFamily="66" charset="0"/>
              </a:rPr>
              <a:t>has much better sensitivity </a:t>
            </a:r>
            <a:r>
              <a:rPr lang="en-US" i="1" dirty="0" smtClean="0">
                <a:latin typeface="Comic Sans MS" pitchFamily="66" charset="0"/>
              </a:rPr>
              <a:t> 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    already </a:t>
            </a:r>
            <a:r>
              <a:rPr lang="en-US" i="1" dirty="0">
                <a:latin typeface="Comic Sans MS" pitchFamily="66" charset="0"/>
              </a:rPr>
              <a:t>with 2011 data (2012 under analysis)</a:t>
            </a:r>
          </a:p>
        </p:txBody>
      </p:sp>
      <p:pic>
        <p:nvPicPr>
          <p:cNvPr id="10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4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Significance of Higgs candidate at 126 </a:t>
            </a:r>
            <a:r>
              <a:rPr lang="en-US" sz="2000" dirty="0" err="1" smtClean="0"/>
              <a:t>GeV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FF00FF"/>
                </a:solidFill>
              </a:rPr>
              <a:t>growing as expected</a:t>
            </a:r>
          </a:p>
          <a:p>
            <a:pPr lvl="1"/>
            <a:r>
              <a:rPr lang="en-US" sz="1800" dirty="0" smtClean="0"/>
              <a:t>Spin/parity: </a:t>
            </a:r>
            <a:r>
              <a:rPr lang="en-US" sz="1800" dirty="0" smtClean="0">
                <a:solidFill>
                  <a:srgbClr val="FF00FF"/>
                </a:solidFill>
              </a:rPr>
              <a:t>0</a:t>
            </a:r>
            <a:r>
              <a:rPr lang="en-US" sz="1800" baseline="30000" dirty="0" smtClean="0">
                <a:solidFill>
                  <a:srgbClr val="FF00FF"/>
                </a:solidFill>
              </a:rPr>
              <a:t>+</a:t>
            </a:r>
            <a:r>
              <a:rPr lang="en-US" sz="1800" dirty="0" smtClean="0">
                <a:solidFill>
                  <a:srgbClr val="FF00FF"/>
                </a:solidFill>
              </a:rPr>
              <a:t> is preferred over 0</a:t>
            </a:r>
            <a:r>
              <a:rPr lang="en-US" sz="1800" baseline="30000" dirty="0" smtClean="0">
                <a:solidFill>
                  <a:srgbClr val="FF00FF"/>
                </a:solidFill>
              </a:rPr>
              <a:t>-</a:t>
            </a:r>
            <a:endParaRPr lang="en-US" sz="1800" dirty="0" smtClean="0">
              <a:solidFill>
                <a:srgbClr val="FF00FF"/>
              </a:solidFill>
            </a:endParaRPr>
          </a:p>
          <a:p>
            <a:r>
              <a:rPr lang="en-US" sz="2000" dirty="0" smtClean="0"/>
              <a:t>Observation of decays into fermions may be around the corner</a:t>
            </a:r>
          </a:p>
          <a:p>
            <a:pPr lvl="1"/>
            <a:r>
              <a:rPr lang="en-US" sz="1800" dirty="0" smtClean="0">
                <a:solidFill>
                  <a:srgbClr val="FF00FF"/>
                </a:solidFill>
              </a:rPr>
              <a:t>SM-compliant excesses seen</a:t>
            </a:r>
            <a:r>
              <a:rPr lang="en-US" sz="1800" dirty="0" smtClean="0"/>
              <a:t> in H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Symbol"/>
              </a:rPr>
              <a:t> and H</a:t>
            </a:r>
            <a:r>
              <a:rPr lang="en-US" sz="1800" dirty="0" smtClean="0">
                <a:sym typeface="Wingdings" pitchFamily="2" charset="2"/>
              </a:rPr>
              <a:t> bb</a:t>
            </a:r>
          </a:p>
          <a:p>
            <a:r>
              <a:rPr lang="en-US" sz="2000" dirty="0" smtClean="0">
                <a:sym typeface="Wingdings" pitchFamily="2" charset="2"/>
              </a:rPr>
              <a:t>Combination reaches a significance of 7 </a:t>
            </a:r>
            <a:r>
              <a:rPr lang="en-US" sz="2000" dirty="0" smtClean="0">
                <a:sym typeface="Symbol"/>
              </a:rPr>
              <a:t></a:t>
            </a: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1800" dirty="0" smtClean="0">
                <a:sym typeface="Wingdings" pitchFamily="2" charset="2"/>
              </a:rPr>
              <a:t>signal strengths in various channels compatible with SM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coupling constants (F </a:t>
            </a:r>
            <a:r>
              <a:rPr lang="en-US" sz="1800" dirty="0" smtClean="0">
                <a:sym typeface="Wingdings" pitchFamily="2" charset="2"/>
              </a:rPr>
              <a:t>vs. </a:t>
            </a:r>
            <a:r>
              <a:rPr lang="en-US" sz="1800" dirty="0" smtClean="0">
                <a:sym typeface="Wingdings" pitchFamily="2" charset="2"/>
              </a:rPr>
              <a:t>V) </a:t>
            </a:r>
            <a:r>
              <a:rPr lang="en-US" sz="1800" dirty="0" smtClean="0">
                <a:solidFill>
                  <a:srgbClr val="FF00FF"/>
                </a:solidFill>
                <a:sym typeface="Wingdings" pitchFamily="2" charset="2"/>
              </a:rPr>
              <a:t>consistent with SM</a:t>
            </a:r>
          </a:p>
          <a:p>
            <a:r>
              <a:rPr lang="en-US" sz="2000" dirty="0" smtClean="0">
                <a:sym typeface="Wingdings" pitchFamily="2" charset="2"/>
              </a:rPr>
              <a:t>Growing sensitivity for MSSM Higgs sector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very stringent exclusion limits from </a:t>
            </a:r>
            <a:r>
              <a:rPr lang="en-US" sz="1800" dirty="0">
                <a:sym typeface="Symbol"/>
              </a:rPr>
              <a:t> </a:t>
            </a:r>
            <a:r>
              <a:rPr lang="en-US" sz="1800" dirty="0" smtClean="0">
                <a:sym typeface="Symbol"/>
              </a:rPr>
              <a:t>at low m</a:t>
            </a:r>
            <a:r>
              <a:rPr lang="en-US" sz="1800" baseline="-25000" dirty="0" smtClean="0">
                <a:sym typeface="Symbol"/>
              </a:rPr>
              <a:t>A</a:t>
            </a:r>
          </a:p>
          <a:p>
            <a:pPr lvl="1"/>
            <a:r>
              <a:rPr lang="en-US" sz="1800" dirty="0" smtClean="0">
                <a:sym typeface="Symbol"/>
              </a:rPr>
              <a:t>new combination results from bb channel </a:t>
            </a:r>
            <a:r>
              <a:rPr lang="en-US" sz="1800" dirty="0" smtClean="0">
                <a:sym typeface="Symbol"/>
              </a:rPr>
              <a:t>(</a:t>
            </a:r>
            <a:r>
              <a:rPr lang="en-US" sz="1800" dirty="0" smtClean="0">
                <a:solidFill>
                  <a:srgbClr val="FF00FF"/>
                </a:solidFill>
                <a:sym typeface="Symbol"/>
              </a:rPr>
              <a:t>for the first time at LHC</a:t>
            </a:r>
            <a:r>
              <a:rPr lang="en-US" sz="1800" dirty="0" smtClean="0">
                <a:sym typeface="Symbol"/>
              </a:rPr>
              <a:t>) supersede those from the </a:t>
            </a:r>
            <a:r>
              <a:rPr lang="en-US" sz="1800" dirty="0" err="1" smtClean="0">
                <a:sym typeface="Symbol"/>
              </a:rPr>
              <a:t>Tevatron</a:t>
            </a:r>
            <a:endParaRPr lang="de-D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71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Higgs Results for HCP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92347"/>
              </p:ext>
            </p:extLst>
          </p:nvPr>
        </p:nvGraphicFramePr>
        <p:xfrm>
          <a:off x="111125" y="1254468"/>
          <a:ext cx="8780463" cy="4622804"/>
        </p:xfrm>
        <a:graphic>
          <a:graphicData uri="http://schemas.openxmlformats.org/drawingml/2006/table">
            <a:tbl>
              <a:tblPr/>
              <a:tblGrid>
                <a:gridCol w="3163888"/>
                <a:gridCol w="5616575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Document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Analysis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HIG-12-041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H → ZZ → 4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 L" pitchFamily="16" charset="0"/>
                          <a:ea typeface="WenQuanYi Micro Hei" charset="0"/>
                          <a:cs typeface="Arial" charset="0"/>
                        </a:rPr>
                        <a:t>ℓ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 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PAS HIG-12-042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→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WW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→ 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 L" pitchFamily="16" charset="0"/>
                          <a:ea typeface="WenQuanYi Micro Hei" charset="0"/>
                          <a:cs typeface="Arial" charset="0"/>
                        </a:rPr>
                        <a:t>ℓ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HIG-12-043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(SM)  H →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tt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ymbol" charset="2"/>
                          <a:cs typeface="Symbol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charset="2"/>
                          <a:cs typeface="Times New Roman" pitchFamily="18" charset="0"/>
                        </a:rPr>
                        <a:t>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HIG-12-044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VH, H → bb 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HIG-12-045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CMS Combined Search for Higgs  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HIG-12-046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H → WW →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 L" pitchFamily="16" charset="0"/>
                          <a:ea typeface="WenQuanYi Micro Hei" charset="0"/>
                          <a:cs typeface="Arial" charset="0"/>
                        </a:rPr>
                        <a:t>ℓ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n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jj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HIG-12-050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MSSM H →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DejaVu Sans" charset="0"/>
                          <a:cs typeface="DejaVu Sans" charset="0"/>
                        </a:rPr>
                        <a:t>tt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HIG-12-051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(SM) VH, H →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DejaVu Sans" charset="0"/>
                          <a:cs typeface="DejaVu Sans" charset="0"/>
                        </a:rPr>
                        <a:t>tt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 Search 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HIG-12-033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b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F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 → 3b ( combination )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668930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3569043"/>
            <a:ext cx="5032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4469155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5369268"/>
            <a:ext cx="5032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Higgs Results for HCP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49569"/>
              </p:ext>
            </p:extLst>
          </p:nvPr>
        </p:nvGraphicFramePr>
        <p:xfrm>
          <a:off x="111125" y="1254468"/>
          <a:ext cx="8780463" cy="4622804"/>
        </p:xfrm>
        <a:graphic>
          <a:graphicData uri="http://schemas.openxmlformats.org/drawingml/2006/table">
            <a:tbl>
              <a:tblPr/>
              <a:tblGrid>
                <a:gridCol w="3163888"/>
                <a:gridCol w="5616575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Document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Analysis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HIG-12-041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H → ZZ → 4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 L" pitchFamily="16" charset="0"/>
                          <a:ea typeface="WenQuanYi Micro Hei" charset="0"/>
                          <a:cs typeface="Arial" charset="0"/>
                        </a:rPr>
                        <a:t>ℓ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 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PAS HIG-12-042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→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WW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→ 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 L" pitchFamily="16" charset="0"/>
                          <a:ea typeface="WenQuanYi Micro Hei" charset="0"/>
                          <a:cs typeface="Arial" charset="0"/>
                        </a:rPr>
                        <a:t>ℓ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Sans" charset="0"/>
                          <a:cs typeface="Times New Roman" pitchFamily="18" charset="0"/>
                        </a:rPr>
                        <a:t>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HIG-12-043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(SM)  H →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tt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ymbol" charset="2"/>
                          <a:cs typeface="Symbol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ymbol" charset="2"/>
                          <a:cs typeface="Times New Roman" pitchFamily="18" charset="0"/>
                        </a:rPr>
                        <a:t>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HIG-12-044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VH, H → bb Search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HIG-12-045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CMS Combined Search for Higgs  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HIG-12-046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H → WW →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 L" pitchFamily="16" charset="0"/>
                          <a:ea typeface="WenQuanYi Micro Hei" charset="0"/>
                          <a:cs typeface="Arial" charset="0"/>
                        </a:rPr>
                        <a:t>ℓ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n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jj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HIG-12-050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MSSM H →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DejaVu Sans" charset="0"/>
                          <a:cs typeface="DejaVu Sans" charset="0"/>
                        </a:rPr>
                        <a:t>tt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HIG-12-051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(SM) VH, H →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DejaVu Sans" charset="0"/>
                          <a:cs typeface="DejaVu Sans" charset="0"/>
                        </a:rPr>
                        <a:t>tt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 Search 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PAS HIG-12-033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b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F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DejaVu Sans" charset="0"/>
                          <a:cs typeface="DejaVu Sans" charset="0"/>
                        </a:rPr>
                        <a:t> → 3b ( combination )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668930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3569043"/>
            <a:ext cx="5032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4469155"/>
            <a:ext cx="5032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5369268"/>
            <a:ext cx="5032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1556792"/>
            <a:ext cx="7704856" cy="3960440"/>
          </a:xfrm>
          <a:prstGeom prst="rect">
            <a:avLst/>
          </a:prstGeom>
          <a:gradFill flip="none" rotWithShape="1">
            <a:gsLst>
              <a:gs pos="0">
                <a:srgbClr val="ACEAF2">
                  <a:shade val="30000"/>
                  <a:satMod val="115000"/>
                </a:srgbClr>
              </a:gs>
              <a:gs pos="50000">
                <a:srgbClr val="ACEAF2">
                  <a:shade val="67500"/>
                  <a:satMod val="115000"/>
                </a:srgbClr>
              </a:gs>
              <a:gs pos="100000">
                <a:srgbClr val="ACEAF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57150" cmpd="thickThin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Higgs @ CMS: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 smtClean="0">
                <a:solidFill>
                  <a:srgbClr val="CC0099"/>
                </a:solidFill>
                <a:latin typeface="Comic Sans MS" pitchFamily="66" charset="0"/>
              </a:rPr>
              <a:t>Very Successful Data Analysis</a:t>
            </a:r>
            <a:endParaRPr lang="en-US" sz="3600" b="1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ctr"/>
            <a:endParaRPr lang="en-US" sz="3600" dirty="0">
              <a:latin typeface="Comic Sans MS" pitchFamily="66" charset="0"/>
            </a:endParaRPr>
          </a:p>
          <a:p>
            <a:pPr algn="ctr"/>
            <a:r>
              <a:rPr lang="en-US" sz="3600" dirty="0" smtClean="0">
                <a:latin typeface="Comic Sans MS" pitchFamily="66" charset="0"/>
              </a:rPr>
              <a:t>… and we @ DESY are part of it!</a:t>
            </a:r>
            <a:endParaRPr lang="de-DE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42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Backup</a:t>
            </a:r>
            <a:endParaRPr lang="de-DE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516142" cy="519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54063" y="103188"/>
            <a:ext cx="7918450" cy="5064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H→ZZ*→4</a:t>
            </a:r>
            <a:r>
              <a:rPr lang="en-US" sz="3000" i="1" smtClean="0"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mtClean="0"/>
              <a:t>  Search Channel : Overview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513" y="598488"/>
            <a:ext cx="8856662" cy="5762625"/>
          </a:xfrm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smtClean="0"/>
              <a:t>Golden channel</a:t>
            </a:r>
          </a:p>
          <a:p>
            <a:pPr marL="741363" lvl="1" indent="-28416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/>
              <a:t>clean signature : 4 isolated leptons</a:t>
            </a:r>
          </a:p>
          <a:p>
            <a:pPr marL="741363" lvl="1" indent="-28416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/>
              <a:t>excellent momentum resolution of leptons </a:t>
            </a:r>
          </a:p>
          <a:p>
            <a:pPr marL="741363" lvl="1" indent="-28416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/>
              <a:t>Narrow mass peak m</a:t>
            </a:r>
            <a:r>
              <a:rPr lang="en-US" sz="1600" baseline="-33000" smtClean="0"/>
              <a:t>4l</a:t>
            </a:r>
          </a:p>
          <a:p>
            <a:pPr marL="341313" indent="-34131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smtClean="0"/>
              <a:t>Backgrounds : </a:t>
            </a:r>
          </a:p>
          <a:p>
            <a:pPr marL="741363" lvl="1" indent="-28416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/>
              <a:t>irreducible : ZZ*</a:t>
            </a:r>
          </a:p>
          <a:p>
            <a:pPr marL="741363" lvl="1" indent="-284163"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/>
              <a:t>reducible : Z+jets/ttbar/WZ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smtClean="0"/>
              <a:t> </a:t>
            </a:r>
            <a:r>
              <a:rPr lang="en-US" sz="1800" smtClean="0"/>
              <a:t>Channels studied : </a:t>
            </a:r>
            <a:r>
              <a:rPr lang="en-US" sz="1800" smtClean="0">
                <a:solidFill>
                  <a:srgbClr val="FF0000"/>
                </a:solidFill>
              </a:rPr>
              <a:t>4</a:t>
            </a:r>
            <a:r>
              <a:rPr lang="en-US" sz="18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smtClean="0">
                <a:solidFill>
                  <a:srgbClr val="FF0000"/>
                </a:solidFill>
                <a:ea typeface="Symbol" charset="2"/>
                <a:cs typeface="Symbol" charset="2"/>
              </a:rPr>
              <a:t>, 2</a:t>
            </a:r>
            <a:r>
              <a:rPr lang="en-US" sz="18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smtClean="0">
                <a:solidFill>
                  <a:srgbClr val="FF0000"/>
                </a:solidFill>
                <a:ea typeface="Symbol" charset="2"/>
                <a:cs typeface="Symbol" charset="2"/>
              </a:rPr>
              <a:t>2e, 4e</a:t>
            </a:r>
            <a:r>
              <a:rPr lang="en-US" sz="1800" smtClean="0"/>
              <a:t>	 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smtClean="0"/>
              <a:t>  	Lepton selection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smtClean="0"/>
              <a:t>   	  </a:t>
            </a:r>
            <a:r>
              <a:rPr lang="en-US" sz="1600" smtClean="0">
                <a:solidFill>
                  <a:srgbClr val="FF0000"/>
                </a:solidFill>
              </a:rPr>
              <a:t>minimal lepton p</a:t>
            </a:r>
            <a:r>
              <a:rPr lang="en-US" sz="1600" baseline="-33000" smtClean="0">
                <a:solidFill>
                  <a:srgbClr val="FF0000"/>
                </a:solidFill>
              </a:rPr>
              <a:t>T</a:t>
            </a:r>
            <a:r>
              <a:rPr lang="en-US" sz="1600" smtClean="0">
                <a:solidFill>
                  <a:srgbClr val="FF0000"/>
                </a:solidFill>
              </a:rPr>
              <a:t> = 5 GeV (</a:t>
            </a:r>
            <a:r>
              <a:rPr lang="en-US" sz="16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 smtClean="0">
                <a:solidFill>
                  <a:srgbClr val="FF0000"/>
                </a:solidFill>
              </a:rPr>
              <a:t>), 7 GeV (e)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smtClean="0">
                <a:solidFill>
                  <a:srgbClr val="FF0000"/>
                </a:solidFill>
              </a:rPr>
              <a:t> 	  a</a:t>
            </a:r>
            <a:r>
              <a:rPr lang="en-US" sz="1600" smtClean="0">
                <a:solidFill>
                  <a:srgbClr val="FF0000"/>
                </a:solidFill>
              </a:rPr>
              <a:t>t least one lepton with p</a:t>
            </a:r>
            <a:r>
              <a:rPr lang="en-US" sz="1600" baseline="-33000" smtClean="0">
                <a:solidFill>
                  <a:srgbClr val="FF0000"/>
                </a:solidFill>
              </a:rPr>
              <a:t>T</a:t>
            </a:r>
            <a:r>
              <a:rPr lang="en-US" sz="1600" smtClean="0">
                <a:solidFill>
                  <a:srgbClr val="FF0000"/>
                </a:solidFill>
              </a:rPr>
              <a:t> &gt; 20 GeV 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>
                <a:solidFill>
                  <a:srgbClr val="FF0000"/>
                </a:solidFill>
              </a:rPr>
              <a:t> 	  at least two leptons with p</a:t>
            </a:r>
            <a:r>
              <a:rPr lang="en-US" sz="1600" baseline="-33000" smtClean="0">
                <a:solidFill>
                  <a:srgbClr val="FF0000"/>
                </a:solidFill>
              </a:rPr>
              <a:t>T</a:t>
            </a:r>
            <a:r>
              <a:rPr lang="en-US" sz="1600" smtClean="0">
                <a:solidFill>
                  <a:srgbClr val="FF0000"/>
                </a:solidFill>
              </a:rPr>
              <a:t> &gt; 10 GeV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>
                <a:solidFill>
                  <a:srgbClr val="0000FF"/>
                </a:solidFill>
              </a:rPr>
              <a:t>   	Z1 candidate : pair with mass closest to m(Z)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>
                <a:solidFill>
                  <a:srgbClr val="0000FF"/>
                </a:solidFill>
              </a:rPr>
              <a:t> 	Z2 candidate : built from remaining leptons                                               with highest p</a:t>
            </a:r>
            <a:r>
              <a:rPr lang="en-US" sz="1600" baseline="-33000" smtClean="0">
                <a:solidFill>
                  <a:srgbClr val="0000FF"/>
                </a:solidFill>
              </a:rPr>
              <a:t>T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smtClean="0">
                <a:solidFill>
                  <a:srgbClr val="0000FF"/>
                </a:solidFill>
              </a:rPr>
              <a:t>  			40 GeV &lt; m(Z1) &lt; 120 GeV 		4 GeV &lt; m(Z2) &lt; 120 GeV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700088"/>
            <a:ext cx="2743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292475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809625" y="19050"/>
            <a:ext cx="7383463" cy="6207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</a:t>
            </a:r>
            <a:r>
              <a:rPr lang="en-US" baseline="-33000" smtClean="0"/>
              <a:t>4</a:t>
            </a:r>
            <a:r>
              <a:rPr lang="en-US" sz="3200" baseline="-33000" smtClean="0"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mtClean="0"/>
              <a:t> after Dedicated Selection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74700"/>
            <a:ext cx="3200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774700"/>
            <a:ext cx="3200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40163"/>
            <a:ext cx="367506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5741988" y="2047875"/>
            <a:ext cx="1587" cy="1371600"/>
          </a:xfrm>
          <a:prstGeom prst="line">
            <a:avLst/>
          </a:prstGeom>
          <a:noFill/>
          <a:ln w="18360">
            <a:solidFill>
              <a:srgbClr val="FF95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6173788" y="2047875"/>
            <a:ext cx="1587" cy="1371600"/>
          </a:xfrm>
          <a:prstGeom prst="line">
            <a:avLst/>
          </a:prstGeom>
          <a:noFill/>
          <a:ln w="18360">
            <a:solidFill>
              <a:srgbClr val="FF95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943600" y="3200400"/>
            <a:ext cx="457200" cy="1554163"/>
          </a:xfrm>
          <a:prstGeom prst="line">
            <a:avLst/>
          </a:prstGeom>
          <a:noFill/>
          <a:ln w="18360">
            <a:solidFill>
              <a:srgbClr val="FF95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970338"/>
            <a:ext cx="286226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1006475" y="3857625"/>
            <a:ext cx="3136900" cy="2543175"/>
          </a:xfrm>
          <a:prstGeom prst="rect">
            <a:avLst/>
          </a:prstGeom>
          <a:noFill/>
          <a:ln w="183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H="1" flipV="1">
            <a:off x="1643063" y="2559050"/>
            <a:ext cx="552450" cy="1300163"/>
          </a:xfrm>
          <a:prstGeom prst="line">
            <a:avLst/>
          </a:prstGeom>
          <a:noFill/>
          <a:ln w="1836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00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809625" y="76200"/>
            <a:ext cx="7383463" cy="5064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Matrix Element Likelihood Analysis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 </a:t>
            </a:r>
            <a:r>
              <a:rPr lang="en-US" sz="2000" smtClean="0"/>
              <a:t>dynamics of decay described fully by 2 masses and 5 angles 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smtClean="0">
                <a:solidFill>
                  <a:srgbClr val="FF0000"/>
                </a:solidFill>
              </a:rPr>
              <a:t>M</a:t>
            </a:r>
            <a:r>
              <a:rPr lang="en-US" sz="2000" smtClean="0"/>
              <a:t>atrix </a:t>
            </a:r>
            <a:r>
              <a:rPr lang="en-US" sz="2000" smtClean="0">
                <a:solidFill>
                  <a:srgbClr val="FF0000"/>
                </a:solidFill>
              </a:rPr>
              <a:t>E</a:t>
            </a:r>
            <a:r>
              <a:rPr lang="en-US" sz="2000" smtClean="0"/>
              <a:t>lement </a:t>
            </a:r>
            <a:r>
              <a:rPr lang="en-US" sz="2000" smtClean="0">
                <a:solidFill>
                  <a:srgbClr val="FF0000"/>
                </a:solidFill>
              </a:rPr>
              <a:t>L</a:t>
            </a:r>
            <a:r>
              <a:rPr lang="en-US" sz="2000" smtClean="0"/>
              <a:t>ikelihood </a:t>
            </a:r>
            <a:r>
              <a:rPr lang="en-US" sz="2000" smtClean="0">
                <a:solidFill>
                  <a:srgbClr val="FF0000"/>
                </a:solidFill>
              </a:rPr>
              <a:t>A</a:t>
            </a:r>
            <a:r>
              <a:rPr lang="en-US" sz="2000" smtClean="0"/>
              <a:t>nalysis 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smtClean="0"/>
              <a:t>  		discriminates J</a:t>
            </a:r>
            <a:r>
              <a:rPr lang="en-US" sz="2000" baseline="33000" smtClean="0"/>
              <a:t>P</a:t>
            </a:r>
            <a:r>
              <a:rPr lang="en-US" sz="2000" smtClean="0"/>
              <a:t> = 0</a:t>
            </a:r>
            <a:r>
              <a:rPr lang="en-US" sz="2000" baseline="33000" smtClean="0"/>
              <a:t>+</a:t>
            </a:r>
            <a:r>
              <a:rPr lang="en-US" sz="2000" smtClean="0"/>
              <a:t> state from background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895600"/>
            <a:ext cx="48244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54200"/>
            <a:ext cx="6802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160713"/>
            <a:ext cx="34988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895600"/>
            <a:ext cx="2933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1371600" y="2193925"/>
            <a:ext cx="100647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206625"/>
            <a:ext cx="584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141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77788"/>
            <a:ext cx="8778875" cy="5064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smtClean="0"/>
              <a:t>Statistical Analysis in H → ZZ* → 4</a:t>
            </a:r>
            <a:r>
              <a:rPr lang="en-US" smtClean="0"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z="2600" smtClean="0"/>
              <a:t> Channel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088" y="5902325"/>
            <a:ext cx="9409112" cy="773113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smtClean="0"/>
              <a:t>statistical analysis performed with 2D distribution [K</a:t>
            </a:r>
            <a:r>
              <a:rPr lang="en-US" sz="2000" baseline="-33000" smtClean="0"/>
              <a:t>D</a:t>
            </a:r>
            <a:r>
              <a:rPr lang="en-US" sz="2000" smtClean="0"/>
              <a:t> , m</a:t>
            </a:r>
            <a:r>
              <a:rPr lang="en-US" sz="2000" baseline="-33000" smtClean="0"/>
              <a:t>4</a:t>
            </a:r>
            <a:r>
              <a:rPr lang="en-US" sz="2000" baseline="-33000" smtClean="0">
                <a:latin typeface="Ubuntu" charset="0"/>
                <a:ea typeface="Ubuntu" charset="0"/>
                <a:cs typeface="Ubuntu" charset="0"/>
              </a:rPr>
              <a:t>l</a:t>
            </a:r>
            <a:r>
              <a:rPr lang="en-US" sz="2000" smtClean="0"/>
              <a:t>]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647825"/>
            <a:ext cx="429736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684338"/>
            <a:ext cx="42973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32924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200" b="1" smtClean="0">
                <a:solidFill>
                  <a:srgbClr val="FF0000"/>
                </a:solidFill>
                <a:latin typeface="Trebuchet" pitchFamily="32" charset="0"/>
              </a:rPr>
              <a:t>K</a:t>
            </a:r>
            <a:r>
              <a:rPr lang="en-US" sz="3200" b="1" baseline="-33000" smtClean="0">
                <a:solidFill>
                  <a:srgbClr val="FF0000"/>
                </a:solidFill>
                <a:latin typeface="Trebuchet" pitchFamily="32" charset="0"/>
              </a:rPr>
              <a:t>D</a:t>
            </a:r>
            <a:r>
              <a:rPr lang="en-US" sz="3200" b="1" smtClean="0">
                <a:solidFill>
                  <a:srgbClr val="FF0000"/>
                </a:solidFill>
                <a:latin typeface="Trebuchet" pitchFamily="32" charset="0"/>
              </a:rPr>
              <a:t> &gt; 0.3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414963" y="914400"/>
            <a:ext cx="32924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3200" b="1" smtClean="0">
                <a:solidFill>
                  <a:srgbClr val="FF0000"/>
                </a:solidFill>
                <a:latin typeface="Trebuchet" pitchFamily="32" charset="0"/>
              </a:rPr>
              <a:t>K</a:t>
            </a:r>
            <a:r>
              <a:rPr lang="en-US" sz="3200" b="1" baseline="-33000" smtClean="0">
                <a:solidFill>
                  <a:srgbClr val="FF0000"/>
                </a:solidFill>
                <a:latin typeface="Trebuchet" pitchFamily="32" charset="0"/>
              </a:rPr>
              <a:t>D</a:t>
            </a:r>
            <a:r>
              <a:rPr lang="en-US" sz="3200" b="1" smtClean="0">
                <a:solidFill>
                  <a:srgbClr val="FF0000"/>
                </a:solidFill>
                <a:latin typeface="Trebuchet" pitchFamily="32" charset="0"/>
              </a:rPr>
              <a:t> &gt; 0.5</a:t>
            </a:r>
          </a:p>
        </p:txBody>
      </p:sp>
    </p:spTree>
    <p:extLst>
      <p:ext uri="{BB962C8B-B14F-4D97-AF65-F5344CB8AC3E}">
        <p14:creationId xmlns:p14="http://schemas.microsoft.com/office/powerpoint/2010/main" val="2760428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846138"/>
            <a:ext cx="858202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73025"/>
            <a:ext cx="7383463" cy="58737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/>
              <a:t>H → WW* → 2</a:t>
            </a:r>
            <a:r>
              <a:rPr lang="en-US" sz="3600" smtClean="0"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z="3200" smtClean="0">
                <a:latin typeface="Century Schoolbook L" pitchFamily="16" charset="0"/>
                <a:ea typeface="Ubuntu" charset="0"/>
                <a:cs typeface="Ubuntu" charset="0"/>
              </a:rPr>
              <a:t> + </a:t>
            </a:r>
            <a:r>
              <a:rPr lang="en-US" sz="3200" smtClean="0"/>
              <a:t>2</a:t>
            </a:r>
            <a:r>
              <a:rPr lang="en-US" sz="3200" smtClean="0">
                <a:latin typeface="Ubuntu" charset="0"/>
                <a:ea typeface="Ubuntu" charset="0"/>
                <a:cs typeface="Ubuntu" charset="0"/>
              </a:rPr>
              <a:t>ν</a:t>
            </a:r>
          </a:p>
        </p:txBody>
      </p:sp>
    </p:spTree>
    <p:extLst>
      <p:ext uri="{BB962C8B-B14F-4D97-AF65-F5344CB8AC3E}">
        <p14:creationId xmlns:p14="http://schemas.microsoft.com/office/powerpoint/2010/main" val="1015151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228600" y="609600"/>
            <a:ext cx="8569325" cy="5973763"/>
          </a:xfrm>
        </p:spPr>
        <p:txBody>
          <a:bodyPr lIns="90360" tIns="44280" rIns="90360" bIns="44280" anchor="t"/>
          <a:lstStyle/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u="sng" smtClean="0">
                <a:solidFill>
                  <a:srgbClr val="000000"/>
                </a:solidFill>
              </a:rPr>
              <a:t>Signatures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→ 2 hight p</a:t>
            </a:r>
            <a:r>
              <a:rPr lang="en-US" sz="1800" baseline="-33000" smtClean="0">
                <a:solidFill>
                  <a:srgbClr val="FF0000"/>
                </a:solidFill>
              </a:rPr>
              <a:t>T</a:t>
            </a:r>
            <a:r>
              <a:rPr lang="en-US" sz="1800" smtClean="0">
                <a:solidFill>
                  <a:srgbClr val="FF0000"/>
                </a:solidFill>
              </a:rPr>
              <a:t> isolated leptons (</a:t>
            </a:r>
            <a:r>
              <a:rPr lang="en-US" sz="18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mm</a:t>
            </a:r>
            <a:r>
              <a:rPr lang="en-US" sz="1800" smtClean="0">
                <a:solidFill>
                  <a:srgbClr val="FF0000"/>
                </a:solidFill>
              </a:rPr>
              <a:t>, ee, e</a:t>
            </a:r>
            <a:r>
              <a:rPr lang="en-US" sz="18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smtClean="0">
                <a:solidFill>
                  <a:srgbClr val="FF0000"/>
                </a:solidFill>
              </a:rPr>
              <a:t>)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FF0000"/>
                </a:solidFill>
              </a:rPr>
              <a:t> → large missing E</a:t>
            </a:r>
            <a:r>
              <a:rPr lang="en-US" sz="1800" baseline="-33000" smtClean="0">
                <a:solidFill>
                  <a:srgbClr val="FF0000"/>
                </a:solidFill>
              </a:rPr>
              <a:t>T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FF0000"/>
                </a:solidFill>
              </a:rPr>
              <a:t> → small </a:t>
            </a:r>
            <a:r>
              <a:rPr lang="en-US" sz="18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800" smtClean="0">
                <a:solidFill>
                  <a:srgbClr val="FF0000"/>
                </a:solidFill>
                <a:latin typeface="Ubuntu" charset="0"/>
                <a:ea typeface="Ubuntu" charset="0"/>
                <a:cs typeface="Ubuntu" charset="0"/>
              </a:rPr>
              <a:t>φ</a:t>
            </a:r>
            <a:r>
              <a:rPr lang="en-US" sz="1800" smtClean="0">
                <a:solidFill>
                  <a:srgbClr val="FF0000"/>
                </a:solidFill>
              </a:rPr>
              <a:t>(</a:t>
            </a:r>
            <a:r>
              <a:rPr lang="en-US" sz="1800" smtClean="0">
                <a:solidFill>
                  <a:srgbClr val="FF0000"/>
                </a:solidFill>
                <a:latin typeface="Century Schoolbook L" pitchFamily="16" charset="0"/>
                <a:ea typeface="Ubuntu" charset="0"/>
                <a:cs typeface="Ubuntu" charset="0"/>
              </a:rPr>
              <a:t>ℓℓ</a:t>
            </a:r>
            <a:r>
              <a:rPr lang="en-US" sz="1800" smtClean="0">
                <a:solidFill>
                  <a:srgbClr val="FF0000"/>
                </a:solidFill>
              </a:rPr>
              <a:t>) (SM Higgs scalarity)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u="sng" smtClean="0">
                <a:solidFill>
                  <a:srgbClr val="000000"/>
                </a:solidFill>
              </a:rPr>
              <a:t>Main backgrounds</a:t>
            </a:r>
            <a:r>
              <a:rPr lang="en-US" sz="2200" smtClean="0">
                <a:solidFill>
                  <a:srgbClr val="000000"/>
                </a:solidFill>
              </a:rPr>
              <a:t>  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000000"/>
                </a:solidFill>
              </a:rPr>
              <a:t> 	</a:t>
            </a:r>
            <a:r>
              <a:rPr lang="en-US" sz="1800" smtClean="0">
                <a:solidFill>
                  <a:srgbClr val="FF0000"/>
                </a:solidFill>
              </a:rPr>
              <a:t>WW, top, W+jets, Z+jets, WZ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smtClean="0">
              <a:solidFill>
                <a:srgbClr val="000000"/>
              </a:solidFill>
            </a:endParaRP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u="sng" smtClean="0">
                <a:solidFill>
                  <a:srgbClr val="000000"/>
                </a:solidFill>
              </a:rPr>
              <a:t>Search strategy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000000"/>
                </a:solidFill>
              </a:rPr>
              <a:t> 	cut based selection                                                              exploiting lepton kinematics;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000000"/>
                </a:solidFill>
              </a:rPr>
              <a:t>    event categorization based on                                                    jet multiplicity </a:t>
            </a:r>
          </a:p>
          <a:p>
            <a:pPr marL="1484313" lvl="1" indent="-568325" algn="l">
              <a:spcBef>
                <a:spcPts val="900"/>
              </a:spcBef>
              <a:buFont typeface="Times New Roman" pitchFamily="16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N</a:t>
            </a:r>
            <a:r>
              <a:rPr lang="en-US" sz="1800" baseline="-3300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jets</a:t>
            </a:r>
            <a:r>
              <a:rPr lang="en-US" sz="180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 = 0</a:t>
            </a:r>
          </a:p>
          <a:p>
            <a:pPr marL="1484313" lvl="1" indent="-568325" algn="l">
              <a:spcBef>
                <a:spcPts val="900"/>
              </a:spcBef>
              <a:buFont typeface="Times New Roman" pitchFamily="16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FF0000"/>
                </a:solidFill>
                <a:latin typeface="Trebuchet" pitchFamily="32" charset="0"/>
                <a:ea typeface="Symbol" charset="2"/>
                <a:cs typeface="Symbol" charset="2"/>
              </a:rPr>
              <a:t>N</a:t>
            </a:r>
            <a:r>
              <a:rPr lang="en-US" sz="1800" baseline="-33000" smtClean="0">
                <a:solidFill>
                  <a:srgbClr val="FF0000"/>
                </a:solidFill>
                <a:latin typeface="Trebuchet" pitchFamily="32" charset="0"/>
                <a:ea typeface="Symbol" charset="2"/>
                <a:cs typeface="Symbol" charset="2"/>
              </a:rPr>
              <a:t>jets</a:t>
            </a:r>
            <a:r>
              <a:rPr lang="en-US" sz="1800" smtClean="0">
                <a:solidFill>
                  <a:srgbClr val="FF0000"/>
                </a:solidFill>
                <a:latin typeface="Trebuchet" pitchFamily="32" charset="0"/>
                <a:ea typeface="Symbol" charset="2"/>
                <a:cs typeface="Symbol" charset="2"/>
              </a:rPr>
              <a:t> </a:t>
            </a:r>
            <a:r>
              <a:rPr lang="en-US" sz="180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³ </a:t>
            </a:r>
            <a:r>
              <a:rPr lang="en-US" sz="180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1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smtClean="0">
                <a:solidFill>
                  <a:srgbClr val="000000"/>
                </a:solidFill>
              </a:rPr>
              <a:t> 	final 2D discriminant : [M</a:t>
            </a:r>
            <a:r>
              <a:rPr lang="en-US" sz="2200" baseline="-33000" smtClean="0">
                <a:solidFill>
                  <a:srgbClr val="000000"/>
                </a:solidFill>
                <a:latin typeface="Century Schoolbook L" pitchFamily="16" charset="0"/>
                <a:ea typeface="Ubuntu" charset="0"/>
                <a:cs typeface="Ubuntu" charset="0"/>
              </a:rPr>
              <a:t>ℓℓ</a:t>
            </a:r>
            <a:r>
              <a:rPr lang="en-US" sz="1800" smtClean="0">
                <a:solidFill>
                  <a:srgbClr val="000000"/>
                </a:solidFill>
              </a:rPr>
              <a:t> , M</a:t>
            </a:r>
            <a:r>
              <a:rPr lang="en-US" sz="1800" baseline="-33000" smtClean="0">
                <a:solidFill>
                  <a:srgbClr val="000000"/>
                </a:solidFill>
              </a:rPr>
              <a:t>T</a:t>
            </a:r>
            <a:r>
              <a:rPr lang="en-US" sz="1800" smtClean="0">
                <a:solidFill>
                  <a:srgbClr val="000000"/>
                </a:solidFill>
              </a:rPr>
              <a:t> ]</a:t>
            </a:r>
          </a:p>
          <a:p>
            <a:pPr marL="342900" indent="-341313" algn="l"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82563" y="76200"/>
            <a:ext cx="8778875" cy="506413"/>
          </a:xfrm>
        </p:spPr>
        <p:txBody>
          <a:bodyPr lIns="90000" tIns="46800" rIns="90000" bIns="46800" anchor="ctr"/>
          <a:lstStyle/>
          <a:p>
            <a:pPr marL="0" indent="0" algn="ctr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smtClean="0">
                <a:solidFill>
                  <a:srgbClr val="FFFFFF"/>
                </a:solidFill>
              </a:rPr>
              <a:t> H → </a:t>
            </a:r>
            <a:r>
              <a:rPr lang="en-US" sz="2600" smtClean="0">
                <a:solidFill>
                  <a:srgbClr val="FFFFFF"/>
                </a:solidFill>
                <a:latin typeface="Trebuchet" pitchFamily="32" charset="0"/>
              </a:rPr>
              <a:t>WW</a:t>
            </a:r>
            <a:r>
              <a:rPr lang="en-US" sz="2600" smtClean="0">
                <a:solidFill>
                  <a:srgbClr val="FFFFFF"/>
                </a:solidFill>
                <a:ea typeface="Symbol" charset="2"/>
                <a:cs typeface="Symbol" charset="2"/>
              </a:rPr>
              <a:t> </a:t>
            </a:r>
            <a:r>
              <a:rPr lang="en-US" sz="2600" smtClean="0">
                <a:solidFill>
                  <a:srgbClr val="FFFFFF"/>
                </a:solidFill>
              </a:rPr>
              <a:t>→ 2</a:t>
            </a:r>
            <a:r>
              <a:rPr lang="en-US" sz="2800" smtClean="0">
                <a:solidFill>
                  <a:srgbClr val="FFFFFF"/>
                </a:solidFill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z="2600" smtClean="0">
                <a:solidFill>
                  <a:srgbClr val="FFFFFF"/>
                </a:solidFill>
              </a:rPr>
              <a:t> + 2</a:t>
            </a:r>
            <a:r>
              <a:rPr lang="en-US" sz="2600" smtClean="0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rPr>
              <a:t>ν</a:t>
            </a:r>
            <a:r>
              <a:rPr lang="en-US" sz="2600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600" smtClean="0">
                <a:solidFill>
                  <a:srgbClr val="FFFFFF"/>
                </a:solidFill>
                <a:latin typeface="Trebuchet" pitchFamily="32" charset="0"/>
                <a:ea typeface="Symbol" charset="2"/>
                <a:cs typeface="Symbol" charset="2"/>
              </a:rPr>
              <a:t>Channel</a:t>
            </a:r>
            <a:r>
              <a:rPr lang="en-US" sz="28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771525"/>
            <a:ext cx="32924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3436938"/>
            <a:ext cx="33655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37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7383463" cy="5318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H → WW* → 2</a:t>
            </a:r>
            <a:r>
              <a:rPr lang="en-US" sz="3200" smtClean="0"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mtClean="0"/>
              <a:t> + 2v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47713"/>
            <a:ext cx="71326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540250"/>
            <a:ext cx="4546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65525"/>
            <a:ext cx="30829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78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809625" y="63500"/>
            <a:ext cx="7383463" cy="53181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/>
              <a:t>H → </a:t>
            </a:r>
            <a:r>
              <a:rPr lang="en-US" sz="3200" smtClean="0"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sz="3200" smtClean="0">
                <a:ea typeface="Symbol" charset="2"/>
                <a:cs typeface="Symbol" charset="2"/>
              </a:rPr>
              <a:t> Search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0713"/>
            <a:ext cx="67738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44600"/>
            <a:ext cx="2011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925763"/>
            <a:ext cx="61261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Line 5"/>
          <p:cNvSpPr>
            <a:spLocks noChangeShapeType="1"/>
          </p:cNvSpPr>
          <p:nvPr/>
        </p:nvSpPr>
        <p:spPr bwMode="auto">
          <a:xfrm flipH="1" flipV="1">
            <a:off x="5448300" y="2343150"/>
            <a:ext cx="679450" cy="493713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133475"/>
            <a:ext cx="10969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74638" y="5668963"/>
            <a:ext cx="8412162" cy="822325"/>
          </a:xfrm>
          <a:prstGeom prst="roundRect">
            <a:avLst>
              <a:gd name="adj" fmla="val 16667"/>
            </a:avLst>
          </a:prstGeom>
          <a:solidFill>
            <a:srgbClr val="CFE7E5"/>
          </a:solidFill>
          <a:ln w="18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9000" tIns="54000" rIns="99000" bIns="54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</a:rPr>
              <a:t>full reconstruction of ditau mass from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  <a:ea typeface="Symbol" charset="2"/>
                <a:cs typeface="Symbol" charset="2"/>
              </a:rPr>
              <a:t> </a:t>
            </a: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</a:rPr>
              <a:t>decay kinematics, E</a:t>
            </a:r>
            <a:r>
              <a:rPr lang="en-US" sz="2200" b="1" baseline="-3300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</a:rPr>
              <a:t>T </a:t>
            </a: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</a:rPr>
              <a:t>, </a:t>
            </a: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tt</a:t>
            </a: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  <a:ea typeface="Symbol" charset="2"/>
                <a:cs typeface="Symbol" charset="2"/>
              </a:rPr>
              <a:t> </a:t>
            </a:r>
            <a:r>
              <a:rPr lang="en-US" sz="22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</a:rPr>
              <a:t>decay matrix element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" pitchFamily="32" charset="0"/>
              </a:rPr>
              <a:t> </a:t>
            </a:r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 flipH="1">
            <a:off x="3838575" y="6091238"/>
            <a:ext cx="277813" cy="36512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>
            <a:off x="4241800" y="2066925"/>
            <a:ext cx="1208088" cy="255588"/>
          </a:xfrm>
          <a:prstGeom prst="roundRect">
            <a:avLst>
              <a:gd name="adj" fmla="val 16667"/>
            </a:avLst>
          </a:prstGeom>
          <a:noFill/>
          <a:ln w="18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WenQuanYi Micro Hei" charset="0"/>
              <a:cs typeface="WenQuanYi Micro Hei" charset="0"/>
            </a:endParaRP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6126163" y="2560638"/>
            <a:ext cx="27432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rebuchet MS" pitchFamily="32" charset="0"/>
              </a:rPr>
              <a:t>new channel!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5211763" y="3292475"/>
            <a:ext cx="3840162" cy="2286000"/>
          </a:xfrm>
          <a:prstGeom prst="rect">
            <a:avLst/>
          </a:prstGeom>
          <a:solidFill>
            <a:srgbClr val="FF950E"/>
          </a:solidFill>
          <a:ln w="18360">
            <a:solidFill>
              <a:srgbClr val="000080"/>
            </a:solidFill>
            <a:round/>
            <a:headEnd/>
            <a:tailEnd/>
          </a:ln>
        </p:spPr>
        <p:txBody>
          <a:bodyPr wrap="none" lIns="99000" tIns="54000" rIns="99000" bIns="54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80"/>
                </a:solidFill>
                <a:latin typeface="Trebuchet MS" pitchFamily="32" charset="0"/>
              </a:rPr>
              <a:t>VBF : 2 jets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80"/>
              </a:solidFill>
              <a:latin typeface="Trebuchet MS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80"/>
                </a:solidFill>
                <a:latin typeface="Trebuchet" pitchFamily="32" charset="0"/>
              </a:rPr>
              <a:t>e</a:t>
            </a:r>
            <a:r>
              <a:rPr lang="en-US" sz="1600">
                <a:solidFill>
                  <a:srgbClr val="000080"/>
                </a:solidFill>
                <a:latin typeface="Symbol" charset="2"/>
              </a:rPr>
              <a:t>+m, </a:t>
            </a:r>
            <a:r>
              <a:rPr lang="en-US" sz="1600">
                <a:solidFill>
                  <a:srgbClr val="000080"/>
                </a:solidFill>
                <a:latin typeface="Century Schoolbook L" pitchFamily="16" charset="0"/>
                <a:ea typeface="Ubuntu" charset="0"/>
                <a:cs typeface="Ubuntu" charset="0"/>
              </a:rPr>
              <a:t>ℓ</a:t>
            </a:r>
            <a:r>
              <a:rPr lang="en-US" sz="1600">
                <a:solidFill>
                  <a:srgbClr val="000080"/>
                </a:solidFill>
                <a:latin typeface="Symbol" charset="2"/>
                <a:ea typeface="Ubuntu" charset="0"/>
                <a:cs typeface="Ubuntu" charset="0"/>
              </a:rPr>
              <a:t>+t	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: M</a:t>
            </a:r>
            <a:r>
              <a:rPr lang="en-US" sz="1600" baseline="-33000">
                <a:solidFill>
                  <a:srgbClr val="000080"/>
                </a:solidFill>
                <a:latin typeface="Trebuchet MS" pitchFamily="32" charset="0"/>
              </a:rPr>
              <a:t>jj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 &gt; 500 GeV, </a:t>
            </a:r>
            <a:r>
              <a:rPr lang="en-US" sz="1600">
                <a:solidFill>
                  <a:srgbClr val="000080"/>
                </a:solidFill>
                <a:latin typeface="Symbol" charset="2"/>
              </a:rPr>
              <a:t>Dh</a:t>
            </a:r>
            <a:r>
              <a:rPr lang="en-US" sz="1600" baseline="-33000">
                <a:solidFill>
                  <a:srgbClr val="000080"/>
                </a:solidFill>
                <a:latin typeface="Trebuchet" pitchFamily="32" charset="0"/>
              </a:rPr>
              <a:t>jj</a:t>
            </a:r>
            <a:r>
              <a:rPr lang="en-US" sz="1600">
                <a:solidFill>
                  <a:srgbClr val="000080"/>
                </a:solidFill>
                <a:latin typeface="Symbol" charset="2"/>
              </a:rPr>
              <a:t> 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&gt; 3.5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80"/>
                </a:solidFill>
                <a:latin typeface="Symbol" charset="2"/>
              </a:rPr>
              <a:t>t+t		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: M</a:t>
            </a:r>
            <a:r>
              <a:rPr lang="en-US" sz="1600" baseline="-33000">
                <a:solidFill>
                  <a:srgbClr val="000080"/>
                </a:solidFill>
                <a:latin typeface="Trebuchet MS" pitchFamily="32" charset="0"/>
              </a:rPr>
              <a:t>jj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 &gt; 250 GeV, </a:t>
            </a:r>
            <a:r>
              <a:rPr lang="en-US" sz="1600">
                <a:solidFill>
                  <a:srgbClr val="000080"/>
                </a:solidFill>
                <a:latin typeface="Symbol" charset="2"/>
              </a:rPr>
              <a:t>Dh 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&gt; 2.5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80"/>
                </a:solidFill>
                <a:latin typeface="Symbol" charset="2"/>
              </a:rPr>
              <a:t>m+m		</a:t>
            </a: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: dedicated MVA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80"/>
              </a:solidFill>
              <a:latin typeface="Trebuchet MS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80"/>
                </a:solidFill>
                <a:latin typeface="Trebuchet MS" pitchFamily="32" charset="0"/>
              </a:rPr>
              <a:t>no jets in rapidity gap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>
              <a:solidFill>
                <a:srgbClr val="000080"/>
              </a:solidFill>
              <a:latin typeface="Trebuchet MS" pitchFamily="32" charset="0"/>
            </a:endParaRPr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H="1">
            <a:off x="5338763" y="1701800"/>
            <a:ext cx="601662" cy="1588"/>
          </a:xfrm>
          <a:prstGeom prst="line">
            <a:avLst/>
          </a:prstGeom>
          <a:noFill/>
          <a:ln w="18360">
            <a:solidFill>
              <a:srgbClr val="00D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7592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>
                <a:sym typeface="Symbol"/>
              </a:rPr>
              <a:t>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bbb</a:t>
            </a:r>
            <a:r>
              <a:rPr lang="en-US" dirty="0" smtClean="0">
                <a:sym typeface="Wingdings" pitchFamily="2" charset="2"/>
              </a:rPr>
              <a:t> Combination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790700"/>
            <a:ext cx="429736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827213"/>
            <a:ext cx="42973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50825" y="63500"/>
            <a:ext cx="864235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  <a:ea typeface="WenQuanYi Micro Hei" charset="0"/>
                <a:cs typeface="WenQuanYi Micro Hei" charset="0"/>
              </a:rPr>
              <a:t>Published Results (July 2012)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3825" y="5289550"/>
            <a:ext cx="8837613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2900" indent="-341313">
              <a:lnSpc>
                <a:spcPct val="90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>
                <a:solidFill>
                  <a:srgbClr val="00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	CMS and ATLAS experiments have observed a new boson consistent with expectations for the SM Higgs boson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796925"/>
            <a:ext cx="4587875" cy="423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25" y="1152525"/>
            <a:ext cx="455295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E7F03-4B0D-4757-B876-2C41936B825F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4208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6600" dirty="0" smtClean="0"/>
              <a:t>Confirmation of the 126 </a:t>
            </a:r>
            <a:r>
              <a:rPr lang="en-US" sz="6600" dirty="0" err="1" smtClean="0"/>
              <a:t>GeV</a:t>
            </a:r>
            <a:r>
              <a:rPr lang="en-US" sz="6600" dirty="0" smtClean="0"/>
              <a:t> Signal</a:t>
            </a:r>
            <a:endParaRPr lang="de-DE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11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50825" y="63500"/>
            <a:ext cx="864235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  <a:ea typeface="WenQuanYi Micro Hei" charset="0"/>
                <a:cs typeface="WenQuanYi Micro Hei" charset="0"/>
              </a:rPr>
              <a:t>Published Results (July 2012)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215900" y="4713288"/>
            <a:ext cx="5580063" cy="2570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1313" indent="-341313" algn="ctr">
              <a:lnSpc>
                <a:spcPct val="90000"/>
              </a:lnSpc>
              <a:spcBef>
                <a:spcPts val="105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  <a:ea typeface="WenQuanYi Micro Hei" charset="0"/>
                <a:cs typeface="WenQuanYi Micro Hei" charset="0"/>
              </a:rPr>
              <a:t>CMS </a:t>
            </a:r>
          </a:p>
          <a:p>
            <a:pPr marL="341313" indent="-341313">
              <a:lnSpc>
                <a:spcPct val="90000"/>
              </a:lnSpc>
              <a:spcBef>
                <a:spcPts val="1050"/>
              </a:spcBef>
              <a:buFont typeface="Arial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600" b="1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M</a:t>
            </a:r>
            <a:r>
              <a:rPr lang="en-US" sz="1600" b="1" baseline="-33000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X</a:t>
            </a:r>
            <a:r>
              <a:rPr lang="en-US" sz="1600" b="1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= 125.3 </a:t>
            </a:r>
            <a:r>
              <a:rPr lang="en-US" sz="1600" b="1">
                <a:solidFill>
                  <a:srgbClr val="000080"/>
                </a:solidFill>
                <a:latin typeface="Symbol" charset="2"/>
                <a:ea typeface="Symbol" charset="2"/>
                <a:cs typeface="Symbol" charset="2"/>
              </a:rPr>
              <a:t>± </a:t>
            </a:r>
            <a:r>
              <a:rPr lang="en-US" sz="1600" b="1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0.4(st.) </a:t>
            </a:r>
            <a:r>
              <a:rPr lang="en-US" sz="1600" b="1">
                <a:solidFill>
                  <a:srgbClr val="000080"/>
                </a:solidFill>
                <a:latin typeface="Symbol" charset="2"/>
                <a:ea typeface="Symbol" charset="2"/>
                <a:cs typeface="Symbol" charset="2"/>
              </a:rPr>
              <a:t>± </a:t>
            </a:r>
            <a:r>
              <a:rPr lang="en-US" sz="1600" b="1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0.5(sys.) GeV </a:t>
            </a:r>
            <a:r>
              <a:rPr lang="en-US" sz="1800" b="1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</a:t>
            </a:r>
          </a:p>
          <a:p>
            <a:pPr marL="341313" indent="-341313">
              <a:lnSpc>
                <a:spcPct val="90000"/>
              </a:lnSpc>
              <a:spcBef>
                <a:spcPts val="1050"/>
              </a:spcBef>
              <a:buFont typeface="Arial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800" b="1">
                <a:solidFill>
                  <a:srgbClr val="000080"/>
                </a:solidFill>
                <a:latin typeface="Symbol" charset="2"/>
                <a:ea typeface="WenQuanYi Micro Hei" charset="0"/>
                <a:cs typeface="WenQuanYi Micro Hei" charset="0"/>
              </a:rPr>
              <a:t>m</a:t>
            </a:r>
            <a:r>
              <a:rPr lang="en-US" sz="1600" b="1">
                <a:solidFill>
                  <a:srgbClr val="000080"/>
                </a:solidFill>
                <a:latin typeface="Symbol" charset="2"/>
                <a:ea typeface="WenQuanYi Micro Hei" charset="0"/>
                <a:cs typeface="WenQuanYi Micro Hei" charset="0"/>
              </a:rPr>
              <a:t> </a:t>
            </a:r>
            <a:r>
              <a:rPr lang="en-US" sz="1600" b="1">
                <a:solidFill>
                  <a:srgbClr val="00008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= 0.87 </a:t>
            </a:r>
            <a:r>
              <a:rPr lang="en-US" sz="1600" b="1">
                <a:solidFill>
                  <a:srgbClr val="000080"/>
                </a:solidFill>
                <a:latin typeface="Symbol" charset="2"/>
                <a:ea typeface="Symbol" charset="2"/>
                <a:cs typeface="Symbol" charset="2"/>
              </a:rPr>
              <a:t>± </a:t>
            </a:r>
            <a:r>
              <a:rPr lang="en-US" sz="1600" b="1">
                <a:solidFill>
                  <a:srgbClr val="000080"/>
                </a:solidFill>
                <a:latin typeface="Trebuchet MS" pitchFamily="32" charset="0"/>
                <a:ea typeface="Symbol" charset="2"/>
                <a:cs typeface="Symbol" charset="2"/>
              </a:rPr>
              <a:t>0.23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750888"/>
            <a:ext cx="3925888" cy="378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809625"/>
            <a:ext cx="4176712" cy="386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284663" y="4713288"/>
            <a:ext cx="5580062" cy="2570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1313" indent="-341313" algn="ctr">
              <a:lnSpc>
                <a:spcPct val="90000"/>
              </a:lnSpc>
              <a:spcBef>
                <a:spcPts val="1050"/>
              </a:spcBef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  <a:ea typeface="WenQuanYi Micro Hei" charset="0"/>
                <a:cs typeface="WenQuanYi Micro Hei" charset="0"/>
              </a:rPr>
              <a:t>ATLAS</a:t>
            </a:r>
          </a:p>
          <a:p>
            <a:pPr marL="341313" indent="-341313">
              <a:lnSpc>
                <a:spcPct val="90000"/>
              </a:lnSpc>
              <a:spcBef>
                <a:spcPts val="1050"/>
              </a:spcBef>
              <a:buFont typeface="Arial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600" b="1">
                <a:solidFill>
                  <a:srgbClr val="FF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M</a:t>
            </a:r>
            <a:r>
              <a:rPr lang="en-US" sz="1600" b="1" baseline="-33000">
                <a:solidFill>
                  <a:srgbClr val="FF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X</a:t>
            </a:r>
            <a:r>
              <a:rPr lang="en-US" sz="1600" b="1">
                <a:solidFill>
                  <a:srgbClr val="FF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= 126.0 </a:t>
            </a:r>
            <a:r>
              <a:rPr lang="en-US" sz="1600" b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± </a:t>
            </a:r>
            <a:r>
              <a:rPr lang="en-US" sz="1600" b="1">
                <a:solidFill>
                  <a:srgbClr val="FF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0.4(st.) </a:t>
            </a:r>
            <a:r>
              <a:rPr lang="en-US" sz="1600" b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± </a:t>
            </a:r>
            <a:r>
              <a:rPr lang="en-US" sz="1600" b="1">
                <a:solidFill>
                  <a:srgbClr val="FF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0.4(sys.) GeV</a:t>
            </a:r>
            <a:r>
              <a:rPr lang="en-US" sz="1600" b="1">
                <a:solidFill>
                  <a:srgbClr val="00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</a:t>
            </a:r>
          </a:p>
          <a:p>
            <a:pPr marL="341313" indent="-341313">
              <a:lnSpc>
                <a:spcPct val="90000"/>
              </a:lnSpc>
              <a:spcBef>
                <a:spcPts val="1050"/>
              </a:spcBef>
              <a:buFont typeface="Arial" charset="0"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1800" b="1">
                <a:solidFill>
                  <a:srgbClr val="FF0000"/>
                </a:solidFill>
                <a:latin typeface="Symbol" charset="2"/>
                <a:ea typeface="WenQuanYi Micro Hei" charset="0"/>
                <a:cs typeface="WenQuanYi Micro Hei" charset="0"/>
              </a:rPr>
              <a:t>m</a:t>
            </a:r>
            <a:r>
              <a:rPr lang="en-US" sz="1600" b="1">
                <a:solidFill>
                  <a:srgbClr val="FF0000"/>
                </a:solidFill>
                <a:latin typeface="Symbol" charset="2"/>
                <a:ea typeface="WenQuanYi Micro Hei" charset="0"/>
                <a:cs typeface="WenQuanYi Micro Hei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= 1.4 </a:t>
            </a:r>
            <a:r>
              <a:rPr lang="en-US" sz="1600" b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± </a:t>
            </a:r>
            <a:r>
              <a:rPr lang="en-US" sz="1600" b="1">
                <a:solidFill>
                  <a:srgbClr val="FF0000"/>
                </a:solidFill>
                <a:latin typeface="Trebuchet MS" pitchFamily="32" charset="0"/>
                <a:ea typeface="Symbol" charset="2"/>
                <a:cs typeface="Symbol" charset="2"/>
              </a:rPr>
              <a:t>0.3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E7F03-4B0D-4757-B876-2C41936B825F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74638" y="63500"/>
            <a:ext cx="8594725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2" charset="0"/>
                <a:ea typeface="WenQuanYi Micro Hei" charset="0"/>
                <a:cs typeface="WenQuanYi Micro Hei" charset="0"/>
              </a:rPr>
              <a:t>Standard Model Higgs Boson at LHC</a:t>
            </a:r>
            <a:r>
              <a:rPr lang="en-US" sz="3200" b="1">
                <a:solidFill>
                  <a:srgbClr val="FFFFFF"/>
                </a:solidFill>
                <a:latin typeface="Trebuchet MS" pitchFamily="32" charset="0"/>
                <a:ea typeface="WenQuanYi Micro Hei" charset="0"/>
                <a:cs typeface="WenQuanYi Micro Hei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895350"/>
            <a:ext cx="2887663" cy="259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60325" y="3897313"/>
          <a:ext cx="6342063" cy="2605088"/>
        </p:xfrm>
        <a:graphic>
          <a:graphicData uri="http://schemas.openxmlformats.org/drawingml/2006/table">
            <a:tbl>
              <a:tblPr/>
              <a:tblGrid>
                <a:gridCol w="2547938"/>
                <a:gridCol w="3794125"/>
              </a:tblGrid>
              <a:tr h="4746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Main search channels (m</a:t>
                      </a:r>
                      <a:r>
                        <a:rPr kumimoji="0" lang="en-US" sz="20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</a:rPr>
                        <a:t>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2" charset="0"/>
                          <a:ea typeface="Symbol" charset="2"/>
                          <a:cs typeface="Symbol" charset="2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150 GeV)</a:t>
                      </a:r>
                    </a:p>
                  </a:txBody>
                  <a:tcPr marL="36000" marR="36000" marT="41040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qqH / gg→H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de-DE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H→</a:t>
                      </a:r>
                      <a:r>
                        <a:rPr kumimoji="0" lang="el-G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γγ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de-DE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qqH / gg→H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H→WW→2ℓ2</a:t>
                      </a:r>
                      <a:r>
                        <a:rPr kumimoji="0" lang="el-G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ν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de-DE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gg→H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H→ZZ→4ℓ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qq→VH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Z→ℓℓ,</a:t>
                      </a:r>
                      <a:r>
                        <a:rPr kumimoji="0" lang="el-G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νν / </a:t>
                      </a: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W→ℓ</a:t>
                      </a:r>
                      <a:r>
                        <a:rPr kumimoji="0" lang="el-G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ν </a:t>
                      </a: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/ H→bb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457200" rtl="0" eaLnBrk="0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ttH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 </a:t>
                      </a:r>
                    </a:p>
                  </a:txBody>
                  <a:tcPr marL="0" marR="0" marT="4788" marB="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H → bb</a:t>
                      </a:r>
                    </a:p>
                  </a:txBody>
                  <a:tcPr marL="0" marR="0" marT="4788" marB="0" horzOverflow="overflow">
                    <a:lnL>
                      <a:noFill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qqH / VH / gg→H 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H→</a:t>
                      </a:r>
                      <a:r>
                        <a:rPr kumimoji="0" lang="el-GR" sz="1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2" charset="0"/>
                          <a:ea typeface="DejaVu Sans" charset="0"/>
                          <a:cs typeface="DejaVu Sans" charset="0"/>
                        </a:rPr>
                        <a:t>ττ</a:t>
                      </a:r>
                    </a:p>
                  </a:txBody>
                  <a:tcPr marL="36000" marR="36000" marT="40788" marB="36000" horzOverflow="overflow">
                    <a:lnL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7217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" y="714375"/>
            <a:ext cx="3727450" cy="283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363" y="695325"/>
            <a:ext cx="2498725" cy="561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E7F03-4B0D-4757-B876-2C41936B825F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Higgs: Data Samples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2217568"/>
            <a:ext cx="8172400" cy="31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for H</a:t>
            </a:r>
            <a:r>
              <a:rPr lang="en-US" dirty="0" smtClean="0">
                <a:sym typeface="Wingdings" pitchFamily="2" charset="2"/>
              </a:rPr>
              <a:t>ZZ* 4 </a:t>
            </a:r>
            <a:r>
              <a:rPr lang="en-US" sz="5400" dirty="0" smtClean="0">
                <a:latin typeface="French Script MT"/>
                <a:sym typeface="Wingdings" pitchFamily="2" charset="2"/>
              </a:rPr>
              <a:t>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signature: 4 isolated leptons</a:t>
            </a:r>
          </a:p>
          <a:p>
            <a:r>
              <a:rPr lang="en-US" dirty="0"/>
              <a:t>E</a:t>
            </a:r>
            <a:r>
              <a:rPr lang="en-US" dirty="0" smtClean="0"/>
              <a:t>xcellent mass resolution</a:t>
            </a:r>
          </a:p>
          <a:p>
            <a:r>
              <a:rPr lang="en-US" dirty="0" smtClean="0"/>
              <a:t>Backgrounds: ZZ*, </a:t>
            </a:r>
            <a:r>
              <a:rPr lang="en-US" dirty="0" err="1" smtClean="0"/>
              <a:t>Z+jets</a:t>
            </a:r>
            <a:r>
              <a:rPr lang="en-US" dirty="0" smtClean="0"/>
              <a:t>/</a:t>
            </a:r>
            <a:r>
              <a:rPr lang="en-US" dirty="0" err="1" smtClean="0"/>
              <a:t>ttbar</a:t>
            </a:r>
            <a:r>
              <a:rPr lang="en-US" dirty="0" smtClean="0"/>
              <a:t>/WZ</a:t>
            </a:r>
          </a:p>
          <a:p>
            <a:r>
              <a:rPr lang="en-US" dirty="0" smtClean="0"/>
              <a:t>Matrix Element Likelihood Analysis (MELA)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kinematic discriminant </a:t>
            </a:r>
            <a:r>
              <a:rPr lang="en-US" dirty="0" smtClean="0"/>
              <a:t>separating signal + background</a:t>
            </a:r>
          </a:p>
          <a:p>
            <a:pPr lvl="1"/>
            <a:r>
              <a:rPr lang="en-US" dirty="0" smtClean="0"/>
              <a:t>based on the 2 masses + 5 angles describing  the decay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Fitted mass value of the excess: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latin typeface="Trebuchet" pitchFamily="32" charset="0"/>
                <a:ea typeface="Symbol" charset="2"/>
                <a:cs typeface="Symbol" charset="2"/>
              </a:rPr>
              <a:t>M</a:t>
            </a:r>
            <a:r>
              <a:rPr lang="en-US" baseline="-33000" dirty="0" smtClean="0">
                <a:latin typeface="Trebuchet" pitchFamily="32" charset="0"/>
                <a:ea typeface="Symbol" charset="2"/>
                <a:cs typeface="Symbol" charset="2"/>
              </a:rPr>
              <a:t>X</a:t>
            </a:r>
            <a:r>
              <a:rPr lang="en-US" dirty="0" smtClean="0">
                <a:latin typeface="Trebuchet" pitchFamily="32" charset="0"/>
                <a:ea typeface="Symbol" charset="2"/>
                <a:cs typeface="Symbol" charset="2"/>
              </a:rPr>
              <a:t> </a:t>
            </a:r>
            <a:r>
              <a:rPr lang="en-US" dirty="0">
                <a:latin typeface="Trebuchet" pitchFamily="32" charset="0"/>
                <a:ea typeface="Symbol" charset="2"/>
                <a:cs typeface="Symbol" charset="2"/>
              </a:rPr>
              <a:t>= 126.2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±</a:t>
            </a:r>
            <a:r>
              <a:rPr lang="en-US" dirty="0">
                <a:latin typeface="Trebuchet" pitchFamily="32" charset="0"/>
                <a:ea typeface="Symbol" charset="2"/>
                <a:cs typeface="Symbol" charset="2"/>
              </a:rPr>
              <a:t> 0.6(stat)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±</a:t>
            </a:r>
            <a:r>
              <a:rPr lang="en-US" dirty="0">
                <a:latin typeface="Trebuchet" pitchFamily="32" charset="0"/>
                <a:ea typeface="Symbol" charset="2"/>
                <a:cs typeface="Symbol" charset="2"/>
              </a:rPr>
              <a:t> 0.2(sys) </a:t>
            </a:r>
            <a:r>
              <a:rPr lang="en-US" dirty="0" err="1">
                <a:latin typeface="Trebuchet" pitchFamily="32" charset="0"/>
                <a:ea typeface="Symbol" charset="2"/>
                <a:cs typeface="Symbol" charset="2"/>
              </a:rPr>
              <a:t>GeV</a:t>
            </a:r>
            <a:r>
              <a:rPr lang="en-US" dirty="0">
                <a:latin typeface="Trebuchet" pitchFamily="32" charset="0"/>
                <a:ea typeface="Symbol" charset="2"/>
                <a:cs typeface="Symbol" charset="2"/>
              </a:rPr>
              <a:t> </a:t>
            </a:r>
            <a:endParaRPr lang="en-US" dirty="0" smtClean="0"/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Observed local significance: 4.5 </a:t>
            </a:r>
            <a:r>
              <a:rPr lang="en-US" dirty="0" smtClean="0">
                <a:sym typeface="Symbol"/>
              </a:rPr>
              <a:t>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ym typeface="Symbol"/>
              </a:rPr>
              <a:t>Expected </a:t>
            </a:r>
            <a:r>
              <a:rPr lang="en-US" dirty="0"/>
              <a:t>local significance: </a:t>
            </a:r>
            <a:r>
              <a:rPr lang="en-US" dirty="0" smtClean="0"/>
              <a:t>5.1 </a:t>
            </a:r>
          </a:p>
          <a:p>
            <a:r>
              <a:rPr lang="en-US" dirty="0" smtClean="0"/>
              <a:t>For comparison the July result (ICHEP) was: </a:t>
            </a:r>
            <a:br>
              <a:rPr lang="en-US" dirty="0" smtClean="0"/>
            </a:br>
            <a:r>
              <a:rPr lang="en-US" dirty="0" smtClean="0"/>
              <a:t>	3.2 </a:t>
            </a:r>
            <a:r>
              <a:rPr lang="en-US" dirty="0">
                <a:sym typeface="Symbol"/>
              </a:rPr>
              <a:t></a:t>
            </a:r>
            <a:r>
              <a:rPr lang="en-US" dirty="0" smtClean="0"/>
              <a:t> (observed), 3.8 </a:t>
            </a:r>
            <a:r>
              <a:rPr lang="en-US" dirty="0">
                <a:sym typeface="Symbol"/>
              </a:rPr>
              <a:t></a:t>
            </a:r>
            <a:r>
              <a:rPr lang="en-US" dirty="0" smtClean="0"/>
              <a:t> (expected)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96" y="1124744"/>
            <a:ext cx="3200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13671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Z</a:t>
            </a:r>
            <a:endParaRPr lang="de-DE" sz="2800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96336" y="220905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156670"/>
            <a:ext cx="2148681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3" y="5301208"/>
            <a:ext cx="5040561" cy="646331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 smtClean="0">
                <a:latin typeface="Comic Sans MS" pitchFamily="66" charset="0"/>
              </a:rPr>
              <a:t>With 1.7x more data, the excess has </a:t>
            </a:r>
            <a:r>
              <a:rPr lang="en-US" i="1" dirty="0" smtClean="0">
                <a:latin typeface="Comic Sans MS" pitchFamily="66" charset="0"/>
              </a:rPr>
              <a:t/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     grown </a:t>
            </a:r>
            <a:r>
              <a:rPr lang="en-US" i="1" dirty="0" smtClean="0">
                <a:latin typeface="Comic Sans MS" pitchFamily="66" charset="0"/>
              </a:rPr>
              <a:t>as expected!</a:t>
            </a:r>
            <a:endParaRPr lang="en-US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Determination of Parity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smtClean="0"/>
              <a:t>0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= </a:t>
            </a:r>
            <a:r>
              <a:rPr lang="en-US" sz="3200" dirty="0" smtClean="0"/>
              <a:t>SM, vs. 0</a:t>
            </a:r>
            <a:r>
              <a:rPr lang="en-US" sz="3200" baseline="30000" dirty="0" smtClean="0"/>
              <a:t>-</a:t>
            </a:r>
            <a:r>
              <a:rPr lang="en-US" sz="3200" dirty="0"/>
              <a:t> </a:t>
            </a:r>
            <a:r>
              <a:rPr lang="en-US" sz="3200" dirty="0" smtClean="0"/>
              <a:t>Hypothesis)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147248" cy="1152029"/>
          </a:xfrm>
        </p:spPr>
        <p:txBody>
          <a:bodyPr/>
          <a:lstStyle/>
          <a:p>
            <a:r>
              <a:rPr lang="en-US" dirty="0" smtClean="0"/>
              <a:t>Kinematic distributions of decay observables are </a:t>
            </a:r>
            <a:r>
              <a:rPr lang="en-US" dirty="0" smtClean="0">
                <a:solidFill>
                  <a:srgbClr val="FF00FF"/>
                </a:solidFill>
              </a:rPr>
              <a:t>sensitive to the parity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/>
              <a:t>Construct extended MELA-based likelihoods for both scalar and </a:t>
            </a:r>
            <a:r>
              <a:rPr lang="en-US" dirty="0" err="1" smtClean="0"/>
              <a:t>pseudoscalar</a:t>
            </a:r>
            <a:r>
              <a:rPr lang="en-US" dirty="0" smtClean="0"/>
              <a:t> hypotheses, taking also the mass into account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R. </a:t>
            </a:r>
            <a:r>
              <a:rPr lang="en-US" altLang="en-US" dirty="0" err="1" smtClean="0"/>
              <a:t>Mankel</a:t>
            </a:r>
            <a:r>
              <a:rPr lang="en-US" altLang="en-US" dirty="0" smtClean="0"/>
              <a:t>, Updated Higgs results from CMS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92181" y="446156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>SM</a:t>
            </a:r>
            <a:endParaRPr lang="de-DE" sz="3200" dirty="0">
              <a:solidFill>
                <a:srgbClr val="FF00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8" y="2423527"/>
            <a:ext cx="3267056" cy="310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1" y="2433737"/>
            <a:ext cx="3208733" cy="31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500715" y="3728104"/>
            <a:ext cx="1587" cy="1279525"/>
          </a:xfrm>
          <a:prstGeom prst="line">
            <a:avLst/>
          </a:prstGeom>
          <a:noFill/>
          <a:ln w="1836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500715" y="4093229"/>
            <a:ext cx="604837" cy="1588"/>
          </a:xfrm>
          <a:prstGeom prst="line">
            <a:avLst/>
          </a:prstGeom>
          <a:noFill/>
          <a:ln w="1836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eft-Right Arrow 14"/>
          <p:cNvSpPr/>
          <p:nvPr/>
        </p:nvSpPr>
        <p:spPr>
          <a:xfrm>
            <a:off x="5292080" y="5589240"/>
            <a:ext cx="2520280" cy="216024"/>
          </a:xfrm>
          <a:prstGeom prst="leftRightArrow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7884368" y="547716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r>
              <a:rPr lang="en-US" sz="2000" baseline="30000" dirty="0" smtClean="0"/>
              <a:t>+</a:t>
            </a:r>
            <a:endParaRPr lang="de-DE" sz="20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547716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r>
              <a:rPr lang="en-US" sz="2000" baseline="30000" dirty="0" smtClean="0"/>
              <a:t>-</a:t>
            </a:r>
            <a:endParaRPr lang="de-DE" sz="2000" baseline="30000" dirty="0"/>
          </a:p>
        </p:txBody>
      </p:sp>
      <p:sp>
        <p:nvSpPr>
          <p:cNvPr id="18" name="Left-Right Arrow 17"/>
          <p:cNvSpPr/>
          <p:nvPr/>
        </p:nvSpPr>
        <p:spPr>
          <a:xfrm>
            <a:off x="1158240" y="5589239"/>
            <a:ext cx="2636912" cy="226021"/>
          </a:xfrm>
          <a:prstGeom prst="leftRightArrow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3851920" y="54771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Signal</a:t>
            </a:r>
            <a:endParaRPr lang="de-DE" sz="20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547716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BG</a:t>
            </a:r>
            <a:endParaRPr lang="de-DE" sz="2000" baseline="300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7102219" y="3798979"/>
            <a:ext cx="220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super-MELA&gt;0.5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3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Scalar (0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= SM) vs. </a:t>
            </a:r>
            <a:r>
              <a:rPr lang="en-US" sz="3200" dirty="0" err="1" smtClean="0"/>
              <a:t>Pseudoscalar</a:t>
            </a:r>
            <a:r>
              <a:rPr lang="en-US" sz="3200" dirty="0" smtClean="0"/>
              <a:t> (0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) Hypothesis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72" y="1412875"/>
            <a:ext cx="4197816" cy="4718050"/>
          </a:xfrm>
        </p:spPr>
        <p:txBody>
          <a:bodyPr/>
          <a:lstStyle/>
          <a:p>
            <a:r>
              <a:rPr lang="en-US" sz="2000" dirty="0" smtClean="0"/>
              <a:t>Expected separation of the two hypotheses: ~1.9 </a:t>
            </a:r>
            <a:r>
              <a:rPr lang="en-US" sz="2000" dirty="0" smtClean="0">
                <a:sym typeface="Symbol"/>
              </a:rPr>
              <a:t>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bservation is </a:t>
            </a:r>
            <a:r>
              <a:rPr lang="en-US" sz="2000" dirty="0" smtClean="0">
                <a:solidFill>
                  <a:srgbClr val="FF00FF"/>
                </a:solidFill>
                <a:sym typeface="Symbol"/>
              </a:rPr>
              <a:t>consistent </a:t>
            </a:r>
          </a:p>
          <a:p>
            <a:pPr lvl="1"/>
            <a:r>
              <a:rPr lang="en-US" sz="1800" dirty="0" smtClean="0">
                <a:sym typeface="Symbol"/>
              </a:rPr>
              <a:t>with 0</a:t>
            </a:r>
            <a:r>
              <a:rPr lang="en-US" sz="1800" baseline="30000" dirty="0" smtClean="0">
                <a:sym typeface="Symbol"/>
              </a:rPr>
              <a:t>+</a:t>
            </a:r>
            <a:r>
              <a:rPr lang="en-US" sz="1800" dirty="0" smtClean="0">
                <a:sym typeface="Symbol"/>
              </a:rPr>
              <a:t> at the level of 0.53 </a:t>
            </a:r>
          </a:p>
          <a:p>
            <a:pPr lvl="1"/>
            <a:r>
              <a:rPr lang="en-US" sz="1800" dirty="0" smtClean="0">
                <a:sym typeface="Symbol"/>
              </a:rPr>
              <a:t>with 0</a:t>
            </a:r>
            <a:r>
              <a:rPr lang="en-US" sz="1800" baseline="30000" dirty="0" smtClean="0">
                <a:sym typeface="Symbol"/>
              </a:rPr>
              <a:t>-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dirty="0">
                <a:sym typeface="Symbol"/>
              </a:rPr>
              <a:t>at the level of </a:t>
            </a:r>
            <a:r>
              <a:rPr lang="en-US" sz="1800" dirty="0" smtClean="0">
                <a:sym typeface="Symbol"/>
              </a:rPr>
              <a:t>2.45 </a:t>
            </a:r>
          </a:p>
          <a:p>
            <a:pPr marL="344487" lvl="1" indent="0">
              <a:buNone/>
            </a:pPr>
            <a:endParaRPr lang="de-D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814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6816" y="22048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</a:rPr>
              <a:t>SM</a:t>
            </a:r>
            <a:endParaRPr lang="de-DE" sz="3200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3" y="3933056"/>
            <a:ext cx="4176463" cy="1152128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>
                <a:latin typeface="Comic Sans MS" pitchFamily="66" charset="0"/>
              </a:rPr>
              <a:t>With our current data, the </a:t>
            </a:r>
            <a:r>
              <a:rPr lang="en-US" i="1" dirty="0" err="1">
                <a:latin typeface="Comic Sans MS" pitchFamily="66" charset="0"/>
              </a:rPr>
              <a:t>pseudoscalar</a:t>
            </a:r>
            <a:r>
              <a:rPr lang="en-US" i="1" dirty="0">
                <a:latin typeface="Comic Sans MS" pitchFamily="66" charset="0"/>
              </a:rPr>
              <a:t> hypothesis is clearly disfavored (CL~2.4%)</a:t>
            </a:r>
          </a:p>
        </p:txBody>
      </p:sp>
    </p:spTree>
    <p:extLst>
      <p:ext uri="{BB962C8B-B14F-4D97-AF65-F5344CB8AC3E}">
        <p14:creationId xmlns:p14="http://schemas.microsoft.com/office/powerpoint/2010/main" val="16140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4208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6600" dirty="0" smtClean="0"/>
              <a:t>Search for </a:t>
            </a:r>
            <a:r>
              <a:rPr lang="en-US" sz="6600" dirty="0" err="1" smtClean="0"/>
              <a:t>Fermionic</a:t>
            </a:r>
            <a:r>
              <a:rPr lang="en-US" sz="6600" dirty="0" smtClean="0"/>
              <a:t> Higgs Decays</a:t>
            </a:r>
            <a:endParaRPr lang="de-DE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67738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Symbol"/>
              </a:rPr>
              <a:t>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smtClean="0">
                <a:sym typeface="Symbol"/>
              </a:rPr>
              <a:t> * BR at low Higgs masses</a:t>
            </a:r>
          </a:p>
          <a:p>
            <a:r>
              <a:rPr lang="en-US" dirty="0" smtClean="0">
                <a:sym typeface="Symbol"/>
              </a:rPr>
              <a:t>Sensitive to all production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mechanisms</a:t>
            </a:r>
          </a:p>
          <a:p>
            <a:r>
              <a:rPr lang="en-US" dirty="0" smtClean="0">
                <a:solidFill>
                  <a:srgbClr val="FF00FF"/>
                </a:solidFill>
                <a:sym typeface="Symbol"/>
              </a:rPr>
              <a:t>Direct probe of Higgs </a:t>
            </a:r>
            <a:br>
              <a:rPr lang="en-US" dirty="0" smtClean="0">
                <a:solidFill>
                  <a:srgbClr val="FF00FF"/>
                </a:solidFill>
                <a:sym typeface="Symbol"/>
              </a:rPr>
            </a:br>
            <a:r>
              <a:rPr lang="en-US" dirty="0" smtClean="0">
                <a:solidFill>
                  <a:srgbClr val="FF00FF"/>
                </a:solidFill>
                <a:sym typeface="Symbol"/>
              </a:rPr>
              <a:t>coupling to leptons</a:t>
            </a:r>
          </a:p>
          <a:p>
            <a:r>
              <a:rPr lang="en-US" dirty="0" smtClean="0">
                <a:sym typeface="Symbol"/>
              </a:rPr>
              <a:t>Full reconstruction of di-tau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invariant mass from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 decay kinematics /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matrix element and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missing E</a:t>
            </a:r>
            <a:r>
              <a:rPr lang="en-US" baseline="-25000" dirty="0" smtClean="0">
                <a:sym typeface="Symbol"/>
              </a:rPr>
              <a:t>T</a:t>
            </a:r>
            <a:endParaRPr lang="de-DE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17-Dec-2012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R. Mankel, Updated Higgs results from CMS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463B-CE5C-4D7E-BE7A-7335EEBD025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2" b="1533"/>
          <a:stretch/>
        </p:blipFill>
        <p:spPr bwMode="auto">
          <a:xfrm>
            <a:off x="237877" y="4581128"/>
            <a:ext cx="8510587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79" y="3212977"/>
            <a:ext cx="764383" cy="3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73" y="2455168"/>
            <a:ext cx="6740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970935" y="3147020"/>
            <a:ext cx="1208088" cy="255588"/>
          </a:xfrm>
          <a:prstGeom prst="roundRect">
            <a:avLst>
              <a:gd name="adj" fmla="val 16667"/>
            </a:avLst>
          </a:prstGeom>
          <a:noFill/>
          <a:ln w="18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067898" y="2781895"/>
            <a:ext cx="601662" cy="1588"/>
          </a:xfrm>
          <a:prstGeom prst="line">
            <a:avLst/>
          </a:prstGeom>
          <a:noFill/>
          <a:ln w="18360">
            <a:solidFill>
              <a:srgbClr val="00D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652120" y="3789040"/>
            <a:ext cx="3456384" cy="64807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i="1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smtClean="0">
                <a:latin typeface="Comic Sans MS" pitchFamily="66" charset="0"/>
              </a:rPr>
              <a:t>almost full coverage of decay spectrum</a:t>
            </a:r>
            <a:endParaRPr lang="en-US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RM">
  <a:themeElements>
    <a:clrScheme name="DESY-CMS-RM5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DESY-CMS-RM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Y-CMS-RM5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-CMS-RM5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-CMS-RM5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WenQuanYi Micro Hei"/>
        <a:cs typeface="WenQuanYi Micro Hei"/>
      </a:majorFont>
      <a:minorFont>
        <a:latin typeface="Trebuchet MS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</Template>
  <TotalTime>0</TotalTime>
  <Words>1809</Words>
  <Application>Microsoft Office PowerPoint</Application>
  <PresentationFormat>On-screen Show (4:3)</PresentationFormat>
  <Paragraphs>403</Paragraphs>
  <Slides>42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RM</vt:lpstr>
      <vt:lpstr>1_Office Theme</vt:lpstr>
      <vt:lpstr>Updated Higgs Results from CMS</vt:lpstr>
      <vt:lpstr>After the Discovery !</vt:lpstr>
      <vt:lpstr>PowerPoint Presentation</vt:lpstr>
      <vt:lpstr>PowerPoint Presentation</vt:lpstr>
      <vt:lpstr>Update for HZZ* 4 l</vt:lpstr>
      <vt:lpstr>Determination of Parity  (0+ = SM, vs. 0- Hypothesis)</vt:lpstr>
      <vt:lpstr>Scalar (0+ = SM) vs. Pseudoscalar (0-) Hypothesis</vt:lpstr>
      <vt:lpstr>PowerPoint Presentation</vt:lpstr>
      <vt:lpstr>H  </vt:lpstr>
      <vt:lpstr>H   Search Sensitivity</vt:lpstr>
      <vt:lpstr>H   Search Results</vt:lpstr>
      <vt:lpstr>VH, H  bb</vt:lpstr>
      <vt:lpstr>VH, H  bb  (cont’d)</vt:lpstr>
      <vt:lpstr>VH, H  bb  Results</vt:lpstr>
      <vt:lpstr>PowerPoint Presentation</vt:lpstr>
      <vt:lpstr>Combined Sensitivity &amp; Observation</vt:lpstr>
      <vt:lpstr>Mass &amp; Signal Strength</vt:lpstr>
      <vt:lpstr>Higgs Couplings</vt:lpstr>
      <vt:lpstr>PowerPoint Presentation</vt:lpstr>
      <vt:lpstr>MSSM Higgs Bosons</vt:lpstr>
      <vt:lpstr>MSSM   :  Mass Distribution in B-Category</vt:lpstr>
      <vt:lpstr>Results of MSSM Search () </vt:lpstr>
      <vt:lpstr>b  3b Search</vt:lpstr>
      <vt:lpstr>Results from MSSM Higgs Search (b  3b )</vt:lpstr>
      <vt:lpstr>b  3b Search: Combination &amp; Comparison with Tevatron</vt:lpstr>
      <vt:lpstr>Summary</vt:lpstr>
      <vt:lpstr>CMS Higgs Results for HCP</vt:lpstr>
      <vt:lpstr>CMS Higgs Results for HCP</vt:lpstr>
      <vt:lpstr>PowerPoint Presentation</vt:lpstr>
      <vt:lpstr>H→ZZ*→4ℓ  Search Channel : Overview</vt:lpstr>
      <vt:lpstr>M4ℓ after Dedicated Selection</vt:lpstr>
      <vt:lpstr>Matrix Element Likelihood Analysis</vt:lpstr>
      <vt:lpstr>Statistical Analysis in H → ZZ* → 4ℓ Channel</vt:lpstr>
      <vt:lpstr>H → WW* → 2ℓ + 2ν</vt:lpstr>
      <vt:lpstr> H → WW → 2ℓ + 2ν Channel </vt:lpstr>
      <vt:lpstr>H → WW* → 2ℓ + 2v</vt:lpstr>
      <vt:lpstr>H → tt Search</vt:lpstr>
      <vt:lpstr>b  bbb Combination</vt:lpstr>
      <vt:lpstr>PowerPoint Presentation</vt:lpstr>
      <vt:lpstr>PowerPoint Presentation</vt:lpstr>
      <vt:lpstr>PowerPoint Presentation</vt:lpstr>
      <vt:lpstr>SM Higgs: Data Samples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Higgs Searches at CMS</dc:title>
  <dc:creator>Rainer Mankel</dc:creator>
  <cp:lastModifiedBy>Rainer Mankel</cp:lastModifiedBy>
  <cp:revision>79</cp:revision>
  <cp:lastPrinted>2012-12-16T17:14:07Z</cp:lastPrinted>
  <dcterms:created xsi:type="dcterms:W3CDTF">2012-12-11T17:28:02Z</dcterms:created>
  <dcterms:modified xsi:type="dcterms:W3CDTF">2012-12-16T17:21:05Z</dcterms:modified>
</cp:coreProperties>
</file>