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9" r:id="rId4"/>
    <p:sldId id="262" r:id="rId5"/>
    <p:sldId id="263" r:id="rId6"/>
    <p:sldId id="257" r:id="rId7"/>
    <p:sldId id="260" r:id="rId8"/>
  </p:sldIdLst>
  <p:sldSz cx="9144000" cy="6858000" type="screen4x3"/>
  <p:notesSz cx="6972300" cy="10109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3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4660"/>
  </p:normalViewPr>
  <p:slideViewPr>
    <p:cSldViewPr snapToGrid="0">
      <p:cViewPr>
        <p:scale>
          <a:sx n="125" d="100"/>
          <a:sy n="125" d="100"/>
        </p:scale>
        <p:origin x="-143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530D3A-3B50-43F7-8F62-F325902B9EBE}" type="datetimeFigureOut">
              <a:rPr lang="en-US" smtClean="0"/>
              <a:t>8/23/2012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2E320-A1A1-4FAE-8B80-474D92EEB043}" type="slidenum">
              <a:rPr lang="en-US" smtClean="0"/>
              <a:t>‹#›</a:t>
            </a:fld>
            <a:endParaRPr lang="en-US"/>
          </a:p>
        </p:txBody>
      </p:sp>
    </p:spTree>
    <p:extLst>
      <p:ext uri="{BB962C8B-B14F-4D97-AF65-F5344CB8AC3E}">
        <p14:creationId xmlns:p14="http://schemas.microsoft.com/office/powerpoint/2010/main" val="290705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530D3A-3B50-43F7-8F62-F325902B9EBE}" type="datetimeFigureOut">
              <a:rPr lang="en-US" smtClean="0"/>
              <a:t>8/23/2012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2E320-A1A1-4FAE-8B80-474D92EEB043}" type="slidenum">
              <a:rPr lang="en-US" smtClean="0"/>
              <a:t>‹#›</a:t>
            </a:fld>
            <a:endParaRPr lang="en-US"/>
          </a:p>
        </p:txBody>
      </p:sp>
    </p:spTree>
    <p:extLst>
      <p:ext uri="{BB962C8B-B14F-4D97-AF65-F5344CB8AC3E}">
        <p14:creationId xmlns:p14="http://schemas.microsoft.com/office/powerpoint/2010/main" val="4014393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530D3A-3B50-43F7-8F62-F325902B9EBE}" type="datetimeFigureOut">
              <a:rPr lang="en-US" smtClean="0"/>
              <a:t>8/23/2012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2E320-A1A1-4FAE-8B80-474D92EEB043}" type="slidenum">
              <a:rPr lang="en-US" smtClean="0"/>
              <a:t>‹#›</a:t>
            </a:fld>
            <a:endParaRPr lang="en-US"/>
          </a:p>
        </p:txBody>
      </p:sp>
    </p:spTree>
    <p:extLst>
      <p:ext uri="{BB962C8B-B14F-4D97-AF65-F5344CB8AC3E}">
        <p14:creationId xmlns:p14="http://schemas.microsoft.com/office/powerpoint/2010/main" val="168815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530D3A-3B50-43F7-8F62-F325902B9EBE}" type="datetimeFigureOut">
              <a:rPr lang="en-US" smtClean="0"/>
              <a:t>8/23/2012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2E320-A1A1-4FAE-8B80-474D92EEB043}" type="slidenum">
              <a:rPr lang="en-US" smtClean="0"/>
              <a:t>‹#›</a:t>
            </a:fld>
            <a:endParaRPr lang="en-US"/>
          </a:p>
        </p:txBody>
      </p:sp>
    </p:spTree>
    <p:extLst>
      <p:ext uri="{BB962C8B-B14F-4D97-AF65-F5344CB8AC3E}">
        <p14:creationId xmlns:p14="http://schemas.microsoft.com/office/powerpoint/2010/main" val="1296499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530D3A-3B50-43F7-8F62-F325902B9EBE}" type="datetimeFigureOut">
              <a:rPr lang="en-US" smtClean="0"/>
              <a:t>8/23/2012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2E320-A1A1-4FAE-8B80-474D92EEB043}" type="slidenum">
              <a:rPr lang="en-US" smtClean="0"/>
              <a:t>‹#›</a:t>
            </a:fld>
            <a:endParaRPr lang="en-US"/>
          </a:p>
        </p:txBody>
      </p:sp>
    </p:spTree>
    <p:extLst>
      <p:ext uri="{BB962C8B-B14F-4D97-AF65-F5344CB8AC3E}">
        <p14:creationId xmlns:p14="http://schemas.microsoft.com/office/powerpoint/2010/main" val="68067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530D3A-3B50-43F7-8F62-F325902B9EBE}" type="datetimeFigureOut">
              <a:rPr lang="en-US" smtClean="0"/>
              <a:t>8/23/2012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2E320-A1A1-4FAE-8B80-474D92EEB043}" type="slidenum">
              <a:rPr lang="en-US" smtClean="0"/>
              <a:t>‹#›</a:t>
            </a:fld>
            <a:endParaRPr lang="en-US"/>
          </a:p>
        </p:txBody>
      </p:sp>
    </p:spTree>
    <p:extLst>
      <p:ext uri="{BB962C8B-B14F-4D97-AF65-F5344CB8AC3E}">
        <p14:creationId xmlns:p14="http://schemas.microsoft.com/office/powerpoint/2010/main" val="209417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530D3A-3B50-43F7-8F62-F325902B9EBE}" type="datetimeFigureOut">
              <a:rPr lang="en-US" smtClean="0"/>
              <a:t>8/23/2012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22E320-A1A1-4FAE-8B80-474D92EEB043}" type="slidenum">
              <a:rPr lang="en-US" smtClean="0"/>
              <a:t>‹#›</a:t>
            </a:fld>
            <a:endParaRPr lang="en-US"/>
          </a:p>
        </p:txBody>
      </p:sp>
    </p:spTree>
    <p:extLst>
      <p:ext uri="{BB962C8B-B14F-4D97-AF65-F5344CB8AC3E}">
        <p14:creationId xmlns:p14="http://schemas.microsoft.com/office/powerpoint/2010/main" val="157091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530D3A-3B50-43F7-8F62-F325902B9EBE}" type="datetimeFigureOut">
              <a:rPr lang="en-US" smtClean="0"/>
              <a:t>8/23/2012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22E320-A1A1-4FAE-8B80-474D92EEB043}" type="slidenum">
              <a:rPr lang="en-US" smtClean="0"/>
              <a:t>‹#›</a:t>
            </a:fld>
            <a:endParaRPr lang="en-US"/>
          </a:p>
        </p:txBody>
      </p:sp>
    </p:spTree>
    <p:extLst>
      <p:ext uri="{BB962C8B-B14F-4D97-AF65-F5344CB8AC3E}">
        <p14:creationId xmlns:p14="http://schemas.microsoft.com/office/powerpoint/2010/main" val="288377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30D3A-3B50-43F7-8F62-F325902B9EBE}" type="datetimeFigureOut">
              <a:rPr lang="en-US" smtClean="0"/>
              <a:t>8/23/2012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22E320-A1A1-4FAE-8B80-474D92EEB043}" type="slidenum">
              <a:rPr lang="en-US" smtClean="0"/>
              <a:t>‹#›</a:t>
            </a:fld>
            <a:endParaRPr lang="en-US"/>
          </a:p>
        </p:txBody>
      </p:sp>
    </p:spTree>
    <p:extLst>
      <p:ext uri="{BB962C8B-B14F-4D97-AF65-F5344CB8AC3E}">
        <p14:creationId xmlns:p14="http://schemas.microsoft.com/office/powerpoint/2010/main" val="1540901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30D3A-3B50-43F7-8F62-F325902B9EBE}" type="datetimeFigureOut">
              <a:rPr lang="en-US" smtClean="0"/>
              <a:t>8/23/2012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2E320-A1A1-4FAE-8B80-474D92EEB043}" type="slidenum">
              <a:rPr lang="en-US" smtClean="0"/>
              <a:t>‹#›</a:t>
            </a:fld>
            <a:endParaRPr lang="en-US"/>
          </a:p>
        </p:txBody>
      </p:sp>
    </p:spTree>
    <p:extLst>
      <p:ext uri="{BB962C8B-B14F-4D97-AF65-F5344CB8AC3E}">
        <p14:creationId xmlns:p14="http://schemas.microsoft.com/office/powerpoint/2010/main" val="128498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30D3A-3B50-43F7-8F62-F325902B9EBE}" type="datetimeFigureOut">
              <a:rPr lang="en-US" smtClean="0"/>
              <a:t>8/23/2012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2E320-A1A1-4FAE-8B80-474D92EEB043}" type="slidenum">
              <a:rPr lang="en-US" smtClean="0"/>
              <a:t>‹#›</a:t>
            </a:fld>
            <a:endParaRPr lang="en-US"/>
          </a:p>
        </p:txBody>
      </p:sp>
    </p:spTree>
    <p:extLst>
      <p:ext uri="{BB962C8B-B14F-4D97-AF65-F5344CB8AC3E}">
        <p14:creationId xmlns:p14="http://schemas.microsoft.com/office/powerpoint/2010/main" val="3523359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30D3A-3B50-43F7-8F62-F325902B9EBE}" type="datetimeFigureOut">
              <a:rPr lang="en-US" smtClean="0"/>
              <a:t>8/23/2012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2E320-A1A1-4FAE-8B80-474D92EEB043}" type="slidenum">
              <a:rPr lang="en-US" smtClean="0"/>
              <a:t>‹#›</a:t>
            </a:fld>
            <a:endParaRPr lang="en-US"/>
          </a:p>
        </p:txBody>
      </p:sp>
    </p:spTree>
    <p:extLst>
      <p:ext uri="{BB962C8B-B14F-4D97-AF65-F5344CB8AC3E}">
        <p14:creationId xmlns:p14="http://schemas.microsoft.com/office/powerpoint/2010/main" val="2923235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8" y="764704"/>
            <a:ext cx="904988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6996" y="5365255"/>
            <a:ext cx="732710" cy="30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6580" y="5360987"/>
            <a:ext cx="522636" cy="307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3175" y="2589212"/>
            <a:ext cx="522636" cy="307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0"/>
            <a:ext cx="9058275" cy="646331"/>
          </a:xfrm>
          <a:prstGeom prst="rect">
            <a:avLst/>
          </a:prstGeom>
        </p:spPr>
        <p:txBody>
          <a:bodyPr wrap="square">
            <a:spAutoFit/>
          </a:bodyPr>
          <a:lstStyle/>
          <a:p>
            <a:pPr algn="ctr"/>
            <a:endParaRPr lang="en-US" dirty="0"/>
          </a:p>
          <a:p>
            <a:pPr algn="ctr"/>
            <a:r>
              <a:rPr lang="en-US" dirty="0"/>
              <a:t> </a:t>
            </a:r>
            <a:r>
              <a:rPr lang="en-US" b="1" dirty="0" smtClean="0"/>
              <a:t>SUPPORTS  FOR </a:t>
            </a:r>
            <a:r>
              <a:rPr lang="en-US" b="1" dirty="0"/>
              <a:t>INJECTOR FEED CAP AND END CAP</a:t>
            </a:r>
            <a:endParaRPr lang="en-US" dirty="0"/>
          </a:p>
        </p:txBody>
      </p:sp>
      <p:sp>
        <p:nvSpPr>
          <p:cNvPr id="5" name="Rectangle 4"/>
          <p:cNvSpPr/>
          <p:nvPr/>
        </p:nvSpPr>
        <p:spPr>
          <a:xfrm>
            <a:off x="57151" y="714375"/>
            <a:ext cx="1600200" cy="553998"/>
          </a:xfrm>
          <a:prstGeom prst="rect">
            <a:avLst/>
          </a:prstGeom>
        </p:spPr>
        <p:txBody>
          <a:bodyPr wrap="square">
            <a:spAutoFit/>
          </a:bodyPr>
          <a:lstStyle/>
          <a:p>
            <a:r>
              <a:rPr lang="en-US" sz="1000" b="1" dirty="0" smtClean="0"/>
              <a:t>The </a:t>
            </a:r>
            <a:r>
              <a:rPr lang="en-US" sz="1000" b="1" dirty="0"/>
              <a:t>Budker Institute</a:t>
            </a:r>
            <a:endParaRPr lang="en-US" sz="1000" dirty="0"/>
          </a:p>
          <a:p>
            <a:r>
              <a:rPr lang="en-US" sz="1000" b="1" dirty="0"/>
              <a:t>of NuclearPhysics</a:t>
            </a:r>
            <a:endParaRPr lang="en-US" sz="1000" dirty="0"/>
          </a:p>
          <a:p>
            <a:r>
              <a:rPr lang="en-US" sz="1000" dirty="0"/>
              <a:t>Novosibirsk, RUSSIA</a:t>
            </a:r>
          </a:p>
        </p:txBody>
      </p:sp>
      <p:sp>
        <p:nvSpPr>
          <p:cNvPr id="6" name="Rectangle 5"/>
          <p:cNvSpPr/>
          <p:nvPr/>
        </p:nvSpPr>
        <p:spPr>
          <a:xfrm>
            <a:off x="6238875" y="757535"/>
            <a:ext cx="2552700" cy="400110"/>
          </a:xfrm>
          <a:prstGeom prst="rect">
            <a:avLst/>
          </a:prstGeom>
        </p:spPr>
        <p:txBody>
          <a:bodyPr wrap="square">
            <a:spAutoFit/>
          </a:bodyPr>
          <a:lstStyle/>
          <a:p>
            <a:r>
              <a:rPr lang="en-US" sz="1000" dirty="0" smtClean="0"/>
              <a:t> </a:t>
            </a:r>
            <a:r>
              <a:rPr lang="en-US" sz="1000" b="1" dirty="0"/>
              <a:t>KonstantinovV.M., PivovarovS.G., PyataE.E.</a:t>
            </a:r>
            <a:endParaRPr lang="en-US" sz="1000" dirty="0"/>
          </a:p>
          <a:p>
            <a:r>
              <a:rPr lang="en-US" sz="1000" b="1" dirty="0"/>
              <a:t>12.04.2012</a:t>
            </a:r>
            <a:endParaRPr lang="en-US" sz="1000" dirty="0"/>
          </a:p>
        </p:txBody>
      </p:sp>
    </p:spTree>
    <p:extLst>
      <p:ext uri="{BB962C8B-B14F-4D97-AF65-F5344CB8AC3E}">
        <p14:creationId xmlns:p14="http://schemas.microsoft.com/office/powerpoint/2010/main" val="1973683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71" y="76201"/>
            <a:ext cx="8953550" cy="669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481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30" y="76200"/>
            <a:ext cx="894218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4620" y="3624580"/>
            <a:ext cx="7144200" cy="1754326"/>
          </a:xfrm>
          <a:prstGeom prst="rect">
            <a:avLst/>
          </a:prstGeom>
          <a:noFill/>
        </p:spPr>
        <p:txBody>
          <a:bodyPr wrap="none" rtlCol="0">
            <a:spAutoFit/>
          </a:bodyPr>
          <a:lstStyle/>
          <a:p>
            <a:r>
              <a:rPr lang="en-US" dirty="0" smtClean="0"/>
              <a:t>10,753 – 2,702 = </a:t>
            </a:r>
            <a:r>
              <a:rPr lang="en-US" b="1" u="sng" dirty="0" smtClean="0">
                <a:solidFill>
                  <a:srgbClr val="FF0000"/>
                </a:solidFill>
              </a:rPr>
              <a:t>8,05 m</a:t>
            </a:r>
            <a:r>
              <a:rPr lang="en-US" b="1" dirty="0" smtClean="0">
                <a:solidFill>
                  <a:srgbClr val="FF0000"/>
                </a:solidFill>
              </a:rPr>
              <a:t>             </a:t>
            </a:r>
            <a:r>
              <a:rPr lang="en-US" b="1" u="sng" dirty="0" smtClean="0">
                <a:solidFill>
                  <a:srgbClr val="FF0000"/>
                </a:solidFill>
              </a:rPr>
              <a:t>available </a:t>
            </a:r>
            <a:r>
              <a:rPr lang="en-US" b="1" u="sng" dirty="0">
                <a:solidFill>
                  <a:srgbClr val="FF0000"/>
                </a:solidFill>
              </a:rPr>
              <a:t>f</a:t>
            </a:r>
            <a:r>
              <a:rPr lang="en-US" b="1" u="sng" dirty="0" smtClean="0">
                <a:solidFill>
                  <a:srgbClr val="FF0000"/>
                </a:solidFill>
              </a:rPr>
              <a:t>or electronics racks and </a:t>
            </a:r>
            <a:r>
              <a:rPr lang="en-US" b="1" u="sng" dirty="0" err="1" smtClean="0">
                <a:solidFill>
                  <a:srgbClr val="FF0000"/>
                </a:solidFill>
              </a:rPr>
              <a:t>shilding</a:t>
            </a:r>
            <a:endParaRPr lang="en-US" b="1" u="sng" dirty="0" smtClean="0">
              <a:solidFill>
                <a:srgbClr val="FF0000"/>
              </a:solidFill>
            </a:endParaRPr>
          </a:p>
          <a:p>
            <a:endParaRPr lang="en-US" dirty="0"/>
          </a:p>
          <a:p>
            <a:r>
              <a:rPr lang="en-US" dirty="0" smtClean="0"/>
              <a:t>	= 0,6 + 1,0 + 0,6 = 2,2 m</a:t>
            </a:r>
          </a:p>
          <a:p>
            <a:endParaRPr lang="en-US" dirty="0"/>
          </a:p>
          <a:p>
            <a:r>
              <a:rPr lang="en-US" dirty="0" smtClean="0"/>
              <a:t>	= 0,6 + 1,0  = 1,6 m</a:t>
            </a:r>
          </a:p>
          <a:p>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666" y="4189870"/>
            <a:ext cx="732710" cy="30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505" y="4712652"/>
            <a:ext cx="522636" cy="307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368617" y="6191251"/>
            <a:ext cx="2074550" cy="539749"/>
            <a:chOff x="385762" y="6191251"/>
            <a:chExt cx="2074550" cy="539749"/>
          </a:xfrm>
        </p:grpSpPr>
        <p:sp>
          <p:nvSpPr>
            <p:cNvPr id="5" name="Rectangle 4"/>
            <p:cNvSpPr/>
            <p:nvPr/>
          </p:nvSpPr>
          <p:spPr>
            <a:xfrm>
              <a:off x="385762" y="61912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311275" y="6192838"/>
              <a:ext cx="685800" cy="538162"/>
              <a:chOff x="4791075" y="5748338"/>
              <a:chExt cx="685800" cy="538162"/>
            </a:xfrm>
          </p:grpSpPr>
          <p:sp>
            <p:nvSpPr>
              <p:cNvPr id="15" name="Rectangle 14"/>
              <p:cNvSpPr/>
              <p:nvPr/>
            </p:nvSpPr>
            <p:spPr>
              <a:xfrm>
                <a:off x="4791075" y="5748338"/>
                <a:ext cx="6858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05387" y="5748338"/>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862512" y="58293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62512" y="59817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2512" y="61341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849312" y="61912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992312" y="61912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2481262" y="6191251"/>
            <a:ext cx="2068200" cy="539749"/>
            <a:chOff x="2474912" y="6191251"/>
            <a:chExt cx="2068200" cy="539749"/>
          </a:xfrm>
        </p:grpSpPr>
        <p:sp>
          <p:nvSpPr>
            <p:cNvPr id="23" name="Rectangle 22"/>
            <p:cNvSpPr/>
            <p:nvPr/>
          </p:nvSpPr>
          <p:spPr>
            <a:xfrm>
              <a:off x="2474912" y="61912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938462" y="61912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394075" y="6192838"/>
              <a:ext cx="685800" cy="538162"/>
              <a:chOff x="4791075" y="5748338"/>
              <a:chExt cx="685800" cy="538162"/>
            </a:xfrm>
          </p:grpSpPr>
          <p:sp>
            <p:nvSpPr>
              <p:cNvPr id="26" name="Rectangle 25"/>
              <p:cNvSpPr/>
              <p:nvPr/>
            </p:nvSpPr>
            <p:spPr>
              <a:xfrm>
                <a:off x="4791075" y="5748338"/>
                <a:ext cx="6858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005387" y="5748338"/>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862512" y="58293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862512" y="59817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862512" y="61341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4075112" y="61912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6" name="Group 4095"/>
          <p:cNvGrpSpPr/>
          <p:nvPr/>
        </p:nvGrpSpPr>
        <p:grpSpPr>
          <a:xfrm>
            <a:off x="4578032" y="6191251"/>
            <a:ext cx="1611000" cy="539749"/>
            <a:chOff x="4538662" y="6191251"/>
            <a:chExt cx="1611000" cy="539749"/>
          </a:xfrm>
        </p:grpSpPr>
        <p:sp>
          <p:nvSpPr>
            <p:cNvPr id="32" name="Rectangle 31"/>
            <p:cNvSpPr/>
            <p:nvPr/>
          </p:nvSpPr>
          <p:spPr>
            <a:xfrm>
              <a:off x="4538662" y="61912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5003798" y="6192838"/>
              <a:ext cx="685800" cy="538162"/>
              <a:chOff x="4791075" y="5748338"/>
              <a:chExt cx="685800" cy="538162"/>
            </a:xfrm>
          </p:grpSpPr>
          <p:sp>
            <p:nvSpPr>
              <p:cNvPr id="34" name="Rectangle 33"/>
              <p:cNvSpPr/>
              <p:nvPr/>
            </p:nvSpPr>
            <p:spPr>
              <a:xfrm>
                <a:off x="4791075" y="5748338"/>
                <a:ext cx="6858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005387" y="5748338"/>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862512" y="58293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862512" y="59817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862512" y="61341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p:cNvSpPr/>
            <p:nvPr/>
          </p:nvSpPr>
          <p:spPr>
            <a:xfrm>
              <a:off x="5681662" y="61912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59092" y="5378451"/>
            <a:ext cx="1611313" cy="539749"/>
            <a:chOff x="366712" y="5378451"/>
            <a:chExt cx="1611313" cy="539749"/>
          </a:xfrm>
        </p:grpSpPr>
        <p:sp>
          <p:nvSpPr>
            <p:cNvPr id="42" name="Rectangle 41"/>
            <p:cNvSpPr/>
            <p:nvPr/>
          </p:nvSpPr>
          <p:spPr>
            <a:xfrm>
              <a:off x="366712" y="53784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1292225" y="5380038"/>
              <a:ext cx="685800" cy="538162"/>
              <a:chOff x="4791075" y="5748338"/>
              <a:chExt cx="685800" cy="538162"/>
            </a:xfrm>
          </p:grpSpPr>
          <p:sp>
            <p:nvSpPr>
              <p:cNvPr id="63" name="Rectangle 62"/>
              <p:cNvSpPr/>
              <p:nvPr/>
            </p:nvSpPr>
            <p:spPr>
              <a:xfrm>
                <a:off x="4791075" y="5748338"/>
                <a:ext cx="6858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5005387" y="5748338"/>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862512" y="58293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862512" y="59817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862512" y="61341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830262" y="53784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3656012" y="5378451"/>
            <a:ext cx="1141413" cy="539749"/>
            <a:chOff x="5846762" y="5276851"/>
            <a:chExt cx="1141413" cy="539749"/>
          </a:xfrm>
        </p:grpSpPr>
        <p:sp>
          <p:nvSpPr>
            <p:cNvPr id="47" name="Rectangle 46"/>
            <p:cNvSpPr/>
            <p:nvPr/>
          </p:nvSpPr>
          <p:spPr>
            <a:xfrm>
              <a:off x="5846762" y="52768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6302375" y="5278438"/>
              <a:ext cx="685800" cy="538162"/>
              <a:chOff x="4791075" y="5748338"/>
              <a:chExt cx="685800" cy="538162"/>
            </a:xfrm>
          </p:grpSpPr>
          <p:sp>
            <p:nvSpPr>
              <p:cNvPr id="58" name="Rectangle 57"/>
              <p:cNvSpPr/>
              <p:nvPr/>
            </p:nvSpPr>
            <p:spPr>
              <a:xfrm>
                <a:off x="4791075" y="5748338"/>
                <a:ext cx="6858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005387" y="5748338"/>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862512" y="58293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862512" y="59817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862512" y="61341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2005012" y="5378451"/>
            <a:ext cx="1611313" cy="539749"/>
            <a:chOff x="366712" y="5378451"/>
            <a:chExt cx="1611313" cy="539749"/>
          </a:xfrm>
        </p:grpSpPr>
        <p:sp>
          <p:nvSpPr>
            <p:cNvPr id="70" name="Rectangle 69"/>
            <p:cNvSpPr/>
            <p:nvPr/>
          </p:nvSpPr>
          <p:spPr>
            <a:xfrm>
              <a:off x="366712" y="53784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292225" y="5380038"/>
              <a:ext cx="685800" cy="538162"/>
              <a:chOff x="4791075" y="5748338"/>
              <a:chExt cx="685800" cy="538162"/>
            </a:xfrm>
          </p:grpSpPr>
          <p:sp>
            <p:nvSpPr>
              <p:cNvPr id="73" name="Rectangle 72"/>
              <p:cNvSpPr/>
              <p:nvPr/>
            </p:nvSpPr>
            <p:spPr>
              <a:xfrm>
                <a:off x="4791075" y="5748338"/>
                <a:ext cx="6858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005387" y="5748338"/>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862512" y="58293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862512" y="59817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862512" y="61341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ectangle 71"/>
            <p:cNvSpPr/>
            <p:nvPr/>
          </p:nvSpPr>
          <p:spPr>
            <a:xfrm>
              <a:off x="830262" y="53784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4832032" y="5378451"/>
            <a:ext cx="1141413" cy="539749"/>
            <a:chOff x="5846762" y="5276851"/>
            <a:chExt cx="1141413" cy="539749"/>
          </a:xfrm>
        </p:grpSpPr>
        <p:sp>
          <p:nvSpPr>
            <p:cNvPr id="80" name="Rectangle 79"/>
            <p:cNvSpPr/>
            <p:nvPr/>
          </p:nvSpPr>
          <p:spPr>
            <a:xfrm>
              <a:off x="5846762" y="52768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6302375" y="5278438"/>
              <a:ext cx="685800" cy="538162"/>
              <a:chOff x="4791075" y="5748338"/>
              <a:chExt cx="685800" cy="538162"/>
            </a:xfrm>
          </p:grpSpPr>
          <p:sp>
            <p:nvSpPr>
              <p:cNvPr id="82" name="Rectangle 81"/>
              <p:cNvSpPr/>
              <p:nvPr/>
            </p:nvSpPr>
            <p:spPr>
              <a:xfrm>
                <a:off x="4791075" y="5748338"/>
                <a:ext cx="6858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5005387" y="5748338"/>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862512" y="58293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862512" y="59817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862512" y="61341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97" name="TextBox 4096"/>
          <p:cNvSpPr txBox="1"/>
          <p:nvPr/>
        </p:nvSpPr>
        <p:spPr>
          <a:xfrm>
            <a:off x="6375400" y="5454650"/>
            <a:ext cx="2005677" cy="369332"/>
          </a:xfrm>
          <a:prstGeom prst="rect">
            <a:avLst/>
          </a:prstGeom>
          <a:noFill/>
        </p:spPr>
        <p:txBody>
          <a:bodyPr wrap="none" rtlCol="0">
            <a:spAutoFit/>
          </a:bodyPr>
          <a:lstStyle/>
          <a:p>
            <a:r>
              <a:rPr lang="en-US" dirty="0" smtClean="0"/>
              <a:t>= 7,6 m  (10x16 HE)</a:t>
            </a:r>
            <a:endParaRPr lang="en-US" dirty="0"/>
          </a:p>
        </p:txBody>
      </p:sp>
      <p:sp>
        <p:nvSpPr>
          <p:cNvPr id="4099" name="TextBox 4098"/>
          <p:cNvSpPr txBox="1"/>
          <p:nvPr/>
        </p:nvSpPr>
        <p:spPr>
          <a:xfrm>
            <a:off x="946150" y="5137150"/>
            <a:ext cx="538930" cy="276999"/>
          </a:xfrm>
          <a:prstGeom prst="rect">
            <a:avLst/>
          </a:prstGeom>
          <a:noFill/>
        </p:spPr>
        <p:txBody>
          <a:bodyPr wrap="none" rtlCol="0">
            <a:spAutoFit/>
          </a:bodyPr>
          <a:lstStyle/>
          <a:p>
            <a:r>
              <a:rPr lang="en-US" sz="1200" dirty="0" smtClean="0"/>
              <a:t>2,2 m</a:t>
            </a:r>
            <a:endParaRPr lang="en-US" sz="1200" dirty="0"/>
          </a:p>
        </p:txBody>
      </p:sp>
      <p:sp>
        <p:nvSpPr>
          <p:cNvPr id="92" name="TextBox 91"/>
          <p:cNvSpPr txBox="1"/>
          <p:nvPr/>
        </p:nvSpPr>
        <p:spPr>
          <a:xfrm>
            <a:off x="2635250" y="5137150"/>
            <a:ext cx="538930" cy="276999"/>
          </a:xfrm>
          <a:prstGeom prst="rect">
            <a:avLst/>
          </a:prstGeom>
          <a:noFill/>
        </p:spPr>
        <p:txBody>
          <a:bodyPr wrap="none" rtlCol="0">
            <a:spAutoFit/>
          </a:bodyPr>
          <a:lstStyle/>
          <a:p>
            <a:r>
              <a:rPr lang="en-US" sz="1200" dirty="0" smtClean="0"/>
              <a:t>2,2 m</a:t>
            </a:r>
            <a:endParaRPr lang="en-US" sz="1200" dirty="0"/>
          </a:p>
        </p:txBody>
      </p:sp>
      <p:sp>
        <p:nvSpPr>
          <p:cNvPr id="93" name="TextBox 92"/>
          <p:cNvSpPr txBox="1"/>
          <p:nvPr/>
        </p:nvSpPr>
        <p:spPr>
          <a:xfrm>
            <a:off x="3975100" y="5130800"/>
            <a:ext cx="538930" cy="276999"/>
          </a:xfrm>
          <a:prstGeom prst="rect">
            <a:avLst/>
          </a:prstGeom>
          <a:noFill/>
        </p:spPr>
        <p:txBody>
          <a:bodyPr wrap="none" rtlCol="0">
            <a:spAutoFit/>
          </a:bodyPr>
          <a:lstStyle/>
          <a:p>
            <a:r>
              <a:rPr lang="en-US" sz="1200" dirty="0" smtClean="0"/>
              <a:t>1,6 m</a:t>
            </a:r>
            <a:endParaRPr lang="en-US" sz="1200" dirty="0"/>
          </a:p>
        </p:txBody>
      </p:sp>
      <p:sp>
        <p:nvSpPr>
          <p:cNvPr id="94" name="TextBox 93"/>
          <p:cNvSpPr txBox="1"/>
          <p:nvPr/>
        </p:nvSpPr>
        <p:spPr>
          <a:xfrm>
            <a:off x="5194300" y="5124450"/>
            <a:ext cx="538930" cy="276999"/>
          </a:xfrm>
          <a:prstGeom prst="rect">
            <a:avLst/>
          </a:prstGeom>
          <a:noFill/>
        </p:spPr>
        <p:txBody>
          <a:bodyPr wrap="none" rtlCol="0">
            <a:spAutoFit/>
          </a:bodyPr>
          <a:lstStyle/>
          <a:p>
            <a:r>
              <a:rPr lang="en-US" sz="1200" dirty="0" smtClean="0"/>
              <a:t>1,6 m</a:t>
            </a:r>
            <a:endParaRPr lang="en-US" sz="1200" dirty="0"/>
          </a:p>
        </p:txBody>
      </p:sp>
      <p:sp>
        <p:nvSpPr>
          <p:cNvPr id="95" name="TextBox 94"/>
          <p:cNvSpPr txBox="1"/>
          <p:nvPr/>
        </p:nvSpPr>
        <p:spPr>
          <a:xfrm>
            <a:off x="6451600" y="6261100"/>
            <a:ext cx="2005677" cy="369332"/>
          </a:xfrm>
          <a:prstGeom prst="rect">
            <a:avLst/>
          </a:prstGeom>
          <a:noFill/>
        </p:spPr>
        <p:txBody>
          <a:bodyPr wrap="none" rtlCol="0">
            <a:spAutoFit/>
          </a:bodyPr>
          <a:lstStyle/>
          <a:p>
            <a:r>
              <a:rPr lang="en-US" dirty="0" smtClean="0"/>
              <a:t>= 7,8 m  (11x16 HE)</a:t>
            </a:r>
            <a:endParaRPr lang="en-US" dirty="0"/>
          </a:p>
        </p:txBody>
      </p:sp>
      <p:sp>
        <p:nvSpPr>
          <p:cNvPr id="96" name="TextBox 95"/>
          <p:cNvSpPr txBox="1"/>
          <p:nvPr/>
        </p:nvSpPr>
        <p:spPr>
          <a:xfrm>
            <a:off x="1168400" y="5969000"/>
            <a:ext cx="538930" cy="276999"/>
          </a:xfrm>
          <a:prstGeom prst="rect">
            <a:avLst/>
          </a:prstGeom>
          <a:noFill/>
        </p:spPr>
        <p:txBody>
          <a:bodyPr wrap="none" rtlCol="0">
            <a:spAutoFit/>
          </a:bodyPr>
          <a:lstStyle/>
          <a:p>
            <a:r>
              <a:rPr lang="en-US" sz="1200" dirty="0" smtClean="0"/>
              <a:t>2,8 m</a:t>
            </a:r>
            <a:endParaRPr lang="en-US" sz="1200" dirty="0"/>
          </a:p>
        </p:txBody>
      </p:sp>
      <p:sp>
        <p:nvSpPr>
          <p:cNvPr id="97" name="TextBox 96"/>
          <p:cNvSpPr txBox="1"/>
          <p:nvPr/>
        </p:nvSpPr>
        <p:spPr>
          <a:xfrm>
            <a:off x="3263900" y="5969000"/>
            <a:ext cx="538930" cy="276999"/>
          </a:xfrm>
          <a:prstGeom prst="rect">
            <a:avLst/>
          </a:prstGeom>
          <a:noFill/>
        </p:spPr>
        <p:txBody>
          <a:bodyPr wrap="none" rtlCol="0">
            <a:spAutoFit/>
          </a:bodyPr>
          <a:lstStyle/>
          <a:p>
            <a:r>
              <a:rPr lang="en-US" sz="1200" dirty="0" smtClean="0"/>
              <a:t>2,8 m</a:t>
            </a:r>
            <a:endParaRPr lang="en-US" sz="1200" dirty="0"/>
          </a:p>
        </p:txBody>
      </p:sp>
      <p:sp>
        <p:nvSpPr>
          <p:cNvPr id="99" name="TextBox 98"/>
          <p:cNvSpPr txBox="1"/>
          <p:nvPr/>
        </p:nvSpPr>
        <p:spPr>
          <a:xfrm>
            <a:off x="5092700" y="5956300"/>
            <a:ext cx="538930" cy="276999"/>
          </a:xfrm>
          <a:prstGeom prst="rect">
            <a:avLst/>
          </a:prstGeom>
          <a:noFill/>
        </p:spPr>
        <p:txBody>
          <a:bodyPr wrap="none" rtlCol="0">
            <a:spAutoFit/>
          </a:bodyPr>
          <a:lstStyle/>
          <a:p>
            <a:r>
              <a:rPr lang="en-US" sz="1200" dirty="0" smtClean="0"/>
              <a:t>2,2 m</a:t>
            </a:r>
            <a:endParaRPr lang="en-US" sz="1200" dirty="0"/>
          </a:p>
        </p:txBody>
      </p:sp>
      <p:cxnSp>
        <p:nvCxnSpPr>
          <p:cNvPr id="4101" name="Straight Connector 4100"/>
          <p:cNvCxnSpPr/>
          <p:nvPr/>
        </p:nvCxnSpPr>
        <p:spPr>
          <a:xfrm>
            <a:off x="1897380" y="1943100"/>
            <a:ext cx="7620" cy="15697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211378" y="2031682"/>
            <a:ext cx="10001" cy="14639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103" name="Right Brace 4102"/>
          <p:cNvSpPr/>
          <p:nvPr/>
        </p:nvSpPr>
        <p:spPr>
          <a:xfrm rot="5400000">
            <a:off x="4440318" y="950830"/>
            <a:ext cx="244311" cy="531495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3870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0" y="0"/>
            <a:ext cx="9143999" cy="490066"/>
          </a:xfrm>
        </p:spPr>
        <p:txBody>
          <a:bodyPr>
            <a:normAutofit/>
          </a:bodyPr>
          <a:lstStyle/>
          <a:p>
            <a:r>
              <a:rPr lang="de-DE" sz="1800" dirty="0" smtClean="0"/>
              <a:t>Support colums added N.Meyners 2082012</a:t>
            </a:r>
            <a:endParaRPr lang="de-DE"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8" y="524485"/>
            <a:ext cx="9049886" cy="44644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80" r="3487"/>
          <a:stretch/>
        </p:blipFill>
        <p:spPr bwMode="auto">
          <a:xfrm>
            <a:off x="4105207" y="2362226"/>
            <a:ext cx="671413" cy="30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6"/>
          <a:stretch/>
        </p:blipFill>
        <p:spPr bwMode="auto">
          <a:xfrm>
            <a:off x="5244959" y="2357163"/>
            <a:ext cx="491406" cy="307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p:cNvSpPr/>
          <p:nvPr/>
        </p:nvSpPr>
        <p:spPr>
          <a:xfrm>
            <a:off x="822192" y="2472245"/>
            <a:ext cx="691563" cy="1921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6015318" y="2472244"/>
            <a:ext cx="691563" cy="1921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6" r="4413"/>
          <a:stretch/>
        </p:blipFill>
        <p:spPr bwMode="auto">
          <a:xfrm>
            <a:off x="4776620" y="2359694"/>
            <a:ext cx="468339" cy="307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hteck 10"/>
          <p:cNvSpPr/>
          <p:nvPr/>
        </p:nvSpPr>
        <p:spPr>
          <a:xfrm>
            <a:off x="3194006" y="2369632"/>
            <a:ext cx="188635" cy="294714"/>
          </a:xfrm>
          <a:prstGeom prst="rect">
            <a:avLst/>
          </a:prstGeom>
          <a:solidFill>
            <a:srgbClr val="95373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3252087" y="2344231"/>
            <a:ext cx="75312" cy="50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 name="Group 12"/>
          <p:cNvGrpSpPr/>
          <p:nvPr/>
        </p:nvGrpSpPr>
        <p:grpSpPr>
          <a:xfrm>
            <a:off x="1460456" y="2408011"/>
            <a:ext cx="188635" cy="272489"/>
            <a:chOff x="1460456" y="2408011"/>
            <a:chExt cx="188635" cy="272489"/>
          </a:xfrm>
        </p:grpSpPr>
        <p:sp>
          <p:nvSpPr>
            <p:cNvPr id="14" name="Rechteck 13"/>
            <p:cNvSpPr/>
            <p:nvPr/>
          </p:nvSpPr>
          <p:spPr>
            <a:xfrm>
              <a:off x="1460456" y="2458811"/>
              <a:ext cx="188635" cy="2216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e-DE" dirty="0"/>
            </a:p>
          </p:txBody>
        </p:sp>
        <p:sp>
          <p:nvSpPr>
            <p:cNvPr id="15" name="Rechteck 14"/>
            <p:cNvSpPr/>
            <p:nvPr/>
          </p:nvSpPr>
          <p:spPr>
            <a:xfrm>
              <a:off x="1518537" y="2408011"/>
              <a:ext cx="75312" cy="50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 name="Group 2"/>
          <p:cNvGrpSpPr/>
          <p:nvPr/>
        </p:nvGrpSpPr>
        <p:grpSpPr>
          <a:xfrm>
            <a:off x="5749064" y="2382611"/>
            <a:ext cx="188635" cy="272489"/>
            <a:chOff x="5749064" y="2382611"/>
            <a:chExt cx="188635" cy="272489"/>
          </a:xfrm>
        </p:grpSpPr>
        <p:sp>
          <p:nvSpPr>
            <p:cNvPr id="16" name="Rechteck 15"/>
            <p:cNvSpPr/>
            <p:nvPr/>
          </p:nvSpPr>
          <p:spPr>
            <a:xfrm>
              <a:off x="5749064" y="2433411"/>
              <a:ext cx="188635" cy="2216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5807145" y="2382611"/>
              <a:ext cx="75312" cy="50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8" name="Textfeld 17"/>
          <p:cNvSpPr txBox="1"/>
          <p:nvPr/>
        </p:nvSpPr>
        <p:spPr>
          <a:xfrm>
            <a:off x="2841625" y="2807781"/>
            <a:ext cx="1019175" cy="369332"/>
          </a:xfrm>
          <a:prstGeom prst="rect">
            <a:avLst/>
          </a:prstGeom>
          <a:solidFill>
            <a:schemeClr val="bg1">
              <a:lumMod val="85000"/>
            </a:schemeClr>
          </a:solidFill>
          <a:ln>
            <a:solidFill>
              <a:srgbClr val="FFFF00"/>
            </a:solidFill>
          </a:ln>
        </p:spPr>
        <p:txBody>
          <a:bodyPr wrap="square" lIns="0" tIns="0" rIns="0" bIns="0" rtlCol="0">
            <a:spAutoFit/>
          </a:bodyPr>
          <a:lstStyle/>
          <a:p>
            <a:pPr algn="ctr"/>
            <a:r>
              <a:rPr lang="en-US" sz="1200" noProof="1" smtClean="0"/>
              <a:t>Colum use as </a:t>
            </a:r>
            <a:br>
              <a:rPr lang="en-US" sz="1200" noProof="1" smtClean="0"/>
            </a:br>
            <a:r>
              <a:rPr lang="en-US" sz="1200" noProof="1" smtClean="0"/>
              <a:t>rack shielding?</a:t>
            </a:r>
            <a:endParaRPr lang="en-US" sz="1200" noProof="1"/>
          </a:p>
        </p:txBody>
      </p:sp>
      <p:sp>
        <p:nvSpPr>
          <p:cNvPr id="19" name="Textfeld 18"/>
          <p:cNvSpPr txBox="1"/>
          <p:nvPr/>
        </p:nvSpPr>
        <p:spPr>
          <a:xfrm>
            <a:off x="1008717" y="2807781"/>
            <a:ext cx="1088760" cy="184666"/>
          </a:xfrm>
          <a:prstGeom prst="rect">
            <a:avLst/>
          </a:prstGeom>
          <a:solidFill>
            <a:schemeClr val="bg1">
              <a:lumMod val="95000"/>
              <a:alpha val="69804"/>
            </a:schemeClr>
          </a:solidFill>
          <a:ln>
            <a:solidFill>
              <a:srgbClr val="FFFF00"/>
            </a:solidFill>
          </a:ln>
        </p:spPr>
        <p:txBody>
          <a:bodyPr wrap="none" lIns="0" tIns="0" rIns="0" bIns="0" rtlCol="0">
            <a:spAutoFit/>
          </a:bodyPr>
          <a:lstStyle/>
          <a:p>
            <a:pPr algn="ctr"/>
            <a:r>
              <a:rPr lang="de-DE" sz="1200" noProof="1" smtClean="0"/>
              <a:t>U-shaped</a:t>
            </a:r>
            <a:r>
              <a:rPr lang="de-DE" sz="1200" dirty="0" smtClean="0"/>
              <a:t> </a:t>
            </a:r>
            <a:r>
              <a:rPr lang="de-DE" sz="1200" noProof="1" smtClean="0"/>
              <a:t>colum</a:t>
            </a:r>
            <a:r>
              <a:rPr lang="de-DE" sz="1200" dirty="0" smtClean="0"/>
              <a:t>?</a:t>
            </a:r>
            <a:endParaRPr lang="de-DE" sz="1200" dirty="0"/>
          </a:p>
        </p:txBody>
      </p:sp>
      <p:sp>
        <p:nvSpPr>
          <p:cNvPr id="20" name="Rechteck 19"/>
          <p:cNvSpPr/>
          <p:nvPr/>
        </p:nvSpPr>
        <p:spPr>
          <a:xfrm>
            <a:off x="5937699" y="2458811"/>
            <a:ext cx="77619" cy="1962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1649091" y="2477613"/>
            <a:ext cx="471809" cy="1962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tangle 1"/>
          <p:cNvSpPr/>
          <p:nvPr/>
        </p:nvSpPr>
        <p:spPr>
          <a:xfrm>
            <a:off x="0" y="5421522"/>
            <a:ext cx="9144000" cy="1015663"/>
          </a:xfrm>
          <a:prstGeom prst="rect">
            <a:avLst/>
          </a:prstGeom>
        </p:spPr>
        <p:txBody>
          <a:bodyPr wrap="square">
            <a:spAutoFit/>
          </a:bodyPr>
          <a:lstStyle/>
          <a:p>
            <a:r>
              <a:rPr lang="en-US" sz="1000" dirty="0" smtClean="0"/>
              <a:t>…if </a:t>
            </a:r>
            <a:r>
              <a:rPr lang="en-US" sz="1000" dirty="0"/>
              <a:t>we use exactly the columns as shown in the master model, I measure a space of 7,79m between the columns, which would be enough for ten racks (the number we assumed possible).  How much space would be gained by making the columns asymmetric, and would it be enough for one more rack (I assume that we can easily gain 1cm but probably we need a little more space to actually get the racks in)?</a:t>
            </a:r>
          </a:p>
          <a:p>
            <a:r>
              <a:rPr lang="en-US" sz="1000" dirty="0"/>
              <a:t>On slide 4 I am missing the 3.9GHz preamp, can it go into the same rack as the HOMs?</a:t>
            </a:r>
          </a:p>
          <a:p>
            <a:r>
              <a:rPr lang="en-US" sz="1000" dirty="0"/>
              <a:t> </a:t>
            </a:r>
          </a:p>
          <a:p>
            <a:pPr algn="r"/>
            <a:r>
              <a:rPr lang="en-US" sz="1000" dirty="0" smtClean="0"/>
              <a:t>Markus </a:t>
            </a:r>
            <a:r>
              <a:rPr lang="en-US" sz="1000" dirty="0" err="1" smtClean="0"/>
              <a:t>Hüning</a:t>
            </a:r>
            <a:endParaRPr lang="en-US" sz="1000" dirty="0"/>
          </a:p>
        </p:txBody>
      </p:sp>
    </p:spTree>
    <p:extLst>
      <p:ext uri="{BB962C8B-B14F-4D97-AF65-F5344CB8AC3E}">
        <p14:creationId xmlns:p14="http://schemas.microsoft.com/office/powerpoint/2010/main" val="1456252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556219"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9800" y="3656119"/>
            <a:ext cx="5664200" cy="320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4370521"/>
            <a:ext cx="3481388" cy="2092881"/>
          </a:xfrm>
          <a:prstGeom prst="rect">
            <a:avLst/>
          </a:prstGeom>
        </p:spPr>
        <p:txBody>
          <a:bodyPr wrap="square">
            <a:spAutoFit/>
          </a:bodyPr>
          <a:lstStyle/>
          <a:p>
            <a:r>
              <a:rPr lang="en-US" sz="1000" dirty="0"/>
              <a:t> </a:t>
            </a:r>
          </a:p>
          <a:p>
            <a:r>
              <a:rPr lang="en-US" sz="1000" dirty="0"/>
              <a:t>If the frame is divided into two part we have clearances </a:t>
            </a:r>
            <a:endParaRPr lang="en-US" sz="1000" dirty="0" smtClean="0"/>
          </a:p>
          <a:p>
            <a:endParaRPr lang="en-US" sz="1000" dirty="0" smtClean="0"/>
          </a:p>
          <a:p>
            <a:r>
              <a:rPr lang="en-US" sz="1000" dirty="0" smtClean="0"/>
              <a:t>100 </a:t>
            </a:r>
            <a:r>
              <a:rPr lang="en-US" sz="1000" dirty="0"/>
              <a:t>mm (left) + </a:t>
            </a:r>
            <a:r>
              <a:rPr lang="en-US" sz="1000" dirty="0" smtClean="0"/>
              <a:t>200 </a:t>
            </a:r>
            <a:r>
              <a:rPr lang="en-US" sz="1000" dirty="0"/>
              <a:t>mm (middle) + 100 mm (right) + 50 mm = 450 </a:t>
            </a:r>
            <a:r>
              <a:rPr lang="en-US" sz="1000" dirty="0" smtClean="0"/>
              <a:t>mm</a:t>
            </a:r>
          </a:p>
          <a:p>
            <a:endParaRPr lang="en-US" sz="1000" dirty="0"/>
          </a:p>
          <a:p>
            <a:r>
              <a:rPr lang="en-US" sz="1000" dirty="0"/>
              <a:t>For 2 sets of 3 racks with extended (6 kW, 20C)cooling plus 2 sets of </a:t>
            </a:r>
            <a:r>
              <a:rPr lang="en-US" sz="1000" dirty="0" smtClean="0"/>
              <a:t>standard </a:t>
            </a:r>
            <a:r>
              <a:rPr lang="en-US" sz="1000" dirty="0"/>
              <a:t>(3 kW, 20C, ~40C air inside) we have:</a:t>
            </a:r>
          </a:p>
          <a:p>
            <a:r>
              <a:rPr lang="en-US" sz="1000" dirty="0"/>
              <a:t>2.6 + 2.6 + 1.6 + 1.6 + 0.45 (Rad. Shield) = 8.85 m</a:t>
            </a:r>
            <a:r>
              <a:rPr lang="en-US" sz="1000" dirty="0" smtClean="0"/>
              <a:t>.</a:t>
            </a:r>
          </a:p>
          <a:p>
            <a:endParaRPr lang="en-US" sz="1000" dirty="0"/>
          </a:p>
          <a:p>
            <a:r>
              <a:rPr lang="en-US" sz="1000" dirty="0"/>
              <a:t>For sure, it will not fit between two supporting columns.</a:t>
            </a:r>
          </a:p>
          <a:p>
            <a:r>
              <a:rPr lang="en-US" sz="1000" dirty="0"/>
              <a:t> </a:t>
            </a:r>
          </a:p>
          <a:p>
            <a:pPr algn="r"/>
            <a:r>
              <a:rPr lang="en-US" sz="1000" dirty="0" err="1" smtClean="0"/>
              <a:t>Wojciech</a:t>
            </a:r>
            <a:r>
              <a:rPr lang="en-US" sz="1000" dirty="0" smtClean="0"/>
              <a:t> </a:t>
            </a:r>
            <a:r>
              <a:rPr lang="en-US" sz="1000" dirty="0" err="1"/>
              <a:t>Wierba</a:t>
            </a:r>
            <a:endParaRPr lang="en-US" sz="1000" dirty="0"/>
          </a:p>
        </p:txBody>
      </p:sp>
      <p:sp>
        <p:nvSpPr>
          <p:cNvPr id="23" name="Rectangle 22"/>
          <p:cNvSpPr/>
          <p:nvPr/>
        </p:nvSpPr>
        <p:spPr>
          <a:xfrm>
            <a:off x="5602853" y="0"/>
            <a:ext cx="3541147" cy="3693319"/>
          </a:xfrm>
          <a:prstGeom prst="rect">
            <a:avLst/>
          </a:prstGeom>
          <a:solidFill>
            <a:schemeClr val="bg1"/>
          </a:solidFill>
        </p:spPr>
        <p:txBody>
          <a:bodyPr wrap="square">
            <a:spAutoFit/>
          </a:bodyPr>
          <a:lstStyle/>
          <a:p>
            <a:r>
              <a:rPr lang="en-US" sz="1400" dirty="0" smtClean="0"/>
              <a:t>Radiation Shielding</a:t>
            </a:r>
          </a:p>
          <a:p>
            <a:endParaRPr lang="en-US" sz="1000" dirty="0" smtClean="0"/>
          </a:p>
          <a:p>
            <a:endParaRPr lang="en-US" sz="1000" dirty="0"/>
          </a:p>
          <a:p>
            <a:r>
              <a:rPr lang="en-US" sz="1000" dirty="0" smtClean="0"/>
              <a:t>It is possible to design one Rad. Shield. for set of cabinets (i.e. 3+3+2+2</a:t>
            </a:r>
            <a:r>
              <a:rPr lang="en-US" sz="1000" dirty="0"/>
              <a:t>) without shielding </a:t>
            </a:r>
            <a:r>
              <a:rPr lang="en-US" sz="1000" dirty="0" smtClean="0"/>
              <a:t>plates between </a:t>
            </a:r>
            <a:r>
              <a:rPr lang="en-US" sz="1000" dirty="0"/>
              <a:t>set of racks , </a:t>
            </a:r>
            <a:r>
              <a:rPr lang="en-US" sz="1000" dirty="0" smtClean="0"/>
              <a:t>but in </a:t>
            </a:r>
            <a:r>
              <a:rPr lang="en-US" sz="1000" dirty="0"/>
              <a:t>my opinion, </a:t>
            </a:r>
            <a:endParaRPr lang="en-US" sz="1000" dirty="0" smtClean="0"/>
          </a:p>
          <a:p>
            <a:r>
              <a:rPr lang="en-US" sz="1000" dirty="0" smtClean="0"/>
              <a:t>it </a:t>
            </a:r>
            <a:r>
              <a:rPr lang="en-US" sz="1000" dirty="0"/>
              <a:t>is not possible to have one single frame for sliding </a:t>
            </a:r>
            <a:r>
              <a:rPr lang="en-US" sz="1000" dirty="0" smtClean="0"/>
              <a:t>doors </a:t>
            </a:r>
            <a:r>
              <a:rPr lang="en-US" sz="1000" dirty="0"/>
              <a:t>(front and </a:t>
            </a:r>
            <a:r>
              <a:rPr lang="en-US" sz="1000" dirty="0" smtClean="0"/>
              <a:t>rear) with </a:t>
            </a:r>
            <a:r>
              <a:rPr lang="en-US" sz="1000" dirty="0"/>
              <a:t>length of more than 7 m. The frame should be divided in at least 2 </a:t>
            </a:r>
          </a:p>
          <a:p>
            <a:r>
              <a:rPr lang="en-US" sz="1000" dirty="0"/>
              <a:t>parts</a:t>
            </a:r>
            <a:r>
              <a:rPr lang="en-US" sz="1000" dirty="0" smtClean="0"/>
              <a:t>.</a:t>
            </a:r>
          </a:p>
          <a:p>
            <a:endParaRPr lang="en-US" sz="1000" dirty="0"/>
          </a:p>
          <a:p>
            <a:r>
              <a:rPr lang="en-US" sz="1000" dirty="0"/>
              <a:t>The frame should have 100 mm clearance on both sides (left and right) of </a:t>
            </a:r>
            <a:r>
              <a:rPr lang="en-US" sz="1000" dirty="0" smtClean="0"/>
              <a:t>racks cabinet to </a:t>
            </a:r>
            <a:r>
              <a:rPr lang="en-US" sz="1000" dirty="0"/>
              <a:t>allow sliding doors open fully.</a:t>
            </a:r>
          </a:p>
          <a:p>
            <a:r>
              <a:rPr lang="en-US" sz="1000" dirty="0"/>
              <a:t>The shielding plates on left and right sides of set of cabinets needs 2 </a:t>
            </a:r>
            <a:r>
              <a:rPr lang="en-US" sz="1000" dirty="0" smtClean="0"/>
              <a:t>times </a:t>
            </a:r>
            <a:r>
              <a:rPr lang="en-US" sz="1000" dirty="0"/>
              <a:t>25 mm = 50 mm</a:t>
            </a:r>
          </a:p>
          <a:p>
            <a:r>
              <a:rPr lang="en-US" sz="1000" dirty="0"/>
              <a:t> </a:t>
            </a:r>
          </a:p>
          <a:p>
            <a:pPr algn="r"/>
            <a:r>
              <a:rPr lang="en-US" sz="1000" dirty="0" err="1" smtClean="0"/>
              <a:t>Wojciech</a:t>
            </a:r>
            <a:r>
              <a:rPr lang="en-US" sz="1000" dirty="0" smtClean="0"/>
              <a:t> </a:t>
            </a:r>
            <a:r>
              <a:rPr lang="en-US" sz="1000" dirty="0" err="1" smtClean="0"/>
              <a:t>Wierba</a:t>
            </a:r>
            <a:endParaRPr lang="en-US" sz="1000" dirty="0" smtClean="0"/>
          </a:p>
          <a:p>
            <a:pPr algn="r"/>
            <a:endParaRPr lang="en-US" sz="1000" dirty="0"/>
          </a:p>
          <a:p>
            <a:pPr algn="r"/>
            <a:endParaRPr lang="en-US" sz="1000" dirty="0"/>
          </a:p>
          <a:p>
            <a:pPr algn="r"/>
            <a:endParaRPr lang="en-US" sz="1000" dirty="0" smtClean="0"/>
          </a:p>
          <a:p>
            <a:pPr algn="r"/>
            <a:endParaRPr lang="en-US" sz="1000" dirty="0"/>
          </a:p>
          <a:p>
            <a:pPr algn="r"/>
            <a:endParaRPr lang="en-US" sz="1000" dirty="0" smtClean="0"/>
          </a:p>
          <a:p>
            <a:pPr algn="r"/>
            <a:endParaRPr lang="en-US" sz="1000" dirty="0"/>
          </a:p>
        </p:txBody>
      </p:sp>
    </p:spTree>
    <p:extLst>
      <p:ext uri="{BB962C8B-B14F-4D97-AF65-F5344CB8AC3E}">
        <p14:creationId xmlns:p14="http://schemas.microsoft.com/office/powerpoint/2010/main" val="3970606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2004" y="4621964"/>
            <a:ext cx="3339529" cy="14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5" y="2067317"/>
            <a:ext cx="4500000" cy="149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269" y="2072483"/>
            <a:ext cx="4500000" cy="149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249" y="4606681"/>
            <a:ext cx="3339529" cy="14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47" y="2086972"/>
            <a:ext cx="1116000" cy="18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247" y="2554921"/>
            <a:ext cx="1116000" cy="19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247" y="2269911"/>
            <a:ext cx="1116000" cy="31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4247" y="2742480"/>
            <a:ext cx="1116000" cy="81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1360" y="3280421"/>
            <a:ext cx="11160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54535" y="2994671"/>
            <a:ext cx="1116000" cy="32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1835" y="2713684"/>
            <a:ext cx="1116000" cy="29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49772" y="2527946"/>
            <a:ext cx="1116000" cy="195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49772" y="2234259"/>
            <a:ext cx="1116000" cy="16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46597" y="2086620"/>
            <a:ext cx="1116000" cy="178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87725" y="2734321"/>
            <a:ext cx="11160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7" name="Picture 1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72552" y="2738131"/>
            <a:ext cx="1116000" cy="84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8"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07034" y="2093289"/>
            <a:ext cx="1116000" cy="18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9" name="Picture 2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07034" y="2270311"/>
            <a:ext cx="1116000" cy="31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0" name="Picture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07034" y="2542580"/>
            <a:ext cx="1116000" cy="19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99178" y="2088050"/>
            <a:ext cx="1116000" cy="18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99178" y="2265072"/>
            <a:ext cx="1116000" cy="31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99178" y="2544961"/>
            <a:ext cx="1116000" cy="19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1" name="Picture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12089" y="2728133"/>
            <a:ext cx="1116000" cy="22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2" name="Picture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09708" y="2940078"/>
            <a:ext cx="1116000" cy="22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3" name="Picture 25"/>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450991" y="3011975"/>
            <a:ext cx="1116000" cy="5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4" name="Picture 2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455753" y="2199984"/>
            <a:ext cx="1116000" cy="28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5"/>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453372" y="2476194"/>
            <a:ext cx="1116000" cy="5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7" name="Picture 29"/>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363528" y="5725400"/>
            <a:ext cx="1116000" cy="39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 name="Picture 30"/>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848158" y="4643995"/>
            <a:ext cx="1116000" cy="52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1" name="Picture 33"/>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367180" y="4920867"/>
            <a:ext cx="1116000" cy="27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2" name="Picture 34"/>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368500" y="4623200"/>
            <a:ext cx="1116000" cy="14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4"/>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368500" y="4720834"/>
            <a:ext cx="1116000" cy="14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4"/>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368500" y="4816087"/>
            <a:ext cx="1116000" cy="14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3" name="Picture 35"/>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370512" y="5163761"/>
            <a:ext cx="1116000" cy="31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Text Box 10"/>
          <p:cNvSpPr txBox="1">
            <a:spLocks noChangeArrowheads="1"/>
          </p:cNvSpPr>
          <p:nvPr/>
        </p:nvSpPr>
        <p:spPr bwMode="auto">
          <a:xfrm>
            <a:off x="1260475" y="4620818"/>
            <a:ext cx="1095375" cy="370681"/>
          </a:xfrm>
          <a:prstGeom prst="rect">
            <a:avLst/>
          </a:prstGeom>
          <a:solidFill>
            <a:srgbClr val="7E88E4">
              <a:alpha val="78822"/>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28800" rIns="54000"/>
          <a:lstStyle>
            <a:lvl1pPr eaLnBrk="0" hangingPunct="0">
              <a:defRPr sz="600">
                <a:solidFill>
                  <a:schemeClr val="tx1"/>
                </a:solidFill>
                <a:latin typeface="Arial" pitchFamily="34" charset="0"/>
              </a:defRPr>
            </a:lvl1pPr>
            <a:lvl2pPr marL="742950" indent="-285750" eaLnBrk="0" hangingPunct="0">
              <a:defRPr sz="600">
                <a:solidFill>
                  <a:schemeClr val="tx1"/>
                </a:solidFill>
                <a:latin typeface="Arial" pitchFamily="34" charset="0"/>
              </a:defRPr>
            </a:lvl2pPr>
            <a:lvl3pPr marL="1143000" indent="-228600" eaLnBrk="0" hangingPunct="0">
              <a:defRPr sz="600">
                <a:solidFill>
                  <a:schemeClr val="tx1"/>
                </a:solidFill>
                <a:latin typeface="Arial" pitchFamily="34" charset="0"/>
              </a:defRPr>
            </a:lvl3pPr>
            <a:lvl4pPr marL="1600200" indent="-228600" eaLnBrk="0" hangingPunct="0">
              <a:defRPr sz="600">
                <a:solidFill>
                  <a:schemeClr val="tx1"/>
                </a:solidFill>
                <a:latin typeface="Arial" pitchFamily="34" charset="0"/>
              </a:defRPr>
            </a:lvl4pPr>
            <a:lvl5pPr marL="2057400" indent="-228600" eaLnBrk="0" hangingPunct="0">
              <a:defRPr sz="600">
                <a:solidFill>
                  <a:schemeClr val="tx1"/>
                </a:solidFill>
                <a:latin typeface="Arial" pitchFamily="34" charset="0"/>
              </a:defRPr>
            </a:lvl5pPr>
            <a:lvl6pPr marL="2514600" indent="-228600" eaLnBrk="0" fontAlgn="base" hangingPunct="0">
              <a:spcBef>
                <a:spcPct val="0"/>
              </a:spcBef>
              <a:spcAft>
                <a:spcPct val="0"/>
              </a:spcAft>
              <a:defRPr sz="600">
                <a:solidFill>
                  <a:schemeClr val="tx1"/>
                </a:solidFill>
                <a:latin typeface="Arial" pitchFamily="34" charset="0"/>
              </a:defRPr>
            </a:lvl6pPr>
            <a:lvl7pPr marL="2971800" indent="-228600" eaLnBrk="0" fontAlgn="base" hangingPunct="0">
              <a:spcBef>
                <a:spcPct val="0"/>
              </a:spcBef>
              <a:spcAft>
                <a:spcPct val="0"/>
              </a:spcAft>
              <a:defRPr sz="600">
                <a:solidFill>
                  <a:schemeClr val="tx1"/>
                </a:solidFill>
                <a:latin typeface="Arial" pitchFamily="34" charset="0"/>
              </a:defRPr>
            </a:lvl7pPr>
            <a:lvl8pPr marL="3429000" indent="-228600" eaLnBrk="0" fontAlgn="base" hangingPunct="0">
              <a:spcBef>
                <a:spcPct val="0"/>
              </a:spcBef>
              <a:spcAft>
                <a:spcPct val="0"/>
              </a:spcAft>
              <a:defRPr sz="600">
                <a:solidFill>
                  <a:schemeClr val="tx1"/>
                </a:solidFill>
                <a:latin typeface="Arial" pitchFamily="34" charset="0"/>
              </a:defRPr>
            </a:lvl8pPr>
            <a:lvl9pPr marL="3886200" indent="-228600" eaLnBrk="0" fontAlgn="base" hangingPunct="0">
              <a:spcBef>
                <a:spcPct val="0"/>
              </a:spcBef>
              <a:spcAft>
                <a:spcPct val="0"/>
              </a:spcAft>
              <a:defRPr sz="600">
                <a:solidFill>
                  <a:schemeClr val="tx1"/>
                </a:solidFill>
                <a:latin typeface="Arial" pitchFamily="34" charset="0"/>
              </a:defRPr>
            </a:lvl9pPr>
          </a:lstStyle>
          <a:p>
            <a:pPr marL="0" marR="0" lvl="0" indent="0" algn="ctr" defTabSz="914400" eaLnBrk="1" fontAlgn="auto" latinLnBrk="0" hangingPunct="1">
              <a:lnSpc>
                <a:spcPct val="75000"/>
              </a:lnSpc>
              <a:spcBef>
                <a:spcPct val="25000"/>
              </a:spcBef>
              <a:spcAft>
                <a:spcPts val="0"/>
              </a:spcAft>
              <a:buClrTx/>
              <a:buSzTx/>
              <a:buFontTx/>
              <a:buNone/>
              <a:tabLst/>
              <a:defRPr/>
            </a:pPr>
            <a:r>
              <a:rPr kumimoji="0" lang="de-DE" sz="800" b="0" i="0" u="none" strike="noStrike" kern="0" cap="none" spc="0" normalizeH="0" baseline="0" noProof="0" dirty="0" smtClean="0">
                <a:ln>
                  <a:noFill/>
                </a:ln>
                <a:solidFill>
                  <a:srgbClr val="2B166E"/>
                </a:solidFill>
                <a:effectLst/>
                <a:uLnTx/>
                <a:uFillTx/>
                <a:latin typeface="Arial" pitchFamily="34" charset="0"/>
              </a:rPr>
              <a:t>           Phasenschieber</a:t>
            </a:r>
          </a:p>
          <a:p>
            <a:pPr marL="0" marR="0" lvl="0" indent="0" algn="ctr" defTabSz="914400" eaLnBrk="1" fontAlgn="auto" latinLnBrk="0" hangingPunct="1">
              <a:lnSpc>
                <a:spcPct val="75000"/>
              </a:lnSpc>
              <a:spcBef>
                <a:spcPct val="25000"/>
              </a:spcBef>
              <a:spcAft>
                <a:spcPts val="0"/>
              </a:spcAft>
              <a:buClrTx/>
              <a:buSzTx/>
              <a:buFontTx/>
              <a:buNone/>
              <a:tabLst/>
              <a:defRPr/>
            </a:pPr>
            <a:endParaRPr kumimoji="0" lang="de-DE" sz="500" b="0" i="0" u="none" strike="noStrike" kern="0" cap="none" spc="0" normalizeH="0" baseline="0" noProof="0" dirty="0">
              <a:ln>
                <a:noFill/>
              </a:ln>
              <a:solidFill>
                <a:srgbClr val="2B166E"/>
              </a:solidFill>
              <a:effectLst/>
              <a:uLnTx/>
              <a:uFillTx/>
              <a:latin typeface="Arial" pitchFamily="34" charset="0"/>
            </a:endParaRPr>
          </a:p>
          <a:p>
            <a:pPr marL="0" marR="0" lvl="0" indent="0" algn="r" defTabSz="914400" eaLnBrk="1" fontAlgn="auto" latinLnBrk="0" hangingPunct="1">
              <a:lnSpc>
                <a:spcPct val="75000"/>
              </a:lnSpc>
              <a:spcBef>
                <a:spcPct val="25000"/>
              </a:spcBef>
              <a:spcAft>
                <a:spcPts val="0"/>
              </a:spcAft>
              <a:buClrTx/>
              <a:buSzTx/>
              <a:buFontTx/>
              <a:buNone/>
              <a:tabLst/>
              <a:defRPr/>
            </a:pPr>
            <a:r>
              <a:rPr kumimoji="0" lang="de-DE" sz="500" b="0" i="0" u="none" strike="noStrike" kern="0" cap="none" spc="0" normalizeH="0" baseline="0" noProof="0" dirty="0" smtClean="0">
                <a:ln>
                  <a:noFill/>
                </a:ln>
                <a:solidFill>
                  <a:srgbClr val="2B166E"/>
                </a:solidFill>
                <a:effectLst/>
                <a:uLnTx/>
                <a:uFillTx/>
                <a:latin typeface="Arial" pitchFamily="34" charset="0"/>
              </a:rPr>
              <a:t>1,3 GHz</a:t>
            </a:r>
            <a:endParaRPr kumimoji="0" lang="de-DE" sz="500" b="0" i="0" u="none" strike="noStrike" kern="0" cap="none" spc="0" normalizeH="0" baseline="0" noProof="0" dirty="0">
              <a:ln>
                <a:noFill/>
              </a:ln>
              <a:solidFill>
                <a:srgbClr val="2B166E"/>
              </a:solidFill>
              <a:effectLst/>
              <a:uLnTx/>
              <a:uFillTx/>
              <a:latin typeface="Arial" pitchFamily="34" charset="0"/>
            </a:endParaRPr>
          </a:p>
          <a:p>
            <a:pPr marL="0" marR="0" lvl="0" indent="0" defTabSz="914400" eaLnBrk="1" fontAlgn="auto" latinLnBrk="0" hangingPunct="1">
              <a:lnSpc>
                <a:spcPct val="75000"/>
              </a:lnSpc>
              <a:spcBef>
                <a:spcPct val="25000"/>
              </a:spcBef>
              <a:spcAft>
                <a:spcPts val="0"/>
              </a:spcAft>
              <a:buClrTx/>
              <a:buSzTx/>
              <a:buFontTx/>
              <a:buNone/>
              <a:tabLst/>
              <a:defRPr/>
            </a:pPr>
            <a:endParaRPr kumimoji="0" lang="en-US" sz="800" b="1" i="0" u="none" strike="noStrike" kern="0" cap="none" spc="0" normalizeH="0" baseline="0" noProof="0" dirty="0">
              <a:ln>
                <a:noFill/>
              </a:ln>
              <a:solidFill>
                <a:srgbClr val="2B166E"/>
              </a:solidFill>
              <a:effectLst/>
              <a:uLnTx/>
              <a:uFillTx/>
              <a:latin typeface="Arial" pitchFamily="34" charset="0"/>
            </a:endParaRPr>
          </a:p>
        </p:txBody>
      </p:sp>
      <p:sp>
        <p:nvSpPr>
          <p:cNvPr id="59" name="Text Box 10"/>
          <p:cNvSpPr txBox="1">
            <a:spLocks noChangeArrowheads="1"/>
          </p:cNvSpPr>
          <p:nvPr/>
        </p:nvSpPr>
        <p:spPr bwMode="auto">
          <a:xfrm>
            <a:off x="2739707" y="5360595"/>
            <a:ext cx="1095375" cy="349885"/>
          </a:xfrm>
          <a:prstGeom prst="rect">
            <a:avLst/>
          </a:prstGeom>
          <a:solidFill>
            <a:srgbClr val="7E88E4">
              <a:alpha val="78822"/>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28800" rIns="54000"/>
          <a:lstStyle>
            <a:lvl1pPr eaLnBrk="0" hangingPunct="0">
              <a:defRPr sz="600">
                <a:solidFill>
                  <a:schemeClr val="tx1"/>
                </a:solidFill>
                <a:latin typeface="Arial" pitchFamily="34" charset="0"/>
              </a:defRPr>
            </a:lvl1pPr>
            <a:lvl2pPr marL="742950" indent="-285750" eaLnBrk="0" hangingPunct="0">
              <a:defRPr sz="600">
                <a:solidFill>
                  <a:schemeClr val="tx1"/>
                </a:solidFill>
                <a:latin typeface="Arial" pitchFamily="34" charset="0"/>
              </a:defRPr>
            </a:lvl2pPr>
            <a:lvl3pPr marL="1143000" indent="-228600" eaLnBrk="0" hangingPunct="0">
              <a:defRPr sz="600">
                <a:solidFill>
                  <a:schemeClr val="tx1"/>
                </a:solidFill>
                <a:latin typeface="Arial" pitchFamily="34" charset="0"/>
              </a:defRPr>
            </a:lvl3pPr>
            <a:lvl4pPr marL="1600200" indent="-228600" eaLnBrk="0" hangingPunct="0">
              <a:defRPr sz="600">
                <a:solidFill>
                  <a:schemeClr val="tx1"/>
                </a:solidFill>
                <a:latin typeface="Arial" pitchFamily="34" charset="0"/>
              </a:defRPr>
            </a:lvl4pPr>
            <a:lvl5pPr marL="2057400" indent="-228600" eaLnBrk="0" hangingPunct="0">
              <a:defRPr sz="600">
                <a:solidFill>
                  <a:schemeClr val="tx1"/>
                </a:solidFill>
                <a:latin typeface="Arial" pitchFamily="34" charset="0"/>
              </a:defRPr>
            </a:lvl5pPr>
            <a:lvl6pPr marL="2514600" indent="-228600" eaLnBrk="0" fontAlgn="base" hangingPunct="0">
              <a:spcBef>
                <a:spcPct val="0"/>
              </a:spcBef>
              <a:spcAft>
                <a:spcPct val="0"/>
              </a:spcAft>
              <a:defRPr sz="600">
                <a:solidFill>
                  <a:schemeClr val="tx1"/>
                </a:solidFill>
                <a:latin typeface="Arial" pitchFamily="34" charset="0"/>
              </a:defRPr>
            </a:lvl6pPr>
            <a:lvl7pPr marL="2971800" indent="-228600" eaLnBrk="0" fontAlgn="base" hangingPunct="0">
              <a:spcBef>
                <a:spcPct val="0"/>
              </a:spcBef>
              <a:spcAft>
                <a:spcPct val="0"/>
              </a:spcAft>
              <a:defRPr sz="600">
                <a:solidFill>
                  <a:schemeClr val="tx1"/>
                </a:solidFill>
                <a:latin typeface="Arial" pitchFamily="34" charset="0"/>
              </a:defRPr>
            </a:lvl7pPr>
            <a:lvl8pPr marL="3429000" indent="-228600" eaLnBrk="0" fontAlgn="base" hangingPunct="0">
              <a:spcBef>
                <a:spcPct val="0"/>
              </a:spcBef>
              <a:spcAft>
                <a:spcPct val="0"/>
              </a:spcAft>
              <a:defRPr sz="600">
                <a:solidFill>
                  <a:schemeClr val="tx1"/>
                </a:solidFill>
                <a:latin typeface="Arial" pitchFamily="34" charset="0"/>
              </a:defRPr>
            </a:lvl8pPr>
            <a:lvl9pPr marL="3886200" indent="-228600" eaLnBrk="0" fontAlgn="base" hangingPunct="0">
              <a:spcBef>
                <a:spcPct val="0"/>
              </a:spcBef>
              <a:spcAft>
                <a:spcPct val="0"/>
              </a:spcAft>
              <a:defRPr sz="600">
                <a:solidFill>
                  <a:schemeClr val="tx1"/>
                </a:solidFill>
                <a:latin typeface="Arial" pitchFamily="34" charset="0"/>
              </a:defRPr>
            </a:lvl9pPr>
          </a:lstStyle>
          <a:p>
            <a:pPr marL="0" marR="0" lvl="0" indent="0" algn="ctr" defTabSz="914400" eaLnBrk="1" fontAlgn="auto" latinLnBrk="0" hangingPunct="1">
              <a:lnSpc>
                <a:spcPct val="75000"/>
              </a:lnSpc>
              <a:spcAft>
                <a:spcPts val="0"/>
              </a:spcAft>
              <a:buClrTx/>
              <a:buSzTx/>
              <a:buFontTx/>
              <a:buNone/>
              <a:tabLst/>
              <a:defRPr/>
            </a:pPr>
            <a:endParaRPr kumimoji="0" lang="de-DE" sz="500" b="0" i="0" u="none" strike="noStrike" kern="0" cap="none" spc="0" normalizeH="0" baseline="0" noProof="0" dirty="0" smtClean="0">
              <a:ln>
                <a:noFill/>
              </a:ln>
              <a:solidFill>
                <a:srgbClr val="2B166E"/>
              </a:solidFill>
              <a:effectLst/>
              <a:uLnTx/>
              <a:uFillTx/>
              <a:latin typeface="Arial" pitchFamily="34" charset="0"/>
            </a:endParaRPr>
          </a:p>
          <a:p>
            <a:pPr marL="0" marR="0" lvl="0" indent="0" algn="ctr" defTabSz="914400" eaLnBrk="1" fontAlgn="auto" latinLnBrk="0" hangingPunct="1">
              <a:lnSpc>
                <a:spcPct val="75000"/>
              </a:lnSpc>
              <a:spcAft>
                <a:spcPts val="0"/>
              </a:spcAft>
              <a:buClrTx/>
              <a:buSzTx/>
              <a:buFontTx/>
              <a:buNone/>
              <a:tabLst/>
              <a:defRPr/>
            </a:pPr>
            <a:r>
              <a:rPr kumimoji="0" lang="de-DE" sz="800" b="0" i="0" u="none" strike="noStrike" kern="0" cap="none" spc="0" normalizeH="0" baseline="0" noProof="0" dirty="0" smtClean="0">
                <a:ln>
                  <a:noFill/>
                </a:ln>
                <a:solidFill>
                  <a:srgbClr val="2B166E"/>
                </a:solidFill>
                <a:effectLst/>
                <a:uLnTx/>
                <a:uFillTx/>
                <a:latin typeface="Arial" pitchFamily="34" charset="0"/>
              </a:rPr>
              <a:t>Tuner</a:t>
            </a:r>
          </a:p>
          <a:p>
            <a:pPr marL="0" marR="0" lvl="0" indent="0" algn="ctr" defTabSz="914400" eaLnBrk="1" fontAlgn="auto" latinLnBrk="0" hangingPunct="1">
              <a:lnSpc>
                <a:spcPct val="75000"/>
              </a:lnSpc>
              <a:spcAft>
                <a:spcPts val="0"/>
              </a:spcAft>
              <a:buClrTx/>
              <a:buSzTx/>
              <a:buFontTx/>
              <a:buNone/>
              <a:tabLst/>
              <a:defRPr/>
            </a:pPr>
            <a:endParaRPr kumimoji="0" lang="de-DE" sz="500" b="0" i="0" u="none" strike="noStrike" kern="0" cap="none" spc="0" normalizeH="0" baseline="0" noProof="0" dirty="0" smtClean="0">
              <a:ln>
                <a:noFill/>
              </a:ln>
              <a:solidFill>
                <a:srgbClr val="2B166E"/>
              </a:solidFill>
              <a:effectLst/>
              <a:uLnTx/>
              <a:uFillTx/>
              <a:latin typeface="Arial" pitchFamily="34" charset="0"/>
            </a:endParaRPr>
          </a:p>
          <a:p>
            <a:pPr marL="0" marR="0" lvl="0" indent="0" algn="ctr" defTabSz="914400" eaLnBrk="1" fontAlgn="auto" latinLnBrk="0" hangingPunct="1">
              <a:lnSpc>
                <a:spcPct val="75000"/>
              </a:lnSpc>
              <a:spcAft>
                <a:spcPts val="0"/>
              </a:spcAft>
              <a:buClrTx/>
              <a:buSzTx/>
              <a:buFontTx/>
              <a:buNone/>
              <a:tabLst/>
              <a:defRPr/>
            </a:pPr>
            <a:endParaRPr kumimoji="0" lang="de-DE" sz="500" b="0" i="0" u="none" strike="noStrike" kern="0" cap="none" spc="0" normalizeH="0" baseline="0" noProof="0" dirty="0">
              <a:ln>
                <a:noFill/>
              </a:ln>
              <a:solidFill>
                <a:srgbClr val="2B166E"/>
              </a:solidFill>
              <a:effectLst/>
              <a:uLnTx/>
              <a:uFillTx/>
              <a:latin typeface="Arial" pitchFamily="34" charset="0"/>
            </a:endParaRPr>
          </a:p>
          <a:p>
            <a:pPr marL="0" marR="0" lvl="0" indent="0" algn="r" defTabSz="914400" eaLnBrk="1" fontAlgn="auto" latinLnBrk="0" hangingPunct="1">
              <a:lnSpc>
                <a:spcPct val="75000"/>
              </a:lnSpc>
              <a:spcAft>
                <a:spcPts val="0"/>
              </a:spcAft>
              <a:buClrTx/>
              <a:buSzTx/>
              <a:buFontTx/>
              <a:buNone/>
              <a:tabLst/>
              <a:defRPr/>
            </a:pPr>
            <a:r>
              <a:rPr kumimoji="0" lang="de-DE" sz="500" b="0" i="0" u="none" strike="noStrike" kern="0" cap="none" spc="0" normalizeH="0" baseline="0" noProof="0" dirty="0" smtClean="0">
                <a:ln>
                  <a:noFill/>
                </a:ln>
                <a:solidFill>
                  <a:srgbClr val="2B166E"/>
                </a:solidFill>
                <a:effectLst/>
                <a:uLnTx/>
                <a:uFillTx/>
                <a:latin typeface="Arial" pitchFamily="34" charset="0"/>
              </a:rPr>
              <a:t>1,3 GHz and 3,9 GHz</a:t>
            </a:r>
            <a:endParaRPr kumimoji="0" lang="de-DE" sz="500" b="0" i="0" u="none" strike="noStrike" kern="0" cap="none" spc="0" normalizeH="0" baseline="0" noProof="0" dirty="0">
              <a:ln>
                <a:noFill/>
              </a:ln>
              <a:solidFill>
                <a:srgbClr val="2B166E"/>
              </a:solidFill>
              <a:effectLst/>
              <a:uLnTx/>
              <a:uFillTx/>
              <a:latin typeface="Arial" pitchFamily="34" charset="0"/>
            </a:endParaRPr>
          </a:p>
          <a:p>
            <a:pPr marL="0" marR="0" lvl="0" indent="0" defTabSz="914400" eaLnBrk="1" fontAlgn="auto" latinLnBrk="0" hangingPunct="1">
              <a:lnSpc>
                <a:spcPct val="75000"/>
              </a:lnSpc>
              <a:spcBef>
                <a:spcPct val="25000"/>
              </a:spcBef>
              <a:spcAft>
                <a:spcPts val="0"/>
              </a:spcAft>
              <a:buClrTx/>
              <a:buSzTx/>
              <a:buFontTx/>
              <a:buNone/>
              <a:tabLst/>
              <a:defRPr/>
            </a:pPr>
            <a:endParaRPr kumimoji="0" lang="en-US" sz="800" b="1" i="0" u="none" strike="noStrike" kern="0" cap="none" spc="0" normalizeH="0" baseline="0" noProof="0" dirty="0">
              <a:ln>
                <a:noFill/>
              </a:ln>
              <a:solidFill>
                <a:srgbClr val="2B166E"/>
              </a:solidFill>
              <a:effectLst/>
              <a:uLnTx/>
              <a:uFillTx/>
              <a:latin typeface="Arial" pitchFamily="34" charset="0"/>
            </a:endParaRPr>
          </a:p>
        </p:txBody>
      </p:sp>
      <p:sp>
        <p:nvSpPr>
          <p:cNvPr id="60" name="Text Box 10"/>
          <p:cNvSpPr txBox="1">
            <a:spLocks noChangeArrowheads="1"/>
          </p:cNvSpPr>
          <p:nvPr/>
        </p:nvSpPr>
        <p:spPr bwMode="auto">
          <a:xfrm>
            <a:off x="2744787" y="5728098"/>
            <a:ext cx="1095375" cy="357187"/>
          </a:xfrm>
          <a:prstGeom prst="rect">
            <a:avLst/>
          </a:prstGeom>
          <a:solidFill>
            <a:srgbClr val="7E88E4">
              <a:alpha val="78822"/>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28800" rIns="54000"/>
          <a:lstStyle>
            <a:lvl1pPr eaLnBrk="0" hangingPunct="0">
              <a:defRPr sz="600">
                <a:solidFill>
                  <a:schemeClr val="tx1"/>
                </a:solidFill>
                <a:latin typeface="Arial" pitchFamily="34" charset="0"/>
              </a:defRPr>
            </a:lvl1pPr>
            <a:lvl2pPr marL="742950" indent="-285750" eaLnBrk="0" hangingPunct="0">
              <a:defRPr sz="600">
                <a:solidFill>
                  <a:schemeClr val="tx1"/>
                </a:solidFill>
                <a:latin typeface="Arial" pitchFamily="34" charset="0"/>
              </a:defRPr>
            </a:lvl2pPr>
            <a:lvl3pPr marL="1143000" indent="-228600" eaLnBrk="0" hangingPunct="0">
              <a:defRPr sz="600">
                <a:solidFill>
                  <a:schemeClr val="tx1"/>
                </a:solidFill>
                <a:latin typeface="Arial" pitchFamily="34" charset="0"/>
              </a:defRPr>
            </a:lvl3pPr>
            <a:lvl4pPr marL="1600200" indent="-228600" eaLnBrk="0" hangingPunct="0">
              <a:defRPr sz="600">
                <a:solidFill>
                  <a:schemeClr val="tx1"/>
                </a:solidFill>
                <a:latin typeface="Arial" pitchFamily="34" charset="0"/>
              </a:defRPr>
            </a:lvl4pPr>
            <a:lvl5pPr marL="2057400" indent="-228600" eaLnBrk="0" hangingPunct="0">
              <a:defRPr sz="600">
                <a:solidFill>
                  <a:schemeClr val="tx1"/>
                </a:solidFill>
                <a:latin typeface="Arial" pitchFamily="34" charset="0"/>
              </a:defRPr>
            </a:lvl5pPr>
            <a:lvl6pPr marL="2514600" indent="-228600" eaLnBrk="0" fontAlgn="base" hangingPunct="0">
              <a:spcBef>
                <a:spcPct val="0"/>
              </a:spcBef>
              <a:spcAft>
                <a:spcPct val="0"/>
              </a:spcAft>
              <a:defRPr sz="600">
                <a:solidFill>
                  <a:schemeClr val="tx1"/>
                </a:solidFill>
                <a:latin typeface="Arial" pitchFamily="34" charset="0"/>
              </a:defRPr>
            </a:lvl6pPr>
            <a:lvl7pPr marL="2971800" indent="-228600" eaLnBrk="0" fontAlgn="base" hangingPunct="0">
              <a:spcBef>
                <a:spcPct val="0"/>
              </a:spcBef>
              <a:spcAft>
                <a:spcPct val="0"/>
              </a:spcAft>
              <a:defRPr sz="600">
                <a:solidFill>
                  <a:schemeClr val="tx1"/>
                </a:solidFill>
                <a:latin typeface="Arial" pitchFamily="34" charset="0"/>
              </a:defRPr>
            </a:lvl7pPr>
            <a:lvl8pPr marL="3429000" indent="-228600" eaLnBrk="0" fontAlgn="base" hangingPunct="0">
              <a:spcBef>
                <a:spcPct val="0"/>
              </a:spcBef>
              <a:spcAft>
                <a:spcPct val="0"/>
              </a:spcAft>
              <a:defRPr sz="600">
                <a:solidFill>
                  <a:schemeClr val="tx1"/>
                </a:solidFill>
                <a:latin typeface="Arial" pitchFamily="34" charset="0"/>
              </a:defRPr>
            </a:lvl8pPr>
            <a:lvl9pPr marL="3886200" indent="-228600" eaLnBrk="0" fontAlgn="base" hangingPunct="0">
              <a:spcBef>
                <a:spcPct val="0"/>
              </a:spcBef>
              <a:spcAft>
                <a:spcPct val="0"/>
              </a:spcAft>
              <a:defRPr sz="600">
                <a:solidFill>
                  <a:schemeClr val="tx1"/>
                </a:solidFill>
                <a:latin typeface="Arial" pitchFamily="34" charset="0"/>
              </a:defRPr>
            </a:lvl9pPr>
          </a:lstStyle>
          <a:p>
            <a:pPr marL="0" marR="0" lvl="0" indent="0" algn="ctr" defTabSz="914400" eaLnBrk="1" fontAlgn="auto" latinLnBrk="0" hangingPunct="1">
              <a:lnSpc>
                <a:spcPts val="800"/>
              </a:lnSpc>
              <a:spcAft>
                <a:spcPts val="0"/>
              </a:spcAft>
              <a:buClrTx/>
              <a:buSzTx/>
              <a:buFontTx/>
              <a:buNone/>
              <a:tabLst/>
              <a:defRPr/>
            </a:pPr>
            <a:endParaRPr kumimoji="0" lang="de-DE" sz="800" b="0" i="0" u="none" strike="noStrike" kern="0" cap="none" spc="0" normalizeH="0" baseline="0" noProof="0" dirty="0" smtClean="0">
              <a:ln>
                <a:noFill/>
              </a:ln>
              <a:solidFill>
                <a:srgbClr val="2B166E"/>
              </a:solidFill>
              <a:effectLst/>
              <a:uLnTx/>
              <a:uFillTx/>
              <a:latin typeface="Arial" pitchFamily="34" charset="0"/>
            </a:endParaRPr>
          </a:p>
          <a:p>
            <a:pPr marL="0" marR="0" lvl="0" indent="0" algn="ctr" defTabSz="914400" eaLnBrk="1" fontAlgn="auto" latinLnBrk="0" hangingPunct="1">
              <a:lnSpc>
                <a:spcPts val="800"/>
              </a:lnSpc>
              <a:spcAft>
                <a:spcPts val="0"/>
              </a:spcAft>
              <a:buClrTx/>
              <a:buSzTx/>
              <a:buFontTx/>
              <a:buNone/>
              <a:tabLst/>
              <a:defRPr/>
            </a:pPr>
            <a:r>
              <a:rPr kumimoji="0" lang="de-DE" sz="800" b="0" i="0" u="none" strike="noStrike" kern="0" cap="none" spc="0" normalizeH="0" baseline="0" noProof="0" dirty="0" smtClean="0">
                <a:ln>
                  <a:noFill/>
                </a:ln>
                <a:solidFill>
                  <a:srgbClr val="2B166E"/>
                </a:solidFill>
                <a:effectLst/>
                <a:uLnTx/>
                <a:uFillTx/>
                <a:latin typeface="Arial" pitchFamily="34" charset="0"/>
              </a:rPr>
              <a:t>Main Coupler</a:t>
            </a:r>
          </a:p>
          <a:p>
            <a:pPr marL="0" marR="0" lvl="0" indent="0" algn="r" defTabSz="914400" eaLnBrk="1" fontAlgn="auto" latinLnBrk="0" hangingPunct="1">
              <a:lnSpc>
                <a:spcPts val="1100"/>
              </a:lnSpc>
              <a:spcAft>
                <a:spcPts val="0"/>
              </a:spcAft>
              <a:buClrTx/>
              <a:buSzTx/>
              <a:buFontTx/>
              <a:buNone/>
              <a:tabLst/>
              <a:defRPr/>
            </a:pPr>
            <a:r>
              <a:rPr kumimoji="0" lang="de-DE" sz="800" b="0" i="0" u="none" strike="noStrike" kern="0" cap="none" spc="0" normalizeH="0" baseline="0" noProof="0" dirty="0" smtClean="0">
                <a:ln>
                  <a:noFill/>
                </a:ln>
                <a:solidFill>
                  <a:srgbClr val="2B166E"/>
                </a:solidFill>
                <a:effectLst/>
                <a:uLnTx/>
                <a:uFillTx/>
                <a:latin typeface="Arial" pitchFamily="34" charset="0"/>
              </a:rPr>
              <a:t> </a:t>
            </a:r>
            <a:r>
              <a:rPr kumimoji="0" lang="de-DE" sz="500" b="0" i="0" u="none" strike="noStrike" kern="0" cap="none" spc="0" normalizeH="0" baseline="0" noProof="0" dirty="0" smtClean="0">
                <a:ln>
                  <a:noFill/>
                </a:ln>
                <a:solidFill>
                  <a:srgbClr val="2B166E"/>
                </a:solidFill>
                <a:effectLst/>
                <a:uLnTx/>
                <a:uFillTx/>
                <a:latin typeface="Arial" pitchFamily="34" charset="0"/>
              </a:rPr>
              <a:t>1,3 GHz</a:t>
            </a:r>
            <a:endParaRPr kumimoji="0" lang="de-DE" sz="500" b="0" i="0" u="none" strike="noStrike" kern="0" cap="none" spc="0" normalizeH="0" baseline="0" noProof="0" dirty="0">
              <a:ln>
                <a:noFill/>
              </a:ln>
              <a:solidFill>
                <a:srgbClr val="2B166E"/>
              </a:solidFill>
              <a:effectLst/>
              <a:uLnTx/>
              <a:uFillTx/>
              <a:latin typeface="Arial" pitchFamily="34" charset="0"/>
            </a:endParaRPr>
          </a:p>
          <a:p>
            <a:pPr marL="0" marR="0" lvl="0" indent="0" defTabSz="914400" eaLnBrk="1" fontAlgn="auto" latinLnBrk="0" hangingPunct="1">
              <a:lnSpc>
                <a:spcPct val="75000"/>
              </a:lnSpc>
              <a:spcBef>
                <a:spcPct val="25000"/>
              </a:spcBef>
              <a:spcAft>
                <a:spcPts val="0"/>
              </a:spcAft>
              <a:buClrTx/>
              <a:buSzTx/>
              <a:buFontTx/>
              <a:buNone/>
              <a:tabLst/>
              <a:defRPr/>
            </a:pPr>
            <a:endParaRPr kumimoji="0" lang="en-US" sz="800" b="1" i="0" u="none" strike="noStrike" kern="0" cap="none" spc="0" normalizeH="0" baseline="0" noProof="0" dirty="0">
              <a:ln>
                <a:noFill/>
              </a:ln>
              <a:solidFill>
                <a:srgbClr val="2B166E"/>
              </a:solidFill>
              <a:effectLst/>
              <a:uLnTx/>
              <a:uFillTx/>
              <a:latin typeface="Arial" pitchFamily="34" charset="0"/>
            </a:endParaRPr>
          </a:p>
        </p:txBody>
      </p:sp>
      <p:sp>
        <p:nvSpPr>
          <p:cNvPr id="61" name="Text Box 10"/>
          <p:cNvSpPr txBox="1">
            <a:spLocks noChangeArrowheads="1"/>
          </p:cNvSpPr>
          <p:nvPr/>
        </p:nvSpPr>
        <p:spPr bwMode="auto">
          <a:xfrm>
            <a:off x="2741613" y="4630343"/>
            <a:ext cx="1095375" cy="711200"/>
          </a:xfrm>
          <a:prstGeom prst="rect">
            <a:avLst/>
          </a:prstGeom>
          <a:solidFill>
            <a:srgbClr val="7E88E4">
              <a:alpha val="78822"/>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28800" rIns="54000"/>
          <a:lstStyle>
            <a:lvl1pPr eaLnBrk="0" hangingPunct="0">
              <a:defRPr sz="600">
                <a:solidFill>
                  <a:schemeClr val="tx1"/>
                </a:solidFill>
                <a:latin typeface="Arial" pitchFamily="34" charset="0"/>
              </a:defRPr>
            </a:lvl1pPr>
            <a:lvl2pPr marL="742950" indent="-285750" eaLnBrk="0" hangingPunct="0">
              <a:defRPr sz="600">
                <a:solidFill>
                  <a:schemeClr val="tx1"/>
                </a:solidFill>
                <a:latin typeface="Arial" pitchFamily="34" charset="0"/>
              </a:defRPr>
            </a:lvl2pPr>
            <a:lvl3pPr marL="1143000" indent="-228600" eaLnBrk="0" hangingPunct="0">
              <a:defRPr sz="600">
                <a:solidFill>
                  <a:schemeClr val="tx1"/>
                </a:solidFill>
                <a:latin typeface="Arial" pitchFamily="34" charset="0"/>
              </a:defRPr>
            </a:lvl3pPr>
            <a:lvl4pPr marL="1600200" indent="-228600" eaLnBrk="0" hangingPunct="0">
              <a:defRPr sz="600">
                <a:solidFill>
                  <a:schemeClr val="tx1"/>
                </a:solidFill>
                <a:latin typeface="Arial" pitchFamily="34" charset="0"/>
              </a:defRPr>
            </a:lvl4pPr>
            <a:lvl5pPr marL="2057400" indent="-228600" eaLnBrk="0" hangingPunct="0">
              <a:defRPr sz="600">
                <a:solidFill>
                  <a:schemeClr val="tx1"/>
                </a:solidFill>
                <a:latin typeface="Arial" pitchFamily="34" charset="0"/>
              </a:defRPr>
            </a:lvl5pPr>
            <a:lvl6pPr marL="2514600" indent="-228600" eaLnBrk="0" fontAlgn="base" hangingPunct="0">
              <a:spcBef>
                <a:spcPct val="0"/>
              </a:spcBef>
              <a:spcAft>
                <a:spcPct val="0"/>
              </a:spcAft>
              <a:defRPr sz="600">
                <a:solidFill>
                  <a:schemeClr val="tx1"/>
                </a:solidFill>
                <a:latin typeface="Arial" pitchFamily="34" charset="0"/>
              </a:defRPr>
            </a:lvl6pPr>
            <a:lvl7pPr marL="2971800" indent="-228600" eaLnBrk="0" fontAlgn="base" hangingPunct="0">
              <a:spcBef>
                <a:spcPct val="0"/>
              </a:spcBef>
              <a:spcAft>
                <a:spcPct val="0"/>
              </a:spcAft>
              <a:defRPr sz="600">
                <a:solidFill>
                  <a:schemeClr val="tx1"/>
                </a:solidFill>
                <a:latin typeface="Arial" pitchFamily="34" charset="0"/>
              </a:defRPr>
            </a:lvl7pPr>
            <a:lvl8pPr marL="3429000" indent="-228600" eaLnBrk="0" fontAlgn="base" hangingPunct="0">
              <a:spcBef>
                <a:spcPct val="0"/>
              </a:spcBef>
              <a:spcAft>
                <a:spcPct val="0"/>
              </a:spcAft>
              <a:defRPr sz="600">
                <a:solidFill>
                  <a:schemeClr val="tx1"/>
                </a:solidFill>
                <a:latin typeface="Arial" pitchFamily="34" charset="0"/>
              </a:defRPr>
            </a:lvl8pPr>
            <a:lvl9pPr marL="3886200" indent="-228600" eaLnBrk="0" fontAlgn="base" hangingPunct="0">
              <a:spcBef>
                <a:spcPct val="0"/>
              </a:spcBef>
              <a:spcAft>
                <a:spcPct val="0"/>
              </a:spcAft>
              <a:defRPr sz="600">
                <a:solidFill>
                  <a:schemeClr val="tx1"/>
                </a:solidFill>
                <a:latin typeface="Arial" pitchFamily="34" charset="0"/>
              </a:defRPr>
            </a:lvl9pPr>
          </a:lstStyle>
          <a:p>
            <a:pPr marL="0" marR="0" lvl="0" indent="0" algn="ctr" defTabSz="914400" eaLnBrk="1" fontAlgn="auto" latinLnBrk="0" hangingPunct="1">
              <a:lnSpc>
                <a:spcPct val="75000"/>
              </a:lnSpc>
              <a:spcBef>
                <a:spcPct val="25000"/>
              </a:spcBef>
              <a:spcAft>
                <a:spcPts val="0"/>
              </a:spcAft>
              <a:buClrTx/>
              <a:buSzTx/>
              <a:buFontTx/>
              <a:buNone/>
              <a:tabLst/>
              <a:defRPr/>
            </a:pPr>
            <a:r>
              <a:rPr kumimoji="0" lang="de-DE" sz="800" b="0" i="0" u="none" strike="noStrike" kern="0" cap="none" spc="0" normalizeH="0" baseline="0" noProof="0" dirty="0" smtClean="0">
                <a:ln>
                  <a:noFill/>
                </a:ln>
                <a:solidFill>
                  <a:srgbClr val="2B166E"/>
                </a:solidFill>
                <a:effectLst/>
                <a:uLnTx/>
                <a:uFillTx/>
                <a:latin typeface="Arial" pitchFamily="34" charset="0"/>
              </a:rPr>
              <a:t>           Phasenschieber</a:t>
            </a:r>
          </a:p>
          <a:p>
            <a:pPr marL="0" marR="0" lvl="0" indent="0" algn="ctr" defTabSz="914400" eaLnBrk="1" fontAlgn="auto" latinLnBrk="0" hangingPunct="1">
              <a:lnSpc>
                <a:spcPct val="75000"/>
              </a:lnSpc>
              <a:spcBef>
                <a:spcPct val="25000"/>
              </a:spcBef>
              <a:spcAft>
                <a:spcPts val="0"/>
              </a:spcAft>
              <a:buClrTx/>
              <a:buSzTx/>
              <a:buFontTx/>
              <a:buNone/>
              <a:tabLst/>
              <a:defRPr/>
            </a:pPr>
            <a:endParaRPr kumimoji="0" lang="de-DE" sz="500" b="0" i="0" u="none" strike="noStrike" kern="0" cap="none" spc="0" normalizeH="0" baseline="0" noProof="0" dirty="0" smtClean="0">
              <a:ln>
                <a:noFill/>
              </a:ln>
              <a:solidFill>
                <a:srgbClr val="2B166E"/>
              </a:solidFill>
              <a:effectLst/>
              <a:uLnTx/>
              <a:uFillTx/>
              <a:latin typeface="Arial" pitchFamily="34" charset="0"/>
            </a:endParaRPr>
          </a:p>
          <a:p>
            <a:pPr marL="0" marR="0" lvl="0" indent="0" algn="ctr" defTabSz="914400" eaLnBrk="1" fontAlgn="auto" latinLnBrk="0" hangingPunct="1">
              <a:lnSpc>
                <a:spcPct val="75000"/>
              </a:lnSpc>
              <a:spcBef>
                <a:spcPct val="25000"/>
              </a:spcBef>
              <a:spcAft>
                <a:spcPts val="0"/>
              </a:spcAft>
              <a:buClrTx/>
              <a:buSzTx/>
              <a:buFontTx/>
              <a:buNone/>
              <a:tabLst/>
              <a:defRPr/>
            </a:pPr>
            <a:endParaRPr lang="de-DE" sz="500" kern="0" dirty="0">
              <a:solidFill>
                <a:srgbClr val="2B166E"/>
              </a:solidFill>
            </a:endParaRPr>
          </a:p>
          <a:p>
            <a:pPr marL="0" marR="0" lvl="0" indent="0" algn="ctr" defTabSz="914400" eaLnBrk="1" fontAlgn="auto" latinLnBrk="0" hangingPunct="1">
              <a:lnSpc>
                <a:spcPct val="75000"/>
              </a:lnSpc>
              <a:spcBef>
                <a:spcPct val="25000"/>
              </a:spcBef>
              <a:spcAft>
                <a:spcPts val="0"/>
              </a:spcAft>
              <a:buClrTx/>
              <a:buSzTx/>
              <a:buFontTx/>
              <a:buNone/>
              <a:tabLst/>
              <a:defRPr/>
            </a:pPr>
            <a:endParaRPr kumimoji="0" lang="de-DE" sz="500" b="0" i="0" u="none" strike="noStrike" kern="0" cap="none" spc="0" normalizeH="0" baseline="0" noProof="0" dirty="0" smtClean="0">
              <a:ln>
                <a:noFill/>
              </a:ln>
              <a:solidFill>
                <a:srgbClr val="2B166E"/>
              </a:solidFill>
              <a:effectLst/>
              <a:uLnTx/>
              <a:uFillTx/>
              <a:latin typeface="Arial" pitchFamily="34" charset="0"/>
            </a:endParaRPr>
          </a:p>
          <a:p>
            <a:pPr marL="0" marR="0" lvl="0" indent="0" algn="ctr" defTabSz="914400" eaLnBrk="1" fontAlgn="auto" latinLnBrk="0" hangingPunct="1">
              <a:lnSpc>
                <a:spcPct val="75000"/>
              </a:lnSpc>
              <a:spcBef>
                <a:spcPct val="25000"/>
              </a:spcBef>
              <a:spcAft>
                <a:spcPts val="0"/>
              </a:spcAft>
              <a:buClrTx/>
              <a:buSzTx/>
              <a:buFontTx/>
              <a:buNone/>
              <a:tabLst/>
              <a:defRPr/>
            </a:pPr>
            <a:endParaRPr lang="de-DE" sz="500" kern="0" dirty="0">
              <a:solidFill>
                <a:srgbClr val="2B166E"/>
              </a:solidFill>
            </a:endParaRPr>
          </a:p>
          <a:p>
            <a:pPr marL="0" marR="0" lvl="0" indent="0" algn="ctr" defTabSz="914400" eaLnBrk="1" fontAlgn="auto" latinLnBrk="0" hangingPunct="1">
              <a:lnSpc>
                <a:spcPct val="75000"/>
              </a:lnSpc>
              <a:spcBef>
                <a:spcPct val="25000"/>
              </a:spcBef>
              <a:spcAft>
                <a:spcPts val="0"/>
              </a:spcAft>
              <a:buClrTx/>
              <a:buSzTx/>
              <a:buFontTx/>
              <a:buNone/>
              <a:tabLst/>
              <a:defRPr/>
            </a:pPr>
            <a:endParaRPr kumimoji="0" lang="de-DE" sz="500" b="0" i="0" u="none" strike="noStrike" kern="0" cap="none" spc="0" normalizeH="0" baseline="0" noProof="0" dirty="0">
              <a:ln>
                <a:noFill/>
              </a:ln>
              <a:solidFill>
                <a:srgbClr val="2B166E"/>
              </a:solidFill>
              <a:effectLst/>
              <a:uLnTx/>
              <a:uFillTx/>
              <a:latin typeface="Arial" pitchFamily="34" charset="0"/>
            </a:endParaRPr>
          </a:p>
          <a:p>
            <a:pPr marL="0" marR="0" lvl="0" indent="0" algn="r" defTabSz="914400" eaLnBrk="1" fontAlgn="auto" latinLnBrk="0" hangingPunct="1">
              <a:lnSpc>
                <a:spcPct val="75000"/>
              </a:lnSpc>
              <a:spcBef>
                <a:spcPct val="25000"/>
              </a:spcBef>
              <a:spcAft>
                <a:spcPts val="0"/>
              </a:spcAft>
              <a:buClrTx/>
              <a:buSzTx/>
              <a:buFontTx/>
              <a:buNone/>
              <a:tabLst/>
              <a:defRPr/>
            </a:pPr>
            <a:r>
              <a:rPr kumimoji="0" lang="de-DE" sz="500" b="0" i="0" u="none" strike="noStrike" kern="0" cap="none" spc="0" normalizeH="0" baseline="0" noProof="0" dirty="0" smtClean="0">
                <a:ln>
                  <a:noFill/>
                </a:ln>
                <a:solidFill>
                  <a:srgbClr val="2B166E"/>
                </a:solidFill>
                <a:effectLst/>
                <a:uLnTx/>
                <a:uFillTx/>
                <a:latin typeface="Arial" pitchFamily="34" charset="0"/>
              </a:rPr>
              <a:t>3,9 GHz</a:t>
            </a:r>
            <a:endParaRPr kumimoji="0" lang="de-DE" sz="500" b="0" i="0" u="none" strike="noStrike" kern="0" cap="none" spc="0" normalizeH="0" baseline="0" noProof="0" dirty="0">
              <a:ln>
                <a:noFill/>
              </a:ln>
              <a:solidFill>
                <a:srgbClr val="2B166E"/>
              </a:solidFill>
              <a:effectLst/>
              <a:uLnTx/>
              <a:uFillTx/>
              <a:latin typeface="Arial" pitchFamily="34" charset="0"/>
            </a:endParaRPr>
          </a:p>
          <a:p>
            <a:pPr marL="0" marR="0" lvl="0" indent="0" defTabSz="914400" eaLnBrk="1" fontAlgn="auto" latinLnBrk="0" hangingPunct="1">
              <a:lnSpc>
                <a:spcPct val="75000"/>
              </a:lnSpc>
              <a:spcBef>
                <a:spcPct val="25000"/>
              </a:spcBef>
              <a:spcAft>
                <a:spcPts val="0"/>
              </a:spcAft>
              <a:buClrTx/>
              <a:buSzTx/>
              <a:buFontTx/>
              <a:buNone/>
              <a:tabLst/>
              <a:defRPr/>
            </a:pPr>
            <a:endParaRPr kumimoji="0" lang="en-US" sz="800" b="1" i="0" u="none" strike="noStrike" kern="0" cap="none" spc="0" normalizeH="0" baseline="0" noProof="0" dirty="0">
              <a:ln>
                <a:noFill/>
              </a:ln>
              <a:solidFill>
                <a:srgbClr val="2B166E"/>
              </a:solidFill>
              <a:effectLst/>
              <a:uLnTx/>
              <a:uFillTx/>
              <a:latin typeface="Arial" pitchFamily="34" charset="0"/>
            </a:endParaRPr>
          </a:p>
        </p:txBody>
      </p:sp>
      <p:pic>
        <p:nvPicPr>
          <p:cNvPr id="2085" name="Picture 3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5241" y="75554"/>
            <a:ext cx="9000000" cy="137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818469" y="5276850"/>
            <a:ext cx="1152369"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9"/>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255078" y="5700000"/>
            <a:ext cx="1116000" cy="39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6"/>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450" y="6416075"/>
            <a:ext cx="862343" cy="352039"/>
          </a:xfrm>
          <a:prstGeom prst="rect">
            <a:avLst/>
          </a:prstGeom>
          <a:noFill/>
          <a:ln w="22225">
            <a:solidFill>
              <a:srgbClr val="2456E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Line 41"/>
          <p:cNvSpPr>
            <a:spLocks noChangeShapeType="1"/>
          </p:cNvSpPr>
          <p:nvPr/>
        </p:nvSpPr>
        <p:spPr bwMode="auto">
          <a:xfrm flipH="1">
            <a:off x="908049" y="6572251"/>
            <a:ext cx="4997449" cy="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3" name="Picture 29"/>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611428" y="3153650"/>
            <a:ext cx="1116000" cy="39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29"/>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983861" y="3664822"/>
            <a:ext cx="1116000" cy="39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Line 41"/>
          <p:cNvSpPr>
            <a:spLocks noChangeShapeType="1"/>
          </p:cNvSpPr>
          <p:nvPr/>
        </p:nvSpPr>
        <p:spPr bwMode="auto">
          <a:xfrm flipH="1">
            <a:off x="1765300" y="6076951"/>
            <a:ext cx="0" cy="48895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41"/>
          <p:cNvSpPr>
            <a:spLocks noChangeShapeType="1"/>
          </p:cNvSpPr>
          <p:nvPr/>
        </p:nvSpPr>
        <p:spPr bwMode="auto">
          <a:xfrm flipH="1">
            <a:off x="5906758" y="6089652"/>
            <a:ext cx="0" cy="48895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3" name="Picture 6"/>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0" y="4149125"/>
            <a:ext cx="862343" cy="352039"/>
          </a:xfrm>
          <a:prstGeom prst="rect">
            <a:avLst/>
          </a:prstGeom>
          <a:noFill/>
          <a:ln w="22225">
            <a:solidFill>
              <a:srgbClr val="2456E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Line 41"/>
          <p:cNvSpPr>
            <a:spLocks noChangeShapeType="1"/>
          </p:cNvSpPr>
          <p:nvPr/>
        </p:nvSpPr>
        <p:spPr bwMode="auto">
          <a:xfrm flipH="1" flipV="1">
            <a:off x="863598" y="4305300"/>
            <a:ext cx="7264401" cy="6349"/>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41"/>
          <p:cNvSpPr>
            <a:spLocks noChangeShapeType="1"/>
          </p:cNvSpPr>
          <p:nvPr/>
        </p:nvSpPr>
        <p:spPr bwMode="auto">
          <a:xfrm>
            <a:off x="3533775" y="4052887"/>
            <a:ext cx="1588" cy="250825"/>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41"/>
          <p:cNvSpPr>
            <a:spLocks noChangeShapeType="1"/>
          </p:cNvSpPr>
          <p:nvPr/>
        </p:nvSpPr>
        <p:spPr bwMode="auto">
          <a:xfrm flipH="1">
            <a:off x="8129258" y="3543300"/>
            <a:ext cx="330" cy="768352"/>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Text Box 10"/>
          <p:cNvSpPr txBox="1">
            <a:spLocks noChangeArrowheads="1"/>
          </p:cNvSpPr>
          <p:nvPr/>
        </p:nvSpPr>
        <p:spPr bwMode="auto">
          <a:xfrm>
            <a:off x="5003801" y="1471218"/>
            <a:ext cx="1095375" cy="554432"/>
          </a:xfrm>
          <a:prstGeom prst="rect">
            <a:avLst/>
          </a:prstGeom>
          <a:solidFill>
            <a:schemeClr val="accent6">
              <a:lumMod val="40000"/>
              <a:lumOff val="60000"/>
            </a:schemeClr>
          </a:solidFill>
          <a:ln w="12700">
            <a:solidFill>
              <a:srgbClr val="000000"/>
            </a:solidFill>
            <a:miter lim="800000"/>
            <a:headEnd/>
            <a:tailEnd/>
          </a:ln>
          <a:effectLst/>
          <a:extLst/>
        </p:spPr>
        <p:txBody>
          <a:bodyPr lIns="54000" tIns="28800" rIns="54000"/>
          <a:lstStyle>
            <a:lvl1pPr eaLnBrk="0" hangingPunct="0">
              <a:defRPr sz="600">
                <a:solidFill>
                  <a:schemeClr val="tx1"/>
                </a:solidFill>
                <a:latin typeface="Arial" pitchFamily="34" charset="0"/>
              </a:defRPr>
            </a:lvl1pPr>
            <a:lvl2pPr marL="742950" indent="-285750" eaLnBrk="0" hangingPunct="0">
              <a:defRPr sz="600">
                <a:solidFill>
                  <a:schemeClr val="tx1"/>
                </a:solidFill>
                <a:latin typeface="Arial" pitchFamily="34" charset="0"/>
              </a:defRPr>
            </a:lvl2pPr>
            <a:lvl3pPr marL="1143000" indent="-228600" eaLnBrk="0" hangingPunct="0">
              <a:defRPr sz="600">
                <a:solidFill>
                  <a:schemeClr val="tx1"/>
                </a:solidFill>
                <a:latin typeface="Arial" pitchFamily="34" charset="0"/>
              </a:defRPr>
            </a:lvl3pPr>
            <a:lvl4pPr marL="1600200" indent="-228600" eaLnBrk="0" hangingPunct="0">
              <a:defRPr sz="600">
                <a:solidFill>
                  <a:schemeClr val="tx1"/>
                </a:solidFill>
                <a:latin typeface="Arial" pitchFamily="34" charset="0"/>
              </a:defRPr>
            </a:lvl4pPr>
            <a:lvl5pPr marL="2057400" indent="-228600" eaLnBrk="0" hangingPunct="0">
              <a:defRPr sz="600">
                <a:solidFill>
                  <a:schemeClr val="tx1"/>
                </a:solidFill>
                <a:latin typeface="Arial" pitchFamily="34" charset="0"/>
              </a:defRPr>
            </a:lvl5pPr>
            <a:lvl6pPr marL="2514600" indent="-228600" eaLnBrk="0" fontAlgn="base" hangingPunct="0">
              <a:spcBef>
                <a:spcPct val="0"/>
              </a:spcBef>
              <a:spcAft>
                <a:spcPct val="0"/>
              </a:spcAft>
              <a:defRPr sz="600">
                <a:solidFill>
                  <a:schemeClr val="tx1"/>
                </a:solidFill>
                <a:latin typeface="Arial" pitchFamily="34" charset="0"/>
              </a:defRPr>
            </a:lvl6pPr>
            <a:lvl7pPr marL="2971800" indent="-228600" eaLnBrk="0" fontAlgn="base" hangingPunct="0">
              <a:spcBef>
                <a:spcPct val="0"/>
              </a:spcBef>
              <a:spcAft>
                <a:spcPct val="0"/>
              </a:spcAft>
              <a:defRPr sz="600">
                <a:solidFill>
                  <a:schemeClr val="tx1"/>
                </a:solidFill>
                <a:latin typeface="Arial" pitchFamily="34" charset="0"/>
              </a:defRPr>
            </a:lvl7pPr>
            <a:lvl8pPr marL="3429000" indent="-228600" eaLnBrk="0" fontAlgn="base" hangingPunct="0">
              <a:spcBef>
                <a:spcPct val="0"/>
              </a:spcBef>
              <a:spcAft>
                <a:spcPct val="0"/>
              </a:spcAft>
              <a:defRPr sz="600">
                <a:solidFill>
                  <a:schemeClr val="tx1"/>
                </a:solidFill>
                <a:latin typeface="Arial" pitchFamily="34" charset="0"/>
              </a:defRPr>
            </a:lvl8pPr>
            <a:lvl9pPr marL="3886200" indent="-228600" eaLnBrk="0" fontAlgn="base" hangingPunct="0">
              <a:spcBef>
                <a:spcPct val="0"/>
              </a:spcBef>
              <a:spcAft>
                <a:spcPct val="0"/>
              </a:spcAft>
              <a:defRPr sz="600">
                <a:solidFill>
                  <a:schemeClr val="tx1"/>
                </a:solidFill>
                <a:latin typeface="Arial" pitchFamily="34" charset="0"/>
              </a:defRPr>
            </a:lvl9pPr>
          </a:lstStyle>
          <a:p>
            <a:pPr lvl="0" algn="ctr" eaLnBrk="1" hangingPunct="1">
              <a:lnSpc>
                <a:spcPct val="75000"/>
              </a:lnSpc>
              <a:spcBef>
                <a:spcPct val="25000"/>
              </a:spcBef>
              <a:defRPr/>
            </a:pPr>
            <a:endParaRPr lang="en-US" sz="800" dirty="0" smtClean="0"/>
          </a:p>
          <a:p>
            <a:pPr lvl="0" algn="ctr" eaLnBrk="1" hangingPunct="1">
              <a:lnSpc>
                <a:spcPct val="75000"/>
              </a:lnSpc>
              <a:spcBef>
                <a:spcPct val="25000"/>
              </a:spcBef>
              <a:defRPr/>
            </a:pPr>
            <a:r>
              <a:rPr lang="en-US" sz="800" dirty="0" smtClean="0"/>
              <a:t>Preamplifier </a:t>
            </a:r>
            <a:endParaRPr kumimoji="0" lang="de-DE" sz="500" b="0" i="0" u="none" strike="noStrike" kern="0" cap="none" spc="0" normalizeH="0" baseline="0" noProof="0" dirty="0" smtClean="0">
              <a:ln>
                <a:noFill/>
              </a:ln>
              <a:solidFill>
                <a:srgbClr val="2B166E"/>
              </a:solidFill>
              <a:effectLst/>
              <a:uLnTx/>
              <a:uFillTx/>
              <a:latin typeface="Arial" pitchFamily="34" charset="0"/>
            </a:endParaRPr>
          </a:p>
          <a:p>
            <a:pPr marL="0" marR="0" lvl="0" indent="0" algn="ctr" defTabSz="914400" eaLnBrk="1" fontAlgn="auto" latinLnBrk="0" hangingPunct="1">
              <a:lnSpc>
                <a:spcPct val="75000"/>
              </a:lnSpc>
              <a:spcBef>
                <a:spcPct val="25000"/>
              </a:spcBef>
              <a:spcAft>
                <a:spcPts val="0"/>
              </a:spcAft>
              <a:buClrTx/>
              <a:buSzTx/>
              <a:buFontTx/>
              <a:buNone/>
              <a:tabLst/>
              <a:defRPr/>
            </a:pPr>
            <a:endParaRPr lang="de-DE" sz="500" kern="0" dirty="0">
              <a:solidFill>
                <a:srgbClr val="2B166E"/>
              </a:solidFill>
            </a:endParaRPr>
          </a:p>
          <a:p>
            <a:pPr marL="0" marR="0" lvl="0" indent="0" algn="ctr" defTabSz="914400" eaLnBrk="1" fontAlgn="auto" latinLnBrk="0" hangingPunct="1">
              <a:lnSpc>
                <a:spcPct val="75000"/>
              </a:lnSpc>
              <a:spcBef>
                <a:spcPct val="25000"/>
              </a:spcBef>
              <a:spcAft>
                <a:spcPts val="0"/>
              </a:spcAft>
              <a:buClrTx/>
              <a:buSzTx/>
              <a:buFontTx/>
              <a:buNone/>
              <a:tabLst/>
              <a:defRPr/>
            </a:pPr>
            <a:endParaRPr kumimoji="0" lang="de-DE" sz="500" b="0" i="0" u="none" strike="noStrike" kern="0" cap="none" spc="0" normalizeH="0" baseline="0" noProof="0" dirty="0">
              <a:ln>
                <a:noFill/>
              </a:ln>
              <a:solidFill>
                <a:srgbClr val="2B166E"/>
              </a:solidFill>
              <a:effectLst/>
              <a:uLnTx/>
              <a:uFillTx/>
              <a:latin typeface="Arial" pitchFamily="34" charset="0"/>
            </a:endParaRPr>
          </a:p>
          <a:p>
            <a:pPr marL="0" marR="0" lvl="0" indent="0" algn="r" defTabSz="914400" eaLnBrk="1" fontAlgn="auto" latinLnBrk="0" hangingPunct="1">
              <a:lnSpc>
                <a:spcPct val="75000"/>
              </a:lnSpc>
              <a:spcBef>
                <a:spcPct val="25000"/>
              </a:spcBef>
              <a:spcAft>
                <a:spcPts val="0"/>
              </a:spcAft>
              <a:buClrTx/>
              <a:buSzTx/>
              <a:buFontTx/>
              <a:buNone/>
              <a:tabLst/>
              <a:defRPr/>
            </a:pPr>
            <a:r>
              <a:rPr kumimoji="0" lang="de-DE" sz="500" b="0" i="0" u="none" strike="noStrike" kern="0" cap="none" spc="0" normalizeH="0" baseline="0" noProof="0" dirty="0" smtClean="0">
                <a:ln>
                  <a:noFill/>
                </a:ln>
                <a:solidFill>
                  <a:srgbClr val="2B166E"/>
                </a:solidFill>
                <a:effectLst/>
                <a:uLnTx/>
                <a:uFillTx/>
                <a:latin typeface="Arial" pitchFamily="34" charset="0"/>
              </a:rPr>
              <a:t>3,9 GHz</a:t>
            </a:r>
            <a:endParaRPr kumimoji="0" lang="de-DE" sz="500" b="0" i="0" u="none" strike="noStrike" kern="0" cap="none" spc="0" normalizeH="0" baseline="0" noProof="0" dirty="0">
              <a:ln>
                <a:noFill/>
              </a:ln>
              <a:solidFill>
                <a:srgbClr val="2B166E"/>
              </a:solidFill>
              <a:effectLst/>
              <a:uLnTx/>
              <a:uFillTx/>
              <a:latin typeface="Arial" pitchFamily="34" charset="0"/>
            </a:endParaRPr>
          </a:p>
          <a:p>
            <a:pPr marL="0" marR="0" lvl="0" indent="0" defTabSz="914400" eaLnBrk="1" fontAlgn="auto" latinLnBrk="0" hangingPunct="1">
              <a:lnSpc>
                <a:spcPct val="75000"/>
              </a:lnSpc>
              <a:spcBef>
                <a:spcPct val="25000"/>
              </a:spcBef>
              <a:spcAft>
                <a:spcPts val="0"/>
              </a:spcAft>
              <a:buClrTx/>
              <a:buSzTx/>
              <a:buFontTx/>
              <a:buNone/>
              <a:tabLst/>
              <a:defRPr/>
            </a:pPr>
            <a:endParaRPr kumimoji="0" lang="en-US" sz="800" b="1" i="0" u="none" strike="noStrike" kern="0" cap="none" spc="0" normalizeH="0" baseline="0" noProof="0" dirty="0">
              <a:ln>
                <a:noFill/>
              </a:ln>
              <a:solidFill>
                <a:srgbClr val="2B166E"/>
              </a:solidFill>
              <a:effectLst/>
              <a:uLnTx/>
              <a:uFillTx/>
              <a:latin typeface="Arial" pitchFamily="34" charset="0"/>
            </a:endParaRPr>
          </a:p>
        </p:txBody>
      </p:sp>
    </p:spTree>
    <p:extLst>
      <p:ext uri="{BB962C8B-B14F-4D97-AF65-F5344CB8AC3E}">
        <p14:creationId xmlns:p14="http://schemas.microsoft.com/office/powerpoint/2010/main" val="1110609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912"/>
            <a:ext cx="8229600" cy="933952"/>
          </a:xfrm>
        </p:spPr>
        <p:txBody>
          <a:bodyPr/>
          <a:lstStyle/>
          <a:p>
            <a:r>
              <a:rPr lang="en-US" dirty="0" smtClean="0"/>
              <a:t>Opened questions</a:t>
            </a:r>
            <a:endParaRPr lang="en-US" dirty="0"/>
          </a:p>
        </p:txBody>
      </p:sp>
      <p:sp>
        <p:nvSpPr>
          <p:cNvPr id="3" name="Content Placeholder 2"/>
          <p:cNvSpPr>
            <a:spLocks noGrp="1"/>
          </p:cNvSpPr>
          <p:nvPr>
            <p:ph idx="1"/>
          </p:nvPr>
        </p:nvSpPr>
        <p:spPr>
          <a:xfrm>
            <a:off x="457200" y="1154945"/>
            <a:ext cx="8229600" cy="2359550"/>
          </a:xfrm>
        </p:spPr>
        <p:txBody>
          <a:bodyPr>
            <a:normAutofit/>
          </a:bodyPr>
          <a:lstStyle/>
          <a:p>
            <a:pPr marL="514350" indent="-514350">
              <a:buFont typeface="+mj-lt"/>
              <a:buAutoNum type="arabicPeriod"/>
            </a:pPr>
            <a:r>
              <a:rPr lang="en-US" sz="1400" dirty="0" smtClean="0"/>
              <a:t>Space under 3,9 GHz Module</a:t>
            </a:r>
          </a:p>
          <a:p>
            <a:pPr marL="514350" indent="-514350">
              <a:buFont typeface="+mj-lt"/>
              <a:buAutoNum type="arabicPeriod"/>
            </a:pPr>
            <a:r>
              <a:rPr lang="en-US" sz="1400" strike="sngStrike" dirty="0" smtClean="0"/>
              <a:t>IT </a:t>
            </a:r>
            <a:r>
              <a:rPr lang="en-US" sz="1400" strike="sngStrike" dirty="0" err="1" smtClean="0"/>
              <a:t>Hauptverteiler</a:t>
            </a:r>
            <a:r>
              <a:rPr lang="en-US" sz="1400" strike="sngStrike" dirty="0" smtClean="0"/>
              <a:t> (11 HE)  for Injector. Could it be placed in XSE 5UG</a:t>
            </a:r>
            <a:r>
              <a:rPr lang="en-US" sz="1400" strike="sngStrike" dirty="0" smtClean="0"/>
              <a:t>? </a:t>
            </a:r>
            <a:r>
              <a:rPr lang="en-US" sz="1400" dirty="0" smtClean="0"/>
              <a:t>          </a:t>
            </a:r>
            <a:r>
              <a:rPr lang="en-US" sz="1400" dirty="0" smtClean="0">
                <a:solidFill>
                  <a:srgbClr val="C00000"/>
                </a:solidFill>
              </a:rPr>
              <a:t>---&gt;  UG04/25 XSIN</a:t>
            </a:r>
            <a:endParaRPr lang="en-US" sz="1400" dirty="0" smtClean="0">
              <a:solidFill>
                <a:srgbClr val="C00000"/>
              </a:solidFill>
            </a:endParaRPr>
          </a:p>
          <a:p>
            <a:pPr marL="514350" indent="-514350">
              <a:buFont typeface="+mj-lt"/>
              <a:buAutoNum type="arabicPeriod"/>
            </a:pPr>
            <a:r>
              <a:rPr lang="en-US" sz="1400" dirty="0"/>
              <a:t>On slide </a:t>
            </a:r>
            <a:r>
              <a:rPr lang="en-US" sz="1400" dirty="0" smtClean="0"/>
              <a:t>6  </a:t>
            </a:r>
            <a:r>
              <a:rPr lang="en-US" sz="1400" dirty="0"/>
              <a:t>the 3.9GHz </a:t>
            </a:r>
            <a:r>
              <a:rPr lang="en-US" sz="1400" dirty="0" smtClean="0"/>
              <a:t>preamp is missing, </a:t>
            </a:r>
            <a:r>
              <a:rPr lang="en-US" sz="1400" dirty="0"/>
              <a:t>can it go into the same rack as the HOMs?</a:t>
            </a:r>
          </a:p>
          <a:p>
            <a:pPr marL="514350" indent="-514350">
              <a:buFont typeface="+mj-lt"/>
              <a:buAutoNum type="arabicPeriod"/>
            </a:pPr>
            <a:r>
              <a:rPr lang="en-US" sz="1400" dirty="0" smtClean="0"/>
              <a:t>Cooling capacity for 3-Rack- and 2-Racks-Cabinets </a:t>
            </a:r>
            <a:endParaRPr lang="en-US" sz="1400" dirty="0" smtClean="0"/>
          </a:p>
          <a:p>
            <a:pPr marL="514350" indent="-514350">
              <a:buFont typeface="+mj-lt"/>
              <a:buAutoNum type="arabicPeriod"/>
            </a:pPr>
            <a:r>
              <a:rPr lang="en-US" sz="1400" dirty="0"/>
              <a:t> </a:t>
            </a:r>
            <a:endParaRPr lang="en-US" sz="1400" dirty="0" smtClean="0"/>
          </a:p>
          <a:p>
            <a:pPr marL="514350" indent="-514350">
              <a:buFont typeface="+mj-lt"/>
              <a:buAutoNum type="arabicPeriod"/>
            </a:pPr>
            <a:r>
              <a:rPr lang="en-US" sz="1400" dirty="0"/>
              <a:t> </a:t>
            </a:r>
            <a:endParaRPr lang="en-US" sz="1400" dirty="0" smtClean="0"/>
          </a:p>
          <a:p>
            <a:pPr marL="514350" indent="-514350">
              <a:buFont typeface="+mj-lt"/>
              <a:buAutoNum type="arabicPeriod"/>
            </a:pPr>
            <a:r>
              <a:rPr lang="en-US" sz="1400" dirty="0"/>
              <a:t> </a:t>
            </a:r>
          </a:p>
        </p:txBody>
      </p:sp>
      <p:sp>
        <p:nvSpPr>
          <p:cNvPr id="38" name="TextBox 37"/>
          <p:cNvSpPr txBox="1"/>
          <p:nvPr/>
        </p:nvSpPr>
        <p:spPr>
          <a:xfrm>
            <a:off x="6391303" y="3715578"/>
            <a:ext cx="2005677" cy="369332"/>
          </a:xfrm>
          <a:prstGeom prst="rect">
            <a:avLst/>
          </a:prstGeom>
          <a:noFill/>
        </p:spPr>
        <p:txBody>
          <a:bodyPr wrap="none" rtlCol="0">
            <a:spAutoFit/>
          </a:bodyPr>
          <a:lstStyle/>
          <a:p>
            <a:r>
              <a:rPr lang="en-US" dirty="0" smtClean="0"/>
              <a:t>= 7,6 m  (10x16 HE)</a:t>
            </a:r>
            <a:endParaRPr lang="en-US" dirty="0"/>
          </a:p>
        </p:txBody>
      </p:sp>
      <p:grpSp>
        <p:nvGrpSpPr>
          <p:cNvPr id="52" name="Group 51"/>
          <p:cNvGrpSpPr/>
          <p:nvPr/>
        </p:nvGrpSpPr>
        <p:grpSpPr>
          <a:xfrm>
            <a:off x="374995" y="3429828"/>
            <a:ext cx="469466" cy="747713"/>
            <a:chOff x="359092" y="5168900"/>
            <a:chExt cx="469466" cy="747713"/>
          </a:xfrm>
        </p:grpSpPr>
        <p:sp>
          <p:nvSpPr>
            <p:cNvPr id="5" name="Rectangle 4"/>
            <p:cNvSpPr/>
            <p:nvPr/>
          </p:nvSpPr>
          <p:spPr>
            <a:xfrm>
              <a:off x="359092" y="53784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381000" y="5168900"/>
              <a:ext cx="447558" cy="230832"/>
            </a:xfrm>
            <a:prstGeom prst="rect">
              <a:avLst/>
            </a:prstGeom>
            <a:noFill/>
          </p:spPr>
          <p:txBody>
            <a:bodyPr wrap="none" rtlCol="0">
              <a:spAutoFit/>
            </a:bodyPr>
            <a:lstStyle/>
            <a:p>
              <a:r>
                <a:rPr lang="en-US" sz="900" dirty="0" smtClean="0"/>
                <a:t>0,6</a:t>
              </a:r>
              <a:r>
                <a:rPr lang="en-US" sz="900" dirty="0" smtClean="0"/>
                <a:t> </a:t>
              </a:r>
              <a:r>
                <a:rPr lang="en-US" sz="900" dirty="0" smtClean="0"/>
                <a:t>m</a:t>
              </a:r>
              <a:endParaRPr lang="en-US" sz="900" dirty="0"/>
            </a:p>
          </p:txBody>
        </p:sp>
      </p:grpSp>
      <p:grpSp>
        <p:nvGrpSpPr>
          <p:cNvPr id="55" name="Group 54"/>
          <p:cNvGrpSpPr/>
          <p:nvPr/>
        </p:nvGrpSpPr>
        <p:grpSpPr>
          <a:xfrm>
            <a:off x="2020915" y="3417128"/>
            <a:ext cx="468000" cy="760413"/>
            <a:chOff x="2005012" y="5156200"/>
            <a:chExt cx="468000" cy="760413"/>
          </a:xfrm>
        </p:grpSpPr>
        <p:sp>
          <p:nvSpPr>
            <p:cNvPr id="22" name="Rectangle 21"/>
            <p:cNvSpPr/>
            <p:nvPr/>
          </p:nvSpPr>
          <p:spPr>
            <a:xfrm>
              <a:off x="2005012" y="53784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012950" y="5156200"/>
              <a:ext cx="447558" cy="230832"/>
            </a:xfrm>
            <a:prstGeom prst="rect">
              <a:avLst/>
            </a:prstGeom>
            <a:noFill/>
          </p:spPr>
          <p:txBody>
            <a:bodyPr wrap="none" rtlCol="0">
              <a:spAutoFit/>
            </a:bodyPr>
            <a:lstStyle/>
            <a:p>
              <a:r>
                <a:rPr lang="en-US" sz="900" dirty="0" smtClean="0"/>
                <a:t>0,6</a:t>
              </a:r>
              <a:r>
                <a:rPr lang="en-US" sz="900" dirty="0" smtClean="0"/>
                <a:t> </a:t>
              </a:r>
              <a:r>
                <a:rPr lang="en-US" sz="900" dirty="0" smtClean="0"/>
                <a:t>m</a:t>
              </a:r>
              <a:endParaRPr lang="en-US" sz="900" dirty="0"/>
            </a:p>
          </p:txBody>
        </p:sp>
      </p:grpSp>
      <p:grpSp>
        <p:nvGrpSpPr>
          <p:cNvPr id="43" name="Group 42"/>
          <p:cNvGrpSpPr/>
          <p:nvPr/>
        </p:nvGrpSpPr>
        <p:grpSpPr>
          <a:xfrm>
            <a:off x="4127528" y="3391728"/>
            <a:ext cx="685800" cy="787400"/>
            <a:chOff x="4111625" y="5130800"/>
            <a:chExt cx="685800" cy="787400"/>
          </a:xfrm>
        </p:grpSpPr>
        <p:grpSp>
          <p:nvGrpSpPr>
            <p:cNvPr id="15" name="Group 14"/>
            <p:cNvGrpSpPr/>
            <p:nvPr/>
          </p:nvGrpSpPr>
          <p:grpSpPr>
            <a:xfrm>
              <a:off x="4111625" y="5380038"/>
              <a:ext cx="685800" cy="538162"/>
              <a:chOff x="4791075" y="5748338"/>
              <a:chExt cx="685800" cy="538162"/>
            </a:xfrm>
          </p:grpSpPr>
          <p:sp>
            <p:nvSpPr>
              <p:cNvPr id="16" name="Rectangle 15"/>
              <p:cNvSpPr/>
              <p:nvPr/>
            </p:nvSpPr>
            <p:spPr>
              <a:xfrm>
                <a:off x="4791075" y="5748338"/>
                <a:ext cx="6858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005387" y="5748338"/>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62512" y="58293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2512" y="59817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862512" y="61341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4197350" y="5130800"/>
              <a:ext cx="447558" cy="230832"/>
            </a:xfrm>
            <a:prstGeom prst="rect">
              <a:avLst/>
            </a:prstGeom>
            <a:noFill/>
          </p:spPr>
          <p:txBody>
            <a:bodyPr wrap="none" rtlCol="0">
              <a:spAutoFit/>
            </a:bodyPr>
            <a:lstStyle/>
            <a:p>
              <a:r>
                <a:rPr lang="en-US" sz="900" dirty="0" smtClean="0"/>
                <a:t>1,0 </a:t>
              </a:r>
              <a:r>
                <a:rPr lang="en-US" sz="900" dirty="0" smtClean="0"/>
                <a:t>m</a:t>
              </a:r>
              <a:endParaRPr lang="en-US" sz="900" dirty="0"/>
            </a:p>
          </p:txBody>
        </p:sp>
      </p:grpSp>
      <p:grpSp>
        <p:nvGrpSpPr>
          <p:cNvPr id="44" name="Group 43"/>
          <p:cNvGrpSpPr/>
          <p:nvPr/>
        </p:nvGrpSpPr>
        <p:grpSpPr>
          <a:xfrm>
            <a:off x="5314978" y="3391728"/>
            <a:ext cx="685800" cy="787400"/>
            <a:chOff x="4111625" y="5130800"/>
            <a:chExt cx="685800" cy="787400"/>
          </a:xfrm>
        </p:grpSpPr>
        <p:grpSp>
          <p:nvGrpSpPr>
            <p:cNvPr id="45" name="Group 44"/>
            <p:cNvGrpSpPr/>
            <p:nvPr/>
          </p:nvGrpSpPr>
          <p:grpSpPr>
            <a:xfrm>
              <a:off x="4111625" y="5380038"/>
              <a:ext cx="685800" cy="538162"/>
              <a:chOff x="4791075" y="5748338"/>
              <a:chExt cx="685800" cy="538162"/>
            </a:xfrm>
          </p:grpSpPr>
          <p:sp>
            <p:nvSpPr>
              <p:cNvPr id="47" name="Rectangle 46"/>
              <p:cNvSpPr/>
              <p:nvPr/>
            </p:nvSpPr>
            <p:spPr>
              <a:xfrm>
                <a:off x="4791075" y="5748338"/>
                <a:ext cx="6858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005387" y="5748338"/>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862512" y="58293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862512" y="59817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862512" y="61341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4197350" y="5130800"/>
              <a:ext cx="447558" cy="230832"/>
            </a:xfrm>
            <a:prstGeom prst="rect">
              <a:avLst/>
            </a:prstGeom>
            <a:noFill/>
          </p:spPr>
          <p:txBody>
            <a:bodyPr wrap="none" rtlCol="0">
              <a:spAutoFit/>
            </a:bodyPr>
            <a:lstStyle/>
            <a:p>
              <a:r>
                <a:rPr lang="en-US" sz="900" dirty="0" smtClean="0"/>
                <a:t>1,0 </a:t>
              </a:r>
              <a:r>
                <a:rPr lang="en-US" sz="900" dirty="0" smtClean="0"/>
                <a:t>m</a:t>
              </a:r>
              <a:endParaRPr lang="en-US" sz="900" dirty="0"/>
            </a:p>
          </p:txBody>
        </p:sp>
      </p:grpSp>
      <p:grpSp>
        <p:nvGrpSpPr>
          <p:cNvPr id="54" name="Group 53"/>
          <p:cNvGrpSpPr/>
          <p:nvPr/>
        </p:nvGrpSpPr>
        <p:grpSpPr>
          <a:xfrm>
            <a:off x="838545" y="3423478"/>
            <a:ext cx="468000" cy="754063"/>
            <a:chOff x="822642" y="5162550"/>
            <a:chExt cx="468000" cy="754063"/>
          </a:xfrm>
        </p:grpSpPr>
        <p:sp>
          <p:nvSpPr>
            <p:cNvPr id="7" name="Rectangle 6"/>
            <p:cNvSpPr/>
            <p:nvPr/>
          </p:nvSpPr>
          <p:spPr>
            <a:xfrm>
              <a:off x="822642" y="53784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838200" y="5162550"/>
              <a:ext cx="447558" cy="230832"/>
            </a:xfrm>
            <a:prstGeom prst="rect">
              <a:avLst/>
            </a:prstGeom>
            <a:noFill/>
          </p:spPr>
          <p:txBody>
            <a:bodyPr wrap="none" rtlCol="0">
              <a:spAutoFit/>
            </a:bodyPr>
            <a:lstStyle/>
            <a:p>
              <a:r>
                <a:rPr lang="en-US" sz="900" dirty="0" smtClean="0"/>
                <a:t>0,6</a:t>
              </a:r>
              <a:r>
                <a:rPr lang="en-US" sz="900" dirty="0" smtClean="0"/>
                <a:t> </a:t>
              </a:r>
              <a:r>
                <a:rPr lang="en-US" sz="900" dirty="0" smtClean="0"/>
                <a:t>m</a:t>
              </a:r>
              <a:endParaRPr lang="en-US" sz="900" dirty="0"/>
            </a:p>
          </p:txBody>
        </p:sp>
      </p:grpSp>
      <p:grpSp>
        <p:nvGrpSpPr>
          <p:cNvPr id="102" name="Group 101"/>
          <p:cNvGrpSpPr/>
          <p:nvPr/>
        </p:nvGrpSpPr>
        <p:grpSpPr>
          <a:xfrm>
            <a:off x="2484465" y="3410778"/>
            <a:ext cx="468000" cy="766763"/>
            <a:chOff x="2468562" y="5149850"/>
            <a:chExt cx="468000" cy="766763"/>
          </a:xfrm>
        </p:grpSpPr>
        <p:sp>
          <p:nvSpPr>
            <p:cNvPr id="24" name="Rectangle 23"/>
            <p:cNvSpPr/>
            <p:nvPr/>
          </p:nvSpPr>
          <p:spPr>
            <a:xfrm>
              <a:off x="2468562" y="53784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2482850" y="5149850"/>
              <a:ext cx="447558" cy="230832"/>
            </a:xfrm>
            <a:prstGeom prst="rect">
              <a:avLst/>
            </a:prstGeom>
            <a:noFill/>
          </p:spPr>
          <p:txBody>
            <a:bodyPr wrap="none" rtlCol="0">
              <a:spAutoFit/>
            </a:bodyPr>
            <a:lstStyle/>
            <a:p>
              <a:r>
                <a:rPr lang="en-US" sz="900" dirty="0" smtClean="0"/>
                <a:t>0,6</a:t>
              </a:r>
              <a:r>
                <a:rPr lang="en-US" sz="900" dirty="0" smtClean="0"/>
                <a:t> </a:t>
              </a:r>
              <a:r>
                <a:rPr lang="en-US" sz="900" dirty="0" smtClean="0"/>
                <a:t>m</a:t>
              </a:r>
              <a:endParaRPr lang="en-US" sz="900" dirty="0"/>
            </a:p>
          </p:txBody>
        </p:sp>
      </p:grpSp>
      <p:grpSp>
        <p:nvGrpSpPr>
          <p:cNvPr id="104" name="Group 103"/>
          <p:cNvGrpSpPr/>
          <p:nvPr/>
        </p:nvGrpSpPr>
        <p:grpSpPr>
          <a:xfrm>
            <a:off x="3671915" y="3417128"/>
            <a:ext cx="468000" cy="760413"/>
            <a:chOff x="3656012" y="5156200"/>
            <a:chExt cx="468000" cy="760413"/>
          </a:xfrm>
        </p:grpSpPr>
        <p:sp>
          <p:nvSpPr>
            <p:cNvPr id="14" name="Rectangle 13"/>
            <p:cNvSpPr/>
            <p:nvPr/>
          </p:nvSpPr>
          <p:spPr>
            <a:xfrm>
              <a:off x="3656012" y="53784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657600" y="5156200"/>
              <a:ext cx="447558" cy="230832"/>
            </a:xfrm>
            <a:prstGeom prst="rect">
              <a:avLst/>
            </a:prstGeom>
            <a:noFill/>
          </p:spPr>
          <p:txBody>
            <a:bodyPr wrap="none" rtlCol="0">
              <a:spAutoFit/>
            </a:bodyPr>
            <a:lstStyle/>
            <a:p>
              <a:r>
                <a:rPr lang="en-US" sz="900" dirty="0" smtClean="0"/>
                <a:t>0,6</a:t>
              </a:r>
              <a:r>
                <a:rPr lang="en-US" sz="900" dirty="0" smtClean="0"/>
                <a:t> </a:t>
              </a:r>
              <a:r>
                <a:rPr lang="en-US" sz="900" dirty="0" smtClean="0"/>
                <a:t>m</a:t>
              </a:r>
              <a:endParaRPr lang="en-US" sz="900" dirty="0"/>
            </a:p>
          </p:txBody>
        </p:sp>
      </p:grpSp>
      <p:grpSp>
        <p:nvGrpSpPr>
          <p:cNvPr id="105" name="Group 104"/>
          <p:cNvGrpSpPr/>
          <p:nvPr/>
        </p:nvGrpSpPr>
        <p:grpSpPr>
          <a:xfrm>
            <a:off x="4847935" y="3423478"/>
            <a:ext cx="468000" cy="754063"/>
            <a:chOff x="4832032" y="5162550"/>
            <a:chExt cx="468000" cy="754063"/>
          </a:xfrm>
        </p:grpSpPr>
        <p:sp>
          <p:nvSpPr>
            <p:cNvPr id="31" name="Rectangle 30"/>
            <p:cNvSpPr/>
            <p:nvPr/>
          </p:nvSpPr>
          <p:spPr>
            <a:xfrm>
              <a:off x="4832032" y="53784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4832350" y="5162550"/>
              <a:ext cx="447558" cy="230832"/>
            </a:xfrm>
            <a:prstGeom prst="rect">
              <a:avLst/>
            </a:prstGeom>
            <a:noFill/>
          </p:spPr>
          <p:txBody>
            <a:bodyPr wrap="none" rtlCol="0">
              <a:spAutoFit/>
            </a:bodyPr>
            <a:lstStyle/>
            <a:p>
              <a:r>
                <a:rPr lang="en-US" sz="900" dirty="0" smtClean="0"/>
                <a:t>0,6</a:t>
              </a:r>
              <a:r>
                <a:rPr lang="en-US" sz="900" dirty="0" smtClean="0"/>
                <a:t> </a:t>
              </a:r>
              <a:r>
                <a:rPr lang="en-US" sz="900" dirty="0" smtClean="0"/>
                <a:t>m</a:t>
              </a:r>
              <a:endParaRPr lang="en-US" sz="900" dirty="0"/>
            </a:p>
          </p:txBody>
        </p:sp>
      </p:grpSp>
      <p:grpSp>
        <p:nvGrpSpPr>
          <p:cNvPr id="101" name="Group 100"/>
          <p:cNvGrpSpPr/>
          <p:nvPr/>
        </p:nvGrpSpPr>
        <p:grpSpPr>
          <a:xfrm>
            <a:off x="1300508" y="3404428"/>
            <a:ext cx="685800" cy="774700"/>
            <a:chOff x="1284605" y="5143500"/>
            <a:chExt cx="685800" cy="774700"/>
          </a:xfrm>
        </p:grpSpPr>
        <p:grpSp>
          <p:nvGrpSpPr>
            <p:cNvPr id="6" name="Group 5"/>
            <p:cNvGrpSpPr/>
            <p:nvPr/>
          </p:nvGrpSpPr>
          <p:grpSpPr>
            <a:xfrm>
              <a:off x="1284605" y="5380038"/>
              <a:ext cx="685800" cy="538162"/>
              <a:chOff x="4791075" y="5748338"/>
              <a:chExt cx="685800" cy="538162"/>
            </a:xfrm>
          </p:grpSpPr>
          <p:sp>
            <p:nvSpPr>
              <p:cNvPr id="8" name="Rectangle 7"/>
              <p:cNvSpPr/>
              <p:nvPr/>
            </p:nvSpPr>
            <p:spPr>
              <a:xfrm>
                <a:off x="4791075" y="5748338"/>
                <a:ext cx="6858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05387" y="5748338"/>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62512" y="58293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62512" y="59817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862512" y="61341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TextBox 98"/>
            <p:cNvSpPr txBox="1"/>
            <p:nvPr/>
          </p:nvSpPr>
          <p:spPr>
            <a:xfrm>
              <a:off x="1422400" y="5143500"/>
              <a:ext cx="447558" cy="230832"/>
            </a:xfrm>
            <a:prstGeom prst="rect">
              <a:avLst/>
            </a:prstGeom>
            <a:noFill/>
          </p:spPr>
          <p:txBody>
            <a:bodyPr wrap="none" rtlCol="0">
              <a:spAutoFit/>
            </a:bodyPr>
            <a:lstStyle/>
            <a:p>
              <a:r>
                <a:rPr lang="en-US" sz="900" dirty="0" smtClean="0"/>
                <a:t>1,0 </a:t>
              </a:r>
              <a:r>
                <a:rPr lang="en-US" sz="900" dirty="0" smtClean="0"/>
                <a:t>m</a:t>
              </a:r>
              <a:endParaRPr lang="en-US" sz="900" dirty="0"/>
            </a:p>
          </p:txBody>
        </p:sp>
      </p:grpSp>
      <p:grpSp>
        <p:nvGrpSpPr>
          <p:cNvPr id="103" name="Group 102"/>
          <p:cNvGrpSpPr/>
          <p:nvPr/>
        </p:nvGrpSpPr>
        <p:grpSpPr>
          <a:xfrm>
            <a:off x="2946428" y="3410778"/>
            <a:ext cx="685800" cy="768350"/>
            <a:chOff x="2930525" y="5149850"/>
            <a:chExt cx="685800" cy="768350"/>
          </a:xfrm>
        </p:grpSpPr>
        <p:grpSp>
          <p:nvGrpSpPr>
            <p:cNvPr id="23" name="Group 22"/>
            <p:cNvGrpSpPr/>
            <p:nvPr/>
          </p:nvGrpSpPr>
          <p:grpSpPr>
            <a:xfrm>
              <a:off x="2930525" y="5380038"/>
              <a:ext cx="685800" cy="538162"/>
              <a:chOff x="4791075" y="5748338"/>
              <a:chExt cx="685800" cy="538162"/>
            </a:xfrm>
          </p:grpSpPr>
          <p:sp>
            <p:nvSpPr>
              <p:cNvPr id="25" name="Rectangle 24"/>
              <p:cNvSpPr/>
              <p:nvPr/>
            </p:nvSpPr>
            <p:spPr>
              <a:xfrm>
                <a:off x="4791075" y="5748338"/>
                <a:ext cx="6858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005387" y="5748338"/>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862512" y="58293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862512" y="59817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862512" y="61341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TextBox 99"/>
            <p:cNvSpPr txBox="1"/>
            <p:nvPr/>
          </p:nvSpPr>
          <p:spPr>
            <a:xfrm>
              <a:off x="3079750" y="5149850"/>
              <a:ext cx="447558" cy="230832"/>
            </a:xfrm>
            <a:prstGeom prst="rect">
              <a:avLst/>
            </a:prstGeom>
            <a:noFill/>
          </p:spPr>
          <p:txBody>
            <a:bodyPr wrap="none" rtlCol="0">
              <a:spAutoFit/>
            </a:bodyPr>
            <a:lstStyle/>
            <a:p>
              <a:r>
                <a:rPr lang="en-US" sz="900" dirty="0" smtClean="0"/>
                <a:t>1,0 </a:t>
              </a:r>
              <a:r>
                <a:rPr lang="en-US" sz="900" dirty="0" smtClean="0"/>
                <a:t>m</a:t>
              </a:r>
              <a:endParaRPr lang="en-US" sz="900" dirty="0"/>
            </a:p>
          </p:txBody>
        </p:sp>
      </p:grpSp>
      <p:grpSp>
        <p:nvGrpSpPr>
          <p:cNvPr id="106" name="Group 105"/>
          <p:cNvGrpSpPr/>
          <p:nvPr/>
        </p:nvGrpSpPr>
        <p:grpSpPr>
          <a:xfrm>
            <a:off x="349595" y="4661728"/>
            <a:ext cx="469466" cy="747713"/>
            <a:chOff x="359092" y="5168900"/>
            <a:chExt cx="469466" cy="747713"/>
          </a:xfrm>
        </p:grpSpPr>
        <p:sp>
          <p:nvSpPr>
            <p:cNvPr id="107" name="Rectangle 106"/>
            <p:cNvSpPr/>
            <p:nvPr/>
          </p:nvSpPr>
          <p:spPr>
            <a:xfrm>
              <a:off x="359092" y="53784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381000" y="5168900"/>
              <a:ext cx="447558" cy="230832"/>
            </a:xfrm>
            <a:prstGeom prst="rect">
              <a:avLst/>
            </a:prstGeom>
            <a:noFill/>
          </p:spPr>
          <p:txBody>
            <a:bodyPr wrap="none" rtlCol="0">
              <a:spAutoFit/>
            </a:bodyPr>
            <a:lstStyle/>
            <a:p>
              <a:r>
                <a:rPr lang="en-US" sz="900" dirty="0" smtClean="0"/>
                <a:t>0,6</a:t>
              </a:r>
              <a:r>
                <a:rPr lang="en-US" sz="900" dirty="0" smtClean="0"/>
                <a:t> </a:t>
              </a:r>
              <a:r>
                <a:rPr lang="en-US" sz="900" dirty="0" smtClean="0"/>
                <a:t>m</a:t>
              </a:r>
              <a:endParaRPr lang="en-US" sz="900" dirty="0"/>
            </a:p>
          </p:txBody>
        </p:sp>
      </p:grpSp>
      <p:grpSp>
        <p:nvGrpSpPr>
          <p:cNvPr id="109" name="Group 108"/>
          <p:cNvGrpSpPr/>
          <p:nvPr/>
        </p:nvGrpSpPr>
        <p:grpSpPr>
          <a:xfrm>
            <a:off x="1995515" y="4649028"/>
            <a:ext cx="468000" cy="760413"/>
            <a:chOff x="2005012" y="5156200"/>
            <a:chExt cx="468000" cy="760413"/>
          </a:xfrm>
        </p:grpSpPr>
        <p:sp>
          <p:nvSpPr>
            <p:cNvPr id="110" name="Rectangle 109"/>
            <p:cNvSpPr/>
            <p:nvPr/>
          </p:nvSpPr>
          <p:spPr>
            <a:xfrm>
              <a:off x="2005012" y="53784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2012950" y="5156200"/>
              <a:ext cx="447558" cy="230832"/>
            </a:xfrm>
            <a:prstGeom prst="rect">
              <a:avLst/>
            </a:prstGeom>
            <a:noFill/>
          </p:spPr>
          <p:txBody>
            <a:bodyPr wrap="none" rtlCol="0">
              <a:spAutoFit/>
            </a:bodyPr>
            <a:lstStyle/>
            <a:p>
              <a:r>
                <a:rPr lang="en-US" sz="900" dirty="0" smtClean="0"/>
                <a:t>0,6</a:t>
              </a:r>
              <a:r>
                <a:rPr lang="en-US" sz="900" dirty="0" smtClean="0"/>
                <a:t> </a:t>
              </a:r>
              <a:r>
                <a:rPr lang="en-US" sz="900" dirty="0" smtClean="0"/>
                <a:t>m</a:t>
              </a:r>
              <a:endParaRPr lang="en-US" sz="900" dirty="0"/>
            </a:p>
          </p:txBody>
        </p:sp>
      </p:grpSp>
      <p:grpSp>
        <p:nvGrpSpPr>
          <p:cNvPr id="112" name="Group 111"/>
          <p:cNvGrpSpPr/>
          <p:nvPr/>
        </p:nvGrpSpPr>
        <p:grpSpPr>
          <a:xfrm>
            <a:off x="4578378" y="4623628"/>
            <a:ext cx="685800" cy="787400"/>
            <a:chOff x="4111625" y="5130800"/>
            <a:chExt cx="685800" cy="787400"/>
          </a:xfrm>
        </p:grpSpPr>
        <p:grpSp>
          <p:nvGrpSpPr>
            <p:cNvPr id="113" name="Group 112"/>
            <p:cNvGrpSpPr/>
            <p:nvPr/>
          </p:nvGrpSpPr>
          <p:grpSpPr>
            <a:xfrm>
              <a:off x="4111625" y="5380038"/>
              <a:ext cx="685800" cy="538162"/>
              <a:chOff x="4791075" y="5748338"/>
              <a:chExt cx="685800" cy="538162"/>
            </a:xfrm>
          </p:grpSpPr>
          <p:sp>
            <p:nvSpPr>
              <p:cNvPr id="115" name="Rectangle 114"/>
              <p:cNvSpPr/>
              <p:nvPr/>
            </p:nvSpPr>
            <p:spPr>
              <a:xfrm>
                <a:off x="4791075" y="5748338"/>
                <a:ext cx="6858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5005387" y="5748338"/>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862512" y="58293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4862512" y="59817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862512" y="61341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TextBox 113"/>
            <p:cNvSpPr txBox="1"/>
            <p:nvPr/>
          </p:nvSpPr>
          <p:spPr>
            <a:xfrm>
              <a:off x="4197350" y="5130800"/>
              <a:ext cx="447558" cy="230832"/>
            </a:xfrm>
            <a:prstGeom prst="rect">
              <a:avLst/>
            </a:prstGeom>
            <a:noFill/>
          </p:spPr>
          <p:txBody>
            <a:bodyPr wrap="none" rtlCol="0">
              <a:spAutoFit/>
            </a:bodyPr>
            <a:lstStyle/>
            <a:p>
              <a:r>
                <a:rPr lang="en-US" sz="900" dirty="0" smtClean="0"/>
                <a:t>1,0 </a:t>
              </a:r>
              <a:r>
                <a:rPr lang="en-US" sz="900" dirty="0" smtClean="0"/>
                <a:t>m</a:t>
              </a:r>
              <a:endParaRPr lang="en-US" sz="900" dirty="0"/>
            </a:p>
          </p:txBody>
        </p:sp>
      </p:grpSp>
      <p:grpSp>
        <p:nvGrpSpPr>
          <p:cNvPr id="128" name="Group 127"/>
          <p:cNvGrpSpPr/>
          <p:nvPr/>
        </p:nvGrpSpPr>
        <p:grpSpPr>
          <a:xfrm>
            <a:off x="813145" y="4655378"/>
            <a:ext cx="468000" cy="754063"/>
            <a:chOff x="822642" y="5162550"/>
            <a:chExt cx="468000" cy="754063"/>
          </a:xfrm>
        </p:grpSpPr>
        <p:sp>
          <p:nvSpPr>
            <p:cNvPr id="129" name="Rectangle 128"/>
            <p:cNvSpPr/>
            <p:nvPr/>
          </p:nvSpPr>
          <p:spPr>
            <a:xfrm>
              <a:off x="822642" y="53784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838200" y="5162550"/>
              <a:ext cx="447558" cy="230832"/>
            </a:xfrm>
            <a:prstGeom prst="rect">
              <a:avLst/>
            </a:prstGeom>
            <a:noFill/>
          </p:spPr>
          <p:txBody>
            <a:bodyPr wrap="none" rtlCol="0">
              <a:spAutoFit/>
            </a:bodyPr>
            <a:lstStyle/>
            <a:p>
              <a:r>
                <a:rPr lang="en-US" sz="900" dirty="0" smtClean="0"/>
                <a:t>0,6</a:t>
              </a:r>
              <a:r>
                <a:rPr lang="en-US" sz="900" dirty="0" smtClean="0"/>
                <a:t> </a:t>
              </a:r>
              <a:r>
                <a:rPr lang="en-US" sz="900" dirty="0" smtClean="0"/>
                <a:t>m</a:t>
              </a:r>
              <a:endParaRPr lang="en-US" sz="900" dirty="0"/>
            </a:p>
          </p:txBody>
        </p:sp>
      </p:grpSp>
      <p:grpSp>
        <p:nvGrpSpPr>
          <p:cNvPr id="131" name="Group 130"/>
          <p:cNvGrpSpPr/>
          <p:nvPr/>
        </p:nvGrpSpPr>
        <p:grpSpPr>
          <a:xfrm>
            <a:off x="2459065" y="4642678"/>
            <a:ext cx="468000" cy="766763"/>
            <a:chOff x="2468562" y="5149850"/>
            <a:chExt cx="468000" cy="766763"/>
          </a:xfrm>
        </p:grpSpPr>
        <p:sp>
          <p:nvSpPr>
            <p:cNvPr id="132" name="Rectangle 131"/>
            <p:cNvSpPr/>
            <p:nvPr/>
          </p:nvSpPr>
          <p:spPr>
            <a:xfrm>
              <a:off x="2468562" y="53784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2482850" y="5149850"/>
              <a:ext cx="447558" cy="230832"/>
            </a:xfrm>
            <a:prstGeom prst="rect">
              <a:avLst/>
            </a:prstGeom>
            <a:noFill/>
          </p:spPr>
          <p:txBody>
            <a:bodyPr wrap="none" rtlCol="0">
              <a:spAutoFit/>
            </a:bodyPr>
            <a:lstStyle/>
            <a:p>
              <a:r>
                <a:rPr lang="en-US" sz="900" dirty="0" smtClean="0"/>
                <a:t>0,6</a:t>
              </a:r>
              <a:r>
                <a:rPr lang="en-US" sz="900" dirty="0" smtClean="0"/>
                <a:t> </a:t>
              </a:r>
              <a:r>
                <a:rPr lang="en-US" sz="900" dirty="0" smtClean="0"/>
                <a:t>m</a:t>
              </a:r>
              <a:endParaRPr lang="en-US" sz="900" dirty="0"/>
            </a:p>
          </p:txBody>
        </p:sp>
      </p:grpSp>
      <p:grpSp>
        <p:nvGrpSpPr>
          <p:cNvPr id="134" name="Group 133"/>
          <p:cNvGrpSpPr/>
          <p:nvPr/>
        </p:nvGrpSpPr>
        <p:grpSpPr>
          <a:xfrm>
            <a:off x="3646515" y="4649028"/>
            <a:ext cx="468000" cy="760413"/>
            <a:chOff x="3656012" y="5156200"/>
            <a:chExt cx="468000" cy="760413"/>
          </a:xfrm>
        </p:grpSpPr>
        <p:sp>
          <p:nvSpPr>
            <p:cNvPr id="135" name="Rectangle 134"/>
            <p:cNvSpPr/>
            <p:nvPr/>
          </p:nvSpPr>
          <p:spPr>
            <a:xfrm>
              <a:off x="3656012" y="53784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p:cNvSpPr txBox="1"/>
            <p:nvPr/>
          </p:nvSpPr>
          <p:spPr>
            <a:xfrm>
              <a:off x="3657600" y="5156200"/>
              <a:ext cx="447558" cy="230832"/>
            </a:xfrm>
            <a:prstGeom prst="rect">
              <a:avLst/>
            </a:prstGeom>
            <a:noFill/>
          </p:spPr>
          <p:txBody>
            <a:bodyPr wrap="none" rtlCol="0">
              <a:spAutoFit/>
            </a:bodyPr>
            <a:lstStyle/>
            <a:p>
              <a:r>
                <a:rPr lang="en-US" sz="900" dirty="0" smtClean="0"/>
                <a:t>0,6</a:t>
              </a:r>
              <a:r>
                <a:rPr lang="en-US" sz="900" dirty="0" smtClean="0"/>
                <a:t> </a:t>
              </a:r>
              <a:r>
                <a:rPr lang="en-US" sz="900" dirty="0" smtClean="0"/>
                <a:t>m</a:t>
              </a:r>
              <a:endParaRPr lang="en-US" sz="900" dirty="0"/>
            </a:p>
          </p:txBody>
        </p:sp>
      </p:grpSp>
      <p:grpSp>
        <p:nvGrpSpPr>
          <p:cNvPr id="137" name="Group 136"/>
          <p:cNvGrpSpPr/>
          <p:nvPr/>
        </p:nvGrpSpPr>
        <p:grpSpPr>
          <a:xfrm>
            <a:off x="5260685" y="4655378"/>
            <a:ext cx="468000" cy="754063"/>
            <a:chOff x="4832032" y="5162550"/>
            <a:chExt cx="468000" cy="754063"/>
          </a:xfrm>
        </p:grpSpPr>
        <p:sp>
          <p:nvSpPr>
            <p:cNvPr id="138" name="Rectangle 137"/>
            <p:cNvSpPr/>
            <p:nvPr/>
          </p:nvSpPr>
          <p:spPr>
            <a:xfrm>
              <a:off x="4832032" y="53784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4832350" y="5162550"/>
              <a:ext cx="447558" cy="230832"/>
            </a:xfrm>
            <a:prstGeom prst="rect">
              <a:avLst/>
            </a:prstGeom>
            <a:noFill/>
          </p:spPr>
          <p:txBody>
            <a:bodyPr wrap="none" rtlCol="0">
              <a:spAutoFit/>
            </a:bodyPr>
            <a:lstStyle/>
            <a:p>
              <a:r>
                <a:rPr lang="en-US" sz="900" dirty="0" smtClean="0"/>
                <a:t>0,6</a:t>
              </a:r>
              <a:r>
                <a:rPr lang="en-US" sz="900" dirty="0" smtClean="0"/>
                <a:t> </a:t>
              </a:r>
              <a:r>
                <a:rPr lang="en-US" sz="900" dirty="0" smtClean="0"/>
                <a:t>m</a:t>
              </a:r>
              <a:endParaRPr lang="en-US" sz="900" dirty="0"/>
            </a:p>
          </p:txBody>
        </p:sp>
      </p:grpSp>
      <p:grpSp>
        <p:nvGrpSpPr>
          <p:cNvPr id="140" name="Group 139"/>
          <p:cNvGrpSpPr/>
          <p:nvPr/>
        </p:nvGrpSpPr>
        <p:grpSpPr>
          <a:xfrm>
            <a:off x="1275108" y="4636328"/>
            <a:ext cx="685800" cy="774700"/>
            <a:chOff x="1284605" y="5143500"/>
            <a:chExt cx="685800" cy="774700"/>
          </a:xfrm>
        </p:grpSpPr>
        <p:grpSp>
          <p:nvGrpSpPr>
            <p:cNvPr id="141" name="Group 140"/>
            <p:cNvGrpSpPr/>
            <p:nvPr/>
          </p:nvGrpSpPr>
          <p:grpSpPr>
            <a:xfrm>
              <a:off x="1284605" y="5380038"/>
              <a:ext cx="685800" cy="538162"/>
              <a:chOff x="4791075" y="5748338"/>
              <a:chExt cx="685800" cy="538162"/>
            </a:xfrm>
          </p:grpSpPr>
          <p:sp>
            <p:nvSpPr>
              <p:cNvPr id="143" name="Rectangle 142"/>
              <p:cNvSpPr/>
              <p:nvPr/>
            </p:nvSpPr>
            <p:spPr>
              <a:xfrm>
                <a:off x="4791075" y="5748338"/>
                <a:ext cx="6858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5005387" y="5748338"/>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4862512" y="58293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4862512" y="59817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4862512" y="61341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TextBox 141"/>
            <p:cNvSpPr txBox="1"/>
            <p:nvPr/>
          </p:nvSpPr>
          <p:spPr>
            <a:xfrm>
              <a:off x="1422400" y="5143500"/>
              <a:ext cx="447558" cy="230832"/>
            </a:xfrm>
            <a:prstGeom prst="rect">
              <a:avLst/>
            </a:prstGeom>
            <a:noFill/>
          </p:spPr>
          <p:txBody>
            <a:bodyPr wrap="none" rtlCol="0">
              <a:spAutoFit/>
            </a:bodyPr>
            <a:lstStyle/>
            <a:p>
              <a:r>
                <a:rPr lang="en-US" sz="900" dirty="0" smtClean="0"/>
                <a:t>1,0 </a:t>
              </a:r>
              <a:r>
                <a:rPr lang="en-US" sz="900" dirty="0" smtClean="0"/>
                <a:t>m</a:t>
              </a:r>
              <a:endParaRPr lang="en-US" sz="900" dirty="0"/>
            </a:p>
          </p:txBody>
        </p:sp>
      </p:grpSp>
      <p:grpSp>
        <p:nvGrpSpPr>
          <p:cNvPr id="148" name="Group 147"/>
          <p:cNvGrpSpPr/>
          <p:nvPr/>
        </p:nvGrpSpPr>
        <p:grpSpPr>
          <a:xfrm>
            <a:off x="2921028" y="4642678"/>
            <a:ext cx="685800" cy="768350"/>
            <a:chOff x="2930525" y="5149850"/>
            <a:chExt cx="685800" cy="768350"/>
          </a:xfrm>
        </p:grpSpPr>
        <p:grpSp>
          <p:nvGrpSpPr>
            <p:cNvPr id="149" name="Group 148"/>
            <p:cNvGrpSpPr/>
            <p:nvPr/>
          </p:nvGrpSpPr>
          <p:grpSpPr>
            <a:xfrm>
              <a:off x="2930525" y="5380038"/>
              <a:ext cx="685800" cy="538162"/>
              <a:chOff x="4791075" y="5748338"/>
              <a:chExt cx="685800" cy="538162"/>
            </a:xfrm>
          </p:grpSpPr>
          <p:sp>
            <p:nvSpPr>
              <p:cNvPr id="151" name="Rectangle 150"/>
              <p:cNvSpPr/>
              <p:nvPr/>
            </p:nvSpPr>
            <p:spPr>
              <a:xfrm>
                <a:off x="4791075" y="5748338"/>
                <a:ext cx="6858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5005387" y="5748338"/>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4862512" y="58293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4862512" y="59817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4862512" y="61341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TextBox 149"/>
            <p:cNvSpPr txBox="1"/>
            <p:nvPr/>
          </p:nvSpPr>
          <p:spPr>
            <a:xfrm>
              <a:off x="3079750" y="5149850"/>
              <a:ext cx="447558" cy="230832"/>
            </a:xfrm>
            <a:prstGeom prst="rect">
              <a:avLst/>
            </a:prstGeom>
            <a:noFill/>
          </p:spPr>
          <p:txBody>
            <a:bodyPr wrap="none" rtlCol="0">
              <a:spAutoFit/>
            </a:bodyPr>
            <a:lstStyle/>
            <a:p>
              <a:r>
                <a:rPr lang="en-US" sz="900" dirty="0" smtClean="0"/>
                <a:t>1,0 </a:t>
              </a:r>
              <a:r>
                <a:rPr lang="en-US" sz="900" dirty="0" smtClean="0"/>
                <a:t>m</a:t>
              </a:r>
              <a:endParaRPr lang="en-US" sz="900" dirty="0"/>
            </a:p>
          </p:txBody>
        </p:sp>
      </p:grpSp>
      <p:grpSp>
        <p:nvGrpSpPr>
          <p:cNvPr id="156" name="Group 155"/>
          <p:cNvGrpSpPr/>
          <p:nvPr/>
        </p:nvGrpSpPr>
        <p:grpSpPr>
          <a:xfrm>
            <a:off x="4111335" y="4655378"/>
            <a:ext cx="468000" cy="754063"/>
            <a:chOff x="4832032" y="5162550"/>
            <a:chExt cx="468000" cy="754063"/>
          </a:xfrm>
        </p:grpSpPr>
        <p:sp>
          <p:nvSpPr>
            <p:cNvPr id="157" name="Rectangle 156"/>
            <p:cNvSpPr/>
            <p:nvPr/>
          </p:nvSpPr>
          <p:spPr>
            <a:xfrm>
              <a:off x="4832032" y="53784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4832350" y="5162550"/>
              <a:ext cx="447558" cy="230832"/>
            </a:xfrm>
            <a:prstGeom prst="rect">
              <a:avLst/>
            </a:prstGeom>
            <a:noFill/>
          </p:spPr>
          <p:txBody>
            <a:bodyPr wrap="none" rtlCol="0">
              <a:spAutoFit/>
            </a:bodyPr>
            <a:lstStyle/>
            <a:p>
              <a:r>
                <a:rPr lang="en-US" sz="900" dirty="0" smtClean="0"/>
                <a:t>0,6</a:t>
              </a:r>
              <a:r>
                <a:rPr lang="en-US" sz="900" dirty="0" smtClean="0"/>
                <a:t> </a:t>
              </a:r>
              <a:r>
                <a:rPr lang="en-US" sz="900" dirty="0" smtClean="0"/>
                <a:t>m</a:t>
              </a:r>
              <a:endParaRPr lang="en-US" sz="900" dirty="0"/>
            </a:p>
          </p:txBody>
        </p:sp>
      </p:grpSp>
      <p:sp>
        <p:nvSpPr>
          <p:cNvPr id="159" name="TextBox 158"/>
          <p:cNvSpPr txBox="1"/>
          <p:nvPr/>
        </p:nvSpPr>
        <p:spPr>
          <a:xfrm>
            <a:off x="6435753" y="4896678"/>
            <a:ext cx="2005677" cy="369332"/>
          </a:xfrm>
          <a:prstGeom prst="rect">
            <a:avLst/>
          </a:prstGeom>
          <a:noFill/>
        </p:spPr>
        <p:txBody>
          <a:bodyPr wrap="none" rtlCol="0">
            <a:spAutoFit/>
          </a:bodyPr>
          <a:lstStyle/>
          <a:p>
            <a:r>
              <a:rPr lang="en-US" dirty="0" smtClean="0"/>
              <a:t>= </a:t>
            </a:r>
            <a:r>
              <a:rPr lang="en-US" dirty="0" smtClean="0"/>
              <a:t>7,2 </a:t>
            </a:r>
            <a:r>
              <a:rPr lang="en-US" dirty="0" smtClean="0"/>
              <a:t>m  (10x16 HE)</a:t>
            </a:r>
            <a:endParaRPr lang="en-US" dirty="0"/>
          </a:p>
        </p:txBody>
      </p:sp>
      <p:grpSp>
        <p:nvGrpSpPr>
          <p:cNvPr id="160" name="Group 159"/>
          <p:cNvGrpSpPr/>
          <p:nvPr/>
        </p:nvGrpSpPr>
        <p:grpSpPr>
          <a:xfrm flipH="1">
            <a:off x="779220" y="5813397"/>
            <a:ext cx="683812" cy="768350"/>
            <a:chOff x="2930525" y="5149850"/>
            <a:chExt cx="685800" cy="768350"/>
          </a:xfrm>
        </p:grpSpPr>
        <p:grpSp>
          <p:nvGrpSpPr>
            <p:cNvPr id="161" name="Group 160"/>
            <p:cNvGrpSpPr/>
            <p:nvPr/>
          </p:nvGrpSpPr>
          <p:grpSpPr>
            <a:xfrm>
              <a:off x="2930525" y="5380038"/>
              <a:ext cx="685800" cy="538162"/>
              <a:chOff x="4791075" y="5748338"/>
              <a:chExt cx="685800" cy="538162"/>
            </a:xfrm>
          </p:grpSpPr>
          <p:sp>
            <p:nvSpPr>
              <p:cNvPr id="163" name="Rectangle 162"/>
              <p:cNvSpPr/>
              <p:nvPr/>
            </p:nvSpPr>
            <p:spPr>
              <a:xfrm>
                <a:off x="4791075" y="5748338"/>
                <a:ext cx="6858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5005387" y="5748338"/>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4862512" y="58293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4862512" y="59817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4862512" y="61341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TextBox 161"/>
            <p:cNvSpPr txBox="1"/>
            <p:nvPr/>
          </p:nvSpPr>
          <p:spPr>
            <a:xfrm>
              <a:off x="3079750" y="5149850"/>
              <a:ext cx="447558" cy="230832"/>
            </a:xfrm>
            <a:prstGeom prst="rect">
              <a:avLst/>
            </a:prstGeom>
            <a:noFill/>
          </p:spPr>
          <p:txBody>
            <a:bodyPr wrap="none" rtlCol="0">
              <a:spAutoFit/>
            </a:bodyPr>
            <a:lstStyle/>
            <a:p>
              <a:r>
                <a:rPr lang="en-US" sz="900" dirty="0" smtClean="0"/>
                <a:t>1,0 </a:t>
              </a:r>
              <a:r>
                <a:rPr lang="en-US" sz="900" dirty="0" smtClean="0"/>
                <a:t>m</a:t>
              </a:r>
              <a:endParaRPr lang="en-US" sz="900" dirty="0"/>
            </a:p>
          </p:txBody>
        </p:sp>
      </p:grpSp>
      <p:grpSp>
        <p:nvGrpSpPr>
          <p:cNvPr id="168" name="Group 167"/>
          <p:cNvGrpSpPr/>
          <p:nvPr/>
        </p:nvGrpSpPr>
        <p:grpSpPr>
          <a:xfrm>
            <a:off x="320689" y="5833496"/>
            <a:ext cx="469466" cy="747713"/>
            <a:chOff x="359092" y="5168900"/>
            <a:chExt cx="469466" cy="747713"/>
          </a:xfrm>
        </p:grpSpPr>
        <p:sp>
          <p:nvSpPr>
            <p:cNvPr id="169" name="Rectangle 168"/>
            <p:cNvSpPr/>
            <p:nvPr/>
          </p:nvSpPr>
          <p:spPr>
            <a:xfrm>
              <a:off x="359092" y="53784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69"/>
            <p:cNvSpPr txBox="1"/>
            <p:nvPr/>
          </p:nvSpPr>
          <p:spPr>
            <a:xfrm>
              <a:off x="381000" y="5168900"/>
              <a:ext cx="447558" cy="230832"/>
            </a:xfrm>
            <a:prstGeom prst="rect">
              <a:avLst/>
            </a:prstGeom>
            <a:noFill/>
          </p:spPr>
          <p:txBody>
            <a:bodyPr wrap="none" rtlCol="0">
              <a:spAutoFit/>
            </a:bodyPr>
            <a:lstStyle/>
            <a:p>
              <a:r>
                <a:rPr lang="en-US" sz="900" dirty="0" smtClean="0"/>
                <a:t>0,6</a:t>
              </a:r>
              <a:r>
                <a:rPr lang="en-US" sz="900" dirty="0" smtClean="0"/>
                <a:t> </a:t>
              </a:r>
              <a:r>
                <a:rPr lang="en-US" sz="900" dirty="0" smtClean="0"/>
                <a:t>m</a:t>
              </a:r>
              <a:endParaRPr lang="en-US" sz="900" dirty="0"/>
            </a:p>
          </p:txBody>
        </p:sp>
      </p:grpSp>
      <p:grpSp>
        <p:nvGrpSpPr>
          <p:cNvPr id="171" name="Group 170"/>
          <p:cNvGrpSpPr/>
          <p:nvPr/>
        </p:nvGrpSpPr>
        <p:grpSpPr>
          <a:xfrm>
            <a:off x="2179712" y="5819195"/>
            <a:ext cx="468000" cy="760413"/>
            <a:chOff x="2005012" y="5156200"/>
            <a:chExt cx="468000" cy="760413"/>
          </a:xfrm>
        </p:grpSpPr>
        <p:sp>
          <p:nvSpPr>
            <p:cNvPr id="172" name="Rectangle 171"/>
            <p:cNvSpPr/>
            <p:nvPr/>
          </p:nvSpPr>
          <p:spPr>
            <a:xfrm>
              <a:off x="2005012" y="53784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p:cNvSpPr txBox="1"/>
            <p:nvPr/>
          </p:nvSpPr>
          <p:spPr>
            <a:xfrm>
              <a:off x="2012950" y="5156200"/>
              <a:ext cx="447558" cy="230832"/>
            </a:xfrm>
            <a:prstGeom prst="rect">
              <a:avLst/>
            </a:prstGeom>
            <a:noFill/>
          </p:spPr>
          <p:txBody>
            <a:bodyPr wrap="none" rtlCol="0">
              <a:spAutoFit/>
            </a:bodyPr>
            <a:lstStyle/>
            <a:p>
              <a:r>
                <a:rPr lang="en-US" sz="900" dirty="0" smtClean="0"/>
                <a:t>0,6</a:t>
              </a:r>
              <a:r>
                <a:rPr lang="en-US" sz="900" dirty="0" smtClean="0"/>
                <a:t> </a:t>
              </a:r>
              <a:r>
                <a:rPr lang="en-US" sz="900" dirty="0" smtClean="0"/>
                <a:t>m</a:t>
              </a:r>
              <a:endParaRPr lang="en-US" sz="900" dirty="0"/>
            </a:p>
          </p:txBody>
        </p:sp>
      </p:grpSp>
      <p:grpSp>
        <p:nvGrpSpPr>
          <p:cNvPr id="174" name="Group 173"/>
          <p:cNvGrpSpPr/>
          <p:nvPr/>
        </p:nvGrpSpPr>
        <p:grpSpPr>
          <a:xfrm>
            <a:off x="4762575" y="5793795"/>
            <a:ext cx="685800" cy="787400"/>
            <a:chOff x="4111625" y="5130800"/>
            <a:chExt cx="685800" cy="787400"/>
          </a:xfrm>
        </p:grpSpPr>
        <p:grpSp>
          <p:nvGrpSpPr>
            <p:cNvPr id="175" name="Group 174"/>
            <p:cNvGrpSpPr/>
            <p:nvPr/>
          </p:nvGrpSpPr>
          <p:grpSpPr>
            <a:xfrm>
              <a:off x="4111625" y="5380038"/>
              <a:ext cx="685800" cy="538162"/>
              <a:chOff x="4791075" y="5748338"/>
              <a:chExt cx="685800" cy="538162"/>
            </a:xfrm>
          </p:grpSpPr>
          <p:sp>
            <p:nvSpPr>
              <p:cNvPr id="177" name="Rectangle 176"/>
              <p:cNvSpPr/>
              <p:nvPr/>
            </p:nvSpPr>
            <p:spPr>
              <a:xfrm>
                <a:off x="4791075" y="5748338"/>
                <a:ext cx="6858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5005387" y="5748338"/>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4862512" y="58293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4862512" y="59817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4862512" y="61341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175"/>
            <p:cNvSpPr txBox="1"/>
            <p:nvPr/>
          </p:nvSpPr>
          <p:spPr>
            <a:xfrm>
              <a:off x="4197350" y="5130800"/>
              <a:ext cx="447558" cy="230832"/>
            </a:xfrm>
            <a:prstGeom prst="rect">
              <a:avLst/>
            </a:prstGeom>
            <a:noFill/>
          </p:spPr>
          <p:txBody>
            <a:bodyPr wrap="none" rtlCol="0">
              <a:spAutoFit/>
            </a:bodyPr>
            <a:lstStyle/>
            <a:p>
              <a:r>
                <a:rPr lang="en-US" sz="900" dirty="0" smtClean="0"/>
                <a:t>1,0 </a:t>
              </a:r>
              <a:r>
                <a:rPr lang="en-US" sz="900" dirty="0" smtClean="0"/>
                <a:t>m</a:t>
              </a:r>
              <a:endParaRPr lang="en-US" sz="900" dirty="0"/>
            </a:p>
          </p:txBody>
        </p:sp>
      </p:grpSp>
      <p:grpSp>
        <p:nvGrpSpPr>
          <p:cNvPr id="185" name="Group 184"/>
          <p:cNvGrpSpPr/>
          <p:nvPr/>
        </p:nvGrpSpPr>
        <p:grpSpPr>
          <a:xfrm>
            <a:off x="2643262" y="5812845"/>
            <a:ext cx="468000" cy="766763"/>
            <a:chOff x="2468562" y="5149850"/>
            <a:chExt cx="468000" cy="766763"/>
          </a:xfrm>
        </p:grpSpPr>
        <p:sp>
          <p:nvSpPr>
            <p:cNvPr id="186" name="Rectangle 185"/>
            <p:cNvSpPr/>
            <p:nvPr/>
          </p:nvSpPr>
          <p:spPr>
            <a:xfrm>
              <a:off x="2468562" y="53784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p:cNvSpPr txBox="1"/>
            <p:nvPr/>
          </p:nvSpPr>
          <p:spPr>
            <a:xfrm>
              <a:off x="2482850" y="5149850"/>
              <a:ext cx="447558" cy="230832"/>
            </a:xfrm>
            <a:prstGeom prst="rect">
              <a:avLst/>
            </a:prstGeom>
            <a:noFill/>
          </p:spPr>
          <p:txBody>
            <a:bodyPr wrap="none" rtlCol="0">
              <a:spAutoFit/>
            </a:bodyPr>
            <a:lstStyle/>
            <a:p>
              <a:r>
                <a:rPr lang="en-US" sz="900" dirty="0" smtClean="0"/>
                <a:t>0,6</a:t>
              </a:r>
              <a:r>
                <a:rPr lang="en-US" sz="900" dirty="0" smtClean="0"/>
                <a:t> </a:t>
              </a:r>
              <a:r>
                <a:rPr lang="en-US" sz="900" dirty="0" smtClean="0"/>
                <a:t>m</a:t>
              </a:r>
              <a:endParaRPr lang="en-US" sz="900" dirty="0"/>
            </a:p>
          </p:txBody>
        </p:sp>
      </p:grpSp>
      <p:grpSp>
        <p:nvGrpSpPr>
          <p:cNvPr id="188" name="Group 187"/>
          <p:cNvGrpSpPr/>
          <p:nvPr/>
        </p:nvGrpSpPr>
        <p:grpSpPr>
          <a:xfrm>
            <a:off x="3830712" y="5819195"/>
            <a:ext cx="468000" cy="760413"/>
            <a:chOff x="3656012" y="5156200"/>
            <a:chExt cx="468000" cy="760413"/>
          </a:xfrm>
        </p:grpSpPr>
        <p:sp>
          <p:nvSpPr>
            <p:cNvPr id="189" name="Rectangle 188"/>
            <p:cNvSpPr/>
            <p:nvPr/>
          </p:nvSpPr>
          <p:spPr>
            <a:xfrm>
              <a:off x="3656012" y="53784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p:cNvSpPr txBox="1"/>
            <p:nvPr/>
          </p:nvSpPr>
          <p:spPr>
            <a:xfrm>
              <a:off x="3657600" y="5156200"/>
              <a:ext cx="447558" cy="230832"/>
            </a:xfrm>
            <a:prstGeom prst="rect">
              <a:avLst/>
            </a:prstGeom>
            <a:noFill/>
          </p:spPr>
          <p:txBody>
            <a:bodyPr wrap="none" rtlCol="0">
              <a:spAutoFit/>
            </a:bodyPr>
            <a:lstStyle/>
            <a:p>
              <a:r>
                <a:rPr lang="en-US" sz="900" dirty="0" smtClean="0"/>
                <a:t>0,6</a:t>
              </a:r>
              <a:r>
                <a:rPr lang="en-US" sz="900" dirty="0" smtClean="0"/>
                <a:t> </a:t>
              </a:r>
              <a:r>
                <a:rPr lang="en-US" sz="900" dirty="0" smtClean="0"/>
                <a:t>m</a:t>
              </a:r>
              <a:endParaRPr lang="en-US" sz="900" dirty="0"/>
            </a:p>
          </p:txBody>
        </p:sp>
      </p:grpSp>
      <p:grpSp>
        <p:nvGrpSpPr>
          <p:cNvPr id="191" name="Group 190"/>
          <p:cNvGrpSpPr/>
          <p:nvPr/>
        </p:nvGrpSpPr>
        <p:grpSpPr>
          <a:xfrm>
            <a:off x="5444882" y="5825545"/>
            <a:ext cx="468000" cy="754063"/>
            <a:chOff x="4832032" y="5162550"/>
            <a:chExt cx="468000" cy="754063"/>
          </a:xfrm>
        </p:grpSpPr>
        <p:sp>
          <p:nvSpPr>
            <p:cNvPr id="192" name="Rectangle 191"/>
            <p:cNvSpPr/>
            <p:nvPr/>
          </p:nvSpPr>
          <p:spPr>
            <a:xfrm>
              <a:off x="4832032" y="53784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xtBox 192"/>
            <p:cNvSpPr txBox="1"/>
            <p:nvPr/>
          </p:nvSpPr>
          <p:spPr>
            <a:xfrm>
              <a:off x="4832350" y="5162550"/>
              <a:ext cx="447558" cy="230832"/>
            </a:xfrm>
            <a:prstGeom prst="rect">
              <a:avLst/>
            </a:prstGeom>
            <a:noFill/>
          </p:spPr>
          <p:txBody>
            <a:bodyPr wrap="none" rtlCol="0">
              <a:spAutoFit/>
            </a:bodyPr>
            <a:lstStyle/>
            <a:p>
              <a:r>
                <a:rPr lang="en-US" sz="900" dirty="0" smtClean="0"/>
                <a:t>0,6</a:t>
              </a:r>
              <a:r>
                <a:rPr lang="en-US" sz="900" dirty="0" smtClean="0"/>
                <a:t> </a:t>
              </a:r>
              <a:r>
                <a:rPr lang="en-US" sz="900" dirty="0" smtClean="0"/>
                <a:t>m</a:t>
              </a:r>
              <a:endParaRPr lang="en-US" sz="900" dirty="0"/>
            </a:p>
          </p:txBody>
        </p:sp>
      </p:grpSp>
      <p:grpSp>
        <p:nvGrpSpPr>
          <p:cNvPr id="194" name="Group 193"/>
          <p:cNvGrpSpPr/>
          <p:nvPr/>
        </p:nvGrpSpPr>
        <p:grpSpPr>
          <a:xfrm>
            <a:off x="1459305" y="5806495"/>
            <a:ext cx="685800" cy="774700"/>
            <a:chOff x="1284605" y="5143500"/>
            <a:chExt cx="685800" cy="774700"/>
          </a:xfrm>
        </p:grpSpPr>
        <p:grpSp>
          <p:nvGrpSpPr>
            <p:cNvPr id="195" name="Group 194"/>
            <p:cNvGrpSpPr/>
            <p:nvPr/>
          </p:nvGrpSpPr>
          <p:grpSpPr>
            <a:xfrm>
              <a:off x="1284605" y="5380038"/>
              <a:ext cx="685800" cy="538162"/>
              <a:chOff x="4791075" y="5748338"/>
              <a:chExt cx="685800" cy="538162"/>
            </a:xfrm>
          </p:grpSpPr>
          <p:sp>
            <p:nvSpPr>
              <p:cNvPr id="197" name="Rectangle 196"/>
              <p:cNvSpPr/>
              <p:nvPr/>
            </p:nvSpPr>
            <p:spPr>
              <a:xfrm>
                <a:off x="4791075" y="5748338"/>
                <a:ext cx="6858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5005387" y="5748338"/>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4862512" y="58293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862512" y="59817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4862512" y="61341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TextBox 195"/>
            <p:cNvSpPr txBox="1"/>
            <p:nvPr/>
          </p:nvSpPr>
          <p:spPr>
            <a:xfrm>
              <a:off x="1422400" y="5143500"/>
              <a:ext cx="447558" cy="230832"/>
            </a:xfrm>
            <a:prstGeom prst="rect">
              <a:avLst/>
            </a:prstGeom>
            <a:noFill/>
          </p:spPr>
          <p:txBody>
            <a:bodyPr wrap="none" rtlCol="0">
              <a:spAutoFit/>
            </a:bodyPr>
            <a:lstStyle/>
            <a:p>
              <a:r>
                <a:rPr lang="en-US" sz="900" dirty="0" smtClean="0"/>
                <a:t>1,0 </a:t>
              </a:r>
              <a:r>
                <a:rPr lang="en-US" sz="900" dirty="0" smtClean="0"/>
                <a:t>m</a:t>
              </a:r>
              <a:endParaRPr lang="en-US" sz="900" dirty="0"/>
            </a:p>
          </p:txBody>
        </p:sp>
      </p:grpSp>
      <p:grpSp>
        <p:nvGrpSpPr>
          <p:cNvPr id="202" name="Group 201"/>
          <p:cNvGrpSpPr/>
          <p:nvPr/>
        </p:nvGrpSpPr>
        <p:grpSpPr>
          <a:xfrm>
            <a:off x="3105225" y="5812845"/>
            <a:ext cx="685800" cy="768350"/>
            <a:chOff x="2930525" y="5149850"/>
            <a:chExt cx="685800" cy="768350"/>
          </a:xfrm>
        </p:grpSpPr>
        <p:grpSp>
          <p:nvGrpSpPr>
            <p:cNvPr id="203" name="Group 202"/>
            <p:cNvGrpSpPr/>
            <p:nvPr/>
          </p:nvGrpSpPr>
          <p:grpSpPr>
            <a:xfrm>
              <a:off x="2930525" y="5380038"/>
              <a:ext cx="685800" cy="538162"/>
              <a:chOff x="4791075" y="5748338"/>
              <a:chExt cx="685800" cy="538162"/>
            </a:xfrm>
          </p:grpSpPr>
          <p:sp>
            <p:nvSpPr>
              <p:cNvPr id="205" name="Rectangle 204"/>
              <p:cNvSpPr/>
              <p:nvPr/>
            </p:nvSpPr>
            <p:spPr>
              <a:xfrm>
                <a:off x="4791075" y="5748338"/>
                <a:ext cx="6858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5005387" y="5748338"/>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4862512" y="58293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4862512" y="59817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4862512" y="6134100"/>
                <a:ext cx="80962"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TextBox 203"/>
            <p:cNvSpPr txBox="1"/>
            <p:nvPr/>
          </p:nvSpPr>
          <p:spPr>
            <a:xfrm>
              <a:off x="3079750" y="5149850"/>
              <a:ext cx="447558" cy="230832"/>
            </a:xfrm>
            <a:prstGeom prst="rect">
              <a:avLst/>
            </a:prstGeom>
            <a:noFill/>
          </p:spPr>
          <p:txBody>
            <a:bodyPr wrap="none" rtlCol="0">
              <a:spAutoFit/>
            </a:bodyPr>
            <a:lstStyle/>
            <a:p>
              <a:r>
                <a:rPr lang="en-US" sz="900" dirty="0" smtClean="0"/>
                <a:t>1,0 </a:t>
              </a:r>
              <a:r>
                <a:rPr lang="en-US" sz="900" dirty="0" smtClean="0"/>
                <a:t>m</a:t>
              </a:r>
              <a:endParaRPr lang="en-US" sz="900" dirty="0"/>
            </a:p>
          </p:txBody>
        </p:sp>
      </p:grpSp>
      <p:grpSp>
        <p:nvGrpSpPr>
          <p:cNvPr id="210" name="Group 209"/>
          <p:cNvGrpSpPr/>
          <p:nvPr/>
        </p:nvGrpSpPr>
        <p:grpSpPr>
          <a:xfrm>
            <a:off x="4295532" y="5825545"/>
            <a:ext cx="468000" cy="754063"/>
            <a:chOff x="4832032" y="5162550"/>
            <a:chExt cx="468000" cy="754063"/>
          </a:xfrm>
        </p:grpSpPr>
        <p:sp>
          <p:nvSpPr>
            <p:cNvPr id="211" name="Rectangle 210"/>
            <p:cNvSpPr/>
            <p:nvPr/>
          </p:nvSpPr>
          <p:spPr>
            <a:xfrm>
              <a:off x="4832032" y="5378451"/>
              <a:ext cx="468000" cy="53816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extBox 211"/>
            <p:cNvSpPr txBox="1"/>
            <p:nvPr/>
          </p:nvSpPr>
          <p:spPr>
            <a:xfrm>
              <a:off x="4832350" y="5162550"/>
              <a:ext cx="447558" cy="230832"/>
            </a:xfrm>
            <a:prstGeom prst="rect">
              <a:avLst/>
            </a:prstGeom>
            <a:noFill/>
          </p:spPr>
          <p:txBody>
            <a:bodyPr wrap="none" rtlCol="0">
              <a:spAutoFit/>
            </a:bodyPr>
            <a:lstStyle/>
            <a:p>
              <a:r>
                <a:rPr lang="en-US" sz="900" dirty="0" smtClean="0"/>
                <a:t>0,6</a:t>
              </a:r>
              <a:r>
                <a:rPr lang="en-US" sz="900" dirty="0" smtClean="0"/>
                <a:t> </a:t>
              </a:r>
              <a:r>
                <a:rPr lang="en-US" sz="900" dirty="0" smtClean="0"/>
                <a:t>m</a:t>
              </a:r>
              <a:endParaRPr lang="en-US" sz="900" dirty="0"/>
            </a:p>
          </p:txBody>
        </p:sp>
      </p:grpSp>
      <p:sp>
        <p:nvSpPr>
          <p:cNvPr id="213" name="TextBox 212"/>
          <p:cNvSpPr txBox="1"/>
          <p:nvPr/>
        </p:nvSpPr>
        <p:spPr>
          <a:xfrm>
            <a:off x="6619950" y="6066845"/>
            <a:ext cx="2005677" cy="369332"/>
          </a:xfrm>
          <a:prstGeom prst="rect">
            <a:avLst/>
          </a:prstGeom>
          <a:noFill/>
        </p:spPr>
        <p:txBody>
          <a:bodyPr wrap="none" rtlCol="0">
            <a:spAutoFit/>
          </a:bodyPr>
          <a:lstStyle/>
          <a:p>
            <a:r>
              <a:rPr lang="en-US" dirty="0" smtClean="0"/>
              <a:t>= </a:t>
            </a:r>
            <a:r>
              <a:rPr lang="en-US" dirty="0" smtClean="0"/>
              <a:t>7,6 </a:t>
            </a:r>
            <a:r>
              <a:rPr lang="en-US" dirty="0" smtClean="0"/>
              <a:t>m  (10x16 HE)</a:t>
            </a:r>
            <a:endParaRPr lang="en-US" dirty="0"/>
          </a:p>
        </p:txBody>
      </p:sp>
    </p:spTree>
    <p:extLst>
      <p:ext uri="{BB962C8B-B14F-4D97-AF65-F5344CB8AC3E}">
        <p14:creationId xmlns:p14="http://schemas.microsoft.com/office/powerpoint/2010/main" val="406720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454</Words>
  <Application>Microsoft Office PowerPoint</Application>
  <PresentationFormat>On-screen Show (4:3)</PresentationFormat>
  <Paragraphs>118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Support colums added N.Meyners 2082012</vt:lpstr>
      <vt:lpstr>PowerPoint Presentation</vt:lpstr>
      <vt:lpstr>PowerPoint Presentation</vt:lpstr>
      <vt:lpstr>Opened questions</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Negodin, Evgueni</dc:creator>
  <cp:lastModifiedBy>Negodin, Evgueni</cp:lastModifiedBy>
  <cp:revision>33</cp:revision>
  <cp:lastPrinted>2012-08-17T10:42:05Z</cp:lastPrinted>
  <dcterms:created xsi:type="dcterms:W3CDTF">2012-08-16T14:27:33Z</dcterms:created>
  <dcterms:modified xsi:type="dcterms:W3CDTF">2012-08-23T14:26:20Z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-884801792</vt:i4>
  </property>
  <property fmtid="{D5CDD505-2E9C-101B-9397-08002B2CF9AE}" pid="3" name="_NewReviewCycle">
    <vt:lpwstr/>
  </property>
  <property fmtid="{D5CDD505-2E9C-101B-9397-08002B2CF9AE}" pid="4" name="_EmailSubject">
    <vt:lpwstr>Racks im Injektortunnel</vt:lpwstr>
  </property>
  <property fmtid="{D5CDD505-2E9C-101B-9397-08002B2CF9AE}" pid="5" name="_AuthorEmail">
    <vt:lpwstr>evgueni.negodin@desy.de</vt:lpwstr>
  </property>
  <property fmtid="{D5CDD505-2E9C-101B-9397-08002B2CF9AE}" pid="6" name="_AuthorEmailDisplayName">
    <vt:lpwstr>Negodin, Evgueni</vt:lpwstr>
  </property>
</Properties>
</file>