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7" r:id="rId5"/>
    <p:sldId id="260" r:id="rId6"/>
  </p:sldIdLst>
  <p:sldSz cx="9144000" cy="6858000" type="screen4x3"/>
  <p:notesSz cx="6972300" cy="1010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4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9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9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7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1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1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7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0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8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0D3A-3B50-43F7-8F62-F325902B9EBE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2E320-A1A1-4FAE-8B80-474D92E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5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30D3A-3B50-43F7-8F62-F325902B9EBE}" type="datetimeFigureOut">
              <a:rPr lang="en-US" smtClean="0"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E320-A1A1-4FAE-8B80-474D92EEB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" y="764704"/>
            <a:ext cx="904988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96" y="5365255"/>
            <a:ext cx="732710" cy="30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80" y="5360987"/>
            <a:ext cx="522636" cy="30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75" y="2589212"/>
            <a:ext cx="522636" cy="30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058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b="1" dirty="0" smtClean="0"/>
              <a:t>SUPPORTS  FOR </a:t>
            </a:r>
            <a:r>
              <a:rPr lang="en-US" b="1" dirty="0"/>
              <a:t>INJECTOR FEED CAP AND END CAP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151" y="714375"/>
            <a:ext cx="1600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The </a:t>
            </a:r>
            <a:r>
              <a:rPr lang="en-US" sz="1000" b="1" dirty="0"/>
              <a:t>Budker Institute</a:t>
            </a:r>
            <a:endParaRPr lang="en-US" sz="1000" dirty="0"/>
          </a:p>
          <a:p>
            <a:r>
              <a:rPr lang="en-US" sz="1000" b="1" dirty="0"/>
              <a:t>of NuclearPhysics</a:t>
            </a:r>
            <a:endParaRPr lang="en-US" sz="1000" dirty="0"/>
          </a:p>
          <a:p>
            <a:r>
              <a:rPr lang="en-US" sz="1000" dirty="0"/>
              <a:t>Novosibirsk, RUSSIA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8875" y="757535"/>
            <a:ext cx="2552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 </a:t>
            </a:r>
            <a:r>
              <a:rPr lang="en-US" sz="1000" b="1" dirty="0"/>
              <a:t>KonstantinovV.M., PivovarovS.G., PyataE.E.</a:t>
            </a:r>
            <a:endParaRPr lang="en-US" sz="1000" dirty="0"/>
          </a:p>
          <a:p>
            <a:r>
              <a:rPr lang="en-US" sz="1000" b="1" dirty="0"/>
              <a:t>12.04.2012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368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1" y="76201"/>
            <a:ext cx="8953550" cy="669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481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0" y="76200"/>
            <a:ext cx="894218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620" y="3624580"/>
            <a:ext cx="71442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10,753 – 2,702 = </a:t>
            </a:r>
            <a:r>
              <a:rPr lang="en-US" b="1" u="sng" dirty="0" smtClean="0">
                <a:solidFill>
                  <a:srgbClr val="FF0000"/>
                </a:solidFill>
              </a:rPr>
              <a:t>8,05 m</a:t>
            </a:r>
            <a:r>
              <a:rPr lang="en-US" b="1" dirty="0" smtClean="0">
                <a:solidFill>
                  <a:srgbClr val="FF0000"/>
                </a:solidFill>
              </a:rPr>
              <a:t>             </a:t>
            </a:r>
            <a:r>
              <a:rPr lang="en-US" b="1" u="sng" dirty="0" smtClean="0">
                <a:solidFill>
                  <a:srgbClr val="FF0000"/>
                </a:solidFill>
              </a:rPr>
              <a:t>available </a:t>
            </a:r>
            <a:r>
              <a:rPr lang="en-US" b="1" u="sng" dirty="0">
                <a:solidFill>
                  <a:srgbClr val="FF0000"/>
                </a:solidFill>
              </a:rPr>
              <a:t>f</a:t>
            </a:r>
            <a:r>
              <a:rPr lang="en-US" b="1" u="sng" dirty="0" smtClean="0">
                <a:solidFill>
                  <a:srgbClr val="FF0000"/>
                </a:solidFill>
              </a:rPr>
              <a:t>or electronics racks and </a:t>
            </a:r>
            <a:r>
              <a:rPr lang="en-US" b="1" u="sng" dirty="0" err="1" smtClean="0">
                <a:solidFill>
                  <a:srgbClr val="FF0000"/>
                </a:solidFill>
              </a:rPr>
              <a:t>shilding</a:t>
            </a:r>
            <a:endParaRPr lang="en-US" b="1" u="sng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	= 0,6 + 1,0 + 0,6 = 2,2 m</a:t>
            </a:r>
          </a:p>
          <a:p>
            <a:endParaRPr lang="en-US" dirty="0"/>
          </a:p>
          <a:p>
            <a:r>
              <a:rPr lang="en-US" dirty="0" smtClean="0"/>
              <a:t>	= </a:t>
            </a:r>
            <a:r>
              <a:rPr lang="en-US" dirty="0" smtClean="0"/>
              <a:t>0,6 + 1,0  = 1,6 m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6" y="4189870"/>
            <a:ext cx="732710" cy="30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5" y="4712652"/>
            <a:ext cx="522636" cy="307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68617" y="6191251"/>
            <a:ext cx="2074550" cy="539749"/>
            <a:chOff x="385762" y="6191251"/>
            <a:chExt cx="2074550" cy="539749"/>
          </a:xfrm>
        </p:grpSpPr>
        <p:sp>
          <p:nvSpPr>
            <p:cNvPr id="5" name="Rectangle 4"/>
            <p:cNvSpPr/>
            <p:nvPr/>
          </p:nvSpPr>
          <p:spPr>
            <a:xfrm>
              <a:off x="38576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311275" y="6192838"/>
              <a:ext cx="685800" cy="538162"/>
              <a:chOff x="4791075" y="5748338"/>
              <a:chExt cx="685800" cy="53816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84931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9231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481262" y="6191251"/>
            <a:ext cx="2068200" cy="539749"/>
            <a:chOff x="2474912" y="6191251"/>
            <a:chExt cx="2068200" cy="539749"/>
          </a:xfrm>
        </p:grpSpPr>
        <p:sp>
          <p:nvSpPr>
            <p:cNvPr id="23" name="Rectangle 22"/>
            <p:cNvSpPr/>
            <p:nvPr/>
          </p:nvSpPr>
          <p:spPr>
            <a:xfrm>
              <a:off x="247491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93846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394075" y="6192838"/>
              <a:ext cx="685800" cy="538162"/>
              <a:chOff x="4791075" y="5748338"/>
              <a:chExt cx="685800" cy="538162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07511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96" name="Group 4095"/>
          <p:cNvGrpSpPr/>
          <p:nvPr/>
        </p:nvGrpSpPr>
        <p:grpSpPr>
          <a:xfrm>
            <a:off x="4578032" y="6191251"/>
            <a:ext cx="1611000" cy="539749"/>
            <a:chOff x="4538662" y="6191251"/>
            <a:chExt cx="1611000" cy="539749"/>
          </a:xfrm>
        </p:grpSpPr>
        <p:sp>
          <p:nvSpPr>
            <p:cNvPr id="32" name="Rectangle 31"/>
            <p:cNvSpPr/>
            <p:nvPr/>
          </p:nvSpPr>
          <p:spPr>
            <a:xfrm>
              <a:off x="453866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5003798" y="6192838"/>
              <a:ext cx="685800" cy="538162"/>
              <a:chOff x="4791075" y="5748338"/>
              <a:chExt cx="685800" cy="538162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5681662" y="61912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9092" y="5378451"/>
            <a:ext cx="1611313" cy="539749"/>
            <a:chOff x="366712" y="5378451"/>
            <a:chExt cx="1611313" cy="539749"/>
          </a:xfrm>
        </p:grpSpPr>
        <p:sp>
          <p:nvSpPr>
            <p:cNvPr id="42" name="Rectangle 41"/>
            <p:cNvSpPr/>
            <p:nvPr/>
          </p:nvSpPr>
          <p:spPr>
            <a:xfrm>
              <a:off x="366712" y="53784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1292225" y="5380038"/>
              <a:ext cx="685800" cy="538162"/>
              <a:chOff x="4791075" y="5748338"/>
              <a:chExt cx="685800" cy="538162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830262" y="53784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56012" y="5378451"/>
            <a:ext cx="1141413" cy="539749"/>
            <a:chOff x="5846762" y="5276851"/>
            <a:chExt cx="1141413" cy="539749"/>
          </a:xfrm>
        </p:grpSpPr>
        <p:sp>
          <p:nvSpPr>
            <p:cNvPr id="47" name="Rectangle 46"/>
            <p:cNvSpPr/>
            <p:nvPr/>
          </p:nvSpPr>
          <p:spPr>
            <a:xfrm>
              <a:off x="5846762" y="52768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02375" y="5278438"/>
              <a:ext cx="685800" cy="538162"/>
              <a:chOff x="4791075" y="5748338"/>
              <a:chExt cx="685800" cy="538162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2005012" y="5378451"/>
            <a:ext cx="1611313" cy="539749"/>
            <a:chOff x="366712" y="5378451"/>
            <a:chExt cx="1611313" cy="539749"/>
          </a:xfrm>
        </p:grpSpPr>
        <p:sp>
          <p:nvSpPr>
            <p:cNvPr id="70" name="Rectangle 69"/>
            <p:cNvSpPr/>
            <p:nvPr/>
          </p:nvSpPr>
          <p:spPr>
            <a:xfrm>
              <a:off x="366712" y="53784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292225" y="5380038"/>
              <a:ext cx="685800" cy="538162"/>
              <a:chOff x="4791075" y="5748338"/>
              <a:chExt cx="685800" cy="538162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830262" y="53784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832032" y="5378451"/>
            <a:ext cx="1141413" cy="539749"/>
            <a:chOff x="5846762" y="5276851"/>
            <a:chExt cx="1141413" cy="539749"/>
          </a:xfrm>
        </p:grpSpPr>
        <p:sp>
          <p:nvSpPr>
            <p:cNvPr id="80" name="Rectangle 79"/>
            <p:cNvSpPr/>
            <p:nvPr/>
          </p:nvSpPr>
          <p:spPr>
            <a:xfrm>
              <a:off x="5846762" y="5276851"/>
              <a:ext cx="468000" cy="53816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6302375" y="5278438"/>
              <a:ext cx="685800" cy="538162"/>
              <a:chOff x="4791075" y="5748338"/>
              <a:chExt cx="685800" cy="538162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4791075" y="5748338"/>
                <a:ext cx="6858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005387" y="5748338"/>
                <a:ext cx="468000" cy="53816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862512" y="58293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62512" y="59817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862512" y="6134100"/>
                <a:ext cx="80962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97" name="TextBox 4096"/>
          <p:cNvSpPr txBox="1"/>
          <p:nvPr/>
        </p:nvSpPr>
        <p:spPr>
          <a:xfrm>
            <a:off x="6375400" y="545465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7,6 m  (10x16 HE)</a:t>
            </a:r>
            <a:endParaRPr lang="en-US" dirty="0"/>
          </a:p>
        </p:txBody>
      </p:sp>
      <p:sp>
        <p:nvSpPr>
          <p:cNvPr id="4099" name="TextBox 4098"/>
          <p:cNvSpPr txBox="1"/>
          <p:nvPr/>
        </p:nvSpPr>
        <p:spPr>
          <a:xfrm>
            <a:off x="946150" y="513715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2,2 m</a:t>
            </a:r>
            <a:endParaRPr lang="en-US" sz="1200" dirty="0"/>
          </a:p>
        </p:txBody>
      </p:sp>
      <p:sp>
        <p:nvSpPr>
          <p:cNvPr id="92" name="TextBox 91"/>
          <p:cNvSpPr txBox="1"/>
          <p:nvPr/>
        </p:nvSpPr>
        <p:spPr>
          <a:xfrm>
            <a:off x="2635250" y="513715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2,2 m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3975100" y="513080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1,6 m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5194300" y="512445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1,6 m</a:t>
            </a:r>
            <a:endParaRPr lang="en-US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6451600" y="62611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7,8 m  (11x16 HE)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1168400" y="596900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2,8 m</a:t>
            </a:r>
            <a:endParaRPr lang="en-US" sz="1200" dirty="0"/>
          </a:p>
        </p:txBody>
      </p:sp>
      <p:sp>
        <p:nvSpPr>
          <p:cNvPr id="97" name="TextBox 96"/>
          <p:cNvSpPr txBox="1"/>
          <p:nvPr/>
        </p:nvSpPr>
        <p:spPr>
          <a:xfrm>
            <a:off x="3263900" y="596900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2,8 m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5092700" y="5956300"/>
            <a:ext cx="538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2,2 m</a:t>
            </a:r>
            <a:endParaRPr lang="en-US" sz="1200" dirty="0"/>
          </a:p>
        </p:txBody>
      </p:sp>
      <p:cxnSp>
        <p:nvCxnSpPr>
          <p:cNvPr id="4101" name="Straight Connector 4100"/>
          <p:cNvCxnSpPr/>
          <p:nvPr/>
        </p:nvCxnSpPr>
        <p:spPr>
          <a:xfrm>
            <a:off x="1897380" y="1943100"/>
            <a:ext cx="7620" cy="15697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7211378" y="2031682"/>
            <a:ext cx="10001" cy="14639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3" name="Right Brace 4102"/>
          <p:cNvSpPr/>
          <p:nvPr/>
        </p:nvSpPr>
        <p:spPr>
          <a:xfrm rot="5400000">
            <a:off x="4440318" y="950830"/>
            <a:ext cx="244311" cy="531495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04" y="4812464"/>
            <a:ext cx="3339529" cy="14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" y="2067317"/>
            <a:ext cx="4500000" cy="149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69" y="2072483"/>
            <a:ext cx="4500000" cy="149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99" y="4809881"/>
            <a:ext cx="3339529" cy="14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086972"/>
            <a:ext cx="1116000" cy="1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554921"/>
            <a:ext cx="1116000" cy="1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269911"/>
            <a:ext cx="1116000" cy="3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47" y="2742480"/>
            <a:ext cx="1116000" cy="81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60" y="3280421"/>
            <a:ext cx="1116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35" y="2994671"/>
            <a:ext cx="1116000" cy="32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5" y="2713684"/>
            <a:ext cx="1116000" cy="29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72" y="2527946"/>
            <a:ext cx="1116000" cy="19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72" y="2234259"/>
            <a:ext cx="1116000" cy="16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97" y="2086620"/>
            <a:ext cx="1116000" cy="17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25" y="2734321"/>
            <a:ext cx="11160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52" y="2738131"/>
            <a:ext cx="1116000" cy="84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34" y="2093289"/>
            <a:ext cx="1116000" cy="1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34" y="2270311"/>
            <a:ext cx="1116000" cy="3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034" y="2542580"/>
            <a:ext cx="1116000" cy="1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78" y="2088050"/>
            <a:ext cx="1116000" cy="18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78" y="2265072"/>
            <a:ext cx="1116000" cy="31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78" y="2544961"/>
            <a:ext cx="1116000" cy="19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89" y="2728133"/>
            <a:ext cx="1116000" cy="2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08" y="2940078"/>
            <a:ext cx="1116000" cy="2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91" y="3011975"/>
            <a:ext cx="1116000" cy="5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53" y="2199984"/>
            <a:ext cx="1116000" cy="285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72" y="2476194"/>
            <a:ext cx="1116000" cy="5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28" y="5915900"/>
            <a:ext cx="1116000" cy="39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58" y="4834495"/>
            <a:ext cx="1116000" cy="52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23" y="5366943"/>
            <a:ext cx="11160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80" y="5111367"/>
            <a:ext cx="1116000" cy="27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4813700"/>
            <a:ext cx="1116000" cy="1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3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4911334"/>
            <a:ext cx="1116000" cy="1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4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5006587"/>
            <a:ext cx="1116000" cy="14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5354261"/>
            <a:ext cx="1116000" cy="3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4772025" y="4824018"/>
            <a:ext cx="1095375" cy="370681"/>
          </a:xfrm>
          <a:prstGeom prst="rect">
            <a:avLst/>
          </a:prstGeom>
          <a:solidFill>
            <a:srgbClr val="7E88E4">
              <a:alpha val="7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           Phasenschieber</a:t>
            </a: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1,3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251257" y="5563795"/>
            <a:ext cx="1095375" cy="349885"/>
          </a:xfrm>
          <a:prstGeom prst="rect">
            <a:avLst/>
          </a:prstGeom>
          <a:solidFill>
            <a:srgbClr val="7E88E4">
              <a:alpha val="7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Tuner</a:t>
            </a: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75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1,3 GHz and 3,9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0" name="Text Box 10"/>
          <p:cNvSpPr txBox="1">
            <a:spLocks noChangeArrowheads="1"/>
          </p:cNvSpPr>
          <p:nvPr/>
        </p:nvSpPr>
        <p:spPr bwMode="auto">
          <a:xfrm>
            <a:off x="6256337" y="5931298"/>
            <a:ext cx="1095375" cy="357187"/>
          </a:xfrm>
          <a:prstGeom prst="rect">
            <a:avLst/>
          </a:prstGeom>
          <a:solidFill>
            <a:srgbClr val="7E88E4">
              <a:alpha val="7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ts val="8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ts val="8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Main Coupler</a:t>
            </a:r>
          </a:p>
          <a:p>
            <a:pPr marL="0" marR="0" lvl="0" indent="0" algn="r" defTabSz="914400" eaLnBrk="1" fontAlgn="auto" latinLnBrk="0" hangingPunct="1">
              <a:lnSpc>
                <a:spcPts val="11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 </a:t>
            </a: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1,3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6253163" y="4833543"/>
            <a:ext cx="1095375" cy="711200"/>
          </a:xfrm>
          <a:prstGeom prst="rect">
            <a:avLst/>
          </a:prstGeom>
          <a:solidFill>
            <a:srgbClr val="7E88E4">
              <a:alpha val="78822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tIns="28800" rIns="54000"/>
          <a:lstStyle>
            <a:lvl1pPr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           Phasenschieber</a:t>
            </a: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500" kern="0" dirty="0">
              <a:solidFill>
                <a:srgbClr val="2B166E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 smtClean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500" kern="0" dirty="0">
              <a:solidFill>
                <a:srgbClr val="2B166E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r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00" b="0" i="0" u="none" strike="noStrike" kern="0" cap="none" spc="0" normalizeH="0" baseline="0" noProof="0" dirty="0" smtClean="0">
                <a:ln>
                  <a:noFill/>
                </a:ln>
                <a:solidFill>
                  <a:srgbClr val="2B166E"/>
                </a:solidFill>
                <a:effectLst/>
                <a:uLnTx/>
                <a:uFillTx/>
                <a:latin typeface="Arial" pitchFamily="34" charset="0"/>
              </a:rPr>
              <a:t>3,9 GHz</a:t>
            </a:r>
            <a:endParaRPr kumimoji="0" lang="de-DE" sz="500" b="0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75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2B166E"/>
              </a:solidFill>
              <a:effectLst/>
              <a:uLnTx/>
              <a:uFillTx/>
              <a:latin typeface="Arial" pitchFamily="34" charset="0"/>
            </a:endParaRPr>
          </a:p>
        </p:txBody>
      </p:sp>
      <p:grpSp>
        <p:nvGrpSpPr>
          <p:cNvPr id="70" name="Group 38"/>
          <p:cNvGrpSpPr>
            <a:grpSpLocks/>
          </p:cNvGrpSpPr>
          <p:nvPr/>
        </p:nvGrpSpPr>
        <p:grpSpPr bwMode="auto">
          <a:xfrm>
            <a:off x="4779170" y="5280423"/>
            <a:ext cx="1085848" cy="1004887"/>
            <a:chOff x="3025350" y="819832"/>
            <a:chExt cx="1794300" cy="1636148"/>
          </a:xfrm>
          <a:solidFill>
            <a:srgbClr val="FFFF00"/>
          </a:solidFill>
        </p:grpSpPr>
        <p:sp>
          <p:nvSpPr>
            <p:cNvPr id="71" name="Text Box 11"/>
            <p:cNvSpPr txBox="1">
              <a:spLocks noChangeArrowheads="1"/>
            </p:cNvSpPr>
            <p:nvPr/>
          </p:nvSpPr>
          <p:spPr bwMode="auto">
            <a:xfrm>
              <a:off x="3025350" y="819832"/>
              <a:ext cx="1794300" cy="142198"/>
            </a:xfrm>
            <a:prstGeom prst="rect">
              <a:avLst/>
            </a:prstGeom>
            <a:grp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b="1" dirty="0" smtClean="0">
                  <a:ea typeface="ＭＳ Ｐゴシック" pitchFamily="112" charset="-128"/>
                </a:rPr>
                <a:t>IT</a:t>
              </a:r>
              <a:r>
                <a:rPr lang="en-US" sz="300" dirty="0" smtClean="0">
                  <a:ea typeface="ＭＳ Ｐゴシック" pitchFamily="112" charset="-128"/>
                </a:rPr>
                <a:t>           Control Net  </a:t>
              </a:r>
              <a:r>
                <a:rPr lang="en-US" sz="300" b="1" dirty="0" smtClean="0">
                  <a:ea typeface="ＭＳ Ｐゴシック" pitchFamily="112" charset="-128"/>
                </a:rPr>
                <a:t>Switch 1</a:t>
              </a:r>
              <a:r>
                <a:rPr lang="en-US" sz="300" dirty="0" smtClean="0">
                  <a:ea typeface="ＭＳ Ｐゴシック" pitchFamily="112" charset="-128"/>
                </a:rPr>
                <a:t>     </a:t>
              </a:r>
              <a:r>
                <a:rPr lang="en-US" sz="300" dirty="0" smtClean="0">
                  <a:ea typeface="ＭＳ Ｐゴシック" pitchFamily="112" charset="-128"/>
                </a:rPr>
                <a:t> </a:t>
              </a:r>
              <a:r>
                <a:rPr lang="en-US" sz="300" dirty="0" smtClean="0">
                  <a:ea typeface="ＭＳ Ｐゴシック" pitchFamily="112" charset="-128"/>
                </a:rPr>
                <a:t>(1 RU)</a:t>
              </a:r>
            </a:p>
          </p:txBody>
        </p:sp>
        <p:sp>
          <p:nvSpPr>
            <p:cNvPr id="72" name="Text Box 19"/>
            <p:cNvSpPr txBox="1">
              <a:spLocks noChangeArrowheads="1"/>
            </p:cNvSpPr>
            <p:nvPr/>
          </p:nvSpPr>
          <p:spPr bwMode="auto">
            <a:xfrm>
              <a:off x="3025350" y="969052"/>
              <a:ext cx="1794300" cy="154486"/>
            </a:xfrm>
            <a:prstGeom prst="rect">
              <a:avLst/>
            </a:prstGeom>
            <a:grp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b="1" dirty="0" smtClean="0">
                  <a:ea typeface="ＭＳ Ｐゴシック" pitchFamily="112" charset="-128"/>
                </a:rPr>
                <a:t>IT</a:t>
              </a:r>
              <a:r>
                <a:rPr lang="en-US" sz="300" dirty="0" smtClean="0">
                  <a:ea typeface="ＭＳ Ｐゴシック" pitchFamily="112" charset="-128"/>
                </a:rPr>
                <a:t>           Control Net  </a:t>
              </a:r>
              <a:r>
                <a:rPr lang="en-US" sz="300" b="1" dirty="0" smtClean="0">
                  <a:ea typeface="ＭＳ Ｐゴシック" pitchFamily="112" charset="-128"/>
                </a:rPr>
                <a:t>Switch 2</a:t>
              </a:r>
              <a:r>
                <a:rPr lang="en-US" sz="300" dirty="0" smtClean="0">
                  <a:ea typeface="ＭＳ Ｐゴシック" pitchFamily="112" charset="-128"/>
                </a:rPr>
                <a:t>    </a:t>
              </a:r>
              <a:r>
                <a:rPr lang="en-US" sz="300" dirty="0" smtClean="0">
                  <a:ea typeface="ＭＳ Ｐゴシック" pitchFamily="112" charset="-128"/>
                </a:rPr>
                <a:t>  </a:t>
              </a:r>
              <a:r>
                <a:rPr lang="en-US" sz="300" dirty="0" smtClean="0">
                  <a:ea typeface="ＭＳ Ｐゴシック" pitchFamily="112" charset="-128"/>
                </a:rPr>
                <a:t>(1 RU)</a:t>
              </a: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3025350" y="1116516"/>
              <a:ext cx="1794300" cy="282639"/>
            </a:xfrm>
            <a:prstGeom prst="rect">
              <a:avLst/>
            </a:prstGeom>
            <a:grp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b="1" dirty="0" smtClean="0">
                  <a:ea typeface="ＭＳ Ｐゴシック" pitchFamily="112" charset="-128"/>
                </a:rPr>
                <a:t>IT</a:t>
              </a:r>
              <a:r>
                <a:rPr lang="en-US" sz="300" dirty="0" smtClean="0">
                  <a:ea typeface="ＭＳ Ｐゴシック" pitchFamily="112" charset="-128"/>
                </a:rPr>
                <a:t>            </a:t>
              </a:r>
            </a:p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dirty="0" smtClean="0">
                  <a:ea typeface="ＭＳ Ｐゴシック" pitchFamily="112" charset="-128"/>
                </a:rPr>
                <a:t>                RJ45       </a:t>
              </a:r>
              <a:r>
                <a:rPr lang="en-US" sz="300" b="1" dirty="0" err="1" smtClean="0">
                  <a:ea typeface="ＭＳ Ｐゴシック" pitchFamily="112" charset="-128"/>
                </a:rPr>
                <a:t>Patchfeld</a:t>
              </a:r>
              <a:r>
                <a:rPr lang="en-US" sz="300" dirty="0" smtClean="0">
                  <a:ea typeface="ＭＳ Ｐゴシック" pitchFamily="112" charset="-128"/>
                </a:rPr>
                <a:t>    </a:t>
              </a:r>
              <a:r>
                <a:rPr lang="en-US" sz="300" dirty="0" smtClean="0">
                  <a:ea typeface="ＭＳ Ｐゴシック" pitchFamily="112" charset="-128"/>
                </a:rPr>
                <a:t>    </a:t>
              </a:r>
              <a:r>
                <a:rPr lang="en-US" sz="300" dirty="0" smtClean="0">
                  <a:ea typeface="ＭＳ Ｐゴシック" pitchFamily="112" charset="-128"/>
                </a:rPr>
                <a:t>(2 RU)</a:t>
              </a: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3025350" y="1402666"/>
              <a:ext cx="1794300" cy="298439"/>
            </a:xfrm>
            <a:prstGeom prst="rect">
              <a:avLst/>
            </a:prstGeom>
            <a:grp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b="1" dirty="0" smtClean="0">
                  <a:ea typeface="ＭＳ Ｐゴシック" pitchFamily="112" charset="-128"/>
                </a:rPr>
                <a:t>IT</a:t>
              </a:r>
              <a:r>
                <a:rPr lang="en-US" sz="300" dirty="0" smtClean="0">
                  <a:ea typeface="ＭＳ Ｐゴシック" pitchFamily="112" charset="-128"/>
                </a:rPr>
                <a:t>              </a:t>
              </a:r>
            </a:p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dirty="0" smtClean="0">
                  <a:ea typeface="ＭＳ Ｐゴシック" pitchFamily="112" charset="-128"/>
                </a:rPr>
                <a:t>                       </a:t>
              </a:r>
              <a:r>
                <a:rPr lang="en-US" sz="300" b="1" dirty="0" smtClean="0">
                  <a:ea typeface="ＭＳ Ｐゴシック" pitchFamily="112" charset="-128"/>
                </a:rPr>
                <a:t>Cable tracing</a:t>
              </a:r>
              <a:r>
                <a:rPr lang="en-US" sz="300" dirty="0" smtClean="0">
                  <a:ea typeface="ＭＳ Ｐゴシック" pitchFamily="112" charset="-128"/>
                </a:rPr>
                <a:t>    </a:t>
              </a:r>
              <a:r>
                <a:rPr lang="en-US" sz="300" dirty="0" smtClean="0">
                  <a:ea typeface="ＭＳ Ｐゴシック" pitchFamily="112" charset="-128"/>
                </a:rPr>
                <a:t>      </a:t>
              </a:r>
              <a:r>
                <a:rPr lang="en-US" sz="300" dirty="0" smtClean="0">
                  <a:ea typeface="ＭＳ Ｐゴシック" pitchFamily="112" charset="-128"/>
                </a:rPr>
                <a:t>(2 RU)</a:t>
              </a:r>
            </a:p>
          </p:txBody>
        </p:sp>
        <p:sp>
          <p:nvSpPr>
            <p:cNvPr id="75" name="Text Box 25"/>
            <p:cNvSpPr txBox="1">
              <a:spLocks noChangeArrowheads="1"/>
            </p:cNvSpPr>
            <p:nvPr/>
          </p:nvSpPr>
          <p:spPr bwMode="auto">
            <a:xfrm>
              <a:off x="3025350" y="1702861"/>
              <a:ext cx="1794300" cy="435370"/>
            </a:xfrm>
            <a:prstGeom prst="rect">
              <a:avLst/>
            </a:prstGeom>
            <a:grp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b="1" dirty="0" smtClean="0">
                  <a:ea typeface="ＭＳ Ｐゴシック" pitchFamily="112" charset="-128"/>
                </a:rPr>
                <a:t>IT</a:t>
              </a:r>
              <a:r>
                <a:rPr lang="en-US" sz="300" dirty="0" smtClean="0">
                  <a:ea typeface="ＭＳ Ｐゴシック" pitchFamily="112" charset="-128"/>
                </a:rPr>
                <a:t>              </a:t>
              </a:r>
            </a:p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endParaRPr lang="en-US" sz="300" dirty="0" smtClean="0">
                <a:ea typeface="ＭＳ Ｐゴシック" pitchFamily="112" charset="-128"/>
              </a:endParaRPr>
            </a:p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dirty="0" smtClean="0">
                  <a:ea typeface="ＭＳ Ｐゴシック" pitchFamily="112" charset="-128"/>
                </a:rPr>
                <a:t>                  LWL       </a:t>
              </a:r>
              <a:r>
                <a:rPr lang="en-US" sz="300" b="1" dirty="0" err="1" smtClean="0">
                  <a:ea typeface="ＭＳ Ｐゴシック" pitchFamily="112" charset="-128"/>
                </a:rPr>
                <a:t>Patchfeld</a:t>
              </a:r>
              <a:r>
                <a:rPr lang="en-US" sz="300" dirty="0" smtClean="0">
                  <a:ea typeface="ＭＳ Ｐゴシック" pitchFamily="112" charset="-128"/>
                </a:rPr>
                <a:t>  </a:t>
              </a:r>
              <a:r>
                <a:rPr lang="en-US" sz="300" dirty="0" smtClean="0">
                  <a:ea typeface="ＭＳ Ｐゴシック" pitchFamily="112" charset="-128"/>
                </a:rPr>
                <a:t>     </a:t>
              </a:r>
              <a:r>
                <a:rPr lang="en-US" sz="300" dirty="0" smtClean="0">
                  <a:ea typeface="ＭＳ Ｐゴシック" pitchFamily="112" charset="-128"/>
                </a:rPr>
                <a:t>(3 RU)</a:t>
              </a:r>
            </a:p>
          </p:txBody>
        </p:sp>
        <p:sp>
          <p:nvSpPr>
            <p:cNvPr id="76" name="Text Box 26"/>
            <p:cNvSpPr txBox="1">
              <a:spLocks noChangeArrowheads="1"/>
            </p:cNvSpPr>
            <p:nvPr/>
          </p:nvSpPr>
          <p:spPr bwMode="auto">
            <a:xfrm>
              <a:off x="3025350" y="2141742"/>
              <a:ext cx="1794300" cy="314238"/>
            </a:xfrm>
            <a:prstGeom prst="rect">
              <a:avLst/>
            </a:prstGeom>
            <a:grp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b="1" dirty="0" smtClean="0">
                  <a:ea typeface="ＭＳ Ｐゴシック" pitchFamily="112" charset="-128"/>
                </a:rPr>
                <a:t>IT</a:t>
              </a:r>
              <a:r>
                <a:rPr lang="en-US" sz="300" dirty="0" smtClean="0">
                  <a:ea typeface="ＭＳ Ｐゴシック" pitchFamily="112" charset="-128"/>
                </a:rPr>
                <a:t>              </a:t>
              </a:r>
            </a:p>
            <a:p>
              <a:pPr>
                <a:lnSpc>
                  <a:spcPct val="80000"/>
                </a:lnSpc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en-US" sz="300" dirty="0" smtClean="0">
                  <a:ea typeface="ＭＳ Ｐゴシック" pitchFamily="112" charset="-128"/>
                </a:rPr>
                <a:t>                       </a:t>
              </a:r>
              <a:r>
                <a:rPr lang="en-US" sz="300" b="1" dirty="0" smtClean="0">
                  <a:ea typeface="ＭＳ Ｐゴシック" pitchFamily="112" charset="-128"/>
                </a:rPr>
                <a:t>Cable tracing</a:t>
              </a:r>
              <a:r>
                <a:rPr lang="en-US" sz="300" dirty="0" smtClean="0">
                  <a:ea typeface="ＭＳ Ｐゴシック" pitchFamily="112" charset="-128"/>
                </a:rPr>
                <a:t>      </a:t>
              </a:r>
              <a:r>
                <a:rPr lang="en-US" sz="300" dirty="0" smtClean="0">
                  <a:ea typeface="ＭＳ Ｐゴシック" pitchFamily="112" charset="-128"/>
                </a:rPr>
                <a:t>    </a:t>
              </a:r>
              <a:r>
                <a:rPr lang="en-US" sz="300" dirty="0" smtClean="0">
                  <a:ea typeface="ＭＳ Ｐゴシック" pitchFamily="112" charset="-128"/>
                </a:rPr>
                <a:t>(2 RU)</a:t>
              </a:r>
            </a:p>
          </p:txBody>
        </p:sp>
      </p:grp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" y="75554"/>
            <a:ext cx="9000000" cy="137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60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Space under 3,9 GHz Module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 smtClean="0"/>
              <a:t>IT </a:t>
            </a:r>
            <a:r>
              <a:rPr lang="en-US" sz="1400" dirty="0" err="1" smtClean="0"/>
              <a:t>Hauptverteiler</a:t>
            </a:r>
            <a:r>
              <a:rPr lang="en-US" sz="1400" dirty="0" smtClean="0"/>
              <a:t> (11 HE)  for Injector. Could it be placed in XSE 5UG?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 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 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 </a:t>
            </a: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72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On-screen Show (4:3)</PresentationFormat>
  <Paragraphs>57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Opened questions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Negodin, Evgueni</dc:creator>
  <cp:lastModifiedBy>Negodin, Evgueni</cp:lastModifiedBy>
  <cp:revision>21</cp:revision>
  <cp:lastPrinted>2012-08-17T10:42:05Z</cp:lastPrinted>
  <dcterms:created xsi:type="dcterms:W3CDTF">2012-08-16T14:27:33Z</dcterms:created>
  <dcterms:modified xsi:type="dcterms:W3CDTF">2012-08-17T13:44:39Z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-884801792</vt:i4>
  </property>
  <property fmtid="{D5CDD505-2E9C-101B-9397-08002B2CF9AE}" pid="3" name="_NewReviewCycle">
    <vt:lpwstr/>
  </property>
  <property fmtid="{D5CDD505-2E9C-101B-9397-08002B2CF9AE}" pid="4" name="_EmailSubject">
    <vt:lpwstr>Racks im Injektortunnel</vt:lpwstr>
  </property>
  <property fmtid="{D5CDD505-2E9C-101B-9397-08002B2CF9AE}" pid="5" name="_AuthorEmail">
    <vt:lpwstr>evgueni.negodin@desy.de</vt:lpwstr>
  </property>
  <property fmtid="{D5CDD505-2E9C-101B-9397-08002B2CF9AE}" pid="6" name="_AuthorEmailDisplayName">
    <vt:lpwstr>Negodin, Evgueni</vt:lpwstr>
  </property>
</Properties>
</file>