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57"/>
  </p:notesMasterIdLst>
  <p:handoutMasterIdLst>
    <p:handoutMasterId r:id="rId58"/>
  </p:handoutMasterIdLst>
  <p:sldIdLst>
    <p:sldId id="263" r:id="rId9"/>
    <p:sldId id="269" r:id="rId10"/>
    <p:sldId id="289" r:id="rId11"/>
    <p:sldId id="317" r:id="rId12"/>
    <p:sldId id="324" r:id="rId13"/>
    <p:sldId id="325" r:id="rId14"/>
    <p:sldId id="326" r:id="rId15"/>
    <p:sldId id="327" r:id="rId16"/>
    <p:sldId id="328" r:id="rId17"/>
    <p:sldId id="320" r:id="rId18"/>
    <p:sldId id="332" r:id="rId19"/>
    <p:sldId id="313" r:id="rId20"/>
    <p:sldId id="279" r:id="rId21"/>
    <p:sldId id="283" r:id="rId22"/>
    <p:sldId id="281" r:id="rId23"/>
    <p:sldId id="284" r:id="rId24"/>
    <p:sldId id="270" r:id="rId25"/>
    <p:sldId id="272" r:id="rId26"/>
    <p:sldId id="276" r:id="rId27"/>
    <p:sldId id="277" r:id="rId28"/>
    <p:sldId id="302" r:id="rId29"/>
    <p:sldId id="322" r:id="rId30"/>
    <p:sldId id="310" r:id="rId31"/>
    <p:sldId id="329" r:id="rId32"/>
    <p:sldId id="318" r:id="rId33"/>
    <p:sldId id="319" r:id="rId34"/>
    <p:sldId id="311" r:id="rId35"/>
    <p:sldId id="305" r:id="rId36"/>
    <p:sldId id="331" r:id="rId37"/>
    <p:sldId id="333" r:id="rId38"/>
    <p:sldId id="315" r:id="rId39"/>
    <p:sldId id="334" r:id="rId40"/>
    <p:sldId id="314" r:id="rId41"/>
    <p:sldId id="335" r:id="rId42"/>
    <p:sldId id="285" r:id="rId43"/>
    <p:sldId id="274" r:id="rId44"/>
    <p:sldId id="278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AAFF"/>
    <a:srgbClr val="3BDD09"/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98" autoAdjust="0"/>
    <p:restoredTop sz="94822" autoAdjust="0"/>
  </p:normalViewPr>
  <p:slideViewPr>
    <p:cSldViewPr snapToGrid="0">
      <p:cViewPr varScale="1">
        <p:scale>
          <a:sx n="86" d="100"/>
          <a:sy n="86" d="100"/>
        </p:scale>
        <p:origin x="-1360" y="-10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63" Type="http://schemas.openxmlformats.org/officeDocument/2006/relationships/tableStyles" Target="tableStyles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A0B79-46ED-834A-ADC4-3C3E89CE9006}" type="datetimeFigureOut">
              <a:rPr lang="it-IT" smtClean="0"/>
              <a:t>9/3/12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7C71F-35D5-5347-AF27-B4AC0A9571B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693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it-IT" noProof="0" smtClean="0"/>
              <a:t>Fare clic per modificare stile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it-IT" noProof="0" smtClean="0"/>
              <a:t>Fare clic per modificare stile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0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45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6497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223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138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808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594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2989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43565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607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75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it-IT" noProof="0" smtClean="0"/>
              <a:t>Fare clic per modificare stile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3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252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5600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097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644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61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10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6509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4432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195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523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it-IT" noProof="0" smtClean="0"/>
              <a:t>Fare clic per modificare stile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3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252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5600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097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644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6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103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6509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4432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195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523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it-IT" noProof="0" smtClean="0"/>
              <a:t>Fare clic per modificare stile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3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252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5600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097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64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612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103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6509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4432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195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523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it-IT" noProof="0" smtClean="0"/>
              <a:t>Fare clic per modificare stile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3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252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5600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09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644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612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103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65090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4432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1959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523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it-IT" noProof="0" smtClean="0"/>
              <a:t>Fare clic per modificare stile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3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2526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560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097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6440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612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1032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65090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4432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1959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5237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it-IT" noProof="0" smtClean="0"/>
              <a:t>Fare clic per modificare stile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4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07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44844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3589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5001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1661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9596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327553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285004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994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89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Luca</a:t>
            </a:r>
            <a:r>
              <a:rPr lang="en-GB" sz="900" b="1" baseline="0" dirty="0" smtClean="0">
                <a:solidFill>
                  <a:schemeClr val="bg2"/>
                </a:solidFill>
              </a:rPr>
              <a:t> Somaschini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Mama</a:t>
            </a:r>
            <a:r>
              <a:rPr lang="en-GB" sz="900" baseline="0" dirty="0" smtClean="0">
                <a:solidFill>
                  <a:schemeClr val="bg2"/>
                </a:solidFill>
              </a:rPr>
              <a:t> at FLASH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06</a:t>
            </a:r>
            <a:r>
              <a:rPr lang="en-GB" sz="900" baseline="0" dirty="0" smtClean="0">
                <a:solidFill>
                  <a:schemeClr val="bg2"/>
                </a:solidFill>
              </a:rPr>
              <a:t>-09-2012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rgbClr val="808080"/>
                </a:solidFill>
              </a:rPr>
              <a:t>Luca Somaschini </a:t>
            </a:r>
            <a:r>
              <a:rPr lang="en-GB" sz="900" dirty="0" smtClean="0">
                <a:solidFill>
                  <a:srgbClr val="808080"/>
                </a:solidFill>
              </a:rPr>
              <a:t>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Mama at FLASH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06-09-2012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rgbClr val="808080"/>
                </a:solidFill>
              </a:rPr>
              <a:t>Luca Somaschini </a:t>
            </a:r>
            <a:r>
              <a:rPr lang="en-GB" sz="900" dirty="0" smtClean="0">
                <a:solidFill>
                  <a:srgbClr val="808080"/>
                </a:solidFill>
              </a:rPr>
              <a:t>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Mama at FLASH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06-09-2012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rgbClr val="808080"/>
                </a:solidFill>
              </a:rPr>
              <a:t>Luca Somaschini </a:t>
            </a:r>
            <a:r>
              <a:rPr lang="en-GB" sz="900" dirty="0" smtClean="0">
                <a:solidFill>
                  <a:srgbClr val="808080"/>
                </a:solidFill>
              </a:rPr>
              <a:t>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Mama at FLASH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06-09-2012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rgbClr val="808080"/>
                </a:solidFill>
              </a:rPr>
              <a:t>Luca Somaschini </a:t>
            </a:r>
            <a:r>
              <a:rPr lang="en-GB" sz="900" dirty="0" smtClean="0">
                <a:solidFill>
                  <a:srgbClr val="808080"/>
                </a:solidFill>
              </a:rPr>
              <a:t>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Mama at FLASH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06-09-2012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rgbClr val="808080"/>
                </a:solidFill>
              </a:rPr>
              <a:t>Luca Somaschini </a:t>
            </a:r>
            <a:r>
              <a:rPr lang="en-GB" sz="900" dirty="0" smtClean="0">
                <a:solidFill>
                  <a:srgbClr val="808080"/>
                </a:solidFill>
              </a:rPr>
              <a:t>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Mama at FLASH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06-09-2012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rgbClr val="808080"/>
                </a:solidFill>
              </a:rPr>
              <a:t>Luca Somaschini </a:t>
            </a:r>
            <a:r>
              <a:rPr lang="en-GB" sz="900" dirty="0" smtClean="0">
                <a:solidFill>
                  <a:srgbClr val="808080"/>
                </a:solidFill>
              </a:rPr>
              <a:t>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Mama at FLASH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06-09-2012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rgbClr val="808080"/>
                </a:solidFill>
              </a:rPr>
              <a:t>Luca Somaschini </a:t>
            </a:r>
            <a:r>
              <a:rPr lang="en-GB" sz="900" dirty="0" smtClean="0">
                <a:solidFill>
                  <a:srgbClr val="808080"/>
                </a:solidFill>
              </a:rPr>
              <a:t>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Mama at FLASH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06-09-2012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7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oleObject" Target="../embeddings/oleObject7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emf"/><Relationship Id="rId7" Type="http://schemas.openxmlformats.org/officeDocument/2006/relationships/image" Target="../media/image3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4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MAMA </a:t>
            </a:r>
            <a:r>
              <a:rPr lang="de-DE" dirty="0" err="1" smtClean="0"/>
              <a:t>at</a:t>
            </a:r>
            <a:r>
              <a:rPr lang="de-DE" dirty="0" smtClean="0"/>
              <a:t> FLASH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632601"/>
            <a:ext cx="8529638" cy="1923399"/>
          </a:xfrm>
        </p:spPr>
        <p:txBody>
          <a:bodyPr/>
          <a:lstStyle/>
          <a:p>
            <a:pPr algn="ctr"/>
            <a:r>
              <a:rPr lang="en-US" sz="2800" dirty="0" smtClean="0"/>
              <a:t>Momentum and momentum spread analysis at FLASH:</a:t>
            </a:r>
          </a:p>
          <a:p>
            <a:pPr algn="ctr"/>
            <a:r>
              <a:rPr lang="en-US" dirty="0" smtClean="0"/>
              <a:t>The Accelerator and the magnetic spectrometer</a:t>
            </a:r>
            <a:endParaRPr lang="en-US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542025" y="4296335"/>
            <a:ext cx="271938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Luca Somaschini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DESY, </a:t>
            </a:r>
            <a:r>
              <a:rPr lang="de-DE" dirty="0"/>
              <a:t>6</a:t>
            </a:r>
            <a:r>
              <a:rPr lang="de-DE" dirty="0" smtClean="0"/>
              <a:t> </a:t>
            </a:r>
            <a:r>
              <a:rPr lang="it-IT" dirty="0" smtClean="0"/>
              <a:t>- </a:t>
            </a:r>
            <a:r>
              <a:rPr lang="de-DE" dirty="0" smtClean="0"/>
              <a:t> Sept - 2012</a:t>
            </a:r>
            <a:endParaRPr lang="en-GB" dirty="0"/>
          </a:p>
        </p:txBody>
      </p:sp>
      <p:pic>
        <p:nvPicPr>
          <p:cNvPr id="6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41" y="3618754"/>
            <a:ext cx="162083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FLASH Accelerator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6860" y="3976860"/>
            <a:ext cx="3018117" cy="25853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RF CAVITIES:</a:t>
            </a:r>
          </a:p>
          <a:p>
            <a:endParaRPr lang="en-GB" sz="1800" b="1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Seven 1.3 GHz </a:t>
            </a:r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modules</a:t>
            </a:r>
            <a:endParaRPr lang="en-GB" sz="1800" b="1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8 cavities per module</a:t>
            </a:r>
          </a:p>
          <a:p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9 cells per cavity</a:t>
            </a:r>
          </a:p>
          <a:p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RF pulsed at 10 Hz</a:t>
            </a:r>
          </a:p>
          <a:p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1-800 bunches per </a:t>
            </a:r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pulse</a:t>
            </a:r>
          </a:p>
          <a:p>
            <a:endParaRPr lang="en-GB" sz="1800" b="1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it-IT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U</a:t>
            </a:r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p to 1.25 </a:t>
            </a:r>
            <a:r>
              <a:rPr lang="en-GB" sz="18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GeV</a:t>
            </a:r>
            <a:endParaRPr lang="en-GB" sz="1800" b="1" dirty="0" smtClean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5034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FLASH Accelerator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998977" y="1212743"/>
            <a:ext cx="3711728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BUNCH COMPRESSORS</a:t>
            </a:r>
          </a:p>
          <a:p>
            <a:r>
              <a:rPr lang="en-US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Reduce the bunch length</a:t>
            </a:r>
          </a:p>
          <a:p>
            <a:r>
              <a:rPr lang="en-US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Increase the peak current</a:t>
            </a:r>
            <a:endParaRPr lang="en-US" sz="1800" b="1" dirty="0" smtClean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11883" b="23152"/>
          <a:stretch/>
        </p:blipFill>
        <p:spPr>
          <a:xfrm>
            <a:off x="1987177" y="4061408"/>
            <a:ext cx="4885764" cy="25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5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FLASH </a:t>
            </a:r>
            <a:r>
              <a:rPr lang="it-IT" dirty="0" err="1" smtClean="0"/>
              <a:t>Complex</a:t>
            </a:r>
            <a:endParaRPr lang="en-GB" dirty="0"/>
          </a:p>
        </p:txBody>
      </p:sp>
      <p:pic>
        <p:nvPicPr>
          <p:cNvPr id="8" name="Immagine 7" descr="Flash_Structur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9" y="1167651"/>
            <a:ext cx="7863632" cy="1566583"/>
          </a:xfrm>
          <a:prstGeom prst="rect">
            <a:avLst/>
          </a:prstGeom>
        </p:spPr>
      </p:pic>
      <p:pic>
        <p:nvPicPr>
          <p:cNvPr id="10" name="Immagine 9" descr="Flash_Structur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54"/>
          <a:stretch/>
        </p:blipFill>
        <p:spPr>
          <a:xfrm>
            <a:off x="666377" y="2754404"/>
            <a:ext cx="3756212" cy="3808889"/>
          </a:xfrm>
          <a:prstGeom prst="rect">
            <a:avLst/>
          </a:prstGeom>
        </p:spPr>
      </p:pic>
      <p:pic>
        <p:nvPicPr>
          <p:cNvPr id="11" name="Immagine 10" descr="IMG_008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64" y="1012015"/>
            <a:ext cx="3745753" cy="49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3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spectrometer</a:t>
            </a:r>
            <a:endParaRPr lang="en-GB" dirty="0"/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672352" y="1284942"/>
            <a:ext cx="7814236" cy="1882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Longitudinal phase space is scanned by means of a spectrometer to determine:</a:t>
            </a:r>
          </a:p>
          <a:p>
            <a:r>
              <a:rPr lang="en-GB" dirty="0" smtClean="0"/>
              <a:t>Mean Momentum</a:t>
            </a:r>
          </a:p>
          <a:p>
            <a:r>
              <a:rPr lang="en-GB" dirty="0" smtClean="0"/>
              <a:t>Momentum Spread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2"/>
          <a:srcRect t="13643" b="15218"/>
          <a:stretch/>
        </p:blipFill>
        <p:spPr>
          <a:xfrm>
            <a:off x="2002118" y="3170486"/>
            <a:ext cx="5229412" cy="26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6170707" y="3899645"/>
            <a:ext cx="2002117" cy="1807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SCREEN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spectrometer</a:t>
            </a:r>
            <a:endParaRPr lang="en-GB" dirty="0"/>
          </a:p>
        </p:txBody>
      </p:sp>
      <p:grpSp>
        <p:nvGrpSpPr>
          <p:cNvPr id="26" name="Gruppo 25"/>
          <p:cNvGrpSpPr/>
          <p:nvPr/>
        </p:nvGrpSpPr>
        <p:grpSpPr>
          <a:xfrm>
            <a:off x="1255060" y="1195294"/>
            <a:ext cx="6484469" cy="3003176"/>
            <a:chOff x="1404472" y="2002118"/>
            <a:chExt cx="6484469" cy="3003176"/>
          </a:xfrm>
        </p:grpSpPr>
        <p:cxnSp>
          <p:nvCxnSpPr>
            <p:cNvPr id="9" name="Connettore 1 8"/>
            <p:cNvCxnSpPr/>
            <p:nvPr/>
          </p:nvCxnSpPr>
          <p:spPr bwMode="auto">
            <a:xfrm flipH="1">
              <a:off x="1404472" y="2719294"/>
              <a:ext cx="6484469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onnettore 1 9"/>
            <p:cNvCxnSpPr/>
            <p:nvPr/>
          </p:nvCxnSpPr>
          <p:spPr bwMode="auto">
            <a:xfrm flipH="1" flipV="1">
              <a:off x="4500287" y="3304989"/>
              <a:ext cx="310772" cy="12072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Connettore 1 10"/>
            <p:cNvCxnSpPr/>
            <p:nvPr/>
          </p:nvCxnSpPr>
          <p:spPr bwMode="auto">
            <a:xfrm flipH="1" flipV="1">
              <a:off x="4742333" y="3188447"/>
              <a:ext cx="582525" cy="11066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Connettore 1 11"/>
            <p:cNvCxnSpPr/>
            <p:nvPr/>
          </p:nvCxnSpPr>
          <p:spPr bwMode="auto">
            <a:xfrm flipH="1" flipV="1">
              <a:off x="4999319" y="3056965"/>
              <a:ext cx="812799" cy="10070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Rettangolo arrotondato 18"/>
            <p:cNvSpPr/>
            <p:nvPr/>
          </p:nvSpPr>
          <p:spPr bwMode="auto">
            <a:xfrm rot="20100895">
              <a:off x="4265791" y="4258531"/>
              <a:ext cx="2165402" cy="187677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orta 6"/>
            <p:cNvSpPr/>
            <p:nvPr/>
          </p:nvSpPr>
          <p:spPr bwMode="auto">
            <a:xfrm>
              <a:off x="2599765" y="2002118"/>
              <a:ext cx="2958353" cy="3003176"/>
            </a:xfrm>
            <a:prstGeom prst="pie">
              <a:avLst>
                <a:gd name="adj1" fmla="val 16191914"/>
                <a:gd name="adj2" fmla="val 20064666"/>
              </a:avLst>
            </a:prstGeom>
            <a:solidFill>
              <a:srgbClr val="FFCC00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403412" y="2883648"/>
            <a:ext cx="3272118" cy="2420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Multiple particle</a:t>
            </a:r>
          </a:p>
          <a:p>
            <a:r>
              <a:rPr lang="en-GB" dirty="0" smtClean="0"/>
              <a:t>Same initial position but different momenta</a:t>
            </a:r>
          </a:p>
          <a:p>
            <a:r>
              <a:rPr lang="en-GB" dirty="0" smtClean="0"/>
              <a:t>Different position depending on the momentum</a:t>
            </a:r>
          </a:p>
        </p:txBody>
      </p:sp>
      <p:sp>
        <p:nvSpPr>
          <p:cNvPr id="3" name="Ovale 2"/>
          <p:cNvSpPr/>
          <p:nvPr/>
        </p:nvSpPr>
        <p:spPr bwMode="auto">
          <a:xfrm>
            <a:off x="1150470" y="1822824"/>
            <a:ext cx="224117" cy="19423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7070164" y="4739340"/>
            <a:ext cx="224117" cy="19423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1153460" y="1825814"/>
            <a:ext cx="224117" cy="194235"/>
          </a:xfrm>
          <a:prstGeom prst="ellipse">
            <a:avLst/>
          </a:prstGeom>
          <a:solidFill>
            <a:srgbClr val="3BDD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1156450" y="1828804"/>
            <a:ext cx="224117" cy="19423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7640917" y="4742329"/>
            <a:ext cx="224117" cy="194235"/>
          </a:xfrm>
          <a:prstGeom prst="ellipse">
            <a:avLst/>
          </a:prstGeom>
          <a:solidFill>
            <a:srgbClr val="3BDD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e 17"/>
          <p:cNvSpPr/>
          <p:nvPr/>
        </p:nvSpPr>
        <p:spPr bwMode="auto">
          <a:xfrm>
            <a:off x="6448611" y="4730376"/>
            <a:ext cx="224117" cy="19423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449160"/>
              </p:ext>
            </p:extLst>
          </p:nvPr>
        </p:nvGraphicFramePr>
        <p:xfrm>
          <a:off x="3839882" y="4473762"/>
          <a:ext cx="15240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3" imgW="1524000" imgH="1257300" progId="Equation.DSMT4">
                  <p:embed/>
                </p:oleObj>
              </mc:Choice>
              <mc:Fallback>
                <p:oleObj name="Equation" r:id="rId3" imgW="15240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9882" y="4473762"/>
                        <a:ext cx="15240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33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11892 -0.00463 0.23837 -0.00856 0.29948 0.00232 C 0.36059 0.01343 0.34427 0.02894 0.36615 0.06713 C 0.3882 0.10556 0.41979 0.20533 0.43142 0.2331 " pathEditMode="relative" rAng="0" ptsTypes="aaaA">
                                      <p:cBhvr>
                                        <p:cTn id="15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122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24 C 0.13194 -0.00324 0.26458 -0.00648 0.33264 0.00209 C 0.40017 0.01181 0.38229 0.02477 0.4066 0.05787 C 0.4309 0.09074 0.46597 0.17616 0.47882 0.20047 " pathEditMode="relative" rAng="0" ptsTypes="aaaA">
                                      <p:cBhvr>
                                        <p:cTn id="1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967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39 C 0.10312 -0.00394 0.20694 -0.00857 0.25989 0.00416 C 0.31267 0.0169 0.29878 0.03472 0.3177 0.07893 C 0.3368 0.12315 0.36406 0.23819 0.3743 0.27014 " pathEditMode="relative" rAng="0" ptsTypes="aaaA">
                                      <p:cBhvr>
                                        <p:cTn id="19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129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build="p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spectrometer</a:t>
            </a:r>
            <a:endParaRPr lang="en-GB" dirty="0"/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298824" y="2734236"/>
            <a:ext cx="3272118" cy="2928469"/>
          </a:xfrm>
        </p:spPr>
        <p:txBody>
          <a:bodyPr>
            <a:noAutofit/>
          </a:bodyPr>
          <a:lstStyle/>
          <a:p>
            <a:r>
              <a:rPr lang="en-GB" dirty="0" smtClean="0"/>
              <a:t>Distribution is the convolution of</a:t>
            </a:r>
          </a:p>
          <a:p>
            <a:r>
              <a:rPr lang="en-GB" dirty="0" smtClean="0"/>
              <a:t>Beam </a:t>
            </a:r>
            <a:r>
              <a:rPr lang="en-GB" dirty="0" smtClean="0"/>
              <a:t>transverse </a:t>
            </a:r>
            <a:r>
              <a:rPr lang="en-GB" dirty="0" smtClean="0"/>
              <a:t>size</a:t>
            </a:r>
          </a:p>
          <a:p>
            <a:r>
              <a:rPr lang="en-GB" dirty="0" smtClean="0"/>
              <a:t>Momentum dispersion</a:t>
            </a:r>
          </a:p>
          <a:p>
            <a:endParaRPr lang="en-GB" dirty="0" smtClean="0"/>
          </a:p>
        </p:txBody>
      </p:sp>
      <p:grpSp>
        <p:nvGrpSpPr>
          <p:cNvPr id="17" name="Gruppo 16"/>
          <p:cNvGrpSpPr/>
          <p:nvPr/>
        </p:nvGrpSpPr>
        <p:grpSpPr>
          <a:xfrm>
            <a:off x="1255060" y="1195294"/>
            <a:ext cx="6484469" cy="3003176"/>
            <a:chOff x="1404472" y="2002118"/>
            <a:chExt cx="6484469" cy="3003176"/>
          </a:xfrm>
        </p:grpSpPr>
        <p:cxnSp>
          <p:nvCxnSpPr>
            <p:cNvPr id="18" name="Connettore 1 17"/>
            <p:cNvCxnSpPr/>
            <p:nvPr/>
          </p:nvCxnSpPr>
          <p:spPr bwMode="auto">
            <a:xfrm flipH="1">
              <a:off x="1404472" y="2719294"/>
              <a:ext cx="6484469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nettore 1 19"/>
            <p:cNvCxnSpPr/>
            <p:nvPr/>
          </p:nvCxnSpPr>
          <p:spPr bwMode="auto">
            <a:xfrm flipH="1" flipV="1">
              <a:off x="4500287" y="3304989"/>
              <a:ext cx="310772" cy="12072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Connettore 1 20"/>
            <p:cNvCxnSpPr/>
            <p:nvPr/>
          </p:nvCxnSpPr>
          <p:spPr bwMode="auto">
            <a:xfrm flipH="1" flipV="1">
              <a:off x="4742333" y="3188447"/>
              <a:ext cx="582525" cy="11066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nettore 1 21"/>
            <p:cNvCxnSpPr/>
            <p:nvPr/>
          </p:nvCxnSpPr>
          <p:spPr bwMode="auto">
            <a:xfrm flipH="1" flipV="1">
              <a:off x="4999319" y="3056965"/>
              <a:ext cx="812799" cy="10070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Rettangolo arrotondato 22"/>
            <p:cNvSpPr/>
            <p:nvPr/>
          </p:nvSpPr>
          <p:spPr bwMode="auto">
            <a:xfrm rot="20100895">
              <a:off x="4265791" y="4258531"/>
              <a:ext cx="2165402" cy="187677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orta 23"/>
            <p:cNvSpPr/>
            <p:nvPr/>
          </p:nvSpPr>
          <p:spPr bwMode="auto">
            <a:xfrm>
              <a:off x="2599765" y="2002118"/>
              <a:ext cx="2958353" cy="3003176"/>
            </a:xfrm>
            <a:prstGeom prst="pie">
              <a:avLst>
                <a:gd name="adj1" fmla="val 16191914"/>
                <a:gd name="adj2" fmla="val 20064666"/>
              </a:avLst>
            </a:prstGeom>
            <a:solidFill>
              <a:srgbClr val="FFCC00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5" name="Ogget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207035"/>
              </p:ext>
            </p:extLst>
          </p:nvPr>
        </p:nvGraphicFramePr>
        <p:xfrm>
          <a:off x="1943287" y="4990726"/>
          <a:ext cx="4660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Equation" r:id="rId3" imgW="4660900" imgH="673100" progId="Equation.DSMT4">
                  <p:embed/>
                </p:oleObj>
              </mc:Choice>
              <mc:Fallback>
                <p:oleObj name="Equation" r:id="rId3" imgW="46609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3287" y="4990726"/>
                        <a:ext cx="46609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61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4960469" y="4288117"/>
            <a:ext cx="2002117" cy="1807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SCREEN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spectrometer</a:t>
            </a:r>
            <a:endParaRPr lang="en-GB" dirty="0"/>
          </a:p>
        </p:txBody>
      </p:sp>
      <p:grpSp>
        <p:nvGrpSpPr>
          <p:cNvPr id="26" name="Gruppo 25"/>
          <p:cNvGrpSpPr/>
          <p:nvPr/>
        </p:nvGrpSpPr>
        <p:grpSpPr>
          <a:xfrm>
            <a:off x="1255060" y="1195294"/>
            <a:ext cx="6484469" cy="3003176"/>
            <a:chOff x="1404472" y="2002118"/>
            <a:chExt cx="6484469" cy="3003176"/>
          </a:xfrm>
        </p:grpSpPr>
        <p:cxnSp>
          <p:nvCxnSpPr>
            <p:cNvPr id="9" name="Connettore 1 8"/>
            <p:cNvCxnSpPr/>
            <p:nvPr/>
          </p:nvCxnSpPr>
          <p:spPr bwMode="auto">
            <a:xfrm flipH="1">
              <a:off x="1404472" y="2719294"/>
              <a:ext cx="6484469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orta 6"/>
            <p:cNvSpPr/>
            <p:nvPr/>
          </p:nvSpPr>
          <p:spPr bwMode="auto">
            <a:xfrm>
              <a:off x="2599765" y="2002118"/>
              <a:ext cx="2958353" cy="3003176"/>
            </a:xfrm>
            <a:prstGeom prst="pie">
              <a:avLst>
                <a:gd name="adj1" fmla="val 16191914"/>
                <a:gd name="adj2" fmla="val 20064666"/>
              </a:avLst>
            </a:prstGeom>
            <a:solidFill>
              <a:srgbClr val="FFCC00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Connettore 1 9"/>
            <p:cNvCxnSpPr/>
            <p:nvPr/>
          </p:nvCxnSpPr>
          <p:spPr bwMode="auto">
            <a:xfrm flipH="1" flipV="1">
              <a:off x="4500287" y="3304989"/>
              <a:ext cx="310772" cy="12072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Connettore 1 10"/>
            <p:cNvCxnSpPr/>
            <p:nvPr/>
          </p:nvCxnSpPr>
          <p:spPr bwMode="auto">
            <a:xfrm flipH="1" flipV="1">
              <a:off x="4742333" y="3188447"/>
              <a:ext cx="582525" cy="11066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Connettore 1 11"/>
            <p:cNvCxnSpPr/>
            <p:nvPr/>
          </p:nvCxnSpPr>
          <p:spPr bwMode="auto">
            <a:xfrm flipH="1" flipV="1">
              <a:off x="4999319" y="3056965"/>
              <a:ext cx="812799" cy="10070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Rettangolo arrotondato 18"/>
            <p:cNvSpPr/>
            <p:nvPr/>
          </p:nvSpPr>
          <p:spPr bwMode="auto">
            <a:xfrm rot="20100895">
              <a:off x="4265791" y="4258531"/>
              <a:ext cx="2165402" cy="187677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567765" y="3197413"/>
            <a:ext cx="3272118" cy="2928469"/>
          </a:xfrm>
        </p:spPr>
        <p:txBody>
          <a:bodyPr>
            <a:noAutofit/>
          </a:bodyPr>
          <a:lstStyle/>
          <a:p>
            <a:r>
              <a:rPr lang="en-GB" dirty="0"/>
              <a:t>Collimators </a:t>
            </a:r>
            <a:r>
              <a:rPr lang="en-GB" dirty="0" smtClean="0"/>
              <a:t>can be</a:t>
            </a:r>
            <a:r>
              <a:rPr lang="en-GB" dirty="0" smtClean="0"/>
              <a:t> </a:t>
            </a:r>
            <a:r>
              <a:rPr lang="en-GB" dirty="0"/>
              <a:t>used to reduce as much as possible the contribution of the beam width</a:t>
            </a:r>
          </a:p>
        </p:txBody>
      </p:sp>
      <p:sp>
        <p:nvSpPr>
          <p:cNvPr id="3" name="Ovale 2"/>
          <p:cNvSpPr/>
          <p:nvPr/>
        </p:nvSpPr>
        <p:spPr bwMode="auto">
          <a:xfrm>
            <a:off x="1150470" y="1822824"/>
            <a:ext cx="224117" cy="19423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5274234" y="5109882"/>
            <a:ext cx="1434353" cy="21216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3287059" y="1284941"/>
            <a:ext cx="89647" cy="5229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3290047" y="2020047"/>
            <a:ext cx="89647" cy="5229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93 C 0.11962 -0.00393 0.23958 -0.00856 0.30087 0.00347 C 0.36215 0.01551 0.34583 0.03218 0.36788 0.07361 C 0.38993 0.11505 0.4217 0.22292 0.43316 0.25278 " pathEditMode="relative" rAng="0" ptsTypes="aaaA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21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build="p"/>
      <p:bldP spid="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Field_Distribu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63" y="3092808"/>
            <a:ext cx="5282270" cy="29167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Dipole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2575" y="1007782"/>
            <a:ext cx="8520113" cy="411704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good knowledge of the moments requires a good knowledge of the dipole filed: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Non flat field</a:t>
            </a:r>
          </a:p>
          <a:p>
            <a:r>
              <a:rPr lang="en-GB" dirty="0" smtClean="0"/>
              <a:t>Edge Effects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Segnaposto contenu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117205"/>
              </p:ext>
            </p:extLst>
          </p:nvPr>
        </p:nvGraphicFramePr>
        <p:xfrm>
          <a:off x="1426584" y="2124826"/>
          <a:ext cx="2756945" cy="8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6" name="Equation" r:id="rId4" imgW="3949700" imgH="1155700" progId="Equation.DSMT4">
                  <p:embed/>
                </p:oleObj>
              </mc:Choice>
              <mc:Fallback>
                <p:oleObj name="Equation" r:id="rId4" imgW="39497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6584" y="2124826"/>
                        <a:ext cx="2756945" cy="806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Segnaposto contenu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87658"/>
              </p:ext>
            </p:extLst>
          </p:nvPr>
        </p:nvGraphicFramePr>
        <p:xfrm>
          <a:off x="5100918" y="1799944"/>
          <a:ext cx="2070847" cy="14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" name="Equation" r:id="rId6" imgW="2946400" imgH="2133600" progId="Equation.DSMT4">
                  <p:embed/>
                </p:oleObj>
              </mc:Choice>
              <mc:Fallback>
                <p:oleObj name="Equation" r:id="rId6" imgW="2946400" imgH="213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0918" y="1799944"/>
                        <a:ext cx="2070847" cy="14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89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Dipole: Hysteresis Cycle</a:t>
            </a:r>
            <a:endParaRPr lang="en-GB" dirty="0"/>
          </a:p>
        </p:txBody>
      </p:sp>
      <p:pic>
        <p:nvPicPr>
          <p:cNvPr id="5" name="Immagine 4" descr="Hysteresis_Cycl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"/>
          <a:stretch/>
        </p:blipFill>
        <p:spPr>
          <a:xfrm>
            <a:off x="757823" y="1060823"/>
            <a:ext cx="7161001" cy="5184588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9765" y="4601882"/>
            <a:ext cx="6768354" cy="1284942"/>
          </a:xfrm>
        </p:spPr>
        <p:txBody>
          <a:bodyPr/>
          <a:lstStyle/>
          <a:p>
            <a:r>
              <a:rPr lang="en-GB" dirty="0" smtClean="0"/>
              <a:t>Important to move ALWAYS on the falling cycle edges.</a:t>
            </a:r>
          </a:p>
          <a:p>
            <a:r>
              <a:rPr lang="en-GB" dirty="0" smtClean="0"/>
              <a:t>Small area but significant momentum difference</a:t>
            </a:r>
          </a:p>
          <a:p>
            <a:r>
              <a:rPr lang="it-IT" dirty="0" err="1" smtClean="0"/>
              <a:t>N</a:t>
            </a:r>
            <a:r>
              <a:rPr lang="en-GB" dirty="0" err="1" smtClean="0"/>
              <a:t>eed</a:t>
            </a:r>
            <a:r>
              <a:rPr lang="en-GB" dirty="0" smtClean="0"/>
              <a:t> to know the B field for each current</a:t>
            </a:r>
            <a:endParaRPr lang="en-GB" dirty="0"/>
          </a:p>
        </p:txBody>
      </p:sp>
      <p:pic>
        <p:nvPicPr>
          <p:cNvPr id="6" name="Immagine 5" descr="Hysteresis_Cycl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9" t="42594" r="45727" b="37522"/>
          <a:stretch/>
        </p:blipFill>
        <p:spPr>
          <a:xfrm>
            <a:off x="4751294" y="1045881"/>
            <a:ext cx="3780118" cy="33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4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7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28108 -0.16759 " pathEditMode="relative" rAng="0" ptsTypes="AA">
                                      <p:cBhvr>
                                        <p:cTn id="8" dur="3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Dipole: Hysteresis Cycle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7177" y="5662707"/>
            <a:ext cx="8083176" cy="612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Difference between measure and fitted value. NO interpolation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2" y="821764"/>
            <a:ext cx="7346505" cy="49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0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b="4147"/>
          <a:stretch/>
        </p:blipFill>
        <p:spPr>
          <a:xfrm>
            <a:off x="4885764" y="791882"/>
            <a:ext cx="4258235" cy="531905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</a:t>
            </a:r>
            <a:r>
              <a:rPr lang="en-GB" dirty="0" err="1" smtClean="0"/>
              <a:t>otivation</a:t>
            </a:r>
            <a:r>
              <a:rPr lang="en-GB" dirty="0" smtClean="0"/>
              <a:t>: SASE Beam Requirements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2576" y="977900"/>
            <a:ext cx="4752600" cy="5312335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 smtClean="0"/>
              <a:t>SASE: Self Amplified Spontaneous Emission</a:t>
            </a:r>
          </a:p>
          <a:p>
            <a:pPr marL="0" indent="0">
              <a:buNone/>
            </a:pPr>
            <a:r>
              <a:rPr lang="en-GB" dirty="0" smtClean="0"/>
              <a:t>The beam undergoes a process called micro-bunching, due to the energy transfer from electrons to electromagnetic wave.</a:t>
            </a:r>
          </a:p>
          <a:p>
            <a:pPr marL="0" indent="0">
              <a:buNone/>
            </a:pPr>
            <a:r>
              <a:rPr lang="en-GB" dirty="0" smtClean="0"/>
              <a:t>The power of the electromagnetic wave grows exponentially with z until saturation </a:t>
            </a:r>
          </a:p>
          <a:p>
            <a:pPr marL="0" indent="0">
              <a:buNone/>
            </a:pPr>
            <a:r>
              <a:rPr lang="en-GB" dirty="0" smtClean="0"/>
              <a:t>     : exponential characteristic growth length.</a:t>
            </a:r>
            <a:endParaRPr lang="en-GB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604108"/>
              </p:ext>
            </p:extLst>
          </p:nvPr>
        </p:nvGraphicFramePr>
        <p:xfrm>
          <a:off x="439644" y="4343026"/>
          <a:ext cx="307414" cy="3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Equation" r:id="rId4" imgW="495300" imgH="622300" progId="Equation.DSMT4">
                  <p:embed/>
                </p:oleObj>
              </mc:Choice>
              <mc:Fallback>
                <p:oleObj name="Equation" r:id="rId4" imgW="4953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644" y="4343026"/>
                        <a:ext cx="307414" cy="38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Dipole: Hysteresis Cycle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3" y="821764"/>
            <a:ext cx="7346503" cy="497541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6587" y="1598707"/>
            <a:ext cx="4123765" cy="2928469"/>
          </a:xfrm>
        </p:spPr>
        <p:txBody>
          <a:bodyPr>
            <a:noAutofit/>
          </a:bodyPr>
          <a:lstStyle/>
          <a:p>
            <a:r>
              <a:rPr lang="en-US" dirty="0" smtClean="0"/>
              <a:t>Small field differences translate into great momentum differences</a:t>
            </a:r>
          </a:p>
          <a:p>
            <a:r>
              <a:rPr lang="en-US" dirty="0" smtClean="0"/>
              <a:t>Typically exponential with three parameters is used</a:t>
            </a:r>
          </a:p>
          <a:p>
            <a:r>
              <a:rPr lang="en-US" dirty="0" smtClean="0"/>
              <a:t>Exponential with 4 parameter provides best fitting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468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31528 -0.12199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2883647" y="1791552"/>
            <a:ext cx="4243294" cy="251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i="1" dirty="0" smtClean="0">
                <a:solidFill>
                  <a:srgbClr val="C8EFFF"/>
                </a:solidFill>
              </a:rPr>
              <a:t>Insert the screen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C8EFFF"/>
                </a:solidFill>
              </a:rPr>
              <a:t>Turn on the light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C8EFFF"/>
                </a:solidFill>
              </a:rPr>
              <a:t>Acquire screen image</a:t>
            </a:r>
          </a:p>
          <a:p>
            <a:pPr marL="0" indent="0">
              <a:buNone/>
            </a:pPr>
            <a:endParaRPr lang="en-GB" dirty="0" smtClean="0">
              <a:solidFill>
                <a:srgbClr val="C8EFFF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55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1972235" y="2090376"/>
            <a:ext cx="5573059" cy="15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 Black" pitchFamily="34" charset="0"/>
              <a:buNone/>
            </a:pPr>
            <a:r>
              <a:rPr lang="en-GB" sz="2400" b="1" i="1" dirty="0" smtClean="0">
                <a:solidFill>
                  <a:srgbClr val="C8EFFF"/>
                </a:solidFill>
                <a:latin typeface="Arial"/>
              </a:rPr>
              <a:t>Calibration:</a:t>
            </a:r>
          </a:p>
          <a:p>
            <a:pPr marL="0" indent="0" algn="ctr">
              <a:buFont typeface="Arial Black" pitchFamily="34" charset="0"/>
              <a:buNone/>
            </a:pPr>
            <a:r>
              <a:rPr lang="en-GB" sz="2400" b="1" i="1" dirty="0" err="1" smtClean="0">
                <a:solidFill>
                  <a:srgbClr val="C8EFFF"/>
                </a:solidFill>
                <a:latin typeface="Arial"/>
              </a:rPr>
              <a:t>Extablish</a:t>
            </a:r>
            <a:r>
              <a:rPr lang="en-GB" sz="2400" b="1" i="1" dirty="0" smtClean="0">
                <a:solidFill>
                  <a:srgbClr val="C8EFFF"/>
                </a:solidFill>
                <a:latin typeface="Arial"/>
              </a:rPr>
              <a:t> relation position-pixel</a:t>
            </a:r>
          </a:p>
          <a:p>
            <a:pPr marL="0" indent="0">
              <a:buFont typeface="Arial Black" pitchFamily="34" charset="0"/>
              <a:buNone/>
            </a:pPr>
            <a:endParaRPr lang="en-GB" dirty="0" smtClean="0">
              <a:solidFill>
                <a:srgbClr val="C8EFFF"/>
              </a:solidFill>
              <a:latin typeface="Arial"/>
            </a:endParaRPr>
          </a:p>
          <a:p>
            <a:pPr marL="0" indent="0">
              <a:buFont typeface="Arial Black" pitchFamily="34" charset="0"/>
              <a:buNone/>
            </a:pPr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25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spectrometer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924104" y="1119013"/>
            <a:ext cx="3605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Beam Acquisition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76941" y="2286001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C8EFFF"/>
                </a:solidFill>
              </a:rPr>
              <a:t>Image of the beam on the screen</a:t>
            </a:r>
            <a:endParaRPr lang="en-GB" sz="2400" b="1" i="1" dirty="0">
              <a:solidFill>
                <a:srgbClr val="C8E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3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spectrometer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924104" y="1119013"/>
            <a:ext cx="3605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A5EB">
                    <a:lumMod val="20000"/>
                    <a:lumOff val="80000"/>
                  </a:srgbClr>
                </a:solidFill>
              </a:rPr>
              <a:t>Beam Acquisition</a:t>
            </a:r>
            <a:endParaRPr lang="en-GB" sz="3200" b="1" dirty="0">
              <a:solidFill>
                <a:srgbClr val="00A5EB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76941" y="2286001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C8EFFF"/>
                </a:solidFill>
              </a:rPr>
              <a:t>The Dispersion takes places only in one direction</a:t>
            </a:r>
            <a:endParaRPr lang="en-GB" sz="2400" b="1" i="1" dirty="0">
              <a:solidFill>
                <a:srgbClr val="C8EFFF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 bwMode="auto">
          <a:xfrm flipV="1">
            <a:off x="3750236" y="4721413"/>
            <a:ext cx="2211294" cy="149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349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spectrometer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924104" y="1119013"/>
            <a:ext cx="3605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Beam Acquisition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76941" y="2286001"/>
            <a:ext cx="787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C8EFFF"/>
                </a:solidFill>
              </a:rPr>
              <a:t>Transverse spread is only due to beam size</a:t>
            </a:r>
          </a:p>
          <a:p>
            <a:pPr algn="ctr"/>
            <a:r>
              <a:rPr lang="it-IT" sz="2400" b="1" i="1" dirty="0" smtClean="0">
                <a:solidFill>
                  <a:srgbClr val="C8EFFF"/>
                </a:solidFill>
              </a:rPr>
              <a:t>I</a:t>
            </a:r>
            <a:r>
              <a:rPr lang="en-GB" sz="2400" b="1" i="1" dirty="0" smtClean="0">
                <a:solidFill>
                  <a:srgbClr val="C8EFFF"/>
                </a:solidFill>
              </a:rPr>
              <a:t>t has to be as small as possible</a:t>
            </a:r>
            <a:endParaRPr lang="en-GB" sz="2400" b="1" i="1" dirty="0">
              <a:solidFill>
                <a:srgbClr val="C8EFFF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 bwMode="auto">
          <a:xfrm flipH="1" flipV="1">
            <a:off x="3735294" y="3929529"/>
            <a:ext cx="14942" cy="8068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507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spectrometer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924104" y="1119013"/>
            <a:ext cx="3605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Beam Acquisition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76941" y="1778001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C8EFFF"/>
                </a:solidFill>
              </a:rPr>
              <a:t>Sum over </a:t>
            </a:r>
            <a:r>
              <a:rPr lang="en-GB" sz="2400" b="1" i="1" dirty="0" err="1" smtClean="0">
                <a:solidFill>
                  <a:srgbClr val="C8EFFF"/>
                </a:solidFill>
              </a:rPr>
              <a:t>trasverse</a:t>
            </a:r>
            <a:r>
              <a:rPr lang="en-GB" sz="2400" b="1" i="1" dirty="0" smtClean="0">
                <a:solidFill>
                  <a:srgbClr val="C8EFFF"/>
                </a:solidFill>
              </a:rPr>
              <a:t> direction</a:t>
            </a:r>
            <a:endParaRPr lang="en-GB" sz="2400" b="1" i="1" dirty="0">
              <a:solidFill>
                <a:srgbClr val="C8EFFF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>
            <a:off x="2674470" y="2569872"/>
            <a:ext cx="0" cy="330199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2 7"/>
          <p:cNvCxnSpPr/>
          <p:nvPr/>
        </p:nvCxnSpPr>
        <p:spPr bwMode="auto">
          <a:xfrm>
            <a:off x="4037105" y="2557919"/>
            <a:ext cx="0" cy="330199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2 8"/>
          <p:cNvCxnSpPr/>
          <p:nvPr/>
        </p:nvCxnSpPr>
        <p:spPr bwMode="auto">
          <a:xfrm>
            <a:off x="5534211" y="2575849"/>
            <a:ext cx="0" cy="330199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ttore 2 9"/>
          <p:cNvCxnSpPr/>
          <p:nvPr/>
        </p:nvCxnSpPr>
        <p:spPr bwMode="auto">
          <a:xfrm>
            <a:off x="6777318" y="2548955"/>
            <a:ext cx="0" cy="330199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413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spectrometer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8807" r="13020" b="4755"/>
          <a:stretch/>
        </p:blipFill>
        <p:spPr>
          <a:xfrm>
            <a:off x="612589" y="1060824"/>
            <a:ext cx="7679764" cy="4855882"/>
          </a:xfrm>
          <a:prstGeom prst="rect">
            <a:avLst/>
          </a:prstGeom>
        </p:spPr>
      </p:pic>
      <p:graphicFrame>
        <p:nvGraphicFramePr>
          <p:cNvPr id="4" name="Segnaposto contenuto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000438"/>
              </p:ext>
            </p:extLst>
          </p:nvPr>
        </p:nvGraphicFramePr>
        <p:xfrm>
          <a:off x="792255" y="1646702"/>
          <a:ext cx="2949575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Equation" r:id="rId4" imgW="3949700" imgH="1524000" progId="Equation.DSMT4">
                  <p:embed/>
                </p:oleObj>
              </mc:Choice>
              <mc:Fallback>
                <p:oleObj name="Equation" r:id="rId4" imgW="3949700" imgH="152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2255" y="1646702"/>
                        <a:ext cx="2949575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89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114" y="951860"/>
            <a:ext cx="8322234" cy="4403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/>
              <a:t>Possibility to define background reduction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437028" y="1972236"/>
            <a:ext cx="3880971" cy="3527140"/>
            <a:chOff x="1049617" y="4178300"/>
            <a:chExt cx="2715559" cy="2038252"/>
          </a:xfrm>
        </p:grpSpPr>
        <p:pic>
          <p:nvPicPr>
            <p:cNvPr id="6" name="Immagine 5" descr="Screen Shot 2012-08-29 at 10.35.5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617" y="4178300"/>
              <a:ext cx="2715559" cy="2038252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1867647" y="4258236"/>
              <a:ext cx="1189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With BKG</a:t>
              </a:r>
              <a:endParaRPr lang="en-GB" b="1" i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4606324" y="1955053"/>
            <a:ext cx="3910147" cy="3558241"/>
            <a:chOff x="5069500" y="4181289"/>
            <a:chExt cx="2690239" cy="2038252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500" y="4181289"/>
              <a:ext cx="2690239" cy="2038252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5785225" y="4276165"/>
              <a:ext cx="15081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Without BKG</a:t>
              </a:r>
              <a:endParaRPr lang="en-GB" b="1" i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02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119" y="1404472"/>
            <a:ext cx="8322234" cy="50501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b="1" dirty="0" smtClean="0"/>
              <a:t>Development of an analysis code:</a:t>
            </a:r>
            <a:endParaRPr lang="en-GB" b="1" dirty="0"/>
          </a:p>
          <a:p>
            <a:r>
              <a:rPr lang="en-GB" dirty="0" smtClean="0"/>
              <a:t>Inspired by MAMA code for PITZ (by </a:t>
            </a:r>
            <a:r>
              <a:rPr lang="en-GB" dirty="0" err="1" smtClean="0"/>
              <a:t>Lipka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Matlab</a:t>
            </a:r>
            <a:r>
              <a:rPr lang="en-GB" dirty="0" smtClean="0"/>
              <a:t> Based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Project is meant to be expanded and improved</a:t>
            </a:r>
            <a:r>
              <a:rPr lang="it-IT" b="1" dirty="0" smtClean="0"/>
              <a:t>….</a:t>
            </a:r>
            <a:r>
              <a:rPr lang="it-IT" b="1" dirty="0" err="1" smtClean="0"/>
              <a:t>it’s</a:t>
            </a:r>
            <a:r>
              <a:rPr lang="it-IT" b="1" dirty="0" smtClean="0"/>
              <a:t> </a:t>
            </a:r>
            <a:r>
              <a:rPr lang="it-IT" b="1" dirty="0" err="1" smtClean="0"/>
              <a:t>not</a:t>
            </a:r>
            <a:r>
              <a:rPr lang="it-IT" b="1" dirty="0" smtClean="0"/>
              <a:t> a complete </a:t>
            </a:r>
            <a:r>
              <a:rPr lang="it-IT" b="1" dirty="0" err="1" smtClean="0"/>
              <a:t>project</a:t>
            </a:r>
            <a:r>
              <a:rPr lang="it-IT" b="1" dirty="0" smtClean="0"/>
              <a:t>:</a:t>
            </a:r>
          </a:p>
          <a:p>
            <a:r>
              <a:rPr lang="it-IT" dirty="0" smtClean="0"/>
              <a:t>The code must be </a:t>
            </a:r>
            <a:r>
              <a:rPr lang="it-IT" dirty="0" err="1" smtClean="0"/>
              <a:t>simple</a:t>
            </a:r>
            <a:r>
              <a:rPr lang="it-IT" dirty="0" smtClean="0"/>
              <a:t> and easy to be </a:t>
            </a:r>
            <a:r>
              <a:rPr lang="it-IT" dirty="0" err="1" smtClean="0"/>
              <a:t>modified</a:t>
            </a:r>
            <a:endParaRPr lang="it-IT" dirty="0" smtClean="0"/>
          </a:p>
          <a:p>
            <a:r>
              <a:rPr lang="it-IT" dirty="0" smtClean="0"/>
              <a:t>Separate </a:t>
            </a:r>
            <a:r>
              <a:rPr lang="it-IT" dirty="0" err="1" smtClean="0"/>
              <a:t>features</a:t>
            </a:r>
            <a:r>
              <a:rPr lang="it-IT" dirty="0" smtClean="0"/>
              <a:t> and </a:t>
            </a:r>
            <a:r>
              <a:rPr lang="it-IT" dirty="0" err="1" smtClean="0"/>
              <a:t>functions</a:t>
            </a:r>
            <a:r>
              <a:rPr lang="it-IT" dirty="0" smtClean="0"/>
              <a:t> on separate </a:t>
            </a:r>
            <a:r>
              <a:rPr lang="it-IT" dirty="0" err="1" smtClean="0"/>
              <a:t>files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1833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</a:t>
            </a:r>
            <a:r>
              <a:rPr lang="en-GB" dirty="0" err="1"/>
              <a:t>otivation</a:t>
            </a:r>
            <a:r>
              <a:rPr lang="en-GB" dirty="0"/>
              <a:t>: SASE Beam Requirements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4415864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T</a:t>
            </a:r>
            <a:r>
              <a:rPr lang="en-GB" dirty="0" smtClean="0"/>
              <a:t>o decrease      means to reduce the </a:t>
            </a:r>
            <a:r>
              <a:rPr lang="en-GB" dirty="0" err="1" smtClean="0"/>
              <a:t>undulator</a:t>
            </a:r>
            <a:r>
              <a:rPr lang="en-GB" dirty="0" smtClean="0"/>
              <a:t> length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I</a:t>
            </a:r>
            <a:r>
              <a:rPr lang="en-GB" dirty="0" smtClean="0"/>
              <a:t>t is necessary to obtain:</a:t>
            </a:r>
          </a:p>
          <a:p>
            <a:r>
              <a:rPr lang="en-GB" b="1" dirty="0" smtClean="0"/>
              <a:t>Small Transverse </a:t>
            </a:r>
            <a:r>
              <a:rPr lang="en-GB" b="1" dirty="0" err="1" smtClean="0"/>
              <a:t>Emittance</a:t>
            </a:r>
            <a:r>
              <a:rPr lang="en-GB" b="1" dirty="0" smtClean="0"/>
              <a:t>:</a:t>
            </a:r>
            <a:r>
              <a:rPr lang="en-GB" dirty="0" smtClean="0"/>
              <a:t> Good overlap of electron-photon all over the </a:t>
            </a:r>
            <a:r>
              <a:rPr lang="en-GB" dirty="0" err="1" smtClean="0"/>
              <a:t>undulator</a:t>
            </a:r>
            <a:r>
              <a:rPr lang="en-GB" dirty="0" smtClean="0"/>
              <a:t> length</a:t>
            </a:r>
          </a:p>
          <a:p>
            <a:r>
              <a:rPr lang="en-GB" b="1" dirty="0" smtClean="0"/>
              <a:t>High Peak Current:</a:t>
            </a:r>
            <a:r>
              <a:rPr lang="en-GB" dirty="0" smtClean="0"/>
              <a:t> High radiation power within a small length</a:t>
            </a:r>
          </a:p>
          <a:p>
            <a:r>
              <a:rPr lang="en-GB" b="1" dirty="0" smtClean="0"/>
              <a:t>Small Energy Spread:</a:t>
            </a:r>
            <a:r>
              <a:rPr lang="en-GB" dirty="0" smtClean="0"/>
              <a:t> As many particles as possible within the lasing bandwidth and to allow good compression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78404"/>
              </p:ext>
            </p:extLst>
          </p:nvPr>
        </p:nvGraphicFramePr>
        <p:xfrm>
          <a:off x="2979119" y="1026085"/>
          <a:ext cx="307414" cy="3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" name="Equation" r:id="rId3" imgW="495300" imgH="622300" progId="Equation.DSMT4">
                  <p:embed/>
                </p:oleObj>
              </mc:Choice>
              <mc:Fallback>
                <p:oleObj name="Equation" r:id="rId3" imgW="4953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9119" y="1026085"/>
                        <a:ext cx="307414" cy="38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50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119" y="1404472"/>
            <a:ext cx="8322234" cy="50501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b="1" dirty="0" smtClean="0"/>
              <a:t>Four files with separate functions:</a:t>
            </a:r>
            <a:endParaRPr lang="en-GB" b="1" dirty="0"/>
          </a:p>
          <a:p>
            <a:r>
              <a:rPr lang="en-GB" dirty="0" err="1" smtClean="0"/>
              <a:t>MAMA_GUI.fig</a:t>
            </a:r>
            <a:r>
              <a:rPr lang="en-GB" dirty="0" smtClean="0"/>
              <a:t>: Graphic information </a:t>
            </a:r>
          </a:p>
          <a:p>
            <a:r>
              <a:rPr lang="en-GB" dirty="0" err="1" smtClean="0"/>
              <a:t>MAMA_GUI.m</a:t>
            </a:r>
            <a:r>
              <a:rPr lang="en-GB" dirty="0" smtClean="0"/>
              <a:t>: </a:t>
            </a:r>
            <a:r>
              <a:rPr lang="en-GB" dirty="0" err="1" smtClean="0"/>
              <a:t>Callback</a:t>
            </a:r>
            <a:r>
              <a:rPr lang="en-GB" dirty="0" smtClean="0"/>
              <a:t> definition</a:t>
            </a:r>
          </a:p>
          <a:p>
            <a:r>
              <a:rPr lang="en-GB" dirty="0" err="1" smtClean="0"/>
              <a:t>MAMA_main.m</a:t>
            </a:r>
            <a:r>
              <a:rPr lang="en-GB" dirty="0" smtClean="0"/>
              <a:t>: Test file</a:t>
            </a:r>
          </a:p>
          <a:p>
            <a:r>
              <a:rPr lang="it-IT" dirty="0" smtClean="0"/>
              <a:t>D</a:t>
            </a:r>
            <a:r>
              <a:rPr lang="en-GB" dirty="0" err="1" smtClean="0"/>
              <a:t>ata.m</a:t>
            </a:r>
            <a:r>
              <a:rPr lang="en-GB" dirty="0" smtClean="0"/>
              <a:t>: Class with:</a:t>
            </a:r>
          </a:p>
          <a:p>
            <a:pPr lvl="1"/>
            <a:r>
              <a:rPr lang="en-GB" dirty="0" smtClean="0"/>
              <a:t>Parameters</a:t>
            </a:r>
          </a:p>
          <a:p>
            <a:pPr lvl="1"/>
            <a:r>
              <a:rPr lang="en-GB" dirty="0" smtClean="0"/>
              <a:t>Acquired data</a:t>
            </a:r>
          </a:p>
          <a:p>
            <a:pPr lvl="1"/>
            <a:r>
              <a:rPr lang="en-GB" dirty="0" smtClean="0"/>
              <a:t>Analysis functions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7448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3" y="1105647"/>
            <a:ext cx="8038950" cy="49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6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119" y="1180353"/>
            <a:ext cx="8322234" cy="47961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b="1" dirty="0" smtClean="0"/>
              <a:t>Further Improvements:</a:t>
            </a:r>
          </a:p>
          <a:p>
            <a:r>
              <a:rPr lang="en-GB" dirty="0" smtClean="0"/>
              <a:t>Embedded control on the machine:</a:t>
            </a:r>
          </a:p>
          <a:p>
            <a:pPr lvl="1"/>
            <a:r>
              <a:rPr lang="en-GB" dirty="0" smtClean="0"/>
              <a:t>Control of the screen</a:t>
            </a:r>
          </a:p>
          <a:p>
            <a:pPr lvl="1"/>
            <a:r>
              <a:rPr lang="en-GB" dirty="0" smtClean="0"/>
              <a:t>Control on the dipole current and hysteresis cycle</a:t>
            </a:r>
          </a:p>
          <a:p>
            <a:pPr lvl="1"/>
            <a:r>
              <a:rPr lang="en-GB" dirty="0" smtClean="0"/>
              <a:t>Control on the beam status</a:t>
            </a:r>
          </a:p>
          <a:p>
            <a:r>
              <a:rPr lang="en-GB" dirty="0" smtClean="0"/>
              <a:t>Embedded logbook printout</a:t>
            </a:r>
          </a:p>
          <a:p>
            <a:r>
              <a:rPr lang="en-GB" dirty="0" smtClean="0"/>
              <a:t>Current Scan function for non-fitting beams</a:t>
            </a:r>
          </a:p>
          <a:p>
            <a:pPr lvl="1"/>
            <a:r>
              <a:rPr lang="en-US" dirty="0" smtClean="0"/>
              <a:t>Multiple pictures for a single analysis</a:t>
            </a:r>
          </a:p>
          <a:p>
            <a:pPr lvl="1"/>
            <a:r>
              <a:rPr lang="en-US" dirty="0" smtClean="0"/>
              <a:t>To generate momentum distribution as a function of the dipole current</a:t>
            </a:r>
          </a:p>
          <a:p>
            <a:pPr marL="0" indent="0" algn="ctr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8068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53645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5400" b="1" dirty="0" smtClean="0">
                <a:solidFill>
                  <a:srgbClr val="1FAAFF"/>
                </a:solidFill>
              </a:rPr>
              <a:t>Thank you!!!</a:t>
            </a:r>
          </a:p>
          <a:p>
            <a:pPr marL="0" indent="0" algn="ctr">
              <a:buNone/>
            </a:pPr>
            <a:endParaRPr lang="en-GB" sz="5400" b="1" dirty="0" smtClean="0">
              <a:solidFill>
                <a:srgbClr val="1FAAFF"/>
              </a:solidFill>
            </a:endParaRPr>
          </a:p>
          <a:p>
            <a:pPr marL="0" indent="0" algn="ctr">
              <a:buNone/>
            </a:pPr>
            <a:r>
              <a:rPr lang="en-GB" sz="5400" b="1" dirty="0" smtClean="0">
                <a:solidFill>
                  <a:srgbClr val="1FAAFF"/>
                </a:solidFill>
              </a:rPr>
              <a:t>Thanks to DESY and to MPY group </a:t>
            </a:r>
            <a:endParaRPr lang="en-GB" sz="5400" b="1" dirty="0">
              <a:solidFill>
                <a:srgbClr val="1FA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7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53645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5400" b="1" dirty="0" smtClean="0">
              <a:solidFill>
                <a:srgbClr val="1FAAFF"/>
              </a:solidFill>
            </a:endParaRPr>
          </a:p>
          <a:p>
            <a:pPr marL="0" indent="0" algn="ctr">
              <a:buNone/>
            </a:pPr>
            <a:r>
              <a:rPr lang="en-GB" sz="5400" b="1" dirty="0" smtClean="0">
                <a:solidFill>
                  <a:srgbClr val="1FAAFF"/>
                </a:solidFill>
              </a:rPr>
              <a:t>Thanks to ALL the summer students</a:t>
            </a:r>
            <a:r>
              <a:rPr lang="it-IT" sz="5400" b="1" dirty="0" smtClean="0">
                <a:solidFill>
                  <a:srgbClr val="1FAAFF"/>
                </a:solidFill>
              </a:rPr>
              <a:t>….</a:t>
            </a:r>
          </a:p>
          <a:p>
            <a:pPr marL="0" indent="0" algn="ctr">
              <a:buNone/>
            </a:pPr>
            <a:endParaRPr lang="en-GB" sz="5400" b="1" dirty="0">
              <a:solidFill>
                <a:srgbClr val="1FA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7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spectrometer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479455" y="1020735"/>
            <a:ext cx="8083176" cy="484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800"/>
              </a:spcAft>
              <a:buFont typeface="Arial Black" pitchFamily="34" charset="0"/>
              <a:buNone/>
            </a:pPr>
            <a:r>
              <a:rPr lang="it-IT" dirty="0" smtClean="0"/>
              <a:t>T</a:t>
            </a:r>
            <a:r>
              <a:rPr lang="en-GB" dirty="0" smtClean="0"/>
              <a:t>he central particle is called reference particle</a:t>
            </a:r>
          </a:p>
          <a:p>
            <a:pPr marL="0" indent="0">
              <a:spcAft>
                <a:spcPts val="1800"/>
              </a:spcAft>
              <a:buFont typeface="Arial Black" pitchFamily="34" charset="0"/>
              <a:buNone/>
            </a:pPr>
            <a:r>
              <a:rPr lang="en-GB" dirty="0" smtClean="0"/>
              <a:t>Every other measure is expressed referring to the reference particle frame</a:t>
            </a:r>
          </a:p>
          <a:p>
            <a:pPr marL="0" indent="0">
              <a:spcAft>
                <a:spcPts val="1800"/>
              </a:spcAft>
              <a:buFont typeface="Arial Black" pitchFamily="34" charset="0"/>
              <a:buNone/>
            </a:pPr>
            <a:r>
              <a:rPr lang="en-GB" dirty="0" smtClean="0"/>
              <a:t>Momentum of the reference particle:</a:t>
            </a: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5" name="Segnaposto contenuto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149190"/>
              </p:ext>
            </p:extLst>
          </p:nvPr>
        </p:nvGraphicFramePr>
        <p:xfrm>
          <a:off x="728550" y="2949455"/>
          <a:ext cx="3892477" cy="1138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4" name="Equation" r:id="rId3" imgW="3949700" imgH="1155700" progId="Equation.DSMT4">
                  <p:embed/>
                </p:oleObj>
              </mc:Choice>
              <mc:Fallback>
                <p:oleObj name="Equation" r:id="rId3" imgW="39497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8550" y="2949455"/>
                        <a:ext cx="3892477" cy="1138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Segnaposto contenu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492143"/>
              </p:ext>
            </p:extLst>
          </p:nvPr>
        </p:nvGraphicFramePr>
        <p:xfrm>
          <a:off x="1595269" y="4352809"/>
          <a:ext cx="243522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5" name="Equation" r:id="rId5" imgW="2946400" imgH="2133600" progId="Equation.DSMT4">
                  <p:embed/>
                </p:oleObj>
              </mc:Choice>
              <mc:Fallback>
                <p:oleObj name="Equation" r:id="rId5" imgW="2946400" imgH="213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5269" y="4352809"/>
                        <a:ext cx="2435225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785" y="2803067"/>
            <a:ext cx="34544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Dipole: Hysteresis Cycle</a:t>
            </a:r>
            <a:endParaRPr lang="en-GB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600635" y="1284943"/>
            <a:ext cx="8083176" cy="484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800"/>
              </a:spcAft>
              <a:buFont typeface="Arial Black" pitchFamily="34" charset="0"/>
              <a:buNone/>
            </a:pPr>
            <a:r>
              <a:rPr lang="en-GB" dirty="0" smtClean="0"/>
              <a:t>Search of the best fitting function:</a:t>
            </a: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5" name="Segnaposto contenuto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32157"/>
              </p:ext>
            </p:extLst>
          </p:nvPr>
        </p:nvGraphicFramePr>
        <p:xfrm>
          <a:off x="3298920" y="2035643"/>
          <a:ext cx="26352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" name="Equation" r:id="rId3" imgW="2489200" imgH="355600" progId="Equation.DSMT4">
                  <p:embed/>
                </p:oleObj>
              </mc:Choice>
              <mc:Fallback>
                <p:oleObj name="Equation" r:id="rId3" imgW="2489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8920" y="2035643"/>
                        <a:ext cx="263525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Segnaposto contenu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11959"/>
              </p:ext>
            </p:extLst>
          </p:nvPr>
        </p:nvGraphicFramePr>
        <p:xfrm>
          <a:off x="2347819" y="2875336"/>
          <a:ext cx="44227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" name="Equation" r:id="rId5" imgW="4178300" imgH="355600" progId="Equation.DSMT4">
                  <p:embed/>
                </p:oleObj>
              </mc:Choice>
              <mc:Fallback>
                <p:oleObj name="Equation" r:id="rId5" imgW="41783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7819" y="2875336"/>
                        <a:ext cx="44227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Segnaposto contenu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126707"/>
              </p:ext>
            </p:extLst>
          </p:nvPr>
        </p:nvGraphicFramePr>
        <p:xfrm>
          <a:off x="3722688" y="3499597"/>
          <a:ext cx="19240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" name="Equation" r:id="rId7" imgW="1816100" imgH="825500" progId="Equation.DSMT4">
                  <p:embed/>
                </p:oleObj>
              </mc:Choice>
              <mc:Fallback>
                <p:oleObj name="Equation" r:id="rId7" imgW="18161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2688" y="3499597"/>
                        <a:ext cx="1924050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Segnaposto contenu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0330"/>
              </p:ext>
            </p:extLst>
          </p:nvPr>
        </p:nvGraphicFramePr>
        <p:xfrm>
          <a:off x="3579905" y="4802935"/>
          <a:ext cx="19780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" name="Equation" r:id="rId9" imgW="1866900" imgH="825500" progId="Equation.DSMT4">
                  <p:embed/>
                </p:oleObj>
              </mc:Choice>
              <mc:Fallback>
                <p:oleObj name="Equation" r:id="rId9" imgW="18669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79905" y="4802935"/>
                        <a:ext cx="1978025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19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Dipole: Hysteresis Cycle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3" y="806823"/>
            <a:ext cx="7346503" cy="497540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6587" y="1598707"/>
            <a:ext cx="4123765" cy="2928469"/>
          </a:xfrm>
        </p:spPr>
        <p:txBody>
          <a:bodyPr>
            <a:noAutofit/>
          </a:bodyPr>
          <a:lstStyle/>
          <a:p>
            <a:r>
              <a:rPr lang="en-GB" dirty="0" smtClean="0"/>
              <a:t>Only exponential with four parameters</a:t>
            </a:r>
          </a:p>
          <a:p>
            <a:r>
              <a:rPr lang="en-GB" dirty="0" smtClean="0"/>
              <a:t>Propagation of errors</a:t>
            </a:r>
          </a:p>
          <a:p>
            <a:r>
              <a:rPr lang="en-GB" dirty="0" smtClean="0"/>
              <a:t>Errors take into account </a:t>
            </a:r>
            <a:r>
              <a:rPr lang="en-GB" dirty="0" smtClean="0"/>
              <a:t>measurement </a:t>
            </a:r>
            <a:r>
              <a:rPr lang="en-GB" dirty="0" smtClean="0"/>
              <a:t>errors and fitting parameter uncertainties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19295" y="4377765"/>
            <a:ext cx="4123764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</a:rPr>
              <a:t>ALMOST</a:t>
            </a:r>
          </a:p>
          <a:p>
            <a:pPr algn="ctr"/>
            <a:r>
              <a:rPr lang="en-GB" sz="3200" dirty="0" smtClean="0">
                <a:solidFill>
                  <a:srgbClr val="FFFFFF"/>
                </a:solidFill>
              </a:rPr>
              <a:t>COMPATIBLE WITH ZERO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9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31528 -0.12199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accel="5000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accel="5000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spectrometer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600635" y="1284943"/>
            <a:ext cx="8083176" cy="484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800"/>
              </a:spcAft>
              <a:buFont typeface="Arial Black" pitchFamily="34" charset="0"/>
              <a:buNone/>
            </a:pPr>
            <a:r>
              <a:rPr lang="en-US" dirty="0" smtClean="0"/>
              <a:t>The main statistical functions we can compute are: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Mean Momentum:</a:t>
            </a:r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Momentum Spread: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Segnaposto contenuto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661407"/>
              </p:ext>
            </p:extLst>
          </p:nvPr>
        </p:nvGraphicFramePr>
        <p:xfrm>
          <a:off x="3906090" y="2286000"/>
          <a:ext cx="1546681" cy="98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3" imgW="2463800" imgH="1574800" progId="Equation.DSMT4">
                  <p:embed/>
                </p:oleObj>
              </mc:Choice>
              <mc:Fallback>
                <p:oleObj name="Equation" r:id="rId3" imgW="2463800" imgH="157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6090" y="2286000"/>
                        <a:ext cx="1546681" cy="989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Segnaposto contenu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322594"/>
              </p:ext>
            </p:extLst>
          </p:nvPr>
        </p:nvGraphicFramePr>
        <p:xfrm>
          <a:off x="3250453" y="4153648"/>
          <a:ext cx="3126086" cy="112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Equation" r:id="rId5" imgW="4902200" imgH="1765300" progId="Equation.DSMT4">
                  <p:embed/>
                </p:oleObj>
              </mc:Choice>
              <mc:Fallback>
                <p:oleObj name="Equation" r:id="rId5" imgW="4902200" imgH="176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0453" y="4153648"/>
                        <a:ext cx="3126086" cy="112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91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spectrometer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600635" y="1284943"/>
            <a:ext cx="8083176" cy="484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800"/>
              </a:spcAft>
              <a:buFont typeface="Arial Black" pitchFamily="34" charset="0"/>
              <a:buNone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to compute associate </a:t>
            </a:r>
            <a:r>
              <a:rPr lang="it-IT" dirty="0" err="1" smtClean="0"/>
              <a:t>errors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4" name="Segnaposto contenu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777843"/>
              </p:ext>
            </p:extLst>
          </p:nvPr>
        </p:nvGraphicFramePr>
        <p:xfrm>
          <a:off x="2894664" y="2554941"/>
          <a:ext cx="2797691" cy="126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3" imgW="3797300" imgH="1714500" progId="Equation.DSMT4">
                  <p:embed/>
                </p:oleObj>
              </mc:Choice>
              <mc:Fallback>
                <p:oleObj name="Equation" r:id="rId3" imgW="3797300" imgH="171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4664" y="2554941"/>
                        <a:ext cx="2797691" cy="1262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Segnaposto contenu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14519"/>
              </p:ext>
            </p:extLst>
          </p:nvPr>
        </p:nvGraphicFramePr>
        <p:xfrm>
          <a:off x="3160713" y="4192221"/>
          <a:ext cx="2023875" cy="112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5" imgW="2286000" imgH="1270000" progId="Equation.DSMT4">
                  <p:embed/>
                </p:oleObj>
              </mc:Choice>
              <mc:Fallback>
                <p:oleObj name="Equation" r:id="rId5" imgW="2286000" imgH="12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0713" y="4192221"/>
                        <a:ext cx="2023875" cy="1121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89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FLASH Accelerator</a:t>
            </a:r>
            <a:endParaRPr lang="en-GB" dirty="0"/>
          </a:p>
        </p:txBody>
      </p:sp>
      <p:pic>
        <p:nvPicPr>
          <p:cNvPr id="8" name="Immagine 7" descr="Flash_Structur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9" y="1690593"/>
            <a:ext cx="8136965" cy="15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2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114" y="951860"/>
            <a:ext cx="8322234" cy="4403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/>
              <a:t>Graphic Interface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6" y="1395239"/>
            <a:ext cx="7565760" cy="4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114" y="951860"/>
            <a:ext cx="8322234" cy="4403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/>
              <a:t>1 Step: Screen Acquisition and calibration</a:t>
            </a:r>
          </a:p>
        </p:txBody>
      </p:sp>
      <p:pic>
        <p:nvPicPr>
          <p:cNvPr id="4" name="Immagine 3" descr="Screen Shot 2012-08-23 at 9.55.5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7781" r="49773" b="41872"/>
          <a:stretch/>
        </p:blipFill>
        <p:spPr>
          <a:xfrm>
            <a:off x="896470" y="1718235"/>
            <a:ext cx="3630705" cy="2375647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542117" y="1836377"/>
            <a:ext cx="4242689" cy="275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Go to GUN mode</a:t>
            </a:r>
          </a:p>
          <a:p>
            <a:r>
              <a:rPr lang="en-GB" dirty="0" smtClean="0"/>
              <a:t>Move in the screen</a:t>
            </a:r>
          </a:p>
          <a:p>
            <a:r>
              <a:rPr lang="en-GB" dirty="0" smtClean="0"/>
              <a:t>Turn on the light</a:t>
            </a:r>
          </a:p>
          <a:p>
            <a:r>
              <a:rPr lang="en-GB" dirty="0" smtClean="0"/>
              <a:t>Acquire a Screen image</a:t>
            </a:r>
          </a:p>
          <a:p>
            <a:r>
              <a:rPr lang="en-GB" dirty="0" smtClean="0"/>
              <a:t>Turn off the light</a:t>
            </a:r>
          </a:p>
          <a:p>
            <a:pPr marL="0" indent="0" algn="ctr">
              <a:buNone/>
            </a:pPr>
            <a:r>
              <a:rPr lang="it-IT" dirty="0" smtClean="0"/>
              <a:t>O</a:t>
            </a:r>
            <a:r>
              <a:rPr lang="en-GB" dirty="0" smtClean="0"/>
              <a:t>r</a:t>
            </a:r>
          </a:p>
          <a:p>
            <a:r>
              <a:rPr lang="en-GB" dirty="0" smtClean="0"/>
              <a:t>Import a old screen image</a:t>
            </a:r>
            <a:endParaRPr lang="en-GB" dirty="0"/>
          </a:p>
        </p:txBody>
      </p:sp>
      <p:sp>
        <p:nvSpPr>
          <p:cNvPr id="6" name="Freccia destra 5"/>
          <p:cNvSpPr/>
          <p:nvPr/>
        </p:nvSpPr>
        <p:spPr bwMode="auto">
          <a:xfrm>
            <a:off x="627529" y="3092823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ccia destra 6"/>
          <p:cNvSpPr/>
          <p:nvPr/>
        </p:nvSpPr>
        <p:spPr bwMode="auto">
          <a:xfrm>
            <a:off x="630518" y="2722282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5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114" y="951860"/>
            <a:ext cx="8322234" cy="4403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/>
              <a:t>1 Step: Screen Acquisition and calibration</a:t>
            </a:r>
          </a:p>
        </p:txBody>
      </p:sp>
      <p:pic>
        <p:nvPicPr>
          <p:cNvPr id="4" name="Immagine 3" descr="Screen Shot 2012-08-23 at 9.55.5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7781" r="49773" b="41872"/>
          <a:stretch/>
        </p:blipFill>
        <p:spPr>
          <a:xfrm>
            <a:off x="896470" y="1718235"/>
            <a:ext cx="3630705" cy="2375647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542117" y="1836377"/>
            <a:ext cx="4242689" cy="206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Calibration:</a:t>
            </a:r>
          </a:p>
          <a:p>
            <a:r>
              <a:rPr lang="it-IT" dirty="0" err="1" smtClean="0"/>
              <a:t>F</a:t>
            </a:r>
            <a:r>
              <a:rPr lang="en-GB" dirty="0" err="1" smtClean="0"/>
              <a:t>ind</a:t>
            </a:r>
            <a:r>
              <a:rPr lang="en-GB" dirty="0" smtClean="0"/>
              <a:t> a relation between screen size and pixels</a:t>
            </a:r>
          </a:p>
          <a:p>
            <a:r>
              <a:rPr lang="it-IT" dirty="0" err="1" smtClean="0"/>
              <a:t>S</a:t>
            </a:r>
            <a:r>
              <a:rPr lang="en-GB" dirty="0" smtClean="0"/>
              <a:t>et the screen border pixels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 bwMode="auto">
          <a:xfrm>
            <a:off x="2360706" y="2002118"/>
            <a:ext cx="1882588" cy="129988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Immagine 8" descr="Screen Shot 2012-08-24 at 7.5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6" y="4114199"/>
            <a:ext cx="3144371" cy="24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8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114" y="951860"/>
            <a:ext cx="8322234" cy="4403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/>
              <a:t>1 Step: Screen Acquisition and calibration</a:t>
            </a:r>
          </a:p>
        </p:txBody>
      </p:sp>
      <p:pic>
        <p:nvPicPr>
          <p:cNvPr id="4" name="Immagine 3" descr="Screen Shot 2012-08-23 at 9.55.5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7781" r="49773" b="41872"/>
          <a:stretch/>
        </p:blipFill>
        <p:spPr>
          <a:xfrm>
            <a:off x="896470" y="1718235"/>
            <a:ext cx="3630705" cy="2375647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542117" y="1836377"/>
            <a:ext cx="4242689" cy="391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Export configuration:</a:t>
            </a:r>
          </a:p>
          <a:p>
            <a:pPr lvl="1"/>
            <a:r>
              <a:rPr lang="en-GB" dirty="0" smtClean="0"/>
              <a:t>Screen Image</a:t>
            </a:r>
          </a:p>
          <a:p>
            <a:pPr lvl="1"/>
            <a:r>
              <a:rPr lang="en-GB" dirty="0" smtClean="0"/>
              <a:t>Calibration Parameters</a:t>
            </a:r>
          </a:p>
          <a:p>
            <a:r>
              <a:rPr lang="en-GB" dirty="0" smtClean="0"/>
              <a:t>Import configuration</a:t>
            </a:r>
          </a:p>
          <a:p>
            <a:pPr lvl="1"/>
            <a:r>
              <a:rPr lang="en-GB" dirty="0"/>
              <a:t>Screen Image</a:t>
            </a:r>
          </a:p>
          <a:p>
            <a:pPr lvl="1"/>
            <a:r>
              <a:rPr lang="en-GB" dirty="0"/>
              <a:t>Calibration Parameters</a:t>
            </a:r>
          </a:p>
          <a:p>
            <a:r>
              <a:rPr lang="en-GB" dirty="0" smtClean="0"/>
              <a:t>File Path</a:t>
            </a:r>
          </a:p>
          <a:p>
            <a:pPr lvl="1"/>
            <a:r>
              <a:rPr lang="en-GB" dirty="0" smtClean="0"/>
              <a:t>Screen image in use</a:t>
            </a:r>
          </a:p>
          <a:p>
            <a:pPr lvl="1"/>
            <a:r>
              <a:rPr lang="en-GB" dirty="0" smtClean="0"/>
              <a:t>“ONLINE”: acquired non save image</a:t>
            </a:r>
          </a:p>
        </p:txBody>
      </p:sp>
      <p:sp>
        <p:nvSpPr>
          <p:cNvPr id="6" name="Freccia destra 5"/>
          <p:cNvSpPr/>
          <p:nvPr/>
        </p:nvSpPr>
        <p:spPr bwMode="auto">
          <a:xfrm>
            <a:off x="567764" y="2435412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ccia destra 6"/>
          <p:cNvSpPr/>
          <p:nvPr/>
        </p:nvSpPr>
        <p:spPr bwMode="auto">
          <a:xfrm>
            <a:off x="570753" y="2020047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1374589" y="3361765"/>
            <a:ext cx="2749176" cy="46317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Immagine 8" descr="Screen Shot 2012-08-24 at 7.5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6" y="4114199"/>
            <a:ext cx="3144371" cy="24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0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114" y="951860"/>
            <a:ext cx="8322234" cy="4403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/>
              <a:t>2 Step: Image Acquisition</a:t>
            </a:r>
          </a:p>
        </p:txBody>
      </p:sp>
      <p:pic>
        <p:nvPicPr>
          <p:cNvPr id="4" name="Immagine 3" descr="Screen Shot 2012-08-23 at 9.55.5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6" t="8731" b="59287"/>
          <a:stretch/>
        </p:blipFill>
        <p:spPr>
          <a:xfrm>
            <a:off x="567764" y="1568824"/>
            <a:ext cx="3705965" cy="1509059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542117" y="1731788"/>
            <a:ext cx="4242689" cy="391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Set dipole current</a:t>
            </a:r>
          </a:p>
          <a:p>
            <a:r>
              <a:rPr lang="en-GB" dirty="0" smtClean="0"/>
              <a:t>Acquire an image from the screen </a:t>
            </a:r>
          </a:p>
          <a:p>
            <a:r>
              <a:rPr lang="en-GB" dirty="0" smtClean="0"/>
              <a:t>Load an image from file</a:t>
            </a:r>
          </a:p>
          <a:p>
            <a:r>
              <a:rPr lang="en-GB" dirty="0" smtClean="0"/>
              <a:t>Export the acquired image</a:t>
            </a:r>
          </a:p>
          <a:p>
            <a:r>
              <a:rPr lang="en-GB" dirty="0" smtClean="0"/>
              <a:t>Read the image in use:</a:t>
            </a:r>
          </a:p>
          <a:p>
            <a:pPr lvl="1"/>
            <a:r>
              <a:rPr lang="en-GB" dirty="0" smtClean="0"/>
              <a:t>File path</a:t>
            </a:r>
          </a:p>
          <a:p>
            <a:pPr lvl="1"/>
            <a:r>
              <a:rPr lang="en-GB" dirty="0" smtClean="0"/>
              <a:t>“ONLINE”: acquired non saved image</a:t>
            </a:r>
          </a:p>
        </p:txBody>
      </p:sp>
      <p:sp>
        <p:nvSpPr>
          <p:cNvPr id="6" name="Freccia destra 5"/>
          <p:cNvSpPr/>
          <p:nvPr/>
        </p:nvSpPr>
        <p:spPr bwMode="auto">
          <a:xfrm>
            <a:off x="152400" y="1825811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ccia destra 6"/>
          <p:cNvSpPr/>
          <p:nvPr/>
        </p:nvSpPr>
        <p:spPr bwMode="auto">
          <a:xfrm>
            <a:off x="155388" y="2157506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ccia destra 7"/>
          <p:cNvSpPr/>
          <p:nvPr/>
        </p:nvSpPr>
        <p:spPr bwMode="auto">
          <a:xfrm>
            <a:off x="143435" y="2459317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1673413" y="1748118"/>
            <a:ext cx="2241175" cy="68729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Immagine 10" descr="Screen Shot 2012-08-28 at 5.49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5912" r="3497" b="10807"/>
          <a:stretch/>
        </p:blipFill>
        <p:spPr>
          <a:xfrm>
            <a:off x="642471" y="3451413"/>
            <a:ext cx="3431907" cy="2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2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114" y="951860"/>
            <a:ext cx="8322234" cy="4403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/>
              <a:t>3</a:t>
            </a:r>
            <a:r>
              <a:rPr lang="en-GB" dirty="0" smtClean="0"/>
              <a:t> Step: Background Reduction</a:t>
            </a:r>
          </a:p>
        </p:txBody>
      </p:sp>
      <p:pic>
        <p:nvPicPr>
          <p:cNvPr id="4" name="Immagine 3" descr="Screen Shot 2012-08-23 at 9.55.5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6" t="8731" b="59287"/>
          <a:stretch/>
        </p:blipFill>
        <p:spPr>
          <a:xfrm>
            <a:off x="567764" y="1568824"/>
            <a:ext cx="3705965" cy="1509059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542117" y="1731788"/>
            <a:ext cx="4242689" cy="27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Set number of samples</a:t>
            </a:r>
          </a:p>
          <a:p>
            <a:r>
              <a:rPr lang="en-GB" dirty="0" smtClean="0"/>
              <a:t>Acquire background</a:t>
            </a:r>
          </a:p>
          <a:p>
            <a:r>
              <a:rPr lang="en-GB" dirty="0" smtClean="0"/>
              <a:t>Turn ON and OFF the BKG reduction</a:t>
            </a:r>
          </a:p>
          <a:p>
            <a:r>
              <a:rPr lang="en-GB" dirty="0" smtClean="0"/>
              <a:t>Pictures and results are refreshed at every change</a:t>
            </a:r>
          </a:p>
        </p:txBody>
      </p:sp>
      <p:sp>
        <p:nvSpPr>
          <p:cNvPr id="8" name="Freccia destra 7"/>
          <p:cNvSpPr/>
          <p:nvPr/>
        </p:nvSpPr>
        <p:spPr bwMode="auto">
          <a:xfrm rot="16200000">
            <a:off x="1144494" y="3296023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ccia destra 9"/>
          <p:cNvSpPr/>
          <p:nvPr/>
        </p:nvSpPr>
        <p:spPr bwMode="auto">
          <a:xfrm rot="16200000">
            <a:off x="2223249" y="3299011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ccia destra 10"/>
          <p:cNvSpPr/>
          <p:nvPr/>
        </p:nvSpPr>
        <p:spPr bwMode="auto">
          <a:xfrm rot="16200000">
            <a:off x="3316942" y="3301998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Immagine 5" descr="Screen Shot 2012-08-29 at 10.35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7" y="4178300"/>
            <a:ext cx="2715559" cy="20382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00" y="4181289"/>
            <a:ext cx="2690239" cy="203825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67647" y="4258236"/>
            <a:ext cx="1189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With BKG</a:t>
            </a:r>
            <a:endParaRPr lang="en-GB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85225" y="4276165"/>
            <a:ext cx="1508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Without BKG</a:t>
            </a:r>
            <a:endParaRPr lang="en-GB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 animBg="1"/>
      <p:bldP spid="10" grpId="0" animBg="1"/>
      <p:bldP spid="11" grpId="0" animBg="1"/>
      <p:bldP spid="7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114" y="951860"/>
            <a:ext cx="8322234" cy="4403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/>
              <a:t>Step 4: Analysed area</a:t>
            </a:r>
          </a:p>
        </p:txBody>
      </p:sp>
      <p:pic>
        <p:nvPicPr>
          <p:cNvPr id="4" name="Immagine 3" descr="Screen Shot 2012-08-23 at 9.55.5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t="56861" r="50958"/>
          <a:stretch/>
        </p:blipFill>
        <p:spPr>
          <a:xfrm>
            <a:off x="1016000" y="1553883"/>
            <a:ext cx="2734235" cy="2035513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542117" y="1731788"/>
            <a:ext cx="4242689" cy="176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Resize the analysed area to reduce noise</a:t>
            </a:r>
          </a:p>
          <a:p>
            <a:r>
              <a:rPr lang="en-GB" dirty="0" smtClean="0"/>
              <a:t>Pictures and results are refreshed every time a change is made</a:t>
            </a:r>
          </a:p>
        </p:txBody>
      </p:sp>
    </p:spTree>
    <p:extLst>
      <p:ext uri="{BB962C8B-B14F-4D97-AF65-F5344CB8AC3E}">
        <p14:creationId xmlns:p14="http://schemas.microsoft.com/office/powerpoint/2010/main" val="274972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114" y="951860"/>
            <a:ext cx="8322234" cy="4403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/>
              <a:t>Step 5: Results and Storing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 t="41853"/>
          <a:stretch/>
        </p:blipFill>
        <p:spPr>
          <a:xfrm>
            <a:off x="612588" y="1931854"/>
            <a:ext cx="3302000" cy="2340061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542117" y="1731788"/>
            <a:ext cx="4242689" cy="428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Read the results</a:t>
            </a:r>
          </a:p>
          <a:p>
            <a:pPr lvl="1"/>
            <a:r>
              <a:rPr lang="en-GB" dirty="0" smtClean="0"/>
              <a:t>Momentum and momentum spread</a:t>
            </a:r>
          </a:p>
          <a:p>
            <a:pPr lvl="1"/>
            <a:r>
              <a:rPr lang="en-GB" dirty="0" smtClean="0"/>
              <a:t>Associated errors</a:t>
            </a:r>
          </a:p>
          <a:p>
            <a:pPr lvl="1"/>
            <a:r>
              <a:rPr lang="en-GB" dirty="0" smtClean="0"/>
              <a:t>Dipole parameters</a:t>
            </a:r>
          </a:p>
          <a:p>
            <a:r>
              <a:rPr lang="en-GB" dirty="0" smtClean="0"/>
              <a:t>Zoomed distribution view</a:t>
            </a:r>
          </a:p>
          <a:p>
            <a:r>
              <a:rPr lang="en-GB" dirty="0" smtClean="0"/>
              <a:t>Export entire class properties:</a:t>
            </a:r>
          </a:p>
          <a:p>
            <a:pPr marL="649287" lvl="1" indent="-285750"/>
            <a:r>
              <a:rPr lang="en-GB" dirty="0" smtClean="0"/>
              <a:t>Pictures (matrixes and paths)</a:t>
            </a:r>
          </a:p>
          <a:p>
            <a:pPr marL="649287" lvl="1" indent="-285750"/>
            <a:r>
              <a:rPr lang="en-GB" dirty="0" smtClean="0"/>
              <a:t>Dipole parameters</a:t>
            </a:r>
          </a:p>
          <a:p>
            <a:pPr marL="649287" lvl="1" indent="-285750"/>
            <a:r>
              <a:rPr lang="en-GB" dirty="0" smtClean="0"/>
              <a:t>Screen and parameters</a:t>
            </a:r>
          </a:p>
          <a:p>
            <a:pPr marL="649287" lvl="1" indent="-285750"/>
            <a:r>
              <a:rPr lang="en-GB" dirty="0" smtClean="0"/>
              <a:t>Statists results</a:t>
            </a:r>
          </a:p>
          <a:p>
            <a:pPr marL="649287" lvl="1" indent="-285750"/>
            <a:endParaRPr lang="en-GB" dirty="0" smtClean="0"/>
          </a:p>
          <a:p>
            <a:endParaRPr lang="en-GB" dirty="0" smtClean="0"/>
          </a:p>
        </p:txBody>
      </p:sp>
      <p:sp>
        <p:nvSpPr>
          <p:cNvPr id="6" name="Freccia destra 5"/>
          <p:cNvSpPr/>
          <p:nvPr/>
        </p:nvSpPr>
        <p:spPr bwMode="auto">
          <a:xfrm rot="16200000">
            <a:off x="1207249" y="4494306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ccia destra 6"/>
          <p:cNvSpPr/>
          <p:nvPr/>
        </p:nvSpPr>
        <p:spPr bwMode="auto">
          <a:xfrm rot="16200000">
            <a:off x="2599765" y="4497293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7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MAMA Software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114" y="951860"/>
            <a:ext cx="8322234" cy="4403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 smtClean="0"/>
              <a:t>O</a:t>
            </a:r>
            <a:r>
              <a:rPr lang="en-GB" dirty="0" err="1" smtClean="0"/>
              <a:t>ffline</a:t>
            </a:r>
            <a:r>
              <a:rPr lang="en-GB" dirty="0" smtClean="0"/>
              <a:t> analysis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542117" y="1731788"/>
            <a:ext cx="4242689" cy="77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Possibility to reload saved data and perform new analysis</a:t>
            </a:r>
          </a:p>
          <a:p>
            <a:pPr marL="649287" lvl="1" indent="-285750"/>
            <a:endParaRPr lang="en-GB" dirty="0" smtClean="0"/>
          </a:p>
          <a:p>
            <a:endParaRPr lang="en-GB" dirty="0" smtClean="0"/>
          </a:p>
        </p:txBody>
      </p:sp>
      <p:sp>
        <p:nvSpPr>
          <p:cNvPr id="6" name="Freccia destra 5"/>
          <p:cNvSpPr/>
          <p:nvPr/>
        </p:nvSpPr>
        <p:spPr bwMode="auto">
          <a:xfrm rot="16200000">
            <a:off x="1207249" y="4494306"/>
            <a:ext cx="448236" cy="2091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Immagine 11" descr="Screen Shot 2012-08-28 at 5.5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1" y="1904253"/>
            <a:ext cx="13589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4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FLASH </a:t>
            </a:r>
            <a:r>
              <a:rPr lang="it-IT" dirty="0" err="1" smtClean="0"/>
              <a:t>Complex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18754" y="2297211"/>
            <a:ext cx="3092824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UV LASER PULSE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262 nm</a:t>
            </a:r>
          </a:p>
        </p:txBody>
      </p:sp>
    </p:spTree>
    <p:extLst>
      <p:ext uri="{BB962C8B-B14F-4D97-AF65-F5344CB8AC3E}">
        <p14:creationId xmlns:p14="http://schemas.microsoft.com/office/powerpoint/2010/main" val="238604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FLASH </a:t>
            </a:r>
            <a:r>
              <a:rPr lang="it-IT" dirty="0" err="1" smtClean="0"/>
              <a:t>Complex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08853" y="4758943"/>
            <a:ext cx="3092824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Cs</a:t>
            </a:r>
            <a:r>
              <a:rPr lang="en-GB" sz="1800" b="1" baseline="-25000" dirty="0" smtClean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Te Cathode emits electrons</a:t>
            </a:r>
          </a:p>
        </p:txBody>
      </p:sp>
    </p:spTree>
    <p:extLst>
      <p:ext uri="{BB962C8B-B14F-4D97-AF65-F5344CB8AC3E}">
        <p14:creationId xmlns:p14="http://schemas.microsoft.com/office/powerpoint/2010/main" val="2386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FLASH </a:t>
            </a:r>
            <a:r>
              <a:rPr lang="it-IT" dirty="0" err="1" smtClean="0"/>
              <a:t>Complex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24096" y="4393036"/>
            <a:ext cx="3092824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Electrons are accelerated by a 1.5-cell cavity to avoid space charge effect</a:t>
            </a:r>
          </a:p>
        </p:txBody>
      </p:sp>
    </p:spTree>
    <p:extLst>
      <p:ext uri="{BB962C8B-B14F-4D97-AF65-F5344CB8AC3E}">
        <p14:creationId xmlns:p14="http://schemas.microsoft.com/office/powerpoint/2010/main" val="2386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FLASH </a:t>
            </a:r>
            <a:r>
              <a:rPr lang="it-IT" dirty="0" err="1" smtClean="0"/>
              <a:t>Complex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086880" y="3320494"/>
            <a:ext cx="3092824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lang="en-GB" sz="18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eam</a:t>
            </a:r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is </a:t>
            </a:r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squeezed </a:t>
            </a:r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by a Solenoid</a:t>
            </a:r>
          </a:p>
        </p:txBody>
      </p:sp>
    </p:spTree>
    <p:extLst>
      <p:ext uri="{BB962C8B-B14F-4D97-AF65-F5344CB8AC3E}">
        <p14:creationId xmlns:p14="http://schemas.microsoft.com/office/powerpoint/2010/main" val="2386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FLASH </a:t>
            </a:r>
            <a:r>
              <a:rPr lang="it-IT" dirty="0" err="1" smtClean="0"/>
              <a:t>Complex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682997" y="1713631"/>
            <a:ext cx="3092824" cy="1200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To avoid space-charge effect it is not possible to obtain too short bunches.</a:t>
            </a:r>
            <a:endParaRPr lang="en-GB" sz="1800" b="1" dirty="0" smtClean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86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PPT-Vorlage_en.potx</Template>
  <TotalTime>15475</TotalTime>
  <Words>986</Words>
  <Application>Microsoft Macintosh PowerPoint</Application>
  <PresentationFormat>Presentazione su schermo (4:3)</PresentationFormat>
  <Paragraphs>231</Paragraphs>
  <Slides>48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8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48</vt:i4>
      </vt:variant>
    </vt:vector>
  </HeadingPairs>
  <TitlesOfParts>
    <vt:vector size="58" baseType="lpstr">
      <vt:lpstr>PPT-Vorlage_en</vt:lpstr>
      <vt:lpstr>1_PPT-Vorlage_en</vt:lpstr>
      <vt:lpstr>2_PPT-Vorlage_en</vt:lpstr>
      <vt:lpstr>3_PPT-Vorlage_en</vt:lpstr>
      <vt:lpstr>4_PPT-Vorlage_en</vt:lpstr>
      <vt:lpstr>5_PPT-Vorlage_en</vt:lpstr>
      <vt:lpstr>6_PPT-Vorlage_en</vt:lpstr>
      <vt:lpstr>7_PPT-Vorlage_en</vt:lpstr>
      <vt:lpstr>Equation</vt:lpstr>
      <vt:lpstr>MathType 6.0 Equation</vt:lpstr>
      <vt:lpstr>MAMA at FLASH</vt:lpstr>
      <vt:lpstr>Motivation: SASE Beam Requirements</vt:lpstr>
      <vt:lpstr>Motivation: SASE Beam Requirements</vt:lpstr>
      <vt:lpstr>FLASH Accelerator</vt:lpstr>
      <vt:lpstr>FLASH Complex</vt:lpstr>
      <vt:lpstr>FLASH Complex</vt:lpstr>
      <vt:lpstr>FLASH Complex</vt:lpstr>
      <vt:lpstr>FLASH Complex</vt:lpstr>
      <vt:lpstr>FLASH Complex</vt:lpstr>
      <vt:lpstr>FLASH Accelerator</vt:lpstr>
      <vt:lpstr>FLASH Accelerator</vt:lpstr>
      <vt:lpstr>FLASH Complex</vt:lpstr>
      <vt:lpstr>The spectrometer</vt:lpstr>
      <vt:lpstr>The spectrometer</vt:lpstr>
      <vt:lpstr>The spectrometer</vt:lpstr>
      <vt:lpstr>The spectrometer</vt:lpstr>
      <vt:lpstr>Dipole</vt:lpstr>
      <vt:lpstr>Dipole: Hysteresis Cycle</vt:lpstr>
      <vt:lpstr>Dipole: Hysteresis Cycle</vt:lpstr>
      <vt:lpstr>Dipole: Hysteresis Cycle</vt:lpstr>
      <vt:lpstr>MAMA Software</vt:lpstr>
      <vt:lpstr>MAMA Software</vt:lpstr>
      <vt:lpstr>The spectrometer</vt:lpstr>
      <vt:lpstr>The spectrometer</vt:lpstr>
      <vt:lpstr>The spectrometer</vt:lpstr>
      <vt:lpstr>The spectrometer</vt:lpstr>
      <vt:lpstr>The spectrometer</vt:lpstr>
      <vt:lpstr>MAMA Software</vt:lpstr>
      <vt:lpstr>MAMA Software</vt:lpstr>
      <vt:lpstr>MAMA Software</vt:lpstr>
      <vt:lpstr>MAMA Software</vt:lpstr>
      <vt:lpstr>MAMA Software</vt:lpstr>
      <vt:lpstr>Presentazione di PowerPoint</vt:lpstr>
      <vt:lpstr>Presentazione di PowerPoint</vt:lpstr>
      <vt:lpstr>The spectrometer</vt:lpstr>
      <vt:lpstr>Dipole: Hysteresis Cycle</vt:lpstr>
      <vt:lpstr>Dipole: Hysteresis Cycle</vt:lpstr>
      <vt:lpstr>The spectrometer</vt:lpstr>
      <vt:lpstr>The spectrometer</vt:lpstr>
      <vt:lpstr>MAMA Software</vt:lpstr>
      <vt:lpstr>MAMA Software</vt:lpstr>
      <vt:lpstr>MAMA Software</vt:lpstr>
      <vt:lpstr>MAMA Software</vt:lpstr>
      <vt:lpstr>MAMA Software</vt:lpstr>
      <vt:lpstr>MAMA Software</vt:lpstr>
      <vt:lpstr>MAMA Software</vt:lpstr>
      <vt:lpstr>MAMA Software</vt:lpstr>
      <vt:lpstr>MAMA Software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Luca Somaschini</cp:lastModifiedBy>
  <cp:revision>426</cp:revision>
  <dcterms:created xsi:type="dcterms:W3CDTF">2008-04-14T12:45:38Z</dcterms:created>
  <dcterms:modified xsi:type="dcterms:W3CDTF">2012-09-05T22:40:04Z</dcterms:modified>
</cp:coreProperties>
</file>