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2" r:id="rId3"/>
    <p:sldId id="324" r:id="rId4"/>
    <p:sldId id="306" r:id="rId5"/>
    <p:sldId id="326" r:id="rId6"/>
    <p:sldId id="329" r:id="rId7"/>
    <p:sldId id="327" r:id="rId8"/>
    <p:sldId id="328" r:id="rId9"/>
    <p:sldId id="307" r:id="rId10"/>
    <p:sldId id="330" r:id="rId11"/>
    <p:sldId id="325" r:id="rId12"/>
    <p:sldId id="310" r:id="rId13"/>
    <p:sldId id="316" r:id="rId14"/>
    <p:sldId id="332" r:id="rId15"/>
    <p:sldId id="315" r:id="rId16"/>
    <p:sldId id="260" r:id="rId17"/>
    <p:sldId id="263" r:id="rId18"/>
    <p:sldId id="261" r:id="rId19"/>
    <p:sldId id="264" r:id="rId20"/>
    <p:sldId id="317" r:id="rId21"/>
    <p:sldId id="265" r:id="rId22"/>
    <p:sldId id="312" r:id="rId23"/>
    <p:sldId id="266" r:id="rId24"/>
    <p:sldId id="267" r:id="rId25"/>
    <p:sldId id="313" r:id="rId26"/>
    <p:sldId id="269" r:id="rId27"/>
    <p:sldId id="318" r:id="rId28"/>
    <p:sldId id="270" r:id="rId29"/>
    <p:sldId id="319" r:id="rId30"/>
    <p:sldId id="302" r:id="rId31"/>
    <p:sldId id="271" r:id="rId32"/>
    <p:sldId id="298" r:id="rId33"/>
    <p:sldId id="299" r:id="rId34"/>
    <p:sldId id="321" r:id="rId35"/>
    <p:sldId id="274" r:id="rId36"/>
    <p:sldId id="275" r:id="rId37"/>
    <p:sldId id="31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818C0-89C7-456C-BE31-9CA006A0CF6E}" type="datetimeFigureOut">
              <a:rPr lang="pl-PL" smtClean="0"/>
              <a:t>2012-09-05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65DC0-FB95-4A03-A0A9-BCD4956F5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44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5DC0-FB95-4A03-A0A9-BCD4956F585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1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5DC0-FB95-4A03-A0A9-BCD4956F585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3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5DC0-FB95-4A03-A0A9-BCD4956F5852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3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5DC0-FB95-4A03-A0A9-BCD4956F5852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3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5DC0-FB95-4A03-A0A9-BCD4956F5852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3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7814-1D8C-48FE-8C29-E20A69B1E611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D215-F73A-41D8-9F45-D3F7DF735879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76B6-A508-4351-9B2C-294563CCA598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EE11-758D-49AC-BE90-58C4D8B1395C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CF57-91F0-4895-9D2A-BB2CC3F040AF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EC36-1A40-45D0-9A7A-129E782F5CA4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3B-A6AF-472C-A655-17593E7FE0CE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8C83-47CD-4452-AD23-D0CBA206F6F6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0AF-DF75-4ECE-A757-30A1B66E1006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6425-F196-4E22-8D8F-BA1CAC1411D8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7890-6717-4C25-85D1-AD2DA48DD404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54AF-04AE-4B23-9804-86036B75FD42}" type="datetime1">
              <a:rPr lang="en-US" smtClean="0"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115616" y="4191000"/>
            <a:ext cx="7480920" cy="163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Michał Wysokiński</a:t>
            </a:r>
          </a:p>
          <a:p>
            <a:pPr algn="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AGH University of Science and Technology, Krakow, Poland</a:t>
            </a:r>
          </a:p>
          <a:p>
            <a:r>
              <a:rPr lang="pl-PL" sz="2400" b="1" i="1" dirty="0" smtClean="0">
                <a:solidFill>
                  <a:schemeClr val="accent1">
                    <a:lumMod val="50000"/>
                  </a:schemeClr>
                </a:solidFill>
              </a:rPr>
              <a:t>Supervisor: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 Igor Rubinsky</a:t>
            </a:r>
            <a:endParaRPr lang="pl-P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46655" y="304800"/>
            <a:ext cx="4815945" cy="3171782"/>
          </a:xfrm>
        </p:spPr>
        <p:txBody>
          <a:bodyPr>
            <a:normAutofit/>
          </a:bodyPr>
          <a:lstStyle/>
          <a:p>
            <a:r>
              <a:rPr lang="pl-PL" sz="5200" b="1" dirty="0" smtClean="0">
                <a:solidFill>
                  <a:schemeClr val="tx2">
                    <a:lumMod val="75000"/>
                  </a:schemeClr>
                </a:solidFill>
              </a:rPr>
              <a:t>Pixel Beam Telescope -</a:t>
            </a:r>
            <a:br>
              <a:rPr lang="pl-PL" sz="5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5200" b="1" dirty="0" smtClean="0">
                <a:solidFill>
                  <a:schemeClr val="tx2">
                    <a:lumMod val="75000"/>
                  </a:schemeClr>
                </a:solidFill>
              </a:rPr>
              <a:t>Online Monitor</a:t>
            </a:r>
            <a:endParaRPr lang="pl-PL" sz="5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517776"/>
            <a:ext cx="7010399" cy="978024"/>
          </a:xfrm>
        </p:spPr>
        <p:txBody>
          <a:bodyPr>
            <a:normAutofit/>
          </a:bodyPr>
          <a:lstStyle/>
          <a:p>
            <a:r>
              <a:rPr lang="pl-PL" sz="4000" i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4000" i="1" dirty="0" err="1" smtClean="0">
                <a:solidFill>
                  <a:schemeClr val="accent1">
                    <a:lumMod val="50000"/>
                  </a:schemeClr>
                </a:solidFill>
              </a:rPr>
              <a:t>iming</a:t>
            </a:r>
            <a:r>
              <a:rPr lang="pl-PL" sz="4000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4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4000" i="1" dirty="0" err="1" smtClean="0">
                <a:solidFill>
                  <a:schemeClr val="accent1">
                    <a:lumMod val="50000"/>
                  </a:schemeClr>
                </a:solidFill>
              </a:rPr>
              <a:t>ests</a:t>
            </a:r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pl-PL" sz="4000" i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4000" i="1" dirty="0" err="1" smtClean="0">
                <a:solidFill>
                  <a:schemeClr val="accent1">
                    <a:lumMod val="50000"/>
                  </a:schemeClr>
                </a:solidFill>
              </a:rPr>
              <a:t>ptimisation</a:t>
            </a:r>
            <a:endParaRPr lang="pl-PL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026" name="Picture 2" descr="C:\Users\Wysek\Pictures\des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81" y="304800"/>
            <a:ext cx="3758519" cy="31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343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Pixel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Telescopes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for test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beams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792162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Architecture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103"/>
            <a:ext cx="7010400" cy="4709551"/>
          </a:xfr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867400" y="1524000"/>
            <a:ext cx="2438400" cy="1905000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65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191000" cy="334962"/>
          </a:xfrm>
        </p:spPr>
        <p:txBody>
          <a:bodyPr>
            <a:noAutofit/>
          </a:bodyPr>
          <a:lstStyle/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Goals</a:t>
            </a:r>
            <a:endParaRPr lang="pl-PL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696200" cy="46482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Make the Online Monitor as robust and fast as </a:t>
            </a: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possible (make it a real-time tool).</a:t>
            </a:r>
            <a:endParaRPr lang="pl-PL" sz="3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Add </a:t>
            </a: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new </a:t>
            </a: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features </a:t>
            </a:r>
            <a:b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for users</a:t>
            </a: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’ </a:t>
            </a: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convenience.</a:t>
            </a:r>
          </a:p>
          <a:p>
            <a:pPr marL="514350" indent="-514350">
              <a:buAutoNum type="arabicParenR"/>
            </a:pP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Test it with the</a:t>
            </a:r>
            <a:b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400" dirty="0" smtClean="0">
                <a:solidFill>
                  <a:schemeClr val="accent1">
                    <a:lumMod val="50000"/>
                  </a:schemeClr>
                </a:solidFill>
              </a:rPr>
              <a:t>real data.</a:t>
            </a:r>
            <a:endParaRPr lang="pl-PL" sz="3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Goals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65" y="5867400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1269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80" y="6008964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8"/>
            <a:ext cx="4572001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94456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Preliminary analysis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30" y="5801187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65" y="584647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45" y="5942751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38912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We are here</a:t>
            </a:r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267200" y="4038600"/>
            <a:ext cx="1565298" cy="228600"/>
          </a:xfrm>
          <a:prstGeom prst="leftArrow">
            <a:avLst>
              <a:gd name="adj1" fmla="val 18421"/>
              <a:gd name="adj2" fmla="val 578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83549"/>
            <a:ext cx="3172326" cy="54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94456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Preliminary analysis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412" y="3886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We are here</a:t>
            </a:r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30" y="5801187"/>
            <a:ext cx="438552" cy="852580"/>
          </a:xfrm>
          <a:prstGeom prst="rect">
            <a:avLst/>
          </a:prstGeom>
        </p:spPr>
      </p:pic>
      <p:pic>
        <p:nvPicPr>
          <p:cNvPr id="18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65" y="584647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45" y="5942751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2" y="1160928"/>
            <a:ext cx="3117208" cy="5447549"/>
          </a:xfrm>
        </p:spPr>
      </p:pic>
      <p:sp>
        <p:nvSpPr>
          <p:cNvPr id="21" name="Left Arrow 20"/>
          <p:cNvSpPr/>
          <p:nvPr/>
        </p:nvSpPr>
        <p:spPr>
          <a:xfrm>
            <a:off x="4191000" y="4033510"/>
            <a:ext cx="1565298" cy="228600"/>
          </a:xfrm>
          <a:prstGeom prst="leftArrow">
            <a:avLst>
              <a:gd name="adj1" fmla="val 18421"/>
              <a:gd name="adj2" fmla="val 578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extBox 21"/>
          <p:cNvSpPr txBox="1"/>
          <p:nvPr/>
        </p:nvSpPr>
        <p:spPr>
          <a:xfrm>
            <a:off x="5901573" y="4648200"/>
            <a:ext cx="309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We want to be here</a:t>
            </a:r>
            <a:endParaRPr lang="pl-PL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4191000" y="4795510"/>
            <a:ext cx="1565298" cy="228600"/>
          </a:xfrm>
          <a:prstGeom prst="leftArrow">
            <a:avLst>
              <a:gd name="adj1" fmla="val 18421"/>
              <a:gd name="adj2" fmla="val 5789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0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94456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Preliminary analysis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851754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35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15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0" y="1143000"/>
            <a:ext cx="2876308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12954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Threshold impacts the event size [hits/event]</a:t>
            </a:r>
          </a:p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significantly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14" y="3124200"/>
            <a:ext cx="5045985" cy="27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Profiling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I started with profiling...</a:t>
            </a:r>
          </a:p>
          <a:p>
            <a:pPr lvl="1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Profiling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– analysis of how much time is spent in different functions and how many times they are being called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...and I was about to find out that my start would not be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very simple...</a:t>
            </a:r>
            <a:endParaRPr lang="pl-PL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Questions I asked myself after </a:t>
            </a:r>
            <a:b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seeing a few callgraphs</a:t>
            </a:r>
            <a:endParaRPr lang="pl-P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04373"/>
            <a:ext cx="76962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Which functions are the most crucial for the performance?</a:t>
            </a:r>
          </a:p>
          <a:p>
            <a:pPr marL="514350" indent="-514350">
              <a:buAutoNum type="arabicParenR"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Will structural optimisations be enough? Or new algorithms will have to be developed?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3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1) Which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functions are the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most crucial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for the performance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pl-P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Clusterisation</a:t>
            </a:r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Correlation</a:t>
            </a:r>
          </a:p>
        </p:txBody>
      </p:sp>
      <p:pic>
        <p:nvPicPr>
          <p:cNvPr id="2050" name="Picture 2" descr="C:\Users\Wysek\Pictures\the-root-of-all-evil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86" y="1350565"/>
            <a:ext cx="3439311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ysek\Documents\DESY\telescope_presentation\Results\who_is_the_ro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8" y="2837902"/>
            <a:ext cx="4453522" cy="41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4648200"/>
            <a:ext cx="1481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 smtClean="0"/>
              <a:t>?</a:t>
            </a:r>
            <a:endParaRPr lang="pl-PL" sz="8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0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1) Which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functions are the </a:t>
            </a:r>
            <a:b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most crucial for the performance?</a:t>
            </a:r>
            <a:endParaRPr lang="pl-PL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97" y="2209800"/>
            <a:ext cx="3390068" cy="162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89" y="2228850"/>
            <a:ext cx="288234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90600" y="1341437"/>
            <a:ext cx="7696200" cy="3611563"/>
          </a:xfrm>
        </p:spPr>
        <p:txBody>
          <a:bodyPr>
            <a:normAutofit lnSpcReduction="10000"/>
          </a:bodyPr>
          <a:lstStyle/>
          <a:p>
            <a:r>
              <a:rPr lang="pl-PL" sz="3000" dirty="0">
                <a:solidFill>
                  <a:schemeClr val="accent1">
                    <a:lumMod val="50000"/>
                  </a:schemeClr>
                </a:solidFill>
              </a:rPr>
              <a:t>What is the root of all evil in </a:t>
            </a:r>
            <a:r>
              <a:rPr lang="pl-PL" sz="3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pl-PL" sz="3000" dirty="0">
                <a:solidFill>
                  <a:schemeClr val="accent1">
                    <a:lumMod val="50000"/>
                  </a:schemeClr>
                </a:solidFill>
              </a:rPr>
              <a:t>Online Monitor?</a:t>
            </a:r>
          </a:p>
          <a:p>
            <a:endParaRPr lang="pl-PL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Answer:</a:t>
            </a:r>
            <a:r>
              <a:rPr lang="pl-PL" sz="3000" dirty="0" smtClean="0">
                <a:solidFill>
                  <a:schemeClr val="accent1">
                    <a:lumMod val="50000"/>
                  </a:schemeClr>
                </a:solidFill>
              </a:rPr>
              <a:t> C++ STL dynamic vectors</a:t>
            </a:r>
          </a:p>
        </p:txBody>
      </p:sp>
    </p:spTree>
    <p:extLst>
      <p:ext uri="{BB962C8B-B14F-4D97-AF65-F5344CB8AC3E}">
        <p14:creationId xmlns:p14="http://schemas.microsoft.com/office/powerpoint/2010/main" val="330610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191000" cy="334962"/>
          </a:xfrm>
        </p:spPr>
        <p:txBody>
          <a:bodyPr>
            <a:noAutofit/>
          </a:bodyPr>
          <a:lstStyle/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0.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General Introduction</a:t>
            </a:r>
            <a:endParaRPr lang="pl-PL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696200" cy="3657600"/>
          </a:xfrm>
        </p:spPr>
        <p:txBody>
          <a:bodyPr/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one of the four great experiments at the LHC</a:t>
            </a:r>
          </a:p>
          <a:p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7892" y="274638"/>
            <a:ext cx="81661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ATLAS Experiment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08" y="5899484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47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3" y="3429000"/>
            <a:ext cx="269458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38400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1) Which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functions are the </a:t>
            </a:r>
            <a:b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most crucial for the performance?</a:t>
            </a:r>
            <a:endParaRPr lang="pl-P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What is the root of all evil in </a:t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the Online Monitor?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Answer: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C++ STL dynamic vectors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Solution: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Accept it, because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changing it is impossible without rewriting the entire application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97" y="2209800"/>
            <a:ext cx="3390068" cy="162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89" y="2228850"/>
            <a:ext cx="288234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9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153400" cy="1143000"/>
          </a:xfrm>
        </p:spPr>
        <p:txBody>
          <a:bodyPr>
            <a:normAutofit/>
          </a:bodyPr>
          <a:lstStyle/>
          <a:p>
            <a:pPr marL="514350" indent="-514350"/>
            <a:r>
              <a:rPr lang="pl-PL" sz="2900" b="1" dirty="0" smtClean="0">
                <a:solidFill>
                  <a:schemeClr val="accent1">
                    <a:lumMod val="50000"/>
                  </a:schemeClr>
                </a:solidFill>
              </a:rPr>
              <a:t>Will </a:t>
            </a:r>
            <a:r>
              <a:rPr lang="pl-PL" sz="2900" b="1" dirty="0">
                <a:solidFill>
                  <a:schemeClr val="accent1">
                    <a:lumMod val="50000"/>
                  </a:schemeClr>
                </a:solidFill>
              </a:rPr>
              <a:t>structural optimisations be enough? </a:t>
            </a:r>
            <a:r>
              <a:rPr lang="pl-PL" sz="29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9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900" b="1" dirty="0" smtClean="0">
                <a:solidFill>
                  <a:schemeClr val="accent1">
                    <a:lumMod val="50000"/>
                  </a:schemeClr>
                </a:solidFill>
              </a:rPr>
              <a:t>Or </a:t>
            </a:r>
            <a:r>
              <a:rPr lang="pl-PL" sz="2900" b="1" dirty="0">
                <a:solidFill>
                  <a:schemeClr val="accent1">
                    <a:lumMod val="50000"/>
                  </a:schemeClr>
                </a:solidFill>
              </a:rPr>
              <a:t>new algorithms will have to be developed?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1"/>
            <a:ext cx="7696200" cy="350519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This version of the Online Monitor was originally developed within the ATLAS pixel test beam group</a:t>
            </a:r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It is very good but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there is always something to improve,</a:t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so I decided to investigate the algorithms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Starting Point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Previous clusterisation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algorithm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How does the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previous clusterization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algorithm work?</a:t>
            </a: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It compares every single hit with the 	rest from the same plane - O(n</a:t>
            </a:r>
            <a:r>
              <a:rPr lang="pl-PL" i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Clusterisation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How does the previous 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clusterisation algorithm 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work?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3381847" cy="402011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Clusterisation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572000" y="3048000"/>
            <a:ext cx="951839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4187"/>
            <a:ext cx="3382742" cy="4021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1552" y="1230868"/>
            <a:ext cx="217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Telescope Plane 1</a:t>
            </a:r>
            <a:endParaRPr lang="pl-PL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1258" y="1219200"/>
            <a:ext cx="217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Telescope Plane 1</a:t>
            </a:r>
            <a:endParaRPr lang="pl-PL" b="1" dirty="0"/>
          </a:p>
        </p:txBody>
      </p:sp>
      <p:sp>
        <p:nvSpPr>
          <p:cNvPr id="3" name="Rectangle 2"/>
          <p:cNvSpPr/>
          <p:nvPr/>
        </p:nvSpPr>
        <p:spPr>
          <a:xfrm>
            <a:off x="3581400" y="4055702"/>
            <a:ext cx="2877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there a way to optimise this?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591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New clusterisation algorithm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600" i="1" dirty="0" smtClean="0">
                <a:solidFill>
                  <a:schemeClr val="accent1">
                    <a:lumMod val="50000"/>
                  </a:schemeClr>
                </a:solidFill>
              </a:rPr>
              <a:t>Let’s sort all hits</a:t>
            </a:r>
            <a:endParaRPr lang="pl-PL" sz="3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i="1" dirty="0" smtClean="0">
                <a:solidFill>
                  <a:schemeClr val="accent1">
                    <a:lumMod val="50000"/>
                  </a:schemeClr>
                </a:solidFill>
              </a:rPr>
              <a:t>Now we can look only for the nearest neighbours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i="1" dirty="0" smtClean="0">
                <a:solidFill>
                  <a:schemeClr val="accent1">
                    <a:lumMod val="50000"/>
                  </a:schemeClr>
                </a:solidFill>
              </a:rPr>
              <a:t>O(n*log(n) + </a:t>
            </a:r>
            <a:r>
              <a:rPr lang="pl-PL" sz="3600" i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pl-PL" sz="36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Clusterisation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4195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696200" cy="4525963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Did it help?</a:t>
            </a:r>
          </a:p>
          <a:p>
            <a:endParaRPr lang="pl-PL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Clusterisation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59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992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We want to be somewhere here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Previous correlation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algorithm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How does the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previous correlation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algorithm work?</a:t>
            </a: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It correlates all clusters between every 		two 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planes - O(n</a:t>
            </a:r>
            <a:r>
              <a:rPr lang="pl-PL" i="1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Correlation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678" y="76200"/>
            <a:ext cx="8144321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How does the previous 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correlation algorithm 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work 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35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15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Correlation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Bent Arrow 8"/>
          <p:cNvSpPr/>
          <p:nvPr/>
        </p:nvSpPr>
        <p:spPr>
          <a:xfrm>
            <a:off x="2362200" y="3523102"/>
            <a:ext cx="1908724" cy="1808167"/>
          </a:xfrm>
          <a:prstGeom prst="bentArrow">
            <a:avLst>
              <a:gd name="adj1" fmla="val 23669"/>
              <a:gd name="adj2" fmla="val 24667"/>
              <a:gd name="adj3" fmla="val 37643"/>
              <a:gd name="adj4" fmla="val 37096"/>
            </a:avLst>
          </a:prstGeom>
          <a:scene3d>
            <a:camera prst="orthographicFront">
              <a:rot lat="21299992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9679" y="1002268"/>
            <a:ext cx="4867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  Telescope Plane 1                    Telescope Plane 2</a:t>
            </a:r>
            <a:endParaRPr lang="pl-P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70923" y="3429000"/>
            <a:ext cx="4867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  Telescope Plane 1                  Telescope Plane 2</a:t>
            </a:r>
            <a:endParaRPr lang="pl-PL" b="1" dirty="0"/>
          </a:p>
        </p:txBody>
      </p:sp>
      <p:sp>
        <p:nvSpPr>
          <p:cNvPr id="3" name="Rectangle 2"/>
          <p:cNvSpPr/>
          <p:nvPr/>
        </p:nvSpPr>
        <p:spPr>
          <a:xfrm>
            <a:off x="999679" y="4989493"/>
            <a:ext cx="2854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there a way to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optimise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this?</a:t>
            </a:r>
            <a:endParaRPr lang="pl-P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9" y="1363761"/>
            <a:ext cx="4867721" cy="2159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57" y="3733800"/>
            <a:ext cx="4869243" cy="236315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019800" y="4427185"/>
            <a:ext cx="2209800" cy="562308"/>
          </a:xfrm>
          <a:prstGeom prst="rightArrow">
            <a:avLst>
              <a:gd name="adj1" fmla="val 50000"/>
              <a:gd name="adj2" fmla="val 181056"/>
            </a:avLst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ight Arrow 20"/>
          <p:cNvSpPr/>
          <p:nvPr/>
        </p:nvSpPr>
        <p:spPr>
          <a:xfrm>
            <a:off x="5053263" y="4572000"/>
            <a:ext cx="2795338" cy="417493"/>
          </a:xfrm>
          <a:prstGeom prst="rightArrow">
            <a:avLst>
              <a:gd name="adj1" fmla="val 50000"/>
              <a:gd name="adj2" fmla="val 181056"/>
            </a:avLst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9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New correlation algorithm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Let’s try to reconstruct all tracks first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Then we could use reconstructed tracks to get information about correlations</a:t>
            </a:r>
            <a:endParaRPr lang="pl-PL" sz="30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... </a:t>
            </a: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and in addition to that we now know how many tracks (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roughly) we have in a single event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O(n*log(n))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83" y="5755480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18" y="580077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8" y="5897044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Correlation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61" y="4200618"/>
            <a:ext cx="4228439" cy="22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800" b="1" dirty="0" smtClean="0">
                <a:solidFill>
                  <a:schemeClr val="tx2">
                    <a:lumMod val="75000"/>
                  </a:schemeClr>
                </a:solidFill>
              </a:rPr>
              <a:t>How the new correlation algorithm works ?</a:t>
            </a:r>
            <a:endParaRPr lang="pl-PL" sz="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Correlation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Bent Arrow 8"/>
          <p:cNvSpPr/>
          <p:nvPr/>
        </p:nvSpPr>
        <p:spPr>
          <a:xfrm>
            <a:off x="5348892" y="3581400"/>
            <a:ext cx="1037150" cy="1503367"/>
          </a:xfrm>
          <a:prstGeom prst="bentArrow">
            <a:avLst>
              <a:gd name="adj1" fmla="val 23669"/>
              <a:gd name="adj2" fmla="val 33470"/>
              <a:gd name="adj3" fmla="val 37643"/>
              <a:gd name="adj4" fmla="val 37096"/>
            </a:avLst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936027" y="2362200"/>
            <a:ext cx="52237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1072255" y="1447800"/>
            <a:ext cx="38248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Telescope Plane 1           Telescope Plane 2</a:t>
            </a:r>
            <a:endParaRPr lang="pl-PL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6529" y="1414046"/>
            <a:ext cx="35612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Telescope Plane 1        Telescope Plane 2</a:t>
            </a:r>
            <a:endParaRPr lang="pl-PL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3623846"/>
            <a:ext cx="38248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Telescope Plane 1           Telescope Plane 2</a:t>
            </a:r>
            <a:endParaRPr lang="pl-PL" sz="1600" b="1" dirty="0"/>
          </a:p>
        </p:txBody>
      </p:sp>
      <p:pic>
        <p:nvPicPr>
          <p:cNvPr id="4098" name="Picture 2" descr="C:\Users\Wysek\Documents\DESY\telescope_student_session\Results3\haha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2347"/>
            <a:ext cx="3809532" cy="184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ysek\Documents\DESY\telescope_student_session\Results3\haha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5" y="1752600"/>
            <a:ext cx="382722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ysek\Documents\DESY\telescope_student_session\Results3\haha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28" y="1971588"/>
            <a:ext cx="3561271" cy="16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924800" y="2814594"/>
            <a:ext cx="762000" cy="53820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Picture 3" descr="F:\mich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7" y="3869323"/>
            <a:ext cx="2710109" cy="18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191000" cy="334962"/>
          </a:xfrm>
        </p:spPr>
        <p:txBody>
          <a:bodyPr>
            <a:noAutofit/>
          </a:bodyPr>
          <a:lstStyle/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0.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General Introduction</a:t>
            </a:r>
            <a:endParaRPr lang="pl-PL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696200" cy="3657600"/>
          </a:xfrm>
        </p:spPr>
        <p:txBody>
          <a:bodyPr/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Most famous for the new boson discovery:</a:t>
            </a:r>
          </a:p>
          <a:p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ATLAS Experiment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4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77979"/>
            <a:ext cx="5334000" cy="34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Changes in Plots</a:t>
            </a:r>
            <a:endParaRPr lang="pl-P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Correlation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981200"/>
            <a:ext cx="3845617" cy="2667000"/>
          </a:xfrm>
        </p:spPr>
      </p:pic>
      <p:sp>
        <p:nvSpPr>
          <p:cNvPr id="10" name="TextBox 9"/>
          <p:cNvSpPr txBox="1"/>
          <p:nvPr/>
        </p:nvSpPr>
        <p:spPr>
          <a:xfrm>
            <a:off x="1371600" y="141355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Old Correlation Plot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865822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141355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New Correlation Plot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6482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All clusters are being correlated.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6482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Only clusters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with associated tracks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are being correlated.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67481"/>
            <a:ext cx="8153401" cy="6096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696200" cy="4525963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Did it help?		</a:t>
            </a:r>
            <a:r>
              <a:rPr lang="pl-PL" sz="3600" i="1" dirty="0" smtClean="0">
                <a:solidFill>
                  <a:schemeClr val="accent1">
                    <a:lumMod val="50000"/>
                  </a:schemeClr>
                </a:solidFill>
              </a:rPr>
              <a:t>2GeV beam (2 </a:t>
            </a:r>
            <a:r>
              <a:rPr lang="pl-PL" sz="3600" i="1" dirty="0" smtClean="0">
                <a:solidFill>
                  <a:schemeClr val="accent1">
                    <a:lumMod val="50000"/>
                  </a:schemeClr>
                </a:solidFill>
              </a:rPr>
              <a:t>kHz</a:t>
            </a:r>
            <a:r>
              <a:rPr lang="pl-PL" sz="36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l-PL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Correlation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596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5029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We want to be somewhere </a:t>
            </a:r>
            <a:r>
              <a:rPr lang="pl-PL" b="1" dirty="0" smtClean="0">
                <a:solidFill>
                  <a:srgbClr val="C00000"/>
                </a:solidFill>
              </a:rPr>
              <a:t>here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Adding new functonalities usually makes </a:t>
            </a:r>
            <a:r>
              <a:rPr lang="pl-PL" b="1" dirty="0" smtClean="0">
                <a:solidFill>
                  <a:schemeClr val="accent2"/>
                </a:solidFill>
              </a:rPr>
              <a:t>application </a:t>
            </a:r>
            <a:r>
              <a:rPr lang="pl-PL" b="1" dirty="0">
                <a:solidFill>
                  <a:schemeClr val="accent2"/>
                </a:solidFill>
              </a:rPr>
              <a:t>slower but in this case we have a speed up!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441" y="26670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The only solution left was to skip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the incoming events.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New features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r>
              <a:rPr lang="pl-PL" sz="3400" b="1" dirty="0" smtClean="0">
                <a:solidFill>
                  <a:schemeClr val="tx2">
                    <a:lumMod val="75000"/>
                  </a:schemeClr>
                </a:solidFill>
              </a:rPr>
              <a:t>Performance with skipping 90 % of events</a:t>
            </a:r>
            <a:endParaRPr lang="pl-PL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New features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176"/>
            <a:ext cx="9144000" cy="5159624"/>
          </a:xfrm>
        </p:spPr>
      </p:pic>
    </p:spTree>
    <p:extLst>
      <p:ext uri="{BB962C8B-B14F-4D97-AF65-F5344CB8AC3E}">
        <p14:creationId xmlns:p14="http://schemas.microsoft.com/office/powerpoint/2010/main" val="30250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6962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The Online Monitor: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became a real-time tool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has new data quality monitoring functionalities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onducts self-analysis about its performance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We took data necessary for the performance study of the telescope.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1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BACKUPS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Tracks per Event plot in the Online Monitor</a:t>
            </a:r>
            <a:endParaRPr lang="pl-PL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737721" cy="52578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0"/>
            <a:ext cx="419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Correlation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191000" cy="334962"/>
          </a:xfrm>
        </p:spPr>
        <p:txBody>
          <a:bodyPr>
            <a:noAutofit/>
          </a:bodyPr>
          <a:lstStyle/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Test beams</a:t>
            </a:r>
            <a:endParaRPr lang="pl-PL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393117"/>
          </a:xfrm>
        </p:spPr>
        <p:txBody>
          <a:bodyPr>
            <a:normAutofit fontScale="92500"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Test beams are used for 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determinig properties of 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new cutting edge 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detector</a:t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systems</a:t>
            </a:r>
          </a:p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They</a:t>
            </a:r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use</a:t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devices</a:t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called</a:t>
            </a:r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telescopes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DESY test beam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2782788"/>
            <a:ext cx="5746974" cy="3008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6" name="Picture 2" descr="C:\Users\Wysek\Pictures\des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343400" cy="334962"/>
          </a:xfrm>
        </p:spPr>
        <p:txBody>
          <a:bodyPr>
            <a:noAutofit/>
          </a:bodyPr>
          <a:lstStyle/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Pixel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Telescopes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for test beams</a:t>
            </a:r>
            <a:endParaRPr lang="pl-PL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696200" cy="3657600"/>
          </a:xfrm>
        </p:spPr>
        <p:txBody>
          <a:bodyPr/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Telescopes 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work like a normal camera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Pixel telescopes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514600"/>
            <a:ext cx="4064000" cy="3048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13605" y="3695700"/>
            <a:ext cx="1039395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6" name="Picture 2" descr="C:\Users\Wysek\Pictures\des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technews.net/wp-content/uploads/2009/03/sony-cyber-shot-dsc-hx1-20x-super-zoom-came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2" y="2900362"/>
            <a:ext cx="311312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ysek\Documents\CERN\velo_view_prezentacja\Vel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5076752"/>
            <a:ext cx="609601" cy="4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343400" cy="334962"/>
          </a:xfrm>
        </p:spPr>
        <p:txBody>
          <a:bodyPr>
            <a:noAutofit/>
          </a:bodyPr>
          <a:lstStyle/>
          <a:p>
            <a:pPr algn="l"/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Pixel Telescopes for test beams</a:t>
            </a:r>
            <a:endParaRPr lang="pl-PL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274638"/>
            <a:ext cx="81534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What do we want to measure with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telescope?</a:t>
            </a:r>
            <a:endParaRPr lang="pl-P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6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99356"/>
            <a:ext cx="5501812" cy="2133600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3764667" y="4204356"/>
            <a:ext cx="4572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4338935"/>
            <a:ext cx="550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beam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870770"/>
            <a:ext cx="228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Check whether a device works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or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not and measure its properties: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- resolution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- etc...</a:t>
            </a:r>
            <a:endParaRPr lang="pl-PL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4284883" cy="334962"/>
          </a:xfrm>
        </p:spPr>
        <p:txBody>
          <a:bodyPr>
            <a:noAutofit/>
          </a:bodyPr>
          <a:lstStyle/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Pixel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Telescopes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for test beams</a:t>
            </a:r>
            <a:endParaRPr lang="pl-PL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304800"/>
            <a:ext cx="8153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   Pixel telescopes</a:t>
            </a:r>
            <a:endParaRPr lang="pl-P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38199"/>
            <a:ext cx="6667500" cy="500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6" name="Picture 2" descr="C:\Users\Wysek\Pictures\des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330225" y="2025316"/>
            <a:ext cx="1981201" cy="190500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val 17"/>
          <p:cNvSpPr/>
          <p:nvPr/>
        </p:nvSpPr>
        <p:spPr>
          <a:xfrm>
            <a:off x="5333999" y="2057400"/>
            <a:ext cx="1981201" cy="190500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val 18"/>
          <p:cNvSpPr/>
          <p:nvPr/>
        </p:nvSpPr>
        <p:spPr>
          <a:xfrm>
            <a:off x="4311426" y="2057400"/>
            <a:ext cx="1022573" cy="190500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Box 7"/>
          <p:cNvSpPr txBox="1"/>
          <p:nvPr/>
        </p:nvSpPr>
        <p:spPr>
          <a:xfrm>
            <a:off x="2294857" y="1447800"/>
            <a:ext cx="20519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Telescope arm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8630" y="1442881"/>
            <a:ext cx="20519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Telescope arm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6140" y="1442881"/>
            <a:ext cx="7531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DUT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4800600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DUT – Device Under Test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Wysek\Documents\CERN\velo_view_prezentacja\Ve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75106"/>
            <a:ext cx="838199" cy="6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4419600" cy="334962"/>
          </a:xfrm>
        </p:spPr>
        <p:txBody>
          <a:bodyPr>
            <a:noAutofit/>
          </a:bodyPr>
          <a:lstStyle/>
          <a:p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Pixel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Telescopes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for test beams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381000"/>
            <a:ext cx="8153400" cy="66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„Datura” telescope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6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50" y="1119483"/>
            <a:ext cx="5105400" cy="4308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980145"/>
            <a:ext cx="3006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6 telescope planes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MIMOSA 26 sensors:</a:t>
            </a:r>
          </a:p>
          <a:p>
            <a:pPr marL="742950" lvl="1" indent="-285750">
              <a:buFont typeface="Calibri" pitchFamily="34" charset="0"/>
              <a:buChar char="-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1152x576 pixels 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= 0.7 Mpix</a:t>
            </a:r>
          </a:p>
          <a:p>
            <a:pPr marL="742950" lvl="1" indent="-285750">
              <a:buFont typeface="Calibri" pitchFamily="34" charset="0"/>
              <a:buChar char="-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„pictures” are taken every 115.2 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µs</a:t>
            </a:r>
          </a:p>
          <a:p>
            <a:pPr marL="742950" lvl="1" indent="-285750">
              <a:buFont typeface="Calibri" pitchFamily="34" charset="0"/>
              <a:buChar char="-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inary readout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Sensors are usually cooled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15°C 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(to stabilize their performance in time)</a:t>
            </a:r>
          </a:p>
        </p:txBody>
      </p:sp>
    </p:spTree>
    <p:extLst>
      <p:ext uri="{BB962C8B-B14F-4D97-AF65-F5344CB8AC3E}">
        <p14:creationId xmlns:p14="http://schemas.microsoft.com/office/powerpoint/2010/main" val="21531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6" y="5851754"/>
            <a:ext cx="438552" cy="852580"/>
          </a:xfrm>
          <a:prstGeom prst="rect">
            <a:avLst/>
          </a:prstGeom>
        </p:spPr>
      </p:pic>
      <p:pic>
        <p:nvPicPr>
          <p:cNvPr id="12" name="Picture 2" descr="C:\Users\Wysek\Pictures\des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1" y="58970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ysek\Pictures\logo_0307_trns_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41" y="5993318"/>
            <a:ext cx="1184526" cy="5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400" y="0"/>
            <a:ext cx="4343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Pixel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Telescopes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for test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beams</a:t>
            </a:r>
            <a:endParaRPr lang="pl-PL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792162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Architecture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103"/>
            <a:ext cx="7010400" cy="4709551"/>
          </a:xfr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778</Words>
  <Application>Microsoft Office PowerPoint</Application>
  <PresentationFormat>On-screen Show (4:3)</PresentationFormat>
  <Paragraphs>200</Paragraphs>
  <Slides>37</Slides>
  <Notes>5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Pixel Beam Telescope - Online Monitor</vt:lpstr>
      <vt:lpstr>0. General Introduction</vt:lpstr>
      <vt:lpstr>0. General Introduction</vt:lpstr>
      <vt:lpstr>1. Test beams</vt:lpstr>
      <vt:lpstr>2. Pixel Telescopes for test beams</vt:lpstr>
      <vt:lpstr>2. Pixel Telescopes for test beams</vt:lpstr>
      <vt:lpstr>2. Pixel Telescopes for test beams</vt:lpstr>
      <vt:lpstr>2. Pixel Telescopes for test beams</vt:lpstr>
      <vt:lpstr>Architecture</vt:lpstr>
      <vt:lpstr>Architecture</vt:lpstr>
      <vt:lpstr>3. Goals</vt:lpstr>
      <vt:lpstr>Preliminary analysis</vt:lpstr>
      <vt:lpstr>Preliminary analysis</vt:lpstr>
      <vt:lpstr>Preliminary analysis</vt:lpstr>
      <vt:lpstr>Profiling</vt:lpstr>
      <vt:lpstr>PowerPoint Presentation</vt:lpstr>
      <vt:lpstr>Questions I asked myself after  seeing a few callgraphs</vt:lpstr>
      <vt:lpstr>1) Which functions are the  most crucial for the performance?</vt:lpstr>
      <vt:lpstr>1) Which functions are the  most crucial for the performance?</vt:lpstr>
      <vt:lpstr>1) Which functions are the  most crucial for the performance?</vt:lpstr>
      <vt:lpstr>Will structural optimisations be enough?  Or new algorithms will have to be developed?</vt:lpstr>
      <vt:lpstr>Previous clusterisation algorithm</vt:lpstr>
      <vt:lpstr>How does the previous clusterisation algorithm work?</vt:lpstr>
      <vt:lpstr>New clusterisation algorithm</vt:lpstr>
      <vt:lpstr>Performance</vt:lpstr>
      <vt:lpstr>Previous correlation algorithm</vt:lpstr>
      <vt:lpstr>How does the previous correlation algorithm work ?</vt:lpstr>
      <vt:lpstr>New correlation algorithm</vt:lpstr>
      <vt:lpstr>How the new correlation algorithm works ?</vt:lpstr>
      <vt:lpstr>Changes in Plots</vt:lpstr>
      <vt:lpstr>Performance</vt:lpstr>
      <vt:lpstr>The only solution left was to skip  the incoming events.</vt:lpstr>
      <vt:lpstr>Performance with skipping 90 % of events</vt:lpstr>
      <vt:lpstr>Summary</vt:lpstr>
      <vt:lpstr>PowerPoint Presentation</vt:lpstr>
      <vt:lpstr>BACKUPS</vt:lpstr>
      <vt:lpstr>Tracks per Event plot in the Online Monitor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Monitor</dc:title>
  <dc:creator>Wysek</dc:creator>
  <cp:lastModifiedBy>Michal Wysokinski</cp:lastModifiedBy>
  <cp:revision>106</cp:revision>
  <dcterms:created xsi:type="dcterms:W3CDTF">2006-08-16T00:00:00Z</dcterms:created>
  <dcterms:modified xsi:type="dcterms:W3CDTF">2012-09-05T23:28:07Z</dcterms:modified>
</cp:coreProperties>
</file>