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260" r:id="rId3"/>
    <p:sldId id="290" r:id="rId4"/>
    <p:sldId id="291" r:id="rId5"/>
    <p:sldId id="257" r:id="rId6"/>
    <p:sldId id="258" r:id="rId7"/>
    <p:sldId id="261" r:id="rId8"/>
    <p:sldId id="263" r:id="rId9"/>
    <p:sldId id="264" r:id="rId10"/>
    <p:sldId id="268" r:id="rId11"/>
    <p:sldId id="269" r:id="rId12"/>
    <p:sldId id="280" r:id="rId13"/>
    <p:sldId id="270" r:id="rId14"/>
    <p:sldId id="286" r:id="rId15"/>
    <p:sldId id="287" r:id="rId16"/>
    <p:sldId id="285" r:id="rId17"/>
    <p:sldId id="262" r:id="rId18"/>
    <p:sldId id="292" r:id="rId19"/>
    <p:sldId id="265" r:id="rId20"/>
    <p:sldId id="266" r:id="rId21"/>
    <p:sldId id="267" r:id="rId22"/>
    <p:sldId id="293" r:id="rId23"/>
    <p:sldId id="271" r:id="rId24"/>
    <p:sldId id="272" r:id="rId25"/>
    <p:sldId id="276" r:id="rId26"/>
    <p:sldId id="273" r:id="rId27"/>
    <p:sldId id="274" r:id="rId28"/>
    <p:sldId id="275" r:id="rId29"/>
    <p:sldId id="29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99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70" d="100"/>
          <a:sy n="70" d="100"/>
        </p:scale>
        <p:origin x="-1392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AF27-03AC-4180-8100-A91ACB59296C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651B3-0335-4EBF-8485-64409FF518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477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Number of structures in PDB databank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651B3-0335-4EBF-8485-64409FF518E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</a:t>
            </a:r>
            <a:r>
              <a:rPr lang="en-US" baseline="0" dirty="0" smtClean="0"/>
              <a:t> 11 </a:t>
            </a:r>
            <a:r>
              <a:rPr lang="en-US" baseline="0" dirty="0" err="1" smtClean="0"/>
              <a:t>beamline</a:t>
            </a:r>
            <a:r>
              <a:rPr lang="en-US" baseline="0" dirty="0" smtClean="0"/>
              <a:t> at DORIS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651B3-0335-4EBF-8485-64409FF518E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-&gt; passive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651B3-0335-4EBF-8485-64409FF518E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72C99-3043-49DF-93B4-508C18D99883}" type="datetimeFigureOut">
              <a:rPr lang="ru-RU" smtClean="0"/>
              <a:pPr/>
              <a:t>06.09.2012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F2611-4E36-47B7-AC67-B56B59060C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mbria" pitchFamily="18" charset="0"/>
              </a:rPr>
              <a:t>Sample preparation, characterization and delivery for Free Electron Laser protein </a:t>
            </a:r>
            <a:r>
              <a:rPr lang="en-US" b="1" dirty="0" smtClean="0">
                <a:latin typeface="Cambria" pitchFamily="18" charset="0"/>
              </a:rPr>
              <a:t>serial crystallography </a:t>
            </a:r>
            <a:r>
              <a:rPr lang="en-US" b="1" dirty="0">
                <a:latin typeface="Cambria" pitchFamily="18" charset="0"/>
              </a:rPr>
              <a:t>experiments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365104"/>
            <a:ext cx="4392488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err="1" smtClean="0">
                <a:latin typeface="Cambria" pitchFamily="18" charset="0"/>
              </a:rPr>
              <a:t>Kirill</a:t>
            </a:r>
            <a:r>
              <a:rPr lang="en-US" dirty="0" smtClean="0">
                <a:latin typeface="Cambria" pitchFamily="18" charset="0"/>
              </a:rPr>
              <a:t> Baranov</a:t>
            </a:r>
          </a:p>
          <a:p>
            <a:pPr algn="l"/>
            <a:endParaRPr lang="it-IT" sz="2100" dirty="0" smtClean="0">
              <a:latin typeface="Cambria" pitchFamily="18" charset="0"/>
            </a:endParaRPr>
          </a:p>
          <a:p>
            <a:pPr algn="l"/>
            <a:r>
              <a:rPr lang="it-IT" sz="2100" dirty="0" err="1" smtClean="0">
                <a:latin typeface="Cambria" pitchFamily="18" charset="0"/>
              </a:rPr>
              <a:t>supervised</a:t>
            </a:r>
            <a:r>
              <a:rPr lang="it-IT" sz="2100" dirty="0" smtClean="0">
                <a:latin typeface="Cambria" pitchFamily="18" charset="0"/>
              </a:rPr>
              <a:t> </a:t>
            </a:r>
            <a:r>
              <a:rPr lang="it-IT" sz="2100" dirty="0" err="1" smtClean="0">
                <a:latin typeface="Cambria" pitchFamily="18" charset="0"/>
              </a:rPr>
              <a:t>by</a:t>
            </a:r>
            <a:endParaRPr lang="it-IT" sz="2100" dirty="0" smtClean="0">
              <a:latin typeface="Cambria" pitchFamily="18" charset="0"/>
            </a:endParaRPr>
          </a:p>
          <a:p>
            <a:pPr algn="l"/>
            <a:r>
              <a:rPr lang="it-IT" sz="2100" dirty="0" smtClean="0">
                <a:latin typeface="Cambria" pitchFamily="18" charset="0"/>
              </a:rPr>
              <a:t>Henry </a:t>
            </a:r>
            <a:r>
              <a:rPr lang="it-IT" sz="2100" dirty="0" err="1" smtClean="0">
                <a:latin typeface="Cambria" pitchFamily="18" charset="0"/>
              </a:rPr>
              <a:t>Chapman</a:t>
            </a:r>
            <a:endParaRPr lang="en-US" sz="2100" dirty="0" smtClean="0">
              <a:latin typeface="Cambria" pitchFamily="18" charset="0"/>
            </a:endParaRPr>
          </a:p>
          <a:p>
            <a:pPr algn="l"/>
            <a:r>
              <a:rPr lang="en-US" sz="2100" dirty="0" smtClean="0">
                <a:latin typeface="Cambria" pitchFamily="18" charset="0"/>
              </a:rPr>
              <a:t>Francesco </a:t>
            </a:r>
            <a:r>
              <a:rPr lang="en-US" sz="2100" dirty="0" err="1">
                <a:latin typeface="Cambria" pitchFamily="18" charset="0"/>
              </a:rPr>
              <a:t>S</a:t>
            </a:r>
            <a:r>
              <a:rPr lang="en-US" sz="2100" dirty="0" err="1" smtClean="0">
                <a:latin typeface="Cambria" pitchFamily="18" charset="0"/>
              </a:rPr>
              <a:t>tellato</a:t>
            </a:r>
            <a:endParaRPr lang="ru-RU" sz="2100" dirty="0">
              <a:latin typeface="Cambria" pitchFamily="18" charset="0"/>
            </a:endParaRPr>
          </a:p>
        </p:txBody>
      </p:sp>
      <p:pic>
        <p:nvPicPr>
          <p:cNvPr id="5" name="Picture 8" descr="ps1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256"/>
            <a:ext cx="3008313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57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III. 1. Counting crystal</a:t>
            </a:r>
            <a:endParaRPr lang="ru-RU" dirty="0"/>
          </a:p>
        </p:txBody>
      </p:sp>
      <p:sp>
        <p:nvSpPr>
          <p:cNvPr id="5" name="Rettangolo 4"/>
          <p:cNvSpPr/>
          <p:nvPr/>
        </p:nvSpPr>
        <p:spPr>
          <a:xfrm>
            <a:off x="5148064" y="4077072"/>
            <a:ext cx="3707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/>
              <a:t>LYSOZYME_H_F_4</a:t>
            </a:r>
          </a:p>
          <a:p>
            <a:pPr algn="r"/>
            <a:r>
              <a:rPr lang="en-US" dirty="0" err="1" smtClean="0"/>
              <a:t>V</a:t>
            </a:r>
            <a:r>
              <a:rPr lang="en-US" baseline="-25000" dirty="0" err="1" smtClean="0"/>
              <a:t>droplet</a:t>
            </a:r>
            <a:r>
              <a:rPr lang="en-US" baseline="-25000" dirty="0" smtClean="0"/>
              <a:t> </a:t>
            </a:r>
            <a:r>
              <a:rPr lang="en-US" dirty="0" smtClean="0"/>
              <a:t> = 2 µl</a:t>
            </a:r>
            <a:endParaRPr lang="ru-RU" dirty="0" smtClean="0"/>
          </a:p>
          <a:p>
            <a:pPr algn="r"/>
            <a:r>
              <a:rPr lang="en-US" dirty="0" err="1" smtClean="0"/>
              <a:t>S</a:t>
            </a:r>
            <a:r>
              <a:rPr lang="en-US" baseline="-25000" dirty="0" err="1" smtClean="0"/>
              <a:t>droplet</a:t>
            </a:r>
            <a:r>
              <a:rPr lang="en-US" baseline="-25000" dirty="0" smtClean="0"/>
              <a:t> surface </a:t>
            </a:r>
            <a:r>
              <a:rPr lang="en-US" dirty="0" smtClean="0"/>
              <a:t>= 6 mm</a:t>
            </a:r>
            <a:r>
              <a:rPr lang="en-US" baseline="30000" dirty="0" smtClean="0"/>
              <a:t>2</a:t>
            </a:r>
            <a:endParaRPr lang="ru-RU" dirty="0" smtClean="0"/>
          </a:p>
          <a:p>
            <a:pPr algn="r"/>
            <a:r>
              <a:rPr lang="en-US" dirty="0" smtClean="0"/>
              <a:t> </a:t>
            </a:r>
            <a:endParaRPr lang="ru-RU" dirty="0" smtClean="0"/>
          </a:p>
          <a:p>
            <a:pPr algn="r"/>
            <a:r>
              <a:rPr lang="en-US" dirty="0" smtClean="0"/>
              <a:t>#/10 000 µm</a:t>
            </a:r>
            <a:r>
              <a:rPr lang="en-US" baseline="30000" dirty="0" smtClean="0"/>
              <a:t>2</a:t>
            </a:r>
            <a:r>
              <a:rPr lang="en-US" dirty="0" smtClean="0"/>
              <a:t> = 160</a:t>
            </a:r>
          </a:p>
          <a:p>
            <a:pPr algn="r"/>
            <a:endParaRPr lang="ru-RU" dirty="0" smtClean="0"/>
          </a:p>
          <a:p>
            <a:pPr algn="r"/>
            <a:r>
              <a:rPr lang="en-US" dirty="0" smtClean="0"/>
              <a:t>(6 mm</a:t>
            </a:r>
            <a:r>
              <a:rPr lang="en-US" baseline="30000" dirty="0" smtClean="0"/>
              <a:t>2</a:t>
            </a:r>
            <a:r>
              <a:rPr lang="en-US" dirty="0" smtClean="0"/>
              <a:t>/0.01 mm</a:t>
            </a:r>
            <a:r>
              <a:rPr lang="en-US" baseline="30000" dirty="0" smtClean="0"/>
              <a:t>2</a:t>
            </a:r>
            <a:r>
              <a:rPr lang="en-US" dirty="0" smtClean="0"/>
              <a:t>) * 160 #/2 µl  = 50 000 #/µl = </a:t>
            </a:r>
            <a:r>
              <a:rPr lang="en-US" b="1" dirty="0" smtClean="0"/>
              <a:t>5*10</a:t>
            </a:r>
            <a:r>
              <a:rPr lang="en-US" b="1" baseline="30000" dirty="0" smtClean="0"/>
              <a:t>7</a:t>
            </a:r>
            <a:r>
              <a:rPr lang="en-US" b="1" dirty="0" smtClean="0"/>
              <a:t> #/ml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1124744"/>
            <a:ext cx="6048672" cy="4536504"/>
            <a:chOff x="3491880" y="2492896"/>
            <a:chExt cx="5367091" cy="4021794"/>
          </a:xfrm>
        </p:grpSpPr>
        <p:pic>
          <p:nvPicPr>
            <p:cNvPr id="2050" name="Picture 2" descr="C:\Users\Кирилл Сиэтлов\Desktop\Report Docs\Optical Microscopy\1508\LK_H_F_4_20x_3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91880" y="2492896"/>
              <a:ext cx="5367091" cy="4021794"/>
            </a:xfrm>
            <a:prstGeom prst="rect">
              <a:avLst/>
            </a:prstGeom>
            <a:noFill/>
          </p:spPr>
        </p:pic>
        <p:sp>
          <p:nvSpPr>
            <p:cNvPr id="7" name="Рамка 6"/>
            <p:cNvSpPr/>
            <p:nvPr/>
          </p:nvSpPr>
          <p:spPr>
            <a:xfrm>
              <a:off x="4427984" y="3212976"/>
              <a:ext cx="1368152" cy="1368152"/>
            </a:xfrm>
            <a:prstGeom prst="frame">
              <a:avLst>
                <a:gd name="adj1" fmla="val 118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9" name="Rettangolo 4"/>
          <p:cNvSpPr/>
          <p:nvPr/>
        </p:nvSpPr>
        <p:spPr>
          <a:xfrm>
            <a:off x="6648230" y="1052736"/>
            <a:ext cx="24957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latin typeface="Cambria" pitchFamily="18" charset="0"/>
              </a:rPr>
              <a:t> put a uniform droplet of known volume;</a:t>
            </a:r>
          </a:p>
          <a:p>
            <a:pPr>
              <a:buFontTx/>
              <a:buChar char="-"/>
            </a:pPr>
            <a:r>
              <a:rPr lang="en-US" dirty="0" smtClean="0">
                <a:latin typeface="Cambria" pitchFamily="18" charset="0"/>
              </a:rPr>
              <a:t> measure the surface of the droplet.;</a:t>
            </a:r>
          </a:p>
          <a:p>
            <a:pPr>
              <a:buFontTx/>
              <a:buChar char="-"/>
            </a:pPr>
            <a:r>
              <a:rPr lang="en-US" dirty="0" smtClean="0">
                <a:latin typeface="Cambria" pitchFamily="18" charset="0"/>
              </a:rPr>
              <a:t> count the number of crystals in different parts of the droplet;</a:t>
            </a:r>
          </a:p>
          <a:p>
            <a:pPr>
              <a:buFontTx/>
              <a:buChar char="-"/>
            </a:pPr>
            <a:r>
              <a:rPr lang="en-US" dirty="0" smtClean="0">
                <a:latin typeface="Cambria" pitchFamily="18" charset="0"/>
              </a:rPr>
              <a:t> calculate the total number of crystals.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III. 1. Crystal shape and size distribution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it-IT" sz="2800" dirty="0" smtClean="0">
                <a:latin typeface="Cambria" pitchFamily="18" charset="0"/>
              </a:rPr>
              <a:t>Crystals of different sizes and shapes are observed:</a:t>
            </a:r>
            <a:endParaRPr lang="en-US" sz="2800" dirty="0" smtClean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u="sng" dirty="0" smtClean="0">
                <a:latin typeface="Cambria" pitchFamily="18" charset="0"/>
              </a:rPr>
              <a:t>Needles</a:t>
            </a:r>
            <a:r>
              <a:rPr lang="en-US" sz="2800" dirty="0" smtClean="0">
                <a:latin typeface="Cambria" pitchFamily="18" charset="0"/>
              </a:rPr>
              <a:t> - length</a:t>
            </a:r>
            <a:r>
              <a:rPr lang="en-US" sz="2800" dirty="0">
                <a:latin typeface="Cambria" pitchFamily="18" charset="0"/>
              </a:rPr>
              <a:t>: </a:t>
            </a:r>
            <a:r>
              <a:rPr lang="en-US" sz="2800" dirty="0" smtClean="0">
                <a:latin typeface="Cambria" pitchFamily="18" charset="0"/>
              </a:rPr>
              <a:t>from less than </a:t>
            </a:r>
            <a:r>
              <a:rPr lang="en-US" sz="2800" dirty="0">
                <a:latin typeface="Cambria" pitchFamily="18" charset="0"/>
              </a:rPr>
              <a:t>microns </a:t>
            </a:r>
            <a:r>
              <a:rPr lang="en-US" sz="2800" dirty="0" smtClean="0">
                <a:latin typeface="Cambria" pitchFamily="18" charset="0"/>
              </a:rPr>
              <a:t>to a few hundreds microns, width</a:t>
            </a:r>
            <a:r>
              <a:rPr lang="en-US" sz="2800" dirty="0">
                <a:latin typeface="Cambria" pitchFamily="18" charset="0"/>
              </a:rPr>
              <a:t>: from microns to 30 </a:t>
            </a:r>
            <a:r>
              <a:rPr lang="en-US" sz="2800" dirty="0" smtClean="0">
                <a:latin typeface="Cambria" pitchFamily="18" charset="0"/>
              </a:rPr>
              <a:t>microns;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u="sng" dirty="0" smtClean="0">
                <a:latin typeface="Cambria" pitchFamily="18" charset="0"/>
              </a:rPr>
              <a:t>Tetrahedrons </a:t>
            </a:r>
            <a:r>
              <a:rPr lang="en-US" sz="2800" dirty="0" smtClean="0">
                <a:latin typeface="Cambria" pitchFamily="18" charset="0"/>
              </a:rPr>
              <a:t>- up </a:t>
            </a:r>
            <a:r>
              <a:rPr lang="en-US" sz="2800" dirty="0">
                <a:latin typeface="Cambria" pitchFamily="18" charset="0"/>
              </a:rPr>
              <a:t>to </a:t>
            </a:r>
            <a:r>
              <a:rPr lang="en-US" sz="2800" dirty="0" smtClean="0">
                <a:latin typeface="Cambria" pitchFamily="18" charset="0"/>
              </a:rPr>
              <a:t>about 20 microns;</a:t>
            </a:r>
          </a:p>
          <a:p>
            <a:pPr marL="514350" indent="-514350">
              <a:buFont typeface="+mj-lt"/>
              <a:buAutoNum type="arabicPeriod"/>
            </a:pPr>
            <a:endParaRPr lang="ru-RU" sz="2800" dirty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u="sng" dirty="0" smtClean="0">
                <a:latin typeface="Cambria" pitchFamily="18" charset="0"/>
              </a:rPr>
              <a:t>Aggregates (maybe containing small crystals) </a:t>
            </a:r>
            <a:r>
              <a:rPr lang="en-US" sz="2800" dirty="0" smtClean="0">
                <a:latin typeface="Cambria" pitchFamily="18" charset="0"/>
              </a:rPr>
              <a:t>– up to 100 microns.</a:t>
            </a:r>
            <a:endParaRPr lang="ru-RU" sz="28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Кирилл Сиэтлов\Desktop\Report Docs\Optical Microscopy\2008\LK_M_F_4_20x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1412776"/>
            <a:ext cx="6345936" cy="47548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20072" y="1556792"/>
            <a:ext cx="2376264" cy="3024336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ttangolo 4"/>
          <p:cNvSpPr/>
          <p:nvPr/>
        </p:nvSpPr>
        <p:spPr>
          <a:xfrm>
            <a:off x="5364088" y="1628800"/>
            <a:ext cx="2808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LYSOZYME_M_F_4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0.09 M </a:t>
            </a:r>
            <a:r>
              <a:rPr lang="en-US" dirty="0" err="1" smtClean="0">
                <a:solidFill>
                  <a:schemeClr val="bg1"/>
                </a:solidFill>
              </a:rPr>
              <a:t>NaCl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0.01 M </a:t>
            </a:r>
            <a:r>
              <a:rPr lang="en-US" dirty="0" err="1" smtClean="0">
                <a:solidFill>
                  <a:schemeClr val="bg1"/>
                </a:solidFill>
              </a:rPr>
              <a:t>NaOH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50 g/l HEWL;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  <a:latin typeface="Cambria"/>
                <a:ea typeface="Arial"/>
              </a:rPr>
              <a:t>µ</a:t>
            </a:r>
            <a:r>
              <a:rPr lang="en-US" dirty="0" smtClean="0">
                <a:solidFill>
                  <a:schemeClr val="bg1"/>
                </a:solidFill>
              </a:rPr>
              <a:t>m  </a:t>
            </a:r>
            <a:r>
              <a:rPr lang="en-US" dirty="0" err="1" smtClean="0">
                <a:solidFill>
                  <a:schemeClr val="bg1"/>
                </a:solidFill>
              </a:rPr>
              <a:t>prefiltered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4°C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III. 1. Crystal shape and size distribution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75656" y="4797152"/>
            <a:ext cx="2736304" cy="1224136"/>
            <a:chOff x="1115616" y="4653136"/>
            <a:chExt cx="2736304" cy="122413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15616" y="4653136"/>
              <a:ext cx="2592288" cy="1224136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ttangolo 4"/>
            <p:cNvSpPr/>
            <p:nvPr/>
          </p:nvSpPr>
          <p:spPr>
            <a:xfrm>
              <a:off x="1115616" y="4653136"/>
              <a:ext cx="27363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smtClean="0">
                  <a:latin typeface="Cambria" pitchFamily="18" charset="0"/>
                </a:rPr>
                <a:t>Crystal density is </a:t>
              </a:r>
              <a:r>
                <a:rPr lang="en-US" dirty="0" smtClean="0">
                  <a:latin typeface="Cambria" pitchFamily="18" charset="0"/>
                </a:rPr>
                <a:t>high, </a:t>
              </a:r>
              <a:r>
                <a:rPr lang="it-IT" dirty="0" smtClean="0">
                  <a:latin typeface="Cambria" pitchFamily="18" charset="0"/>
                </a:rPr>
                <a:t>about </a:t>
              </a:r>
              <a:r>
                <a:rPr lang="ru-RU" dirty="0" smtClean="0">
                  <a:latin typeface="Cambria" pitchFamily="18" charset="0"/>
                </a:rPr>
                <a:t>10</a:t>
              </a:r>
              <a:r>
                <a:rPr lang="ru-RU" baseline="30000" dirty="0" smtClean="0">
                  <a:latin typeface="Cambria" pitchFamily="18" charset="0"/>
                </a:rPr>
                <a:t>6</a:t>
              </a:r>
              <a:r>
                <a:rPr lang="en-US" dirty="0" smtClean="0">
                  <a:latin typeface="Cambria" pitchFamily="18" charset="0"/>
                </a:rPr>
                <a:t> #/µl</a:t>
              </a:r>
              <a:r>
                <a:rPr lang="ru-RU" dirty="0" smtClean="0">
                  <a:latin typeface="Cambria" pitchFamily="18" charset="0"/>
                </a:rPr>
                <a:t> </a:t>
              </a:r>
              <a:r>
                <a:rPr lang="en-US" dirty="0" smtClean="0">
                  <a:latin typeface="Cambria" pitchFamily="18" charset="0"/>
                </a:rPr>
                <a:t>here.</a:t>
              </a:r>
              <a:endParaRPr lang="ru-RU" dirty="0" smtClean="0">
                <a:latin typeface="Cambria" pitchFamily="18" charset="0"/>
              </a:endParaRPr>
            </a:p>
            <a:p>
              <a:r>
                <a:rPr lang="en-US" dirty="0" smtClean="0">
                  <a:latin typeface="Cambria" pitchFamily="18" charset="0"/>
                </a:rPr>
                <a:t>Most part of crystals are needles</a:t>
              </a:r>
              <a:r>
                <a:rPr lang="ru-RU" dirty="0" smtClean="0">
                  <a:latin typeface="Cambria" pitchFamily="18" charset="0"/>
                </a:rPr>
                <a:t>.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Кирилл Сиэтлов\Desktop\Report Docs\Optical Microscopy\1308\Counting G, GF\LK_G_F_20x_4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0424"/>
            <a:ext cx="6345936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436096" y="1556792"/>
            <a:ext cx="2088232" cy="2880320"/>
          </a:xfrm>
          <a:prstGeom prst="rect">
            <a:avLst/>
          </a:prstGeom>
          <a:solidFill>
            <a:schemeClr val="tx1">
              <a:lumMod val="95000"/>
              <a:lumOff val="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ttangolo 4"/>
          <p:cNvSpPr/>
          <p:nvPr/>
        </p:nvSpPr>
        <p:spPr>
          <a:xfrm>
            <a:off x="5508104" y="1628800"/>
            <a:ext cx="20162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LYSOZYME_G_F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0.9 M NaCl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50 g/l HEWL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0.5 </a:t>
            </a:r>
            <a:r>
              <a:rPr lang="en-US" dirty="0" smtClean="0">
                <a:solidFill>
                  <a:schemeClr val="bg1"/>
                </a:solidFill>
                <a:latin typeface="Cambria"/>
                <a:ea typeface="Arial"/>
              </a:rPr>
              <a:t>µ</a:t>
            </a:r>
            <a:r>
              <a:rPr lang="en-US" dirty="0" smtClean="0">
                <a:solidFill>
                  <a:schemeClr val="bg1"/>
                </a:solidFill>
              </a:rPr>
              <a:t>m  </a:t>
            </a:r>
            <a:r>
              <a:rPr lang="en-US" dirty="0" err="1" smtClean="0">
                <a:solidFill>
                  <a:schemeClr val="bg1"/>
                </a:solidFill>
              </a:rPr>
              <a:t>prefiltered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8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20°C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III. 1. Crystal shape and size distribution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Кирилл Сиэтлов\Desktop\Report Docs\Optical Microscopy\0808\Lysozyme_20x_5ulAceticAcid_mixed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1411200"/>
            <a:ext cx="6345936" cy="47548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1628800"/>
            <a:ext cx="2016224" cy="288032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ttangolo 4"/>
          <p:cNvSpPr/>
          <p:nvPr/>
        </p:nvSpPr>
        <p:spPr>
          <a:xfrm>
            <a:off x="1619672" y="1700808"/>
            <a:ext cx="2160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LYSOZYME_G_F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0.9 M NaCl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50 g/l HEWL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0.5 </a:t>
            </a:r>
            <a:r>
              <a:rPr lang="en-US" dirty="0" smtClean="0">
                <a:solidFill>
                  <a:schemeClr val="bg1"/>
                </a:solidFill>
                <a:latin typeface="Cambria"/>
                <a:ea typeface="Arial"/>
              </a:rPr>
              <a:t>µ</a:t>
            </a:r>
            <a:r>
              <a:rPr lang="en-US" dirty="0" smtClean="0">
                <a:solidFill>
                  <a:schemeClr val="bg1"/>
                </a:solidFill>
              </a:rPr>
              <a:t>m  </a:t>
            </a:r>
            <a:r>
              <a:rPr lang="en-US" dirty="0" err="1" smtClean="0">
                <a:solidFill>
                  <a:schemeClr val="bg1"/>
                </a:solidFill>
              </a:rPr>
              <a:t>prefiltered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8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20°C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III. 1. Crystal shape and size distribution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Кирилл Сиэтлов\Desktop\Report Docs\Optical Microscopy\1508\LK_H_F_4_20x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1411200"/>
            <a:ext cx="6345936" cy="47548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08104" y="1556792"/>
            <a:ext cx="2016224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Rettangolo 4"/>
          <p:cNvSpPr/>
          <p:nvPr/>
        </p:nvSpPr>
        <p:spPr>
          <a:xfrm>
            <a:off x="5580112" y="1628800"/>
            <a:ext cx="2880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LYSOZYME_H_F_4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0.43 M </a:t>
            </a:r>
            <a:r>
              <a:rPr lang="en-US" dirty="0" err="1" smtClean="0">
                <a:solidFill>
                  <a:schemeClr val="bg1"/>
                </a:solidFill>
              </a:rPr>
              <a:t>NaCl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0.08 M </a:t>
            </a:r>
            <a:r>
              <a:rPr lang="en-US" dirty="0" err="1" smtClean="0">
                <a:solidFill>
                  <a:schemeClr val="bg1"/>
                </a:solidFill>
              </a:rPr>
              <a:t>NaOH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50 g/l HEWL;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0.5 µm  </a:t>
            </a:r>
            <a:r>
              <a:rPr lang="en-US" dirty="0" err="1" smtClean="0">
                <a:solidFill>
                  <a:schemeClr val="bg1"/>
                </a:solidFill>
              </a:rPr>
              <a:t>prefiltered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12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4°C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III. 1. Crystal shape and size distribution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Кирилл Сиэтлов\Desktop\Report Docs\Optical Microscopy\0808\Lysozyme_20x_mixed_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1411200"/>
            <a:ext cx="6345936" cy="47548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36096" y="1556792"/>
            <a:ext cx="2664296" cy="288032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ttangolo 4"/>
          <p:cNvSpPr/>
          <p:nvPr/>
        </p:nvSpPr>
        <p:spPr>
          <a:xfrm>
            <a:off x="5652120" y="1628800"/>
            <a:ext cx="2664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LYSOZYME_D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1.84 M NaCl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0.1 M amm. ac.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0.34 M ac. acid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50 g/l HEWL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5.5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20°C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III. 1. Crystal shape and size distribution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III. </a:t>
            </a:r>
            <a:r>
              <a:rPr lang="en-US" dirty="0">
                <a:latin typeface="Cambria" pitchFamily="18" charset="0"/>
              </a:rPr>
              <a:t>1</a:t>
            </a:r>
            <a:r>
              <a:rPr lang="en-US" dirty="0" smtClean="0">
                <a:latin typeface="Cambria" pitchFamily="18" charset="0"/>
              </a:rPr>
              <a:t>. How to get small crystals 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19458" name="Picture 2" descr="C:\Users\Кирилл Сиэтлов\Desktop\Report Docs\3c7cde23817215391f32791d7bf91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109974"/>
            <a:ext cx="3092562" cy="231942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00240"/>
            <a:ext cx="8229600" cy="4214842"/>
          </a:xfrm>
          <a:noFill/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it-IT" dirty="0" err="1" smtClean="0">
                <a:latin typeface="Cambria" pitchFamily="18" charset="0"/>
              </a:rPr>
              <a:t>When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crystals</a:t>
            </a:r>
            <a:r>
              <a:rPr lang="it-IT" dirty="0" smtClean="0">
                <a:latin typeface="Cambria" pitchFamily="18" charset="0"/>
              </a:rPr>
              <a:t> are </a:t>
            </a:r>
            <a:r>
              <a:rPr lang="it-IT" dirty="0" err="1" smtClean="0">
                <a:latin typeface="Cambria" pitchFamily="18" charset="0"/>
              </a:rPr>
              <a:t>too</a:t>
            </a:r>
            <a:r>
              <a:rPr lang="it-IT" dirty="0" smtClean="0">
                <a:latin typeface="Cambria" pitchFamily="18" charset="0"/>
              </a:rPr>
              <a:t> big </a:t>
            </a:r>
            <a:r>
              <a:rPr lang="it-IT" dirty="0" err="1" smtClean="0">
                <a:latin typeface="Cambria" pitchFamily="18" charset="0"/>
              </a:rPr>
              <a:t>for</a:t>
            </a:r>
            <a:r>
              <a:rPr lang="it-IT" dirty="0" smtClean="0">
                <a:latin typeface="Cambria" pitchFamily="18" charset="0"/>
              </a:rPr>
              <a:t> serial </a:t>
            </a:r>
            <a:r>
              <a:rPr lang="it-IT" dirty="0" err="1" smtClean="0">
                <a:latin typeface="Cambria" pitchFamily="18" charset="0"/>
              </a:rPr>
              <a:t>crystallography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experiments</a:t>
            </a:r>
            <a:r>
              <a:rPr lang="it-IT" dirty="0" smtClean="0">
                <a:latin typeface="Cambria" pitchFamily="18" charset="0"/>
              </a:rPr>
              <a:t>, </a:t>
            </a:r>
            <a:r>
              <a:rPr lang="it-IT" dirty="0" err="1" smtClean="0">
                <a:latin typeface="Cambria" pitchFamily="18" charset="0"/>
              </a:rPr>
              <a:t>protocols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to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crush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them</a:t>
            </a:r>
            <a:r>
              <a:rPr lang="it-IT" dirty="0" smtClean="0">
                <a:latin typeface="Cambria" pitchFamily="18" charset="0"/>
              </a:rPr>
              <a:t> can </a:t>
            </a:r>
            <a:r>
              <a:rPr lang="it-IT" dirty="0" err="1" smtClean="0">
                <a:latin typeface="Cambria" pitchFamily="18" charset="0"/>
              </a:rPr>
              <a:t>be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applied</a:t>
            </a:r>
            <a:r>
              <a:rPr lang="it-IT" dirty="0" smtClean="0">
                <a:latin typeface="Cambria" pitchFamily="18" charset="0"/>
              </a:rPr>
              <a:t>.</a:t>
            </a:r>
          </a:p>
          <a:p>
            <a:pPr marL="514350" indent="-514350">
              <a:buNone/>
            </a:pPr>
            <a:endParaRPr lang="it-IT" dirty="0" smtClean="0">
              <a:latin typeface="Cambria" pitchFamily="18" charset="0"/>
            </a:endParaRPr>
          </a:p>
          <a:p>
            <a:pPr marL="514350" indent="-514350">
              <a:buNone/>
            </a:pPr>
            <a:endParaRPr lang="en-US" dirty="0" smtClean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mbria" pitchFamily="18" charset="0"/>
              </a:rPr>
              <a:t>Manual grinding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Cambria" pitchFamily="18" charset="0"/>
              </a:rPr>
              <a:t>Vortexing</a:t>
            </a:r>
            <a:r>
              <a:rPr lang="en-US" dirty="0" smtClean="0">
                <a:latin typeface="Cambria" pitchFamily="18" charset="0"/>
              </a:rPr>
              <a:t> with glass beads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4"/>
          <p:cNvSpPr/>
          <p:nvPr/>
        </p:nvSpPr>
        <p:spPr>
          <a:xfrm>
            <a:off x="5940152" y="1412776"/>
            <a:ext cx="2664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LYSOZYME_G</a:t>
            </a:r>
            <a:r>
              <a:rPr lang="en-US" dirty="0" smtClean="0"/>
              <a:t>:</a:t>
            </a:r>
          </a:p>
          <a:p>
            <a:endParaRPr lang="ru-RU" dirty="0" smtClean="0"/>
          </a:p>
          <a:p>
            <a:r>
              <a:rPr lang="pt-BR" dirty="0" smtClean="0"/>
              <a:t>0.9 M NaCl</a:t>
            </a:r>
          </a:p>
          <a:p>
            <a:r>
              <a:rPr lang="pt-BR" dirty="0" smtClean="0"/>
              <a:t>50 g/l HEWL</a:t>
            </a:r>
            <a:r>
              <a:rPr lang="en-US" dirty="0" smtClean="0"/>
              <a:t>;</a:t>
            </a:r>
          </a:p>
          <a:p>
            <a:r>
              <a:rPr lang="en-US" dirty="0" smtClean="0"/>
              <a:t>pH 8</a:t>
            </a:r>
          </a:p>
          <a:p>
            <a:r>
              <a:rPr lang="en-US" dirty="0" smtClean="0"/>
              <a:t>temperature 20°C</a:t>
            </a:r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III. 1. Crystal shape and size distribution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013176"/>
            <a:ext cx="3024336" cy="1224136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ttangolo 4"/>
          <p:cNvSpPr/>
          <p:nvPr/>
        </p:nvSpPr>
        <p:spPr>
          <a:xfrm>
            <a:off x="251520" y="5157192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This sample was </a:t>
            </a:r>
            <a:r>
              <a:rPr lang="en-US" dirty="0" err="1" smtClean="0">
                <a:latin typeface="Cambria" pitchFamily="18" charset="0"/>
              </a:rPr>
              <a:t>vortexed</a:t>
            </a:r>
            <a:r>
              <a:rPr lang="en-US" dirty="0" smtClean="0">
                <a:latin typeface="Cambria" pitchFamily="18" charset="0"/>
              </a:rPr>
              <a:t> with beads for 10 minutes – all big crystals are gone.</a:t>
            </a:r>
            <a:endParaRPr lang="en-US" dirty="0"/>
          </a:p>
        </p:txBody>
      </p:sp>
      <p:pic>
        <p:nvPicPr>
          <p:cNvPr id="2" name="Picture 2" descr="C:\Users\Кирилл Сиэтлов\Desktop\Report Docs\Optical Microscopy\1508\LK_G_4_20x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324266" cy="3240360"/>
          </a:xfrm>
          <a:prstGeom prst="rect">
            <a:avLst/>
          </a:prstGeom>
          <a:noFill/>
        </p:spPr>
      </p:pic>
      <p:pic>
        <p:nvPicPr>
          <p:cNvPr id="16386" name="Picture 2" descr="C:\Users\Кирилл Сиэтлов\Desktop\Report Docs\Optical Microscopy\1408\LK_G_DIL5_V10_20x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4315236" cy="3233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itchFamily="18" charset="0"/>
              </a:rPr>
              <a:t>III. 2. Electron microscopy</a:t>
            </a:r>
            <a:endParaRPr lang="ru-RU" dirty="0"/>
          </a:p>
        </p:txBody>
      </p:sp>
      <p:pic>
        <p:nvPicPr>
          <p:cNvPr id="5" name="Рисунок 4" descr="C:\Users\Кирилл Сиэтлов\Desktop\Report Docs\Electron microscope\LK_P_F_4_5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5848" y="1344707"/>
            <a:ext cx="5443870" cy="501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179512" y="1340768"/>
            <a:ext cx="327873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it-IT" dirty="0" smtClean="0">
                <a:latin typeface="Cambria" pitchFamily="18" charset="0"/>
              </a:rPr>
              <a:t>It allows to get high-resolution pictures of small objects.</a:t>
            </a:r>
            <a:endParaRPr lang="ru-RU" dirty="0" smtClean="0">
              <a:latin typeface="Cambria" pitchFamily="18" charset="0"/>
            </a:endParaRPr>
          </a:p>
          <a:p>
            <a:pPr marL="514350" indent="-514350">
              <a:buNone/>
            </a:pPr>
            <a:endParaRPr lang="it-IT" sz="2400" dirty="0" smtClean="0">
              <a:latin typeface="Cambria" pitchFamily="18" charset="0"/>
            </a:endParaRPr>
          </a:p>
          <a:p>
            <a:pPr marL="514350" indent="-514350">
              <a:buNone/>
            </a:pPr>
            <a:r>
              <a:rPr lang="it-IT" dirty="0" smtClean="0">
                <a:latin typeface="Cambria" pitchFamily="18" charset="0"/>
              </a:rPr>
              <a:t>Problems because of specimen charging and salt crystals formation.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212976"/>
            <a:ext cx="2520280" cy="33123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ttangolo 4"/>
          <p:cNvSpPr/>
          <p:nvPr/>
        </p:nvSpPr>
        <p:spPr>
          <a:xfrm>
            <a:off x="539552" y="3284984"/>
            <a:ext cx="3096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LYSOZYME_P_F_4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(20/8/2012):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0,85 </a:t>
            </a:r>
            <a:r>
              <a:rPr lang="ru-RU" dirty="0" smtClean="0">
                <a:solidFill>
                  <a:schemeClr val="bg1"/>
                </a:solidFill>
              </a:rPr>
              <a:t>М </a:t>
            </a:r>
            <a:r>
              <a:rPr lang="pt-BR" dirty="0" smtClean="0">
                <a:solidFill>
                  <a:schemeClr val="bg1"/>
                </a:solidFill>
              </a:rPr>
              <a:t>NaCl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0,0005</a:t>
            </a:r>
            <a:r>
              <a:rPr lang="ru-RU" dirty="0" smtClean="0">
                <a:solidFill>
                  <a:schemeClr val="bg1"/>
                </a:solidFill>
              </a:rPr>
              <a:t> М </a:t>
            </a:r>
            <a:r>
              <a:rPr lang="pt-BR" dirty="0" smtClean="0">
                <a:solidFill>
                  <a:schemeClr val="bg1"/>
                </a:solidFill>
              </a:rPr>
              <a:t>NaOH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50 g HEWL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2 µm  </a:t>
            </a:r>
            <a:r>
              <a:rPr lang="en-US" dirty="0" err="1" smtClean="0">
                <a:solidFill>
                  <a:schemeClr val="bg1"/>
                </a:solidFill>
              </a:rPr>
              <a:t>prefiltered</a:t>
            </a:r>
            <a:r>
              <a:rPr lang="en-US" dirty="0" smtClean="0">
                <a:solidFill>
                  <a:schemeClr val="bg1"/>
                </a:solidFill>
              </a:rPr>
              <a:t>;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11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4°C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89185"/>
            <a:ext cx="8229600" cy="3328047"/>
          </a:xfrm>
        </p:spPr>
        <p:txBody>
          <a:bodyPr/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>
                <a:latin typeface="Cambria" pitchFamily="18" charset="0"/>
              </a:rPr>
              <a:t>FEL crystallography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dirty="0">
                <a:latin typeface="Cambria" pitchFamily="18" charset="0"/>
              </a:rPr>
              <a:t>Sample </a:t>
            </a:r>
            <a:r>
              <a:rPr lang="en-US" dirty="0" smtClean="0">
                <a:latin typeface="Cambria" pitchFamily="18" charset="0"/>
              </a:rPr>
              <a:t>preparation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dirty="0">
                <a:latin typeface="Cambria" pitchFamily="18" charset="0"/>
              </a:rPr>
              <a:t>Sample </a:t>
            </a:r>
            <a:r>
              <a:rPr lang="en-US" dirty="0" smtClean="0">
                <a:latin typeface="Cambria" pitchFamily="18" charset="0"/>
              </a:rPr>
              <a:t>characterization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dirty="0" smtClean="0">
                <a:latin typeface="Cambria" pitchFamily="18" charset="0"/>
              </a:rPr>
              <a:t>Sample </a:t>
            </a:r>
            <a:r>
              <a:rPr lang="en-US" dirty="0">
                <a:latin typeface="Cambria" pitchFamily="18" charset="0"/>
              </a:rPr>
              <a:t>delivery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itchFamily="18" charset="0"/>
              </a:rPr>
              <a:t>Summary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III. 4. Dynamic Light Scattering</a:t>
            </a:r>
            <a:endParaRPr lang="ru-RU" dirty="0"/>
          </a:p>
        </p:txBody>
      </p:sp>
      <p:pic>
        <p:nvPicPr>
          <p:cNvPr id="20482" name="Picture 2" descr="Lysozyme_5_filt"/>
          <p:cNvPicPr>
            <a:picLocks noChangeAspect="1" noChangeArrowheads="1"/>
          </p:cNvPicPr>
          <p:nvPr/>
        </p:nvPicPr>
        <p:blipFill>
          <a:blip r:embed="rId2" cstate="print"/>
          <a:srcRect t="4812"/>
          <a:stretch>
            <a:fillRect/>
          </a:stretch>
        </p:blipFill>
        <p:spPr bwMode="auto">
          <a:xfrm>
            <a:off x="2928926" y="1643050"/>
            <a:ext cx="5963554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79512" y="1412776"/>
            <a:ext cx="2928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None/>
            </a:pPr>
            <a:r>
              <a:rPr lang="it-IT" sz="2400" dirty="0" err="1" smtClean="0">
                <a:latin typeface="Cambria" pitchFamily="18" charset="0"/>
              </a:rPr>
              <a:t>Gives</a:t>
            </a:r>
            <a:r>
              <a:rPr lang="it-IT" sz="2400" dirty="0" smtClean="0">
                <a:latin typeface="Cambria" pitchFamily="18" charset="0"/>
              </a:rPr>
              <a:t> information on </a:t>
            </a:r>
            <a:r>
              <a:rPr lang="it-IT" sz="2400" dirty="0" err="1" smtClean="0">
                <a:latin typeface="Cambria" pitchFamily="18" charset="0"/>
              </a:rPr>
              <a:t>size</a:t>
            </a:r>
            <a:r>
              <a:rPr lang="it-IT" sz="2400" dirty="0" smtClean="0">
                <a:latin typeface="Cambria" pitchFamily="18" charset="0"/>
              </a:rPr>
              <a:t> </a:t>
            </a:r>
            <a:r>
              <a:rPr lang="it-IT" sz="2400" dirty="0" err="1" smtClean="0">
                <a:latin typeface="Cambria" pitchFamily="18" charset="0"/>
              </a:rPr>
              <a:t>of</a:t>
            </a:r>
            <a:r>
              <a:rPr lang="it-IT" sz="2400" dirty="0" smtClean="0">
                <a:latin typeface="Cambria" pitchFamily="18" charset="0"/>
              </a:rPr>
              <a:t> </a:t>
            </a:r>
            <a:r>
              <a:rPr lang="it-IT" sz="2400" dirty="0" err="1" smtClean="0">
                <a:latin typeface="Cambria" pitchFamily="18" charset="0"/>
              </a:rPr>
              <a:t>particles</a:t>
            </a:r>
            <a:r>
              <a:rPr lang="it-IT" sz="2400" dirty="0" smtClean="0">
                <a:latin typeface="Cambria" pitchFamily="18" charset="0"/>
              </a:rPr>
              <a:t> in </a:t>
            </a:r>
            <a:r>
              <a:rPr lang="it-IT" sz="2400" dirty="0" err="1" smtClean="0">
                <a:latin typeface="Cambria" pitchFamily="18" charset="0"/>
              </a:rPr>
              <a:t>suspension</a:t>
            </a:r>
            <a:endParaRPr lang="it-IT" sz="2400" dirty="0" smtClean="0">
              <a:latin typeface="Cambria" pitchFamily="18" charset="0"/>
            </a:endParaRPr>
          </a:p>
        </p:txBody>
      </p:sp>
      <p:sp>
        <p:nvSpPr>
          <p:cNvPr id="6" name="Rettangolo 4"/>
          <p:cNvSpPr/>
          <p:nvPr/>
        </p:nvSpPr>
        <p:spPr>
          <a:xfrm>
            <a:off x="1187624" y="4077072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LYSOZYME_E</a:t>
            </a:r>
            <a:r>
              <a:rPr lang="en-US" dirty="0" smtClean="0"/>
              <a:t>:</a:t>
            </a:r>
          </a:p>
          <a:p>
            <a:r>
              <a:rPr lang="pt-BR" dirty="0" smtClean="0"/>
              <a:t>1.81 M NaCl </a:t>
            </a:r>
            <a:br>
              <a:rPr lang="pt-BR" dirty="0" smtClean="0"/>
            </a:br>
            <a:r>
              <a:rPr lang="pt-BR" dirty="0" smtClean="0"/>
              <a:t>0.1 M amm. ac. </a:t>
            </a:r>
            <a:br>
              <a:rPr lang="pt-BR" dirty="0" smtClean="0"/>
            </a:br>
            <a:r>
              <a:rPr lang="pt-BR" dirty="0" smtClean="0"/>
              <a:t>0.67 M ac. acid</a:t>
            </a:r>
          </a:p>
          <a:p>
            <a:r>
              <a:rPr lang="en-US" dirty="0" smtClean="0"/>
              <a:t>50 g/l HEWL;</a:t>
            </a:r>
          </a:p>
          <a:p>
            <a:endParaRPr lang="en-US" dirty="0" smtClean="0"/>
          </a:p>
          <a:p>
            <a:r>
              <a:rPr lang="en-US" dirty="0" smtClean="0"/>
              <a:t>pH 5</a:t>
            </a:r>
          </a:p>
          <a:p>
            <a:r>
              <a:rPr lang="en-US" dirty="0" smtClean="0"/>
              <a:t>temperature 20°C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III. </a:t>
            </a:r>
            <a:r>
              <a:rPr lang="en-US" dirty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. X-ray diffraction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5679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11 </a:t>
            </a:r>
            <a:r>
              <a:rPr lang="en-US" dirty="0" err="1" smtClean="0"/>
              <a:t>beamline</a:t>
            </a:r>
            <a:r>
              <a:rPr lang="en-US" dirty="0" smtClean="0"/>
              <a:t> at DORIS</a:t>
            </a:r>
          </a:p>
          <a:p>
            <a:endParaRPr lang="ru-RU" dirty="0" smtClean="0"/>
          </a:p>
          <a:p>
            <a:r>
              <a:rPr lang="en-US" dirty="0" smtClean="0"/>
              <a:t>Room temperature measurements</a:t>
            </a:r>
          </a:p>
          <a:p>
            <a:r>
              <a:rPr lang="en-US" dirty="0" smtClean="0"/>
              <a:t>MAR detector</a:t>
            </a:r>
          </a:p>
          <a:p>
            <a:r>
              <a:rPr lang="en-US" dirty="0" smtClean="0"/>
              <a:t>15 </a:t>
            </a:r>
            <a:r>
              <a:rPr lang="en-US" dirty="0" err="1" smtClean="0"/>
              <a:t>keV</a:t>
            </a:r>
            <a:r>
              <a:rPr lang="en-US" dirty="0" smtClean="0"/>
              <a:t> beam</a:t>
            </a:r>
          </a:p>
          <a:p>
            <a:r>
              <a:rPr lang="en-US" dirty="0" smtClean="0"/>
              <a:t>Detector distance: 330 mm</a:t>
            </a:r>
          </a:p>
          <a:p>
            <a:r>
              <a:rPr lang="en-US" dirty="0" smtClean="0"/>
              <a:t>Resolution at the corner: 1.15 Å </a:t>
            </a:r>
          </a:p>
          <a:p>
            <a:endParaRPr lang="en-US" dirty="0" smtClean="0"/>
          </a:p>
          <a:p>
            <a:r>
              <a:rPr lang="en-US" dirty="0" smtClean="0"/>
              <a:t>Diffraction up to high resolution</a:t>
            </a:r>
          </a:p>
        </p:txBody>
      </p:sp>
      <p:pic>
        <p:nvPicPr>
          <p:cNvPr id="5" name="Picture 2" descr="J:\August2012\X11 August 2012\test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564380" cy="45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LYSOZYME_H_F_4</a:t>
            </a:r>
            <a:r>
              <a:rPr lang="en-US" dirty="0" smtClean="0"/>
              <a:t> :</a:t>
            </a:r>
          </a:p>
          <a:p>
            <a:r>
              <a:rPr lang="en-US" dirty="0" smtClean="0"/>
              <a:t>0.43 M </a:t>
            </a:r>
            <a:r>
              <a:rPr lang="en-US" dirty="0" err="1" smtClean="0"/>
              <a:t>NaCl</a:t>
            </a:r>
            <a:endParaRPr lang="en-US" dirty="0" smtClean="0"/>
          </a:p>
          <a:p>
            <a:r>
              <a:rPr lang="en-US" dirty="0" smtClean="0"/>
              <a:t>0.08 M </a:t>
            </a:r>
            <a:r>
              <a:rPr lang="en-US" dirty="0" err="1" smtClean="0"/>
              <a:t>NaOH</a:t>
            </a:r>
            <a:endParaRPr lang="en-US" dirty="0" smtClean="0"/>
          </a:p>
          <a:p>
            <a:r>
              <a:rPr lang="en-US" dirty="0" smtClean="0"/>
              <a:t>50 g/l HEWL;</a:t>
            </a:r>
          </a:p>
          <a:p>
            <a:r>
              <a:rPr lang="en-US" dirty="0" smtClean="0"/>
              <a:t>0.5 </a:t>
            </a:r>
            <a:r>
              <a:rPr lang="en-US" dirty="0" smtClean="0">
                <a:solidFill>
                  <a:srgbClr val="000000"/>
                </a:solidFill>
                <a:latin typeface="Cambria"/>
                <a:ea typeface="Arial"/>
              </a:rPr>
              <a:t>µ</a:t>
            </a:r>
            <a:r>
              <a:rPr lang="en-US" dirty="0" smtClean="0"/>
              <a:t>m  </a:t>
            </a:r>
            <a:r>
              <a:rPr lang="en-US" dirty="0" err="1" smtClean="0"/>
              <a:t>prefiltered</a:t>
            </a:r>
            <a:r>
              <a:rPr lang="en-US" dirty="0" smtClean="0"/>
              <a:t>;</a:t>
            </a:r>
          </a:p>
          <a:p>
            <a:endParaRPr lang="en-US" dirty="0" smtClean="0"/>
          </a:p>
          <a:p>
            <a:r>
              <a:rPr lang="en-US" dirty="0" smtClean="0"/>
              <a:t>pH 12</a:t>
            </a:r>
          </a:p>
          <a:p>
            <a:r>
              <a:rPr lang="en-US" dirty="0" smtClean="0"/>
              <a:t>temperature 4°C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2"/>
          <p:cNvSpPr/>
          <p:nvPr/>
        </p:nvSpPr>
        <p:spPr>
          <a:xfrm>
            <a:off x="5364088" y="3933056"/>
            <a:ext cx="2304256" cy="23042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4"/>
          <p:cNvSpPr/>
          <p:nvPr/>
        </p:nvSpPr>
        <p:spPr>
          <a:xfrm>
            <a:off x="4932040" y="4775144"/>
            <a:ext cx="4464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3 Å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III. 2. X-ray diffraction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5679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11 </a:t>
            </a:r>
            <a:r>
              <a:rPr lang="en-US" dirty="0" err="1" smtClean="0"/>
              <a:t>beamline</a:t>
            </a:r>
            <a:r>
              <a:rPr lang="en-US" dirty="0" smtClean="0"/>
              <a:t> at DORIS</a:t>
            </a:r>
            <a:endParaRPr lang="ru-RU" dirty="0" smtClean="0"/>
          </a:p>
          <a:p>
            <a:endParaRPr lang="en-US" dirty="0" smtClean="0"/>
          </a:p>
          <a:p>
            <a:r>
              <a:rPr lang="en-US" dirty="0" smtClean="0"/>
              <a:t>Room temperature measurements</a:t>
            </a:r>
          </a:p>
          <a:p>
            <a:r>
              <a:rPr lang="en-US" dirty="0" smtClean="0"/>
              <a:t>MAR detector</a:t>
            </a:r>
          </a:p>
          <a:p>
            <a:r>
              <a:rPr lang="en-US" dirty="0" smtClean="0"/>
              <a:t>15 </a:t>
            </a:r>
            <a:r>
              <a:rPr lang="en-US" dirty="0" err="1" smtClean="0"/>
              <a:t>keV</a:t>
            </a:r>
            <a:r>
              <a:rPr lang="en-US" dirty="0" smtClean="0"/>
              <a:t> beam</a:t>
            </a:r>
          </a:p>
          <a:p>
            <a:r>
              <a:rPr lang="en-US" dirty="0" smtClean="0"/>
              <a:t>Detector distance: 330 mm</a:t>
            </a:r>
          </a:p>
          <a:p>
            <a:r>
              <a:rPr lang="en-US" dirty="0" smtClean="0"/>
              <a:t>Resolution at the corner: 1.15 Å </a:t>
            </a:r>
          </a:p>
          <a:p>
            <a:endParaRPr lang="en-US" dirty="0" smtClean="0"/>
          </a:p>
          <a:p>
            <a:r>
              <a:rPr lang="en-US" dirty="0" smtClean="0"/>
              <a:t>Diffraction up to high resolution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293096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LYSOZYME_H_F_4</a:t>
            </a:r>
            <a:r>
              <a:rPr lang="en-US" dirty="0" smtClean="0"/>
              <a:t> :</a:t>
            </a:r>
          </a:p>
          <a:p>
            <a:endParaRPr lang="en-US" dirty="0" smtClean="0"/>
          </a:p>
          <a:p>
            <a:r>
              <a:rPr lang="en-US" dirty="0" smtClean="0"/>
              <a:t>The sample was grinded for 10</a:t>
            </a:r>
          </a:p>
          <a:p>
            <a:r>
              <a:rPr lang="en-US" dirty="0" smtClean="0"/>
              <a:t>minutes and filtered using a 2 µm filter.</a:t>
            </a:r>
          </a:p>
        </p:txBody>
      </p:sp>
      <p:sp>
        <p:nvSpPr>
          <p:cNvPr id="13" name="Oval 10"/>
          <p:cNvSpPr/>
          <p:nvPr/>
        </p:nvSpPr>
        <p:spPr>
          <a:xfrm>
            <a:off x="5652312" y="4077072"/>
            <a:ext cx="1728000" cy="172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/>
          <p:cNvSpPr/>
          <p:nvPr/>
        </p:nvSpPr>
        <p:spPr>
          <a:xfrm>
            <a:off x="5255603" y="4643844"/>
            <a:ext cx="460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4 </a:t>
            </a:r>
            <a:r>
              <a:rPr lang="en-US" sz="1400" dirty="0">
                <a:solidFill>
                  <a:schemeClr val="bg1"/>
                </a:solidFill>
              </a:rPr>
              <a:t>Å</a:t>
            </a:r>
            <a:r>
              <a:rPr lang="en-US" sz="1400" dirty="0"/>
              <a:t> </a:t>
            </a:r>
          </a:p>
        </p:txBody>
      </p:sp>
      <p:pic>
        <p:nvPicPr>
          <p:cNvPr id="17410" name="Picture 2" descr="C:\Users\Кирилл Сиэтлов\Desktop\Lys_SW_G10_019.jpg"/>
          <p:cNvPicPr>
            <a:picLocks noChangeAspect="1" noChangeArrowheads="1"/>
          </p:cNvPicPr>
          <p:nvPr/>
        </p:nvPicPr>
        <p:blipFill>
          <a:blip r:embed="rId2" cstate="print"/>
          <a:srcRect l="15774" t="44168" r="12619"/>
          <a:stretch>
            <a:fillRect/>
          </a:stretch>
        </p:blipFill>
        <p:spPr bwMode="auto">
          <a:xfrm>
            <a:off x="4716016" y="2708920"/>
            <a:ext cx="4085742" cy="3185212"/>
          </a:xfrm>
          <a:prstGeom prst="rect">
            <a:avLst/>
          </a:prstGeom>
          <a:noFill/>
        </p:spPr>
      </p:pic>
      <p:sp>
        <p:nvSpPr>
          <p:cNvPr id="15" name="Oval 2"/>
          <p:cNvSpPr/>
          <p:nvPr/>
        </p:nvSpPr>
        <p:spPr>
          <a:xfrm>
            <a:off x="5580112" y="3284984"/>
            <a:ext cx="2232248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4"/>
          <p:cNvSpPr/>
          <p:nvPr/>
        </p:nvSpPr>
        <p:spPr>
          <a:xfrm>
            <a:off x="5148064" y="4149080"/>
            <a:ext cx="50405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</a:rPr>
              <a:t>3 Å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IV. Sample </a:t>
            </a:r>
            <a:r>
              <a:rPr lang="en-US" dirty="0">
                <a:latin typeface="Cambria" pitchFamily="18" charset="0"/>
              </a:rPr>
              <a:t>delivery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>
                <a:latin typeface="Cambria" pitchFamily="18" charset="0"/>
              </a:rPr>
              <a:t>To deliver protein </a:t>
            </a:r>
            <a:r>
              <a:rPr lang="en-US" dirty="0" smtClean="0">
                <a:latin typeface="Cambria" pitchFamily="18" charset="0"/>
              </a:rPr>
              <a:t>crystals </a:t>
            </a:r>
            <a:r>
              <a:rPr lang="en-US" dirty="0">
                <a:latin typeface="Cambria" pitchFamily="18" charset="0"/>
              </a:rPr>
              <a:t>into </a:t>
            </a:r>
            <a:r>
              <a:rPr lang="en-US" dirty="0" smtClean="0">
                <a:latin typeface="Cambria" pitchFamily="18" charset="0"/>
              </a:rPr>
              <a:t>FEL (or synchrotron) x-ray beam gas focused virtual </a:t>
            </a:r>
            <a:r>
              <a:rPr lang="en-US" dirty="0">
                <a:latin typeface="Cambria" pitchFamily="18" charset="0"/>
              </a:rPr>
              <a:t>nozzles are used</a:t>
            </a:r>
            <a:r>
              <a:rPr lang="en-US" b="1" dirty="0" smtClean="0">
                <a:latin typeface="Cambria" pitchFamily="18" charset="0"/>
              </a:rPr>
              <a:t>.</a:t>
            </a:r>
          </a:p>
          <a:p>
            <a:pPr marL="514350" indent="-514350">
              <a:buNone/>
            </a:pPr>
            <a:endParaRPr lang="en-US" dirty="0" smtClean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mbria" pitchFamily="18" charset="0"/>
              </a:rPr>
              <a:t>Nozzle </a:t>
            </a:r>
            <a:r>
              <a:rPr lang="en-US" dirty="0">
                <a:latin typeface="Cambria" pitchFamily="18" charset="0"/>
              </a:rPr>
              <a:t>making</a:t>
            </a:r>
            <a:endParaRPr lang="ru-RU" dirty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mbria" pitchFamily="18" charset="0"/>
              </a:rPr>
              <a:t>Nozzle </a:t>
            </a:r>
            <a:r>
              <a:rPr lang="en-US" dirty="0">
                <a:latin typeface="Cambria" pitchFamily="18" charset="0"/>
              </a:rPr>
              <a:t>testing with and without </a:t>
            </a:r>
            <a:r>
              <a:rPr lang="en-US" dirty="0" smtClean="0">
                <a:latin typeface="Cambria" pitchFamily="18" charset="0"/>
              </a:rPr>
              <a:t>crystals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IV. 1. Nozzle making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881009" cy="490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51520" y="1720553"/>
            <a:ext cx="478802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To produce jetting nozzle one needs to </a:t>
            </a:r>
            <a:r>
              <a:rPr lang="en-US" sz="2000" dirty="0" smtClean="0">
                <a:solidFill>
                  <a:srgbClr val="000000"/>
                </a:solidFill>
                <a:latin typeface="Cambria" pitchFamily="18" charset="0"/>
                <a:ea typeface="Arial" pitchFamily="34" charset="0"/>
                <a:cs typeface="Arial" pitchFamily="34" charset="0"/>
              </a:rPr>
              <a:t>follow this protocol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1. A glass capillary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is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shrunk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by fire to match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 the inner capillary shape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2. Cleaning and sharpening of inner glass capillary;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3. Inner capillary should fit the exit hole of the tube very well. The end of the capillary should be close enough to the end of the tube to </a:t>
            </a:r>
            <a:r>
              <a:rPr lang="en-US" sz="2000" dirty="0" smtClean="0">
                <a:solidFill>
                  <a:srgbClr val="000000"/>
                </a:solidFill>
                <a:latin typeface="Cambria" pitchFamily="18" charset="0"/>
                <a:ea typeface="Arial" pitchFamily="34" charset="0"/>
                <a:cs typeface="Arial" pitchFamily="34" charset="0"/>
              </a:rPr>
              <a:t>obtain a stable and small jet.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5949280"/>
            <a:ext cx="148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Virtual nozzle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8028384" y="4653136"/>
            <a:ext cx="144016" cy="1224136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6336" y="5949280"/>
            <a:ext cx="123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Outer tube</a:t>
            </a:r>
            <a:endParaRPr lang="ru-RU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7236296" y="1412776"/>
            <a:ext cx="360040" cy="1440160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48264" y="980728"/>
            <a:ext cx="154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Inner capillary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IV. 1. Nozzle making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" name="Содержимое 3" descr="C:\Users\Кирилл Сиэтлов\Desktop\difnozzl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062444"/>
            <a:ext cx="2986667" cy="579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11560" y="1556792"/>
            <a:ext cx="525658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Inner fiber too</a:t>
            </a:r>
            <a:r>
              <a:rPr kumimoji="0" lang="en-US" sz="2800" b="0" i="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 far from the end of the glass tube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1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Arial" pitchFamily="34" charset="0"/>
                <a:cs typeface="Arial" pitchFamily="34" charset="0"/>
              </a:rPr>
              <a:t>Inner fiber very close to the tip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Arial" pitchFamily="34" charset="0"/>
              <a:cs typeface="Arial" pitchFamily="34" charset="0"/>
            </a:endParaRP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ambria" pitchFamily="18" charset="0"/>
                <a:ea typeface="Arial" pitchFamily="34" charset="0"/>
                <a:cs typeface="Arial" pitchFamily="34" charset="0"/>
              </a:rPr>
              <a:t>Inner fiber </a:t>
            </a:r>
            <a:r>
              <a:rPr lang="en-US" sz="2800" dirty="0" smtClean="0">
                <a:solidFill>
                  <a:srgbClr val="000000"/>
                </a:solidFill>
                <a:latin typeface="Cambria" pitchFamily="18" charset="0"/>
                <a:ea typeface="Arial" pitchFamily="34" charset="0"/>
                <a:cs typeface="Arial" pitchFamily="34" charset="0"/>
              </a:rPr>
              <a:t>too far out </a:t>
            </a:r>
            <a:r>
              <a:rPr lang="en-US" sz="2800" dirty="0">
                <a:solidFill>
                  <a:srgbClr val="000000"/>
                </a:solidFill>
                <a:latin typeface="Cambria" pitchFamily="18" charset="0"/>
                <a:ea typeface="Arial" pitchFamily="34" charset="0"/>
                <a:cs typeface="Arial" pitchFamily="34" charset="0"/>
              </a:rPr>
              <a:t>from the end of the glass tube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Кирилл Сиэтлов\Desktop\Report Docs\Nozzle Testing\0708\Capture_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300192" y="4365104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NOZZLE_3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Configuration 1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Outer tube tips out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Jetting with water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9928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IV. 2. Nozzle testing without crystals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2852936"/>
            <a:ext cx="782587" cy="792088"/>
            <a:chOff x="971600" y="2924944"/>
            <a:chExt cx="782587" cy="792088"/>
          </a:xfrm>
        </p:grpSpPr>
        <p:sp>
          <p:nvSpPr>
            <p:cNvPr id="7" name="TextBox 6"/>
            <p:cNvSpPr txBox="1"/>
            <p:nvPr/>
          </p:nvSpPr>
          <p:spPr>
            <a:xfrm>
              <a:off x="971600" y="3140968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50 µm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 flipH="1">
              <a:off x="971600" y="2924944"/>
              <a:ext cx="72008" cy="7920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 стрелкой 10"/>
          <p:cNvCxnSpPr/>
          <p:nvPr/>
        </p:nvCxnSpPr>
        <p:spPr>
          <a:xfrm>
            <a:off x="1835696" y="3356992"/>
            <a:ext cx="1800200" cy="14401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187624" y="4509120"/>
            <a:ext cx="2304256" cy="1368152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259632" y="1268760"/>
            <a:ext cx="2160240" cy="12961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321602">
            <a:off x="1832120" y="3112531"/>
            <a:ext cx="173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Water pressure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62 psi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857792">
            <a:off x="1333870" y="1520234"/>
            <a:ext cx="173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Gas pressure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297 psi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775297">
            <a:off x="1480871" y="4845273"/>
            <a:ext cx="1734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Gas pressure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297 psi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Кирилл Сиэтлов\Desktop\Report Docs\Nozzle Testing\0708\Capture_99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78778" cy="688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96136" y="1225689"/>
            <a:ext cx="30243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NOZZLE_3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Jetting with </a:t>
            </a:r>
            <a:r>
              <a:rPr lang="en-US" b="1" dirty="0" smtClean="0">
                <a:solidFill>
                  <a:schemeClr val="bg1"/>
                </a:solidFill>
              </a:rPr>
              <a:t>LYSOZYME_A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 M </a:t>
            </a:r>
            <a:r>
              <a:rPr lang="en-US" dirty="0" err="1" smtClean="0">
                <a:solidFill>
                  <a:schemeClr val="bg1"/>
                </a:solidFill>
              </a:rPr>
              <a:t>NaCl</a:t>
            </a:r>
            <a:r>
              <a:rPr lang="en-US" dirty="0" smtClean="0">
                <a:solidFill>
                  <a:schemeClr val="bg1"/>
                </a:solidFill>
              </a:rPr>
              <a:t>  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0.1 M </a:t>
            </a:r>
            <a:r>
              <a:rPr lang="en-US" dirty="0" err="1" smtClean="0">
                <a:solidFill>
                  <a:schemeClr val="bg1"/>
                </a:solidFill>
              </a:rPr>
              <a:t>amm</a:t>
            </a:r>
            <a:r>
              <a:rPr lang="en-US" dirty="0" smtClean="0">
                <a:solidFill>
                  <a:schemeClr val="bg1"/>
                </a:solidFill>
              </a:rPr>
              <a:t>. ac.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50 g/l HEWL;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pH 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 20°C;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 µm filtered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NaCl</a:t>
            </a:r>
            <a:r>
              <a:rPr lang="en-US" dirty="0" smtClean="0">
                <a:solidFill>
                  <a:schemeClr val="bg1"/>
                </a:solidFill>
              </a:rPr>
              <a:t> crystal growth on the nozzle observed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after 20 minutes jetting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6864" cy="112474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 pitchFamily="18" charset="0"/>
              </a:rPr>
              <a:t>IV. 2. Nozzle testing with crystals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Conclusions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808312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4500" dirty="0" smtClean="0">
                <a:latin typeface="Cambria" pitchFamily="18" charset="0"/>
              </a:rPr>
              <a:t>Lysozyme is successfully crystallized;           pH, temperature and salt concentration, effects are studied;</a:t>
            </a:r>
          </a:p>
          <a:p>
            <a:pPr marL="571500" indent="-571500">
              <a:lnSpc>
                <a:spcPct val="150000"/>
              </a:lnSpc>
              <a:buNone/>
            </a:pPr>
            <a:endParaRPr lang="en-US" sz="4500" dirty="0" smtClean="0">
              <a:latin typeface="Cambr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419872" y="4221088"/>
          <a:ext cx="2952328" cy="1507236"/>
        </p:xfrm>
        <a:graphic>
          <a:graphicData uri="http://schemas.openxmlformats.org/drawingml/2006/table">
            <a:tbl>
              <a:tblPr/>
              <a:tblGrid>
                <a:gridCol w="1427170"/>
                <a:gridCol w="152515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Sample</a:t>
                      </a:r>
                      <a:endParaRPr lang="ru-RU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LYSOZYME_H</a:t>
                      </a:r>
                      <a:endParaRPr lang="ru-RU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Protocol</a:t>
                      </a:r>
                      <a:endParaRPr lang="ru-RU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0.45 M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endParaRPr lang="ru-RU" sz="1600" dirty="0" smtClean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0.08 M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NaOH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pH</a:t>
                      </a:r>
                      <a:endParaRPr lang="ru-RU" sz="18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12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T</a:t>
                      </a:r>
                      <a:endParaRPr lang="ru-RU" sz="1800" b="1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4°C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C:\Users\Кирилл Сиэтлов\Desktop\Report Docs\Optical Microscopy\1508\LK_H_F_4_20x_2.tif"/>
          <p:cNvPicPr>
            <a:picLocks noChangeAspect="1" noChangeArrowheads="1"/>
          </p:cNvPicPr>
          <p:nvPr/>
        </p:nvPicPr>
        <p:blipFill>
          <a:blip r:embed="rId2" cstate="print"/>
          <a:srcRect l="17019" t="5111" r="45951" b="47131"/>
          <a:stretch>
            <a:fillRect/>
          </a:stretch>
        </p:blipFill>
        <p:spPr bwMode="auto">
          <a:xfrm>
            <a:off x="6768752" y="4187193"/>
            <a:ext cx="2195736" cy="21221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4149080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best sample for FEL protein serial crystallography has high pH, low salt concentration, hold in low temperature and shall be </a:t>
            </a:r>
            <a:r>
              <a:rPr lang="en-US" dirty="0" err="1" smtClean="0"/>
              <a:t>prefiltered</a:t>
            </a:r>
            <a:r>
              <a:rPr lang="en-US" dirty="0" smtClean="0"/>
              <a:t> after mixing and </a:t>
            </a:r>
            <a:r>
              <a:rPr lang="en-US" dirty="0" err="1" smtClean="0"/>
              <a:t>vortexed</a:t>
            </a:r>
            <a:r>
              <a:rPr lang="en-US" dirty="0" smtClean="0"/>
              <a:t> before using.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Conclusions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324036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 startAt="2"/>
            </a:pPr>
            <a:r>
              <a:rPr lang="en-US" dirty="0" smtClean="0">
                <a:latin typeface="Cambria" pitchFamily="18" charset="0"/>
              </a:rPr>
              <a:t>X-ray diffraction measurements showed that the crystals diffract to high resolution;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 startAt="2"/>
            </a:pPr>
            <a:r>
              <a:rPr lang="en-US" dirty="0" smtClean="0">
                <a:latin typeface="Cambria" pitchFamily="18" charset="0"/>
              </a:rPr>
              <a:t>Nozzles to inject micro crystals are produced and tested.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но 2 7"/>
          <p:cNvSpPr/>
          <p:nvPr/>
        </p:nvSpPr>
        <p:spPr>
          <a:xfrm rot="2482838">
            <a:off x="2167801" y="3689097"/>
            <a:ext cx="914400" cy="914400"/>
          </a:xfrm>
          <a:prstGeom prst="irregularSeal2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itchFamily="18" charset="0"/>
              </a:rPr>
              <a:t>I. FEL crystallography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6" name="Rectangle 16" descr="ps1-2"/>
          <p:cNvSpPr>
            <a:spLocks noChangeArrowheads="1"/>
          </p:cNvSpPr>
          <p:nvPr/>
        </p:nvSpPr>
        <p:spPr bwMode="auto">
          <a:xfrm>
            <a:off x="251520" y="2636912"/>
            <a:ext cx="4676778" cy="349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176713">
              <a:spcBef>
                <a:spcPct val="20000"/>
              </a:spcBef>
            </a:pPr>
            <a:r>
              <a:rPr lang="en-GB" sz="2400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X-ray crystallography gives </a:t>
            </a:r>
            <a:endParaRPr lang="en-GB" sz="2400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  <a:p>
            <a:pPr defTabSz="4176713">
              <a:spcBef>
                <a:spcPct val="20000"/>
              </a:spcBef>
            </a:pPr>
            <a:r>
              <a:rPr lang="en-GB" sz="24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the </a:t>
            </a:r>
            <a:r>
              <a:rPr lang="en-GB" sz="2400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majority of biological structures</a:t>
            </a:r>
          </a:p>
          <a:p>
            <a:pPr algn="ctr" defTabSz="4176713">
              <a:spcBef>
                <a:spcPct val="20000"/>
              </a:spcBef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BUT</a:t>
            </a:r>
            <a:endParaRPr lang="ru-RU" sz="24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defTabSz="4176713">
              <a:spcBef>
                <a:spcPct val="20000"/>
              </a:spcBef>
            </a:pPr>
            <a:endParaRPr lang="en-GB" sz="2400" b="1" dirty="0">
              <a:solidFill>
                <a:srgbClr val="000000"/>
              </a:solidFill>
              <a:cs typeface="Times New Roman" pitchFamily="18" charset="0"/>
            </a:endParaRPr>
          </a:p>
          <a:p>
            <a:pPr defTabSz="4176713">
              <a:spcBef>
                <a:spcPct val="20000"/>
              </a:spcBef>
            </a:pPr>
            <a:r>
              <a:rPr lang="en-US" sz="2400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It needs crystals of s</a:t>
            </a:r>
            <a:r>
              <a:rPr lang="en-GB" sz="2400" dirty="0" err="1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ufficient</a:t>
            </a:r>
            <a:r>
              <a:rPr lang="en-GB" sz="2400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size</a:t>
            </a:r>
          </a:p>
          <a:p>
            <a:pPr algn="ctr" defTabSz="4176713">
              <a:spcBef>
                <a:spcPct val="20000"/>
              </a:spcBef>
            </a:pP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 defTabSz="4176713">
              <a:spcBef>
                <a:spcPct val="20000"/>
              </a:spcBef>
            </a:pPr>
            <a:endParaRPr lang="en-GB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3074" name="Object 4"/>
          <p:cNvGraphicFramePr>
            <a:graphicFrameLocks/>
          </p:cNvGraphicFramePr>
          <p:nvPr/>
        </p:nvGraphicFramePr>
        <p:xfrm>
          <a:off x="3294178" y="2636912"/>
          <a:ext cx="5849822" cy="3861049"/>
        </p:xfrm>
        <a:graphic>
          <a:graphicData uri="http://schemas.openxmlformats.org/presentationml/2006/ole">
            <p:oleObj spid="_x0000_s1032" name="Grafico" r:id="rId4" imgW="11791984" imgH="7829685" progId="MSGraph.Chart.8">
              <p:embed/>
            </p:oleObj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755576" y="1412776"/>
            <a:ext cx="8352928" cy="1008013"/>
            <a:chOff x="512240" y="1412776"/>
            <a:chExt cx="7056784" cy="1008013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12240" y="1412776"/>
              <a:ext cx="7056784" cy="1008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400" dirty="0" smtClean="0">
                  <a:cs typeface="Arial" pitchFamily="34" charset="0"/>
                  <a:sym typeface="Arial" pitchFamily="34" charset="0"/>
                </a:rPr>
                <a:t>PROTEIN STRUCTURE 	   </a:t>
              </a:r>
              <a:r>
                <a:rPr lang="ru-RU" sz="2400" dirty="0" smtClean="0">
                  <a:cs typeface="Arial" pitchFamily="34" charset="0"/>
                  <a:sym typeface="Arial" pitchFamily="34" charset="0"/>
                </a:rPr>
                <a:t>   </a:t>
              </a:r>
              <a:r>
                <a:rPr lang="en-US" sz="2400" dirty="0" smtClean="0">
                  <a:cs typeface="Arial" pitchFamily="34" charset="0"/>
                  <a:sym typeface="Arial" pitchFamily="34" charset="0"/>
                </a:rPr>
                <a:t>  </a:t>
              </a:r>
              <a:r>
                <a:rPr lang="ru-RU" sz="2400" dirty="0" smtClean="0">
                  <a:cs typeface="Arial" pitchFamily="34" charset="0"/>
                  <a:sym typeface="Arial" pitchFamily="34" charset="0"/>
                </a:rPr>
                <a:t>       </a:t>
              </a:r>
              <a:r>
                <a:rPr lang="en-US" sz="2400" dirty="0" smtClean="0">
                  <a:cs typeface="Arial" pitchFamily="34" charset="0"/>
                  <a:sym typeface="Arial" pitchFamily="34" charset="0"/>
                </a:rPr>
                <a:t>	PROTEIN FUNCTION</a:t>
              </a:r>
              <a:endParaRPr lang="en-US" sz="2400" i="1" dirty="0">
                <a:sym typeface="Arial" pitchFamily="34" charset="0"/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3553957" y="1916832"/>
              <a:ext cx="1152128" cy="0"/>
            </a:xfrm>
            <a:prstGeom prst="straightConnector1">
              <a:avLst/>
            </a:prstGeom>
            <a:ln w="95250">
              <a:solidFill>
                <a:srgbClr val="02099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380312" y="2204865"/>
            <a:ext cx="22322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Number of structures</a:t>
            </a:r>
          </a:p>
          <a:p>
            <a:r>
              <a:rPr lang="en-US" sz="1400" dirty="0" smtClean="0"/>
              <a:t>in PDB databank</a:t>
            </a:r>
            <a:endParaRPr lang="ru-RU" sz="1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39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I. FEL crystallography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179388" y="2349500"/>
            <a:ext cx="4679950" cy="360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High brilliance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	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10</a:t>
            </a:r>
            <a:r>
              <a:rPr kumimoji="0" lang="en-US" sz="2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12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 photons/pulse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in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~1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μ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m</a:t>
            </a:r>
            <a:r>
              <a:rPr kumimoji="0" lang="en-US" sz="2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2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/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	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Small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Weak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scattering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 </a:t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/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-Short pulses: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	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&lt;10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fs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pulses (up to 120 Hz)</a:t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 	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Diffraction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destruction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Pump-probe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measurements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 </a:t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/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-Short wavelength: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	LCLS goes up to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10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keV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/>
            </a:r>
            <a:b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>	High resolution measurements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  <a:sym typeface="Arial" pitchFamily="34" charset="0"/>
              </a:rPr>
            </a:b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pitchFamily="34" charset="0"/>
              <a:sym typeface="Arial" pitchFamily="34" charset="0"/>
            </a:endParaRPr>
          </a:p>
        </p:txBody>
      </p:sp>
      <p:pic>
        <p:nvPicPr>
          <p:cNvPr id="6" name="Picture 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628775"/>
            <a:ext cx="41052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881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I. FEL crystallography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412776"/>
            <a:ext cx="86956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 diffract-before-destroy experiments fresh sample must be continuously injected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1835696" y="1988840"/>
            <a:ext cx="5743575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II. Sample </a:t>
            </a:r>
            <a:r>
              <a:rPr lang="en-US" dirty="0">
                <a:latin typeface="Cambria" pitchFamily="18" charset="0"/>
              </a:rPr>
              <a:t>preparation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sz="2400" dirty="0" smtClean="0">
                <a:latin typeface="Cambria" pitchFamily="18" charset="0"/>
              </a:rPr>
              <a:t>Small crystals are necessary for FEL experiments: protocols to grow micron-sized crystals or to crush big ones are developed</a:t>
            </a:r>
            <a:endParaRPr lang="en-US" sz="2400" dirty="0" smtClean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 smtClean="0">
              <a:latin typeface="Cambr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Cambria" pitchFamily="18" charset="0"/>
              </a:rPr>
              <a:t>Lysozyme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</a:rPr>
              <a:t>microcrystals</a:t>
            </a:r>
            <a:endParaRPr lang="en-US" sz="2400" dirty="0" smtClean="0">
              <a:latin typeface="Cambria" pitchFamily="18" charset="0"/>
            </a:endParaRPr>
          </a:p>
          <a:p>
            <a:pPr marL="514350" indent="-514350">
              <a:buNone/>
            </a:pPr>
            <a:r>
              <a:rPr lang="en-US" sz="2400" dirty="0" smtClean="0">
                <a:latin typeface="Cambria" pitchFamily="18" charset="0"/>
              </a:rPr>
              <a:t>	are grown in different</a:t>
            </a:r>
          </a:p>
          <a:p>
            <a:pPr marL="514350" indent="-514350">
              <a:buNone/>
            </a:pPr>
            <a:r>
              <a:rPr lang="en-US" sz="2400" dirty="0" smtClean="0">
                <a:latin typeface="Cambria" pitchFamily="18" charset="0"/>
              </a:rPr>
              <a:t>	conditions </a:t>
            </a:r>
          </a:p>
          <a:p>
            <a:pPr marL="514350" indent="-514350">
              <a:buNone/>
            </a:pPr>
            <a:r>
              <a:rPr lang="en-US" sz="2400" dirty="0" smtClean="0">
                <a:latin typeface="Cambria" pitchFamily="18" charset="0"/>
              </a:rPr>
              <a:t>	(pH</a:t>
            </a:r>
            <a:r>
              <a:rPr lang="en-US" sz="2400" dirty="0">
                <a:latin typeface="Cambria" pitchFamily="18" charset="0"/>
              </a:rPr>
              <a:t>, </a:t>
            </a:r>
            <a:r>
              <a:rPr lang="en-US" sz="2400" dirty="0" smtClean="0">
                <a:latin typeface="Cambria" pitchFamily="18" charset="0"/>
              </a:rPr>
              <a:t>salt concentration,</a:t>
            </a:r>
          </a:p>
          <a:p>
            <a:pPr marL="514350" indent="-514350">
              <a:buNone/>
            </a:pPr>
            <a:r>
              <a:rPr lang="en-US" sz="2400" dirty="0" smtClean="0">
                <a:latin typeface="Cambria" pitchFamily="18" charset="0"/>
              </a:rPr>
              <a:t>	temperature, buffers)</a:t>
            </a:r>
          </a:p>
          <a:p>
            <a:pPr marL="514350" indent="-514350">
              <a:buNone/>
            </a:pPr>
            <a:endParaRPr lang="en-US" dirty="0" smtClean="0">
              <a:latin typeface="Cambria" pitchFamily="18" charset="0"/>
            </a:endParaRPr>
          </a:p>
        </p:txBody>
      </p:sp>
      <p:pic>
        <p:nvPicPr>
          <p:cNvPr id="16386" name="Picture 2" descr="C:\Users\Кирилл Сиэтлов\Desktop\Report Docs\lysozy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564904"/>
            <a:ext cx="4320480" cy="4027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II. 1. </a:t>
            </a:r>
            <a:r>
              <a:rPr lang="en-US" dirty="0" err="1" smtClean="0">
                <a:latin typeface="Cambria" pitchFamily="18" charset="0"/>
              </a:rPr>
              <a:t>Lysozyme</a:t>
            </a:r>
            <a:r>
              <a:rPr lang="en-US" dirty="0" smtClean="0">
                <a:latin typeface="Cambria" pitchFamily="18" charset="0"/>
              </a:rPr>
              <a:t> batch crystallization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5744975"/>
              </p:ext>
            </p:extLst>
          </p:nvPr>
        </p:nvGraphicFramePr>
        <p:xfrm>
          <a:off x="467544" y="2492896"/>
          <a:ext cx="8280920" cy="1372940"/>
        </p:xfrm>
        <a:graphic>
          <a:graphicData uri="http://schemas.openxmlformats.org/drawingml/2006/table">
            <a:tbl>
              <a:tblPr/>
              <a:tblGrid>
                <a:gridCol w="1303171"/>
                <a:gridCol w="1396470"/>
                <a:gridCol w="1396366"/>
                <a:gridCol w="1396366"/>
                <a:gridCol w="1396366"/>
                <a:gridCol w="1392181"/>
              </a:tblGrid>
              <a:tr h="334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Sample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LYSOZYME_A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LYSOZYME_B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LYSOZYME_C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LYSOZYME_D</a:t>
                      </a:r>
                      <a:endParaRPr lang="ru-RU" sz="16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LYSOZYME_E</a:t>
                      </a:r>
                      <a:endParaRPr lang="ru-RU" sz="16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Protocol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2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 </a:t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 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 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amm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2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 </a:t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 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 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amm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/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0.09 M ac.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acid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2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amm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0.17 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ac. acid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2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amm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0.34 M ac. acid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2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 </a:t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 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 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amm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.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ac.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/>
                      </a:r>
                      <a:b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0.67 M ac. acid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pH</a:t>
                      </a:r>
                      <a:endParaRPr lang="ru-RU" sz="16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7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6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5.5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5.5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5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8660294"/>
              </p:ext>
            </p:extLst>
          </p:nvPr>
        </p:nvGraphicFramePr>
        <p:xfrm>
          <a:off x="467544" y="4869160"/>
          <a:ext cx="8352927" cy="1051560"/>
        </p:xfrm>
        <a:graphic>
          <a:graphicData uri="http://schemas.openxmlformats.org/drawingml/2006/table">
            <a:tbl>
              <a:tblPr/>
              <a:tblGrid>
                <a:gridCol w="1670411"/>
                <a:gridCol w="1670411"/>
                <a:gridCol w="1555722"/>
                <a:gridCol w="1785100"/>
                <a:gridCol w="167128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Sample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LYSOZYME_F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LYSOZYME_G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LYSOZYME_H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LYSOZYME_I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Protocol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0.9 M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0.34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M ac. acid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0.9 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0.45 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0.08 M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NaOH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0.9 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NaCl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0.15 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mbria" pitchFamily="18" charset="0"/>
                          <a:ea typeface="Arial"/>
                        </a:rPr>
                        <a:t>NaOH</a:t>
                      </a:r>
                      <a:endParaRPr lang="ru-RU" sz="1400" dirty="0">
                        <a:solidFill>
                          <a:srgbClr val="000000"/>
                        </a:solidFill>
                        <a:latin typeface="Cambria" pitchFamily="18" charset="0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pH</a:t>
                      </a:r>
                      <a:endParaRPr lang="ru-RU" sz="16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4</a:t>
                      </a:r>
                      <a:endParaRPr lang="de-DE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8</a:t>
                      </a:r>
                      <a:endParaRPr lang="de-DE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12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  <a:latin typeface="Cambria"/>
                          <a:ea typeface="Arial"/>
                        </a:rPr>
                        <a:t>13</a:t>
                      </a:r>
                      <a:endParaRPr lang="de-DE" sz="1600" dirty="0">
                        <a:solidFill>
                          <a:srgbClr val="000000"/>
                        </a:solidFill>
                        <a:latin typeface="Cambria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467544" y="1916832"/>
            <a:ext cx="9174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BUFFER_1: 2 M </a:t>
            </a:r>
            <a:r>
              <a:rPr lang="en-US" sz="2000" dirty="0" err="1" smtClean="0"/>
              <a:t>NaCl</a:t>
            </a:r>
            <a:r>
              <a:rPr lang="en-US" sz="2000" dirty="0" smtClean="0"/>
              <a:t>, 0.1 M ammonium acetate</a:t>
            </a:r>
            <a:endParaRPr lang="ru-RU" sz="2000" dirty="0" smtClean="0"/>
          </a:p>
        </p:txBody>
      </p:sp>
      <p:sp>
        <p:nvSpPr>
          <p:cNvPr id="7" name="Rettangolo 5"/>
          <p:cNvSpPr/>
          <p:nvPr/>
        </p:nvSpPr>
        <p:spPr>
          <a:xfrm>
            <a:off x="467544" y="4293096"/>
            <a:ext cx="9174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BUFFER_2: 0.9 M </a:t>
            </a:r>
            <a:r>
              <a:rPr lang="en-US" sz="2000" dirty="0" err="1" smtClean="0"/>
              <a:t>NaCl</a:t>
            </a: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</a:rPr>
              <a:t>III. </a:t>
            </a:r>
            <a:r>
              <a:rPr lang="en-US" dirty="0">
                <a:latin typeface="Cambria" pitchFamily="18" charset="0"/>
              </a:rPr>
              <a:t>Sample characterization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74871"/>
            <a:ext cx="8229600" cy="452596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Cambria" pitchFamily="18" charset="0"/>
              </a:rPr>
              <a:t>Optical </a:t>
            </a:r>
            <a:r>
              <a:rPr lang="en-US" dirty="0" smtClean="0">
                <a:latin typeface="Cambria" pitchFamily="18" charset="0"/>
              </a:rPr>
              <a:t>microscopy</a:t>
            </a:r>
            <a:endParaRPr lang="ru-RU" dirty="0" smtClean="0">
              <a:latin typeface="Cambria" pitchFamily="18" charset="0"/>
            </a:endParaRPr>
          </a:p>
          <a:p>
            <a:pPr marL="914400" lvl="1" indent="-514350">
              <a:lnSpc>
                <a:spcPct val="150000"/>
              </a:lnSpc>
              <a:buNone/>
            </a:pPr>
            <a:r>
              <a:rPr lang="en-US" dirty="0" smtClean="0">
                <a:latin typeface="Cambria" pitchFamily="18" charset="0"/>
              </a:rPr>
              <a:t>Crystal concentration</a:t>
            </a:r>
          </a:p>
          <a:p>
            <a:pPr marL="914400" lvl="1" indent="-514350">
              <a:lnSpc>
                <a:spcPct val="150000"/>
              </a:lnSpc>
              <a:buNone/>
            </a:pPr>
            <a:r>
              <a:rPr lang="en-US" dirty="0" smtClean="0">
                <a:latin typeface="Cambria" pitchFamily="18" charset="0"/>
              </a:rPr>
              <a:t>Size distribution</a:t>
            </a:r>
            <a:endParaRPr lang="ru-RU" dirty="0" smtClean="0">
              <a:latin typeface="Cambria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Cambria" pitchFamily="18" charset="0"/>
              </a:rPr>
              <a:t>X-ray diffraction</a:t>
            </a:r>
            <a:endParaRPr lang="it-IT" dirty="0" smtClean="0">
              <a:latin typeface="Cambria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III. 1. Optical microscopy </a:t>
            </a:r>
            <a:endParaRPr lang="ru-RU" dirty="0"/>
          </a:p>
        </p:txBody>
      </p:sp>
      <p:pic>
        <p:nvPicPr>
          <p:cNvPr id="1026" name="Picture 2" descr="C:\Users\Кирилл Сиэтлов\Desktop\Report Docs\Optical Microscopy\1308\LK_H_F_4_20x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763110" cy="5067891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1547664" y="2427794"/>
            <a:ext cx="2808312" cy="294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LYSOZYME_H_F_4</a:t>
            </a:r>
            <a:endParaRPr lang="en-US" dirty="0" smtClean="0"/>
          </a:p>
          <a:p>
            <a:endParaRPr lang="ru-RU" dirty="0" smtClean="0"/>
          </a:p>
          <a:p>
            <a:pPr>
              <a:lnSpc>
                <a:spcPct val="115000"/>
              </a:lnSpc>
              <a:defRPr/>
            </a:pPr>
            <a:r>
              <a:rPr lang="en-US" dirty="0" smtClean="0">
                <a:solidFill>
                  <a:srgbClr val="000000"/>
                </a:solidFill>
                <a:latin typeface="Cambria"/>
                <a:ea typeface="Arial"/>
              </a:rPr>
              <a:t>0.43 M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mbria"/>
                <a:ea typeface="Arial"/>
              </a:rPr>
              <a:t>NaCl</a:t>
            </a:r>
            <a:endParaRPr lang="ru-RU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0000"/>
                </a:solidFill>
                <a:latin typeface="Cambria"/>
                <a:ea typeface="Arial"/>
              </a:rPr>
              <a:t>0.08 M </a:t>
            </a:r>
            <a:r>
              <a:rPr lang="en-US" dirty="0" err="1" smtClean="0">
                <a:solidFill>
                  <a:srgbClr val="000000"/>
                </a:solidFill>
                <a:latin typeface="Cambria"/>
                <a:ea typeface="Arial"/>
              </a:rPr>
              <a:t>NaOH</a:t>
            </a:r>
            <a:endParaRPr lang="ru-RU" dirty="0" smtClean="0">
              <a:solidFill>
                <a:srgbClr val="000000"/>
              </a:solidFill>
              <a:latin typeface="Arial"/>
              <a:ea typeface="Arial"/>
            </a:endParaRPr>
          </a:p>
          <a:p>
            <a:r>
              <a:rPr lang="en-US" dirty="0" smtClean="0"/>
              <a:t>50 g/l HEWL;</a:t>
            </a:r>
          </a:p>
          <a:p>
            <a:endParaRPr lang="en-US" dirty="0" smtClean="0"/>
          </a:p>
          <a:p>
            <a:r>
              <a:rPr lang="en-US" dirty="0" smtClean="0"/>
              <a:t>0.5 </a:t>
            </a:r>
            <a:r>
              <a:rPr lang="en-US" dirty="0" smtClean="0">
                <a:solidFill>
                  <a:srgbClr val="000000"/>
                </a:solidFill>
                <a:latin typeface="Cambria"/>
                <a:ea typeface="Arial"/>
              </a:rPr>
              <a:t>µ</a:t>
            </a:r>
            <a:r>
              <a:rPr lang="en-US" dirty="0" smtClean="0"/>
              <a:t>m  pre-filtered;</a:t>
            </a:r>
          </a:p>
          <a:p>
            <a:endParaRPr lang="en-US" dirty="0" smtClean="0"/>
          </a:p>
          <a:p>
            <a:r>
              <a:rPr lang="en-US" dirty="0" smtClean="0"/>
              <a:t>pH 12</a:t>
            </a:r>
          </a:p>
          <a:p>
            <a:r>
              <a:rPr lang="en-US" dirty="0" smtClean="0"/>
              <a:t>temperature 4°C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1008</Words>
  <Application>Microsoft Office PowerPoint</Application>
  <PresentationFormat>Экран (4:3)</PresentationFormat>
  <Paragraphs>323</Paragraphs>
  <Slides>29</Slides>
  <Notes>3</Notes>
  <HiddenSlides>4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Grafico</vt:lpstr>
      <vt:lpstr>Sample preparation, characterization and delivery for Free Electron Laser protein serial crystallography experiments </vt:lpstr>
      <vt:lpstr>Summary</vt:lpstr>
      <vt:lpstr>I. FEL crystallography</vt:lpstr>
      <vt:lpstr>I. FEL crystallography</vt:lpstr>
      <vt:lpstr>I. FEL crystallography</vt:lpstr>
      <vt:lpstr>II. Sample preparation</vt:lpstr>
      <vt:lpstr>II. 1. Lysozyme batch crystallization</vt:lpstr>
      <vt:lpstr>III. Sample characterization</vt:lpstr>
      <vt:lpstr>III. 1. Optical microscopy </vt:lpstr>
      <vt:lpstr>III. 1. Counting crystal</vt:lpstr>
      <vt:lpstr>III. 1. Crystal shape and size distribution</vt:lpstr>
      <vt:lpstr>Слайд 12</vt:lpstr>
      <vt:lpstr>III. 1. Crystal shape and size distribution</vt:lpstr>
      <vt:lpstr>III. 1. Crystal shape and size distribution</vt:lpstr>
      <vt:lpstr>III. 1. Crystal shape and size distribution</vt:lpstr>
      <vt:lpstr>III. 1. Crystal shape and size distribution</vt:lpstr>
      <vt:lpstr>III. 1. How to get small crystals </vt:lpstr>
      <vt:lpstr>III. 1. Crystal shape and size distribution</vt:lpstr>
      <vt:lpstr>III. 2. Electron microscopy</vt:lpstr>
      <vt:lpstr>III. 4. Dynamic Light Scattering</vt:lpstr>
      <vt:lpstr>III. 2. X-ray diffraction</vt:lpstr>
      <vt:lpstr>III. 2. X-ray diffraction</vt:lpstr>
      <vt:lpstr>IV. Sample delivery</vt:lpstr>
      <vt:lpstr>IV. 1. Nozzle making</vt:lpstr>
      <vt:lpstr>IV. 1. Nozzle making</vt:lpstr>
      <vt:lpstr>IV. 2. Nozzle testing without crystals</vt:lpstr>
      <vt:lpstr>IV. 2. Nozzle testing with crystals</vt:lpstr>
      <vt:lpstr>Conclusions</vt:lpstr>
      <vt:lpstr>Conclusions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preparation, characterization and delivery for Free Electron Laser protein nanocrystallography experiments</dc:title>
  <dc:creator>Кирилл Сиэтлов</dc:creator>
  <cp:lastModifiedBy>Кирилл Сиэтлов</cp:lastModifiedBy>
  <cp:revision>79</cp:revision>
  <dcterms:created xsi:type="dcterms:W3CDTF">2012-08-27T14:57:48Z</dcterms:created>
  <dcterms:modified xsi:type="dcterms:W3CDTF">2012-09-06T06:52:15Z</dcterms:modified>
</cp:coreProperties>
</file>