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notesMasterIdLst>
    <p:notesMasterId r:id="rId18"/>
  </p:notesMasterIdLst>
  <p:handoutMasterIdLst>
    <p:handoutMasterId r:id="rId19"/>
  </p:handoutMasterIdLst>
  <p:sldIdLst>
    <p:sldId id="256" r:id="rId2"/>
    <p:sldId id="304" r:id="rId3"/>
    <p:sldId id="306" r:id="rId4"/>
    <p:sldId id="312" r:id="rId5"/>
    <p:sldId id="307" r:id="rId6"/>
    <p:sldId id="309" r:id="rId7"/>
    <p:sldId id="322" r:id="rId8"/>
    <p:sldId id="315" r:id="rId9"/>
    <p:sldId id="320" r:id="rId10"/>
    <p:sldId id="321" r:id="rId11"/>
    <p:sldId id="310" r:id="rId12"/>
    <p:sldId id="317" r:id="rId13"/>
    <p:sldId id="318" r:id="rId14"/>
    <p:sldId id="319" r:id="rId15"/>
    <p:sldId id="311" r:id="rId16"/>
    <p:sldId id="323" r:id="rId17"/>
  </p:sldIdLst>
  <p:sldSz cx="9144000" cy="6858000" type="screen4x3"/>
  <p:notesSz cx="7099300" cy="10234613"/>
  <p:defaultTextStyle>
    <a:defPPr>
      <a:defRPr lang="en-US"/>
    </a:defPPr>
    <a:lvl1pPr algn="ctr" rtl="0" fontAlgn="base">
      <a:spcBef>
        <a:spcPct val="2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2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2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2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2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iegfried Schreiber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99FFCC"/>
    <a:srgbClr val="0000FF"/>
    <a:srgbClr val="993366"/>
    <a:srgbClr val="5000A0"/>
    <a:srgbClr val="FF9900"/>
    <a:srgbClr val="FFFF66"/>
    <a:srgbClr val="00A6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65" autoAdjust="0"/>
    <p:restoredTop sz="73716" autoAdjust="0"/>
  </p:normalViewPr>
  <p:slideViewPr>
    <p:cSldViewPr snapToGrid="0">
      <p:cViewPr varScale="1">
        <p:scale>
          <a:sx n="134" d="100"/>
          <a:sy n="134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-2334" y="-84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300">
                <a:latin typeface="Times" pitchFamily="18" charset="0"/>
              </a:defRPr>
            </a:lvl1pPr>
          </a:lstStyle>
          <a:p>
            <a:endParaRPr lang="en-US"/>
          </a:p>
        </p:txBody>
      </p:sp>
      <p:sp>
        <p:nvSpPr>
          <p:cNvPr id="64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300">
                <a:latin typeface="Times" pitchFamily="18" charset="0"/>
              </a:defRPr>
            </a:lvl1pPr>
          </a:lstStyle>
          <a:p>
            <a:endParaRPr lang="en-US"/>
          </a:p>
        </p:txBody>
      </p:sp>
      <p:sp>
        <p:nvSpPr>
          <p:cNvPr id="64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300">
                <a:latin typeface="Times" pitchFamily="18" charset="0"/>
              </a:defRPr>
            </a:lvl1pPr>
          </a:lstStyle>
          <a:p>
            <a:endParaRPr lang="en-US"/>
          </a:p>
        </p:txBody>
      </p:sp>
      <p:sp>
        <p:nvSpPr>
          <p:cNvPr id="64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300">
                <a:latin typeface="Times" pitchFamily="18" charset="0"/>
              </a:defRPr>
            </a:lvl1pPr>
          </a:lstStyle>
          <a:p>
            <a:fld id="{E01BCC3A-FD90-4581-8C2F-6E9A27304D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031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300">
                <a:latin typeface="Times" pitchFamily="18" charset="0"/>
              </a:defRPr>
            </a:lvl1pPr>
          </a:lstStyle>
          <a:p>
            <a:endParaRPr lang="en-US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300">
                <a:latin typeface="Times" pitchFamily="18" charset="0"/>
              </a:defRPr>
            </a:lvl1pPr>
          </a:lstStyle>
          <a:p>
            <a:endParaRPr lang="en-US"/>
          </a:p>
        </p:txBody>
      </p:sp>
      <p:sp>
        <p:nvSpPr>
          <p:cNvPr id="1105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05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05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300">
                <a:latin typeface="Times" pitchFamily="18" charset="0"/>
              </a:defRPr>
            </a:lvl1pPr>
          </a:lstStyle>
          <a:p>
            <a:endParaRPr lang="en-US"/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300">
                <a:latin typeface="Times" pitchFamily="18" charset="0"/>
              </a:defRPr>
            </a:lvl1pPr>
          </a:lstStyle>
          <a:p>
            <a:fld id="{B261E8AB-DBE1-4436-93C7-1A8161B5607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5707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FAFE4C-A1FB-4791-9A2A-DE8EE7AB477F}" type="slidenum">
              <a:rPr lang="en-US"/>
              <a:pPr/>
              <a:t>1</a:t>
            </a:fld>
            <a:endParaRPr lang="en-US"/>
          </a:p>
        </p:txBody>
      </p:sp>
      <p:sp>
        <p:nvSpPr>
          <p:cNvPr id="71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B78DE3-DB9E-4A82-ADFA-BA5568DD3309}" type="slidenum">
              <a:rPr lang="en-US"/>
              <a:pPr/>
              <a:t>12</a:t>
            </a:fld>
            <a:endParaRPr lang="en-US"/>
          </a:p>
        </p:txBody>
      </p:sp>
      <p:sp>
        <p:nvSpPr>
          <p:cNvPr id="987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7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B78DE3-DB9E-4A82-ADFA-BA5568DD3309}" type="slidenum">
              <a:rPr lang="en-US"/>
              <a:pPr/>
              <a:t>13</a:t>
            </a:fld>
            <a:endParaRPr lang="en-US"/>
          </a:p>
        </p:txBody>
      </p:sp>
      <p:sp>
        <p:nvSpPr>
          <p:cNvPr id="987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7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B78DE3-DB9E-4A82-ADFA-BA5568DD3309}" type="slidenum">
              <a:rPr lang="en-US"/>
              <a:pPr/>
              <a:t>14</a:t>
            </a:fld>
            <a:endParaRPr lang="en-US"/>
          </a:p>
        </p:txBody>
      </p:sp>
      <p:sp>
        <p:nvSpPr>
          <p:cNvPr id="987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7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B78DE3-DB9E-4A82-ADFA-BA5568DD3309}" type="slidenum">
              <a:rPr lang="en-US"/>
              <a:pPr/>
              <a:t>15</a:t>
            </a:fld>
            <a:endParaRPr lang="en-US"/>
          </a:p>
        </p:txBody>
      </p:sp>
      <p:sp>
        <p:nvSpPr>
          <p:cNvPr id="987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7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B78DE3-DB9E-4A82-ADFA-BA5568DD3309}" type="slidenum">
              <a:rPr lang="en-US"/>
              <a:pPr/>
              <a:t>2</a:t>
            </a:fld>
            <a:endParaRPr lang="en-US"/>
          </a:p>
        </p:txBody>
      </p:sp>
      <p:sp>
        <p:nvSpPr>
          <p:cNvPr id="987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7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B78DE3-DB9E-4A82-ADFA-BA5568DD3309}" type="slidenum">
              <a:rPr lang="en-US"/>
              <a:pPr/>
              <a:t>3</a:t>
            </a:fld>
            <a:endParaRPr lang="en-US"/>
          </a:p>
        </p:txBody>
      </p:sp>
      <p:sp>
        <p:nvSpPr>
          <p:cNvPr id="987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7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B78DE3-DB9E-4A82-ADFA-BA5568DD3309}" type="slidenum">
              <a:rPr lang="en-US"/>
              <a:pPr/>
              <a:t>5</a:t>
            </a:fld>
            <a:endParaRPr lang="en-US"/>
          </a:p>
        </p:txBody>
      </p:sp>
      <p:sp>
        <p:nvSpPr>
          <p:cNvPr id="987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7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B78DE3-DB9E-4A82-ADFA-BA5568DD3309}" type="slidenum">
              <a:rPr lang="en-US"/>
              <a:pPr/>
              <a:t>6</a:t>
            </a:fld>
            <a:endParaRPr lang="en-US"/>
          </a:p>
        </p:txBody>
      </p:sp>
      <p:sp>
        <p:nvSpPr>
          <p:cNvPr id="987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7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B78DE3-DB9E-4A82-ADFA-BA5568DD3309}" type="slidenum">
              <a:rPr lang="en-US"/>
              <a:pPr/>
              <a:t>7</a:t>
            </a:fld>
            <a:endParaRPr lang="en-US"/>
          </a:p>
        </p:txBody>
      </p:sp>
      <p:sp>
        <p:nvSpPr>
          <p:cNvPr id="987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7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B78DE3-DB9E-4A82-ADFA-BA5568DD3309}" type="slidenum">
              <a:rPr lang="en-US"/>
              <a:pPr/>
              <a:t>8</a:t>
            </a:fld>
            <a:endParaRPr lang="en-US"/>
          </a:p>
        </p:txBody>
      </p:sp>
      <p:sp>
        <p:nvSpPr>
          <p:cNvPr id="987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7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B78DE3-DB9E-4A82-ADFA-BA5568DD3309}" type="slidenum">
              <a:rPr lang="en-US"/>
              <a:pPr/>
              <a:t>9</a:t>
            </a:fld>
            <a:endParaRPr lang="en-US"/>
          </a:p>
        </p:txBody>
      </p:sp>
      <p:sp>
        <p:nvSpPr>
          <p:cNvPr id="987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7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B78DE3-DB9E-4A82-ADFA-BA5568DD3309}" type="slidenum">
              <a:rPr lang="en-US"/>
              <a:pPr/>
              <a:t>11</a:t>
            </a:fld>
            <a:endParaRPr lang="en-US"/>
          </a:p>
        </p:txBody>
      </p:sp>
      <p:sp>
        <p:nvSpPr>
          <p:cNvPr id="987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7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w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831" name="Picture 7" descr="DESY-Logo-cyan-RGB_ge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0012" y="171532"/>
            <a:ext cx="1258888" cy="1258887"/>
          </a:xfrm>
          <a:prstGeom prst="rect">
            <a:avLst/>
          </a:prstGeom>
          <a:noFill/>
        </p:spPr>
      </p:pic>
      <p:pic>
        <p:nvPicPr>
          <p:cNvPr id="717835" name="Picture 11" descr="flash-logo-new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08275" y="5417381"/>
            <a:ext cx="2403475" cy="1300163"/>
          </a:xfrm>
          <a:prstGeom prst="rect">
            <a:avLst/>
          </a:prstGeom>
          <a:noFill/>
        </p:spPr>
      </p:pic>
      <p:pic>
        <p:nvPicPr>
          <p:cNvPr id="6" name="Picture 5"/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85" y="1"/>
            <a:ext cx="3647023" cy="14304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1023938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11313" y="6245225"/>
            <a:ext cx="594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Valeri Vardanyan, DESY Summer student Program,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3513" y="6245225"/>
            <a:ext cx="903287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48918CF-78F6-48ED-AF49-731EDAF26461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7" name="Picture 7" descr="DESY-Logo-cyan-RGB_ge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0741" y="80964"/>
            <a:ext cx="810837" cy="810836"/>
          </a:xfrm>
          <a:prstGeom prst="rect">
            <a:avLst/>
          </a:prstGeom>
          <a:noFill/>
        </p:spPr>
      </p:pic>
      <p:pic>
        <p:nvPicPr>
          <p:cNvPr id="10" name="Picture 9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3" y="4478"/>
            <a:ext cx="2421426" cy="9802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rgbClr val="00A6EB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rgbClr val="00A6EB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rgbClr val="00A6EB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rgbClr val="00A6EB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rgbClr val="00A6EB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00A6EB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00A6EB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00A6EB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00A6EB"/>
          </a:solidFill>
          <a:latin typeface="Arial" charset="0"/>
        </a:defRPr>
      </a:lvl9pPr>
    </p:titleStyle>
    <p:bodyStyle>
      <a:lvl1pPr marL="263525" indent="-263525" algn="l" rtl="0" fontAlgn="base">
        <a:spcBef>
          <a:spcPct val="20000"/>
        </a:spcBef>
        <a:spcAft>
          <a:spcPct val="0"/>
        </a:spcAft>
        <a:buClr>
          <a:srgbClr val="F28E00"/>
        </a:buClr>
        <a:buChar char="•"/>
        <a:defRPr sz="2400">
          <a:solidFill>
            <a:srgbClr val="00A6EB"/>
          </a:solidFill>
          <a:latin typeface="+mn-lt"/>
          <a:ea typeface="+mn-ea"/>
          <a:cs typeface="+mn-cs"/>
        </a:defRPr>
      </a:lvl1pPr>
      <a:lvl2pPr marL="715963" indent="-273050" algn="l" rtl="0" fontAlgn="base">
        <a:spcBef>
          <a:spcPct val="20000"/>
        </a:spcBef>
        <a:spcAft>
          <a:spcPct val="0"/>
        </a:spcAft>
        <a:buClr>
          <a:srgbClr val="00A6EB"/>
        </a:buClr>
        <a:buFont typeface="Wingdings" pitchFamily="2" charset="2"/>
        <a:buChar char="§"/>
        <a:defRPr sz="2000">
          <a:solidFill>
            <a:srgbClr val="F28E00"/>
          </a:solidFill>
          <a:latin typeface="+mn-lt"/>
        </a:defRPr>
      </a:lvl2pPr>
      <a:lvl3pPr marL="1150938" indent="-228600" algn="l" rtl="0" fontAlgn="base">
        <a:spcBef>
          <a:spcPct val="20000"/>
        </a:spcBef>
        <a:spcAft>
          <a:spcPct val="0"/>
        </a:spcAft>
        <a:buClr>
          <a:srgbClr val="F28E00"/>
        </a:buClr>
        <a:buChar char="•"/>
        <a:defRPr>
          <a:solidFill>
            <a:srgbClr val="00A6EB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8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403350"/>
            <a:ext cx="8961438" cy="1922463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FLASH Reaching the Transition Metals</a:t>
            </a:r>
            <a:endParaRPr lang="en-US" sz="1600" dirty="0"/>
          </a:p>
        </p:txBody>
      </p:sp>
      <p:sp>
        <p:nvSpPr>
          <p:cNvPr id="718852" name="Text Box 4"/>
          <p:cNvSpPr txBox="1">
            <a:spLocks noChangeArrowheads="1"/>
          </p:cNvSpPr>
          <p:nvPr/>
        </p:nvSpPr>
        <p:spPr bwMode="auto">
          <a:xfrm>
            <a:off x="203982" y="179388"/>
            <a:ext cx="8940018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73050" indent="-273050">
              <a:spcBef>
                <a:spcPct val="50000"/>
              </a:spcBef>
            </a:pPr>
            <a:r>
              <a:rPr lang="en-US" sz="2000" dirty="0" smtClean="0">
                <a:sym typeface="Wingdings" pitchFamily="2" charset="2"/>
              </a:rPr>
              <a:t>DESY Summer Student Program</a:t>
            </a:r>
            <a:endParaRPr lang="en-US" sz="2000" dirty="0">
              <a:sym typeface="Wingdings" pitchFamily="2" charset="2"/>
            </a:endParaRPr>
          </a:p>
        </p:txBody>
      </p:sp>
      <p:sp>
        <p:nvSpPr>
          <p:cNvPr id="718997" name="Text Box 149"/>
          <p:cNvSpPr txBox="1">
            <a:spLocks noChangeArrowheads="1"/>
          </p:cNvSpPr>
          <p:nvPr/>
        </p:nvSpPr>
        <p:spPr bwMode="auto">
          <a:xfrm>
            <a:off x="0" y="2795588"/>
            <a:ext cx="91440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/>
              <a:t>Valeri </a:t>
            </a:r>
            <a:r>
              <a:rPr lang="en-US" sz="2000" smtClean="0"/>
              <a:t>Vardanyan</a:t>
            </a:r>
            <a:endParaRPr lang="en-US" sz="20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3205279" y="3656169"/>
            <a:ext cx="27334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Supervisor: Bart Faatz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Valeri Vardanyan, DESY Summer student Program, 2012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8551863" cy="904875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A6EB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A6EB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A6EB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A6EB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A6EB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A6EB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A6EB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A6EB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A6EB"/>
                </a:solidFill>
                <a:latin typeface="Arial" charset="0"/>
              </a:defRPr>
            </a:lvl9pPr>
          </a:lstStyle>
          <a:p>
            <a:r>
              <a:rPr lang="de-DE" smtClean="0"/>
              <a:t>The Simulation Code</a:t>
            </a:r>
            <a:endParaRPr lang="de-DE" dirty="0"/>
          </a:p>
        </p:txBody>
      </p:sp>
      <p:sp>
        <p:nvSpPr>
          <p:cNvPr id="5" name="TextBox 4"/>
          <p:cNvSpPr txBox="1"/>
          <p:nvPr/>
        </p:nvSpPr>
        <p:spPr>
          <a:xfrm>
            <a:off x="1006822" y="1599259"/>
            <a:ext cx="720265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1400" b="1" dirty="0" smtClean="0"/>
              <a:t>Genesis 1.3</a:t>
            </a:r>
          </a:p>
          <a:p>
            <a:pPr algn="l"/>
            <a:endParaRPr lang="de-DE" sz="1400" dirty="0" smtClean="0"/>
          </a:p>
          <a:p>
            <a:pPr marL="285750" indent="-285750" algn="l">
              <a:buFont typeface="Arial" pitchFamily="34" charset="0"/>
              <a:buChar char="•"/>
            </a:pPr>
            <a:r>
              <a:rPr lang="de-DE" sz="1400" dirty="0" err="1" smtClean="0"/>
              <a:t>Simulates</a:t>
            </a:r>
            <a:r>
              <a:rPr lang="de-DE" sz="1400" dirty="0" smtClean="0"/>
              <a:t> Interaction </a:t>
            </a:r>
            <a:r>
              <a:rPr lang="de-DE" sz="1400" dirty="0" err="1" smtClean="0"/>
              <a:t>of</a:t>
            </a:r>
            <a:r>
              <a:rPr lang="de-DE" sz="1400" dirty="0" smtClean="0"/>
              <a:t> </a:t>
            </a:r>
            <a:r>
              <a:rPr lang="de-DE" sz="1400" dirty="0" err="1" smtClean="0"/>
              <a:t>electrons</a:t>
            </a:r>
            <a:r>
              <a:rPr lang="de-DE" sz="1400" dirty="0" smtClean="0"/>
              <a:t> </a:t>
            </a:r>
            <a:r>
              <a:rPr lang="de-DE" sz="1400" dirty="0" err="1" smtClean="0"/>
              <a:t>and</a:t>
            </a:r>
            <a:r>
              <a:rPr lang="de-DE" sz="1400" dirty="0" smtClean="0"/>
              <a:t> </a:t>
            </a:r>
            <a:r>
              <a:rPr lang="de-DE" sz="1400" dirty="0" err="1" smtClean="0"/>
              <a:t>radiation</a:t>
            </a:r>
            <a:r>
              <a:rPr lang="de-DE" sz="1400" dirty="0" smtClean="0"/>
              <a:t> </a:t>
            </a:r>
            <a:r>
              <a:rPr lang="de-DE" sz="1400" dirty="0" err="1" smtClean="0"/>
              <a:t>field</a:t>
            </a:r>
            <a:r>
              <a:rPr lang="de-DE" sz="1400" dirty="0" smtClean="0"/>
              <a:t>.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de-DE" sz="1400" dirty="0" err="1" smtClean="0"/>
              <a:t>Assumes</a:t>
            </a:r>
            <a:r>
              <a:rPr lang="de-DE" sz="1400" dirty="0" smtClean="0"/>
              <a:t> </a:t>
            </a:r>
            <a:r>
              <a:rPr lang="de-DE" sz="1400" dirty="0" err="1" smtClean="0"/>
              <a:t>small</a:t>
            </a:r>
            <a:r>
              <a:rPr lang="de-DE" sz="1400" dirty="0" smtClean="0"/>
              <a:t> </a:t>
            </a:r>
            <a:r>
              <a:rPr lang="de-DE" sz="1400" dirty="0" err="1" smtClean="0"/>
              <a:t>bandwidth</a:t>
            </a:r>
            <a:r>
              <a:rPr lang="de-DE" sz="1400" dirty="0" smtClean="0"/>
              <a:t> </a:t>
            </a:r>
            <a:r>
              <a:rPr lang="de-DE" sz="1400" dirty="0" err="1" smtClean="0"/>
              <a:t>with</a:t>
            </a:r>
            <a:r>
              <a:rPr lang="de-DE" sz="1400" dirty="0" smtClean="0"/>
              <a:t> </a:t>
            </a:r>
            <a:r>
              <a:rPr lang="de-DE" sz="1400" dirty="0" err="1" smtClean="0"/>
              <a:t>radiation</a:t>
            </a:r>
            <a:r>
              <a:rPr lang="de-DE" sz="1400" dirty="0" smtClean="0"/>
              <a:t> in </a:t>
            </a:r>
            <a:r>
              <a:rPr lang="de-DE" sz="1400" dirty="0" err="1" smtClean="0"/>
              <a:t>the</a:t>
            </a:r>
            <a:r>
              <a:rPr lang="de-DE" sz="1400" dirty="0" smtClean="0"/>
              <a:t> </a:t>
            </a:r>
            <a:r>
              <a:rPr lang="de-DE" sz="1400" dirty="0" err="1" smtClean="0"/>
              <a:t>forward</a:t>
            </a:r>
            <a:r>
              <a:rPr lang="de-DE" sz="1400" dirty="0" smtClean="0"/>
              <a:t> </a:t>
            </a:r>
            <a:r>
              <a:rPr lang="de-DE" sz="1400" dirty="0" err="1" smtClean="0"/>
              <a:t>direction</a:t>
            </a:r>
            <a:endParaRPr lang="de-DE" sz="1400" dirty="0" smtClean="0"/>
          </a:p>
          <a:p>
            <a:pPr marL="285750" indent="-285750" algn="l">
              <a:buFont typeface="Arial" pitchFamily="34" charset="0"/>
              <a:buChar char="•"/>
            </a:pPr>
            <a:r>
              <a:rPr lang="en-US" sz="1400" dirty="0" smtClean="0"/>
              <a:t>Solves ODEs by 4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order </a:t>
            </a:r>
            <a:r>
              <a:rPr lang="en-US" sz="1400" dirty="0" err="1" smtClean="0"/>
              <a:t>Runge-Kutta</a:t>
            </a:r>
            <a:r>
              <a:rPr lang="en-US" sz="1400" dirty="0" smtClean="0"/>
              <a:t> method for particle dynamics and PDEs by method of finite differences for radiation.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US" sz="1400" dirty="0" smtClean="0"/>
              <a:t>Time dependent simulations!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312814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64657" y="0"/>
            <a:ext cx="8551863" cy="904875"/>
          </a:xfrm>
          <a:prstGeom prst="rect">
            <a:avLst/>
          </a:prstGeom>
        </p:spPr>
        <p:txBody>
          <a:bodyPr/>
          <a:lstStyle/>
          <a:p>
            <a:r>
              <a:rPr lang="de-DE" dirty="0" err="1" smtClean="0"/>
              <a:t>Results</a:t>
            </a:r>
            <a:r>
              <a:rPr lang="de-DE" dirty="0" smtClean="0"/>
              <a:t> for 1.4 </a:t>
            </a:r>
            <a:r>
              <a:rPr lang="de-DE" dirty="0" err="1" smtClean="0"/>
              <a:t>GeV</a:t>
            </a:r>
            <a:r>
              <a:rPr lang="de-DE" dirty="0" smtClean="0"/>
              <a:t>, 1.5 </a:t>
            </a:r>
            <a:r>
              <a:rPr lang="de-DE" dirty="0" err="1" smtClean="0"/>
              <a:t>nm</a:t>
            </a:r>
            <a:endParaRPr lang="de-DE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80" t="7876" r="9497" b="4182"/>
          <a:stretch/>
        </p:blipFill>
        <p:spPr>
          <a:xfrm>
            <a:off x="4933504" y="1041990"/>
            <a:ext cx="3813308" cy="2870791"/>
          </a:xfrm>
          <a:prstGeom prst="rect">
            <a:avLst/>
          </a:prstGeom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43" t="16588" r="20736" b="15124"/>
          <a:stretch/>
        </p:blipFill>
        <p:spPr bwMode="auto">
          <a:xfrm>
            <a:off x="559980" y="3571033"/>
            <a:ext cx="3792279" cy="27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81" t="23488" r="23510" b="14620"/>
          <a:stretch/>
        </p:blipFill>
        <p:spPr bwMode="auto">
          <a:xfrm>
            <a:off x="4886675" y="3912781"/>
            <a:ext cx="3636971" cy="2381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5" name="Group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275929"/>
              </p:ext>
            </p:extLst>
          </p:nvPr>
        </p:nvGraphicFramePr>
        <p:xfrm>
          <a:off x="142694" y="1039566"/>
          <a:ext cx="4691576" cy="1400914"/>
        </p:xfrm>
        <a:graphic>
          <a:graphicData uri="http://schemas.openxmlformats.org/drawingml/2006/table">
            <a:tbl>
              <a:tblPr/>
              <a:tblGrid>
                <a:gridCol w="2796786"/>
                <a:gridCol w="1894790"/>
              </a:tblGrid>
              <a:tr h="26557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Undulator</a:t>
                      </a:r>
                      <a:r>
                        <a:rPr lang="en-US" sz="1600" dirty="0" smtClean="0"/>
                        <a:t> period main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 mm</a:t>
                      </a:r>
                      <a:endParaRPr kumimoji="0" 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57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</a:t>
                      </a:r>
                      <a:r>
                        <a:rPr lang="de-DE" sz="1600" dirty="0" smtClean="0"/>
                        <a:t> </a:t>
                      </a:r>
                      <a:r>
                        <a:rPr lang="de-DE" sz="1600" dirty="0" err="1" smtClean="0"/>
                        <a:t>main</a:t>
                      </a:r>
                      <a:endParaRPr lang="de-DE" sz="1600" dirty="0" smtClean="0"/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0,7</a:t>
                      </a: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582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Undulator</a:t>
                      </a:r>
                      <a:r>
                        <a:rPr lang="en-US" sz="1600" dirty="0" smtClean="0"/>
                        <a:t> period afterburner</a:t>
                      </a:r>
                      <a:endParaRPr lang="en-US" sz="1600" dirty="0"/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18,8 mm</a:t>
                      </a: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57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</a:t>
                      </a:r>
                      <a:r>
                        <a:rPr lang="de-DE" sz="1600" dirty="0" smtClean="0"/>
                        <a:t> </a:t>
                      </a:r>
                      <a:r>
                        <a:rPr lang="en-US" sz="1600" dirty="0" smtClean="0"/>
                        <a:t>afterburner</a:t>
                      </a:r>
                      <a:endParaRPr lang="de-DE" sz="1600" dirty="0"/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lang="de-DE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0.4417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" name="Group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947548"/>
              </p:ext>
            </p:extLst>
          </p:nvPr>
        </p:nvGraphicFramePr>
        <p:xfrm>
          <a:off x="142694" y="2467873"/>
          <a:ext cx="4691576" cy="1400914"/>
        </p:xfrm>
        <a:graphic>
          <a:graphicData uri="http://schemas.openxmlformats.org/drawingml/2006/table">
            <a:tbl>
              <a:tblPr/>
              <a:tblGrid>
                <a:gridCol w="1992196"/>
                <a:gridCol w="1349690"/>
                <a:gridCol w="1349690"/>
              </a:tblGrid>
              <a:tr h="26557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  <a:defRPr/>
                      </a:pPr>
                      <a:r>
                        <a:rPr lang="en-US" sz="1600" dirty="0" smtClean="0"/>
                        <a:t>Pulse energy, 10 </a:t>
                      </a:r>
                      <a:r>
                        <a:rPr lang="en-US" sz="1600" dirty="0" err="1" smtClean="0"/>
                        <a:t>fs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0.4 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uJ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0.7 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uJ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5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Pulse length, 10 </a:t>
                      </a:r>
                      <a:r>
                        <a:rPr lang="en-US" sz="1600" dirty="0" err="1" smtClean="0"/>
                        <a:t>fs</a:t>
                      </a:r>
                      <a:endParaRPr lang="de-DE" sz="1600" dirty="0" smtClean="0"/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 (</a:t>
                      </a:r>
                      <a:r>
                        <a:rPr lang="en-US" dirty="0" err="1" smtClean="0"/>
                        <a:t>fs</a:t>
                      </a:r>
                      <a:r>
                        <a:rPr lang="en-US" dirty="0" smtClean="0"/>
                        <a:t>)</a:t>
                      </a:r>
                      <a:endParaRPr lang="de-DE" dirty="0"/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35.7 (</a:t>
                      </a:r>
                      <a:r>
                        <a:rPr lang="en-US" dirty="0" err="1" smtClean="0"/>
                        <a:t>fs</a:t>
                      </a:r>
                      <a:r>
                        <a:rPr lang="en-US" dirty="0" smtClean="0"/>
                        <a:t>)</a:t>
                      </a:r>
                      <a:endParaRPr lang="de-DE" dirty="0"/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5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Pulse energy, 30 </a:t>
                      </a:r>
                      <a:r>
                        <a:rPr lang="en-US" sz="1600" dirty="0" err="1" smtClean="0"/>
                        <a:t>fs</a:t>
                      </a:r>
                      <a:endParaRPr lang="en-US" sz="1600" dirty="0"/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1.9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uJ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2.8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uJ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57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Pulse length, 30 </a:t>
                      </a:r>
                      <a:r>
                        <a:rPr lang="en-US" sz="1600" dirty="0" err="1" smtClean="0"/>
                        <a:t>fs</a:t>
                      </a:r>
                      <a:endParaRPr lang="de-DE" sz="1600" dirty="0"/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99.3 (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fs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93.8 (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fs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080296" y="4288465"/>
            <a:ext cx="4603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 </a:t>
            </a:r>
            <a:r>
              <a:rPr lang="en-US" dirty="0" err="1" smtClean="0"/>
              <a:t>fs</a:t>
            </a:r>
            <a:endParaRPr lang="de-DE" dirty="0"/>
          </a:p>
        </p:txBody>
      </p:sp>
      <p:sp>
        <p:nvSpPr>
          <p:cNvPr id="18" name="TextBox 17"/>
          <p:cNvSpPr txBox="1"/>
          <p:nvPr/>
        </p:nvSpPr>
        <p:spPr>
          <a:xfrm>
            <a:off x="7620399" y="4194644"/>
            <a:ext cx="4603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 </a:t>
            </a:r>
            <a:r>
              <a:rPr lang="en-US" dirty="0" err="1" smtClean="0"/>
              <a:t>fs</a:t>
            </a:r>
            <a:endParaRPr lang="de-DE" dirty="0"/>
          </a:p>
        </p:txBody>
      </p:sp>
      <p:sp>
        <p:nvSpPr>
          <p:cNvPr id="3" name="TextBox 2"/>
          <p:cNvSpPr txBox="1"/>
          <p:nvPr/>
        </p:nvSpPr>
        <p:spPr>
          <a:xfrm>
            <a:off x="1179855" y="6347149"/>
            <a:ext cx="72873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After 2.5 m </a:t>
            </a:r>
            <a:r>
              <a:rPr lang="de-DE" sz="1400" dirty="0" err="1" smtClean="0"/>
              <a:t>Afterburner</a:t>
            </a:r>
            <a:r>
              <a:rPr lang="de-DE" sz="1400" dirty="0" smtClean="0"/>
              <a:t> Undulator			After 5 m </a:t>
            </a:r>
            <a:r>
              <a:rPr lang="de-DE" sz="1400" dirty="0" err="1"/>
              <a:t>Afterburner</a:t>
            </a:r>
            <a:r>
              <a:rPr lang="de-DE" sz="1400" dirty="0"/>
              <a:t> </a:t>
            </a:r>
            <a:r>
              <a:rPr lang="de-DE" sz="1400" dirty="0" smtClean="0"/>
              <a:t>Undulator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36131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64657" y="0"/>
            <a:ext cx="8551863" cy="904875"/>
          </a:xfrm>
          <a:prstGeom prst="rect">
            <a:avLst/>
          </a:prstGeom>
        </p:spPr>
        <p:txBody>
          <a:bodyPr/>
          <a:lstStyle/>
          <a:p>
            <a:r>
              <a:rPr lang="de-DE" dirty="0" err="1" smtClean="0"/>
              <a:t>Results</a:t>
            </a:r>
            <a:r>
              <a:rPr lang="de-DE" dirty="0" smtClean="0"/>
              <a:t> for 1.4 </a:t>
            </a:r>
            <a:r>
              <a:rPr lang="de-DE" dirty="0" err="1" smtClean="0"/>
              <a:t>GeV</a:t>
            </a:r>
            <a:r>
              <a:rPr lang="de-DE" dirty="0" smtClean="0"/>
              <a:t>, 1.3 </a:t>
            </a:r>
            <a:r>
              <a:rPr lang="de-DE" dirty="0" err="1" smtClean="0"/>
              <a:t>nm</a:t>
            </a:r>
            <a:endParaRPr lang="de-DE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74" t="9650" r="12598" b="4480"/>
          <a:stretch/>
        </p:blipFill>
        <p:spPr>
          <a:xfrm>
            <a:off x="4876800" y="956931"/>
            <a:ext cx="3629247" cy="2829582"/>
          </a:xfrm>
          <a:prstGeom prst="rect">
            <a:avLst/>
          </a:prstGeom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96" t="24480" r="24396" b="14868"/>
          <a:stretch/>
        </p:blipFill>
        <p:spPr bwMode="auto">
          <a:xfrm>
            <a:off x="5013700" y="3900018"/>
            <a:ext cx="3492347" cy="2349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28" t="24109" r="24219" b="15612"/>
          <a:stretch/>
        </p:blipFill>
        <p:spPr bwMode="auto">
          <a:xfrm>
            <a:off x="900221" y="3900018"/>
            <a:ext cx="3494569" cy="2349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2" name="Group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636618"/>
              </p:ext>
            </p:extLst>
          </p:nvPr>
        </p:nvGraphicFramePr>
        <p:xfrm>
          <a:off x="142694" y="1039566"/>
          <a:ext cx="4691576" cy="1400914"/>
        </p:xfrm>
        <a:graphic>
          <a:graphicData uri="http://schemas.openxmlformats.org/drawingml/2006/table">
            <a:tbl>
              <a:tblPr/>
              <a:tblGrid>
                <a:gridCol w="2796786"/>
                <a:gridCol w="1894790"/>
              </a:tblGrid>
              <a:tr h="26557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Undulator</a:t>
                      </a:r>
                      <a:r>
                        <a:rPr lang="en-US" sz="1600" dirty="0" smtClean="0"/>
                        <a:t> period main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 mm</a:t>
                      </a:r>
                      <a:endParaRPr kumimoji="0" 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57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</a:t>
                      </a:r>
                      <a:r>
                        <a:rPr lang="de-DE" sz="1600" dirty="0" smtClean="0"/>
                        <a:t> </a:t>
                      </a:r>
                      <a:r>
                        <a:rPr lang="de-DE" sz="1600" dirty="0" err="1" smtClean="0"/>
                        <a:t>main</a:t>
                      </a:r>
                      <a:endParaRPr lang="de-DE" sz="1600" dirty="0" smtClean="0"/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0,7</a:t>
                      </a: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582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Undulator</a:t>
                      </a:r>
                      <a:r>
                        <a:rPr lang="en-US" sz="1600" dirty="0" smtClean="0"/>
                        <a:t> period afterburner</a:t>
                      </a:r>
                      <a:endParaRPr lang="en-US" sz="1600" dirty="0"/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17,4 mm</a:t>
                      </a: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57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</a:t>
                      </a:r>
                      <a:r>
                        <a:rPr lang="de-DE" sz="1600" dirty="0" smtClean="0"/>
                        <a:t> </a:t>
                      </a:r>
                      <a:r>
                        <a:rPr lang="en-US" sz="1600" dirty="0" smtClean="0"/>
                        <a:t>afterburner</a:t>
                      </a:r>
                      <a:endParaRPr lang="de-DE" sz="1600" dirty="0"/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lang="de-DE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0.3464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Group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22810"/>
              </p:ext>
            </p:extLst>
          </p:nvPr>
        </p:nvGraphicFramePr>
        <p:xfrm>
          <a:off x="142694" y="2467873"/>
          <a:ext cx="4691576" cy="1400914"/>
        </p:xfrm>
        <a:graphic>
          <a:graphicData uri="http://schemas.openxmlformats.org/drawingml/2006/table">
            <a:tbl>
              <a:tblPr/>
              <a:tblGrid>
                <a:gridCol w="1992196"/>
                <a:gridCol w="1349690"/>
                <a:gridCol w="1349690"/>
              </a:tblGrid>
              <a:tr h="26557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  <a:defRPr/>
                      </a:pPr>
                      <a:r>
                        <a:rPr lang="en-US" sz="1600" dirty="0" smtClean="0"/>
                        <a:t>Pulse energy, 10 </a:t>
                      </a:r>
                      <a:r>
                        <a:rPr lang="en-US" sz="1600" dirty="0" err="1" smtClean="0"/>
                        <a:t>fs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 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uJ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0.18 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uJ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5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Pulse length, 10 </a:t>
                      </a:r>
                      <a:r>
                        <a:rPr lang="en-US" sz="1600" dirty="0" err="1" smtClean="0"/>
                        <a:t>fs</a:t>
                      </a:r>
                      <a:endParaRPr lang="de-DE" sz="1600" dirty="0" smtClean="0"/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36.5 (</a:t>
                      </a:r>
                      <a:r>
                        <a:rPr lang="en-US" dirty="0" err="1" smtClean="0"/>
                        <a:t>fs</a:t>
                      </a:r>
                      <a:r>
                        <a:rPr lang="en-US" dirty="0" smtClean="0"/>
                        <a:t>)</a:t>
                      </a:r>
                      <a:endParaRPr lang="de-DE" dirty="0"/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31.1 (</a:t>
                      </a:r>
                      <a:r>
                        <a:rPr lang="en-US" dirty="0" err="1" smtClean="0"/>
                        <a:t>fs</a:t>
                      </a:r>
                      <a:r>
                        <a:rPr lang="en-US" dirty="0" smtClean="0"/>
                        <a:t>)</a:t>
                      </a:r>
                      <a:endParaRPr lang="de-DE" dirty="0"/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5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Pulse energy, 30 </a:t>
                      </a:r>
                      <a:r>
                        <a:rPr lang="en-US" sz="1600" dirty="0" err="1" smtClean="0"/>
                        <a:t>fs</a:t>
                      </a:r>
                      <a:endParaRPr lang="en-US" sz="1600" dirty="0"/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0.68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uJ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1.04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uJ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57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Pulse length, 30 </a:t>
                      </a:r>
                      <a:r>
                        <a:rPr lang="en-US" sz="1600" dirty="0" err="1" smtClean="0"/>
                        <a:t>fs</a:t>
                      </a:r>
                      <a:endParaRPr lang="de-DE" sz="1600" dirty="0"/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90.27 (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fs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89 (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fs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310487" y="4111256"/>
            <a:ext cx="4603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 </a:t>
            </a:r>
            <a:r>
              <a:rPr lang="en-US" dirty="0" err="1" smtClean="0"/>
              <a:t>fs</a:t>
            </a:r>
            <a:endParaRPr lang="de-DE" dirty="0"/>
          </a:p>
        </p:txBody>
      </p:sp>
      <p:sp>
        <p:nvSpPr>
          <p:cNvPr id="15" name="TextBox 14"/>
          <p:cNvSpPr txBox="1"/>
          <p:nvPr/>
        </p:nvSpPr>
        <p:spPr>
          <a:xfrm>
            <a:off x="7545970" y="4111254"/>
            <a:ext cx="4603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 </a:t>
            </a:r>
            <a:r>
              <a:rPr lang="en-US" dirty="0" err="1" smtClean="0"/>
              <a:t>fs</a:t>
            </a:r>
            <a:endParaRPr lang="de-DE" dirty="0"/>
          </a:p>
        </p:txBody>
      </p:sp>
      <p:sp>
        <p:nvSpPr>
          <p:cNvPr id="10" name="TextBox 9"/>
          <p:cNvSpPr txBox="1"/>
          <p:nvPr/>
        </p:nvSpPr>
        <p:spPr>
          <a:xfrm>
            <a:off x="1179855" y="6347149"/>
            <a:ext cx="72873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After 2.5 m </a:t>
            </a:r>
            <a:r>
              <a:rPr lang="de-DE" sz="1400" dirty="0" err="1" smtClean="0"/>
              <a:t>Afterburner</a:t>
            </a:r>
            <a:r>
              <a:rPr lang="de-DE" sz="1400" dirty="0" smtClean="0"/>
              <a:t> Undulator			After 5 m </a:t>
            </a:r>
            <a:r>
              <a:rPr lang="de-DE" sz="1400" dirty="0" err="1"/>
              <a:t>Afterburner</a:t>
            </a:r>
            <a:r>
              <a:rPr lang="de-DE" sz="1400" dirty="0"/>
              <a:t> </a:t>
            </a:r>
            <a:r>
              <a:rPr lang="de-DE" sz="1400" dirty="0" smtClean="0"/>
              <a:t>Undulator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416793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64657" y="0"/>
            <a:ext cx="8551863" cy="904875"/>
          </a:xfrm>
          <a:prstGeom prst="rect">
            <a:avLst/>
          </a:prstGeom>
        </p:spPr>
        <p:txBody>
          <a:bodyPr/>
          <a:lstStyle/>
          <a:p>
            <a:r>
              <a:rPr lang="de-DE" dirty="0" err="1" smtClean="0"/>
              <a:t>Results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1.467 </a:t>
            </a:r>
            <a:r>
              <a:rPr lang="de-DE" dirty="0" err="1" smtClean="0"/>
              <a:t>GeV</a:t>
            </a:r>
            <a:r>
              <a:rPr lang="de-DE" dirty="0" smtClean="0"/>
              <a:t>, 1.5 </a:t>
            </a:r>
            <a:r>
              <a:rPr lang="de-DE" dirty="0" err="1" smtClean="0"/>
              <a:t>nm</a:t>
            </a:r>
            <a:endParaRPr lang="de-DE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49" t="9428" r="12497" b="4909"/>
          <a:stretch/>
        </p:blipFill>
        <p:spPr>
          <a:xfrm>
            <a:off x="5266659" y="928576"/>
            <a:ext cx="3246475" cy="2507965"/>
          </a:xfrm>
          <a:prstGeom prst="rect">
            <a:avLst/>
          </a:prstGeom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27" t="23239" r="23510" b="15365"/>
          <a:stretch/>
        </p:blipFill>
        <p:spPr bwMode="auto">
          <a:xfrm>
            <a:off x="432391" y="3847016"/>
            <a:ext cx="3792280" cy="2567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96" t="23736" r="23865" b="14868"/>
          <a:stretch/>
        </p:blipFill>
        <p:spPr bwMode="auto">
          <a:xfrm>
            <a:off x="4710478" y="3847016"/>
            <a:ext cx="3802656" cy="2567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1" name="Group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283139"/>
              </p:ext>
            </p:extLst>
          </p:nvPr>
        </p:nvGraphicFramePr>
        <p:xfrm>
          <a:off x="142694" y="1039566"/>
          <a:ext cx="4691576" cy="1400914"/>
        </p:xfrm>
        <a:graphic>
          <a:graphicData uri="http://schemas.openxmlformats.org/drawingml/2006/table">
            <a:tbl>
              <a:tblPr/>
              <a:tblGrid>
                <a:gridCol w="2796786"/>
                <a:gridCol w="1894790"/>
              </a:tblGrid>
              <a:tr h="26557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Undulator</a:t>
                      </a:r>
                      <a:r>
                        <a:rPr lang="en-US" sz="1600" dirty="0" smtClean="0"/>
                        <a:t> period main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27,3 mm</a:t>
                      </a:r>
                      <a:endParaRPr kumimoji="0" 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57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</a:t>
                      </a:r>
                      <a:r>
                        <a:rPr lang="de-DE" sz="1600" dirty="0" smtClean="0"/>
                        <a:t> </a:t>
                      </a:r>
                      <a:r>
                        <a:rPr lang="de-DE" sz="1600" dirty="0" err="1" smtClean="0"/>
                        <a:t>main</a:t>
                      </a:r>
                      <a:endParaRPr lang="de-DE" sz="1600" dirty="0" smtClean="0"/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0,9</a:t>
                      </a: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582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Undulator</a:t>
                      </a:r>
                      <a:r>
                        <a:rPr lang="en-US" sz="1600" dirty="0" smtClean="0"/>
                        <a:t> period afterburner</a:t>
                      </a:r>
                      <a:endParaRPr lang="en-US" sz="1600" dirty="0"/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19,7 mm</a:t>
                      </a: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57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</a:t>
                      </a:r>
                      <a:r>
                        <a:rPr lang="de-DE" sz="1600" dirty="0" smtClean="0"/>
                        <a:t> </a:t>
                      </a:r>
                      <a:r>
                        <a:rPr lang="en-US" sz="1600" dirty="0" smtClean="0"/>
                        <a:t>afterburner</a:t>
                      </a:r>
                      <a:endParaRPr lang="de-DE" sz="1600" dirty="0"/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lang="de-DE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0.505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Group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6428756"/>
              </p:ext>
            </p:extLst>
          </p:nvPr>
        </p:nvGraphicFramePr>
        <p:xfrm>
          <a:off x="142694" y="2467873"/>
          <a:ext cx="4691576" cy="1400914"/>
        </p:xfrm>
        <a:graphic>
          <a:graphicData uri="http://schemas.openxmlformats.org/drawingml/2006/table">
            <a:tbl>
              <a:tblPr/>
              <a:tblGrid>
                <a:gridCol w="1992196"/>
                <a:gridCol w="1349690"/>
                <a:gridCol w="1349690"/>
              </a:tblGrid>
              <a:tr h="26557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  <a:defRPr/>
                      </a:pPr>
                      <a:r>
                        <a:rPr lang="en-US" sz="1600" dirty="0" smtClean="0"/>
                        <a:t>Pulse energy, 10 </a:t>
                      </a:r>
                      <a:r>
                        <a:rPr lang="en-US" sz="1600" dirty="0" err="1" smtClean="0"/>
                        <a:t>fs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0.29 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uJ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0.56 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uJ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5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Pulse length, 10 </a:t>
                      </a:r>
                      <a:r>
                        <a:rPr lang="en-US" sz="1600" dirty="0" err="1" smtClean="0"/>
                        <a:t>fs</a:t>
                      </a:r>
                      <a:endParaRPr lang="de-DE" sz="1600" dirty="0" smtClean="0"/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42.4 (</a:t>
                      </a:r>
                      <a:r>
                        <a:rPr lang="en-US" dirty="0" err="1" smtClean="0"/>
                        <a:t>fs</a:t>
                      </a:r>
                      <a:r>
                        <a:rPr lang="en-US" dirty="0" smtClean="0"/>
                        <a:t>)</a:t>
                      </a:r>
                      <a:endParaRPr lang="de-DE" dirty="0"/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42.8 (</a:t>
                      </a:r>
                      <a:r>
                        <a:rPr lang="en-US" dirty="0" err="1" smtClean="0"/>
                        <a:t>fs</a:t>
                      </a:r>
                      <a:r>
                        <a:rPr lang="en-US" dirty="0" smtClean="0"/>
                        <a:t>)</a:t>
                      </a:r>
                      <a:endParaRPr lang="de-DE" dirty="0"/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5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Pulse energy, 30 </a:t>
                      </a:r>
                      <a:r>
                        <a:rPr lang="en-US" sz="1600" dirty="0" err="1" smtClean="0"/>
                        <a:t>fs</a:t>
                      </a:r>
                      <a:endParaRPr lang="en-US" sz="1600" dirty="0"/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1.25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uJ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1.84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uJ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57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Pulse length, 30 </a:t>
                      </a:r>
                      <a:r>
                        <a:rPr lang="en-US" sz="1600" dirty="0" err="1" smtClean="0"/>
                        <a:t>fs</a:t>
                      </a:r>
                      <a:endParaRPr lang="de-DE" sz="1600" dirty="0"/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113.8 (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fs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119.7 (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fs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080296" y="4288465"/>
            <a:ext cx="4603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 </a:t>
            </a:r>
            <a:r>
              <a:rPr lang="en-US" dirty="0" err="1" smtClean="0"/>
              <a:t>fs</a:t>
            </a:r>
            <a:endParaRPr lang="de-DE" dirty="0"/>
          </a:p>
        </p:txBody>
      </p:sp>
      <p:sp>
        <p:nvSpPr>
          <p:cNvPr id="14" name="TextBox 13"/>
          <p:cNvSpPr txBox="1"/>
          <p:nvPr/>
        </p:nvSpPr>
        <p:spPr>
          <a:xfrm>
            <a:off x="7592044" y="4288464"/>
            <a:ext cx="4603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 </a:t>
            </a:r>
            <a:r>
              <a:rPr lang="en-US" dirty="0" err="1" smtClean="0"/>
              <a:t>fs</a:t>
            </a:r>
            <a:endParaRPr lang="de-DE" dirty="0"/>
          </a:p>
        </p:txBody>
      </p:sp>
      <p:sp>
        <p:nvSpPr>
          <p:cNvPr id="10" name="TextBox 9"/>
          <p:cNvSpPr txBox="1"/>
          <p:nvPr/>
        </p:nvSpPr>
        <p:spPr>
          <a:xfrm>
            <a:off x="1179855" y="6347149"/>
            <a:ext cx="72873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After 2.5 m </a:t>
            </a:r>
            <a:r>
              <a:rPr lang="de-DE" sz="1400" dirty="0" err="1" smtClean="0"/>
              <a:t>Afterburner</a:t>
            </a:r>
            <a:r>
              <a:rPr lang="de-DE" sz="1400" dirty="0" smtClean="0"/>
              <a:t> Undulator			After 5 m </a:t>
            </a:r>
            <a:r>
              <a:rPr lang="de-DE" sz="1400" dirty="0" err="1"/>
              <a:t>Afterburner</a:t>
            </a:r>
            <a:r>
              <a:rPr lang="de-DE" sz="1400" dirty="0"/>
              <a:t> </a:t>
            </a:r>
            <a:r>
              <a:rPr lang="de-DE" sz="1400" dirty="0" smtClean="0"/>
              <a:t>Undulator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416793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551863" cy="904875"/>
          </a:xfrm>
          <a:prstGeom prst="rect">
            <a:avLst/>
          </a:prstGeom>
        </p:spPr>
        <p:txBody>
          <a:bodyPr/>
          <a:lstStyle/>
          <a:p>
            <a:r>
              <a:rPr lang="de-DE" dirty="0" err="1" smtClean="0"/>
              <a:t>Results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1.575 </a:t>
            </a:r>
            <a:r>
              <a:rPr lang="de-DE" dirty="0" err="1" smtClean="0"/>
              <a:t>GeV</a:t>
            </a:r>
            <a:r>
              <a:rPr lang="de-DE" dirty="0" smtClean="0"/>
              <a:t>, 1.3 </a:t>
            </a:r>
            <a:r>
              <a:rPr lang="de-DE" dirty="0" err="1" smtClean="0"/>
              <a:t>nm</a:t>
            </a:r>
            <a:endParaRPr lang="de-DE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19" t="7441" r="11645" b="3103"/>
          <a:stretch/>
        </p:blipFill>
        <p:spPr>
          <a:xfrm>
            <a:off x="4855535" y="1027814"/>
            <a:ext cx="3671776" cy="2870791"/>
          </a:xfrm>
          <a:prstGeom prst="rect">
            <a:avLst/>
          </a:prstGeom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39" t="24109" r="24219" b="15861"/>
          <a:stretch/>
        </p:blipFill>
        <p:spPr bwMode="auto">
          <a:xfrm>
            <a:off x="588335" y="3874290"/>
            <a:ext cx="3685954" cy="2464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47" t="24109" r="24308" b="15488"/>
          <a:stretch/>
        </p:blipFill>
        <p:spPr bwMode="auto">
          <a:xfrm>
            <a:off x="4458070" y="3898605"/>
            <a:ext cx="3757355" cy="2439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Group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1517252"/>
              </p:ext>
            </p:extLst>
          </p:nvPr>
        </p:nvGraphicFramePr>
        <p:xfrm>
          <a:off x="142694" y="1039566"/>
          <a:ext cx="4691576" cy="1400914"/>
        </p:xfrm>
        <a:graphic>
          <a:graphicData uri="http://schemas.openxmlformats.org/drawingml/2006/table">
            <a:tbl>
              <a:tblPr/>
              <a:tblGrid>
                <a:gridCol w="2796786"/>
                <a:gridCol w="1894790"/>
              </a:tblGrid>
              <a:tr h="26557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Undulator</a:t>
                      </a:r>
                      <a:r>
                        <a:rPr lang="en-US" sz="1600" dirty="0" smtClean="0"/>
                        <a:t> period main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27,3 mm</a:t>
                      </a:r>
                      <a:endParaRPr kumimoji="0" 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57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</a:t>
                      </a:r>
                      <a:r>
                        <a:rPr lang="de-DE" sz="1600" dirty="0" smtClean="0"/>
                        <a:t> </a:t>
                      </a:r>
                      <a:r>
                        <a:rPr lang="de-DE" sz="1600" dirty="0" err="1" smtClean="0"/>
                        <a:t>main</a:t>
                      </a:r>
                      <a:endParaRPr lang="de-DE" sz="1600" dirty="0" smtClean="0"/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0,9</a:t>
                      </a: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582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Undulator</a:t>
                      </a:r>
                      <a:r>
                        <a:rPr lang="en-US" sz="1600" dirty="0" smtClean="0"/>
                        <a:t> period afterburner</a:t>
                      </a:r>
                      <a:endParaRPr lang="en-US" sz="1600" dirty="0"/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19,7 mm</a:t>
                      </a: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57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</a:t>
                      </a:r>
                      <a:r>
                        <a:rPr lang="de-DE" sz="1600" dirty="0" smtClean="0"/>
                        <a:t> </a:t>
                      </a:r>
                      <a:r>
                        <a:rPr lang="en-US" sz="1600" dirty="0" smtClean="0"/>
                        <a:t>afterburner</a:t>
                      </a:r>
                      <a:endParaRPr lang="de-DE" sz="1600" dirty="0"/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lang="de-DE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0.505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Group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3266310"/>
              </p:ext>
            </p:extLst>
          </p:nvPr>
        </p:nvGraphicFramePr>
        <p:xfrm>
          <a:off x="142694" y="2467873"/>
          <a:ext cx="4691576" cy="1400914"/>
        </p:xfrm>
        <a:graphic>
          <a:graphicData uri="http://schemas.openxmlformats.org/drawingml/2006/table">
            <a:tbl>
              <a:tblPr/>
              <a:tblGrid>
                <a:gridCol w="1992196"/>
                <a:gridCol w="1349690"/>
                <a:gridCol w="1349690"/>
              </a:tblGrid>
              <a:tr h="26557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  <a:defRPr/>
                      </a:pPr>
                      <a:r>
                        <a:rPr lang="en-US" sz="1600" dirty="0" smtClean="0"/>
                        <a:t>Pulse energy, 10 </a:t>
                      </a:r>
                      <a:r>
                        <a:rPr lang="en-US" sz="1600" dirty="0" err="1" smtClean="0"/>
                        <a:t>fs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0.29 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uJ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 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uJ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5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Pulse length, 10 </a:t>
                      </a:r>
                      <a:r>
                        <a:rPr lang="en-US" sz="1600" dirty="0" err="1" smtClean="0"/>
                        <a:t>fs</a:t>
                      </a:r>
                      <a:endParaRPr lang="de-DE" sz="1600" dirty="0" smtClean="0"/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42.6 (</a:t>
                      </a:r>
                      <a:r>
                        <a:rPr lang="en-US" dirty="0" err="1" smtClean="0"/>
                        <a:t>fs</a:t>
                      </a:r>
                      <a:r>
                        <a:rPr lang="en-US" dirty="0" smtClean="0"/>
                        <a:t>)</a:t>
                      </a:r>
                      <a:endParaRPr lang="de-DE" dirty="0"/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42.6 (</a:t>
                      </a:r>
                      <a:r>
                        <a:rPr lang="en-US" dirty="0" err="1" smtClean="0"/>
                        <a:t>fs</a:t>
                      </a:r>
                      <a:r>
                        <a:rPr lang="en-US" dirty="0" smtClean="0"/>
                        <a:t>)</a:t>
                      </a:r>
                      <a:endParaRPr lang="de-DE" dirty="0"/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5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Pulse energy, 30 </a:t>
                      </a:r>
                      <a:r>
                        <a:rPr lang="en-US" sz="1600" dirty="0" err="1" smtClean="0"/>
                        <a:t>fs</a:t>
                      </a:r>
                      <a:endParaRPr lang="en-US" sz="1600" dirty="0"/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1.3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uJ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1.9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uJ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57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Pulse length, 30 </a:t>
                      </a:r>
                      <a:r>
                        <a:rPr lang="en-US" sz="1600" dirty="0" err="1" smtClean="0"/>
                        <a:t>fs</a:t>
                      </a:r>
                      <a:endParaRPr lang="de-DE" sz="1600" dirty="0"/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105.5 (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fs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114.1 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fs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080296" y="4288465"/>
            <a:ext cx="4603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 </a:t>
            </a:r>
            <a:r>
              <a:rPr lang="en-US" dirty="0" err="1" smtClean="0"/>
              <a:t>fs</a:t>
            </a:r>
            <a:endParaRPr lang="de-DE" dirty="0"/>
          </a:p>
        </p:txBody>
      </p:sp>
      <p:sp>
        <p:nvSpPr>
          <p:cNvPr id="9" name="TextBox 8"/>
          <p:cNvSpPr txBox="1"/>
          <p:nvPr/>
        </p:nvSpPr>
        <p:spPr>
          <a:xfrm>
            <a:off x="7450278" y="4288465"/>
            <a:ext cx="4603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 </a:t>
            </a:r>
            <a:r>
              <a:rPr lang="en-US" dirty="0" err="1" smtClean="0"/>
              <a:t>fs</a:t>
            </a:r>
            <a:endParaRPr lang="de-DE" dirty="0"/>
          </a:p>
        </p:txBody>
      </p:sp>
      <p:sp>
        <p:nvSpPr>
          <p:cNvPr id="10" name="TextBox 9"/>
          <p:cNvSpPr txBox="1"/>
          <p:nvPr/>
        </p:nvSpPr>
        <p:spPr>
          <a:xfrm>
            <a:off x="1179855" y="6347149"/>
            <a:ext cx="72873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After 2.5 m </a:t>
            </a:r>
            <a:r>
              <a:rPr lang="de-DE" sz="1400" dirty="0" err="1" smtClean="0"/>
              <a:t>Afterburner</a:t>
            </a:r>
            <a:r>
              <a:rPr lang="de-DE" sz="1400" dirty="0" smtClean="0"/>
              <a:t> Undulator			After 5 m </a:t>
            </a:r>
            <a:r>
              <a:rPr lang="de-DE" sz="1400" dirty="0" err="1"/>
              <a:t>Afterburner</a:t>
            </a:r>
            <a:r>
              <a:rPr lang="de-DE" sz="1400" dirty="0"/>
              <a:t> </a:t>
            </a:r>
            <a:r>
              <a:rPr lang="de-DE" sz="1400" dirty="0" smtClean="0"/>
              <a:t>Undulator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341289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18214" y="63796"/>
            <a:ext cx="8551863" cy="904875"/>
          </a:xfrm>
          <a:prstGeom prst="rect">
            <a:avLst/>
          </a:prstGeom>
        </p:spPr>
        <p:txBody>
          <a:bodyPr/>
          <a:lstStyle/>
          <a:p>
            <a:r>
              <a:rPr lang="de-DE" dirty="0" err="1" smtClean="0"/>
              <a:t>Conclusion</a:t>
            </a:r>
            <a:endParaRPr lang="de-DE" dirty="0"/>
          </a:p>
        </p:txBody>
      </p:sp>
      <p:sp>
        <p:nvSpPr>
          <p:cNvPr id="3" name="TextBox 2"/>
          <p:cNvSpPr txBox="1"/>
          <p:nvPr/>
        </p:nvSpPr>
        <p:spPr>
          <a:xfrm>
            <a:off x="1247486" y="2280390"/>
            <a:ext cx="7092647" cy="14034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We can make radiation at the wavelengths for transition metals.</a:t>
            </a:r>
          </a:p>
          <a:p>
            <a:r>
              <a:rPr lang="en-US" sz="1800" b="1" dirty="0" smtClean="0"/>
              <a:t>Level of 0.1 to 2 </a:t>
            </a:r>
            <a:r>
              <a:rPr lang="en-US" sz="1800" b="1" dirty="0" err="1" smtClean="0"/>
              <a:t>uJ</a:t>
            </a:r>
            <a:r>
              <a:rPr lang="en-US" sz="1800" b="1" dirty="0" smtClean="0"/>
              <a:t>.</a:t>
            </a:r>
          </a:p>
          <a:p>
            <a:r>
              <a:rPr lang="en-US" sz="1800" b="1" dirty="0" smtClean="0"/>
              <a:t>Pulse duration of 30 to 120 </a:t>
            </a:r>
            <a:r>
              <a:rPr lang="en-US" sz="1800" b="1" dirty="0" err="1" smtClean="0"/>
              <a:t>fs</a:t>
            </a:r>
            <a:r>
              <a:rPr lang="en-US" sz="1800" b="1" dirty="0" smtClean="0"/>
              <a:t>.</a:t>
            </a:r>
          </a:p>
          <a:p>
            <a:endParaRPr lang="en-US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131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Valeri Vardanyan, DESY Summer student Program, 2012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11653" y="2360427"/>
            <a:ext cx="623760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err="1" smtClean="0">
                <a:solidFill>
                  <a:schemeClr val="accent1">
                    <a:lumMod val="25000"/>
                  </a:schemeClr>
                </a:solidFill>
              </a:rPr>
              <a:t>Danke</a:t>
            </a:r>
            <a:r>
              <a:rPr lang="en-US" sz="7200" dirty="0" smtClean="0">
                <a:solidFill>
                  <a:schemeClr val="accent1">
                    <a:lumMod val="25000"/>
                  </a:schemeClr>
                </a:solidFill>
              </a:rPr>
              <a:t> </a:t>
            </a:r>
            <a:r>
              <a:rPr lang="en-US" sz="7200" smtClean="0">
                <a:solidFill>
                  <a:schemeClr val="accent1">
                    <a:lumMod val="25000"/>
                  </a:schemeClr>
                </a:solidFill>
              </a:rPr>
              <a:t>Schöne</a:t>
            </a:r>
            <a:endParaRPr lang="en-US" sz="7200" dirty="0" smtClean="0">
              <a:solidFill>
                <a:schemeClr val="accent1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02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551863" cy="904875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FLASH Layout</a:t>
            </a:r>
            <a:endParaRPr lang="de-DE" dirty="0"/>
          </a:p>
        </p:txBody>
      </p:sp>
      <p:graphicFrame>
        <p:nvGraphicFramePr>
          <p:cNvPr id="240" name="Group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246043"/>
              </p:ext>
            </p:extLst>
          </p:nvPr>
        </p:nvGraphicFramePr>
        <p:xfrm>
          <a:off x="236537" y="2257864"/>
          <a:ext cx="4691576" cy="4052706"/>
        </p:xfrm>
        <a:graphic>
          <a:graphicData uri="http://schemas.openxmlformats.org/drawingml/2006/table">
            <a:tbl>
              <a:tblPr/>
              <a:tblGrid>
                <a:gridCol w="2796786"/>
                <a:gridCol w="1894790"/>
              </a:tblGrid>
              <a:tr h="26557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Beam parameters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endParaRPr kumimoji="0" 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57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Beam Energy 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0.38 – 1.25 GeV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58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Normalized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emittance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proj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.)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1.4 – 3 mm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mrad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57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Energy spread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 MeV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57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Peak Current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2.5 kA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57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Bunches per second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&lt;8000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57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Bunch Charge </a:t>
                      </a:r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0.07 – 0.7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nC</a:t>
                      </a:r>
                      <a:endParaRPr kumimoji="0" 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57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Undulator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parameters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endParaRPr kumimoji="0" 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57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Period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27.3 mm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57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Segments length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4.5 m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57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Number of segments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57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Focusing Structure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F0D0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31" name="Group 230"/>
          <p:cNvGrpSpPr/>
          <p:nvPr/>
        </p:nvGrpSpPr>
        <p:grpSpPr>
          <a:xfrm>
            <a:off x="642746" y="1057978"/>
            <a:ext cx="7923574" cy="955188"/>
            <a:chOff x="642746" y="1057978"/>
            <a:chExt cx="7923574" cy="955188"/>
          </a:xfrm>
        </p:grpSpPr>
        <p:grpSp>
          <p:nvGrpSpPr>
            <p:cNvPr id="5" name="Group 4"/>
            <p:cNvGrpSpPr/>
            <p:nvPr/>
          </p:nvGrpSpPr>
          <p:grpSpPr>
            <a:xfrm>
              <a:off x="7887251" y="1088765"/>
              <a:ext cx="679069" cy="647804"/>
              <a:chOff x="7761546" y="2059293"/>
              <a:chExt cx="487523" cy="480917"/>
            </a:xfrm>
          </p:grpSpPr>
          <p:sp>
            <p:nvSpPr>
              <p:cNvPr id="220" name="AutoShape 6"/>
              <p:cNvSpPr>
                <a:spLocks noChangeArrowheads="1"/>
              </p:cNvSpPr>
              <p:nvPr/>
            </p:nvSpPr>
            <p:spPr bwMode="auto">
              <a:xfrm rot="5400000" flipH="1">
                <a:off x="7766246" y="2057388"/>
                <a:ext cx="480917" cy="48472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3459 w 21600"/>
                  <a:gd name="T13" fmla="*/ 3486 h 21600"/>
                  <a:gd name="T14" fmla="*/ 18141 w 21600"/>
                  <a:gd name="T15" fmla="*/ 1811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3349" y="21600"/>
                    </a:lnTo>
                    <a:lnTo>
                      <a:pt x="18251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de-DE"/>
              </a:p>
            </p:txBody>
          </p:sp>
          <p:sp>
            <p:nvSpPr>
              <p:cNvPr id="221" name="AutoShape 7"/>
              <p:cNvSpPr>
                <a:spLocks noChangeArrowheads="1"/>
              </p:cNvSpPr>
              <p:nvPr/>
            </p:nvSpPr>
            <p:spPr bwMode="auto">
              <a:xfrm rot="16200000" flipH="1">
                <a:off x="7787318" y="2110442"/>
                <a:ext cx="329813" cy="37716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379 w 21600"/>
                  <a:gd name="T13" fmla="*/ 2400 h 21600"/>
                  <a:gd name="T14" fmla="*/ 19221 w 21600"/>
                  <a:gd name="T15" fmla="*/ 192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142" y="21600"/>
                    </a:lnTo>
                    <a:lnTo>
                      <a:pt x="20458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CCEC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22" name="Line 8"/>
              <p:cNvSpPr>
                <a:spLocks noChangeShapeType="1"/>
              </p:cNvSpPr>
              <p:nvPr/>
            </p:nvSpPr>
            <p:spPr bwMode="auto">
              <a:xfrm rot="10800000" flipH="1" flipV="1">
                <a:off x="8141506" y="2447222"/>
                <a:ext cx="107562" cy="9153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3" name="Line 9"/>
              <p:cNvSpPr>
                <a:spLocks noChangeShapeType="1"/>
              </p:cNvSpPr>
              <p:nvPr/>
            </p:nvSpPr>
            <p:spPr bwMode="auto">
              <a:xfrm rot="16200000" flipH="1" flipV="1">
                <a:off x="8148067" y="2052734"/>
                <a:ext cx="94440" cy="1075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4" name="Line 10"/>
              <p:cNvSpPr>
                <a:spLocks noChangeShapeType="1"/>
              </p:cNvSpPr>
              <p:nvPr/>
            </p:nvSpPr>
            <p:spPr bwMode="auto">
              <a:xfrm rot="5400000" flipH="1">
                <a:off x="8193107" y="2102132"/>
                <a:ext cx="4359" cy="1075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5" name="Line 11"/>
              <p:cNvSpPr>
                <a:spLocks noChangeShapeType="1"/>
              </p:cNvSpPr>
              <p:nvPr/>
            </p:nvSpPr>
            <p:spPr bwMode="auto">
              <a:xfrm rot="16200000" flipH="1" flipV="1">
                <a:off x="8193107" y="2391263"/>
                <a:ext cx="4359" cy="1075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6" name="Line 117"/>
              <p:cNvSpPr>
                <a:spLocks noChangeShapeType="1"/>
              </p:cNvSpPr>
              <p:nvPr/>
            </p:nvSpPr>
            <p:spPr bwMode="auto">
              <a:xfrm rot="10800000" flipH="1">
                <a:off x="7765736" y="2166810"/>
                <a:ext cx="345037" cy="12931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227" name="Line 118"/>
              <p:cNvSpPr>
                <a:spLocks noChangeShapeType="1"/>
              </p:cNvSpPr>
              <p:nvPr/>
            </p:nvSpPr>
            <p:spPr bwMode="auto">
              <a:xfrm rot="10800000" flipH="1">
                <a:off x="7936160" y="2227833"/>
                <a:ext cx="185790" cy="435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228" name="Line 119"/>
              <p:cNvSpPr>
                <a:spLocks noChangeShapeType="1"/>
              </p:cNvSpPr>
              <p:nvPr/>
            </p:nvSpPr>
            <p:spPr bwMode="auto">
              <a:xfrm rot="10800000" flipH="1" flipV="1">
                <a:off x="7936160" y="2236550"/>
                <a:ext cx="191377" cy="5957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229" name="Line 120"/>
              <p:cNvSpPr>
                <a:spLocks noChangeShapeType="1"/>
              </p:cNvSpPr>
              <p:nvPr/>
            </p:nvSpPr>
            <p:spPr bwMode="auto">
              <a:xfrm rot="10800000" flipH="1" flipV="1">
                <a:off x="7761546" y="2297572"/>
                <a:ext cx="333863" cy="944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230" name="Line 121"/>
              <p:cNvSpPr>
                <a:spLocks noChangeShapeType="1"/>
              </p:cNvSpPr>
              <p:nvPr/>
            </p:nvSpPr>
            <p:spPr bwMode="auto">
              <a:xfrm rot="10800000" flipH="1" flipV="1">
                <a:off x="7824407" y="2316460"/>
                <a:ext cx="262619" cy="14674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de-DE"/>
              </a:p>
            </p:txBody>
          </p:sp>
        </p:grpSp>
        <p:sp>
          <p:nvSpPr>
            <p:cNvPr id="8" name="Text Box 156"/>
            <p:cNvSpPr txBox="1">
              <a:spLocks noChangeArrowheads="1"/>
            </p:cNvSpPr>
            <p:nvPr/>
          </p:nvSpPr>
          <p:spPr bwMode="auto">
            <a:xfrm flipH="1">
              <a:off x="785602" y="1736167"/>
              <a:ext cx="92271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dirty="0">
                  <a:solidFill>
                    <a:srgbClr val="000000"/>
                  </a:solidFill>
                  <a:latin typeface="Helvetica" pitchFamily="34" charset="0"/>
                </a:rPr>
                <a:t>5 MeV</a:t>
              </a:r>
            </a:p>
          </p:txBody>
        </p:sp>
        <p:sp>
          <p:nvSpPr>
            <p:cNvPr id="9" name="Text Box 157"/>
            <p:cNvSpPr txBox="1">
              <a:spLocks noChangeArrowheads="1"/>
            </p:cNvSpPr>
            <p:nvPr/>
          </p:nvSpPr>
          <p:spPr bwMode="auto">
            <a:xfrm flipH="1">
              <a:off x="1590476" y="1736167"/>
              <a:ext cx="92271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dirty="0">
                  <a:solidFill>
                    <a:srgbClr val="000000"/>
                  </a:solidFill>
                  <a:latin typeface="Helvetica" pitchFamily="34" charset="0"/>
                </a:rPr>
                <a:t>150 MeV</a:t>
              </a:r>
            </a:p>
          </p:txBody>
        </p:sp>
        <p:sp>
          <p:nvSpPr>
            <p:cNvPr id="10" name="Text Box 158"/>
            <p:cNvSpPr txBox="1">
              <a:spLocks noChangeArrowheads="1"/>
            </p:cNvSpPr>
            <p:nvPr/>
          </p:nvSpPr>
          <p:spPr bwMode="auto">
            <a:xfrm flipH="1">
              <a:off x="2637044" y="1736167"/>
              <a:ext cx="117573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dirty="0" smtClean="0">
                  <a:solidFill>
                    <a:srgbClr val="000000"/>
                  </a:solidFill>
                  <a:latin typeface="Helvetica" pitchFamily="34" charset="0"/>
                </a:rPr>
                <a:t>450 </a:t>
              </a:r>
              <a:r>
                <a:rPr lang="en-US" dirty="0">
                  <a:solidFill>
                    <a:srgbClr val="000000"/>
                  </a:solidFill>
                  <a:latin typeface="Helvetica" pitchFamily="34" charset="0"/>
                </a:rPr>
                <a:t>MeV</a:t>
              </a:r>
            </a:p>
          </p:txBody>
        </p:sp>
        <p:sp>
          <p:nvSpPr>
            <p:cNvPr id="11" name="Text Box 159"/>
            <p:cNvSpPr txBox="1">
              <a:spLocks noChangeArrowheads="1"/>
            </p:cNvSpPr>
            <p:nvPr/>
          </p:nvSpPr>
          <p:spPr bwMode="auto">
            <a:xfrm flipH="1">
              <a:off x="3587928" y="1736167"/>
              <a:ext cx="129803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dirty="0" smtClean="0">
                  <a:solidFill>
                    <a:srgbClr val="000000"/>
                  </a:solidFill>
                  <a:latin typeface="Helvetica" pitchFamily="34" charset="0"/>
                </a:rPr>
                <a:t>1250 </a:t>
              </a:r>
              <a:r>
                <a:rPr lang="en-US" dirty="0">
                  <a:solidFill>
                    <a:srgbClr val="000000"/>
                  </a:solidFill>
                  <a:latin typeface="Helvetica" pitchFamily="34" charset="0"/>
                </a:rPr>
                <a:t>MeV</a:t>
              </a:r>
            </a:p>
          </p:txBody>
        </p:sp>
        <p:sp>
          <p:nvSpPr>
            <p:cNvPr id="12" name="Text Box 78"/>
            <p:cNvSpPr txBox="1">
              <a:spLocks noChangeArrowheads="1"/>
            </p:cNvSpPr>
            <p:nvPr/>
          </p:nvSpPr>
          <p:spPr bwMode="auto">
            <a:xfrm flipH="1">
              <a:off x="642746" y="1133799"/>
              <a:ext cx="842602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100" dirty="0" smtClean="0">
                  <a:solidFill>
                    <a:srgbClr val="000000"/>
                  </a:solidFill>
                  <a:latin typeface="Helvetica" pitchFamily="34" charset="0"/>
                </a:rPr>
                <a:t>RF-Gun</a:t>
              </a:r>
              <a:endParaRPr lang="en-US" sz="1100" dirty="0">
                <a:solidFill>
                  <a:srgbClr val="000000"/>
                </a:solidFill>
                <a:latin typeface="Helvetica" pitchFamily="34" charset="0"/>
              </a:endParaRPr>
            </a:p>
          </p:txBody>
        </p:sp>
        <p:sp>
          <p:nvSpPr>
            <p:cNvPr id="13" name="Line 49"/>
            <p:cNvSpPr>
              <a:spLocks noChangeShapeType="1"/>
            </p:cNvSpPr>
            <p:nvPr/>
          </p:nvSpPr>
          <p:spPr bwMode="auto">
            <a:xfrm rot="10800000" flipH="1">
              <a:off x="5053875" y="1408459"/>
              <a:ext cx="2852244" cy="145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7036471" y="1315450"/>
              <a:ext cx="503366" cy="315277"/>
              <a:chOff x="6810024" y="1343698"/>
              <a:chExt cx="503366" cy="315277"/>
            </a:xfrm>
          </p:grpSpPr>
          <p:grpSp>
            <p:nvGrpSpPr>
              <p:cNvPr id="216" name="Group 215"/>
              <p:cNvGrpSpPr/>
              <p:nvPr/>
            </p:nvGrpSpPr>
            <p:grpSpPr>
              <a:xfrm rot="2069588">
                <a:off x="6909584" y="1547100"/>
                <a:ext cx="403806" cy="111875"/>
                <a:chOff x="6912175" y="1625280"/>
                <a:chExt cx="607519" cy="111875"/>
              </a:xfrm>
            </p:grpSpPr>
            <p:sp>
              <p:nvSpPr>
                <p:cNvPr id="218" name="Line 34"/>
                <p:cNvSpPr>
                  <a:spLocks noChangeShapeType="1"/>
                </p:cNvSpPr>
                <p:nvPr/>
              </p:nvSpPr>
              <p:spPr bwMode="auto">
                <a:xfrm flipH="1" flipV="1">
                  <a:off x="6912175" y="1681217"/>
                  <a:ext cx="3821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19" name="Rectangle 35"/>
                <p:cNvSpPr>
                  <a:spLocks noChangeAspect="1" noChangeArrowheads="1"/>
                </p:cNvSpPr>
                <p:nvPr/>
              </p:nvSpPr>
              <p:spPr bwMode="auto">
                <a:xfrm>
                  <a:off x="7205738" y="1625280"/>
                  <a:ext cx="313956" cy="111875"/>
                </a:xfrm>
                <a:prstGeom prst="rect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</p:grpSp>
          <p:sp>
            <p:nvSpPr>
              <p:cNvPr id="217" name="Freeform 50"/>
              <p:cNvSpPr>
                <a:spLocks/>
              </p:cNvSpPr>
              <p:nvPr/>
            </p:nvSpPr>
            <p:spPr bwMode="auto">
              <a:xfrm rot="10800000" flipH="1" flipV="1">
                <a:off x="6810024" y="1343698"/>
                <a:ext cx="177408" cy="188879"/>
              </a:xfrm>
              <a:custGeom>
                <a:avLst/>
                <a:gdLst>
                  <a:gd name="T0" fmla="*/ 0 w 143"/>
                  <a:gd name="T1" fmla="*/ 0 h 130"/>
                  <a:gd name="T2" fmla="*/ 0 w 143"/>
                  <a:gd name="T3" fmla="*/ 2147483647 h 130"/>
                  <a:gd name="T4" fmla="*/ 2147483647 w 143"/>
                  <a:gd name="T5" fmla="*/ 2147483647 h 130"/>
                  <a:gd name="T6" fmla="*/ 2147483647 w 143"/>
                  <a:gd name="T7" fmla="*/ 2147483647 h 130"/>
                  <a:gd name="T8" fmla="*/ 2147483647 w 143"/>
                  <a:gd name="T9" fmla="*/ 0 h 130"/>
                  <a:gd name="T10" fmla="*/ 0 w 143"/>
                  <a:gd name="T11" fmla="*/ 0 h 13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43"/>
                  <a:gd name="T19" fmla="*/ 0 h 130"/>
                  <a:gd name="T20" fmla="*/ 143 w 143"/>
                  <a:gd name="T21" fmla="*/ 130 h 13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43" h="130">
                    <a:moveTo>
                      <a:pt x="0" y="0"/>
                    </a:moveTo>
                    <a:lnTo>
                      <a:pt x="0" y="130"/>
                    </a:lnTo>
                    <a:lnTo>
                      <a:pt x="78" y="130"/>
                    </a:lnTo>
                    <a:lnTo>
                      <a:pt x="142" y="72"/>
                    </a:lnTo>
                    <a:lnTo>
                      <a:pt x="14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FF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15" name="Rectangle 112"/>
            <p:cNvSpPr>
              <a:spLocks noChangeAspect="1" noChangeArrowheads="1"/>
            </p:cNvSpPr>
            <p:nvPr/>
          </p:nvSpPr>
          <p:spPr bwMode="auto">
            <a:xfrm rot="10800000" flipH="1">
              <a:off x="7403237" y="1367808"/>
              <a:ext cx="319893" cy="85723"/>
            </a:xfrm>
            <a:prstGeom prst="rect">
              <a:avLst/>
            </a:prstGeom>
            <a:solidFill>
              <a:srgbClr val="00FF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rot="10800000" wrap="none" anchor="ctr"/>
            <a:lstStyle/>
            <a:p>
              <a:pPr>
                <a:spcBef>
                  <a:spcPct val="20000"/>
                </a:spcBef>
              </a:pPr>
              <a:endParaRPr lang="de-DE" sz="2000">
                <a:sym typeface="Wingdings" pitchFamily="2" charset="2"/>
              </a:endParaRPr>
            </a:p>
          </p:txBody>
        </p:sp>
        <p:grpSp>
          <p:nvGrpSpPr>
            <p:cNvPr id="16" name="Group 113"/>
            <p:cNvGrpSpPr>
              <a:grpSpLocks/>
            </p:cNvGrpSpPr>
            <p:nvPr/>
          </p:nvGrpSpPr>
          <p:grpSpPr bwMode="auto">
            <a:xfrm rot="10800000" flipH="1">
              <a:off x="7338979" y="1330033"/>
              <a:ext cx="638389" cy="158369"/>
              <a:chOff x="5088" y="2045"/>
              <a:chExt cx="478" cy="109"/>
            </a:xfrm>
          </p:grpSpPr>
          <p:sp>
            <p:nvSpPr>
              <p:cNvPr id="214" name="Freeform 114"/>
              <p:cNvSpPr>
                <a:spLocks noChangeAspect="1"/>
              </p:cNvSpPr>
              <p:nvPr/>
            </p:nvSpPr>
            <p:spPr bwMode="auto">
              <a:xfrm flipH="1" flipV="1">
                <a:off x="5321" y="2045"/>
                <a:ext cx="245" cy="109"/>
              </a:xfrm>
              <a:custGeom>
                <a:avLst/>
                <a:gdLst>
                  <a:gd name="T0" fmla="*/ 0 w 654"/>
                  <a:gd name="T1" fmla="*/ 0 h 268"/>
                  <a:gd name="T2" fmla="*/ 0 w 654"/>
                  <a:gd name="T3" fmla="*/ 0 h 268"/>
                  <a:gd name="T4" fmla="*/ 0 w 654"/>
                  <a:gd name="T5" fmla="*/ 0 h 268"/>
                  <a:gd name="T6" fmla="*/ 0 w 654"/>
                  <a:gd name="T7" fmla="*/ 0 h 268"/>
                  <a:gd name="T8" fmla="*/ 0 w 654"/>
                  <a:gd name="T9" fmla="*/ 0 h 268"/>
                  <a:gd name="T10" fmla="*/ 0 w 654"/>
                  <a:gd name="T11" fmla="*/ 0 h 268"/>
                  <a:gd name="T12" fmla="*/ 0 w 654"/>
                  <a:gd name="T13" fmla="*/ 0 h 268"/>
                  <a:gd name="T14" fmla="*/ 0 w 654"/>
                  <a:gd name="T15" fmla="*/ 0 h 268"/>
                  <a:gd name="T16" fmla="*/ 0 w 654"/>
                  <a:gd name="T17" fmla="*/ 0 h 26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54"/>
                  <a:gd name="T28" fmla="*/ 0 h 268"/>
                  <a:gd name="T29" fmla="*/ 654 w 654"/>
                  <a:gd name="T30" fmla="*/ 268 h 26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54" h="268">
                    <a:moveTo>
                      <a:pt x="0" y="159"/>
                    </a:moveTo>
                    <a:cubicBezTo>
                      <a:pt x="28" y="81"/>
                      <a:pt x="57" y="3"/>
                      <a:pt x="84" y="21"/>
                    </a:cubicBezTo>
                    <a:cubicBezTo>
                      <a:pt x="111" y="39"/>
                      <a:pt x="134" y="266"/>
                      <a:pt x="162" y="267"/>
                    </a:cubicBezTo>
                    <a:cubicBezTo>
                      <a:pt x="190" y="268"/>
                      <a:pt x="225" y="27"/>
                      <a:pt x="252" y="27"/>
                    </a:cubicBezTo>
                    <a:cubicBezTo>
                      <a:pt x="279" y="27"/>
                      <a:pt x="298" y="268"/>
                      <a:pt x="324" y="267"/>
                    </a:cubicBezTo>
                    <a:cubicBezTo>
                      <a:pt x="350" y="266"/>
                      <a:pt x="381" y="21"/>
                      <a:pt x="408" y="21"/>
                    </a:cubicBezTo>
                    <a:cubicBezTo>
                      <a:pt x="435" y="21"/>
                      <a:pt x="459" y="268"/>
                      <a:pt x="486" y="267"/>
                    </a:cubicBezTo>
                    <a:cubicBezTo>
                      <a:pt x="513" y="266"/>
                      <a:pt x="542" y="30"/>
                      <a:pt x="570" y="15"/>
                    </a:cubicBezTo>
                    <a:cubicBezTo>
                      <a:pt x="598" y="0"/>
                      <a:pt x="642" y="150"/>
                      <a:pt x="654" y="177"/>
                    </a:cubicBezTo>
                  </a:path>
                </a:pathLst>
              </a:cu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15" name="Freeform 115"/>
              <p:cNvSpPr>
                <a:spLocks noChangeAspect="1"/>
              </p:cNvSpPr>
              <p:nvPr/>
            </p:nvSpPr>
            <p:spPr bwMode="auto">
              <a:xfrm>
                <a:off x="5088" y="2045"/>
                <a:ext cx="245" cy="109"/>
              </a:xfrm>
              <a:custGeom>
                <a:avLst/>
                <a:gdLst>
                  <a:gd name="T0" fmla="*/ 0 w 654"/>
                  <a:gd name="T1" fmla="*/ 0 h 268"/>
                  <a:gd name="T2" fmla="*/ 0 w 654"/>
                  <a:gd name="T3" fmla="*/ 0 h 268"/>
                  <a:gd name="T4" fmla="*/ 0 w 654"/>
                  <a:gd name="T5" fmla="*/ 0 h 268"/>
                  <a:gd name="T6" fmla="*/ 0 w 654"/>
                  <a:gd name="T7" fmla="*/ 0 h 268"/>
                  <a:gd name="T8" fmla="*/ 0 w 654"/>
                  <a:gd name="T9" fmla="*/ 0 h 268"/>
                  <a:gd name="T10" fmla="*/ 0 w 654"/>
                  <a:gd name="T11" fmla="*/ 0 h 268"/>
                  <a:gd name="T12" fmla="*/ 0 w 654"/>
                  <a:gd name="T13" fmla="*/ 0 h 268"/>
                  <a:gd name="T14" fmla="*/ 0 w 654"/>
                  <a:gd name="T15" fmla="*/ 0 h 268"/>
                  <a:gd name="T16" fmla="*/ 0 w 654"/>
                  <a:gd name="T17" fmla="*/ 0 h 26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54"/>
                  <a:gd name="T28" fmla="*/ 0 h 268"/>
                  <a:gd name="T29" fmla="*/ 654 w 654"/>
                  <a:gd name="T30" fmla="*/ 268 h 26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54" h="268">
                    <a:moveTo>
                      <a:pt x="0" y="159"/>
                    </a:moveTo>
                    <a:cubicBezTo>
                      <a:pt x="28" y="81"/>
                      <a:pt x="57" y="3"/>
                      <a:pt x="84" y="21"/>
                    </a:cubicBezTo>
                    <a:cubicBezTo>
                      <a:pt x="111" y="39"/>
                      <a:pt x="134" y="266"/>
                      <a:pt x="162" y="267"/>
                    </a:cubicBezTo>
                    <a:cubicBezTo>
                      <a:pt x="190" y="268"/>
                      <a:pt x="225" y="27"/>
                      <a:pt x="252" y="27"/>
                    </a:cubicBezTo>
                    <a:cubicBezTo>
                      <a:pt x="279" y="27"/>
                      <a:pt x="298" y="268"/>
                      <a:pt x="324" y="267"/>
                    </a:cubicBezTo>
                    <a:cubicBezTo>
                      <a:pt x="350" y="266"/>
                      <a:pt x="381" y="21"/>
                      <a:pt x="408" y="21"/>
                    </a:cubicBezTo>
                    <a:cubicBezTo>
                      <a:pt x="435" y="21"/>
                      <a:pt x="459" y="268"/>
                      <a:pt x="486" y="267"/>
                    </a:cubicBezTo>
                    <a:cubicBezTo>
                      <a:pt x="513" y="266"/>
                      <a:pt x="542" y="30"/>
                      <a:pt x="570" y="15"/>
                    </a:cubicBezTo>
                    <a:cubicBezTo>
                      <a:pt x="598" y="0"/>
                      <a:pt x="642" y="150"/>
                      <a:pt x="654" y="177"/>
                    </a:cubicBezTo>
                  </a:path>
                </a:pathLst>
              </a:cu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wrap="none" anchor="ctr"/>
              <a:lstStyle/>
              <a:p>
                <a:endParaRPr lang="de-DE"/>
              </a:p>
            </p:txBody>
          </p:sp>
        </p:grpSp>
        <p:sp>
          <p:nvSpPr>
            <p:cNvPr id="17" name="Line 37"/>
            <p:cNvSpPr>
              <a:spLocks noChangeShapeType="1"/>
            </p:cNvSpPr>
            <p:nvPr/>
          </p:nvSpPr>
          <p:spPr bwMode="auto">
            <a:xfrm rot="10800000" flipH="1">
              <a:off x="4933952" y="1379431"/>
              <a:ext cx="159442" cy="1554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18" name="Group 46"/>
            <p:cNvGrpSpPr>
              <a:grpSpLocks noChangeAspect="1"/>
            </p:cNvGrpSpPr>
            <p:nvPr/>
          </p:nvGrpSpPr>
          <p:grpSpPr bwMode="auto">
            <a:xfrm rot="9364650" flipV="1">
              <a:off x="4973229" y="1333822"/>
              <a:ext cx="45719" cy="286238"/>
              <a:chOff x="2790" y="3240"/>
              <a:chExt cx="56" cy="332"/>
            </a:xfrm>
          </p:grpSpPr>
          <p:sp>
            <p:nvSpPr>
              <p:cNvPr id="212" name="AutoShape 47"/>
              <p:cNvSpPr>
                <a:spLocks noChangeAspect="1" noChangeArrowheads="1"/>
              </p:cNvSpPr>
              <p:nvPr/>
            </p:nvSpPr>
            <p:spPr bwMode="auto">
              <a:xfrm>
                <a:off x="2790" y="3240"/>
                <a:ext cx="56" cy="13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629 w 21600"/>
                  <a:gd name="T13" fmla="*/ 4582 h 21600"/>
                  <a:gd name="T14" fmla="*/ 16971 w 21600"/>
                  <a:gd name="T15" fmla="*/ 1718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13" name="AutoShape 48"/>
              <p:cNvSpPr>
                <a:spLocks noChangeAspect="1" noChangeArrowheads="1"/>
              </p:cNvSpPr>
              <p:nvPr/>
            </p:nvSpPr>
            <p:spPr bwMode="auto">
              <a:xfrm flipV="1">
                <a:off x="2790" y="3440"/>
                <a:ext cx="56" cy="13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629 w 21600"/>
                  <a:gd name="T13" fmla="*/ 4582 h 21600"/>
                  <a:gd name="T14" fmla="*/ 16971 w 21600"/>
                  <a:gd name="T15" fmla="*/ 1718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wrap="none" anchor="ctr"/>
              <a:lstStyle/>
              <a:p>
                <a:endParaRPr lang="de-DE"/>
              </a:p>
            </p:txBody>
          </p:sp>
        </p:grpSp>
        <p:sp>
          <p:nvSpPr>
            <p:cNvPr id="19" name="Freeform 51"/>
            <p:cNvSpPr>
              <a:spLocks/>
            </p:cNvSpPr>
            <p:nvPr/>
          </p:nvSpPr>
          <p:spPr bwMode="auto">
            <a:xfrm rot="10800000" flipV="1">
              <a:off x="5032070" y="1315503"/>
              <a:ext cx="81766" cy="188879"/>
            </a:xfrm>
            <a:custGeom>
              <a:avLst/>
              <a:gdLst>
                <a:gd name="T0" fmla="*/ 0 w 143"/>
                <a:gd name="T1" fmla="*/ 0 h 130"/>
                <a:gd name="T2" fmla="*/ 0 w 143"/>
                <a:gd name="T3" fmla="*/ 2147483647 h 130"/>
                <a:gd name="T4" fmla="*/ 0 w 143"/>
                <a:gd name="T5" fmla="*/ 2147483647 h 130"/>
                <a:gd name="T6" fmla="*/ 0 w 143"/>
                <a:gd name="T7" fmla="*/ 2147483647 h 130"/>
                <a:gd name="T8" fmla="*/ 0 w 143"/>
                <a:gd name="T9" fmla="*/ 0 h 130"/>
                <a:gd name="T10" fmla="*/ 0 w 143"/>
                <a:gd name="T11" fmla="*/ 0 h 13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3"/>
                <a:gd name="T19" fmla="*/ 0 h 130"/>
                <a:gd name="T20" fmla="*/ 143 w 143"/>
                <a:gd name="T21" fmla="*/ 130 h 13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3" h="130">
                  <a:moveTo>
                    <a:pt x="0" y="0"/>
                  </a:moveTo>
                  <a:lnTo>
                    <a:pt x="0" y="130"/>
                  </a:lnTo>
                  <a:lnTo>
                    <a:pt x="78" y="130"/>
                  </a:lnTo>
                  <a:lnTo>
                    <a:pt x="142" y="72"/>
                  </a:lnTo>
                  <a:lnTo>
                    <a:pt x="1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0" name="Line 14"/>
            <p:cNvSpPr>
              <a:spLocks noChangeShapeType="1"/>
            </p:cNvSpPr>
            <p:nvPr/>
          </p:nvSpPr>
          <p:spPr bwMode="auto">
            <a:xfrm rot="10800000" flipH="1" flipV="1">
              <a:off x="1107340" y="1528565"/>
              <a:ext cx="3785730" cy="72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" name="AutoShape 15"/>
            <p:cNvSpPr>
              <a:spLocks noChangeArrowheads="1"/>
            </p:cNvSpPr>
            <p:nvPr/>
          </p:nvSpPr>
          <p:spPr bwMode="auto">
            <a:xfrm rot="10800000" flipH="1">
              <a:off x="928386" y="1450106"/>
              <a:ext cx="178954" cy="164182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rot="10800000" wrap="none" anchor="ctr"/>
            <a:lstStyle/>
            <a:p>
              <a:pPr>
                <a:spcBef>
                  <a:spcPct val="20000"/>
                </a:spcBef>
              </a:pPr>
              <a:endParaRPr lang="de-DE" sz="2000">
                <a:sym typeface="Wingdings" pitchFamily="2" charset="2"/>
              </a:endParaRPr>
            </a:p>
          </p:txBody>
        </p:sp>
        <p:grpSp>
          <p:nvGrpSpPr>
            <p:cNvPr id="22" name="Group 16"/>
            <p:cNvGrpSpPr>
              <a:grpSpLocks/>
            </p:cNvGrpSpPr>
            <p:nvPr/>
          </p:nvGrpSpPr>
          <p:grpSpPr bwMode="auto">
            <a:xfrm rot="10800000">
              <a:off x="3114675" y="1404131"/>
              <a:ext cx="333875" cy="258620"/>
              <a:chOff x="3345" y="3309"/>
              <a:chExt cx="270" cy="178"/>
            </a:xfrm>
            <a:solidFill>
              <a:srgbClr val="0000FF"/>
            </a:solidFill>
          </p:grpSpPr>
          <p:sp>
            <p:nvSpPr>
              <p:cNvPr id="205" name="Line 17"/>
              <p:cNvSpPr>
                <a:spLocks noChangeShapeType="1"/>
              </p:cNvSpPr>
              <p:nvPr/>
            </p:nvSpPr>
            <p:spPr bwMode="auto">
              <a:xfrm flipH="1">
                <a:off x="3520" y="3400"/>
                <a:ext cx="75" cy="57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/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06" name="Line 18"/>
              <p:cNvSpPr>
                <a:spLocks noChangeShapeType="1"/>
              </p:cNvSpPr>
              <p:nvPr/>
            </p:nvSpPr>
            <p:spPr bwMode="auto">
              <a:xfrm flipH="1" flipV="1">
                <a:off x="3452" y="3360"/>
                <a:ext cx="68" cy="95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/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07" name="Line 19"/>
              <p:cNvSpPr>
                <a:spLocks noChangeShapeType="1"/>
              </p:cNvSpPr>
              <p:nvPr/>
            </p:nvSpPr>
            <p:spPr bwMode="auto">
              <a:xfrm flipH="1">
                <a:off x="3368" y="3346"/>
                <a:ext cx="68" cy="62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/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08" name="Rectangle 20"/>
              <p:cNvSpPr>
                <a:spLocks noChangeAspect="1" noChangeArrowheads="1"/>
              </p:cNvSpPr>
              <p:nvPr/>
            </p:nvSpPr>
            <p:spPr bwMode="auto">
              <a:xfrm flipH="1" flipV="1">
                <a:off x="3580" y="3371"/>
                <a:ext cx="35" cy="58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209" name="Rectangle 21"/>
              <p:cNvSpPr>
                <a:spLocks noChangeAspect="1" noChangeArrowheads="1"/>
              </p:cNvSpPr>
              <p:nvPr/>
            </p:nvSpPr>
            <p:spPr bwMode="auto">
              <a:xfrm flipH="1" flipV="1">
                <a:off x="3502" y="3429"/>
                <a:ext cx="35" cy="58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210" name="Rectangle 22"/>
              <p:cNvSpPr>
                <a:spLocks noChangeAspect="1" noChangeArrowheads="1"/>
              </p:cNvSpPr>
              <p:nvPr/>
            </p:nvSpPr>
            <p:spPr bwMode="auto">
              <a:xfrm flipH="1" flipV="1">
                <a:off x="3420" y="3309"/>
                <a:ext cx="35" cy="58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211" name="Rectangle 23"/>
              <p:cNvSpPr>
                <a:spLocks noChangeAspect="1" noChangeArrowheads="1"/>
              </p:cNvSpPr>
              <p:nvPr/>
            </p:nvSpPr>
            <p:spPr bwMode="auto">
              <a:xfrm flipH="1" flipV="1">
                <a:off x="3345" y="3371"/>
                <a:ext cx="35" cy="58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</p:grpSp>
        <p:grpSp>
          <p:nvGrpSpPr>
            <p:cNvPr id="23" name="Group 24"/>
            <p:cNvGrpSpPr>
              <a:grpSpLocks/>
            </p:cNvGrpSpPr>
            <p:nvPr/>
          </p:nvGrpSpPr>
          <p:grpSpPr bwMode="auto">
            <a:xfrm rot="10800000" flipH="1" flipV="1">
              <a:off x="1836413" y="1403168"/>
              <a:ext cx="335237" cy="168539"/>
              <a:chOff x="1337" y="2168"/>
              <a:chExt cx="270" cy="116"/>
            </a:xfrm>
            <a:solidFill>
              <a:srgbClr val="0000FF"/>
            </a:solidFill>
          </p:grpSpPr>
          <p:sp>
            <p:nvSpPr>
              <p:cNvPr id="198" name="Line 25"/>
              <p:cNvSpPr>
                <a:spLocks noChangeShapeType="1"/>
              </p:cNvSpPr>
              <p:nvPr/>
            </p:nvSpPr>
            <p:spPr bwMode="auto">
              <a:xfrm flipV="1">
                <a:off x="1357" y="2198"/>
                <a:ext cx="75" cy="57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/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99" name="Line 26"/>
              <p:cNvSpPr>
                <a:spLocks noChangeShapeType="1"/>
              </p:cNvSpPr>
              <p:nvPr/>
            </p:nvSpPr>
            <p:spPr bwMode="auto">
              <a:xfrm flipH="1">
                <a:off x="1421" y="2208"/>
                <a:ext cx="100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/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00" name="Line 27"/>
              <p:cNvSpPr>
                <a:spLocks noChangeShapeType="1"/>
              </p:cNvSpPr>
              <p:nvPr/>
            </p:nvSpPr>
            <p:spPr bwMode="auto">
              <a:xfrm>
                <a:off x="1516" y="2203"/>
                <a:ext cx="74" cy="52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/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01" name="Rectangle 28"/>
              <p:cNvSpPr>
                <a:spLocks noChangeAspect="1" noChangeArrowheads="1"/>
              </p:cNvSpPr>
              <p:nvPr/>
            </p:nvSpPr>
            <p:spPr bwMode="auto">
              <a:xfrm>
                <a:off x="1337" y="2226"/>
                <a:ext cx="35" cy="58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202" name="Rectangle 29"/>
              <p:cNvSpPr>
                <a:spLocks noChangeAspect="1" noChangeArrowheads="1"/>
              </p:cNvSpPr>
              <p:nvPr/>
            </p:nvSpPr>
            <p:spPr bwMode="auto">
              <a:xfrm>
                <a:off x="1415" y="2168"/>
                <a:ext cx="35" cy="58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203" name="Rectangle 30"/>
              <p:cNvSpPr>
                <a:spLocks noChangeAspect="1" noChangeArrowheads="1"/>
              </p:cNvSpPr>
              <p:nvPr/>
            </p:nvSpPr>
            <p:spPr bwMode="auto">
              <a:xfrm>
                <a:off x="1493" y="2168"/>
                <a:ext cx="35" cy="58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204" name="Rectangle 31"/>
              <p:cNvSpPr>
                <a:spLocks noChangeAspect="1" noChangeArrowheads="1"/>
              </p:cNvSpPr>
              <p:nvPr/>
            </p:nvSpPr>
            <p:spPr bwMode="auto">
              <a:xfrm>
                <a:off x="1572" y="2226"/>
                <a:ext cx="35" cy="58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</p:grpSp>
        <p:grpSp>
          <p:nvGrpSpPr>
            <p:cNvPr id="24" name="Group 52"/>
            <p:cNvGrpSpPr>
              <a:grpSpLocks/>
            </p:cNvGrpSpPr>
            <p:nvPr/>
          </p:nvGrpSpPr>
          <p:grpSpPr bwMode="auto">
            <a:xfrm rot="10800000" flipH="1">
              <a:off x="2401768" y="1426860"/>
              <a:ext cx="580533" cy="210673"/>
              <a:chOff x="1656" y="2172"/>
              <a:chExt cx="639" cy="169"/>
            </a:xfrm>
          </p:grpSpPr>
          <p:sp>
            <p:nvSpPr>
              <p:cNvPr id="195" name="AutoShape 53"/>
              <p:cNvSpPr>
                <a:spLocks noChangeAspect="1" noChangeArrowheads="1"/>
              </p:cNvSpPr>
              <p:nvPr/>
            </p:nvSpPr>
            <p:spPr bwMode="auto">
              <a:xfrm>
                <a:off x="1656" y="2172"/>
                <a:ext cx="639" cy="169"/>
              </a:xfrm>
              <a:prstGeom prst="roundRect">
                <a:avLst>
                  <a:gd name="adj" fmla="val 16667"/>
                </a:avLst>
              </a:prstGeom>
              <a:solidFill>
                <a:srgbClr val="FFFF0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196" name="Rectangle 54"/>
              <p:cNvSpPr>
                <a:spLocks noChangeAspect="1" noChangeArrowheads="1"/>
              </p:cNvSpPr>
              <p:nvPr/>
            </p:nvSpPr>
            <p:spPr bwMode="auto">
              <a:xfrm>
                <a:off x="1708" y="2226"/>
                <a:ext cx="258" cy="55"/>
              </a:xfrm>
              <a:prstGeom prst="rect">
                <a:avLst/>
              </a:prstGeom>
              <a:solidFill>
                <a:srgbClr val="6699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197" name="Rectangle 55"/>
              <p:cNvSpPr>
                <a:spLocks noChangeAspect="1" noChangeArrowheads="1"/>
              </p:cNvSpPr>
              <p:nvPr/>
            </p:nvSpPr>
            <p:spPr bwMode="auto">
              <a:xfrm>
                <a:off x="1986" y="2226"/>
                <a:ext cx="258" cy="55"/>
              </a:xfrm>
              <a:prstGeom prst="rect">
                <a:avLst/>
              </a:prstGeom>
              <a:solidFill>
                <a:srgbClr val="6699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</p:grpSp>
        <p:grpSp>
          <p:nvGrpSpPr>
            <p:cNvPr id="25" name="Group 56"/>
            <p:cNvGrpSpPr>
              <a:grpSpLocks/>
            </p:cNvGrpSpPr>
            <p:nvPr/>
          </p:nvGrpSpPr>
          <p:grpSpPr bwMode="auto">
            <a:xfrm rot="10800000" flipH="1">
              <a:off x="1213635" y="1431220"/>
              <a:ext cx="294355" cy="201955"/>
              <a:chOff x="624" y="1929"/>
              <a:chExt cx="221" cy="139"/>
            </a:xfrm>
          </p:grpSpPr>
          <p:sp>
            <p:nvSpPr>
              <p:cNvPr id="193" name="AutoShape 57"/>
              <p:cNvSpPr>
                <a:spLocks noChangeAspect="1" noChangeArrowheads="1"/>
              </p:cNvSpPr>
              <p:nvPr/>
            </p:nvSpPr>
            <p:spPr bwMode="auto">
              <a:xfrm>
                <a:off x="624" y="1929"/>
                <a:ext cx="221" cy="139"/>
              </a:xfrm>
              <a:prstGeom prst="roundRect">
                <a:avLst>
                  <a:gd name="adj" fmla="val 16667"/>
                </a:avLst>
              </a:prstGeom>
              <a:solidFill>
                <a:srgbClr val="FFFF0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194" name="Rectangle 58"/>
              <p:cNvSpPr>
                <a:spLocks noChangeAspect="1" noChangeArrowheads="1"/>
              </p:cNvSpPr>
              <p:nvPr/>
            </p:nvSpPr>
            <p:spPr bwMode="auto">
              <a:xfrm>
                <a:off x="642" y="1973"/>
                <a:ext cx="186" cy="46"/>
              </a:xfrm>
              <a:prstGeom prst="rect">
                <a:avLst/>
              </a:prstGeom>
              <a:solidFill>
                <a:srgbClr val="6699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3508512" y="1426861"/>
              <a:ext cx="1068399" cy="210673"/>
              <a:chOff x="3461716" y="2297572"/>
              <a:chExt cx="1068399" cy="210673"/>
            </a:xfrm>
          </p:grpSpPr>
          <p:sp>
            <p:nvSpPr>
              <p:cNvPr id="188" name="AutoShape 127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3461716" y="2297572"/>
                <a:ext cx="1068399" cy="210673"/>
              </a:xfrm>
              <a:prstGeom prst="roundRect">
                <a:avLst>
                  <a:gd name="adj" fmla="val 16667"/>
                </a:avLst>
              </a:prstGeom>
              <a:solidFill>
                <a:srgbClr val="FFFF0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189" name="Rectangle 128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3506407" y="2368765"/>
                <a:ext cx="234629" cy="69740"/>
              </a:xfrm>
              <a:prstGeom prst="rect">
                <a:avLst/>
              </a:prstGeom>
              <a:solidFill>
                <a:srgbClr val="6699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190" name="Rectangle 129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3760123" y="2368765"/>
                <a:ext cx="234629" cy="69740"/>
              </a:xfrm>
              <a:prstGeom prst="rect">
                <a:avLst/>
              </a:prstGeom>
              <a:solidFill>
                <a:srgbClr val="6699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191" name="Rectangle 130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4013839" y="2368765"/>
                <a:ext cx="233232" cy="69740"/>
              </a:xfrm>
              <a:prstGeom prst="rect">
                <a:avLst/>
              </a:prstGeom>
              <a:solidFill>
                <a:srgbClr val="6699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192" name="Rectangle 131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4266158" y="2367312"/>
                <a:ext cx="233232" cy="69740"/>
              </a:xfrm>
              <a:prstGeom prst="rect">
                <a:avLst/>
              </a:prstGeom>
              <a:solidFill>
                <a:srgbClr val="6699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1517529" y="1431220"/>
              <a:ext cx="190786" cy="201955"/>
              <a:chOff x="1470733" y="2311140"/>
              <a:chExt cx="190786" cy="201955"/>
            </a:xfrm>
          </p:grpSpPr>
          <p:sp>
            <p:nvSpPr>
              <p:cNvPr id="186" name="AutoShape 133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1470733" y="2311140"/>
                <a:ext cx="190786" cy="201955"/>
              </a:xfrm>
              <a:prstGeom prst="roundRect">
                <a:avLst>
                  <a:gd name="adj" fmla="val 16667"/>
                </a:avLst>
              </a:prstGeom>
              <a:solidFill>
                <a:srgbClr val="FF330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187" name="Rectangle 134"/>
              <p:cNvSpPr>
                <a:spLocks noChangeArrowheads="1"/>
              </p:cNvSpPr>
              <p:nvPr/>
            </p:nvSpPr>
            <p:spPr bwMode="auto">
              <a:xfrm rot="10800000">
                <a:off x="1513904" y="2375068"/>
                <a:ext cx="94697" cy="82816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</p:grpSp>
        <p:sp>
          <p:nvSpPr>
            <p:cNvPr id="28" name="Freeform 27"/>
            <p:cNvSpPr>
              <a:spLocks/>
            </p:cNvSpPr>
            <p:nvPr/>
          </p:nvSpPr>
          <p:spPr bwMode="auto">
            <a:xfrm rot="10800000" flipH="1">
              <a:off x="4865814" y="1439001"/>
              <a:ext cx="81766" cy="188879"/>
            </a:xfrm>
            <a:custGeom>
              <a:avLst/>
              <a:gdLst>
                <a:gd name="T0" fmla="*/ 0 w 143"/>
                <a:gd name="T1" fmla="*/ 0 h 130"/>
                <a:gd name="T2" fmla="*/ 0 w 143"/>
                <a:gd name="T3" fmla="*/ 2147483647 h 130"/>
                <a:gd name="T4" fmla="*/ 0 w 143"/>
                <a:gd name="T5" fmla="*/ 2147483647 h 130"/>
                <a:gd name="T6" fmla="*/ 0 w 143"/>
                <a:gd name="T7" fmla="*/ 2147483647 h 130"/>
                <a:gd name="T8" fmla="*/ 0 w 143"/>
                <a:gd name="T9" fmla="*/ 0 h 130"/>
                <a:gd name="T10" fmla="*/ 0 w 143"/>
                <a:gd name="T11" fmla="*/ 0 h 13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3"/>
                <a:gd name="T19" fmla="*/ 0 h 130"/>
                <a:gd name="T20" fmla="*/ 143 w 143"/>
                <a:gd name="T21" fmla="*/ 130 h 13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3" h="130">
                  <a:moveTo>
                    <a:pt x="0" y="0"/>
                  </a:moveTo>
                  <a:lnTo>
                    <a:pt x="0" y="130"/>
                  </a:lnTo>
                  <a:lnTo>
                    <a:pt x="78" y="130"/>
                  </a:lnTo>
                  <a:lnTo>
                    <a:pt x="142" y="72"/>
                  </a:lnTo>
                  <a:lnTo>
                    <a:pt x="1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rot="10800000"/>
            <a:lstStyle/>
            <a:p>
              <a:endParaRPr lang="de-DE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845584" y="1057978"/>
              <a:ext cx="11366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latin typeface="Helvetica" pitchFamily="34" charset="0"/>
                  <a:cs typeface="Helvetica" pitchFamily="34" charset="0"/>
                </a:rPr>
                <a:t>FLASH1</a:t>
              </a:r>
              <a:endParaRPr lang="en-US" sz="1200" b="1" dirty="0"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467367" y="1081838"/>
              <a:ext cx="210954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latin typeface="Helvetica" pitchFamily="34" charset="0"/>
                  <a:cs typeface="Helvetica" pitchFamily="34" charset="0"/>
                </a:rPr>
                <a:t>FLASH Accelerator</a:t>
              </a:r>
              <a:endParaRPr lang="de-DE" sz="1200" b="1" dirty="0"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38" name="Text Box 26"/>
            <p:cNvSpPr txBox="1">
              <a:spLocks noChangeArrowheads="1"/>
            </p:cNvSpPr>
            <p:nvPr/>
          </p:nvSpPr>
          <p:spPr bwMode="auto">
            <a:xfrm flipH="1">
              <a:off x="5624300" y="1464374"/>
              <a:ext cx="1577539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100" dirty="0" smtClean="0">
                  <a:solidFill>
                    <a:srgbClr val="000000"/>
                  </a:solidFill>
                  <a:latin typeface="Helvetica" pitchFamily="34" charset="0"/>
                </a:rPr>
                <a:t>Fixed Gap </a:t>
              </a:r>
              <a:r>
                <a:rPr lang="en-US" sz="1100" dirty="0">
                  <a:solidFill>
                    <a:srgbClr val="000000"/>
                  </a:solidFill>
                  <a:latin typeface="Helvetica" pitchFamily="34" charset="0"/>
                </a:rPr>
                <a:t>U</a:t>
              </a:r>
              <a:r>
                <a:rPr lang="en-US" sz="1100" dirty="0" smtClean="0">
                  <a:solidFill>
                    <a:srgbClr val="000000"/>
                  </a:solidFill>
                  <a:latin typeface="Helvetica" pitchFamily="34" charset="0"/>
                </a:rPr>
                <a:t>ndulators</a:t>
              </a:r>
              <a:endParaRPr lang="en-US" sz="1100" dirty="0">
                <a:solidFill>
                  <a:srgbClr val="000000"/>
                </a:solidFill>
                <a:latin typeface="Helvetica" pitchFamily="34" charset="0"/>
              </a:endParaRPr>
            </a:p>
          </p:txBody>
        </p:sp>
        <p:grpSp>
          <p:nvGrpSpPr>
            <p:cNvPr id="48" name="Group 46"/>
            <p:cNvGrpSpPr>
              <a:grpSpLocks noChangeAspect="1"/>
            </p:cNvGrpSpPr>
            <p:nvPr/>
          </p:nvGrpSpPr>
          <p:grpSpPr bwMode="auto">
            <a:xfrm flipV="1">
              <a:off x="4628470" y="1395409"/>
              <a:ext cx="45719" cy="286238"/>
              <a:chOff x="2790" y="3240"/>
              <a:chExt cx="56" cy="332"/>
            </a:xfrm>
          </p:grpSpPr>
          <p:sp>
            <p:nvSpPr>
              <p:cNvPr id="59" name="AutoShape 47"/>
              <p:cNvSpPr>
                <a:spLocks noChangeAspect="1" noChangeArrowheads="1"/>
              </p:cNvSpPr>
              <p:nvPr/>
            </p:nvSpPr>
            <p:spPr bwMode="auto">
              <a:xfrm>
                <a:off x="2790" y="3240"/>
                <a:ext cx="56" cy="13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629 w 21600"/>
                  <a:gd name="T13" fmla="*/ 4582 h 21600"/>
                  <a:gd name="T14" fmla="*/ 16971 w 21600"/>
                  <a:gd name="T15" fmla="*/ 1718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60" name="AutoShape 48"/>
              <p:cNvSpPr>
                <a:spLocks noChangeAspect="1" noChangeArrowheads="1"/>
              </p:cNvSpPr>
              <p:nvPr/>
            </p:nvSpPr>
            <p:spPr bwMode="auto">
              <a:xfrm flipV="1">
                <a:off x="2790" y="3440"/>
                <a:ext cx="56" cy="13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629 w 21600"/>
                  <a:gd name="T13" fmla="*/ 4582 h 21600"/>
                  <a:gd name="T14" fmla="*/ 16971 w 21600"/>
                  <a:gd name="T15" fmla="*/ 1718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wrap="none" anchor="ctr"/>
              <a:lstStyle/>
              <a:p>
                <a:endParaRPr lang="de-DE"/>
              </a:p>
            </p:txBody>
          </p:sp>
        </p:grpSp>
        <p:grpSp>
          <p:nvGrpSpPr>
            <p:cNvPr id="241" name="Group 240"/>
            <p:cNvGrpSpPr/>
            <p:nvPr/>
          </p:nvGrpSpPr>
          <p:grpSpPr>
            <a:xfrm>
              <a:off x="5943928" y="1316275"/>
              <a:ext cx="947743" cy="183717"/>
              <a:chOff x="5742367" y="2202452"/>
              <a:chExt cx="947743" cy="183717"/>
            </a:xfrm>
          </p:grpSpPr>
          <p:grpSp>
            <p:nvGrpSpPr>
              <p:cNvPr id="242" name="Group 241"/>
              <p:cNvGrpSpPr/>
              <p:nvPr/>
            </p:nvGrpSpPr>
            <p:grpSpPr>
              <a:xfrm>
                <a:off x="5980675" y="2203100"/>
                <a:ext cx="233992" cy="183069"/>
                <a:chOff x="5742130" y="2203828"/>
                <a:chExt cx="233992" cy="183069"/>
              </a:xfrm>
            </p:grpSpPr>
            <p:sp>
              <p:nvSpPr>
                <p:cNvPr id="282" name="Rectangle 6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318609"/>
                  <a:ext cx="38776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83" name="Rectangle 6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84" name="Rectangle 6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85" name="Rectangle 6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86" name="Rectangle 7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87" name="Rectangle 7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203828"/>
                  <a:ext cx="38776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88" name="Rectangle 7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89" name="Rectangle 7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90" name="Rectangle 7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91" name="Rectangle 8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92" name="Rectangle 81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93" name="Rectangle 82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</p:grpSp>
          <p:grpSp>
            <p:nvGrpSpPr>
              <p:cNvPr id="243" name="Group 242"/>
              <p:cNvGrpSpPr/>
              <p:nvPr/>
            </p:nvGrpSpPr>
            <p:grpSpPr>
              <a:xfrm>
                <a:off x="6456118" y="2202729"/>
                <a:ext cx="233992" cy="183069"/>
                <a:chOff x="5742130" y="2203828"/>
                <a:chExt cx="233992" cy="183069"/>
              </a:xfrm>
            </p:grpSpPr>
            <p:sp>
              <p:nvSpPr>
                <p:cNvPr id="270" name="Rectangle 6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318609"/>
                  <a:ext cx="38776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71" name="Rectangle 6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72" name="Rectangle 6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73" name="Rectangle 6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74" name="Rectangle 7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75" name="Rectangle 7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203828"/>
                  <a:ext cx="38776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76" name="Rectangle 7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77" name="Rectangle 7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78" name="Rectangle 7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79" name="Rectangle 8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80" name="Rectangle 81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81" name="Rectangle 82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</p:grpSp>
          <p:grpSp>
            <p:nvGrpSpPr>
              <p:cNvPr id="244" name="Group 243"/>
              <p:cNvGrpSpPr/>
              <p:nvPr/>
            </p:nvGrpSpPr>
            <p:grpSpPr>
              <a:xfrm>
                <a:off x="5742367" y="2202452"/>
                <a:ext cx="233992" cy="183069"/>
                <a:chOff x="5742130" y="2203828"/>
                <a:chExt cx="233992" cy="183069"/>
              </a:xfrm>
            </p:grpSpPr>
            <p:sp>
              <p:nvSpPr>
                <p:cNvPr id="258" name="Rectangle 6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318609"/>
                  <a:ext cx="38776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59" name="Rectangle 6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60" name="Rectangle 6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61" name="Rectangle 6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62" name="Rectangle 7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63" name="Rectangle 7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203828"/>
                  <a:ext cx="38776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64" name="Rectangle 7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65" name="Rectangle 7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66" name="Rectangle 7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67" name="Rectangle 8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68" name="Rectangle 81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69" name="Rectangle 82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</p:grpSp>
          <p:grpSp>
            <p:nvGrpSpPr>
              <p:cNvPr id="245" name="Group 244"/>
              <p:cNvGrpSpPr/>
              <p:nvPr/>
            </p:nvGrpSpPr>
            <p:grpSpPr>
              <a:xfrm>
                <a:off x="6220896" y="2202767"/>
                <a:ext cx="233992" cy="183069"/>
                <a:chOff x="5742130" y="2203828"/>
                <a:chExt cx="233992" cy="183069"/>
              </a:xfrm>
            </p:grpSpPr>
            <p:sp>
              <p:nvSpPr>
                <p:cNvPr id="246" name="Rectangle 6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318609"/>
                  <a:ext cx="38776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47" name="Rectangle 6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48" name="Rectangle 6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49" name="Rectangle 6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50" name="Rectangle 7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51" name="Rectangle 7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203828"/>
                  <a:ext cx="38776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52" name="Rectangle 7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53" name="Rectangle 7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54" name="Rectangle 7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55" name="Rectangle 8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56" name="Rectangle 81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57" name="Rectangle 82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</p:grpSp>
        </p:grpSp>
      </p:grpSp>
      <p:graphicFrame>
        <p:nvGraphicFramePr>
          <p:cNvPr id="29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5972008"/>
              </p:ext>
            </p:extLst>
          </p:nvPr>
        </p:nvGraphicFramePr>
        <p:xfrm>
          <a:off x="5093394" y="3549587"/>
          <a:ext cx="3889716" cy="2724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0153"/>
                <a:gridCol w="1779563"/>
              </a:tblGrid>
              <a:tr h="27859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Radiation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SASE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8597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Wavelength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4.2 – 44 nm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727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Pulse duration</a:t>
                      </a:r>
                      <a:r>
                        <a:rPr lang="en-US" sz="16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dirty="0" smtClean="0">
                          <a:latin typeface="Arial" pitchFamily="34" charset="0"/>
                          <a:cs typeface="Arial" pitchFamily="34" charset="0"/>
                        </a:rPr>
                        <a:t>(FWHM)</a:t>
                      </a:r>
                      <a:endParaRPr lang="en-US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r>
                        <a:rPr lang="en-US" sz="1600" baseline="0" dirty="0" smtClean="0">
                          <a:latin typeface="Arial" pitchFamily="34" charset="0"/>
                          <a:cs typeface="Arial" pitchFamily="34" charset="0"/>
                        </a:rPr>
                        <a:t> – 500 </a:t>
                      </a:r>
                      <a:r>
                        <a:rPr lang="en-US" sz="1600" baseline="0" dirty="0" err="1" smtClean="0">
                          <a:latin typeface="Arial" pitchFamily="34" charset="0"/>
                          <a:cs typeface="Arial" pitchFamily="34" charset="0"/>
                        </a:rPr>
                        <a:t>fs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8597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Peak power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1 – 5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GeV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8597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Bandwidth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0.5 – 2 %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8597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Number of pulses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&lt; 8000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8597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Peak Brilliance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r>
                        <a:rPr lang="en-US" sz="1600" baseline="30000" dirty="0" smtClean="0"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– 10</a:t>
                      </a:r>
                      <a:r>
                        <a:rPr lang="en-US" sz="1600" baseline="30000" dirty="0" smtClean="0"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8597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Pulse</a:t>
                      </a:r>
                      <a:r>
                        <a:rPr lang="en-US" sz="1600" baseline="0" dirty="0" smtClean="0">
                          <a:latin typeface="Arial" pitchFamily="34" charset="0"/>
                          <a:cs typeface="Arial" pitchFamily="34" charset="0"/>
                        </a:rPr>
                        <a:t> Energy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1 – 500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uJ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551863" cy="904875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FLASH Upgrade: FLASH II</a:t>
            </a:r>
            <a:endParaRPr lang="de-DE" dirty="0"/>
          </a:p>
        </p:txBody>
      </p:sp>
      <p:grpSp>
        <p:nvGrpSpPr>
          <p:cNvPr id="243" name="Group 242"/>
          <p:cNvGrpSpPr/>
          <p:nvPr/>
        </p:nvGrpSpPr>
        <p:grpSpPr>
          <a:xfrm>
            <a:off x="595950" y="1177073"/>
            <a:ext cx="7978308" cy="1761805"/>
            <a:chOff x="595950" y="1177073"/>
            <a:chExt cx="7978308" cy="1761805"/>
          </a:xfrm>
        </p:grpSpPr>
        <p:sp>
          <p:nvSpPr>
            <p:cNvPr id="240" name="Rounded Rectangle 239"/>
            <p:cNvSpPr/>
            <p:nvPr/>
          </p:nvSpPr>
          <p:spPr bwMode="auto">
            <a:xfrm>
              <a:off x="4530116" y="1855665"/>
              <a:ext cx="4044142" cy="1083213"/>
            </a:xfrm>
            <a:prstGeom prst="roundRect">
              <a:avLst/>
            </a:prstGeom>
            <a:solidFill>
              <a:schemeClr val="accent5">
                <a:lumMod val="9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de-DE">
                <a:solidFill>
                  <a:srgbClr val="FF0000"/>
                </a:solidFill>
              </a:endParaRPr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7681373" y="2312272"/>
              <a:ext cx="695535" cy="459122"/>
              <a:chOff x="7633799" y="3071425"/>
              <a:chExt cx="695535" cy="459122"/>
            </a:xfrm>
          </p:grpSpPr>
          <p:sp>
            <p:nvSpPr>
              <p:cNvPr id="231" name="AutoShape 7"/>
              <p:cNvSpPr>
                <a:spLocks noChangeArrowheads="1"/>
              </p:cNvSpPr>
              <p:nvPr/>
            </p:nvSpPr>
            <p:spPr bwMode="auto">
              <a:xfrm rot="5940000" flipH="1" flipV="1">
                <a:off x="7754315" y="2955527"/>
                <a:ext cx="459122" cy="690917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379 w 21600"/>
                  <a:gd name="T13" fmla="*/ 2400 h 21600"/>
                  <a:gd name="T14" fmla="*/ 19221 w 21600"/>
                  <a:gd name="T15" fmla="*/ 192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142" y="21600"/>
                    </a:lnTo>
                    <a:lnTo>
                      <a:pt x="20458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CCEC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endParaRPr lang="de-DE"/>
              </a:p>
            </p:txBody>
          </p:sp>
          <p:grpSp>
            <p:nvGrpSpPr>
              <p:cNvPr id="232" name="Group 231"/>
              <p:cNvGrpSpPr/>
              <p:nvPr/>
            </p:nvGrpSpPr>
            <p:grpSpPr>
              <a:xfrm rot="11340000">
                <a:off x="7633799" y="3110643"/>
                <a:ext cx="654510" cy="324501"/>
                <a:chOff x="7682999" y="3118843"/>
                <a:chExt cx="654510" cy="324501"/>
              </a:xfrm>
            </p:grpSpPr>
            <p:sp>
              <p:nvSpPr>
                <p:cNvPr id="233" name="Line 117"/>
                <p:cNvSpPr>
                  <a:spLocks noChangeShapeType="1"/>
                </p:cNvSpPr>
                <p:nvPr/>
              </p:nvSpPr>
              <p:spPr bwMode="auto">
                <a:xfrm rot="540000" flipH="1" flipV="1">
                  <a:off x="7776400" y="3118843"/>
                  <a:ext cx="561109" cy="16033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de-DE"/>
                </a:p>
              </p:txBody>
            </p:sp>
            <p:sp>
              <p:nvSpPr>
                <p:cNvPr id="234" name="Line 118"/>
                <p:cNvSpPr>
                  <a:spLocks noChangeShapeType="1"/>
                </p:cNvSpPr>
                <p:nvPr/>
              </p:nvSpPr>
              <p:spPr bwMode="auto">
                <a:xfrm rot="540000" flipH="1" flipV="1">
                  <a:off x="7682999" y="3154895"/>
                  <a:ext cx="453634" cy="4197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de-DE"/>
                </a:p>
              </p:txBody>
            </p:sp>
            <p:sp>
              <p:nvSpPr>
                <p:cNvPr id="235" name="Line 119"/>
                <p:cNvSpPr>
                  <a:spLocks noChangeShapeType="1"/>
                </p:cNvSpPr>
                <p:nvPr/>
              </p:nvSpPr>
              <p:spPr bwMode="auto">
                <a:xfrm rot="540000" flipH="1">
                  <a:off x="7800596" y="3206399"/>
                  <a:ext cx="328012" cy="4197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de-DE"/>
                </a:p>
              </p:txBody>
            </p:sp>
            <p:sp>
              <p:nvSpPr>
                <p:cNvPr id="236" name="Line 120"/>
                <p:cNvSpPr>
                  <a:spLocks noChangeShapeType="1"/>
                </p:cNvSpPr>
                <p:nvPr/>
              </p:nvSpPr>
              <p:spPr bwMode="auto">
                <a:xfrm rot="540000" flipH="1">
                  <a:off x="7818164" y="3284246"/>
                  <a:ext cx="502485" cy="1005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de-DE"/>
                </a:p>
              </p:txBody>
            </p:sp>
            <p:sp>
              <p:nvSpPr>
                <p:cNvPr id="237" name="Line 121"/>
                <p:cNvSpPr>
                  <a:spLocks noChangeShapeType="1"/>
                </p:cNvSpPr>
                <p:nvPr/>
              </p:nvSpPr>
              <p:spPr bwMode="auto">
                <a:xfrm rot="540000" flipH="1">
                  <a:off x="7749900" y="3296134"/>
                  <a:ext cx="439675" cy="14721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de-DE"/>
                </a:p>
              </p:txBody>
            </p:sp>
          </p:grpSp>
        </p:grpSp>
        <p:grpSp>
          <p:nvGrpSpPr>
            <p:cNvPr id="5" name="Group 4"/>
            <p:cNvGrpSpPr/>
            <p:nvPr/>
          </p:nvGrpSpPr>
          <p:grpSpPr>
            <a:xfrm>
              <a:off x="7840455" y="1207860"/>
              <a:ext cx="679069" cy="647804"/>
              <a:chOff x="7761546" y="2059293"/>
              <a:chExt cx="487523" cy="480917"/>
            </a:xfrm>
          </p:grpSpPr>
          <p:sp>
            <p:nvSpPr>
              <p:cNvPr id="220" name="AutoShape 6"/>
              <p:cNvSpPr>
                <a:spLocks noChangeArrowheads="1"/>
              </p:cNvSpPr>
              <p:nvPr/>
            </p:nvSpPr>
            <p:spPr bwMode="auto">
              <a:xfrm rot="5400000" flipH="1">
                <a:off x="7766246" y="2057388"/>
                <a:ext cx="480917" cy="48472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3459 w 21600"/>
                  <a:gd name="T13" fmla="*/ 3486 h 21600"/>
                  <a:gd name="T14" fmla="*/ 18141 w 21600"/>
                  <a:gd name="T15" fmla="*/ 1811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3349" y="21600"/>
                    </a:lnTo>
                    <a:lnTo>
                      <a:pt x="18251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de-DE"/>
              </a:p>
            </p:txBody>
          </p:sp>
          <p:sp>
            <p:nvSpPr>
              <p:cNvPr id="221" name="AutoShape 7"/>
              <p:cNvSpPr>
                <a:spLocks noChangeArrowheads="1"/>
              </p:cNvSpPr>
              <p:nvPr/>
            </p:nvSpPr>
            <p:spPr bwMode="auto">
              <a:xfrm rot="16200000" flipH="1">
                <a:off x="7787318" y="2110442"/>
                <a:ext cx="329813" cy="37716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379 w 21600"/>
                  <a:gd name="T13" fmla="*/ 2400 h 21600"/>
                  <a:gd name="T14" fmla="*/ 19221 w 21600"/>
                  <a:gd name="T15" fmla="*/ 192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142" y="21600"/>
                    </a:lnTo>
                    <a:lnTo>
                      <a:pt x="20458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CCEC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22" name="Line 8"/>
              <p:cNvSpPr>
                <a:spLocks noChangeShapeType="1"/>
              </p:cNvSpPr>
              <p:nvPr/>
            </p:nvSpPr>
            <p:spPr bwMode="auto">
              <a:xfrm rot="10800000" flipH="1" flipV="1">
                <a:off x="8141506" y="2447222"/>
                <a:ext cx="107562" cy="9153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3" name="Line 9"/>
              <p:cNvSpPr>
                <a:spLocks noChangeShapeType="1"/>
              </p:cNvSpPr>
              <p:nvPr/>
            </p:nvSpPr>
            <p:spPr bwMode="auto">
              <a:xfrm rot="16200000" flipH="1" flipV="1">
                <a:off x="8148067" y="2052734"/>
                <a:ext cx="94440" cy="1075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4" name="Line 10"/>
              <p:cNvSpPr>
                <a:spLocks noChangeShapeType="1"/>
              </p:cNvSpPr>
              <p:nvPr/>
            </p:nvSpPr>
            <p:spPr bwMode="auto">
              <a:xfrm rot="5400000" flipH="1">
                <a:off x="8193107" y="2102132"/>
                <a:ext cx="4359" cy="1075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5" name="Line 11"/>
              <p:cNvSpPr>
                <a:spLocks noChangeShapeType="1"/>
              </p:cNvSpPr>
              <p:nvPr/>
            </p:nvSpPr>
            <p:spPr bwMode="auto">
              <a:xfrm rot="16200000" flipH="1" flipV="1">
                <a:off x="8193107" y="2391263"/>
                <a:ext cx="4359" cy="1075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6" name="Line 117"/>
              <p:cNvSpPr>
                <a:spLocks noChangeShapeType="1"/>
              </p:cNvSpPr>
              <p:nvPr/>
            </p:nvSpPr>
            <p:spPr bwMode="auto">
              <a:xfrm rot="10800000" flipH="1">
                <a:off x="7765736" y="2166810"/>
                <a:ext cx="345037" cy="12931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227" name="Line 118"/>
              <p:cNvSpPr>
                <a:spLocks noChangeShapeType="1"/>
              </p:cNvSpPr>
              <p:nvPr/>
            </p:nvSpPr>
            <p:spPr bwMode="auto">
              <a:xfrm rot="10800000" flipH="1">
                <a:off x="7936160" y="2227833"/>
                <a:ext cx="185790" cy="435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228" name="Line 119"/>
              <p:cNvSpPr>
                <a:spLocks noChangeShapeType="1"/>
              </p:cNvSpPr>
              <p:nvPr/>
            </p:nvSpPr>
            <p:spPr bwMode="auto">
              <a:xfrm rot="10800000" flipH="1" flipV="1">
                <a:off x="7936160" y="2236550"/>
                <a:ext cx="191377" cy="5957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229" name="Line 120"/>
              <p:cNvSpPr>
                <a:spLocks noChangeShapeType="1"/>
              </p:cNvSpPr>
              <p:nvPr/>
            </p:nvSpPr>
            <p:spPr bwMode="auto">
              <a:xfrm rot="10800000" flipH="1" flipV="1">
                <a:off x="7761546" y="2297572"/>
                <a:ext cx="333863" cy="944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230" name="Line 121"/>
              <p:cNvSpPr>
                <a:spLocks noChangeShapeType="1"/>
              </p:cNvSpPr>
              <p:nvPr/>
            </p:nvSpPr>
            <p:spPr bwMode="auto">
              <a:xfrm rot="10800000" flipH="1" flipV="1">
                <a:off x="7824407" y="2316460"/>
                <a:ext cx="262619" cy="14674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de-DE"/>
              </a:p>
            </p:txBody>
          </p:sp>
        </p:grpSp>
        <p:sp>
          <p:nvSpPr>
            <p:cNvPr id="6" name="Line 13"/>
            <p:cNvSpPr>
              <a:spLocks noChangeShapeType="1"/>
            </p:cNvSpPr>
            <p:nvPr/>
          </p:nvSpPr>
          <p:spPr bwMode="auto">
            <a:xfrm rot="10800000" flipH="1" flipV="1">
              <a:off x="4707272" y="1707229"/>
              <a:ext cx="162723" cy="20909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" name="Text Box 156"/>
            <p:cNvSpPr txBox="1">
              <a:spLocks noChangeArrowheads="1"/>
            </p:cNvSpPr>
            <p:nvPr/>
          </p:nvSpPr>
          <p:spPr bwMode="auto">
            <a:xfrm flipH="1">
              <a:off x="738806" y="1855262"/>
              <a:ext cx="92271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dirty="0">
                  <a:solidFill>
                    <a:srgbClr val="000000"/>
                  </a:solidFill>
                  <a:latin typeface="Helvetica" pitchFamily="34" charset="0"/>
                </a:rPr>
                <a:t>5 MeV</a:t>
              </a:r>
            </a:p>
          </p:txBody>
        </p:sp>
        <p:sp>
          <p:nvSpPr>
            <p:cNvPr id="9" name="Text Box 157"/>
            <p:cNvSpPr txBox="1">
              <a:spLocks noChangeArrowheads="1"/>
            </p:cNvSpPr>
            <p:nvPr/>
          </p:nvSpPr>
          <p:spPr bwMode="auto">
            <a:xfrm flipH="1">
              <a:off x="1543680" y="1855262"/>
              <a:ext cx="92271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dirty="0">
                  <a:solidFill>
                    <a:srgbClr val="000000"/>
                  </a:solidFill>
                  <a:latin typeface="Helvetica" pitchFamily="34" charset="0"/>
                </a:rPr>
                <a:t>150 MeV</a:t>
              </a:r>
            </a:p>
          </p:txBody>
        </p:sp>
        <p:sp>
          <p:nvSpPr>
            <p:cNvPr id="10" name="Text Box 158"/>
            <p:cNvSpPr txBox="1">
              <a:spLocks noChangeArrowheads="1"/>
            </p:cNvSpPr>
            <p:nvPr/>
          </p:nvSpPr>
          <p:spPr bwMode="auto">
            <a:xfrm flipH="1">
              <a:off x="2590248" y="1855262"/>
              <a:ext cx="117573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dirty="0" smtClean="0">
                  <a:solidFill>
                    <a:srgbClr val="000000"/>
                  </a:solidFill>
                  <a:latin typeface="Helvetica" pitchFamily="34" charset="0"/>
                </a:rPr>
                <a:t>450 </a:t>
              </a:r>
              <a:r>
                <a:rPr lang="en-US" dirty="0">
                  <a:solidFill>
                    <a:srgbClr val="000000"/>
                  </a:solidFill>
                  <a:latin typeface="Helvetica" pitchFamily="34" charset="0"/>
                </a:rPr>
                <a:t>MeV</a:t>
              </a:r>
            </a:p>
          </p:txBody>
        </p:sp>
        <p:sp>
          <p:nvSpPr>
            <p:cNvPr id="11" name="Text Box 159"/>
            <p:cNvSpPr txBox="1">
              <a:spLocks noChangeArrowheads="1"/>
            </p:cNvSpPr>
            <p:nvPr/>
          </p:nvSpPr>
          <p:spPr bwMode="auto">
            <a:xfrm flipH="1">
              <a:off x="3541132" y="1855262"/>
              <a:ext cx="129803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dirty="0" smtClean="0">
                  <a:solidFill>
                    <a:srgbClr val="000000"/>
                  </a:solidFill>
                  <a:latin typeface="Helvetica" pitchFamily="34" charset="0"/>
                </a:rPr>
                <a:t>1250 </a:t>
              </a:r>
              <a:r>
                <a:rPr lang="en-US" dirty="0">
                  <a:solidFill>
                    <a:srgbClr val="000000"/>
                  </a:solidFill>
                  <a:latin typeface="Helvetica" pitchFamily="34" charset="0"/>
                </a:rPr>
                <a:t>MeV</a:t>
              </a:r>
            </a:p>
          </p:txBody>
        </p:sp>
        <p:sp>
          <p:nvSpPr>
            <p:cNvPr id="12" name="Text Box 78"/>
            <p:cNvSpPr txBox="1">
              <a:spLocks noChangeArrowheads="1"/>
            </p:cNvSpPr>
            <p:nvPr/>
          </p:nvSpPr>
          <p:spPr bwMode="auto">
            <a:xfrm flipH="1">
              <a:off x="595950" y="1252894"/>
              <a:ext cx="842602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100" dirty="0" smtClean="0">
                  <a:solidFill>
                    <a:srgbClr val="000000"/>
                  </a:solidFill>
                  <a:latin typeface="Helvetica" pitchFamily="34" charset="0"/>
                </a:rPr>
                <a:t>RF-Gun</a:t>
              </a:r>
              <a:endParaRPr lang="en-US" sz="1100" dirty="0">
                <a:solidFill>
                  <a:srgbClr val="000000"/>
                </a:solidFill>
                <a:latin typeface="Helvetica" pitchFamily="34" charset="0"/>
              </a:endParaRPr>
            </a:p>
          </p:txBody>
        </p:sp>
        <p:sp>
          <p:nvSpPr>
            <p:cNvPr id="13" name="Line 49"/>
            <p:cNvSpPr>
              <a:spLocks noChangeShapeType="1"/>
            </p:cNvSpPr>
            <p:nvPr/>
          </p:nvSpPr>
          <p:spPr bwMode="auto">
            <a:xfrm rot="10800000" flipH="1">
              <a:off x="5007079" y="1527554"/>
              <a:ext cx="2852244" cy="145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6989675" y="1434545"/>
              <a:ext cx="503366" cy="315277"/>
              <a:chOff x="6810024" y="1343698"/>
              <a:chExt cx="503366" cy="315277"/>
            </a:xfrm>
          </p:grpSpPr>
          <p:grpSp>
            <p:nvGrpSpPr>
              <p:cNvPr id="216" name="Group 215"/>
              <p:cNvGrpSpPr/>
              <p:nvPr/>
            </p:nvGrpSpPr>
            <p:grpSpPr>
              <a:xfrm rot="2069588">
                <a:off x="6909584" y="1547100"/>
                <a:ext cx="403806" cy="111875"/>
                <a:chOff x="6912175" y="1625280"/>
                <a:chExt cx="607519" cy="111875"/>
              </a:xfrm>
            </p:grpSpPr>
            <p:sp>
              <p:nvSpPr>
                <p:cNvPr id="218" name="Line 34"/>
                <p:cNvSpPr>
                  <a:spLocks noChangeShapeType="1"/>
                </p:cNvSpPr>
                <p:nvPr/>
              </p:nvSpPr>
              <p:spPr bwMode="auto">
                <a:xfrm flipH="1" flipV="1">
                  <a:off x="6912175" y="1681217"/>
                  <a:ext cx="3821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19" name="Rectangle 35"/>
                <p:cNvSpPr>
                  <a:spLocks noChangeAspect="1" noChangeArrowheads="1"/>
                </p:cNvSpPr>
                <p:nvPr/>
              </p:nvSpPr>
              <p:spPr bwMode="auto">
                <a:xfrm>
                  <a:off x="7205738" y="1625280"/>
                  <a:ext cx="313956" cy="111875"/>
                </a:xfrm>
                <a:prstGeom prst="rect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</p:grpSp>
          <p:sp>
            <p:nvSpPr>
              <p:cNvPr id="217" name="Freeform 50"/>
              <p:cNvSpPr>
                <a:spLocks/>
              </p:cNvSpPr>
              <p:nvPr/>
            </p:nvSpPr>
            <p:spPr bwMode="auto">
              <a:xfrm rot="10800000" flipH="1" flipV="1">
                <a:off x="6810024" y="1343698"/>
                <a:ext cx="177408" cy="188879"/>
              </a:xfrm>
              <a:custGeom>
                <a:avLst/>
                <a:gdLst>
                  <a:gd name="T0" fmla="*/ 0 w 143"/>
                  <a:gd name="T1" fmla="*/ 0 h 130"/>
                  <a:gd name="T2" fmla="*/ 0 w 143"/>
                  <a:gd name="T3" fmla="*/ 2147483647 h 130"/>
                  <a:gd name="T4" fmla="*/ 2147483647 w 143"/>
                  <a:gd name="T5" fmla="*/ 2147483647 h 130"/>
                  <a:gd name="T6" fmla="*/ 2147483647 w 143"/>
                  <a:gd name="T7" fmla="*/ 2147483647 h 130"/>
                  <a:gd name="T8" fmla="*/ 2147483647 w 143"/>
                  <a:gd name="T9" fmla="*/ 0 h 130"/>
                  <a:gd name="T10" fmla="*/ 0 w 143"/>
                  <a:gd name="T11" fmla="*/ 0 h 13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43"/>
                  <a:gd name="T19" fmla="*/ 0 h 130"/>
                  <a:gd name="T20" fmla="*/ 143 w 143"/>
                  <a:gd name="T21" fmla="*/ 130 h 13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43" h="130">
                    <a:moveTo>
                      <a:pt x="0" y="0"/>
                    </a:moveTo>
                    <a:lnTo>
                      <a:pt x="0" y="130"/>
                    </a:lnTo>
                    <a:lnTo>
                      <a:pt x="78" y="130"/>
                    </a:lnTo>
                    <a:lnTo>
                      <a:pt x="142" y="72"/>
                    </a:lnTo>
                    <a:lnTo>
                      <a:pt x="14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FF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15" name="Rectangle 112"/>
            <p:cNvSpPr>
              <a:spLocks noChangeAspect="1" noChangeArrowheads="1"/>
            </p:cNvSpPr>
            <p:nvPr/>
          </p:nvSpPr>
          <p:spPr bwMode="auto">
            <a:xfrm rot="10800000" flipH="1">
              <a:off x="7356441" y="1486903"/>
              <a:ext cx="319893" cy="85723"/>
            </a:xfrm>
            <a:prstGeom prst="rect">
              <a:avLst/>
            </a:prstGeom>
            <a:solidFill>
              <a:srgbClr val="00FF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rot="10800000" wrap="none" anchor="ctr"/>
            <a:lstStyle/>
            <a:p>
              <a:pPr>
                <a:spcBef>
                  <a:spcPct val="20000"/>
                </a:spcBef>
              </a:pPr>
              <a:endParaRPr lang="de-DE" sz="2000">
                <a:sym typeface="Wingdings" pitchFamily="2" charset="2"/>
              </a:endParaRPr>
            </a:p>
          </p:txBody>
        </p:sp>
        <p:grpSp>
          <p:nvGrpSpPr>
            <p:cNvPr id="16" name="Group 113"/>
            <p:cNvGrpSpPr>
              <a:grpSpLocks/>
            </p:cNvGrpSpPr>
            <p:nvPr/>
          </p:nvGrpSpPr>
          <p:grpSpPr bwMode="auto">
            <a:xfrm rot="10800000" flipH="1">
              <a:off x="7292183" y="1449128"/>
              <a:ext cx="638389" cy="158369"/>
              <a:chOff x="5088" y="2045"/>
              <a:chExt cx="478" cy="109"/>
            </a:xfrm>
          </p:grpSpPr>
          <p:sp>
            <p:nvSpPr>
              <p:cNvPr id="214" name="Freeform 114"/>
              <p:cNvSpPr>
                <a:spLocks noChangeAspect="1"/>
              </p:cNvSpPr>
              <p:nvPr/>
            </p:nvSpPr>
            <p:spPr bwMode="auto">
              <a:xfrm flipH="1" flipV="1">
                <a:off x="5321" y="2045"/>
                <a:ext cx="245" cy="109"/>
              </a:xfrm>
              <a:custGeom>
                <a:avLst/>
                <a:gdLst>
                  <a:gd name="T0" fmla="*/ 0 w 654"/>
                  <a:gd name="T1" fmla="*/ 0 h 268"/>
                  <a:gd name="T2" fmla="*/ 0 w 654"/>
                  <a:gd name="T3" fmla="*/ 0 h 268"/>
                  <a:gd name="T4" fmla="*/ 0 w 654"/>
                  <a:gd name="T5" fmla="*/ 0 h 268"/>
                  <a:gd name="T6" fmla="*/ 0 w 654"/>
                  <a:gd name="T7" fmla="*/ 0 h 268"/>
                  <a:gd name="T8" fmla="*/ 0 w 654"/>
                  <a:gd name="T9" fmla="*/ 0 h 268"/>
                  <a:gd name="T10" fmla="*/ 0 w 654"/>
                  <a:gd name="T11" fmla="*/ 0 h 268"/>
                  <a:gd name="T12" fmla="*/ 0 w 654"/>
                  <a:gd name="T13" fmla="*/ 0 h 268"/>
                  <a:gd name="T14" fmla="*/ 0 w 654"/>
                  <a:gd name="T15" fmla="*/ 0 h 268"/>
                  <a:gd name="T16" fmla="*/ 0 w 654"/>
                  <a:gd name="T17" fmla="*/ 0 h 26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54"/>
                  <a:gd name="T28" fmla="*/ 0 h 268"/>
                  <a:gd name="T29" fmla="*/ 654 w 654"/>
                  <a:gd name="T30" fmla="*/ 268 h 26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54" h="268">
                    <a:moveTo>
                      <a:pt x="0" y="159"/>
                    </a:moveTo>
                    <a:cubicBezTo>
                      <a:pt x="28" y="81"/>
                      <a:pt x="57" y="3"/>
                      <a:pt x="84" y="21"/>
                    </a:cubicBezTo>
                    <a:cubicBezTo>
                      <a:pt x="111" y="39"/>
                      <a:pt x="134" y="266"/>
                      <a:pt x="162" y="267"/>
                    </a:cubicBezTo>
                    <a:cubicBezTo>
                      <a:pt x="190" y="268"/>
                      <a:pt x="225" y="27"/>
                      <a:pt x="252" y="27"/>
                    </a:cubicBezTo>
                    <a:cubicBezTo>
                      <a:pt x="279" y="27"/>
                      <a:pt x="298" y="268"/>
                      <a:pt x="324" y="267"/>
                    </a:cubicBezTo>
                    <a:cubicBezTo>
                      <a:pt x="350" y="266"/>
                      <a:pt x="381" y="21"/>
                      <a:pt x="408" y="21"/>
                    </a:cubicBezTo>
                    <a:cubicBezTo>
                      <a:pt x="435" y="21"/>
                      <a:pt x="459" y="268"/>
                      <a:pt x="486" y="267"/>
                    </a:cubicBezTo>
                    <a:cubicBezTo>
                      <a:pt x="513" y="266"/>
                      <a:pt x="542" y="30"/>
                      <a:pt x="570" y="15"/>
                    </a:cubicBezTo>
                    <a:cubicBezTo>
                      <a:pt x="598" y="0"/>
                      <a:pt x="642" y="150"/>
                      <a:pt x="654" y="177"/>
                    </a:cubicBezTo>
                  </a:path>
                </a:pathLst>
              </a:cu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15" name="Freeform 115"/>
              <p:cNvSpPr>
                <a:spLocks noChangeAspect="1"/>
              </p:cNvSpPr>
              <p:nvPr/>
            </p:nvSpPr>
            <p:spPr bwMode="auto">
              <a:xfrm>
                <a:off x="5088" y="2045"/>
                <a:ext cx="245" cy="109"/>
              </a:xfrm>
              <a:custGeom>
                <a:avLst/>
                <a:gdLst>
                  <a:gd name="T0" fmla="*/ 0 w 654"/>
                  <a:gd name="T1" fmla="*/ 0 h 268"/>
                  <a:gd name="T2" fmla="*/ 0 w 654"/>
                  <a:gd name="T3" fmla="*/ 0 h 268"/>
                  <a:gd name="T4" fmla="*/ 0 w 654"/>
                  <a:gd name="T5" fmla="*/ 0 h 268"/>
                  <a:gd name="T6" fmla="*/ 0 w 654"/>
                  <a:gd name="T7" fmla="*/ 0 h 268"/>
                  <a:gd name="T8" fmla="*/ 0 w 654"/>
                  <a:gd name="T9" fmla="*/ 0 h 268"/>
                  <a:gd name="T10" fmla="*/ 0 w 654"/>
                  <a:gd name="T11" fmla="*/ 0 h 268"/>
                  <a:gd name="T12" fmla="*/ 0 w 654"/>
                  <a:gd name="T13" fmla="*/ 0 h 268"/>
                  <a:gd name="T14" fmla="*/ 0 w 654"/>
                  <a:gd name="T15" fmla="*/ 0 h 268"/>
                  <a:gd name="T16" fmla="*/ 0 w 654"/>
                  <a:gd name="T17" fmla="*/ 0 h 26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54"/>
                  <a:gd name="T28" fmla="*/ 0 h 268"/>
                  <a:gd name="T29" fmla="*/ 654 w 654"/>
                  <a:gd name="T30" fmla="*/ 268 h 26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54" h="268">
                    <a:moveTo>
                      <a:pt x="0" y="159"/>
                    </a:moveTo>
                    <a:cubicBezTo>
                      <a:pt x="28" y="81"/>
                      <a:pt x="57" y="3"/>
                      <a:pt x="84" y="21"/>
                    </a:cubicBezTo>
                    <a:cubicBezTo>
                      <a:pt x="111" y="39"/>
                      <a:pt x="134" y="266"/>
                      <a:pt x="162" y="267"/>
                    </a:cubicBezTo>
                    <a:cubicBezTo>
                      <a:pt x="190" y="268"/>
                      <a:pt x="225" y="27"/>
                      <a:pt x="252" y="27"/>
                    </a:cubicBezTo>
                    <a:cubicBezTo>
                      <a:pt x="279" y="27"/>
                      <a:pt x="298" y="268"/>
                      <a:pt x="324" y="267"/>
                    </a:cubicBezTo>
                    <a:cubicBezTo>
                      <a:pt x="350" y="266"/>
                      <a:pt x="381" y="21"/>
                      <a:pt x="408" y="21"/>
                    </a:cubicBezTo>
                    <a:cubicBezTo>
                      <a:pt x="435" y="21"/>
                      <a:pt x="459" y="268"/>
                      <a:pt x="486" y="267"/>
                    </a:cubicBezTo>
                    <a:cubicBezTo>
                      <a:pt x="513" y="266"/>
                      <a:pt x="542" y="30"/>
                      <a:pt x="570" y="15"/>
                    </a:cubicBezTo>
                    <a:cubicBezTo>
                      <a:pt x="598" y="0"/>
                      <a:pt x="642" y="150"/>
                      <a:pt x="654" y="177"/>
                    </a:cubicBezTo>
                  </a:path>
                </a:pathLst>
              </a:cu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wrap="none" anchor="ctr"/>
              <a:lstStyle/>
              <a:p>
                <a:endParaRPr lang="de-DE"/>
              </a:p>
            </p:txBody>
          </p:sp>
        </p:grpSp>
        <p:sp>
          <p:nvSpPr>
            <p:cNvPr id="17" name="Line 37"/>
            <p:cNvSpPr>
              <a:spLocks noChangeShapeType="1"/>
            </p:cNvSpPr>
            <p:nvPr/>
          </p:nvSpPr>
          <p:spPr bwMode="auto">
            <a:xfrm rot="10800000" flipH="1">
              <a:off x="4887156" y="1498526"/>
              <a:ext cx="159442" cy="1554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18" name="Group 46"/>
            <p:cNvGrpSpPr>
              <a:grpSpLocks noChangeAspect="1"/>
            </p:cNvGrpSpPr>
            <p:nvPr/>
          </p:nvGrpSpPr>
          <p:grpSpPr bwMode="auto">
            <a:xfrm rot="9364650" flipV="1">
              <a:off x="4926433" y="1452917"/>
              <a:ext cx="45719" cy="286238"/>
              <a:chOff x="2790" y="3240"/>
              <a:chExt cx="56" cy="332"/>
            </a:xfrm>
          </p:grpSpPr>
          <p:sp>
            <p:nvSpPr>
              <p:cNvPr id="212" name="AutoShape 47"/>
              <p:cNvSpPr>
                <a:spLocks noChangeAspect="1" noChangeArrowheads="1"/>
              </p:cNvSpPr>
              <p:nvPr/>
            </p:nvSpPr>
            <p:spPr bwMode="auto">
              <a:xfrm>
                <a:off x="2790" y="3240"/>
                <a:ext cx="56" cy="13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629 w 21600"/>
                  <a:gd name="T13" fmla="*/ 4582 h 21600"/>
                  <a:gd name="T14" fmla="*/ 16971 w 21600"/>
                  <a:gd name="T15" fmla="*/ 1718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13" name="AutoShape 48"/>
              <p:cNvSpPr>
                <a:spLocks noChangeAspect="1" noChangeArrowheads="1"/>
              </p:cNvSpPr>
              <p:nvPr/>
            </p:nvSpPr>
            <p:spPr bwMode="auto">
              <a:xfrm flipV="1">
                <a:off x="2790" y="3440"/>
                <a:ext cx="56" cy="13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629 w 21600"/>
                  <a:gd name="T13" fmla="*/ 4582 h 21600"/>
                  <a:gd name="T14" fmla="*/ 16971 w 21600"/>
                  <a:gd name="T15" fmla="*/ 1718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wrap="none" anchor="ctr"/>
              <a:lstStyle/>
              <a:p>
                <a:endParaRPr lang="de-DE"/>
              </a:p>
            </p:txBody>
          </p:sp>
        </p:grpSp>
        <p:sp>
          <p:nvSpPr>
            <p:cNvPr id="19" name="Freeform 51"/>
            <p:cNvSpPr>
              <a:spLocks/>
            </p:cNvSpPr>
            <p:nvPr/>
          </p:nvSpPr>
          <p:spPr bwMode="auto">
            <a:xfrm rot="10800000" flipV="1">
              <a:off x="4985274" y="1434598"/>
              <a:ext cx="81766" cy="188879"/>
            </a:xfrm>
            <a:custGeom>
              <a:avLst/>
              <a:gdLst>
                <a:gd name="T0" fmla="*/ 0 w 143"/>
                <a:gd name="T1" fmla="*/ 0 h 130"/>
                <a:gd name="T2" fmla="*/ 0 w 143"/>
                <a:gd name="T3" fmla="*/ 2147483647 h 130"/>
                <a:gd name="T4" fmla="*/ 0 w 143"/>
                <a:gd name="T5" fmla="*/ 2147483647 h 130"/>
                <a:gd name="T6" fmla="*/ 0 w 143"/>
                <a:gd name="T7" fmla="*/ 2147483647 h 130"/>
                <a:gd name="T8" fmla="*/ 0 w 143"/>
                <a:gd name="T9" fmla="*/ 0 h 130"/>
                <a:gd name="T10" fmla="*/ 0 w 143"/>
                <a:gd name="T11" fmla="*/ 0 h 13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3"/>
                <a:gd name="T19" fmla="*/ 0 h 130"/>
                <a:gd name="T20" fmla="*/ 143 w 143"/>
                <a:gd name="T21" fmla="*/ 130 h 13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3" h="130">
                  <a:moveTo>
                    <a:pt x="0" y="0"/>
                  </a:moveTo>
                  <a:lnTo>
                    <a:pt x="0" y="130"/>
                  </a:lnTo>
                  <a:lnTo>
                    <a:pt x="78" y="130"/>
                  </a:lnTo>
                  <a:lnTo>
                    <a:pt x="142" y="72"/>
                  </a:lnTo>
                  <a:lnTo>
                    <a:pt x="1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0" name="Line 14"/>
            <p:cNvSpPr>
              <a:spLocks noChangeShapeType="1"/>
            </p:cNvSpPr>
            <p:nvPr/>
          </p:nvSpPr>
          <p:spPr bwMode="auto">
            <a:xfrm rot="10800000" flipH="1" flipV="1">
              <a:off x="1060544" y="1647660"/>
              <a:ext cx="3785730" cy="72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" name="AutoShape 15"/>
            <p:cNvSpPr>
              <a:spLocks noChangeArrowheads="1"/>
            </p:cNvSpPr>
            <p:nvPr/>
          </p:nvSpPr>
          <p:spPr bwMode="auto">
            <a:xfrm rot="10800000" flipH="1">
              <a:off x="881590" y="1569201"/>
              <a:ext cx="178954" cy="164182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rot="10800000" wrap="none" anchor="ctr"/>
            <a:lstStyle/>
            <a:p>
              <a:pPr>
                <a:spcBef>
                  <a:spcPct val="20000"/>
                </a:spcBef>
              </a:pPr>
              <a:endParaRPr lang="de-DE" sz="2000">
                <a:sym typeface="Wingdings" pitchFamily="2" charset="2"/>
              </a:endParaRPr>
            </a:p>
          </p:txBody>
        </p:sp>
        <p:grpSp>
          <p:nvGrpSpPr>
            <p:cNvPr id="22" name="Group 16"/>
            <p:cNvGrpSpPr>
              <a:grpSpLocks/>
            </p:cNvGrpSpPr>
            <p:nvPr/>
          </p:nvGrpSpPr>
          <p:grpSpPr bwMode="auto">
            <a:xfrm rot="10800000">
              <a:off x="3067879" y="1523226"/>
              <a:ext cx="333875" cy="258620"/>
              <a:chOff x="3345" y="3309"/>
              <a:chExt cx="270" cy="178"/>
            </a:xfrm>
            <a:solidFill>
              <a:srgbClr val="0000FF"/>
            </a:solidFill>
          </p:grpSpPr>
          <p:sp>
            <p:nvSpPr>
              <p:cNvPr id="205" name="Line 17"/>
              <p:cNvSpPr>
                <a:spLocks noChangeShapeType="1"/>
              </p:cNvSpPr>
              <p:nvPr/>
            </p:nvSpPr>
            <p:spPr bwMode="auto">
              <a:xfrm flipH="1">
                <a:off x="3520" y="3400"/>
                <a:ext cx="75" cy="57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/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06" name="Line 18"/>
              <p:cNvSpPr>
                <a:spLocks noChangeShapeType="1"/>
              </p:cNvSpPr>
              <p:nvPr/>
            </p:nvSpPr>
            <p:spPr bwMode="auto">
              <a:xfrm flipH="1" flipV="1">
                <a:off x="3452" y="3360"/>
                <a:ext cx="68" cy="95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/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07" name="Line 19"/>
              <p:cNvSpPr>
                <a:spLocks noChangeShapeType="1"/>
              </p:cNvSpPr>
              <p:nvPr/>
            </p:nvSpPr>
            <p:spPr bwMode="auto">
              <a:xfrm flipH="1">
                <a:off x="3368" y="3346"/>
                <a:ext cx="68" cy="62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/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08" name="Rectangle 20"/>
              <p:cNvSpPr>
                <a:spLocks noChangeAspect="1" noChangeArrowheads="1"/>
              </p:cNvSpPr>
              <p:nvPr/>
            </p:nvSpPr>
            <p:spPr bwMode="auto">
              <a:xfrm flipH="1" flipV="1">
                <a:off x="3580" y="3371"/>
                <a:ext cx="35" cy="58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209" name="Rectangle 21"/>
              <p:cNvSpPr>
                <a:spLocks noChangeAspect="1" noChangeArrowheads="1"/>
              </p:cNvSpPr>
              <p:nvPr/>
            </p:nvSpPr>
            <p:spPr bwMode="auto">
              <a:xfrm flipH="1" flipV="1">
                <a:off x="3502" y="3429"/>
                <a:ext cx="35" cy="58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210" name="Rectangle 22"/>
              <p:cNvSpPr>
                <a:spLocks noChangeAspect="1" noChangeArrowheads="1"/>
              </p:cNvSpPr>
              <p:nvPr/>
            </p:nvSpPr>
            <p:spPr bwMode="auto">
              <a:xfrm flipH="1" flipV="1">
                <a:off x="3420" y="3309"/>
                <a:ext cx="35" cy="58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211" name="Rectangle 23"/>
              <p:cNvSpPr>
                <a:spLocks noChangeAspect="1" noChangeArrowheads="1"/>
              </p:cNvSpPr>
              <p:nvPr/>
            </p:nvSpPr>
            <p:spPr bwMode="auto">
              <a:xfrm flipH="1" flipV="1">
                <a:off x="3345" y="3371"/>
                <a:ext cx="35" cy="58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</p:grpSp>
        <p:grpSp>
          <p:nvGrpSpPr>
            <p:cNvPr id="23" name="Group 24"/>
            <p:cNvGrpSpPr>
              <a:grpSpLocks/>
            </p:cNvGrpSpPr>
            <p:nvPr/>
          </p:nvGrpSpPr>
          <p:grpSpPr bwMode="auto">
            <a:xfrm rot="10800000" flipH="1" flipV="1">
              <a:off x="1789617" y="1522263"/>
              <a:ext cx="335237" cy="168539"/>
              <a:chOff x="1337" y="2168"/>
              <a:chExt cx="270" cy="116"/>
            </a:xfrm>
            <a:solidFill>
              <a:srgbClr val="0000FF"/>
            </a:solidFill>
          </p:grpSpPr>
          <p:sp>
            <p:nvSpPr>
              <p:cNvPr id="198" name="Line 25"/>
              <p:cNvSpPr>
                <a:spLocks noChangeShapeType="1"/>
              </p:cNvSpPr>
              <p:nvPr/>
            </p:nvSpPr>
            <p:spPr bwMode="auto">
              <a:xfrm flipV="1">
                <a:off x="1357" y="2198"/>
                <a:ext cx="75" cy="57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/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99" name="Line 26"/>
              <p:cNvSpPr>
                <a:spLocks noChangeShapeType="1"/>
              </p:cNvSpPr>
              <p:nvPr/>
            </p:nvSpPr>
            <p:spPr bwMode="auto">
              <a:xfrm flipH="1">
                <a:off x="1421" y="2208"/>
                <a:ext cx="100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/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00" name="Line 27"/>
              <p:cNvSpPr>
                <a:spLocks noChangeShapeType="1"/>
              </p:cNvSpPr>
              <p:nvPr/>
            </p:nvSpPr>
            <p:spPr bwMode="auto">
              <a:xfrm>
                <a:off x="1516" y="2203"/>
                <a:ext cx="74" cy="52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/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01" name="Rectangle 28"/>
              <p:cNvSpPr>
                <a:spLocks noChangeAspect="1" noChangeArrowheads="1"/>
              </p:cNvSpPr>
              <p:nvPr/>
            </p:nvSpPr>
            <p:spPr bwMode="auto">
              <a:xfrm>
                <a:off x="1337" y="2226"/>
                <a:ext cx="35" cy="58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202" name="Rectangle 29"/>
              <p:cNvSpPr>
                <a:spLocks noChangeAspect="1" noChangeArrowheads="1"/>
              </p:cNvSpPr>
              <p:nvPr/>
            </p:nvSpPr>
            <p:spPr bwMode="auto">
              <a:xfrm>
                <a:off x="1415" y="2168"/>
                <a:ext cx="35" cy="58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203" name="Rectangle 30"/>
              <p:cNvSpPr>
                <a:spLocks noChangeAspect="1" noChangeArrowheads="1"/>
              </p:cNvSpPr>
              <p:nvPr/>
            </p:nvSpPr>
            <p:spPr bwMode="auto">
              <a:xfrm>
                <a:off x="1493" y="2168"/>
                <a:ext cx="35" cy="58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204" name="Rectangle 31"/>
              <p:cNvSpPr>
                <a:spLocks noChangeAspect="1" noChangeArrowheads="1"/>
              </p:cNvSpPr>
              <p:nvPr/>
            </p:nvSpPr>
            <p:spPr bwMode="auto">
              <a:xfrm>
                <a:off x="1572" y="2226"/>
                <a:ext cx="35" cy="58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</p:grpSp>
        <p:grpSp>
          <p:nvGrpSpPr>
            <p:cNvPr id="24" name="Group 52"/>
            <p:cNvGrpSpPr>
              <a:grpSpLocks/>
            </p:cNvGrpSpPr>
            <p:nvPr/>
          </p:nvGrpSpPr>
          <p:grpSpPr bwMode="auto">
            <a:xfrm rot="10800000" flipH="1">
              <a:off x="2354972" y="1545955"/>
              <a:ext cx="580533" cy="210673"/>
              <a:chOff x="1656" y="2172"/>
              <a:chExt cx="639" cy="169"/>
            </a:xfrm>
          </p:grpSpPr>
          <p:sp>
            <p:nvSpPr>
              <p:cNvPr id="195" name="AutoShape 53"/>
              <p:cNvSpPr>
                <a:spLocks noChangeAspect="1" noChangeArrowheads="1"/>
              </p:cNvSpPr>
              <p:nvPr/>
            </p:nvSpPr>
            <p:spPr bwMode="auto">
              <a:xfrm>
                <a:off x="1656" y="2172"/>
                <a:ext cx="639" cy="169"/>
              </a:xfrm>
              <a:prstGeom prst="roundRect">
                <a:avLst>
                  <a:gd name="adj" fmla="val 16667"/>
                </a:avLst>
              </a:prstGeom>
              <a:solidFill>
                <a:srgbClr val="FFFF0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196" name="Rectangle 54"/>
              <p:cNvSpPr>
                <a:spLocks noChangeAspect="1" noChangeArrowheads="1"/>
              </p:cNvSpPr>
              <p:nvPr/>
            </p:nvSpPr>
            <p:spPr bwMode="auto">
              <a:xfrm>
                <a:off x="1708" y="2226"/>
                <a:ext cx="258" cy="55"/>
              </a:xfrm>
              <a:prstGeom prst="rect">
                <a:avLst/>
              </a:prstGeom>
              <a:solidFill>
                <a:srgbClr val="6699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197" name="Rectangle 55"/>
              <p:cNvSpPr>
                <a:spLocks noChangeAspect="1" noChangeArrowheads="1"/>
              </p:cNvSpPr>
              <p:nvPr/>
            </p:nvSpPr>
            <p:spPr bwMode="auto">
              <a:xfrm>
                <a:off x="1986" y="2226"/>
                <a:ext cx="258" cy="55"/>
              </a:xfrm>
              <a:prstGeom prst="rect">
                <a:avLst/>
              </a:prstGeom>
              <a:solidFill>
                <a:srgbClr val="6699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</p:grpSp>
        <p:grpSp>
          <p:nvGrpSpPr>
            <p:cNvPr id="25" name="Group 56"/>
            <p:cNvGrpSpPr>
              <a:grpSpLocks/>
            </p:cNvGrpSpPr>
            <p:nvPr/>
          </p:nvGrpSpPr>
          <p:grpSpPr bwMode="auto">
            <a:xfrm rot="10800000" flipH="1">
              <a:off x="1166839" y="1550315"/>
              <a:ext cx="294355" cy="201955"/>
              <a:chOff x="624" y="1929"/>
              <a:chExt cx="221" cy="139"/>
            </a:xfrm>
          </p:grpSpPr>
          <p:sp>
            <p:nvSpPr>
              <p:cNvPr id="193" name="AutoShape 57"/>
              <p:cNvSpPr>
                <a:spLocks noChangeAspect="1" noChangeArrowheads="1"/>
              </p:cNvSpPr>
              <p:nvPr/>
            </p:nvSpPr>
            <p:spPr bwMode="auto">
              <a:xfrm>
                <a:off x="624" y="1929"/>
                <a:ext cx="221" cy="139"/>
              </a:xfrm>
              <a:prstGeom prst="roundRect">
                <a:avLst>
                  <a:gd name="adj" fmla="val 16667"/>
                </a:avLst>
              </a:prstGeom>
              <a:solidFill>
                <a:srgbClr val="FFFF0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194" name="Rectangle 58"/>
              <p:cNvSpPr>
                <a:spLocks noChangeAspect="1" noChangeArrowheads="1"/>
              </p:cNvSpPr>
              <p:nvPr/>
            </p:nvSpPr>
            <p:spPr bwMode="auto">
              <a:xfrm>
                <a:off x="642" y="1973"/>
                <a:ext cx="186" cy="46"/>
              </a:xfrm>
              <a:prstGeom prst="rect">
                <a:avLst/>
              </a:prstGeom>
              <a:solidFill>
                <a:srgbClr val="6699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3461716" y="1545956"/>
              <a:ext cx="1068399" cy="210673"/>
              <a:chOff x="3461716" y="2297572"/>
              <a:chExt cx="1068399" cy="210673"/>
            </a:xfrm>
          </p:grpSpPr>
          <p:sp>
            <p:nvSpPr>
              <p:cNvPr id="188" name="AutoShape 127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3461716" y="2297572"/>
                <a:ext cx="1068399" cy="210673"/>
              </a:xfrm>
              <a:prstGeom prst="roundRect">
                <a:avLst>
                  <a:gd name="adj" fmla="val 16667"/>
                </a:avLst>
              </a:prstGeom>
              <a:solidFill>
                <a:srgbClr val="FFFF0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189" name="Rectangle 128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3506407" y="2368765"/>
                <a:ext cx="234629" cy="69740"/>
              </a:xfrm>
              <a:prstGeom prst="rect">
                <a:avLst/>
              </a:prstGeom>
              <a:solidFill>
                <a:srgbClr val="6699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190" name="Rectangle 129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3760123" y="2368765"/>
                <a:ext cx="234629" cy="69740"/>
              </a:xfrm>
              <a:prstGeom prst="rect">
                <a:avLst/>
              </a:prstGeom>
              <a:solidFill>
                <a:srgbClr val="6699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191" name="Rectangle 130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4013839" y="2368765"/>
                <a:ext cx="233232" cy="69740"/>
              </a:xfrm>
              <a:prstGeom prst="rect">
                <a:avLst/>
              </a:prstGeom>
              <a:solidFill>
                <a:srgbClr val="6699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192" name="Rectangle 131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4266158" y="2367312"/>
                <a:ext cx="233232" cy="69740"/>
              </a:xfrm>
              <a:prstGeom prst="rect">
                <a:avLst/>
              </a:prstGeom>
              <a:solidFill>
                <a:srgbClr val="6699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1470733" y="1550315"/>
              <a:ext cx="190786" cy="201955"/>
              <a:chOff x="1470733" y="2311140"/>
              <a:chExt cx="190786" cy="201955"/>
            </a:xfrm>
          </p:grpSpPr>
          <p:sp>
            <p:nvSpPr>
              <p:cNvPr id="186" name="AutoShape 133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1470733" y="2311140"/>
                <a:ext cx="190786" cy="201955"/>
              </a:xfrm>
              <a:prstGeom prst="roundRect">
                <a:avLst>
                  <a:gd name="adj" fmla="val 16667"/>
                </a:avLst>
              </a:prstGeom>
              <a:solidFill>
                <a:srgbClr val="FF330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187" name="Rectangle 134"/>
              <p:cNvSpPr>
                <a:spLocks noChangeArrowheads="1"/>
              </p:cNvSpPr>
              <p:nvPr/>
            </p:nvSpPr>
            <p:spPr bwMode="auto">
              <a:xfrm rot="10800000">
                <a:off x="1513904" y="2375068"/>
                <a:ext cx="94697" cy="82816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</p:grpSp>
        <p:sp>
          <p:nvSpPr>
            <p:cNvPr id="28" name="Freeform 27"/>
            <p:cNvSpPr>
              <a:spLocks/>
            </p:cNvSpPr>
            <p:nvPr/>
          </p:nvSpPr>
          <p:spPr bwMode="auto">
            <a:xfrm rot="10800000" flipH="1">
              <a:off x="4819018" y="1558096"/>
              <a:ext cx="81766" cy="188879"/>
            </a:xfrm>
            <a:custGeom>
              <a:avLst/>
              <a:gdLst>
                <a:gd name="T0" fmla="*/ 0 w 143"/>
                <a:gd name="T1" fmla="*/ 0 h 130"/>
                <a:gd name="T2" fmla="*/ 0 w 143"/>
                <a:gd name="T3" fmla="*/ 2147483647 h 130"/>
                <a:gd name="T4" fmla="*/ 0 w 143"/>
                <a:gd name="T5" fmla="*/ 2147483647 h 130"/>
                <a:gd name="T6" fmla="*/ 0 w 143"/>
                <a:gd name="T7" fmla="*/ 2147483647 h 130"/>
                <a:gd name="T8" fmla="*/ 0 w 143"/>
                <a:gd name="T9" fmla="*/ 0 h 130"/>
                <a:gd name="T10" fmla="*/ 0 w 143"/>
                <a:gd name="T11" fmla="*/ 0 h 13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3"/>
                <a:gd name="T19" fmla="*/ 0 h 130"/>
                <a:gd name="T20" fmla="*/ 143 w 143"/>
                <a:gd name="T21" fmla="*/ 130 h 13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3" h="130">
                  <a:moveTo>
                    <a:pt x="0" y="0"/>
                  </a:moveTo>
                  <a:lnTo>
                    <a:pt x="0" y="130"/>
                  </a:lnTo>
                  <a:lnTo>
                    <a:pt x="78" y="130"/>
                  </a:lnTo>
                  <a:lnTo>
                    <a:pt x="142" y="72"/>
                  </a:lnTo>
                  <a:lnTo>
                    <a:pt x="1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rot="10800000"/>
            <a:lstStyle/>
            <a:p>
              <a:endParaRPr lang="de-DE"/>
            </a:p>
          </p:txBody>
        </p:sp>
        <p:sp>
          <p:nvSpPr>
            <p:cNvPr id="29" name="Freeform 38"/>
            <p:cNvSpPr>
              <a:spLocks/>
            </p:cNvSpPr>
            <p:nvPr/>
          </p:nvSpPr>
          <p:spPr bwMode="auto">
            <a:xfrm rot="10800000" flipH="1" flipV="1">
              <a:off x="4656850" y="1576984"/>
              <a:ext cx="81765" cy="192405"/>
            </a:xfrm>
            <a:custGeom>
              <a:avLst/>
              <a:gdLst>
                <a:gd name="T0" fmla="*/ 0 w 143"/>
                <a:gd name="T1" fmla="*/ 0 h 130"/>
                <a:gd name="T2" fmla="*/ 0 w 143"/>
                <a:gd name="T3" fmla="*/ 2147464720 h 130"/>
                <a:gd name="T4" fmla="*/ 0 w 143"/>
                <a:gd name="T5" fmla="*/ 2147464720 h 130"/>
                <a:gd name="T6" fmla="*/ 0 w 143"/>
                <a:gd name="T7" fmla="*/ 2147464720 h 130"/>
                <a:gd name="T8" fmla="*/ 0 w 143"/>
                <a:gd name="T9" fmla="*/ 0 h 130"/>
                <a:gd name="T10" fmla="*/ 0 w 143"/>
                <a:gd name="T11" fmla="*/ 0 h 13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3"/>
                <a:gd name="T19" fmla="*/ 0 h 130"/>
                <a:gd name="T20" fmla="*/ 143 w 143"/>
                <a:gd name="T21" fmla="*/ 130 h 13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3" h="130">
                  <a:moveTo>
                    <a:pt x="0" y="0"/>
                  </a:moveTo>
                  <a:lnTo>
                    <a:pt x="0" y="130"/>
                  </a:lnTo>
                  <a:lnTo>
                    <a:pt x="78" y="130"/>
                  </a:lnTo>
                  <a:lnTo>
                    <a:pt x="142" y="72"/>
                  </a:lnTo>
                  <a:lnTo>
                    <a:pt x="1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rot="10800000"/>
            <a:lstStyle/>
            <a:p>
              <a:endParaRPr lang="de-DE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798788" y="1177073"/>
              <a:ext cx="11366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latin typeface="Helvetica" pitchFamily="34" charset="0"/>
                  <a:cs typeface="Helvetica" pitchFamily="34" charset="0"/>
                </a:rPr>
                <a:t>FLASH1</a:t>
              </a:r>
              <a:endParaRPr lang="en-US" sz="1200" b="1" dirty="0"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420571" y="1200933"/>
              <a:ext cx="210954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latin typeface="Helvetica" pitchFamily="34" charset="0"/>
                  <a:cs typeface="Helvetica" pitchFamily="34" charset="0"/>
                </a:rPr>
                <a:t>FLASH Accelerator</a:t>
              </a:r>
              <a:endParaRPr lang="de-DE" sz="1200" b="1" dirty="0"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 rot="540000">
              <a:off x="5760828" y="1851042"/>
              <a:ext cx="11366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latin typeface="Helvetica" pitchFamily="34" charset="0"/>
                  <a:cs typeface="Helvetica" pitchFamily="34" charset="0"/>
                </a:rPr>
                <a:t>FLASH2</a:t>
              </a:r>
              <a:endParaRPr lang="en-US" sz="1200" b="1" dirty="0"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 rot="10283786" flipH="1" flipV="1">
              <a:off x="4999680" y="1760028"/>
              <a:ext cx="2654235" cy="8656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7" name="Freeform 39"/>
            <p:cNvSpPr>
              <a:spLocks/>
            </p:cNvSpPr>
            <p:nvPr/>
          </p:nvSpPr>
          <p:spPr bwMode="auto">
            <a:xfrm rot="10800000">
              <a:off x="4863389" y="1850773"/>
              <a:ext cx="81766" cy="188879"/>
            </a:xfrm>
            <a:custGeom>
              <a:avLst/>
              <a:gdLst>
                <a:gd name="T0" fmla="*/ 0 w 143"/>
                <a:gd name="T1" fmla="*/ 0 h 130"/>
                <a:gd name="T2" fmla="*/ 0 w 143"/>
                <a:gd name="T3" fmla="*/ 2147483647 h 130"/>
                <a:gd name="T4" fmla="*/ 0 w 143"/>
                <a:gd name="T5" fmla="*/ 2147483647 h 130"/>
                <a:gd name="T6" fmla="*/ 0 w 143"/>
                <a:gd name="T7" fmla="*/ 2147483647 h 130"/>
                <a:gd name="T8" fmla="*/ 0 w 143"/>
                <a:gd name="T9" fmla="*/ 0 h 130"/>
                <a:gd name="T10" fmla="*/ 0 w 143"/>
                <a:gd name="T11" fmla="*/ 0 h 13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3"/>
                <a:gd name="T19" fmla="*/ 0 h 130"/>
                <a:gd name="T20" fmla="*/ 143 w 143"/>
                <a:gd name="T21" fmla="*/ 130 h 13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3" h="130">
                  <a:moveTo>
                    <a:pt x="0" y="0"/>
                  </a:moveTo>
                  <a:lnTo>
                    <a:pt x="0" y="130"/>
                  </a:lnTo>
                  <a:lnTo>
                    <a:pt x="78" y="130"/>
                  </a:lnTo>
                  <a:lnTo>
                    <a:pt x="142" y="72"/>
                  </a:lnTo>
                  <a:lnTo>
                    <a:pt x="1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rot="10800000"/>
            <a:lstStyle/>
            <a:p>
              <a:endParaRPr lang="de-DE"/>
            </a:p>
          </p:txBody>
        </p:sp>
        <p:sp>
          <p:nvSpPr>
            <p:cNvPr id="38" name="Text Box 26"/>
            <p:cNvSpPr txBox="1">
              <a:spLocks noChangeArrowheads="1"/>
            </p:cNvSpPr>
            <p:nvPr/>
          </p:nvSpPr>
          <p:spPr bwMode="auto">
            <a:xfrm flipH="1">
              <a:off x="5577504" y="1583469"/>
              <a:ext cx="1577539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100" dirty="0" smtClean="0">
                  <a:solidFill>
                    <a:srgbClr val="000000"/>
                  </a:solidFill>
                  <a:latin typeface="Helvetica" pitchFamily="34" charset="0"/>
                </a:rPr>
                <a:t>Fixed Gap </a:t>
              </a:r>
              <a:r>
                <a:rPr lang="en-US" sz="1100" dirty="0">
                  <a:solidFill>
                    <a:srgbClr val="000000"/>
                  </a:solidFill>
                  <a:latin typeface="Helvetica" pitchFamily="34" charset="0"/>
                </a:rPr>
                <a:t>U</a:t>
              </a:r>
              <a:r>
                <a:rPr lang="en-US" sz="1100" dirty="0" smtClean="0">
                  <a:solidFill>
                    <a:srgbClr val="000000"/>
                  </a:solidFill>
                  <a:latin typeface="Helvetica" pitchFamily="34" charset="0"/>
                </a:rPr>
                <a:t>ndulators</a:t>
              </a:r>
              <a:endParaRPr lang="en-US" sz="1100" dirty="0">
                <a:solidFill>
                  <a:srgbClr val="000000"/>
                </a:solidFill>
                <a:latin typeface="Helvetica" pitchFamily="34" charset="0"/>
              </a:endParaRPr>
            </a:p>
          </p:txBody>
        </p:sp>
        <p:sp>
          <p:nvSpPr>
            <p:cNvPr id="39" name="Text Box 26"/>
            <p:cNvSpPr txBox="1">
              <a:spLocks noChangeArrowheads="1"/>
            </p:cNvSpPr>
            <p:nvPr/>
          </p:nvSpPr>
          <p:spPr bwMode="auto">
            <a:xfrm rot="540000" flipH="1">
              <a:off x="5639548" y="2245965"/>
              <a:ext cx="1172794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100" dirty="0" smtClean="0">
                  <a:solidFill>
                    <a:srgbClr val="000000"/>
                  </a:solidFill>
                  <a:latin typeface="Helvetica" pitchFamily="34" charset="0"/>
                </a:rPr>
                <a:t>Variable </a:t>
              </a:r>
              <a:r>
                <a:rPr lang="en-US" sz="1100" dirty="0">
                  <a:solidFill>
                    <a:srgbClr val="000000"/>
                  </a:solidFill>
                  <a:latin typeface="Helvetica" pitchFamily="34" charset="0"/>
                </a:rPr>
                <a:t>G</a:t>
              </a:r>
              <a:r>
                <a:rPr lang="en-US" sz="1100" dirty="0" smtClean="0">
                  <a:solidFill>
                    <a:srgbClr val="000000"/>
                  </a:solidFill>
                  <a:latin typeface="Helvetica" pitchFamily="34" charset="0"/>
                </a:rPr>
                <a:t>ap </a:t>
              </a:r>
              <a:r>
                <a:rPr lang="en-US" sz="1100" dirty="0">
                  <a:solidFill>
                    <a:srgbClr val="000000"/>
                  </a:solidFill>
                  <a:latin typeface="Helvetica" pitchFamily="34" charset="0"/>
                </a:rPr>
                <a:t>U</a:t>
              </a:r>
              <a:r>
                <a:rPr lang="en-US" sz="1100" dirty="0" smtClean="0">
                  <a:solidFill>
                    <a:srgbClr val="000000"/>
                  </a:solidFill>
                  <a:latin typeface="Helvetica" pitchFamily="34" charset="0"/>
                </a:rPr>
                <a:t>ndulators</a:t>
              </a:r>
              <a:endParaRPr lang="en-US" sz="1100" dirty="0">
                <a:solidFill>
                  <a:srgbClr val="000000"/>
                </a:solidFill>
                <a:latin typeface="Helvetica" pitchFamily="34" charset="0"/>
              </a:endParaRPr>
            </a:p>
          </p:txBody>
        </p:sp>
        <p:grpSp>
          <p:nvGrpSpPr>
            <p:cNvPr id="45" name="Group 44"/>
            <p:cNvGrpSpPr/>
            <p:nvPr/>
          </p:nvGrpSpPr>
          <p:grpSpPr>
            <a:xfrm>
              <a:off x="5897132" y="1435370"/>
              <a:ext cx="947743" cy="183717"/>
              <a:chOff x="5742367" y="2202452"/>
              <a:chExt cx="947743" cy="183717"/>
            </a:xfrm>
          </p:grpSpPr>
          <p:grpSp>
            <p:nvGrpSpPr>
              <p:cNvPr id="115" name="Group 114"/>
              <p:cNvGrpSpPr/>
              <p:nvPr/>
            </p:nvGrpSpPr>
            <p:grpSpPr>
              <a:xfrm>
                <a:off x="5980675" y="2203100"/>
                <a:ext cx="233992" cy="183069"/>
                <a:chOff x="5742130" y="2203828"/>
                <a:chExt cx="233992" cy="183069"/>
              </a:xfrm>
            </p:grpSpPr>
            <p:sp>
              <p:nvSpPr>
                <p:cNvPr id="155" name="Rectangle 6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318609"/>
                  <a:ext cx="38776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56" name="Rectangle 6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57" name="Rectangle 6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58" name="Rectangle 6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59" name="Rectangle 7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60" name="Rectangle 7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203828"/>
                  <a:ext cx="38776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61" name="Rectangle 7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62" name="Rectangle 7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63" name="Rectangle 7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64" name="Rectangle 8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65" name="Rectangle 81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66" name="Rectangle 82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</p:grpSp>
          <p:grpSp>
            <p:nvGrpSpPr>
              <p:cNvPr id="116" name="Group 115"/>
              <p:cNvGrpSpPr/>
              <p:nvPr/>
            </p:nvGrpSpPr>
            <p:grpSpPr>
              <a:xfrm>
                <a:off x="6456118" y="2202729"/>
                <a:ext cx="233992" cy="183069"/>
                <a:chOff x="5742130" y="2203828"/>
                <a:chExt cx="233992" cy="183069"/>
              </a:xfrm>
            </p:grpSpPr>
            <p:sp>
              <p:nvSpPr>
                <p:cNvPr id="143" name="Rectangle 6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318609"/>
                  <a:ext cx="38776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44" name="Rectangle 6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45" name="Rectangle 6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46" name="Rectangle 6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47" name="Rectangle 7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48" name="Rectangle 7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203828"/>
                  <a:ext cx="38776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49" name="Rectangle 7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50" name="Rectangle 7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51" name="Rectangle 7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52" name="Rectangle 8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53" name="Rectangle 81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54" name="Rectangle 82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</p:grpSp>
          <p:grpSp>
            <p:nvGrpSpPr>
              <p:cNvPr id="117" name="Group 116"/>
              <p:cNvGrpSpPr/>
              <p:nvPr/>
            </p:nvGrpSpPr>
            <p:grpSpPr>
              <a:xfrm>
                <a:off x="5742367" y="2202452"/>
                <a:ext cx="233992" cy="183069"/>
                <a:chOff x="5742130" y="2203828"/>
                <a:chExt cx="233992" cy="183069"/>
              </a:xfrm>
            </p:grpSpPr>
            <p:sp>
              <p:nvSpPr>
                <p:cNvPr id="131" name="Rectangle 6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318609"/>
                  <a:ext cx="38776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32" name="Rectangle 6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33" name="Rectangle 6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34" name="Rectangle 6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35" name="Rectangle 7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36" name="Rectangle 7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203828"/>
                  <a:ext cx="38776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37" name="Rectangle 7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38" name="Rectangle 7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39" name="Rectangle 7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40" name="Rectangle 8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41" name="Rectangle 81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42" name="Rectangle 82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</p:grpSp>
          <p:grpSp>
            <p:nvGrpSpPr>
              <p:cNvPr id="118" name="Group 117"/>
              <p:cNvGrpSpPr/>
              <p:nvPr/>
            </p:nvGrpSpPr>
            <p:grpSpPr>
              <a:xfrm>
                <a:off x="6220896" y="2202767"/>
                <a:ext cx="233992" cy="183069"/>
                <a:chOff x="5742130" y="2203828"/>
                <a:chExt cx="233992" cy="183069"/>
              </a:xfrm>
            </p:grpSpPr>
            <p:sp>
              <p:nvSpPr>
                <p:cNvPr id="119" name="Rectangle 6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318609"/>
                  <a:ext cx="38776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20" name="Rectangle 6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21" name="Rectangle 6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22" name="Rectangle 6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23" name="Rectangle 7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24" name="Rectangle 7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203828"/>
                  <a:ext cx="38776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25" name="Rectangle 7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26" name="Rectangle 7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27" name="Rectangle 7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28" name="Rectangle 8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29" name="Rectangle 81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30" name="Rectangle 82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</p:grpSp>
        </p:grpSp>
        <p:grpSp>
          <p:nvGrpSpPr>
            <p:cNvPr id="46" name="Group 45"/>
            <p:cNvGrpSpPr/>
            <p:nvPr/>
          </p:nvGrpSpPr>
          <p:grpSpPr>
            <a:xfrm rot="540000">
              <a:off x="5786168" y="2090467"/>
              <a:ext cx="947743" cy="183717"/>
              <a:chOff x="5742367" y="2202452"/>
              <a:chExt cx="947743" cy="183717"/>
            </a:xfrm>
          </p:grpSpPr>
          <p:grpSp>
            <p:nvGrpSpPr>
              <p:cNvPr id="63" name="Group 62"/>
              <p:cNvGrpSpPr/>
              <p:nvPr/>
            </p:nvGrpSpPr>
            <p:grpSpPr>
              <a:xfrm>
                <a:off x="5980675" y="2203100"/>
                <a:ext cx="233992" cy="183069"/>
                <a:chOff x="5742130" y="2203828"/>
                <a:chExt cx="233992" cy="183069"/>
              </a:xfrm>
            </p:grpSpPr>
            <p:sp>
              <p:nvSpPr>
                <p:cNvPr id="103" name="Rectangle 6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318609"/>
                  <a:ext cx="38776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04" name="Rectangle 6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05" name="Rectangle 6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06" name="Rectangle 6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07" name="Rectangle 7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08" name="Rectangle 7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203828"/>
                  <a:ext cx="38776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09" name="Rectangle 7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10" name="Rectangle 7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11" name="Rectangle 7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12" name="Rectangle 8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13" name="Rectangle 81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14" name="Rectangle 82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</p:grpSp>
          <p:grpSp>
            <p:nvGrpSpPr>
              <p:cNvPr id="64" name="Group 63"/>
              <p:cNvGrpSpPr/>
              <p:nvPr/>
            </p:nvGrpSpPr>
            <p:grpSpPr>
              <a:xfrm>
                <a:off x="6456118" y="2202729"/>
                <a:ext cx="233992" cy="183069"/>
                <a:chOff x="5742130" y="2203828"/>
                <a:chExt cx="233992" cy="183069"/>
              </a:xfrm>
            </p:grpSpPr>
            <p:sp>
              <p:nvSpPr>
                <p:cNvPr id="91" name="Rectangle 6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318609"/>
                  <a:ext cx="38776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92" name="Rectangle 6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93" name="Rectangle 6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94" name="Rectangle 6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95" name="Rectangle 7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96" name="Rectangle 7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203828"/>
                  <a:ext cx="38776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97" name="Rectangle 7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98" name="Rectangle 7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99" name="Rectangle 7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00" name="Rectangle 8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01" name="Rectangle 81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102" name="Rectangle 82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</p:grpSp>
          <p:grpSp>
            <p:nvGrpSpPr>
              <p:cNvPr id="65" name="Group 64"/>
              <p:cNvGrpSpPr/>
              <p:nvPr/>
            </p:nvGrpSpPr>
            <p:grpSpPr>
              <a:xfrm>
                <a:off x="5742367" y="2202452"/>
                <a:ext cx="233992" cy="183069"/>
                <a:chOff x="5742130" y="2203828"/>
                <a:chExt cx="233992" cy="183069"/>
              </a:xfrm>
            </p:grpSpPr>
            <p:sp>
              <p:nvSpPr>
                <p:cNvPr id="79" name="Rectangle 6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318609"/>
                  <a:ext cx="38776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80" name="Rectangle 6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81" name="Rectangle 6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82" name="Rectangle 6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83" name="Rectangle 7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84" name="Rectangle 7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203828"/>
                  <a:ext cx="38776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85" name="Rectangle 7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86" name="Rectangle 7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87" name="Rectangle 7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88" name="Rectangle 8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89" name="Rectangle 81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90" name="Rectangle 82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</p:grpSp>
          <p:grpSp>
            <p:nvGrpSpPr>
              <p:cNvPr id="66" name="Group 65"/>
              <p:cNvGrpSpPr/>
              <p:nvPr/>
            </p:nvGrpSpPr>
            <p:grpSpPr>
              <a:xfrm>
                <a:off x="6220896" y="2202767"/>
                <a:ext cx="233992" cy="183069"/>
                <a:chOff x="5742130" y="2203828"/>
                <a:chExt cx="233992" cy="183069"/>
              </a:xfrm>
            </p:grpSpPr>
            <p:sp>
              <p:nvSpPr>
                <p:cNvPr id="67" name="Rectangle 6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318609"/>
                  <a:ext cx="38776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68" name="Rectangle 6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69" name="Rectangle 6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70" name="Rectangle 6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71" name="Rectangle 7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72" name="Rectangle 7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203828"/>
                  <a:ext cx="38776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73" name="Rectangle 7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74" name="Rectangle 7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75" name="Rectangle 7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76" name="Rectangle 8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77" name="Rectangle 81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78" name="Rectangle 82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</p:grpSp>
        </p:grpSp>
        <p:grpSp>
          <p:nvGrpSpPr>
            <p:cNvPr id="47" name="Group 46"/>
            <p:cNvGrpSpPr>
              <a:grpSpLocks noChangeAspect="1"/>
            </p:cNvGrpSpPr>
            <p:nvPr/>
          </p:nvGrpSpPr>
          <p:grpSpPr bwMode="auto">
            <a:xfrm rot="14100000">
              <a:off x="4797666" y="1707518"/>
              <a:ext cx="45719" cy="286238"/>
              <a:chOff x="2790" y="3240"/>
              <a:chExt cx="56" cy="332"/>
            </a:xfrm>
          </p:grpSpPr>
          <p:sp>
            <p:nvSpPr>
              <p:cNvPr id="61" name="AutoShape 47"/>
              <p:cNvSpPr>
                <a:spLocks noChangeAspect="1" noChangeArrowheads="1"/>
              </p:cNvSpPr>
              <p:nvPr/>
            </p:nvSpPr>
            <p:spPr bwMode="auto">
              <a:xfrm>
                <a:off x="2790" y="3240"/>
                <a:ext cx="56" cy="13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629 w 21600"/>
                  <a:gd name="T13" fmla="*/ 4582 h 21600"/>
                  <a:gd name="T14" fmla="*/ 16971 w 21600"/>
                  <a:gd name="T15" fmla="*/ 1718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62" name="AutoShape 48"/>
              <p:cNvSpPr>
                <a:spLocks noChangeAspect="1" noChangeArrowheads="1"/>
              </p:cNvSpPr>
              <p:nvPr/>
            </p:nvSpPr>
            <p:spPr bwMode="auto">
              <a:xfrm flipV="1">
                <a:off x="2790" y="3440"/>
                <a:ext cx="56" cy="13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629 w 21600"/>
                  <a:gd name="T13" fmla="*/ 4582 h 21600"/>
                  <a:gd name="T14" fmla="*/ 16971 w 21600"/>
                  <a:gd name="T15" fmla="*/ 1718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wrap="none" anchor="ctr"/>
              <a:lstStyle/>
              <a:p>
                <a:endParaRPr lang="de-DE"/>
              </a:p>
            </p:txBody>
          </p:sp>
        </p:grpSp>
        <p:grpSp>
          <p:nvGrpSpPr>
            <p:cNvPr id="48" name="Group 46"/>
            <p:cNvGrpSpPr>
              <a:grpSpLocks noChangeAspect="1"/>
            </p:cNvGrpSpPr>
            <p:nvPr/>
          </p:nvGrpSpPr>
          <p:grpSpPr bwMode="auto">
            <a:xfrm flipV="1">
              <a:off x="4581674" y="1514504"/>
              <a:ext cx="45719" cy="286238"/>
              <a:chOff x="2790" y="3240"/>
              <a:chExt cx="56" cy="332"/>
            </a:xfrm>
          </p:grpSpPr>
          <p:sp>
            <p:nvSpPr>
              <p:cNvPr id="59" name="AutoShape 47"/>
              <p:cNvSpPr>
                <a:spLocks noChangeAspect="1" noChangeArrowheads="1"/>
              </p:cNvSpPr>
              <p:nvPr/>
            </p:nvSpPr>
            <p:spPr bwMode="auto">
              <a:xfrm>
                <a:off x="2790" y="3240"/>
                <a:ext cx="56" cy="13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629 w 21600"/>
                  <a:gd name="T13" fmla="*/ 4582 h 21600"/>
                  <a:gd name="T14" fmla="*/ 16971 w 21600"/>
                  <a:gd name="T15" fmla="*/ 1718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60" name="AutoShape 48"/>
              <p:cNvSpPr>
                <a:spLocks noChangeAspect="1" noChangeArrowheads="1"/>
              </p:cNvSpPr>
              <p:nvPr/>
            </p:nvSpPr>
            <p:spPr bwMode="auto">
              <a:xfrm flipV="1">
                <a:off x="2790" y="3440"/>
                <a:ext cx="56" cy="13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629 w 21600"/>
                  <a:gd name="T13" fmla="*/ 4582 h 21600"/>
                  <a:gd name="T14" fmla="*/ 16971 w 21600"/>
                  <a:gd name="T15" fmla="*/ 1718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wrap="none" anchor="ctr"/>
              <a:lstStyle/>
              <a:p>
                <a:endParaRPr lang="de-DE"/>
              </a:p>
            </p:txBody>
          </p:sp>
        </p:grpSp>
        <p:grpSp>
          <p:nvGrpSpPr>
            <p:cNvPr id="49" name="Group 48"/>
            <p:cNvGrpSpPr/>
            <p:nvPr/>
          </p:nvGrpSpPr>
          <p:grpSpPr>
            <a:xfrm rot="540000">
              <a:off x="6847263" y="2225492"/>
              <a:ext cx="503366" cy="315277"/>
              <a:chOff x="6810024" y="1343698"/>
              <a:chExt cx="503366" cy="315277"/>
            </a:xfrm>
          </p:grpSpPr>
          <p:grpSp>
            <p:nvGrpSpPr>
              <p:cNvPr id="55" name="Group 54"/>
              <p:cNvGrpSpPr/>
              <p:nvPr/>
            </p:nvGrpSpPr>
            <p:grpSpPr>
              <a:xfrm rot="2069588">
                <a:off x="6909584" y="1547100"/>
                <a:ext cx="403806" cy="111875"/>
                <a:chOff x="6912175" y="1625280"/>
                <a:chExt cx="607519" cy="111875"/>
              </a:xfrm>
            </p:grpSpPr>
            <p:sp>
              <p:nvSpPr>
                <p:cNvPr id="57" name="Line 34"/>
                <p:cNvSpPr>
                  <a:spLocks noChangeShapeType="1"/>
                </p:cNvSpPr>
                <p:nvPr/>
              </p:nvSpPr>
              <p:spPr bwMode="auto">
                <a:xfrm flipH="1" flipV="1">
                  <a:off x="6912175" y="1681217"/>
                  <a:ext cx="3821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8" name="Rectangle 35"/>
                <p:cNvSpPr>
                  <a:spLocks noChangeAspect="1" noChangeArrowheads="1"/>
                </p:cNvSpPr>
                <p:nvPr/>
              </p:nvSpPr>
              <p:spPr bwMode="auto">
                <a:xfrm>
                  <a:off x="7205738" y="1625280"/>
                  <a:ext cx="313956" cy="111875"/>
                </a:xfrm>
                <a:prstGeom prst="rect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</p:grpSp>
          <p:sp>
            <p:nvSpPr>
              <p:cNvPr id="56" name="Freeform 50"/>
              <p:cNvSpPr>
                <a:spLocks/>
              </p:cNvSpPr>
              <p:nvPr/>
            </p:nvSpPr>
            <p:spPr bwMode="auto">
              <a:xfrm rot="10800000" flipH="1" flipV="1">
                <a:off x="6810024" y="1343698"/>
                <a:ext cx="177408" cy="188879"/>
              </a:xfrm>
              <a:custGeom>
                <a:avLst/>
                <a:gdLst>
                  <a:gd name="T0" fmla="*/ 0 w 143"/>
                  <a:gd name="T1" fmla="*/ 0 h 130"/>
                  <a:gd name="T2" fmla="*/ 0 w 143"/>
                  <a:gd name="T3" fmla="*/ 2147483647 h 130"/>
                  <a:gd name="T4" fmla="*/ 2147483647 w 143"/>
                  <a:gd name="T5" fmla="*/ 2147483647 h 130"/>
                  <a:gd name="T6" fmla="*/ 2147483647 w 143"/>
                  <a:gd name="T7" fmla="*/ 2147483647 h 130"/>
                  <a:gd name="T8" fmla="*/ 2147483647 w 143"/>
                  <a:gd name="T9" fmla="*/ 0 h 130"/>
                  <a:gd name="T10" fmla="*/ 0 w 143"/>
                  <a:gd name="T11" fmla="*/ 0 h 13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43"/>
                  <a:gd name="T19" fmla="*/ 0 h 130"/>
                  <a:gd name="T20" fmla="*/ 143 w 143"/>
                  <a:gd name="T21" fmla="*/ 130 h 13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43" h="130">
                    <a:moveTo>
                      <a:pt x="0" y="0"/>
                    </a:moveTo>
                    <a:lnTo>
                      <a:pt x="0" y="130"/>
                    </a:lnTo>
                    <a:lnTo>
                      <a:pt x="78" y="130"/>
                    </a:lnTo>
                    <a:lnTo>
                      <a:pt x="142" y="72"/>
                    </a:lnTo>
                    <a:lnTo>
                      <a:pt x="14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FF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50" name="Group 49"/>
            <p:cNvGrpSpPr/>
            <p:nvPr/>
          </p:nvGrpSpPr>
          <p:grpSpPr>
            <a:xfrm rot="540000">
              <a:off x="7103823" y="2299373"/>
              <a:ext cx="638389" cy="152034"/>
              <a:chOff x="7186018" y="1458310"/>
              <a:chExt cx="638389" cy="158369"/>
            </a:xfrm>
          </p:grpSpPr>
          <p:sp>
            <p:nvSpPr>
              <p:cNvPr id="51" name="Rectangle 112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7250276" y="1496085"/>
                <a:ext cx="319893" cy="85723"/>
              </a:xfrm>
              <a:prstGeom prst="rect">
                <a:avLst/>
              </a:prstGeom>
              <a:solidFill>
                <a:srgbClr val="00FF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grpSp>
            <p:nvGrpSpPr>
              <p:cNvPr id="52" name="Group 113"/>
              <p:cNvGrpSpPr>
                <a:grpSpLocks/>
              </p:cNvGrpSpPr>
              <p:nvPr/>
            </p:nvGrpSpPr>
            <p:grpSpPr bwMode="auto">
              <a:xfrm rot="10800000" flipH="1">
                <a:off x="7186018" y="1458310"/>
                <a:ext cx="638389" cy="158369"/>
                <a:chOff x="5088" y="2045"/>
                <a:chExt cx="478" cy="109"/>
              </a:xfrm>
            </p:grpSpPr>
            <p:sp>
              <p:nvSpPr>
                <p:cNvPr id="53" name="Freeform 114"/>
                <p:cNvSpPr>
                  <a:spLocks noChangeAspect="1"/>
                </p:cNvSpPr>
                <p:nvPr/>
              </p:nvSpPr>
              <p:spPr bwMode="auto">
                <a:xfrm flipH="1" flipV="1">
                  <a:off x="5321" y="2045"/>
                  <a:ext cx="245" cy="109"/>
                </a:xfrm>
                <a:custGeom>
                  <a:avLst/>
                  <a:gdLst>
                    <a:gd name="T0" fmla="*/ 0 w 654"/>
                    <a:gd name="T1" fmla="*/ 0 h 268"/>
                    <a:gd name="T2" fmla="*/ 0 w 654"/>
                    <a:gd name="T3" fmla="*/ 0 h 268"/>
                    <a:gd name="T4" fmla="*/ 0 w 654"/>
                    <a:gd name="T5" fmla="*/ 0 h 268"/>
                    <a:gd name="T6" fmla="*/ 0 w 654"/>
                    <a:gd name="T7" fmla="*/ 0 h 268"/>
                    <a:gd name="T8" fmla="*/ 0 w 654"/>
                    <a:gd name="T9" fmla="*/ 0 h 268"/>
                    <a:gd name="T10" fmla="*/ 0 w 654"/>
                    <a:gd name="T11" fmla="*/ 0 h 268"/>
                    <a:gd name="T12" fmla="*/ 0 w 654"/>
                    <a:gd name="T13" fmla="*/ 0 h 268"/>
                    <a:gd name="T14" fmla="*/ 0 w 654"/>
                    <a:gd name="T15" fmla="*/ 0 h 268"/>
                    <a:gd name="T16" fmla="*/ 0 w 654"/>
                    <a:gd name="T17" fmla="*/ 0 h 26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654"/>
                    <a:gd name="T28" fmla="*/ 0 h 268"/>
                    <a:gd name="T29" fmla="*/ 654 w 654"/>
                    <a:gd name="T30" fmla="*/ 268 h 26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654" h="268">
                      <a:moveTo>
                        <a:pt x="0" y="159"/>
                      </a:moveTo>
                      <a:cubicBezTo>
                        <a:pt x="28" y="81"/>
                        <a:pt x="57" y="3"/>
                        <a:pt x="84" y="21"/>
                      </a:cubicBezTo>
                      <a:cubicBezTo>
                        <a:pt x="111" y="39"/>
                        <a:pt x="134" y="266"/>
                        <a:pt x="162" y="267"/>
                      </a:cubicBezTo>
                      <a:cubicBezTo>
                        <a:pt x="190" y="268"/>
                        <a:pt x="225" y="27"/>
                        <a:pt x="252" y="27"/>
                      </a:cubicBezTo>
                      <a:cubicBezTo>
                        <a:pt x="279" y="27"/>
                        <a:pt x="298" y="268"/>
                        <a:pt x="324" y="267"/>
                      </a:cubicBezTo>
                      <a:cubicBezTo>
                        <a:pt x="350" y="266"/>
                        <a:pt x="381" y="21"/>
                        <a:pt x="408" y="21"/>
                      </a:cubicBezTo>
                      <a:cubicBezTo>
                        <a:pt x="435" y="21"/>
                        <a:pt x="459" y="268"/>
                        <a:pt x="486" y="267"/>
                      </a:cubicBezTo>
                      <a:cubicBezTo>
                        <a:pt x="513" y="266"/>
                        <a:pt x="542" y="30"/>
                        <a:pt x="570" y="15"/>
                      </a:cubicBezTo>
                      <a:cubicBezTo>
                        <a:pt x="598" y="0"/>
                        <a:pt x="642" y="150"/>
                        <a:pt x="654" y="177"/>
                      </a:cubicBezTo>
                    </a:path>
                  </a:pathLst>
                </a:custGeom>
                <a:noFill/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54" name="Freeform 115"/>
                <p:cNvSpPr>
                  <a:spLocks noChangeAspect="1"/>
                </p:cNvSpPr>
                <p:nvPr/>
              </p:nvSpPr>
              <p:spPr bwMode="auto">
                <a:xfrm>
                  <a:off x="5088" y="2045"/>
                  <a:ext cx="245" cy="109"/>
                </a:xfrm>
                <a:custGeom>
                  <a:avLst/>
                  <a:gdLst>
                    <a:gd name="T0" fmla="*/ 0 w 654"/>
                    <a:gd name="T1" fmla="*/ 0 h 268"/>
                    <a:gd name="T2" fmla="*/ 0 w 654"/>
                    <a:gd name="T3" fmla="*/ 0 h 268"/>
                    <a:gd name="T4" fmla="*/ 0 w 654"/>
                    <a:gd name="T5" fmla="*/ 0 h 268"/>
                    <a:gd name="T6" fmla="*/ 0 w 654"/>
                    <a:gd name="T7" fmla="*/ 0 h 268"/>
                    <a:gd name="T8" fmla="*/ 0 w 654"/>
                    <a:gd name="T9" fmla="*/ 0 h 268"/>
                    <a:gd name="T10" fmla="*/ 0 w 654"/>
                    <a:gd name="T11" fmla="*/ 0 h 268"/>
                    <a:gd name="T12" fmla="*/ 0 w 654"/>
                    <a:gd name="T13" fmla="*/ 0 h 268"/>
                    <a:gd name="T14" fmla="*/ 0 w 654"/>
                    <a:gd name="T15" fmla="*/ 0 h 268"/>
                    <a:gd name="T16" fmla="*/ 0 w 654"/>
                    <a:gd name="T17" fmla="*/ 0 h 26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654"/>
                    <a:gd name="T28" fmla="*/ 0 h 268"/>
                    <a:gd name="T29" fmla="*/ 654 w 654"/>
                    <a:gd name="T30" fmla="*/ 268 h 26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654" h="268">
                      <a:moveTo>
                        <a:pt x="0" y="159"/>
                      </a:moveTo>
                      <a:cubicBezTo>
                        <a:pt x="28" y="81"/>
                        <a:pt x="57" y="3"/>
                        <a:pt x="84" y="21"/>
                      </a:cubicBezTo>
                      <a:cubicBezTo>
                        <a:pt x="111" y="39"/>
                        <a:pt x="134" y="266"/>
                        <a:pt x="162" y="267"/>
                      </a:cubicBezTo>
                      <a:cubicBezTo>
                        <a:pt x="190" y="268"/>
                        <a:pt x="225" y="27"/>
                        <a:pt x="252" y="27"/>
                      </a:cubicBezTo>
                      <a:cubicBezTo>
                        <a:pt x="279" y="27"/>
                        <a:pt x="298" y="268"/>
                        <a:pt x="324" y="267"/>
                      </a:cubicBezTo>
                      <a:cubicBezTo>
                        <a:pt x="350" y="266"/>
                        <a:pt x="381" y="21"/>
                        <a:pt x="408" y="21"/>
                      </a:cubicBezTo>
                      <a:cubicBezTo>
                        <a:pt x="435" y="21"/>
                        <a:pt x="459" y="268"/>
                        <a:pt x="486" y="267"/>
                      </a:cubicBezTo>
                      <a:cubicBezTo>
                        <a:pt x="513" y="266"/>
                        <a:pt x="542" y="30"/>
                        <a:pt x="570" y="15"/>
                      </a:cubicBezTo>
                      <a:cubicBezTo>
                        <a:pt x="598" y="0"/>
                        <a:pt x="642" y="150"/>
                        <a:pt x="654" y="177"/>
                      </a:cubicBezTo>
                    </a:path>
                  </a:pathLst>
                </a:custGeom>
                <a:noFill/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10800000" wrap="none" anchor="ctr"/>
                <a:lstStyle/>
                <a:p>
                  <a:endParaRPr lang="de-DE"/>
                </a:p>
              </p:txBody>
            </p:sp>
          </p:grpSp>
        </p:grpSp>
      </p:grpSp>
      <p:graphicFrame>
        <p:nvGraphicFramePr>
          <p:cNvPr id="242" name="Group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01685"/>
              </p:ext>
            </p:extLst>
          </p:nvPr>
        </p:nvGraphicFramePr>
        <p:xfrm>
          <a:off x="93491" y="2404681"/>
          <a:ext cx="4424607" cy="4267248"/>
        </p:xfrm>
        <a:graphic>
          <a:graphicData uri="http://schemas.openxmlformats.org/drawingml/2006/table">
            <a:tbl>
              <a:tblPr/>
              <a:tblGrid>
                <a:gridCol w="2721831"/>
                <a:gridCol w="1702776"/>
              </a:tblGrid>
              <a:tr h="32466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Beam parameters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endParaRPr kumimoji="0" 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66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Beam Energy 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 – 1.25 GeV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303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Normalized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emittance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proj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.)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1.4 – 3 mm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mrad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66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Energy spread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 MeV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66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Peak Current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2.5 kA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66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Bunches per second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&lt;8000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66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Bunch Charge </a:t>
                      </a:r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0.02 – 0.7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nC</a:t>
                      </a:r>
                      <a:endParaRPr kumimoji="0" 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66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Undulator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parameters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endParaRPr kumimoji="0" 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66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Period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31.4 mm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66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Segments length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2.5 m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66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Number of segments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66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Focusing Structure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F28E00"/>
                        </a:buClr>
                        <a:buSzTx/>
                        <a:buFont typeface="Arial Black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F0D0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4" name="TextBox 243"/>
          <p:cNvSpPr txBox="1"/>
          <p:nvPr/>
        </p:nvSpPr>
        <p:spPr>
          <a:xfrm>
            <a:off x="5674496" y="3062177"/>
            <a:ext cx="2475358" cy="634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New tunnel for </a:t>
            </a:r>
            <a:r>
              <a:rPr lang="en-US" sz="1600" dirty="0" err="1" smtClean="0"/>
              <a:t>undulator</a:t>
            </a:r>
            <a:endParaRPr lang="en-US" sz="1600" dirty="0" smtClean="0"/>
          </a:p>
          <a:p>
            <a:r>
              <a:rPr lang="en-US" sz="1600" dirty="0" smtClean="0"/>
              <a:t>New Hall for experiments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269949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Valeri Vardanyan, DESY Summer student Program, 2012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62270" y="92147"/>
            <a:ext cx="8551863" cy="904875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A6EB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A6EB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A6EB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A6EB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A6EB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A6EB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A6EB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A6EB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A6EB"/>
                </a:solidFill>
                <a:latin typeface="Arial" charset="0"/>
              </a:defRPr>
            </a:lvl9pPr>
          </a:lstStyle>
          <a:p>
            <a:r>
              <a:rPr lang="de-DE" dirty="0" smtClean="0"/>
              <a:t>FLASH Upgrade: FLASH II</a:t>
            </a:r>
            <a:endParaRPr lang="de-DE" dirty="0"/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2438422"/>
              </p:ext>
            </p:extLst>
          </p:nvPr>
        </p:nvGraphicFramePr>
        <p:xfrm>
          <a:off x="426865" y="1157417"/>
          <a:ext cx="3869237" cy="27379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1598"/>
                <a:gridCol w="1777639"/>
              </a:tblGrid>
              <a:tr h="226381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Radiation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SASE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26381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Wavelength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4 – 60 nm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19455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Pulse duration</a:t>
                      </a:r>
                      <a:r>
                        <a:rPr lang="en-US" sz="16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dirty="0" smtClean="0">
                          <a:latin typeface="Arial" pitchFamily="34" charset="0"/>
                          <a:cs typeface="Arial" pitchFamily="34" charset="0"/>
                        </a:rPr>
                        <a:t>(FWHM)</a:t>
                      </a:r>
                      <a:endParaRPr lang="en-US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r>
                        <a:rPr lang="en-US" sz="1600" baseline="0" dirty="0" smtClean="0">
                          <a:latin typeface="Arial" pitchFamily="34" charset="0"/>
                          <a:cs typeface="Arial" pitchFamily="34" charset="0"/>
                        </a:rPr>
                        <a:t> – 500 </a:t>
                      </a:r>
                      <a:r>
                        <a:rPr lang="en-US" sz="1600" baseline="0" dirty="0" err="1" smtClean="0">
                          <a:latin typeface="Arial" pitchFamily="34" charset="0"/>
                          <a:cs typeface="Arial" pitchFamily="34" charset="0"/>
                        </a:rPr>
                        <a:t>fs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26381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Peak power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1 – 5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GeV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26381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Bandwidth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0.5 – 2 %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26381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Number of pulses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&lt; 8000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910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Peak Brilliance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r>
                        <a:rPr lang="en-US" sz="1600" baseline="30000" dirty="0" smtClean="0"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– 10</a:t>
                      </a:r>
                      <a:r>
                        <a:rPr lang="en-US" sz="1600" baseline="30000" dirty="0" smtClean="0"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26381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Pulse</a:t>
                      </a:r>
                      <a:r>
                        <a:rPr lang="en-US" sz="1600" baseline="0" dirty="0" smtClean="0">
                          <a:latin typeface="Arial" pitchFamily="34" charset="0"/>
                          <a:cs typeface="Arial" pitchFamily="34" charset="0"/>
                        </a:rPr>
                        <a:t> Energy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1 – 500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uJ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82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8" t="1954"/>
          <a:stretch/>
        </p:blipFill>
        <p:spPr bwMode="auto">
          <a:xfrm>
            <a:off x="6134037" y="1236665"/>
            <a:ext cx="2830983" cy="2504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50086" y="4337239"/>
            <a:ext cx="27061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Expected beam parameters</a:t>
            </a:r>
            <a:endParaRPr lang="de-DE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6562526" y="3998685"/>
            <a:ext cx="19740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Tunability</a:t>
            </a:r>
            <a:r>
              <a:rPr lang="en-US" sz="1600" dirty="0" smtClean="0"/>
              <a:t> &gt; factor 3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109681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Rounded Rectangle 237"/>
          <p:cNvSpPr/>
          <p:nvPr/>
        </p:nvSpPr>
        <p:spPr bwMode="auto">
          <a:xfrm>
            <a:off x="6711130" y="1712569"/>
            <a:ext cx="245741" cy="279268"/>
          </a:xfrm>
          <a:prstGeom prst="round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DE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551863" cy="904875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FLASH Layout: </a:t>
            </a:r>
            <a:r>
              <a:rPr lang="de-DE" dirty="0" err="1" smtClean="0"/>
              <a:t>Proposed</a:t>
            </a:r>
            <a:endParaRPr lang="de-DE" dirty="0"/>
          </a:p>
        </p:txBody>
      </p:sp>
      <p:grpSp>
        <p:nvGrpSpPr>
          <p:cNvPr id="347" name="Group 346"/>
          <p:cNvGrpSpPr/>
          <p:nvPr/>
        </p:nvGrpSpPr>
        <p:grpSpPr>
          <a:xfrm>
            <a:off x="6068688" y="3963313"/>
            <a:ext cx="1229173" cy="183916"/>
            <a:chOff x="4424477" y="4354897"/>
            <a:chExt cx="1229173" cy="183916"/>
          </a:xfrm>
        </p:grpSpPr>
        <p:grpSp>
          <p:nvGrpSpPr>
            <p:cNvPr id="241" name="Group 240"/>
            <p:cNvGrpSpPr/>
            <p:nvPr/>
          </p:nvGrpSpPr>
          <p:grpSpPr>
            <a:xfrm>
              <a:off x="4424477" y="4354897"/>
              <a:ext cx="947743" cy="183717"/>
              <a:chOff x="5742367" y="2202452"/>
              <a:chExt cx="947743" cy="183717"/>
            </a:xfrm>
          </p:grpSpPr>
          <p:grpSp>
            <p:nvGrpSpPr>
              <p:cNvPr id="242" name="Group 241"/>
              <p:cNvGrpSpPr/>
              <p:nvPr/>
            </p:nvGrpSpPr>
            <p:grpSpPr>
              <a:xfrm>
                <a:off x="5980675" y="2203100"/>
                <a:ext cx="233992" cy="183069"/>
                <a:chOff x="5742130" y="2203828"/>
                <a:chExt cx="233992" cy="183069"/>
              </a:xfrm>
            </p:grpSpPr>
            <p:sp>
              <p:nvSpPr>
                <p:cNvPr id="282" name="Rectangle 6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318609"/>
                  <a:ext cx="38776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83" name="Rectangle 6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84" name="Rectangle 6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85" name="Rectangle 6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86" name="Rectangle 7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87" name="Rectangle 7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203828"/>
                  <a:ext cx="38776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88" name="Rectangle 7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89" name="Rectangle 7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90" name="Rectangle 7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91" name="Rectangle 8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92" name="Rectangle 81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93" name="Rectangle 82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</p:grpSp>
          <p:grpSp>
            <p:nvGrpSpPr>
              <p:cNvPr id="243" name="Group 242"/>
              <p:cNvGrpSpPr/>
              <p:nvPr/>
            </p:nvGrpSpPr>
            <p:grpSpPr>
              <a:xfrm>
                <a:off x="6456118" y="2202729"/>
                <a:ext cx="233992" cy="183069"/>
                <a:chOff x="5742130" y="2203828"/>
                <a:chExt cx="233992" cy="183069"/>
              </a:xfrm>
            </p:grpSpPr>
            <p:sp>
              <p:nvSpPr>
                <p:cNvPr id="270" name="Rectangle 6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318609"/>
                  <a:ext cx="38776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71" name="Rectangle 6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72" name="Rectangle 6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73" name="Rectangle 6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74" name="Rectangle 7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75" name="Rectangle 7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203828"/>
                  <a:ext cx="38776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76" name="Rectangle 7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77" name="Rectangle 7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78" name="Rectangle 7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79" name="Rectangle 8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80" name="Rectangle 81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81" name="Rectangle 82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</p:grpSp>
          <p:grpSp>
            <p:nvGrpSpPr>
              <p:cNvPr id="244" name="Group 243"/>
              <p:cNvGrpSpPr/>
              <p:nvPr/>
            </p:nvGrpSpPr>
            <p:grpSpPr>
              <a:xfrm>
                <a:off x="5742367" y="2202452"/>
                <a:ext cx="233992" cy="183069"/>
                <a:chOff x="5742130" y="2203828"/>
                <a:chExt cx="233992" cy="183069"/>
              </a:xfrm>
            </p:grpSpPr>
            <p:sp>
              <p:nvSpPr>
                <p:cNvPr id="258" name="Rectangle 6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318609"/>
                  <a:ext cx="38776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59" name="Rectangle 6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60" name="Rectangle 6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61" name="Rectangle 6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62" name="Rectangle 7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63" name="Rectangle 7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203828"/>
                  <a:ext cx="38776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64" name="Rectangle 7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65" name="Rectangle 7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66" name="Rectangle 7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67" name="Rectangle 8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68" name="Rectangle 81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69" name="Rectangle 82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</p:grpSp>
          <p:grpSp>
            <p:nvGrpSpPr>
              <p:cNvPr id="245" name="Group 244"/>
              <p:cNvGrpSpPr/>
              <p:nvPr/>
            </p:nvGrpSpPr>
            <p:grpSpPr>
              <a:xfrm>
                <a:off x="6220896" y="2202767"/>
                <a:ext cx="233992" cy="183069"/>
                <a:chOff x="5742130" y="2203828"/>
                <a:chExt cx="233992" cy="183069"/>
              </a:xfrm>
            </p:grpSpPr>
            <p:sp>
              <p:nvSpPr>
                <p:cNvPr id="246" name="Rectangle 6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318609"/>
                  <a:ext cx="38776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47" name="Rectangle 6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48" name="Rectangle 6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49" name="Rectangle 6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50" name="Rectangle 7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51" name="Rectangle 7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203828"/>
                  <a:ext cx="38776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52" name="Rectangle 7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53" name="Rectangle 7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54" name="Rectangle 7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55" name="Rectangle 8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56" name="Rectangle 81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57" name="Rectangle 82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</p:grpSp>
        </p:grpSp>
        <p:grpSp>
          <p:nvGrpSpPr>
            <p:cNvPr id="296" name="Group 295"/>
            <p:cNvGrpSpPr/>
            <p:nvPr/>
          </p:nvGrpSpPr>
          <p:grpSpPr>
            <a:xfrm>
              <a:off x="5502591" y="4355744"/>
              <a:ext cx="151059" cy="183069"/>
              <a:chOff x="5742130" y="2203828"/>
              <a:chExt cx="233992" cy="183069"/>
            </a:xfrm>
          </p:grpSpPr>
          <p:sp>
            <p:nvSpPr>
              <p:cNvPr id="323" name="Rectangle 65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5742130" y="2318609"/>
                <a:ext cx="38776" cy="6828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324" name="Rectangle 67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5780906" y="2318609"/>
                <a:ext cx="40113" cy="68288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325" name="Rectangle 68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5821019" y="2318609"/>
                <a:ext cx="37439" cy="6828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326" name="Rectangle 69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5858458" y="2318609"/>
                <a:ext cx="40113" cy="68288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327" name="Rectangle 70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5898571" y="2318609"/>
                <a:ext cx="37439" cy="6828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328" name="Rectangle 75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5742130" y="2203828"/>
                <a:ext cx="38776" cy="68288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329" name="Rectangle 77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5780906" y="2203828"/>
                <a:ext cx="40113" cy="6828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330" name="Rectangle 78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5821019" y="2203828"/>
                <a:ext cx="37439" cy="68288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331" name="Rectangle 79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5858458" y="2203828"/>
                <a:ext cx="40113" cy="6828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332" name="Rectangle 80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5898571" y="2203828"/>
                <a:ext cx="37439" cy="68288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333" name="Rectangle 81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5936009" y="2203828"/>
                <a:ext cx="40113" cy="6828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334" name="Rectangle 82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5936009" y="2318609"/>
                <a:ext cx="40113" cy="68288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</p:grpSp>
      </p:grpSp>
      <p:sp>
        <p:nvSpPr>
          <p:cNvPr id="348" name="TextBox 347"/>
          <p:cNvSpPr txBox="1"/>
          <p:nvPr/>
        </p:nvSpPr>
        <p:spPr>
          <a:xfrm>
            <a:off x="5966563" y="4285887"/>
            <a:ext cx="2420856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dirty="0" smtClean="0"/>
              <a:t>Main Undulator</a:t>
            </a:r>
          </a:p>
          <a:p>
            <a:pPr algn="l"/>
            <a:r>
              <a:rPr lang="de-DE" dirty="0" smtClean="0"/>
              <a:t>3.0 </a:t>
            </a:r>
            <a:r>
              <a:rPr lang="de-DE" dirty="0" err="1" smtClean="0"/>
              <a:t>nm</a:t>
            </a:r>
            <a:r>
              <a:rPr lang="de-DE" dirty="0" smtClean="0"/>
              <a:t>		1.5 </a:t>
            </a:r>
            <a:r>
              <a:rPr lang="de-DE" dirty="0" err="1" smtClean="0"/>
              <a:t>nm</a:t>
            </a:r>
            <a:endParaRPr lang="de-DE" dirty="0" smtClean="0"/>
          </a:p>
          <a:p>
            <a:pPr algn="l"/>
            <a:r>
              <a:rPr lang="de-DE" dirty="0" smtClean="0"/>
              <a:t>2.6 </a:t>
            </a:r>
            <a:r>
              <a:rPr lang="de-DE" dirty="0" err="1" smtClean="0"/>
              <a:t>nm</a:t>
            </a:r>
            <a:r>
              <a:rPr lang="de-DE" dirty="0" smtClean="0"/>
              <a:t>		1.3 </a:t>
            </a:r>
            <a:r>
              <a:rPr lang="de-DE" dirty="0" err="1" smtClean="0"/>
              <a:t>nm</a:t>
            </a:r>
            <a:endParaRPr lang="de-DE" dirty="0"/>
          </a:p>
        </p:txBody>
      </p:sp>
      <p:sp>
        <p:nvSpPr>
          <p:cNvPr id="349" name="TextBox 348"/>
          <p:cNvSpPr txBox="1"/>
          <p:nvPr/>
        </p:nvSpPr>
        <p:spPr>
          <a:xfrm>
            <a:off x="7418486" y="3909338"/>
            <a:ext cx="16161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</a:t>
            </a:r>
            <a:r>
              <a:rPr lang="de-DE" baseline="30000" dirty="0" smtClean="0"/>
              <a:t>nd</a:t>
            </a:r>
            <a:r>
              <a:rPr lang="de-DE" dirty="0" smtClean="0"/>
              <a:t> </a:t>
            </a:r>
            <a:r>
              <a:rPr lang="de-DE" dirty="0" err="1" smtClean="0"/>
              <a:t>harmonic</a:t>
            </a:r>
            <a:r>
              <a:rPr lang="de-DE" dirty="0" smtClean="0"/>
              <a:t> </a:t>
            </a:r>
            <a:r>
              <a:rPr lang="de-DE" dirty="0" err="1" smtClean="0"/>
              <a:t>afterburner</a:t>
            </a:r>
            <a:endParaRPr lang="de-DE" dirty="0"/>
          </a:p>
        </p:txBody>
      </p:sp>
      <p:sp>
        <p:nvSpPr>
          <p:cNvPr id="350" name="TextBox 349"/>
          <p:cNvSpPr txBox="1"/>
          <p:nvPr/>
        </p:nvSpPr>
        <p:spPr>
          <a:xfrm>
            <a:off x="113424" y="3567822"/>
            <a:ext cx="7839005" cy="29731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200" b="1" dirty="0" smtClean="0"/>
              <a:t>Main Goal</a:t>
            </a:r>
            <a:r>
              <a:rPr lang="de-DE" sz="1200" dirty="0" smtClean="0"/>
              <a:t>: </a:t>
            </a:r>
            <a:r>
              <a:rPr lang="de-DE" sz="1200" dirty="0" err="1" smtClean="0"/>
              <a:t>Reach</a:t>
            </a:r>
            <a:r>
              <a:rPr lang="de-DE" sz="1200" dirty="0" smtClean="0"/>
              <a:t> Transition </a:t>
            </a:r>
            <a:r>
              <a:rPr lang="de-DE" sz="1200" dirty="0" err="1" smtClean="0"/>
              <a:t>metals</a:t>
            </a:r>
            <a:r>
              <a:rPr lang="de-DE" sz="1200" dirty="0" smtClean="0"/>
              <a:t> </a:t>
            </a:r>
            <a:r>
              <a:rPr lang="de-DE" sz="1200" dirty="0" err="1" smtClean="0"/>
              <a:t>with</a:t>
            </a:r>
            <a:r>
              <a:rPr lang="de-DE" sz="1200" dirty="0" smtClean="0"/>
              <a:t> </a:t>
            </a:r>
            <a:r>
              <a:rPr lang="de-DE" sz="1200" dirty="0" err="1" smtClean="0"/>
              <a:t>circular</a:t>
            </a:r>
            <a:r>
              <a:rPr lang="de-DE" sz="1200" dirty="0" smtClean="0"/>
              <a:t> </a:t>
            </a:r>
            <a:r>
              <a:rPr lang="de-DE" sz="1200" dirty="0" err="1" smtClean="0"/>
              <a:t>polarization</a:t>
            </a:r>
            <a:r>
              <a:rPr lang="de-DE" sz="1200" dirty="0" smtClean="0"/>
              <a:t> </a:t>
            </a:r>
            <a:r>
              <a:rPr lang="de-DE" sz="1200" dirty="0" err="1" smtClean="0"/>
              <a:t>at</a:t>
            </a:r>
            <a:r>
              <a:rPr lang="de-DE" sz="1200" dirty="0" smtClean="0"/>
              <a:t> FLASH </a:t>
            </a:r>
          </a:p>
          <a:p>
            <a:pPr algn="l"/>
            <a:r>
              <a:rPr lang="de-DE" sz="1200" dirty="0" err="1" smtClean="0"/>
              <a:t>Cu</a:t>
            </a:r>
            <a:r>
              <a:rPr lang="de-DE" sz="1200" dirty="0" smtClean="0"/>
              <a:t>: 1.33 </a:t>
            </a:r>
            <a:r>
              <a:rPr lang="de-DE" sz="1200" dirty="0" err="1" smtClean="0"/>
              <a:t>nm</a:t>
            </a:r>
            <a:endParaRPr lang="de-DE" sz="1200" dirty="0" smtClean="0"/>
          </a:p>
          <a:p>
            <a:pPr algn="l"/>
            <a:r>
              <a:rPr lang="de-DE" sz="1200" dirty="0" err="1" smtClean="0"/>
              <a:t>Ni</a:t>
            </a:r>
            <a:r>
              <a:rPr lang="de-DE" sz="1200" dirty="0" smtClean="0"/>
              <a:t>: 1.45 </a:t>
            </a:r>
            <a:r>
              <a:rPr lang="de-DE" sz="1200" dirty="0" err="1" smtClean="0"/>
              <a:t>nm</a:t>
            </a:r>
            <a:endParaRPr lang="de-DE" sz="1200" dirty="0" smtClean="0"/>
          </a:p>
          <a:p>
            <a:pPr algn="l"/>
            <a:r>
              <a:rPr lang="de-DE" sz="1200" dirty="0" smtClean="0"/>
              <a:t>Co: 1.59 </a:t>
            </a:r>
            <a:r>
              <a:rPr lang="de-DE" sz="1200" dirty="0" err="1" smtClean="0"/>
              <a:t>nm</a:t>
            </a:r>
            <a:endParaRPr lang="de-DE" sz="1200" dirty="0" smtClean="0"/>
          </a:p>
          <a:p>
            <a:pPr algn="l"/>
            <a:r>
              <a:rPr lang="de-DE" sz="1200" b="1" dirty="0" err="1" smtClean="0"/>
              <a:t>Needed</a:t>
            </a:r>
            <a:r>
              <a:rPr lang="de-DE" sz="1200" dirty="0" smtClean="0"/>
              <a:t>: </a:t>
            </a:r>
            <a:r>
              <a:rPr lang="de-DE" sz="1200" dirty="0" err="1" smtClean="0"/>
              <a:t>energy</a:t>
            </a:r>
            <a:r>
              <a:rPr lang="de-DE" sz="1200" dirty="0" smtClean="0"/>
              <a:t> upgrade </a:t>
            </a:r>
            <a:r>
              <a:rPr lang="de-DE" sz="1200" dirty="0" err="1" smtClean="0"/>
              <a:t>to</a:t>
            </a:r>
            <a:r>
              <a:rPr lang="de-DE" sz="1200" dirty="0" smtClean="0"/>
              <a:t> 1.6 GeV </a:t>
            </a:r>
            <a:r>
              <a:rPr lang="de-DE" sz="1200" dirty="0" err="1" smtClean="0"/>
              <a:t>or</a:t>
            </a:r>
            <a:r>
              <a:rPr lang="de-DE" sz="1200" dirty="0" smtClean="0"/>
              <a:t> </a:t>
            </a:r>
            <a:r>
              <a:rPr lang="de-DE" sz="1200" dirty="0" err="1" smtClean="0"/>
              <a:t>higher</a:t>
            </a:r>
            <a:r>
              <a:rPr lang="de-DE" sz="1200" dirty="0" smtClean="0"/>
              <a:t> </a:t>
            </a:r>
            <a:r>
              <a:rPr lang="de-DE" sz="1200" dirty="0" err="1" smtClean="0"/>
              <a:t>and</a:t>
            </a:r>
            <a:r>
              <a:rPr lang="de-DE" sz="1200" dirty="0" smtClean="0"/>
              <a:t> </a:t>
            </a:r>
            <a:r>
              <a:rPr lang="de-DE" sz="1200" dirty="0" err="1" smtClean="0"/>
              <a:t>new</a:t>
            </a:r>
            <a:r>
              <a:rPr lang="de-DE" sz="1200" dirty="0" smtClean="0"/>
              <a:t> </a:t>
            </a:r>
            <a:r>
              <a:rPr lang="de-DE" sz="1200" dirty="0" err="1" smtClean="0"/>
              <a:t>undulator</a:t>
            </a:r>
            <a:endParaRPr lang="de-DE" sz="1200" dirty="0" smtClean="0"/>
          </a:p>
          <a:p>
            <a:pPr algn="l"/>
            <a:endParaRPr lang="de-DE" sz="1200" dirty="0" smtClean="0"/>
          </a:p>
          <a:p>
            <a:pPr algn="l"/>
            <a:r>
              <a:rPr lang="de-DE" sz="1400" b="1" dirty="0" err="1" smtClean="0"/>
              <a:t>Possible</a:t>
            </a:r>
            <a:r>
              <a:rPr lang="de-DE" sz="1400" b="1" dirty="0" smtClean="0"/>
              <a:t> intermediate </a:t>
            </a:r>
            <a:r>
              <a:rPr lang="de-DE" sz="1400" b="1" dirty="0" err="1" smtClean="0"/>
              <a:t>step</a:t>
            </a:r>
            <a:r>
              <a:rPr lang="de-DE" sz="1400" b="1" dirty="0" smtClean="0"/>
              <a:t>:</a:t>
            </a:r>
          </a:p>
          <a:p>
            <a:pPr marL="228600" indent="-228600" algn="l">
              <a:buFont typeface="+mj-lt"/>
              <a:buAutoNum type="arabicPeriod"/>
            </a:pPr>
            <a:r>
              <a:rPr lang="de-DE" sz="1200" dirty="0" err="1" smtClean="0"/>
              <a:t>Energy</a:t>
            </a:r>
            <a:r>
              <a:rPr lang="de-DE" sz="1200" dirty="0" smtClean="0"/>
              <a:t> upgrade </a:t>
            </a:r>
            <a:r>
              <a:rPr lang="de-DE" sz="1200" dirty="0" err="1" smtClean="0"/>
              <a:t>to</a:t>
            </a:r>
            <a:r>
              <a:rPr lang="de-DE" sz="1200" dirty="0" smtClean="0"/>
              <a:t> 1.4 </a:t>
            </a:r>
            <a:r>
              <a:rPr lang="de-DE" sz="1200" dirty="0" err="1" smtClean="0"/>
              <a:t>GeV</a:t>
            </a:r>
            <a:r>
              <a:rPr lang="de-DE" sz="1200" dirty="0" smtClean="0"/>
              <a:t> (easy </a:t>
            </a:r>
            <a:r>
              <a:rPr lang="de-DE" sz="1200" dirty="0" err="1" smtClean="0"/>
              <a:t>to</a:t>
            </a:r>
            <a:r>
              <a:rPr lang="de-DE" sz="1200" dirty="0" smtClean="0"/>
              <a:t> </a:t>
            </a:r>
            <a:r>
              <a:rPr lang="de-DE" sz="1200" dirty="0" err="1" smtClean="0"/>
              <a:t>achieve</a:t>
            </a:r>
            <a:r>
              <a:rPr lang="de-DE" sz="1200" dirty="0" smtClean="0"/>
              <a:t>) </a:t>
            </a:r>
            <a:r>
              <a:rPr lang="de-DE" sz="1200" dirty="0" err="1" smtClean="0"/>
              <a:t>and</a:t>
            </a:r>
            <a:r>
              <a:rPr lang="de-DE" sz="1200" dirty="0" smtClean="0"/>
              <a:t> a </a:t>
            </a:r>
            <a:r>
              <a:rPr lang="de-DE" sz="1200" dirty="0" err="1" smtClean="0"/>
              <a:t>new</a:t>
            </a:r>
            <a:r>
              <a:rPr lang="de-DE" sz="1200" dirty="0" smtClean="0"/>
              <a:t> </a:t>
            </a:r>
            <a:r>
              <a:rPr lang="de-DE" sz="1200" dirty="0" err="1" smtClean="0"/>
              <a:t>undulator</a:t>
            </a:r>
            <a:r>
              <a:rPr lang="de-DE" sz="1200" dirty="0" smtClean="0"/>
              <a:t> </a:t>
            </a:r>
          </a:p>
          <a:p>
            <a:pPr marL="228600" indent="-228600" algn="l">
              <a:buFont typeface="+mj-lt"/>
              <a:buAutoNum type="arabicPeriod"/>
            </a:pPr>
            <a:r>
              <a:rPr lang="de-DE" sz="1200" dirty="0" err="1" smtClean="0"/>
              <a:t>Energy</a:t>
            </a:r>
            <a:r>
              <a:rPr lang="de-DE" sz="1200" dirty="0" smtClean="0"/>
              <a:t> upgrade </a:t>
            </a:r>
            <a:r>
              <a:rPr lang="de-DE" sz="1200" dirty="0" err="1" smtClean="0"/>
              <a:t>to</a:t>
            </a:r>
            <a:r>
              <a:rPr lang="de-DE" sz="1200" dirty="0" smtClean="0"/>
              <a:t> 1.467 </a:t>
            </a:r>
            <a:r>
              <a:rPr lang="de-DE" sz="1200" dirty="0" err="1" smtClean="0"/>
              <a:t>GeV</a:t>
            </a:r>
            <a:r>
              <a:rPr lang="de-DE" sz="1200" dirty="0" smtClean="0"/>
              <a:t> (</a:t>
            </a:r>
            <a:r>
              <a:rPr lang="de-DE" sz="1200" dirty="0" err="1" smtClean="0"/>
              <a:t>at</a:t>
            </a:r>
            <a:r>
              <a:rPr lang="de-DE" sz="1200" dirty="0" smtClean="0"/>
              <a:t> </a:t>
            </a:r>
            <a:r>
              <a:rPr lang="de-DE" sz="1200" dirty="0" err="1" smtClean="0"/>
              <a:t>the</a:t>
            </a:r>
            <a:r>
              <a:rPr lang="de-DE" sz="1200" dirty="0" smtClean="0"/>
              <a:t> </a:t>
            </a:r>
            <a:r>
              <a:rPr lang="de-DE" sz="1200" dirty="0" err="1" smtClean="0"/>
              <a:t>limit</a:t>
            </a:r>
            <a:r>
              <a:rPr lang="de-DE" sz="1200" dirty="0" smtClean="0"/>
              <a:t>) </a:t>
            </a:r>
            <a:r>
              <a:rPr lang="de-DE" sz="1200" dirty="0" err="1" smtClean="0"/>
              <a:t>with</a:t>
            </a:r>
            <a:r>
              <a:rPr lang="de-DE" sz="1200" dirty="0" smtClean="0"/>
              <a:t> </a:t>
            </a:r>
            <a:r>
              <a:rPr lang="de-DE" sz="1200" dirty="0" err="1" smtClean="0"/>
              <a:t>the</a:t>
            </a:r>
            <a:r>
              <a:rPr lang="de-DE" sz="1200" dirty="0" smtClean="0"/>
              <a:t> </a:t>
            </a:r>
            <a:r>
              <a:rPr lang="de-DE" sz="1200" dirty="0" err="1" smtClean="0"/>
              <a:t>existing</a:t>
            </a:r>
            <a:r>
              <a:rPr lang="de-DE" sz="1200" dirty="0" smtClean="0"/>
              <a:t> </a:t>
            </a:r>
            <a:r>
              <a:rPr lang="de-DE" sz="1200" dirty="0" err="1" smtClean="0"/>
              <a:t>one</a:t>
            </a:r>
            <a:r>
              <a:rPr lang="de-DE" sz="1200" dirty="0" smtClean="0"/>
              <a:t>.</a:t>
            </a:r>
          </a:p>
          <a:p>
            <a:pPr algn="l"/>
            <a:r>
              <a:rPr lang="de-DE" sz="1200" dirty="0" smtClean="0">
                <a:sym typeface="Wingdings" pitchFamily="2" charset="2"/>
              </a:rPr>
              <a:t>	</a:t>
            </a:r>
            <a:r>
              <a:rPr lang="de-DE" sz="1200" dirty="0" err="1" smtClean="0"/>
              <a:t>Reach</a:t>
            </a:r>
            <a:r>
              <a:rPr lang="de-DE" sz="1200" dirty="0" smtClean="0"/>
              <a:t> same </a:t>
            </a:r>
            <a:r>
              <a:rPr lang="de-DE" sz="1200" dirty="0" err="1" smtClean="0"/>
              <a:t>wavelengths</a:t>
            </a:r>
            <a:r>
              <a:rPr lang="de-DE" sz="1200" dirty="0" smtClean="0"/>
              <a:t> </a:t>
            </a:r>
            <a:r>
              <a:rPr lang="de-DE" sz="1200" dirty="0" err="1" smtClean="0"/>
              <a:t>at</a:t>
            </a:r>
            <a:r>
              <a:rPr lang="de-DE" sz="1200" dirty="0" smtClean="0"/>
              <a:t> </a:t>
            </a:r>
            <a:r>
              <a:rPr lang="de-DE" sz="1200" dirty="0" err="1" smtClean="0"/>
              <a:t>reduced</a:t>
            </a:r>
            <a:r>
              <a:rPr lang="de-DE" sz="1200" dirty="0" smtClean="0"/>
              <a:t> pulse </a:t>
            </a:r>
            <a:r>
              <a:rPr lang="de-DE" sz="1200" dirty="0" err="1" smtClean="0"/>
              <a:t>energy</a:t>
            </a:r>
            <a:r>
              <a:rPr lang="de-DE" sz="1200" dirty="0" smtClean="0"/>
              <a:t> </a:t>
            </a:r>
            <a:r>
              <a:rPr lang="de-DE" sz="1200" dirty="0" err="1" smtClean="0"/>
              <a:t>at</a:t>
            </a:r>
            <a:r>
              <a:rPr lang="de-DE" sz="1200" dirty="0" smtClean="0"/>
              <a:t> </a:t>
            </a:r>
            <a:r>
              <a:rPr lang="de-DE" sz="1200" dirty="0" err="1" smtClean="0"/>
              <a:t>the</a:t>
            </a:r>
            <a:r>
              <a:rPr lang="de-DE" sz="1200" dirty="0" smtClean="0"/>
              <a:t> 2</a:t>
            </a:r>
            <a:r>
              <a:rPr lang="de-DE" sz="1200" baseline="30000" dirty="0" smtClean="0"/>
              <a:t>nd</a:t>
            </a:r>
            <a:r>
              <a:rPr lang="de-DE" sz="1200" dirty="0" smtClean="0"/>
              <a:t> </a:t>
            </a:r>
            <a:r>
              <a:rPr lang="de-DE" sz="1200" dirty="0" err="1" smtClean="0"/>
              <a:t>harmonic</a:t>
            </a:r>
            <a:r>
              <a:rPr lang="de-DE" sz="1200" dirty="0" smtClean="0"/>
              <a:t> (</a:t>
            </a:r>
            <a:r>
              <a:rPr lang="de-DE" sz="1200" dirty="0" err="1" smtClean="0"/>
              <a:t>to</a:t>
            </a:r>
            <a:r>
              <a:rPr lang="de-DE" sz="1200" dirty="0" smtClean="0"/>
              <a:t> </a:t>
            </a:r>
            <a:r>
              <a:rPr lang="de-DE" sz="1200" dirty="0" err="1" smtClean="0"/>
              <a:t>be</a:t>
            </a:r>
            <a:r>
              <a:rPr lang="de-DE" sz="1200" dirty="0" smtClean="0"/>
              <a:t> </a:t>
            </a:r>
            <a:r>
              <a:rPr lang="de-DE" sz="1200" dirty="0" err="1" smtClean="0"/>
              <a:t>explained</a:t>
            </a:r>
            <a:r>
              <a:rPr lang="de-DE" sz="1200" dirty="0" smtClean="0"/>
              <a:t> </a:t>
            </a:r>
            <a:r>
              <a:rPr lang="de-DE" sz="1200" dirty="0" err="1" smtClean="0"/>
              <a:t>later</a:t>
            </a:r>
            <a:r>
              <a:rPr lang="de-DE" sz="1200" dirty="0" smtClean="0"/>
              <a:t>)</a:t>
            </a:r>
          </a:p>
          <a:p>
            <a:pPr algn="l"/>
            <a:endParaRPr lang="de-DE" sz="1200" dirty="0"/>
          </a:p>
          <a:p>
            <a:pPr algn="l"/>
            <a:r>
              <a:rPr lang="de-DE" sz="1200" b="1" dirty="0" err="1" smtClean="0"/>
              <a:t>Questions</a:t>
            </a:r>
            <a:r>
              <a:rPr lang="de-DE" sz="1200" b="1" dirty="0" smtClean="0"/>
              <a:t>:</a:t>
            </a:r>
          </a:p>
          <a:p>
            <a:pPr algn="l"/>
            <a:r>
              <a:rPr lang="en-US" sz="1200" dirty="0" smtClean="0"/>
              <a:t>Do we get enough pulse energy and short enough pulses for the experiments with this intermediate step</a:t>
            </a:r>
            <a:endParaRPr lang="de-DE" sz="1200" dirty="0" smtClean="0"/>
          </a:p>
        </p:txBody>
      </p:sp>
      <p:grpSp>
        <p:nvGrpSpPr>
          <p:cNvPr id="310" name="Group 309"/>
          <p:cNvGrpSpPr/>
          <p:nvPr/>
        </p:nvGrpSpPr>
        <p:grpSpPr>
          <a:xfrm>
            <a:off x="525070" y="1510209"/>
            <a:ext cx="7978308" cy="1761805"/>
            <a:chOff x="595950" y="1177073"/>
            <a:chExt cx="7978308" cy="1761805"/>
          </a:xfrm>
        </p:grpSpPr>
        <p:sp>
          <p:nvSpPr>
            <p:cNvPr id="311" name="Rounded Rectangle 310"/>
            <p:cNvSpPr/>
            <p:nvPr/>
          </p:nvSpPr>
          <p:spPr bwMode="auto">
            <a:xfrm>
              <a:off x="4530116" y="1855665"/>
              <a:ext cx="4044142" cy="1083213"/>
            </a:xfrm>
            <a:prstGeom prst="roundRect">
              <a:avLst/>
            </a:prstGeom>
            <a:solidFill>
              <a:schemeClr val="accent5">
                <a:lumMod val="9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de-DE">
                <a:solidFill>
                  <a:srgbClr val="FF0000"/>
                </a:solidFill>
              </a:endParaRPr>
            </a:p>
          </p:txBody>
        </p:sp>
        <p:grpSp>
          <p:nvGrpSpPr>
            <p:cNvPr id="312" name="Group 311"/>
            <p:cNvGrpSpPr/>
            <p:nvPr/>
          </p:nvGrpSpPr>
          <p:grpSpPr>
            <a:xfrm>
              <a:off x="7681373" y="2312272"/>
              <a:ext cx="695535" cy="459122"/>
              <a:chOff x="7633799" y="3071425"/>
              <a:chExt cx="695535" cy="459122"/>
            </a:xfrm>
          </p:grpSpPr>
          <p:sp>
            <p:nvSpPr>
              <p:cNvPr id="527" name="AutoShape 7"/>
              <p:cNvSpPr>
                <a:spLocks noChangeArrowheads="1"/>
              </p:cNvSpPr>
              <p:nvPr/>
            </p:nvSpPr>
            <p:spPr bwMode="auto">
              <a:xfrm rot="5940000" flipH="1" flipV="1">
                <a:off x="7754315" y="2955527"/>
                <a:ext cx="459122" cy="690917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379 w 21600"/>
                  <a:gd name="T13" fmla="*/ 2400 h 21600"/>
                  <a:gd name="T14" fmla="*/ 19221 w 21600"/>
                  <a:gd name="T15" fmla="*/ 192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142" y="21600"/>
                    </a:lnTo>
                    <a:lnTo>
                      <a:pt x="20458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CCEC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endParaRPr lang="de-DE"/>
              </a:p>
            </p:txBody>
          </p:sp>
          <p:grpSp>
            <p:nvGrpSpPr>
              <p:cNvPr id="528" name="Group 527"/>
              <p:cNvGrpSpPr/>
              <p:nvPr/>
            </p:nvGrpSpPr>
            <p:grpSpPr>
              <a:xfrm rot="11340000">
                <a:off x="7633799" y="3110643"/>
                <a:ext cx="654510" cy="324501"/>
                <a:chOff x="7682999" y="3118843"/>
                <a:chExt cx="654510" cy="324501"/>
              </a:xfrm>
            </p:grpSpPr>
            <p:sp>
              <p:nvSpPr>
                <p:cNvPr id="529" name="Line 117"/>
                <p:cNvSpPr>
                  <a:spLocks noChangeShapeType="1"/>
                </p:cNvSpPr>
                <p:nvPr/>
              </p:nvSpPr>
              <p:spPr bwMode="auto">
                <a:xfrm rot="540000" flipH="1" flipV="1">
                  <a:off x="7776400" y="3118843"/>
                  <a:ext cx="561109" cy="16033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de-DE"/>
                </a:p>
              </p:txBody>
            </p:sp>
            <p:sp>
              <p:nvSpPr>
                <p:cNvPr id="530" name="Line 118"/>
                <p:cNvSpPr>
                  <a:spLocks noChangeShapeType="1"/>
                </p:cNvSpPr>
                <p:nvPr/>
              </p:nvSpPr>
              <p:spPr bwMode="auto">
                <a:xfrm rot="540000" flipH="1" flipV="1">
                  <a:off x="7682999" y="3154895"/>
                  <a:ext cx="453634" cy="4197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de-DE"/>
                </a:p>
              </p:txBody>
            </p:sp>
            <p:sp>
              <p:nvSpPr>
                <p:cNvPr id="531" name="Line 119"/>
                <p:cNvSpPr>
                  <a:spLocks noChangeShapeType="1"/>
                </p:cNvSpPr>
                <p:nvPr/>
              </p:nvSpPr>
              <p:spPr bwMode="auto">
                <a:xfrm rot="540000" flipH="1">
                  <a:off x="7800596" y="3206399"/>
                  <a:ext cx="328012" cy="4197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de-DE"/>
                </a:p>
              </p:txBody>
            </p:sp>
            <p:sp>
              <p:nvSpPr>
                <p:cNvPr id="532" name="Line 120"/>
                <p:cNvSpPr>
                  <a:spLocks noChangeShapeType="1"/>
                </p:cNvSpPr>
                <p:nvPr/>
              </p:nvSpPr>
              <p:spPr bwMode="auto">
                <a:xfrm rot="540000" flipH="1">
                  <a:off x="7818164" y="3284246"/>
                  <a:ext cx="502485" cy="1005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de-DE"/>
                </a:p>
              </p:txBody>
            </p:sp>
            <p:sp>
              <p:nvSpPr>
                <p:cNvPr id="533" name="Line 121"/>
                <p:cNvSpPr>
                  <a:spLocks noChangeShapeType="1"/>
                </p:cNvSpPr>
                <p:nvPr/>
              </p:nvSpPr>
              <p:spPr bwMode="auto">
                <a:xfrm rot="540000" flipH="1">
                  <a:off x="7749900" y="3296134"/>
                  <a:ext cx="439675" cy="14721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de-DE"/>
                </a:p>
              </p:txBody>
            </p:sp>
          </p:grpSp>
        </p:grpSp>
        <p:grpSp>
          <p:nvGrpSpPr>
            <p:cNvPr id="313" name="Group 312"/>
            <p:cNvGrpSpPr/>
            <p:nvPr/>
          </p:nvGrpSpPr>
          <p:grpSpPr>
            <a:xfrm>
              <a:off x="7840455" y="1207860"/>
              <a:ext cx="679069" cy="647804"/>
              <a:chOff x="7761546" y="2059293"/>
              <a:chExt cx="487523" cy="480917"/>
            </a:xfrm>
          </p:grpSpPr>
          <p:sp>
            <p:nvSpPr>
              <p:cNvPr id="516" name="AutoShape 6"/>
              <p:cNvSpPr>
                <a:spLocks noChangeArrowheads="1"/>
              </p:cNvSpPr>
              <p:nvPr/>
            </p:nvSpPr>
            <p:spPr bwMode="auto">
              <a:xfrm rot="5400000" flipH="1">
                <a:off x="7766246" y="2057388"/>
                <a:ext cx="480917" cy="48472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3459 w 21600"/>
                  <a:gd name="T13" fmla="*/ 3486 h 21600"/>
                  <a:gd name="T14" fmla="*/ 18141 w 21600"/>
                  <a:gd name="T15" fmla="*/ 1811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3349" y="21600"/>
                    </a:lnTo>
                    <a:lnTo>
                      <a:pt x="18251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de-DE"/>
              </a:p>
            </p:txBody>
          </p:sp>
          <p:sp>
            <p:nvSpPr>
              <p:cNvPr id="517" name="AutoShape 7"/>
              <p:cNvSpPr>
                <a:spLocks noChangeArrowheads="1"/>
              </p:cNvSpPr>
              <p:nvPr/>
            </p:nvSpPr>
            <p:spPr bwMode="auto">
              <a:xfrm rot="16200000" flipH="1">
                <a:off x="7787318" y="2110442"/>
                <a:ext cx="329813" cy="37716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379 w 21600"/>
                  <a:gd name="T13" fmla="*/ 2400 h 21600"/>
                  <a:gd name="T14" fmla="*/ 19221 w 21600"/>
                  <a:gd name="T15" fmla="*/ 192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142" y="21600"/>
                    </a:lnTo>
                    <a:lnTo>
                      <a:pt x="20458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CCEC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18" name="Line 8"/>
              <p:cNvSpPr>
                <a:spLocks noChangeShapeType="1"/>
              </p:cNvSpPr>
              <p:nvPr/>
            </p:nvSpPr>
            <p:spPr bwMode="auto">
              <a:xfrm rot="10800000" flipH="1" flipV="1">
                <a:off x="8141506" y="2447222"/>
                <a:ext cx="107562" cy="9153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19" name="Line 9"/>
              <p:cNvSpPr>
                <a:spLocks noChangeShapeType="1"/>
              </p:cNvSpPr>
              <p:nvPr/>
            </p:nvSpPr>
            <p:spPr bwMode="auto">
              <a:xfrm rot="16200000" flipH="1" flipV="1">
                <a:off x="8148067" y="2052734"/>
                <a:ext cx="94440" cy="1075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20" name="Line 10"/>
              <p:cNvSpPr>
                <a:spLocks noChangeShapeType="1"/>
              </p:cNvSpPr>
              <p:nvPr/>
            </p:nvSpPr>
            <p:spPr bwMode="auto">
              <a:xfrm rot="5400000" flipH="1">
                <a:off x="8193107" y="2102132"/>
                <a:ext cx="4359" cy="1075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21" name="Line 11"/>
              <p:cNvSpPr>
                <a:spLocks noChangeShapeType="1"/>
              </p:cNvSpPr>
              <p:nvPr/>
            </p:nvSpPr>
            <p:spPr bwMode="auto">
              <a:xfrm rot="16200000" flipH="1" flipV="1">
                <a:off x="8193107" y="2391263"/>
                <a:ext cx="4359" cy="1075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22" name="Line 117"/>
              <p:cNvSpPr>
                <a:spLocks noChangeShapeType="1"/>
              </p:cNvSpPr>
              <p:nvPr/>
            </p:nvSpPr>
            <p:spPr bwMode="auto">
              <a:xfrm rot="10800000" flipH="1">
                <a:off x="7765736" y="2166810"/>
                <a:ext cx="345037" cy="12931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523" name="Line 118"/>
              <p:cNvSpPr>
                <a:spLocks noChangeShapeType="1"/>
              </p:cNvSpPr>
              <p:nvPr/>
            </p:nvSpPr>
            <p:spPr bwMode="auto">
              <a:xfrm rot="10800000" flipH="1">
                <a:off x="7936160" y="2227833"/>
                <a:ext cx="185790" cy="435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524" name="Line 119"/>
              <p:cNvSpPr>
                <a:spLocks noChangeShapeType="1"/>
              </p:cNvSpPr>
              <p:nvPr/>
            </p:nvSpPr>
            <p:spPr bwMode="auto">
              <a:xfrm rot="10800000" flipH="1" flipV="1">
                <a:off x="7936160" y="2236550"/>
                <a:ext cx="191377" cy="5957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525" name="Line 120"/>
              <p:cNvSpPr>
                <a:spLocks noChangeShapeType="1"/>
              </p:cNvSpPr>
              <p:nvPr/>
            </p:nvSpPr>
            <p:spPr bwMode="auto">
              <a:xfrm rot="10800000" flipH="1" flipV="1">
                <a:off x="7761546" y="2297572"/>
                <a:ext cx="333863" cy="944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526" name="Line 121"/>
              <p:cNvSpPr>
                <a:spLocks noChangeShapeType="1"/>
              </p:cNvSpPr>
              <p:nvPr/>
            </p:nvSpPr>
            <p:spPr bwMode="auto">
              <a:xfrm rot="10800000" flipH="1" flipV="1">
                <a:off x="7824407" y="2316460"/>
                <a:ext cx="262619" cy="14674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de-DE"/>
              </a:p>
            </p:txBody>
          </p:sp>
        </p:grpSp>
        <p:sp>
          <p:nvSpPr>
            <p:cNvPr id="314" name="Line 13"/>
            <p:cNvSpPr>
              <a:spLocks noChangeShapeType="1"/>
            </p:cNvSpPr>
            <p:nvPr/>
          </p:nvSpPr>
          <p:spPr bwMode="auto">
            <a:xfrm rot="10800000" flipH="1" flipV="1">
              <a:off x="4707272" y="1707229"/>
              <a:ext cx="162723" cy="20909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5" name="Text Box 156"/>
            <p:cNvSpPr txBox="1">
              <a:spLocks noChangeArrowheads="1"/>
            </p:cNvSpPr>
            <p:nvPr/>
          </p:nvSpPr>
          <p:spPr bwMode="auto">
            <a:xfrm flipH="1">
              <a:off x="738806" y="1855262"/>
              <a:ext cx="92271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dirty="0">
                  <a:solidFill>
                    <a:srgbClr val="000000"/>
                  </a:solidFill>
                  <a:latin typeface="Helvetica" pitchFamily="34" charset="0"/>
                </a:rPr>
                <a:t>5 MeV</a:t>
              </a:r>
            </a:p>
          </p:txBody>
        </p:sp>
        <p:sp>
          <p:nvSpPr>
            <p:cNvPr id="316" name="Text Box 157"/>
            <p:cNvSpPr txBox="1">
              <a:spLocks noChangeArrowheads="1"/>
            </p:cNvSpPr>
            <p:nvPr/>
          </p:nvSpPr>
          <p:spPr bwMode="auto">
            <a:xfrm flipH="1">
              <a:off x="1543680" y="1855262"/>
              <a:ext cx="92271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dirty="0">
                  <a:solidFill>
                    <a:srgbClr val="000000"/>
                  </a:solidFill>
                  <a:latin typeface="Helvetica" pitchFamily="34" charset="0"/>
                </a:rPr>
                <a:t>150 MeV</a:t>
              </a:r>
            </a:p>
          </p:txBody>
        </p:sp>
        <p:sp>
          <p:nvSpPr>
            <p:cNvPr id="317" name="Text Box 158"/>
            <p:cNvSpPr txBox="1">
              <a:spLocks noChangeArrowheads="1"/>
            </p:cNvSpPr>
            <p:nvPr/>
          </p:nvSpPr>
          <p:spPr bwMode="auto">
            <a:xfrm flipH="1">
              <a:off x="2590248" y="1855262"/>
              <a:ext cx="117573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dirty="0" smtClean="0">
                  <a:solidFill>
                    <a:srgbClr val="000000"/>
                  </a:solidFill>
                  <a:latin typeface="Helvetica" pitchFamily="34" charset="0"/>
                </a:rPr>
                <a:t>450 </a:t>
              </a:r>
              <a:r>
                <a:rPr lang="en-US" dirty="0">
                  <a:solidFill>
                    <a:srgbClr val="000000"/>
                  </a:solidFill>
                  <a:latin typeface="Helvetica" pitchFamily="34" charset="0"/>
                </a:rPr>
                <a:t>MeV</a:t>
              </a:r>
            </a:p>
          </p:txBody>
        </p:sp>
        <p:sp>
          <p:nvSpPr>
            <p:cNvPr id="318" name="Text Box 159"/>
            <p:cNvSpPr txBox="1">
              <a:spLocks noChangeArrowheads="1"/>
            </p:cNvSpPr>
            <p:nvPr/>
          </p:nvSpPr>
          <p:spPr bwMode="auto">
            <a:xfrm flipH="1">
              <a:off x="3541132" y="1855262"/>
              <a:ext cx="129803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dirty="0" smtClean="0">
                  <a:solidFill>
                    <a:srgbClr val="000000"/>
                  </a:solidFill>
                  <a:latin typeface="Helvetica" pitchFamily="34" charset="0"/>
                </a:rPr>
                <a:t>1250 </a:t>
              </a:r>
              <a:r>
                <a:rPr lang="en-US" dirty="0">
                  <a:solidFill>
                    <a:srgbClr val="000000"/>
                  </a:solidFill>
                  <a:latin typeface="Helvetica" pitchFamily="34" charset="0"/>
                </a:rPr>
                <a:t>MeV</a:t>
              </a:r>
            </a:p>
          </p:txBody>
        </p:sp>
        <p:sp>
          <p:nvSpPr>
            <p:cNvPr id="319" name="Text Box 78"/>
            <p:cNvSpPr txBox="1">
              <a:spLocks noChangeArrowheads="1"/>
            </p:cNvSpPr>
            <p:nvPr/>
          </p:nvSpPr>
          <p:spPr bwMode="auto">
            <a:xfrm flipH="1">
              <a:off x="595950" y="1252894"/>
              <a:ext cx="842602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100" dirty="0" smtClean="0">
                  <a:solidFill>
                    <a:srgbClr val="000000"/>
                  </a:solidFill>
                  <a:latin typeface="Helvetica" pitchFamily="34" charset="0"/>
                </a:rPr>
                <a:t>RF-Gun</a:t>
              </a:r>
              <a:endParaRPr lang="en-US" sz="1100" dirty="0">
                <a:solidFill>
                  <a:srgbClr val="000000"/>
                </a:solidFill>
                <a:latin typeface="Helvetica" pitchFamily="34" charset="0"/>
              </a:endParaRPr>
            </a:p>
          </p:txBody>
        </p:sp>
        <p:sp>
          <p:nvSpPr>
            <p:cNvPr id="320" name="Line 49"/>
            <p:cNvSpPr>
              <a:spLocks noChangeShapeType="1"/>
            </p:cNvSpPr>
            <p:nvPr/>
          </p:nvSpPr>
          <p:spPr bwMode="auto">
            <a:xfrm rot="10800000" flipH="1">
              <a:off x="5007079" y="1527554"/>
              <a:ext cx="2852244" cy="145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321" name="Group 320"/>
            <p:cNvGrpSpPr/>
            <p:nvPr/>
          </p:nvGrpSpPr>
          <p:grpSpPr>
            <a:xfrm>
              <a:off x="6989675" y="1434545"/>
              <a:ext cx="503366" cy="315277"/>
              <a:chOff x="6810024" y="1343698"/>
              <a:chExt cx="503366" cy="315277"/>
            </a:xfrm>
          </p:grpSpPr>
          <p:grpSp>
            <p:nvGrpSpPr>
              <p:cNvPr id="512" name="Group 511"/>
              <p:cNvGrpSpPr/>
              <p:nvPr/>
            </p:nvGrpSpPr>
            <p:grpSpPr>
              <a:xfrm rot="2069588">
                <a:off x="6909584" y="1547100"/>
                <a:ext cx="403806" cy="111875"/>
                <a:chOff x="6912175" y="1625280"/>
                <a:chExt cx="607519" cy="111875"/>
              </a:xfrm>
            </p:grpSpPr>
            <p:sp>
              <p:nvSpPr>
                <p:cNvPr id="514" name="Line 34"/>
                <p:cNvSpPr>
                  <a:spLocks noChangeShapeType="1"/>
                </p:cNvSpPr>
                <p:nvPr/>
              </p:nvSpPr>
              <p:spPr bwMode="auto">
                <a:xfrm flipH="1" flipV="1">
                  <a:off x="6912175" y="1681217"/>
                  <a:ext cx="3821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15" name="Rectangle 35"/>
                <p:cNvSpPr>
                  <a:spLocks noChangeAspect="1" noChangeArrowheads="1"/>
                </p:cNvSpPr>
                <p:nvPr/>
              </p:nvSpPr>
              <p:spPr bwMode="auto">
                <a:xfrm>
                  <a:off x="7205738" y="1625280"/>
                  <a:ext cx="313956" cy="111875"/>
                </a:xfrm>
                <a:prstGeom prst="rect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</p:grpSp>
          <p:sp>
            <p:nvSpPr>
              <p:cNvPr id="513" name="Freeform 50"/>
              <p:cNvSpPr>
                <a:spLocks/>
              </p:cNvSpPr>
              <p:nvPr/>
            </p:nvSpPr>
            <p:spPr bwMode="auto">
              <a:xfrm rot="10800000" flipH="1" flipV="1">
                <a:off x="6810024" y="1343698"/>
                <a:ext cx="177408" cy="188879"/>
              </a:xfrm>
              <a:custGeom>
                <a:avLst/>
                <a:gdLst>
                  <a:gd name="T0" fmla="*/ 0 w 143"/>
                  <a:gd name="T1" fmla="*/ 0 h 130"/>
                  <a:gd name="T2" fmla="*/ 0 w 143"/>
                  <a:gd name="T3" fmla="*/ 2147483647 h 130"/>
                  <a:gd name="T4" fmla="*/ 2147483647 w 143"/>
                  <a:gd name="T5" fmla="*/ 2147483647 h 130"/>
                  <a:gd name="T6" fmla="*/ 2147483647 w 143"/>
                  <a:gd name="T7" fmla="*/ 2147483647 h 130"/>
                  <a:gd name="T8" fmla="*/ 2147483647 w 143"/>
                  <a:gd name="T9" fmla="*/ 0 h 130"/>
                  <a:gd name="T10" fmla="*/ 0 w 143"/>
                  <a:gd name="T11" fmla="*/ 0 h 13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43"/>
                  <a:gd name="T19" fmla="*/ 0 h 130"/>
                  <a:gd name="T20" fmla="*/ 143 w 143"/>
                  <a:gd name="T21" fmla="*/ 130 h 13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43" h="130">
                    <a:moveTo>
                      <a:pt x="0" y="0"/>
                    </a:moveTo>
                    <a:lnTo>
                      <a:pt x="0" y="130"/>
                    </a:lnTo>
                    <a:lnTo>
                      <a:pt x="78" y="130"/>
                    </a:lnTo>
                    <a:lnTo>
                      <a:pt x="142" y="72"/>
                    </a:lnTo>
                    <a:lnTo>
                      <a:pt x="14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FF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322" name="Rectangle 112"/>
            <p:cNvSpPr>
              <a:spLocks noChangeAspect="1" noChangeArrowheads="1"/>
            </p:cNvSpPr>
            <p:nvPr/>
          </p:nvSpPr>
          <p:spPr bwMode="auto">
            <a:xfrm rot="10800000" flipH="1">
              <a:off x="7356441" y="1486903"/>
              <a:ext cx="319893" cy="85723"/>
            </a:xfrm>
            <a:prstGeom prst="rect">
              <a:avLst/>
            </a:prstGeom>
            <a:solidFill>
              <a:srgbClr val="00FF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rot="10800000" wrap="none" anchor="ctr"/>
            <a:lstStyle/>
            <a:p>
              <a:pPr>
                <a:spcBef>
                  <a:spcPct val="20000"/>
                </a:spcBef>
              </a:pPr>
              <a:endParaRPr lang="de-DE" sz="2000">
                <a:sym typeface="Wingdings" pitchFamily="2" charset="2"/>
              </a:endParaRPr>
            </a:p>
          </p:txBody>
        </p:sp>
        <p:grpSp>
          <p:nvGrpSpPr>
            <p:cNvPr id="335" name="Group 113"/>
            <p:cNvGrpSpPr>
              <a:grpSpLocks/>
            </p:cNvGrpSpPr>
            <p:nvPr/>
          </p:nvGrpSpPr>
          <p:grpSpPr bwMode="auto">
            <a:xfrm rot="10800000" flipH="1">
              <a:off x="7292183" y="1449128"/>
              <a:ext cx="638389" cy="158369"/>
              <a:chOff x="5088" y="2045"/>
              <a:chExt cx="478" cy="109"/>
            </a:xfrm>
          </p:grpSpPr>
          <p:sp>
            <p:nvSpPr>
              <p:cNvPr id="510" name="Freeform 114"/>
              <p:cNvSpPr>
                <a:spLocks noChangeAspect="1"/>
              </p:cNvSpPr>
              <p:nvPr/>
            </p:nvSpPr>
            <p:spPr bwMode="auto">
              <a:xfrm flipH="1" flipV="1">
                <a:off x="5321" y="2045"/>
                <a:ext cx="245" cy="109"/>
              </a:xfrm>
              <a:custGeom>
                <a:avLst/>
                <a:gdLst>
                  <a:gd name="T0" fmla="*/ 0 w 654"/>
                  <a:gd name="T1" fmla="*/ 0 h 268"/>
                  <a:gd name="T2" fmla="*/ 0 w 654"/>
                  <a:gd name="T3" fmla="*/ 0 h 268"/>
                  <a:gd name="T4" fmla="*/ 0 w 654"/>
                  <a:gd name="T5" fmla="*/ 0 h 268"/>
                  <a:gd name="T6" fmla="*/ 0 w 654"/>
                  <a:gd name="T7" fmla="*/ 0 h 268"/>
                  <a:gd name="T8" fmla="*/ 0 w 654"/>
                  <a:gd name="T9" fmla="*/ 0 h 268"/>
                  <a:gd name="T10" fmla="*/ 0 w 654"/>
                  <a:gd name="T11" fmla="*/ 0 h 268"/>
                  <a:gd name="T12" fmla="*/ 0 w 654"/>
                  <a:gd name="T13" fmla="*/ 0 h 268"/>
                  <a:gd name="T14" fmla="*/ 0 w 654"/>
                  <a:gd name="T15" fmla="*/ 0 h 268"/>
                  <a:gd name="T16" fmla="*/ 0 w 654"/>
                  <a:gd name="T17" fmla="*/ 0 h 26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54"/>
                  <a:gd name="T28" fmla="*/ 0 h 268"/>
                  <a:gd name="T29" fmla="*/ 654 w 654"/>
                  <a:gd name="T30" fmla="*/ 268 h 26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54" h="268">
                    <a:moveTo>
                      <a:pt x="0" y="159"/>
                    </a:moveTo>
                    <a:cubicBezTo>
                      <a:pt x="28" y="81"/>
                      <a:pt x="57" y="3"/>
                      <a:pt x="84" y="21"/>
                    </a:cubicBezTo>
                    <a:cubicBezTo>
                      <a:pt x="111" y="39"/>
                      <a:pt x="134" y="266"/>
                      <a:pt x="162" y="267"/>
                    </a:cubicBezTo>
                    <a:cubicBezTo>
                      <a:pt x="190" y="268"/>
                      <a:pt x="225" y="27"/>
                      <a:pt x="252" y="27"/>
                    </a:cubicBezTo>
                    <a:cubicBezTo>
                      <a:pt x="279" y="27"/>
                      <a:pt x="298" y="268"/>
                      <a:pt x="324" y="267"/>
                    </a:cubicBezTo>
                    <a:cubicBezTo>
                      <a:pt x="350" y="266"/>
                      <a:pt x="381" y="21"/>
                      <a:pt x="408" y="21"/>
                    </a:cubicBezTo>
                    <a:cubicBezTo>
                      <a:pt x="435" y="21"/>
                      <a:pt x="459" y="268"/>
                      <a:pt x="486" y="267"/>
                    </a:cubicBezTo>
                    <a:cubicBezTo>
                      <a:pt x="513" y="266"/>
                      <a:pt x="542" y="30"/>
                      <a:pt x="570" y="15"/>
                    </a:cubicBezTo>
                    <a:cubicBezTo>
                      <a:pt x="598" y="0"/>
                      <a:pt x="642" y="150"/>
                      <a:pt x="654" y="177"/>
                    </a:cubicBezTo>
                  </a:path>
                </a:pathLst>
              </a:cu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11" name="Freeform 115"/>
              <p:cNvSpPr>
                <a:spLocks noChangeAspect="1"/>
              </p:cNvSpPr>
              <p:nvPr/>
            </p:nvSpPr>
            <p:spPr bwMode="auto">
              <a:xfrm>
                <a:off x="5088" y="2045"/>
                <a:ext cx="245" cy="109"/>
              </a:xfrm>
              <a:custGeom>
                <a:avLst/>
                <a:gdLst>
                  <a:gd name="T0" fmla="*/ 0 w 654"/>
                  <a:gd name="T1" fmla="*/ 0 h 268"/>
                  <a:gd name="T2" fmla="*/ 0 w 654"/>
                  <a:gd name="T3" fmla="*/ 0 h 268"/>
                  <a:gd name="T4" fmla="*/ 0 w 654"/>
                  <a:gd name="T5" fmla="*/ 0 h 268"/>
                  <a:gd name="T6" fmla="*/ 0 w 654"/>
                  <a:gd name="T7" fmla="*/ 0 h 268"/>
                  <a:gd name="T8" fmla="*/ 0 w 654"/>
                  <a:gd name="T9" fmla="*/ 0 h 268"/>
                  <a:gd name="T10" fmla="*/ 0 w 654"/>
                  <a:gd name="T11" fmla="*/ 0 h 268"/>
                  <a:gd name="T12" fmla="*/ 0 w 654"/>
                  <a:gd name="T13" fmla="*/ 0 h 268"/>
                  <a:gd name="T14" fmla="*/ 0 w 654"/>
                  <a:gd name="T15" fmla="*/ 0 h 268"/>
                  <a:gd name="T16" fmla="*/ 0 w 654"/>
                  <a:gd name="T17" fmla="*/ 0 h 26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54"/>
                  <a:gd name="T28" fmla="*/ 0 h 268"/>
                  <a:gd name="T29" fmla="*/ 654 w 654"/>
                  <a:gd name="T30" fmla="*/ 268 h 26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54" h="268">
                    <a:moveTo>
                      <a:pt x="0" y="159"/>
                    </a:moveTo>
                    <a:cubicBezTo>
                      <a:pt x="28" y="81"/>
                      <a:pt x="57" y="3"/>
                      <a:pt x="84" y="21"/>
                    </a:cubicBezTo>
                    <a:cubicBezTo>
                      <a:pt x="111" y="39"/>
                      <a:pt x="134" y="266"/>
                      <a:pt x="162" y="267"/>
                    </a:cubicBezTo>
                    <a:cubicBezTo>
                      <a:pt x="190" y="268"/>
                      <a:pt x="225" y="27"/>
                      <a:pt x="252" y="27"/>
                    </a:cubicBezTo>
                    <a:cubicBezTo>
                      <a:pt x="279" y="27"/>
                      <a:pt x="298" y="268"/>
                      <a:pt x="324" y="267"/>
                    </a:cubicBezTo>
                    <a:cubicBezTo>
                      <a:pt x="350" y="266"/>
                      <a:pt x="381" y="21"/>
                      <a:pt x="408" y="21"/>
                    </a:cubicBezTo>
                    <a:cubicBezTo>
                      <a:pt x="435" y="21"/>
                      <a:pt x="459" y="268"/>
                      <a:pt x="486" y="267"/>
                    </a:cubicBezTo>
                    <a:cubicBezTo>
                      <a:pt x="513" y="266"/>
                      <a:pt x="542" y="30"/>
                      <a:pt x="570" y="15"/>
                    </a:cubicBezTo>
                    <a:cubicBezTo>
                      <a:pt x="598" y="0"/>
                      <a:pt x="642" y="150"/>
                      <a:pt x="654" y="177"/>
                    </a:cubicBezTo>
                  </a:path>
                </a:pathLst>
              </a:cu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wrap="none" anchor="ctr"/>
              <a:lstStyle/>
              <a:p>
                <a:endParaRPr lang="de-DE"/>
              </a:p>
            </p:txBody>
          </p:sp>
        </p:grpSp>
        <p:sp>
          <p:nvSpPr>
            <p:cNvPr id="336" name="Line 37"/>
            <p:cNvSpPr>
              <a:spLocks noChangeShapeType="1"/>
            </p:cNvSpPr>
            <p:nvPr/>
          </p:nvSpPr>
          <p:spPr bwMode="auto">
            <a:xfrm rot="10800000" flipH="1">
              <a:off x="4887156" y="1498526"/>
              <a:ext cx="159442" cy="1554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337" name="Group 46"/>
            <p:cNvGrpSpPr>
              <a:grpSpLocks noChangeAspect="1"/>
            </p:cNvGrpSpPr>
            <p:nvPr/>
          </p:nvGrpSpPr>
          <p:grpSpPr bwMode="auto">
            <a:xfrm rot="9364650" flipV="1">
              <a:off x="4926433" y="1452917"/>
              <a:ext cx="45719" cy="286238"/>
              <a:chOff x="2790" y="3240"/>
              <a:chExt cx="56" cy="332"/>
            </a:xfrm>
          </p:grpSpPr>
          <p:sp>
            <p:nvSpPr>
              <p:cNvPr id="508" name="AutoShape 47"/>
              <p:cNvSpPr>
                <a:spLocks noChangeAspect="1" noChangeArrowheads="1"/>
              </p:cNvSpPr>
              <p:nvPr/>
            </p:nvSpPr>
            <p:spPr bwMode="auto">
              <a:xfrm>
                <a:off x="2790" y="3240"/>
                <a:ext cx="56" cy="13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629 w 21600"/>
                  <a:gd name="T13" fmla="*/ 4582 h 21600"/>
                  <a:gd name="T14" fmla="*/ 16971 w 21600"/>
                  <a:gd name="T15" fmla="*/ 1718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09" name="AutoShape 48"/>
              <p:cNvSpPr>
                <a:spLocks noChangeAspect="1" noChangeArrowheads="1"/>
              </p:cNvSpPr>
              <p:nvPr/>
            </p:nvSpPr>
            <p:spPr bwMode="auto">
              <a:xfrm flipV="1">
                <a:off x="2790" y="3440"/>
                <a:ext cx="56" cy="13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629 w 21600"/>
                  <a:gd name="T13" fmla="*/ 4582 h 21600"/>
                  <a:gd name="T14" fmla="*/ 16971 w 21600"/>
                  <a:gd name="T15" fmla="*/ 1718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wrap="none" anchor="ctr"/>
              <a:lstStyle/>
              <a:p>
                <a:endParaRPr lang="de-DE"/>
              </a:p>
            </p:txBody>
          </p:sp>
        </p:grpSp>
        <p:sp>
          <p:nvSpPr>
            <p:cNvPr id="338" name="Freeform 51"/>
            <p:cNvSpPr>
              <a:spLocks/>
            </p:cNvSpPr>
            <p:nvPr/>
          </p:nvSpPr>
          <p:spPr bwMode="auto">
            <a:xfrm rot="10800000" flipV="1">
              <a:off x="4985274" y="1434598"/>
              <a:ext cx="81766" cy="188879"/>
            </a:xfrm>
            <a:custGeom>
              <a:avLst/>
              <a:gdLst>
                <a:gd name="T0" fmla="*/ 0 w 143"/>
                <a:gd name="T1" fmla="*/ 0 h 130"/>
                <a:gd name="T2" fmla="*/ 0 w 143"/>
                <a:gd name="T3" fmla="*/ 2147483647 h 130"/>
                <a:gd name="T4" fmla="*/ 0 w 143"/>
                <a:gd name="T5" fmla="*/ 2147483647 h 130"/>
                <a:gd name="T6" fmla="*/ 0 w 143"/>
                <a:gd name="T7" fmla="*/ 2147483647 h 130"/>
                <a:gd name="T8" fmla="*/ 0 w 143"/>
                <a:gd name="T9" fmla="*/ 0 h 130"/>
                <a:gd name="T10" fmla="*/ 0 w 143"/>
                <a:gd name="T11" fmla="*/ 0 h 13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3"/>
                <a:gd name="T19" fmla="*/ 0 h 130"/>
                <a:gd name="T20" fmla="*/ 143 w 143"/>
                <a:gd name="T21" fmla="*/ 130 h 13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3" h="130">
                  <a:moveTo>
                    <a:pt x="0" y="0"/>
                  </a:moveTo>
                  <a:lnTo>
                    <a:pt x="0" y="130"/>
                  </a:lnTo>
                  <a:lnTo>
                    <a:pt x="78" y="130"/>
                  </a:lnTo>
                  <a:lnTo>
                    <a:pt x="142" y="72"/>
                  </a:lnTo>
                  <a:lnTo>
                    <a:pt x="1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39" name="Line 14"/>
            <p:cNvSpPr>
              <a:spLocks noChangeShapeType="1"/>
            </p:cNvSpPr>
            <p:nvPr/>
          </p:nvSpPr>
          <p:spPr bwMode="auto">
            <a:xfrm rot="10800000" flipH="1" flipV="1">
              <a:off x="1060544" y="1647660"/>
              <a:ext cx="3785730" cy="72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40" name="AutoShape 15"/>
            <p:cNvSpPr>
              <a:spLocks noChangeArrowheads="1"/>
            </p:cNvSpPr>
            <p:nvPr/>
          </p:nvSpPr>
          <p:spPr bwMode="auto">
            <a:xfrm rot="10800000" flipH="1">
              <a:off x="881590" y="1569201"/>
              <a:ext cx="178954" cy="164182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rot="10800000" wrap="none" anchor="ctr"/>
            <a:lstStyle/>
            <a:p>
              <a:pPr>
                <a:spcBef>
                  <a:spcPct val="20000"/>
                </a:spcBef>
              </a:pPr>
              <a:endParaRPr lang="de-DE" sz="2000">
                <a:sym typeface="Wingdings" pitchFamily="2" charset="2"/>
              </a:endParaRPr>
            </a:p>
          </p:txBody>
        </p:sp>
        <p:grpSp>
          <p:nvGrpSpPr>
            <p:cNvPr id="341" name="Group 16"/>
            <p:cNvGrpSpPr>
              <a:grpSpLocks/>
            </p:cNvGrpSpPr>
            <p:nvPr/>
          </p:nvGrpSpPr>
          <p:grpSpPr bwMode="auto">
            <a:xfrm rot="10800000">
              <a:off x="3067879" y="1523226"/>
              <a:ext cx="333875" cy="258620"/>
              <a:chOff x="3345" y="3309"/>
              <a:chExt cx="270" cy="178"/>
            </a:xfrm>
            <a:solidFill>
              <a:srgbClr val="0000FF"/>
            </a:solidFill>
          </p:grpSpPr>
          <p:sp>
            <p:nvSpPr>
              <p:cNvPr id="501" name="Line 17"/>
              <p:cNvSpPr>
                <a:spLocks noChangeShapeType="1"/>
              </p:cNvSpPr>
              <p:nvPr/>
            </p:nvSpPr>
            <p:spPr bwMode="auto">
              <a:xfrm flipH="1">
                <a:off x="3520" y="3400"/>
                <a:ext cx="75" cy="57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/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02" name="Line 18"/>
              <p:cNvSpPr>
                <a:spLocks noChangeShapeType="1"/>
              </p:cNvSpPr>
              <p:nvPr/>
            </p:nvSpPr>
            <p:spPr bwMode="auto">
              <a:xfrm flipH="1" flipV="1">
                <a:off x="3452" y="3360"/>
                <a:ext cx="68" cy="95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/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03" name="Line 19"/>
              <p:cNvSpPr>
                <a:spLocks noChangeShapeType="1"/>
              </p:cNvSpPr>
              <p:nvPr/>
            </p:nvSpPr>
            <p:spPr bwMode="auto">
              <a:xfrm flipH="1">
                <a:off x="3368" y="3346"/>
                <a:ext cx="68" cy="62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/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04" name="Rectangle 20"/>
              <p:cNvSpPr>
                <a:spLocks noChangeAspect="1" noChangeArrowheads="1"/>
              </p:cNvSpPr>
              <p:nvPr/>
            </p:nvSpPr>
            <p:spPr bwMode="auto">
              <a:xfrm flipH="1" flipV="1">
                <a:off x="3580" y="3371"/>
                <a:ext cx="35" cy="58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505" name="Rectangle 21"/>
              <p:cNvSpPr>
                <a:spLocks noChangeAspect="1" noChangeArrowheads="1"/>
              </p:cNvSpPr>
              <p:nvPr/>
            </p:nvSpPr>
            <p:spPr bwMode="auto">
              <a:xfrm flipH="1" flipV="1">
                <a:off x="3502" y="3429"/>
                <a:ext cx="35" cy="58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506" name="Rectangle 22"/>
              <p:cNvSpPr>
                <a:spLocks noChangeAspect="1" noChangeArrowheads="1"/>
              </p:cNvSpPr>
              <p:nvPr/>
            </p:nvSpPr>
            <p:spPr bwMode="auto">
              <a:xfrm flipH="1" flipV="1">
                <a:off x="3420" y="3309"/>
                <a:ext cx="35" cy="58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507" name="Rectangle 23"/>
              <p:cNvSpPr>
                <a:spLocks noChangeAspect="1" noChangeArrowheads="1"/>
              </p:cNvSpPr>
              <p:nvPr/>
            </p:nvSpPr>
            <p:spPr bwMode="auto">
              <a:xfrm flipH="1" flipV="1">
                <a:off x="3345" y="3371"/>
                <a:ext cx="35" cy="58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</p:grpSp>
        <p:grpSp>
          <p:nvGrpSpPr>
            <p:cNvPr id="342" name="Group 24"/>
            <p:cNvGrpSpPr>
              <a:grpSpLocks/>
            </p:cNvGrpSpPr>
            <p:nvPr/>
          </p:nvGrpSpPr>
          <p:grpSpPr bwMode="auto">
            <a:xfrm rot="10800000" flipH="1" flipV="1">
              <a:off x="1789617" y="1522263"/>
              <a:ext cx="335237" cy="168539"/>
              <a:chOff x="1337" y="2168"/>
              <a:chExt cx="270" cy="116"/>
            </a:xfrm>
            <a:solidFill>
              <a:srgbClr val="0000FF"/>
            </a:solidFill>
          </p:grpSpPr>
          <p:sp>
            <p:nvSpPr>
              <p:cNvPr id="494" name="Line 25"/>
              <p:cNvSpPr>
                <a:spLocks noChangeShapeType="1"/>
              </p:cNvSpPr>
              <p:nvPr/>
            </p:nvSpPr>
            <p:spPr bwMode="auto">
              <a:xfrm flipV="1">
                <a:off x="1357" y="2198"/>
                <a:ext cx="75" cy="57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/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95" name="Line 26"/>
              <p:cNvSpPr>
                <a:spLocks noChangeShapeType="1"/>
              </p:cNvSpPr>
              <p:nvPr/>
            </p:nvSpPr>
            <p:spPr bwMode="auto">
              <a:xfrm flipH="1">
                <a:off x="1421" y="2208"/>
                <a:ext cx="100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/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96" name="Line 27"/>
              <p:cNvSpPr>
                <a:spLocks noChangeShapeType="1"/>
              </p:cNvSpPr>
              <p:nvPr/>
            </p:nvSpPr>
            <p:spPr bwMode="auto">
              <a:xfrm>
                <a:off x="1516" y="2203"/>
                <a:ext cx="74" cy="52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/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97" name="Rectangle 28"/>
              <p:cNvSpPr>
                <a:spLocks noChangeAspect="1" noChangeArrowheads="1"/>
              </p:cNvSpPr>
              <p:nvPr/>
            </p:nvSpPr>
            <p:spPr bwMode="auto">
              <a:xfrm>
                <a:off x="1337" y="2226"/>
                <a:ext cx="35" cy="58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498" name="Rectangle 29"/>
              <p:cNvSpPr>
                <a:spLocks noChangeAspect="1" noChangeArrowheads="1"/>
              </p:cNvSpPr>
              <p:nvPr/>
            </p:nvSpPr>
            <p:spPr bwMode="auto">
              <a:xfrm>
                <a:off x="1415" y="2168"/>
                <a:ext cx="35" cy="58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499" name="Rectangle 30"/>
              <p:cNvSpPr>
                <a:spLocks noChangeAspect="1" noChangeArrowheads="1"/>
              </p:cNvSpPr>
              <p:nvPr/>
            </p:nvSpPr>
            <p:spPr bwMode="auto">
              <a:xfrm>
                <a:off x="1493" y="2168"/>
                <a:ext cx="35" cy="58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500" name="Rectangle 31"/>
              <p:cNvSpPr>
                <a:spLocks noChangeAspect="1" noChangeArrowheads="1"/>
              </p:cNvSpPr>
              <p:nvPr/>
            </p:nvSpPr>
            <p:spPr bwMode="auto">
              <a:xfrm>
                <a:off x="1572" y="2226"/>
                <a:ext cx="35" cy="58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</p:grpSp>
        <p:grpSp>
          <p:nvGrpSpPr>
            <p:cNvPr id="343" name="Group 52"/>
            <p:cNvGrpSpPr>
              <a:grpSpLocks/>
            </p:cNvGrpSpPr>
            <p:nvPr/>
          </p:nvGrpSpPr>
          <p:grpSpPr bwMode="auto">
            <a:xfrm rot="10800000" flipH="1">
              <a:off x="2354972" y="1545955"/>
              <a:ext cx="580533" cy="210673"/>
              <a:chOff x="1656" y="2172"/>
              <a:chExt cx="639" cy="169"/>
            </a:xfrm>
          </p:grpSpPr>
          <p:sp>
            <p:nvSpPr>
              <p:cNvPr id="491" name="AutoShape 53"/>
              <p:cNvSpPr>
                <a:spLocks noChangeAspect="1" noChangeArrowheads="1"/>
              </p:cNvSpPr>
              <p:nvPr/>
            </p:nvSpPr>
            <p:spPr bwMode="auto">
              <a:xfrm>
                <a:off x="1656" y="2172"/>
                <a:ext cx="639" cy="169"/>
              </a:xfrm>
              <a:prstGeom prst="roundRect">
                <a:avLst>
                  <a:gd name="adj" fmla="val 16667"/>
                </a:avLst>
              </a:prstGeom>
              <a:solidFill>
                <a:srgbClr val="FFFF0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492" name="Rectangle 54"/>
              <p:cNvSpPr>
                <a:spLocks noChangeAspect="1" noChangeArrowheads="1"/>
              </p:cNvSpPr>
              <p:nvPr/>
            </p:nvSpPr>
            <p:spPr bwMode="auto">
              <a:xfrm>
                <a:off x="1708" y="2226"/>
                <a:ext cx="258" cy="55"/>
              </a:xfrm>
              <a:prstGeom prst="rect">
                <a:avLst/>
              </a:prstGeom>
              <a:solidFill>
                <a:srgbClr val="6699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493" name="Rectangle 55"/>
              <p:cNvSpPr>
                <a:spLocks noChangeAspect="1" noChangeArrowheads="1"/>
              </p:cNvSpPr>
              <p:nvPr/>
            </p:nvSpPr>
            <p:spPr bwMode="auto">
              <a:xfrm>
                <a:off x="1986" y="2226"/>
                <a:ext cx="258" cy="55"/>
              </a:xfrm>
              <a:prstGeom prst="rect">
                <a:avLst/>
              </a:prstGeom>
              <a:solidFill>
                <a:srgbClr val="6699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</p:grpSp>
        <p:grpSp>
          <p:nvGrpSpPr>
            <p:cNvPr id="344" name="Group 56"/>
            <p:cNvGrpSpPr>
              <a:grpSpLocks/>
            </p:cNvGrpSpPr>
            <p:nvPr/>
          </p:nvGrpSpPr>
          <p:grpSpPr bwMode="auto">
            <a:xfrm rot="10800000" flipH="1">
              <a:off x="1166839" y="1550315"/>
              <a:ext cx="294355" cy="201955"/>
              <a:chOff x="624" y="1929"/>
              <a:chExt cx="221" cy="139"/>
            </a:xfrm>
          </p:grpSpPr>
          <p:sp>
            <p:nvSpPr>
              <p:cNvPr id="489" name="AutoShape 57"/>
              <p:cNvSpPr>
                <a:spLocks noChangeAspect="1" noChangeArrowheads="1"/>
              </p:cNvSpPr>
              <p:nvPr/>
            </p:nvSpPr>
            <p:spPr bwMode="auto">
              <a:xfrm>
                <a:off x="624" y="1929"/>
                <a:ext cx="221" cy="139"/>
              </a:xfrm>
              <a:prstGeom prst="roundRect">
                <a:avLst>
                  <a:gd name="adj" fmla="val 16667"/>
                </a:avLst>
              </a:prstGeom>
              <a:solidFill>
                <a:srgbClr val="FFFF0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490" name="Rectangle 58"/>
              <p:cNvSpPr>
                <a:spLocks noChangeAspect="1" noChangeArrowheads="1"/>
              </p:cNvSpPr>
              <p:nvPr/>
            </p:nvSpPr>
            <p:spPr bwMode="auto">
              <a:xfrm>
                <a:off x="642" y="1973"/>
                <a:ext cx="186" cy="46"/>
              </a:xfrm>
              <a:prstGeom prst="rect">
                <a:avLst/>
              </a:prstGeom>
              <a:solidFill>
                <a:srgbClr val="6699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</p:grpSp>
        <p:grpSp>
          <p:nvGrpSpPr>
            <p:cNvPr id="345" name="Group 344"/>
            <p:cNvGrpSpPr/>
            <p:nvPr/>
          </p:nvGrpSpPr>
          <p:grpSpPr>
            <a:xfrm>
              <a:off x="3461716" y="1545956"/>
              <a:ext cx="1068399" cy="210673"/>
              <a:chOff x="3461716" y="2297572"/>
              <a:chExt cx="1068399" cy="210673"/>
            </a:xfrm>
          </p:grpSpPr>
          <p:sp>
            <p:nvSpPr>
              <p:cNvPr id="484" name="AutoShape 127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3461716" y="2297572"/>
                <a:ext cx="1068399" cy="210673"/>
              </a:xfrm>
              <a:prstGeom prst="roundRect">
                <a:avLst>
                  <a:gd name="adj" fmla="val 16667"/>
                </a:avLst>
              </a:prstGeom>
              <a:solidFill>
                <a:srgbClr val="FFFF0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485" name="Rectangle 128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3506407" y="2368765"/>
                <a:ext cx="234629" cy="69740"/>
              </a:xfrm>
              <a:prstGeom prst="rect">
                <a:avLst/>
              </a:prstGeom>
              <a:solidFill>
                <a:srgbClr val="6699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486" name="Rectangle 129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3760123" y="2368765"/>
                <a:ext cx="234629" cy="69740"/>
              </a:xfrm>
              <a:prstGeom prst="rect">
                <a:avLst/>
              </a:prstGeom>
              <a:solidFill>
                <a:srgbClr val="6699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487" name="Rectangle 130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4013839" y="2368765"/>
                <a:ext cx="233232" cy="69740"/>
              </a:xfrm>
              <a:prstGeom prst="rect">
                <a:avLst/>
              </a:prstGeom>
              <a:solidFill>
                <a:srgbClr val="6699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488" name="Rectangle 131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4266158" y="2367312"/>
                <a:ext cx="233232" cy="69740"/>
              </a:xfrm>
              <a:prstGeom prst="rect">
                <a:avLst/>
              </a:prstGeom>
              <a:solidFill>
                <a:srgbClr val="6699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</p:grpSp>
        <p:grpSp>
          <p:nvGrpSpPr>
            <p:cNvPr id="346" name="Group 345"/>
            <p:cNvGrpSpPr/>
            <p:nvPr/>
          </p:nvGrpSpPr>
          <p:grpSpPr>
            <a:xfrm>
              <a:off x="1470733" y="1550315"/>
              <a:ext cx="190786" cy="201955"/>
              <a:chOff x="1470733" y="2311140"/>
              <a:chExt cx="190786" cy="201955"/>
            </a:xfrm>
          </p:grpSpPr>
          <p:sp>
            <p:nvSpPr>
              <p:cNvPr id="482" name="AutoShape 133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1470733" y="2311140"/>
                <a:ext cx="190786" cy="201955"/>
              </a:xfrm>
              <a:prstGeom prst="roundRect">
                <a:avLst>
                  <a:gd name="adj" fmla="val 16667"/>
                </a:avLst>
              </a:prstGeom>
              <a:solidFill>
                <a:srgbClr val="FF330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483" name="Rectangle 134"/>
              <p:cNvSpPr>
                <a:spLocks noChangeArrowheads="1"/>
              </p:cNvSpPr>
              <p:nvPr/>
            </p:nvSpPr>
            <p:spPr bwMode="auto">
              <a:xfrm rot="10800000">
                <a:off x="1513904" y="2375068"/>
                <a:ext cx="94697" cy="82816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</p:grpSp>
        <p:sp>
          <p:nvSpPr>
            <p:cNvPr id="351" name="Freeform 350"/>
            <p:cNvSpPr>
              <a:spLocks/>
            </p:cNvSpPr>
            <p:nvPr/>
          </p:nvSpPr>
          <p:spPr bwMode="auto">
            <a:xfrm rot="10800000" flipH="1">
              <a:off x="4819018" y="1558096"/>
              <a:ext cx="81766" cy="188879"/>
            </a:xfrm>
            <a:custGeom>
              <a:avLst/>
              <a:gdLst>
                <a:gd name="T0" fmla="*/ 0 w 143"/>
                <a:gd name="T1" fmla="*/ 0 h 130"/>
                <a:gd name="T2" fmla="*/ 0 w 143"/>
                <a:gd name="T3" fmla="*/ 2147483647 h 130"/>
                <a:gd name="T4" fmla="*/ 0 w 143"/>
                <a:gd name="T5" fmla="*/ 2147483647 h 130"/>
                <a:gd name="T6" fmla="*/ 0 w 143"/>
                <a:gd name="T7" fmla="*/ 2147483647 h 130"/>
                <a:gd name="T8" fmla="*/ 0 w 143"/>
                <a:gd name="T9" fmla="*/ 0 h 130"/>
                <a:gd name="T10" fmla="*/ 0 w 143"/>
                <a:gd name="T11" fmla="*/ 0 h 13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3"/>
                <a:gd name="T19" fmla="*/ 0 h 130"/>
                <a:gd name="T20" fmla="*/ 143 w 143"/>
                <a:gd name="T21" fmla="*/ 130 h 13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3" h="130">
                  <a:moveTo>
                    <a:pt x="0" y="0"/>
                  </a:moveTo>
                  <a:lnTo>
                    <a:pt x="0" y="130"/>
                  </a:lnTo>
                  <a:lnTo>
                    <a:pt x="78" y="130"/>
                  </a:lnTo>
                  <a:lnTo>
                    <a:pt x="142" y="72"/>
                  </a:lnTo>
                  <a:lnTo>
                    <a:pt x="1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rot="10800000"/>
            <a:lstStyle/>
            <a:p>
              <a:endParaRPr lang="de-DE"/>
            </a:p>
          </p:txBody>
        </p:sp>
        <p:sp>
          <p:nvSpPr>
            <p:cNvPr id="352" name="Freeform 38"/>
            <p:cNvSpPr>
              <a:spLocks/>
            </p:cNvSpPr>
            <p:nvPr/>
          </p:nvSpPr>
          <p:spPr bwMode="auto">
            <a:xfrm rot="10800000" flipH="1" flipV="1">
              <a:off x="4656850" y="1576984"/>
              <a:ext cx="81765" cy="192405"/>
            </a:xfrm>
            <a:custGeom>
              <a:avLst/>
              <a:gdLst>
                <a:gd name="T0" fmla="*/ 0 w 143"/>
                <a:gd name="T1" fmla="*/ 0 h 130"/>
                <a:gd name="T2" fmla="*/ 0 w 143"/>
                <a:gd name="T3" fmla="*/ 2147464720 h 130"/>
                <a:gd name="T4" fmla="*/ 0 w 143"/>
                <a:gd name="T5" fmla="*/ 2147464720 h 130"/>
                <a:gd name="T6" fmla="*/ 0 w 143"/>
                <a:gd name="T7" fmla="*/ 2147464720 h 130"/>
                <a:gd name="T8" fmla="*/ 0 w 143"/>
                <a:gd name="T9" fmla="*/ 0 h 130"/>
                <a:gd name="T10" fmla="*/ 0 w 143"/>
                <a:gd name="T11" fmla="*/ 0 h 13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3"/>
                <a:gd name="T19" fmla="*/ 0 h 130"/>
                <a:gd name="T20" fmla="*/ 143 w 143"/>
                <a:gd name="T21" fmla="*/ 130 h 13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3" h="130">
                  <a:moveTo>
                    <a:pt x="0" y="0"/>
                  </a:moveTo>
                  <a:lnTo>
                    <a:pt x="0" y="130"/>
                  </a:lnTo>
                  <a:lnTo>
                    <a:pt x="78" y="130"/>
                  </a:lnTo>
                  <a:lnTo>
                    <a:pt x="142" y="72"/>
                  </a:lnTo>
                  <a:lnTo>
                    <a:pt x="1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rot="10800000"/>
            <a:lstStyle/>
            <a:p>
              <a:endParaRPr lang="de-DE"/>
            </a:p>
          </p:txBody>
        </p:sp>
        <p:sp>
          <p:nvSpPr>
            <p:cNvPr id="353" name="TextBox 352"/>
            <p:cNvSpPr txBox="1"/>
            <p:nvPr/>
          </p:nvSpPr>
          <p:spPr>
            <a:xfrm>
              <a:off x="5798788" y="1177073"/>
              <a:ext cx="11366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latin typeface="Helvetica" pitchFamily="34" charset="0"/>
                  <a:cs typeface="Helvetica" pitchFamily="34" charset="0"/>
                </a:rPr>
                <a:t>FLASH1</a:t>
              </a:r>
              <a:endParaRPr lang="en-US" sz="1200" b="1" dirty="0"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354" name="TextBox 353"/>
            <p:cNvSpPr txBox="1"/>
            <p:nvPr/>
          </p:nvSpPr>
          <p:spPr>
            <a:xfrm>
              <a:off x="2420571" y="1200933"/>
              <a:ext cx="210954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latin typeface="Helvetica" pitchFamily="34" charset="0"/>
                  <a:cs typeface="Helvetica" pitchFamily="34" charset="0"/>
                </a:rPr>
                <a:t>FLASH Accelerator</a:t>
              </a:r>
              <a:endParaRPr lang="de-DE" sz="1200" b="1" dirty="0"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355" name="TextBox 354"/>
            <p:cNvSpPr txBox="1"/>
            <p:nvPr/>
          </p:nvSpPr>
          <p:spPr>
            <a:xfrm rot="540000">
              <a:off x="5760828" y="1851042"/>
              <a:ext cx="11366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latin typeface="Helvetica" pitchFamily="34" charset="0"/>
                  <a:cs typeface="Helvetica" pitchFamily="34" charset="0"/>
                </a:rPr>
                <a:t>FLASH2</a:t>
              </a:r>
              <a:endParaRPr lang="en-US" sz="1200" b="1" dirty="0"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356" name="Line 32"/>
            <p:cNvSpPr>
              <a:spLocks noChangeShapeType="1"/>
            </p:cNvSpPr>
            <p:nvPr/>
          </p:nvSpPr>
          <p:spPr bwMode="auto">
            <a:xfrm rot="10283786" flipH="1" flipV="1">
              <a:off x="4999680" y="1760028"/>
              <a:ext cx="2654235" cy="8656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57" name="Freeform 39"/>
            <p:cNvSpPr>
              <a:spLocks/>
            </p:cNvSpPr>
            <p:nvPr/>
          </p:nvSpPr>
          <p:spPr bwMode="auto">
            <a:xfrm rot="10800000">
              <a:off x="4863389" y="1850773"/>
              <a:ext cx="81766" cy="188879"/>
            </a:xfrm>
            <a:custGeom>
              <a:avLst/>
              <a:gdLst>
                <a:gd name="T0" fmla="*/ 0 w 143"/>
                <a:gd name="T1" fmla="*/ 0 h 130"/>
                <a:gd name="T2" fmla="*/ 0 w 143"/>
                <a:gd name="T3" fmla="*/ 2147483647 h 130"/>
                <a:gd name="T4" fmla="*/ 0 w 143"/>
                <a:gd name="T5" fmla="*/ 2147483647 h 130"/>
                <a:gd name="T6" fmla="*/ 0 w 143"/>
                <a:gd name="T7" fmla="*/ 2147483647 h 130"/>
                <a:gd name="T8" fmla="*/ 0 w 143"/>
                <a:gd name="T9" fmla="*/ 0 h 130"/>
                <a:gd name="T10" fmla="*/ 0 w 143"/>
                <a:gd name="T11" fmla="*/ 0 h 13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3"/>
                <a:gd name="T19" fmla="*/ 0 h 130"/>
                <a:gd name="T20" fmla="*/ 143 w 143"/>
                <a:gd name="T21" fmla="*/ 130 h 13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3" h="130">
                  <a:moveTo>
                    <a:pt x="0" y="0"/>
                  </a:moveTo>
                  <a:lnTo>
                    <a:pt x="0" y="130"/>
                  </a:lnTo>
                  <a:lnTo>
                    <a:pt x="78" y="130"/>
                  </a:lnTo>
                  <a:lnTo>
                    <a:pt x="142" y="72"/>
                  </a:lnTo>
                  <a:lnTo>
                    <a:pt x="1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rot="10800000"/>
            <a:lstStyle/>
            <a:p>
              <a:endParaRPr lang="de-DE"/>
            </a:p>
          </p:txBody>
        </p:sp>
        <p:sp>
          <p:nvSpPr>
            <p:cNvPr id="358" name="Text Box 26"/>
            <p:cNvSpPr txBox="1">
              <a:spLocks noChangeArrowheads="1"/>
            </p:cNvSpPr>
            <p:nvPr/>
          </p:nvSpPr>
          <p:spPr bwMode="auto">
            <a:xfrm flipH="1">
              <a:off x="5577504" y="1583469"/>
              <a:ext cx="1577539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100" dirty="0" smtClean="0">
                  <a:solidFill>
                    <a:srgbClr val="000000"/>
                  </a:solidFill>
                  <a:latin typeface="Helvetica" pitchFamily="34" charset="0"/>
                </a:rPr>
                <a:t>Fixed Gap </a:t>
              </a:r>
              <a:r>
                <a:rPr lang="en-US" sz="1100" dirty="0">
                  <a:solidFill>
                    <a:srgbClr val="000000"/>
                  </a:solidFill>
                  <a:latin typeface="Helvetica" pitchFamily="34" charset="0"/>
                </a:rPr>
                <a:t>U</a:t>
              </a:r>
              <a:r>
                <a:rPr lang="en-US" sz="1100" dirty="0" smtClean="0">
                  <a:solidFill>
                    <a:srgbClr val="000000"/>
                  </a:solidFill>
                  <a:latin typeface="Helvetica" pitchFamily="34" charset="0"/>
                </a:rPr>
                <a:t>ndulators</a:t>
              </a:r>
              <a:endParaRPr lang="en-US" sz="1100" dirty="0">
                <a:solidFill>
                  <a:srgbClr val="000000"/>
                </a:solidFill>
                <a:latin typeface="Helvetica" pitchFamily="34" charset="0"/>
              </a:endParaRPr>
            </a:p>
          </p:txBody>
        </p:sp>
        <p:sp>
          <p:nvSpPr>
            <p:cNvPr id="359" name="Text Box 26"/>
            <p:cNvSpPr txBox="1">
              <a:spLocks noChangeArrowheads="1"/>
            </p:cNvSpPr>
            <p:nvPr/>
          </p:nvSpPr>
          <p:spPr bwMode="auto">
            <a:xfrm rot="540000" flipH="1">
              <a:off x="5639548" y="2245965"/>
              <a:ext cx="1172794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100" dirty="0" smtClean="0">
                  <a:solidFill>
                    <a:srgbClr val="000000"/>
                  </a:solidFill>
                  <a:latin typeface="Helvetica" pitchFamily="34" charset="0"/>
                </a:rPr>
                <a:t>Variable </a:t>
              </a:r>
              <a:r>
                <a:rPr lang="en-US" sz="1100" dirty="0">
                  <a:solidFill>
                    <a:srgbClr val="000000"/>
                  </a:solidFill>
                  <a:latin typeface="Helvetica" pitchFamily="34" charset="0"/>
                </a:rPr>
                <a:t>G</a:t>
              </a:r>
              <a:r>
                <a:rPr lang="en-US" sz="1100" dirty="0" smtClean="0">
                  <a:solidFill>
                    <a:srgbClr val="000000"/>
                  </a:solidFill>
                  <a:latin typeface="Helvetica" pitchFamily="34" charset="0"/>
                </a:rPr>
                <a:t>ap </a:t>
              </a:r>
              <a:r>
                <a:rPr lang="en-US" sz="1100" dirty="0">
                  <a:solidFill>
                    <a:srgbClr val="000000"/>
                  </a:solidFill>
                  <a:latin typeface="Helvetica" pitchFamily="34" charset="0"/>
                </a:rPr>
                <a:t>U</a:t>
              </a:r>
              <a:r>
                <a:rPr lang="en-US" sz="1100" dirty="0" smtClean="0">
                  <a:solidFill>
                    <a:srgbClr val="000000"/>
                  </a:solidFill>
                  <a:latin typeface="Helvetica" pitchFamily="34" charset="0"/>
                </a:rPr>
                <a:t>ndulators</a:t>
              </a:r>
              <a:endParaRPr lang="en-US" sz="1100" dirty="0">
                <a:solidFill>
                  <a:srgbClr val="000000"/>
                </a:solidFill>
                <a:latin typeface="Helvetica" pitchFamily="34" charset="0"/>
              </a:endParaRPr>
            </a:p>
          </p:txBody>
        </p:sp>
        <p:grpSp>
          <p:nvGrpSpPr>
            <p:cNvPr id="360" name="Group 359"/>
            <p:cNvGrpSpPr/>
            <p:nvPr/>
          </p:nvGrpSpPr>
          <p:grpSpPr>
            <a:xfrm>
              <a:off x="5897132" y="1435370"/>
              <a:ext cx="947743" cy="183717"/>
              <a:chOff x="5742367" y="2202452"/>
              <a:chExt cx="947743" cy="183717"/>
            </a:xfrm>
          </p:grpSpPr>
          <p:grpSp>
            <p:nvGrpSpPr>
              <p:cNvPr id="430" name="Group 429"/>
              <p:cNvGrpSpPr/>
              <p:nvPr/>
            </p:nvGrpSpPr>
            <p:grpSpPr>
              <a:xfrm>
                <a:off x="5980675" y="2203100"/>
                <a:ext cx="233992" cy="183069"/>
                <a:chOff x="5742130" y="2203828"/>
                <a:chExt cx="233992" cy="183069"/>
              </a:xfrm>
            </p:grpSpPr>
            <p:sp>
              <p:nvSpPr>
                <p:cNvPr id="470" name="Rectangle 6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318609"/>
                  <a:ext cx="38776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71" name="Rectangle 6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72" name="Rectangle 6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73" name="Rectangle 6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74" name="Rectangle 7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75" name="Rectangle 7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203828"/>
                  <a:ext cx="38776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76" name="Rectangle 7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77" name="Rectangle 7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78" name="Rectangle 7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79" name="Rectangle 8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80" name="Rectangle 81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81" name="Rectangle 82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</p:grpSp>
          <p:grpSp>
            <p:nvGrpSpPr>
              <p:cNvPr id="431" name="Group 430"/>
              <p:cNvGrpSpPr/>
              <p:nvPr/>
            </p:nvGrpSpPr>
            <p:grpSpPr>
              <a:xfrm>
                <a:off x="6456118" y="2202729"/>
                <a:ext cx="233992" cy="183069"/>
                <a:chOff x="5742130" y="2203828"/>
                <a:chExt cx="233992" cy="183069"/>
              </a:xfrm>
            </p:grpSpPr>
            <p:sp>
              <p:nvSpPr>
                <p:cNvPr id="458" name="Rectangle 6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318609"/>
                  <a:ext cx="38776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59" name="Rectangle 6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60" name="Rectangle 6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61" name="Rectangle 6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62" name="Rectangle 7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63" name="Rectangle 7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203828"/>
                  <a:ext cx="38776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64" name="Rectangle 7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65" name="Rectangle 7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66" name="Rectangle 7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67" name="Rectangle 8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68" name="Rectangle 81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69" name="Rectangle 82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</p:grpSp>
          <p:grpSp>
            <p:nvGrpSpPr>
              <p:cNvPr id="432" name="Group 431"/>
              <p:cNvGrpSpPr/>
              <p:nvPr/>
            </p:nvGrpSpPr>
            <p:grpSpPr>
              <a:xfrm>
                <a:off x="5742367" y="2202452"/>
                <a:ext cx="233992" cy="183069"/>
                <a:chOff x="5742130" y="2203828"/>
                <a:chExt cx="233992" cy="183069"/>
              </a:xfrm>
            </p:grpSpPr>
            <p:sp>
              <p:nvSpPr>
                <p:cNvPr id="446" name="Rectangle 6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318609"/>
                  <a:ext cx="38776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47" name="Rectangle 6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48" name="Rectangle 6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49" name="Rectangle 6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50" name="Rectangle 7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51" name="Rectangle 7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203828"/>
                  <a:ext cx="38776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52" name="Rectangle 7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53" name="Rectangle 7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54" name="Rectangle 7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55" name="Rectangle 8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56" name="Rectangle 81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57" name="Rectangle 82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</p:grpSp>
          <p:grpSp>
            <p:nvGrpSpPr>
              <p:cNvPr id="433" name="Group 432"/>
              <p:cNvGrpSpPr/>
              <p:nvPr/>
            </p:nvGrpSpPr>
            <p:grpSpPr>
              <a:xfrm>
                <a:off x="6220896" y="2202767"/>
                <a:ext cx="233992" cy="183069"/>
                <a:chOff x="5742130" y="2203828"/>
                <a:chExt cx="233992" cy="183069"/>
              </a:xfrm>
            </p:grpSpPr>
            <p:sp>
              <p:nvSpPr>
                <p:cNvPr id="434" name="Rectangle 6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318609"/>
                  <a:ext cx="38776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35" name="Rectangle 6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36" name="Rectangle 6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37" name="Rectangle 6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38" name="Rectangle 7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39" name="Rectangle 7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203828"/>
                  <a:ext cx="38776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40" name="Rectangle 7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41" name="Rectangle 7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42" name="Rectangle 7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43" name="Rectangle 8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44" name="Rectangle 81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45" name="Rectangle 82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</p:grpSp>
        </p:grpSp>
        <p:grpSp>
          <p:nvGrpSpPr>
            <p:cNvPr id="361" name="Group 360"/>
            <p:cNvGrpSpPr/>
            <p:nvPr/>
          </p:nvGrpSpPr>
          <p:grpSpPr>
            <a:xfrm rot="540000">
              <a:off x="5786168" y="2090467"/>
              <a:ext cx="947743" cy="183717"/>
              <a:chOff x="5742367" y="2202452"/>
              <a:chExt cx="947743" cy="183717"/>
            </a:xfrm>
          </p:grpSpPr>
          <p:grpSp>
            <p:nvGrpSpPr>
              <p:cNvPr id="378" name="Group 377"/>
              <p:cNvGrpSpPr/>
              <p:nvPr/>
            </p:nvGrpSpPr>
            <p:grpSpPr>
              <a:xfrm>
                <a:off x="5980675" y="2203100"/>
                <a:ext cx="233992" cy="183069"/>
                <a:chOff x="5742130" y="2203828"/>
                <a:chExt cx="233992" cy="183069"/>
              </a:xfrm>
            </p:grpSpPr>
            <p:sp>
              <p:nvSpPr>
                <p:cNvPr id="418" name="Rectangle 6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318609"/>
                  <a:ext cx="38776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19" name="Rectangle 6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20" name="Rectangle 6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21" name="Rectangle 6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22" name="Rectangle 7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23" name="Rectangle 7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203828"/>
                  <a:ext cx="38776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24" name="Rectangle 7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25" name="Rectangle 7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26" name="Rectangle 7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27" name="Rectangle 8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28" name="Rectangle 81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29" name="Rectangle 82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</p:grpSp>
          <p:grpSp>
            <p:nvGrpSpPr>
              <p:cNvPr id="379" name="Group 378"/>
              <p:cNvGrpSpPr/>
              <p:nvPr/>
            </p:nvGrpSpPr>
            <p:grpSpPr>
              <a:xfrm>
                <a:off x="6456118" y="2202729"/>
                <a:ext cx="233992" cy="183069"/>
                <a:chOff x="5742130" y="2203828"/>
                <a:chExt cx="233992" cy="183069"/>
              </a:xfrm>
            </p:grpSpPr>
            <p:sp>
              <p:nvSpPr>
                <p:cNvPr id="406" name="Rectangle 6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318609"/>
                  <a:ext cx="38776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07" name="Rectangle 6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08" name="Rectangle 6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09" name="Rectangle 6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10" name="Rectangle 7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11" name="Rectangle 7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203828"/>
                  <a:ext cx="38776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12" name="Rectangle 7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13" name="Rectangle 7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14" name="Rectangle 7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15" name="Rectangle 8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16" name="Rectangle 81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17" name="Rectangle 82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</p:grpSp>
          <p:grpSp>
            <p:nvGrpSpPr>
              <p:cNvPr id="380" name="Group 379"/>
              <p:cNvGrpSpPr/>
              <p:nvPr/>
            </p:nvGrpSpPr>
            <p:grpSpPr>
              <a:xfrm>
                <a:off x="5742367" y="2202452"/>
                <a:ext cx="233992" cy="183069"/>
                <a:chOff x="5742130" y="2203828"/>
                <a:chExt cx="233992" cy="183069"/>
              </a:xfrm>
            </p:grpSpPr>
            <p:sp>
              <p:nvSpPr>
                <p:cNvPr id="394" name="Rectangle 6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318609"/>
                  <a:ext cx="38776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395" name="Rectangle 6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396" name="Rectangle 6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397" name="Rectangle 6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398" name="Rectangle 7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399" name="Rectangle 7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203828"/>
                  <a:ext cx="38776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00" name="Rectangle 7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01" name="Rectangle 7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02" name="Rectangle 7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03" name="Rectangle 8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04" name="Rectangle 81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05" name="Rectangle 82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</p:grpSp>
          <p:grpSp>
            <p:nvGrpSpPr>
              <p:cNvPr id="381" name="Group 380"/>
              <p:cNvGrpSpPr/>
              <p:nvPr/>
            </p:nvGrpSpPr>
            <p:grpSpPr>
              <a:xfrm>
                <a:off x="6220896" y="2202767"/>
                <a:ext cx="233992" cy="183069"/>
                <a:chOff x="5742130" y="2203828"/>
                <a:chExt cx="233992" cy="183069"/>
              </a:xfrm>
            </p:grpSpPr>
            <p:sp>
              <p:nvSpPr>
                <p:cNvPr id="382" name="Rectangle 6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318609"/>
                  <a:ext cx="38776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383" name="Rectangle 382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384" name="Rectangle 383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385" name="Rectangle 384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386" name="Rectangle 38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387" name="Rectangle 7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203828"/>
                  <a:ext cx="38776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388" name="Rectangle 7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389" name="Rectangle 7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390" name="Rectangle 7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391" name="Rectangle 8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392" name="Rectangle 81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393" name="Rectangle 82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</p:grpSp>
        </p:grpSp>
        <p:grpSp>
          <p:nvGrpSpPr>
            <p:cNvPr id="362" name="Group 361"/>
            <p:cNvGrpSpPr>
              <a:grpSpLocks noChangeAspect="1"/>
            </p:cNvGrpSpPr>
            <p:nvPr/>
          </p:nvGrpSpPr>
          <p:grpSpPr bwMode="auto">
            <a:xfrm rot="14100000">
              <a:off x="4797666" y="1707518"/>
              <a:ext cx="45719" cy="286238"/>
              <a:chOff x="2790" y="3240"/>
              <a:chExt cx="56" cy="332"/>
            </a:xfrm>
          </p:grpSpPr>
          <p:sp>
            <p:nvSpPr>
              <p:cNvPr id="376" name="AutoShape 47"/>
              <p:cNvSpPr>
                <a:spLocks noChangeAspect="1" noChangeArrowheads="1"/>
              </p:cNvSpPr>
              <p:nvPr/>
            </p:nvSpPr>
            <p:spPr bwMode="auto">
              <a:xfrm>
                <a:off x="2790" y="3240"/>
                <a:ext cx="56" cy="13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629 w 21600"/>
                  <a:gd name="T13" fmla="*/ 4582 h 21600"/>
                  <a:gd name="T14" fmla="*/ 16971 w 21600"/>
                  <a:gd name="T15" fmla="*/ 1718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77" name="AutoShape 48"/>
              <p:cNvSpPr>
                <a:spLocks noChangeAspect="1" noChangeArrowheads="1"/>
              </p:cNvSpPr>
              <p:nvPr/>
            </p:nvSpPr>
            <p:spPr bwMode="auto">
              <a:xfrm flipV="1">
                <a:off x="2790" y="3440"/>
                <a:ext cx="56" cy="13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629 w 21600"/>
                  <a:gd name="T13" fmla="*/ 4582 h 21600"/>
                  <a:gd name="T14" fmla="*/ 16971 w 21600"/>
                  <a:gd name="T15" fmla="*/ 1718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wrap="none" anchor="ctr"/>
              <a:lstStyle/>
              <a:p>
                <a:endParaRPr lang="de-DE"/>
              </a:p>
            </p:txBody>
          </p:sp>
        </p:grpSp>
        <p:grpSp>
          <p:nvGrpSpPr>
            <p:cNvPr id="363" name="Group 46"/>
            <p:cNvGrpSpPr>
              <a:grpSpLocks noChangeAspect="1"/>
            </p:cNvGrpSpPr>
            <p:nvPr/>
          </p:nvGrpSpPr>
          <p:grpSpPr bwMode="auto">
            <a:xfrm flipV="1">
              <a:off x="4581674" y="1514504"/>
              <a:ext cx="45719" cy="286238"/>
              <a:chOff x="2790" y="3240"/>
              <a:chExt cx="56" cy="332"/>
            </a:xfrm>
          </p:grpSpPr>
          <p:sp>
            <p:nvSpPr>
              <p:cNvPr id="374" name="AutoShape 47"/>
              <p:cNvSpPr>
                <a:spLocks noChangeAspect="1" noChangeArrowheads="1"/>
              </p:cNvSpPr>
              <p:nvPr/>
            </p:nvSpPr>
            <p:spPr bwMode="auto">
              <a:xfrm>
                <a:off x="2790" y="3240"/>
                <a:ext cx="56" cy="13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629 w 21600"/>
                  <a:gd name="T13" fmla="*/ 4582 h 21600"/>
                  <a:gd name="T14" fmla="*/ 16971 w 21600"/>
                  <a:gd name="T15" fmla="*/ 1718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75" name="AutoShape 48"/>
              <p:cNvSpPr>
                <a:spLocks noChangeAspect="1" noChangeArrowheads="1"/>
              </p:cNvSpPr>
              <p:nvPr/>
            </p:nvSpPr>
            <p:spPr bwMode="auto">
              <a:xfrm flipV="1">
                <a:off x="2790" y="3440"/>
                <a:ext cx="56" cy="13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629 w 21600"/>
                  <a:gd name="T13" fmla="*/ 4582 h 21600"/>
                  <a:gd name="T14" fmla="*/ 16971 w 21600"/>
                  <a:gd name="T15" fmla="*/ 1718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wrap="none" anchor="ctr"/>
              <a:lstStyle/>
              <a:p>
                <a:endParaRPr lang="de-DE"/>
              </a:p>
            </p:txBody>
          </p:sp>
        </p:grpSp>
        <p:grpSp>
          <p:nvGrpSpPr>
            <p:cNvPr id="364" name="Group 363"/>
            <p:cNvGrpSpPr/>
            <p:nvPr/>
          </p:nvGrpSpPr>
          <p:grpSpPr>
            <a:xfrm rot="540000">
              <a:off x="6847263" y="2225492"/>
              <a:ext cx="503366" cy="315277"/>
              <a:chOff x="6810024" y="1343698"/>
              <a:chExt cx="503366" cy="315277"/>
            </a:xfrm>
          </p:grpSpPr>
          <p:grpSp>
            <p:nvGrpSpPr>
              <p:cNvPr id="370" name="Group 369"/>
              <p:cNvGrpSpPr/>
              <p:nvPr/>
            </p:nvGrpSpPr>
            <p:grpSpPr>
              <a:xfrm rot="2069588">
                <a:off x="6909584" y="1547100"/>
                <a:ext cx="403806" cy="111875"/>
                <a:chOff x="6912175" y="1625280"/>
                <a:chExt cx="607519" cy="111875"/>
              </a:xfrm>
            </p:grpSpPr>
            <p:sp>
              <p:nvSpPr>
                <p:cNvPr id="372" name="Line 34"/>
                <p:cNvSpPr>
                  <a:spLocks noChangeShapeType="1"/>
                </p:cNvSpPr>
                <p:nvPr/>
              </p:nvSpPr>
              <p:spPr bwMode="auto">
                <a:xfrm flipH="1" flipV="1">
                  <a:off x="6912175" y="1681217"/>
                  <a:ext cx="3821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373" name="Rectangle 35"/>
                <p:cNvSpPr>
                  <a:spLocks noChangeAspect="1" noChangeArrowheads="1"/>
                </p:cNvSpPr>
                <p:nvPr/>
              </p:nvSpPr>
              <p:spPr bwMode="auto">
                <a:xfrm>
                  <a:off x="7205738" y="1625280"/>
                  <a:ext cx="313956" cy="111875"/>
                </a:xfrm>
                <a:prstGeom prst="rect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</p:grpSp>
          <p:sp>
            <p:nvSpPr>
              <p:cNvPr id="371" name="Freeform 50"/>
              <p:cNvSpPr>
                <a:spLocks/>
              </p:cNvSpPr>
              <p:nvPr/>
            </p:nvSpPr>
            <p:spPr bwMode="auto">
              <a:xfrm rot="10800000" flipH="1" flipV="1">
                <a:off x="6810024" y="1343698"/>
                <a:ext cx="177408" cy="188879"/>
              </a:xfrm>
              <a:custGeom>
                <a:avLst/>
                <a:gdLst>
                  <a:gd name="T0" fmla="*/ 0 w 143"/>
                  <a:gd name="T1" fmla="*/ 0 h 130"/>
                  <a:gd name="T2" fmla="*/ 0 w 143"/>
                  <a:gd name="T3" fmla="*/ 2147483647 h 130"/>
                  <a:gd name="T4" fmla="*/ 2147483647 w 143"/>
                  <a:gd name="T5" fmla="*/ 2147483647 h 130"/>
                  <a:gd name="T6" fmla="*/ 2147483647 w 143"/>
                  <a:gd name="T7" fmla="*/ 2147483647 h 130"/>
                  <a:gd name="T8" fmla="*/ 2147483647 w 143"/>
                  <a:gd name="T9" fmla="*/ 0 h 130"/>
                  <a:gd name="T10" fmla="*/ 0 w 143"/>
                  <a:gd name="T11" fmla="*/ 0 h 13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43"/>
                  <a:gd name="T19" fmla="*/ 0 h 130"/>
                  <a:gd name="T20" fmla="*/ 143 w 143"/>
                  <a:gd name="T21" fmla="*/ 130 h 13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43" h="130">
                    <a:moveTo>
                      <a:pt x="0" y="0"/>
                    </a:moveTo>
                    <a:lnTo>
                      <a:pt x="0" y="130"/>
                    </a:lnTo>
                    <a:lnTo>
                      <a:pt x="78" y="130"/>
                    </a:lnTo>
                    <a:lnTo>
                      <a:pt x="142" y="72"/>
                    </a:lnTo>
                    <a:lnTo>
                      <a:pt x="14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FF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365" name="Group 364"/>
            <p:cNvGrpSpPr/>
            <p:nvPr/>
          </p:nvGrpSpPr>
          <p:grpSpPr>
            <a:xfrm rot="540000">
              <a:off x="7103823" y="2299373"/>
              <a:ext cx="638389" cy="152034"/>
              <a:chOff x="7186018" y="1458310"/>
              <a:chExt cx="638389" cy="158369"/>
            </a:xfrm>
          </p:grpSpPr>
          <p:sp>
            <p:nvSpPr>
              <p:cNvPr id="366" name="Rectangle 112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7250276" y="1496085"/>
                <a:ext cx="319893" cy="85723"/>
              </a:xfrm>
              <a:prstGeom prst="rect">
                <a:avLst/>
              </a:prstGeom>
              <a:solidFill>
                <a:srgbClr val="00FF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grpSp>
            <p:nvGrpSpPr>
              <p:cNvPr id="367" name="Group 113"/>
              <p:cNvGrpSpPr>
                <a:grpSpLocks/>
              </p:cNvGrpSpPr>
              <p:nvPr/>
            </p:nvGrpSpPr>
            <p:grpSpPr bwMode="auto">
              <a:xfrm rot="10800000" flipH="1">
                <a:off x="7186018" y="1458310"/>
                <a:ext cx="638389" cy="158369"/>
                <a:chOff x="5088" y="2045"/>
                <a:chExt cx="478" cy="109"/>
              </a:xfrm>
            </p:grpSpPr>
            <p:sp>
              <p:nvSpPr>
                <p:cNvPr id="368" name="Freeform 114"/>
                <p:cNvSpPr>
                  <a:spLocks noChangeAspect="1"/>
                </p:cNvSpPr>
                <p:nvPr/>
              </p:nvSpPr>
              <p:spPr bwMode="auto">
                <a:xfrm flipH="1" flipV="1">
                  <a:off x="5321" y="2045"/>
                  <a:ext cx="245" cy="109"/>
                </a:xfrm>
                <a:custGeom>
                  <a:avLst/>
                  <a:gdLst>
                    <a:gd name="T0" fmla="*/ 0 w 654"/>
                    <a:gd name="T1" fmla="*/ 0 h 268"/>
                    <a:gd name="T2" fmla="*/ 0 w 654"/>
                    <a:gd name="T3" fmla="*/ 0 h 268"/>
                    <a:gd name="T4" fmla="*/ 0 w 654"/>
                    <a:gd name="T5" fmla="*/ 0 h 268"/>
                    <a:gd name="T6" fmla="*/ 0 w 654"/>
                    <a:gd name="T7" fmla="*/ 0 h 268"/>
                    <a:gd name="T8" fmla="*/ 0 w 654"/>
                    <a:gd name="T9" fmla="*/ 0 h 268"/>
                    <a:gd name="T10" fmla="*/ 0 w 654"/>
                    <a:gd name="T11" fmla="*/ 0 h 268"/>
                    <a:gd name="T12" fmla="*/ 0 w 654"/>
                    <a:gd name="T13" fmla="*/ 0 h 268"/>
                    <a:gd name="T14" fmla="*/ 0 w 654"/>
                    <a:gd name="T15" fmla="*/ 0 h 268"/>
                    <a:gd name="T16" fmla="*/ 0 w 654"/>
                    <a:gd name="T17" fmla="*/ 0 h 26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654"/>
                    <a:gd name="T28" fmla="*/ 0 h 268"/>
                    <a:gd name="T29" fmla="*/ 654 w 654"/>
                    <a:gd name="T30" fmla="*/ 268 h 26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654" h="268">
                      <a:moveTo>
                        <a:pt x="0" y="159"/>
                      </a:moveTo>
                      <a:cubicBezTo>
                        <a:pt x="28" y="81"/>
                        <a:pt x="57" y="3"/>
                        <a:pt x="84" y="21"/>
                      </a:cubicBezTo>
                      <a:cubicBezTo>
                        <a:pt x="111" y="39"/>
                        <a:pt x="134" y="266"/>
                        <a:pt x="162" y="267"/>
                      </a:cubicBezTo>
                      <a:cubicBezTo>
                        <a:pt x="190" y="268"/>
                        <a:pt x="225" y="27"/>
                        <a:pt x="252" y="27"/>
                      </a:cubicBezTo>
                      <a:cubicBezTo>
                        <a:pt x="279" y="27"/>
                        <a:pt x="298" y="268"/>
                        <a:pt x="324" y="267"/>
                      </a:cubicBezTo>
                      <a:cubicBezTo>
                        <a:pt x="350" y="266"/>
                        <a:pt x="381" y="21"/>
                        <a:pt x="408" y="21"/>
                      </a:cubicBezTo>
                      <a:cubicBezTo>
                        <a:pt x="435" y="21"/>
                        <a:pt x="459" y="268"/>
                        <a:pt x="486" y="267"/>
                      </a:cubicBezTo>
                      <a:cubicBezTo>
                        <a:pt x="513" y="266"/>
                        <a:pt x="542" y="30"/>
                        <a:pt x="570" y="15"/>
                      </a:cubicBezTo>
                      <a:cubicBezTo>
                        <a:pt x="598" y="0"/>
                        <a:pt x="642" y="150"/>
                        <a:pt x="654" y="177"/>
                      </a:cubicBezTo>
                    </a:path>
                  </a:pathLst>
                </a:custGeom>
                <a:noFill/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369" name="Freeform 115"/>
                <p:cNvSpPr>
                  <a:spLocks noChangeAspect="1"/>
                </p:cNvSpPr>
                <p:nvPr/>
              </p:nvSpPr>
              <p:spPr bwMode="auto">
                <a:xfrm>
                  <a:off x="5088" y="2045"/>
                  <a:ext cx="245" cy="109"/>
                </a:xfrm>
                <a:custGeom>
                  <a:avLst/>
                  <a:gdLst>
                    <a:gd name="T0" fmla="*/ 0 w 654"/>
                    <a:gd name="T1" fmla="*/ 0 h 268"/>
                    <a:gd name="T2" fmla="*/ 0 w 654"/>
                    <a:gd name="T3" fmla="*/ 0 h 268"/>
                    <a:gd name="T4" fmla="*/ 0 w 654"/>
                    <a:gd name="T5" fmla="*/ 0 h 268"/>
                    <a:gd name="T6" fmla="*/ 0 w 654"/>
                    <a:gd name="T7" fmla="*/ 0 h 268"/>
                    <a:gd name="T8" fmla="*/ 0 w 654"/>
                    <a:gd name="T9" fmla="*/ 0 h 268"/>
                    <a:gd name="T10" fmla="*/ 0 w 654"/>
                    <a:gd name="T11" fmla="*/ 0 h 268"/>
                    <a:gd name="T12" fmla="*/ 0 w 654"/>
                    <a:gd name="T13" fmla="*/ 0 h 268"/>
                    <a:gd name="T14" fmla="*/ 0 w 654"/>
                    <a:gd name="T15" fmla="*/ 0 h 268"/>
                    <a:gd name="T16" fmla="*/ 0 w 654"/>
                    <a:gd name="T17" fmla="*/ 0 h 26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654"/>
                    <a:gd name="T28" fmla="*/ 0 h 268"/>
                    <a:gd name="T29" fmla="*/ 654 w 654"/>
                    <a:gd name="T30" fmla="*/ 268 h 26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654" h="268">
                      <a:moveTo>
                        <a:pt x="0" y="159"/>
                      </a:moveTo>
                      <a:cubicBezTo>
                        <a:pt x="28" y="81"/>
                        <a:pt x="57" y="3"/>
                        <a:pt x="84" y="21"/>
                      </a:cubicBezTo>
                      <a:cubicBezTo>
                        <a:pt x="111" y="39"/>
                        <a:pt x="134" y="266"/>
                        <a:pt x="162" y="267"/>
                      </a:cubicBezTo>
                      <a:cubicBezTo>
                        <a:pt x="190" y="268"/>
                        <a:pt x="225" y="27"/>
                        <a:pt x="252" y="27"/>
                      </a:cubicBezTo>
                      <a:cubicBezTo>
                        <a:pt x="279" y="27"/>
                        <a:pt x="298" y="268"/>
                        <a:pt x="324" y="267"/>
                      </a:cubicBezTo>
                      <a:cubicBezTo>
                        <a:pt x="350" y="266"/>
                        <a:pt x="381" y="21"/>
                        <a:pt x="408" y="21"/>
                      </a:cubicBezTo>
                      <a:cubicBezTo>
                        <a:pt x="435" y="21"/>
                        <a:pt x="459" y="268"/>
                        <a:pt x="486" y="267"/>
                      </a:cubicBezTo>
                      <a:cubicBezTo>
                        <a:pt x="513" y="266"/>
                        <a:pt x="542" y="30"/>
                        <a:pt x="570" y="15"/>
                      </a:cubicBezTo>
                      <a:cubicBezTo>
                        <a:pt x="598" y="0"/>
                        <a:pt x="642" y="150"/>
                        <a:pt x="654" y="177"/>
                      </a:cubicBezTo>
                    </a:path>
                  </a:pathLst>
                </a:custGeom>
                <a:noFill/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10800000" wrap="none" anchor="ctr"/>
                <a:lstStyle/>
                <a:p>
                  <a:endParaRPr lang="de-DE"/>
                </a:p>
              </p:txBody>
            </p:sp>
          </p:grpSp>
        </p:grpSp>
      </p:grpSp>
      <p:cxnSp>
        <p:nvCxnSpPr>
          <p:cNvPr id="240" name="Straight Arrow Connector 239"/>
          <p:cNvCxnSpPr/>
          <p:nvPr/>
        </p:nvCxnSpPr>
        <p:spPr bwMode="auto">
          <a:xfrm>
            <a:off x="6860555" y="2180713"/>
            <a:ext cx="286246" cy="167536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69949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64" t="25101" r="24400" b="24994"/>
          <a:stretch/>
        </p:blipFill>
        <p:spPr bwMode="auto">
          <a:xfrm>
            <a:off x="4615010" y="2404463"/>
            <a:ext cx="1921007" cy="1352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551863" cy="904875"/>
          </a:xfrm>
          <a:prstGeom prst="rect">
            <a:avLst/>
          </a:prstGeom>
        </p:spPr>
        <p:txBody>
          <a:bodyPr/>
          <a:lstStyle/>
          <a:p>
            <a:r>
              <a:rPr lang="de-DE" dirty="0" err="1" smtClean="0"/>
              <a:t>Harmonic</a:t>
            </a:r>
            <a:r>
              <a:rPr lang="de-DE" dirty="0" smtClean="0"/>
              <a:t> Generation</a:t>
            </a:r>
            <a:endParaRPr lang="de-DE" dirty="0"/>
          </a:p>
        </p:txBody>
      </p:sp>
      <p:grpSp>
        <p:nvGrpSpPr>
          <p:cNvPr id="3" name="Group 2"/>
          <p:cNvGrpSpPr/>
          <p:nvPr/>
        </p:nvGrpSpPr>
        <p:grpSpPr>
          <a:xfrm>
            <a:off x="453828" y="1268818"/>
            <a:ext cx="7888280" cy="991484"/>
            <a:chOff x="4424477" y="4354897"/>
            <a:chExt cx="1229173" cy="183916"/>
          </a:xfrm>
        </p:grpSpPr>
        <p:grpSp>
          <p:nvGrpSpPr>
            <p:cNvPr id="4" name="Group 3"/>
            <p:cNvGrpSpPr/>
            <p:nvPr/>
          </p:nvGrpSpPr>
          <p:grpSpPr>
            <a:xfrm>
              <a:off x="4424477" y="4354897"/>
              <a:ext cx="947743" cy="183717"/>
              <a:chOff x="5742367" y="2202452"/>
              <a:chExt cx="947743" cy="183717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5980675" y="2203100"/>
                <a:ext cx="233992" cy="183069"/>
                <a:chOff x="5742130" y="2203828"/>
                <a:chExt cx="233992" cy="183069"/>
              </a:xfrm>
            </p:grpSpPr>
            <p:sp>
              <p:nvSpPr>
                <p:cNvPr id="58" name="Rectangle 6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318609"/>
                  <a:ext cx="38776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59" name="Rectangle 6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60" name="Rectangle 6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61" name="Rectangle 6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62" name="Rectangle 7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63" name="Rectangle 7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203828"/>
                  <a:ext cx="38776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64" name="Rectangle 7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65" name="Rectangle 7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66" name="Rectangle 7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67" name="Rectangle 8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68" name="Rectangle 81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69" name="Rectangle 82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6456118" y="2202729"/>
                <a:ext cx="233992" cy="183069"/>
                <a:chOff x="5742130" y="2203828"/>
                <a:chExt cx="233992" cy="183069"/>
              </a:xfrm>
            </p:grpSpPr>
            <p:sp>
              <p:nvSpPr>
                <p:cNvPr id="46" name="Rectangle 6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318609"/>
                  <a:ext cx="38776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7" name="Rectangle 6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8" name="Rectangle 6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9" name="Rectangle 6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50" name="Rectangle 7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51" name="Rectangle 7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203828"/>
                  <a:ext cx="38776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52" name="Rectangle 7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53" name="Rectangle 7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54" name="Rectangle 7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55" name="Rectangle 8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56" name="Rectangle 81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57" name="Rectangle 82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5742367" y="2202452"/>
                <a:ext cx="233992" cy="183069"/>
                <a:chOff x="5742130" y="2203828"/>
                <a:chExt cx="233992" cy="183069"/>
              </a:xfrm>
            </p:grpSpPr>
            <p:sp>
              <p:nvSpPr>
                <p:cNvPr id="34" name="Rectangle 6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318609"/>
                  <a:ext cx="38776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35" name="Rectangle 6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36" name="Rectangle 6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37" name="Rectangle 6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38" name="Rectangle 7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39" name="Rectangle 7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203828"/>
                  <a:ext cx="38776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0" name="Rectangle 7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1" name="Rectangle 7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2" name="Rectangle 7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3" name="Rectangle 8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4" name="Rectangle 81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5" name="Rectangle 82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6220896" y="2202767"/>
                <a:ext cx="233992" cy="183069"/>
                <a:chOff x="5742130" y="2203828"/>
                <a:chExt cx="233992" cy="183069"/>
              </a:xfrm>
            </p:grpSpPr>
            <p:sp>
              <p:nvSpPr>
                <p:cNvPr id="22" name="Rectangle 6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318609"/>
                  <a:ext cx="38776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3" name="Rectangle 6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4" name="Rectangle 6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5" name="Rectangle 6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6" name="Rectangle 7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7" name="Rectangle 7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203828"/>
                  <a:ext cx="38776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8" name="Rectangle 7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9" name="Rectangle 7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30" name="Rectangle 7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31" name="Rectangle 8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32" name="Rectangle 81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33" name="Rectangle 82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</p:grpSp>
        </p:grpSp>
        <p:grpSp>
          <p:nvGrpSpPr>
            <p:cNvPr id="5" name="Group 4"/>
            <p:cNvGrpSpPr/>
            <p:nvPr/>
          </p:nvGrpSpPr>
          <p:grpSpPr>
            <a:xfrm>
              <a:off x="5502591" y="4355744"/>
              <a:ext cx="151059" cy="183069"/>
              <a:chOff x="5742130" y="2203828"/>
              <a:chExt cx="233992" cy="183069"/>
            </a:xfrm>
          </p:grpSpPr>
          <p:sp>
            <p:nvSpPr>
              <p:cNvPr id="6" name="Rectangle 65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5742130" y="2318609"/>
                <a:ext cx="38776" cy="6828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7" name="Rectangle 67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5780906" y="2318609"/>
                <a:ext cx="40113" cy="68288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8" name="Rectangle 68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5821019" y="2318609"/>
                <a:ext cx="37439" cy="6828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9" name="Rectangle 69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5858458" y="2318609"/>
                <a:ext cx="40113" cy="68288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10" name="Rectangle 70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5898571" y="2318609"/>
                <a:ext cx="37439" cy="6828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11" name="Rectangle 75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5742130" y="2203828"/>
                <a:ext cx="38776" cy="68288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12" name="Rectangle 77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5780906" y="2203828"/>
                <a:ext cx="40113" cy="6828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13" name="Rectangle 78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5821019" y="2203828"/>
                <a:ext cx="37439" cy="68288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14" name="Rectangle 79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5858458" y="2203828"/>
                <a:ext cx="40113" cy="6828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15" name="Rectangle 80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5898571" y="2203828"/>
                <a:ext cx="37439" cy="68288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16" name="Rectangle 81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5936009" y="2203828"/>
                <a:ext cx="40113" cy="6828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17" name="Rectangle 82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5936009" y="2318609"/>
                <a:ext cx="40113" cy="68288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</p:grpSp>
      </p:grpSp>
      <p:sp>
        <p:nvSpPr>
          <p:cNvPr id="70" name="TextBox 69"/>
          <p:cNvSpPr txBox="1"/>
          <p:nvPr/>
        </p:nvSpPr>
        <p:spPr>
          <a:xfrm>
            <a:off x="2568889" y="876272"/>
            <a:ext cx="15744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Main </a:t>
            </a:r>
            <a:r>
              <a:rPr lang="en-US" sz="1600" dirty="0" err="1" smtClean="0"/>
              <a:t>Undulator</a:t>
            </a:r>
            <a:endParaRPr lang="de-DE" sz="1600" dirty="0"/>
          </a:p>
        </p:txBody>
      </p:sp>
      <p:sp>
        <p:nvSpPr>
          <p:cNvPr id="138" name="TextBox 137"/>
          <p:cNvSpPr txBox="1"/>
          <p:nvPr/>
        </p:nvSpPr>
        <p:spPr>
          <a:xfrm>
            <a:off x="7248530" y="943790"/>
            <a:ext cx="12121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Afterburner</a:t>
            </a:r>
            <a:endParaRPr lang="de-DE" sz="1600" dirty="0"/>
          </a:p>
        </p:txBody>
      </p:sp>
      <p:sp>
        <p:nvSpPr>
          <p:cNvPr id="80" name="TextBox 79"/>
          <p:cNvSpPr txBox="1"/>
          <p:nvPr/>
        </p:nvSpPr>
        <p:spPr>
          <a:xfrm>
            <a:off x="4680390" y="2561894"/>
            <a:ext cx="18241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Power at end (SASE Radiation with GW spikes).</a:t>
            </a:r>
            <a:endParaRPr lang="de-DE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51" t="24977" r="24400" b="24994"/>
          <a:stretch/>
        </p:blipFill>
        <p:spPr bwMode="auto">
          <a:xfrm>
            <a:off x="453828" y="2404463"/>
            <a:ext cx="1924321" cy="1352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" name="TextBox 70"/>
          <p:cNvSpPr txBox="1"/>
          <p:nvPr/>
        </p:nvSpPr>
        <p:spPr>
          <a:xfrm>
            <a:off x="1826770" y="2561894"/>
            <a:ext cx="182414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Power at beginning (normal synchrotron radiation): smooth at kW level.</a:t>
            </a:r>
            <a:endParaRPr lang="de-DE" dirty="0"/>
          </a:p>
        </p:txBody>
      </p:sp>
      <p:sp>
        <p:nvSpPr>
          <p:cNvPr id="73" name="TextBox 72"/>
          <p:cNvSpPr txBox="1"/>
          <p:nvPr/>
        </p:nvSpPr>
        <p:spPr>
          <a:xfrm>
            <a:off x="0" y="2315673"/>
            <a:ext cx="5533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800 W</a:t>
            </a:r>
            <a:endParaRPr lang="de-DE" dirty="0"/>
          </a:p>
        </p:txBody>
      </p:sp>
      <p:sp>
        <p:nvSpPr>
          <p:cNvPr id="86" name="TextBox 85"/>
          <p:cNvSpPr txBox="1"/>
          <p:nvPr/>
        </p:nvSpPr>
        <p:spPr>
          <a:xfrm>
            <a:off x="4022185" y="2315673"/>
            <a:ext cx="5822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 GW</a:t>
            </a:r>
            <a:endParaRPr lang="de-DE" dirty="0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64" t="24729" r="24751" b="24994"/>
          <a:stretch/>
        </p:blipFill>
        <p:spPr bwMode="auto">
          <a:xfrm>
            <a:off x="453828" y="3984622"/>
            <a:ext cx="6050711" cy="15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2" name="TextBox 71"/>
          <p:cNvSpPr txBox="1"/>
          <p:nvPr/>
        </p:nvSpPr>
        <p:spPr>
          <a:xfrm>
            <a:off x="1166149" y="4281376"/>
            <a:ext cx="2886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Power growth along the main </a:t>
            </a:r>
            <a:r>
              <a:rPr lang="en-US" sz="1200" dirty="0" err="1" smtClean="0"/>
              <a:t>undulator</a:t>
            </a:r>
            <a:r>
              <a:rPr lang="en-US" sz="1200" dirty="0" smtClean="0"/>
              <a:t>.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36131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18" t="24853" r="24573" b="25039"/>
          <a:stretch/>
        </p:blipFill>
        <p:spPr bwMode="auto">
          <a:xfrm>
            <a:off x="434453" y="5064365"/>
            <a:ext cx="6101564" cy="1290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18" t="24852" r="24573" b="25163"/>
          <a:stretch/>
        </p:blipFill>
        <p:spPr bwMode="auto">
          <a:xfrm>
            <a:off x="434452" y="3706667"/>
            <a:ext cx="6101167" cy="1290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551863" cy="904875"/>
          </a:xfrm>
          <a:prstGeom prst="rect">
            <a:avLst/>
          </a:prstGeom>
        </p:spPr>
        <p:txBody>
          <a:bodyPr/>
          <a:lstStyle/>
          <a:p>
            <a:r>
              <a:rPr lang="de-DE" dirty="0" err="1" smtClean="0"/>
              <a:t>Harmonic</a:t>
            </a:r>
            <a:r>
              <a:rPr lang="de-DE" dirty="0" smtClean="0"/>
              <a:t> Generation</a:t>
            </a:r>
            <a:endParaRPr lang="de-DE" dirty="0"/>
          </a:p>
        </p:txBody>
      </p:sp>
      <p:grpSp>
        <p:nvGrpSpPr>
          <p:cNvPr id="3" name="Group 2"/>
          <p:cNvGrpSpPr/>
          <p:nvPr/>
        </p:nvGrpSpPr>
        <p:grpSpPr>
          <a:xfrm>
            <a:off x="453828" y="1268818"/>
            <a:ext cx="7888280" cy="991484"/>
            <a:chOff x="4424477" y="4354897"/>
            <a:chExt cx="1229173" cy="183916"/>
          </a:xfrm>
        </p:grpSpPr>
        <p:grpSp>
          <p:nvGrpSpPr>
            <p:cNvPr id="4" name="Group 3"/>
            <p:cNvGrpSpPr/>
            <p:nvPr/>
          </p:nvGrpSpPr>
          <p:grpSpPr>
            <a:xfrm>
              <a:off x="4424477" y="4354897"/>
              <a:ext cx="947743" cy="183717"/>
              <a:chOff x="5742367" y="2202452"/>
              <a:chExt cx="947743" cy="183717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5980675" y="2203100"/>
                <a:ext cx="233992" cy="183069"/>
                <a:chOff x="5742130" y="2203828"/>
                <a:chExt cx="233992" cy="183069"/>
              </a:xfrm>
            </p:grpSpPr>
            <p:sp>
              <p:nvSpPr>
                <p:cNvPr id="58" name="Rectangle 6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318609"/>
                  <a:ext cx="38776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59" name="Rectangle 6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60" name="Rectangle 6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61" name="Rectangle 6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62" name="Rectangle 7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63" name="Rectangle 7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203828"/>
                  <a:ext cx="38776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64" name="Rectangle 7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65" name="Rectangle 7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66" name="Rectangle 7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67" name="Rectangle 8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68" name="Rectangle 81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69" name="Rectangle 82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6456118" y="2202729"/>
                <a:ext cx="233992" cy="183069"/>
                <a:chOff x="5742130" y="2203828"/>
                <a:chExt cx="233992" cy="183069"/>
              </a:xfrm>
            </p:grpSpPr>
            <p:sp>
              <p:nvSpPr>
                <p:cNvPr id="46" name="Rectangle 6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318609"/>
                  <a:ext cx="38776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7" name="Rectangle 6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8" name="Rectangle 6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9" name="Rectangle 6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50" name="Rectangle 7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51" name="Rectangle 7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203828"/>
                  <a:ext cx="38776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52" name="Rectangle 7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53" name="Rectangle 7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54" name="Rectangle 7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55" name="Rectangle 8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56" name="Rectangle 81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57" name="Rectangle 82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5742367" y="2202452"/>
                <a:ext cx="233992" cy="183069"/>
                <a:chOff x="5742130" y="2203828"/>
                <a:chExt cx="233992" cy="183069"/>
              </a:xfrm>
            </p:grpSpPr>
            <p:sp>
              <p:nvSpPr>
                <p:cNvPr id="34" name="Rectangle 6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318609"/>
                  <a:ext cx="38776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35" name="Rectangle 6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36" name="Rectangle 6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37" name="Rectangle 6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38" name="Rectangle 7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39" name="Rectangle 7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203828"/>
                  <a:ext cx="38776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0" name="Rectangle 7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1" name="Rectangle 7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2" name="Rectangle 7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3" name="Rectangle 8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4" name="Rectangle 81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5" name="Rectangle 82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6220896" y="2202767"/>
                <a:ext cx="233992" cy="183069"/>
                <a:chOff x="5742130" y="2203828"/>
                <a:chExt cx="233992" cy="183069"/>
              </a:xfrm>
            </p:grpSpPr>
            <p:sp>
              <p:nvSpPr>
                <p:cNvPr id="22" name="Rectangle 6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318609"/>
                  <a:ext cx="38776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3" name="Rectangle 6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4" name="Rectangle 6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5" name="Rectangle 6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6" name="Rectangle 7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7" name="Rectangle 7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203828"/>
                  <a:ext cx="38776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8" name="Rectangle 7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9" name="Rectangle 7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30" name="Rectangle 7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31" name="Rectangle 8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32" name="Rectangle 81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33" name="Rectangle 82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</p:grpSp>
        </p:grpSp>
        <p:grpSp>
          <p:nvGrpSpPr>
            <p:cNvPr id="5" name="Group 4"/>
            <p:cNvGrpSpPr/>
            <p:nvPr/>
          </p:nvGrpSpPr>
          <p:grpSpPr>
            <a:xfrm>
              <a:off x="5502591" y="4355744"/>
              <a:ext cx="151059" cy="183069"/>
              <a:chOff x="5742130" y="2203828"/>
              <a:chExt cx="233992" cy="183069"/>
            </a:xfrm>
          </p:grpSpPr>
          <p:sp>
            <p:nvSpPr>
              <p:cNvPr id="6" name="Rectangle 65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5742130" y="2318609"/>
                <a:ext cx="38776" cy="6828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7" name="Rectangle 67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5780906" y="2318609"/>
                <a:ext cx="40113" cy="68288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8" name="Rectangle 68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5821019" y="2318609"/>
                <a:ext cx="37439" cy="6828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9" name="Rectangle 69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5858458" y="2318609"/>
                <a:ext cx="40113" cy="68288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10" name="Rectangle 70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5898571" y="2318609"/>
                <a:ext cx="37439" cy="6828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11" name="Rectangle 75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5742130" y="2203828"/>
                <a:ext cx="38776" cy="68288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12" name="Rectangle 77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5780906" y="2203828"/>
                <a:ext cx="40113" cy="6828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13" name="Rectangle 78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5821019" y="2203828"/>
                <a:ext cx="37439" cy="68288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14" name="Rectangle 79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5858458" y="2203828"/>
                <a:ext cx="40113" cy="6828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15" name="Rectangle 80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5898571" y="2203828"/>
                <a:ext cx="37439" cy="68288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16" name="Rectangle 81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5936009" y="2203828"/>
                <a:ext cx="40113" cy="6828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17" name="Rectangle 82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5936009" y="2318609"/>
                <a:ext cx="40113" cy="68288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</p:grpSp>
      </p:grpSp>
      <p:sp>
        <p:nvSpPr>
          <p:cNvPr id="70" name="TextBox 69"/>
          <p:cNvSpPr txBox="1"/>
          <p:nvPr/>
        </p:nvSpPr>
        <p:spPr>
          <a:xfrm>
            <a:off x="2568889" y="876272"/>
            <a:ext cx="15744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Main </a:t>
            </a:r>
            <a:r>
              <a:rPr lang="en-US" sz="1600" dirty="0" err="1" smtClean="0"/>
              <a:t>Undulator</a:t>
            </a:r>
            <a:endParaRPr lang="de-DE" sz="1600" dirty="0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64" t="24729" r="24751" b="24994"/>
          <a:stretch/>
        </p:blipFill>
        <p:spPr bwMode="auto">
          <a:xfrm>
            <a:off x="453827" y="2396654"/>
            <a:ext cx="6082190" cy="1218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2" name="TextBox 71"/>
          <p:cNvSpPr txBox="1"/>
          <p:nvPr/>
        </p:nvSpPr>
        <p:spPr>
          <a:xfrm>
            <a:off x="1097736" y="2714846"/>
            <a:ext cx="2886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Power growth along the main </a:t>
            </a:r>
            <a:r>
              <a:rPr lang="en-US" sz="1200" dirty="0" err="1" smtClean="0"/>
              <a:t>undulator</a:t>
            </a:r>
            <a:r>
              <a:rPr lang="en-US" sz="1200" dirty="0" smtClean="0"/>
              <a:t>.</a:t>
            </a:r>
            <a:endParaRPr lang="de-DE" sz="1200" dirty="0"/>
          </a:p>
        </p:txBody>
      </p:sp>
      <p:sp>
        <p:nvSpPr>
          <p:cNvPr id="81" name="TextBox 80"/>
          <p:cNvSpPr txBox="1"/>
          <p:nvPr/>
        </p:nvSpPr>
        <p:spPr>
          <a:xfrm>
            <a:off x="578251" y="3935603"/>
            <a:ext cx="42931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Bunching along the main </a:t>
            </a:r>
            <a:r>
              <a:rPr lang="en-US" sz="1200" dirty="0" err="1" smtClean="0"/>
              <a:t>undulator</a:t>
            </a:r>
            <a:r>
              <a:rPr lang="en-US" sz="1200" dirty="0" smtClean="0"/>
              <a:t> at fundamental harmonic.</a:t>
            </a:r>
            <a:endParaRPr lang="de-DE" sz="1200" dirty="0"/>
          </a:p>
        </p:txBody>
      </p:sp>
      <p:sp>
        <p:nvSpPr>
          <p:cNvPr id="82" name="TextBox 81"/>
          <p:cNvSpPr txBox="1"/>
          <p:nvPr/>
        </p:nvSpPr>
        <p:spPr>
          <a:xfrm>
            <a:off x="767579" y="5184867"/>
            <a:ext cx="3684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dirty="0" smtClean="0"/>
              <a:t>unching along the main </a:t>
            </a:r>
            <a:r>
              <a:rPr lang="en-US" sz="1200" dirty="0" err="1" smtClean="0"/>
              <a:t>undulator</a:t>
            </a:r>
            <a:r>
              <a:rPr lang="en-US" sz="1200" dirty="0" smtClean="0"/>
              <a:t> at 2</a:t>
            </a:r>
            <a:r>
              <a:rPr lang="en-US" sz="1200" baseline="30000" dirty="0" smtClean="0"/>
              <a:t>nd</a:t>
            </a:r>
            <a:r>
              <a:rPr lang="en-US" sz="1200" dirty="0" smtClean="0"/>
              <a:t> harmonic.</a:t>
            </a:r>
            <a:endParaRPr lang="de-DE" sz="1200" dirty="0"/>
          </a:p>
        </p:txBody>
      </p:sp>
      <p:sp>
        <p:nvSpPr>
          <p:cNvPr id="83" name="Right Arrow 82"/>
          <p:cNvSpPr/>
          <p:nvPr/>
        </p:nvSpPr>
        <p:spPr bwMode="auto">
          <a:xfrm>
            <a:off x="6637354" y="5401337"/>
            <a:ext cx="735325" cy="602513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7248530" y="943790"/>
            <a:ext cx="12121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Afterburner</a:t>
            </a:r>
            <a:endParaRPr lang="de-DE" sz="1600" dirty="0"/>
          </a:p>
        </p:txBody>
      </p:sp>
      <p:sp>
        <p:nvSpPr>
          <p:cNvPr id="74" name="TextBox 73"/>
          <p:cNvSpPr txBox="1"/>
          <p:nvPr/>
        </p:nvSpPr>
        <p:spPr>
          <a:xfrm>
            <a:off x="7288081" y="5502538"/>
            <a:ext cx="14654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Afterburner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05482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551863" cy="904875"/>
          </a:xfrm>
          <a:prstGeom prst="rect">
            <a:avLst/>
          </a:prstGeom>
        </p:spPr>
        <p:txBody>
          <a:bodyPr/>
          <a:lstStyle/>
          <a:p>
            <a:r>
              <a:rPr lang="de-DE" dirty="0" err="1" smtClean="0"/>
              <a:t>Harmonic</a:t>
            </a:r>
            <a:r>
              <a:rPr lang="de-DE" dirty="0" smtClean="0"/>
              <a:t> Generation</a:t>
            </a:r>
            <a:endParaRPr lang="de-DE" dirty="0"/>
          </a:p>
        </p:txBody>
      </p:sp>
      <p:grpSp>
        <p:nvGrpSpPr>
          <p:cNvPr id="3" name="Group 2"/>
          <p:cNvGrpSpPr/>
          <p:nvPr/>
        </p:nvGrpSpPr>
        <p:grpSpPr>
          <a:xfrm>
            <a:off x="453828" y="1268818"/>
            <a:ext cx="7888280" cy="991484"/>
            <a:chOff x="4424477" y="4354897"/>
            <a:chExt cx="1229173" cy="183916"/>
          </a:xfrm>
        </p:grpSpPr>
        <p:grpSp>
          <p:nvGrpSpPr>
            <p:cNvPr id="4" name="Group 3"/>
            <p:cNvGrpSpPr/>
            <p:nvPr/>
          </p:nvGrpSpPr>
          <p:grpSpPr>
            <a:xfrm>
              <a:off x="4424477" y="4354897"/>
              <a:ext cx="947743" cy="183717"/>
              <a:chOff x="5742367" y="2202452"/>
              <a:chExt cx="947743" cy="183717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5980675" y="2203100"/>
                <a:ext cx="233992" cy="183069"/>
                <a:chOff x="5742130" y="2203828"/>
                <a:chExt cx="233992" cy="183069"/>
              </a:xfrm>
            </p:grpSpPr>
            <p:sp>
              <p:nvSpPr>
                <p:cNvPr id="58" name="Rectangle 6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318609"/>
                  <a:ext cx="38776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59" name="Rectangle 6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60" name="Rectangle 6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61" name="Rectangle 6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62" name="Rectangle 7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63" name="Rectangle 7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203828"/>
                  <a:ext cx="38776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64" name="Rectangle 7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65" name="Rectangle 7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66" name="Rectangle 7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67" name="Rectangle 8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68" name="Rectangle 81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69" name="Rectangle 82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6456118" y="2202729"/>
                <a:ext cx="233992" cy="183069"/>
                <a:chOff x="5742130" y="2203828"/>
                <a:chExt cx="233992" cy="183069"/>
              </a:xfrm>
            </p:grpSpPr>
            <p:sp>
              <p:nvSpPr>
                <p:cNvPr id="46" name="Rectangle 6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318609"/>
                  <a:ext cx="38776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7" name="Rectangle 6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8" name="Rectangle 6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9" name="Rectangle 6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50" name="Rectangle 7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51" name="Rectangle 7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203828"/>
                  <a:ext cx="38776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52" name="Rectangle 7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53" name="Rectangle 7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54" name="Rectangle 7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55" name="Rectangle 8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56" name="Rectangle 81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57" name="Rectangle 82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5742367" y="2202452"/>
                <a:ext cx="233992" cy="183069"/>
                <a:chOff x="5742130" y="2203828"/>
                <a:chExt cx="233992" cy="183069"/>
              </a:xfrm>
            </p:grpSpPr>
            <p:sp>
              <p:nvSpPr>
                <p:cNvPr id="34" name="Rectangle 6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318609"/>
                  <a:ext cx="38776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35" name="Rectangle 6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36" name="Rectangle 6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37" name="Rectangle 6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38" name="Rectangle 7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39" name="Rectangle 7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203828"/>
                  <a:ext cx="38776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0" name="Rectangle 7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1" name="Rectangle 7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2" name="Rectangle 7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3" name="Rectangle 8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4" name="Rectangle 81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45" name="Rectangle 82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6220896" y="2202767"/>
                <a:ext cx="233992" cy="183069"/>
                <a:chOff x="5742130" y="2203828"/>
                <a:chExt cx="233992" cy="183069"/>
              </a:xfrm>
            </p:grpSpPr>
            <p:sp>
              <p:nvSpPr>
                <p:cNvPr id="22" name="Rectangle 6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318609"/>
                  <a:ext cx="38776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3" name="Rectangle 6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4" name="Rectangle 6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5" name="Rectangle 6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6" name="Rectangle 7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318609"/>
                  <a:ext cx="37439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7" name="Rectangle 7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42130" y="2203828"/>
                  <a:ext cx="38776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8" name="Rectangle 7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780906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29" name="Rectangle 7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21019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30" name="Rectangle 7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58458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31" name="Rectangle 8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898571" y="2203828"/>
                  <a:ext cx="37439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32" name="Rectangle 81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203828"/>
                  <a:ext cx="40113" cy="68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  <p:sp>
              <p:nvSpPr>
                <p:cNvPr id="33" name="Rectangle 82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936009" y="2318609"/>
                  <a:ext cx="40113" cy="68288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rot="10800000" wrap="none" anchor="ctr"/>
                <a:lstStyle/>
                <a:p>
                  <a:pPr>
                    <a:spcBef>
                      <a:spcPct val="20000"/>
                    </a:spcBef>
                  </a:pPr>
                  <a:endParaRPr lang="de-DE" sz="2000">
                    <a:sym typeface="Wingdings" pitchFamily="2" charset="2"/>
                  </a:endParaRPr>
                </a:p>
              </p:txBody>
            </p:sp>
          </p:grpSp>
        </p:grpSp>
        <p:grpSp>
          <p:nvGrpSpPr>
            <p:cNvPr id="5" name="Group 4"/>
            <p:cNvGrpSpPr/>
            <p:nvPr/>
          </p:nvGrpSpPr>
          <p:grpSpPr>
            <a:xfrm>
              <a:off x="5502591" y="4355744"/>
              <a:ext cx="151059" cy="183069"/>
              <a:chOff x="5742130" y="2203828"/>
              <a:chExt cx="233992" cy="183069"/>
            </a:xfrm>
          </p:grpSpPr>
          <p:sp>
            <p:nvSpPr>
              <p:cNvPr id="6" name="Rectangle 65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5742130" y="2318609"/>
                <a:ext cx="38776" cy="6828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7" name="Rectangle 67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5780906" y="2318609"/>
                <a:ext cx="40113" cy="68288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8" name="Rectangle 68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5821019" y="2318609"/>
                <a:ext cx="37439" cy="6828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9" name="Rectangle 69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5858458" y="2318609"/>
                <a:ext cx="40113" cy="68288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10" name="Rectangle 70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5898571" y="2318609"/>
                <a:ext cx="37439" cy="6828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11" name="Rectangle 75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5742130" y="2203828"/>
                <a:ext cx="38776" cy="68288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12" name="Rectangle 77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5780906" y="2203828"/>
                <a:ext cx="40113" cy="6828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13" name="Rectangle 78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5821019" y="2203828"/>
                <a:ext cx="37439" cy="68288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14" name="Rectangle 79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5858458" y="2203828"/>
                <a:ext cx="40113" cy="6828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15" name="Rectangle 80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5898571" y="2203828"/>
                <a:ext cx="37439" cy="68288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16" name="Rectangle 81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5936009" y="2203828"/>
                <a:ext cx="40113" cy="6828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  <p:sp>
            <p:nvSpPr>
              <p:cNvPr id="17" name="Rectangle 82"/>
              <p:cNvSpPr>
                <a:spLocks noChangeAspect="1" noChangeArrowheads="1"/>
              </p:cNvSpPr>
              <p:nvPr/>
            </p:nvSpPr>
            <p:spPr bwMode="auto">
              <a:xfrm rot="10800000" flipH="1">
                <a:off x="5936009" y="2318609"/>
                <a:ext cx="40113" cy="68288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rot="10800000" wrap="none" anchor="ctr"/>
              <a:lstStyle/>
              <a:p>
                <a:pPr>
                  <a:spcBef>
                    <a:spcPct val="20000"/>
                  </a:spcBef>
                </a:pPr>
                <a:endParaRPr lang="de-DE" sz="2000">
                  <a:sym typeface="Wingdings" pitchFamily="2" charset="2"/>
                </a:endParaRPr>
              </a:p>
            </p:txBody>
          </p:sp>
        </p:grpSp>
      </p:grpSp>
      <p:sp>
        <p:nvSpPr>
          <p:cNvPr id="138" name="TextBox 137"/>
          <p:cNvSpPr txBox="1"/>
          <p:nvPr/>
        </p:nvSpPr>
        <p:spPr>
          <a:xfrm>
            <a:off x="7186130" y="1022597"/>
            <a:ext cx="12121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Afterburner</a:t>
            </a:r>
            <a:endParaRPr lang="de-DE" sz="1600" dirty="0"/>
          </a:p>
        </p:txBody>
      </p:sp>
      <p:pic>
        <p:nvPicPr>
          <p:cNvPr id="78" name="Picture 8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64" t="25101" r="24400" b="24994"/>
          <a:stretch/>
        </p:blipFill>
        <p:spPr bwMode="auto">
          <a:xfrm>
            <a:off x="4615010" y="2404463"/>
            <a:ext cx="1921007" cy="1352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9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51" t="24977" r="24400" b="24994"/>
          <a:stretch/>
        </p:blipFill>
        <p:spPr bwMode="auto">
          <a:xfrm>
            <a:off x="453828" y="2404463"/>
            <a:ext cx="1924321" cy="1352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0" name="TextBox 79"/>
          <p:cNvSpPr txBox="1"/>
          <p:nvPr/>
        </p:nvSpPr>
        <p:spPr>
          <a:xfrm>
            <a:off x="0" y="2315673"/>
            <a:ext cx="5533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800 W</a:t>
            </a:r>
            <a:endParaRPr lang="de-DE" dirty="0"/>
          </a:p>
        </p:txBody>
      </p:sp>
      <p:sp>
        <p:nvSpPr>
          <p:cNvPr id="81" name="TextBox 80"/>
          <p:cNvSpPr txBox="1"/>
          <p:nvPr/>
        </p:nvSpPr>
        <p:spPr>
          <a:xfrm>
            <a:off x="4022185" y="2315673"/>
            <a:ext cx="5822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 GW</a:t>
            </a:r>
            <a:endParaRPr lang="de-DE" dirty="0"/>
          </a:p>
        </p:txBody>
      </p:sp>
      <p:pic>
        <p:nvPicPr>
          <p:cNvPr id="82" name="Picture 10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64" t="24729" r="24751" b="24994"/>
          <a:stretch/>
        </p:blipFill>
        <p:spPr bwMode="auto">
          <a:xfrm>
            <a:off x="453828" y="4173140"/>
            <a:ext cx="6082190" cy="1218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3" name="TextBox 82"/>
          <p:cNvSpPr txBox="1"/>
          <p:nvPr/>
        </p:nvSpPr>
        <p:spPr>
          <a:xfrm>
            <a:off x="1097737" y="4491332"/>
            <a:ext cx="2886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Power growth along the main </a:t>
            </a:r>
            <a:r>
              <a:rPr lang="en-US" sz="1200" dirty="0" err="1" smtClean="0"/>
              <a:t>undulator</a:t>
            </a:r>
            <a:r>
              <a:rPr lang="en-US" sz="1200" dirty="0" smtClean="0"/>
              <a:t>.</a:t>
            </a:r>
            <a:endParaRPr lang="de-DE" sz="1200" dirty="0"/>
          </a:p>
        </p:txBody>
      </p:sp>
      <p:sp>
        <p:nvSpPr>
          <p:cNvPr id="84" name="TextBox 83"/>
          <p:cNvSpPr txBox="1"/>
          <p:nvPr/>
        </p:nvSpPr>
        <p:spPr>
          <a:xfrm>
            <a:off x="2568889" y="876272"/>
            <a:ext cx="15744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Main </a:t>
            </a:r>
            <a:r>
              <a:rPr lang="en-US" sz="1600" dirty="0" err="1" smtClean="0"/>
              <a:t>Undulator</a:t>
            </a:r>
            <a:endParaRPr lang="de-DE" sz="16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18" t="24728" r="24485" b="25163"/>
          <a:stretch/>
        </p:blipFill>
        <p:spPr bwMode="auto">
          <a:xfrm>
            <a:off x="7071407" y="4159123"/>
            <a:ext cx="1732626" cy="1218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18" t="24729" r="24485" b="24915"/>
          <a:stretch/>
        </p:blipFill>
        <p:spPr bwMode="auto">
          <a:xfrm>
            <a:off x="6980897" y="2404463"/>
            <a:ext cx="1913646" cy="1352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5" name="TextBox 84"/>
          <p:cNvSpPr txBox="1"/>
          <p:nvPr/>
        </p:nvSpPr>
        <p:spPr>
          <a:xfrm>
            <a:off x="6485188" y="2403656"/>
            <a:ext cx="5902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  <a:r>
              <a:rPr lang="en-US" dirty="0" smtClean="0"/>
              <a:t>0 </a:t>
            </a:r>
            <a:r>
              <a:rPr lang="en-US" dirty="0"/>
              <a:t>M</a:t>
            </a:r>
            <a:r>
              <a:rPr lang="en-US" dirty="0" smtClean="0"/>
              <a:t>W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398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551863" cy="904875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The Simulation Code</a:t>
            </a:r>
            <a:endParaRPr lang="de-D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87984"/>
            <a:ext cx="9144000" cy="4682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75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910</Words>
  <Application>Microsoft Office PowerPoint</Application>
  <PresentationFormat>On-screen Show (4:3)</PresentationFormat>
  <Paragraphs>280</Paragraphs>
  <Slides>16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Custom Design</vt:lpstr>
      <vt:lpstr>FLASH Reaching the Transition Metals</vt:lpstr>
      <vt:lpstr>FLASH Layout</vt:lpstr>
      <vt:lpstr>FLASH Upgrade: FLASH II</vt:lpstr>
      <vt:lpstr>PowerPoint Presentation</vt:lpstr>
      <vt:lpstr>FLASH Layout: Proposed</vt:lpstr>
      <vt:lpstr>Harmonic Generation</vt:lpstr>
      <vt:lpstr>Harmonic Generation</vt:lpstr>
      <vt:lpstr>Harmonic Generation</vt:lpstr>
      <vt:lpstr>The Simulation Code</vt:lpstr>
      <vt:lpstr>PowerPoint Presentation</vt:lpstr>
      <vt:lpstr>Results for 1.4 GeV, 1.5 nm</vt:lpstr>
      <vt:lpstr>Results for 1.4 GeV, 1.3 nm</vt:lpstr>
      <vt:lpstr>Results for 1.467 GeV, 1.5 nm</vt:lpstr>
      <vt:lpstr>Results for 1.575 GeV, 1.3 nm</vt:lpstr>
      <vt:lpstr>Conclusion</vt:lpstr>
      <vt:lpstr>PowerPoint Presentation</vt:lpstr>
    </vt:vector>
  </TitlesOfParts>
  <Company>DESY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Upgrade 2009</dc:title>
  <dc:creator>K. Honkavaara</dc:creator>
  <dc:description>sFLASH workshop, January-2009</dc:description>
  <cp:lastModifiedBy>Vardanyan, Valeri</cp:lastModifiedBy>
  <cp:revision>1023</cp:revision>
  <cp:lastPrinted>2012-09-06T06:27:09Z</cp:lastPrinted>
  <dcterms:created xsi:type="dcterms:W3CDTF">2006-05-03T09:27:41Z</dcterms:created>
  <dcterms:modified xsi:type="dcterms:W3CDTF">2012-09-06T06:28:05Z</dcterms:modified>
</cp:coreProperties>
</file>