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6" r:id="rId3"/>
    <p:sldId id="267" r:id="rId4"/>
    <p:sldId id="282" r:id="rId5"/>
    <p:sldId id="269" r:id="rId6"/>
    <p:sldId id="270" r:id="rId7"/>
    <p:sldId id="283" r:id="rId8"/>
    <p:sldId id="284" r:id="rId9"/>
    <p:sldId id="271" r:id="rId10"/>
    <p:sldId id="272" r:id="rId11"/>
    <p:sldId id="273" r:id="rId12"/>
    <p:sldId id="274" r:id="rId13"/>
    <p:sldId id="275" r:id="rId14"/>
    <p:sldId id="281" r:id="rId15"/>
    <p:sldId id="285" r:id="rId16"/>
    <p:sldId id="286" r:id="rId17"/>
    <p:sldId id="276" r:id="rId18"/>
    <p:sldId id="277" r:id="rId19"/>
    <p:sldId id="278" r:id="rId20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5EB"/>
    <a:srgbClr val="9C9E9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126" autoAdjust="0"/>
    <p:restoredTop sz="90247" autoAdjust="0"/>
  </p:normalViewPr>
  <p:slideViewPr>
    <p:cSldViewPr snapToGrid="0">
      <p:cViewPr varScale="1">
        <p:scale>
          <a:sx n="98" d="100"/>
          <a:sy n="98" d="100"/>
        </p:scale>
        <p:origin x="-1932" y="-10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258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DFC4-5F7D-49D1-9BD0-E5251D5D9FB6}" type="datetimeFigureOut">
              <a:rPr lang="pl-PL" smtClean="0"/>
              <a:t>2012-09-06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EB6A-B107-48AB-8D78-7EB11EEE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21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Current Opinion in Structural Biology, Volume 20, Issue 5, October 2010, Pages 623-631</a:t>
            </a:r>
            <a:r>
              <a:rPr lang="en-US" smtClean="0"/>
              <a:t>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pl-PL" sz="900" b="1" dirty="0" smtClean="0">
                <a:solidFill>
                  <a:schemeClr val="bg2"/>
                </a:solidFill>
              </a:rPr>
              <a:t>Karolina</a:t>
            </a:r>
            <a:r>
              <a:rPr lang="pl-PL" sz="900" b="1" baseline="0" dirty="0" smtClean="0">
                <a:solidFill>
                  <a:schemeClr val="bg2"/>
                </a:solidFill>
              </a:rPr>
              <a:t> Stachnik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pl-PL" sz="900" dirty="0" smtClean="0">
                <a:solidFill>
                  <a:schemeClr val="bg2"/>
                </a:solidFill>
              </a:rPr>
              <a:t>Ptychographical</a:t>
            </a:r>
            <a:r>
              <a:rPr lang="pl-PL" sz="900" baseline="0" dirty="0" smtClean="0">
                <a:solidFill>
                  <a:schemeClr val="bg2"/>
                </a:solidFill>
              </a:rPr>
              <a:t> measurements of biological specimen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pl-PL" sz="900" dirty="0" smtClean="0">
                <a:solidFill>
                  <a:schemeClr val="bg2"/>
                </a:solidFill>
              </a:rPr>
              <a:t>6</a:t>
            </a:r>
            <a:r>
              <a:rPr lang="pl-PL" sz="900" baseline="0" dirty="0" smtClean="0">
                <a:solidFill>
                  <a:schemeClr val="bg2"/>
                </a:solidFill>
              </a:rPr>
              <a:t> Sep 2012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Ptychographical measurements of biological specimen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918159"/>
            <a:ext cx="8529638" cy="485775"/>
          </a:xfrm>
        </p:spPr>
        <p:txBody>
          <a:bodyPr/>
          <a:lstStyle/>
          <a:p>
            <a:r>
              <a:rPr lang="pl-PL" dirty="0" smtClean="0"/>
              <a:t>Supervisor: Alke Meents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A5EB"/>
                </a:solidFill>
              </a:rPr>
              <a:t>Karolina Stachnik</a:t>
            </a:r>
            <a:endParaRPr lang="de-DE" dirty="0">
              <a:solidFill>
                <a:srgbClr val="00A5EB"/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Hamburg, 6 September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Experiment design – crucial parameters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031" y="1935796"/>
                <a:ext cx="8559867" cy="459351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pl-PL" dirty="0" smtClean="0"/>
              </a:p>
              <a:p>
                <a:r>
                  <a:rPr lang="pl-PL" dirty="0" smtClean="0"/>
                  <a:t>Focal length of the zone plate: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𝑓</m:t>
                    </m:r>
                    <m:r>
                      <a:rPr lang="pl-PL" b="0" i="1" smtClean="0">
                        <a:latin typeface="Cambria Math"/>
                      </a:rPr>
                      <m:t>=</m:t>
                    </m:r>
                    <m:r>
                      <a:rPr lang="pl-PL" b="0" i="1" smtClean="0">
                        <a:latin typeface="Cambria Math"/>
                      </a:rPr>
                      <m:t>𝐷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2.34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endParaRPr lang="pl-PL" b="0" dirty="0" smtClean="0">
                  <a:ea typeface="Cambria Math"/>
                </a:endParaRPr>
              </a:p>
              <a:p>
                <a:r>
                  <a:rPr lang="pl-PL" dirty="0" smtClean="0"/>
                  <a:t>Sample-to-detector distance: 636 cm</a:t>
                </a:r>
              </a:p>
              <a:p>
                <a:endParaRPr lang="pl-P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031" y="1935796"/>
                <a:ext cx="8559867" cy="4593516"/>
              </a:xfrm>
              <a:blipFill rotWithShape="1"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83301"/>
              </p:ext>
            </p:extLst>
          </p:nvPr>
        </p:nvGraphicFramePr>
        <p:xfrm>
          <a:off x="1407268" y="1037077"/>
          <a:ext cx="6096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Beam defining pinhole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150 </a:t>
                      </a:r>
                      <a:r>
                        <a:rPr lang="el-GR" dirty="0" smtClean="0"/>
                        <a:t>μ</a:t>
                      </a:r>
                      <a:r>
                        <a:rPr lang="pl-PL" dirty="0" smtClean="0"/>
                        <a:t>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Zone plate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150 </a:t>
                      </a:r>
                      <a:r>
                        <a:rPr lang="el-GR" dirty="0" smtClean="0"/>
                        <a:t>μ</a:t>
                      </a:r>
                      <a:r>
                        <a:rPr lang="pl-PL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Order sorting aperture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 </a:t>
                      </a:r>
                      <a:r>
                        <a:rPr lang="el-GR" dirty="0" smtClean="0"/>
                        <a:t>μ</a:t>
                      </a:r>
                      <a:r>
                        <a:rPr lang="pl-PL" dirty="0" smtClean="0"/>
                        <a:t>m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62" y="3250385"/>
            <a:ext cx="3546972" cy="2780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992238" y="4824919"/>
            <a:ext cx="1857983" cy="710119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2" y="3763971"/>
            <a:ext cx="4612532" cy="226717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90959" y="4319034"/>
            <a:ext cx="2947578" cy="1520788"/>
            <a:chOff x="1390959" y="4241210"/>
            <a:chExt cx="2947578" cy="1520788"/>
          </a:xfrm>
        </p:grpSpPr>
        <p:sp>
          <p:nvSpPr>
            <p:cNvPr id="11" name="TextBox 10"/>
            <p:cNvSpPr txBox="1"/>
            <p:nvPr/>
          </p:nvSpPr>
          <p:spPr>
            <a:xfrm>
              <a:off x="1390959" y="4241210"/>
              <a:ext cx="642026" cy="34046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/>
                <a:t>OSA</a:t>
              </a:r>
              <a:endParaRPr lang="pl-PL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49215" y="5415050"/>
              <a:ext cx="567541" cy="34046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/>
                <a:t>FZP</a:t>
              </a:r>
              <a:endParaRPr lang="pl-PL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5296" y="5421530"/>
              <a:ext cx="522108" cy="33855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/>
                <a:t>CS</a:t>
              </a:r>
              <a:endParaRPr lang="pl-PL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96511" y="5421530"/>
              <a:ext cx="642026" cy="34046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/>
                <a:t>BDP</a:t>
              </a:r>
              <a:endParaRPr lang="pl-P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6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P11: Ptychography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6" y="938989"/>
            <a:ext cx="6984098" cy="5238074"/>
          </a:xfrm>
        </p:spPr>
      </p:pic>
      <p:sp>
        <p:nvSpPr>
          <p:cNvPr id="7" name="Rectangle 6"/>
          <p:cNvSpPr/>
          <p:nvPr/>
        </p:nvSpPr>
        <p:spPr bwMode="auto">
          <a:xfrm>
            <a:off x="1371600" y="3035028"/>
            <a:ext cx="6410528" cy="59338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7498" y="2957216"/>
            <a:ext cx="110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solidFill>
                  <a:srgbClr val="FF0000"/>
                </a:solidFill>
              </a:rPr>
              <a:t>Flight</a:t>
            </a:r>
          </a:p>
          <a:p>
            <a:r>
              <a:rPr lang="pl-PL" sz="1800" b="1" dirty="0" smtClean="0">
                <a:solidFill>
                  <a:srgbClr val="FF0000"/>
                </a:solidFill>
              </a:rPr>
              <a:t>tube</a:t>
            </a:r>
            <a:endParaRPr lang="pl-PL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Ptychographical Iterative Engine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574" y="977900"/>
                <a:ext cx="8793332" cy="4792663"/>
              </a:xfrm>
            </p:spPr>
            <p:txBody>
              <a:bodyPr/>
              <a:lstStyle/>
              <a:p>
                <a:r>
                  <a:rPr lang="pl-PL" dirty="0" smtClean="0"/>
                  <a:t>Phase retrieval algorithms</a:t>
                </a:r>
              </a:p>
              <a:p>
                <a:r>
                  <a:rPr lang="pl-PL" dirty="0" smtClean="0"/>
                  <a:t>The </a:t>
                </a:r>
                <a:r>
                  <a:rPr lang="pl-PL" b="1" dirty="0" smtClean="0"/>
                  <a:t>probe</a:t>
                </a:r>
                <a:r>
                  <a:rPr lang="pl-PL" dirty="0" smtClean="0"/>
                  <a:t>: complex-valued probe function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𝑃</m:t>
                    </m:r>
                    <m:r>
                      <a:rPr lang="pl-PL" i="1">
                        <a:latin typeface="Cambria Math"/>
                      </a:rPr>
                      <m:t>(</m:t>
                    </m:r>
                    <m:r>
                      <a:rPr lang="pl-PL" b="1" i="1">
                        <a:latin typeface="Cambria Math"/>
                      </a:rPr>
                      <m:t>𝒓</m:t>
                    </m:r>
                    <m:r>
                      <a:rPr lang="pl-PL" i="1">
                        <a:latin typeface="Cambria Math"/>
                      </a:rPr>
                      <m:t>)</m:t>
                    </m:r>
                  </m:oMath>
                </a14:m>
                <a:endParaRPr lang="pl-PL" dirty="0" smtClean="0"/>
              </a:p>
              <a:p>
                <a:r>
                  <a:rPr lang="pl-PL" dirty="0" smtClean="0"/>
                  <a:t>The </a:t>
                </a:r>
                <a:r>
                  <a:rPr lang="pl-PL" b="1" dirty="0" smtClean="0"/>
                  <a:t>object</a:t>
                </a:r>
                <a:r>
                  <a:rPr lang="pl-PL" dirty="0" smtClean="0"/>
                  <a:t>: complex-valued object </a:t>
                </a:r>
                <a:r>
                  <a:rPr lang="pl-PL" dirty="0"/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/>
                      </a:rPr>
                      <m:t>O</m:t>
                    </m:r>
                    <m:r>
                      <a:rPr lang="pl-PL" i="1">
                        <a:latin typeface="Cambria Math"/>
                      </a:rPr>
                      <m:t>(</m:t>
                    </m:r>
                    <m:r>
                      <a:rPr lang="pl-PL" b="1" i="1">
                        <a:latin typeface="Cambria Math"/>
                      </a:rPr>
                      <m:t>𝒓</m:t>
                    </m:r>
                    <m:r>
                      <a:rPr lang="pl-PL" i="1">
                        <a:latin typeface="Cambria Math"/>
                      </a:rPr>
                      <m:t>)</m:t>
                    </m:r>
                  </m:oMath>
                </a14:m>
                <a:endParaRPr lang="pl-PL" dirty="0"/>
              </a:p>
              <a:p>
                <a:r>
                  <a:rPr lang="pl-PL" dirty="0" smtClean="0"/>
                  <a:t>The resulting </a:t>
                </a:r>
                <a:r>
                  <a:rPr lang="pl-PL" b="1" dirty="0" smtClean="0"/>
                  <a:t>exit wave </a:t>
                </a:r>
                <a:r>
                  <a:rPr lang="pl-PL" dirty="0" smtClean="0"/>
                  <a:t>– complex-valued diffraction pattern</a:t>
                </a:r>
                <a:endParaRPr lang="pl-PL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b="0" i="0" smtClean="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b="1" i="1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>
                        <a:rPr lang="pl-PL" i="1">
                          <a:latin typeface="Cambria Math"/>
                        </a:rPr>
                        <m:t>𝑃</m:t>
                      </m:r>
                      <m:r>
                        <a:rPr lang="pl-PL" i="1">
                          <a:latin typeface="Cambria Math"/>
                        </a:rPr>
                        <m:t>(</m:t>
                      </m:r>
                      <m:r>
                        <a:rPr lang="pl-PL" b="1" i="1">
                          <a:latin typeface="Cambria Math"/>
                        </a:rPr>
                        <m:t>𝒓</m:t>
                      </m:r>
                      <m:r>
                        <a:rPr lang="pl-PL" i="1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pl-PL">
                          <a:latin typeface="Cambria Math"/>
                        </a:rPr>
                        <m:t>O</m:t>
                      </m:r>
                      <m:r>
                        <a:rPr lang="pl-PL" i="1">
                          <a:latin typeface="Cambria Math"/>
                        </a:rPr>
                        <m:t>(</m:t>
                      </m:r>
                      <m:r>
                        <a:rPr lang="pl-PL" b="1" i="1">
                          <a:latin typeface="Cambria Math"/>
                        </a:rPr>
                        <m:t>𝒓</m:t>
                      </m:r>
                      <m:r>
                        <a:rPr lang="pl-PL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  <a:p>
                <a:endParaRPr lang="pl-PL" dirty="0" smtClean="0"/>
              </a:p>
              <a:p>
                <a:r>
                  <a:rPr lang="pl-PL" dirty="0" smtClean="0"/>
                  <a:t>Recorded real-valued far field intensities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𝐼</m:t>
                      </m:r>
                      <m:r>
                        <a:rPr lang="pl-PL" b="0" i="1" smtClean="0">
                          <a:latin typeface="Cambria Math"/>
                        </a:rPr>
                        <m:t>(</m:t>
                      </m:r>
                      <m:r>
                        <a:rPr lang="pl-PL" b="1" i="1" smtClean="0">
                          <a:latin typeface="Cambria Math"/>
                        </a:rPr>
                        <m:t>𝒒</m:t>
                      </m:r>
                      <m:r>
                        <a:rPr lang="pl-PL" b="0" i="1" smtClean="0">
                          <a:latin typeface="Cambria Math"/>
                        </a:rPr>
                        <m:t>)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pl-PL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/>
                                  <a:ea typeface="Cambria Math"/>
                                </a:rPr>
                                <m:t>ℱ</m:t>
                              </m:r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pl-PL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dirty="0" smtClean="0"/>
              </a:p>
              <a:p>
                <a:endParaRPr lang="pl-PL" b="1" dirty="0" smtClean="0"/>
              </a:p>
              <a:p>
                <a:r>
                  <a:rPr lang="pl-PL" b="1" dirty="0" smtClean="0"/>
                  <a:t>First iteration </a:t>
                </a:r>
                <a:r>
                  <a:rPr lang="pl-PL" dirty="0" smtClean="0"/>
                  <a:t>of the phase retrieval: </a:t>
                </a:r>
                <a:r>
                  <a:rPr lang="pl-PL" b="1" dirty="0" smtClean="0"/>
                  <a:t>random guesses </a:t>
                </a:r>
                <a:r>
                  <a:rPr lang="pl-PL" dirty="0" smtClean="0"/>
                  <a:t>of the probe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(</m:t>
                    </m:r>
                    <m:r>
                      <a:rPr lang="pl-PL" b="1" i="1">
                        <a:latin typeface="Cambria Math"/>
                      </a:rPr>
                      <m:t>𝒓</m:t>
                    </m:r>
                    <m:r>
                      <a:rPr lang="pl-PL" i="1">
                        <a:latin typeface="Cambria Math"/>
                      </a:rPr>
                      <m:t>)</m:t>
                    </m:r>
                  </m:oMath>
                </a14:m>
                <a:r>
                  <a:rPr lang="pl-PL" dirty="0" smtClean="0"/>
                  <a:t> and the specimen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pl-PL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(</m:t>
                    </m:r>
                    <m:r>
                      <a:rPr lang="pl-PL" b="1" i="1">
                        <a:latin typeface="Cambria Math"/>
                      </a:rPr>
                      <m:t>𝒓</m:t>
                    </m:r>
                    <m:r>
                      <a:rPr lang="pl-PL" i="1">
                        <a:latin typeface="Cambria Math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574" y="977900"/>
                <a:ext cx="8793332" cy="4792663"/>
              </a:xfrm>
              <a:blipFill rotWithShape="1">
                <a:blip r:embed="rId2"/>
                <a:stretch>
                  <a:fillRect l="-970" t="-1525" b="-27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Algorithm of reconstruction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" y="1015962"/>
            <a:ext cx="8433409" cy="418381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1408" y="4445537"/>
            <a:ext cx="8718583" cy="1634249"/>
          </a:xfrm>
        </p:spPr>
        <p:txBody>
          <a:bodyPr/>
          <a:lstStyle/>
          <a:p>
            <a:r>
              <a:rPr lang="pl-PL" sz="2000" dirty="0"/>
              <a:t>The superresolution algorithm</a:t>
            </a:r>
            <a:r>
              <a:rPr lang="pl-PL" sz="2000" dirty="0" smtClean="0"/>
              <a:t>:</a:t>
            </a:r>
          </a:p>
          <a:p>
            <a:pPr lvl="1"/>
            <a:r>
              <a:rPr lang="pl-PL" sz="1800" dirty="0" smtClean="0"/>
              <a:t>Specimen and probe reconstructions</a:t>
            </a:r>
          </a:p>
          <a:p>
            <a:pPr lvl="1"/>
            <a:r>
              <a:rPr lang="pl-PL" sz="1800" dirty="0" smtClean="0"/>
              <a:t>Significant improve of their resolution (extrapolation of the recorded deffraction patterns beyond the aperture of the detector)</a:t>
            </a:r>
            <a:endParaRPr lang="pl-PL" sz="1800" dirty="0"/>
          </a:p>
          <a:p>
            <a:endParaRPr lang="pl-PL" dirty="0"/>
          </a:p>
        </p:txBody>
      </p:sp>
      <p:sp>
        <p:nvSpPr>
          <p:cNvPr id="7" name="TextBox 6"/>
          <p:cNvSpPr txBox="1"/>
          <p:nvPr/>
        </p:nvSpPr>
        <p:spPr>
          <a:xfrm>
            <a:off x="379378" y="6052275"/>
            <a:ext cx="692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M. Maiden</a:t>
            </a:r>
            <a:r>
              <a:rPr lang="en-US" sz="1200" dirty="0" smtClean="0"/>
              <a:t>, M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J. </a:t>
            </a:r>
            <a:r>
              <a:rPr lang="en-US" sz="1200" dirty="0" err="1"/>
              <a:t>Humphry</a:t>
            </a:r>
            <a:r>
              <a:rPr lang="en-US" sz="1200" dirty="0" smtClean="0"/>
              <a:t>, F</a:t>
            </a:r>
            <a:r>
              <a:rPr lang="pl-PL" sz="1200" dirty="0" smtClean="0"/>
              <a:t>,</a:t>
            </a:r>
            <a:r>
              <a:rPr lang="en-US" sz="1200" dirty="0" smtClean="0"/>
              <a:t> Zhang J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M. </a:t>
            </a:r>
            <a:r>
              <a:rPr lang="en-US" sz="1200" dirty="0" err="1" smtClean="0"/>
              <a:t>Rodenburg</a:t>
            </a:r>
            <a:r>
              <a:rPr lang="pl-PL" sz="1200" dirty="0" smtClean="0"/>
              <a:t>, </a:t>
            </a:r>
            <a:r>
              <a:rPr lang="pl-PL" sz="1200" i="1" dirty="0" smtClean="0"/>
              <a:t>Superresolution </a:t>
            </a:r>
            <a:r>
              <a:rPr lang="pl-PL" sz="1200" i="1" dirty="0"/>
              <a:t>imaging via ptychography</a:t>
            </a:r>
          </a:p>
        </p:txBody>
      </p:sp>
    </p:spTree>
    <p:extLst>
      <p:ext uri="{BB962C8B-B14F-4D97-AF65-F5344CB8AC3E}">
        <p14:creationId xmlns:p14="http://schemas.microsoft.com/office/powerpoint/2010/main" val="7855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Applications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The lily pollen images reconstruced using two versions of ptychographical iterative engine (PIE):</a:t>
            </a:r>
          </a:p>
          <a:p>
            <a:pPr lvl="1"/>
            <a:r>
              <a:rPr lang="pl-PL" sz="2000" dirty="0" smtClean="0"/>
              <a:t>(a), (b) – extended PIE</a:t>
            </a:r>
          </a:p>
          <a:p>
            <a:pPr lvl="1"/>
            <a:r>
              <a:rPr lang="pl-PL" sz="2000" dirty="0" smtClean="0"/>
              <a:t>(c), (d) – superresolution PIE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7" y="1444030"/>
            <a:ext cx="4359400" cy="46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507" y="992221"/>
            <a:ext cx="2044216" cy="35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Modulus</a:t>
            </a:r>
            <a:endParaRPr lang="pl-P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9691" y="1001948"/>
            <a:ext cx="2044216" cy="35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Phase</a:t>
            </a:r>
            <a:endParaRPr lang="pl-P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44374" y="5590610"/>
            <a:ext cx="392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M. Maiden</a:t>
            </a:r>
            <a:r>
              <a:rPr lang="en-US" sz="1200" dirty="0" smtClean="0"/>
              <a:t>, M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J. </a:t>
            </a:r>
            <a:r>
              <a:rPr lang="en-US" sz="1200" dirty="0" err="1"/>
              <a:t>Humphry</a:t>
            </a:r>
            <a:r>
              <a:rPr lang="en-US" sz="1200" dirty="0" smtClean="0"/>
              <a:t>, F</a:t>
            </a:r>
            <a:r>
              <a:rPr lang="pl-PL" sz="1200" dirty="0"/>
              <a:t>.</a:t>
            </a:r>
            <a:r>
              <a:rPr lang="en-US" sz="1200" dirty="0" smtClean="0"/>
              <a:t> Zhang</a:t>
            </a:r>
            <a:r>
              <a:rPr lang="pl-PL" sz="1200" dirty="0"/>
              <a:t>,</a:t>
            </a:r>
            <a:r>
              <a:rPr lang="en-US" sz="1200" dirty="0" smtClean="0"/>
              <a:t> J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M. </a:t>
            </a:r>
            <a:r>
              <a:rPr lang="en-US" sz="1200" dirty="0" err="1" smtClean="0"/>
              <a:t>Rodenburg</a:t>
            </a:r>
            <a:r>
              <a:rPr lang="pl-PL" sz="1200" dirty="0" smtClean="0"/>
              <a:t>, </a:t>
            </a:r>
            <a:r>
              <a:rPr lang="pl-PL" sz="1200" i="1" dirty="0" smtClean="0"/>
              <a:t>Superresolution </a:t>
            </a:r>
            <a:r>
              <a:rPr lang="pl-PL" sz="1200" i="1" dirty="0"/>
              <a:t>imaging via ptychography</a:t>
            </a:r>
          </a:p>
        </p:txBody>
      </p:sp>
    </p:spTree>
    <p:extLst>
      <p:ext uri="{BB962C8B-B14F-4D97-AF65-F5344CB8AC3E}">
        <p14:creationId xmlns:p14="http://schemas.microsoft.com/office/powerpoint/2010/main" val="1168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Applications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833880"/>
            <a:ext cx="4183063" cy="30807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The image of the bee’s leg (the amplitude)</a:t>
            </a:r>
          </a:p>
          <a:p>
            <a:pPr lvl="1"/>
            <a:r>
              <a:rPr lang="pl-PL" sz="2000" dirty="0" smtClean="0"/>
              <a:t>(a) PIE</a:t>
            </a:r>
          </a:p>
          <a:p>
            <a:pPr lvl="1"/>
            <a:r>
              <a:rPr lang="pl-PL" sz="2000" dirty="0" smtClean="0"/>
              <a:t>(b) parallel PIE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4374" y="5590610"/>
            <a:ext cx="392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M. Maiden</a:t>
            </a:r>
            <a:r>
              <a:rPr lang="en-US" sz="1200" dirty="0" smtClean="0"/>
              <a:t>, J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M. </a:t>
            </a:r>
            <a:r>
              <a:rPr lang="en-US" sz="1200" dirty="0" err="1" smtClean="0"/>
              <a:t>Rodenburg</a:t>
            </a:r>
            <a:r>
              <a:rPr lang="pl-PL" sz="1200" dirty="0" smtClean="0"/>
              <a:t>, </a:t>
            </a:r>
            <a:r>
              <a:rPr lang="pl-PL" sz="1200" i="1" dirty="0" smtClean="0"/>
              <a:t>An improved ptychographical phase retrieval algorithm for diffractive imaging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40509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Conclusions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Ptychography as a </a:t>
            </a:r>
            <a:r>
              <a:rPr lang="pl-PL" b="1" dirty="0" smtClean="0"/>
              <a:t>lensless</a:t>
            </a:r>
            <a:r>
              <a:rPr lang="pl-PL" dirty="0" smtClean="0"/>
              <a:t> imaging</a:t>
            </a:r>
          </a:p>
          <a:p>
            <a:r>
              <a:rPr lang="pl-PL" dirty="0" smtClean="0"/>
              <a:t>Quite simple </a:t>
            </a:r>
            <a:r>
              <a:rPr lang="pl-PL" b="1" dirty="0" smtClean="0"/>
              <a:t>experimental setup</a:t>
            </a:r>
          </a:p>
          <a:p>
            <a:r>
              <a:rPr lang="pl-PL" b="1" dirty="0" smtClean="0"/>
              <a:t>Optimal overlap </a:t>
            </a:r>
            <a:r>
              <a:rPr lang="pl-PL" dirty="0" smtClean="0"/>
              <a:t>– high increase in resolution in comarison to other methods</a:t>
            </a:r>
          </a:p>
          <a:p>
            <a:r>
              <a:rPr lang="pl-PL" b="1" dirty="0"/>
              <a:t>P</a:t>
            </a:r>
            <a:r>
              <a:rPr lang="pl-PL" b="1" dirty="0" smtClean="0"/>
              <a:t>tychographical algorithms</a:t>
            </a:r>
            <a:r>
              <a:rPr lang="pl-PL" dirty="0" smtClean="0"/>
              <a:t> for solving phase problem and reconstruction process</a:t>
            </a:r>
          </a:p>
          <a:p>
            <a:r>
              <a:rPr lang="pl-PL" dirty="0" smtClean="0"/>
              <a:t>Promising method for </a:t>
            </a:r>
            <a:r>
              <a:rPr lang="pl-PL" b="1" dirty="0" smtClean="0"/>
              <a:t>nanoscale bio-imaging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76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Acknowledgments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2100" y="2982740"/>
            <a:ext cx="8520113" cy="485775"/>
          </a:xfrm>
        </p:spPr>
        <p:txBody>
          <a:bodyPr/>
          <a:lstStyle/>
          <a:p>
            <a:r>
              <a:rPr lang="pl-PL" sz="4000" dirty="0" smtClean="0"/>
              <a:t>Thank you for your kind attention!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955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Graph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0763" y="977900"/>
            <a:ext cx="6863736" cy="479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1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Outline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Coherent Diffractive Imaging</a:t>
            </a:r>
          </a:p>
          <a:p>
            <a:r>
              <a:rPr lang="pl-PL" dirty="0" smtClean="0"/>
              <a:t>Ptychography – lensless imaging</a:t>
            </a:r>
          </a:p>
          <a:p>
            <a:r>
              <a:rPr lang="pl-PL" dirty="0" smtClean="0"/>
              <a:t>Experimental setup</a:t>
            </a:r>
          </a:p>
          <a:p>
            <a:r>
              <a:rPr lang="pl-PL" dirty="0" smtClean="0"/>
              <a:t>Ptychographical Iterative Engine</a:t>
            </a:r>
          </a:p>
          <a:p>
            <a:r>
              <a:rPr lang="pl-PL" dirty="0" smtClean="0"/>
              <a:t>Applications</a:t>
            </a:r>
            <a:endParaRPr lang="pl-PL" dirty="0" smtClean="0"/>
          </a:p>
          <a:p>
            <a:r>
              <a:rPr lang="pl-PL" dirty="0" smtClean="0"/>
              <a:t>Conclusions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Fresnel Coherent Diffractive Imaging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 tool for structure analysis on the nanoscale</a:t>
            </a:r>
          </a:p>
          <a:p>
            <a:r>
              <a:rPr lang="pl-PL" dirty="0" smtClean="0"/>
              <a:t>CDI experiment:</a:t>
            </a:r>
          </a:p>
          <a:p>
            <a:pPr lvl="1"/>
            <a:r>
              <a:rPr lang="pl-PL" dirty="0" smtClean="0"/>
              <a:t>Zone plate – creation of divergent beam incident on the sample</a:t>
            </a:r>
          </a:p>
          <a:p>
            <a:pPr lvl="1"/>
            <a:r>
              <a:rPr lang="pl-PL" dirty="0" smtClean="0"/>
              <a:t>OSA – </a:t>
            </a:r>
            <a:r>
              <a:rPr lang="en-US" dirty="0" smtClean="0"/>
              <a:t>removal</a:t>
            </a:r>
            <a:r>
              <a:rPr lang="pl-PL" dirty="0" smtClean="0"/>
              <a:t> of</a:t>
            </a:r>
            <a:r>
              <a:rPr lang="en-US" dirty="0" smtClean="0"/>
              <a:t> </a:t>
            </a:r>
            <a:r>
              <a:rPr lang="en-US" dirty="0"/>
              <a:t>other diffracting orders from the zone plate </a:t>
            </a:r>
            <a:endParaRPr lang="pl-PL" dirty="0" smtClean="0"/>
          </a:p>
          <a:p>
            <a:pPr lvl="1"/>
            <a:r>
              <a:rPr lang="pl-PL" dirty="0" smtClean="0"/>
              <a:t>a coherent plane wave illuminating sample</a:t>
            </a:r>
          </a:p>
          <a:p>
            <a:pPr lvl="1"/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3" y="2918519"/>
            <a:ext cx="5461451" cy="3230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823" y="6010534"/>
            <a:ext cx="567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pl-PL" sz="1200" dirty="0" smtClean="0"/>
              <a:t>.</a:t>
            </a:r>
            <a:r>
              <a:rPr lang="en-US" sz="1200" dirty="0" smtClean="0"/>
              <a:t> A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/>
              <a:t>Larabell</a:t>
            </a:r>
            <a:r>
              <a:rPr lang="en-US" sz="1200" dirty="0"/>
              <a:t>, </a:t>
            </a:r>
            <a:r>
              <a:rPr lang="en-US" sz="1200" dirty="0" smtClean="0"/>
              <a:t>K</a:t>
            </a:r>
            <a:r>
              <a:rPr lang="pl-PL" sz="1200" dirty="0" smtClean="0"/>
              <a:t>.</a:t>
            </a:r>
            <a:r>
              <a:rPr lang="en-US" sz="1200" dirty="0" smtClean="0"/>
              <a:t> A</a:t>
            </a:r>
            <a:r>
              <a:rPr lang="pl-PL" sz="1200" dirty="0" smtClean="0"/>
              <a:t>.</a:t>
            </a:r>
            <a:r>
              <a:rPr lang="en-US" sz="1200" dirty="0" smtClean="0"/>
              <a:t> Nugent</a:t>
            </a:r>
            <a:r>
              <a:rPr lang="pl-PL" sz="1200" dirty="0" smtClean="0"/>
              <a:t>,</a:t>
            </a:r>
            <a:r>
              <a:rPr lang="pl-PL" sz="1200" i="1" dirty="0" smtClean="0"/>
              <a:t> </a:t>
            </a:r>
            <a:r>
              <a:rPr lang="en-US" sz="1200" i="1" dirty="0"/>
              <a:t>Imaging cellular architecture with X-rays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5069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Coherent Diffractive Imaging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b="1" dirty="0" smtClean="0"/>
                  <a:t>Result</a:t>
                </a:r>
                <a:r>
                  <a:rPr lang="pl-PL" dirty="0" smtClean="0"/>
                  <a:t> of measurements:</a:t>
                </a:r>
              </a:p>
              <a:p>
                <a:pPr lvl="1"/>
                <a:r>
                  <a:rPr lang="pl-PL" dirty="0"/>
                  <a:t>Diffraction pattern the the Fraunhofer far </a:t>
                </a:r>
                <a:r>
                  <a:rPr lang="pl-PL" dirty="0" smtClean="0"/>
                  <a:t>field</a:t>
                </a:r>
              </a:p>
              <a:p>
                <a:r>
                  <a:rPr lang="pl-PL" b="1" dirty="0"/>
                  <a:t>Lensless imaging </a:t>
                </a:r>
                <a:r>
                  <a:rPr lang="pl-PL" dirty="0"/>
                  <a:t>– resolution ultimately limited only by the wavelength of the radiation </a:t>
                </a:r>
                <a:endParaRPr lang="pl-PL" dirty="0" smtClean="0"/>
              </a:p>
              <a:p>
                <a:r>
                  <a:rPr lang="pl-PL" dirty="0" smtClean="0"/>
                  <a:t>Direct </a:t>
                </a:r>
                <a:r>
                  <a:rPr lang="pl-PL" dirty="0" smtClean="0"/>
                  <a:t>reconstruction of the original </a:t>
                </a:r>
                <a:r>
                  <a:rPr lang="pl-PL" b="1" dirty="0" smtClean="0"/>
                  <a:t>optical transmission function </a:t>
                </a:r>
                <a:r>
                  <a:rPr lang="pl-PL" dirty="0" smtClean="0"/>
                  <a:t>of the specimen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pl-PL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800" i="1">
                              <a:latin typeface="Cambria Math"/>
                            </a:rPr>
                            <m:t>𝑥</m:t>
                          </m:r>
                          <m:r>
                            <a:rPr lang="pl-PL" sz="1800" i="1">
                              <a:latin typeface="Cambria Math"/>
                            </a:rPr>
                            <m:t>,</m:t>
                          </m:r>
                          <m:r>
                            <a:rPr lang="pl-PL" sz="1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l-PL" sz="1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l-PL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sz="1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pl-PL" sz="18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pl-PL" sz="1800" i="1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pl-PL" sz="1800" i="1">
                                      <a:latin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pl-PL" sz="1800" i="1">
                                  <a:latin typeface="Cambria Math"/>
                                </a:rPr>
                                <m:t>∫</m:t>
                              </m:r>
                              <m:r>
                                <a:rPr lang="pl-PL" sz="1800" i="1">
                                  <a:latin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pl-PL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pl-PL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l-PL" sz="1800" i="1">
                                  <a:latin typeface="Cambria Math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pl-PL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pl-PL" sz="1800">
                                  <a:latin typeface="Cambria Math"/>
                                </a:rPr>
                                <m:t>d</m:t>
                              </m:r>
                              <m:r>
                                <a:rPr lang="pl-PL" sz="18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l-PL" dirty="0" smtClean="0"/>
              </a:p>
              <a:p>
                <a:r>
                  <a:rPr lang="pl-PL" b="1" dirty="0" smtClean="0"/>
                  <a:t>Phase </a:t>
                </a:r>
                <a:r>
                  <a:rPr lang="pl-PL" b="1" dirty="0" smtClean="0"/>
                  <a:t>problem</a:t>
                </a:r>
                <a:r>
                  <a:rPr lang="pl-PL" dirty="0" smtClean="0"/>
                  <a:t>: measured real-valued intensity – amplitude information </a:t>
                </a:r>
                <a:r>
                  <a:rPr lang="pl-PL" dirty="0" smtClean="0"/>
                  <a:t>only, phase lost</a:t>
                </a:r>
                <a:endParaRPr lang="pl-PL" dirty="0" smtClean="0"/>
              </a:p>
              <a:p>
                <a:r>
                  <a:rPr lang="pl-PL" dirty="0" smtClean="0"/>
                  <a:t>Iterative phase retrieval methods</a:t>
                </a:r>
              </a:p>
              <a:p>
                <a:pPr lvl="1"/>
                <a:r>
                  <a:rPr lang="pl-PL" dirty="0" smtClean="0"/>
                  <a:t>Alternations between real and Fourier space with certain boudary constraints</a:t>
                </a:r>
              </a:p>
              <a:p>
                <a:endParaRPr lang="pl-PL" b="0" dirty="0" smtClean="0">
                  <a:latin typeface="Cambria Math"/>
                </a:endParaRPr>
              </a:p>
              <a:p>
                <a:pPr marL="444500" lvl="1" indent="0">
                  <a:buNone/>
                </a:pPr>
                <a:endParaRPr lang="pl-PL" dirty="0" smtClean="0"/>
              </a:p>
              <a:p>
                <a:endParaRPr lang="pl-PL" dirty="0" smtClean="0"/>
              </a:p>
              <a:p>
                <a:pPr lvl="1"/>
                <a:endParaRPr lang="pl-PL" dirty="0" smtClean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01" t="-152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3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Ptychographical Coherent Diffractive Imaging (pCDI)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Ptychography</a:t>
            </a:r>
            <a:r>
              <a:rPr lang="pl-PL" dirty="0" smtClean="0"/>
              <a:t> (from the Greek ”</a:t>
            </a:r>
            <a:r>
              <a:rPr lang="el-GR" dirty="0" smtClean="0"/>
              <a:t>πτνξ</a:t>
            </a:r>
            <a:r>
              <a:rPr lang="pl-PL" dirty="0" smtClean="0"/>
              <a:t>” meaning ”fold”)</a:t>
            </a:r>
          </a:p>
          <a:p>
            <a:r>
              <a:rPr lang="pl-PL" dirty="0" smtClean="0"/>
              <a:t>First proposed by Hoppe and Hegerl in 1970s</a:t>
            </a:r>
          </a:p>
          <a:p>
            <a:r>
              <a:rPr lang="pl-PL" dirty="0" smtClean="0"/>
              <a:t>Diffraction patterns recorded from a series of </a:t>
            </a:r>
            <a:r>
              <a:rPr lang="pl-PL" b="1" dirty="0" smtClean="0"/>
              <a:t>overlapping beam positions</a:t>
            </a:r>
            <a:endParaRPr lang="pl-P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6" y="2789935"/>
            <a:ext cx="6292276" cy="3150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271" y="6048286"/>
            <a:ext cx="567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M. Dierolf et al.,</a:t>
            </a:r>
            <a:r>
              <a:rPr lang="pl-PL" sz="1200" i="1" dirty="0" smtClean="0"/>
              <a:t> Ptychography and lensless X-ray imaging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42114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Ptychography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r>
              <a:rPr lang="pl-PL" b="1" dirty="0" smtClean="0"/>
              <a:t>Prerequsite for pCDI</a:t>
            </a:r>
            <a:r>
              <a:rPr lang="pl-PL" dirty="0" smtClean="0"/>
              <a:t>: localized and mainly coherent illumination</a:t>
            </a:r>
          </a:p>
          <a:p>
            <a:r>
              <a:rPr lang="pl-PL" dirty="0" smtClean="0"/>
              <a:t>Parameters:</a:t>
            </a:r>
          </a:p>
          <a:p>
            <a:pPr lvl="1"/>
            <a:r>
              <a:rPr lang="pl-PL" dirty="0"/>
              <a:t>Data: real-valued intensity</a:t>
            </a:r>
          </a:p>
          <a:p>
            <a:pPr lvl="1"/>
            <a:r>
              <a:rPr lang="pl-PL" dirty="0"/>
              <a:t>Positions of illumination </a:t>
            </a:r>
            <a:r>
              <a:rPr lang="pl-PL" dirty="0" smtClean="0"/>
              <a:t>function</a:t>
            </a:r>
          </a:p>
          <a:p>
            <a:r>
              <a:rPr lang="pl-PL" dirty="0" smtClean="0"/>
              <a:t>Sample illuminated at e.g. 15x15 </a:t>
            </a:r>
            <a:r>
              <a:rPr lang="pl-PL" b="1" dirty="0" smtClean="0"/>
              <a:t>overlapping positions </a:t>
            </a:r>
            <a:r>
              <a:rPr lang="pl-PL" dirty="0" smtClean="0"/>
              <a:t>spaced by certain stepsize</a:t>
            </a:r>
          </a:p>
          <a:p>
            <a:r>
              <a:rPr lang="pl-PL" b="1" dirty="0" smtClean="0"/>
              <a:t>Overlap</a:t>
            </a:r>
            <a:r>
              <a:rPr lang="pl-PL" dirty="0" smtClean="0"/>
              <a:t> of about </a:t>
            </a:r>
            <a:r>
              <a:rPr lang="pl-PL" b="1" dirty="0" smtClean="0"/>
              <a:t>70%</a:t>
            </a:r>
            <a:r>
              <a:rPr lang="pl-PL" dirty="0" smtClean="0"/>
              <a:t> causing high </a:t>
            </a:r>
            <a:r>
              <a:rPr lang="pl-PL" b="1" dirty="0" smtClean="0"/>
              <a:t>increase of image resolution </a:t>
            </a:r>
            <a:r>
              <a:rPr lang="pl-PL" dirty="0" smtClean="0"/>
              <a:t>in reconstruction process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" y="4184457"/>
            <a:ext cx="7033098" cy="1816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271" y="6048286"/>
            <a:ext cx="567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M. Dierolf et al.,</a:t>
            </a:r>
            <a:r>
              <a:rPr lang="pl-PL" sz="1200" i="1" dirty="0" smtClean="0"/>
              <a:t> Ptychography and lensless X-ray imaging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10610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Sample image and some diffraction patterns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23988"/>
            <a:ext cx="81915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280" y="5950533"/>
            <a:ext cx="561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Oliver </a:t>
            </a:r>
            <a:r>
              <a:rPr lang="pl-PL" sz="1200" dirty="0" smtClean="0"/>
              <a:t>Bunk et al., </a:t>
            </a:r>
            <a:r>
              <a:rPr lang="en-US" sz="1200" i="1" dirty="0" smtClean="0"/>
              <a:t>Influence </a:t>
            </a:r>
            <a:r>
              <a:rPr lang="en-US" sz="1200" i="1" dirty="0"/>
              <a:t>of the overlap parameter on the convergence of the</a:t>
            </a:r>
          </a:p>
          <a:p>
            <a:r>
              <a:rPr lang="pl-PL" sz="1200" i="1" dirty="0"/>
              <a:t>ptychographical iterative engine</a:t>
            </a:r>
          </a:p>
        </p:txBody>
      </p:sp>
    </p:spTree>
    <p:extLst>
      <p:ext uri="{BB962C8B-B14F-4D97-AF65-F5344CB8AC3E}">
        <p14:creationId xmlns:p14="http://schemas.microsoft.com/office/powerpoint/2010/main" val="36069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Reconstructions for different relative overlaps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4027251"/>
            <a:ext cx="8520113" cy="174331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Relative overlap (5x5 object positions)</a:t>
            </a:r>
          </a:p>
          <a:p>
            <a:pPr marL="457200" indent="-457200">
              <a:buAutoNum type="alphaLcParenBoth"/>
            </a:pPr>
            <a:r>
              <a:rPr lang="pl-PL" dirty="0" smtClean="0"/>
              <a:t>10%</a:t>
            </a:r>
          </a:p>
          <a:p>
            <a:pPr marL="457200" indent="-457200">
              <a:buAutoNum type="alphaLcParenBoth"/>
            </a:pPr>
            <a:r>
              <a:rPr lang="pl-PL" dirty="0" smtClean="0"/>
              <a:t>60%</a:t>
            </a:r>
          </a:p>
          <a:p>
            <a:pPr marL="457200" indent="-457200">
              <a:buAutoNum type="alphaLcParenBoth"/>
            </a:pPr>
            <a:r>
              <a:rPr lang="pl-PL" dirty="0" smtClean="0"/>
              <a:t>100% (conventional iterative phase retrieval)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1" y="1006024"/>
            <a:ext cx="8628434" cy="27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280" y="5950533"/>
            <a:ext cx="561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Oliver </a:t>
            </a:r>
            <a:r>
              <a:rPr lang="pl-PL" sz="1200" dirty="0" smtClean="0"/>
              <a:t>Bunk et al., </a:t>
            </a:r>
            <a:r>
              <a:rPr lang="en-US" sz="1200" i="1" dirty="0" smtClean="0"/>
              <a:t>Influence </a:t>
            </a:r>
            <a:r>
              <a:rPr lang="en-US" sz="1200" i="1" dirty="0"/>
              <a:t>of the overlap parameter on the convergence of the</a:t>
            </a:r>
          </a:p>
          <a:p>
            <a:r>
              <a:rPr lang="pl-PL" sz="1200" i="1" dirty="0"/>
              <a:t>ptychographical iterative engine</a:t>
            </a:r>
          </a:p>
        </p:txBody>
      </p:sp>
    </p:spTree>
    <p:extLst>
      <p:ext uri="{BB962C8B-B14F-4D97-AF65-F5344CB8AC3E}">
        <p14:creationId xmlns:p14="http://schemas.microsoft.com/office/powerpoint/2010/main" val="4674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Experimental setup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2" y="743008"/>
            <a:ext cx="8467779" cy="4792663"/>
          </a:xfrm>
        </p:spPr>
      </p:pic>
      <p:grpSp>
        <p:nvGrpSpPr>
          <p:cNvPr id="11" name="Group 10"/>
          <p:cNvGrpSpPr/>
          <p:nvPr/>
        </p:nvGrpSpPr>
        <p:grpSpPr>
          <a:xfrm>
            <a:off x="1728132" y="3011447"/>
            <a:ext cx="7323589" cy="2933893"/>
            <a:chOff x="1728132" y="3263117"/>
            <a:chExt cx="7323589" cy="2933893"/>
          </a:xfrm>
        </p:grpSpPr>
        <p:sp>
          <p:nvSpPr>
            <p:cNvPr id="5" name="TextBox 4"/>
            <p:cNvSpPr txBox="1"/>
            <p:nvPr/>
          </p:nvSpPr>
          <p:spPr>
            <a:xfrm>
              <a:off x="1728132" y="5612235"/>
              <a:ext cx="1895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rgbClr val="00A5EB"/>
                  </a:solidFill>
                </a:rPr>
                <a:t>p</a:t>
              </a:r>
              <a:r>
                <a:rPr lang="pl-PL" b="1" dirty="0" smtClean="0">
                  <a:solidFill>
                    <a:srgbClr val="00A5EB"/>
                  </a:solidFill>
                </a:rPr>
                <a:t>olarization</a:t>
              </a:r>
            </a:p>
            <a:p>
              <a:r>
                <a:rPr lang="pl-PL" b="1" dirty="0" smtClean="0">
                  <a:solidFill>
                    <a:srgbClr val="00A5EB"/>
                  </a:solidFill>
                </a:rPr>
                <a:t>direction</a:t>
              </a:r>
              <a:endParaRPr lang="pl-PL" b="1" dirty="0">
                <a:solidFill>
                  <a:srgbClr val="00A5EB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7017" y="3464644"/>
              <a:ext cx="578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A5EB"/>
                  </a:solidFill>
                </a:rPr>
                <a:t>FZP</a:t>
              </a:r>
              <a:endParaRPr lang="pl-PL" b="1" dirty="0">
                <a:solidFill>
                  <a:srgbClr val="00A5EB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6297" y="3307955"/>
              <a:ext cx="720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A5EB"/>
                  </a:solidFill>
                </a:rPr>
                <a:t>OSA</a:t>
              </a:r>
              <a:endParaRPr lang="pl-PL" b="1" dirty="0">
                <a:solidFill>
                  <a:srgbClr val="00A5EB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6352" y="3263117"/>
              <a:ext cx="910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A5EB"/>
                  </a:solidFill>
                </a:rPr>
                <a:t>sample</a:t>
              </a:r>
              <a:endParaRPr lang="pl-PL" b="1" dirty="0">
                <a:solidFill>
                  <a:srgbClr val="00A5EB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80370" y="4229447"/>
              <a:ext cx="13827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A5EB"/>
                  </a:solidFill>
                </a:rPr>
                <a:t>PILATUS 6M </a:t>
              </a:r>
            </a:p>
            <a:p>
              <a:r>
                <a:rPr lang="pl-PL" b="1" dirty="0" smtClean="0">
                  <a:solidFill>
                    <a:srgbClr val="00A5EB"/>
                  </a:solidFill>
                </a:rPr>
                <a:t>detector</a:t>
              </a:r>
              <a:endParaRPr lang="pl-PL" b="1" dirty="0">
                <a:solidFill>
                  <a:srgbClr val="00A5EB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0689" y="5612235"/>
              <a:ext cx="4091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A5EB"/>
                  </a:solidFill>
                </a:rPr>
                <a:t>FZP – Fresnel Zone Plate</a:t>
              </a:r>
            </a:p>
            <a:p>
              <a:r>
                <a:rPr lang="pl-PL" b="1" dirty="0" smtClean="0">
                  <a:solidFill>
                    <a:srgbClr val="00A5EB"/>
                  </a:solidFill>
                </a:rPr>
                <a:t>OSA – Order Sorting Aperture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4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814</TotalTime>
  <Words>724</Words>
  <Application>Microsoft Office PowerPoint</Application>
  <PresentationFormat>On-screen Show (4:3)</PresentationFormat>
  <Paragraphs>128</Paragraphs>
  <Slides>19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PPT-Vorlage_en</vt:lpstr>
      <vt:lpstr>Ptychographical measurements of biological specimen</vt:lpstr>
      <vt:lpstr>Outline</vt:lpstr>
      <vt:lpstr>Fresnel Coherent Diffractive Imaging</vt:lpstr>
      <vt:lpstr>Coherent Diffractive Imaging</vt:lpstr>
      <vt:lpstr>Ptychographical Coherent Diffractive Imaging (pCDI)</vt:lpstr>
      <vt:lpstr>Ptychography</vt:lpstr>
      <vt:lpstr>Sample image and some diffraction patterns</vt:lpstr>
      <vt:lpstr>Reconstructions for different relative overlaps</vt:lpstr>
      <vt:lpstr>Experimental setup</vt:lpstr>
      <vt:lpstr>Experiment design – crucial parameters</vt:lpstr>
      <vt:lpstr>P11: Ptychography</vt:lpstr>
      <vt:lpstr>Ptychographical Iterative Engine</vt:lpstr>
      <vt:lpstr>Algorithm of reconstruction</vt:lpstr>
      <vt:lpstr>Applications</vt:lpstr>
      <vt:lpstr>Applications</vt:lpstr>
      <vt:lpstr>Conclusions</vt:lpstr>
      <vt:lpstr>Acknowledgments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Ptychographical measurements of biological specimen</dc:title>
  <dc:creator>Elanor</dc:creator>
  <cp:lastModifiedBy>Elanor</cp:lastModifiedBy>
  <cp:revision>52</cp:revision>
  <dcterms:created xsi:type="dcterms:W3CDTF">2012-09-05T10:08:49Z</dcterms:created>
  <dcterms:modified xsi:type="dcterms:W3CDTF">2012-09-06T09:17:50Z</dcterms:modified>
</cp:coreProperties>
</file>