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  <p:sldMasterId id="2147483663" r:id="rId5"/>
  </p:sldMasterIdLst>
  <p:notesMasterIdLst>
    <p:notesMasterId r:id="rId39"/>
  </p:notesMasterIdLst>
  <p:handoutMasterIdLst>
    <p:handoutMasterId r:id="rId40"/>
  </p:handoutMasterIdLst>
  <p:sldIdLst>
    <p:sldId id="854" r:id="rId6"/>
    <p:sldId id="855" r:id="rId7"/>
    <p:sldId id="891" r:id="rId8"/>
    <p:sldId id="865" r:id="rId9"/>
    <p:sldId id="866" r:id="rId10"/>
    <p:sldId id="851" r:id="rId11"/>
    <p:sldId id="868" r:id="rId12"/>
    <p:sldId id="867" r:id="rId13"/>
    <p:sldId id="869" r:id="rId14"/>
    <p:sldId id="884" r:id="rId15"/>
    <p:sldId id="852" r:id="rId16"/>
    <p:sldId id="892" r:id="rId17"/>
    <p:sldId id="887" r:id="rId18"/>
    <p:sldId id="893" r:id="rId19"/>
    <p:sldId id="894" r:id="rId20"/>
    <p:sldId id="857" r:id="rId21"/>
    <p:sldId id="871" r:id="rId22"/>
    <p:sldId id="899" r:id="rId23"/>
    <p:sldId id="898" r:id="rId24"/>
    <p:sldId id="859" r:id="rId25"/>
    <p:sldId id="873" r:id="rId26"/>
    <p:sldId id="876" r:id="rId27"/>
    <p:sldId id="877" r:id="rId28"/>
    <p:sldId id="878" r:id="rId29"/>
    <p:sldId id="879" r:id="rId30"/>
    <p:sldId id="900" r:id="rId31"/>
    <p:sldId id="881" r:id="rId32"/>
    <p:sldId id="882" r:id="rId33"/>
    <p:sldId id="883" r:id="rId34"/>
    <p:sldId id="860" r:id="rId35"/>
    <p:sldId id="885" r:id="rId36"/>
    <p:sldId id="886" r:id="rId37"/>
    <p:sldId id="895" r:id="rId38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rola" initials="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00"/>
    <a:srgbClr val="0066FF"/>
    <a:srgbClr val="FFE7BD"/>
    <a:srgbClr val="FFCC66"/>
    <a:srgbClr val="FFCC99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7" autoAdjust="0"/>
  </p:normalViewPr>
  <p:slideViewPr>
    <p:cSldViewPr snapToGrid="0">
      <p:cViewPr>
        <p:scale>
          <a:sx n="60" d="100"/>
          <a:sy n="60" d="100"/>
        </p:scale>
        <p:origin x="-1422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5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14" y="-60"/>
      </p:cViewPr>
      <p:guideLst>
        <p:guide orient="horz" pos="2924"/>
        <p:guide pos="220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302820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21" tIns="45610" rIns="91221" bIns="45610" numCol="1" anchor="t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55209" y="0"/>
            <a:ext cx="302820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21" tIns="45610" rIns="91221" bIns="45610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fld id="{758DDE26-7A15-4396-B294-60D5AA25B991}" type="datetimeFigureOut">
              <a:rPr lang="en-US"/>
              <a:pPr/>
              <a:t>10/30/2012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1" y="8817926"/>
            <a:ext cx="302820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21" tIns="45610" rIns="91221" bIns="45610" numCol="1" anchor="b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55209" y="8817926"/>
            <a:ext cx="302820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21" tIns="45610" rIns="91221" bIns="456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fld id="{84B8F0FA-C10A-45C1-BBAB-4A604987A9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31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820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209" y="0"/>
            <a:ext cx="302820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818" y="4409758"/>
            <a:ext cx="5587366" cy="417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7926"/>
            <a:ext cx="302820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209" y="8817926"/>
            <a:ext cx="302820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fld id="{7F22B0DF-0EDB-41BA-AF56-199850EB70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333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(16:30) LC6-1, invited, </a:t>
            </a:r>
            <a:r>
              <a:rPr lang="en-US" dirty="0" smtClean="0">
                <a:hlinkClick r:id="" action="ppaction://hlinkfile"/>
              </a:rPr>
              <a:t>Applications of Linear Collider Supporting Instrumentation Technology (Industry Perspective)</a:t>
            </a:r>
            <a:endParaRPr lang="en-US" dirty="0" smtClean="0"/>
          </a:p>
          <a:p>
            <a:r>
              <a:rPr lang="en-US" u="sng" dirty="0" smtClean="0"/>
              <a:t>M. Ross</a:t>
            </a:r>
            <a:endParaRPr lang="en-US" dirty="0" smtClean="0"/>
          </a:p>
          <a:p>
            <a:r>
              <a:rPr lang="en-US" dirty="0" smtClean="0"/>
              <a:t>SLAC National Accelerator Laboratory, Menlo Park, CA, USA</a:t>
            </a:r>
          </a:p>
          <a:p>
            <a:r>
              <a:rPr lang="en-US" dirty="0" smtClean="0">
                <a:effectLst/>
              </a:rPr>
              <a:t>The recently - published Department of Energy Report ' Accelerators for America's Future' (http://www.acceleratorsamerica.org/report/index.html), lists Reliability, Beam Power/RF and Beam Transport and Control as the top R &amp; D needs for various accelerator applications. While it is unlikely the Grand Challenges formulated in response to the report will target these needs specifically, we can expect follow-on work to focus on these top R &amp; D needs as high-priority by-products. Instrumentation of different kinds is used to support the operation of modern accelerators through beam measurements, component monitoring and control and RF feedback and will therefore have a strong role in this work. The example of RF feedback, to be presented in this talk, uses leading-edge technology digital signal processing to achieve the required stabilization. Other examples to be discussed include radiation effects on electronics (LHC and ILC), low latency feedback (ILC / CLIC), ultra-low noise receivers (ILC) and mechanical stabilization systems (CLIC).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Instrumentation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Synthesize new technologies: lasers and signal processing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B0DF-0EDB-41BA-AF56-199850EB708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68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1pPr>
            <a:lvl2pPr marL="38561392" indent="-38096602"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2pPr>
            <a:lvl3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3pPr>
            <a:lvl4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4pPr>
            <a:lvl5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5pPr>
            <a:lvl6pPr marL="4647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6pPr>
            <a:lvl7pPr marL="9295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7pPr>
            <a:lvl8pPr marL="1394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8pPr>
            <a:lvl9pPr marL="185915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9pPr>
          </a:lstStyle>
          <a:p>
            <a:fld id="{55E210EA-D52F-4895-B9CA-40B5E32B0E39}" type="slidenum">
              <a:rPr lang="en-US">
                <a:solidFill>
                  <a:srgbClr val="000000"/>
                </a:solidFill>
                <a:latin typeface="Times New Roman" pitchFamily="-111" charset="0"/>
              </a:rPr>
              <a:pPr/>
              <a:t>17</a:t>
            </a:fld>
            <a:endParaRPr lang="en-US">
              <a:solidFill>
                <a:srgbClr val="000000"/>
              </a:solidFill>
              <a:latin typeface="Times New Roman" pitchFamily="-111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>
              <a:latin typeface="Times New Roman" pitchFamily="-111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1547C-E9CD-4301-8541-0138C0AC32F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B0DF-0EDB-41BA-AF56-199850EB708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28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B0DF-0EDB-41BA-AF56-199850EB708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38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B0DF-0EDB-41BA-AF56-199850EB708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60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B0DF-0EDB-41BA-AF56-199850EB708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1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B0DF-0EDB-41BA-AF56-199850EB708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4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1pPr>
            <a:lvl2pPr marL="38561392" indent="-38096602"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2pPr>
            <a:lvl3pPr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3pPr>
            <a:lvl4pPr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4pPr>
            <a:lvl5pPr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5pPr>
            <a:lvl6pPr marL="4647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6pPr>
            <a:lvl7pPr marL="9295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7pPr>
            <a:lvl8pPr marL="1394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8pPr>
            <a:lvl9pPr marL="185915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9pPr>
          </a:lstStyle>
          <a:p>
            <a:fld id="{AD9F479D-67F1-4635-8B10-5A03CCEF2B4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/>
              <a:t>10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++++++++++++++++++++++++++++</a:t>
            </a:r>
          </a:p>
          <a:p>
            <a:endParaRPr lang="en-US" dirty="0" smtClean="0"/>
          </a:p>
          <a:p>
            <a:r>
              <a:rPr lang="en-US" dirty="0" smtClean="0"/>
              <a:t>LC Accelerator Technologies for Industrial Applications (ILC &amp; CLIC) – Session 6, 31 October, 2012 Anaheim, CA IEEE NSS.</a:t>
            </a:r>
          </a:p>
          <a:p>
            <a:endParaRPr lang="en-US" dirty="0" smtClean="0"/>
          </a:p>
          <a:p>
            <a:r>
              <a:rPr lang="en-US" dirty="0" smtClean="0"/>
              <a:t> Marc Ross, SLAC National Accelerator Laboratory</a:t>
            </a:r>
          </a:p>
          <a:p>
            <a:endParaRPr lang="en-US" dirty="0" smtClean="0"/>
          </a:p>
          <a:p>
            <a:r>
              <a:rPr lang="en-US" dirty="0" smtClean="0"/>
              <a:t>++++++++++++++++++++++++++++</a:t>
            </a:r>
          </a:p>
          <a:p>
            <a:endParaRPr lang="en-US" dirty="0" smtClean="0"/>
          </a:p>
          <a:p>
            <a:r>
              <a:rPr lang="en-US" dirty="0" smtClean="0"/>
              <a:t>•  16:30  –  16:55  -  Applications  of  Linear  Collider  supporting  instrumentation technology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Abstract:</a:t>
            </a:r>
          </a:p>
          <a:p>
            <a:r>
              <a:rPr lang="en-US" dirty="0" smtClean="0"/>
              <a:t>The recently - published Department of Energy Report ' Accelerators for America's Future' (http://www.acceleratorsamerica.org/report/index.html ), lists Reliability, Beam Power/RF and Beam Transport and Control as the top R &amp; D needs for various accelerator applications. While it is unlikely the Grand Challenges formulated in response to the report will target these needs specifically, we can expect follow-on work to focus on these top R &amp; D needs as high-priority byproducts. Instrumentation of different kinds is used to support the operation of modern accelerators through beam measurements, component monitoring and control and RF feedback and will therefore have a strong role in this work. The example of RF feedback, to be presented in this talk, uses leading-edge technology digital signal processing to achieve the required stabilization.  Other examples to be discussed include radiation effects on electronics (LHC and ILC), low latency feedback (ILC / CLIC), ultra-low noise receivers (ILC) and mechanical stabilization systems (CLIC).</a:t>
            </a:r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smtClean="0"/>
              <a:t>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B0DF-0EDB-41BA-AF56-199850EB708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59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Phys. Rev. ST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Accel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 Beams 15, 042801 (2012)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B0DF-0EDB-41BA-AF56-199850EB708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2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228600"/>
            <a:ext cx="20383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59626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153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19200"/>
            <a:ext cx="8077200" cy="4876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F1EAF-BACC-4744-B83F-57C986175A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95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30 October, 2012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M. Ross, SLAC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999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56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30 October, 2012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M. Ross, SLAC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190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30 October, 2012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M. Ross, SLAC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77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30 October, 2012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M. Ross, SLAC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80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30 October, 2012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M. Ross, SLAC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80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>
                <a:latin typeface="Trebuchet MS" pitchFamily="34" charset="0"/>
              </a:defRPr>
            </a:lvl1pPr>
          </a:lstStyle>
          <a:p>
            <a:fld id="{46D7A3A9-117E-4EF5-82A3-3CC7D0AB76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latin typeface="Trebuchet MS" pitchFamily="34" charset="0"/>
              </a:defRPr>
            </a:lvl1pPr>
          </a:lstStyle>
          <a:p>
            <a:r>
              <a:rPr lang="en-US" smtClean="0"/>
              <a:t>M. Ross, SLAC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30 October, 2012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M. Ross, SLAC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38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30 October, 2012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M. Ross, SLAC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94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30 October, 2012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M. Ross, SLAC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3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30 October, 2012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M. Ross, SLAC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51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30 October, 2012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M. Ross, SLAC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98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30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1676400" cy="365125"/>
          </a:xfrm>
        </p:spPr>
        <p:txBody>
          <a:bodyPr/>
          <a:lstStyle>
            <a:lvl1pPr>
              <a:defRPr sz="1400">
                <a:latin typeface="Trebuchet MS" pitchFamily="34" charset="0"/>
              </a:defRPr>
            </a:lvl1pPr>
          </a:lstStyle>
          <a:p>
            <a:fld id="{46D7A3A9-117E-4EF5-82A3-3CC7D0AB76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 sz="1400">
                <a:latin typeface="Trebuchet MS" pitchFamily="34" charset="0"/>
              </a:defRPr>
            </a:lvl1pPr>
          </a:lstStyle>
          <a:p>
            <a:r>
              <a:rPr lang="en-US" smtClean="0"/>
              <a:t>M. Ross, SLAC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077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4" descr="SLAC_Logo_hire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" y="6157913"/>
            <a:ext cx="152717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ar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05800" y="6019800"/>
            <a:ext cx="712788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0" y="1104900"/>
            <a:ext cx="8574088" cy="0"/>
          </a:xfrm>
          <a:prstGeom prst="line">
            <a:avLst/>
          </a:prstGeom>
          <a:noFill/>
          <a:ln w="38100">
            <a:solidFill>
              <a:srgbClr val="B400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 algn="ctr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b="1">
              <a:latin typeface="Arial" charset="0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M. Ross, SLAC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67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fld id="{46D7A3A9-117E-4EF5-82A3-3CC7D0AB76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87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pitchFamily="-112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pitchFamily="-112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pitchFamily="-112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pitchFamily="-112" charset="-128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12" charset="-128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12" charset="-128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12" charset="-128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12" charset="-128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5000"/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90000"/>
        <a:buFont typeface="Georgia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Font typeface="Georgia" pitchFamily="18" charset="0"/>
        <a:buChar char="▫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pitchFamily="34" charset="0"/>
        <a:buChar char="-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520" y="0"/>
            <a:ext cx="7566923" cy="6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pic>
        <p:nvPicPr>
          <p:cNvPr id="7" name="Picture 6" descr="CLIC-Logo-Color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4945" y="1635"/>
            <a:ext cx="504363" cy="504363"/>
          </a:xfrm>
          <a:prstGeom prst="rect">
            <a:avLst/>
          </a:prstGeom>
        </p:spPr>
      </p:pic>
      <p:pic>
        <p:nvPicPr>
          <p:cNvPr id="8" name="Picture 7" descr="CLIC-Logo-Color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434618" y="1635"/>
            <a:ext cx="504363" cy="50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6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Applications of Linear Collider Supporting Instrumentation Technology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u="sng" dirty="0"/>
              <a:t>M. C. Ross</a:t>
            </a:r>
            <a:endParaRPr lang="en-US" dirty="0"/>
          </a:p>
          <a:p>
            <a:r>
              <a:rPr lang="en-US" dirty="0"/>
              <a:t>SLAC National Accelerator </a:t>
            </a:r>
            <a:r>
              <a:rPr lang="en-US" dirty="0" smtClean="0"/>
              <a:t>Laboratory</a:t>
            </a:r>
          </a:p>
          <a:p>
            <a:endParaRPr lang="en-US" dirty="0"/>
          </a:p>
          <a:p>
            <a:r>
              <a:rPr lang="en-US" dirty="0" smtClean="0"/>
              <a:t>30 October, 2012 16:3</a:t>
            </a:r>
            <a:r>
              <a:rPr lang="en-US" dirty="0" smtClean="0">
                <a:sym typeface="Wingdings" pitchFamily="2" charset="2"/>
              </a:rPr>
              <a:t>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619297" cy="178743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8" name="Picture 10" descr="ilccolo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8135" y="5706406"/>
            <a:ext cx="1400175" cy="9144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263" y="5430626"/>
            <a:ext cx="1400951" cy="14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6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92125" y="0"/>
            <a:ext cx="8131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5" rIns="91411" bIns="45705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2pPr>
            <a:lvl3pPr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3pPr>
            <a:lvl4pPr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4pPr>
            <a:lvl5pPr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9pPr>
          </a:lstStyle>
          <a:p>
            <a:pPr algn="ctr"/>
            <a:r>
              <a:rPr lang="en-US" sz="280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CLIC Drive Beam </a:t>
            </a:r>
          </a:p>
        </p:txBody>
      </p:sp>
      <p:cxnSp>
        <p:nvCxnSpPr>
          <p:cNvPr id="26" name="Connecteur droit 25"/>
          <p:cNvCxnSpPr>
            <a:cxnSpLocks noChangeShapeType="1"/>
          </p:cNvCxnSpPr>
          <p:nvPr/>
        </p:nvCxnSpPr>
        <p:spPr bwMode="auto">
          <a:xfrm>
            <a:off x="0" y="531813"/>
            <a:ext cx="9144000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412" name="Image 116" descr="Figure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39"/>
          <a:stretch>
            <a:fillRect/>
          </a:stretch>
        </p:blipFill>
        <p:spPr bwMode="auto">
          <a:xfrm>
            <a:off x="-27859" y="3298825"/>
            <a:ext cx="9783477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13" name="ZoneTexte 36"/>
          <p:cNvSpPr txBox="1">
            <a:spLocks noChangeArrowheads="1"/>
          </p:cNvSpPr>
          <p:nvPr/>
        </p:nvSpPr>
        <p:spPr bwMode="auto">
          <a:xfrm>
            <a:off x="0" y="990600"/>
            <a:ext cx="55705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4161750" indent="-24161750"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2pPr>
            <a:lvl3pPr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3pPr>
            <a:lvl4pPr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4pPr>
            <a:lvl5pPr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MS PGothic" pitchFamily="34" charset="-128"/>
              </a:defRPr>
            </a:lvl9pPr>
          </a:lstStyle>
          <a:p>
            <a:pPr marL="0" lvl="2">
              <a:buFont typeface="Courier New" pitchFamily="49" charset="0"/>
              <a:buChar char="o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 CLIC RF power source based on Drive Beams</a:t>
            </a:r>
          </a:p>
          <a:p>
            <a:pPr marL="0" lvl="2">
              <a:buFont typeface="Courier New" pitchFamily="49" charset="0"/>
              <a:buChar char="o"/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marL="0" lvl="2">
              <a:buFont typeface="Courier New" pitchFamily="49" charset="0"/>
              <a:buChar char="o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 High intensity (100A) high frequency (12GHz) beams </a:t>
            </a:r>
          </a:p>
          <a:p>
            <a:pPr marL="0" lvl="2">
              <a:buFont typeface="Courier New" pitchFamily="49" charset="0"/>
              <a:buChar char="o"/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marL="0" lvl="2">
              <a:buFont typeface="Courier New" pitchFamily="49" charset="0"/>
              <a:buChar char="o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 Accounts for another 100kms of beam lines and </a:t>
            </a:r>
          </a:p>
          <a:p>
            <a:pPr marL="0" lvl="2"/>
            <a:r>
              <a:rPr lang="en-US">
                <a:latin typeface="Times New Roman" pitchFamily="18" charset="0"/>
                <a:cs typeface="Times New Roman" pitchFamily="18" charset="0"/>
              </a:rPr>
              <a:t>~ 10</a:t>
            </a:r>
            <a:r>
              <a:rPr lang="en-US" baseline="3000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beam instruments (&gt;95% in tunnel) </a:t>
            </a:r>
          </a:p>
          <a:p>
            <a:pPr marL="0" lvl="2">
              <a:buFont typeface="Courier New" pitchFamily="49" charset="0"/>
              <a:buChar char="o"/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marL="0" lvl="2">
              <a:buFont typeface="Courier New" pitchFamily="49" charset="0"/>
              <a:buChar char="o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 Large number but more relaxed requirements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114800" y="6172200"/>
            <a:ext cx="914400" cy="381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sz="1000" b="1">
                <a:solidFill>
                  <a:srgbClr val="000000"/>
                </a:solidFill>
                <a:latin typeface="Calibri" pitchFamily="34" charset="0"/>
              </a:rPr>
              <a:t>Main Beam</a:t>
            </a:r>
          </a:p>
          <a:p>
            <a:pPr algn="ctr"/>
            <a:r>
              <a:rPr lang="fr-FR" sz="1000" b="1">
                <a:solidFill>
                  <a:srgbClr val="000000"/>
                </a:solidFill>
                <a:latin typeface="Calibri" pitchFamily="34" charset="0"/>
              </a:rPr>
              <a:t>Complex</a:t>
            </a:r>
          </a:p>
        </p:txBody>
      </p:sp>
      <p:pic>
        <p:nvPicPr>
          <p:cNvPr id="1541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16438" r="77357"/>
          <a:stretch>
            <a:fillRect/>
          </a:stretch>
        </p:blipFill>
        <p:spPr bwMode="auto">
          <a:xfrm>
            <a:off x="0" y="0"/>
            <a:ext cx="8382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6" name="Picture 10" descr="clic-logo2010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363" y="0"/>
            <a:ext cx="5286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34" name="Tableau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503869"/>
              </p:ext>
            </p:extLst>
          </p:nvPr>
        </p:nvGraphicFramePr>
        <p:xfrm>
          <a:off x="3090040" y="793518"/>
          <a:ext cx="5977760" cy="3731174"/>
        </p:xfrm>
        <a:graphic>
          <a:graphicData uri="http://schemas.openxmlformats.org/drawingml/2006/table">
            <a:tbl>
              <a:tblPr/>
              <a:tblGrid>
                <a:gridCol w="2339123"/>
                <a:gridCol w="1299513"/>
                <a:gridCol w="1272440"/>
                <a:gridCol w="1066684"/>
              </a:tblGrid>
              <a:tr h="829149">
                <a:tc>
                  <a:txBody>
                    <a:bodyPr/>
                    <a:lstStyle/>
                    <a:p>
                      <a:pPr marL="0" marR="0" lvl="0" indent="11430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DB Instruments</a:t>
                      </a:r>
                      <a:endParaRPr kumimoji="0" lang="fr-F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AD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1430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Surface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AD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1430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Tunnel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AD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1430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Total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ADEB"/>
                    </a:solidFill>
                  </a:tcPr>
                </a:tc>
              </a:tr>
              <a:tr h="414575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Intensity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38</a:t>
                      </a:r>
                      <a:endParaRPr kumimoji="0" lang="fr-FR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240</a:t>
                      </a:r>
                      <a:endParaRPr kumimoji="0" lang="fr-FR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278</a:t>
                      </a:r>
                      <a:endParaRPr kumimoji="0" lang="fr-FR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585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</a:tr>
              <a:tr h="414575">
                <a:tc>
                  <a:txBody>
                    <a:bodyPr/>
                    <a:lstStyle/>
                    <a:p>
                      <a:pPr marL="20638" marR="0" lvl="0" indent="-20638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Position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1834</a:t>
                      </a:r>
                      <a:endParaRPr kumimoji="0" lang="fr-FR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44220</a:t>
                      </a:r>
                      <a:endParaRPr kumimoji="0" lang="fr-FR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46054</a:t>
                      </a:r>
                      <a:endParaRPr kumimoji="0" lang="fr-FR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585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</a:tr>
              <a:tr h="414575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Beam Size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32</a:t>
                      </a:r>
                      <a:endParaRPr kumimoji="0" lang="fr-FR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768</a:t>
                      </a:r>
                      <a:endParaRPr kumimoji="0" lang="fr-FR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800</a:t>
                      </a:r>
                      <a:endParaRPr kumimoji="0" lang="fr-FR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</a:tr>
              <a:tr h="414575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Energy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18</a:t>
                      </a:r>
                      <a:endParaRPr kumimoji="0" lang="fr-FR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192</a:t>
                      </a:r>
                      <a:endParaRPr kumimoji="0" lang="fr-FR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210</a:t>
                      </a:r>
                      <a:endParaRPr kumimoji="0" lang="fr-FR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</a:tr>
              <a:tr h="414575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Energy Spread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18</a:t>
                      </a:r>
                      <a:endParaRPr kumimoji="0" lang="fr-FR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192</a:t>
                      </a:r>
                      <a:endParaRPr kumimoji="0" lang="fr-FR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210</a:t>
                      </a:r>
                      <a:endParaRPr kumimoji="0" lang="fr-FR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</a:tr>
              <a:tr h="414575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Bunch Length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24</a:t>
                      </a:r>
                      <a:endParaRPr kumimoji="0" lang="fr-FR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288</a:t>
                      </a:r>
                      <a:endParaRPr kumimoji="0" lang="fr-FR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312</a:t>
                      </a:r>
                      <a:endParaRPr kumimoji="0" lang="fr-FR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</a:tr>
              <a:tr h="414575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Beam Loss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1730</a:t>
                      </a:r>
                      <a:endParaRPr kumimoji="0" lang="fr-FR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44220</a:t>
                      </a:r>
                      <a:endParaRPr kumimoji="0" lang="fr-FR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45950</a:t>
                      </a:r>
                      <a:endParaRPr kumimoji="0" lang="fr-FR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FE"/>
                    </a:solidFill>
                  </a:tcPr>
                </a:tc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7362488" y="1876094"/>
            <a:ext cx="1954924" cy="835573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378254" y="3920414"/>
            <a:ext cx="1954924" cy="835573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3021777"/>
            <a:ext cx="1954924" cy="835573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Reliability and Availability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1" y="78827"/>
            <a:ext cx="9077578" cy="66057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5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361"/>
            <a:ext cx="8466083" cy="608664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ILC</a:t>
            </a:r>
            <a:r>
              <a:rPr lang="en-US" baseline="0" dirty="0" smtClean="0"/>
              <a:t> Downtime by System: Sample run of ‘</a:t>
            </a:r>
            <a:r>
              <a:rPr lang="en-US" baseline="0" dirty="0" err="1" smtClean="0"/>
              <a:t>Availsim</a:t>
            </a:r>
            <a:r>
              <a:rPr lang="en-US" baseline="0" dirty="0" smtClean="0"/>
              <a:t>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3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Radiation Effects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/>
              <a:t>Strategy: Reduce</a:t>
            </a:r>
            <a:r>
              <a:rPr lang="en-US" baseline="0" dirty="0" smtClean="0"/>
              <a:t> expensive cable infrastructure using local electronics</a:t>
            </a:r>
          </a:p>
          <a:p>
            <a:r>
              <a:rPr lang="en-US" baseline="0" dirty="0" smtClean="0"/>
              <a:t>Problem: impact</a:t>
            </a:r>
            <a:r>
              <a:rPr lang="en-US" dirty="0" smtClean="0"/>
              <a:t> of radiation on electronics (Controls, Power converters and Instrumentation)</a:t>
            </a:r>
          </a:p>
          <a:p>
            <a:pPr lvl="1"/>
            <a:r>
              <a:rPr lang="en-US" dirty="0" smtClean="0"/>
              <a:t>(commercial equipment deployed)</a:t>
            </a:r>
          </a:p>
          <a:p>
            <a:pPr lvl="1"/>
            <a:r>
              <a:rPr lang="en-US" dirty="0" smtClean="0"/>
              <a:t>(radiation environment different from space application)</a:t>
            </a:r>
          </a:p>
          <a:p>
            <a:r>
              <a:rPr lang="en-US" dirty="0" smtClean="0"/>
              <a:t>Mitigate effects to within a given ‘mean-time-to-failure’ budget</a:t>
            </a:r>
          </a:p>
          <a:p>
            <a:r>
              <a:rPr lang="en-US" dirty="0" smtClean="0"/>
              <a:t>Single-Event-Effects and Total Ionizing Dose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478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3300"/>
                  </a:solidFill>
                </a:uFill>
              </a:rPr>
              <a:t>Example 3: </a:t>
            </a:r>
            <a:r>
              <a:rPr lang="en-US" u="sng" dirty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3300"/>
                  </a:solidFill>
                </a:uFill>
              </a:rPr>
              <a:t>LHC ‘radiation to electronics ‘r2e’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2330" y="5876018"/>
            <a:ext cx="185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Brugger</a:t>
            </a:r>
            <a:r>
              <a:rPr lang="en-US" dirty="0" smtClean="0"/>
              <a:t> et 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5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4888" y="110102"/>
            <a:ext cx="8229600" cy="582594"/>
          </a:xfrm>
        </p:spPr>
        <p:txBody>
          <a:bodyPr>
            <a:noAutofit/>
          </a:bodyPr>
          <a:lstStyle/>
          <a:p>
            <a:r>
              <a:rPr lang="en-US" sz="4400" dirty="0" smtClean="0"/>
              <a:t>R2E Mitigation Strategy</a:t>
            </a:r>
            <a:endParaRPr lang="en-GB" sz="4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02039-3293-4EC8-B5F1-A7127E526F50}" type="slidenum">
              <a:rPr lang="en-GB" smtClean="0"/>
              <a:pPr/>
              <a:t>14</a:t>
            </a:fld>
            <a:endParaRPr lang="en-GB"/>
          </a:p>
        </p:txBody>
      </p:sp>
      <p:grpSp>
        <p:nvGrpSpPr>
          <p:cNvPr id="2" name="Group 9"/>
          <p:cNvGrpSpPr/>
          <p:nvPr/>
        </p:nvGrpSpPr>
        <p:grpSpPr>
          <a:xfrm>
            <a:off x="323528" y="1052736"/>
            <a:ext cx="1714512" cy="755324"/>
            <a:chOff x="214282" y="5715016"/>
            <a:chExt cx="1422132" cy="755324"/>
          </a:xfrm>
        </p:grpSpPr>
        <p:sp>
          <p:nvSpPr>
            <p:cNvPr id="11" name="Rounded Rectangle 10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solidFill>
              <a:srgbClr val="22106E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251154" y="5751888"/>
              <a:ext cx="1348389" cy="68158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/>
                <a:t>1</a:t>
              </a:r>
              <a:r>
                <a:rPr lang="en-GB" sz="2000" b="1" kern="1200" baseline="30000" dirty="0" smtClean="0"/>
                <a:t>st</a:t>
              </a:r>
              <a:r>
                <a:rPr lang="en-GB" sz="2000" b="1" kern="1200" dirty="0" smtClean="0"/>
                <a:t> Safety Critical</a:t>
              </a:r>
              <a:endParaRPr lang="en-GB" sz="2000" b="1" kern="1200" dirty="0"/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323528" y="2204864"/>
            <a:ext cx="1714512" cy="755324"/>
            <a:chOff x="214282" y="5715016"/>
            <a:chExt cx="1422132" cy="755324"/>
          </a:xfrm>
        </p:grpSpPr>
        <p:sp>
          <p:nvSpPr>
            <p:cNvPr id="14" name="Rounded Rectangle 13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solidFill>
              <a:srgbClr val="7E0000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251154" y="5751888"/>
              <a:ext cx="1348389" cy="68158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/>
                <a:t>2</a:t>
              </a:r>
              <a:r>
                <a:rPr lang="en-GB" sz="2000" b="1" kern="1200" baseline="30000" dirty="0" smtClean="0"/>
                <a:t>nd</a:t>
              </a:r>
              <a:r>
                <a:rPr lang="en-GB" sz="2000" b="1" kern="1200" dirty="0" smtClean="0"/>
                <a:t> Shielding</a:t>
              </a:r>
              <a:endParaRPr lang="en-GB" sz="2000" b="1" kern="1200" dirty="0"/>
            </a:p>
          </p:txBody>
        </p:sp>
      </p:grpSp>
      <p:grpSp>
        <p:nvGrpSpPr>
          <p:cNvPr id="5" name="Group 15"/>
          <p:cNvGrpSpPr/>
          <p:nvPr/>
        </p:nvGrpSpPr>
        <p:grpSpPr>
          <a:xfrm>
            <a:off x="323528" y="3524815"/>
            <a:ext cx="1714512" cy="755324"/>
            <a:chOff x="214282" y="5715016"/>
            <a:chExt cx="1422132" cy="755324"/>
          </a:xfrm>
        </p:grpSpPr>
        <p:sp>
          <p:nvSpPr>
            <p:cNvPr id="17" name="Rounded Rectangle 16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solidFill>
              <a:srgbClr val="BE6D02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251154" y="5751888"/>
              <a:ext cx="1348389" cy="68158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/>
                <a:t>3</a:t>
              </a:r>
              <a:r>
                <a:rPr lang="en-GB" sz="2000" b="1" kern="1200" baseline="30000" dirty="0" smtClean="0"/>
                <a:t>rd</a:t>
              </a:r>
              <a:r>
                <a:rPr lang="en-GB" sz="2000" b="1" kern="1200" dirty="0" smtClean="0"/>
                <a:t> Most Sensitive</a:t>
              </a:r>
              <a:endParaRPr lang="en-GB" sz="2000" b="1" kern="1200" dirty="0"/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323528" y="5150980"/>
            <a:ext cx="1714512" cy="755324"/>
            <a:chOff x="214282" y="5715016"/>
            <a:chExt cx="1422132" cy="755324"/>
          </a:xfrm>
        </p:grpSpPr>
        <p:sp>
          <p:nvSpPr>
            <p:cNvPr id="20" name="Rounded Rectangle 19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solidFill>
              <a:srgbClr val="0070C0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/>
            <p:cNvSpPr/>
            <p:nvPr/>
          </p:nvSpPr>
          <p:spPr>
            <a:xfrm>
              <a:off x="251154" y="5751888"/>
              <a:ext cx="1348389" cy="68158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/>
                <a:t>4</a:t>
              </a:r>
              <a:r>
                <a:rPr lang="en-GB" sz="2000" b="1" kern="1200" baseline="30000" dirty="0" smtClean="0"/>
                <a:t>th</a:t>
              </a:r>
              <a:r>
                <a:rPr lang="en-GB" sz="2000" b="1" kern="1200" dirty="0" smtClean="0"/>
                <a:t> Remaining</a:t>
              </a:r>
              <a:endParaRPr lang="en-GB" sz="2000" b="1" kern="1200" dirty="0"/>
            </a:p>
          </p:txBody>
        </p:sp>
      </p:grpSp>
      <p:sp>
        <p:nvSpPr>
          <p:cNvPr id="22" name="Down Arrow 21"/>
          <p:cNvSpPr/>
          <p:nvPr/>
        </p:nvSpPr>
        <p:spPr bwMode="auto">
          <a:xfrm rot="16200000">
            <a:off x="2387757" y="1220754"/>
            <a:ext cx="288032" cy="384043"/>
          </a:xfrm>
          <a:prstGeom prst="downArrow">
            <a:avLst/>
          </a:prstGeom>
          <a:solidFill>
            <a:srgbClr val="9900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Down Arrow 22"/>
          <p:cNvSpPr/>
          <p:nvPr/>
        </p:nvSpPr>
        <p:spPr bwMode="auto">
          <a:xfrm rot="16200000">
            <a:off x="2387758" y="2372882"/>
            <a:ext cx="288032" cy="384043"/>
          </a:xfrm>
          <a:prstGeom prst="downArrow">
            <a:avLst/>
          </a:prstGeom>
          <a:solidFill>
            <a:srgbClr val="9900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Down Arrow 23"/>
          <p:cNvSpPr/>
          <p:nvPr/>
        </p:nvSpPr>
        <p:spPr bwMode="auto">
          <a:xfrm rot="16200000">
            <a:off x="2387758" y="3692834"/>
            <a:ext cx="288032" cy="384043"/>
          </a:xfrm>
          <a:prstGeom prst="downArrow">
            <a:avLst/>
          </a:prstGeom>
          <a:solidFill>
            <a:srgbClr val="9900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Down Arrow 24"/>
          <p:cNvSpPr/>
          <p:nvPr/>
        </p:nvSpPr>
        <p:spPr bwMode="auto">
          <a:xfrm rot="16200000">
            <a:off x="2387758" y="5109186"/>
            <a:ext cx="288032" cy="384043"/>
          </a:xfrm>
          <a:prstGeom prst="downArrow">
            <a:avLst/>
          </a:prstGeom>
          <a:solidFill>
            <a:srgbClr val="9900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5856" y="1196752"/>
            <a:ext cx="3164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Immediate Relocation</a:t>
            </a:r>
            <a:endParaRPr 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75856" y="2348880"/>
            <a:ext cx="41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“Fast” &amp; Global Improvement</a:t>
            </a:r>
            <a:endParaRPr 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96958" y="3356992"/>
            <a:ext cx="4188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Highest Impact on Operation:</a:t>
            </a:r>
          </a:p>
          <a:p>
            <a:pPr marL="342900" indent="-342900">
              <a:buAutoNum type="arabicParenBoth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Relocation</a:t>
            </a:r>
            <a:endParaRPr lang="en-US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arenBoth"/>
            </a:pP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Shielding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89924" y="5027692"/>
            <a:ext cx="22236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Relocation</a:t>
            </a:r>
            <a:endParaRPr lang="en-US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arenBoth"/>
            </a:pP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Shielding</a:t>
            </a:r>
          </a:p>
          <a:p>
            <a:pPr marL="342900" indent="-342900">
              <a:buAutoNum type="arabicParenBoth"/>
            </a:pP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Design</a:t>
            </a:r>
          </a:p>
          <a:p>
            <a:pPr marL="342900" indent="-342900">
              <a:buAutoNum type="arabicParenBoth"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082" name="Picture 2" descr="C:\Users\mbrugger\AppData\Local\Microsoft\Windows\Temporary Internet Files\Content.IE5\FRVLAXXP\MC900441426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980728"/>
            <a:ext cx="864096" cy="864096"/>
          </a:xfrm>
          <a:prstGeom prst="rect">
            <a:avLst/>
          </a:prstGeom>
          <a:noFill/>
        </p:spPr>
      </p:pic>
      <p:pic>
        <p:nvPicPr>
          <p:cNvPr id="30" name="Picture 2" descr="C:\Users\mbrugger\AppData\Local\Microsoft\Windows\Temporary Internet Files\Content.IE5\FRVLAXXP\MC900441426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2150159"/>
            <a:ext cx="864096" cy="864096"/>
          </a:xfrm>
          <a:prstGeom prst="rect">
            <a:avLst/>
          </a:prstGeom>
          <a:noFill/>
        </p:spPr>
      </p:pic>
      <p:pic>
        <p:nvPicPr>
          <p:cNvPr id="31" name="Picture 2" descr="C:\Users\mbrugger\AppData\Local\Microsoft\Windows\Temporary Internet Files\Content.IE5\FRVLAXXP\MC900441426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8127" y="3452807"/>
            <a:ext cx="864096" cy="864096"/>
          </a:xfrm>
          <a:prstGeom prst="rect">
            <a:avLst/>
          </a:prstGeom>
          <a:noFill/>
        </p:spPr>
      </p:pic>
      <p:pic>
        <p:nvPicPr>
          <p:cNvPr id="46083" name="Picture 3" descr="C:\Users\mbrugger\AppData\Local\Microsoft\Windows\Temporary Internet Files\Content.IE5\M9V6PDV7\MC90010487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157192"/>
            <a:ext cx="1495390" cy="1152128"/>
          </a:xfrm>
          <a:prstGeom prst="rect">
            <a:avLst/>
          </a:prstGeom>
          <a:noFill/>
        </p:spPr>
      </p:pic>
      <p:pic>
        <p:nvPicPr>
          <p:cNvPr id="47" name="Picture 3" descr="C:\Users\mbrugger\AppData\Local\Microsoft\Windows\Temporary Internet Files\Content.IE5\M9V6PDV7\MC90010487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2132856"/>
            <a:ext cx="1215004" cy="936104"/>
          </a:xfrm>
          <a:prstGeom prst="rect">
            <a:avLst/>
          </a:prstGeom>
          <a:noFill/>
        </p:spPr>
      </p:pic>
      <p:pic>
        <p:nvPicPr>
          <p:cNvPr id="48" name="Picture 3" descr="C:\Users\mbrugger\AppData\Local\Microsoft\Windows\Temporary Internet Files\Content.IE5\M9V6PDV7\MC90010487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3501008"/>
            <a:ext cx="12150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35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4" y="1196752"/>
            <a:ext cx="911935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LHC Integrated Luminosity</a:t>
            </a:r>
            <a:r>
              <a:rPr lang="en-US" baseline="0" dirty="0" smtClean="0"/>
              <a:t> and ‘SEU’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time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508750"/>
            <a:ext cx="3657600" cy="365125"/>
          </a:xfrm>
        </p:spPr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705600" y="6508750"/>
            <a:ext cx="167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46D7A3A9-117E-4EF5-82A3-3CC7D0AB76B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40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Precision Beam Position Monitoring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3300"/>
                  </a:solidFill>
                </a:uFill>
              </a:rPr>
              <a:t>Example 4: Cavity Beam Position Monitors</a:t>
            </a:r>
            <a:endParaRPr lang="en-US" u="sng" dirty="0">
              <a:solidFill>
                <a:schemeClr val="accent2">
                  <a:lumMod val="60000"/>
                  <a:lumOff val="40000"/>
                </a:schemeClr>
              </a:solidFill>
              <a:uFill>
                <a:solidFill>
                  <a:srgbClr val="FF3300"/>
                </a:solidFill>
              </a:uFill>
            </a:endParaRPr>
          </a:p>
        </p:txBody>
      </p:sp>
      <p:pic>
        <p:nvPicPr>
          <p:cNvPr id="6" name="Picture 4" descr="Vogel_BeamPositoin_03_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0328" b="19731"/>
          <a:stretch>
            <a:fillRect/>
          </a:stretch>
        </p:blipFill>
        <p:spPr bwMode="auto">
          <a:xfrm>
            <a:off x="0" y="1102164"/>
            <a:ext cx="5738648" cy="29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ILC Linac BPM Cutawa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/>
          <a:stretch/>
        </p:blipFill>
        <p:spPr>
          <a:xfrm>
            <a:off x="4950372" y="2699070"/>
            <a:ext cx="4193628" cy="41976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113713" y="6481762"/>
            <a:ext cx="1030287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Z. Li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020403" y="5424488"/>
            <a:ext cx="1757363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Slot mode cavity BPM</a:t>
            </a:r>
          </a:p>
        </p:txBody>
      </p:sp>
    </p:spTree>
    <p:extLst>
      <p:ext uri="{BB962C8B-B14F-4D97-AF65-F5344CB8AC3E}">
        <p14:creationId xmlns:p14="http://schemas.microsoft.com/office/powerpoint/2010/main" val="409670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92125" y="0"/>
            <a:ext cx="8131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5" rIns="91411" bIns="45705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2pPr>
            <a:lvl3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3pPr>
            <a:lvl4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4pPr>
            <a:lvl5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9pPr>
          </a:lstStyle>
          <a:p>
            <a:pPr algn="ctr"/>
            <a:r>
              <a:rPr lang="en-US" sz="280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-111" charset="0"/>
                <a:cs typeface="Times New Roman" pitchFamily="-111" charset="0"/>
              </a:rPr>
              <a:t>High Resolution Beam Position Monitors</a:t>
            </a:r>
          </a:p>
        </p:txBody>
      </p:sp>
      <p:cxnSp>
        <p:nvCxnSpPr>
          <p:cNvPr id="29" name="Connecteur droit 28"/>
          <p:cNvCxnSpPr>
            <a:cxnSpLocks noChangeShapeType="1"/>
          </p:cNvCxnSpPr>
          <p:nvPr/>
        </p:nvCxnSpPr>
        <p:spPr bwMode="auto">
          <a:xfrm>
            <a:off x="0" y="531813"/>
            <a:ext cx="9144000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56" name="ZoneTexte 68"/>
          <p:cNvSpPr txBox="1">
            <a:spLocks noChangeArrowheads="1"/>
          </p:cNvSpPr>
          <p:nvPr/>
        </p:nvSpPr>
        <p:spPr bwMode="auto">
          <a:xfrm>
            <a:off x="347663" y="685800"/>
            <a:ext cx="844867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2pPr>
            <a:lvl3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3pPr>
            <a:lvl4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4pPr>
            <a:lvl5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9pPr>
          </a:lstStyle>
          <a:p>
            <a:pPr algn="ctr"/>
            <a:r>
              <a:rPr lang="fr-FR" u="sng">
                <a:latin typeface="Times New Roman" pitchFamily="-111" charset="0"/>
                <a:cs typeface="Times New Roman" pitchFamily="-111" charset="0"/>
              </a:rPr>
              <a:t>Nanometer BPM’s using RF Cavities have been developed since the last 15 years (ATF2)</a:t>
            </a:r>
          </a:p>
          <a:p>
            <a:pPr algn="ctr"/>
            <a:r>
              <a:rPr lang="fr-FR" sz="1600">
                <a:latin typeface="Times New Roman" pitchFamily="-111" charset="0"/>
                <a:cs typeface="Times New Roman" pitchFamily="-111" charset="0"/>
              </a:rPr>
              <a:t>Output RF signal proportional to the beam offset </a:t>
            </a:r>
          </a:p>
          <a:p>
            <a:pPr algn="ctr"/>
            <a:r>
              <a:rPr lang="fr-FR" sz="1600">
                <a:latin typeface="Times New Roman" pitchFamily="-111" charset="0"/>
                <a:cs typeface="Times New Roman" pitchFamily="-111" charset="0"/>
              </a:rPr>
              <a:t>High precision mechanical machining of RF disks – brazing technique</a:t>
            </a:r>
          </a:p>
        </p:txBody>
      </p:sp>
      <p:sp>
        <p:nvSpPr>
          <p:cNvPr id="78" name="Text Box 1033"/>
          <p:cNvSpPr txBox="1">
            <a:spLocks noChangeArrowheads="1"/>
          </p:cNvSpPr>
          <p:nvPr/>
        </p:nvSpPr>
        <p:spPr bwMode="auto">
          <a:xfrm>
            <a:off x="5562600" y="1773704"/>
            <a:ext cx="2849562" cy="15208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000" dirty="0">
                <a:solidFill>
                  <a:prstClr val="black"/>
                </a:solidFill>
                <a:latin typeface="Times New Roman"/>
                <a:ea typeface="Osaka" charset="0"/>
                <a:cs typeface="Times New Roman"/>
              </a:rPr>
              <a:t>C-band BPM system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dirty="0">
                <a:solidFill>
                  <a:srgbClr val="660066"/>
                </a:solidFill>
                <a:latin typeface="Times New Roman"/>
                <a:ea typeface="Osaka" charset="0"/>
                <a:cs typeface="Times New Roman"/>
              </a:rPr>
              <a:t>BPM cavity: </a:t>
            </a:r>
            <a:r>
              <a:rPr kumimoji="0" lang="en-US" altLang="ja-JP" sz="1800" b="1" dirty="0" smtClean="0">
                <a:noFill/>
                <a:latin typeface="Times New Roman"/>
                <a:ea typeface="Osaka" charset="0"/>
                <a:cs typeface="Times New Roman"/>
              </a:rPr>
              <a:t>3</a:t>
            </a:r>
            <a:r>
              <a:rPr kumimoji="0" lang="en-US" altLang="ja-JP" sz="1800" b="1" dirty="0" smtClean="0">
                <a:solidFill>
                  <a:srgbClr val="FF0000"/>
                </a:solidFill>
                <a:latin typeface="Times New Roman"/>
                <a:ea typeface="Osaka" charset="0"/>
                <a:cs typeface="Times New Roman"/>
              </a:rPr>
              <a:t>40 </a:t>
            </a:r>
            <a:r>
              <a:rPr kumimoji="0" lang="en-US" altLang="ja-JP" sz="1800" b="1" dirty="0">
                <a:solidFill>
                  <a:srgbClr val="660066"/>
                </a:solidFill>
                <a:latin typeface="Times New Roman"/>
                <a:ea typeface="Osaka" charset="0"/>
                <a:cs typeface="Times New Roman"/>
              </a:rPr>
              <a:t>units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dirty="0">
                <a:solidFill>
                  <a:srgbClr val="660066"/>
                </a:solidFill>
                <a:latin typeface="Times New Roman"/>
                <a:ea typeface="Osaka" charset="0"/>
                <a:cs typeface="Times New Roman"/>
              </a:rPr>
              <a:t>Reference cavity: </a:t>
            </a:r>
            <a:r>
              <a:rPr kumimoji="0" lang="en-US" altLang="ja-JP" sz="1800" b="1" dirty="0">
                <a:solidFill>
                  <a:srgbClr val="660066"/>
                </a:solidFill>
                <a:latin typeface="Times New Roman"/>
                <a:ea typeface="Osaka" charset="0"/>
                <a:cs typeface="Times New Roman"/>
              </a:rPr>
              <a:t>4 units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dirty="0">
                <a:solidFill>
                  <a:srgbClr val="660066"/>
                </a:solidFill>
                <a:latin typeface="Times New Roman"/>
                <a:ea typeface="Osaka" charset="0"/>
                <a:cs typeface="Times New Roman"/>
              </a:rPr>
              <a:t>Target resolution: 100 nm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dirty="0">
                <a:solidFill>
                  <a:srgbClr val="000090"/>
                </a:solidFill>
                <a:latin typeface="Times New Roman"/>
                <a:ea typeface="Osaka" charset="0"/>
                <a:cs typeface="Times New Roman"/>
              </a:rPr>
              <a:t>Aperture:</a:t>
            </a:r>
            <a:r>
              <a:rPr kumimoji="0" lang="en-US" altLang="ja-JP" sz="1800" dirty="0" smtClean="0">
                <a:solidFill>
                  <a:srgbClr val="000090"/>
                </a:solidFill>
                <a:latin typeface="Times New Roman"/>
                <a:ea typeface="Osaka" charset="0"/>
                <a:cs typeface="Times New Roman"/>
              </a:rPr>
              <a:t> 20 </a:t>
            </a:r>
            <a:r>
              <a:rPr kumimoji="0" lang="en-US" altLang="ja-JP" sz="1800" dirty="0">
                <a:solidFill>
                  <a:srgbClr val="000090"/>
                </a:solidFill>
                <a:latin typeface="Times New Roman"/>
                <a:ea typeface="Osaka" charset="0"/>
                <a:cs typeface="Times New Roman"/>
              </a:rPr>
              <a:t>mm</a:t>
            </a:r>
            <a:endParaRPr lang="ja-JP" altLang="en-US" sz="18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2355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3221038"/>
            <a:ext cx="3023745" cy="201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1035"/>
          <p:cNvSpPr txBox="1">
            <a:spLocks noChangeArrowheads="1"/>
          </p:cNvSpPr>
          <p:nvPr/>
        </p:nvSpPr>
        <p:spPr bwMode="auto">
          <a:xfrm>
            <a:off x="5638800" y="5239044"/>
            <a:ext cx="303847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2pPr>
            <a:lvl3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3pPr>
            <a:lvl4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4pPr>
            <a:lvl5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9pPr>
          </a:lstStyle>
          <a:p>
            <a:r>
              <a:rPr lang="en-US" altLang="ja-JP" sz="2800" dirty="0">
                <a:solidFill>
                  <a:srgbClr val="FF0000"/>
                </a:solidFill>
                <a:latin typeface="Times New Roman" pitchFamily="-111" charset="0"/>
                <a:cs typeface="Times New Roman" pitchFamily="-111" charset="0"/>
              </a:rPr>
              <a:t>Resolution 15.6 nm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Times New Roman" pitchFamily="-111" charset="0"/>
                <a:cs typeface="Times New Roman" pitchFamily="-111" charset="0"/>
              </a:rPr>
              <a:t>@</a:t>
            </a:r>
            <a:r>
              <a:rPr lang="en-US" altLang="ja-JP" sz="2000" dirty="0" err="1">
                <a:solidFill>
                  <a:srgbClr val="000000"/>
                </a:solidFill>
                <a:latin typeface="Times New Roman" pitchFamily="-111" charset="0"/>
                <a:cs typeface="Times New Roman" pitchFamily="-111" charset="0"/>
              </a:rPr>
              <a:t>dymamic</a:t>
            </a:r>
            <a:r>
              <a:rPr lang="en-US" altLang="ja-JP" sz="2000" dirty="0">
                <a:solidFill>
                  <a:srgbClr val="000000"/>
                </a:solidFill>
                <a:latin typeface="Times New Roman" pitchFamily="-111" charset="0"/>
                <a:cs typeface="Times New Roman" pitchFamily="-111" charset="0"/>
              </a:rPr>
              <a:t> range ±</a:t>
            </a:r>
            <a:r>
              <a:rPr lang="en-US" altLang="ja-JP" sz="2000" dirty="0" smtClean="0">
                <a:solidFill>
                  <a:srgbClr val="000000"/>
                </a:solidFill>
                <a:latin typeface="Times New Roman" pitchFamily="-111" charset="0"/>
                <a:cs typeface="Times New Roman" pitchFamily="-111" charset="0"/>
              </a:rPr>
              <a:t>20</a:t>
            </a:r>
            <a:r>
              <a:rPr lang="en-US" altLang="ja-JP" sz="2000" dirty="0" smtClean="0">
                <a:solidFill>
                  <a:srgbClr val="000000"/>
                </a:solidFill>
                <a:latin typeface="Symbol" pitchFamily="-111" charset="2"/>
              </a:rPr>
              <a:t>m</a:t>
            </a:r>
            <a:r>
              <a:rPr lang="en-US" altLang="ja-JP" sz="2000" dirty="0" smtClean="0">
                <a:solidFill>
                  <a:srgbClr val="000000"/>
                </a:solidFill>
                <a:latin typeface="Times New Roman" pitchFamily="-111" charset="0"/>
                <a:cs typeface="Times New Roman" pitchFamily="-111" charset="0"/>
              </a:rPr>
              <a:t>m</a:t>
            </a:r>
            <a:endParaRPr lang="en-US" altLang="ja-JP" sz="2000" dirty="0">
              <a:solidFill>
                <a:srgbClr val="000000"/>
              </a:solidFill>
              <a:latin typeface="Times New Roman" pitchFamily="-111" charset="0"/>
              <a:cs typeface="Times New Roman" pitchFamily="-111" charset="0"/>
            </a:endParaRPr>
          </a:p>
        </p:txBody>
      </p:sp>
      <p:sp>
        <p:nvSpPr>
          <p:cNvPr id="23560" name="Rectangle 1049"/>
          <p:cNvSpPr>
            <a:spLocks noChangeArrowheads="1"/>
          </p:cNvSpPr>
          <p:nvPr/>
        </p:nvSpPr>
        <p:spPr bwMode="auto">
          <a:xfrm>
            <a:off x="0" y="6491288"/>
            <a:ext cx="4395788" cy="33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83" tIns="44691" rIns="89383" bIns="44691">
            <a:spAutoFit/>
          </a:bodyPr>
          <a:lstStyle/>
          <a:p>
            <a:pPr defTabSz="893763" eaLnBrk="0" hangingPunct="0">
              <a:spcBef>
                <a:spcPct val="20000"/>
              </a:spcBef>
              <a:buClr>
                <a:srgbClr val="000000"/>
              </a:buClr>
            </a:pPr>
            <a:r>
              <a:rPr lang="en-GB" altLang="ja-JP" sz="1600" i="1">
                <a:latin typeface="Times New Roman" pitchFamily="-111" charset="0"/>
                <a:ea typeface="ヒラギノ角ゴ Pro W3" pitchFamily="-111" charset="-128"/>
                <a:cs typeface="Times New Roman" pitchFamily="-111" charset="0"/>
              </a:rPr>
              <a:t>Collaboration KNU / PAL / KEK / RHUL / SLAC</a:t>
            </a:r>
            <a:endParaRPr lang="en-US" altLang="ja-JP" sz="1600" i="1">
              <a:latin typeface="Times New Roman" pitchFamily="-111" charset="0"/>
              <a:ea typeface="ヒラギノ角ゴ Pro W3" pitchFamily="-111" charset="-128"/>
              <a:cs typeface="Times New Roman" pitchFamily="-111" charset="0"/>
            </a:endParaRPr>
          </a:p>
        </p:txBody>
      </p:sp>
      <p:pic>
        <p:nvPicPr>
          <p:cNvPr id="23561" name="図 14" descr="IP-B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009900"/>
            <a:ext cx="2911917" cy="195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033"/>
          <p:cNvSpPr txBox="1">
            <a:spLocks noChangeArrowheads="1"/>
          </p:cNvSpPr>
          <p:nvPr/>
        </p:nvSpPr>
        <p:spPr bwMode="auto">
          <a:xfrm>
            <a:off x="762000" y="1790700"/>
            <a:ext cx="3124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2pPr>
            <a:lvl3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3pPr>
            <a:lvl4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4pPr>
            <a:lvl5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9pPr>
          </a:lstStyle>
          <a:p>
            <a:r>
              <a:rPr lang="en-US" altLang="ja-JP" sz="2000">
                <a:solidFill>
                  <a:srgbClr val="000000"/>
                </a:solidFill>
                <a:latin typeface="Times New Roman" pitchFamily="-111" charset="0"/>
                <a:ea typeface="Osaka" pitchFamily="-111" charset="-128"/>
                <a:cs typeface="Times New Roman" pitchFamily="-111" charset="0"/>
              </a:rPr>
              <a:t>IP BPM system</a:t>
            </a:r>
          </a:p>
          <a:p>
            <a:r>
              <a:rPr lang="en-US" altLang="ja-JP">
                <a:solidFill>
                  <a:srgbClr val="660066"/>
                </a:solidFill>
                <a:latin typeface="Times New Roman" pitchFamily="-111" charset="0"/>
                <a:ea typeface="Osaka" pitchFamily="-111" charset="-128"/>
                <a:cs typeface="Times New Roman" pitchFamily="-111" charset="0"/>
              </a:rPr>
              <a:t>(BPM + Ref) Cavity : </a:t>
            </a:r>
            <a:r>
              <a:rPr lang="en-US" altLang="ja-JP" b="1">
                <a:solidFill>
                  <a:srgbClr val="660066"/>
                </a:solidFill>
                <a:latin typeface="Times New Roman" pitchFamily="-111" charset="0"/>
                <a:ea typeface="Osaka" pitchFamily="-111" charset="-128"/>
                <a:cs typeface="Times New Roman" pitchFamily="-111" charset="0"/>
              </a:rPr>
              <a:t>1 unit</a:t>
            </a:r>
          </a:p>
          <a:p>
            <a:r>
              <a:rPr lang="en-US" altLang="ja-JP">
                <a:solidFill>
                  <a:srgbClr val="660066"/>
                </a:solidFill>
                <a:latin typeface="Times New Roman" pitchFamily="-111" charset="0"/>
                <a:ea typeface="Osaka" pitchFamily="-111" charset="-128"/>
                <a:cs typeface="Times New Roman" pitchFamily="-111" charset="0"/>
              </a:rPr>
              <a:t>Target : 2 nm</a:t>
            </a:r>
          </a:p>
          <a:p>
            <a:r>
              <a:rPr lang="en-US" altLang="ja-JP">
                <a:solidFill>
                  <a:srgbClr val="000090"/>
                </a:solidFill>
                <a:latin typeface="Times New Roman" pitchFamily="-111" charset="0"/>
                <a:ea typeface="Osaka" pitchFamily="-111" charset="-128"/>
                <a:cs typeface="Times New Roman" pitchFamily="-111" charset="0"/>
              </a:rPr>
              <a:t>Aperture: 6 mm</a:t>
            </a:r>
            <a:endParaRPr kumimoji="1" lang="ja-JP" altLang="en-US">
              <a:solidFill>
                <a:srgbClr val="000090"/>
              </a:solidFill>
              <a:latin typeface="Times New Roman" pitchFamily="-111" charset="0"/>
              <a:cs typeface="Times New Roman" pitchFamily="-111" charset="0"/>
            </a:endParaRPr>
          </a:p>
        </p:txBody>
      </p:sp>
      <p:sp>
        <p:nvSpPr>
          <p:cNvPr id="23563" name="テキスト ボックス 16"/>
          <p:cNvSpPr txBox="1">
            <a:spLocks noChangeArrowheads="1"/>
          </p:cNvSpPr>
          <p:nvPr/>
        </p:nvSpPr>
        <p:spPr bwMode="auto">
          <a:xfrm>
            <a:off x="126125" y="4962208"/>
            <a:ext cx="4004441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1pPr>
            <a:lvl2pPr indent="12700"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2pPr>
            <a:lvl3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3pPr>
            <a:lvl4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4pPr>
            <a:lvl5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9pPr>
          </a:lstStyle>
          <a:p>
            <a:pPr marL="0" lvl="1"/>
            <a:r>
              <a:rPr kumimoji="1" lang="en-US" altLang="ja-JP" sz="2800" dirty="0">
                <a:solidFill>
                  <a:srgbClr val="FF0000"/>
                </a:solidFill>
                <a:latin typeface="Times New Roman" pitchFamily="-111" charset="0"/>
                <a:cs typeface="Times New Roman" pitchFamily="-111" charset="0"/>
              </a:rPr>
              <a:t>Resolution 8.72 </a:t>
            </a:r>
            <a:r>
              <a:rPr kumimoji="1" lang="en-US" altLang="ja-JP" sz="2800" dirty="0" smtClean="0">
                <a:solidFill>
                  <a:srgbClr val="FF0000"/>
                </a:solidFill>
                <a:latin typeface="Times New Roman" pitchFamily="-111" charset="0"/>
                <a:cs typeface="Times New Roman" pitchFamily="-111" charset="0"/>
              </a:rPr>
              <a:t>nm</a:t>
            </a:r>
            <a:endParaRPr kumimoji="1" lang="en-GB" altLang="ja-JP" sz="2800" dirty="0">
              <a:solidFill>
                <a:srgbClr val="FF0000"/>
              </a:solidFill>
              <a:latin typeface="Times New Roman" pitchFamily="-111" charset="0"/>
              <a:cs typeface="Times New Roman" pitchFamily="-111" charset="0"/>
            </a:endParaRPr>
          </a:p>
          <a:p>
            <a:r>
              <a:rPr kumimoji="1" lang="en-GB" altLang="ja-JP" sz="2000" dirty="0">
                <a:solidFill>
                  <a:srgbClr val="000000"/>
                </a:solidFill>
                <a:latin typeface="Times New Roman" pitchFamily="-111" charset="0"/>
                <a:cs typeface="Times New Roman" pitchFamily="-111" charset="0"/>
              </a:rPr>
              <a:t>@ 0.7×10</a:t>
            </a:r>
            <a:r>
              <a:rPr kumimoji="1" lang="en-GB" altLang="ja-JP" sz="2000" baseline="30000" dirty="0">
                <a:solidFill>
                  <a:srgbClr val="000000"/>
                </a:solidFill>
                <a:latin typeface="Times New Roman" pitchFamily="-111" charset="0"/>
                <a:cs typeface="Times New Roman" pitchFamily="-111" charset="0"/>
              </a:rPr>
              <a:t>10</a:t>
            </a:r>
            <a:r>
              <a:rPr kumimoji="1" lang="en-GB" altLang="ja-JP" sz="2000" dirty="0">
                <a:solidFill>
                  <a:srgbClr val="000000"/>
                </a:solidFill>
                <a:latin typeface="Times New Roman" pitchFamily="-111" charset="0"/>
                <a:cs typeface="Times New Roman" pitchFamily="-111" charset="0"/>
              </a:rPr>
              <a:t> electrons/bunch, @ 5</a:t>
            </a:r>
            <a:r>
              <a:rPr kumimoji="1" lang="en-GB" altLang="ja-JP" sz="2000" i="1" dirty="0">
                <a:solidFill>
                  <a:srgbClr val="000000"/>
                </a:solidFill>
                <a:latin typeface="Times New Roman" pitchFamily="-111" charset="0"/>
                <a:cs typeface="Times New Roman" pitchFamily="-111" charset="0"/>
              </a:rPr>
              <a:t>μ</a:t>
            </a:r>
            <a:r>
              <a:rPr kumimoji="1" lang="en-GB" altLang="ja-JP" sz="2000" dirty="0">
                <a:solidFill>
                  <a:srgbClr val="000000"/>
                </a:solidFill>
                <a:latin typeface="Times New Roman" pitchFamily="-111" charset="0"/>
                <a:cs typeface="Times New Roman" pitchFamily="-111" charset="0"/>
              </a:rPr>
              <a:t>m dynamic range </a:t>
            </a:r>
          </a:p>
        </p:txBody>
      </p:sp>
      <p:sp>
        <p:nvSpPr>
          <p:cNvPr id="23564" name="ZoneTexte 88"/>
          <p:cNvSpPr txBox="1">
            <a:spLocks noChangeArrowheads="1"/>
          </p:cNvSpPr>
          <p:nvPr/>
        </p:nvSpPr>
        <p:spPr bwMode="auto">
          <a:xfrm>
            <a:off x="1189289" y="6093384"/>
            <a:ext cx="719459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2pPr>
            <a:lvl3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3pPr>
            <a:lvl4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4pPr>
            <a:lvl5pPr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1" charset="0"/>
                <a:ea typeface="ＭＳ Ｐゴシック" pitchFamily="-111" charset="-128"/>
              </a:defRPr>
            </a:lvl9pPr>
          </a:lstStyle>
          <a:p>
            <a:r>
              <a:rPr lang="fr-FR" sz="2400" dirty="0">
                <a:solidFill>
                  <a:srgbClr val="FF0000"/>
                </a:solidFill>
                <a:latin typeface="Times New Roman" pitchFamily="-111" charset="0"/>
                <a:cs typeface="Times New Roman" pitchFamily="-111" charset="0"/>
              </a:rPr>
              <a:t>Excellent </a:t>
            </a:r>
            <a:r>
              <a:rPr lang="fr-FR" sz="2400" dirty="0" err="1">
                <a:solidFill>
                  <a:srgbClr val="FF0000"/>
                </a:solidFill>
                <a:latin typeface="Times New Roman" pitchFamily="-111" charset="0"/>
                <a:cs typeface="Times New Roman" pitchFamily="-111" charset="0"/>
              </a:rPr>
              <a:t>resolution</a:t>
            </a:r>
            <a:r>
              <a:rPr lang="fr-FR" sz="2400" dirty="0">
                <a:solidFill>
                  <a:srgbClr val="FF0000"/>
                </a:solidFill>
                <a:latin typeface="Times New Roman" pitchFamily="-111" charset="0"/>
                <a:cs typeface="Times New Roman" pitchFamily="-111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-111" charset="0"/>
                <a:cs typeface="Times New Roman" pitchFamily="-111" charset="0"/>
              </a:rPr>
              <a:t>using</a:t>
            </a:r>
            <a:r>
              <a:rPr lang="fr-FR" sz="2400" dirty="0">
                <a:solidFill>
                  <a:srgbClr val="FF0000"/>
                </a:solidFill>
                <a:latin typeface="Times New Roman" pitchFamily="-111" charset="0"/>
                <a:cs typeface="Times New Roman" pitchFamily="-111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-111" charset="0"/>
                <a:cs typeface="Times New Roman" pitchFamily="-111" charset="0"/>
              </a:rPr>
              <a:t>low</a:t>
            </a:r>
            <a:r>
              <a:rPr lang="fr-FR" sz="2400" dirty="0">
                <a:solidFill>
                  <a:srgbClr val="FF0000"/>
                </a:solidFill>
                <a:latin typeface="Times New Roman" pitchFamily="-111" charset="0"/>
                <a:cs typeface="Times New Roman" pitchFamily="-111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-111" charset="0"/>
                <a:cs typeface="Times New Roman" pitchFamily="-111" charset="0"/>
              </a:rPr>
              <a:t>bandwidth</a:t>
            </a:r>
            <a:r>
              <a:rPr lang="fr-FR" sz="2400" dirty="0">
                <a:solidFill>
                  <a:srgbClr val="FF0000"/>
                </a:solidFill>
                <a:latin typeface="Times New Roman" pitchFamily="-111" charset="0"/>
                <a:cs typeface="Times New Roman" pitchFamily="-111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-111" charset="0"/>
                <a:cs typeface="Times New Roman" pitchFamily="-111" charset="0"/>
              </a:rPr>
              <a:t>cavity</a:t>
            </a:r>
            <a:r>
              <a:rPr lang="fr-FR" sz="2400" dirty="0">
                <a:solidFill>
                  <a:srgbClr val="FF0000"/>
                </a:solidFill>
                <a:latin typeface="Times New Roman" pitchFamily="-111" charset="0"/>
                <a:cs typeface="Times New Roman" pitchFamily="-111" charset="0"/>
              </a:rPr>
              <a:t> design !</a:t>
            </a:r>
          </a:p>
        </p:txBody>
      </p:sp>
      <p:pic>
        <p:nvPicPr>
          <p:cNvPr id="2356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16438" r="77357"/>
          <a:stretch>
            <a:fillRect/>
          </a:stretch>
        </p:blipFill>
        <p:spPr bwMode="auto">
          <a:xfrm>
            <a:off x="0" y="0"/>
            <a:ext cx="8382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0" descr="clic-logo2010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363" y="0"/>
            <a:ext cx="5286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26125" y="4619297"/>
            <a:ext cx="3231930" cy="115088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534706" y="4919159"/>
            <a:ext cx="3231930" cy="115088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8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033" t="50921" r="43044"/>
          <a:stretch/>
        </p:blipFill>
        <p:spPr bwMode="auto">
          <a:xfrm>
            <a:off x="1" y="3013277"/>
            <a:ext cx="7803930" cy="384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ATF2 –</a:t>
            </a:r>
            <a:r>
              <a:rPr lang="en-US" baseline="0" dirty="0" smtClean="0"/>
              <a:t> cavity BPM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/>
              <a:t>Fitted dipole kick using cavity BPM’s</a:t>
            </a:r>
          </a:p>
          <a:p>
            <a:pPr lvl="1"/>
            <a:r>
              <a:rPr lang="en-US" dirty="0" smtClean="0"/>
              <a:t>(+/- 800 um 10 </a:t>
            </a:r>
            <a:r>
              <a:rPr lang="en-US" dirty="0" err="1" smtClean="0"/>
              <a:t>microradian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Model fits ~ 1%; few microns</a:t>
            </a:r>
          </a:p>
          <a:p>
            <a:r>
              <a:rPr lang="en-US" dirty="0" smtClean="0"/>
              <a:t>Excellent linearity, resolution and offset control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3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</a:t>
            </a:r>
            <a:r>
              <a:rPr lang="en-US" baseline="0" dirty="0" smtClean="0"/>
              <a:t> BPM resolution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intensity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6" y="870310"/>
            <a:ext cx="7506748" cy="58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6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Instrumentation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/>
              <a:t>Linear Colliders will extend basic science reach through high technology coupled with precision and control</a:t>
            </a:r>
          </a:p>
          <a:p>
            <a:pPr lvl="1"/>
            <a:r>
              <a:rPr lang="en-US" dirty="0" smtClean="0"/>
              <a:t>Example: Strategy adopted for telescopes - </a:t>
            </a:r>
          </a:p>
          <a:p>
            <a:pPr lvl="1"/>
            <a:r>
              <a:rPr lang="en-US" dirty="0" smtClean="0"/>
              <a:t>See ALMA (1 picosecond / 10’s microns) km-sized radio telescope array; not practical without precision</a:t>
            </a:r>
          </a:p>
          <a:p>
            <a:pPr rtl="0" eaLnBrk="0" fontAlgn="base" hangingPunct="0"/>
            <a:r>
              <a:rPr lang="en-US" dirty="0" smtClean="0"/>
              <a:t>Design Paradigm and Goal: </a:t>
            </a:r>
          </a:p>
          <a:p>
            <a:pPr lvl="1"/>
            <a:r>
              <a:rPr lang="en-US" sz="2400" b="1" i="1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Synthesize new instrumentation technologies and use improved</a:t>
            </a:r>
            <a:r>
              <a:rPr lang="en-US" sz="2400" b="1" i="1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 performance to reduce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cos</a:t>
            </a:r>
            <a:r>
              <a:rPr lang="en-US" sz="2400" b="1" i="1" dirty="0" smtClean="0">
                <a:solidFill>
                  <a:srgbClr val="FF0000"/>
                </a:solidFill>
              </a:rPr>
              <a:t>t and extend reach</a:t>
            </a:r>
            <a:endParaRPr lang="en-US" sz="2400" b="1" i="1" dirty="0">
              <a:solidFill>
                <a:srgbClr val="FF0000"/>
              </a:solidFill>
            </a:endParaRPr>
          </a:p>
          <a:p>
            <a:endParaRPr lang="en-US" sz="2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2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Generally transferable strategy for a variety of technologies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89186" y="2979685"/>
            <a:ext cx="8434552" cy="17499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8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021" y="732422"/>
            <a:ext cx="8345481" cy="239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 flipV="1">
            <a:off x="6153150" y="2789833"/>
            <a:ext cx="1767797" cy="406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477286" y="2789833"/>
            <a:ext cx="2631414" cy="748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477286" y="2789833"/>
            <a:ext cx="802618" cy="748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2387602" y="2789829"/>
            <a:ext cx="1089684" cy="748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Down Arrow 31"/>
          <p:cNvSpPr/>
          <p:nvPr/>
        </p:nvSpPr>
        <p:spPr>
          <a:xfrm>
            <a:off x="6019347" y="3811379"/>
            <a:ext cx="267606" cy="711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3" name="Bent-Up Arrow 32"/>
          <p:cNvSpPr/>
          <p:nvPr/>
        </p:nvSpPr>
        <p:spPr>
          <a:xfrm flipH="1">
            <a:off x="3238692" y="4156819"/>
            <a:ext cx="1549209" cy="731520"/>
          </a:xfrm>
          <a:prstGeom prst="bentUpArrow">
            <a:avLst>
              <a:gd name="adj1" fmla="val 18056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920947" y="1344478"/>
            <a:ext cx="101600" cy="1026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76" descr="2008-12-04 - TT1 3.0 - 01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990" y="4719659"/>
            <a:ext cx="2631805" cy="1973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944216" y="5706586"/>
            <a:ext cx="3075131" cy="738664"/>
          </a:xfrm>
          <a:prstGeom prst="rect">
            <a:avLst/>
          </a:prstGeom>
          <a:solidFill>
            <a:srgbClr val="F2F2F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Test of prototype shows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vertical RMS error of 11</a:t>
            </a:r>
            <a:r>
              <a:rPr lang="el-GR" sz="1400" dirty="0">
                <a:solidFill>
                  <a:prstClr val="black"/>
                </a:solidFill>
                <a:latin typeface="Calibri"/>
                <a:ea typeface="+mn-ea"/>
              </a:rPr>
              <a:t>μ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m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i.e. accuracy is approx. 13.5</a:t>
            </a:r>
            <a:r>
              <a:rPr lang="el-GR" sz="1400" dirty="0">
                <a:solidFill>
                  <a:prstClr val="black"/>
                </a:solidFill>
                <a:latin typeface="Calibri"/>
                <a:ea typeface="+mn-ea"/>
              </a:rPr>
              <a:t>μ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65699" y="4598638"/>
            <a:ext cx="2400300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</a:rPr>
              <a:t>2) Beam-based alignment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40600" y="670867"/>
            <a:ext cx="1612901" cy="738664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Calibri"/>
                <a:ea typeface="+mn-ea"/>
              </a:rPr>
              <a:t>Stabilise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  <a:ea typeface="+mn-ea"/>
              </a:rPr>
              <a:t>quadrupole</a:t>
            </a:r>
            <a:endParaRPr lang="en-US" sz="1400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O(1nm) @ 1Hz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65699" y="3196223"/>
            <a:ext cx="284127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Pre-align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  <a:ea typeface="+mn-ea"/>
              </a:rPr>
              <a:t>BPMs+quads</a:t>
            </a:r>
            <a:endParaRPr lang="en-US" sz="1400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accuracy O(10μm) over about 200m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66671" y="3538091"/>
            <a:ext cx="262123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3) Use wake-field monitors accuracy O(3.5μm)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M. Ross, SLAC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3342" y="0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3300"/>
                  </a:solidFill>
                </a:uFill>
              </a:rPr>
              <a:t>Example 5: CLIC Wire alignment</a:t>
            </a:r>
            <a:endParaRPr lang="en-US" u="sng" dirty="0">
              <a:solidFill>
                <a:schemeClr val="accent2">
                  <a:lumMod val="60000"/>
                  <a:lumOff val="40000"/>
                </a:schemeClr>
              </a:solidFill>
              <a:uFill>
                <a:solidFill>
                  <a:srgbClr val="FF3300"/>
                </a:solidFill>
              </a:u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20" y="268022"/>
            <a:ext cx="7566923" cy="616022"/>
          </a:xfrm>
        </p:spPr>
        <p:txBody>
          <a:bodyPr>
            <a:noAutofit/>
          </a:bodyPr>
          <a:lstStyle/>
          <a:p>
            <a:r>
              <a:rPr lang="en-US" sz="3600" dirty="0" smtClean="0"/>
              <a:t>Main </a:t>
            </a:r>
            <a:r>
              <a:rPr lang="en-US" sz="3600" dirty="0" err="1" smtClean="0"/>
              <a:t>Linac</a:t>
            </a:r>
            <a:r>
              <a:rPr lang="en-US" sz="3600" dirty="0" smtClean="0"/>
              <a:t> Alignment Tolerances</a:t>
            </a:r>
            <a:endParaRPr lang="en-US" sz="3600" dirty="0"/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6404303" y="5337254"/>
            <a:ext cx="2664372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H. </a:t>
            </a:r>
            <a:r>
              <a:rPr lang="en-US" dirty="0" err="1" smtClean="0">
                <a:latin typeface="Times New Roman" pitchFamily="18" charset="0"/>
              </a:rPr>
              <a:t>Mainaud</a:t>
            </a:r>
            <a:r>
              <a:rPr lang="en-US" dirty="0" smtClean="0">
                <a:latin typeface="Times New Roman" pitchFamily="18" charset="0"/>
              </a:rPr>
              <a:t>-Durand, CERN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33853" y="3580322"/>
            <a:ext cx="934379" cy="613301"/>
          </a:xfrm>
          <a:prstGeom prst="ellipse">
            <a:avLst/>
          </a:prstGeom>
          <a:noFill/>
          <a:ln w="3810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552157" y="3273671"/>
            <a:ext cx="934379" cy="613301"/>
          </a:xfrm>
          <a:prstGeom prst="ellipse">
            <a:avLst/>
          </a:prstGeom>
          <a:noFill/>
          <a:ln w="3810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212671" y="1040199"/>
            <a:ext cx="934379" cy="613301"/>
          </a:xfrm>
          <a:prstGeom prst="ellipse">
            <a:avLst/>
          </a:prstGeom>
          <a:noFill/>
          <a:ln w="3810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4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3"/>
          <p:cNvSpPr txBox="1">
            <a:spLocks noChangeArrowheads="1"/>
          </p:cNvSpPr>
          <p:nvPr/>
        </p:nvSpPr>
        <p:spPr bwMode="auto">
          <a:xfrm>
            <a:off x="0" y="609600"/>
            <a:ext cx="4238625" cy="369332"/>
          </a:xfrm>
          <a:prstGeom prst="rect">
            <a:avLst/>
          </a:prstGeom>
          <a:solidFill>
            <a:srgbClr val="EAAF4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indent="-285750"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US" dirty="0" smtClean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Short range alignment system</a:t>
            </a:r>
            <a:endParaRPr lang="en-US" dirty="0">
              <a:solidFill>
                <a:schemeClr val="tx2"/>
              </a:solidFill>
              <a:latin typeface="Comic Sans MS" pitchFamily="66" charset="0"/>
              <a:sym typeface="Wingdings" pitchFamily="2" charset="2"/>
            </a:endParaRPr>
          </a:p>
        </p:txBody>
      </p:sp>
      <p:sp>
        <p:nvSpPr>
          <p:cNvPr id="38914" name="TextBox 7"/>
          <p:cNvSpPr txBox="1">
            <a:spLocks noChangeArrowheads="1"/>
          </p:cNvSpPr>
          <p:nvPr/>
        </p:nvSpPr>
        <p:spPr bwMode="auto">
          <a:xfrm>
            <a:off x="457200" y="1862138"/>
            <a:ext cx="8382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285750" algn="just">
              <a:spcBef>
                <a:spcPct val="50000"/>
              </a:spcBef>
            </a:pPr>
            <a:r>
              <a:rPr lang="en-US" sz="16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Issue: WPS sensor fulfilling the requirements</a:t>
            </a:r>
          </a:p>
          <a:p>
            <a:pPr lvl="2" indent="-285750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 « absolute measurements » (known zero w.r.t mechanical interface)</a:t>
            </a:r>
          </a:p>
          <a:p>
            <a:pPr lvl="2" indent="-285750"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 no drift</a:t>
            </a:r>
          </a:p>
          <a:p>
            <a:pPr lvl="2" indent="-285750"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 sub micrometric measurements</a:t>
            </a:r>
            <a:endParaRPr lang="en-US" sz="1600" dirty="0">
              <a:solidFill>
                <a:schemeClr val="tx2"/>
              </a:solidFill>
              <a:latin typeface="Comic Sans MS" pitchFamily="66" charset="0"/>
              <a:sym typeface="Wingdings" pitchFamily="2" charset="2"/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8681" y="4719638"/>
            <a:ext cx="157003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Box 13"/>
          <p:cNvSpPr txBox="1">
            <a:spLocks noChangeArrowheads="1"/>
          </p:cNvSpPr>
          <p:nvPr/>
        </p:nvSpPr>
        <p:spPr bwMode="auto">
          <a:xfrm>
            <a:off x="5486400" y="4071938"/>
            <a:ext cx="2971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H" sz="16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Optical based WPS (oWPS)</a:t>
            </a:r>
            <a:endParaRPr lang="en-US" sz="1600" dirty="0">
              <a:solidFill>
                <a:schemeClr val="tx2"/>
              </a:solidFill>
              <a:latin typeface="Comic Sans MS" pitchFamily="66" charset="0"/>
              <a:sym typeface="Wingdings" pitchFamily="2" charset="2"/>
            </a:endParaRPr>
          </a:p>
        </p:txBody>
      </p:sp>
      <p:sp>
        <p:nvSpPr>
          <p:cNvPr id="38918" name="TextBox 13"/>
          <p:cNvSpPr txBox="1">
            <a:spLocks noChangeArrowheads="1"/>
          </p:cNvSpPr>
          <p:nvPr/>
        </p:nvSpPr>
        <p:spPr bwMode="auto">
          <a:xfrm>
            <a:off x="533400" y="4071938"/>
            <a:ext cx="3124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H" sz="16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Capacitive based WPS (cWPS)</a:t>
            </a:r>
            <a:endParaRPr lang="en-US" sz="1600" dirty="0">
              <a:solidFill>
                <a:schemeClr val="tx2"/>
              </a:solidFill>
              <a:latin typeface="Comic Sans MS" pitchFamily="66" charset="0"/>
              <a:sym typeface="Wingdings" pitchFamily="2" charset="2"/>
            </a:endParaRPr>
          </a:p>
        </p:txBody>
      </p:sp>
      <p:pic>
        <p:nvPicPr>
          <p:cNvPr id="389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529138"/>
            <a:ext cx="120015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BA587D-93DF-41BB-AD60-E6A573B3B10E}" type="slidenum">
              <a:rPr lang="fr-FR"/>
              <a:pPr>
                <a:defRPr/>
              </a:pPr>
              <a:t>21</a:t>
            </a:fld>
            <a:endParaRPr lang="fr-FR" dirty="0"/>
          </a:p>
        </p:txBody>
      </p:sp>
      <p:sp>
        <p:nvSpPr>
          <p:cNvPr id="13" name="Down Arrow 12"/>
          <p:cNvSpPr/>
          <p:nvPr/>
        </p:nvSpPr>
        <p:spPr>
          <a:xfrm rot="1800000">
            <a:off x="3276600" y="3462338"/>
            <a:ext cx="228600" cy="5334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Down Arrow 13"/>
          <p:cNvSpPr/>
          <p:nvPr/>
        </p:nvSpPr>
        <p:spPr>
          <a:xfrm rot="19800000">
            <a:off x="4918075" y="3482976"/>
            <a:ext cx="228600" cy="5334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685800" y="3538538"/>
            <a:ext cx="3124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sym typeface="Wingdings" pitchFamily="2" charset="2"/>
              </a:rPr>
              <a:t>Upgrade of an existing WPS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5181600" y="3538538"/>
            <a:ext cx="3124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sym typeface="Wingdings" pitchFamily="2" charset="2"/>
              </a:rPr>
              <a:t>Development of a new WPS</a:t>
            </a:r>
          </a:p>
        </p:txBody>
      </p:sp>
      <p:pic>
        <p:nvPicPr>
          <p:cNvPr id="38926" name="Picture 15" descr="100_195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5519738"/>
            <a:ext cx="14954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514" y="404664"/>
            <a:ext cx="2615886" cy="143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81000" y="1122611"/>
            <a:ext cx="3686944" cy="338554"/>
          </a:xfrm>
          <a:prstGeom prst="rect">
            <a:avLst/>
          </a:prstGeom>
          <a:solidFill>
            <a:srgbClr val="FFE07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WPS (Wire Positioning Sensor)</a:t>
            </a:r>
            <a:endParaRPr lang="en-US" sz="1600" dirty="0">
              <a:solidFill>
                <a:schemeClr val="tx2"/>
              </a:solidFill>
              <a:latin typeface="Comic Sans MS" pitchFamily="66" charset="0"/>
              <a:sym typeface="Wingdings" pitchFamily="2" charset="2"/>
            </a:endParaRPr>
          </a:p>
        </p:txBody>
      </p:sp>
      <p:sp>
        <p:nvSpPr>
          <p:cNvPr id="18" name="Text Placeholder 7"/>
          <p:cNvSpPr txBox="1">
            <a:spLocks/>
          </p:cNvSpPr>
          <p:nvPr/>
        </p:nvSpPr>
        <p:spPr bwMode="auto">
          <a:xfrm>
            <a:off x="126128" y="4544083"/>
            <a:ext cx="1671145" cy="78433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90000"/>
              <a:buFont typeface="Georgia" pitchFamily="18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Font typeface="Georgia" pitchFamily="18" charset="0"/>
              <a:buChar char="▫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Arial" charset="0"/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Arial" charset="0"/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Arial" charset="0"/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Arial" charset="0"/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Tested FFTB and ATF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34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C486D-AAA3-4C53-AB50-0B2AB24C2FFA}" type="slidenum">
              <a:rPr lang="fr-FR"/>
              <a:pPr>
                <a:defRPr/>
              </a:pPr>
              <a:t>22</a:t>
            </a:fld>
            <a:endParaRPr lang="fr-FR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1000" y="1219200"/>
            <a:ext cx="2362200" cy="338138"/>
          </a:xfrm>
          <a:prstGeom prst="rect">
            <a:avLst/>
          </a:prstGeom>
          <a:solidFill>
            <a:srgbClr val="FFE07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Results in TT1</a:t>
            </a:r>
          </a:p>
        </p:txBody>
      </p:sp>
      <p:sp>
        <p:nvSpPr>
          <p:cNvPr id="37892" name="TextBox 19"/>
          <p:cNvSpPr txBox="1">
            <a:spLocks noChangeArrowheads="1"/>
          </p:cNvSpPr>
          <p:nvPr/>
        </p:nvSpPr>
        <p:spPr bwMode="auto">
          <a:xfrm>
            <a:off x="685800" y="1752600"/>
            <a:ext cx="7924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 indent="-457200">
              <a:buFont typeface="Wingdings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Precision on a 140 m wire: better than 2 microns over 33 days</a:t>
            </a:r>
          </a:p>
          <a:p>
            <a:pPr lvl="2" indent="-457200">
              <a:buFont typeface="Wingdings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Accuracy: 11 microns in vertical, 17 microns in radial. Can be improved!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514600"/>
            <a:ext cx="3975100" cy="2665413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sp>
        <p:nvSpPr>
          <p:cNvPr id="37894" name="TextBox 19"/>
          <p:cNvSpPr txBox="1">
            <a:spLocks noChangeArrowheads="1"/>
          </p:cNvSpPr>
          <p:nvPr/>
        </p:nvSpPr>
        <p:spPr bwMode="auto">
          <a:xfrm>
            <a:off x="228600" y="5257800"/>
            <a:ext cx="4267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indent="-457200"/>
            <a:r>
              <a:rPr lang="en-US" sz="16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Vertical residuals of the 2 longest wires:</a:t>
            </a:r>
          </a:p>
          <a:p>
            <a:pPr lvl="2" indent="-457200"/>
            <a:r>
              <a:rPr lang="fr-CH" sz="16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σ (wire 1) = 1.6 µm</a:t>
            </a:r>
          </a:p>
          <a:p>
            <a:pPr lvl="2" indent="-457200"/>
            <a:r>
              <a:rPr lang="fr-CH" sz="16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σ (wire 2) = 0.5 µm</a:t>
            </a:r>
          </a:p>
        </p:txBody>
      </p:sp>
      <p:pic>
        <p:nvPicPr>
          <p:cNvPr id="14" name="Picture 13" descr="wps-ver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514600"/>
            <a:ext cx="4144963" cy="266700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37896" name="TextBox 19"/>
          <p:cNvSpPr txBox="1">
            <a:spLocks noChangeArrowheads="1"/>
          </p:cNvSpPr>
          <p:nvPr/>
        </p:nvSpPr>
        <p:spPr bwMode="auto">
          <a:xfrm>
            <a:off x="4267200" y="5257800"/>
            <a:ext cx="4648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indent="-457200"/>
            <a:r>
              <a:rPr lang="en-US" sz="16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	Accuracy of the TT1 network adjusted by the least squares method in vertical:</a:t>
            </a:r>
          </a:p>
          <a:p>
            <a:pPr lvl="2" indent="-457200"/>
            <a:r>
              <a:rPr lang="fr-CH" sz="16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σ = 11 µm r.m.s (27 µm max. value)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228600"/>
            <a:ext cx="6804248" cy="369332"/>
          </a:xfrm>
          <a:prstGeom prst="rect">
            <a:avLst/>
          </a:prstGeom>
          <a:solidFill>
            <a:srgbClr val="EAAF44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Long range alignment system</a:t>
            </a:r>
            <a:endParaRPr lang="en-US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48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68760"/>
            <a:ext cx="3168352" cy="67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8520" y="378384"/>
            <a:ext cx="7566923" cy="61602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Why do we need stabilization?</a:t>
            </a:r>
            <a:endParaRPr lang="en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M. Ross, SLAC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6031" y="1196752"/>
            <a:ext cx="28781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930225" y="1519809"/>
            <a:ext cx="720080" cy="2308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CA" sz="900" smtClean="0"/>
              <a:t>Beam</a:t>
            </a:r>
            <a:endParaRPr lang="en-CA" sz="90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457573" y="1605999"/>
            <a:ext cx="1950464" cy="144642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554113"/>
              </p:ext>
            </p:extLst>
          </p:nvPr>
        </p:nvGraphicFramePr>
        <p:xfrm>
          <a:off x="1685766" y="5301208"/>
          <a:ext cx="4470410" cy="1008111"/>
        </p:xfrm>
        <a:graphic>
          <a:graphicData uri="http://schemas.openxmlformats.org/drawingml/2006/table">
            <a:tbl>
              <a:tblPr/>
              <a:tblGrid>
                <a:gridCol w="576063"/>
                <a:gridCol w="1656184"/>
                <a:gridCol w="2238163"/>
              </a:tblGrid>
              <a:tr h="458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Last magnet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Main Beam Quad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0.2 nm &gt; 4Hz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 nm &gt; 1 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79" y="2033770"/>
            <a:ext cx="7416825" cy="1265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12" name="ZoneTexte 11"/>
          <p:cNvSpPr txBox="1"/>
          <p:nvPr/>
        </p:nvSpPr>
        <p:spPr>
          <a:xfrm>
            <a:off x="7352044" y="1772816"/>
            <a:ext cx="67197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mtClean="0">
                <a:solidFill>
                  <a:srgbClr val="FF0000"/>
                </a:solidFill>
              </a:rPr>
              <a:t>DNA</a:t>
            </a:r>
            <a:endParaRPr lang="en-CA">
              <a:solidFill>
                <a:srgbClr val="FF0000"/>
              </a:solidFill>
            </a:endParaRP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221938" y="3238525"/>
            <a:ext cx="6372201" cy="1846659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CA" sz="2000" b="1" smtClean="0"/>
              <a:t>But Vibration Sources can amount to 100s of nm: </a:t>
            </a:r>
          </a:p>
          <a:p>
            <a:pPr eaLnBrk="1" hangingPunct="1"/>
            <a:r>
              <a:rPr lang="en-CA" smtClean="0"/>
              <a:t>Ground motion</a:t>
            </a:r>
            <a:r>
              <a:rPr lang="en-CA" sz="2000" smtClean="0"/>
              <a:t>, </a:t>
            </a:r>
            <a:r>
              <a:rPr lang="en-CA" smtClean="0"/>
              <a:t>Traffic, Lifts, cooling water, ventilation, pumps, machinery, acoustic pressure</a:t>
            </a:r>
          </a:p>
          <a:p>
            <a:pPr eaLnBrk="1" hangingPunct="1"/>
            <a:r>
              <a:rPr lang="en-CA" smtClean="0"/>
              <a:t> </a:t>
            </a:r>
            <a:r>
              <a:rPr lang="en-CA" b="1" smtClean="0"/>
              <a:t>Transmitted:</a:t>
            </a:r>
          </a:p>
          <a:p>
            <a:pPr eaLnBrk="1" hangingPunct="1">
              <a:buFontTx/>
              <a:buChar char="•"/>
            </a:pPr>
            <a:r>
              <a:rPr lang="en-CA" smtClean="0"/>
              <a:t>from the ground through the magnet support, </a:t>
            </a:r>
          </a:p>
          <a:p>
            <a:pPr eaLnBrk="1" hangingPunct="1">
              <a:buFontTx/>
              <a:buChar char="•"/>
            </a:pPr>
            <a:r>
              <a:rPr lang="en-CA" smtClean="0"/>
              <a:t>directly to the magnet via beam pipe, cooling pipes, cables...</a:t>
            </a:r>
            <a:endParaRPr lang="en-CA" sz="2000"/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6594139" y="3242650"/>
            <a:ext cx="2549861" cy="189282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CA" smtClean="0"/>
              <a:t> </a:t>
            </a:r>
            <a:r>
              <a:rPr lang="en-CA" b="1" smtClean="0"/>
              <a:t>We cannot rely only on the quietness of the site</a:t>
            </a:r>
          </a:p>
          <a:p>
            <a:pPr algn="ctr">
              <a:spcBef>
                <a:spcPct val="50000"/>
              </a:spcBef>
            </a:pPr>
            <a:r>
              <a:rPr lang="en-CA" b="1" smtClean="0">
                <a:solidFill>
                  <a:srgbClr val="FF0000"/>
                </a:solidFill>
              </a:rPr>
              <a:t>Stabilization techniques have to be developed</a:t>
            </a:r>
            <a:endParaRPr lang="en-CA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6264442" y="5445224"/>
            <a:ext cx="2879558" cy="92333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CA" b="1" smtClean="0">
                <a:solidFill>
                  <a:srgbClr val="FF0000"/>
                </a:solidFill>
              </a:rPr>
              <a:t>Active Stabilization techniques have been chosen</a:t>
            </a:r>
            <a:endParaRPr lang="en-CA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479628" y="1125782"/>
            <a:ext cx="2664372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A. </a:t>
            </a:r>
            <a:r>
              <a:rPr lang="en-US" dirty="0" err="1" smtClean="0">
                <a:latin typeface="Times New Roman" pitchFamily="18" charset="0"/>
              </a:rPr>
              <a:t>Jeremie</a:t>
            </a:r>
            <a:r>
              <a:rPr lang="en-US" dirty="0" smtClean="0">
                <a:latin typeface="Times New Roman" pitchFamily="18" charset="0"/>
              </a:rPr>
              <a:t>, LAPP</a:t>
            </a:r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48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156176" y="1790818"/>
            <a:ext cx="2814660" cy="21422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/>
          <p:cNvSpPr/>
          <p:nvPr/>
        </p:nvSpPr>
        <p:spPr>
          <a:xfrm>
            <a:off x="3203848" y="1790818"/>
            <a:ext cx="2886666" cy="21422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/>
          <p:cNvSpPr/>
          <p:nvPr/>
        </p:nvSpPr>
        <p:spPr>
          <a:xfrm>
            <a:off x="683568" y="1790818"/>
            <a:ext cx="2376264" cy="21422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8520" y="504512"/>
            <a:ext cx="7566923" cy="61602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Active Stabilization:</a:t>
            </a:r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30 October, 2012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M. Ross, SLAC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258" y="2222866"/>
            <a:ext cx="770303" cy="10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http://saba.kntu.ac.ir/eecd/ecourses/inst%2086/Projects/Velocity%20Measurement/images/photo34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55" t="7764" r="16152" b="5393"/>
          <a:stretch/>
        </p:blipFill>
        <p:spPr bwMode="auto">
          <a:xfrm>
            <a:off x="1835696" y="2764012"/>
            <a:ext cx="707495" cy="97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55576" y="1052736"/>
            <a:ext cx="80305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>
                <a:solidFill>
                  <a:srgbClr val="FF0000"/>
                </a:solidFill>
              </a:rPr>
              <a:t>Active  </a:t>
            </a:r>
            <a:r>
              <a:rPr lang="en-CA" sz="2400" smtClean="0">
                <a:solidFill>
                  <a:srgbClr val="FF0000"/>
                </a:solidFill>
              </a:rPr>
              <a:t>Stabilisation means </a:t>
            </a:r>
            <a:r>
              <a:rPr lang="en-CA" sz="240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en-CA"/>
              <a:t> </a:t>
            </a:r>
            <a:r>
              <a:rPr lang="en-CA">
                <a:solidFill>
                  <a:schemeClr val="accent6">
                    <a:lumMod val="75000"/>
                  </a:schemeClr>
                </a:solidFill>
              </a:rPr>
              <a:t>measure</a:t>
            </a:r>
            <a:r>
              <a:rPr lang="en-CA"/>
              <a:t> 	=&gt; 	</a:t>
            </a:r>
            <a:r>
              <a:rPr lang="en-CA" smtClean="0">
                <a:solidFill>
                  <a:srgbClr val="0070C0"/>
                </a:solidFill>
              </a:rPr>
              <a:t>decide  action </a:t>
            </a:r>
            <a:r>
              <a:rPr lang="en-CA">
                <a:solidFill>
                  <a:srgbClr val="0070C0"/>
                </a:solidFill>
              </a:rPr>
              <a:t>	</a:t>
            </a:r>
            <a:r>
              <a:rPr lang="en-CA"/>
              <a:t>=&gt; 	</a:t>
            </a:r>
            <a:r>
              <a:rPr lang="en-CA" smtClean="0"/>
              <a:t>act</a:t>
            </a:r>
            <a:endParaRPr lang="en-CA"/>
          </a:p>
          <a:p>
            <a:pPr marL="0" indent="0">
              <a:buNone/>
            </a:pPr>
            <a:r>
              <a:rPr lang="en-CA"/>
              <a:t> </a:t>
            </a:r>
            <a:r>
              <a:rPr lang="en-CA" i="1">
                <a:solidFill>
                  <a:schemeClr val="accent6">
                    <a:lumMod val="75000"/>
                  </a:schemeClr>
                </a:solidFill>
              </a:rPr>
              <a:t>sensor</a:t>
            </a:r>
            <a:r>
              <a:rPr lang="en-CA" i="1"/>
              <a:t>			</a:t>
            </a:r>
            <a:r>
              <a:rPr lang="en-CA" i="1" smtClean="0">
                <a:solidFill>
                  <a:srgbClr val="0070C0"/>
                </a:solidFill>
              </a:rPr>
              <a:t>feedback</a:t>
            </a:r>
            <a:r>
              <a:rPr lang="en-CA" i="1">
                <a:solidFill>
                  <a:srgbClr val="0070C0"/>
                </a:solidFill>
              </a:rPr>
              <a:t>/-forward</a:t>
            </a:r>
            <a:r>
              <a:rPr lang="en-CA" i="1"/>
              <a:t>	</a:t>
            </a:r>
            <a:r>
              <a:rPr lang="en-CA" i="1" smtClean="0"/>
              <a:t>actuator</a:t>
            </a:r>
            <a:endParaRPr lang="en-CA" i="1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2138084"/>
            <a:ext cx="2309813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3826" y="2250237"/>
            <a:ext cx="15113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683568" y="4012029"/>
            <a:ext cx="2376263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A" smtClean="0">
                <a:solidFill>
                  <a:schemeClr val="accent6">
                    <a:lumMod val="75000"/>
                  </a:schemeClr>
                </a:solidFill>
              </a:rPr>
              <a:t>-measure sub-nanometre</a:t>
            </a:r>
          </a:p>
          <a:p>
            <a:r>
              <a:rPr lang="en-CA" smtClean="0">
                <a:solidFill>
                  <a:schemeClr val="accent6">
                    <a:lumMod val="75000"/>
                  </a:schemeClr>
                </a:solidFill>
              </a:rPr>
              <a:t>-low frequency</a:t>
            </a:r>
          </a:p>
          <a:p>
            <a:r>
              <a:rPr lang="en-CA" smtClean="0">
                <a:solidFill>
                  <a:schemeClr val="accent6">
                    <a:lumMod val="75000"/>
                  </a:schemeClr>
                </a:solidFill>
              </a:rPr>
              <a:t>-Large band width (0.5-100Hz)</a:t>
            </a:r>
          </a:p>
          <a:p>
            <a:r>
              <a:rPr lang="en-CA" smtClean="0">
                <a:solidFill>
                  <a:schemeClr val="accent6">
                    <a:lumMod val="75000"/>
                  </a:schemeClr>
                </a:solidFill>
              </a:rPr>
              <a:t>-Low noise</a:t>
            </a:r>
          </a:p>
          <a:p>
            <a:r>
              <a:rPr lang="en-CA" smtClean="0">
                <a:solidFill>
                  <a:schemeClr val="accent6">
                    <a:lumMod val="75000"/>
                  </a:schemeClr>
                </a:solidFill>
              </a:rPr>
              <a:t>-Smalest delay for real-time</a:t>
            </a:r>
          </a:p>
          <a:p>
            <a:r>
              <a:rPr lang="en-CA" smtClean="0">
                <a:solidFill>
                  <a:schemeClr val="accent6">
                    <a:lumMod val="75000"/>
                  </a:schemeClr>
                </a:solidFill>
              </a:rPr>
              <a:t>-Small and light</a:t>
            </a:r>
          </a:p>
          <a:p>
            <a:r>
              <a:rPr lang="en-CA" smtClean="0">
                <a:solidFill>
                  <a:srgbClr val="00B050"/>
                </a:solidFill>
              </a:rPr>
              <a:t>=&gt; Seismic sensors</a:t>
            </a:r>
            <a:endParaRPr lang="en-CA">
              <a:solidFill>
                <a:srgbClr val="00B05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03847" y="4005064"/>
            <a:ext cx="2886667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CA" smtClean="0">
                <a:solidFill>
                  <a:srgbClr val="0070C0"/>
                </a:solidFill>
              </a:rPr>
              <a:t>-real-time feedback</a:t>
            </a:r>
          </a:p>
          <a:p>
            <a:r>
              <a:rPr lang="en-CA" smtClean="0">
                <a:solidFill>
                  <a:srgbClr val="0070C0"/>
                </a:solidFill>
              </a:rPr>
              <a:t>-Mutli-channel</a:t>
            </a:r>
          </a:p>
          <a:p>
            <a:r>
              <a:rPr lang="en-CA" smtClean="0">
                <a:solidFill>
                  <a:srgbClr val="0070C0"/>
                </a:solidFill>
              </a:rPr>
              <a:t>-simulation possibilities</a:t>
            </a:r>
          </a:p>
          <a:p>
            <a:r>
              <a:rPr lang="en-CA" smtClean="0">
                <a:solidFill>
                  <a:srgbClr val="0070C0"/>
                </a:solidFill>
              </a:rPr>
              <a:t>-Fast electronics</a:t>
            </a:r>
          </a:p>
          <a:p>
            <a:r>
              <a:rPr lang="en-CA" smtClean="0">
                <a:solidFill>
                  <a:srgbClr val="0070C0"/>
                </a:solidFill>
              </a:rPr>
              <a:t>-Large dynamics( &gt;16bits)</a:t>
            </a:r>
            <a:endParaRPr lang="en-CA">
              <a:solidFill>
                <a:srgbClr val="0070C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62523" y="4005064"/>
            <a:ext cx="2801965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mtClean="0"/>
              <a:t>-Nanometre displacement</a:t>
            </a:r>
          </a:p>
          <a:p>
            <a:r>
              <a:rPr lang="en-CA" smtClean="0"/>
              <a:t>-Displace heavy weight</a:t>
            </a:r>
          </a:p>
          <a:p>
            <a:r>
              <a:rPr lang="en-CA" smtClean="0"/>
              <a:t>-Compact</a:t>
            </a:r>
          </a:p>
          <a:p>
            <a:r>
              <a:rPr lang="en-CA" smtClean="0"/>
              <a:t>-Real-time response</a:t>
            </a:r>
          </a:p>
          <a:p>
            <a:r>
              <a:rPr lang="en-CA" smtClean="0">
                <a:solidFill>
                  <a:srgbClr val="00B050"/>
                </a:solidFill>
              </a:rPr>
              <a:t>=&gt; Piezoelectric actuator</a:t>
            </a:r>
            <a:endParaRPr lang="en-CA">
              <a:solidFill>
                <a:srgbClr val="00B05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689858" y="5718855"/>
            <a:ext cx="480131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 cmpd="tri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mtClean="0">
                <a:solidFill>
                  <a:srgbClr val="FF0000"/>
                </a:solidFill>
              </a:rPr>
              <a:t>Accelerator environment</a:t>
            </a:r>
          </a:p>
          <a:p>
            <a:r>
              <a:rPr lang="en-CA" smtClean="0">
                <a:solidFill>
                  <a:srgbClr val="FF0000"/>
                </a:solidFill>
              </a:rPr>
              <a:t>=&gt; Magnetic field resistant and radiation hard</a:t>
            </a:r>
            <a:endParaRPr lang="en-CA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2276872"/>
            <a:ext cx="1015932" cy="135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46406" y="0"/>
            <a:ext cx="611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3300"/>
                  </a:solidFill>
                </a:uFill>
              </a:rPr>
              <a:t>Example 6: Vibration </a:t>
            </a:r>
            <a:r>
              <a:rPr lang="en-US" u="sng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3300"/>
                  </a:solidFill>
                </a:uFill>
              </a:rPr>
              <a:t>supression</a:t>
            </a:r>
            <a:r>
              <a:rPr lang="en-US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3300"/>
                  </a:solidFill>
                </a:uFill>
              </a:rPr>
              <a:t> / Mechanical stabilization</a:t>
            </a:r>
            <a:endParaRPr lang="en-US" u="sng" dirty="0">
              <a:solidFill>
                <a:schemeClr val="accent2">
                  <a:lumMod val="60000"/>
                  <a:lumOff val="40000"/>
                </a:schemeClr>
              </a:solidFill>
              <a:uFill>
                <a:solidFill>
                  <a:srgbClr val="FF3300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67140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6133647"/>
            <a:ext cx="1457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870857" y="1124744"/>
            <a:ext cx="3853543" cy="1230088"/>
          </a:xfrm>
        </p:spPr>
        <p:txBody>
          <a:bodyPr>
            <a:normAutofit/>
          </a:bodyPr>
          <a:lstStyle/>
          <a:p>
            <a:pPr lvl="2"/>
            <a:r>
              <a:rPr lang="en-CA" sz="2000" smtClean="0">
                <a:solidFill>
                  <a:srgbClr val="FF0000"/>
                </a:solidFill>
              </a:rPr>
              <a:t>Water cooling </a:t>
            </a:r>
            <a:r>
              <a:rPr lang="en-CA" sz="2000" smtClean="0"/>
              <a:t>4 l/min</a:t>
            </a:r>
          </a:p>
          <a:p>
            <a:pPr lvl="2"/>
            <a:r>
              <a:rPr lang="en-CA" sz="2000" smtClean="0"/>
              <a:t>With </a:t>
            </a:r>
            <a:r>
              <a:rPr lang="en-CA" sz="2000" smtClean="0">
                <a:solidFill>
                  <a:srgbClr val="FF0000"/>
                </a:solidFill>
              </a:rPr>
              <a:t>magnetic field </a:t>
            </a:r>
            <a:r>
              <a:rPr lang="en-CA" sz="2000" smtClean="0"/>
              <a:t>on</a:t>
            </a:r>
          </a:p>
          <a:p>
            <a:pPr lvl="2"/>
            <a:r>
              <a:rPr lang="en-CA" sz="2000" smtClean="0"/>
              <a:t> With </a:t>
            </a:r>
            <a:r>
              <a:rPr lang="en-CA" sz="2000" smtClean="0">
                <a:solidFill>
                  <a:srgbClr val="FF0000"/>
                </a:solidFill>
              </a:rPr>
              <a:t>hybrid circuit</a:t>
            </a:r>
            <a:endParaRPr lang="en-CA" sz="2000">
              <a:solidFill>
                <a:srgbClr val="FF0000"/>
              </a:solidFill>
            </a:endParaRPr>
          </a:p>
        </p:txBody>
      </p:sp>
      <p:pic>
        <p:nvPicPr>
          <p:cNvPr id="6" name="Picture 5" descr="Type 1 on legs 0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8177" y="1229437"/>
            <a:ext cx="3644153" cy="277562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493338"/>
              </p:ext>
            </p:extLst>
          </p:nvPr>
        </p:nvGraphicFramePr>
        <p:xfrm>
          <a:off x="4872318" y="4065014"/>
          <a:ext cx="3720352" cy="2300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1518"/>
                <a:gridCol w="1438834"/>
              </a:tblGrid>
              <a:tr h="401021">
                <a:tc>
                  <a:txBody>
                    <a:bodyPr/>
                    <a:lstStyle/>
                    <a:p>
                      <a:r>
                        <a:rPr lang="en-US" dirty="0" smtClean="0"/>
                        <a:t>Figure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</a:tr>
              <a:tr h="40102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R.m.s</a:t>
                      </a:r>
                      <a:r>
                        <a:rPr lang="en-US" baseline="0" dirty="0" smtClean="0"/>
                        <a:t> @ 1Hz magnet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0.5 nm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1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R.m.s</a:t>
                      </a:r>
                      <a:r>
                        <a:rPr lang="en-US" baseline="0" dirty="0" smtClean="0"/>
                        <a:t> @ 1Hz ground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 nm</a:t>
                      </a:r>
                      <a:endParaRPr lang="en-US" dirty="0"/>
                    </a:p>
                  </a:txBody>
                  <a:tcPr/>
                </a:tc>
              </a:tr>
              <a:tr h="40102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R.m.s</a:t>
                      </a:r>
                      <a:r>
                        <a:rPr lang="en-US" baseline="0" dirty="0" smtClean="0"/>
                        <a:t>. attenuation ratio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~13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102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R.m.s</a:t>
                      </a:r>
                      <a:r>
                        <a:rPr lang="en-US" baseline="0" dirty="0" smtClean="0"/>
                        <a:t> @ 1Hz objective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1.5 nm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3" descr="ClicStab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971" y="77788"/>
            <a:ext cx="951533" cy="54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fbff4lpm_transfer_functio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1" y="2376603"/>
            <a:ext cx="3649442" cy="2062394"/>
          </a:xfrm>
          <a:prstGeom prst="rect">
            <a:avLst/>
          </a:prstGeom>
        </p:spPr>
      </p:pic>
      <p:pic>
        <p:nvPicPr>
          <p:cNvPr id="21" name="Picture 20" descr="hybrid2HPfbffwaterpowermedgain_transfer_functio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22" y="4428315"/>
            <a:ext cx="3709626" cy="2034060"/>
          </a:xfrm>
          <a:prstGeom prst="rect">
            <a:avLst/>
          </a:prstGeom>
        </p:spPr>
      </p:pic>
      <p:pic>
        <p:nvPicPr>
          <p:cNvPr id="21507" name="Picture 3" descr="C:\Documents and Settings\pcfernan\Local Settings\Temporary Internet Files\Content.IE5\3K00KLHB\MP900439244[1]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1657" y="1581830"/>
            <a:ext cx="1675720" cy="1117147"/>
          </a:xfrm>
          <a:prstGeom prst="rect">
            <a:avLst/>
          </a:prstGeom>
          <a:noFill/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CA" smtClean="0"/>
              <a:t>M. Ross, SLAC</a:t>
            </a:r>
            <a:endParaRPr lang="en-CA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/>
              <a:pPr>
                <a:defRPr/>
              </a:pPr>
              <a:t>25</a:t>
            </a:fld>
            <a:endParaRPr lang="en-CA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16"/>
            <a:ext cx="6223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87" y="637474"/>
            <a:ext cx="494532" cy="49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253642" y="1237821"/>
            <a:ext cx="87716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mtClean="0"/>
              <a:t>sensor</a:t>
            </a:r>
            <a:endParaRPr lang="en-CA"/>
          </a:p>
        </p:txBody>
      </p:sp>
      <p:sp>
        <p:nvSpPr>
          <p:cNvPr id="3" name="ZoneTexte 2"/>
          <p:cNvSpPr txBox="1"/>
          <p:nvPr/>
        </p:nvSpPr>
        <p:spPr>
          <a:xfrm>
            <a:off x="4283968" y="3068309"/>
            <a:ext cx="101822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mtClean="0"/>
              <a:t>actuator</a:t>
            </a:r>
            <a:endParaRPr lang="en-CA"/>
          </a:p>
        </p:txBody>
      </p:sp>
      <p:cxnSp>
        <p:nvCxnSpPr>
          <p:cNvPr id="10" name="Connecteur droit avec flèche 9"/>
          <p:cNvCxnSpPr>
            <a:stCxn id="3" idx="3"/>
          </p:cNvCxnSpPr>
          <p:nvPr/>
        </p:nvCxnSpPr>
        <p:spPr>
          <a:xfrm>
            <a:off x="5302195" y="3252975"/>
            <a:ext cx="1105182" cy="32004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3" idx="3"/>
          </p:cNvCxnSpPr>
          <p:nvPr/>
        </p:nvCxnSpPr>
        <p:spPr>
          <a:xfrm flipV="1">
            <a:off x="5302195" y="3140968"/>
            <a:ext cx="1934101" cy="11200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7236296" y="1422487"/>
            <a:ext cx="1017347" cy="35032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2" idx="1"/>
          </p:cNvCxnSpPr>
          <p:nvPr/>
        </p:nvCxnSpPr>
        <p:spPr>
          <a:xfrm flipH="1">
            <a:off x="8156971" y="1422487"/>
            <a:ext cx="96671" cy="164582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80015" y="310446"/>
            <a:ext cx="72991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400" dirty="0"/>
              <a:t>Stabilization on Type 1 MBQ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6123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20" y="378373"/>
            <a:ext cx="7566923" cy="6160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Stabilization and Alignment (CLIC)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(ILC requirements less challenging ~ similar)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CLIC </a:t>
            </a:r>
            <a:r>
              <a:rPr lang="en-US" dirty="0" err="1" smtClean="0"/>
              <a:t>Linac</a:t>
            </a:r>
            <a:r>
              <a:rPr lang="en-US" dirty="0" smtClean="0"/>
              <a:t> Stabilization and Alignment </a:t>
            </a:r>
          </a:p>
          <a:p>
            <a:pPr lvl="1"/>
            <a:r>
              <a:rPr lang="en-US" dirty="0" smtClean="0"/>
              <a:t>20000 structures (W. </a:t>
            </a:r>
            <a:r>
              <a:rPr lang="en-US" dirty="0" err="1" smtClean="0"/>
              <a:t>Wuensch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4000 focusing magnets</a:t>
            </a:r>
            <a:endParaRPr lang="en-US" dirty="0"/>
          </a:p>
          <a:p>
            <a:r>
              <a:rPr lang="en-US" dirty="0" smtClean="0"/>
              <a:t>Mass production (and associated cost reductions) of precision sensors and controls</a:t>
            </a:r>
          </a:p>
          <a:p>
            <a:r>
              <a:rPr lang="en-US" dirty="0" smtClean="0"/>
              <a:t>ILC: internal </a:t>
            </a:r>
            <a:r>
              <a:rPr lang="en-US" dirty="0" err="1" smtClean="0"/>
              <a:t>cryo</a:t>
            </a:r>
            <a:r>
              <a:rPr lang="en-US" dirty="0" smtClean="0"/>
              <a:t>-component alignment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6406" y="0"/>
            <a:ext cx="611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3300"/>
                  </a:solidFill>
                </a:uFill>
              </a:rPr>
              <a:t>Example 6: Vibration </a:t>
            </a:r>
            <a:r>
              <a:rPr lang="en-US" u="sng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3300"/>
                  </a:solidFill>
                </a:uFill>
              </a:rPr>
              <a:t>supression</a:t>
            </a:r>
            <a:r>
              <a:rPr lang="en-US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3300"/>
                  </a:solidFill>
                </a:uFill>
              </a:rPr>
              <a:t> / Mechanical stabilization</a:t>
            </a:r>
            <a:endParaRPr lang="en-US" u="sng" dirty="0">
              <a:solidFill>
                <a:schemeClr val="accent2">
                  <a:lumMod val="60000"/>
                  <a:lumOff val="40000"/>
                </a:schemeClr>
              </a:solidFill>
              <a:uFill>
                <a:solidFill>
                  <a:srgbClr val="FF3300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2428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52C0B63-7024-4DA8-B54E-A7D5D4ED7C36}" type="slidenum">
              <a:rPr lang="en-GB" sz="1400" b="0" smtClean="0">
                <a:cs typeface="Times New Roman" pitchFamily="18" charset="0"/>
              </a:rPr>
              <a:pPr/>
              <a:t>27</a:t>
            </a:fld>
            <a:endParaRPr lang="en-GB" sz="1400" b="0" smtClean="0">
              <a:cs typeface="Times New Roman" pitchFamily="18" charset="0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762000"/>
          </a:xfrm>
        </p:spPr>
        <p:txBody>
          <a:bodyPr/>
          <a:lstStyle/>
          <a:p>
            <a:r>
              <a:rPr lang="en-GB" sz="3600" dirty="0" smtClean="0"/>
              <a:t>LC intra-train feedback system - concept</a:t>
            </a:r>
            <a:endParaRPr lang="en-US" sz="3600" dirty="0" smtClean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3152775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000" b="1" dirty="0" smtClean="0"/>
              <a:t>Last line of defence against relative beam misalignment</a:t>
            </a:r>
          </a:p>
          <a:p>
            <a:pPr>
              <a:lnSpc>
                <a:spcPct val="90000"/>
              </a:lnSpc>
            </a:pPr>
            <a:r>
              <a:rPr lang="en-GB" sz="2000" b="1" dirty="0" smtClean="0"/>
              <a:t>Measure vertical position of outgoing beam and hence beam-beam kick angle</a:t>
            </a:r>
          </a:p>
          <a:p>
            <a:pPr>
              <a:lnSpc>
                <a:spcPct val="90000"/>
              </a:lnSpc>
            </a:pPr>
            <a:r>
              <a:rPr lang="en-GB" sz="2000" b="1" dirty="0" smtClean="0"/>
              <a:t>Use fast amplifier and kicker to correct vertical position of beam incoming to IR</a:t>
            </a:r>
          </a:p>
          <a:p>
            <a:pPr>
              <a:lnSpc>
                <a:spcPct val="90000"/>
              </a:lnSpc>
            </a:pPr>
            <a:endParaRPr lang="en-GB" b="1" dirty="0" smtClean="0"/>
          </a:p>
          <a:p>
            <a:pPr>
              <a:lnSpc>
                <a:spcPct val="90000"/>
              </a:lnSpc>
            </a:pPr>
            <a:endParaRPr lang="en-US" sz="1800" dirty="0" smtClean="0"/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457200" y="5486400"/>
            <a:ext cx="8351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solidFill>
                  <a:srgbClr val="000099"/>
                </a:solidFill>
                <a:cs typeface="Arial" pitchFamily="34" charset="0"/>
              </a:rPr>
              <a:t>FONT – Feedback On Nanosecond Timescales</a:t>
            </a:r>
          </a:p>
        </p:txBody>
      </p:sp>
      <p:pic>
        <p:nvPicPr>
          <p:cNvPr id="512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1"/>
          <a:stretch>
            <a:fillRect/>
          </a:stretch>
        </p:blipFill>
        <p:spPr bwMode="auto">
          <a:xfrm>
            <a:off x="3276600" y="1676400"/>
            <a:ext cx="58674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3300"/>
                  </a:solidFill>
                </a:uFill>
              </a:rPr>
              <a:t>Example 7: Low latency feedback</a:t>
            </a:r>
            <a:endParaRPr lang="en-US" u="sng" dirty="0">
              <a:solidFill>
                <a:schemeClr val="accent2">
                  <a:lumMod val="60000"/>
                  <a:lumOff val="40000"/>
                </a:schemeClr>
              </a:solidFill>
              <a:uFill>
                <a:solidFill>
                  <a:srgbClr val="FF3300"/>
                </a:solidFill>
              </a:u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479628" y="1189800"/>
            <a:ext cx="2664372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P. Burrows, JAI/Oxford</a:t>
            </a:r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98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1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 prototype: FONT testing at KEK/ATF</a:t>
            </a:r>
            <a:br>
              <a:rPr lang="en-GB" dirty="0" smtClean="0"/>
            </a:br>
            <a:r>
              <a:rPr lang="en-GB" dirty="0" smtClean="0"/>
              <a:t> 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33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mtClean="0"/>
              <a:t>M. Ross, SLAC</a:t>
            </a:r>
            <a:endParaRPr lang="en-US" smtClean="0"/>
          </a:p>
        </p:txBody>
      </p:sp>
      <p:sp>
        <p:nvSpPr>
          <p:cNvPr id="1331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7F2586A-17C1-4091-8BB0-99E1DD57FA80}" type="slidenum">
              <a:rPr lang="en-GB" smtClean="0"/>
              <a:pPr/>
              <a:t>28</a:t>
            </a:fld>
            <a:endParaRPr lang="en-GB" dirty="0" smtClean="0"/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838200" y="2057400"/>
            <a:ext cx="1905000" cy="609600"/>
          </a:xfrm>
          <a:prstGeom prst="flowChart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1800"/>
              <a:t>Kicker</a:t>
            </a:r>
            <a:endParaRPr lang="en-US" sz="1800"/>
          </a:p>
          <a:p>
            <a:pPr algn="l"/>
            <a:endParaRPr lang="en-US" sz="1800">
              <a:latin typeface="Times New Roman" pitchFamily="18" charset="0"/>
            </a:endParaRPr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4038600" y="2057400"/>
            <a:ext cx="990600" cy="685800"/>
          </a:xfrm>
          <a:prstGeom prst="flowChartProcess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1800"/>
              <a:t>BPM </a:t>
            </a:r>
          </a:p>
          <a:p>
            <a:r>
              <a:rPr lang="en-GB" sz="1800"/>
              <a:t>1</a:t>
            </a:r>
            <a:endParaRPr lang="en-US" sz="1800"/>
          </a:p>
          <a:p>
            <a:pPr algn="l"/>
            <a:endParaRPr lang="en-US" sz="1800">
              <a:latin typeface="Times New Roman" pitchFamily="18" charset="0"/>
            </a:endParaRPr>
          </a:p>
        </p:txBody>
      </p:sp>
      <p:sp>
        <p:nvSpPr>
          <p:cNvPr id="13317" name="Line 4"/>
          <p:cNvSpPr>
            <a:spLocks noChangeShapeType="1"/>
          </p:cNvSpPr>
          <p:nvPr/>
        </p:nvSpPr>
        <p:spPr bwMode="auto">
          <a:xfrm>
            <a:off x="0" y="2438400"/>
            <a:ext cx="838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5"/>
          <p:cNvSpPr>
            <a:spLocks noChangeShapeType="1"/>
          </p:cNvSpPr>
          <p:nvPr/>
        </p:nvSpPr>
        <p:spPr bwMode="auto">
          <a:xfrm flipH="1" flipV="1">
            <a:off x="2971800" y="5257800"/>
            <a:ext cx="1600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6"/>
          <p:cNvSpPr>
            <a:spLocks noChangeShapeType="1"/>
          </p:cNvSpPr>
          <p:nvPr/>
        </p:nvSpPr>
        <p:spPr bwMode="auto">
          <a:xfrm flipV="1">
            <a:off x="4572000" y="4191000"/>
            <a:ext cx="0" cy="1066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8229600" y="2438400"/>
            <a:ext cx="914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4572000" y="2743200"/>
            <a:ext cx="0" cy="533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3733800" y="3581400"/>
            <a:ext cx="1905000" cy="685800"/>
          </a:xfrm>
          <a:prstGeom prst="flowChartProcess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1800"/>
              <a:t>Analogue BPM </a:t>
            </a:r>
          </a:p>
          <a:p>
            <a:r>
              <a:rPr lang="en-GB" sz="1800"/>
              <a:t>processor</a:t>
            </a:r>
            <a:endParaRPr lang="en-US" sz="1800"/>
          </a:p>
          <a:p>
            <a:pPr algn="l"/>
            <a:endParaRPr lang="en-US" sz="1800">
              <a:latin typeface="Times New Roman" pitchFamily="18" charset="0"/>
            </a:endParaRPr>
          </a:p>
        </p:txBody>
      </p:sp>
      <p:sp>
        <p:nvSpPr>
          <p:cNvPr id="13323" name="AutoShape 12"/>
          <p:cNvSpPr>
            <a:spLocks noChangeArrowheads="1"/>
          </p:cNvSpPr>
          <p:nvPr/>
        </p:nvSpPr>
        <p:spPr bwMode="auto">
          <a:xfrm>
            <a:off x="5715000" y="2057400"/>
            <a:ext cx="990600" cy="685800"/>
          </a:xfrm>
          <a:prstGeom prst="flowChartProcess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1800"/>
              <a:t>BPM </a:t>
            </a:r>
          </a:p>
          <a:p>
            <a:r>
              <a:rPr lang="en-GB" sz="1800"/>
              <a:t>2</a:t>
            </a:r>
            <a:endParaRPr lang="en-US" sz="1800"/>
          </a:p>
          <a:p>
            <a:pPr algn="l"/>
            <a:endParaRPr lang="en-US" sz="1800">
              <a:latin typeface="Times New Roman" pitchFamily="18" charset="0"/>
            </a:endParaRPr>
          </a:p>
        </p:txBody>
      </p:sp>
      <p:sp>
        <p:nvSpPr>
          <p:cNvPr id="13324" name="AutoShape 13"/>
          <p:cNvSpPr>
            <a:spLocks noChangeArrowheads="1"/>
          </p:cNvSpPr>
          <p:nvPr/>
        </p:nvSpPr>
        <p:spPr bwMode="auto">
          <a:xfrm>
            <a:off x="7239000" y="2057400"/>
            <a:ext cx="1066800" cy="685800"/>
          </a:xfrm>
          <a:prstGeom prst="flowChartProcess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1800"/>
              <a:t>BPM </a:t>
            </a:r>
          </a:p>
          <a:p>
            <a:r>
              <a:rPr lang="en-GB" sz="1800"/>
              <a:t>3</a:t>
            </a:r>
            <a:endParaRPr lang="en-US" sz="1800"/>
          </a:p>
          <a:p>
            <a:pPr algn="l"/>
            <a:endParaRPr lang="en-US" sz="1800">
              <a:latin typeface="Times New Roman" pitchFamily="18" charset="0"/>
            </a:endParaRPr>
          </a:p>
        </p:txBody>
      </p:sp>
      <p:sp>
        <p:nvSpPr>
          <p:cNvPr id="13325" name="Line 14"/>
          <p:cNvSpPr>
            <a:spLocks noChangeShapeType="1"/>
          </p:cNvSpPr>
          <p:nvPr/>
        </p:nvSpPr>
        <p:spPr bwMode="auto">
          <a:xfrm flipH="1">
            <a:off x="1600200" y="5257800"/>
            <a:ext cx="304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5"/>
          <p:cNvSpPr>
            <a:spLocks noChangeShapeType="1"/>
          </p:cNvSpPr>
          <p:nvPr/>
        </p:nvSpPr>
        <p:spPr bwMode="auto">
          <a:xfrm flipH="1" flipV="1">
            <a:off x="1600200" y="2667000"/>
            <a:ext cx="0" cy="2590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16"/>
          <p:cNvSpPr>
            <a:spLocks noChangeShapeType="1"/>
          </p:cNvSpPr>
          <p:nvPr/>
        </p:nvSpPr>
        <p:spPr bwMode="auto">
          <a:xfrm>
            <a:off x="5029200" y="2438400"/>
            <a:ext cx="685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17"/>
          <p:cNvSpPr>
            <a:spLocks noChangeShapeType="1"/>
          </p:cNvSpPr>
          <p:nvPr/>
        </p:nvSpPr>
        <p:spPr bwMode="auto">
          <a:xfrm>
            <a:off x="2743200" y="2438400"/>
            <a:ext cx="1295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Line 18"/>
          <p:cNvSpPr>
            <a:spLocks noChangeShapeType="1"/>
          </p:cNvSpPr>
          <p:nvPr/>
        </p:nvSpPr>
        <p:spPr bwMode="auto">
          <a:xfrm>
            <a:off x="6705600" y="24384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Text Box 20"/>
          <p:cNvSpPr txBox="1">
            <a:spLocks noChangeArrowheads="1"/>
          </p:cNvSpPr>
          <p:nvPr/>
        </p:nvSpPr>
        <p:spPr bwMode="auto">
          <a:xfrm>
            <a:off x="0" y="2438400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2400">
                <a:solidFill>
                  <a:srgbClr val="FF0000"/>
                </a:solidFill>
                <a:cs typeface="Times New Roman" pitchFamily="18" charset="0"/>
              </a:rPr>
              <a:t>e-</a:t>
            </a:r>
            <a:endParaRPr lang="en-US" sz="240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13332" name="Picture 24" descr="IMG_35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t="10304" r="7651" b="19899"/>
          <a:stretch>
            <a:fillRect/>
          </a:stretch>
        </p:blipFill>
        <p:spPr bwMode="auto">
          <a:xfrm>
            <a:off x="3581400" y="3276600"/>
            <a:ext cx="213201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TextBox 2"/>
          <p:cNvSpPr txBox="1">
            <a:spLocks noChangeArrowheads="1"/>
          </p:cNvSpPr>
          <p:nvPr/>
        </p:nvSpPr>
        <p:spPr bwMode="auto">
          <a:xfrm>
            <a:off x="5181600" y="4953000"/>
            <a:ext cx="3962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GB" sz="2000">
                <a:solidFill>
                  <a:srgbClr val="FF0000"/>
                </a:solidFill>
              </a:rPr>
              <a:t>BPM resolution ~ 1um</a:t>
            </a:r>
          </a:p>
          <a:p>
            <a:pPr algn="l"/>
            <a:r>
              <a:rPr lang="en-GB" sz="2000">
                <a:solidFill>
                  <a:srgbClr val="FF0000"/>
                </a:solidFill>
              </a:rPr>
              <a:t>Latency ~ 23ns</a:t>
            </a:r>
          </a:p>
          <a:p>
            <a:pPr algn="l"/>
            <a:r>
              <a:rPr lang="en-GB" sz="2000">
                <a:solidFill>
                  <a:srgbClr val="FF0000"/>
                </a:solidFill>
              </a:rPr>
              <a:t>Drive power &gt; +-50nm @ CLIC</a:t>
            </a:r>
          </a:p>
        </p:txBody>
      </p:sp>
      <p:pic>
        <p:nvPicPr>
          <p:cNvPr id="13334" name="Picture 6" descr="IMG_1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24338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4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Using first bunch to correct trajectory of the next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677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mtClean="0"/>
              <a:t>M. Ross, SLAC</a:t>
            </a:r>
            <a:endParaRPr lang="en-US" smtClean="0"/>
          </a:p>
        </p:txBody>
      </p:sp>
      <p:sp>
        <p:nvSpPr>
          <p:cNvPr id="28676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500028F-FB04-4EEA-B564-D92258177337}" type="slidenum">
              <a:rPr lang="en-US" smtClean="0"/>
              <a:pPr/>
              <a:t>29</a:t>
            </a:fld>
            <a:endParaRPr lang="en-US" smtClean="0"/>
          </a:p>
        </p:txBody>
      </p:sp>
      <p:pic>
        <p:nvPicPr>
          <p:cNvPr id="28675" name="Picture 5" descr="fbRun23_coupledLoop_shift2_0712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t="3844" r="8691" b="5902"/>
          <a:stretch>
            <a:fillRect/>
          </a:stretch>
        </p:blipFill>
        <p:spPr bwMode="auto">
          <a:xfrm>
            <a:off x="539750" y="1338263"/>
            <a:ext cx="7848600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00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944"/>
            <a:ext cx="9144000" cy="5981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7905" y="6479636"/>
            <a:ext cx="3608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 copied from ALMA website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381000" y="55174"/>
            <a:ext cx="8153400" cy="838200"/>
          </a:xfrm>
        </p:spPr>
        <p:txBody>
          <a:bodyPr/>
          <a:lstStyle/>
          <a:p>
            <a:r>
              <a:rPr lang="en-US" sz="2400" dirty="0" smtClean="0"/>
              <a:t>Atacama Large mm/sub-mm Array</a:t>
            </a:r>
            <a:r>
              <a:rPr lang="en-US" sz="2400" baseline="0" dirty="0" smtClean="0"/>
              <a:t>– </a:t>
            </a:r>
            <a:br>
              <a:rPr lang="en-US" sz="2400" baseline="0" dirty="0" smtClean="0"/>
            </a:br>
            <a:r>
              <a:rPr lang="en-US" sz="2400" baseline="0" dirty="0" smtClean="0"/>
              <a:t>Precisely linking radio telescopes together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679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Synchronization Systems - </a:t>
            </a:r>
            <a:r>
              <a:rPr lang="en-US" dirty="0" err="1" smtClean="0"/>
              <a:t>reflectometry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" y="4142562"/>
            <a:ext cx="8183118" cy="241968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5186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3300"/>
                  </a:solidFill>
                </a:uFill>
              </a:rPr>
              <a:t>Example 8: Timing and Synchronization Systems</a:t>
            </a:r>
            <a:endParaRPr lang="en-US" u="sng" dirty="0">
              <a:solidFill>
                <a:schemeClr val="accent2">
                  <a:lumMod val="60000"/>
                  <a:lumOff val="40000"/>
                </a:schemeClr>
              </a:solidFill>
              <a:uFill>
                <a:solidFill>
                  <a:srgbClr val="FF3300"/>
                </a:solidFill>
              </a:u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761" y="908894"/>
            <a:ext cx="5896798" cy="293411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173412" y="1187668"/>
            <a:ext cx="2309561" cy="2580293"/>
          </a:xfrm>
          <a:ln>
            <a:solidFill>
              <a:srgbClr val="FF3300"/>
            </a:solidFill>
          </a:ln>
        </p:spPr>
        <p:txBody>
          <a:bodyPr/>
          <a:lstStyle/>
          <a:p>
            <a:r>
              <a:rPr lang="en-US" dirty="0" smtClean="0"/>
              <a:t>Critical technical challenge for FEL (and LC)</a:t>
            </a:r>
          </a:p>
          <a:p>
            <a:r>
              <a:rPr lang="en-US" dirty="0" smtClean="0"/>
              <a:t>Goal: few femtoseconds</a:t>
            </a:r>
          </a:p>
          <a:p>
            <a:pPr lvl="1"/>
            <a:r>
              <a:rPr lang="en-US" dirty="0" smtClean="0"/>
              <a:t>1 micron</a:t>
            </a:r>
            <a:endParaRPr lang="en-US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99423" y="3954443"/>
            <a:ext cx="1030287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System: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680168" y="2870408"/>
            <a:ext cx="1255986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transmitter:</a:t>
            </a:r>
            <a:endParaRPr lang="en-US" dirty="0">
              <a:latin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75641" y="3954443"/>
            <a:ext cx="6148552" cy="0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37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26" y="1553739"/>
            <a:ext cx="8273808" cy="53042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Stabilizing long fiber optic</a:t>
            </a:r>
            <a:r>
              <a:rPr lang="en-US" baseline="0" dirty="0" smtClean="0"/>
              <a:t>s (1)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/>
              <a:t>2 km fiber</a:t>
            </a:r>
            <a:r>
              <a:rPr lang="en-US" baseline="0" dirty="0" smtClean="0"/>
              <a:t> showing daily</a:t>
            </a:r>
            <a:r>
              <a:rPr lang="en-US" dirty="0" smtClean="0"/>
              <a:t> oscillations (+/- 1 ns) and feedback attempt (30 </a:t>
            </a:r>
            <a:r>
              <a:rPr lang="en-US" dirty="0" err="1" smtClean="0"/>
              <a:t>fs</a:t>
            </a:r>
            <a:r>
              <a:rPr lang="en-US" dirty="0" smtClean="0"/>
              <a:t> drift residual)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85946" y="6216133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Hours </a:t>
            </a:r>
            <a:r>
              <a:rPr lang="en-US" dirty="0" smtClean="0">
                <a:sym typeface="Wingdings" pitchFamily="2" charset="2"/>
              </a:rPr>
              <a:t>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412123"/>
            <a:ext cx="152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1: LBNL/SLAC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3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53" y="2244623"/>
            <a:ext cx="7567448" cy="461337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Stabilizing long fiber optics (2)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/>
              <a:t>~200</a:t>
            </a:r>
            <a:r>
              <a:rPr lang="en-US" baseline="0" dirty="0" smtClean="0"/>
              <a:t> m system showing feedback performance</a:t>
            </a:r>
          </a:p>
          <a:p>
            <a:r>
              <a:rPr lang="en-US" dirty="0" smtClean="0"/>
              <a:t>Error </a:t>
            </a:r>
            <a:r>
              <a:rPr lang="en-US" dirty="0" err="1" smtClean="0"/>
              <a:t>rms</a:t>
            </a:r>
            <a:r>
              <a:rPr lang="en-US" dirty="0" smtClean="0"/>
              <a:t> &lt; </a:t>
            </a:r>
            <a:r>
              <a:rPr lang="en-US" dirty="0" err="1" smtClean="0"/>
              <a:t>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M. Ross, SLAC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Applications – Summary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/>
              <a:t>LC Applications open the ‘</a:t>
            </a:r>
            <a:r>
              <a:rPr lang="en-US" dirty="0" err="1" smtClean="0"/>
              <a:t>nano</a:t>
            </a:r>
            <a:r>
              <a:rPr lang="en-US" dirty="0" smtClean="0"/>
              <a:t>-world’ on an industrial scale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Industrial approach </a:t>
            </a:r>
            <a:r>
              <a:rPr lang="en-US" dirty="0" smtClean="0"/>
              <a:t>is required simply to build it economically and effectively</a:t>
            </a:r>
          </a:p>
          <a:p>
            <a:endParaRPr lang="en-US" dirty="0"/>
          </a:p>
          <a:p>
            <a:r>
              <a:rPr lang="en-US" dirty="0" smtClean="0"/>
              <a:t>FEL </a:t>
            </a:r>
            <a:r>
              <a:rPr lang="en-US" dirty="0" smtClean="0">
                <a:sym typeface="Wingdings" pitchFamily="2" charset="2"/>
              </a:rPr>
              <a:t> LC technology exchange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LCLS uses cavity BPM’s and ultra-precise timing distribution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(FELs provide a ‘test facility’ for LC)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Integration into industrial / medical accelerator systems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17931" y="2134316"/>
            <a:ext cx="3283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 Support for the project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17930" y="3642551"/>
            <a:ext cx="3156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 </a:t>
            </a:r>
            <a:r>
              <a:rPr lang="en-US" sz="2000" b="1" dirty="0" smtClean="0">
                <a:solidFill>
                  <a:srgbClr val="FF0000"/>
                </a:solidFill>
                <a:sym typeface="Wingdings" pitchFamily="2" charset="2"/>
              </a:rPr>
              <a:t>Exchange with others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4202" y="4756677"/>
            <a:ext cx="2002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 </a:t>
            </a:r>
            <a:r>
              <a:rPr lang="en-US" sz="2000" b="1" dirty="0" smtClean="0">
                <a:solidFill>
                  <a:srgbClr val="FF0000"/>
                </a:solidFill>
                <a:sym typeface="Wingdings" pitchFamily="2" charset="2"/>
              </a:rPr>
              <a:t>Needs effort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Capturing and adopting LC Instrumentation Technology: Outline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Keywords: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Precision: 	</a:t>
            </a:r>
          </a:p>
          <a:p>
            <a:pPr lvl="1"/>
            <a:r>
              <a:rPr lang="en-US" dirty="0" smtClean="0"/>
              <a:t>Moving into the </a:t>
            </a:r>
            <a:r>
              <a:rPr lang="en-US" dirty="0" err="1" smtClean="0"/>
              <a:t>nano</a:t>
            </a:r>
            <a:r>
              <a:rPr lang="en-US" dirty="0" smtClean="0"/>
              <a:t>-world</a:t>
            </a:r>
            <a:r>
              <a:rPr lang="en-US" dirty="0"/>
              <a:t> </a:t>
            </a:r>
            <a:r>
              <a:rPr lang="en-US" dirty="0" smtClean="0"/>
              <a:t>– but retaining macro-world sensitivity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Reliability:</a:t>
            </a:r>
            <a:r>
              <a:rPr lang="en-US" dirty="0" smtClean="0"/>
              <a:t>	</a:t>
            </a:r>
          </a:p>
          <a:p>
            <a:pPr lvl="1"/>
            <a:r>
              <a:rPr lang="en-US" dirty="0" smtClean="0"/>
              <a:t>Moving from technology demonstrations to ‘factories’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Speed:</a:t>
            </a:r>
          </a:p>
          <a:p>
            <a:pPr lvl="1"/>
            <a:r>
              <a:rPr lang="en-US" dirty="0" smtClean="0"/>
              <a:t>Feedback Control</a:t>
            </a:r>
          </a:p>
          <a:p>
            <a:endParaRPr lang="en-US" dirty="0" smtClean="0"/>
          </a:p>
          <a:p>
            <a:r>
              <a:rPr lang="en-US" dirty="0" smtClean="0"/>
              <a:t>Simplicity</a:t>
            </a:r>
          </a:p>
          <a:p>
            <a:r>
              <a:rPr lang="en-US" dirty="0" smtClean="0"/>
              <a:t>Scaling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2159876" y="5092262"/>
            <a:ext cx="299545" cy="70944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16620" y="5123820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Cost and</a:t>
            </a:r>
          </a:p>
          <a:p>
            <a:r>
              <a:rPr lang="en-US" dirty="0" smtClean="0"/>
              <a:t>Mass Production Strategies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85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001938"/>
              </p:ext>
            </p:extLst>
          </p:nvPr>
        </p:nvGraphicFramePr>
        <p:xfrm>
          <a:off x="0" y="0"/>
          <a:ext cx="9144000" cy="6326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903"/>
                <a:gridCol w="2638097"/>
                <a:gridCol w="2719552"/>
                <a:gridCol w="3376448"/>
              </a:tblGrid>
              <a:tr h="531458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Keyword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Application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Example</a:t>
                      </a:r>
                      <a:endParaRPr lang="en-US" sz="2400" dirty="0"/>
                    </a:p>
                  </a:txBody>
                  <a:tcPr/>
                </a:tc>
              </a:tr>
              <a:tr h="91731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Precision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Extended Dynamic</a:t>
                      </a:r>
                      <a:r>
                        <a:rPr lang="en-US" sz="2400" baseline="0" dirty="0" smtClean="0"/>
                        <a:t> Range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Loss Monitors </a:t>
                      </a:r>
                    </a:p>
                  </a:txBody>
                  <a:tcPr/>
                </a:tc>
              </a:tr>
              <a:tr h="91731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Reliability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Full</a:t>
                      </a:r>
                      <a:r>
                        <a:rPr lang="en-US" sz="2400" baseline="0" dirty="0" smtClean="0"/>
                        <a:t> operations simulation model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‘</a:t>
                      </a:r>
                      <a:r>
                        <a:rPr lang="en-US" sz="2400" dirty="0" err="1" smtClean="0"/>
                        <a:t>Availsim</a:t>
                      </a:r>
                      <a:r>
                        <a:rPr lang="en-US" sz="2400" dirty="0" smtClean="0"/>
                        <a:t>’ – Operations Monte</a:t>
                      </a:r>
                      <a:r>
                        <a:rPr lang="en-US" sz="2400" baseline="0" dirty="0" smtClean="0"/>
                        <a:t> Carlo </a:t>
                      </a:r>
                      <a:endParaRPr lang="en-US" sz="2400" dirty="0"/>
                    </a:p>
                  </a:txBody>
                  <a:tcPr/>
                </a:tc>
              </a:tr>
              <a:tr h="91731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Reliability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Radiation effects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LHC r2e</a:t>
                      </a:r>
                      <a:endParaRPr lang="en-US" sz="2400" dirty="0"/>
                    </a:p>
                  </a:txBody>
                  <a:tcPr/>
                </a:tc>
              </a:tr>
              <a:tr h="91731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Precision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Digital Receivers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Position Monitors</a:t>
                      </a:r>
                      <a:endParaRPr lang="en-US" sz="2400" dirty="0"/>
                    </a:p>
                  </a:txBody>
                  <a:tcPr/>
                </a:tc>
              </a:tr>
              <a:tr h="53145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Precision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Alignment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Wire</a:t>
                      </a:r>
                      <a:r>
                        <a:rPr lang="en-US" sz="2400" baseline="0" dirty="0" smtClean="0"/>
                        <a:t> alignment</a:t>
                      </a:r>
                      <a:endParaRPr lang="en-US" sz="2400" dirty="0"/>
                    </a:p>
                  </a:txBody>
                  <a:tcPr/>
                </a:tc>
              </a:tr>
              <a:tr h="53145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Precision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Stabilization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CLIC </a:t>
                      </a:r>
                      <a:r>
                        <a:rPr lang="en-US" sz="2400" dirty="0" err="1" smtClean="0"/>
                        <a:t>linac</a:t>
                      </a:r>
                      <a:r>
                        <a:rPr lang="en-US" sz="2400" dirty="0" smtClean="0"/>
                        <a:t> magnet</a:t>
                      </a:r>
                      <a:endParaRPr lang="en-US" sz="2400" dirty="0"/>
                    </a:p>
                  </a:txBody>
                  <a:tcPr/>
                </a:tc>
              </a:tr>
              <a:tr h="53145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Feedback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FONT</a:t>
                      </a:r>
                      <a:endParaRPr lang="en-US" sz="2400" dirty="0"/>
                    </a:p>
                  </a:txBody>
                  <a:tcPr/>
                </a:tc>
              </a:tr>
              <a:tr h="53145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Precision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Synchronization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Fiber</a:t>
                      </a:r>
                      <a:r>
                        <a:rPr lang="en-US" sz="2400" baseline="0" dirty="0" smtClean="0"/>
                        <a:t> t</a:t>
                      </a:r>
                      <a:r>
                        <a:rPr lang="en-US" sz="2400" dirty="0" smtClean="0"/>
                        <a:t>iming links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8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Dynamic</a:t>
            </a:r>
            <a:r>
              <a:rPr lang="en-US" baseline="0" dirty="0" smtClean="0"/>
              <a:t> Range: 1e6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57199" y="1219200"/>
            <a:ext cx="8324193" cy="4876800"/>
          </a:xfrm>
        </p:spPr>
        <p:txBody>
          <a:bodyPr/>
          <a:lstStyle/>
          <a:p>
            <a:r>
              <a:rPr lang="en-US" dirty="0" smtClean="0"/>
              <a:t>Problem: (the greatest operational challenge of LHC / ILC) </a:t>
            </a:r>
            <a:r>
              <a:rPr lang="en-US" dirty="0" smtClean="0">
                <a:sym typeface="Wingdings" pitchFamily="2" charset="2"/>
              </a:rPr>
              <a:t></a:t>
            </a:r>
            <a:endParaRPr lang="en-US" dirty="0" smtClean="0"/>
          </a:p>
          <a:p>
            <a:r>
              <a:rPr lang="en-US" dirty="0" smtClean="0"/>
              <a:t>Reliable operation of very high power beams through active monitoring and reliable protection</a:t>
            </a:r>
          </a:p>
          <a:p>
            <a:r>
              <a:rPr lang="en-US" dirty="0" smtClean="0"/>
              <a:t>LHC stored beam: 	360 MJ (</a:t>
            </a:r>
            <a:r>
              <a:rPr lang="el-GR" sz="2400" i="1" dirty="0" smtClean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i="1" dirty="0" smtClean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~ 1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ILC single pulse: 	5MJ (</a:t>
            </a:r>
            <a:r>
              <a:rPr lang="el-GR" sz="2400" i="1" dirty="0" smtClean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2400" i="1" baseline="-250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i="1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2400" i="1" baseline="-25000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-5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Roughly 1000 times the energy density of LHC.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63" y="3775840"/>
            <a:ext cx="3648584" cy="2734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847" y="2069287"/>
            <a:ext cx="1086002" cy="3791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6" y="3775840"/>
            <a:ext cx="5145803" cy="136702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3300"/>
                  </a:solidFill>
                </a:uFill>
              </a:rPr>
              <a:t>Example 1: LHC Beam Loss Monitors</a:t>
            </a:r>
            <a:endParaRPr lang="en-US" u="sng" dirty="0">
              <a:solidFill>
                <a:schemeClr val="accent2">
                  <a:lumMod val="60000"/>
                  <a:lumOff val="40000"/>
                </a:schemeClr>
              </a:solidFill>
              <a:uFill>
                <a:solidFill>
                  <a:srgbClr val="FF3300"/>
                </a:solidFill>
              </a:u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654" y="5691352"/>
            <a:ext cx="185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</a:t>
            </a:r>
            <a:r>
              <a:rPr lang="en-US" dirty="0" err="1" smtClean="0"/>
              <a:t>Dehning</a:t>
            </a:r>
            <a:r>
              <a:rPr lang="en-US" dirty="0" smtClean="0"/>
              <a:t> </a:t>
            </a:r>
            <a:r>
              <a:rPr lang="en-US" dirty="0"/>
              <a:t>et </a:t>
            </a:r>
            <a:r>
              <a:rPr lang="en-US" dirty="0" smtClean="0"/>
              <a:t>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84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LHC Beam Loss Monitors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457200" y="1219200"/>
            <a:ext cx="8292662" cy="1886607"/>
          </a:xfrm>
        </p:spPr>
        <p:txBody>
          <a:bodyPr/>
          <a:lstStyle/>
          <a:p>
            <a:pPr rtl="0" eaLnBrk="0" fontAlgn="base" hangingPunct="0"/>
            <a:r>
              <a:rPr lang="en-US" sz="1800" dirty="0" smtClean="0">
                <a:solidFill>
                  <a:schemeClr val="tx1"/>
                </a:solidFill>
                <a:effectLst/>
              </a:rPr>
              <a:t>LC: Large dynamic range 10</a:t>
            </a:r>
            <a:r>
              <a:rPr lang="en-US" sz="1800" baseline="30000" dirty="0"/>
              <a:t>6</a:t>
            </a:r>
            <a:r>
              <a:rPr lang="en-US" sz="1800" dirty="0" smtClean="0">
                <a:solidFill>
                  <a:schemeClr val="tx1"/>
                </a:solidFill>
                <a:effectLst/>
              </a:rPr>
              <a:t> to cover destructive and operational losses</a:t>
            </a:r>
            <a:endParaRPr lang="en-US" sz="1800" dirty="0" smtClean="0">
              <a:effectLst/>
            </a:endParaRPr>
          </a:p>
          <a:p>
            <a:pPr rtl="0" eaLnBrk="0" fontAlgn="base" hangingPunct="0"/>
            <a:r>
              <a:rPr lang="en-US" sz="1800" dirty="0" smtClean="0">
                <a:solidFill>
                  <a:schemeClr val="tx1"/>
                </a:solidFill>
                <a:effectLst/>
              </a:rPr>
              <a:t>Annual dose ≤ 50 </a:t>
            </a:r>
            <a:r>
              <a:rPr lang="en-US" sz="1800" dirty="0" err="1" smtClean="0">
                <a:solidFill>
                  <a:schemeClr val="tx1"/>
                </a:solidFill>
                <a:effectLst/>
              </a:rPr>
              <a:t>kGy</a:t>
            </a:r>
            <a:r>
              <a:rPr lang="en-US" sz="1800" dirty="0" smtClean="0">
                <a:solidFill>
                  <a:schemeClr val="tx1"/>
                </a:solidFill>
                <a:effectLst/>
              </a:rPr>
              <a:t> at  detector location </a:t>
            </a:r>
            <a:endParaRPr lang="en-US" sz="1800" dirty="0" smtClean="0">
              <a:effectLst/>
            </a:endParaRPr>
          </a:p>
          <a:p>
            <a:pPr rtl="0" eaLnBrk="0" fontAlgn="base" hangingPunct="0"/>
            <a:r>
              <a:rPr lang="en-US" sz="1800" dirty="0" smtClean="0">
                <a:solidFill>
                  <a:schemeClr val="tx1"/>
                </a:solidFill>
                <a:effectLst/>
              </a:rPr>
              <a:t>Ionization chambers as baseline choice : ~ 3500 (1 BLM/</a:t>
            </a:r>
            <a:r>
              <a:rPr lang="en-US" sz="1800" dirty="0" err="1" smtClean="0">
                <a:solidFill>
                  <a:schemeClr val="tx1"/>
                </a:solidFill>
                <a:effectLst/>
              </a:rPr>
              <a:t>quadrupole</a:t>
            </a:r>
            <a:r>
              <a:rPr lang="en-US" sz="1800" dirty="0" smtClean="0">
                <a:solidFill>
                  <a:schemeClr val="tx1"/>
                </a:solidFill>
                <a:effectLst/>
              </a:rPr>
              <a:t>)</a:t>
            </a:r>
            <a:endParaRPr lang="en-US" sz="1800" dirty="0" smtClean="0">
              <a:effectLst/>
            </a:endParaRPr>
          </a:p>
          <a:p>
            <a:pPr rtl="0" eaLnBrk="0" fontAlgn="base" hangingPunct="0"/>
            <a:r>
              <a:rPr lang="en-US" sz="1800" dirty="0" smtClean="0">
                <a:solidFill>
                  <a:schemeClr val="tx1"/>
                </a:solidFill>
                <a:effectLst/>
              </a:rPr>
              <a:t>Based on LHC ionization chamber and readout electronics with dynamic range 10</a:t>
            </a:r>
            <a:r>
              <a:rPr lang="en-US" sz="1800" baseline="30000" dirty="0" smtClean="0">
                <a:solidFill>
                  <a:schemeClr val="tx1"/>
                </a:solidFill>
                <a:effectLst/>
              </a:rPr>
              <a:t>6</a:t>
            </a:r>
            <a:r>
              <a:rPr lang="en-US" sz="1800" dirty="0" smtClean="0">
                <a:solidFill>
                  <a:schemeClr val="tx1"/>
                </a:solidFill>
                <a:effectLst/>
              </a:rPr>
              <a:t> and sensitivity 7e10</a:t>
            </a:r>
            <a:r>
              <a:rPr lang="en-US" sz="1800" baseline="30000" dirty="0" smtClean="0">
                <a:solidFill>
                  <a:schemeClr val="tx1"/>
                </a:solidFill>
                <a:effectLst/>
              </a:rPr>
              <a:t>-9</a:t>
            </a:r>
            <a:r>
              <a:rPr lang="en-US" sz="18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effectLst/>
              </a:rPr>
              <a:t>Gy</a:t>
            </a:r>
            <a:endParaRPr lang="en-US" sz="1800" dirty="0" smtClean="0">
              <a:effectLst/>
            </a:endParaRPr>
          </a:p>
          <a:p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33" y="2831873"/>
            <a:ext cx="6641667" cy="4010362"/>
          </a:xfrm>
          <a:prstGeom prst="rect">
            <a:avLst/>
          </a:prstGeom>
        </p:spPr>
      </p:pic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173411" y="3347544"/>
            <a:ext cx="2309561" cy="190237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90000"/>
              <a:buFont typeface="Georgia" pitchFamily="18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Font typeface="Georgia" pitchFamily="18" charset="0"/>
              <a:buChar char="▫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Arial" charset="0"/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Arial" charset="0"/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Arial" charset="0"/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Arial" charset="0"/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Quench Threshold Proton Flux </a:t>
            </a:r>
            <a:r>
              <a:rPr lang="en-US" dirty="0" err="1" smtClean="0"/>
              <a:t>vs</a:t>
            </a:r>
            <a:r>
              <a:rPr lang="en-US" dirty="0" smtClean="0"/>
              <a:t> integration (exposure)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6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eholzer\AppData\Local\Temp\201210200056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1" y="0"/>
            <a:ext cx="83184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70516" y="5626029"/>
            <a:ext cx="4270619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LHC BLM On-line display: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Losses and thresholds around the ring (E. B. Holzer)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2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Operating very large scale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Bringing high-tech components together: Redundancy and Maintenance strategies</a:t>
            </a:r>
          </a:p>
          <a:p>
            <a:r>
              <a:rPr lang="en-US" dirty="0" smtClean="0"/>
              <a:t>Monte-Carlo Simulation: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</a:rPr>
              <a:t>List</a:t>
            </a:r>
            <a:r>
              <a:rPr lang="en-US" sz="2400" dirty="0" smtClean="0"/>
              <a:t> Components, Failure rate, Failure impact, Repair times and repair requirements (i.e. # people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</a:rPr>
              <a:t>Formulate</a:t>
            </a:r>
            <a:r>
              <a:rPr lang="en-US" sz="2400" dirty="0" smtClean="0"/>
              <a:t> maintenance, deferred repair, access and recovery schemes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</a:rPr>
              <a:t>Run ‘fast-forward’, </a:t>
            </a:r>
            <a:r>
              <a:rPr lang="en-US" sz="2400" dirty="0" smtClean="0"/>
              <a:t>adjust input parameters and compare integrated performance</a:t>
            </a:r>
            <a:endParaRPr lang="en-US" sz="2400" dirty="0"/>
          </a:p>
          <a:p>
            <a:endParaRPr lang="en-US" dirty="0" smtClean="0"/>
          </a:p>
          <a:p>
            <a:r>
              <a:rPr lang="en-US" dirty="0" smtClean="0"/>
              <a:t>‘</a:t>
            </a:r>
            <a:r>
              <a:rPr lang="en-US" dirty="0" err="1" smtClean="0"/>
              <a:t>Availsim</a:t>
            </a:r>
            <a:r>
              <a:rPr lang="en-US" dirty="0" smtClean="0"/>
              <a:t>’ (T. </a:t>
            </a:r>
            <a:r>
              <a:rPr lang="en-US" dirty="0" err="1" smtClean="0"/>
              <a:t>Himel</a:t>
            </a:r>
            <a:r>
              <a:rPr lang="en-US" dirty="0" smtClean="0"/>
              <a:t> et al) Excel / </a:t>
            </a:r>
            <a:r>
              <a:rPr lang="en-US" dirty="0" err="1" smtClean="0"/>
              <a:t>Matlab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Ross, SLAC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189164" y="2522482"/>
            <a:ext cx="9270146" cy="1986453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84179" y="4037157"/>
            <a:ext cx="5470635" cy="138499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Unique aspect of </a:t>
            </a:r>
            <a:r>
              <a:rPr lang="en-US" sz="2800" dirty="0" err="1" smtClean="0">
                <a:solidFill>
                  <a:srgbClr val="FF0000"/>
                </a:solidFill>
              </a:rPr>
              <a:t>Availsim</a:t>
            </a:r>
            <a:r>
              <a:rPr lang="en-US" sz="2800" dirty="0" smtClean="0">
                <a:solidFill>
                  <a:srgbClr val="FF0000"/>
                </a:solidFill>
              </a:rPr>
              <a:t>: Beam tuning and Operations / Maintenance Management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505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3300"/>
                  </a:solidFill>
                </a:uFill>
              </a:rPr>
              <a:t>Example 2: </a:t>
            </a:r>
            <a:r>
              <a:rPr lang="en-US" u="sng" dirty="0" err="1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3300"/>
                  </a:solidFill>
                </a:uFill>
              </a:rPr>
              <a:t>Availsim</a:t>
            </a:r>
            <a:r>
              <a:rPr lang="en-US" u="sng" dirty="0">
                <a:solidFill>
                  <a:schemeClr val="accent2">
                    <a:lumMod val="60000"/>
                    <a:lumOff val="40000"/>
                  </a:schemeClr>
                </a:solidFill>
                <a:uFill>
                  <a:solidFill>
                    <a:srgbClr val="FF3300"/>
                  </a:solidFill>
                </a:uFill>
              </a:rPr>
              <a:t>’ – Operations Monte Carlo </a:t>
            </a:r>
          </a:p>
        </p:txBody>
      </p:sp>
    </p:spTree>
    <p:extLst>
      <p:ext uri="{BB962C8B-B14F-4D97-AF65-F5344CB8AC3E}">
        <p14:creationId xmlns:p14="http://schemas.microsoft.com/office/powerpoint/2010/main" val="336012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theme/theme1.xml><?xml version="1.0" encoding="utf-8"?>
<a:theme xmlns:a="http://schemas.openxmlformats.org/drawingml/2006/main" name="1_SLAC white background presentation template">
  <a:themeElements>
    <a:clrScheme name="1_SLAC white background presentation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LAC white background presentation templat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LAC white background presentatio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AC white background presentatio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AC white background presentatio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AC white background presentatio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AC white background presentatio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AC white background presentatio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AC white background presentatio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AC white background presentatio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AC white background presentatio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AC white background presentatio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AC white background presentatio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AC white background presentatio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7709F57C22AF4C8D185745E3950065" ma:contentTypeVersion="1" ma:contentTypeDescription="Create a new document." ma:contentTypeScope="" ma:versionID="7d3a711b8110c7c07e19378b4cf52c2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584CDBF-5686-4E68-B27F-3804588B26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0BD58FC4-2584-4FE4-B853-9B0E6CE955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AB73D7-6E33-455B-8DFE-3CCBE716F5C4}">
  <ds:schemaRefs>
    <ds:schemaRef ds:uri="http://schemas.openxmlformats.org/package/2006/metadata/core-properties"/>
    <ds:schemaRef ds:uri="http://purl.org/dc/terms/"/>
    <ds:schemaRef ds:uri="http://purl.org/dc/elements/1.1/"/>
    <ds:schemaRef ds:uri="http://www.w3.org/XML/1998/namespace"/>
    <ds:schemaRef ds:uri="http://schemas.microsoft.com/sharepoint/v3"/>
    <ds:schemaRef ds:uri="http://purl.org/dc/dcmitype/"/>
    <ds:schemaRef ds:uri="http://schemas.microsoft.com/office/2006/documentManagement/typ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34452</TotalTime>
  <Words>1892</Words>
  <Application>Microsoft Office PowerPoint</Application>
  <PresentationFormat>On-screen Show (4:3)</PresentationFormat>
  <Paragraphs>426</Paragraphs>
  <Slides>33</Slides>
  <Notes>11</Notes>
  <HiddenSlides>4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1_SLAC white background presentation template</vt:lpstr>
      <vt:lpstr>Office Theme</vt:lpstr>
      <vt:lpstr>Applications of Linear Collider Supporting Instrumentation Technology </vt:lpstr>
      <vt:lpstr>Instrumentation</vt:lpstr>
      <vt:lpstr>Atacama Large mm/sub-mm Array–  Precisely linking radio telescopes together</vt:lpstr>
      <vt:lpstr>Capturing and adopting LC Instrumentation Technology: Outline</vt:lpstr>
      <vt:lpstr>PowerPoint Presentation</vt:lpstr>
      <vt:lpstr>Dynamic Range: 1e6</vt:lpstr>
      <vt:lpstr>LHC Beam Loss Monitors</vt:lpstr>
      <vt:lpstr>PowerPoint Presentation</vt:lpstr>
      <vt:lpstr>Operating very large scale systems</vt:lpstr>
      <vt:lpstr>PowerPoint Presentation</vt:lpstr>
      <vt:lpstr>Reliability and Availability</vt:lpstr>
      <vt:lpstr>ILC Downtime by System: Sample run of ‘Availsim’</vt:lpstr>
      <vt:lpstr>Radiation Effects</vt:lpstr>
      <vt:lpstr>R2E Mitigation Strategy</vt:lpstr>
      <vt:lpstr>LHC Integrated Luminosity and ‘SEU’ vs time</vt:lpstr>
      <vt:lpstr>Precision Beam Position Monitoring</vt:lpstr>
      <vt:lpstr>PowerPoint Presentation</vt:lpstr>
      <vt:lpstr>ATF2 – cavity BPM </vt:lpstr>
      <vt:lpstr>Cavity BPM resolution vs intensity</vt:lpstr>
      <vt:lpstr>Main Linac Alignment Tolerances</vt:lpstr>
      <vt:lpstr>PowerPoint Presentation</vt:lpstr>
      <vt:lpstr>PowerPoint Presentation</vt:lpstr>
      <vt:lpstr>Why do we need stabilization?</vt:lpstr>
      <vt:lpstr>Active Stabilization:</vt:lpstr>
      <vt:lpstr>PowerPoint Presentation</vt:lpstr>
      <vt:lpstr>Stabilization and Alignment (CLIC)</vt:lpstr>
      <vt:lpstr>LC intra-train feedback system - concept</vt:lpstr>
      <vt:lpstr>CLIC prototype: FONT testing at KEK/ATF   </vt:lpstr>
      <vt:lpstr>Using first bunch to correct trajectory of the next</vt:lpstr>
      <vt:lpstr>Synchronization Systems - reflectometry</vt:lpstr>
      <vt:lpstr>Stabilizing long fiber optics (1)</vt:lpstr>
      <vt:lpstr>Stabilizing long fiber optics (2)</vt:lpstr>
      <vt:lpstr>Applications – 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to IEEE LC event</dc:title>
  <dc:creator>mcrec@slac.stanford.edu;mcrec@slac.stanford.edu</dc:creator>
  <cp:lastModifiedBy>Ross, Marc C.</cp:lastModifiedBy>
  <cp:revision>1009</cp:revision>
  <dcterms:created xsi:type="dcterms:W3CDTF">2010-01-12T16:21:02Z</dcterms:created>
  <dcterms:modified xsi:type="dcterms:W3CDTF">2012-10-30T20:35:58Z</dcterms:modified>
</cp:coreProperties>
</file>