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90" r:id="rId2"/>
  </p:sldMasterIdLst>
  <p:notesMasterIdLst>
    <p:notesMasterId r:id="rId31"/>
  </p:notesMasterIdLst>
  <p:handoutMasterIdLst>
    <p:handoutMasterId r:id="rId32"/>
  </p:handoutMasterIdLst>
  <p:sldIdLst>
    <p:sldId id="256" r:id="rId3"/>
    <p:sldId id="292" r:id="rId4"/>
    <p:sldId id="257" r:id="rId5"/>
    <p:sldId id="270" r:id="rId6"/>
    <p:sldId id="260" r:id="rId7"/>
    <p:sldId id="271" r:id="rId8"/>
    <p:sldId id="266" r:id="rId9"/>
    <p:sldId id="258" r:id="rId10"/>
    <p:sldId id="290" r:id="rId11"/>
    <p:sldId id="261" r:id="rId12"/>
    <p:sldId id="277" r:id="rId13"/>
    <p:sldId id="285" r:id="rId14"/>
    <p:sldId id="278" r:id="rId15"/>
    <p:sldId id="281" r:id="rId16"/>
    <p:sldId id="296" r:id="rId17"/>
    <p:sldId id="297" r:id="rId18"/>
    <p:sldId id="280" r:id="rId19"/>
    <p:sldId id="286" r:id="rId20"/>
    <p:sldId id="291" r:id="rId21"/>
    <p:sldId id="282" r:id="rId22"/>
    <p:sldId id="298" r:id="rId23"/>
    <p:sldId id="288" r:id="rId24"/>
    <p:sldId id="295" r:id="rId25"/>
    <p:sldId id="284" r:id="rId26"/>
    <p:sldId id="293" r:id="rId27"/>
    <p:sldId id="289" r:id="rId28"/>
    <p:sldId id="294" r:id="rId29"/>
    <p:sldId id="269" r:id="rId30"/>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FFF"/>
    <a:srgbClr val="0000FF"/>
    <a:srgbClr val="FFFFFF"/>
    <a:srgbClr val="000000"/>
    <a:srgbClr val="727171"/>
    <a:srgbClr val="04263B"/>
    <a:srgbClr val="FF0000"/>
    <a:srgbClr val="C10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3993" autoAdjust="0"/>
  </p:normalViewPr>
  <p:slideViewPr>
    <p:cSldViewPr>
      <p:cViewPr>
        <p:scale>
          <a:sx n="100" d="100"/>
          <a:sy n="100" d="100"/>
        </p:scale>
        <p:origin x="-894" y="-198"/>
      </p:cViewPr>
      <p:guideLst>
        <p:guide orient="horz" pos="2160"/>
        <p:guide pos="2880"/>
      </p:guideLst>
    </p:cSldViewPr>
  </p:slideViewPr>
  <p:outlineViewPr>
    <p:cViewPr>
      <p:scale>
        <a:sx n="33" d="100"/>
        <a:sy n="33" d="100"/>
      </p:scale>
      <p:origin x="0" y="1872"/>
    </p:cViewPr>
  </p:outlineViewPr>
  <p:notesTextViewPr>
    <p:cViewPr>
      <p:scale>
        <a:sx n="100" d="100"/>
        <a:sy n="100" d="100"/>
      </p:scale>
      <p:origin x="0" y="0"/>
    </p:cViewPr>
  </p:notesTextViewPr>
  <p:sorterViewPr>
    <p:cViewPr>
      <p:scale>
        <a:sx n="100" d="100"/>
        <a:sy n="100" d="100"/>
      </p:scale>
      <p:origin x="0" y="4470"/>
    </p:cViewPr>
  </p:sorterViewPr>
  <p:notesViewPr>
    <p:cSldViewPr>
      <p:cViewPr>
        <p:scale>
          <a:sx n="100" d="100"/>
          <a:sy n="100" d="100"/>
        </p:scale>
        <p:origin x="-1560" y="1434"/>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128784\&#12487;&#12473;&#12463;&#12488;&#12483;&#12503;\IEEE\&#21442;&#32771;&#36039;&#26009;\&#24180;&#24230;&#21029;&#20250;&#21729;&#22679;&#28187;&#12464;&#12521;&#12501;2012062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08812951811674"/>
          <c:y val="0.11462472715061287"/>
          <c:w val="0.53846226077204884"/>
          <c:h val="0.77470505246621102"/>
        </c:manualLayout>
      </c:layout>
      <c:pieChart>
        <c:varyColors val="1"/>
        <c:ser>
          <c:idx val="0"/>
          <c:order val="0"/>
          <c:spPr>
            <a:solidFill>
              <a:srgbClr val="9999FF"/>
            </a:solidFill>
            <a:ln w="12700">
              <a:solidFill>
                <a:srgbClr val="000000"/>
              </a:solidFill>
              <a:prstDash val="solid"/>
            </a:ln>
          </c:spPr>
          <c:dPt>
            <c:idx val="0"/>
            <c:bubble3D val="0"/>
            <c:spPr>
              <a:solidFill>
                <a:srgbClr val="FF0000"/>
              </a:solidFill>
              <a:ln w="12700">
                <a:solidFill>
                  <a:srgbClr val="000000"/>
                </a:solidFill>
                <a:prstDash val="solid"/>
              </a:ln>
            </c:spPr>
          </c:dPt>
          <c:dPt>
            <c:idx val="1"/>
            <c:bubble3D val="0"/>
            <c:spPr>
              <a:solidFill>
                <a:srgbClr val="000080"/>
              </a:solidFill>
              <a:ln w="12700">
                <a:solidFill>
                  <a:srgbClr val="000000"/>
                </a:solidFill>
                <a:prstDash val="solid"/>
              </a:ln>
            </c:spPr>
          </c:dPt>
          <c:dLbls>
            <c:dLbl>
              <c:idx val="0"/>
              <c:layout>
                <c:manualLayout>
                  <c:x val="-0.16207888071719428"/>
                  <c:y val="-0.21652843198102295"/>
                </c:manualLayout>
              </c:layout>
              <c:tx>
                <c:rich>
                  <a:bodyPr/>
                  <a:lstStyle/>
                  <a:p>
                    <a:r>
                      <a:rPr lang="en-US" altLang="ja-JP"/>
                      <a:t>91</a:t>
                    </a:r>
                  </a:p>
                </c:rich>
              </c:tx>
              <c:dLblPos val="bestFit"/>
              <c:showLegendKey val="0"/>
              <c:showVal val="0"/>
              <c:showCatName val="0"/>
              <c:showSerName val="0"/>
              <c:showPercent val="0"/>
              <c:showBubbleSize val="0"/>
            </c:dLbl>
            <c:dLbl>
              <c:idx val="1"/>
              <c:layout>
                <c:manualLayout>
                  <c:x val="0.17398125024086761"/>
                  <c:y val="0.16688411291375788"/>
                </c:manualLayout>
              </c:layout>
              <c:tx>
                <c:rich>
                  <a:bodyPr/>
                  <a:lstStyle/>
                  <a:p>
                    <a:r>
                      <a:rPr lang="en-US" altLang="ja-JP"/>
                      <a:t>38</a:t>
                    </a:r>
                  </a:p>
                </c:rich>
              </c:tx>
              <c:dLblPos val="bestFit"/>
              <c:showLegendKey val="0"/>
              <c:showVal val="0"/>
              <c:showCatName val="0"/>
              <c:showSerName val="0"/>
              <c:showPercent val="0"/>
              <c:showBubbleSize val="0"/>
            </c:dLbl>
            <c:spPr>
              <a:noFill/>
              <a:ln w="25400">
                <a:noFill/>
              </a:ln>
            </c:spPr>
            <c:txPr>
              <a:bodyPr/>
              <a:lstStyle/>
              <a:p>
                <a:pPr>
                  <a:defRPr sz="1525" b="0" i="0" u="none" strike="noStrike" baseline="0">
                    <a:solidFill>
                      <a:srgbClr val="FFFFFF"/>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1"/>
          </c:dLbls>
          <c:cat>
            <c:strRef>
              <c:f>('会員別 (英語)'!$A$6,'会員別 (英語)'!$A$7)</c:f>
              <c:strCache>
                <c:ptCount val="2"/>
                <c:pt idx="0">
                  <c:v>Industry</c:v>
                </c:pt>
                <c:pt idx="1">
                  <c:v>Academia</c:v>
                </c:pt>
              </c:strCache>
            </c:strRef>
          </c:cat>
          <c:val>
            <c:numRef>
              <c:f>('会員別 (英語)'!$F$6,'会員別 (英語)'!$F$7)</c:f>
              <c:numCache>
                <c:formatCode>General</c:formatCode>
                <c:ptCount val="2"/>
                <c:pt idx="0">
                  <c:v>91</c:v>
                </c:pt>
                <c:pt idx="1">
                  <c:v>38</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66483603011162062"/>
          <c:y val="1.9762845849802372E-2"/>
          <c:w val="0.30494534337054024"/>
          <c:h val="0.24110713433548076"/>
        </c:manualLayout>
      </c:layout>
      <c:overlay val="0"/>
      <c:spPr>
        <a:solidFill>
          <a:srgbClr val="FFFFFF"/>
        </a:solidFill>
        <a:ln w="3175">
          <a:solidFill>
            <a:srgbClr val="000000"/>
          </a:solidFill>
          <a:prstDash val="solid"/>
        </a:ln>
      </c:spPr>
      <c:txPr>
        <a:bodyPr/>
        <a:lstStyle/>
        <a:p>
          <a:pPr>
            <a:defRPr sz="1285" b="0" i="0" u="none" strike="noStrike" baseline="0">
              <a:solidFill>
                <a:srgbClr val="000000"/>
              </a:solidFill>
              <a:latin typeface="ＭＳ Ｐゴシック"/>
              <a:ea typeface="ＭＳ Ｐゴシック"/>
              <a:cs typeface="ＭＳ Ｐゴシック"/>
            </a:defRPr>
          </a:pPr>
          <a:endParaRPr lang="ja-JP"/>
        </a:p>
      </c:txPr>
    </c:legend>
    <c:plotVisOnly val="1"/>
    <c:dispBlanksAs val="zero"/>
    <c:showDLblsOverMax val="0"/>
  </c:chart>
  <c:spPr>
    <a:solidFill>
      <a:srgbClr val="FFFFFF"/>
    </a:solidFill>
    <a:ln w="9525">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860" cy="511649"/>
          </a:xfrm>
          <a:prstGeom prst="rect">
            <a:avLst/>
          </a:prstGeom>
        </p:spPr>
        <p:txBody>
          <a:bodyPr vert="horz" lIns="94641" tIns="47321" rIns="94641" bIns="47321" rtlCol="0"/>
          <a:lstStyle>
            <a:lvl1pPr algn="l">
              <a:defRPr sz="1200">
                <a:ea typeface="ＭＳ Ｐゴシック" pitchFamily="50" charset="-128"/>
              </a:defRPr>
            </a:lvl1pPr>
          </a:lstStyle>
          <a:p>
            <a:pPr>
              <a:defRPr/>
            </a:pPr>
            <a:endParaRPr lang="ja-JP" altLang="en-US" dirty="0"/>
          </a:p>
        </p:txBody>
      </p:sp>
      <p:sp>
        <p:nvSpPr>
          <p:cNvPr id="3" name="日付プレースホルダー 2"/>
          <p:cNvSpPr>
            <a:spLocks noGrp="1"/>
          </p:cNvSpPr>
          <p:nvPr>
            <p:ph type="dt" sz="quarter" idx="1"/>
          </p:nvPr>
        </p:nvSpPr>
        <p:spPr>
          <a:xfrm>
            <a:off x="4020784" y="0"/>
            <a:ext cx="3076860" cy="511649"/>
          </a:xfrm>
          <a:prstGeom prst="rect">
            <a:avLst/>
          </a:prstGeom>
        </p:spPr>
        <p:txBody>
          <a:bodyPr vert="horz" lIns="94641" tIns="47321" rIns="94641" bIns="47321" rtlCol="0"/>
          <a:lstStyle>
            <a:lvl1pPr algn="r">
              <a:defRPr sz="1200">
                <a:ea typeface="ＭＳ Ｐゴシック" pitchFamily="50" charset="-128"/>
              </a:defRPr>
            </a:lvl1pPr>
          </a:lstStyle>
          <a:p>
            <a:pPr>
              <a:defRPr/>
            </a:pPr>
            <a:fld id="{E4E0E2D1-F094-46EC-9172-1368707852D2}" type="datetimeFigureOut">
              <a:rPr lang="ja-JP" altLang="en-US"/>
              <a:pPr>
                <a:defRPr/>
              </a:pPr>
              <a:t>2012/11/19</a:t>
            </a:fld>
            <a:endParaRPr lang="ja-JP" altLang="en-US" dirty="0"/>
          </a:p>
        </p:txBody>
      </p:sp>
      <p:sp>
        <p:nvSpPr>
          <p:cNvPr id="4" name="フッター プレースホルダー 3"/>
          <p:cNvSpPr>
            <a:spLocks noGrp="1"/>
          </p:cNvSpPr>
          <p:nvPr>
            <p:ph type="ftr" sz="quarter" idx="2"/>
          </p:nvPr>
        </p:nvSpPr>
        <p:spPr>
          <a:xfrm>
            <a:off x="0" y="9721330"/>
            <a:ext cx="3076860" cy="511648"/>
          </a:xfrm>
          <a:prstGeom prst="rect">
            <a:avLst/>
          </a:prstGeom>
        </p:spPr>
        <p:txBody>
          <a:bodyPr vert="horz" lIns="94641" tIns="47321" rIns="94641" bIns="47321" rtlCol="0" anchor="b"/>
          <a:lstStyle>
            <a:lvl1pPr algn="l">
              <a:defRPr sz="1200">
                <a:ea typeface="ＭＳ Ｐゴシック" pitchFamily="50" charset="-128"/>
              </a:defRPr>
            </a:lvl1pPr>
          </a:lstStyle>
          <a:p>
            <a:pPr>
              <a:defRPr/>
            </a:pPr>
            <a:endParaRPr lang="ja-JP" altLang="en-US" dirty="0"/>
          </a:p>
        </p:txBody>
      </p:sp>
      <p:sp>
        <p:nvSpPr>
          <p:cNvPr id="5" name="スライド番号プレースホルダー 4"/>
          <p:cNvSpPr>
            <a:spLocks noGrp="1"/>
          </p:cNvSpPr>
          <p:nvPr>
            <p:ph type="sldNum" sz="quarter" idx="3"/>
          </p:nvPr>
        </p:nvSpPr>
        <p:spPr>
          <a:xfrm>
            <a:off x="4020784" y="9721330"/>
            <a:ext cx="3076860" cy="511648"/>
          </a:xfrm>
          <a:prstGeom prst="rect">
            <a:avLst/>
          </a:prstGeom>
        </p:spPr>
        <p:txBody>
          <a:bodyPr vert="horz" lIns="94641" tIns="47321" rIns="94641" bIns="47321" rtlCol="0" anchor="b"/>
          <a:lstStyle>
            <a:lvl1pPr algn="r">
              <a:defRPr sz="1200">
                <a:ea typeface="ＭＳ Ｐゴシック" pitchFamily="50" charset="-128"/>
              </a:defRPr>
            </a:lvl1pPr>
          </a:lstStyle>
          <a:p>
            <a:pPr>
              <a:defRPr/>
            </a:pPr>
            <a:fld id="{46BFDACE-88DB-4A70-95E5-B0D88FE18EDA}" type="slidenum">
              <a:rPr lang="ja-JP" altLang="en-US"/>
              <a:pPr>
                <a:defRPr/>
              </a:pPr>
              <a:t>‹#›</a:t>
            </a:fld>
            <a:endParaRPr lang="ja-JP" altLang="en-US" dirty="0"/>
          </a:p>
        </p:txBody>
      </p:sp>
    </p:spTree>
    <p:extLst>
      <p:ext uri="{BB962C8B-B14F-4D97-AF65-F5344CB8AC3E}">
        <p14:creationId xmlns:p14="http://schemas.microsoft.com/office/powerpoint/2010/main" val="315106274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860" cy="51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1" tIns="47321" rIns="94641" bIns="47321" numCol="1" anchor="t"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4020784" y="0"/>
            <a:ext cx="3076860" cy="51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1" tIns="47321" rIns="94641" bIns="47321" numCol="1" anchor="t" anchorCtr="0" compatLnSpc="1">
            <a:prstTxWarp prst="textNoShape">
              <a:avLst/>
            </a:prstTxWarp>
          </a:bodyPr>
          <a:lstStyle>
            <a:lvl1pPr algn="r">
              <a:defRPr sz="1200">
                <a:ea typeface="ＭＳ Ｐゴシック" pitchFamily="50" charset="-128"/>
              </a:defRPr>
            </a:lvl1pPr>
          </a:lstStyle>
          <a:p>
            <a:pPr>
              <a:defRPr/>
            </a:pPr>
            <a:endParaRPr lang="en-US" altLang="ja-JP" dirty="0"/>
          </a:p>
        </p:txBody>
      </p:sp>
      <p:sp>
        <p:nvSpPr>
          <p:cNvPr id="30724" name="Rectangle 4"/>
          <p:cNvSpPr>
            <a:spLocks noGrp="1" noRot="1" noChangeAspect="1" noChangeArrowheads="1" noTextEdit="1"/>
          </p:cNvSpPr>
          <p:nvPr>
            <p:ph type="sldImg" idx="2"/>
          </p:nvPr>
        </p:nvSpPr>
        <p:spPr bwMode="auto">
          <a:xfrm>
            <a:off x="993775" y="768350"/>
            <a:ext cx="5116513"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10429" y="4861483"/>
            <a:ext cx="5678445" cy="460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1" tIns="47321" rIns="94641" bIns="47321" numCol="1" anchor="t" anchorCtr="0" compatLnSpc="1">
            <a:prstTxWarp prst="textNoShape">
              <a:avLst/>
            </a:prstTxWarp>
          </a:bodyPr>
          <a:lstStyle/>
          <a:p>
            <a:pPr lvl="0"/>
            <a:r>
              <a:rPr lang="ja-JP" altLang="en-US" noProof="0" dirty="0" smtClean="0"/>
              <a:t>マスタ テキストの書式設定</a:t>
            </a:r>
          </a:p>
          <a:p>
            <a:pPr lvl="1"/>
            <a:r>
              <a:rPr lang="ja-JP" altLang="en-US" noProof="0" dirty="0" smtClean="0"/>
              <a:t>第 </a:t>
            </a:r>
            <a:r>
              <a:rPr lang="en-US" altLang="ja-JP" noProof="0" dirty="0" smtClean="0"/>
              <a:t>2 </a:t>
            </a:r>
            <a:r>
              <a:rPr lang="ja-JP" altLang="en-US" noProof="0" dirty="0" smtClean="0"/>
              <a:t>レベル</a:t>
            </a:r>
          </a:p>
          <a:p>
            <a:pPr lvl="2"/>
            <a:r>
              <a:rPr lang="ja-JP" altLang="en-US" noProof="0" dirty="0" smtClean="0"/>
              <a:t>第 </a:t>
            </a:r>
            <a:r>
              <a:rPr lang="en-US" altLang="ja-JP" noProof="0" dirty="0" smtClean="0"/>
              <a:t>3 </a:t>
            </a:r>
            <a:r>
              <a:rPr lang="ja-JP" altLang="en-US" noProof="0" dirty="0" smtClean="0"/>
              <a:t>レベル</a:t>
            </a:r>
          </a:p>
          <a:p>
            <a:pPr lvl="3"/>
            <a:r>
              <a:rPr lang="ja-JP" altLang="en-US" noProof="0" dirty="0" smtClean="0"/>
              <a:t>第 </a:t>
            </a:r>
            <a:r>
              <a:rPr lang="en-US" altLang="ja-JP" noProof="0" dirty="0" smtClean="0"/>
              <a:t>4 </a:t>
            </a:r>
            <a:r>
              <a:rPr lang="ja-JP" altLang="en-US" noProof="0" dirty="0" smtClean="0"/>
              <a:t>レベル</a:t>
            </a:r>
          </a:p>
          <a:p>
            <a:pPr lvl="4"/>
            <a:r>
              <a:rPr lang="ja-JP" altLang="en-US" noProof="0" dirty="0" smtClean="0"/>
              <a:t>第 </a:t>
            </a:r>
            <a:r>
              <a:rPr lang="en-US" altLang="ja-JP" noProof="0" dirty="0" smtClean="0"/>
              <a:t>5 </a:t>
            </a:r>
            <a:r>
              <a:rPr lang="ja-JP" altLang="en-US" noProof="0" dirty="0" smtClean="0"/>
              <a:t>レベル</a:t>
            </a:r>
          </a:p>
        </p:txBody>
      </p:sp>
      <p:sp>
        <p:nvSpPr>
          <p:cNvPr id="4102" name="Rectangle 6"/>
          <p:cNvSpPr>
            <a:spLocks noGrp="1" noChangeArrowheads="1"/>
          </p:cNvSpPr>
          <p:nvPr>
            <p:ph type="ftr" sz="quarter" idx="4"/>
          </p:nvPr>
        </p:nvSpPr>
        <p:spPr bwMode="auto">
          <a:xfrm>
            <a:off x="0" y="9721330"/>
            <a:ext cx="3076860" cy="51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1" tIns="47321" rIns="94641" bIns="47321" numCol="1" anchor="b"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4020784" y="9721330"/>
            <a:ext cx="3076860" cy="51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41" tIns="47321" rIns="94641" bIns="47321" numCol="1" anchor="b" anchorCtr="0" compatLnSpc="1">
            <a:prstTxWarp prst="textNoShape">
              <a:avLst/>
            </a:prstTxWarp>
          </a:bodyPr>
          <a:lstStyle>
            <a:lvl1pPr algn="r">
              <a:defRPr sz="1200">
                <a:ea typeface="ＭＳ Ｐゴシック" pitchFamily="50" charset="-128"/>
              </a:defRPr>
            </a:lvl1pPr>
          </a:lstStyle>
          <a:p>
            <a:pPr>
              <a:defRPr/>
            </a:pPr>
            <a:fld id="{FB519694-1C97-40B0-955F-3E6EB351C747}" type="slidenum">
              <a:rPr lang="en-US" altLang="ja-JP"/>
              <a:pPr>
                <a:defRPr/>
              </a:pPr>
              <a:t>‹#›</a:t>
            </a:fld>
            <a:endParaRPr lang="en-US" altLang="ja-JP" dirty="0"/>
          </a:p>
        </p:txBody>
      </p:sp>
    </p:spTree>
    <p:extLst>
      <p:ext uri="{BB962C8B-B14F-4D97-AF65-F5344CB8AC3E}">
        <p14:creationId xmlns:p14="http://schemas.microsoft.com/office/powerpoint/2010/main" val="206354184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31E2744-1446-40FA-8270-41271F958957}" type="slidenum">
              <a:rPr lang="en-US" altLang="ja-JP" smtClean="0"/>
              <a:pPr eaLnBrk="1" hangingPunct="1"/>
              <a:t>1</a:t>
            </a:fld>
            <a:endParaRPr lang="en-US" altLang="ja-JP"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ja-JP" altLang="ja-JP" dirty="0" smtClean="0">
              <a:ea typeface="ＭＳ Ｐ明朝" charset="-128"/>
            </a:endParaRPr>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a:ln/>
        </p:spPr>
      </p:sp>
      <p:sp>
        <p:nvSpPr>
          <p:cNvPr id="40963" name="ノート プレースホルダー 2"/>
          <p:cNvSpPr>
            <a:spLocks noGrp="1"/>
          </p:cNvSpPr>
          <p:nvPr>
            <p:ph type="body" idx="1"/>
          </p:nvPr>
        </p:nvSpPr>
        <p:spPr>
          <a:noFill/>
        </p:spPr>
        <p:txBody>
          <a:bodyPr/>
          <a:lstStyle/>
          <a:p>
            <a:endParaRPr lang="en-US" altLang="ja-JP" dirty="0" smtClean="0">
              <a:ea typeface="ＭＳ Ｐ明朝" charset="-128"/>
            </a:endParaRPr>
          </a:p>
        </p:txBody>
      </p:sp>
      <p:sp>
        <p:nvSpPr>
          <p:cNvPr id="40964"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4B3E532-DA2C-45C3-BB8A-37A7179EA35A}" type="slidenum">
              <a:rPr lang="en-US" altLang="ja-JP" smtClean="0"/>
              <a:pPr eaLnBrk="1" hangingPunct="1"/>
              <a:t>10</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ln/>
        </p:spPr>
      </p:sp>
      <p:sp>
        <p:nvSpPr>
          <p:cNvPr id="41987" name="ノート プレースホルダー 2"/>
          <p:cNvSpPr>
            <a:spLocks noGrp="1"/>
          </p:cNvSpPr>
          <p:nvPr>
            <p:ph type="body" idx="1"/>
          </p:nvPr>
        </p:nvSpPr>
        <p:spPr>
          <a:noFill/>
        </p:spPr>
        <p:txBody>
          <a:bodyPr/>
          <a:lstStyle/>
          <a:p>
            <a:endParaRPr lang="ja-JP" altLang="en-US" dirty="0" smtClean="0">
              <a:ea typeface="ＭＳ Ｐ明朝" charset="-128"/>
            </a:endParaRPr>
          </a:p>
        </p:txBody>
      </p:sp>
      <p:sp>
        <p:nvSpPr>
          <p:cNvPr id="41988"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6AE0902-D88F-4B13-B0E6-9AA563C7B167}" type="slidenum">
              <a:rPr lang="en-US" altLang="ja-JP" smtClean="0"/>
              <a:pPr eaLnBrk="1" hangingPunct="1"/>
              <a:t>11</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p:spPr>
        <p:txBody>
          <a:bodyPr/>
          <a:lstStyle/>
          <a:p>
            <a:endParaRPr lang="en-US" altLang="ja-JP" dirty="0" smtClean="0">
              <a:ea typeface="ＭＳ Ｐ明朝" charset="-128"/>
            </a:endParaRPr>
          </a:p>
        </p:txBody>
      </p:sp>
      <p:sp>
        <p:nvSpPr>
          <p:cNvPr id="43012"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1C03E4A-CE0A-460E-892A-CCB6CA404410}" type="slidenum">
              <a:rPr lang="en-US" altLang="ja-JP" smtClean="0"/>
              <a:pPr eaLnBrk="1" hangingPunct="1"/>
              <a:t>12</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p:spPr>
        <p:txBody>
          <a:bodyPr/>
          <a:lstStyle/>
          <a:p>
            <a:endParaRPr lang="ja-JP" altLang="en-US" dirty="0" smtClean="0">
              <a:ea typeface="ＭＳ Ｐ明朝" charset="-128"/>
            </a:endParaRPr>
          </a:p>
        </p:txBody>
      </p:sp>
      <p:sp>
        <p:nvSpPr>
          <p:cNvPr id="4403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7F755CA-BAD0-4C56-B673-4B81498CA836}" type="slidenum">
              <a:rPr lang="en-US" altLang="ja-JP" smtClean="0"/>
              <a:pPr eaLnBrk="1" hangingPunct="1"/>
              <a:t>13</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ln/>
        </p:spPr>
      </p:sp>
      <p:sp>
        <p:nvSpPr>
          <p:cNvPr id="45059" name="ノート プレースホルダー 2"/>
          <p:cNvSpPr>
            <a:spLocks noGrp="1"/>
          </p:cNvSpPr>
          <p:nvPr>
            <p:ph type="body" idx="1"/>
          </p:nvPr>
        </p:nvSpPr>
        <p:spPr>
          <a:noFill/>
        </p:spPr>
        <p:txBody>
          <a:bodyPr/>
          <a:lstStyle/>
          <a:p>
            <a:endParaRPr lang="ja-JP" altLang="en-US" dirty="0" smtClean="0">
              <a:ea typeface="ＭＳ Ｐ明朝" charset="-128"/>
            </a:endParaRPr>
          </a:p>
        </p:txBody>
      </p:sp>
      <p:sp>
        <p:nvSpPr>
          <p:cNvPr id="4506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F65E85C-8D92-4DB3-86A9-4760F553A313}" type="slidenum">
              <a:rPr lang="en-US" altLang="ja-JP" smtClean="0"/>
              <a:pPr eaLnBrk="1" hangingPunct="1"/>
              <a:t>14</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B519694-1C97-40B0-955F-3E6EB351C747}" type="slidenum">
              <a:rPr lang="en-US" altLang="ja-JP" smtClean="0"/>
              <a:pPr>
                <a:defRPr/>
              </a:pPr>
              <a:t>15</a:t>
            </a:fld>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1978964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B519694-1C97-40B0-955F-3E6EB351C747}" type="slidenum">
              <a:rPr lang="en-US" altLang="ja-JP" smtClean="0"/>
              <a:pPr>
                <a:defRPr/>
              </a:pPr>
              <a:t>16</a:t>
            </a:fld>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4137702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a:ln/>
        </p:spPr>
      </p:sp>
      <p:sp>
        <p:nvSpPr>
          <p:cNvPr id="46083" name="ノート プレースホルダー 2"/>
          <p:cNvSpPr>
            <a:spLocks noGrp="1"/>
          </p:cNvSpPr>
          <p:nvPr>
            <p:ph type="body" idx="1"/>
          </p:nvPr>
        </p:nvSpPr>
        <p:spPr>
          <a:noFill/>
        </p:spPr>
        <p:txBody>
          <a:bodyPr/>
          <a:lstStyle/>
          <a:p>
            <a:endParaRPr lang="en-US" altLang="ja-JP" dirty="0" smtClean="0">
              <a:ea typeface="ＭＳ Ｐ明朝" charset="-128"/>
            </a:endParaRPr>
          </a:p>
        </p:txBody>
      </p:sp>
      <p:sp>
        <p:nvSpPr>
          <p:cNvPr id="46084"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73157A6-7E6A-470B-B29C-6D5ACC807352}" type="slidenum">
              <a:rPr lang="en-US" altLang="ja-JP" smtClean="0"/>
              <a:pPr eaLnBrk="1" hangingPunct="1"/>
              <a:t>17</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B519694-1C97-40B0-955F-3E6EB351C747}" type="slidenum">
              <a:rPr lang="en-US" altLang="ja-JP" smtClean="0"/>
              <a:pPr>
                <a:defRPr/>
              </a:pPr>
              <a:t>18</a:t>
            </a:fld>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3706263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a:ln/>
        </p:spPr>
      </p:sp>
      <p:sp>
        <p:nvSpPr>
          <p:cNvPr id="47107" name="ノート プレースホルダー 2"/>
          <p:cNvSpPr>
            <a:spLocks noGrp="1"/>
          </p:cNvSpPr>
          <p:nvPr>
            <p:ph type="body" idx="1"/>
          </p:nvPr>
        </p:nvSpPr>
        <p:spPr>
          <a:noFill/>
        </p:spPr>
        <p:txBody>
          <a:bodyPr/>
          <a:lstStyle/>
          <a:p>
            <a:endParaRPr lang="ja-JP" altLang="ja-JP" dirty="0" smtClean="0">
              <a:ea typeface="ＭＳ Ｐ明朝" charset="-128"/>
            </a:endParaRPr>
          </a:p>
        </p:txBody>
      </p:sp>
      <p:sp>
        <p:nvSpPr>
          <p:cNvPr id="47108"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96991C69-16C1-4029-8091-1F37A395193B}" type="slidenum">
              <a:rPr lang="en-US" altLang="ja-JP" smtClean="0"/>
              <a:pPr eaLnBrk="1" hangingPunct="1"/>
              <a:t>19</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p:spPr>
        <p:txBody>
          <a:bodyPr/>
          <a:lstStyle/>
          <a:p>
            <a:endParaRPr lang="ja-JP" altLang="en-US" dirty="0" smtClean="0">
              <a:ea typeface="ＭＳ Ｐ明朝" charset="-128"/>
            </a:endParaRPr>
          </a:p>
        </p:txBody>
      </p:sp>
      <p:sp>
        <p:nvSpPr>
          <p:cNvPr id="32772"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326E67F-D33D-4931-8C80-73DCFB38537A}" type="slidenum">
              <a:rPr lang="en-US" altLang="ja-JP" smtClean="0"/>
              <a:pPr eaLnBrk="1" hangingPunct="1"/>
              <a:t>2</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p:spPr>
        <p:txBody>
          <a:bodyPr/>
          <a:lstStyle/>
          <a:p>
            <a:endParaRPr lang="ja-JP" altLang="en-US" dirty="0" smtClean="0">
              <a:ea typeface="ＭＳ Ｐ明朝" charset="-128"/>
            </a:endParaRPr>
          </a:p>
        </p:txBody>
      </p:sp>
      <p:sp>
        <p:nvSpPr>
          <p:cNvPr id="48132"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D9B6880-A48D-4571-BEB1-AE438C3EC22E}" type="slidenum">
              <a:rPr lang="en-US" altLang="ja-JP" smtClean="0"/>
              <a:pPr eaLnBrk="1" hangingPunct="1"/>
              <a:t>20</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a:ln/>
        </p:spPr>
      </p:sp>
      <p:sp>
        <p:nvSpPr>
          <p:cNvPr id="49155" name="ノート プレースホルダー 2"/>
          <p:cNvSpPr>
            <a:spLocks noGrp="1"/>
          </p:cNvSpPr>
          <p:nvPr>
            <p:ph type="body" idx="1"/>
          </p:nvPr>
        </p:nvSpPr>
        <p:spPr>
          <a:xfrm>
            <a:off x="741338" y="4901282"/>
            <a:ext cx="5678445" cy="4604841"/>
          </a:xfrm>
          <a:noFill/>
        </p:spPr>
        <p:txBody>
          <a:bodyPr/>
          <a:lstStyle/>
          <a:p>
            <a:endParaRPr lang="ja-JP" altLang="en-US" dirty="0" smtClean="0">
              <a:ea typeface="ＭＳ Ｐ明朝" charset="-128"/>
            </a:endParaRPr>
          </a:p>
        </p:txBody>
      </p:sp>
      <p:sp>
        <p:nvSpPr>
          <p:cNvPr id="4915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28F2304-5C18-4D3D-9756-30F4D20CD833}" type="slidenum">
              <a:rPr lang="en-US" altLang="ja-JP" smtClean="0"/>
              <a:pPr eaLnBrk="1" hangingPunct="1"/>
              <a:t>21</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B519694-1C97-40B0-955F-3E6EB351C747}" type="slidenum">
              <a:rPr lang="en-US" altLang="ja-JP" smtClean="0"/>
              <a:pPr>
                <a:defRPr/>
              </a:pPr>
              <a:t>22</a:t>
            </a:fld>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Tree>
    <p:extLst>
      <p:ext uri="{BB962C8B-B14F-4D97-AF65-F5344CB8AC3E}">
        <p14:creationId xmlns:p14="http://schemas.microsoft.com/office/powerpoint/2010/main" val="4203573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a:defRPr/>
            </a:pPr>
            <a:endParaRPr lang="en-US" altLang="ja-JP" dirty="0"/>
          </a:p>
        </p:txBody>
      </p:sp>
      <p:sp>
        <p:nvSpPr>
          <p:cNvPr id="5" name="スライド番号プレースホルダー 4"/>
          <p:cNvSpPr>
            <a:spLocks noGrp="1"/>
          </p:cNvSpPr>
          <p:nvPr>
            <p:ph type="sldNum" sz="quarter" idx="11"/>
          </p:nvPr>
        </p:nvSpPr>
        <p:spPr/>
        <p:txBody>
          <a:bodyPr/>
          <a:lstStyle/>
          <a:p>
            <a:pPr>
              <a:defRPr/>
            </a:pPr>
            <a:fld id="{FB519694-1C97-40B0-955F-3E6EB351C747}" type="slidenum">
              <a:rPr lang="en-US" altLang="ja-JP" smtClean="0"/>
              <a:pPr>
                <a:defRPr/>
              </a:pPr>
              <a:t>23</a:t>
            </a:fld>
            <a:endParaRPr lang="en-US" altLang="ja-JP" dirty="0"/>
          </a:p>
        </p:txBody>
      </p:sp>
    </p:spTree>
    <p:extLst>
      <p:ext uri="{BB962C8B-B14F-4D97-AF65-F5344CB8AC3E}">
        <p14:creationId xmlns:p14="http://schemas.microsoft.com/office/powerpoint/2010/main" val="2795301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a:ln/>
        </p:spPr>
      </p:sp>
      <p:sp>
        <p:nvSpPr>
          <p:cNvPr id="50179" name="ノート プレースホルダー 2"/>
          <p:cNvSpPr>
            <a:spLocks noGrp="1"/>
          </p:cNvSpPr>
          <p:nvPr>
            <p:ph type="body" idx="1"/>
          </p:nvPr>
        </p:nvSpPr>
        <p:spPr>
          <a:noFill/>
        </p:spPr>
        <p:txBody>
          <a:bodyPr/>
          <a:lstStyle/>
          <a:p>
            <a:endParaRPr lang="ja-JP" altLang="en-US" dirty="0" smtClean="0">
              <a:ea typeface="ＭＳ Ｐ明朝" charset="-128"/>
            </a:endParaRPr>
          </a:p>
        </p:txBody>
      </p:sp>
      <p:sp>
        <p:nvSpPr>
          <p:cNvPr id="5018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6A71AB7-1EB0-48E1-97FF-25F6F6A68745}" type="slidenum">
              <a:rPr lang="en-US" altLang="ja-JP" smtClean="0"/>
              <a:pPr eaLnBrk="1" hangingPunct="1"/>
              <a:t>24</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ln/>
        </p:spPr>
      </p:sp>
      <p:sp>
        <p:nvSpPr>
          <p:cNvPr id="51203" name="ノート プレースホルダー 2"/>
          <p:cNvSpPr>
            <a:spLocks noGrp="1"/>
          </p:cNvSpPr>
          <p:nvPr>
            <p:ph type="body" idx="1"/>
          </p:nvPr>
        </p:nvSpPr>
        <p:spPr>
          <a:noFill/>
        </p:spPr>
        <p:txBody>
          <a:bodyPr/>
          <a:lstStyle/>
          <a:p>
            <a:endParaRPr lang="ja-JP" altLang="en-US" dirty="0" smtClean="0">
              <a:ea typeface="ＭＳ Ｐ明朝" charset="-128"/>
            </a:endParaRPr>
          </a:p>
        </p:txBody>
      </p:sp>
      <p:sp>
        <p:nvSpPr>
          <p:cNvPr id="51204"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9D5C8C5-CFE9-4DF0-8B1C-CAD945239956}" type="slidenum">
              <a:rPr lang="en-US" altLang="ja-JP" smtClean="0"/>
              <a:pPr eaLnBrk="1" hangingPunct="1"/>
              <a:t>25</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a:defRPr/>
            </a:pPr>
            <a:endParaRPr lang="en-US" altLang="ja-JP" dirty="0"/>
          </a:p>
        </p:txBody>
      </p:sp>
      <p:sp>
        <p:nvSpPr>
          <p:cNvPr id="5" name="スライド番号プレースホルダー 4"/>
          <p:cNvSpPr>
            <a:spLocks noGrp="1"/>
          </p:cNvSpPr>
          <p:nvPr>
            <p:ph type="sldNum" sz="quarter" idx="11"/>
          </p:nvPr>
        </p:nvSpPr>
        <p:spPr/>
        <p:txBody>
          <a:bodyPr/>
          <a:lstStyle/>
          <a:p>
            <a:pPr>
              <a:defRPr/>
            </a:pPr>
            <a:fld id="{FB519694-1C97-40B0-955F-3E6EB351C747}" type="slidenum">
              <a:rPr lang="en-US" altLang="ja-JP" smtClean="0"/>
              <a:pPr>
                <a:defRPr/>
              </a:pPr>
              <a:t>26</a:t>
            </a:fld>
            <a:endParaRPr lang="en-US" altLang="ja-JP" dirty="0"/>
          </a:p>
        </p:txBody>
      </p:sp>
    </p:spTree>
    <p:extLst>
      <p:ext uri="{BB962C8B-B14F-4D97-AF65-F5344CB8AC3E}">
        <p14:creationId xmlns:p14="http://schemas.microsoft.com/office/powerpoint/2010/main" val="1630558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フッター プレースホルダー 3"/>
          <p:cNvSpPr>
            <a:spLocks noGrp="1"/>
          </p:cNvSpPr>
          <p:nvPr>
            <p:ph type="ftr" sz="quarter" idx="10"/>
          </p:nvPr>
        </p:nvSpPr>
        <p:spPr/>
        <p:txBody>
          <a:bodyPr/>
          <a:lstStyle/>
          <a:p>
            <a:pPr>
              <a:defRPr/>
            </a:pPr>
            <a:endParaRPr lang="en-US" altLang="ja-JP" dirty="0"/>
          </a:p>
        </p:txBody>
      </p:sp>
      <p:sp>
        <p:nvSpPr>
          <p:cNvPr id="5" name="スライド番号プレースホルダー 4"/>
          <p:cNvSpPr>
            <a:spLocks noGrp="1"/>
          </p:cNvSpPr>
          <p:nvPr>
            <p:ph type="sldNum" sz="quarter" idx="11"/>
          </p:nvPr>
        </p:nvSpPr>
        <p:spPr/>
        <p:txBody>
          <a:bodyPr/>
          <a:lstStyle/>
          <a:p>
            <a:pPr>
              <a:defRPr/>
            </a:pPr>
            <a:fld id="{FB519694-1C97-40B0-955F-3E6EB351C747}" type="slidenum">
              <a:rPr lang="en-US" altLang="ja-JP" smtClean="0"/>
              <a:pPr>
                <a:defRPr/>
              </a:pPr>
              <a:t>27</a:t>
            </a:fld>
            <a:endParaRPr lang="en-US" altLang="ja-JP" dirty="0"/>
          </a:p>
        </p:txBody>
      </p:sp>
    </p:spTree>
    <p:extLst>
      <p:ext uri="{BB962C8B-B14F-4D97-AF65-F5344CB8AC3E}">
        <p14:creationId xmlns:p14="http://schemas.microsoft.com/office/powerpoint/2010/main" val="1182096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p:spPr>
        <p:txBody>
          <a:bodyPr/>
          <a:lstStyle/>
          <a:p>
            <a:endParaRPr lang="ja-JP" altLang="en-US" dirty="0" smtClean="0">
              <a:ea typeface="ＭＳ Ｐ明朝" charset="-128"/>
            </a:endParaRPr>
          </a:p>
        </p:txBody>
      </p:sp>
      <p:sp>
        <p:nvSpPr>
          <p:cNvPr id="52228"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75678EA-3DFF-4216-8D17-8033C22DE59A}" type="slidenum">
              <a:rPr lang="en-US" altLang="ja-JP" smtClean="0"/>
              <a:pPr eaLnBrk="1" hangingPunct="1"/>
              <a:t>28</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a:ln/>
        </p:spPr>
      </p:sp>
      <p:sp>
        <p:nvSpPr>
          <p:cNvPr id="33795" name="ノート プレースホルダー 2"/>
          <p:cNvSpPr>
            <a:spLocks noGrp="1"/>
          </p:cNvSpPr>
          <p:nvPr>
            <p:ph type="body" idx="1"/>
          </p:nvPr>
        </p:nvSpPr>
        <p:spPr>
          <a:noFill/>
        </p:spPr>
        <p:txBody>
          <a:bodyPr/>
          <a:lstStyle/>
          <a:p>
            <a:endParaRPr lang="en-US" altLang="ja-JP" dirty="0">
              <a:ea typeface="ＭＳ Ｐ明朝" charset="-128"/>
            </a:endParaRPr>
          </a:p>
        </p:txBody>
      </p:sp>
      <p:sp>
        <p:nvSpPr>
          <p:cNvPr id="3379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C8E3B93-51E0-453F-B3F7-3CF3E847CAE6}" type="slidenum">
              <a:rPr lang="en-US" altLang="ja-JP" smtClean="0"/>
              <a:pPr eaLnBrk="1" hangingPunct="1"/>
              <a:t>3</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a:ln/>
        </p:spPr>
      </p:sp>
      <p:sp>
        <p:nvSpPr>
          <p:cNvPr id="34819" name="ノート プレースホルダー 2"/>
          <p:cNvSpPr>
            <a:spLocks noGrp="1"/>
          </p:cNvSpPr>
          <p:nvPr>
            <p:ph type="body" idx="1"/>
          </p:nvPr>
        </p:nvSpPr>
        <p:spPr>
          <a:noFill/>
        </p:spPr>
        <p:txBody>
          <a:bodyPr/>
          <a:lstStyle/>
          <a:p>
            <a:endParaRPr lang="en-US" altLang="ja-JP" dirty="0">
              <a:ea typeface="ＭＳ Ｐ明朝" charset="-128"/>
            </a:endParaRPr>
          </a:p>
        </p:txBody>
      </p:sp>
      <p:sp>
        <p:nvSpPr>
          <p:cNvPr id="3482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6DAC94C-9141-49F3-84EB-A46F9998680C}" type="slidenum">
              <a:rPr lang="en-US" altLang="ja-JP" smtClean="0"/>
              <a:pPr eaLnBrk="1" hangingPunct="1"/>
              <a:t>4</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noFill/>
        </p:spPr>
        <p:txBody>
          <a:bodyPr/>
          <a:lstStyle/>
          <a:p>
            <a:endParaRPr lang="en-US" altLang="ja-JP" dirty="0" smtClean="0">
              <a:ea typeface="ＭＳ Ｐ明朝" charset="-128"/>
            </a:endParaRPr>
          </a:p>
        </p:txBody>
      </p:sp>
      <p:sp>
        <p:nvSpPr>
          <p:cNvPr id="35844"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8A9DCA32-233C-4F09-90D1-A2675A8C5F48}" type="slidenum">
              <a:rPr lang="en-US" altLang="ja-JP" smtClean="0"/>
              <a:pPr eaLnBrk="1" hangingPunct="1"/>
              <a:t>5</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ln/>
        </p:spPr>
      </p:sp>
      <p:sp>
        <p:nvSpPr>
          <p:cNvPr id="36867" name="ノート プレースホルダー 2"/>
          <p:cNvSpPr>
            <a:spLocks noGrp="1"/>
          </p:cNvSpPr>
          <p:nvPr>
            <p:ph type="body" idx="1"/>
          </p:nvPr>
        </p:nvSpPr>
        <p:spPr>
          <a:noFill/>
        </p:spPr>
        <p:txBody>
          <a:bodyPr/>
          <a:lstStyle/>
          <a:p>
            <a:endParaRPr lang="en-US" altLang="ja-JP" dirty="0">
              <a:ea typeface="ＭＳ Ｐ明朝" charset="-128"/>
            </a:endParaRPr>
          </a:p>
        </p:txBody>
      </p:sp>
      <p:sp>
        <p:nvSpPr>
          <p:cNvPr id="36868"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5779ECD-A646-4339-B889-3BD8E830AB79}" type="slidenum">
              <a:rPr lang="en-US" altLang="ja-JP" smtClean="0"/>
              <a:pPr eaLnBrk="1" hangingPunct="1"/>
              <a:t>6</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p:spPr>
        <p:txBody>
          <a:bodyPr/>
          <a:lstStyle/>
          <a:p>
            <a:endParaRPr lang="ja-JP" altLang="en-US" dirty="0" smtClean="0">
              <a:ea typeface="ＭＳ Ｐ明朝" charset="-128"/>
            </a:endParaRPr>
          </a:p>
        </p:txBody>
      </p:sp>
      <p:sp>
        <p:nvSpPr>
          <p:cNvPr id="37892"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74CFF7D-82A7-4CA9-BD92-C47FFAF134C9}" type="slidenum">
              <a:rPr lang="en-US" altLang="ja-JP" smtClean="0"/>
              <a:pPr eaLnBrk="1" hangingPunct="1"/>
              <a:t>7</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xfrm>
            <a:off x="741338" y="4829274"/>
            <a:ext cx="5678445" cy="4604841"/>
          </a:xfrm>
          <a:noFill/>
        </p:spPr>
        <p:txBody>
          <a:bodyPr/>
          <a:lstStyle/>
          <a:p>
            <a:pPr eaLnBrk="1" hangingPunct="1"/>
            <a:endParaRPr lang="ja-JP" altLang="ja-JP" dirty="0" smtClean="0">
              <a:ea typeface="ＭＳ Ｐ明朝" charset="-128"/>
            </a:endParaRPr>
          </a:p>
          <a:p>
            <a:endParaRPr lang="ja-JP" altLang="en-US" dirty="0" smtClean="0">
              <a:ea typeface="ＭＳ Ｐ明朝" charset="-128"/>
            </a:endParaRPr>
          </a:p>
          <a:p>
            <a:endParaRPr lang="ja-JP" altLang="en-US" dirty="0" smtClean="0">
              <a:ea typeface="ＭＳ Ｐ明朝" charset="-128"/>
            </a:endParaRPr>
          </a:p>
          <a:p>
            <a:endParaRPr lang="ja-JP" altLang="en-US" dirty="0" smtClean="0">
              <a:ea typeface="ＭＳ Ｐ明朝" charset="-128"/>
            </a:endParaRPr>
          </a:p>
          <a:p>
            <a:endParaRPr lang="ja-JP" altLang="en-US" dirty="0" smtClean="0">
              <a:ea typeface="ＭＳ Ｐ明朝" charset="-128"/>
            </a:endParaRPr>
          </a:p>
          <a:p>
            <a:endParaRPr lang="ja-JP" altLang="en-US" dirty="0" smtClean="0">
              <a:ea typeface="ＭＳ Ｐ明朝" charset="-128"/>
            </a:endParaRPr>
          </a:p>
        </p:txBody>
      </p:sp>
      <p:sp>
        <p:nvSpPr>
          <p:cNvPr id="38916"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DC6C302-02B0-4D66-8474-22CFC5E8019A}" type="slidenum">
              <a:rPr lang="en-US" altLang="ja-JP" smtClean="0"/>
              <a:pPr eaLnBrk="1" hangingPunct="1"/>
              <a:t>8</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a:ln/>
        </p:spPr>
      </p:sp>
      <p:sp>
        <p:nvSpPr>
          <p:cNvPr id="39939" name="ノート プレースホルダー 2"/>
          <p:cNvSpPr>
            <a:spLocks noGrp="1"/>
          </p:cNvSpPr>
          <p:nvPr>
            <p:ph type="body" idx="1"/>
          </p:nvPr>
        </p:nvSpPr>
        <p:spPr>
          <a:noFill/>
        </p:spPr>
        <p:txBody>
          <a:bodyPr/>
          <a:lstStyle/>
          <a:p>
            <a:endParaRPr lang="ja-JP" altLang="ja-JP" dirty="0" smtClean="0">
              <a:ea typeface="ＭＳ Ｐ明朝" charset="-128"/>
            </a:endParaRPr>
          </a:p>
        </p:txBody>
      </p:sp>
      <p:sp>
        <p:nvSpPr>
          <p:cNvPr id="39940" name="スライド番号プレースホルダー 3"/>
          <p:cNvSpPr>
            <a:spLocks noGrp="1"/>
          </p:cNvSpPr>
          <p:nvPr>
            <p:ph type="sldNum" sz="quarter" idx="5"/>
          </p:nvPr>
        </p:nvSpPr>
        <p:spPr>
          <a:noFill/>
        </p:spPr>
        <p:txBody>
          <a:bodyPr/>
          <a:lstStyle>
            <a:lvl1pPr eaLnBrk="0" hangingPunct="0">
              <a:defRPr kumimoji="1">
                <a:solidFill>
                  <a:schemeClr val="tx1"/>
                </a:solidFill>
                <a:latin typeface="Arial" charset="0"/>
                <a:ea typeface="ＭＳ Ｐゴシック" charset="-128"/>
              </a:defRPr>
            </a:lvl1pPr>
            <a:lvl2pPr marL="768956" indent="-295752" eaLnBrk="0" hangingPunct="0">
              <a:defRPr kumimoji="1">
                <a:solidFill>
                  <a:schemeClr val="tx1"/>
                </a:solidFill>
                <a:latin typeface="Arial" charset="0"/>
                <a:ea typeface="ＭＳ Ｐゴシック" charset="-128"/>
              </a:defRPr>
            </a:lvl2pPr>
            <a:lvl3pPr marL="1183009" indent="-236602" eaLnBrk="0" hangingPunct="0">
              <a:defRPr kumimoji="1">
                <a:solidFill>
                  <a:schemeClr val="tx1"/>
                </a:solidFill>
                <a:latin typeface="Arial" charset="0"/>
                <a:ea typeface="ＭＳ Ｐゴシック" charset="-128"/>
              </a:defRPr>
            </a:lvl3pPr>
            <a:lvl4pPr marL="1656213" indent="-236602" eaLnBrk="0" hangingPunct="0">
              <a:defRPr kumimoji="1">
                <a:solidFill>
                  <a:schemeClr val="tx1"/>
                </a:solidFill>
                <a:latin typeface="Arial" charset="0"/>
                <a:ea typeface="ＭＳ Ｐゴシック" charset="-128"/>
              </a:defRPr>
            </a:lvl4pPr>
            <a:lvl5pPr marL="2129416" indent="-236602" eaLnBrk="0" hangingPunct="0">
              <a:defRPr kumimoji="1">
                <a:solidFill>
                  <a:schemeClr val="tx1"/>
                </a:solidFill>
                <a:latin typeface="Arial" charset="0"/>
                <a:ea typeface="ＭＳ Ｐゴシック" charset="-128"/>
              </a:defRPr>
            </a:lvl5pPr>
            <a:lvl6pPr marL="2602619" indent="-236602" eaLnBrk="0" fontAlgn="base" hangingPunct="0">
              <a:spcBef>
                <a:spcPct val="0"/>
              </a:spcBef>
              <a:spcAft>
                <a:spcPct val="0"/>
              </a:spcAft>
              <a:defRPr kumimoji="1">
                <a:solidFill>
                  <a:schemeClr val="tx1"/>
                </a:solidFill>
                <a:latin typeface="Arial" charset="0"/>
                <a:ea typeface="ＭＳ Ｐゴシック" charset="-128"/>
              </a:defRPr>
            </a:lvl6pPr>
            <a:lvl7pPr marL="3075822" indent="-236602" eaLnBrk="0" fontAlgn="base" hangingPunct="0">
              <a:spcBef>
                <a:spcPct val="0"/>
              </a:spcBef>
              <a:spcAft>
                <a:spcPct val="0"/>
              </a:spcAft>
              <a:defRPr kumimoji="1">
                <a:solidFill>
                  <a:schemeClr val="tx1"/>
                </a:solidFill>
                <a:latin typeface="Arial" charset="0"/>
                <a:ea typeface="ＭＳ Ｐゴシック" charset="-128"/>
              </a:defRPr>
            </a:lvl7pPr>
            <a:lvl8pPr marL="3549027" indent="-236602" eaLnBrk="0" fontAlgn="base" hangingPunct="0">
              <a:spcBef>
                <a:spcPct val="0"/>
              </a:spcBef>
              <a:spcAft>
                <a:spcPct val="0"/>
              </a:spcAft>
              <a:defRPr kumimoji="1">
                <a:solidFill>
                  <a:schemeClr val="tx1"/>
                </a:solidFill>
                <a:latin typeface="Arial" charset="0"/>
                <a:ea typeface="ＭＳ Ｐゴシック" charset="-128"/>
              </a:defRPr>
            </a:lvl8pPr>
            <a:lvl9pPr marL="4022230" indent="-23660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CFBE720-2653-4839-B8C2-4551A7AF987B}" type="slidenum">
              <a:rPr lang="en-US" altLang="ja-JP" smtClean="0"/>
              <a:pPr eaLnBrk="1" hangingPunct="1"/>
              <a:t>9</a:t>
            </a:fld>
            <a:endParaRPr lang="en-US" altLang="ja-JP" dirty="0" smtClean="0"/>
          </a:p>
        </p:txBody>
      </p:sp>
      <p:sp>
        <p:nvSpPr>
          <p:cNvPr id="2" name="フッター プレースホルダー 1"/>
          <p:cNvSpPr>
            <a:spLocks noGrp="1"/>
          </p:cNvSpPr>
          <p:nvPr>
            <p:ph type="ftr" sz="quarter" idx="10"/>
          </p:nvPr>
        </p:nvSpPr>
        <p:spPr/>
        <p:txBody>
          <a:bodyPr/>
          <a:lstStyle/>
          <a:p>
            <a:pPr>
              <a:defRPr/>
            </a:pPr>
            <a:endParaRPr lang="en-US" altLang="ja-JP"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grpSp>
        <p:nvGrpSpPr>
          <p:cNvPr id="2" name="Group 19"/>
          <p:cNvGrpSpPr>
            <a:grpSpLocks/>
          </p:cNvGrpSpPr>
          <p:nvPr userDrawn="1"/>
        </p:nvGrpSpPr>
        <p:grpSpPr bwMode="auto">
          <a:xfrm>
            <a:off x="0" y="5734050"/>
            <a:ext cx="9144000" cy="660400"/>
            <a:chOff x="0" y="3612"/>
            <a:chExt cx="5760" cy="416"/>
          </a:xfrm>
        </p:grpSpPr>
        <p:sp>
          <p:nvSpPr>
            <p:cNvPr id="3" name="Rectangle 3"/>
            <p:cNvSpPr>
              <a:spLocks noChangeArrowheads="1"/>
            </p:cNvSpPr>
            <p:nvPr userDrawn="1"/>
          </p:nvSpPr>
          <p:spPr bwMode="auto">
            <a:xfrm>
              <a:off x="0" y="3612"/>
              <a:ext cx="1509" cy="15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pic>
          <p:nvPicPr>
            <p:cNvPr id="4" name="Picture 16" descr="head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2" y="3793"/>
              <a:ext cx="102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7"/>
            <p:cNvSpPr>
              <a:spLocks noChangeArrowheads="1"/>
            </p:cNvSpPr>
            <p:nvPr userDrawn="1"/>
          </p:nvSpPr>
          <p:spPr bwMode="auto">
            <a:xfrm rot="5400000">
              <a:off x="1396" y="2522"/>
              <a:ext cx="44" cy="2835"/>
            </a:xfrm>
            <a:prstGeom prst="triangle">
              <a:avLst>
                <a:gd name="adj" fmla="val 10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6" name="AutoShape 18"/>
            <p:cNvSpPr>
              <a:spLocks noChangeArrowheads="1"/>
            </p:cNvSpPr>
            <p:nvPr userDrawn="1"/>
          </p:nvSpPr>
          <p:spPr bwMode="auto">
            <a:xfrm rot="16200000" flipH="1">
              <a:off x="4321" y="2524"/>
              <a:ext cx="44" cy="2835"/>
            </a:xfrm>
            <a:prstGeom prst="triangle">
              <a:avLst>
                <a:gd name="adj" fmla="val 10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
        <p:nvSpPr>
          <p:cNvPr id="7" name="Text Box 20"/>
          <p:cNvSpPr txBox="1">
            <a:spLocks noChangeArrowheads="1"/>
          </p:cNvSpPr>
          <p:nvPr userDrawn="1"/>
        </p:nvSpPr>
        <p:spPr bwMode="auto">
          <a:xfrm>
            <a:off x="2073895" y="6436271"/>
            <a:ext cx="51133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defRPr/>
            </a:pPr>
            <a:r>
              <a:rPr lang="en-US" altLang="ja-JP" sz="1000" dirty="0" smtClean="0">
                <a:latin typeface="Arial Black" pitchFamily="34" charset="0"/>
              </a:rPr>
              <a:t>Advanced Accelerator Association Promoting Science &amp; Technology</a:t>
            </a:r>
          </a:p>
        </p:txBody>
      </p:sp>
    </p:spTree>
    <p:extLst>
      <p:ext uri="{BB962C8B-B14F-4D97-AF65-F5344CB8AC3E}">
        <p14:creationId xmlns:p14="http://schemas.microsoft.com/office/powerpoint/2010/main" val="30640404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1"/>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9076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515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1662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8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1"/>
            <a:ext cx="4038600" cy="218598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3938589"/>
            <a:ext cx="4038600" cy="218757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355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9"/>
            <a:ext cx="8229600" cy="585152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58639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EA1B606-2766-4935-A319-A4A9763F346D}" type="datetimeFigureOut">
              <a:rPr kumimoji="1" lang="ja-JP" altLang="en-US" smtClean="0"/>
              <a:t>2012/11/19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B7DD91F-BC6A-40EB-AAB9-BD400EAD0E4E}" type="slidenum">
              <a:rPr kumimoji="1" lang="ja-JP" altLang="en-US" smtClean="0"/>
              <a:t>‹#›</a:t>
            </a:fld>
            <a:endParaRPr kumimoji="1" lang="ja-JP" altLang="en-US" dirty="0"/>
          </a:p>
        </p:txBody>
      </p:sp>
    </p:spTree>
    <p:extLst>
      <p:ext uri="{BB962C8B-B14F-4D97-AF65-F5344CB8AC3E}">
        <p14:creationId xmlns:p14="http://schemas.microsoft.com/office/powerpoint/2010/main" val="2992863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A1B606-2766-4935-A319-A4A9763F346D}" type="datetimeFigureOut">
              <a:rPr kumimoji="1" lang="ja-JP" altLang="en-US" smtClean="0"/>
              <a:t>2012/11/19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B7DD91F-BC6A-40EB-AAB9-BD400EAD0E4E}" type="slidenum">
              <a:rPr kumimoji="1" lang="ja-JP" altLang="en-US" smtClean="0"/>
              <a:t>‹#›</a:t>
            </a:fld>
            <a:endParaRPr kumimoji="1" lang="ja-JP" altLang="en-US" dirty="0"/>
          </a:p>
        </p:txBody>
      </p:sp>
    </p:spTree>
    <p:extLst>
      <p:ext uri="{BB962C8B-B14F-4D97-AF65-F5344CB8AC3E}">
        <p14:creationId xmlns:p14="http://schemas.microsoft.com/office/powerpoint/2010/main" val="1827301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EA1B606-2766-4935-A319-A4A9763F346D}" type="datetimeFigureOut">
              <a:rPr kumimoji="1" lang="ja-JP" altLang="en-US" smtClean="0"/>
              <a:t>2012/11/19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B7DD91F-BC6A-40EB-AAB9-BD400EAD0E4E}" type="slidenum">
              <a:rPr kumimoji="1" lang="ja-JP" altLang="en-US" smtClean="0"/>
              <a:t>‹#›</a:t>
            </a:fld>
            <a:endParaRPr kumimoji="1" lang="ja-JP" altLang="en-US" dirty="0"/>
          </a:p>
        </p:txBody>
      </p:sp>
    </p:spTree>
    <p:extLst>
      <p:ext uri="{BB962C8B-B14F-4D97-AF65-F5344CB8AC3E}">
        <p14:creationId xmlns:p14="http://schemas.microsoft.com/office/powerpoint/2010/main" val="3286880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EA1B606-2766-4935-A319-A4A9763F346D}" type="datetimeFigureOut">
              <a:rPr kumimoji="1" lang="ja-JP" altLang="en-US" smtClean="0"/>
              <a:t>2012/11/19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B7DD91F-BC6A-40EB-AAB9-BD400EAD0E4E}" type="slidenum">
              <a:rPr kumimoji="1" lang="ja-JP" altLang="en-US" smtClean="0"/>
              <a:t>‹#›</a:t>
            </a:fld>
            <a:endParaRPr kumimoji="1" lang="ja-JP" altLang="en-US" dirty="0"/>
          </a:p>
        </p:txBody>
      </p:sp>
    </p:spTree>
    <p:extLst>
      <p:ext uri="{BB962C8B-B14F-4D97-AF65-F5344CB8AC3E}">
        <p14:creationId xmlns:p14="http://schemas.microsoft.com/office/powerpoint/2010/main" val="3945883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EA1B606-2766-4935-A319-A4A9763F346D}" type="datetimeFigureOut">
              <a:rPr kumimoji="1" lang="ja-JP" altLang="en-US" smtClean="0"/>
              <a:t>2012/11/19</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DB7DD91F-BC6A-40EB-AAB9-BD400EAD0E4E}" type="slidenum">
              <a:rPr kumimoji="1" lang="ja-JP" altLang="en-US" smtClean="0"/>
              <a:t>‹#›</a:t>
            </a:fld>
            <a:endParaRPr kumimoji="1" lang="ja-JP" altLang="en-US" dirty="0"/>
          </a:p>
        </p:txBody>
      </p:sp>
    </p:spTree>
    <p:extLst>
      <p:ext uri="{BB962C8B-B14F-4D97-AF65-F5344CB8AC3E}">
        <p14:creationId xmlns:p14="http://schemas.microsoft.com/office/powerpoint/2010/main" val="2658590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EA1B606-2766-4935-A319-A4A9763F346D}" type="datetimeFigureOut">
              <a:rPr kumimoji="1" lang="ja-JP" altLang="en-US" smtClean="0"/>
              <a:t>2012/11/19</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B7DD91F-BC6A-40EB-AAB9-BD400EAD0E4E}" type="slidenum">
              <a:rPr kumimoji="1" lang="ja-JP" altLang="en-US" smtClean="0"/>
              <a:t>‹#›</a:t>
            </a:fld>
            <a:endParaRPr kumimoji="1" lang="ja-JP" altLang="en-US" dirty="0"/>
          </a:p>
        </p:txBody>
      </p:sp>
    </p:spTree>
    <p:extLst>
      <p:ext uri="{BB962C8B-B14F-4D97-AF65-F5344CB8AC3E}">
        <p14:creationId xmlns:p14="http://schemas.microsoft.com/office/powerpoint/2010/main" val="30789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1"/>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2457928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A1B606-2766-4935-A319-A4A9763F346D}" type="datetimeFigureOut">
              <a:rPr kumimoji="1" lang="ja-JP" altLang="en-US" smtClean="0"/>
              <a:t>2012/11/19</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B7DD91F-BC6A-40EB-AAB9-BD400EAD0E4E}" type="slidenum">
              <a:rPr kumimoji="1" lang="ja-JP" altLang="en-US" smtClean="0"/>
              <a:t>‹#›</a:t>
            </a:fld>
            <a:endParaRPr kumimoji="1" lang="ja-JP" altLang="en-US" dirty="0"/>
          </a:p>
        </p:txBody>
      </p:sp>
    </p:spTree>
    <p:extLst>
      <p:ext uri="{BB962C8B-B14F-4D97-AF65-F5344CB8AC3E}">
        <p14:creationId xmlns:p14="http://schemas.microsoft.com/office/powerpoint/2010/main" val="1758428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EA1B606-2766-4935-A319-A4A9763F346D}" type="datetimeFigureOut">
              <a:rPr kumimoji="1" lang="ja-JP" altLang="en-US" smtClean="0"/>
              <a:t>2012/11/19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B7DD91F-BC6A-40EB-AAB9-BD400EAD0E4E}" type="slidenum">
              <a:rPr kumimoji="1" lang="ja-JP" altLang="en-US" smtClean="0"/>
              <a:t>‹#›</a:t>
            </a:fld>
            <a:endParaRPr kumimoji="1" lang="ja-JP" altLang="en-US" dirty="0"/>
          </a:p>
        </p:txBody>
      </p:sp>
    </p:spTree>
    <p:extLst>
      <p:ext uri="{BB962C8B-B14F-4D97-AF65-F5344CB8AC3E}">
        <p14:creationId xmlns:p14="http://schemas.microsoft.com/office/powerpoint/2010/main" val="192492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EA1B606-2766-4935-A319-A4A9763F346D}" type="datetimeFigureOut">
              <a:rPr kumimoji="1" lang="ja-JP" altLang="en-US" smtClean="0"/>
              <a:t>2012/11/19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B7DD91F-BC6A-40EB-AAB9-BD400EAD0E4E}" type="slidenum">
              <a:rPr kumimoji="1" lang="ja-JP" altLang="en-US" smtClean="0"/>
              <a:t>‹#›</a:t>
            </a:fld>
            <a:endParaRPr kumimoji="1" lang="ja-JP" altLang="en-US" dirty="0"/>
          </a:p>
        </p:txBody>
      </p:sp>
    </p:spTree>
    <p:extLst>
      <p:ext uri="{BB962C8B-B14F-4D97-AF65-F5344CB8AC3E}">
        <p14:creationId xmlns:p14="http://schemas.microsoft.com/office/powerpoint/2010/main" val="662768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A1B606-2766-4935-A319-A4A9763F346D}" type="datetimeFigureOut">
              <a:rPr kumimoji="1" lang="ja-JP" altLang="en-US" smtClean="0"/>
              <a:t>2012/11/19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B7DD91F-BC6A-40EB-AAB9-BD400EAD0E4E}" type="slidenum">
              <a:rPr kumimoji="1" lang="ja-JP" altLang="en-US" smtClean="0"/>
              <a:t>‹#›</a:t>
            </a:fld>
            <a:endParaRPr kumimoji="1" lang="ja-JP" altLang="en-US" dirty="0"/>
          </a:p>
        </p:txBody>
      </p:sp>
    </p:spTree>
    <p:extLst>
      <p:ext uri="{BB962C8B-B14F-4D97-AF65-F5344CB8AC3E}">
        <p14:creationId xmlns:p14="http://schemas.microsoft.com/office/powerpoint/2010/main" val="2742248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A1B606-2766-4935-A319-A4A9763F346D}" type="datetimeFigureOut">
              <a:rPr kumimoji="1" lang="ja-JP" altLang="en-US" smtClean="0"/>
              <a:t>2012/11/19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B7DD91F-BC6A-40EB-AAB9-BD400EAD0E4E}" type="slidenum">
              <a:rPr kumimoji="1" lang="ja-JP" altLang="en-US" smtClean="0"/>
              <a:t>‹#›</a:t>
            </a:fld>
            <a:endParaRPr kumimoji="1" lang="ja-JP" altLang="en-US" dirty="0"/>
          </a:p>
        </p:txBody>
      </p:sp>
    </p:spTree>
    <p:extLst>
      <p:ext uri="{BB962C8B-B14F-4D97-AF65-F5344CB8AC3E}">
        <p14:creationId xmlns:p14="http://schemas.microsoft.com/office/powerpoint/2010/main" val="47533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09485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7469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3380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2561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35544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2378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oup 5"/>
          <p:cNvGrpSpPr>
            <a:grpSpLocks/>
          </p:cNvGrpSpPr>
          <p:nvPr userDrawn="1"/>
        </p:nvGrpSpPr>
        <p:grpSpPr bwMode="auto">
          <a:xfrm>
            <a:off x="0" y="476250"/>
            <a:ext cx="9144000" cy="373063"/>
            <a:chOff x="0" y="300"/>
            <a:chExt cx="5760" cy="235"/>
          </a:xfrm>
        </p:grpSpPr>
        <p:pic>
          <p:nvPicPr>
            <p:cNvPr id="1027" name="Picture 6" descr="head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740" y="300"/>
              <a:ext cx="102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AutoShape 7"/>
            <p:cNvSpPr>
              <a:spLocks noChangeArrowheads="1"/>
            </p:cNvSpPr>
            <p:nvPr userDrawn="1"/>
          </p:nvSpPr>
          <p:spPr bwMode="auto">
            <a:xfrm rot="5400000">
              <a:off x="2801" y="-2347"/>
              <a:ext cx="46" cy="5647"/>
            </a:xfrm>
            <a:prstGeom prst="triangle">
              <a:avLst>
                <a:gd name="adj" fmla="val 39653"/>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spTree>
  </p:cSld>
  <p:clrMap bg1="lt1" tx1="dk1" bg2="lt2" tx2="dk2" accent1="accent1" accent2="accent2" accent3="accent3" accent4="accent4" accent5="accent5" accent6="accent6" hlink="hlink" folHlink="folHlink"/>
  <p:sldLayoutIdLst>
    <p:sldLayoutId id="2147483789"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hdr="0" ftr="0" dt="0"/>
  <p:txStyles>
    <p:titleStyle>
      <a:lvl1pPr algn="l" defTabSz="457200" rtl="0" eaLnBrk="0" fontAlgn="base" hangingPunct="0">
        <a:spcBef>
          <a:spcPct val="0"/>
        </a:spcBef>
        <a:spcAft>
          <a:spcPct val="0"/>
        </a:spcAft>
        <a:defRPr kumimoji="1" sz="2400" b="1">
          <a:solidFill>
            <a:schemeClr val="bg1"/>
          </a:solidFill>
          <a:latin typeface="+mj-lt"/>
          <a:ea typeface="+mj-ea"/>
          <a:cs typeface="+mj-cs"/>
        </a:defRPr>
      </a:lvl1pPr>
      <a:lvl2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2pPr>
      <a:lvl3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3pPr>
      <a:lvl4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4pPr>
      <a:lvl5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5pPr>
      <a:lvl6pPr marL="457200" algn="l" defTabSz="457200" rtl="0" fontAlgn="base">
        <a:spcBef>
          <a:spcPct val="0"/>
        </a:spcBef>
        <a:spcAft>
          <a:spcPct val="0"/>
        </a:spcAft>
        <a:defRPr kumimoji="1" sz="2400" b="1">
          <a:solidFill>
            <a:schemeClr val="bg1"/>
          </a:solidFill>
          <a:latin typeface="Arial" charset="0"/>
          <a:ea typeface="ＭＳ Ｐゴシック" pitchFamily="50" charset="-128"/>
        </a:defRPr>
      </a:lvl6pPr>
      <a:lvl7pPr marL="914400" algn="l" defTabSz="457200" rtl="0" fontAlgn="base">
        <a:spcBef>
          <a:spcPct val="0"/>
        </a:spcBef>
        <a:spcAft>
          <a:spcPct val="0"/>
        </a:spcAft>
        <a:defRPr kumimoji="1" sz="2400" b="1">
          <a:solidFill>
            <a:schemeClr val="bg1"/>
          </a:solidFill>
          <a:latin typeface="Arial" charset="0"/>
          <a:ea typeface="ＭＳ Ｐゴシック" pitchFamily="50" charset="-128"/>
        </a:defRPr>
      </a:lvl7pPr>
      <a:lvl8pPr marL="1371600" algn="l" defTabSz="457200" rtl="0" fontAlgn="base">
        <a:spcBef>
          <a:spcPct val="0"/>
        </a:spcBef>
        <a:spcAft>
          <a:spcPct val="0"/>
        </a:spcAft>
        <a:defRPr kumimoji="1" sz="2400" b="1">
          <a:solidFill>
            <a:schemeClr val="bg1"/>
          </a:solidFill>
          <a:latin typeface="Arial" charset="0"/>
          <a:ea typeface="ＭＳ Ｐゴシック" pitchFamily="50" charset="-128"/>
        </a:defRPr>
      </a:lvl8pPr>
      <a:lvl9pPr marL="1828800" algn="l" defTabSz="457200" rtl="0" fontAlgn="base">
        <a:spcBef>
          <a:spcPct val="0"/>
        </a:spcBef>
        <a:spcAft>
          <a:spcPct val="0"/>
        </a:spcAft>
        <a:defRPr kumimoji="1" sz="2400" b="1">
          <a:solidFill>
            <a:schemeClr val="bg1"/>
          </a:solidFill>
          <a:latin typeface="Arial" charset="0"/>
          <a:ea typeface="ＭＳ Ｐゴシック" pitchFamily="50" charset="-128"/>
        </a:defRPr>
      </a:lvl9pPr>
    </p:titleStyle>
    <p:bodyStyle>
      <a:lvl1pPr marL="342900" indent="-342900" algn="l" defTabSz="457200" rtl="0" eaLnBrk="0" fontAlgn="base" hangingPunct="0">
        <a:spcBef>
          <a:spcPct val="20000"/>
        </a:spcBef>
        <a:spcAft>
          <a:spcPct val="0"/>
        </a:spcAft>
        <a:buFont typeface="Arial" charset="0"/>
        <a:defRPr kumimoji="1" sz="1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kumimoji="1" sz="12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Char char="•"/>
        <a:defRPr kumimoji="1" sz="1200">
          <a:solidFill>
            <a:schemeClr val="tx1"/>
          </a:solidFill>
          <a:latin typeface="Calibri" pitchFamily="34" charset="0"/>
          <a:ea typeface="+mn-ea"/>
        </a:defRPr>
      </a:lvl3pPr>
      <a:lvl4pPr marL="1600200" indent="-228600" algn="l" defTabSz="457200" rtl="0" eaLnBrk="0" fontAlgn="base" hangingPunct="0">
        <a:spcBef>
          <a:spcPct val="20000"/>
        </a:spcBef>
        <a:spcAft>
          <a:spcPct val="0"/>
        </a:spcAft>
        <a:buFont typeface="Arial" charset="0"/>
        <a:buChar char="–"/>
        <a:defRPr kumimoji="1" sz="1200">
          <a:solidFill>
            <a:schemeClr val="tx1"/>
          </a:solidFill>
          <a:latin typeface="Calibri" pitchFamily="34" charset="0"/>
          <a:ea typeface="+mn-ea"/>
        </a:defRPr>
      </a:lvl4pPr>
      <a:lvl5pPr marL="2057400" indent="-228600" algn="l" defTabSz="457200" rtl="0" eaLnBrk="0" fontAlgn="base" hangingPunct="0">
        <a:spcBef>
          <a:spcPct val="20000"/>
        </a:spcBef>
        <a:spcAft>
          <a:spcPct val="0"/>
        </a:spcAft>
        <a:buFont typeface="Arial" charset="0"/>
        <a:buChar char="»"/>
        <a:defRPr kumimoji="1" sz="1200">
          <a:solidFill>
            <a:schemeClr val="tx1"/>
          </a:solidFill>
          <a:latin typeface="Calibri" pitchFamily="34" charset="0"/>
          <a:ea typeface="+mn-ea"/>
        </a:defRPr>
      </a:lvl5pPr>
      <a:lvl6pPr marL="2514600" indent="-228600" algn="l" defTabSz="457200" rtl="0" fontAlgn="base">
        <a:spcBef>
          <a:spcPct val="20000"/>
        </a:spcBef>
        <a:spcAft>
          <a:spcPct val="0"/>
        </a:spcAft>
        <a:buFont typeface="Arial" charset="0"/>
        <a:buChar char="»"/>
        <a:defRPr kumimoji="1" sz="1200">
          <a:solidFill>
            <a:schemeClr val="tx1"/>
          </a:solidFill>
          <a:latin typeface="Calibri" pitchFamily="34" charset="0"/>
          <a:ea typeface="+mn-ea"/>
        </a:defRPr>
      </a:lvl6pPr>
      <a:lvl7pPr marL="2971800" indent="-228600" algn="l" defTabSz="457200" rtl="0" fontAlgn="base">
        <a:spcBef>
          <a:spcPct val="20000"/>
        </a:spcBef>
        <a:spcAft>
          <a:spcPct val="0"/>
        </a:spcAft>
        <a:buFont typeface="Arial" charset="0"/>
        <a:buChar char="»"/>
        <a:defRPr kumimoji="1" sz="1200">
          <a:solidFill>
            <a:schemeClr val="tx1"/>
          </a:solidFill>
          <a:latin typeface="Calibri" pitchFamily="34" charset="0"/>
          <a:ea typeface="+mn-ea"/>
        </a:defRPr>
      </a:lvl7pPr>
      <a:lvl8pPr marL="3429000" indent="-228600" algn="l" defTabSz="457200" rtl="0" fontAlgn="base">
        <a:spcBef>
          <a:spcPct val="20000"/>
        </a:spcBef>
        <a:spcAft>
          <a:spcPct val="0"/>
        </a:spcAft>
        <a:buFont typeface="Arial" charset="0"/>
        <a:buChar char="»"/>
        <a:defRPr kumimoji="1" sz="1200">
          <a:solidFill>
            <a:schemeClr val="tx1"/>
          </a:solidFill>
          <a:latin typeface="Calibri" pitchFamily="34" charset="0"/>
          <a:ea typeface="+mn-ea"/>
        </a:defRPr>
      </a:lvl8pPr>
      <a:lvl9pPr marL="3886200" indent="-228600" algn="l" defTabSz="457200" rtl="0" fontAlgn="base">
        <a:spcBef>
          <a:spcPct val="20000"/>
        </a:spcBef>
        <a:spcAft>
          <a:spcPct val="0"/>
        </a:spcAft>
        <a:buFont typeface="Arial" charset="0"/>
        <a:buChar char="»"/>
        <a:defRPr kumimoji="1" sz="1200">
          <a:solidFill>
            <a:schemeClr val="tx1"/>
          </a:solidFill>
          <a:latin typeface="Calibri" pitchFamily="34"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1B606-2766-4935-A319-A4A9763F346D}" type="datetimeFigureOut">
              <a:rPr kumimoji="1" lang="ja-JP" altLang="en-US" smtClean="0"/>
              <a:t>2012/11/19</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DD91F-BC6A-40EB-AAB9-BD400EAD0E4E}" type="slidenum">
              <a:rPr kumimoji="1" lang="ja-JP" altLang="en-US" smtClean="0"/>
              <a:t>‹#›</a:t>
            </a:fld>
            <a:endParaRPr kumimoji="1" lang="ja-JP" altLang="en-US" dirty="0"/>
          </a:p>
        </p:txBody>
      </p:sp>
    </p:spTree>
    <p:extLst>
      <p:ext uri="{BB962C8B-B14F-4D97-AF65-F5344CB8AC3E}">
        <p14:creationId xmlns:p14="http://schemas.microsoft.com/office/powerpoint/2010/main" val="257550866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http://www.craftmap.box-i.net/japan_sozai/picture/0500/0500_4b.gi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5.xml"/><Relationship Id="rId16"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gif"/><Relationship Id="rId4" Type="http://schemas.openxmlformats.org/officeDocument/2006/relationships/image" Target="../media/image37.jpeg"/><Relationship Id="rId9"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9.wmf"/><Relationship Id="rId5" Type="http://schemas.openxmlformats.org/officeDocument/2006/relationships/image" Target="../media/image48.pn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png"/><Relationship Id="rId9"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chart" Target="../charts/char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bwMode="auto">
          <a:xfrm>
            <a:off x="0" y="1196975"/>
            <a:ext cx="9144000" cy="2449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ja-JP" sz="4000" dirty="0" smtClean="0">
                <a:solidFill>
                  <a:schemeClr val="tx1"/>
                </a:solidFill>
                <a:effectLst>
                  <a:outerShdw blurRad="38100" dist="38100" dir="2700000" algn="tl">
                    <a:srgbClr val="000000">
                      <a:alpha val="43137"/>
                    </a:srgbClr>
                  </a:outerShdw>
                </a:effectLst>
              </a:rPr>
              <a:t>The Status of </a:t>
            </a:r>
            <a:br>
              <a:rPr lang="en-US" altLang="ja-JP" sz="4000" dirty="0" smtClean="0">
                <a:solidFill>
                  <a:schemeClr val="tx1"/>
                </a:solidFill>
                <a:effectLst>
                  <a:outerShdw blurRad="38100" dist="38100" dir="2700000" algn="tl">
                    <a:srgbClr val="000000">
                      <a:alpha val="43137"/>
                    </a:srgbClr>
                  </a:outerShdw>
                </a:effectLst>
              </a:rPr>
            </a:br>
            <a:r>
              <a:rPr lang="en-US" altLang="ja-JP" sz="4000" dirty="0" smtClean="0">
                <a:solidFill>
                  <a:schemeClr val="accent1"/>
                </a:solidFill>
                <a:effectLst>
                  <a:outerShdw blurRad="38100" dist="38100" dir="2700000" algn="tl">
                    <a:srgbClr val="000000">
                      <a:alpha val="43137"/>
                    </a:srgbClr>
                  </a:outerShdw>
                </a:effectLst>
              </a:rPr>
              <a:t>A</a:t>
            </a:r>
            <a:r>
              <a:rPr lang="en-US" altLang="ja-JP" sz="4000" dirty="0" smtClean="0">
                <a:solidFill>
                  <a:schemeClr val="tx1"/>
                </a:solidFill>
                <a:effectLst>
                  <a:outerShdw blurRad="38100" dist="38100" dir="2700000" algn="tl">
                    <a:srgbClr val="000000">
                      <a:alpha val="43137"/>
                    </a:srgbClr>
                  </a:outerShdw>
                </a:effectLst>
              </a:rPr>
              <a:t>dvanced </a:t>
            </a:r>
            <a:r>
              <a:rPr lang="en-US" altLang="ja-JP" sz="4000" dirty="0" smtClean="0">
                <a:solidFill>
                  <a:schemeClr val="accent1"/>
                </a:solidFill>
                <a:effectLst>
                  <a:outerShdw blurRad="38100" dist="38100" dir="2700000" algn="tl">
                    <a:srgbClr val="000000">
                      <a:alpha val="43137"/>
                    </a:srgbClr>
                  </a:outerShdw>
                </a:effectLst>
              </a:rPr>
              <a:t>A</a:t>
            </a:r>
            <a:r>
              <a:rPr lang="en-US" altLang="ja-JP" sz="4000" dirty="0" smtClean="0">
                <a:solidFill>
                  <a:schemeClr val="tx1"/>
                </a:solidFill>
                <a:effectLst>
                  <a:outerShdw blurRad="38100" dist="38100" dir="2700000" algn="tl">
                    <a:srgbClr val="000000">
                      <a:alpha val="43137"/>
                    </a:srgbClr>
                  </a:outerShdw>
                </a:effectLst>
              </a:rPr>
              <a:t>ccelerator </a:t>
            </a:r>
            <a:r>
              <a:rPr lang="en-US" altLang="ja-JP" sz="4000" dirty="0" smtClean="0">
                <a:solidFill>
                  <a:schemeClr val="accent1"/>
                </a:solidFill>
                <a:effectLst>
                  <a:outerShdw blurRad="38100" dist="38100" dir="2700000" algn="tl">
                    <a:srgbClr val="000000">
                      <a:alpha val="43137"/>
                    </a:srgbClr>
                  </a:outerShdw>
                </a:effectLst>
              </a:rPr>
              <a:t>A</a:t>
            </a:r>
            <a:r>
              <a:rPr lang="en-US" altLang="ja-JP" sz="4000" dirty="0" smtClean="0">
                <a:solidFill>
                  <a:schemeClr val="tx1"/>
                </a:solidFill>
                <a:effectLst>
                  <a:outerShdw blurRad="38100" dist="38100" dir="2700000" algn="tl">
                    <a:srgbClr val="000000">
                      <a:alpha val="43137"/>
                    </a:srgbClr>
                  </a:outerShdw>
                </a:effectLst>
              </a:rPr>
              <a:t>ssociation Promoting Science &amp; Technology</a:t>
            </a:r>
          </a:p>
        </p:txBody>
      </p:sp>
      <p:sp>
        <p:nvSpPr>
          <p:cNvPr id="3075" name="Rectangle 4"/>
          <p:cNvSpPr>
            <a:spLocks noChangeArrowheads="1"/>
          </p:cNvSpPr>
          <p:nvPr/>
        </p:nvSpPr>
        <p:spPr bwMode="auto">
          <a:xfrm>
            <a:off x="0" y="3573016"/>
            <a:ext cx="89646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457200"/>
            <a:r>
              <a:rPr lang="en-US" altLang="ja-JP" sz="2800" b="1" dirty="0"/>
              <a:t>Oct. 30, 2012</a:t>
            </a:r>
            <a:endParaRPr lang="en-US" altLang="ja-JP" sz="4000" b="1" dirty="0"/>
          </a:p>
        </p:txBody>
      </p:sp>
      <p:sp>
        <p:nvSpPr>
          <p:cNvPr id="3076" name="Rectangle 9"/>
          <p:cNvSpPr>
            <a:spLocks noChangeArrowheads="1"/>
          </p:cNvSpPr>
          <p:nvPr/>
        </p:nvSpPr>
        <p:spPr bwMode="auto">
          <a:xfrm>
            <a:off x="0" y="4436740"/>
            <a:ext cx="9144000" cy="11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457200"/>
            <a:r>
              <a:rPr lang="en-US" altLang="ja-JP" sz="2400" b="1" dirty="0"/>
              <a:t>Masanori </a:t>
            </a:r>
            <a:r>
              <a:rPr lang="en-US" altLang="ja-JP" sz="2400" b="1" dirty="0" smtClean="0"/>
              <a:t>Matsuoka</a:t>
            </a:r>
          </a:p>
          <a:p>
            <a:pPr algn="ctr" defTabSz="457200"/>
            <a:r>
              <a:rPr lang="en-US" altLang="ja-JP" sz="2000" b="1" dirty="0" smtClean="0"/>
              <a:t>Secretary General, Advance accelerator association</a:t>
            </a:r>
          </a:p>
          <a:p>
            <a:pPr algn="ctr" defTabSz="457200"/>
            <a:r>
              <a:rPr lang="en-US" altLang="ja-JP" sz="2000" b="1" dirty="0" smtClean="0"/>
              <a:t>promoting science &amp; technology</a:t>
            </a:r>
            <a:r>
              <a:rPr lang="en-US" altLang="ja-JP" sz="2800" b="1" dirty="0"/>
              <a:t/>
            </a:r>
            <a:br>
              <a:rPr lang="en-US" altLang="ja-JP" sz="2800" b="1" dirty="0"/>
            </a:br>
            <a:endParaRPr lang="en-US" altLang="ja-JP" sz="2000" b="1" dirty="0"/>
          </a:p>
        </p:txBody>
      </p:sp>
      <p:sp>
        <p:nvSpPr>
          <p:cNvPr id="2" name="テキスト ボックス 1"/>
          <p:cNvSpPr txBox="1"/>
          <p:nvPr/>
        </p:nvSpPr>
        <p:spPr>
          <a:xfrm>
            <a:off x="6084168" y="63674"/>
            <a:ext cx="2981771" cy="600164"/>
          </a:xfrm>
          <a:prstGeom prst="rect">
            <a:avLst/>
          </a:prstGeom>
          <a:noFill/>
          <a:ln>
            <a:solidFill>
              <a:schemeClr val="tx1"/>
            </a:solidFill>
          </a:ln>
        </p:spPr>
        <p:txBody>
          <a:bodyPr wrap="square" rtlCol="0">
            <a:spAutoFit/>
          </a:bodyPr>
          <a:lstStyle/>
          <a:p>
            <a:r>
              <a:rPr kumimoji="1" lang="en-US" altLang="ja-JP" sz="1100" dirty="0" smtClean="0"/>
              <a:t>2012 IEEE Nuclear Science Symposium and Medical Imaging Conference</a:t>
            </a:r>
          </a:p>
          <a:p>
            <a:r>
              <a:rPr lang="en-US" altLang="ja-JP" sz="1100" dirty="0" smtClean="0"/>
              <a:t>“ Linear Collider Event”</a:t>
            </a:r>
            <a:endParaRPr kumimoji="1" lang="ja-JP" alt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07950" y="115888"/>
            <a:ext cx="50038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3200" b="1" dirty="0"/>
              <a:t>Mission of AAA </a:t>
            </a:r>
          </a:p>
        </p:txBody>
      </p:sp>
      <p:sp>
        <p:nvSpPr>
          <p:cNvPr id="14339" name="テキスト ボックス 3"/>
          <p:cNvSpPr txBox="1">
            <a:spLocks noChangeArrowheads="1"/>
          </p:cNvSpPr>
          <p:nvPr/>
        </p:nvSpPr>
        <p:spPr bwMode="auto">
          <a:xfrm>
            <a:off x="395288" y="981075"/>
            <a:ext cx="8497887"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kumimoji="1">
                <a:solidFill>
                  <a:schemeClr val="tx1"/>
                </a:solidFill>
                <a:latin typeface="Arial" charset="0"/>
                <a:ea typeface="ＭＳ Ｐゴシック" pitchFamily="50" charset="-128"/>
              </a:defRPr>
            </a:lvl1pPr>
            <a:lvl2pPr marL="742950" indent="-285750" defTabSz="457200" eaLnBrk="0" hangingPunct="0">
              <a:defRPr kumimoji="1">
                <a:solidFill>
                  <a:schemeClr val="tx1"/>
                </a:solidFill>
                <a:latin typeface="Arial" charset="0"/>
                <a:ea typeface="ＭＳ Ｐゴシック" pitchFamily="50" charset="-128"/>
              </a:defRPr>
            </a:lvl2pPr>
            <a:lvl3pPr marL="1143000" indent="-228600" defTabSz="457200" eaLnBrk="0" hangingPunct="0">
              <a:defRPr kumimoji="1">
                <a:solidFill>
                  <a:schemeClr val="tx1"/>
                </a:solidFill>
                <a:latin typeface="Arial" charset="0"/>
                <a:ea typeface="ＭＳ Ｐゴシック" pitchFamily="50" charset="-128"/>
              </a:defRPr>
            </a:lvl3pPr>
            <a:lvl4pPr marL="1600200" indent="-228600" defTabSz="457200" eaLnBrk="0" hangingPunct="0">
              <a:defRPr kumimoji="1">
                <a:solidFill>
                  <a:schemeClr val="tx1"/>
                </a:solidFill>
                <a:latin typeface="Arial" charset="0"/>
                <a:ea typeface="ＭＳ Ｐゴシック" pitchFamily="50" charset="-128"/>
              </a:defRPr>
            </a:lvl4pPr>
            <a:lvl5pPr marL="2057400" indent="-228600" defTabSz="4572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indent="0" eaLnBrk="1" hangingPunct="1">
              <a:buSzPct val="100000"/>
              <a:defRPr/>
            </a:pPr>
            <a:r>
              <a:rPr lang="en-US" altLang="ja-JP" sz="2200" dirty="0" smtClean="0">
                <a:solidFill>
                  <a:srgbClr val="04263B"/>
                </a:solidFill>
              </a:rPr>
              <a:t>【Technical Study Group 】</a:t>
            </a:r>
          </a:p>
          <a:p>
            <a:pPr eaLnBrk="1" hangingPunct="1">
              <a:buSzPct val="100000"/>
              <a:buFontTx/>
              <a:buBlip>
                <a:blip r:embed="rId3"/>
              </a:buBlip>
              <a:defRPr/>
            </a:pPr>
            <a:r>
              <a:rPr lang="en-US" altLang="ja-JP" sz="2200" dirty="0" smtClean="0"/>
              <a:t>Seek directionalities on  advanced accelerator with </a:t>
            </a:r>
            <a:r>
              <a:rPr lang="en-US" altLang="ja-JP" sz="2200" b="1" i="1" dirty="0" smtClean="0"/>
              <a:t>ILC</a:t>
            </a:r>
            <a:r>
              <a:rPr lang="en-US" altLang="ja-JP" sz="2200" dirty="0" smtClean="0"/>
              <a:t> </a:t>
            </a:r>
          </a:p>
          <a:p>
            <a:pPr eaLnBrk="1" hangingPunct="1">
              <a:buSzPct val="100000"/>
              <a:buFontTx/>
              <a:buBlip>
                <a:blip r:embed="rId3"/>
              </a:buBlip>
              <a:defRPr/>
            </a:pPr>
            <a:r>
              <a:rPr lang="en-US" altLang="ja-JP" sz="2200" dirty="0" smtClean="0"/>
              <a:t>Integrate “manufacturing technologies” from a variety of industrial fields to create innovative scientific technologies</a:t>
            </a:r>
          </a:p>
          <a:p>
            <a:pPr marL="0" indent="0" eaLnBrk="1" hangingPunct="1">
              <a:buSzPct val="100000"/>
              <a:defRPr/>
            </a:pPr>
            <a:r>
              <a:rPr lang="en-US" altLang="ja-JP" sz="2200" dirty="0" smtClean="0">
                <a:solidFill>
                  <a:srgbClr val="04263B"/>
                </a:solidFill>
              </a:rPr>
              <a:t>【Outreach Group】</a:t>
            </a:r>
          </a:p>
          <a:p>
            <a:pPr eaLnBrk="1" hangingPunct="1">
              <a:buSzPct val="100000"/>
              <a:buFontTx/>
              <a:buBlip>
                <a:blip r:embed="rId3"/>
              </a:buBlip>
              <a:defRPr/>
            </a:pPr>
            <a:r>
              <a:rPr lang="en-US" altLang="ja-JP" sz="2200" dirty="0" smtClean="0"/>
              <a:t>Inform the public of possibilities and significance of advanced accelerator and </a:t>
            </a:r>
            <a:r>
              <a:rPr lang="en-US" altLang="ja-JP" sz="2200" b="1" i="1" dirty="0" smtClean="0"/>
              <a:t>ILC</a:t>
            </a:r>
            <a:r>
              <a:rPr lang="en-US" altLang="ja-JP" sz="2200" dirty="0" smtClean="0"/>
              <a:t>, through </a:t>
            </a:r>
            <a:r>
              <a:rPr lang="en-US" altLang="ja-JP" sz="2200" dirty="0"/>
              <a:t>a variety events and media </a:t>
            </a:r>
            <a:r>
              <a:rPr lang="en-US" altLang="ja-JP" sz="2200" dirty="0" smtClean="0"/>
              <a:t>exposures</a:t>
            </a:r>
            <a:r>
              <a:rPr lang="en-US" altLang="ja-JP" sz="2200" dirty="0"/>
              <a:t>.</a:t>
            </a:r>
            <a:endParaRPr lang="en-US" altLang="ja-JP" sz="2200" dirty="0" smtClean="0"/>
          </a:p>
          <a:p>
            <a:pPr marL="0" indent="0" eaLnBrk="1" hangingPunct="1">
              <a:buSzPct val="100000"/>
              <a:defRPr/>
            </a:pPr>
            <a:r>
              <a:rPr lang="en-US" altLang="ja-JP" sz="2200" dirty="0" smtClean="0">
                <a:solidFill>
                  <a:srgbClr val="04263B"/>
                </a:solidFill>
              </a:rPr>
              <a:t>【Large project Study Group】</a:t>
            </a:r>
            <a:r>
              <a:rPr lang="en-US" altLang="ja-JP" sz="2200" dirty="0" smtClean="0"/>
              <a:t> </a:t>
            </a:r>
          </a:p>
          <a:p>
            <a:pPr eaLnBrk="1" hangingPunct="1">
              <a:buSzPct val="100000"/>
              <a:buFontTx/>
              <a:buBlip>
                <a:blip r:embed="rId3"/>
              </a:buBlip>
              <a:defRPr/>
            </a:pPr>
            <a:r>
              <a:rPr lang="en-US" altLang="ja-JP" sz="2200" dirty="0"/>
              <a:t>Study how to reach a consensus with understanding the </a:t>
            </a:r>
            <a:r>
              <a:rPr lang="en-US" altLang="ja-JP" sz="2200" dirty="0" smtClean="0"/>
              <a:t>site </a:t>
            </a:r>
            <a:r>
              <a:rPr lang="en-US" altLang="ja-JP" sz="2200" dirty="0"/>
              <a:t>issue in order to realize </a:t>
            </a:r>
            <a:r>
              <a:rPr lang="en-US" altLang="ja-JP" sz="2200" b="1" i="1" dirty="0"/>
              <a:t>ILC</a:t>
            </a:r>
            <a:r>
              <a:rPr lang="en-US" altLang="ja-JP" sz="2200" dirty="0"/>
              <a:t> in Japan.</a:t>
            </a:r>
          </a:p>
          <a:p>
            <a:pPr eaLnBrk="1" hangingPunct="1">
              <a:buSzPct val="100000"/>
              <a:buFontTx/>
              <a:buBlip>
                <a:blip r:embed="rId3"/>
              </a:buBlip>
              <a:defRPr/>
            </a:pPr>
            <a:r>
              <a:rPr lang="en-US" altLang="ja-JP" sz="2200" dirty="0"/>
              <a:t>Study proper organization for promoting </a:t>
            </a:r>
            <a:r>
              <a:rPr lang="en-US" altLang="ja-JP" sz="2200" b="1" i="1" dirty="0"/>
              <a:t>ILC</a:t>
            </a:r>
            <a:r>
              <a:rPr lang="en-US" altLang="ja-JP" sz="2200" dirty="0"/>
              <a:t> </a:t>
            </a:r>
            <a:endParaRPr lang="en-US" altLang="ja-JP" sz="2200" dirty="0" smtClean="0"/>
          </a:p>
          <a:p>
            <a:pPr marL="0" indent="0" eaLnBrk="1" hangingPunct="1">
              <a:buSzPct val="100000"/>
              <a:defRPr/>
            </a:pPr>
            <a:r>
              <a:rPr lang="en-US" altLang="ja-JP" sz="2200" dirty="0" smtClean="0">
                <a:solidFill>
                  <a:srgbClr val="04263B"/>
                </a:solidFill>
              </a:rPr>
              <a:t>【Intellectual Property </a:t>
            </a:r>
            <a:r>
              <a:rPr lang="en-US" altLang="ja-JP" sz="2200" dirty="0">
                <a:solidFill>
                  <a:srgbClr val="04263B"/>
                </a:solidFill>
              </a:rPr>
              <a:t>Study </a:t>
            </a:r>
            <a:r>
              <a:rPr lang="en-US" altLang="ja-JP" sz="2200" dirty="0" smtClean="0">
                <a:solidFill>
                  <a:srgbClr val="04263B"/>
                </a:solidFill>
              </a:rPr>
              <a:t>Group </a:t>
            </a:r>
            <a:r>
              <a:rPr lang="en-US" altLang="ja-JP" sz="2200" dirty="0">
                <a:solidFill>
                  <a:srgbClr val="04263B"/>
                </a:solidFill>
              </a:rPr>
              <a:t>】</a:t>
            </a:r>
          </a:p>
          <a:p>
            <a:pPr eaLnBrk="1" hangingPunct="1">
              <a:buSzPct val="100000"/>
              <a:buFontTx/>
              <a:buBlip>
                <a:blip r:embed="rId3"/>
              </a:buBlip>
              <a:defRPr/>
            </a:pPr>
            <a:r>
              <a:rPr lang="en-US" altLang="ja-JP" sz="2200" dirty="0" smtClean="0"/>
              <a:t>Study </a:t>
            </a:r>
            <a:r>
              <a:rPr lang="en-US" altLang="ja-JP" sz="2200" dirty="0"/>
              <a:t>intellectual property with “ </a:t>
            </a:r>
            <a:r>
              <a:rPr lang="en-US" altLang="ja-JP" sz="2200" b="1" i="1" dirty="0"/>
              <a:t>ILC</a:t>
            </a:r>
            <a:r>
              <a:rPr lang="en-US" altLang="ja-JP" sz="2200" dirty="0"/>
              <a:t> Project ” as an underlying </a:t>
            </a:r>
            <a:r>
              <a:rPr lang="en-US" altLang="ja-JP" sz="2200" dirty="0" smtClean="0"/>
              <a:t>model</a:t>
            </a:r>
          </a:p>
        </p:txBody>
      </p:sp>
      <p:sp>
        <p:nvSpPr>
          <p:cNvPr id="4" name="テキスト ボックス 3"/>
          <p:cNvSpPr txBox="1"/>
          <p:nvPr/>
        </p:nvSpPr>
        <p:spPr>
          <a:xfrm>
            <a:off x="8820472" y="6597352"/>
            <a:ext cx="216024" cy="276999"/>
          </a:xfrm>
          <a:prstGeom prst="rect">
            <a:avLst/>
          </a:prstGeom>
          <a:noFill/>
        </p:spPr>
        <p:txBody>
          <a:bodyPr wrap="square" rtlCol="0">
            <a:spAutoFit/>
          </a:bodyPr>
          <a:lstStyle/>
          <a:p>
            <a:r>
              <a:rPr kumimoji="1" lang="en-US" altLang="ja-JP" sz="1200" dirty="0" smtClean="0"/>
              <a:t>9</a:t>
            </a:r>
            <a:endParaRPr kumimoji="1" lang="ja-JP" alt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テキスト ボックス 3"/>
          <p:cNvSpPr txBox="1">
            <a:spLocks noChangeArrowheads="1"/>
          </p:cNvSpPr>
          <p:nvPr/>
        </p:nvSpPr>
        <p:spPr bwMode="auto">
          <a:xfrm>
            <a:off x="395288" y="981075"/>
            <a:ext cx="8425606"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defTabSz="457200" eaLnBrk="0" hangingPunct="0">
              <a:defRPr kumimoji="1">
                <a:solidFill>
                  <a:schemeClr val="tx1"/>
                </a:solidFill>
                <a:latin typeface="Arial" charset="0"/>
                <a:ea typeface="ＭＳ Ｐゴシック" charset="-128"/>
              </a:defRPr>
            </a:lvl1pPr>
            <a:lvl2pPr marL="742950" indent="-285750" defTabSz="457200" eaLnBrk="0" hangingPunct="0">
              <a:defRPr kumimoji="1">
                <a:solidFill>
                  <a:schemeClr val="tx1"/>
                </a:solidFill>
                <a:latin typeface="Arial" charset="0"/>
                <a:ea typeface="ＭＳ Ｐゴシック" charset="-128"/>
              </a:defRPr>
            </a:lvl2pPr>
            <a:lvl3pPr marL="1143000" indent="-228600" defTabSz="457200" eaLnBrk="0" hangingPunct="0">
              <a:defRPr kumimoji="1">
                <a:solidFill>
                  <a:schemeClr val="tx1"/>
                </a:solidFill>
                <a:latin typeface="Arial" charset="0"/>
                <a:ea typeface="ＭＳ Ｐゴシック" charset="-128"/>
              </a:defRPr>
            </a:lvl3pPr>
            <a:lvl4pPr marL="1600200" indent="-228600" defTabSz="457200" eaLnBrk="0" hangingPunct="0">
              <a:defRPr kumimoji="1">
                <a:solidFill>
                  <a:schemeClr val="tx1"/>
                </a:solidFill>
                <a:latin typeface="Arial" charset="0"/>
                <a:ea typeface="ＭＳ Ｐゴシック" charset="-128"/>
              </a:defRPr>
            </a:lvl4pPr>
            <a:lvl5pPr marL="2057400" indent="-228600" defTabSz="4572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SzPct val="100000"/>
              <a:buFontTx/>
              <a:buBlip>
                <a:blip r:embed="rId3"/>
              </a:buBlip>
            </a:pPr>
            <a:r>
              <a:rPr lang="en-US" altLang="ja-JP" sz="2400" dirty="0" smtClean="0"/>
              <a:t> 28 Seminars </a:t>
            </a:r>
          </a:p>
          <a:p>
            <a:pPr lvl="1" eaLnBrk="1" hangingPunct="1">
              <a:buSzPct val="100000"/>
              <a:buFont typeface="Wingdings" pitchFamily="2" charset="2"/>
              <a:buChar char="p"/>
            </a:pPr>
            <a:r>
              <a:rPr lang="en-US" altLang="ja-JP" dirty="0"/>
              <a:t>Superconducting and Accelerator</a:t>
            </a:r>
          </a:p>
          <a:p>
            <a:pPr lvl="1" eaLnBrk="1" hangingPunct="1">
              <a:buSzPct val="100000"/>
              <a:buFont typeface="Wingdings" pitchFamily="2" charset="2"/>
              <a:buChar char="p"/>
            </a:pPr>
            <a:r>
              <a:rPr lang="en-US" altLang="ja-JP" dirty="0" err="1"/>
              <a:t>Muon</a:t>
            </a:r>
            <a:r>
              <a:rPr lang="en-US" altLang="ja-JP" dirty="0"/>
              <a:t> Applications</a:t>
            </a:r>
          </a:p>
          <a:p>
            <a:pPr lvl="1" eaLnBrk="1" hangingPunct="1">
              <a:buSzPct val="100000"/>
              <a:buFont typeface="Wingdings" pitchFamily="2" charset="2"/>
              <a:buChar char="p"/>
            </a:pPr>
            <a:r>
              <a:rPr lang="en-US" altLang="ja-JP" dirty="0"/>
              <a:t>Neutron and Synchrotron Radiation</a:t>
            </a:r>
          </a:p>
          <a:p>
            <a:pPr lvl="1" eaLnBrk="1" hangingPunct="1">
              <a:buSzPct val="100000"/>
              <a:buFont typeface="Wingdings" pitchFamily="2" charset="2"/>
              <a:buChar char="p"/>
            </a:pPr>
            <a:r>
              <a:rPr lang="en-US" altLang="ja-JP" dirty="0"/>
              <a:t>Vacuum technology</a:t>
            </a:r>
          </a:p>
          <a:p>
            <a:pPr lvl="1" eaLnBrk="1" hangingPunct="1">
              <a:buSzPct val="100000"/>
              <a:buFont typeface="Wingdings" pitchFamily="2" charset="2"/>
              <a:buChar char="p"/>
            </a:pPr>
            <a:r>
              <a:rPr lang="en-US" altLang="ja-JP" dirty="0"/>
              <a:t>Materials for accelerator</a:t>
            </a:r>
          </a:p>
          <a:p>
            <a:pPr lvl="1" eaLnBrk="1" hangingPunct="1">
              <a:buSzPct val="100000"/>
              <a:buFont typeface="Wingdings" pitchFamily="2" charset="2"/>
              <a:buChar char="p"/>
            </a:pPr>
            <a:r>
              <a:rPr lang="en-US" altLang="ja-JP" dirty="0"/>
              <a:t>Accelerator for medical</a:t>
            </a:r>
          </a:p>
          <a:p>
            <a:pPr lvl="1" eaLnBrk="1" hangingPunct="1">
              <a:buSzPct val="100000"/>
              <a:buFont typeface="Wingdings" pitchFamily="2" charset="2"/>
              <a:buChar char="p"/>
            </a:pPr>
            <a:r>
              <a:rPr lang="en-US" altLang="ja-JP" dirty="0" smtClean="0"/>
              <a:t>Etc.</a:t>
            </a:r>
          </a:p>
          <a:p>
            <a:pPr marL="457200" lvl="1" indent="0" eaLnBrk="1" hangingPunct="1">
              <a:buSzPct val="100000"/>
            </a:pPr>
            <a:endParaRPr lang="en-US" altLang="ja-JP" dirty="0" smtClean="0"/>
          </a:p>
          <a:p>
            <a:pPr eaLnBrk="1" hangingPunct="1">
              <a:buSzPct val="100000"/>
              <a:buFontTx/>
              <a:buBlip>
                <a:blip r:embed="rId3"/>
              </a:buBlip>
            </a:pPr>
            <a:r>
              <a:rPr lang="en-US" altLang="ja-JP" sz="2400" dirty="0" smtClean="0"/>
              <a:t> 8 working group (WG) meeting</a:t>
            </a:r>
            <a:endParaRPr lang="en-US" altLang="ja-JP" sz="2400" dirty="0"/>
          </a:p>
          <a:p>
            <a:pPr lvl="1" eaLnBrk="1" hangingPunct="1">
              <a:buSzPct val="100000"/>
              <a:buFont typeface="Wingdings" pitchFamily="2" charset="2"/>
              <a:buChar char="p"/>
            </a:pPr>
            <a:r>
              <a:rPr lang="en-US" altLang="ja-JP" dirty="0" smtClean="0"/>
              <a:t>Superconducting Accelerator WG</a:t>
            </a:r>
          </a:p>
          <a:p>
            <a:pPr lvl="1" eaLnBrk="1" hangingPunct="1">
              <a:buSzPct val="100000"/>
              <a:buFont typeface="Wingdings" pitchFamily="2" charset="2"/>
              <a:buChar char="p"/>
            </a:pPr>
            <a:r>
              <a:rPr lang="en-US" altLang="ja-JP" dirty="0" smtClean="0"/>
              <a:t>Civil engineering WG</a:t>
            </a:r>
          </a:p>
          <a:p>
            <a:pPr lvl="1" eaLnBrk="1" hangingPunct="1">
              <a:buSzPct val="100000"/>
              <a:buFont typeface="Wingdings" pitchFamily="2" charset="2"/>
              <a:buChar char="p"/>
            </a:pPr>
            <a:endParaRPr lang="en-US" altLang="ja-JP" dirty="0" smtClean="0"/>
          </a:p>
          <a:p>
            <a:pPr eaLnBrk="1" hangingPunct="1">
              <a:buSzPct val="100000"/>
              <a:buFontTx/>
              <a:buBlip>
                <a:blip r:embed="rId3"/>
              </a:buBlip>
            </a:pPr>
            <a:r>
              <a:rPr lang="en-US" altLang="ja-JP" sz="2400" dirty="0" smtClean="0"/>
              <a:t>Visit </a:t>
            </a:r>
            <a:r>
              <a:rPr lang="en-US" altLang="ja-JP" sz="2400" dirty="0"/>
              <a:t>to Accelerator Lab.(KEK STF</a:t>
            </a:r>
            <a:r>
              <a:rPr lang="en-US" altLang="ja-JP" sz="2400" dirty="0" smtClean="0"/>
              <a:t>)</a:t>
            </a:r>
            <a:endParaRPr lang="en-US" altLang="ja-JP" sz="2400" dirty="0"/>
          </a:p>
        </p:txBody>
      </p:sp>
      <p:sp>
        <p:nvSpPr>
          <p:cNvPr id="13314" name="Rectangle 2"/>
          <p:cNvSpPr>
            <a:spLocks noChangeArrowheads="1"/>
          </p:cNvSpPr>
          <p:nvPr/>
        </p:nvSpPr>
        <p:spPr bwMode="auto">
          <a:xfrm>
            <a:off x="107950" y="115888"/>
            <a:ext cx="7488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3200" b="1" dirty="0"/>
              <a:t>Activities of Technical Study Group </a:t>
            </a:r>
          </a:p>
        </p:txBody>
      </p:sp>
      <p:pic>
        <p:nvPicPr>
          <p:cNvPr id="13315" name="Picture 6" descr="技術部会の様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325786"/>
            <a:ext cx="2808312" cy="210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4365104"/>
            <a:ext cx="2808312" cy="2105054"/>
          </a:xfrm>
          <a:prstGeom prst="rect">
            <a:avLst/>
          </a:prstGeom>
        </p:spPr>
      </p:pic>
      <p:sp>
        <p:nvSpPr>
          <p:cNvPr id="6" name="テキスト ボックス 5"/>
          <p:cNvSpPr txBox="1"/>
          <p:nvPr/>
        </p:nvSpPr>
        <p:spPr>
          <a:xfrm>
            <a:off x="8676456" y="6597352"/>
            <a:ext cx="360040" cy="276999"/>
          </a:xfrm>
          <a:prstGeom prst="rect">
            <a:avLst/>
          </a:prstGeom>
          <a:noFill/>
        </p:spPr>
        <p:txBody>
          <a:bodyPr wrap="square" rtlCol="0">
            <a:spAutoFit/>
          </a:bodyPr>
          <a:lstStyle/>
          <a:p>
            <a:r>
              <a:rPr kumimoji="1" lang="en-US" altLang="ja-JP" sz="1200" dirty="0" smtClean="0"/>
              <a:t>10</a:t>
            </a:r>
            <a:endParaRPr kumimoji="1" lang="ja-JP" alt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07950" y="115888"/>
            <a:ext cx="7488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3200" b="1" dirty="0"/>
              <a:t>Seminars by Technical Study Group </a:t>
            </a:r>
          </a:p>
        </p:txBody>
      </p:sp>
      <p:graphicFrame>
        <p:nvGraphicFramePr>
          <p:cNvPr id="4" name="表 3"/>
          <p:cNvGraphicFramePr>
            <a:graphicFrameLocks noGrp="1"/>
          </p:cNvGraphicFramePr>
          <p:nvPr/>
        </p:nvGraphicFramePr>
        <p:xfrm>
          <a:off x="323850" y="1341438"/>
          <a:ext cx="4248150" cy="4937216"/>
        </p:xfrm>
        <a:graphic>
          <a:graphicData uri="http://schemas.openxmlformats.org/drawingml/2006/table">
            <a:tbl>
              <a:tblPr firstRow="1" bandRow="1">
                <a:tableStyleId>{72833802-FEF1-4C79-8D5D-14CF1EAF98D9}</a:tableStyleId>
              </a:tblPr>
              <a:tblGrid>
                <a:gridCol w="447172"/>
                <a:gridCol w="3800978"/>
              </a:tblGrid>
              <a:tr h="274281">
                <a:tc>
                  <a:txBody>
                    <a:bodyPr/>
                    <a:lstStyle/>
                    <a:p>
                      <a:r>
                        <a:rPr kumimoji="1" lang="en-US" altLang="ja-JP" sz="1200" dirty="0" smtClean="0"/>
                        <a:t>No.</a:t>
                      </a:r>
                      <a:endParaRPr kumimoji="1" lang="ja-JP" altLang="en-US" sz="1200" dirty="0"/>
                    </a:p>
                  </a:txBody>
                  <a:tcPr marL="91433" marR="91433" marT="45703" marB="45703"/>
                </a:tc>
                <a:tc>
                  <a:txBody>
                    <a:bodyPr/>
                    <a:lstStyle/>
                    <a:p>
                      <a:r>
                        <a:rPr kumimoji="1" lang="en-US" altLang="ja-JP" sz="1200" dirty="0" smtClean="0"/>
                        <a:t>Theme</a:t>
                      </a:r>
                      <a:endParaRPr kumimoji="1" lang="ja-JP" altLang="en-US" sz="1200" dirty="0"/>
                    </a:p>
                  </a:txBody>
                  <a:tcPr marL="91433" marR="91433" marT="45703" marB="45703"/>
                </a:tc>
              </a:tr>
              <a:tr h="274281">
                <a:tc>
                  <a:txBody>
                    <a:bodyPr/>
                    <a:lstStyle/>
                    <a:p>
                      <a:r>
                        <a:rPr kumimoji="1" lang="en-US" altLang="ja-JP" sz="1200" dirty="0" smtClean="0"/>
                        <a:t>1</a:t>
                      </a:r>
                      <a:endParaRPr kumimoji="1" lang="ja-JP" altLang="en-US" sz="1200" dirty="0"/>
                    </a:p>
                  </a:txBody>
                  <a:tcPr marL="91433" marR="91433" marT="45703" marB="45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Starting the technical study group</a:t>
                      </a:r>
                      <a:endParaRPr kumimoji="1" lang="ja-JP" altLang="en-US" sz="1200" dirty="0" smtClean="0"/>
                    </a:p>
                  </a:txBody>
                  <a:tcPr marL="91433" marR="91433" marT="45703" marB="45703"/>
                </a:tc>
              </a:tr>
              <a:tr h="274281">
                <a:tc>
                  <a:txBody>
                    <a:bodyPr/>
                    <a:lstStyle/>
                    <a:p>
                      <a:r>
                        <a:rPr kumimoji="1" lang="en-US" altLang="ja-JP" sz="1200" dirty="0" smtClean="0"/>
                        <a:t>2</a:t>
                      </a:r>
                      <a:endParaRPr kumimoji="1" lang="ja-JP" altLang="en-US" sz="1200" dirty="0"/>
                    </a:p>
                  </a:txBody>
                  <a:tcPr marL="91433" marR="91433" marT="45703" marB="45703"/>
                </a:tc>
                <a:tc>
                  <a:txBody>
                    <a:bodyPr/>
                    <a:lstStyle/>
                    <a:p>
                      <a:r>
                        <a:rPr kumimoji="1" lang="en-US" altLang="ja-JP" sz="1200" dirty="0" smtClean="0"/>
                        <a:t>The status</a:t>
                      </a:r>
                      <a:r>
                        <a:rPr kumimoji="1" lang="en-US" altLang="ja-JP" sz="1200" baseline="0" dirty="0" smtClean="0"/>
                        <a:t> and challenges of SC accelerators</a:t>
                      </a:r>
                      <a:endParaRPr kumimoji="1" lang="ja-JP" altLang="en-US" sz="1200" dirty="0"/>
                    </a:p>
                  </a:txBody>
                  <a:tcPr marL="91433" marR="91433" marT="45703" marB="45703"/>
                </a:tc>
              </a:tr>
              <a:tr h="274281">
                <a:tc>
                  <a:txBody>
                    <a:bodyPr/>
                    <a:lstStyle/>
                    <a:p>
                      <a:r>
                        <a:rPr kumimoji="1" lang="en-US" altLang="ja-JP" sz="1200" dirty="0" smtClean="0"/>
                        <a:t>3</a:t>
                      </a:r>
                      <a:endParaRPr kumimoji="1" lang="ja-JP" altLang="en-US" sz="1200" dirty="0"/>
                    </a:p>
                  </a:txBody>
                  <a:tcPr marL="91433" marR="91433" marT="45703" marB="45703"/>
                </a:tc>
                <a:tc>
                  <a:txBody>
                    <a:bodyPr/>
                    <a:lstStyle/>
                    <a:p>
                      <a:r>
                        <a:rPr kumimoji="1" lang="en-US" altLang="ja-JP" sz="1200" dirty="0" smtClean="0"/>
                        <a:t>Accelerator and</a:t>
                      </a:r>
                      <a:r>
                        <a:rPr kumimoji="1" lang="en-US" altLang="ja-JP" sz="1200" baseline="0" dirty="0" smtClean="0"/>
                        <a:t> Civil Engineering</a:t>
                      </a:r>
                      <a:endParaRPr kumimoji="1" lang="ja-JP" altLang="en-US" sz="1200" dirty="0"/>
                    </a:p>
                  </a:txBody>
                  <a:tcPr marL="91433" marR="91433" marT="45703" marB="45703"/>
                </a:tc>
              </a:tr>
              <a:tr h="274281">
                <a:tc>
                  <a:txBody>
                    <a:bodyPr/>
                    <a:lstStyle/>
                    <a:p>
                      <a:r>
                        <a:rPr kumimoji="1" lang="en-US" altLang="ja-JP" sz="1200" dirty="0" smtClean="0"/>
                        <a:t>4</a:t>
                      </a:r>
                      <a:endParaRPr kumimoji="1" lang="ja-JP" altLang="en-US" sz="1200" dirty="0"/>
                    </a:p>
                  </a:txBody>
                  <a:tcPr marL="91433" marR="91433" marT="45703" marB="45703"/>
                </a:tc>
                <a:tc>
                  <a:txBody>
                    <a:bodyPr/>
                    <a:lstStyle/>
                    <a:p>
                      <a:r>
                        <a:rPr kumimoji="1" lang="en-US" altLang="ja-JP" sz="1200" dirty="0" smtClean="0"/>
                        <a:t>Superconducting</a:t>
                      </a:r>
                      <a:r>
                        <a:rPr kumimoji="1" lang="en-US" altLang="ja-JP" sz="1200" baseline="0" dirty="0" smtClean="0"/>
                        <a:t> RF Cavity Technologies</a:t>
                      </a:r>
                      <a:endParaRPr kumimoji="1" lang="ja-JP" altLang="en-US" sz="1200" dirty="0"/>
                    </a:p>
                  </a:txBody>
                  <a:tcPr marL="91433" marR="91433" marT="45703" marB="45703"/>
                </a:tc>
              </a:tr>
              <a:tr h="274281">
                <a:tc>
                  <a:txBody>
                    <a:bodyPr/>
                    <a:lstStyle/>
                    <a:p>
                      <a:r>
                        <a:rPr kumimoji="1" lang="en-US" altLang="ja-JP" sz="1200" dirty="0" smtClean="0"/>
                        <a:t>5</a:t>
                      </a:r>
                      <a:endParaRPr kumimoji="1" lang="ja-JP" altLang="en-US" sz="1200" dirty="0"/>
                    </a:p>
                  </a:txBody>
                  <a:tcPr marL="91433" marR="91433" marT="45703" marB="45703"/>
                </a:tc>
                <a:tc>
                  <a:txBody>
                    <a:bodyPr/>
                    <a:lstStyle/>
                    <a:p>
                      <a:r>
                        <a:rPr kumimoji="1" lang="en-US" altLang="ja-JP" sz="1200" dirty="0" smtClean="0"/>
                        <a:t>High power</a:t>
                      </a:r>
                      <a:r>
                        <a:rPr kumimoji="1" lang="en-US" altLang="ja-JP" sz="1200" baseline="0" dirty="0" smtClean="0"/>
                        <a:t> RF Technology</a:t>
                      </a:r>
                      <a:endParaRPr kumimoji="1" lang="ja-JP" altLang="en-US" sz="1200" dirty="0"/>
                    </a:p>
                  </a:txBody>
                  <a:tcPr marL="91433" marR="91433" marT="45703" marB="45703"/>
                </a:tc>
              </a:tr>
              <a:tr h="457157">
                <a:tc>
                  <a:txBody>
                    <a:bodyPr/>
                    <a:lstStyle/>
                    <a:p>
                      <a:r>
                        <a:rPr kumimoji="1" lang="en-US" altLang="ja-JP" sz="1200" dirty="0" smtClean="0"/>
                        <a:t>6</a:t>
                      </a:r>
                      <a:endParaRPr kumimoji="1" lang="ja-JP" altLang="en-US" sz="1200" dirty="0"/>
                    </a:p>
                  </a:txBody>
                  <a:tcPr marL="91433" marR="91433" marT="45703" marB="45703"/>
                </a:tc>
                <a:tc>
                  <a:txBody>
                    <a:bodyPr/>
                    <a:lstStyle/>
                    <a:p>
                      <a:r>
                        <a:rPr kumimoji="1" lang="en-US" altLang="ja-JP" sz="1200" dirty="0" smtClean="0"/>
                        <a:t>Advanced accelerators and</a:t>
                      </a:r>
                      <a:r>
                        <a:rPr kumimoji="1" lang="en-US" altLang="ja-JP" sz="1200" baseline="0" dirty="0" smtClean="0"/>
                        <a:t> Synchrotron Radiation Science</a:t>
                      </a:r>
                      <a:endParaRPr kumimoji="1" lang="ja-JP" altLang="en-US" sz="1200" dirty="0"/>
                    </a:p>
                  </a:txBody>
                  <a:tcPr marL="91433" marR="91433" marT="45703" marB="45703"/>
                </a:tc>
              </a:tr>
              <a:tr h="274281">
                <a:tc>
                  <a:txBody>
                    <a:bodyPr/>
                    <a:lstStyle/>
                    <a:p>
                      <a:r>
                        <a:rPr kumimoji="1" lang="en-US" altLang="ja-JP" sz="1200" dirty="0" smtClean="0"/>
                        <a:t>7</a:t>
                      </a:r>
                      <a:endParaRPr kumimoji="1" lang="ja-JP" altLang="en-US" sz="1200" dirty="0"/>
                    </a:p>
                  </a:txBody>
                  <a:tcPr marL="91433" marR="91433" marT="45703" marB="45703"/>
                </a:tc>
                <a:tc>
                  <a:txBody>
                    <a:bodyPr/>
                    <a:lstStyle/>
                    <a:p>
                      <a:r>
                        <a:rPr kumimoji="1" lang="en-US" altLang="ja-JP" sz="1200" dirty="0" smtClean="0"/>
                        <a:t>Advanced</a:t>
                      </a:r>
                      <a:r>
                        <a:rPr kumimoji="1" lang="en-US" altLang="ja-JP" sz="1200" baseline="0" dirty="0" smtClean="0"/>
                        <a:t> accelerators and Cryogenics</a:t>
                      </a:r>
                      <a:endParaRPr kumimoji="1" lang="ja-JP" altLang="en-US" sz="1200" dirty="0"/>
                    </a:p>
                  </a:txBody>
                  <a:tcPr marL="91433" marR="91433" marT="45703" marB="45703"/>
                </a:tc>
              </a:tr>
              <a:tr h="274281">
                <a:tc>
                  <a:txBody>
                    <a:bodyPr/>
                    <a:lstStyle/>
                    <a:p>
                      <a:r>
                        <a:rPr kumimoji="1" lang="en-US" altLang="ja-JP" sz="1200" dirty="0" smtClean="0"/>
                        <a:t>8</a:t>
                      </a:r>
                      <a:endParaRPr kumimoji="1" lang="ja-JP" altLang="en-US" sz="1200" dirty="0"/>
                    </a:p>
                  </a:txBody>
                  <a:tcPr marL="91433" marR="91433" marT="45703" marB="45703"/>
                </a:tc>
                <a:tc>
                  <a:txBody>
                    <a:bodyPr/>
                    <a:lstStyle/>
                    <a:p>
                      <a:r>
                        <a:rPr kumimoji="1" lang="en-US" altLang="ja-JP" sz="1200" dirty="0" smtClean="0"/>
                        <a:t>Advanced accelerators</a:t>
                      </a:r>
                      <a:r>
                        <a:rPr kumimoji="1" lang="en-US" altLang="ja-JP" sz="1200" baseline="0" dirty="0" smtClean="0"/>
                        <a:t> and Neutron Science</a:t>
                      </a:r>
                      <a:endParaRPr kumimoji="1" lang="ja-JP" altLang="en-US" sz="1200" dirty="0"/>
                    </a:p>
                  </a:txBody>
                  <a:tcPr marL="91433" marR="91433" marT="45703" marB="45703"/>
                </a:tc>
              </a:tr>
              <a:tr h="274281">
                <a:tc>
                  <a:txBody>
                    <a:bodyPr/>
                    <a:lstStyle/>
                    <a:p>
                      <a:r>
                        <a:rPr kumimoji="1" lang="en-US" altLang="ja-JP" sz="1200" dirty="0" smtClean="0"/>
                        <a:t>9</a:t>
                      </a:r>
                      <a:endParaRPr kumimoji="1" lang="ja-JP" altLang="en-US" sz="1200" dirty="0"/>
                    </a:p>
                  </a:txBody>
                  <a:tcPr marL="91433" marR="91433" marT="45703" marB="45703"/>
                </a:tc>
                <a:tc>
                  <a:txBody>
                    <a:bodyPr/>
                    <a:lstStyle/>
                    <a:p>
                      <a:r>
                        <a:rPr kumimoji="1" lang="en-US" altLang="ja-JP" sz="1200" dirty="0" smtClean="0"/>
                        <a:t>Advanced</a:t>
                      </a:r>
                      <a:r>
                        <a:rPr kumimoji="1" lang="en-US" altLang="ja-JP" sz="1200" baseline="0" dirty="0" smtClean="0"/>
                        <a:t> accelerators and Control Technologies</a:t>
                      </a:r>
                      <a:endParaRPr kumimoji="1" lang="ja-JP" altLang="en-US" sz="1200" dirty="0"/>
                    </a:p>
                  </a:txBody>
                  <a:tcPr marL="91433" marR="91433" marT="45703" marB="45703"/>
                </a:tc>
              </a:tr>
              <a:tr h="457157">
                <a:tc>
                  <a:txBody>
                    <a:bodyPr/>
                    <a:lstStyle/>
                    <a:p>
                      <a:r>
                        <a:rPr kumimoji="1" lang="en-US" altLang="ja-JP" sz="1200" dirty="0" smtClean="0"/>
                        <a:t>10</a:t>
                      </a:r>
                      <a:endParaRPr kumimoji="1" lang="ja-JP" altLang="en-US" sz="1200" dirty="0"/>
                    </a:p>
                  </a:txBody>
                  <a:tcPr marL="91433" marR="91433" marT="45703" marB="45703"/>
                </a:tc>
                <a:tc>
                  <a:txBody>
                    <a:bodyPr/>
                    <a:lstStyle/>
                    <a:p>
                      <a:r>
                        <a:rPr kumimoji="1" lang="en-US" altLang="ja-JP" sz="1200" dirty="0" smtClean="0"/>
                        <a:t>Industrial</a:t>
                      </a:r>
                      <a:r>
                        <a:rPr kumimoji="1" lang="en-US" altLang="ja-JP" sz="1200" baseline="0" dirty="0" smtClean="0"/>
                        <a:t> technologies, supporting advanced accelerators</a:t>
                      </a:r>
                      <a:endParaRPr kumimoji="1" lang="ja-JP" altLang="en-US" sz="1200" dirty="0"/>
                    </a:p>
                  </a:txBody>
                  <a:tcPr marL="91433" marR="91433" marT="45703" marB="45703"/>
                </a:tc>
              </a:tr>
              <a:tr h="457157">
                <a:tc>
                  <a:txBody>
                    <a:bodyPr/>
                    <a:lstStyle/>
                    <a:p>
                      <a:r>
                        <a:rPr kumimoji="1" lang="en-US" altLang="ja-JP" sz="1200" dirty="0" smtClean="0"/>
                        <a:t>11</a:t>
                      </a:r>
                      <a:endParaRPr kumimoji="1" lang="ja-JP" altLang="en-US" sz="1200" dirty="0"/>
                    </a:p>
                  </a:txBody>
                  <a:tcPr marL="91433" marR="91433" marT="45703" marB="45703"/>
                </a:tc>
                <a:tc>
                  <a:txBody>
                    <a:bodyPr/>
                    <a:lstStyle/>
                    <a:p>
                      <a:r>
                        <a:rPr kumimoji="1" lang="en-US" altLang="ja-JP" sz="1200" dirty="0" smtClean="0"/>
                        <a:t>Summary</a:t>
                      </a:r>
                      <a:r>
                        <a:rPr kumimoji="1" lang="en-US" altLang="ja-JP" sz="1200" baseline="0" dirty="0" smtClean="0"/>
                        <a:t> talks of technical study group and outreach group</a:t>
                      </a:r>
                      <a:endParaRPr kumimoji="1" lang="ja-JP" altLang="en-US" sz="1200" dirty="0"/>
                    </a:p>
                  </a:txBody>
                  <a:tcPr marL="91433" marR="91433" marT="45703" marB="45703"/>
                </a:tc>
              </a:tr>
              <a:tr h="274281">
                <a:tc>
                  <a:txBody>
                    <a:bodyPr/>
                    <a:lstStyle/>
                    <a:p>
                      <a:r>
                        <a:rPr kumimoji="1" lang="en-US" altLang="ja-JP" sz="1200" dirty="0" smtClean="0"/>
                        <a:t>12</a:t>
                      </a:r>
                      <a:endParaRPr kumimoji="1" lang="ja-JP" altLang="en-US" sz="1200" dirty="0"/>
                    </a:p>
                  </a:txBody>
                  <a:tcPr marL="91433" marR="91433" marT="45703" marB="45703"/>
                </a:tc>
                <a:tc>
                  <a:txBody>
                    <a:bodyPr/>
                    <a:lstStyle/>
                    <a:p>
                      <a:r>
                        <a:rPr kumimoji="1" lang="en-US" altLang="ja-JP" sz="1200" dirty="0" smtClean="0"/>
                        <a:t>Advanced accelerators and  </a:t>
                      </a:r>
                      <a:r>
                        <a:rPr kumimoji="1" lang="en-US" altLang="ja-JP" sz="1200" baseline="0" dirty="0" smtClean="0"/>
                        <a:t>Medical applications</a:t>
                      </a:r>
                      <a:endParaRPr kumimoji="1" lang="ja-JP" altLang="en-US" sz="1200" dirty="0"/>
                    </a:p>
                  </a:txBody>
                  <a:tcPr marL="91433" marR="91433" marT="45703" marB="45703"/>
                </a:tc>
              </a:tr>
              <a:tr h="274281">
                <a:tc>
                  <a:txBody>
                    <a:bodyPr/>
                    <a:lstStyle/>
                    <a:p>
                      <a:r>
                        <a:rPr kumimoji="1" lang="en-US" altLang="ja-JP" sz="1200" dirty="0" smtClean="0"/>
                        <a:t>13</a:t>
                      </a:r>
                      <a:endParaRPr kumimoji="1" lang="ja-JP" altLang="en-US" sz="1200" dirty="0"/>
                    </a:p>
                  </a:txBody>
                  <a:tcPr marL="91433" marR="91433" marT="45703" marB="45703"/>
                </a:tc>
                <a:tc>
                  <a:txBody>
                    <a:bodyPr/>
                    <a:lstStyle/>
                    <a:p>
                      <a:r>
                        <a:rPr kumimoji="1" lang="en-US" altLang="ja-JP" sz="1200" dirty="0" smtClean="0"/>
                        <a:t>Advanced accelerators and Laser technologies</a:t>
                      </a:r>
                      <a:endParaRPr kumimoji="1" lang="ja-JP" altLang="en-US" sz="1200" dirty="0"/>
                    </a:p>
                  </a:txBody>
                  <a:tcPr marL="91433" marR="91433" marT="45703" marB="45703"/>
                </a:tc>
              </a:tr>
              <a:tr h="274281">
                <a:tc>
                  <a:txBody>
                    <a:bodyPr/>
                    <a:lstStyle/>
                    <a:p>
                      <a:r>
                        <a:rPr kumimoji="1" lang="en-US" altLang="ja-JP" sz="1200" dirty="0" smtClean="0"/>
                        <a:t>14</a:t>
                      </a:r>
                      <a:endParaRPr kumimoji="1" lang="ja-JP" altLang="en-US" sz="1200" dirty="0"/>
                    </a:p>
                  </a:txBody>
                  <a:tcPr marL="91433" marR="91433" marT="45703" marB="45703"/>
                </a:tc>
                <a:tc>
                  <a:txBody>
                    <a:bodyPr/>
                    <a:lstStyle/>
                    <a:p>
                      <a:r>
                        <a:rPr kumimoji="1" lang="en-US" altLang="ja-JP" sz="1200" dirty="0" smtClean="0"/>
                        <a:t>Summary</a:t>
                      </a:r>
                      <a:r>
                        <a:rPr kumimoji="1" lang="en-US" altLang="ja-JP" sz="1200" baseline="0" dirty="0" smtClean="0"/>
                        <a:t> of the first term activities</a:t>
                      </a:r>
                      <a:endParaRPr kumimoji="1" lang="ja-JP" altLang="en-US" sz="1200" dirty="0"/>
                    </a:p>
                  </a:txBody>
                  <a:tcPr marL="91433" marR="91433" marT="45703" marB="45703"/>
                </a:tc>
              </a:tr>
              <a:tr h="274281">
                <a:tc>
                  <a:txBody>
                    <a:bodyPr/>
                    <a:lstStyle/>
                    <a:p>
                      <a:r>
                        <a:rPr kumimoji="1" lang="en-US" altLang="ja-JP" sz="1200" dirty="0" smtClean="0"/>
                        <a:t>15</a:t>
                      </a:r>
                      <a:endParaRPr kumimoji="1" lang="ja-JP" altLang="en-US" sz="1200" dirty="0"/>
                    </a:p>
                  </a:txBody>
                  <a:tcPr marL="91433" marR="91433" marT="45703" marB="45703"/>
                </a:tc>
                <a:tc>
                  <a:txBody>
                    <a:bodyPr/>
                    <a:lstStyle/>
                    <a:p>
                      <a:r>
                        <a:rPr kumimoji="1" lang="en-US" altLang="ja-JP" sz="1200" dirty="0" smtClean="0"/>
                        <a:t>Report on IPAC and GDE meeting</a:t>
                      </a:r>
                      <a:endParaRPr kumimoji="1" lang="ja-JP" altLang="en-US" sz="1200" dirty="0"/>
                    </a:p>
                  </a:txBody>
                  <a:tcPr marL="91433" marR="91433" marT="45703" marB="45703"/>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855049967"/>
              </p:ext>
            </p:extLst>
          </p:nvPr>
        </p:nvGraphicFramePr>
        <p:xfrm>
          <a:off x="4716463" y="1341438"/>
          <a:ext cx="4248150" cy="4205512"/>
        </p:xfrm>
        <a:graphic>
          <a:graphicData uri="http://schemas.openxmlformats.org/drawingml/2006/table">
            <a:tbl>
              <a:tblPr firstRow="1" bandRow="1">
                <a:tableStyleId>{72833802-FEF1-4C79-8D5D-14CF1EAF98D9}</a:tableStyleId>
              </a:tblPr>
              <a:tblGrid>
                <a:gridCol w="447172"/>
                <a:gridCol w="3800978"/>
              </a:tblGrid>
              <a:tr h="274254">
                <a:tc>
                  <a:txBody>
                    <a:bodyPr/>
                    <a:lstStyle/>
                    <a:p>
                      <a:r>
                        <a:rPr kumimoji="1" lang="en-US" altLang="ja-JP" sz="1200" dirty="0" smtClean="0"/>
                        <a:t>No.</a:t>
                      </a:r>
                      <a:endParaRPr kumimoji="1" lang="ja-JP" altLang="en-US" sz="1200" dirty="0"/>
                    </a:p>
                  </a:txBody>
                  <a:tcPr marL="91433" marR="91433" marT="45694" marB="45694"/>
                </a:tc>
                <a:tc>
                  <a:txBody>
                    <a:bodyPr/>
                    <a:lstStyle/>
                    <a:p>
                      <a:r>
                        <a:rPr kumimoji="1" lang="en-US" altLang="ja-JP" sz="1200" dirty="0" smtClean="0"/>
                        <a:t>Theme</a:t>
                      </a:r>
                      <a:endParaRPr kumimoji="1" lang="ja-JP" altLang="en-US" sz="1200" dirty="0"/>
                    </a:p>
                  </a:txBody>
                  <a:tcPr marL="91433" marR="91433" marT="45694" marB="45694"/>
                </a:tc>
              </a:tr>
              <a:tr h="274254">
                <a:tc>
                  <a:txBody>
                    <a:bodyPr/>
                    <a:lstStyle/>
                    <a:p>
                      <a:r>
                        <a:rPr kumimoji="1" lang="en-US" altLang="ja-JP" sz="1200" dirty="0" smtClean="0"/>
                        <a:t>16</a:t>
                      </a:r>
                      <a:endParaRPr kumimoji="1" lang="ja-JP" altLang="en-US" sz="1200" dirty="0"/>
                    </a:p>
                  </a:txBody>
                  <a:tcPr marL="91433" marR="91433"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Refrigeration</a:t>
                      </a:r>
                      <a:r>
                        <a:rPr kumimoji="1" lang="en-US" altLang="ja-JP" sz="1200" baseline="0" dirty="0" smtClean="0"/>
                        <a:t> technologies</a:t>
                      </a:r>
                      <a:endParaRPr kumimoji="1" lang="ja-JP" altLang="en-US" sz="1200" dirty="0" smtClean="0"/>
                    </a:p>
                  </a:txBody>
                  <a:tcPr marL="91433" marR="91433" marT="45694" marB="45694"/>
                </a:tc>
              </a:tr>
              <a:tr h="274254">
                <a:tc>
                  <a:txBody>
                    <a:bodyPr/>
                    <a:lstStyle/>
                    <a:p>
                      <a:r>
                        <a:rPr kumimoji="1" lang="en-US" altLang="ja-JP" sz="1200" dirty="0" smtClean="0"/>
                        <a:t>17</a:t>
                      </a:r>
                      <a:endParaRPr kumimoji="1" lang="ja-JP" altLang="en-US" sz="1200" dirty="0"/>
                    </a:p>
                  </a:txBody>
                  <a:tcPr marL="91433" marR="91433" marT="45694" marB="45694"/>
                </a:tc>
                <a:tc>
                  <a:txBody>
                    <a:bodyPr/>
                    <a:lstStyle/>
                    <a:p>
                      <a:r>
                        <a:rPr kumimoji="1" lang="en-US" altLang="ja-JP" sz="1200" dirty="0" smtClean="0"/>
                        <a:t>New applications</a:t>
                      </a:r>
                      <a:r>
                        <a:rPr kumimoji="1" lang="en-US" altLang="ja-JP" sz="1200" baseline="0" dirty="0" smtClean="0"/>
                        <a:t> of accelerators</a:t>
                      </a:r>
                      <a:endParaRPr kumimoji="1" lang="ja-JP" altLang="en-US" sz="1200" dirty="0"/>
                    </a:p>
                  </a:txBody>
                  <a:tcPr marL="91433" marR="91433" marT="45694" marB="45694"/>
                </a:tc>
              </a:tr>
              <a:tr h="274254">
                <a:tc>
                  <a:txBody>
                    <a:bodyPr/>
                    <a:lstStyle/>
                    <a:p>
                      <a:r>
                        <a:rPr kumimoji="1" lang="en-US" altLang="ja-JP" sz="1200" dirty="0" smtClean="0"/>
                        <a:t>18</a:t>
                      </a:r>
                      <a:endParaRPr kumimoji="1" lang="ja-JP" altLang="en-US" sz="1200" dirty="0"/>
                    </a:p>
                  </a:txBody>
                  <a:tcPr marL="91433" marR="91433" marT="45694" marB="45694"/>
                </a:tc>
                <a:tc>
                  <a:txBody>
                    <a:bodyPr/>
                    <a:lstStyle/>
                    <a:p>
                      <a:r>
                        <a:rPr kumimoji="1" lang="en-US" altLang="ja-JP" sz="1200" baseline="0" dirty="0" smtClean="0"/>
                        <a:t>Current and future of Medical accelerators</a:t>
                      </a:r>
                      <a:endParaRPr kumimoji="1" lang="ja-JP" altLang="en-US" sz="1200" dirty="0"/>
                    </a:p>
                  </a:txBody>
                  <a:tcPr marL="91433" marR="91433" marT="45694" marB="45694"/>
                </a:tc>
              </a:tr>
              <a:tr h="274254">
                <a:tc>
                  <a:txBody>
                    <a:bodyPr/>
                    <a:lstStyle/>
                    <a:p>
                      <a:r>
                        <a:rPr kumimoji="1" lang="en-US" altLang="ja-JP" sz="1200" dirty="0" smtClean="0"/>
                        <a:t>19</a:t>
                      </a:r>
                      <a:endParaRPr kumimoji="1" lang="ja-JP" altLang="en-US" sz="1200" dirty="0"/>
                    </a:p>
                  </a:txBody>
                  <a:tcPr marL="91433" marR="91433" marT="45694" marB="45694"/>
                </a:tc>
                <a:tc>
                  <a:txBody>
                    <a:bodyPr/>
                    <a:lstStyle/>
                    <a:p>
                      <a:r>
                        <a:rPr kumimoji="1" lang="en-US" altLang="ja-JP" sz="1200" dirty="0" smtClean="0"/>
                        <a:t>Status of ILC, Regulation</a:t>
                      </a:r>
                      <a:r>
                        <a:rPr kumimoji="1" lang="en-US" altLang="ja-JP" sz="1200" baseline="0" dirty="0" smtClean="0"/>
                        <a:t> of High Pressure Gases</a:t>
                      </a:r>
                      <a:endParaRPr kumimoji="1" lang="ja-JP" altLang="en-US" sz="1200" dirty="0"/>
                    </a:p>
                  </a:txBody>
                  <a:tcPr marL="91433" marR="91433" marT="45694" marB="45694"/>
                </a:tc>
              </a:tr>
              <a:tr h="274254">
                <a:tc>
                  <a:txBody>
                    <a:bodyPr/>
                    <a:lstStyle/>
                    <a:p>
                      <a:r>
                        <a:rPr kumimoji="1" lang="en-US" altLang="ja-JP" sz="1200" dirty="0" smtClean="0"/>
                        <a:t>20</a:t>
                      </a:r>
                      <a:endParaRPr kumimoji="1" lang="ja-JP" altLang="en-US" sz="1200" dirty="0"/>
                    </a:p>
                  </a:txBody>
                  <a:tcPr marL="91433" marR="91433" marT="45694" marB="45694"/>
                </a:tc>
                <a:tc>
                  <a:txBody>
                    <a:bodyPr/>
                    <a:lstStyle/>
                    <a:p>
                      <a:r>
                        <a:rPr kumimoji="1" lang="en-US" altLang="ja-JP" sz="1200" dirty="0" smtClean="0"/>
                        <a:t>Advanced</a:t>
                      </a:r>
                      <a:r>
                        <a:rPr kumimoji="1" lang="en-US" altLang="ja-JP" sz="1200" baseline="0" dirty="0" smtClean="0"/>
                        <a:t> accelerators and Muon Science</a:t>
                      </a:r>
                      <a:endParaRPr kumimoji="1" lang="ja-JP" altLang="en-US" sz="1200" dirty="0"/>
                    </a:p>
                  </a:txBody>
                  <a:tcPr marL="91433" marR="91433" marT="45694" marB="45694"/>
                </a:tc>
              </a:tr>
              <a:tr h="274254">
                <a:tc>
                  <a:txBody>
                    <a:bodyPr/>
                    <a:lstStyle/>
                    <a:p>
                      <a:r>
                        <a:rPr kumimoji="1" lang="en-US" altLang="ja-JP" sz="1200" dirty="0" smtClean="0"/>
                        <a:t>21</a:t>
                      </a:r>
                      <a:endParaRPr kumimoji="1" lang="ja-JP" altLang="en-US" sz="1200" dirty="0"/>
                    </a:p>
                  </a:txBody>
                  <a:tcPr marL="91433" marR="91433" marT="45694" marB="45694"/>
                </a:tc>
                <a:tc>
                  <a:txBody>
                    <a:bodyPr/>
                    <a:lstStyle/>
                    <a:p>
                      <a:r>
                        <a:rPr kumimoji="1" lang="en-US" altLang="ja-JP" sz="1200" dirty="0" smtClean="0"/>
                        <a:t>Measuring</a:t>
                      </a:r>
                      <a:r>
                        <a:rPr kumimoji="1" lang="en-US" altLang="ja-JP" sz="1200" baseline="0" dirty="0" smtClean="0"/>
                        <a:t> instruments and Simulation</a:t>
                      </a:r>
                      <a:endParaRPr kumimoji="1" lang="ja-JP" altLang="en-US" sz="1200" dirty="0"/>
                    </a:p>
                  </a:txBody>
                  <a:tcPr marL="91433" marR="91433" marT="45694" marB="45694"/>
                </a:tc>
              </a:tr>
              <a:tr h="274254">
                <a:tc>
                  <a:txBody>
                    <a:bodyPr/>
                    <a:lstStyle/>
                    <a:p>
                      <a:r>
                        <a:rPr kumimoji="1" lang="en-US" altLang="ja-JP" sz="1200" dirty="0" smtClean="0"/>
                        <a:t>22</a:t>
                      </a:r>
                      <a:endParaRPr kumimoji="1" lang="ja-JP" altLang="en-US" sz="1200" dirty="0"/>
                    </a:p>
                  </a:txBody>
                  <a:tcPr marL="91433" marR="91433" marT="45694" marB="45694"/>
                </a:tc>
                <a:tc>
                  <a:txBody>
                    <a:bodyPr/>
                    <a:lstStyle/>
                    <a:p>
                      <a:r>
                        <a:rPr kumimoji="1" lang="en-US" altLang="ja-JP" sz="1200" dirty="0" smtClean="0"/>
                        <a:t>Cutting-edge</a:t>
                      </a:r>
                      <a:r>
                        <a:rPr kumimoji="1" lang="en-US" altLang="ja-JP" sz="1200" baseline="0" dirty="0" smtClean="0"/>
                        <a:t> materials used in the accelerators</a:t>
                      </a:r>
                      <a:endParaRPr kumimoji="1" lang="ja-JP" altLang="en-US" sz="1200" dirty="0"/>
                    </a:p>
                  </a:txBody>
                  <a:tcPr marL="91433" marR="91433" marT="45694" marB="45694"/>
                </a:tc>
              </a:tr>
              <a:tr h="274254">
                <a:tc>
                  <a:txBody>
                    <a:bodyPr/>
                    <a:lstStyle/>
                    <a:p>
                      <a:r>
                        <a:rPr kumimoji="1" lang="en-US" altLang="ja-JP" sz="1200" dirty="0" smtClean="0"/>
                        <a:t>23</a:t>
                      </a:r>
                      <a:endParaRPr kumimoji="1" lang="ja-JP" altLang="en-US" sz="1200" dirty="0"/>
                    </a:p>
                  </a:txBody>
                  <a:tcPr marL="91433" marR="91433" marT="45694" marB="45694"/>
                </a:tc>
                <a:tc>
                  <a:txBody>
                    <a:bodyPr/>
                    <a:lstStyle/>
                    <a:p>
                      <a:r>
                        <a:rPr kumimoji="1" lang="en-US" altLang="ja-JP" sz="1200" dirty="0" smtClean="0"/>
                        <a:t>Superconducting technologies for</a:t>
                      </a:r>
                      <a:r>
                        <a:rPr kumimoji="1" lang="en-US" altLang="ja-JP" sz="1200" baseline="0" dirty="0" smtClean="0"/>
                        <a:t> the environment</a:t>
                      </a:r>
                      <a:endParaRPr kumimoji="1" lang="ja-JP" altLang="en-US" sz="1200" dirty="0"/>
                    </a:p>
                  </a:txBody>
                  <a:tcPr marL="91433" marR="91433" marT="45694" marB="45694"/>
                </a:tc>
              </a:tr>
              <a:tr h="274254">
                <a:tc>
                  <a:txBody>
                    <a:bodyPr/>
                    <a:lstStyle/>
                    <a:p>
                      <a:r>
                        <a:rPr kumimoji="1" lang="en-US" altLang="ja-JP" sz="1200" dirty="0" smtClean="0"/>
                        <a:t>24</a:t>
                      </a:r>
                      <a:endParaRPr kumimoji="1" lang="ja-JP" altLang="en-US" sz="1200" dirty="0"/>
                    </a:p>
                  </a:txBody>
                  <a:tcPr marL="91433" marR="91433" marT="45694" marB="45694"/>
                </a:tc>
                <a:tc>
                  <a:txBody>
                    <a:bodyPr/>
                    <a:lstStyle/>
                    <a:p>
                      <a:r>
                        <a:rPr kumimoji="1" lang="en-US" altLang="ja-JP" sz="1200" dirty="0" smtClean="0"/>
                        <a:t>Status</a:t>
                      </a:r>
                      <a:r>
                        <a:rPr kumimoji="1" lang="en-US" altLang="ja-JP" sz="1200" baseline="0" dirty="0" smtClean="0"/>
                        <a:t> and future of ILC</a:t>
                      </a:r>
                      <a:endParaRPr kumimoji="1" lang="ja-JP" altLang="en-US" sz="1200" dirty="0"/>
                    </a:p>
                  </a:txBody>
                  <a:tcPr marL="91433" marR="91433" marT="45694" marB="45694"/>
                </a:tc>
              </a:tr>
              <a:tr h="457119">
                <a:tc>
                  <a:txBody>
                    <a:bodyPr/>
                    <a:lstStyle/>
                    <a:p>
                      <a:r>
                        <a:rPr kumimoji="1" lang="en-US" altLang="ja-JP" sz="1200" dirty="0" smtClean="0"/>
                        <a:t>25</a:t>
                      </a:r>
                      <a:endParaRPr kumimoji="1" lang="ja-JP" altLang="en-US" sz="1200" dirty="0"/>
                    </a:p>
                  </a:txBody>
                  <a:tcPr marL="91433" marR="91433" marT="45694" marB="45694"/>
                </a:tc>
                <a:tc>
                  <a:txBody>
                    <a:bodyPr/>
                    <a:lstStyle/>
                    <a:p>
                      <a:r>
                        <a:rPr kumimoji="1" lang="en-US" altLang="ja-JP" sz="1200" dirty="0" smtClean="0"/>
                        <a:t>State</a:t>
                      </a:r>
                      <a:r>
                        <a:rPr kumimoji="1" lang="en-US" altLang="ja-JP" sz="1200" baseline="0" dirty="0" smtClean="0"/>
                        <a:t>-of-the-art accelerators for Synchrotron Radiation</a:t>
                      </a:r>
                      <a:endParaRPr kumimoji="1" lang="ja-JP" altLang="en-US" sz="1200" dirty="0"/>
                    </a:p>
                  </a:txBody>
                  <a:tcPr marL="91433" marR="91433" marT="45694" marB="45694"/>
                </a:tc>
              </a:tr>
              <a:tr h="274254">
                <a:tc>
                  <a:txBody>
                    <a:bodyPr/>
                    <a:lstStyle/>
                    <a:p>
                      <a:r>
                        <a:rPr kumimoji="1" lang="en-US" altLang="ja-JP" sz="1200" dirty="0" smtClean="0"/>
                        <a:t>26</a:t>
                      </a:r>
                      <a:endParaRPr kumimoji="1" lang="ja-JP" altLang="en-US" sz="1200" dirty="0"/>
                    </a:p>
                  </a:txBody>
                  <a:tcPr marL="91433" marR="91433" marT="45694" marB="45694"/>
                </a:tc>
                <a:tc>
                  <a:txBody>
                    <a:bodyPr/>
                    <a:lstStyle/>
                    <a:p>
                      <a:r>
                        <a:rPr kumimoji="1" lang="en-US" altLang="ja-JP" sz="1200" dirty="0" smtClean="0"/>
                        <a:t>The</a:t>
                      </a:r>
                      <a:r>
                        <a:rPr kumimoji="1" lang="en-US" altLang="ja-JP" sz="1200" baseline="0" dirty="0" smtClean="0"/>
                        <a:t> latest digital technologies for accelerators</a:t>
                      </a:r>
                      <a:endParaRPr kumimoji="1" lang="ja-JP" altLang="en-US" sz="1200" dirty="0"/>
                    </a:p>
                  </a:txBody>
                  <a:tcPr marL="91433" marR="91433" marT="45694" marB="45694"/>
                </a:tc>
              </a:tr>
              <a:tr h="457119">
                <a:tc>
                  <a:txBody>
                    <a:bodyPr/>
                    <a:lstStyle/>
                    <a:p>
                      <a:r>
                        <a:rPr kumimoji="1" lang="en-US" altLang="ja-JP" sz="1200" dirty="0" smtClean="0"/>
                        <a:t>27</a:t>
                      </a:r>
                      <a:endParaRPr kumimoji="1" lang="ja-JP" altLang="en-US" sz="1200" dirty="0"/>
                    </a:p>
                  </a:txBody>
                  <a:tcPr marL="91433" marR="91433"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t>Technologies and products of advanced accelerator c</a:t>
                      </a:r>
                      <a:r>
                        <a:rPr kumimoji="1" lang="en-US" altLang="ja-JP" sz="1200" dirty="0" smtClean="0"/>
                        <a:t>omponents</a:t>
                      </a:r>
                      <a:endParaRPr kumimoji="1" lang="ja-JP" altLang="en-US" sz="1200" dirty="0"/>
                    </a:p>
                  </a:txBody>
                  <a:tcPr marL="91433" marR="91433" marT="45694" marB="45694"/>
                </a:tc>
              </a:tr>
              <a:tr h="274254">
                <a:tc>
                  <a:txBody>
                    <a:bodyPr/>
                    <a:lstStyle/>
                    <a:p>
                      <a:r>
                        <a:rPr kumimoji="1" lang="en-US" altLang="ja-JP" sz="1200" dirty="0" smtClean="0"/>
                        <a:t>28</a:t>
                      </a:r>
                      <a:endParaRPr kumimoji="1" lang="ja-JP" altLang="en-US" sz="1200" dirty="0"/>
                    </a:p>
                  </a:txBody>
                  <a:tcPr marL="91433" marR="91433"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Technologies of Ion accelerators</a:t>
                      </a:r>
                      <a:endParaRPr kumimoji="1" lang="ja-JP" altLang="en-US" sz="1200" dirty="0"/>
                    </a:p>
                  </a:txBody>
                  <a:tcPr marL="91433" marR="91433" marT="45694" marB="45694"/>
                </a:tc>
              </a:tr>
            </a:tbl>
          </a:graphicData>
        </a:graphic>
      </p:graphicFrame>
      <p:sp>
        <p:nvSpPr>
          <p:cNvPr id="6" name="テキスト ボックス 5"/>
          <p:cNvSpPr txBox="1"/>
          <p:nvPr/>
        </p:nvSpPr>
        <p:spPr>
          <a:xfrm>
            <a:off x="8676456" y="6597352"/>
            <a:ext cx="360040" cy="276999"/>
          </a:xfrm>
          <a:prstGeom prst="rect">
            <a:avLst/>
          </a:prstGeom>
          <a:noFill/>
        </p:spPr>
        <p:txBody>
          <a:bodyPr wrap="square" rtlCol="0">
            <a:spAutoFit/>
          </a:bodyPr>
          <a:lstStyle/>
          <a:p>
            <a:r>
              <a:rPr kumimoji="1" lang="en-US" altLang="ja-JP" sz="1200" dirty="0" smtClean="0"/>
              <a:t>11</a:t>
            </a:r>
            <a:endParaRPr kumimoji="1" lang="ja-JP" alt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44463" y="115888"/>
            <a:ext cx="61563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3200" b="1" dirty="0"/>
              <a:t>Activities of Outreach Group </a:t>
            </a:r>
          </a:p>
        </p:txBody>
      </p:sp>
      <p:sp>
        <p:nvSpPr>
          <p:cNvPr id="15363" name="Rectangle 81"/>
          <p:cNvSpPr>
            <a:spLocks noChangeArrowheads="1"/>
          </p:cNvSpPr>
          <p:nvPr/>
        </p:nvSpPr>
        <p:spPr bwMode="auto">
          <a:xfrm>
            <a:off x="0" y="455613"/>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dirty="0"/>
          </a:p>
        </p:txBody>
      </p:sp>
      <p:sp>
        <p:nvSpPr>
          <p:cNvPr id="15364" name="Rectangle 111"/>
          <p:cNvSpPr>
            <a:spLocks noChangeArrowheads="1"/>
          </p:cNvSpPr>
          <p:nvPr/>
        </p:nvSpPr>
        <p:spPr bwMode="auto">
          <a:xfrm>
            <a:off x="0" y="51117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dirty="0"/>
          </a:p>
        </p:txBody>
      </p:sp>
      <p:sp>
        <p:nvSpPr>
          <p:cNvPr id="15365" name="Rectangle 120"/>
          <p:cNvSpPr>
            <a:spLocks noChangeArrowheads="1"/>
          </p:cNvSpPr>
          <p:nvPr/>
        </p:nvSpPr>
        <p:spPr bwMode="auto">
          <a:xfrm>
            <a:off x="0" y="51117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dirty="0"/>
          </a:p>
        </p:txBody>
      </p:sp>
      <p:sp>
        <p:nvSpPr>
          <p:cNvPr id="15366" name="Rectangle 90"/>
          <p:cNvSpPr>
            <a:spLocks noChangeArrowheads="1"/>
          </p:cNvSpPr>
          <p:nvPr/>
        </p:nvSpPr>
        <p:spPr bwMode="auto">
          <a:xfrm>
            <a:off x="0" y="455613"/>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dirty="0"/>
          </a:p>
        </p:txBody>
      </p:sp>
      <p:sp>
        <p:nvSpPr>
          <p:cNvPr id="15367" name="テキスト ボックス 3"/>
          <p:cNvSpPr txBox="1">
            <a:spLocks noChangeArrowheads="1"/>
          </p:cNvSpPr>
          <p:nvPr/>
        </p:nvSpPr>
        <p:spPr bwMode="auto">
          <a:xfrm>
            <a:off x="250825" y="836712"/>
            <a:ext cx="84963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kumimoji="1">
                <a:solidFill>
                  <a:schemeClr val="tx1"/>
                </a:solidFill>
                <a:latin typeface="Arial" charset="0"/>
                <a:ea typeface="ＭＳ Ｐゴシック" charset="-128"/>
              </a:defRPr>
            </a:lvl1pPr>
            <a:lvl2pPr marL="742950" indent="-285750" defTabSz="457200" eaLnBrk="0" hangingPunct="0">
              <a:defRPr kumimoji="1">
                <a:solidFill>
                  <a:schemeClr val="tx1"/>
                </a:solidFill>
                <a:latin typeface="Arial" charset="0"/>
                <a:ea typeface="ＭＳ Ｐゴシック" charset="-128"/>
              </a:defRPr>
            </a:lvl2pPr>
            <a:lvl3pPr marL="1143000" indent="-228600" defTabSz="457200" eaLnBrk="0" hangingPunct="0">
              <a:defRPr kumimoji="1">
                <a:solidFill>
                  <a:schemeClr val="tx1"/>
                </a:solidFill>
                <a:latin typeface="Arial" charset="0"/>
                <a:ea typeface="ＭＳ Ｐゴシック" charset="-128"/>
              </a:defRPr>
            </a:lvl3pPr>
            <a:lvl4pPr marL="1600200" indent="-228600" defTabSz="457200" eaLnBrk="0" hangingPunct="0">
              <a:defRPr kumimoji="1">
                <a:solidFill>
                  <a:schemeClr val="tx1"/>
                </a:solidFill>
                <a:latin typeface="Arial" charset="0"/>
                <a:ea typeface="ＭＳ Ｐゴシック" charset="-128"/>
              </a:defRPr>
            </a:lvl4pPr>
            <a:lvl5pPr marL="2057400" indent="-228600" defTabSz="4572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SzPct val="100000"/>
              <a:buFontTx/>
              <a:buBlip>
                <a:blip r:embed="rId3"/>
              </a:buBlip>
            </a:pPr>
            <a:r>
              <a:rPr lang="en-US" altLang="ja-JP" sz="2400" dirty="0" smtClean="0"/>
              <a:t>13 symposiums in </a:t>
            </a:r>
            <a:r>
              <a:rPr lang="en-US" altLang="ja-JP" sz="2400" dirty="0"/>
              <a:t>4.5 </a:t>
            </a:r>
            <a:r>
              <a:rPr lang="en-US" altLang="ja-JP" sz="2400" dirty="0" smtClean="0"/>
              <a:t>years</a:t>
            </a:r>
          </a:p>
          <a:p>
            <a:pPr marL="800100" lvl="1" indent="-342900" eaLnBrk="1" hangingPunct="1">
              <a:buFont typeface="Wingdings" pitchFamily="2" charset="2"/>
              <a:buChar char="p"/>
            </a:pPr>
            <a:r>
              <a:rPr lang="en-US" altLang="ja-JP" dirty="0"/>
              <a:t>Japanese Contribution to understanding the Universe using</a:t>
            </a:r>
          </a:p>
          <a:p>
            <a:pPr lvl="1" eaLnBrk="1" hangingPunct="1"/>
            <a:r>
              <a:rPr lang="en-US" altLang="ja-JP" dirty="0"/>
              <a:t>       Asteroid explorer “HAYABUSA”,</a:t>
            </a:r>
          </a:p>
          <a:p>
            <a:pPr lvl="1" eaLnBrk="1" hangingPunct="1"/>
            <a:r>
              <a:rPr lang="en-US" altLang="ja-JP" dirty="0"/>
              <a:t>       “SUBARU” telescope and</a:t>
            </a:r>
          </a:p>
          <a:p>
            <a:pPr lvl="1" eaLnBrk="1" hangingPunct="1"/>
            <a:r>
              <a:rPr lang="en-US" altLang="ja-JP" dirty="0"/>
              <a:t>       such Accelerators “TRISTAN”, “KEKB”, “J-PARC”, …</a:t>
            </a:r>
          </a:p>
          <a:p>
            <a:pPr lvl="1" eaLnBrk="1" hangingPunct="1">
              <a:buFont typeface="Wingdings" pitchFamily="2" charset="2"/>
              <a:buChar char="p"/>
            </a:pPr>
            <a:r>
              <a:rPr lang="en-US" altLang="ja-JP" dirty="0"/>
              <a:t>Birth of the Universe and Life</a:t>
            </a:r>
          </a:p>
          <a:p>
            <a:pPr lvl="1" eaLnBrk="1" hangingPunct="1">
              <a:buFont typeface="Wingdings" pitchFamily="2" charset="2"/>
              <a:buChar char="p"/>
            </a:pPr>
            <a:r>
              <a:rPr lang="en-US" altLang="ja-JP" dirty="0"/>
              <a:t>Understanding the Universe by using the advanced </a:t>
            </a:r>
          </a:p>
          <a:p>
            <a:pPr marL="457200" lvl="1" indent="0" eaLnBrk="1" hangingPunct="1"/>
            <a:r>
              <a:rPr lang="en-US" altLang="ja-JP" dirty="0"/>
              <a:t>     accelerator from KEKB to ILC</a:t>
            </a:r>
          </a:p>
          <a:p>
            <a:pPr lvl="1" eaLnBrk="1" hangingPunct="1">
              <a:buFont typeface="Wingdings" pitchFamily="2" charset="2"/>
              <a:buChar char="p"/>
            </a:pPr>
            <a:r>
              <a:rPr lang="en-US" altLang="ja-JP" dirty="0"/>
              <a:t>The advanced accelerators saving life and creating the universe </a:t>
            </a:r>
          </a:p>
          <a:p>
            <a:pPr lvl="1" eaLnBrk="1" hangingPunct="1">
              <a:buFont typeface="Wingdings" pitchFamily="2" charset="2"/>
              <a:buChar char="p"/>
            </a:pPr>
            <a:r>
              <a:rPr lang="en-US" altLang="ja-JP" dirty="0"/>
              <a:t>International Linear Collider and applications of advanced </a:t>
            </a:r>
            <a:r>
              <a:rPr lang="en-US" altLang="ja-JP" dirty="0" smtClean="0"/>
              <a:t>accelerators</a:t>
            </a:r>
          </a:p>
          <a:p>
            <a:pPr lvl="1" eaLnBrk="1" hangingPunct="1">
              <a:buFont typeface="Wingdings" pitchFamily="2" charset="2"/>
              <a:buChar char="p"/>
            </a:pPr>
            <a:r>
              <a:rPr lang="en-US" altLang="ja-JP" dirty="0"/>
              <a:t>e</a:t>
            </a:r>
            <a:r>
              <a:rPr lang="en-US" altLang="ja-JP" dirty="0" smtClean="0"/>
              <a:t>tc. </a:t>
            </a:r>
          </a:p>
          <a:p>
            <a:pPr marL="457200" lvl="1" indent="0" eaLnBrk="1" hangingPunct="1"/>
            <a:endParaRPr lang="en-US" altLang="ja-JP" dirty="0"/>
          </a:p>
          <a:p>
            <a:pPr eaLnBrk="1" hangingPunct="1">
              <a:buSzPct val="100000"/>
              <a:buFontTx/>
              <a:buBlip>
                <a:blip r:embed="rId3"/>
              </a:buBlip>
            </a:pPr>
            <a:r>
              <a:rPr lang="en-US" altLang="ja-JP" sz="2400" dirty="0" smtClean="0"/>
              <a:t>AAA Home page</a:t>
            </a:r>
            <a:r>
              <a:rPr lang="ja-JP" altLang="en-US" sz="2400" dirty="0"/>
              <a:t> </a:t>
            </a:r>
            <a:r>
              <a:rPr lang="en-US" altLang="ja-JP" sz="2400" dirty="0" smtClean="0"/>
              <a:t>(http://www-sentan.org)</a:t>
            </a:r>
            <a:endParaRPr lang="en-US" altLang="ja-JP" sz="2400" dirty="0"/>
          </a:p>
          <a:p>
            <a:pPr marL="800100" lvl="1" indent="-342900" eaLnBrk="1" hangingPunct="1">
              <a:buFont typeface="Wingdings" pitchFamily="2" charset="2"/>
              <a:buChar char="p"/>
            </a:pPr>
            <a:r>
              <a:rPr lang="en-US" altLang="ja-JP" dirty="0" smtClean="0"/>
              <a:t>Introductory of AAA</a:t>
            </a:r>
          </a:p>
          <a:p>
            <a:pPr marL="800100" lvl="1" indent="-342900" eaLnBrk="1" hangingPunct="1">
              <a:buFont typeface="Wingdings" pitchFamily="2" charset="2"/>
              <a:buChar char="p"/>
            </a:pPr>
            <a:r>
              <a:rPr lang="en-US" altLang="ja-JP" dirty="0" smtClean="0"/>
              <a:t>About ILC</a:t>
            </a:r>
          </a:p>
          <a:p>
            <a:pPr marL="800100" lvl="1" indent="-342900" eaLnBrk="1" hangingPunct="1">
              <a:buFont typeface="Wingdings" pitchFamily="2" charset="2"/>
              <a:buChar char="p"/>
            </a:pPr>
            <a:r>
              <a:rPr lang="en-US" altLang="ja-JP" dirty="0" smtClean="0"/>
              <a:t>Applications of accelerators</a:t>
            </a:r>
          </a:p>
          <a:p>
            <a:pPr marL="800100" lvl="1" indent="-342900" eaLnBrk="1" hangingPunct="1">
              <a:buFont typeface="Wingdings" pitchFamily="2" charset="2"/>
              <a:buChar char="p"/>
            </a:pPr>
            <a:r>
              <a:rPr lang="en-US" altLang="ja-JP" dirty="0" smtClean="0"/>
              <a:t>Event Information</a:t>
            </a:r>
          </a:p>
          <a:p>
            <a:pPr marL="800100" lvl="1" indent="-342900" eaLnBrk="1" hangingPunct="1">
              <a:buFont typeface="Wingdings" pitchFamily="2" charset="2"/>
              <a:buChar char="p"/>
            </a:pPr>
            <a:r>
              <a:rPr lang="en-US" altLang="ja-JP" dirty="0"/>
              <a:t>e</a:t>
            </a:r>
            <a:r>
              <a:rPr lang="en-US" altLang="ja-JP" dirty="0" smtClean="0"/>
              <a:t>tc.</a:t>
            </a:r>
            <a:endParaRPr lang="en-US" altLang="ja-JP" dirty="0"/>
          </a:p>
          <a:p>
            <a:pPr lvl="1" eaLnBrk="1" hangingPunct="1">
              <a:buFont typeface="Wingdings" pitchFamily="2" charset="2"/>
              <a:buChar char="p"/>
            </a:pPr>
            <a:endParaRPr lang="en-US" altLang="ja-JP" dirty="0"/>
          </a:p>
        </p:txBody>
      </p:sp>
      <p:pic>
        <p:nvPicPr>
          <p:cNvPr id="15368" name="Picture 125" descr="250px-Hayabusa_h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628800"/>
            <a:ext cx="22320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8676456" y="6597352"/>
            <a:ext cx="360040" cy="276999"/>
          </a:xfrm>
          <a:prstGeom prst="rect">
            <a:avLst/>
          </a:prstGeom>
          <a:noFill/>
        </p:spPr>
        <p:txBody>
          <a:bodyPr wrap="square" rtlCol="0">
            <a:spAutoFit/>
          </a:bodyPr>
          <a:lstStyle/>
          <a:p>
            <a:r>
              <a:rPr kumimoji="1" lang="en-US" altLang="ja-JP" sz="1200" dirty="0" smtClean="0"/>
              <a:t>12</a:t>
            </a:r>
            <a:endParaRPr kumimoji="1" lang="ja-JP" alt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p:nvPr>
        </p:nvSpPr>
        <p:spPr/>
        <p:txBody>
          <a:bodyPr/>
          <a:lstStyle/>
          <a:p>
            <a:r>
              <a:rPr kumimoji="1" lang="en-US" altLang="ja-JP" dirty="0" smtClean="0"/>
              <a:t>u</a:t>
            </a:r>
            <a:endParaRPr kumimoji="1" lang="ja-JP" altLang="en-US" dirty="0"/>
          </a:p>
        </p:txBody>
      </p:sp>
      <p:grpSp>
        <p:nvGrpSpPr>
          <p:cNvPr id="16386" name="Group 27"/>
          <p:cNvGrpSpPr>
            <a:grpSpLocks/>
          </p:cNvGrpSpPr>
          <p:nvPr/>
        </p:nvGrpSpPr>
        <p:grpSpPr bwMode="auto">
          <a:xfrm>
            <a:off x="1585913" y="1123950"/>
            <a:ext cx="7881937" cy="5761038"/>
            <a:chOff x="657" y="691"/>
            <a:chExt cx="4965" cy="3629"/>
          </a:xfrm>
        </p:grpSpPr>
        <p:pic>
          <p:nvPicPr>
            <p:cNvPr id="16416" name="Picture 2" descr="http://www.craftmap.box-i.net/japan_sozai/picture/0500/0500_4b.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57" y="691"/>
              <a:ext cx="4362" cy="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7" name="Text Box 5"/>
            <p:cNvSpPr txBox="1">
              <a:spLocks noChangeArrowheads="1"/>
            </p:cNvSpPr>
            <p:nvPr/>
          </p:nvSpPr>
          <p:spPr bwMode="auto">
            <a:xfrm>
              <a:off x="2865" y="1009"/>
              <a:ext cx="10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cs typeface="Arial" charset="0"/>
                </a:rPr>
                <a:t>No.11 </a:t>
              </a:r>
              <a:r>
                <a:rPr lang="en-US" altLang="ja-JP" sz="1400" b="1" dirty="0" smtClean="0">
                  <a:cs typeface="Arial" charset="0"/>
                </a:rPr>
                <a:t>Sapporo</a:t>
              </a:r>
              <a:endParaRPr lang="en-US" altLang="ja-JP" sz="1400" dirty="0"/>
            </a:p>
          </p:txBody>
        </p:sp>
        <p:sp>
          <p:nvSpPr>
            <p:cNvPr id="16418" name="Text Box 6"/>
            <p:cNvSpPr txBox="1">
              <a:spLocks noChangeArrowheads="1"/>
            </p:cNvSpPr>
            <p:nvPr/>
          </p:nvSpPr>
          <p:spPr bwMode="auto">
            <a:xfrm>
              <a:off x="4602" y="1854"/>
              <a:ext cx="10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cs typeface="Arial" charset="0"/>
                </a:rPr>
                <a:t>No.8 </a:t>
              </a:r>
              <a:r>
                <a:rPr lang="en-US" altLang="ja-JP" sz="1400" b="1" dirty="0" smtClean="0">
                  <a:cs typeface="Arial" charset="0"/>
                </a:rPr>
                <a:t>Oushu</a:t>
              </a:r>
              <a:endParaRPr lang="en-US" altLang="ja-JP" sz="1400" dirty="0"/>
            </a:p>
          </p:txBody>
        </p:sp>
        <p:sp>
          <p:nvSpPr>
            <p:cNvPr id="16419" name="Text Box 7"/>
            <p:cNvSpPr txBox="1">
              <a:spLocks noChangeArrowheads="1"/>
            </p:cNvSpPr>
            <p:nvPr/>
          </p:nvSpPr>
          <p:spPr bwMode="auto">
            <a:xfrm>
              <a:off x="4558" y="2084"/>
              <a:ext cx="102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cs typeface="Arial" charset="0"/>
                </a:rPr>
                <a:t>No.2 </a:t>
              </a:r>
              <a:r>
                <a:rPr lang="en-US" altLang="ja-JP" sz="1400" b="1" dirty="0" smtClean="0">
                  <a:cs typeface="Arial" charset="0"/>
                </a:rPr>
                <a:t>Sendai</a:t>
              </a:r>
              <a:endParaRPr lang="en-US" altLang="ja-JP" sz="1400" dirty="0"/>
            </a:p>
          </p:txBody>
        </p:sp>
        <p:sp>
          <p:nvSpPr>
            <p:cNvPr id="16420" name="Text Box 8"/>
            <p:cNvSpPr txBox="1">
              <a:spLocks noChangeArrowheads="1"/>
            </p:cNvSpPr>
            <p:nvPr/>
          </p:nvSpPr>
          <p:spPr bwMode="auto">
            <a:xfrm>
              <a:off x="3997" y="3631"/>
              <a:ext cx="1020" cy="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pt-BR" altLang="ja-JP" sz="1400" b="1" dirty="0">
                  <a:cs typeface="Arial" charset="0"/>
                </a:rPr>
                <a:t>No.1 </a:t>
              </a:r>
              <a:r>
                <a:rPr lang="pt-BR" altLang="ja-JP" sz="1400" b="1" dirty="0" smtClean="0">
                  <a:cs typeface="Arial" charset="0"/>
                </a:rPr>
                <a:t>Tokyo</a:t>
              </a:r>
              <a:endParaRPr lang="en-US" altLang="ja-JP" sz="1400" dirty="0"/>
            </a:p>
            <a:p>
              <a:r>
                <a:rPr lang="pt-BR" altLang="ja-JP" sz="1400" b="1" dirty="0">
                  <a:cs typeface="Arial" charset="0"/>
                </a:rPr>
                <a:t>No.5 </a:t>
              </a:r>
              <a:r>
                <a:rPr lang="pt-BR" altLang="ja-JP" sz="1400" b="1" dirty="0" smtClean="0">
                  <a:cs typeface="Arial" charset="0"/>
                </a:rPr>
                <a:t>Tokyo</a:t>
              </a:r>
              <a:endParaRPr lang="en-US" altLang="ja-JP" sz="1400" dirty="0"/>
            </a:p>
            <a:p>
              <a:r>
                <a:rPr lang="pt-BR" altLang="ja-JP" sz="1400" b="1" dirty="0">
                  <a:cs typeface="Arial" charset="0"/>
                </a:rPr>
                <a:t>No.10 </a:t>
              </a:r>
              <a:r>
                <a:rPr lang="pt-BR" altLang="ja-JP" sz="1400" b="1" dirty="0" smtClean="0">
                  <a:cs typeface="Arial" charset="0"/>
                </a:rPr>
                <a:t>Tokyo</a:t>
              </a:r>
            </a:p>
          </p:txBody>
        </p:sp>
        <p:sp>
          <p:nvSpPr>
            <p:cNvPr id="16421" name="Text Box 9"/>
            <p:cNvSpPr txBox="1">
              <a:spLocks noChangeArrowheads="1"/>
            </p:cNvSpPr>
            <p:nvPr/>
          </p:nvSpPr>
          <p:spPr bwMode="auto">
            <a:xfrm>
              <a:off x="2835" y="3702"/>
              <a:ext cx="9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cs typeface="Arial" charset="0"/>
                </a:rPr>
                <a:t>No.7 NAGOYA</a:t>
              </a:r>
              <a:endParaRPr lang="en-US" altLang="ja-JP" sz="1400" dirty="0"/>
            </a:p>
          </p:txBody>
        </p:sp>
        <p:sp>
          <p:nvSpPr>
            <p:cNvPr id="16422" name="Text Box 10"/>
            <p:cNvSpPr txBox="1">
              <a:spLocks noChangeArrowheads="1"/>
            </p:cNvSpPr>
            <p:nvPr/>
          </p:nvSpPr>
          <p:spPr bwMode="auto">
            <a:xfrm>
              <a:off x="2290" y="1888"/>
              <a:ext cx="85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cs typeface="Arial" charset="0"/>
                </a:rPr>
                <a:t>No.6 </a:t>
              </a:r>
              <a:r>
                <a:rPr lang="en-US" altLang="ja-JP" sz="1400" b="1" dirty="0" smtClean="0">
                  <a:cs typeface="Arial" charset="0"/>
                </a:rPr>
                <a:t>Kyoto</a:t>
              </a:r>
              <a:endParaRPr lang="en-US" altLang="ja-JP" sz="1400" dirty="0"/>
            </a:p>
          </p:txBody>
        </p:sp>
        <p:sp>
          <p:nvSpPr>
            <p:cNvPr id="16423" name="Text Box 11"/>
            <p:cNvSpPr txBox="1">
              <a:spLocks noChangeArrowheads="1"/>
            </p:cNvSpPr>
            <p:nvPr/>
          </p:nvSpPr>
          <p:spPr bwMode="auto">
            <a:xfrm>
              <a:off x="1701" y="2115"/>
              <a:ext cx="110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cs typeface="Arial" charset="0"/>
                </a:rPr>
                <a:t>No.3 </a:t>
              </a:r>
              <a:r>
                <a:rPr lang="en-US" altLang="ja-JP" sz="1400" b="1" dirty="0" smtClean="0">
                  <a:cs typeface="Arial" charset="0"/>
                </a:rPr>
                <a:t>Hiroshima</a:t>
              </a:r>
              <a:endParaRPr lang="en-US" altLang="ja-JP" sz="1400" dirty="0"/>
            </a:p>
          </p:txBody>
        </p:sp>
        <p:sp>
          <p:nvSpPr>
            <p:cNvPr id="16424" name="Text Box 12"/>
            <p:cNvSpPr txBox="1">
              <a:spLocks noChangeArrowheads="1"/>
            </p:cNvSpPr>
            <p:nvPr/>
          </p:nvSpPr>
          <p:spPr bwMode="auto">
            <a:xfrm>
              <a:off x="748" y="1780"/>
              <a:ext cx="959"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cs typeface="Arial" charset="0"/>
                </a:rPr>
                <a:t>No.4 </a:t>
              </a:r>
              <a:r>
                <a:rPr lang="en-US" altLang="ja-JP" sz="1400" b="1" dirty="0" smtClean="0">
                  <a:cs typeface="Arial" charset="0"/>
                </a:rPr>
                <a:t>Fukuoka</a:t>
              </a:r>
              <a:endParaRPr lang="en-US" altLang="ja-JP" sz="1400" dirty="0"/>
            </a:p>
            <a:p>
              <a:r>
                <a:rPr lang="en-US" altLang="ja-JP" sz="1400" b="1" dirty="0">
                  <a:cs typeface="Arial" charset="0"/>
                </a:rPr>
                <a:t>No.9 </a:t>
              </a:r>
              <a:r>
                <a:rPr lang="en-US" altLang="ja-JP" sz="1400" b="1" dirty="0" smtClean="0">
                  <a:cs typeface="Arial" charset="0"/>
                </a:rPr>
                <a:t>Fukuoka</a:t>
              </a:r>
            </a:p>
          </p:txBody>
        </p:sp>
        <p:sp>
          <p:nvSpPr>
            <p:cNvPr id="16425" name="Line 13"/>
            <p:cNvSpPr>
              <a:spLocks noChangeShapeType="1"/>
            </p:cNvSpPr>
            <p:nvPr/>
          </p:nvSpPr>
          <p:spPr bwMode="auto">
            <a:xfrm>
              <a:off x="3581" y="1168"/>
              <a:ext cx="260" cy="24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6426" name="Line 14"/>
            <p:cNvSpPr>
              <a:spLocks noChangeShapeType="1"/>
            </p:cNvSpPr>
            <p:nvPr/>
          </p:nvSpPr>
          <p:spPr bwMode="auto">
            <a:xfrm flipH="1" flipV="1">
              <a:off x="4490" y="1939"/>
              <a:ext cx="113"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6427" name="Line 15"/>
            <p:cNvSpPr>
              <a:spLocks noChangeShapeType="1"/>
            </p:cNvSpPr>
            <p:nvPr/>
          </p:nvSpPr>
          <p:spPr bwMode="auto">
            <a:xfrm flipH="1">
              <a:off x="4422" y="2188"/>
              <a:ext cx="136"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6428" name="Line 16"/>
            <p:cNvSpPr>
              <a:spLocks noChangeShapeType="1"/>
            </p:cNvSpPr>
            <p:nvPr/>
          </p:nvSpPr>
          <p:spPr bwMode="auto">
            <a:xfrm flipH="1" flipV="1">
              <a:off x="4241" y="3158"/>
              <a:ext cx="6" cy="414"/>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6429" name="Line 17"/>
            <p:cNvSpPr>
              <a:spLocks noChangeShapeType="1"/>
            </p:cNvSpPr>
            <p:nvPr/>
          </p:nvSpPr>
          <p:spPr bwMode="auto">
            <a:xfrm flipV="1">
              <a:off x="3334" y="3429"/>
              <a:ext cx="0" cy="298"/>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6430" name="Line 18"/>
            <p:cNvSpPr>
              <a:spLocks noChangeShapeType="1"/>
            </p:cNvSpPr>
            <p:nvPr/>
          </p:nvSpPr>
          <p:spPr bwMode="auto">
            <a:xfrm flipH="1">
              <a:off x="2772" y="2024"/>
              <a:ext cx="0" cy="48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6431" name="Line 19"/>
            <p:cNvSpPr>
              <a:spLocks noChangeShapeType="1"/>
            </p:cNvSpPr>
            <p:nvPr/>
          </p:nvSpPr>
          <p:spPr bwMode="auto">
            <a:xfrm>
              <a:off x="2025" y="2277"/>
              <a:ext cx="0" cy="54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6432" name="Line 20"/>
            <p:cNvSpPr>
              <a:spLocks noChangeShapeType="1"/>
            </p:cNvSpPr>
            <p:nvPr/>
          </p:nvSpPr>
          <p:spPr bwMode="auto">
            <a:xfrm>
              <a:off x="1298" y="2188"/>
              <a:ext cx="151" cy="2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grpSp>
      <p:sp>
        <p:nvSpPr>
          <p:cNvPr id="4" name="正方形/長方形 3"/>
          <p:cNvSpPr/>
          <p:nvPr/>
        </p:nvSpPr>
        <p:spPr>
          <a:xfrm>
            <a:off x="107950" y="3586163"/>
            <a:ext cx="1797050" cy="310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6388" name="Rectangle 4"/>
          <p:cNvSpPr>
            <a:spLocks noChangeArrowheads="1"/>
          </p:cNvSpPr>
          <p:nvPr/>
        </p:nvSpPr>
        <p:spPr bwMode="auto">
          <a:xfrm>
            <a:off x="0" y="455613"/>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dirty="0"/>
          </a:p>
        </p:txBody>
      </p:sp>
      <p:sp>
        <p:nvSpPr>
          <p:cNvPr id="16389" name="Rectangle 21"/>
          <p:cNvSpPr>
            <a:spLocks noChangeArrowheads="1"/>
          </p:cNvSpPr>
          <p:nvPr/>
        </p:nvSpPr>
        <p:spPr bwMode="auto">
          <a:xfrm>
            <a:off x="114300" y="198438"/>
            <a:ext cx="743108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2800" b="1" dirty="0"/>
              <a:t>Symposiums at the various cities in Japan</a:t>
            </a:r>
          </a:p>
        </p:txBody>
      </p:sp>
      <p:sp>
        <p:nvSpPr>
          <p:cNvPr id="16390" name="Rectangle 22"/>
          <p:cNvSpPr>
            <a:spLocks noChangeArrowheads="1"/>
          </p:cNvSpPr>
          <p:nvPr/>
        </p:nvSpPr>
        <p:spPr bwMode="auto">
          <a:xfrm>
            <a:off x="0" y="51117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dirty="0"/>
          </a:p>
        </p:txBody>
      </p:sp>
      <p:sp>
        <p:nvSpPr>
          <p:cNvPr id="16391" name="Rectangle 23"/>
          <p:cNvSpPr>
            <a:spLocks noChangeArrowheads="1"/>
          </p:cNvSpPr>
          <p:nvPr/>
        </p:nvSpPr>
        <p:spPr bwMode="auto">
          <a:xfrm>
            <a:off x="0" y="51117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dirty="0"/>
          </a:p>
        </p:txBody>
      </p:sp>
      <p:sp>
        <p:nvSpPr>
          <p:cNvPr id="16392" name="Rectangle 24"/>
          <p:cNvSpPr>
            <a:spLocks noChangeArrowheads="1"/>
          </p:cNvSpPr>
          <p:nvPr/>
        </p:nvSpPr>
        <p:spPr bwMode="auto">
          <a:xfrm>
            <a:off x="0" y="455613"/>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dirty="0"/>
          </a:p>
        </p:txBody>
      </p:sp>
      <p:sp>
        <p:nvSpPr>
          <p:cNvPr id="28" name="円/楕円 27"/>
          <p:cNvSpPr/>
          <p:nvPr/>
        </p:nvSpPr>
        <p:spPr>
          <a:xfrm>
            <a:off x="7069138" y="4877594"/>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9" name="円/楕円 28"/>
          <p:cNvSpPr/>
          <p:nvPr/>
        </p:nvSpPr>
        <p:spPr>
          <a:xfrm>
            <a:off x="374650" y="4019550"/>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0" name="円/楕円 29"/>
          <p:cNvSpPr/>
          <p:nvPr/>
        </p:nvSpPr>
        <p:spPr>
          <a:xfrm>
            <a:off x="349250" y="4403725"/>
            <a:ext cx="293688" cy="2936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1" name="円/楕円 30"/>
          <p:cNvSpPr/>
          <p:nvPr/>
        </p:nvSpPr>
        <p:spPr>
          <a:xfrm>
            <a:off x="319088" y="4841875"/>
            <a:ext cx="363537" cy="3635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6398" name="テキスト ボックス 2"/>
          <p:cNvSpPr txBox="1">
            <a:spLocks noChangeArrowheads="1"/>
          </p:cNvSpPr>
          <p:nvPr/>
        </p:nvSpPr>
        <p:spPr bwMode="auto">
          <a:xfrm>
            <a:off x="825500" y="395605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t>100-199</a:t>
            </a:r>
            <a:endParaRPr lang="ja-JP" altLang="en-US" dirty="0"/>
          </a:p>
        </p:txBody>
      </p:sp>
      <p:sp>
        <p:nvSpPr>
          <p:cNvPr id="16399" name="テキスト ボックス 32"/>
          <p:cNvSpPr txBox="1">
            <a:spLocks noChangeArrowheads="1"/>
          </p:cNvSpPr>
          <p:nvPr/>
        </p:nvSpPr>
        <p:spPr bwMode="auto">
          <a:xfrm>
            <a:off x="825500" y="4418013"/>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t>200-299</a:t>
            </a:r>
            <a:endParaRPr lang="ja-JP" altLang="en-US" dirty="0"/>
          </a:p>
        </p:txBody>
      </p:sp>
      <p:sp>
        <p:nvSpPr>
          <p:cNvPr id="16400" name="テキスト ボックス 33"/>
          <p:cNvSpPr txBox="1">
            <a:spLocks noChangeArrowheads="1"/>
          </p:cNvSpPr>
          <p:nvPr/>
        </p:nvSpPr>
        <p:spPr bwMode="auto">
          <a:xfrm>
            <a:off x="825500" y="4870450"/>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t>300-399</a:t>
            </a:r>
            <a:endParaRPr lang="ja-JP" altLang="en-US" dirty="0"/>
          </a:p>
        </p:txBody>
      </p:sp>
      <p:sp>
        <p:nvSpPr>
          <p:cNvPr id="35" name="円/楕円 34"/>
          <p:cNvSpPr/>
          <p:nvPr/>
        </p:nvSpPr>
        <p:spPr>
          <a:xfrm>
            <a:off x="257175" y="5327650"/>
            <a:ext cx="495300" cy="495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6402" name="テキスト ボックス 35"/>
          <p:cNvSpPr txBox="1">
            <a:spLocks noChangeArrowheads="1"/>
          </p:cNvSpPr>
          <p:nvPr/>
        </p:nvSpPr>
        <p:spPr bwMode="auto">
          <a:xfrm>
            <a:off x="825500" y="5381625"/>
            <a:ext cx="1079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t>400-499</a:t>
            </a:r>
            <a:endParaRPr lang="ja-JP" altLang="en-US" dirty="0"/>
          </a:p>
        </p:txBody>
      </p:sp>
      <p:sp>
        <p:nvSpPr>
          <p:cNvPr id="37" name="円/楕円 36"/>
          <p:cNvSpPr/>
          <p:nvPr/>
        </p:nvSpPr>
        <p:spPr>
          <a:xfrm>
            <a:off x="3611563" y="4510088"/>
            <a:ext cx="293687" cy="2936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8" name="円/楕円 37"/>
          <p:cNvSpPr/>
          <p:nvPr/>
        </p:nvSpPr>
        <p:spPr>
          <a:xfrm>
            <a:off x="185738" y="5915025"/>
            <a:ext cx="669925" cy="63817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6405" name="テキスト ボックス 38"/>
          <p:cNvSpPr txBox="1">
            <a:spLocks noChangeArrowheads="1"/>
          </p:cNvSpPr>
          <p:nvPr/>
        </p:nvSpPr>
        <p:spPr bwMode="auto">
          <a:xfrm>
            <a:off x="825500" y="605790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t>500-</a:t>
            </a:r>
            <a:endParaRPr lang="ja-JP" altLang="en-US" dirty="0"/>
          </a:p>
        </p:txBody>
      </p:sp>
      <p:sp>
        <p:nvSpPr>
          <p:cNvPr id="40" name="円/楕円 39"/>
          <p:cNvSpPr/>
          <p:nvPr/>
        </p:nvSpPr>
        <p:spPr>
          <a:xfrm>
            <a:off x="2710135" y="3933056"/>
            <a:ext cx="493713" cy="4953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1" name="円/楕円 40"/>
          <p:cNvSpPr/>
          <p:nvPr/>
        </p:nvSpPr>
        <p:spPr>
          <a:xfrm>
            <a:off x="6913563" y="4946650"/>
            <a:ext cx="293687" cy="2936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円/楕円 41"/>
          <p:cNvSpPr/>
          <p:nvPr/>
        </p:nvSpPr>
        <p:spPr>
          <a:xfrm>
            <a:off x="4797425" y="3999409"/>
            <a:ext cx="293688" cy="2936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3" name="円/楕円 42"/>
          <p:cNvSpPr/>
          <p:nvPr/>
        </p:nvSpPr>
        <p:spPr>
          <a:xfrm>
            <a:off x="5668963" y="5176838"/>
            <a:ext cx="293687" cy="29368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4" name="円/楕円 43"/>
          <p:cNvSpPr/>
          <p:nvPr/>
        </p:nvSpPr>
        <p:spPr>
          <a:xfrm>
            <a:off x="7002463" y="2705100"/>
            <a:ext cx="668337" cy="6365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 name="円/楕円 1"/>
          <p:cNvSpPr/>
          <p:nvPr/>
        </p:nvSpPr>
        <p:spPr>
          <a:xfrm>
            <a:off x="7380288" y="3357563"/>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6" name="円/楕円 45"/>
          <p:cNvSpPr/>
          <p:nvPr/>
        </p:nvSpPr>
        <p:spPr>
          <a:xfrm>
            <a:off x="6883400" y="5107781"/>
            <a:ext cx="215900"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7" name="円/楕円 46"/>
          <p:cNvSpPr/>
          <p:nvPr/>
        </p:nvSpPr>
        <p:spPr>
          <a:xfrm>
            <a:off x="6640513" y="2160588"/>
            <a:ext cx="217487" cy="215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6415" name="テキスト ボックス 47"/>
          <p:cNvSpPr txBox="1">
            <a:spLocks noChangeArrowheads="1"/>
          </p:cNvSpPr>
          <p:nvPr/>
        </p:nvSpPr>
        <p:spPr bwMode="auto">
          <a:xfrm>
            <a:off x="384175" y="3586163"/>
            <a:ext cx="1404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dirty="0"/>
              <a:t>Participants</a:t>
            </a:r>
            <a:endParaRPr lang="ja-JP" altLang="en-US" dirty="0"/>
          </a:p>
        </p:txBody>
      </p:sp>
      <p:sp>
        <p:nvSpPr>
          <p:cNvPr id="53" name="テキスト ボックス 52"/>
          <p:cNvSpPr txBox="1"/>
          <p:nvPr/>
        </p:nvSpPr>
        <p:spPr>
          <a:xfrm>
            <a:off x="8676456" y="6597352"/>
            <a:ext cx="360040" cy="276999"/>
          </a:xfrm>
          <a:prstGeom prst="rect">
            <a:avLst/>
          </a:prstGeom>
          <a:noFill/>
        </p:spPr>
        <p:txBody>
          <a:bodyPr wrap="square" rtlCol="0">
            <a:spAutoFit/>
          </a:bodyPr>
          <a:lstStyle/>
          <a:p>
            <a:r>
              <a:rPr kumimoji="1" lang="en-US" altLang="ja-JP" sz="1200" dirty="0" smtClean="0"/>
              <a:t>13</a:t>
            </a:r>
            <a:endParaRPr kumimoji="1" lang="ja-JP" altLang="en-US" sz="1200" dirty="0"/>
          </a:p>
        </p:txBody>
      </p:sp>
      <p:sp>
        <p:nvSpPr>
          <p:cNvPr id="55" name="円/楕円 54"/>
          <p:cNvSpPr/>
          <p:nvPr/>
        </p:nvSpPr>
        <p:spPr>
          <a:xfrm>
            <a:off x="2915816" y="3717032"/>
            <a:ext cx="293688" cy="2936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1" y="856096"/>
            <a:ext cx="4976812" cy="193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5"/>
          <p:cNvGrpSpPr/>
          <p:nvPr/>
        </p:nvGrpSpPr>
        <p:grpSpPr>
          <a:xfrm>
            <a:off x="6876256" y="5234781"/>
            <a:ext cx="1234120" cy="1445032"/>
            <a:chOff x="6876256" y="5234781"/>
            <a:chExt cx="1234120" cy="1445032"/>
          </a:xfrm>
        </p:grpSpPr>
        <p:sp>
          <p:nvSpPr>
            <p:cNvPr id="51" name="円/楕円 50"/>
            <p:cNvSpPr/>
            <p:nvPr/>
          </p:nvSpPr>
          <p:spPr>
            <a:xfrm>
              <a:off x="6913562" y="5234781"/>
              <a:ext cx="293688" cy="2936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 name="正方形/長方形 2"/>
            <p:cNvSpPr/>
            <p:nvPr/>
          </p:nvSpPr>
          <p:spPr>
            <a:xfrm>
              <a:off x="6876256" y="6372036"/>
              <a:ext cx="1234120" cy="307777"/>
            </a:xfrm>
            <a:prstGeom prst="rect">
              <a:avLst/>
            </a:prstGeom>
          </p:spPr>
          <p:txBody>
            <a:bodyPr wrap="none">
              <a:spAutoFit/>
            </a:bodyPr>
            <a:lstStyle/>
            <a:p>
              <a:r>
                <a:rPr lang="pt-BR" altLang="ja-JP" sz="1400" b="1" dirty="0">
                  <a:cs typeface="Arial" charset="0"/>
                </a:rPr>
                <a:t>No.12 Tokyo</a:t>
              </a:r>
              <a:endParaRPr lang="ja-JP" altLang="en-US" sz="1400" dirty="0"/>
            </a:p>
          </p:txBody>
        </p:sp>
      </p:grpSp>
      <p:grpSp>
        <p:nvGrpSpPr>
          <p:cNvPr id="7" name="グループ化 6"/>
          <p:cNvGrpSpPr/>
          <p:nvPr/>
        </p:nvGrpSpPr>
        <p:grpSpPr>
          <a:xfrm>
            <a:off x="1709688" y="3232026"/>
            <a:ext cx="1609601" cy="1061070"/>
            <a:chOff x="1709688" y="3232026"/>
            <a:chExt cx="1609601" cy="1061070"/>
          </a:xfrm>
        </p:grpSpPr>
        <p:sp>
          <p:nvSpPr>
            <p:cNvPr id="54" name="円/楕円 53"/>
            <p:cNvSpPr/>
            <p:nvPr/>
          </p:nvSpPr>
          <p:spPr>
            <a:xfrm>
              <a:off x="2483768" y="3999408"/>
              <a:ext cx="293688" cy="2936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6" name="正方形/長方形 55"/>
            <p:cNvSpPr/>
            <p:nvPr/>
          </p:nvSpPr>
          <p:spPr>
            <a:xfrm>
              <a:off x="1709688" y="3232026"/>
              <a:ext cx="1609601" cy="307777"/>
            </a:xfrm>
            <a:prstGeom prst="rect">
              <a:avLst/>
            </a:prstGeom>
          </p:spPr>
          <p:txBody>
            <a:bodyPr wrap="square">
              <a:spAutoFit/>
            </a:bodyPr>
            <a:lstStyle/>
            <a:p>
              <a:r>
                <a:rPr lang="pt-BR" altLang="ja-JP" sz="1400" b="1" dirty="0" smtClean="0">
                  <a:cs typeface="Arial" charset="0"/>
                </a:rPr>
                <a:t>No.13  Fukuoka</a:t>
              </a:r>
              <a:endParaRPr lang="ja-JP" alt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J:\1製品別資料\372A_加速器\01ILC\ILC協議会\4ｼﾝﾎﾟｼﾞｳﾑ\8シンポジウム2010東北\写真\KEK小林さん\P22701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977" y="3290888"/>
            <a:ext cx="2481263"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1"/>
          <p:cNvSpPr>
            <a:spLocks noChangeArrowheads="1"/>
          </p:cNvSpPr>
          <p:nvPr/>
        </p:nvSpPr>
        <p:spPr bwMode="auto">
          <a:xfrm>
            <a:off x="114300" y="198438"/>
            <a:ext cx="743108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2800" b="1" dirty="0" smtClean="0"/>
              <a:t>Symposiums </a:t>
            </a:r>
            <a:r>
              <a:rPr lang="en-US" altLang="ja-JP" sz="2800" b="1" dirty="0"/>
              <a:t>on Advanced Accelerator </a:t>
            </a:r>
          </a:p>
        </p:txBody>
      </p:sp>
      <p:pic>
        <p:nvPicPr>
          <p:cNvPr id="17412" name="Picture 3" descr="J:\1製品別資料\372A_加速器\01ILC\ILC協議会\4ｼﾝﾎﾟｼﾞｳﾑ\4シンポジウム2009九州\写真\PB0855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086" y="5373688"/>
            <a:ext cx="17399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J:\1製品別資料\372A_加速器\01ILC\ILC協議会\4ｼﾝﾎﾟｼﾞｳﾑ\4シンポジウム2009九州\写真\PB0857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773" y="1060450"/>
            <a:ext cx="17319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J:\1製品別資料\372A_加速器\01ILC\ILC協議会\4ｼﾝﾎﾟｼﾞｳﾑ\4シンポジウム2009九州\写真\PB08589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561" y="2481263"/>
            <a:ext cx="17494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J:\1製品別資料\372A_加速器\01ILC\ILC協議会\4ｼﾝﾎﾟｼﾞｳﾑ\4シンポジウム2009九州\写真\PB08735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2525713"/>
            <a:ext cx="247808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J:\1製品別資料\372A_加速器\01ILC\ILC協議会\4ｼﾝﾎﾟｼﾞｳﾑ\8シンポジウム2010東北\写真\KEK小林さん\P227677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4331" y="2498725"/>
            <a:ext cx="17399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J:\1製品別資料\372A_加速器\01ILC\ILC協議会\4ｼﾝﾎﾟｼﾞｳﾑ\8シンポジウム2010東北\写真\KEK小林さん\P227680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561" y="3933825"/>
            <a:ext cx="17399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J:\1製品別資料\372A_加速器\01ILC\ILC協議会\4ｼﾝﾎﾟｼﾞｳﾑ\6シンポジウム2010京都\写真\KEK小林さん\PA30538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86696" y="5383213"/>
            <a:ext cx="17399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2" descr="J:\1製品別資料\372A_加速器\01ILC\ILC協議会\4ｼﾝﾎﾟｼﾞｳﾑ\6シンポジウム2010京都\写真\KEK小林さん\PA305429.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70438" y="1052513"/>
            <a:ext cx="1731962"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4" descr="J:\1製品別資料\372A_加速器\01ILC\ILC協議会\4ｼﾝﾎﾟｼﾞｳﾑ\7シンポジウム2010名古屋\写真\小林さん\PB27599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36556" y="5368925"/>
            <a:ext cx="17399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6" descr="D:\P704210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20681" y="3933825"/>
            <a:ext cx="17399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7" descr="J:\1製品別資料\372A_加速器\01ILC\ILC協議会\4ｼﾝﾎﾟｼﾞｳﾑ\9シンポジウム2011九州\写真\P830969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50843" y="1060450"/>
            <a:ext cx="171291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Text Box 13"/>
          <p:cNvSpPr txBox="1">
            <a:spLocks noChangeArrowheads="1"/>
          </p:cNvSpPr>
          <p:nvPr/>
        </p:nvSpPr>
        <p:spPr bwMode="auto">
          <a:xfrm>
            <a:off x="670818" y="2205038"/>
            <a:ext cx="12239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b="1" dirty="0"/>
              <a:t>M. Yoshioka</a:t>
            </a:r>
          </a:p>
        </p:txBody>
      </p:sp>
      <p:sp>
        <p:nvSpPr>
          <p:cNvPr id="17424" name="Text Box 13"/>
          <p:cNvSpPr txBox="1">
            <a:spLocks noChangeArrowheads="1"/>
          </p:cNvSpPr>
          <p:nvPr/>
        </p:nvSpPr>
        <p:spPr bwMode="auto">
          <a:xfrm>
            <a:off x="670818" y="3644900"/>
            <a:ext cx="12239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b="1" dirty="0"/>
              <a:t>S. Komamiya</a:t>
            </a:r>
          </a:p>
        </p:txBody>
      </p:sp>
      <p:sp>
        <p:nvSpPr>
          <p:cNvPr id="17425" name="Text Box 13"/>
          <p:cNvSpPr txBox="1">
            <a:spLocks noChangeArrowheads="1"/>
          </p:cNvSpPr>
          <p:nvPr/>
        </p:nvSpPr>
        <p:spPr bwMode="auto">
          <a:xfrm>
            <a:off x="670818" y="5056188"/>
            <a:ext cx="12239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b="1" dirty="0"/>
              <a:t>H. Yamamoto</a:t>
            </a:r>
          </a:p>
        </p:txBody>
      </p:sp>
      <p:sp>
        <p:nvSpPr>
          <p:cNvPr id="17426" name="Text Box 13"/>
          <p:cNvSpPr txBox="1">
            <a:spLocks noChangeArrowheads="1"/>
          </p:cNvSpPr>
          <p:nvPr/>
        </p:nvSpPr>
        <p:spPr bwMode="auto">
          <a:xfrm>
            <a:off x="670818" y="6503988"/>
            <a:ext cx="12239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b="1" dirty="0"/>
              <a:t>H. Murayama</a:t>
            </a:r>
          </a:p>
        </p:txBody>
      </p:sp>
      <p:sp>
        <p:nvSpPr>
          <p:cNvPr id="17427" name="Text Box 13"/>
          <p:cNvSpPr txBox="1">
            <a:spLocks noChangeArrowheads="1"/>
          </p:cNvSpPr>
          <p:nvPr/>
        </p:nvSpPr>
        <p:spPr bwMode="auto">
          <a:xfrm>
            <a:off x="7152456" y="6503988"/>
            <a:ext cx="12239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b="1" dirty="0"/>
              <a:t>T</a:t>
            </a:r>
            <a:r>
              <a:rPr lang="en-US" altLang="ja-JP" sz="1200" b="1" dirty="0" smtClean="0"/>
              <a:t>. </a:t>
            </a:r>
            <a:r>
              <a:rPr lang="en-US" altLang="ja-JP" sz="1200" b="1" dirty="0"/>
              <a:t>Masukawa</a:t>
            </a:r>
          </a:p>
        </p:txBody>
      </p:sp>
      <p:sp>
        <p:nvSpPr>
          <p:cNvPr id="17428" name="Text Box 13"/>
          <p:cNvSpPr txBox="1">
            <a:spLocks noChangeArrowheads="1"/>
          </p:cNvSpPr>
          <p:nvPr/>
        </p:nvSpPr>
        <p:spPr bwMode="auto">
          <a:xfrm>
            <a:off x="7152456" y="5084763"/>
            <a:ext cx="12239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200" b="1" dirty="0"/>
              <a:t>M. Ie</a:t>
            </a:r>
          </a:p>
        </p:txBody>
      </p:sp>
      <p:sp>
        <p:nvSpPr>
          <p:cNvPr id="17429" name="Text Box 13"/>
          <p:cNvSpPr txBox="1">
            <a:spLocks noChangeArrowheads="1"/>
          </p:cNvSpPr>
          <p:nvPr/>
        </p:nvSpPr>
        <p:spPr bwMode="auto">
          <a:xfrm>
            <a:off x="7152456" y="3644900"/>
            <a:ext cx="122396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200" b="1" dirty="0"/>
              <a:t>J. Kawaguchi</a:t>
            </a:r>
          </a:p>
        </p:txBody>
      </p:sp>
      <p:sp>
        <p:nvSpPr>
          <p:cNvPr id="17430" name="Text Box 13"/>
          <p:cNvSpPr txBox="1">
            <a:spLocks noChangeArrowheads="1"/>
          </p:cNvSpPr>
          <p:nvPr/>
        </p:nvSpPr>
        <p:spPr bwMode="auto">
          <a:xfrm>
            <a:off x="7152456" y="2205038"/>
            <a:ext cx="12239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200" b="1" dirty="0"/>
              <a:t>M. Tsujii</a:t>
            </a:r>
          </a:p>
        </p:txBody>
      </p:sp>
      <p:sp>
        <p:nvSpPr>
          <p:cNvPr id="17431" name="Text Box 13"/>
          <p:cNvSpPr txBox="1">
            <a:spLocks noChangeArrowheads="1"/>
          </p:cNvSpPr>
          <p:nvPr/>
        </p:nvSpPr>
        <p:spPr bwMode="auto">
          <a:xfrm>
            <a:off x="5029200" y="2205038"/>
            <a:ext cx="12239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200" b="1" dirty="0"/>
              <a:t>A. Suzuki</a:t>
            </a:r>
          </a:p>
        </p:txBody>
      </p:sp>
      <p:sp>
        <p:nvSpPr>
          <p:cNvPr id="17432" name="Text Box 13"/>
          <p:cNvSpPr txBox="1">
            <a:spLocks noChangeArrowheads="1"/>
          </p:cNvSpPr>
          <p:nvPr/>
        </p:nvSpPr>
        <p:spPr bwMode="auto">
          <a:xfrm>
            <a:off x="5043871" y="6527801"/>
            <a:ext cx="12239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200" b="1" dirty="0"/>
              <a:t>S. Yamashita</a:t>
            </a:r>
          </a:p>
        </p:txBody>
      </p:sp>
      <p:pic>
        <p:nvPicPr>
          <p:cNvPr id="17433" name="Picture 18" descr="J:\1製品別資料\372A_加速器\01ILC\ILC協議会\4ｼﾝﾎﾟｼﾞｳﾑ\4シンポジウム2009九州\写真\PB08591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32547" y="5383213"/>
            <a:ext cx="1730375"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 Box 13"/>
          <p:cNvSpPr txBox="1">
            <a:spLocks noChangeArrowheads="1"/>
          </p:cNvSpPr>
          <p:nvPr/>
        </p:nvSpPr>
        <p:spPr bwMode="auto">
          <a:xfrm>
            <a:off x="2873847" y="6503988"/>
            <a:ext cx="12239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200" b="1" dirty="0"/>
              <a:t>Y. Takayanagi</a:t>
            </a:r>
          </a:p>
        </p:txBody>
      </p:sp>
      <p:sp>
        <p:nvSpPr>
          <p:cNvPr id="29" name="Text Box 13"/>
          <p:cNvSpPr txBox="1">
            <a:spLocks noChangeArrowheads="1"/>
          </p:cNvSpPr>
          <p:nvPr/>
        </p:nvSpPr>
        <p:spPr bwMode="auto">
          <a:xfrm>
            <a:off x="2384152" y="2549526"/>
            <a:ext cx="2306489"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b="1" dirty="0" smtClean="0">
                <a:solidFill>
                  <a:schemeClr val="bg1"/>
                </a:solidFill>
              </a:rPr>
              <a:t>#4 Symposium in Fukuoka</a:t>
            </a:r>
            <a:endParaRPr lang="en-US" altLang="ja-JP" sz="1200" b="1" dirty="0">
              <a:solidFill>
                <a:schemeClr val="bg1"/>
              </a:solidFill>
            </a:endParaRPr>
          </a:p>
        </p:txBody>
      </p:sp>
      <p:sp>
        <p:nvSpPr>
          <p:cNvPr id="30" name="Text Box 13"/>
          <p:cNvSpPr txBox="1">
            <a:spLocks noChangeArrowheads="1"/>
          </p:cNvSpPr>
          <p:nvPr/>
        </p:nvSpPr>
        <p:spPr bwMode="auto">
          <a:xfrm>
            <a:off x="4581053" y="4838700"/>
            <a:ext cx="21511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spcBef>
                <a:spcPct val="50000"/>
              </a:spcBef>
            </a:pPr>
            <a:r>
              <a:rPr lang="en-US" altLang="ja-JP" sz="1200" b="1" dirty="0" smtClean="0">
                <a:solidFill>
                  <a:schemeClr val="bg1"/>
                </a:solidFill>
              </a:rPr>
              <a:t>#8 Symposium in Ohshu</a:t>
            </a:r>
            <a:endParaRPr lang="en-US" altLang="ja-JP" sz="1200" b="1" dirty="0">
              <a:solidFill>
                <a:schemeClr val="bg1"/>
              </a:solidFill>
            </a:endParaRPr>
          </a:p>
        </p:txBody>
      </p:sp>
      <p:pic>
        <p:nvPicPr>
          <p:cNvPr id="2" name="図 1"/>
          <p:cNvPicPr>
            <a:picLocks noChangeAspect="1"/>
          </p:cNvPicPr>
          <p:nvPr/>
        </p:nvPicPr>
        <p:blipFill rotWithShape="1">
          <a:blip r:embed="rId16" cstate="print">
            <a:extLst>
              <a:ext uri="{28A0092B-C50C-407E-A947-70E740481C1C}">
                <a14:useLocalDpi xmlns:a14="http://schemas.microsoft.com/office/drawing/2010/main" val="0"/>
              </a:ext>
            </a:extLst>
          </a:blip>
          <a:srcRect t="10831" r="16912" b="14306"/>
          <a:stretch/>
        </p:blipFill>
        <p:spPr>
          <a:xfrm>
            <a:off x="2632548" y="1060450"/>
            <a:ext cx="1730374" cy="1169203"/>
          </a:xfrm>
          <a:prstGeom prst="rect">
            <a:avLst/>
          </a:prstGeom>
        </p:spPr>
      </p:pic>
      <p:sp>
        <p:nvSpPr>
          <p:cNvPr id="32" name="Text Box 13"/>
          <p:cNvSpPr txBox="1">
            <a:spLocks noChangeArrowheads="1"/>
          </p:cNvSpPr>
          <p:nvPr/>
        </p:nvSpPr>
        <p:spPr bwMode="auto">
          <a:xfrm>
            <a:off x="2915989" y="2205038"/>
            <a:ext cx="12239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200" b="1" dirty="0" smtClean="0"/>
              <a:t>R. D. Heuer</a:t>
            </a:r>
            <a:endParaRPr lang="en-US" altLang="ja-JP" sz="1200" b="1" dirty="0"/>
          </a:p>
        </p:txBody>
      </p:sp>
      <p:sp>
        <p:nvSpPr>
          <p:cNvPr id="33" name="テキスト ボックス 32"/>
          <p:cNvSpPr txBox="1"/>
          <p:nvPr/>
        </p:nvSpPr>
        <p:spPr>
          <a:xfrm>
            <a:off x="8676456" y="6597352"/>
            <a:ext cx="360040" cy="276999"/>
          </a:xfrm>
          <a:prstGeom prst="rect">
            <a:avLst/>
          </a:prstGeom>
          <a:noFill/>
        </p:spPr>
        <p:txBody>
          <a:bodyPr wrap="square" rtlCol="0">
            <a:spAutoFit/>
          </a:bodyPr>
          <a:lstStyle/>
          <a:p>
            <a:r>
              <a:rPr kumimoji="1" lang="en-US" altLang="ja-JP" sz="1200" dirty="0" smtClean="0"/>
              <a:t>14</a:t>
            </a:r>
            <a:endParaRPr kumimoji="1" lang="ja-JP"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idx="4294967295"/>
          </p:nvPr>
        </p:nvSpPr>
        <p:spPr bwMode="auto">
          <a:xfrm>
            <a:off x="169863" y="115888"/>
            <a:ext cx="7065962"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ja-JP" sz="2800" dirty="0" smtClean="0">
                <a:solidFill>
                  <a:schemeClr val="tx1"/>
                </a:solidFill>
              </a:rPr>
              <a:t>Activities of Large Project Study Group  </a:t>
            </a:r>
            <a:endParaRPr lang="ja-JP" altLang="en-US" sz="2800" dirty="0" smtClean="0">
              <a:solidFill>
                <a:schemeClr val="tx1"/>
              </a:solidFill>
            </a:endParaRPr>
          </a:p>
        </p:txBody>
      </p:sp>
      <p:sp>
        <p:nvSpPr>
          <p:cNvPr id="4" name="テキスト ボックス 3"/>
          <p:cNvSpPr txBox="1">
            <a:spLocks noChangeArrowheads="1"/>
          </p:cNvSpPr>
          <p:nvPr/>
        </p:nvSpPr>
        <p:spPr bwMode="auto">
          <a:xfrm>
            <a:off x="395288" y="981075"/>
            <a:ext cx="8497887"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kumimoji="1">
                <a:solidFill>
                  <a:schemeClr val="tx1"/>
                </a:solidFill>
                <a:latin typeface="Arial" charset="0"/>
                <a:ea typeface="ＭＳ Ｐゴシック" pitchFamily="50" charset="-128"/>
              </a:defRPr>
            </a:lvl1pPr>
            <a:lvl2pPr marL="742950" indent="-285750" defTabSz="457200" eaLnBrk="0" hangingPunct="0">
              <a:defRPr kumimoji="1">
                <a:solidFill>
                  <a:schemeClr val="tx1"/>
                </a:solidFill>
                <a:latin typeface="Arial" charset="0"/>
                <a:ea typeface="ＭＳ Ｐゴシック" pitchFamily="50" charset="-128"/>
              </a:defRPr>
            </a:lvl2pPr>
            <a:lvl3pPr marL="1143000" indent="-228600" defTabSz="457200" eaLnBrk="0" hangingPunct="0">
              <a:defRPr kumimoji="1">
                <a:solidFill>
                  <a:schemeClr val="tx1"/>
                </a:solidFill>
                <a:latin typeface="Arial" charset="0"/>
                <a:ea typeface="ＭＳ Ｐゴシック" pitchFamily="50" charset="-128"/>
              </a:defRPr>
            </a:lvl3pPr>
            <a:lvl4pPr marL="1600200" indent="-228600" defTabSz="457200" eaLnBrk="0" hangingPunct="0">
              <a:defRPr kumimoji="1">
                <a:solidFill>
                  <a:schemeClr val="tx1"/>
                </a:solidFill>
                <a:latin typeface="Arial" charset="0"/>
                <a:ea typeface="ＭＳ Ｐゴシック" pitchFamily="50" charset="-128"/>
              </a:defRPr>
            </a:lvl4pPr>
            <a:lvl5pPr marL="2057400" indent="-228600" defTabSz="4572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indent="0" eaLnBrk="1" hangingPunct="1">
              <a:buSzPct val="100000"/>
              <a:defRPr/>
            </a:pPr>
            <a:r>
              <a:rPr lang="en-US" altLang="ja-JP" sz="2200" dirty="0" smtClean="0"/>
              <a:t>(International organization)</a:t>
            </a:r>
          </a:p>
          <a:p>
            <a:pPr eaLnBrk="1" hangingPunct="1">
              <a:buSzPct val="100000"/>
              <a:buFontTx/>
              <a:buBlip>
                <a:blip r:embed="rId3"/>
              </a:buBlip>
              <a:defRPr/>
            </a:pPr>
            <a:r>
              <a:rPr lang="en-US" altLang="ja-JP" sz="2200" dirty="0" smtClean="0"/>
              <a:t>Investigate international organizations of large scale facilities for study of </a:t>
            </a:r>
            <a:r>
              <a:rPr lang="en-US" altLang="ja-JP" sz="2200" b="1" i="1" dirty="0" smtClean="0"/>
              <a:t>ILC</a:t>
            </a:r>
          </a:p>
          <a:p>
            <a:pPr marL="0" indent="0" eaLnBrk="1" hangingPunct="1">
              <a:buSzPct val="100000"/>
              <a:defRPr/>
            </a:pPr>
            <a:endParaRPr lang="en-US" altLang="ja-JP" sz="2200" dirty="0" smtClean="0"/>
          </a:p>
          <a:p>
            <a:pPr marL="0" indent="0" eaLnBrk="1" hangingPunct="1">
              <a:buSzPct val="100000"/>
              <a:defRPr/>
            </a:pPr>
            <a:r>
              <a:rPr lang="en-US" altLang="ja-JP" sz="2200" dirty="0" smtClean="0"/>
              <a:t>(Site issue)</a:t>
            </a:r>
            <a:endParaRPr lang="en-US" altLang="ja-JP" sz="2200" dirty="0"/>
          </a:p>
          <a:p>
            <a:pPr eaLnBrk="1" hangingPunct="1">
              <a:buSzPct val="100000"/>
              <a:buFontTx/>
              <a:buBlip>
                <a:blip r:embed="rId3"/>
              </a:buBlip>
              <a:defRPr/>
            </a:pPr>
            <a:r>
              <a:rPr lang="en-US" altLang="ja-JP" sz="2200" dirty="0" smtClean="0"/>
              <a:t>Study how to reach a consensus of site issue</a:t>
            </a:r>
          </a:p>
          <a:p>
            <a:pPr eaLnBrk="1" hangingPunct="1">
              <a:buSzPct val="100000"/>
              <a:buFontTx/>
              <a:buBlip>
                <a:blip r:embed="rId3"/>
              </a:buBlip>
              <a:defRPr/>
            </a:pPr>
            <a:r>
              <a:rPr lang="en-US" altLang="ja-JP" sz="2200" dirty="0" smtClean="0"/>
              <a:t>Investigate challenges for </a:t>
            </a:r>
            <a:r>
              <a:rPr lang="en-US" altLang="ja-JP" sz="2200" b="1" i="1" dirty="0" smtClean="0"/>
              <a:t>ILC</a:t>
            </a:r>
            <a:r>
              <a:rPr lang="en-US" altLang="ja-JP" sz="2200" dirty="0" smtClean="0"/>
              <a:t> construction in Japan</a:t>
            </a:r>
          </a:p>
          <a:p>
            <a:pPr eaLnBrk="1" hangingPunct="1">
              <a:buSzPct val="100000"/>
              <a:buFontTx/>
              <a:buBlip>
                <a:blip r:embed="rId3"/>
              </a:buBlip>
              <a:defRPr/>
            </a:pPr>
            <a:r>
              <a:rPr lang="en-US" altLang="ja-JP" sz="2200" dirty="0" smtClean="0"/>
              <a:t>Support two candidate local governments to research how to build a global city with </a:t>
            </a:r>
            <a:r>
              <a:rPr lang="en-US" altLang="ja-JP" sz="2200" b="1" i="1" dirty="0" smtClean="0"/>
              <a:t>ILC</a:t>
            </a:r>
          </a:p>
          <a:p>
            <a:pPr marL="0" indent="0" eaLnBrk="1" hangingPunct="1">
              <a:buSzPct val="100000"/>
              <a:defRPr/>
            </a:pPr>
            <a:endParaRPr lang="en-US" altLang="ja-JP" sz="2200" dirty="0" smtClean="0"/>
          </a:p>
          <a:p>
            <a:pPr marL="0" indent="0" eaLnBrk="1" hangingPunct="1">
              <a:buSzPct val="100000"/>
              <a:defRPr/>
            </a:pPr>
            <a:r>
              <a:rPr lang="en-US" altLang="ja-JP" sz="2200" dirty="0" smtClean="0"/>
              <a:t>(Proposal to Government)</a:t>
            </a:r>
          </a:p>
          <a:p>
            <a:pPr eaLnBrk="1" hangingPunct="1">
              <a:buSzPct val="100000"/>
              <a:buFontTx/>
              <a:buBlip>
                <a:blip r:embed="rId3"/>
              </a:buBlip>
              <a:defRPr/>
            </a:pPr>
            <a:r>
              <a:rPr lang="en-US" altLang="ja-JP" sz="2200" dirty="0" smtClean="0"/>
              <a:t>Propose the policy for promoting advanced accelerator to government</a:t>
            </a:r>
          </a:p>
          <a:p>
            <a:pPr marL="0" indent="0" eaLnBrk="1" hangingPunct="1">
              <a:buSzPct val="100000"/>
              <a:defRPr/>
            </a:pPr>
            <a:endParaRPr lang="en-US" altLang="ja-JP" sz="2200" dirty="0" smtClean="0"/>
          </a:p>
          <a:p>
            <a:pPr marL="0" indent="0" eaLnBrk="1" hangingPunct="1">
              <a:buSzPct val="100000"/>
              <a:defRPr/>
            </a:pPr>
            <a:endParaRPr lang="en-US" altLang="ja-JP" sz="2200" dirty="0" smtClean="0"/>
          </a:p>
        </p:txBody>
      </p:sp>
      <p:sp>
        <p:nvSpPr>
          <p:cNvPr id="5" name="テキスト ボックス 4"/>
          <p:cNvSpPr txBox="1"/>
          <p:nvPr/>
        </p:nvSpPr>
        <p:spPr>
          <a:xfrm>
            <a:off x="8676456" y="6597352"/>
            <a:ext cx="360040" cy="276999"/>
          </a:xfrm>
          <a:prstGeom prst="rect">
            <a:avLst/>
          </a:prstGeom>
          <a:noFill/>
        </p:spPr>
        <p:txBody>
          <a:bodyPr wrap="square" rtlCol="0">
            <a:spAutoFit/>
          </a:bodyPr>
          <a:lstStyle/>
          <a:p>
            <a:r>
              <a:rPr kumimoji="1" lang="en-US" altLang="ja-JP" sz="1200" dirty="0" smtClean="0"/>
              <a:t>15</a:t>
            </a:r>
            <a:endParaRPr kumimoji="1" lang="ja-JP" altLang="en-US" sz="1200" dirty="0"/>
          </a:p>
        </p:txBody>
      </p:sp>
    </p:spTree>
    <p:extLst>
      <p:ext uri="{BB962C8B-B14F-4D97-AF65-F5344CB8AC3E}">
        <p14:creationId xmlns:p14="http://schemas.microsoft.com/office/powerpoint/2010/main" val="2778556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79388" y="115888"/>
            <a:ext cx="61563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3200" b="1" dirty="0"/>
              <a:t>Large project study Group </a:t>
            </a:r>
          </a:p>
        </p:txBody>
      </p:sp>
      <p:graphicFrame>
        <p:nvGraphicFramePr>
          <p:cNvPr id="3" name="表 2"/>
          <p:cNvGraphicFramePr>
            <a:graphicFrameLocks noGrp="1"/>
          </p:cNvGraphicFramePr>
          <p:nvPr>
            <p:extLst>
              <p:ext uri="{D42A27DB-BD31-4B8C-83A1-F6EECF244321}">
                <p14:modId xmlns:p14="http://schemas.microsoft.com/office/powerpoint/2010/main" val="1048452876"/>
              </p:ext>
            </p:extLst>
          </p:nvPr>
        </p:nvGraphicFramePr>
        <p:xfrm>
          <a:off x="323850" y="1052736"/>
          <a:ext cx="4248150" cy="5577188"/>
        </p:xfrm>
        <a:graphic>
          <a:graphicData uri="http://schemas.openxmlformats.org/drawingml/2006/table">
            <a:tbl>
              <a:tblPr firstRow="1" bandRow="1">
                <a:tableStyleId>{72833802-FEF1-4C79-8D5D-14CF1EAF98D9}</a:tableStyleId>
              </a:tblPr>
              <a:tblGrid>
                <a:gridCol w="447172"/>
                <a:gridCol w="3800978"/>
              </a:tblGrid>
              <a:tr h="274262">
                <a:tc>
                  <a:txBody>
                    <a:bodyPr/>
                    <a:lstStyle/>
                    <a:p>
                      <a:r>
                        <a:rPr kumimoji="1" lang="en-US" altLang="ja-JP" sz="1200" dirty="0" smtClean="0"/>
                        <a:t>No.</a:t>
                      </a:r>
                      <a:endParaRPr kumimoji="1" lang="ja-JP" altLang="en-US" sz="1200" dirty="0"/>
                    </a:p>
                  </a:txBody>
                  <a:tcPr marL="91433" marR="91433" marT="45698" marB="45698"/>
                </a:tc>
                <a:tc>
                  <a:txBody>
                    <a:bodyPr/>
                    <a:lstStyle/>
                    <a:p>
                      <a:r>
                        <a:rPr kumimoji="1" lang="en-US" altLang="ja-JP" sz="1200" dirty="0" smtClean="0"/>
                        <a:t>Theme</a:t>
                      </a:r>
                      <a:endParaRPr kumimoji="1" lang="ja-JP" altLang="en-US" sz="1200" dirty="0"/>
                    </a:p>
                  </a:txBody>
                  <a:tcPr marL="91433" marR="91433" marT="45698" marB="45698"/>
                </a:tc>
              </a:tr>
              <a:tr h="274262">
                <a:tc>
                  <a:txBody>
                    <a:bodyPr/>
                    <a:lstStyle/>
                    <a:p>
                      <a:r>
                        <a:rPr kumimoji="1" lang="en-US" altLang="ja-JP" sz="1200" dirty="0" smtClean="0"/>
                        <a:t>1</a:t>
                      </a:r>
                      <a:endParaRPr kumimoji="1" lang="ja-JP" altLang="en-US" sz="1200" dirty="0"/>
                    </a:p>
                  </a:txBody>
                  <a:tcPr marL="91433" marR="91433" marT="45698" marB="456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Starting Large project study group</a:t>
                      </a:r>
                      <a:endParaRPr kumimoji="1" lang="ja-JP" altLang="en-US" sz="1200" dirty="0" smtClean="0"/>
                    </a:p>
                  </a:txBody>
                  <a:tcPr marL="91433" marR="91433" marT="45698" marB="45698"/>
                </a:tc>
              </a:tr>
              <a:tr h="274262">
                <a:tc>
                  <a:txBody>
                    <a:bodyPr/>
                    <a:lstStyle/>
                    <a:p>
                      <a:r>
                        <a:rPr kumimoji="1" lang="en-US" altLang="ja-JP" sz="1200" dirty="0" smtClean="0"/>
                        <a:t>2</a:t>
                      </a:r>
                      <a:endParaRPr kumimoji="1" lang="ja-JP" altLang="en-US" sz="1200" dirty="0"/>
                    </a:p>
                  </a:txBody>
                  <a:tcPr marL="91433" marR="91433" marT="45698" marB="45698"/>
                </a:tc>
                <a:tc>
                  <a:txBody>
                    <a:bodyPr/>
                    <a:lstStyle/>
                    <a:p>
                      <a:r>
                        <a:rPr kumimoji="1" lang="en-US" altLang="ja-JP" sz="1200" dirty="0" smtClean="0"/>
                        <a:t>The history</a:t>
                      </a:r>
                      <a:r>
                        <a:rPr kumimoji="1" lang="en-US" altLang="ja-JP" sz="1200" baseline="0" dirty="0" smtClean="0"/>
                        <a:t> and </a:t>
                      </a:r>
                      <a:r>
                        <a:rPr kumimoji="1" lang="en-US" altLang="ja-JP" sz="1200" dirty="0" smtClean="0"/>
                        <a:t>current status</a:t>
                      </a:r>
                      <a:r>
                        <a:rPr kumimoji="1" lang="en-US" altLang="ja-JP" sz="1200" baseline="0" dirty="0" smtClean="0"/>
                        <a:t> of ITER</a:t>
                      </a:r>
                      <a:endParaRPr kumimoji="1" lang="ja-JP" altLang="en-US" sz="1200" dirty="0"/>
                    </a:p>
                  </a:txBody>
                  <a:tcPr marL="91433" marR="91433" marT="45698" marB="45698"/>
                </a:tc>
              </a:tr>
              <a:tr h="457129">
                <a:tc>
                  <a:txBody>
                    <a:bodyPr/>
                    <a:lstStyle/>
                    <a:p>
                      <a:r>
                        <a:rPr kumimoji="1" lang="en-US" altLang="ja-JP" sz="1200" dirty="0" smtClean="0"/>
                        <a:t>3</a:t>
                      </a:r>
                      <a:endParaRPr kumimoji="1" lang="ja-JP" altLang="en-US" sz="1200" dirty="0"/>
                    </a:p>
                  </a:txBody>
                  <a:tcPr marL="91433" marR="91433" marT="45698" marB="45698"/>
                </a:tc>
                <a:tc>
                  <a:txBody>
                    <a:bodyPr/>
                    <a:lstStyle/>
                    <a:p>
                      <a:r>
                        <a:rPr kumimoji="1" lang="en-US" altLang="ja-JP" sz="1200" dirty="0" smtClean="0"/>
                        <a:t>Construction</a:t>
                      </a:r>
                      <a:r>
                        <a:rPr kumimoji="1" lang="en-US" altLang="ja-JP" sz="1200" baseline="0" dirty="0" smtClean="0"/>
                        <a:t> of J-PARC / </a:t>
                      </a:r>
                    </a:p>
                    <a:p>
                      <a:r>
                        <a:rPr kumimoji="1" lang="en-US" altLang="ja-JP" sz="1200" dirty="0" smtClean="0"/>
                        <a:t>International Collaboration at DESY</a:t>
                      </a:r>
                      <a:endParaRPr kumimoji="1" lang="ja-JP" altLang="en-US" sz="1200" dirty="0"/>
                    </a:p>
                  </a:txBody>
                  <a:tcPr marL="91433" marR="91433" marT="45698" marB="45698"/>
                </a:tc>
              </a:tr>
              <a:tr h="457129">
                <a:tc>
                  <a:txBody>
                    <a:bodyPr/>
                    <a:lstStyle/>
                    <a:p>
                      <a:r>
                        <a:rPr kumimoji="1" lang="en-US" altLang="ja-JP" sz="1200" dirty="0" smtClean="0"/>
                        <a:t>4</a:t>
                      </a:r>
                      <a:endParaRPr kumimoji="1" lang="ja-JP" altLang="en-US" sz="1200" dirty="0"/>
                    </a:p>
                  </a:txBody>
                  <a:tcPr marL="91433" marR="91433" marT="45698" marB="45698"/>
                </a:tc>
                <a:tc>
                  <a:txBody>
                    <a:bodyPr/>
                    <a:lstStyle/>
                    <a:p>
                      <a:r>
                        <a:rPr kumimoji="1" lang="en-US" altLang="ja-JP" sz="1200" dirty="0" smtClean="0"/>
                        <a:t>The</a:t>
                      </a:r>
                      <a:r>
                        <a:rPr kumimoji="1" lang="en-US" altLang="ja-JP" sz="1200" baseline="0" dirty="0" smtClean="0"/>
                        <a:t> history and current status of LHC /</a:t>
                      </a:r>
                    </a:p>
                    <a:p>
                      <a:r>
                        <a:rPr kumimoji="1" lang="en-US" altLang="ja-JP" sz="1200" baseline="0" dirty="0" smtClean="0"/>
                        <a:t>The experience of Spring-8</a:t>
                      </a:r>
                      <a:endParaRPr kumimoji="1" lang="ja-JP" altLang="en-US" sz="1200" dirty="0"/>
                    </a:p>
                  </a:txBody>
                  <a:tcPr marL="91433" marR="91433" marT="45698" marB="45698"/>
                </a:tc>
              </a:tr>
              <a:tr h="457129">
                <a:tc>
                  <a:txBody>
                    <a:bodyPr/>
                    <a:lstStyle/>
                    <a:p>
                      <a:r>
                        <a:rPr kumimoji="1" lang="en-US" altLang="ja-JP" sz="1200" dirty="0" smtClean="0"/>
                        <a:t>5</a:t>
                      </a:r>
                      <a:endParaRPr kumimoji="1" lang="ja-JP" altLang="en-US" sz="1200" dirty="0"/>
                    </a:p>
                  </a:txBody>
                  <a:tcPr marL="91433" marR="91433" marT="45698" marB="45698"/>
                </a:tc>
                <a:tc>
                  <a:txBody>
                    <a:bodyPr/>
                    <a:lstStyle/>
                    <a:p>
                      <a:r>
                        <a:rPr kumimoji="1" lang="en-US" altLang="ja-JP" sz="1200" dirty="0" smtClean="0"/>
                        <a:t>Intellectual Issue for Large project</a:t>
                      </a:r>
                      <a:r>
                        <a:rPr kumimoji="1" lang="en-US" altLang="ja-JP" sz="1200" baseline="0" dirty="0" smtClean="0"/>
                        <a:t> /</a:t>
                      </a:r>
                    </a:p>
                    <a:p>
                      <a:r>
                        <a:rPr kumimoji="1" lang="en-US" altLang="ja-JP" sz="1200" baseline="0" dirty="0" smtClean="0"/>
                        <a:t>The experience of KEKB</a:t>
                      </a:r>
                      <a:endParaRPr kumimoji="1" lang="ja-JP" altLang="en-US" sz="1200" dirty="0"/>
                    </a:p>
                  </a:txBody>
                  <a:tcPr marL="91433" marR="91433" marT="45698" marB="45698"/>
                </a:tc>
              </a:tr>
              <a:tr h="457129">
                <a:tc>
                  <a:txBody>
                    <a:bodyPr/>
                    <a:lstStyle/>
                    <a:p>
                      <a:r>
                        <a:rPr kumimoji="1" lang="en-US" altLang="ja-JP" sz="1200" dirty="0" smtClean="0"/>
                        <a:t>6</a:t>
                      </a:r>
                      <a:endParaRPr kumimoji="1" lang="ja-JP" altLang="en-US" sz="1200" dirty="0"/>
                    </a:p>
                  </a:txBody>
                  <a:tcPr marL="91433" marR="91433" marT="45698" marB="45698"/>
                </a:tc>
                <a:tc>
                  <a:txBody>
                    <a:bodyPr/>
                    <a:lstStyle/>
                    <a:p>
                      <a:r>
                        <a:rPr kumimoji="1" lang="en-US" altLang="ja-JP" sz="1200" dirty="0" smtClean="0"/>
                        <a:t>Intellectual</a:t>
                      </a:r>
                      <a:r>
                        <a:rPr kumimoji="1" lang="en-US" altLang="ja-JP" sz="1200" baseline="0" dirty="0" smtClean="0"/>
                        <a:t> property Issues in conducting R&amp;D with International collaboration</a:t>
                      </a:r>
                      <a:endParaRPr kumimoji="1" lang="ja-JP" altLang="en-US" sz="1200" dirty="0"/>
                    </a:p>
                  </a:txBody>
                  <a:tcPr marL="91433" marR="91433" marT="45698" marB="45698"/>
                </a:tc>
              </a:tr>
              <a:tr h="639995">
                <a:tc>
                  <a:txBody>
                    <a:bodyPr/>
                    <a:lstStyle/>
                    <a:p>
                      <a:r>
                        <a:rPr kumimoji="1" lang="en-US" altLang="ja-JP" sz="1200" dirty="0" smtClean="0"/>
                        <a:t>7</a:t>
                      </a:r>
                      <a:endParaRPr kumimoji="1" lang="ja-JP" altLang="en-US" sz="1200" dirty="0"/>
                    </a:p>
                  </a:txBody>
                  <a:tcPr marL="91433" marR="91433" marT="45698" marB="45698"/>
                </a:tc>
                <a:tc>
                  <a:txBody>
                    <a:bodyPr/>
                    <a:lstStyle/>
                    <a:p>
                      <a:r>
                        <a:rPr kumimoji="1" lang="en-US" altLang="ja-JP" sz="1200" dirty="0" smtClean="0"/>
                        <a:t>The</a:t>
                      </a:r>
                      <a:r>
                        <a:rPr kumimoji="1" lang="en-US" altLang="ja-JP" sz="1200" baseline="0" dirty="0" smtClean="0"/>
                        <a:t> experience of </a:t>
                      </a:r>
                      <a:r>
                        <a:rPr kumimoji="1" lang="en-US" altLang="ja-JP" sz="1200" dirty="0" smtClean="0"/>
                        <a:t>High performance computing infrastructure</a:t>
                      </a:r>
                      <a:r>
                        <a:rPr kumimoji="1" lang="en-US" altLang="ja-JP" sz="1200" baseline="0" dirty="0" smtClean="0"/>
                        <a:t> development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International</a:t>
                      </a:r>
                      <a:r>
                        <a:rPr kumimoji="1" lang="en-US" altLang="ja-JP" sz="1200" baseline="0" dirty="0" smtClean="0"/>
                        <a:t> large project of Astronomy</a:t>
                      </a:r>
                      <a:endParaRPr kumimoji="1" lang="ja-JP" altLang="en-US" sz="1200" dirty="0" smtClean="0"/>
                    </a:p>
                  </a:txBody>
                  <a:tcPr marL="91433" marR="91433" marT="45698" marB="45698"/>
                </a:tc>
              </a:tr>
              <a:tr h="457129">
                <a:tc>
                  <a:txBody>
                    <a:bodyPr/>
                    <a:lstStyle/>
                    <a:p>
                      <a:r>
                        <a:rPr kumimoji="1" lang="en-US" altLang="ja-JP" sz="1200" dirty="0" smtClean="0"/>
                        <a:t>8</a:t>
                      </a:r>
                      <a:endParaRPr kumimoji="1" lang="ja-JP" altLang="en-US" sz="1200" dirty="0"/>
                    </a:p>
                  </a:txBody>
                  <a:tcPr marL="91433" marR="91433" marT="45698" marB="45698"/>
                </a:tc>
                <a:tc>
                  <a:txBody>
                    <a:bodyPr/>
                    <a:lstStyle/>
                    <a:p>
                      <a:r>
                        <a:rPr kumimoji="1" lang="en-US" altLang="ja-JP" sz="1200" baseline="0" dirty="0" smtClean="0"/>
                        <a:t>Management of Big science project / </a:t>
                      </a:r>
                    </a:p>
                    <a:p>
                      <a:r>
                        <a:rPr kumimoji="1" lang="en-US" altLang="ja-JP" sz="1200" baseline="0" dirty="0" smtClean="0"/>
                        <a:t>The experience of the super express export to Taiwan</a:t>
                      </a:r>
                      <a:endParaRPr kumimoji="1" lang="ja-JP" altLang="en-US" sz="1200" dirty="0"/>
                    </a:p>
                  </a:txBody>
                  <a:tcPr marL="91433" marR="91433" marT="45698" marB="45698"/>
                </a:tc>
              </a:tr>
              <a:tr h="457129">
                <a:tc>
                  <a:txBody>
                    <a:bodyPr/>
                    <a:lstStyle/>
                    <a:p>
                      <a:r>
                        <a:rPr kumimoji="1" lang="en-US" altLang="ja-JP" sz="1200" dirty="0" smtClean="0"/>
                        <a:t>9</a:t>
                      </a:r>
                      <a:endParaRPr kumimoji="1" lang="ja-JP" altLang="en-US" sz="1200" dirty="0"/>
                    </a:p>
                  </a:txBody>
                  <a:tcPr marL="91433" marR="91433" marT="45698" marB="45698"/>
                </a:tc>
                <a:tc>
                  <a:txBody>
                    <a:bodyPr/>
                    <a:lstStyle/>
                    <a:p>
                      <a:r>
                        <a:rPr kumimoji="1" lang="en-US" altLang="ja-JP" sz="1200" dirty="0" smtClean="0"/>
                        <a:t>International</a:t>
                      </a:r>
                      <a:r>
                        <a:rPr kumimoji="1" lang="en-US" altLang="ja-JP" sz="1200" baseline="0" dirty="0" smtClean="0"/>
                        <a:t> political aspect of International science project ,for example International Space Station</a:t>
                      </a:r>
                      <a:endParaRPr kumimoji="1" lang="ja-JP" altLang="en-US" sz="1200" dirty="0"/>
                    </a:p>
                  </a:txBody>
                  <a:tcPr marL="91433" marR="91433" marT="45698" marB="45698"/>
                </a:tc>
              </a:tr>
              <a:tr h="457129">
                <a:tc>
                  <a:txBody>
                    <a:bodyPr/>
                    <a:lstStyle/>
                    <a:p>
                      <a:r>
                        <a:rPr kumimoji="1" lang="en-US" altLang="ja-JP" sz="1200" dirty="0" smtClean="0"/>
                        <a:t>10</a:t>
                      </a:r>
                      <a:endParaRPr kumimoji="1" lang="ja-JP" altLang="en-US" sz="1200" dirty="0"/>
                    </a:p>
                  </a:txBody>
                  <a:tcPr marL="91433" marR="91433" marT="45698" marB="45698"/>
                </a:tc>
                <a:tc>
                  <a:txBody>
                    <a:bodyPr/>
                    <a:lstStyle/>
                    <a:p>
                      <a:r>
                        <a:rPr kumimoji="1" lang="en-US" altLang="ja-JP" sz="1200" dirty="0" smtClean="0"/>
                        <a:t>Innovative</a:t>
                      </a:r>
                      <a:r>
                        <a:rPr kumimoji="1" lang="en-US" altLang="ja-JP" sz="1200" baseline="0" dirty="0" smtClean="0"/>
                        <a:t> outreach; How do we publicize the future possibility?</a:t>
                      </a:r>
                      <a:endParaRPr kumimoji="1" lang="ja-JP" altLang="en-US" sz="1200" dirty="0"/>
                    </a:p>
                  </a:txBody>
                  <a:tcPr marL="91433" marR="91433" marT="45698" marB="45698"/>
                </a:tc>
              </a:tr>
              <a:tr h="457076">
                <a:tc>
                  <a:txBody>
                    <a:bodyPr/>
                    <a:lstStyle/>
                    <a:p>
                      <a:r>
                        <a:rPr kumimoji="1" lang="en-US" altLang="ja-JP" sz="1200" dirty="0" smtClean="0"/>
                        <a:t>11</a:t>
                      </a:r>
                      <a:endParaRPr kumimoji="1" lang="ja-JP" altLang="en-US" sz="1200" dirty="0"/>
                    </a:p>
                  </a:txBody>
                  <a:tcPr marL="91433" marR="91433" marT="45698" marB="456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Marketing research</a:t>
                      </a:r>
                      <a:r>
                        <a:rPr kumimoji="1" lang="en-US" altLang="ja-JP" sz="1200" baseline="0" dirty="0" smtClean="0"/>
                        <a:t> for the accelerators</a:t>
                      </a:r>
                      <a:endParaRPr kumimoji="1" lang="ja-JP" altLang="en-US" sz="1200" dirty="0" smtClean="0"/>
                    </a:p>
                  </a:txBody>
                  <a:tcPr marL="91433" marR="91433" marT="45698" marB="45698"/>
                </a:tc>
              </a:tr>
              <a:tr h="457129">
                <a:tc>
                  <a:txBody>
                    <a:bodyPr/>
                    <a:lstStyle/>
                    <a:p>
                      <a:r>
                        <a:rPr kumimoji="1" lang="en-US" altLang="ja-JP" sz="1200" dirty="0" smtClean="0"/>
                        <a:t>12</a:t>
                      </a:r>
                      <a:endParaRPr kumimoji="1" lang="ja-JP" altLang="en-US" sz="1200" dirty="0"/>
                    </a:p>
                  </a:txBody>
                  <a:tcPr marL="91433" marR="91433" marT="45698" marB="45698"/>
                </a:tc>
                <a:tc>
                  <a:txBody>
                    <a:bodyPr/>
                    <a:lstStyle/>
                    <a:p>
                      <a:r>
                        <a:rPr kumimoji="1" lang="en-US" altLang="ja-JP" sz="1200" dirty="0" smtClean="0"/>
                        <a:t>Experience of HIMAC and  the future of heavy particle therapy</a:t>
                      </a:r>
                      <a:endParaRPr kumimoji="1" lang="ja-JP" altLang="en-US" sz="1200" dirty="0"/>
                    </a:p>
                  </a:txBody>
                  <a:tcPr marL="91433" marR="91433" marT="45698" marB="45698"/>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85023759"/>
              </p:ext>
            </p:extLst>
          </p:nvPr>
        </p:nvGraphicFramePr>
        <p:xfrm>
          <a:off x="4716463" y="1052736"/>
          <a:ext cx="4248150" cy="5211761"/>
        </p:xfrm>
        <a:graphic>
          <a:graphicData uri="http://schemas.openxmlformats.org/drawingml/2006/table">
            <a:tbl>
              <a:tblPr firstRow="1" bandRow="1">
                <a:tableStyleId>{72833802-FEF1-4C79-8D5D-14CF1EAF98D9}</a:tableStyleId>
              </a:tblPr>
              <a:tblGrid>
                <a:gridCol w="447172"/>
                <a:gridCol w="3800978"/>
              </a:tblGrid>
              <a:tr h="274279">
                <a:tc>
                  <a:txBody>
                    <a:bodyPr/>
                    <a:lstStyle/>
                    <a:p>
                      <a:r>
                        <a:rPr kumimoji="1" lang="en-US" altLang="ja-JP" sz="1200" dirty="0" smtClean="0"/>
                        <a:t>No.</a:t>
                      </a:r>
                      <a:endParaRPr kumimoji="1" lang="ja-JP" altLang="en-US" sz="1200" dirty="0"/>
                    </a:p>
                  </a:txBody>
                  <a:tcPr marL="91433" marR="91433" marT="45694" marB="45694"/>
                </a:tc>
                <a:tc>
                  <a:txBody>
                    <a:bodyPr/>
                    <a:lstStyle/>
                    <a:p>
                      <a:r>
                        <a:rPr kumimoji="1" lang="en-US" altLang="ja-JP" sz="1200" dirty="0" smtClean="0"/>
                        <a:t>Theme</a:t>
                      </a:r>
                      <a:endParaRPr kumimoji="1" lang="ja-JP" altLang="en-US" sz="1200" dirty="0"/>
                    </a:p>
                  </a:txBody>
                  <a:tcPr marL="91433" marR="91433" marT="45694" marB="45694"/>
                </a:tc>
              </a:tr>
              <a:tr h="457170">
                <a:tc>
                  <a:txBody>
                    <a:bodyPr/>
                    <a:lstStyle/>
                    <a:p>
                      <a:r>
                        <a:rPr kumimoji="1" lang="en-US" altLang="ja-JP" sz="1200" dirty="0" smtClean="0"/>
                        <a:t>13</a:t>
                      </a:r>
                      <a:endParaRPr kumimoji="1" lang="ja-JP" altLang="en-US" sz="1200" dirty="0"/>
                    </a:p>
                  </a:txBody>
                  <a:tcPr marL="91433" marR="91433"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Policy of Atomic energy based on</a:t>
                      </a:r>
                      <a:r>
                        <a:rPr kumimoji="1" lang="en-US" altLang="ja-JP" sz="1200" baseline="0" dirty="0" smtClean="0"/>
                        <a:t> the energy and e</a:t>
                      </a:r>
                      <a:r>
                        <a:rPr kumimoji="1" lang="en-US" altLang="ja-JP" sz="1200" dirty="0" smtClean="0"/>
                        <a:t>nvironmental issues</a:t>
                      </a:r>
                      <a:endParaRPr kumimoji="1" lang="ja-JP" altLang="en-US" sz="1200" dirty="0" smtClean="0"/>
                    </a:p>
                  </a:txBody>
                  <a:tcPr marL="91433" marR="91433" marT="45694" marB="45694"/>
                </a:tc>
              </a:tr>
              <a:tr h="274279">
                <a:tc>
                  <a:txBody>
                    <a:bodyPr/>
                    <a:lstStyle/>
                    <a:p>
                      <a:r>
                        <a:rPr kumimoji="1" lang="en-US" altLang="ja-JP" sz="1200" dirty="0" smtClean="0"/>
                        <a:t>14</a:t>
                      </a:r>
                      <a:endParaRPr kumimoji="1" lang="ja-JP" altLang="en-US" sz="1200" dirty="0"/>
                    </a:p>
                  </a:txBody>
                  <a:tcPr marL="91433" marR="91433" marT="45694" marB="45694"/>
                </a:tc>
                <a:tc>
                  <a:txBody>
                    <a:bodyPr/>
                    <a:lstStyle/>
                    <a:p>
                      <a:r>
                        <a:rPr kumimoji="1" lang="en-US" altLang="ja-JP" sz="1200" baseline="0" dirty="0" smtClean="0"/>
                        <a:t>Radiation Restriction of the accelerators</a:t>
                      </a:r>
                      <a:endParaRPr kumimoji="1" lang="ja-JP" altLang="en-US" sz="1200" dirty="0"/>
                    </a:p>
                  </a:txBody>
                  <a:tcPr marL="91433" marR="91433" marT="45694" marB="45694"/>
                </a:tc>
              </a:tr>
              <a:tr h="457170">
                <a:tc>
                  <a:txBody>
                    <a:bodyPr/>
                    <a:lstStyle/>
                    <a:p>
                      <a:r>
                        <a:rPr kumimoji="1" lang="en-US" altLang="ja-JP" sz="1200" dirty="0" smtClean="0"/>
                        <a:t>15</a:t>
                      </a:r>
                      <a:endParaRPr kumimoji="1" lang="ja-JP" altLang="en-US" sz="1200" dirty="0"/>
                    </a:p>
                  </a:txBody>
                  <a:tcPr marL="91433" marR="91433" marT="45694" marB="45694"/>
                </a:tc>
                <a:tc>
                  <a:txBody>
                    <a:bodyPr/>
                    <a:lstStyle/>
                    <a:p>
                      <a:r>
                        <a:rPr kumimoji="1" lang="en-US" altLang="ja-JP" sz="1200" dirty="0" smtClean="0"/>
                        <a:t>The status of ILC /</a:t>
                      </a:r>
                    </a:p>
                    <a:p>
                      <a:r>
                        <a:rPr kumimoji="1" lang="en-US" altLang="ja-JP" sz="1200" dirty="0" smtClean="0"/>
                        <a:t>WG on Study</a:t>
                      </a:r>
                      <a:r>
                        <a:rPr kumimoji="1" lang="en-US" altLang="ja-JP" sz="1200" baseline="0" dirty="0" smtClean="0"/>
                        <a:t> for c</a:t>
                      </a:r>
                      <a:r>
                        <a:rPr kumimoji="1" lang="en-US" altLang="ja-JP" sz="1200" dirty="0" smtClean="0"/>
                        <a:t>hallenges</a:t>
                      </a:r>
                      <a:r>
                        <a:rPr kumimoji="1" lang="en-US" altLang="ja-JP" sz="1200" baseline="0" dirty="0" smtClean="0"/>
                        <a:t> of ILC construction</a:t>
                      </a:r>
                      <a:endParaRPr kumimoji="1" lang="ja-JP" altLang="en-US" sz="1200" dirty="0"/>
                    </a:p>
                  </a:txBody>
                  <a:tcPr marL="91433" marR="91433" marT="45694" marB="45694"/>
                </a:tc>
              </a:tr>
              <a:tr h="457170">
                <a:tc>
                  <a:txBody>
                    <a:bodyPr/>
                    <a:lstStyle/>
                    <a:p>
                      <a:r>
                        <a:rPr kumimoji="1" lang="en-US" altLang="ja-JP" sz="1200" dirty="0" smtClean="0"/>
                        <a:t>16</a:t>
                      </a:r>
                      <a:endParaRPr kumimoji="1" lang="ja-JP" altLang="en-US" sz="1200" dirty="0"/>
                    </a:p>
                  </a:txBody>
                  <a:tcPr marL="91433" marR="91433"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Intermediate report on</a:t>
                      </a:r>
                      <a:r>
                        <a:rPr kumimoji="1" lang="en-US" altLang="ja-JP" sz="1200" baseline="0" dirty="0" smtClean="0"/>
                        <a:t> </a:t>
                      </a:r>
                      <a:r>
                        <a:rPr kumimoji="1" lang="en-US" altLang="ja-JP" sz="1200" dirty="0" smtClean="0"/>
                        <a:t>Study</a:t>
                      </a:r>
                      <a:r>
                        <a:rPr kumimoji="1" lang="en-US" altLang="ja-JP" sz="1200" baseline="0" dirty="0" smtClean="0"/>
                        <a:t> for c</a:t>
                      </a:r>
                      <a:r>
                        <a:rPr kumimoji="1" lang="en-US" altLang="ja-JP" sz="1200" dirty="0" smtClean="0"/>
                        <a:t>hallenges</a:t>
                      </a:r>
                      <a:r>
                        <a:rPr kumimoji="1" lang="en-US" altLang="ja-JP" sz="1200" baseline="0" dirty="0" smtClean="0"/>
                        <a:t> of ILC construction (WG)</a:t>
                      </a:r>
                      <a:endParaRPr kumimoji="1" lang="ja-JP" altLang="en-US" sz="1200" dirty="0" smtClean="0"/>
                    </a:p>
                  </a:txBody>
                  <a:tcPr marL="91433" marR="91433" marT="45694" marB="45694"/>
                </a:tc>
              </a:tr>
              <a:tr h="274279">
                <a:tc>
                  <a:txBody>
                    <a:bodyPr/>
                    <a:lstStyle/>
                    <a:p>
                      <a:r>
                        <a:rPr kumimoji="1" lang="en-US" altLang="ja-JP" sz="1200" dirty="0" smtClean="0"/>
                        <a:t>17</a:t>
                      </a:r>
                      <a:endParaRPr kumimoji="1" lang="ja-JP" altLang="en-US" sz="1200" dirty="0"/>
                    </a:p>
                  </a:txBody>
                  <a:tcPr marL="91433" marR="91433" marT="45694" marB="45694"/>
                </a:tc>
                <a:tc>
                  <a:txBody>
                    <a:bodyPr/>
                    <a:lstStyle/>
                    <a:p>
                      <a:r>
                        <a:rPr kumimoji="1" lang="en-US" altLang="ja-JP" sz="1200" dirty="0" smtClean="0"/>
                        <a:t>Intellectual</a:t>
                      </a:r>
                      <a:r>
                        <a:rPr kumimoji="1" lang="en-US" altLang="ja-JP" sz="1200" baseline="0" dirty="0" smtClean="0"/>
                        <a:t> property issues of ITER</a:t>
                      </a:r>
                      <a:endParaRPr kumimoji="1" lang="ja-JP" altLang="en-US" sz="1200" dirty="0" smtClean="0"/>
                    </a:p>
                  </a:txBody>
                  <a:tcPr marL="91433" marR="91433" marT="45694" marB="45694"/>
                </a:tc>
              </a:tr>
              <a:tr h="457170">
                <a:tc>
                  <a:txBody>
                    <a:bodyPr/>
                    <a:lstStyle/>
                    <a:p>
                      <a:r>
                        <a:rPr kumimoji="1" lang="en-US" altLang="ja-JP" sz="1200" dirty="0" smtClean="0"/>
                        <a:t>18</a:t>
                      </a:r>
                      <a:endParaRPr kumimoji="1" lang="ja-JP" altLang="en-US" sz="1200" dirty="0"/>
                    </a:p>
                  </a:txBody>
                  <a:tcPr marL="91433" marR="91433"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Report on</a:t>
                      </a:r>
                      <a:r>
                        <a:rPr kumimoji="1" lang="en-US" altLang="ja-JP" sz="1200" baseline="0" dirty="0" smtClean="0"/>
                        <a:t> </a:t>
                      </a:r>
                      <a:r>
                        <a:rPr kumimoji="1" lang="en-US" altLang="ja-JP" sz="1200" dirty="0" smtClean="0"/>
                        <a:t>Study</a:t>
                      </a:r>
                      <a:r>
                        <a:rPr kumimoji="1" lang="en-US" altLang="ja-JP" sz="1200" baseline="0" dirty="0" smtClean="0"/>
                        <a:t> for c</a:t>
                      </a:r>
                      <a:r>
                        <a:rPr kumimoji="1" lang="en-US" altLang="ja-JP" sz="1200" dirty="0" smtClean="0"/>
                        <a:t>hallenges</a:t>
                      </a:r>
                      <a:r>
                        <a:rPr kumimoji="1" lang="en-US" altLang="ja-JP" sz="1200" baseline="0" dirty="0" smtClean="0"/>
                        <a:t> of ILC construction (WG)</a:t>
                      </a:r>
                      <a:endParaRPr kumimoji="1" lang="ja-JP" altLang="en-US" sz="1200" dirty="0" smtClean="0"/>
                    </a:p>
                  </a:txBody>
                  <a:tcPr marL="91433" marR="91433" marT="45694" marB="45694"/>
                </a:tc>
              </a:tr>
              <a:tr h="640061">
                <a:tc>
                  <a:txBody>
                    <a:bodyPr/>
                    <a:lstStyle/>
                    <a:p>
                      <a:r>
                        <a:rPr kumimoji="1" lang="en-US" altLang="ja-JP" sz="1200" dirty="0" smtClean="0"/>
                        <a:t>19</a:t>
                      </a:r>
                      <a:endParaRPr kumimoji="1" lang="ja-JP" altLang="en-US" sz="1200" dirty="0"/>
                    </a:p>
                  </a:txBody>
                  <a:tcPr marL="91433" marR="91433" marT="45694" marB="45694"/>
                </a:tc>
                <a:tc>
                  <a:txBody>
                    <a:bodyPr/>
                    <a:lstStyle/>
                    <a:p>
                      <a:r>
                        <a:rPr kumimoji="1" lang="en-US" altLang="ja-JP" sz="1200" dirty="0" smtClean="0"/>
                        <a:t>How</a:t>
                      </a:r>
                      <a:r>
                        <a:rPr kumimoji="1" lang="en-US" altLang="ja-JP" sz="1200" baseline="0" dirty="0" smtClean="0"/>
                        <a:t> to p</a:t>
                      </a:r>
                      <a:r>
                        <a:rPr kumimoji="1" lang="en-US" altLang="ja-JP" sz="1200" dirty="0" smtClean="0"/>
                        <a:t>romote </a:t>
                      </a:r>
                      <a:r>
                        <a:rPr kumimoji="1" lang="en-US" altLang="ja-JP" sz="1200" baseline="0" dirty="0" smtClean="0"/>
                        <a:t>the accelerator industry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Intermediate report of</a:t>
                      </a:r>
                      <a:r>
                        <a:rPr kumimoji="1" lang="en-US" altLang="ja-JP" sz="1200" baseline="0" dirty="0" smtClean="0"/>
                        <a:t> </a:t>
                      </a:r>
                      <a:r>
                        <a:rPr kumimoji="1" lang="en-US" altLang="ja-JP" sz="1200" dirty="0" smtClean="0"/>
                        <a:t>Study</a:t>
                      </a:r>
                      <a:r>
                        <a:rPr kumimoji="1" lang="en-US" altLang="ja-JP" sz="1200" baseline="0" dirty="0" smtClean="0"/>
                        <a:t> for c</a:t>
                      </a:r>
                      <a:r>
                        <a:rPr kumimoji="1" lang="en-US" altLang="ja-JP" sz="1200" dirty="0" smtClean="0"/>
                        <a:t>hallenges</a:t>
                      </a:r>
                      <a:r>
                        <a:rPr kumimoji="1" lang="en-US" altLang="ja-JP" sz="1200" baseline="0" dirty="0" smtClean="0"/>
                        <a:t> of ILC construction (WG)</a:t>
                      </a:r>
                      <a:endParaRPr kumimoji="1" lang="ja-JP" altLang="en-US" sz="1200" dirty="0" smtClean="0"/>
                    </a:p>
                  </a:txBody>
                  <a:tcPr marL="91433" marR="91433" marT="45694" marB="45694"/>
                </a:tc>
              </a:tr>
              <a:tr h="640061">
                <a:tc>
                  <a:txBody>
                    <a:bodyPr/>
                    <a:lstStyle/>
                    <a:p>
                      <a:r>
                        <a:rPr kumimoji="1" lang="en-US" altLang="ja-JP" sz="1200" dirty="0" smtClean="0"/>
                        <a:t>20</a:t>
                      </a:r>
                      <a:endParaRPr kumimoji="1" lang="ja-JP" altLang="en-US" sz="1200" dirty="0"/>
                    </a:p>
                  </a:txBody>
                  <a:tcPr marL="91433" marR="91433" marT="45694" marB="45694"/>
                </a:tc>
                <a:tc>
                  <a:txBody>
                    <a:bodyPr/>
                    <a:lstStyle/>
                    <a:p>
                      <a:r>
                        <a:rPr kumimoji="1" lang="en-US" altLang="ja-JP" sz="1200" dirty="0" smtClean="0"/>
                        <a:t>Activities</a:t>
                      </a:r>
                      <a:r>
                        <a:rPr kumimoji="1" lang="en-US" altLang="ja-JP" sz="1200" baseline="0" dirty="0" smtClean="0"/>
                        <a:t> at the candidate sites, Tohoku and Kyushu /</a:t>
                      </a:r>
                    </a:p>
                    <a:p>
                      <a:r>
                        <a:rPr kumimoji="1" lang="en-US" altLang="ja-JP" sz="1200" baseline="0" dirty="0" smtClean="0"/>
                        <a:t>WG on Promoting collaboration with industry, government and academia</a:t>
                      </a:r>
                      <a:endParaRPr kumimoji="1" lang="ja-JP" altLang="en-US" sz="1200" dirty="0"/>
                    </a:p>
                  </a:txBody>
                  <a:tcPr marL="91433" marR="91433" marT="45694" marB="45694"/>
                </a:tc>
              </a:tr>
              <a:tr h="640061">
                <a:tc>
                  <a:txBody>
                    <a:bodyPr/>
                    <a:lstStyle/>
                    <a:p>
                      <a:r>
                        <a:rPr kumimoji="1" lang="en-US" altLang="ja-JP" sz="1200" dirty="0" smtClean="0"/>
                        <a:t>21</a:t>
                      </a:r>
                      <a:endParaRPr kumimoji="1" lang="ja-JP" altLang="en-US" sz="1200" dirty="0"/>
                    </a:p>
                  </a:txBody>
                  <a:tcPr marL="91433" marR="91433"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t>WG on Promoting collaboration with industry, government and academia</a:t>
                      </a:r>
                      <a:endParaRPr kumimoji="1" lang="ja-JP"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WG on Study</a:t>
                      </a:r>
                      <a:r>
                        <a:rPr kumimoji="1" lang="en-US" altLang="ja-JP" sz="1200" baseline="0" dirty="0" smtClean="0"/>
                        <a:t> for ILC construction</a:t>
                      </a:r>
                      <a:endParaRPr kumimoji="1" lang="ja-JP" altLang="en-US" sz="1200" dirty="0" smtClean="0"/>
                    </a:p>
                  </a:txBody>
                  <a:tcPr marL="91433" marR="91433" marT="45694" marB="45694"/>
                </a:tc>
              </a:tr>
              <a:tr h="640061">
                <a:tc>
                  <a:txBody>
                    <a:bodyPr/>
                    <a:lstStyle/>
                    <a:p>
                      <a:r>
                        <a:rPr kumimoji="1" lang="en-US" altLang="ja-JP" sz="1200" dirty="0" smtClean="0"/>
                        <a:t>22</a:t>
                      </a:r>
                      <a:endParaRPr kumimoji="1" lang="ja-JP" altLang="en-US" sz="1200" dirty="0"/>
                    </a:p>
                  </a:txBody>
                  <a:tcPr marL="91433" marR="91433" marT="45694" marB="45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Spring-8 &amp; SACLA contributing Drug</a:t>
                      </a:r>
                      <a:r>
                        <a:rPr kumimoji="1" lang="en-US" altLang="ja-JP" sz="1200" baseline="0" dirty="0" smtClean="0"/>
                        <a:t> Development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t>WG on Promoting collaboration with industry, government and academia</a:t>
                      </a:r>
                      <a:endParaRPr kumimoji="1" lang="ja-JP" altLang="en-US" sz="1200" dirty="0" smtClean="0"/>
                    </a:p>
                  </a:txBody>
                  <a:tcPr marL="91433" marR="91433" marT="45694" marB="45694"/>
                </a:tc>
              </a:tr>
            </a:tbl>
          </a:graphicData>
        </a:graphic>
      </p:graphicFrame>
      <p:sp>
        <p:nvSpPr>
          <p:cNvPr id="5" name="テキスト ボックス 4"/>
          <p:cNvSpPr txBox="1"/>
          <p:nvPr/>
        </p:nvSpPr>
        <p:spPr>
          <a:xfrm>
            <a:off x="8676456" y="6597352"/>
            <a:ext cx="360040" cy="276999"/>
          </a:xfrm>
          <a:prstGeom prst="rect">
            <a:avLst/>
          </a:prstGeom>
          <a:noFill/>
        </p:spPr>
        <p:txBody>
          <a:bodyPr wrap="square" rtlCol="0">
            <a:spAutoFit/>
          </a:bodyPr>
          <a:lstStyle/>
          <a:p>
            <a:r>
              <a:rPr kumimoji="1" lang="en-US" altLang="ja-JP" sz="1200" dirty="0" smtClean="0"/>
              <a:t>16</a:t>
            </a:r>
            <a:endParaRPr kumimoji="1" lang="ja-JP" alt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0" name="Picture 4" descr="TM2000ｲﾒｰｼﾞ写真 080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4" y="3681414"/>
            <a:ext cx="166446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下矢印 47"/>
          <p:cNvSpPr/>
          <p:nvPr/>
        </p:nvSpPr>
        <p:spPr>
          <a:xfrm rot="12642711">
            <a:off x="3665538" y="1903413"/>
            <a:ext cx="757237" cy="3987800"/>
          </a:xfrm>
          <a:prstGeom prst="downArrow">
            <a:avLst>
              <a:gd name="adj1" fmla="val 50000"/>
              <a:gd name="adj2" fmla="val 67674"/>
            </a:avLst>
          </a:prstGeom>
          <a:solidFill>
            <a:schemeClr val="tx2">
              <a:lumMod val="10000"/>
              <a:lumOff val="90000"/>
            </a:schemeClr>
          </a:solidFill>
          <a:ln w="3175">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19459" name="Picture 71" descr="0509016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8" y="1160463"/>
            <a:ext cx="129698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タイトル 1"/>
          <p:cNvSpPr>
            <a:spLocks noGrp="1"/>
          </p:cNvSpPr>
          <p:nvPr>
            <p:ph type="title" idx="4294967295"/>
          </p:nvPr>
        </p:nvSpPr>
        <p:spPr bwMode="auto">
          <a:xfrm>
            <a:off x="169863" y="115888"/>
            <a:ext cx="7065962" cy="563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ja-JP" sz="3200" dirty="0" smtClean="0">
                <a:solidFill>
                  <a:schemeClr val="tx1"/>
                </a:solidFill>
              </a:rPr>
              <a:t>Accelerator-</a:t>
            </a:r>
            <a:r>
              <a:rPr lang="en-US" altLang="ja-JP" sz="3200" dirty="0">
                <a:solidFill>
                  <a:schemeClr val="tx1"/>
                </a:solidFill>
              </a:rPr>
              <a:t> Pyramid  </a:t>
            </a:r>
            <a:endParaRPr lang="ja-JP" altLang="en-US" sz="3200" dirty="0" smtClean="0">
              <a:solidFill>
                <a:schemeClr val="tx1"/>
              </a:solidFill>
            </a:endParaRPr>
          </a:p>
        </p:txBody>
      </p:sp>
      <p:sp>
        <p:nvSpPr>
          <p:cNvPr id="8" name="テキスト ボックス 24"/>
          <p:cNvSpPr txBox="1">
            <a:spLocks noChangeArrowheads="1"/>
          </p:cNvSpPr>
          <p:nvPr/>
        </p:nvSpPr>
        <p:spPr bwMode="auto">
          <a:xfrm>
            <a:off x="935038" y="5211763"/>
            <a:ext cx="17843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900">
                <a:solidFill>
                  <a:schemeClr val="tx1"/>
                </a:solidFill>
                <a:latin typeface="HG創英角ｺﾞｼｯｸUB" pitchFamily="49" charset="-128"/>
                <a:ea typeface="HG創英角ｺﾞｼｯｸUB" pitchFamily="49" charset="-128"/>
              </a:defRPr>
            </a:lvl1pPr>
            <a:lvl2pPr marL="742950" indent="-285750" eaLnBrk="0" hangingPunct="0">
              <a:defRPr kumimoji="1" sz="900">
                <a:solidFill>
                  <a:schemeClr val="tx1"/>
                </a:solidFill>
                <a:latin typeface="HG創英角ｺﾞｼｯｸUB" pitchFamily="49" charset="-128"/>
                <a:ea typeface="HG創英角ｺﾞｼｯｸUB" pitchFamily="49" charset="-128"/>
              </a:defRPr>
            </a:lvl2pPr>
            <a:lvl3pPr marL="1143000" indent="-228600" eaLnBrk="0" hangingPunct="0">
              <a:defRPr kumimoji="1" sz="900">
                <a:solidFill>
                  <a:schemeClr val="tx1"/>
                </a:solidFill>
                <a:latin typeface="HG創英角ｺﾞｼｯｸUB" pitchFamily="49" charset="-128"/>
                <a:ea typeface="HG創英角ｺﾞｼｯｸUB" pitchFamily="49" charset="-128"/>
              </a:defRPr>
            </a:lvl3pPr>
            <a:lvl4pPr marL="1600200" indent="-228600" eaLnBrk="0" hangingPunct="0">
              <a:defRPr kumimoji="1" sz="900">
                <a:solidFill>
                  <a:schemeClr val="tx1"/>
                </a:solidFill>
                <a:latin typeface="HG創英角ｺﾞｼｯｸUB" pitchFamily="49" charset="-128"/>
                <a:ea typeface="HG創英角ｺﾞｼｯｸUB" pitchFamily="49" charset="-128"/>
              </a:defRPr>
            </a:lvl4pPr>
            <a:lvl5pPr marL="2057400" indent="-228600" eaLnBrk="0" hangingPunct="0">
              <a:defRPr kumimoji="1" sz="900">
                <a:solidFill>
                  <a:schemeClr val="tx1"/>
                </a:solidFill>
                <a:latin typeface="HG創英角ｺﾞｼｯｸUB" pitchFamily="49" charset="-128"/>
                <a:ea typeface="HG創英角ｺﾞｼｯｸUB" pitchFamily="49" charset="-128"/>
              </a:defRPr>
            </a:lvl5pPr>
            <a:lvl6pPr marL="25146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6pPr>
            <a:lvl7pPr marL="29718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7pPr>
            <a:lvl8pPr marL="34290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8pPr>
            <a:lvl9pPr marL="38862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9pPr>
          </a:lstStyle>
          <a:p>
            <a:pPr algn="ctr" eaLnBrk="1" hangingPunct="1">
              <a:defRPr/>
            </a:pPr>
            <a:r>
              <a:rPr lang="en-US" altLang="ja-JP" sz="1400" b="1" dirty="0" smtClean="0">
                <a:solidFill>
                  <a:schemeClr val="accent6">
                    <a:lumMod val="75000"/>
                    <a:lumOff val="25000"/>
                  </a:schemeClr>
                </a:solidFill>
                <a:latin typeface="+mj-lt"/>
              </a:rPr>
              <a:t>(USD 500Billion</a:t>
            </a:r>
            <a:r>
              <a:rPr lang="en-US" altLang="ja-JP" sz="1400" b="1" baseline="30000" dirty="0" smtClean="0">
                <a:solidFill>
                  <a:schemeClr val="accent6">
                    <a:lumMod val="75000"/>
                    <a:lumOff val="25000"/>
                  </a:schemeClr>
                </a:solidFill>
                <a:latin typeface="+mj-lt"/>
              </a:rPr>
              <a:t>*</a:t>
            </a:r>
            <a:r>
              <a:rPr lang="en-US" altLang="ja-JP" sz="1400" b="1" dirty="0" smtClean="0">
                <a:solidFill>
                  <a:schemeClr val="accent6">
                    <a:lumMod val="75000"/>
                    <a:lumOff val="25000"/>
                  </a:schemeClr>
                </a:solidFill>
                <a:latin typeface="+mj-lt"/>
              </a:rPr>
              <a:t>)</a:t>
            </a:r>
            <a:endParaRPr lang="ja-JP" altLang="en-US" sz="1400" b="1" dirty="0" smtClean="0">
              <a:solidFill>
                <a:schemeClr val="accent6">
                  <a:lumMod val="75000"/>
                  <a:lumOff val="25000"/>
                </a:schemeClr>
              </a:solidFill>
              <a:latin typeface="+mj-lt"/>
            </a:endParaRPr>
          </a:p>
        </p:txBody>
      </p:sp>
      <p:sp>
        <p:nvSpPr>
          <p:cNvPr id="18" name="テキスト ボックス 24"/>
          <p:cNvSpPr txBox="1">
            <a:spLocks noChangeArrowheads="1"/>
          </p:cNvSpPr>
          <p:nvPr/>
        </p:nvSpPr>
        <p:spPr bwMode="auto">
          <a:xfrm>
            <a:off x="1557338" y="4152900"/>
            <a:ext cx="175101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900">
                <a:solidFill>
                  <a:schemeClr val="tx1"/>
                </a:solidFill>
                <a:latin typeface="HG創英角ｺﾞｼｯｸUB" pitchFamily="49" charset="-128"/>
                <a:ea typeface="HG創英角ｺﾞｼｯｸUB" pitchFamily="49" charset="-128"/>
              </a:defRPr>
            </a:lvl1pPr>
            <a:lvl2pPr marL="742950" indent="-285750" eaLnBrk="0" hangingPunct="0">
              <a:defRPr kumimoji="1" sz="900">
                <a:solidFill>
                  <a:schemeClr val="tx1"/>
                </a:solidFill>
                <a:latin typeface="HG創英角ｺﾞｼｯｸUB" pitchFamily="49" charset="-128"/>
                <a:ea typeface="HG創英角ｺﾞｼｯｸUB" pitchFamily="49" charset="-128"/>
              </a:defRPr>
            </a:lvl2pPr>
            <a:lvl3pPr marL="1143000" indent="-228600" eaLnBrk="0" hangingPunct="0">
              <a:defRPr kumimoji="1" sz="900">
                <a:solidFill>
                  <a:schemeClr val="tx1"/>
                </a:solidFill>
                <a:latin typeface="HG創英角ｺﾞｼｯｸUB" pitchFamily="49" charset="-128"/>
                <a:ea typeface="HG創英角ｺﾞｼｯｸUB" pitchFamily="49" charset="-128"/>
              </a:defRPr>
            </a:lvl3pPr>
            <a:lvl4pPr marL="1600200" indent="-228600" eaLnBrk="0" hangingPunct="0">
              <a:defRPr kumimoji="1" sz="900">
                <a:solidFill>
                  <a:schemeClr val="tx1"/>
                </a:solidFill>
                <a:latin typeface="HG創英角ｺﾞｼｯｸUB" pitchFamily="49" charset="-128"/>
                <a:ea typeface="HG創英角ｺﾞｼｯｸUB" pitchFamily="49" charset="-128"/>
              </a:defRPr>
            </a:lvl4pPr>
            <a:lvl5pPr marL="2057400" indent="-228600" eaLnBrk="0" hangingPunct="0">
              <a:defRPr kumimoji="1" sz="900">
                <a:solidFill>
                  <a:schemeClr val="tx1"/>
                </a:solidFill>
                <a:latin typeface="HG創英角ｺﾞｼｯｸUB" pitchFamily="49" charset="-128"/>
                <a:ea typeface="HG創英角ｺﾞｼｯｸUB" pitchFamily="49" charset="-128"/>
              </a:defRPr>
            </a:lvl5pPr>
            <a:lvl6pPr marL="25146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6pPr>
            <a:lvl7pPr marL="29718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7pPr>
            <a:lvl8pPr marL="34290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8pPr>
            <a:lvl9pPr marL="38862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9pPr>
          </a:lstStyle>
          <a:p>
            <a:pPr algn="ctr" eaLnBrk="1" hangingPunct="1">
              <a:defRPr/>
            </a:pPr>
            <a:r>
              <a:rPr lang="en-US" altLang="ja-JP" sz="1400" b="1" dirty="0" smtClean="0">
                <a:solidFill>
                  <a:schemeClr val="accent6">
                    <a:lumMod val="75000"/>
                    <a:lumOff val="25000"/>
                  </a:schemeClr>
                </a:solidFill>
                <a:latin typeface="+mj-lt"/>
              </a:rPr>
              <a:t>More than 10,000</a:t>
            </a:r>
          </a:p>
          <a:p>
            <a:pPr algn="ctr" eaLnBrk="1" hangingPunct="1">
              <a:defRPr/>
            </a:pPr>
            <a:r>
              <a:rPr lang="en-US" altLang="ja-JP" sz="1400" b="1" dirty="0" smtClean="0">
                <a:solidFill>
                  <a:schemeClr val="accent6">
                    <a:lumMod val="75000"/>
                    <a:lumOff val="25000"/>
                  </a:schemeClr>
                </a:solidFill>
                <a:latin typeface="+mj-lt"/>
              </a:rPr>
              <a:t>(USD 3.5Billion</a:t>
            </a:r>
            <a:r>
              <a:rPr lang="en-US" altLang="ja-JP" sz="1400" b="1" baseline="30000" dirty="0" smtClean="0">
                <a:solidFill>
                  <a:schemeClr val="accent6">
                    <a:lumMod val="75000"/>
                    <a:lumOff val="25000"/>
                  </a:schemeClr>
                </a:solidFill>
                <a:latin typeface="+mj-lt"/>
              </a:rPr>
              <a:t>*</a:t>
            </a:r>
            <a:r>
              <a:rPr lang="en-US" altLang="ja-JP" sz="1400" b="1" dirty="0" smtClean="0">
                <a:solidFill>
                  <a:schemeClr val="accent6">
                    <a:lumMod val="75000"/>
                    <a:lumOff val="25000"/>
                  </a:schemeClr>
                </a:solidFill>
                <a:latin typeface="+mj-lt"/>
              </a:rPr>
              <a:t>)</a:t>
            </a:r>
            <a:endParaRPr lang="ja-JP" altLang="en-US" sz="1400" b="1" dirty="0" smtClean="0">
              <a:solidFill>
                <a:schemeClr val="accent6">
                  <a:lumMod val="75000"/>
                  <a:lumOff val="25000"/>
                </a:schemeClr>
              </a:solidFill>
              <a:latin typeface="+mj-lt"/>
            </a:endParaRPr>
          </a:p>
        </p:txBody>
      </p:sp>
      <p:sp>
        <p:nvSpPr>
          <p:cNvPr id="19465" name="Text Box 33"/>
          <p:cNvSpPr txBox="1">
            <a:spLocks noChangeArrowheads="1"/>
          </p:cNvSpPr>
          <p:nvPr/>
        </p:nvSpPr>
        <p:spPr bwMode="auto">
          <a:xfrm>
            <a:off x="3001963" y="6309320"/>
            <a:ext cx="61229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dirty="0">
                <a:latin typeface="HG創英角ｺﾞｼｯｸUB" pitchFamily="49" charset="-128"/>
                <a:ea typeface="HG創英角ｺﾞｼｯｸUB" pitchFamily="49" charset="-128"/>
              </a:rPr>
              <a:t>*) ”Accelerators for America’s Future” , 2010, Department of Energy, USA</a:t>
            </a:r>
          </a:p>
        </p:txBody>
      </p:sp>
      <p:pic>
        <p:nvPicPr>
          <p:cNvPr id="19466" name="Picture 70" descr="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4900" y="1624013"/>
            <a:ext cx="9636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7" name="Group 19"/>
          <p:cNvGrpSpPr>
            <a:grpSpLocks/>
          </p:cNvGrpSpPr>
          <p:nvPr/>
        </p:nvGrpSpPr>
        <p:grpSpPr bwMode="auto">
          <a:xfrm>
            <a:off x="173038" y="2308225"/>
            <a:ext cx="1706562" cy="922338"/>
            <a:chOff x="120" y="657"/>
            <a:chExt cx="3152" cy="1712"/>
          </a:xfrm>
        </p:grpSpPr>
        <p:pic>
          <p:nvPicPr>
            <p:cNvPr id="19487"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 y="657"/>
              <a:ext cx="3152" cy="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8" name="Line 21"/>
            <p:cNvSpPr>
              <a:spLocks noChangeShapeType="1"/>
            </p:cNvSpPr>
            <p:nvPr/>
          </p:nvSpPr>
          <p:spPr bwMode="auto">
            <a:xfrm flipV="1">
              <a:off x="426" y="1110"/>
              <a:ext cx="1356" cy="660"/>
            </a:xfrm>
            <a:prstGeom prst="line">
              <a:avLst/>
            </a:prstGeom>
            <a:noFill/>
            <a:ln w="2540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489" name="Line 22"/>
            <p:cNvSpPr>
              <a:spLocks noChangeShapeType="1"/>
            </p:cNvSpPr>
            <p:nvPr/>
          </p:nvSpPr>
          <p:spPr bwMode="auto">
            <a:xfrm flipV="1">
              <a:off x="558" y="1230"/>
              <a:ext cx="1356" cy="660"/>
            </a:xfrm>
            <a:prstGeom prst="line">
              <a:avLst/>
            </a:prstGeom>
            <a:noFill/>
            <a:ln w="2540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490" name="Line 23"/>
            <p:cNvSpPr>
              <a:spLocks noChangeShapeType="1"/>
            </p:cNvSpPr>
            <p:nvPr/>
          </p:nvSpPr>
          <p:spPr bwMode="auto">
            <a:xfrm flipH="1" flipV="1">
              <a:off x="420" y="1764"/>
              <a:ext cx="144" cy="126"/>
            </a:xfrm>
            <a:prstGeom prst="line">
              <a:avLst/>
            </a:prstGeom>
            <a:noFill/>
            <a:ln w="2540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9491" name="Line 24"/>
            <p:cNvSpPr>
              <a:spLocks noChangeShapeType="1"/>
            </p:cNvSpPr>
            <p:nvPr/>
          </p:nvSpPr>
          <p:spPr bwMode="auto">
            <a:xfrm flipH="1" flipV="1">
              <a:off x="1782" y="1116"/>
              <a:ext cx="120" cy="114"/>
            </a:xfrm>
            <a:prstGeom prst="line">
              <a:avLst/>
            </a:prstGeom>
            <a:noFill/>
            <a:ln w="25400">
              <a:solidFill>
                <a:srgbClr val="00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grpSp>
      <p:sp>
        <p:nvSpPr>
          <p:cNvPr id="19468" name="テキスト ボックス 24"/>
          <p:cNvSpPr txBox="1">
            <a:spLocks noChangeArrowheads="1"/>
          </p:cNvSpPr>
          <p:nvPr/>
        </p:nvSpPr>
        <p:spPr bwMode="auto">
          <a:xfrm>
            <a:off x="153988" y="1160463"/>
            <a:ext cx="13366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solidFill>
                  <a:schemeClr val="bg1"/>
                </a:solidFill>
                <a:latin typeface="HG創英角ｺﾞｼｯｸUB" pitchFamily="49" charset="-128"/>
                <a:ea typeface="HG創英角ｺﾞｼｯｸUB" pitchFamily="49" charset="-128"/>
              </a:rPr>
              <a:t>LHC</a:t>
            </a:r>
            <a:r>
              <a:rPr lang="ja-JP" altLang="en-US" sz="1400" b="1" dirty="0">
                <a:solidFill>
                  <a:schemeClr val="bg1"/>
                </a:solidFill>
                <a:latin typeface="HG創英角ｺﾞｼｯｸUB" pitchFamily="49" charset="-128"/>
                <a:ea typeface="HG創英角ｺﾞｼｯｸUB" pitchFamily="49" charset="-128"/>
              </a:rPr>
              <a:t>（</a:t>
            </a:r>
            <a:r>
              <a:rPr lang="en-US" altLang="ja-JP" sz="1400" b="1" dirty="0">
                <a:solidFill>
                  <a:schemeClr val="bg1"/>
                </a:solidFill>
                <a:latin typeface="HG創英角ｺﾞｼｯｸUB" pitchFamily="49" charset="-128"/>
                <a:ea typeface="HG創英角ｺﾞｼｯｸUB" pitchFamily="49" charset="-128"/>
              </a:rPr>
              <a:t>CERN</a:t>
            </a:r>
            <a:r>
              <a:rPr lang="ja-JP" altLang="en-US" sz="1400" b="1" dirty="0">
                <a:solidFill>
                  <a:schemeClr val="bg1"/>
                </a:solidFill>
                <a:latin typeface="HG創英角ｺﾞｼｯｸUB" pitchFamily="49" charset="-128"/>
                <a:ea typeface="HG創英角ｺﾞｼｯｸUB" pitchFamily="49" charset="-128"/>
              </a:rPr>
              <a:t>）</a:t>
            </a:r>
          </a:p>
        </p:txBody>
      </p:sp>
      <p:sp>
        <p:nvSpPr>
          <p:cNvPr id="19469" name="テキスト ボックス 24"/>
          <p:cNvSpPr txBox="1">
            <a:spLocks noChangeArrowheads="1"/>
          </p:cNvSpPr>
          <p:nvPr/>
        </p:nvSpPr>
        <p:spPr bwMode="auto">
          <a:xfrm>
            <a:off x="169863" y="2449513"/>
            <a:ext cx="12160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solidFill>
                  <a:schemeClr val="bg1"/>
                </a:solidFill>
                <a:latin typeface="HG創英角ｺﾞｼｯｸUB" pitchFamily="49" charset="-128"/>
                <a:ea typeface="HG創英角ｺﾞｼｯｸUB" pitchFamily="49" charset="-128"/>
              </a:rPr>
              <a:t>RIKEN SACLA</a:t>
            </a:r>
            <a:endParaRPr lang="ja-JP" altLang="en-US" sz="1400" b="1" dirty="0">
              <a:solidFill>
                <a:schemeClr val="bg1"/>
              </a:solidFill>
              <a:latin typeface="HG創英角ｺﾞｼｯｸUB" pitchFamily="49" charset="-128"/>
              <a:ea typeface="HG創英角ｺﾞｼｯｸUB" pitchFamily="49" charset="-128"/>
            </a:endParaRPr>
          </a:p>
        </p:txBody>
      </p:sp>
      <p:sp>
        <p:nvSpPr>
          <p:cNvPr id="19471" name="テキスト ボックス 24"/>
          <p:cNvSpPr txBox="1">
            <a:spLocks noChangeArrowheads="1"/>
          </p:cNvSpPr>
          <p:nvPr/>
        </p:nvSpPr>
        <p:spPr bwMode="auto">
          <a:xfrm>
            <a:off x="209550" y="3645024"/>
            <a:ext cx="13430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latin typeface="HG創英角ｺﾞｼｯｸUB" pitchFamily="49" charset="-128"/>
                <a:ea typeface="HG創英角ｺﾞｼｯｸUB" pitchFamily="49" charset="-128"/>
              </a:rPr>
              <a:t>Radio Therapy</a:t>
            </a:r>
            <a:endParaRPr lang="ja-JP" altLang="en-US" sz="1400" b="1" dirty="0">
              <a:latin typeface="HG創英角ｺﾞｼｯｸUB" pitchFamily="49" charset="-128"/>
              <a:ea typeface="HG創英角ｺﾞｼｯｸUB" pitchFamily="49" charset="-128"/>
            </a:endParaRPr>
          </a:p>
        </p:txBody>
      </p:sp>
      <p:grpSp>
        <p:nvGrpSpPr>
          <p:cNvPr id="2" name="グループ化 1"/>
          <p:cNvGrpSpPr/>
          <p:nvPr/>
        </p:nvGrpSpPr>
        <p:grpSpPr>
          <a:xfrm>
            <a:off x="3717925" y="1757363"/>
            <a:ext cx="4699000" cy="4090987"/>
            <a:chOff x="3717925" y="1757363"/>
            <a:chExt cx="4699000" cy="4090987"/>
          </a:xfrm>
        </p:grpSpPr>
        <p:sp>
          <p:nvSpPr>
            <p:cNvPr id="40" name="二等辺三角形 39"/>
            <p:cNvSpPr/>
            <p:nvPr/>
          </p:nvSpPr>
          <p:spPr>
            <a:xfrm>
              <a:off x="3717925" y="1797050"/>
              <a:ext cx="4699000" cy="4051300"/>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9" name="二等辺三角形 38"/>
            <p:cNvSpPr/>
            <p:nvPr/>
          </p:nvSpPr>
          <p:spPr>
            <a:xfrm>
              <a:off x="4233863" y="1763713"/>
              <a:ext cx="3660775" cy="3178175"/>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1" name="二等辺三角形 40"/>
            <p:cNvSpPr/>
            <p:nvPr/>
          </p:nvSpPr>
          <p:spPr>
            <a:xfrm>
              <a:off x="4681538" y="1763713"/>
              <a:ext cx="2770187" cy="2389187"/>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8" name="二等辺三角形 37"/>
            <p:cNvSpPr/>
            <p:nvPr/>
          </p:nvSpPr>
          <p:spPr>
            <a:xfrm>
              <a:off x="5227638" y="1763713"/>
              <a:ext cx="1676400" cy="1446212"/>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7" name="二等辺三角形 36"/>
            <p:cNvSpPr/>
            <p:nvPr/>
          </p:nvSpPr>
          <p:spPr>
            <a:xfrm>
              <a:off x="5637213" y="1757363"/>
              <a:ext cx="860425" cy="741362"/>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sp>
        <p:nvSpPr>
          <p:cNvPr id="42" name="テキスト ボックス 24"/>
          <p:cNvSpPr txBox="1">
            <a:spLocks noChangeArrowheads="1"/>
          </p:cNvSpPr>
          <p:nvPr/>
        </p:nvSpPr>
        <p:spPr bwMode="auto">
          <a:xfrm>
            <a:off x="1976438" y="3414713"/>
            <a:ext cx="14398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900">
                <a:solidFill>
                  <a:schemeClr val="tx1"/>
                </a:solidFill>
                <a:latin typeface="HG創英角ｺﾞｼｯｸUB" pitchFamily="49" charset="-128"/>
                <a:ea typeface="HG創英角ｺﾞｼｯｸUB" pitchFamily="49" charset="-128"/>
              </a:defRPr>
            </a:lvl1pPr>
            <a:lvl2pPr marL="742950" indent="-285750" eaLnBrk="0" hangingPunct="0">
              <a:defRPr kumimoji="1" sz="900">
                <a:solidFill>
                  <a:schemeClr val="tx1"/>
                </a:solidFill>
                <a:latin typeface="HG創英角ｺﾞｼｯｸUB" pitchFamily="49" charset="-128"/>
                <a:ea typeface="HG創英角ｺﾞｼｯｸUB" pitchFamily="49" charset="-128"/>
              </a:defRPr>
            </a:lvl2pPr>
            <a:lvl3pPr marL="1143000" indent="-228600" eaLnBrk="0" hangingPunct="0">
              <a:defRPr kumimoji="1" sz="900">
                <a:solidFill>
                  <a:schemeClr val="tx1"/>
                </a:solidFill>
                <a:latin typeface="HG創英角ｺﾞｼｯｸUB" pitchFamily="49" charset="-128"/>
                <a:ea typeface="HG創英角ｺﾞｼｯｸUB" pitchFamily="49" charset="-128"/>
              </a:defRPr>
            </a:lvl3pPr>
            <a:lvl4pPr marL="1600200" indent="-228600" eaLnBrk="0" hangingPunct="0">
              <a:defRPr kumimoji="1" sz="900">
                <a:solidFill>
                  <a:schemeClr val="tx1"/>
                </a:solidFill>
                <a:latin typeface="HG創英角ｺﾞｼｯｸUB" pitchFamily="49" charset="-128"/>
                <a:ea typeface="HG創英角ｺﾞｼｯｸUB" pitchFamily="49" charset="-128"/>
              </a:defRPr>
            </a:lvl4pPr>
            <a:lvl5pPr marL="2057400" indent="-228600" eaLnBrk="0" hangingPunct="0">
              <a:defRPr kumimoji="1" sz="900">
                <a:solidFill>
                  <a:schemeClr val="tx1"/>
                </a:solidFill>
                <a:latin typeface="HG創英角ｺﾞｼｯｸUB" pitchFamily="49" charset="-128"/>
                <a:ea typeface="HG創英角ｺﾞｼｯｸUB" pitchFamily="49" charset="-128"/>
              </a:defRPr>
            </a:lvl5pPr>
            <a:lvl6pPr marL="25146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6pPr>
            <a:lvl7pPr marL="29718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7pPr>
            <a:lvl8pPr marL="34290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8pPr>
            <a:lvl9pPr marL="38862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9pPr>
          </a:lstStyle>
          <a:p>
            <a:pPr algn="ctr" eaLnBrk="1" hangingPunct="1">
              <a:defRPr/>
            </a:pPr>
            <a:r>
              <a:rPr lang="en-US" altLang="ja-JP" sz="1400" b="1" dirty="0" smtClean="0">
                <a:solidFill>
                  <a:schemeClr val="accent6">
                    <a:lumMod val="75000"/>
                    <a:lumOff val="25000"/>
                  </a:schemeClr>
                </a:solidFill>
                <a:latin typeface="+mj-lt"/>
              </a:rPr>
              <a:t>More than 100</a:t>
            </a:r>
            <a:endParaRPr lang="ja-JP" altLang="en-US" sz="1400" b="1" dirty="0" smtClean="0">
              <a:solidFill>
                <a:schemeClr val="accent6">
                  <a:lumMod val="75000"/>
                  <a:lumOff val="25000"/>
                </a:schemeClr>
              </a:solidFill>
              <a:latin typeface="+mj-lt"/>
            </a:endParaRPr>
          </a:p>
        </p:txBody>
      </p:sp>
      <p:sp>
        <p:nvSpPr>
          <p:cNvPr id="43" name="テキスト ボックス 24"/>
          <p:cNvSpPr txBox="1">
            <a:spLocks noChangeArrowheads="1"/>
          </p:cNvSpPr>
          <p:nvPr/>
        </p:nvSpPr>
        <p:spPr bwMode="auto">
          <a:xfrm>
            <a:off x="2586038" y="2582863"/>
            <a:ext cx="8302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900">
                <a:solidFill>
                  <a:schemeClr val="tx1"/>
                </a:solidFill>
                <a:latin typeface="HG創英角ｺﾞｼｯｸUB" pitchFamily="49" charset="-128"/>
                <a:ea typeface="HG創英角ｺﾞｼｯｸUB" pitchFamily="49" charset="-128"/>
              </a:defRPr>
            </a:lvl1pPr>
            <a:lvl2pPr marL="742950" indent="-285750" eaLnBrk="0" hangingPunct="0">
              <a:defRPr kumimoji="1" sz="900">
                <a:solidFill>
                  <a:schemeClr val="tx1"/>
                </a:solidFill>
                <a:latin typeface="HG創英角ｺﾞｼｯｸUB" pitchFamily="49" charset="-128"/>
                <a:ea typeface="HG創英角ｺﾞｼｯｸUB" pitchFamily="49" charset="-128"/>
              </a:defRPr>
            </a:lvl2pPr>
            <a:lvl3pPr marL="1143000" indent="-228600" eaLnBrk="0" hangingPunct="0">
              <a:defRPr kumimoji="1" sz="900">
                <a:solidFill>
                  <a:schemeClr val="tx1"/>
                </a:solidFill>
                <a:latin typeface="HG創英角ｺﾞｼｯｸUB" pitchFamily="49" charset="-128"/>
                <a:ea typeface="HG創英角ｺﾞｼｯｸUB" pitchFamily="49" charset="-128"/>
              </a:defRPr>
            </a:lvl3pPr>
            <a:lvl4pPr marL="1600200" indent="-228600" eaLnBrk="0" hangingPunct="0">
              <a:defRPr kumimoji="1" sz="900">
                <a:solidFill>
                  <a:schemeClr val="tx1"/>
                </a:solidFill>
                <a:latin typeface="HG創英角ｺﾞｼｯｸUB" pitchFamily="49" charset="-128"/>
                <a:ea typeface="HG創英角ｺﾞｼｯｸUB" pitchFamily="49" charset="-128"/>
              </a:defRPr>
            </a:lvl4pPr>
            <a:lvl5pPr marL="2057400" indent="-228600" eaLnBrk="0" hangingPunct="0">
              <a:defRPr kumimoji="1" sz="900">
                <a:solidFill>
                  <a:schemeClr val="tx1"/>
                </a:solidFill>
                <a:latin typeface="HG創英角ｺﾞｼｯｸUB" pitchFamily="49" charset="-128"/>
                <a:ea typeface="HG創英角ｺﾞｼｯｸUB" pitchFamily="49" charset="-128"/>
              </a:defRPr>
            </a:lvl5pPr>
            <a:lvl6pPr marL="25146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6pPr>
            <a:lvl7pPr marL="29718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7pPr>
            <a:lvl8pPr marL="34290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8pPr>
            <a:lvl9pPr marL="38862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9pPr>
          </a:lstStyle>
          <a:p>
            <a:pPr algn="ctr" eaLnBrk="1" hangingPunct="1">
              <a:defRPr/>
            </a:pPr>
            <a:r>
              <a:rPr lang="en-US" altLang="ja-JP" sz="1400" b="1" dirty="0" smtClean="0">
                <a:solidFill>
                  <a:schemeClr val="accent6">
                    <a:lumMod val="75000"/>
                    <a:lumOff val="25000"/>
                  </a:schemeClr>
                </a:solidFill>
                <a:latin typeface="+mj-lt"/>
              </a:rPr>
              <a:t>10 </a:t>
            </a:r>
            <a:r>
              <a:rPr lang="ja-JP" altLang="en-US" sz="1400" b="1" dirty="0" smtClean="0">
                <a:solidFill>
                  <a:schemeClr val="accent6">
                    <a:lumMod val="75000"/>
                    <a:lumOff val="25000"/>
                  </a:schemeClr>
                </a:solidFill>
                <a:latin typeface="+mj-lt"/>
              </a:rPr>
              <a:t>～</a:t>
            </a:r>
            <a:r>
              <a:rPr lang="en-US" altLang="ja-JP" sz="1400" b="1" dirty="0" smtClean="0">
                <a:solidFill>
                  <a:schemeClr val="accent6">
                    <a:lumMod val="75000"/>
                    <a:lumOff val="25000"/>
                  </a:schemeClr>
                </a:solidFill>
                <a:latin typeface="+mj-lt"/>
              </a:rPr>
              <a:t>20</a:t>
            </a:r>
            <a:endParaRPr lang="ja-JP" altLang="en-US" sz="1400" b="1" dirty="0" smtClean="0">
              <a:solidFill>
                <a:schemeClr val="accent6">
                  <a:lumMod val="75000"/>
                  <a:lumOff val="25000"/>
                </a:schemeClr>
              </a:solidFill>
              <a:latin typeface="+mj-lt"/>
            </a:endParaRPr>
          </a:p>
        </p:txBody>
      </p:sp>
      <p:sp>
        <p:nvSpPr>
          <p:cNvPr id="44" name="テキスト ボックス 24"/>
          <p:cNvSpPr txBox="1">
            <a:spLocks noChangeArrowheads="1"/>
          </p:cNvSpPr>
          <p:nvPr/>
        </p:nvSpPr>
        <p:spPr bwMode="auto">
          <a:xfrm>
            <a:off x="2809875" y="1930400"/>
            <a:ext cx="609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900">
                <a:solidFill>
                  <a:schemeClr val="tx1"/>
                </a:solidFill>
                <a:latin typeface="HG創英角ｺﾞｼｯｸUB" pitchFamily="49" charset="-128"/>
                <a:ea typeface="HG創英角ｺﾞｼｯｸUB" pitchFamily="49" charset="-128"/>
              </a:defRPr>
            </a:lvl1pPr>
            <a:lvl2pPr marL="742950" indent="-285750" eaLnBrk="0" hangingPunct="0">
              <a:defRPr kumimoji="1" sz="900">
                <a:solidFill>
                  <a:schemeClr val="tx1"/>
                </a:solidFill>
                <a:latin typeface="HG創英角ｺﾞｼｯｸUB" pitchFamily="49" charset="-128"/>
                <a:ea typeface="HG創英角ｺﾞｼｯｸUB" pitchFamily="49" charset="-128"/>
              </a:defRPr>
            </a:lvl2pPr>
            <a:lvl3pPr marL="1143000" indent="-228600" eaLnBrk="0" hangingPunct="0">
              <a:defRPr kumimoji="1" sz="900">
                <a:solidFill>
                  <a:schemeClr val="tx1"/>
                </a:solidFill>
                <a:latin typeface="HG創英角ｺﾞｼｯｸUB" pitchFamily="49" charset="-128"/>
                <a:ea typeface="HG創英角ｺﾞｼｯｸUB" pitchFamily="49" charset="-128"/>
              </a:defRPr>
            </a:lvl3pPr>
            <a:lvl4pPr marL="1600200" indent="-228600" eaLnBrk="0" hangingPunct="0">
              <a:defRPr kumimoji="1" sz="900">
                <a:solidFill>
                  <a:schemeClr val="tx1"/>
                </a:solidFill>
                <a:latin typeface="HG創英角ｺﾞｼｯｸUB" pitchFamily="49" charset="-128"/>
                <a:ea typeface="HG創英角ｺﾞｼｯｸUB" pitchFamily="49" charset="-128"/>
              </a:defRPr>
            </a:lvl4pPr>
            <a:lvl5pPr marL="2057400" indent="-228600" eaLnBrk="0" hangingPunct="0">
              <a:defRPr kumimoji="1" sz="900">
                <a:solidFill>
                  <a:schemeClr val="tx1"/>
                </a:solidFill>
                <a:latin typeface="HG創英角ｺﾞｼｯｸUB" pitchFamily="49" charset="-128"/>
                <a:ea typeface="HG創英角ｺﾞｼｯｸUB" pitchFamily="49" charset="-128"/>
              </a:defRPr>
            </a:lvl5pPr>
            <a:lvl6pPr marL="25146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6pPr>
            <a:lvl7pPr marL="29718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7pPr>
            <a:lvl8pPr marL="34290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8pPr>
            <a:lvl9pPr marL="38862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9pPr>
          </a:lstStyle>
          <a:p>
            <a:pPr algn="ctr" eaLnBrk="1" hangingPunct="1">
              <a:defRPr/>
            </a:pPr>
            <a:r>
              <a:rPr lang="en-US" altLang="ja-JP" sz="1400" b="1" dirty="0" smtClean="0">
                <a:solidFill>
                  <a:schemeClr val="accent6">
                    <a:lumMod val="75000"/>
                    <a:lumOff val="25000"/>
                  </a:schemeClr>
                </a:solidFill>
                <a:latin typeface="+mj-lt"/>
              </a:rPr>
              <a:t>1</a:t>
            </a:r>
            <a:r>
              <a:rPr lang="ja-JP" altLang="en-US" sz="1400" b="1" dirty="0" smtClean="0">
                <a:solidFill>
                  <a:schemeClr val="accent6">
                    <a:lumMod val="75000"/>
                    <a:lumOff val="25000"/>
                  </a:schemeClr>
                </a:solidFill>
                <a:latin typeface="+mj-lt"/>
              </a:rPr>
              <a:t>～</a:t>
            </a:r>
            <a:r>
              <a:rPr lang="en-US" altLang="ja-JP" sz="1400" b="1" dirty="0" smtClean="0">
                <a:solidFill>
                  <a:schemeClr val="accent6">
                    <a:lumMod val="75000"/>
                    <a:lumOff val="25000"/>
                  </a:schemeClr>
                </a:solidFill>
                <a:latin typeface="+mj-lt"/>
              </a:rPr>
              <a:t>5</a:t>
            </a:r>
            <a:endParaRPr lang="ja-JP" altLang="en-US" sz="1400" b="1" dirty="0" smtClean="0">
              <a:solidFill>
                <a:schemeClr val="accent6">
                  <a:lumMod val="75000"/>
                  <a:lumOff val="25000"/>
                </a:schemeClr>
              </a:solidFill>
              <a:latin typeface="+mj-lt"/>
            </a:endParaRPr>
          </a:p>
        </p:txBody>
      </p:sp>
      <p:sp>
        <p:nvSpPr>
          <p:cNvPr id="4" name="テキスト ボックス 20"/>
          <p:cNvSpPr txBox="1">
            <a:spLocks noChangeArrowheads="1"/>
          </p:cNvSpPr>
          <p:nvPr/>
        </p:nvSpPr>
        <p:spPr bwMode="auto">
          <a:xfrm>
            <a:off x="5035550" y="1857375"/>
            <a:ext cx="2381250" cy="542925"/>
          </a:xfrm>
          <a:prstGeom prst="rect">
            <a:avLst/>
          </a:prstGeom>
          <a:solidFill>
            <a:srgbClr val="FFFFFF">
              <a:alpha val="50196"/>
            </a:srgbClr>
          </a:solidFill>
          <a:ln>
            <a:noFill/>
          </a:ln>
        </p:spPr>
        <p:txBody>
          <a:bodyPr/>
          <a:lstStyle>
            <a:lvl1pPr eaLnBrk="0" hangingPunct="0">
              <a:defRPr kumimoji="1" sz="900">
                <a:solidFill>
                  <a:schemeClr val="tx1"/>
                </a:solidFill>
                <a:latin typeface="HG創英角ｺﾞｼｯｸUB" pitchFamily="49" charset="-128"/>
                <a:ea typeface="HG創英角ｺﾞｼｯｸUB" pitchFamily="49" charset="-128"/>
              </a:defRPr>
            </a:lvl1pPr>
            <a:lvl2pPr marL="742950" indent="-285750" eaLnBrk="0" hangingPunct="0">
              <a:defRPr kumimoji="1" sz="900">
                <a:solidFill>
                  <a:schemeClr val="tx1"/>
                </a:solidFill>
                <a:latin typeface="HG創英角ｺﾞｼｯｸUB" pitchFamily="49" charset="-128"/>
                <a:ea typeface="HG創英角ｺﾞｼｯｸUB" pitchFamily="49" charset="-128"/>
              </a:defRPr>
            </a:lvl2pPr>
            <a:lvl3pPr marL="1143000" indent="-228600" eaLnBrk="0" hangingPunct="0">
              <a:defRPr kumimoji="1" sz="900">
                <a:solidFill>
                  <a:schemeClr val="tx1"/>
                </a:solidFill>
                <a:latin typeface="HG創英角ｺﾞｼｯｸUB" pitchFamily="49" charset="-128"/>
                <a:ea typeface="HG創英角ｺﾞｼｯｸUB" pitchFamily="49" charset="-128"/>
              </a:defRPr>
            </a:lvl3pPr>
            <a:lvl4pPr marL="1600200" indent="-228600" eaLnBrk="0" hangingPunct="0">
              <a:defRPr kumimoji="1" sz="900">
                <a:solidFill>
                  <a:schemeClr val="tx1"/>
                </a:solidFill>
                <a:latin typeface="HG創英角ｺﾞｼｯｸUB" pitchFamily="49" charset="-128"/>
                <a:ea typeface="HG創英角ｺﾞｼｯｸUB" pitchFamily="49" charset="-128"/>
              </a:defRPr>
            </a:lvl4pPr>
            <a:lvl5pPr marL="2057400" indent="-228600" eaLnBrk="0" hangingPunct="0">
              <a:defRPr kumimoji="1" sz="900">
                <a:solidFill>
                  <a:schemeClr val="tx1"/>
                </a:solidFill>
                <a:latin typeface="HG創英角ｺﾞｼｯｸUB" pitchFamily="49" charset="-128"/>
                <a:ea typeface="HG創英角ｺﾞｼｯｸUB" pitchFamily="49" charset="-128"/>
              </a:defRPr>
            </a:lvl5pPr>
            <a:lvl6pPr marL="25146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6pPr>
            <a:lvl7pPr marL="29718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7pPr>
            <a:lvl8pPr marL="34290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8pPr>
            <a:lvl9pPr marL="38862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9pPr>
          </a:lstStyle>
          <a:p>
            <a:pPr eaLnBrk="1" hangingPunct="1">
              <a:defRPr/>
            </a:pPr>
            <a:r>
              <a:rPr lang="en-US" altLang="ja-JP" sz="1400" b="1" dirty="0" smtClean="0">
                <a:latin typeface="+mj-lt"/>
              </a:rPr>
              <a:t>High end Accelerator for particle Physics</a:t>
            </a:r>
          </a:p>
        </p:txBody>
      </p:sp>
      <p:sp>
        <p:nvSpPr>
          <p:cNvPr id="47" name="テキスト ボックス 24"/>
          <p:cNvSpPr txBox="1">
            <a:spLocks noChangeArrowheads="1"/>
          </p:cNvSpPr>
          <p:nvPr/>
        </p:nvSpPr>
        <p:spPr bwMode="auto">
          <a:xfrm>
            <a:off x="2298700" y="1322388"/>
            <a:ext cx="19796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900">
                <a:solidFill>
                  <a:schemeClr val="tx1"/>
                </a:solidFill>
                <a:latin typeface="HG創英角ｺﾞｼｯｸUB" pitchFamily="49" charset="-128"/>
                <a:ea typeface="HG創英角ｺﾞｼｯｸUB" pitchFamily="49" charset="-128"/>
              </a:defRPr>
            </a:lvl1pPr>
            <a:lvl2pPr marL="742950" indent="-285750" eaLnBrk="0" hangingPunct="0">
              <a:defRPr kumimoji="1" sz="900">
                <a:solidFill>
                  <a:schemeClr val="tx1"/>
                </a:solidFill>
                <a:latin typeface="HG創英角ｺﾞｼｯｸUB" pitchFamily="49" charset="-128"/>
                <a:ea typeface="HG創英角ｺﾞｼｯｸUB" pitchFamily="49" charset="-128"/>
              </a:defRPr>
            </a:lvl2pPr>
            <a:lvl3pPr marL="1143000" indent="-228600" eaLnBrk="0" hangingPunct="0">
              <a:defRPr kumimoji="1" sz="900">
                <a:solidFill>
                  <a:schemeClr val="tx1"/>
                </a:solidFill>
                <a:latin typeface="HG創英角ｺﾞｼｯｸUB" pitchFamily="49" charset="-128"/>
                <a:ea typeface="HG創英角ｺﾞｼｯｸUB" pitchFamily="49" charset="-128"/>
              </a:defRPr>
            </a:lvl3pPr>
            <a:lvl4pPr marL="1600200" indent="-228600" eaLnBrk="0" hangingPunct="0">
              <a:defRPr kumimoji="1" sz="900">
                <a:solidFill>
                  <a:schemeClr val="tx1"/>
                </a:solidFill>
                <a:latin typeface="HG創英角ｺﾞｼｯｸUB" pitchFamily="49" charset="-128"/>
                <a:ea typeface="HG創英角ｺﾞｼｯｸUB" pitchFamily="49" charset="-128"/>
              </a:defRPr>
            </a:lvl4pPr>
            <a:lvl5pPr marL="2057400" indent="-228600" eaLnBrk="0" hangingPunct="0">
              <a:defRPr kumimoji="1" sz="900">
                <a:solidFill>
                  <a:schemeClr val="tx1"/>
                </a:solidFill>
                <a:latin typeface="HG創英角ｺﾞｼｯｸUB" pitchFamily="49" charset="-128"/>
                <a:ea typeface="HG創英角ｺﾞｼｯｸUB" pitchFamily="49" charset="-128"/>
              </a:defRPr>
            </a:lvl5pPr>
            <a:lvl6pPr marL="25146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6pPr>
            <a:lvl7pPr marL="29718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7pPr>
            <a:lvl8pPr marL="34290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8pPr>
            <a:lvl9pPr marL="38862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9pPr>
          </a:lstStyle>
          <a:p>
            <a:pPr algn="ctr" eaLnBrk="1" hangingPunct="1">
              <a:defRPr/>
            </a:pPr>
            <a:r>
              <a:rPr lang="en-US" altLang="ja-JP" sz="1400" b="1" dirty="0" smtClean="0">
                <a:solidFill>
                  <a:schemeClr val="accent6">
                    <a:lumMod val="75000"/>
                    <a:lumOff val="25000"/>
                  </a:schemeClr>
                </a:solidFill>
                <a:latin typeface="+mj-lt"/>
              </a:rPr>
              <a:t>Number  in the world</a:t>
            </a:r>
            <a:endParaRPr lang="ja-JP" altLang="en-US" sz="1400" b="1" dirty="0" smtClean="0">
              <a:solidFill>
                <a:schemeClr val="accent6">
                  <a:lumMod val="75000"/>
                  <a:lumOff val="25000"/>
                </a:schemeClr>
              </a:solidFill>
              <a:latin typeface="+mj-lt"/>
            </a:endParaRPr>
          </a:p>
        </p:txBody>
      </p:sp>
      <p:sp>
        <p:nvSpPr>
          <p:cNvPr id="5" name="テキスト ボックス 21"/>
          <p:cNvSpPr txBox="1">
            <a:spLocks noChangeArrowheads="1"/>
          </p:cNvSpPr>
          <p:nvPr/>
        </p:nvSpPr>
        <p:spPr bwMode="auto">
          <a:xfrm>
            <a:off x="5143500" y="2578100"/>
            <a:ext cx="2035175" cy="542925"/>
          </a:xfrm>
          <a:prstGeom prst="rect">
            <a:avLst/>
          </a:prstGeom>
          <a:solidFill>
            <a:srgbClr val="FFFFFF">
              <a:alpha val="50196"/>
            </a:srgbClr>
          </a:solidFill>
          <a:ln>
            <a:noFill/>
          </a:ln>
        </p:spPr>
        <p:txBody>
          <a:bodyPr/>
          <a:lstStyle>
            <a:lvl1pPr eaLnBrk="0" hangingPunct="0">
              <a:defRPr kumimoji="1" sz="900">
                <a:solidFill>
                  <a:schemeClr val="tx1"/>
                </a:solidFill>
                <a:latin typeface="HG創英角ｺﾞｼｯｸUB" pitchFamily="49" charset="-128"/>
                <a:ea typeface="HG創英角ｺﾞｼｯｸUB" pitchFamily="49" charset="-128"/>
              </a:defRPr>
            </a:lvl1pPr>
            <a:lvl2pPr marL="742950" indent="-285750" eaLnBrk="0" hangingPunct="0">
              <a:defRPr kumimoji="1" sz="900">
                <a:solidFill>
                  <a:schemeClr val="tx1"/>
                </a:solidFill>
                <a:latin typeface="HG創英角ｺﾞｼｯｸUB" pitchFamily="49" charset="-128"/>
                <a:ea typeface="HG創英角ｺﾞｼｯｸUB" pitchFamily="49" charset="-128"/>
              </a:defRPr>
            </a:lvl2pPr>
            <a:lvl3pPr marL="1143000" indent="-228600" eaLnBrk="0" hangingPunct="0">
              <a:defRPr kumimoji="1" sz="900">
                <a:solidFill>
                  <a:schemeClr val="tx1"/>
                </a:solidFill>
                <a:latin typeface="HG創英角ｺﾞｼｯｸUB" pitchFamily="49" charset="-128"/>
                <a:ea typeface="HG創英角ｺﾞｼｯｸUB" pitchFamily="49" charset="-128"/>
              </a:defRPr>
            </a:lvl3pPr>
            <a:lvl4pPr marL="1600200" indent="-228600" eaLnBrk="0" hangingPunct="0">
              <a:defRPr kumimoji="1" sz="900">
                <a:solidFill>
                  <a:schemeClr val="tx1"/>
                </a:solidFill>
                <a:latin typeface="HG創英角ｺﾞｼｯｸUB" pitchFamily="49" charset="-128"/>
                <a:ea typeface="HG創英角ｺﾞｼｯｸUB" pitchFamily="49" charset="-128"/>
              </a:defRPr>
            </a:lvl4pPr>
            <a:lvl5pPr marL="2057400" indent="-228600" eaLnBrk="0" hangingPunct="0">
              <a:defRPr kumimoji="1" sz="900">
                <a:solidFill>
                  <a:schemeClr val="tx1"/>
                </a:solidFill>
                <a:latin typeface="HG創英角ｺﾞｼｯｸUB" pitchFamily="49" charset="-128"/>
                <a:ea typeface="HG創英角ｺﾞｼｯｸUB" pitchFamily="49" charset="-128"/>
              </a:defRPr>
            </a:lvl5pPr>
            <a:lvl6pPr marL="25146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6pPr>
            <a:lvl7pPr marL="29718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7pPr>
            <a:lvl8pPr marL="34290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8pPr>
            <a:lvl9pPr marL="38862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9pPr>
          </a:lstStyle>
          <a:p>
            <a:pPr eaLnBrk="1" hangingPunct="1">
              <a:defRPr/>
            </a:pPr>
            <a:r>
              <a:rPr lang="en-US" altLang="ja-JP" sz="1400" b="1" dirty="0" smtClean="0">
                <a:latin typeface="+mj-lt"/>
              </a:rPr>
              <a:t>Large project for science &amp; technology</a:t>
            </a:r>
          </a:p>
        </p:txBody>
      </p:sp>
      <p:sp>
        <p:nvSpPr>
          <p:cNvPr id="6" name="テキスト ボックス 22"/>
          <p:cNvSpPr txBox="1">
            <a:spLocks noChangeArrowheads="1"/>
          </p:cNvSpPr>
          <p:nvPr/>
        </p:nvSpPr>
        <p:spPr bwMode="auto">
          <a:xfrm>
            <a:off x="4876800" y="3363913"/>
            <a:ext cx="2371725" cy="569912"/>
          </a:xfrm>
          <a:prstGeom prst="rect">
            <a:avLst/>
          </a:prstGeom>
          <a:solidFill>
            <a:srgbClr val="FFFFFF">
              <a:alpha val="50196"/>
            </a:srgbClr>
          </a:solidFill>
          <a:ln>
            <a:noFill/>
          </a:ln>
        </p:spPr>
        <p:txBody>
          <a:bodyPr/>
          <a:lstStyle>
            <a:lvl1pPr eaLnBrk="0" hangingPunct="0">
              <a:defRPr kumimoji="1" sz="900">
                <a:solidFill>
                  <a:schemeClr val="tx1"/>
                </a:solidFill>
                <a:latin typeface="HG創英角ｺﾞｼｯｸUB" pitchFamily="49" charset="-128"/>
                <a:ea typeface="HG創英角ｺﾞｼｯｸUB" pitchFamily="49" charset="-128"/>
              </a:defRPr>
            </a:lvl1pPr>
            <a:lvl2pPr marL="742950" indent="-285750" eaLnBrk="0" hangingPunct="0">
              <a:defRPr kumimoji="1" sz="900">
                <a:solidFill>
                  <a:schemeClr val="tx1"/>
                </a:solidFill>
                <a:latin typeface="HG創英角ｺﾞｼｯｸUB" pitchFamily="49" charset="-128"/>
                <a:ea typeface="HG創英角ｺﾞｼｯｸUB" pitchFamily="49" charset="-128"/>
              </a:defRPr>
            </a:lvl2pPr>
            <a:lvl3pPr marL="1143000" indent="-228600" eaLnBrk="0" hangingPunct="0">
              <a:defRPr kumimoji="1" sz="900">
                <a:solidFill>
                  <a:schemeClr val="tx1"/>
                </a:solidFill>
                <a:latin typeface="HG創英角ｺﾞｼｯｸUB" pitchFamily="49" charset="-128"/>
                <a:ea typeface="HG創英角ｺﾞｼｯｸUB" pitchFamily="49" charset="-128"/>
              </a:defRPr>
            </a:lvl3pPr>
            <a:lvl4pPr marL="1600200" indent="-228600" eaLnBrk="0" hangingPunct="0">
              <a:defRPr kumimoji="1" sz="900">
                <a:solidFill>
                  <a:schemeClr val="tx1"/>
                </a:solidFill>
                <a:latin typeface="HG創英角ｺﾞｼｯｸUB" pitchFamily="49" charset="-128"/>
                <a:ea typeface="HG創英角ｺﾞｼｯｸUB" pitchFamily="49" charset="-128"/>
              </a:defRPr>
            </a:lvl4pPr>
            <a:lvl5pPr marL="2057400" indent="-228600" eaLnBrk="0" hangingPunct="0">
              <a:defRPr kumimoji="1" sz="900">
                <a:solidFill>
                  <a:schemeClr val="tx1"/>
                </a:solidFill>
                <a:latin typeface="HG創英角ｺﾞｼｯｸUB" pitchFamily="49" charset="-128"/>
                <a:ea typeface="HG創英角ｺﾞｼｯｸUB" pitchFamily="49" charset="-128"/>
              </a:defRPr>
            </a:lvl5pPr>
            <a:lvl6pPr marL="25146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6pPr>
            <a:lvl7pPr marL="29718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7pPr>
            <a:lvl8pPr marL="34290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8pPr>
            <a:lvl9pPr marL="38862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9pPr>
          </a:lstStyle>
          <a:p>
            <a:pPr eaLnBrk="1" hangingPunct="1">
              <a:defRPr/>
            </a:pPr>
            <a:r>
              <a:rPr lang="en-US" altLang="ja-JP" sz="1400" b="1" dirty="0" smtClean="0">
                <a:latin typeface="+mj-lt"/>
              </a:rPr>
              <a:t>Advanced accelerator for New usage development</a:t>
            </a:r>
            <a:endParaRPr lang="ja-JP" altLang="en-US" sz="1400" b="1" dirty="0" smtClean="0">
              <a:latin typeface="+mj-lt"/>
            </a:endParaRPr>
          </a:p>
        </p:txBody>
      </p:sp>
      <p:sp>
        <p:nvSpPr>
          <p:cNvPr id="45" name="テキスト ボックス 22"/>
          <p:cNvSpPr txBox="1">
            <a:spLocks noChangeArrowheads="1"/>
          </p:cNvSpPr>
          <p:nvPr/>
        </p:nvSpPr>
        <p:spPr bwMode="auto">
          <a:xfrm>
            <a:off x="4845050" y="4224338"/>
            <a:ext cx="2371725" cy="569912"/>
          </a:xfrm>
          <a:prstGeom prst="rect">
            <a:avLst/>
          </a:prstGeom>
          <a:solidFill>
            <a:srgbClr val="FFFFFF">
              <a:alpha val="50196"/>
            </a:srgbClr>
          </a:solidFill>
          <a:ln>
            <a:noFill/>
          </a:ln>
        </p:spPr>
        <p:txBody>
          <a:bodyPr/>
          <a:lstStyle>
            <a:lvl1pPr eaLnBrk="0" hangingPunct="0">
              <a:defRPr kumimoji="1" sz="900">
                <a:solidFill>
                  <a:schemeClr val="tx1"/>
                </a:solidFill>
                <a:latin typeface="HG創英角ｺﾞｼｯｸUB" pitchFamily="49" charset="-128"/>
                <a:ea typeface="HG創英角ｺﾞｼｯｸUB" pitchFamily="49" charset="-128"/>
              </a:defRPr>
            </a:lvl1pPr>
            <a:lvl2pPr marL="742950" indent="-285750" eaLnBrk="0" hangingPunct="0">
              <a:defRPr kumimoji="1" sz="900">
                <a:solidFill>
                  <a:schemeClr val="tx1"/>
                </a:solidFill>
                <a:latin typeface="HG創英角ｺﾞｼｯｸUB" pitchFamily="49" charset="-128"/>
                <a:ea typeface="HG創英角ｺﾞｼｯｸUB" pitchFamily="49" charset="-128"/>
              </a:defRPr>
            </a:lvl2pPr>
            <a:lvl3pPr marL="1143000" indent="-228600" eaLnBrk="0" hangingPunct="0">
              <a:defRPr kumimoji="1" sz="900">
                <a:solidFill>
                  <a:schemeClr val="tx1"/>
                </a:solidFill>
                <a:latin typeface="HG創英角ｺﾞｼｯｸUB" pitchFamily="49" charset="-128"/>
                <a:ea typeface="HG創英角ｺﾞｼｯｸUB" pitchFamily="49" charset="-128"/>
              </a:defRPr>
            </a:lvl3pPr>
            <a:lvl4pPr marL="1600200" indent="-228600" eaLnBrk="0" hangingPunct="0">
              <a:defRPr kumimoji="1" sz="900">
                <a:solidFill>
                  <a:schemeClr val="tx1"/>
                </a:solidFill>
                <a:latin typeface="HG創英角ｺﾞｼｯｸUB" pitchFamily="49" charset="-128"/>
                <a:ea typeface="HG創英角ｺﾞｼｯｸUB" pitchFamily="49" charset="-128"/>
              </a:defRPr>
            </a:lvl4pPr>
            <a:lvl5pPr marL="2057400" indent="-228600" eaLnBrk="0" hangingPunct="0">
              <a:defRPr kumimoji="1" sz="900">
                <a:solidFill>
                  <a:schemeClr val="tx1"/>
                </a:solidFill>
                <a:latin typeface="HG創英角ｺﾞｼｯｸUB" pitchFamily="49" charset="-128"/>
                <a:ea typeface="HG創英角ｺﾞｼｯｸUB" pitchFamily="49" charset="-128"/>
              </a:defRPr>
            </a:lvl5pPr>
            <a:lvl6pPr marL="25146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6pPr>
            <a:lvl7pPr marL="29718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7pPr>
            <a:lvl8pPr marL="34290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8pPr>
            <a:lvl9pPr marL="38862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9pPr>
          </a:lstStyle>
          <a:p>
            <a:pPr eaLnBrk="1" hangingPunct="1">
              <a:defRPr/>
            </a:pPr>
            <a:r>
              <a:rPr lang="en-US" altLang="ja-JP" sz="1400" b="1" dirty="0" smtClean="0">
                <a:latin typeface="+mj-lt"/>
              </a:rPr>
              <a:t>General purpose machine</a:t>
            </a:r>
          </a:p>
          <a:p>
            <a:pPr eaLnBrk="1" hangingPunct="1">
              <a:defRPr/>
            </a:pPr>
            <a:r>
              <a:rPr lang="en-US" altLang="ja-JP" sz="1400" b="1" dirty="0" smtClean="0">
                <a:latin typeface="+mj-lt"/>
              </a:rPr>
              <a:t>(Medical, Industry,</a:t>
            </a:r>
            <a:r>
              <a:rPr lang="ja-JP" altLang="en-US" sz="1400" b="1" dirty="0" smtClean="0">
                <a:latin typeface="+mj-lt"/>
              </a:rPr>
              <a:t>･･･</a:t>
            </a:r>
          </a:p>
        </p:txBody>
      </p:sp>
      <p:sp>
        <p:nvSpPr>
          <p:cNvPr id="19483" name="正方形/長方形 45"/>
          <p:cNvSpPr>
            <a:spLocks noChangeArrowheads="1"/>
          </p:cNvSpPr>
          <p:nvPr/>
        </p:nvSpPr>
        <p:spPr bwMode="auto">
          <a:xfrm>
            <a:off x="4846638" y="5213350"/>
            <a:ext cx="2432050" cy="52387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400" b="1" dirty="0"/>
              <a:t>Products derived from </a:t>
            </a:r>
          </a:p>
          <a:p>
            <a:r>
              <a:rPr lang="en-US" altLang="ja-JP" sz="1400" b="1" dirty="0"/>
              <a:t>accelerator technologies</a:t>
            </a:r>
            <a:endParaRPr lang="ja-JP" altLang="en-US" sz="1400" dirty="0"/>
          </a:p>
        </p:txBody>
      </p:sp>
      <p:sp>
        <p:nvSpPr>
          <p:cNvPr id="51" name="テキスト ボックス 20"/>
          <p:cNvSpPr txBox="1">
            <a:spLocks noChangeArrowheads="1"/>
          </p:cNvSpPr>
          <p:nvPr/>
        </p:nvSpPr>
        <p:spPr bwMode="auto">
          <a:xfrm rot="18053559">
            <a:off x="2343944" y="3863181"/>
            <a:ext cx="31146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900">
                <a:solidFill>
                  <a:schemeClr val="tx1"/>
                </a:solidFill>
                <a:latin typeface="HG創英角ｺﾞｼｯｸUB" pitchFamily="49" charset="-128"/>
                <a:ea typeface="HG創英角ｺﾞｼｯｸUB" pitchFamily="49" charset="-128"/>
              </a:defRPr>
            </a:lvl1pPr>
            <a:lvl2pPr marL="742950" indent="-285750" eaLnBrk="0" hangingPunct="0">
              <a:defRPr kumimoji="1" sz="900">
                <a:solidFill>
                  <a:schemeClr val="tx1"/>
                </a:solidFill>
                <a:latin typeface="HG創英角ｺﾞｼｯｸUB" pitchFamily="49" charset="-128"/>
                <a:ea typeface="HG創英角ｺﾞｼｯｸUB" pitchFamily="49" charset="-128"/>
              </a:defRPr>
            </a:lvl2pPr>
            <a:lvl3pPr marL="1143000" indent="-228600" eaLnBrk="0" hangingPunct="0">
              <a:defRPr kumimoji="1" sz="900">
                <a:solidFill>
                  <a:schemeClr val="tx1"/>
                </a:solidFill>
                <a:latin typeface="HG創英角ｺﾞｼｯｸUB" pitchFamily="49" charset="-128"/>
                <a:ea typeface="HG創英角ｺﾞｼｯｸUB" pitchFamily="49" charset="-128"/>
              </a:defRPr>
            </a:lvl3pPr>
            <a:lvl4pPr marL="1600200" indent="-228600" eaLnBrk="0" hangingPunct="0">
              <a:defRPr kumimoji="1" sz="900">
                <a:solidFill>
                  <a:schemeClr val="tx1"/>
                </a:solidFill>
                <a:latin typeface="HG創英角ｺﾞｼｯｸUB" pitchFamily="49" charset="-128"/>
                <a:ea typeface="HG創英角ｺﾞｼｯｸUB" pitchFamily="49" charset="-128"/>
              </a:defRPr>
            </a:lvl4pPr>
            <a:lvl5pPr marL="2057400" indent="-228600" eaLnBrk="0" hangingPunct="0">
              <a:defRPr kumimoji="1" sz="900">
                <a:solidFill>
                  <a:schemeClr val="tx1"/>
                </a:solidFill>
                <a:latin typeface="HG創英角ｺﾞｼｯｸUB" pitchFamily="49" charset="-128"/>
                <a:ea typeface="HG創英角ｺﾞｼｯｸUB" pitchFamily="49" charset="-128"/>
              </a:defRPr>
            </a:lvl5pPr>
            <a:lvl6pPr marL="25146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6pPr>
            <a:lvl7pPr marL="29718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7pPr>
            <a:lvl8pPr marL="34290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8pPr>
            <a:lvl9pPr marL="38862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9pPr>
          </a:lstStyle>
          <a:p>
            <a:pPr eaLnBrk="1" hangingPunct="1">
              <a:defRPr/>
            </a:pPr>
            <a:r>
              <a:rPr lang="en-US" altLang="ja-JP" sz="1200" b="1" dirty="0" smtClean="0">
                <a:latin typeface="+mj-lt"/>
              </a:rPr>
              <a:t>Elemental technologies, Cost reduction, </a:t>
            </a:r>
          </a:p>
          <a:p>
            <a:pPr eaLnBrk="1" hangingPunct="1">
              <a:defRPr/>
            </a:pPr>
            <a:r>
              <a:rPr lang="en-US" altLang="ja-JP" sz="1200" b="1" dirty="0" smtClean="0">
                <a:latin typeface="+mj-lt"/>
              </a:rPr>
              <a:t>Standardization</a:t>
            </a:r>
            <a:r>
              <a:rPr lang="en-US" altLang="ja-JP" sz="1200" b="1" dirty="0" smtClean="0"/>
              <a:t>, </a:t>
            </a:r>
            <a:r>
              <a:rPr lang="ja-JP" altLang="en-US" sz="1200" b="1" dirty="0"/>
              <a:t>･･･</a:t>
            </a:r>
            <a:endParaRPr lang="en-US" altLang="ja-JP" sz="1200" b="1" dirty="0" smtClean="0">
              <a:latin typeface="+mj-lt"/>
            </a:endParaRPr>
          </a:p>
        </p:txBody>
      </p:sp>
      <p:sp>
        <p:nvSpPr>
          <p:cNvPr id="52" name="下矢印 51"/>
          <p:cNvSpPr/>
          <p:nvPr/>
        </p:nvSpPr>
        <p:spPr>
          <a:xfrm rot="19798095">
            <a:off x="7607300" y="1919288"/>
            <a:ext cx="757238" cy="3986212"/>
          </a:xfrm>
          <a:prstGeom prst="downArrow">
            <a:avLst>
              <a:gd name="adj1" fmla="val 50000"/>
              <a:gd name="adj2" fmla="val 67674"/>
            </a:avLst>
          </a:prstGeom>
          <a:solidFill>
            <a:schemeClr val="tx2">
              <a:lumMod val="10000"/>
              <a:lumOff val="90000"/>
            </a:schemeClr>
          </a:solidFill>
          <a:ln w="3175">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3" name="テキスト ボックス 20"/>
          <p:cNvSpPr txBox="1">
            <a:spLocks noChangeArrowheads="1"/>
          </p:cNvSpPr>
          <p:nvPr/>
        </p:nvSpPr>
        <p:spPr bwMode="auto">
          <a:xfrm rot="3567792">
            <a:off x="6058694" y="3758407"/>
            <a:ext cx="37211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900">
                <a:solidFill>
                  <a:schemeClr val="tx1"/>
                </a:solidFill>
                <a:latin typeface="HG創英角ｺﾞｼｯｸUB" pitchFamily="49" charset="-128"/>
                <a:ea typeface="HG創英角ｺﾞｼｯｸUB" pitchFamily="49" charset="-128"/>
              </a:defRPr>
            </a:lvl1pPr>
            <a:lvl2pPr marL="742950" indent="-285750" eaLnBrk="0" hangingPunct="0">
              <a:defRPr kumimoji="1" sz="900">
                <a:solidFill>
                  <a:schemeClr val="tx1"/>
                </a:solidFill>
                <a:latin typeface="HG創英角ｺﾞｼｯｸUB" pitchFamily="49" charset="-128"/>
                <a:ea typeface="HG創英角ｺﾞｼｯｸUB" pitchFamily="49" charset="-128"/>
              </a:defRPr>
            </a:lvl2pPr>
            <a:lvl3pPr marL="1143000" indent="-228600" eaLnBrk="0" hangingPunct="0">
              <a:defRPr kumimoji="1" sz="900">
                <a:solidFill>
                  <a:schemeClr val="tx1"/>
                </a:solidFill>
                <a:latin typeface="HG創英角ｺﾞｼｯｸUB" pitchFamily="49" charset="-128"/>
                <a:ea typeface="HG創英角ｺﾞｼｯｸUB" pitchFamily="49" charset="-128"/>
              </a:defRPr>
            </a:lvl3pPr>
            <a:lvl4pPr marL="1600200" indent="-228600" eaLnBrk="0" hangingPunct="0">
              <a:defRPr kumimoji="1" sz="900">
                <a:solidFill>
                  <a:schemeClr val="tx1"/>
                </a:solidFill>
                <a:latin typeface="HG創英角ｺﾞｼｯｸUB" pitchFamily="49" charset="-128"/>
                <a:ea typeface="HG創英角ｺﾞｼｯｸUB" pitchFamily="49" charset="-128"/>
              </a:defRPr>
            </a:lvl4pPr>
            <a:lvl5pPr marL="2057400" indent="-228600" eaLnBrk="0" hangingPunct="0">
              <a:defRPr kumimoji="1" sz="900">
                <a:solidFill>
                  <a:schemeClr val="tx1"/>
                </a:solidFill>
                <a:latin typeface="HG創英角ｺﾞｼｯｸUB" pitchFamily="49" charset="-128"/>
                <a:ea typeface="HG創英角ｺﾞｼｯｸUB" pitchFamily="49" charset="-128"/>
              </a:defRPr>
            </a:lvl5pPr>
            <a:lvl6pPr marL="25146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6pPr>
            <a:lvl7pPr marL="29718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7pPr>
            <a:lvl8pPr marL="34290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8pPr>
            <a:lvl9pPr marL="3886200" indent="-228600" algn="ctr" eaLnBrk="0" fontAlgn="base" hangingPunct="0">
              <a:spcBef>
                <a:spcPct val="0"/>
              </a:spcBef>
              <a:spcAft>
                <a:spcPct val="0"/>
              </a:spcAft>
              <a:defRPr kumimoji="1" sz="900">
                <a:solidFill>
                  <a:schemeClr val="tx1"/>
                </a:solidFill>
                <a:latin typeface="HG創英角ｺﾞｼｯｸUB" pitchFamily="49" charset="-128"/>
                <a:ea typeface="HG創英角ｺﾞｼｯｸUB" pitchFamily="49" charset="-128"/>
              </a:defRPr>
            </a:lvl9pPr>
          </a:lstStyle>
          <a:p>
            <a:pPr eaLnBrk="1" hangingPunct="1">
              <a:defRPr/>
            </a:pPr>
            <a:r>
              <a:rPr lang="en-US" altLang="ja-JP" sz="1200" b="1" dirty="0" smtClean="0">
                <a:latin typeface="+mj-lt"/>
              </a:rPr>
              <a:t>Innovative technologies, New applications, </a:t>
            </a:r>
            <a:r>
              <a:rPr lang="ja-JP" altLang="en-US" sz="1200" b="1" dirty="0" smtClean="0">
                <a:latin typeface="+mj-lt"/>
              </a:rPr>
              <a:t>･･･</a:t>
            </a:r>
            <a:r>
              <a:rPr lang="en-US" altLang="ja-JP" sz="1200" b="1" dirty="0" smtClean="0">
                <a:latin typeface="+mj-lt"/>
              </a:rPr>
              <a:t> </a:t>
            </a:r>
          </a:p>
        </p:txBody>
      </p:sp>
      <p:sp>
        <p:nvSpPr>
          <p:cNvPr id="36" name="テキスト ボックス 35"/>
          <p:cNvSpPr txBox="1"/>
          <p:nvPr/>
        </p:nvSpPr>
        <p:spPr>
          <a:xfrm>
            <a:off x="8676456" y="6597352"/>
            <a:ext cx="360040" cy="276999"/>
          </a:xfrm>
          <a:prstGeom prst="rect">
            <a:avLst/>
          </a:prstGeom>
          <a:noFill/>
        </p:spPr>
        <p:txBody>
          <a:bodyPr wrap="square" rtlCol="0">
            <a:spAutoFit/>
          </a:bodyPr>
          <a:lstStyle/>
          <a:p>
            <a:r>
              <a:rPr kumimoji="1" lang="en-US" altLang="ja-JP" sz="1200" dirty="0" smtClean="0"/>
              <a:t>17</a:t>
            </a:r>
            <a:endParaRPr kumimoji="1" lang="ja-JP" alt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323850" y="115888"/>
            <a:ext cx="38893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3200" b="1" dirty="0"/>
              <a:t>Contents</a:t>
            </a:r>
          </a:p>
        </p:txBody>
      </p:sp>
      <p:sp>
        <p:nvSpPr>
          <p:cNvPr id="4099" name="テキスト ボックス 3"/>
          <p:cNvSpPr txBox="1">
            <a:spLocks noChangeArrowheads="1"/>
          </p:cNvSpPr>
          <p:nvPr/>
        </p:nvSpPr>
        <p:spPr bwMode="auto">
          <a:xfrm>
            <a:off x="539750" y="1484313"/>
            <a:ext cx="80645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kumimoji="1">
                <a:solidFill>
                  <a:schemeClr val="tx1"/>
                </a:solidFill>
                <a:latin typeface="Arial" charset="0"/>
                <a:ea typeface="ＭＳ Ｐゴシック" pitchFamily="50" charset="-128"/>
              </a:defRPr>
            </a:lvl1pPr>
            <a:lvl2pPr marL="742950" indent="-285750" defTabSz="457200" eaLnBrk="0" hangingPunct="0">
              <a:defRPr kumimoji="1">
                <a:solidFill>
                  <a:schemeClr val="tx1"/>
                </a:solidFill>
                <a:latin typeface="Arial" charset="0"/>
                <a:ea typeface="ＭＳ Ｐゴシック" pitchFamily="50" charset="-128"/>
              </a:defRPr>
            </a:lvl2pPr>
            <a:lvl3pPr marL="1143000" indent="-228600" defTabSz="457200" eaLnBrk="0" hangingPunct="0">
              <a:defRPr kumimoji="1">
                <a:solidFill>
                  <a:schemeClr val="tx1"/>
                </a:solidFill>
                <a:latin typeface="Arial" charset="0"/>
                <a:ea typeface="ＭＳ Ｐゴシック" pitchFamily="50" charset="-128"/>
              </a:defRPr>
            </a:lvl3pPr>
            <a:lvl4pPr marL="1600200" indent="-228600" defTabSz="457200" eaLnBrk="0" hangingPunct="0">
              <a:defRPr kumimoji="1">
                <a:solidFill>
                  <a:schemeClr val="tx1"/>
                </a:solidFill>
                <a:latin typeface="Arial" charset="0"/>
                <a:ea typeface="ＭＳ Ｐゴシック" pitchFamily="50" charset="-128"/>
              </a:defRPr>
            </a:lvl4pPr>
            <a:lvl5pPr marL="2057400" indent="-228600" defTabSz="4572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buSzPct val="100000"/>
              <a:buFontTx/>
              <a:buBlip>
                <a:blip r:embed="rId3"/>
              </a:buBlip>
              <a:defRPr/>
            </a:pPr>
            <a:r>
              <a:rPr lang="en-US" altLang="ja-JP" sz="3600" dirty="0" smtClean="0">
                <a:latin typeface="ＭＳ Ｐゴシック" pitchFamily="50" charset="-128"/>
              </a:rPr>
              <a:t>Outline of AAA</a:t>
            </a:r>
          </a:p>
          <a:p>
            <a:pPr eaLnBrk="1" hangingPunct="1">
              <a:buSzPct val="100000"/>
              <a:buFontTx/>
              <a:buBlip>
                <a:blip r:embed="rId3"/>
              </a:buBlip>
              <a:defRPr/>
            </a:pPr>
            <a:r>
              <a:rPr lang="en-US" altLang="ja-JP" sz="3600" dirty="0" smtClean="0">
                <a:latin typeface="ＭＳ Ｐゴシック" pitchFamily="50" charset="-128"/>
              </a:rPr>
              <a:t>Our Activities</a:t>
            </a:r>
          </a:p>
          <a:p>
            <a:pPr eaLnBrk="1" hangingPunct="1">
              <a:buSzPct val="100000"/>
              <a:buFontTx/>
              <a:buBlip>
                <a:blip r:embed="rId3"/>
              </a:buBlip>
              <a:defRPr/>
            </a:pPr>
            <a:r>
              <a:rPr lang="en-US" altLang="ja-JP" sz="3600" b="1" dirty="0" smtClean="0">
                <a:solidFill>
                  <a:srgbClr val="FF0000"/>
                </a:solidFill>
                <a:latin typeface="ＭＳ Ｐゴシック" pitchFamily="50" charset="-128"/>
              </a:rPr>
              <a:t>Collaboration with Industry &amp; Academia</a:t>
            </a:r>
          </a:p>
          <a:p>
            <a:pPr eaLnBrk="1" hangingPunct="1">
              <a:buSzPct val="100000"/>
              <a:buFontTx/>
              <a:buBlip>
                <a:blip r:embed="rId3"/>
              </a:buBlip>
              <a:defRPr/>
            </a:pPr>
            <a:r>
              <a:rPr lang="en-US" altLang="ja-JP" sz="3600" dirty="0" smtClean="0">
                <a:latin typeface="ＭＳ Ｐゴシック" pitchFamily="50" charset="-128"/>
              </a:rPr>
              <a:t>Accelerator industry in Japan</a:t>
            </a:r>
          </a:p>
          <a:p>
            <a:pPr eaLnBrk="1" hangingPunct="1">
              <a:buSzPct val="100000"/>
              <a:buFontTx/>
              <a:buBlip>
                <a:blip r:embed="rId3"/>
              </a:buBlip>
              <a:defRPr/>
            </a:pPr>
            <a:r>
              <a:rPr lang="en-US" altLang="ja-JP" sz="3600" dirty="0" smtClean="0">
                <a:latin typeface="ＭＳ Ｐゴシック" pitchFamily="50" charset="-128"/>
              </a:rPr>
              <a:t>Conclusion</a:t>
            </a:r>
          </a:p>
        </p:txBody>
      </p:sp>
      <p:sp>
        <p:nvSpPr>
          <p:cNvPr id="4" name="テキスト ボックス 3"/>
          <p:cNvSpPr txBox="1"/>
          <p:nvPr/>
        </p:nvSpPr>
        <p:spPr>
          <a:xfrm>
            <a:off x="8676456" y="6597352"/>
            <a:ext cx="360040" cy="276999"/>
          </a:xfrm>
          <a:prstGeom prst="rect">
            <a:avLst/>
          </a:prstGeom>
          <a:noFill/>
        </p:spPr>
        <p:txBody>
          <a:bodyPr wrap="square" rtlCol="0">
            <a:spAutoFit/>
          </a:bodyPr>
          <a:lstStyle/>
          <a:p>
            <a:r>
              <a:rPr kumimoji="1" lang="en-US" altLang="ja-JP" sz="1200" dirty="0" smtClean="0"/>
              <a:t>18</a:t>
            </a:r>
            <a:endParaRPr kumimoji="1" lang="ja-JP" alt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23850" y="115888"/>
            <a:ext cx="38893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3200" b="1" dirty="0"/>
              <a:t>Contents</a:t>
            </a:r>
          </a:p>
        </p:txBody>
      </p:sp>
      <p:sp>
        <p:nvSpPr>
          <p:cNvPr id="4099" name="テキスト ボックス 3"/>
          <p:cNvSpPr txBox="1">
            <a:spLocks noChangeArrowheads="1"/>
          </p:cNvSpPr>
          <p:nvPr/>
        </p:nvSpPr>
        <p:spPr bwMode="auto">
          <a:xfrm>
            <a:off x="539750" y="1484313"/>
            <a:ext cx="80645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kumimoji="1">
                <a:solidFill>
                  <a:schemeClr val="tx1"/>
                </a:solidFill>
                <a:latin typeface="Arial" charset="0"/>
                <a:ea typeface="ＭＳ Ｐゴシック" charset="-128"/>
              </a:defRPr>
            </a:lvl1pPr>
            <a:lvl2pPr marL="742950" indent="-285750" defTabSz="457200" eaLnBrk="0" hangingPunct="0">
              <a:defRPr kumimoji="1">
                <a:solidFill>
                  <a:schemeClr val="tx1"/>
                </a:solidFill>
                <a:latin typeface="Arial" charset="0"/>
                <a:ea typeface="ＭＳ Ｐゴシック" charset="-128"/>
              </a:defRPr>
            </a:lvl2pPr>
            <a:lvl3pPr marL="1143000" indent="-228600" defTabSz="457200" eaLnBrk="0" hangingPunct="0">
              <a:defRPr kumimoji="1">
                <a:solidFill>
                  <a:schemeClr val="tx1"/>
                </a:solidFill>
                <a:latin typeface="Arial" charset="0"/>
                <a:ea typeface="ＭＳ Ｐゴシック" charset="-128"/>
              </a:defRPr>
            </a:lvl3pPr>
            <a:lvl4pPr marL="1600200" indent="-228600" defTabSz="457200" eaLnBrk="0" hangingPunct="0">
              <a:defRPr kumimoji="1">
                <a:solidFill>
                  <a:schemeClr val="tx1"/>
                </a:solidFill>
                <a:latin typeface="Arial" charset="0"/>
                <a:ea typeface="ＭＳ Ｐゴシック" charset="-128"/>
              </a:defRPr>
            </a:lvl4pPr>
            <a:lvl5pPr marL="2057400" indent="-228600" defTabSz="4572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SzPct val="100000"/>
              <a:buFontTx/>
              <a:buBlip>
                <a:blip r:embed="rId3"/>
              </a:buBlip>
            </a:pPr>
            <a:r>
              <a:rPr lang="en-US" altLang="ja-JP" sz="3600" dirty="0" smtClean="0">
                <a:latin typeface="ＭＳ Ｐゴシック" charset="-128"/>
              </a:rPr>
              <a:t>Outline</a:t>
            </a:r>
            <a:r>
              <a:rPr lang="ja-JP" altLang="en-US" sz="3600" dirty="0">
                <a:latin typeface="ＭＳ Ｐゴシック" charset="-128"/>
              </a:rPr>
              <a:t> </a:t>
            </a:r>
            <a:r>
              <a:rPr lang="en-US" altLang="ja-JP" sz="3600" dirty="0" smtClean="0">
                <a:latin typeface="ＭＳ Ｐゴシック" charset="-128"/>
              </a:rPr>
              <a:t>of AAA</a:t>
            </a:r>
            <a:endParaRPr lang="en-US" altLang="ja-JP" sz="3600" dirty="0">
              <a:latin typeface="ＭＳ Ｐゴシック" charset="-128"/>
            </a:endParaRPr>
          </a:p>
          <a:p>
            <a:pPr eaLnBrk="1" hangingPunct="1">
              <a:buSzPct val="100000"/>
              <a:buFontTx/>
              <a:buBlip>
                <a:blip r:embed="rId3"/>
              </a:buBlip>
            </a:pPr>
            <a:r>
              <a:rPr lang="en-US" altLang="ja-JP" sz="3600" dirty="0">
                <a:latin typeface="ＭＳ Ｐゴシック" charset="-128"/>
              </a:rPr>
              <a:t>Our Activities</a:t>
            </a:r>
          </a:p>
          <a:p>
            <a:pPr eaLnBrk="1" hangingPunct="1">
              <a:buSzPct val="100000"/>
              <a:buFontTx/>
              <a:buBlip>
                <a:blip r:embed="rId3"/>
              </a:buBlip>
            </a:pPr>
            <a:r>
              <a:rPr lang="en-US" altLang="ja-JP" sz="3600" dirty="0">
                <a:latin typeface="ＭＳ Ｐゴシック" charset="-128"/>
              </a:rPr>
              <a:t>Collaboration with Industry &amp; Academia</a:t>
            </a:r>
          </a:p>
          <a:p>
            <a:pPr eaLnBrk="1" hangingPunct="1">
              <a:buSzPct val="100000"/>
              <a:buFontTx/>
              <a:buBlip>
                <a:blip r:embed="rId3"/>
              </a:buBlip>
            </a:pPr>
            <a:r>
              <a:rPr lang="en-US" altLang="ja-JP" sz="3600" dirty="0">
                <a:latin typeface="ＭＳ Ｐゴシック" charset="-128"/>
              </a:rPr>
              <a:t>Accelerator industry in Japan</a:t>
            </a:r>
          </a:p>
          <a:p>
            <a:pPr eaLnBrk="1" hangingPunct="1">
              <a:buSzPct val="100000"/>
              <a:buFontTx/>
              <a:buBlip>
                <a:blip r:embed="rId3"/>
              </a:buBlip>
            </a:pPr>
            <a:r>
              <a:rPr lang="en-US" altLang="ja-JP" sz="3600" dirty="0">
                <a:latin typeface="ＭＳ Ｐゴシック" charset="-128"/>
              </a:rPr>
              <a:t>Conclusion</a:t>
            </a:r>
          </a:p>
        </p:txBody>
      </p:sp>
      <p:sp>
        <p:nvSpPr>
          <p:cNvPr id="2" name="テキスト ボックス 1"/>
          <p:cNvSpPr txBox="1"/>
          <p:nvPr/>
        </p:nvSpPr>
        <p:spPr>
          <a:xfrm>
            <a:off x="8820472" y="6597352"/>
            <a:ext cx="216024" cy="276999"/>
          </a:xfrm>
          <a:prstGeom prst="rect">
            <a:avLst/>
          </a:prstGeom>
          <a:noFill/>
        </p:spPr>
        <p:txBody>
          <a:bodyPr wrap="square" rtlCol="0">
            <a:spAutoFit/>
          </a:bodyPr>
          <a:lstStyle/>
          <a:p>
            <a:r>
              <a:rPr kumimoji="1" lang="en-US" altLang="ja-JP" sz="1200" dirty="0" smtClean="0"/>
              <a:t>1</a:t>
            </a:r>
            <a:endParaRPr kumimoji="1" lang="ja-JP" alt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15888" y="71438"/>
            <a:ext cx="82454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lnSpc>
                <a:spcPts val="2600"/>
              </a:lnSpc>
            </a:pPr>
            <a:r>
              <a:rPr lang="en-US" altLang="ja-JP" sz="2800" b="1" dirty="0" smtClean="0"/>
              <a:t>Accelerators </a:t>
            </a:r>
            <a:r>
              <a:rPr lang="en-US" altLang="ja-JP" sz="2800" b="1" dirty="0"/>
              <a:t>Supported by Various Industries </a:t>
            </a:r>
          </a:p>
        </p:txBody>
      </p:sp>
      <p:pic>
        <p:nvPicPr>
          <p:cNvPr id="21507" name="Picture 4" descr="ADCE7351A-B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4492625"/>
            <a:ext cx="10096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p0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397000"/>
            <a:ext cx="1071563"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3" descr="920MHzNM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3989388"/>
            <a:ext cx="896938"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Line 7"/>
          <p:cNvSpPr>
            <a:spLocks noChangeShapeType="1"/>
          </p:cNvSpPr>
          <p:nvPr/>
        </p:nvSpPr>
        <p:spPr bwMode="auto">
          <a:xfrm flipH="1">
            <a:off x="5580063" y="1973263"/>
            <a:ext cx="1079500" cy="1150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511" name="Text Box 9"/>
          <p:cNvSpPr txBox="1">
            <a:spLocks noChangeArrowheads="1"/>
          </p:cNvSpPr>
          <p:nvPr/>
        </p:nvSpPr>
        <p:spPr bwMode="auto">
          <a:xfrm>
            <a:off x="971550" y="6005513"/>
            <a:ext cx="1512888"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pPr>
            <a:r>
              <a:rPr lang="en-US" altLang="ja-JP" sz="1400" dirty="0"/>
              <a:t>Vacuum pump</a:t>
            </a:r>
          </a:p>
          <a:p>
            <a:pPr eaLnBrk="1" hangingPunct="1">
              <a:spcBef>
                <a:spcPct val="20000"/>
              </a:spcBef>
            </a:pPr>
            <a:endParaRPr lang="ja-JP" altLang="en-US" sz="1400" dirty="0"/>
          </a:p>
        </p:txBody>
      </p:sp>
      <p:sp>
        <p:nvSpPr>
          <p:cNvPr id="21512" name="Text Box 10"/>
          <p:cNvSpPr txBox="1">
            <a:spLocks noChangeArrowheads="1"/>
          </p:cNvSpPr>
          <p:nvPr/>
        </p:nvSpPr>
        <p:spPr bwMode="auto">
          <a:xfrm>
            <a:off x="833438" y="2698750"/>
            <a:ext cx="209073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pPr>
            <a:r>
              <a:rPr lang="en-US" altLang="ja-JP" sz="1400" dirty="0"/>
              <a:t>Beam control</a:t>
            </a:r>
            <a:endParaRPr lang="ja-JP" altLang="en-US" sz="1400" dirty="0"/>
          </a:p>
        </p:txBody>
      </p:sp>
      <p:sp>
        <p:nvSpPr>
          <p:cNvPr id="21513" name="Text Box 11"/>
          <p:cNvSpPr txBox="1">
            <a:spLocks noChangeArrowheads="1"/>
          </p:cNvSpPr>
          <p:nvPr/>
        </p:nvSpPr>
        <p:spPr bwMode="auto">
          <a:xfrm>
            <a:off x="4046538" y="2273300"/>
            <a:ext cx="205422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pPr>
            <a:r>
              <a:rPr lang="en-US" altLang="ja-JP" sz="1400" dirty="0"/>
              <a:t>Accelerator system</a:t>
            </a:r>
          </a:p>
          <a:p>
            <a:pPr eaLnBrk="1" hangingPunct="1">
              <a:spcBef>
                <a:spcPct val="20000"/>
              </a:spcBef>
            </a:pPr>
            <a:r>
              <a:rPr lang="en-US" altLang="ja-JP" sz="1400" dirty="0"/>
              <a:t>Cryogenics </a:t>
            </a:r>
            <a:endParaRPr lang="ja-JP" altLang="en-US" sz="1400" dirty="0"/>
          </a:p>
        </p:txBody>
      </p:sp>
      <p:sp>
        <p:nvSpPr>
          <p:cNvPr id="21514" name="Text Box 12"/>
          <p:cNvSpPr txBox="1">
            <a:spLocks noChangeArrowheads="1"/>
          </p:cNvSpPr>
          <p:nvPr/>
        </p:nvSpPr>
        <p:spPr bwMode="auto">
          <a:xfrm>
            <a:off x="6300788" y="3773488"/>
            <a:ext cx="2017712"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pPr>
            <a:r>
              <a:rPr lang="en-US" altLang="ja-JP" sz="1400" dirty="0"/>
              <a:t>Electro magnet</a:t>
            </a:r>
          </a:p>
          <a:p>
            <a:pPr eaLnBrk="1" hangingPunct="1">
              <a:spcBef>
                <a:spcPct val="20000"/>
              </a:spcBef>
            </a:pPr>
            <a:r>
              <a:rPr lang="en-US" altLang="ja-JP" sz="1400" dirty="0"/>
              <a:t>Power source</a:t>
            </a:r>
            <a:endParaRPr lang="ja-JP" altLang="en-US" sz="1400" dirty="0"/>
          </a:p>
        </p:txBody>
      </p:sp>
      <p:sp>
        <p:nvSpPr>
          <p:cNvPr id="21515" name="Text Box 13"/>
          <p:cNvSpPr txBox="1">
            <a:spLocks noChangeArrowheads="1"/>
          </p:cNvSpPr>
          <p:nvPr/>
        </p:nvSpPr>
        <p:spPr bwMode="auto">
          <a:xfrm>
            <a:off x="6588125" y="2116138"/>
            <a:ext cx="1512888"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pPr>
            <a:r>
              <a:rPr lang="en-US" altLang="ja-JP" sz="1400" dirty="0"/>
              <a:t>Supercomputer</a:t>
            </a:r>
          </a:p>
          <a:p>
            <a:pPr eaLnBrk="1" hangingPunct="1">
              <a:spcBef>
                <a:spcPct val="20000"/>
              </a:spcBef>
            </a:pPr>
            <a:r>
              <a:rPr lang="en-US" altLang="ja-JP" sz="1400" dirty="0"/>
              <a:t>Information Tech.</a:t>
            </a:r>
            <a:endParaRPr lang="ja-JP" altLang="en-US" sz="1400" dirty="0"/>
          </a:p>
        </p:txBody>
      </p:sp>
      <p:sp>
        <p:nvSpPr>
          <p:cNvPr id="21516" name="Text Box 14"/>
          <p:cNvSpPr txBox="1">
            <a:spLocks noChangeArrowheads="1"/>
          </p:cNvSpPr>
          <p:nvPr/>
        </p:nvSpPr>
        <p:spPr bwMode="auto">
          <a:xfrm>
            <a:off x="2700338" y="6292850"/>
            <a:ext cx="15128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pPr>
            <a:r>
              <a:rPr lang="en-US" altLang="ja-JP" sz="1400" dirty="0"/>
              <a:t>Radiation shield</a:t>
            </a:r>
          </a:p>
        </p:txBody>
      </p:sp>
      <p:sp>
        <p:nvSpPr>
          <p:cNvPr id="21517" name="Text Box 15"/>
          <p:cNvSpPr txBox="1">
            <a:spLocks noChangeArrowheads="1"/>
          </p:cNvSpPr>
          <p:nvPr/>
        </p:nvSpPr>
        <p:spPr bwMode="auto">
          <a:xfrm>
            <a:off x="1116013" y="3989388"/>
            <a:ext cx="19081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pPr>
            <a:r>
              <a:rPr lang="en-US" altLang="ja-JP" sz="1400" dirty="0"/>
              <a:t>RF  power  source</a:t>
            </a:r>
          </a:p>
          <a:p>
            <a:pPr eaLnBrk="1" hangingPunct="1">
              <a:spcBef>
                <a:spcPct val="20000"/>
              </a:spcBef>
            </a:pPr>
            <a:r>
              <a:rPr lang="en-US" altLang="ja-JP" sz="1400" dirty="0"/>
              <a:t>Micro wave parts</a:t>
            </a:r>
            <a:endParaRPr lang="ja-JP" altLang="en-US" sz="1400" dirty="0"/>
          </a:p>
        </p:txBody>
      </p:sp>
      <p:sp>
        <p:nvSpPr>
          <p:cNvPr id="21518" name="Text Box 16"/>
          <p:cNvSpPr txBox="1">
            <a:spLocks noChangeArrowheads="1"/>
          </p:cNvSpPr>
          <p:nvPr/>
        </p:nvSpPr>
        <p:spPr bwMode="auto">
          <a:xfrm>
            <a:off x="7127875" y="6005513"/>
            <a:ext cx="17653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pPr>
            <a:r>
              <a:rPr lang="en-US" altLang="ja-JP" sz="1400" dirty="0"/>
              <a:t>Beam monitor</a:t>
            </a:r>
            <a:endParaRPr lang="ja-JP" altLang="en-US" sz="1400" dirty="0"/>
          </a:p>
          <a:p>
            <a:pPr eaLnBrk="1" hangingPunct="1">
              <a:spcBef>
                <a:spcPct val="20000"/>
              </a:spcBef>
            </a:pPr>
            <a:r>
              <a:rPr lang="en-US" altLang="ja-JP" sz="1400" dirty="0"/>
              <a:t>Radiation monitor</a:t>
            </a:r>
            <a:endParaRPr lang="ja-JP" altLang="en-US" sz="1400" dirty="0"/>
          </a:p>
        </p:txBody>
      </p:sp>
      <p:sp>
        <p:nvSpPr>
          <p:cNvPr id="21519" name="Line 18"/>
          <p:cNvSpPr>
            <a:spLocks noChangeShapeType="1"/>
          </p:cNvSpPr>
          <p:nvPr/>
        </p:nvSpPr>
        <p:spPr bwMode="auto">
          <a:xfrm>
            <a:off x="2195513" y="3629025"/>
            <a:ext cx="1152525"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520" name="Line 19"/>
          <p:cNvSpPr>
            <a:spLocks noChangeShapeType="1"/>
          </p:cNvSpPr>
          <p:nvPr/>
        </p:nvSpPr>
        <p:spPr bwMode="auto">
          <a:xfrm flipV="1">
            <a:off x="2268538" y="4421188"/>
            <a:ext cx="107950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521" name="Line 20"/>
          <p:cNvSpPr>
            <a:spLocks noChangeShapeType="1"/>
          </p:cNvSpPr>
          <p:nvPr/>
        </p:nvSpPr>
        <p:spPr bwMode="auto">
          <a:xfrm flipH="1">
            <a:off x="5580063" y="3413125"/>
            <a:ext cx="1008062"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522" name="Line 21"/>
          <p:cNvSpPr>
            <a:spLocks noChangeShapeType="1"/>
          </p:cNvSpPr>
          <p:nvPr/>
        </p:nvSpPr>
        <p:spPr bwMode="auto">
          <a:xfrm flipH="1" flipV="1">
            <a:off x="5580063" y="4421188"/>
            <a:ext cx="1512887" cy="936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523" name="Line 22"/>
          <p:cNvSpPr>
            <a:spLocks noChangeShapeType="1"/>
          </p:cNvSpPr>
          <p:nvPr/>
        </p:nvSpPr>
        <p:spPr bwMode="auto">
          <a:xfrm>
            <a:off x="2700338" y="2476500"/>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524" name="Oval 23"/>
          <p:cNvSpPr>
            <a:spLocks noChangeArrowheads="1"/>
          </p:cNvSpPr>
          <p:nvPr/>
        </p:nvSpPr>
        <p:spPr bwMode="auto">
          <a:xfrm>
            <a:off x="4787900" y="5357813"/>
            <a:ext cx="1943100" cy="936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t>Material</a:t>
            </a:r>
            <a:endParaRPr lang="ja-JP" altLang="en-US" dirty="0"/>
          </a:p>
        </p:txBody>
      </p:sp>
      <p:sp>
        <p:nvSpPr>
          <p:cNvPr id="21525" name="Text Box 24"/>
          <p:cNvSpPr txBox="1">
            <a:spLocks noChangeArrowheads="1"/>
          </p:cNvSpPr>
          <p:nvPr/>
        </p:nvSpPr>
        <p:spPr bwMode="auto">
          <a:xfrm>
            <a:off x="4859338" y="6221413"/>
            <a:ext cx="208756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20000"/>
              </a:spcBef>
            </a:pPr>
            <a:r>
              <a:rPr lang="en-US" altLang="ja-JP" sz="1400" dirty="0"/>
              <a:t>High purity material</a:t>
            </a:r>
          </a:p>
          <a:p>
            <a:pPr eaLnBrk="1" hangingPunct="1">
              <a:spcBef>
                <a:spcPct val="20000"/>
              </a:spcBef>
            </a:pPr>
            <a:r>
              <a:rPr lang="en-US" altLang="ja-JP" sz="1400" dirty="0"/>
              <a:t>Ceramics</a:t>
            </a:r>
            <a:endParaRPr lang="ja-JP" altLang="en-US" sz="1400" dirty="0"/>
          </a:p>
        </p:txBody>
      </p:sp>
      <p:pic>
        <p:nvPicPr>
          <p:cNvPr id="21526" name="Picture 25" descr="thumbn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8" y="5522913"/>
            <a:ext cx="7239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図 71" descr="supercomputer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1252538"/>
            <a:ext cx="10795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7" descr="CAGD670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1013" y="3630613"/>
            <a:ext cx="93503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図 4" descr="Cryomodule2008_LowRes.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8038" y="3052763"/>
            <a:ext cx="2214562" cy="14382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530" name="Line 29"/>
          <p:cNvSpPr>
            <a:spLocks noChangeShapeType="1"/>
          </p:cNvSpPr>
          <p:nvPr/>
        </p:nvSpPr>
        <p:spPr bwMode="auto">
          <a:xfrm>
            <a:off x="4067175" y="1973263"/>
            <a:ext cx="0"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531" name="Line 30"/>
          <p:cNvSpPr>
            <a:spLocks noChangeShapeType="1"/>
          </p:cNvSpPr>
          <p:nvPr/>
        </p:nvSpPr>
        <p:spPr bwMode="auto">
          <a:xfrm flipV="1">
            <a:off x="3563938" y="4492625"/>
            <a:ext cx="360362"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21532" name="Line 31"/>
          <p:cNvSpPr>
            <a:spLocks noChangeShapeType="1"/>
          </p:cNvSpPr>
          <p:nvPr/>
        </p:nvSpPr>
        <p:spPr bwMode="auto">
          <a:xfrm flipH="1" flipV="1">
            <a:off x="4859338" y="4492625"/>
            <a:ext cx="720725" cy="865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pic>
        <p:nvPicPr>
          <p:cNvPr id="21533" name="Picture 10" descr="j028675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316913" y="1900238"/>
            <a:ext cx="677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4" name="Oval 33"/>
          <p:cNvSpPr>
            <a:spLocks noChangeArrowheads="1"/>
          </p:cNvSpPr>
          <p:nvPr/>
        </p:nvSpPr>
        <p:spPr bwMode="auto">
          <a:xfrm>
            <a:off x="6588125" y="2836863"/>
            <a:ext cx="1943100" cy="936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t>Electronics</a:t>
            </a:r>
            <a:endParaRPr lang="ja-JP" altLang="en-US" dirty="0"/>
          </a:p>
        </p:txBody>
      </p:sp>
      <p:sp>
        <p:nvSpPr>
          <p:cNvPr id="21535" name="Oval 34"/>
          <p:cNvSpPr>
            <a:spLocks noChangeArrowheads="1"/>
          </p:cNvSpPr>
          <p:nvPr/>
        </p:nvSpPr>
        <p:spPr bwMode="auto">
          <a:xfrm>
            <a:off x="6156325" y="1181100"/>
            <a:ext cx="1943100" cy="936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t>IT system</a:t>
            </a:r>
            <a:endParaRPr lang="ja-JP" altLang="en-US" dirty="0"/>
          </a:p>
        </p:txBody>
      </p:sp>
      <p:sp>
        <p:nvSpPr>
          <p:cNvPr id="21536" name="Oval 35"/>
          <p:cNvSpPr>
            <a:spLocks noChangeArrowheads="1"/>
          </p:cNvSpPr>
          <p:nvPr/>
        </p:nvSpPr>
        <p:spPr bwMode="auto">
          <a:xfrm>
            <a:off x="7019925" y="5141913"/>
            <a:ext cx="1943100" cy="936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t>Instruments</a:t>
            </a:r>
            <a:endParaRPr lang="ja-JP" altLang="en-US" dirty="0"/>
          </a:p>
        </p:txBody>
      </p:sp>
      <p:sp>
        <p:nvSpPr>
          <p:cNvPr id="21537" name="Oval 36"/>
          <p:cNvSpPr>
            <a:spLocks noChangeArrowheads="1"/>
          </p:cNvSpPr>
          <p:nvPr/>
        </p:nvSpPr>
        <p:spPr bwMode="auto">
          <a:xfrm>
            <a:off x="827088" y="1828800"/>
            <a:ext cx="1943100" cy="936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t>Control system</a:t>
            </a:r>
            <a:endParaRPr lang="ja-JP" altLang="en-US" dirty="0"/>
          </a:p>
        </p:txBody>
      </p:sp>
      <p:sp>
        <p:nvSpPr>
          <p:cNvPr id="21538" name="Oval 37"/>
          <p:cNvSpPr>
            <a:spLocks noChangeArrowheads="1"/>
          </p:cNvSpPr>
          <p:nvPr/>
        </p:nvSpPr>
        <p:spPr bwMode="auto">
          <a:xfrm>
            <a:off x="323850" y="3052763"/>
            <a:ext cx="1943100" cy="936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t>RF system</a:t>
            </a:r>
            <a:endParaRPr lang="ja-JP" altLang="en-US" dirty="0"/>
          </a:p>
        </p:txBody>
      </p:sp>
      <p:sp>
        <p:nvSpPr>
          <p:cNvPr id="21539" name="Oval 38"/>
          <p:cNvSpPr>
            <a:spLocks noChangeArrowheads="1"/>
          </p:cNvSpPr>
          <p:nvPr/>
        </p:nvSpPr>
        <p:spPr bwMode="auto">
          <a:xfrm>
            <a:off x="684213" y="5068888"/>
            <a:ext cx="1943100" cy="936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t>Machinery parts</a:t>
            </a:r>
            <a:endParaRPr lang="ja-JP" altLang="en-US" dirty="0"/>
          </a:p>
        </p:txBody>
      </p:sp>
      <p:pic>
        <p:nvPicPr>
          <p:cNvPr id="21540" name="Picture 5" descr="j01851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575" y="4708525"/>
            <a:ext cx="1392238"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1" name="Oval 40"/>
          <p:cNvSpPr>
            <a:spLocks noChangeArrowheads="1"/>
          </p:cNvSpPr>
          <p:nvPr/>
        </p:nvSpPr>
        <p:spPr bwMode="auto">
          <a:xfrm>
            <a:off x="2555875" y="5645150"/>
            <a:ext cx="1943100" cy="6477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t>Civil engineering</a:t>
            </a:r>
            <a:endParaRPr lang="ja-JP" altLang="en-US" dirty="0"/>
          </a:p>
        </p:txBody>
      </p:sp>
      <p:pic>
        <p:nvPicPr>
          <p:cNvPr id="21542" name="Picture 90" descr="mitsubishi_c-band_kasokuka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18088" y="1347788"/>
            <a:ext cx="10382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3" name="Oval 42"/>
          <p:cNvSpPr>
            <a:spLocks noChangeArrowheads="1"/>
          </p:cNvSpPr>
          <p:nvPr/>
        </p:nvSpPr>
        <p:spPr bwMode="auto">
          <a:xfrm>
            <a:off x="2981325" y="1273175"/>
            <a:ext cx="1943100" cy="9366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dirty="0"/>
              <a:t>Machinery system</a:t>
            </a:r>
            <a:endParaRPr lang="ja-JP" altLang="en-US" dirty="0"/>
          </a:p>
        </p:txBody>
      </p:sp>
      <p:sp>
        <p:nvSpPr>
          <p:cNvPr id="21544" name="Rectangle 21"/>
          <p:cNvSpPr>
            <a:spLocks noChangeArrowheads="1"/>
          </p:cNvSpPr>
          <p:nvPr/>
        </p:nvSpPr>
        <p:spPr bwMode="auto">
          <a:xfrm>
            <a:off x="92075" y="860425"/>
            <a:ext cx="793591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600" b="1" dirty="0"/>
              <a:t>New technology derived from accelerator will bring big impact in many field.</a:t>
            </a:r>
          </a:p>
        </p:txBody>
      </p:sp>
      <p:sp>
        <p:nvSpPr>
          <p:cNvPr id="41" name="テキスト ボックス 40"/>
          <p:cNvSpPr txBox="1"/>
          <p:nvPr/>
        </p:nvSpPr>
        <p:spPr>
          <a:xfrm>
            <a:off x="8676456" y="6597352"/>
            <a:ext cx="360040" cy="276999"/>
          </a:xfrm>
          <a:prstGeom prst="rect">
            <a:avLst/>
          </a:prstGeom>
          <a:noFill/>
        </p:spPr>
        <p:txBody>
          <a:bodyPr wrap="square" rtlCol="0">
            <a:spAutoFit/>
          </a:bodyPr>
          <a:lstStyle/>
          <a:p>
            <a:r>
              <a:rPr kumimoji="1" lang="en-US" altLang="ja-JP" sz="1200" dirty="0" smtClean="0"/>
              <a:t>19</a:t>
            </a:r>
            <a:endParaRPr kumimoji="1" lang="ja-JP" alt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187" t="1047" r="9488" b="9495"/>
          <a:stretch/>
        </p:blipFill>
        <p:spPr>
          <a:xfrm>
            <a:off x="881229" y="4619094"/>
            <a:ext cx="2770400" cy="2128539"/>
          </a:xfrm>
          <a:prstGeom prst="rect">
            <a:avLst/>
          </a:prstGeom>
        </p:spPr>
      </p:pic>
      <p:sp>
        <p:nvSpPr>
          <p:cNvPr id="22530" name="タイトル 1"/>
          <p:cNvSpPr>
            <a:spLocks noGrp="1"/>
          </p:cNvSpPr>
          <p:nvPr>
            <p:ph type="title" idx="4294967295"/>
          </p:nvPr>
        </p:nvSpPr>
        <p:spPr bwMode="auto">
          <a:xfrm>
            <a:off x="30163" y="188913"/>
            <a:ext cx="7858125" cy="561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ja-JP" dirty="0" smtClean="0">
                <a:solidFill>
                  <a:schemeClr val="tx1"/>
                </a:solidFill>
              </a:rPr>
              <a:t>Collaboration with industry &amp; Academia  (1)</a:t>
            </a:r>
            <a:endParaRPr lang="ja-JP" altLang="en-US" dirty="0" smtClean="0">
              <a:solidFill>
                <a:schemeClr val="tx1"/>
              </a:solidFill>
            </a:endParaRPr>
          </a:p>
        </p:txBody>
      </p:sp>
      <p:sp>
        <p:nvSpPr>
          <p:cNvPr id="22532" name="Rectangle 21"/>
          <p:cNvSpPr>
            <a:spLocks noChangeArrowheads="1"/>
          </p:cNvSpPr>
          <p:nvPr/>
        </p:nvSpPr>
        <p:spPr bwMode="auto">
          <a:xfrm>
            <a:off x="190500" y="947738"/>
            <a:ext cx="719672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ja-JP" sz="2000" b="1" dirty="0"/>
              <a:t>Kyocera succeeded in development of new type ceramics for high voltage isolation in collaboration with KEK.</a:t>
            </a:r>
          </a:p>
          <a:p>
            <a:r>
              <a:rPr lang="en-US" altLang="ja-JP" sz="2000" b="1" dirty="0"/>
              <a:t>This technology contributed to miniaturizing of the kicker magnet chamber.  </a:t>
            </a:r>
          </a:p>
        </p:txBody>
      </p:sp>
      <p:sp>
        <p:nvSpPr>
          <p:cNvPr id="22533" name="テキスト ボックス 3"/>
          <p:cNvSpPr txBox="1">
            <a:spLocks noChangeArrowheads="1"/>
          </p:cNvSpPr>
          <p:nvPr/>
        </p:nvSpPr>
        <p:spPr bwMode="auto">
          <a:xfrm>
            <a:off x="539552" y="2236788"/>
            <a:ext cx="518477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dirty="0"/>
              <a:t>Feed through for Kicker magnet used in J-PARC  (50kV)</a:t>
            </a:r>
            <a:endParaRPr lang="ja-JP" altLang="en-US" sz="1400" dirty="0"/>
          </a:p>
        </p:txBody>
      </p:sp>
      <p:sp>
        <p:nvSpPr>
          <p:cNvPr id="22535" name="テキスト ボックス 7"/>
          <p:cNvSpPr txBox="1">
            <a:spLocks noChangeArrowheads="1"/>
          </p:cNvSpPr>
          <p:nvPr/>
        </p:nvSpPr>
        <p:spPr bwMode="auto">
          <a:xfrm>
            <a:off x="6228953" y="6506988"/>
            <a:ext cx="2663527"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dirty="0"/>
              <a:t>Courtesy of </a:t>
            </a:r>
            <a:r>
              <a:rPr lang="en-US" altLang="ja-JP" sz="1400" dirty="0" smtClean="0"/>
              <a:t>KEK &amp; Kyocera  </a:t>
            </a:r>
            <a:endParaRPr lang="ja-JP" altLang="en-US" sz="1400" dirty="0"/>
          </a:p>
        </p:txBody>
      </p:sp>
      <p:sp>
        <p:nvSpPr>
          <p:cNvPr id="22536" name="テキスト ボックス 8"/>
          <p:cNvSpPr txBox="1">
            <a:spLocks noChangeArrowheads="1"/>
          </p:cNvSpPr>
          <p:nvPr/>
        </p:nvSpPr>
        <p:spPr bwMode="auto">
          <a:xfrm>
            <a:off x="6297687" y="2736630"/>
            <a:ext cx="2592387"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t>&lt;Advantages&gt;</a:t>
            </a:r>
          </a:p>
          <a:p>
            <a:pPr eaLnBrk="1" hangingPunct="1"/>
            <a:r>
              <a:rPr lang="en-US" altLang="ja-JP" sz="1400" b="1" dirty="0"/>
              <a:t>  1.Volume reduction : 40%</a:t>
            </a:r>
          </a:p>
          <a:p>
            <a:pPr eaLnBrk="1" hangingPunct="1"/>
            <a:r>
              <a:rPr lang="en-US" altLang="ja-JP" sz="1400" b="1" dirty="0"/>
              <a:t>  2.No </a:t>
            </a:r>
            <a:r>
              <a:rPr lang="en-US" altLang="ja-JP" sz="1400" b="1" dirty="0" smtClean="0"/>
              <a:t>Corrugation</a:t>
            </a:r>
            <a:endParaRPr lang="en-US" altLang="ja-JP" sz="1400" b="1" dirty="0"/>
          </a:p>
        </p:txBody>
      </p:sp>
      <p:sp>
        <p:nvSpPr>
          <p:cNvPr id="22537" name="テキスト ボックス 9"/>
          <p:cNvSpPr txBox="1">
            <a:spLocks noChangeArrowheads="1"/>
          </p:cNvSpPr>
          <p:nvPr/>
        </p:nvSpPr>
        <p:spPr bwMode="auto">
          <a:xfrm>
            <a:off x="5148064" y="3929063"/>
            <a:ext cx="1443684" cy="276999"/>
          </a:xfrm>
          <a:prstGeom prst="rect">
            <a:avLst/>
          </a:prstGeom>
          <a:solidFill>
            <a:srgbClr val="DDE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t>Conventional type</a:t>
            </a:r>
            <a:endParaRPr lang="ja-JP" altLang="en-US" sz="1200" dirty="0"/>
          </a:p>
        </p:txBody>
      </p:sp>
      <p:sp>
        <p:nvSpPr>
          <p:cNvPr id="10" name="テキスト ボックス 6"/>
          <p:cNvSpPr txBox="1">
            <a:spLocks noChangeArrowheads="1"/>
          </p:cNvSpPr>
          <p:nvPr/>
        </p:nvSpPr>
        <p:spPr bwMode="auto">
          <a:xfrm>
            <a:off x="755650" y="4160838"/>
            <a:ext cx="4032374"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1400" dirty="0"/>
          </a:p>
        </p:txBody>
      </p:sp>
      <p:sp>
        <p:nvSpPr>
          <p:cNvPr id="11" name="テキスト ボックス 10"/>
          <p:cNvSpPr txBox="1"/>
          <p:nvPr/>
        </p:nvSpPr>
        <p:spPr>
          <a:xfrm>
            <a:off x="8676456" y="6597352"/>
            <a:ext cx="360040" cy="276999"/>
          </a:xfrm>
          <a:prstGeom prst="rect">
            <a:avLst/>
          </a:prstGeom>
          <a:noFill/>
        </p:spPr>
        <p:txBody>
          <a:bodyPr wrap="square" rtlCol="0">
            <a:spAutoFit/>
          </a:bodyPr>
          <a:lstStyle/>
          <a:p>
            <a:r>
              <a:rPr kumimoji="1" lang="en-US" altLang="ja-JP" sz="1200" dirty="0" smtClean="0"/>
              <a:t>20</a:t>
            </a:r>
            <a:endParaRPr kumimoji="1" lang="ja-JP" altLang="en-US" sz="1200" dirty="0"/>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2636912"/>
            <a:ext cx="2121714" cy="156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2610729"/>
            <a:ext cx="794070" cy="117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465" r="8142"/>
          <a:stretch/>
        </p:blipFill>
        <p:spPr bwMode="auto">
          <a:xfrm>
            <a:off x="5267326" y="2454796"/>
            <a:ext cx="800100" cy="132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9"/>
          <p:cNvSpPr txBox="1">
            <a:spLocks noChangeArrowheads="1"/>
          </p:cNvSpPr>
          <p:nvPr/>
        </p:nvSpPr>
        <p:spPr bwMode="auto">
          <a:xfrm>
            <a:off x="3995936" y="3929063"/>
            <a:ext cx="899508" cy="276999"/>
          </a:xfrm>
          <a:prstGeom prst="rect">
            <a:avLst/>
          </a:prstGeom>
          <a:solidFill>
            <a:srgbClr val="DDE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smtClean="0"/>
              <a:t>New </a:t>
            </a:r>
            <a:r>
              <a:rPr lang="en-US" altLang="ja-JP" sz="1200" dirty="0"/>
              <a:t>type</a:t>
            </a:r>
            <a:endParaRPr lang="ja-JP" altLang="en-US" sz="1200" dirty="0"/>
          </a:p>
        </p:txBody>
      </p:sp>
      <p:sp>
        <p:nvSpPr>
          <p:cNvPr id="3" name="左矢印 2"/>
          <p:cNvSpPr/>
          <p:nvPr/>
        </p:nvSpPr>
        <p:spPr>
          <a:xfrm>
            <a:off x="4823436" y="2998949"/>
            <a:ext cx="252620" cy="2140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3"/>
          <p:cNvSpPr txBox="1">
            <a:spLocks noChangeArrowheads="1"/>
          </p:cNvSpPr>
          <p:nvPr/>
        </p:nvSpPr>
        <p:spPr bwMode="auto">
          <a:xfrm>
            <a:off x="683568" y="4437112"/>
            <a:ext cx="568855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dirty="0" smtClean="0"/>
              <a:t>Disk type feed </a:t>
            </a:r>
            <a:r>
              <a:rPr lang="en-US" altLang="ja-JP" sz="1400" dirty="0"/>
              <a:t>through for  </a:t>
            </a:r>
            <a:r>
              <a:rPr lang="en-US" altLang="ja-JP" sz="1400" dirty="0" smtClean="0"/>
              <a:t>Kicker </a:t>
            </a:r>
            <a:r>
              <a:rPr lang="en-US" altLang="ja-JP" sz="1400" dirty="0"/>
              <a:t>magnet used in J-PARC </a:t>
            </a:r>
            <a:endParaRPr lang="ja-JP" altLang="en-US" sz="1400" dirty="0"/>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9952" y="4941168"/>
            <a:ext cx="1751845" cy="1313884"/>
          </a:xfrm>
          <a:prstGeom prst="rect">
            <a:avLst/>
          </a:prstGeom>
        </p:spPr>
      </p:pic>
      <p:cxnSp>
        <p:nvCxnSpPr>
          <p:cNvPr id="7" name="直線矢印コネクタ 6"/>
          <p:cNvCxnSpPr>
            <a:stCxn id="6" idx="1"/>
          </p:cNvCxnSpPr>
          <p:nvPr/>
        </p:nvCxnSpPr>
        <p:spPr>
          <a:xfrm flipH="1" flipV="1">
            <a:off x="2915816" y="5301208"/>
            <a:ext cx="1224136" cy="2969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2320489" y="2852936"/>
            <a:ext cx="1696042" cy="6223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8"/>
          <p:cNvSpPr txBox="1">
            <a:spLocks noChangeArrowheads="1"/>
          </p:cNvSpPr>
          <p:nvPr/>
        </p:nvSpPr>
        <p:spPr bwMode="auto">
          <a:xfrm>
            <a:off x="6111727" y="4944699"/>
            <a:ext cx="2778347"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dirty="0"/>
              <a:t>&lt;</a:t>
            </a:r>
            <a:r>
              <a:rPr lang="en-US" altLang="ja-JP" sz="1400" b="1" dirty="0" smtClean="0"/>
              <a:t>Advantages&gt;</a:t>
            </a:r>
          </a:p>
          <a:p>
            <a:pPr eaLnBrk="1" hangingPunct="1"/>
            <a:r>
              <a:rPr lang="en-US" altLang="ja-JP" sz="1400" b="1" dirty="0"/>
              <a:t>Reducing of discharge by the use of ceramics containing conductive material  </a:t>
            </a:r>
          </a:p>
        </p:txBody>
      </p:sp>
      <p:grpSp>
        <p:nvGrpSpPr>
          <p:cNvPr id="5" name="グループ化 4"/>
          <p:cNvGrpSpPr/>
          <p:nvPr/>
        </p:nvGrpSpPr>
        <p:grpSpPr>
          <a:xfrm>
            <a:off x="7513953" y="1005111"/>
            <a:ext cx="1431485" cy="1245090"/>
            <a:chOff x="6956939" y="3499799"/>
            <a:chExt cx="1431485" cy="1245090"/>
          </a:xfrm>
        </p:grpSpPr>
        <p:grpSp>
          <p:nvGrpSpPr>
            <p:cNvPr id="21" name="グループ化 20"/>
            <p:cNvGrpSpPr/>
            <p:nvPr/>
          </p:nvGrpSpPr>
          <p:grpSpPr>
            <a:xfrm>
              <a:off x="6958285" y="3499799"/>
              <a:ext cx="1430139" cy="1245090"/>
              <a:chOff x="3717925" y="1757363"/>
              <a:chExt cx="4699000" cy="4090987"/>
            </a:xfrm>
          </p:grpSpPr>
          <p:sp>
            <p:nvSpPr>
              <p:cNvPr id="22" name="二等辺三角形 21"/>
              <p:cNvSpPr/>
              <p:nvPr/>
            </p:nvSpPr>
            <p:spPr>
              <a:xfrm>
                <a:off x="3717925" y="1797050"/>
                <a:ext cx="4699000" cy="4051300"/>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3" name="二等辺三角形 22"/>
              <p:cNvSpPr/>
              <p:nvPr/>
            </p:nvSpPr>
            <p:spPr>
              <a:xfrm>
                <a:off x="4233863" y="1763713"/>
                <a:ext cx="3660775" cy="3178175"/>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4" name="二等辺三角形 23"/>
              <p:cNvSpPr/>
              <p:nvPr/>
            </p:nvSpPr>
            <p:spPr>
              <a:xfrm>
                <a:off x="4681538" y="1763713"/>
                <a:ext cx="2770187" cy="2389187"/>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6" name="二等辺三角形 25"/>
              <p:cNvSpPr/>
              <p:nvPr/>
            </p:nvSpPr>
            <p:spPr>
              <a:xfrm>
                <a:off x="5227638" y="1763713"/>
                <a:ext cx="1676400" cy="1446212"/>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8" name="二等辺三角形 27"/>
              <p:cNvSpPr/>
              <p:nvPr/>
            </p:nvSpPr>
            <p:spPr>
              <a:xfrm>
                <a:off x="5637213" y="1757363"/>
                <a:ext cx="860425" cy="741362"/>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sp>
          <p:nvSpPr>
            <p:cNvPr id="30" name="右カーブ矢印 29"/>
            <p:cNvSpPr/>
            <p:nvPr/>
          </p:nvSpPr>
          <p:spPr>
            <a:xfrm rot="12490704" flipH="1">
              <a:off x="6956939" y="3516314"/>
              <a:ext cx="284508" cy="1023080"/>
            </a:xfrm>
            <a:prstGeom prst="curved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110932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idx="4294967295"/>
          </p:nvPr>
        </p:nvSpPr>
        <p:spPr bwMode="auto">
          <a:xfrm>
            <a:off x="30163" y="188913"/>
            <a:ext cx="7858125" cy="561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ja-JP" dirty="0" smtClean="0">
                <a:solidFill>
                  <a:schemeClr val="tx1"/>
                </a:solidFill>
              </a:rPr>
              <a:t>Collaboration with industry &amp; Academia (2) </a:t>
            </a:r>
            <a:endParaRPr lang="ja-JP" altLang="en-US" dirty="0" smtClean="0">
              <a:solidFill>
                <a:schemeClr val="tx1"/>
              </a:solidFill>
            </a:endParaRPr>
          </a:p>
        </p:txBody>
      </p:sp>
      <p:pic>
        <p:nvPicPr>
          <p:cNvPr id="23555" name="Picture 47" descr="\\Sls18\01_pj\06_接合製品PJ\02_超伝導関連\500_工事フォルダ\BNCT加速器 NEDO公募\写真\120828\R00119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79788"/>
            <a:ext cx="42068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0" descr="\\Sls18\01_pj\06_接合製品PJ\02_超伝導関連\500_工事フォルダ\BNCT加速器 NEDO公募\写真\120828\R00119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300413"/>
            <a:ext cx="4418012"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1"/>
          <p:cNvSpPr>
            <a:spLocks noChangeArrowheads="1"/>
          </p:cNvSpPr>
          <p:nvPr/>
        </p:nvSpPr>
        <p:spPr bwMode="auto">
          <a:xfrm>
            <a:off x="107504" y="836712"/>
            <a:ext cx="7577943" cy="131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p>
            <a:pPr>
              <a:defRPr/>
            </a:pPr>
            <a:r>
              <a:rPr lang="en-US" altLang="ja-JP" sz="2000" b="1" dirty="0">
                <a:ea typeface="ＭＳ Ｐゴシック" pitchFamily="50" charset="-128"/>
              </a:rPr>
              <a:t>MHI is developing a high duty proton accelerator for Boron Neutron Capture Therapy or BNCT in collaborating with Tsukuba University, KEK, Hokkaido University, JAEA, several companies, and Ibaraki-prefecture.  </a:t>
            </a:r>
          </a:p>
        </p:txBody>
      </p:sp>
      <p:sp>
        <p:nvSpPr>
          <p:cNvPr id="7" name="Rectangle 21"/>
          <p:cNvSpPr>
            <a:spLocks noChangeArrowheads="1"/>
          </p:cNvSpPr>
          <p:nvPr/>
        </p:nvSpPr>
        <p:spPr bwMode="auto">
          <a:xfrm>
            <a:off x="395536" y="2349946"/>
            <a:ext cx="4537075" cy="9350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lnSpcReduction="10000"/>
          </a:bodyPr>
          <a:lstStyle/>
          <a:p>
            <a:pPr>
              <a:defRPr/>
            </a:pPr>
            <a:r>
              <a:rPr lang="en-US" altLang="ja-JP" sz="2000" b="1" dirty="0">
                <a:solidFill>
                  <a:schemeClr val="accent2">
                    <a:lumMod val="75000"/>
                    <a:lumOff val="25000"/>
                  </a:schemeClr>
                </a:solidFill>
                <a:ea typeface="ＭＳ Ｐゴシック" pitchFamily="50" charset="-128"/>
              </a:rPr>
              <a:t>Specification of accelerator</a:t>
            </a:r>
          </a:p>
          <a:p>
            <a:pPr>
              <a:defRPr/>
            </a:pPr>
            <a:r>
              <a:rPr lang="en-US" altLang="ja-JP" sz="2000" b="1" dirty="0">
                <a:ea typeface="ＭＳ Ｐゴシック" pitchFamily="50" charset="-128"/>
              </a:rPr>
              <a:t> Beam energy : 8 MeV</a:t>
            </a:r>
          </a:p>
          <a:p>
            <a:pPr>
              <a:defRPr/>
            </a:pPr>
            <a:r>
              <a:rPr lang="en-US" altLang="ja-JP" sz="2000" b="1" dirty="0">
                <a:ea typeface="ＭＳ Ｐゴシック" pitchFamily="50" charset="-128"/>
              </a:rPr>
              <a:t> Beam current : 10 mA (Average)</a:t>
            </a:r>
          </a:p>
        </p:txBody>
      </p:sp>
      <p:sp>
        <p:nvSpPr>
          <p:cNvPr id="8" name="Rectangle 21"/>
          <p:cNvSpPr>
            <a:spLocks noChangeArrowheads="1"/>
          </p:cNvSpPr>
          <p:nvPr/>
        </p:nvSpPr>
        <p:spPr bwMode="auto">
          <a:xfrm>
            <a:off x="144463" y="6165850"/>
            <a:ext cx="4427537" cy="3841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fontScale="92500"/>
          </a:bodyPr>
          <a:lstStyle/>
          <a:p>
            <a:pPr>
              <a:defRPr/>
            </a:pPr>
            <a:r>
              <a:rPr lang="en-US" altLang="ja-JP" sz="2000" b="1" dirty="0">
                <a:solidFill>
                  <a:schemeClr val="bg1"/>
                </a:solidFill>
                <a:ea typeface="ＭＳ Ｐゴシック" pitchFamily="50" charset="-128"/>
              </a:rPr>
              <a:t>RFQ (Radio Frequency Quadrupole)</a:t>
            </a:r>
          </a:p>
        </p:txBody>
      </p:sp>
      <p:sp>
        <p:nvSpPr>
          <p:cNvPr id="23560" name="Rectangle 21"/>
          <p:cNvSpPr>
            <a:spLocks noChangeArrowheads="1"/>
          </p:cNvSpPr>
          <p:nvPr/>
        </p:nvSpPr>
        <p:spPr bwMode="auto">
          <a:xfrm>
            <a:off x="4716463" y="6223000"/>
            <a:ext cx="3240087"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ja-JP" sz="1900" b="1" dirty="0">
                <a:solidFill>
                  <a:schemeClr val="bg1"/>
                </a:solidFill>
              </a:rPr>
              <a:t>DTL (Drift Tube Linac)</a:t>
            </a:r>
          </a:p>
        </p:txBody>
      </p:sp>
      <p:sp>
        <p:nvSpPr>
          <p:cNvPr id="9" name="テキスト ボックス 8"/>
          <p:cNvSpPr txBox="1"/>
          <p:nvPr/>
        </p:nvSpPr>
        <p:spPr>
          <a:xfrm>
            <a:off x="8676456" y="6597352"/>
            <a:ext cx="360040" cy="276999"/>
          </a:xfrm>
          <a:prstGeom prst="rect">
            <a:avLst/>
          </a:prstGeom>
          <a:noFill/>
        </p:spPr>
        <p:txBody>
          <a:bodyPr wrap="square" rtlCol="0">
            <a:spAutoFit/>
          </a:bodyPr>
          <a:lstStyle/>
          <a:p>
            <a:r>
              <a:rPr kumimoji="1" lang="en-US" altLang="ja-JP" sz="1200" dirty="0" smtClean="0"/>
              <a:t>21</a:t>
            </a:r>
            <a:endParaRPr kumimoji="1" lang="ja-JP" altLang="en-US" sz="1200" dirty="0"/>
          </a:p>
        </p:txBody>
      </p:sp>
      <p:grpSp>
        <p:nvGrpSpPr>
          <p:cNvPr id="2" name="グループ化 1"/>
          <p:cNvGrpSpPr/>
          <p:nvPr/>
        </p:nvGrpSpPr>
        <p:grpSpPr>
          <a:xfrm>
            <a:off x="7505278" y="992204"/>
            <a:ext cx="1430139" cy="1245090"/>
            <a:chOff x="6310213" y="2039894"/>
            <a:chExt cx="1430139" cy="1245090"/>
          </a:xfrm>
        </p:grpSpPr>
        <p:grpSp>
          <p:nvGrpSpPr>
            <p:cNvPr id="10" name="グループ化 9"/>
            <p:cNvGrpSpPr/>
            <p:nvPr/>
          </p:nvGrpSpPr>
          <p:grpSpPr>
            <a:xfrm>
              <a:off x="6310213" y="2039894"/>
              <a:ext cx="1430139" cy="1245090"/>
              <a:chOff x="3717925" y="1757363"/>
              <a:chExt cx="4699000" cy="4090987"/>
            </a:xfrm>
          </p:grpSpPr>
          <p:sp>
            <p:nvSpPr>
              <p:cNvPr id="11" name="二等辺三角形 10"/>
              <p:cNvSpPr/>
              <p:nvPr/>
            </p:nvSpPr>
            <p:spPr>
              <a:xfrm>
                <a:off x="3717925" y="1797050"/>
                <a:ext cx="4699000" cy="4051300"/>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2" name="二等辺三角形 11"/>
              <p:cNvSpPr/>
              <p:nvPr/>
            </p:nvSpPr>
            <p:spPr>
              <a:xfrm>
                <a:off x="4233863" y="1763713"/>
                <a:ext cx="3660775" cy="3178175"/>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 name="二等辺三角形 12"/>
              <p:cNvSpPr/>
              <p:nvPr/>
            </p:nvSpPr>
            <p:spPr>
              <a:xfrm>
                <a:off x="4681538" y="1763713"/>
                <a:ext cx="2770187" cy="2389187"/>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4" name="二等辺三角形 13"/>
              <p:cNvSpPr/>
              <p:nvPr/>
            </p:nvSpPr>
            <p:spPr>
              <a:xfrm>
                <a:off x="5227638" y="1763713"/>
                <a:ext cx="1676400" cy="1446212"/>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5" name="二等辺三角形 14"/>
              <p:cNvSpPr/>
              <p:nvPr/>
            </p:nvSpPr>
            <p:spPr>
              <a:xfrm>
                <a:off x="5637213" y="1757363"/>
                <a:ext cx="860425" cy="741362"/>
              </a:xfrm>
              <a:prstGeom prst="triangle">
                <a:avLst/>
              </a:prstGeom>
              <a:solidFill>
                <a:srgbClr val="FFFF00"/>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sp>
          <p:nvSpPr>
            <p:cNvPr id="16" name="右カーブ矢印 15"/>
            <p:cNvSpPr/>
            <p:nvPr/>
          </p:nvSpPr>
          <p:spPr>
            <a:xfrm rot="19896473" flipH="1">
              <a:off x="7454682" y="2090815"/>
              <a:ext cx="284508" cy="816565"/>
            </a:xfrm>
            <a:prstGeom prst="curvedRightArrow">
              <a:avLst/>
            </a:prstGeom>
            <a:solidFill>
              <a:srgbClr val="FF0000"/>
            </a:solid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tx1"/>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79388" y="115888"/>
            <a:ext cx="69135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3200" b="1" dirty="0"/>
              <a:t>R&amp;D on Superconducting cavity</a:t>
            </a:r>
          </a:p>
        </p:txBody>
      </p:sp>
      <p:graphicFrame>
        <p:nvGraphicFramePr>
          <p:cNvPr id="5" name="Content Placeholder 7"/>
          <p:cNvGraphicFramePr>
            <a:graphicFrameLocks noGrp="1"/>
          </p:cNvGraphicFramePr>
          <p:nvPr>
            <p:extLst>
              <p:ext uri="{D42A27DB-BD31-4B8C-83A1-F6EECF244321}">
                <p14:modId xmlns:p14="http://schemas.microsoft.com/office/powerpoint/2010/main" val="2055747626"/>
              </p:ext>
            </p:extLst>
          </p:nvPr>
        </p:nvGraphicFramePr>
        <p:xfrm>
          <a:off x="251520" y="4221088"/>
          <a:ext cx="8704262" cy="2259195"/>
        </p:xfrm>
        <a:graphic>
          <a:graphicData uri="http://schemas.openxmlformats.org/drawingml/2006/table">
            <a:tbl>
              <a:tblPr/>
              <a:tblGrid>
                <a:gridCol w="971550"/>
                <a:gridCol w="1736725"/>
                <a:gridCol w="2878137"/>
                <a:gridCol w="3117850"/>
              </a:tblGrid>
              <a:tr h="5180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smtClean="0">
                          <a:ln>
                            <a:noFill/>
                          </a:ln>
                          <a:solidFill>
                            <a:srgbClr val="FFFFFF"/>
                          </a:solidFill>
                          <a:effectLst/>
                          <a:latin typeface="Arial" charset="0"/>
                          <a:ea typeface="ＭＳ Ｐゴシック" charset="-128"/>
                        </a:rPr>
                        <a:t>year</a:t>
                      </a:r>
                      <a:endParaRPr kumimoji="0" lang="en-US" altLang="ja-JP" sz="1400" b="1" i="0" u="none" strike="noStrike" cap="none" normalizeH="0" baseline="0" dirty="0" smtClean="0">
                        <a:ln>
                          <a:noFill/>
                        </a:ln>
                        <a:solidFill>
                          <a:srgbClr val="FFFFFF"/>
                        </a:solidFill>
                        <a:effectLst/>
                        <a:latin typeface="Arial" charset="0"/>
                        <a:ea typeface="Arial Unicode MS" pitchFamily="50" charset="-128"/>
                        <a:cs typeface="Arial Unicode MS" pitchFamily="50" charset="-128"/>
                      </a:endParaRPr>
                    </a:p>
                  </a:txBody>
                  <a:tcPr marT="45714" marB="45714"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smtClean="0">
                          <a:ln>
                            <a:noFill/>
                          </a:ln>
                          <a:solidFill>
                            <a:srgbClr val="FFFFFF"/>
                          </a:solidFill>
                          <a:effectLst/>
                          <a:latin typeface="Arial" charset="0"/>
                          <a:ea typeface="ＭＳ Ｐゴシック" charset="-128"/>
                        </a:rPr>
                        <a:t># 9-cell cavities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smtClean="0">
                          <a:ln>
                            <a:noFill/>
                          </a:ln>
                          <a:solidFill>
                            <a:srgbClr val="FFFFFF"/>
                          </a:solidFill>
                          <a:effectLst/>
                          <a:latin typeface="Arial" charset="0"/>
                          <a:ea typeface="ＭＳ Ｐゴシック" charset="-128"/>
                        </a:rPr>
                        <a:t>qualified</a:t>
                      </a:r>
                      <a:endParaRPr kumimoji="0" lang="en-US" altLang="ja-JP" sz="1400" b="1" i="0" u="none" strike="noStrike" cap="none" normalizeH="0" baseline="0" dirty="0" smtClean="0">
                        <a:ln>
                          <a:noFill/>
                        </a:ln>
                        <a:solidFill>
                          <a:srgbClr val="FFFFFF"/>
                        </a:solidFill>
                        <a:effectLst/>
                        <a:latin typeface="Arial" charset="0"/>
                        <a:ea typeface="Arial Unicode MS" pitchFamily="50" charset="-128"/>
                        <a:cs typeface="Arial Unicode MS" pitchFamily="50" charset="-128"/>
                      </a:endParaRPr>
                    </a:p>
                  </a:txBody>
                  <a:tcPr marT="45714" marB="45714"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smtClean="0">
                          <a:ln>
                            <a:noFill/>
                          </a:ln>
                          <a:solidFill>
                            <a:srgbClr val="FFFFFF"/>
                          </a:solidFill>
                          <a:effectLst/>
                          <a:latin typeface="Arial" charset="0"/>
                          <a:ea typeface="ＭＳ Ｐゴシック" charset="-128"/>
                        </a:rPr>
                        <a:t># of Labs reaching 35 MV/m processing</a:t>
                      </a:r>
                      <a:endParaRPr kumimoji="0" lang="en-US" altLang="ja-JP" sz="1400" b="1" i="0" u="none" strike="noStrike" cap="none" normalizeH="0" baseline="0" dirty="0" smtClean="0">
                        <a:ln>
                          <a:noFill/>
                        </a:ln>
                        <a:solidFill>
                          <a:srgbClr val="FFFFFF"/>
                        </a:solidFill>
                        <a:effectLst/>
                        <a:latin typeface="Arial" charset="0"/>
                        <a:ea typeface="Arial Unicode MS" pitchFamily="50" charset="-128"/>
                        <a:cs typeface="Arial Unicode MS" pitchFamily="50" charset="-128"/>
                      </a:endParaRPr>
                    </a:p>
                  </a:txBody>
                  <a:tcPr marT="45714" marB="45714"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smtClean="0">
                          <a:ln>
                            <a:noFill/>
                          </a:ln>
                          <a:solidFill>
                            <a:srgbClr val="FFFFFF"/>
                          </a:solidFill>
                          <a:effectLst/>
                          <a:latin typeface="Arial" charset="0"/>
                          <a:ea typeface="ＭＳ Ｐゴシック" charset="-128"/>
                        </a:rPr>
                        <a:t># of Industrial manufacturers reaching 35 MV/m fabrication</a:t>
                      </a:r>
                      <a:endParaRPr kumimoji="0" lang="en-US" altLang="ja-JP" sz="1400" b="1" i="0" u="none" strike="noStrike" cap="none" normalizeH="0" baseline="0" dirty="0" smtClean="0">
                        <a:ln>
                          <a:noFill/>
                        </a:ln>
                        <a:solidFill>
                          <a:srgbClr val="FFFFFF"/>
                        </a:solidFill>
                        <a:effectLst/>
                        <a:latin typeface="Arial" charset="0"/>
                        <a:ea typeface="Arial Unicode MS" pitchFamily="50" charset="-128"/>
                        <a:cs typeface="Arial Unicode MS" pitchFamily="50" charset="-128"/>
                      </a:endParaRPr>
                    </a:p>
                  </a:txBody>
                  <a:tcPr marT="45714" marB="45714"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5180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2006</a:t>
                      </a:r>
                      <a:endParaRPr kumimoji="0" lang="en-US" altLang="ja-JP" sz="1400" b="0" i="0" u="none" strike="noStrike" cap="none" normalizeH="0" baseline="0" dirty="0" smtClean="0">
                        <a:ln>
                          <a:noFill/>
                        </a:ln>
                        <a:solidFill>
                          <a:srgbClr val="000000"/>
                        </a:solidFill>
                        <a:effectLst/>
                        <a:latin typeface="Arial" charset="0"/>
                        <a:ea typeface="Arial Unicode MS" pitchFamily="50" charset="-128"/>
                        <a:cs typeface="Arial Unicode MS" pitchFamily="50" charset="-128"/>
                      </a:endParaRPr>
                    </a:p>
                  </a:txBody>
                  <a:tcPr marT="45714" marB="45714"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10</a:t>
                      </a:r>
                      <a:endParaRPr kumimoji="0" lang="en-US" altLang="ja-JP" sz="1400" b="0" i="0" u="none" strike="noStrike" cap="none" normalizeH="0" baseline="0" dirty="0" smtClean="0">
                        <a:ln>
                          <a:noFill/>
                        </a:ln>
                        <a:solidFill>
                          <a:srgbClr val="000000"/>
                        </a:solidFill>
                        <a:effectLst/>
                        <a:latin typeface="Arial" charset="0"/>
                        <a:ea typeface="Arial Unicode MS" pitchFamily="50" charset="-128"/>
                        <a:cs typeface="Arial Unicode MS" pitchFamily="50" charset="-128"/>
                      </a:endParaRPr>
                    </a:p>
                  </a:txBody>
                  <a:tcPr marT="45714" marB="45714"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DESY</a:t>
                      </a:r>
                      <a:endParaRPr kumimoji="0" lang="en-US" altLang="ja-JP" sz="1400" b="0" i="0" u="none" strike="noStrike" cap="none" normalizeH="0" baseline="0" dirty="0" smtClean="0">
                        <a:ln>
                          <a:noFill/>
                        </a:ln>
                        <a:solidFill>
                          <a:srgbClr val="000000"/>
                        </a:solidFill>
                        <a:effectLst/>
                        <a:latin typeface="Arial" charset="0"/>
                        <a:ea typeface="Arial Unicode MS" pitchFamily="50" charset="-128"/>
                        <a:cs typeface="Arial Unicode MS" pitchFamily="50" charset="-128"/>
                      </a:endParaRPr>
                    </a:p>
                  </a:txBody>
                  <a:tcPr marT="45714" marB="45714"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ACCEL, ZANON</a:t>
                      </a:r>
                      <a:endParaRPr kumimoji="0" lang="en-US" altLang="ja-JP" sz="1400" b="0" i="0" u="none" strike="noStrike" cap="none" normalizeH="0" baseline="0" dirty="0" smtClean="0">
                        <a:ln>
                          <a:noFill/>
                        </a:ln>
                        <a:solidFill>
                          <a:srgbClr val="3366FF"/>
                        </a:solidFill>
                        <a:effectLst/>
                        <a:latin typeface="Arial" charset="0"/>
                        <a:ea typeface="Arial Unicode MS" pitchFamily="50" charset="-128"/>
                        <a:cs typeface="Arial Unicode MS" pitchFamily="50" charset="-128"/>
                      </a:endParaRPr>
                    </a:p>
                  </a:txBody>
                  <a:tcPr marT="45714" marB="45714"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5180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2011</a:t>
                      </a:r>
                      <a:endParaRPr kumimoji="0" lang="en-US" altLang="ja-JP" sz="1400" b="0" i="0" u="none" strike="noStrike" cap="none" normalizeH="0" baseline="0" dirty="0" smtClean="0">
                        <a:ln>
                          <a:noFill/>
                        </a:ln>
                        <a:solidFill>
                          <a:srgbClr val="000000"/>
                        </a:solidFill>
                        <a:effectLst/>
                        <a:latin typeface="Arial" charset="0"/>
                        <a:ea typeface="Arial Unicode MS" pitchFamily="50" charset="-128"/>
                        <a:cs typeface="Arial Unicode MS" pitchFamily="50" charset="-128"/>
                      </a:endParaRPr>
                    </a:p>
                  </a:txBody>
                  <a:tcPr marT="45714" marB="45714"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41</a:t>
                      </a:r>
                      <a:endParaRPr kumimoji="0" lang="en-US" altLang="ja-JP" sz="1400" b="0" i="0" u="none" strike="noStrike" cap="none" normalizeH="0" baseline="0" dirty="0" smtClean="0">
                        <a:ln>
                          <a:noFill/>
                        </a:ln>
                        <a:solidFill>
                          <a:srgbClr val="000000"/>
                        </a:solidFill>
                        <a:effectLst/>
                        <a:latin typeface="Arial" charset="0"/>
                        <a:ea typeface="Arial Unicode MS" pitchFamily="50" charset="-128"/>
                        <a:cs typeface="Arial Unicode MS" pitchFamily="50" charset="-128"/>
                      </a:endParaRPr>
                    </a:p>
                  </a:txBody>
                  <a:tcPr marT="45714" marB="45714"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DESY, JLAB, FNAL, KEK</a:t>
                      </a:r>
                    </a:p>
                  </a:txBody>
                  <a:tcPr marT="45714" marB="45714"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4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RI, ZANON, AES, </a:t>
                      </a:r>
                      <a:r>
                        <a:rPr kumimoji="0" lang="en-US" altLang="ja-JP" sz="1400" b="1" i="0" u="none" strike="noStrike" cap="none" normalizeH="0" baseline="0" dirty="0" smtClean="0">
                          <a:ln>
                            <a:noFill/>
                          </a:ln>
                          <a:solidFill>
                            <a:srgbClr val="1795FF"/>
                          </a:solidFill>
                          <a:effectLst/>
                          <a:latin typeface="Arial" charset="0"/>
                          <a:ea typeface="ＭＳ Ｐゴシック" charset="-128"/>
                        </a:rPr>
                        <a:t>MHI</a:t>
                      </a:r>
                      <a:r>
                        <a:rPr kumimoji="0" lang="en-US" altLang="ja-JP" sz="1400" b="0" i="0" u="none" strike="noStrike" cap="none" normalizeH="0" baseline="0" dirty="0" smtClean="0">
                          <a:ln>
                            <a:noFill/>
                          </a:ln>
                          <a:solidFill>
                            <a:srgbClr val="000000"/>
                          </a:solidFill>
                          <a:effectLst/>
                          <a:latin typeface="Arial" charset="0"/>
                          <a:ea typeface="ＭＳ Ｐゴシック" charset="-128"/>
                        </a:rPr>
                        <a:t>, </a:t>
                      </a:r>
                      <a:endParaRPr kumimoji="0" lang="en-US" altLang="ja-JP" sz="1400" b="0" i="0" u="none" strike="noStrike" cap="none" normalizeH="0" baseline="0" dirty="0" smtClean="0">
                        <a:ln>
                          <a:noFill/>
                        </a:ln>
                        <a:solidFill>
                          <a:srgbClr val="3366FF"/>
                        </a:solidFill>
                        <a:effectLst/>
                        <a:latin typeface="Arial" charset="0"/>
                        <a:ea typeface="ＭＳ Ｐゴシック" charset="-128"/>
                      </a:endParaRPr>
                    </a:p>
                  </a:txBody>
                  <a:tcPr marT="45714" marB="45714"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7047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2012</a:t>
                      </a:r>
                      <a:endParaRPr kumimoji="0" lang="en-US" altLang="ja-JP" sz="1400" b="0" i="0" u="none" strike="noStrike" cap="none" normalizeH="0" baseline="0" dirty="0" smtClean="0">
                        <a:ln>
                          <a:noFill/>
                        </a:ln>
                        <a:solidFill>
                          <a:srgbClr val="FF0000"/>
                        </a:solidFill>
                        <a:effectLst/>
                        <a:latin typeface="Arial" charset="0"/>
                        <a:ea typeface="Arial Unicode MS" pitchFamily="50" charset="-128"/>
                        <a:cs typeface="Arial Unicode MS" pitchFamily="50" charset="-128"/>
                      </a:endParaRPr>
                    </a:p>
                  </a:txBody>
                  <a:tcPr marT="45714" marB="45714"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(45)</a:t>
                      </a:r>
                      <a:endParaRPr kumimoji="0" lang="en-US" altLang="ja-JP" sz="1400" b="0" i="0" u="none" strike="noStrike" cap="none" normalizeH="0" baseline="0" dirty="0" smtClean="0">
                        <a:ln>
                          <a:noFill/>
                        </a:ln>
                        <a:solidFill>
                          <a:srgbClr val="000000"/>
                        </a:solidFill>
                        <a:effectLst/>
                        <a:latin typeface="Arial" charset="0"/>
                        <a:ea typeface="Arial Unicode MS" pitchFamily="50" charset="-128"/>
                        <a:cs typeface="Arial Unicode MS" pitchFamily="50" charset="-128"/>
                      </a:endParaRPr>
                    </a:p>
                  </a:txBody>
                  <a:tcPr marT="45714" marB="45714"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rgbClr val="000000"/>
                          </a:solidFill>
                          <a:effectLst/>
                          <a:latin typeface="Arial" charset="0"/>
                          <a:ea typeface="ＭＳ Ｐゴシック" charset="-128"/>
                        </a:rPr>
                        <a:t>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DEY, JLAB, FNAL, KEK, Cornell</a:t>
                      </a:r>
                    </a:p>
                  </a:txBody>
                  <a:tcPr marT="45714" marB="45714"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2000" b="0" i="0" u="none" strike="noStrike" cap="none" normalizeH="0" baseline="0" dirty="0" smtClean="0">
                          <a:ln>
                            <a:noFill/>
                          </a:ln>
                          <a:solidFill>
                            <a:srgbClr val="000000"/>
                          </a:solidFill>
                          <a:effectLst/>
                          <a:latin typeface="Arial" charset="0"/>
                          <a:ea typeface="ＭＳ Ｐゴシック" charset="-128"/>
                        </a:rPr>
                        <a:t>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rgbClr val="000000"/>
                          </a:solidFill>
                          <a:effectLst/>
                          <a:latin typeface="Arial" charset="0"/>
                          <a:ea typeface="ＭＳ Ｐゴシック" charset="-128"/>
                        </a:rPr>
                        <a:t>RI, ZANON, AES, </a:t>
                      </a:r>
                      <a:r>
                        <a:rPr kumimoji="0" lang="en-US" altLang="ja-JP" sz="1400" b="1" i="0" u="none" strike="noStrike" cap="none" normalizeH="0" baseline="0" dirty="0" smtClean="0">
                          <a:ln>
                            <a:noFill/>
                          </a:ln>
                          <a:solidFill>
                            <a:srgbClr val="1795FF"/>
                          </a:solidFill>
                          <a:effectLst/>
                          <a:latin typeface="Arial" charset="0"/>
                          <a:ea typeface="ＭＳ Ｐゴシック" charset="-128"/>
                        </a:rPr>
                        <a:t>MHI</a:t>
                      </a:r>
                      <a:r>
                        <a:rPr kumimoji="0" lang="en-US" altLang="ja-JP" sz="1400" b="0" i="0" u="none" strike="noStrike" cap="none" normalizeH="0" baseline="0" dirty="0" smtClean="0">
                          <a:ln>
                            <a:noFill/>
                          </a:ln>
                          <a:solidFill>
                            <a:srgbClr val="000000"/>
                          </a:solidFill>
                          <a:effectLst/>
                          <a:latin typeface="Arial" charset="0"/>
                          <a:ea typeface="ＭＳ Ｐゴシック" charset="-128"/>
                        </a:rPr>
                        <a:t>, </a:t>
                      </a:r>
                      <a:r>
                        <a:rPr kumimoji="0" lang="en-US" altLang="ja-JP" sz="1400" b="1" i="0" u="none" strike="noStrike" cap="none" normalizeH="0" baseline="0" dirty="0" smtClean="0">
                          <a:ln>
                            <a:noFill/>
                          </a:ln>
                          <a:solidFill>
                            <a:srgbClr val="1795FF"/>
                          </a:solidFill>
                          <a:effectLst/>
                          <a:latin typeface="Arial" charset="0"/>
                          <a:ea typeface="ＭＳ Ｐゴシック" charset="-128"/>
                        </a:rPr>
                        <a:t>Hitachi</a:t>
                      </a:r>
                    </a:p>
                  </a:txBody>
                  <a:tcPr marT="45714" marB="45714"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4603" name="テキスト ボックス 5"/>
          <p:cNvSpPr txBox="1">
            <a:spLocks noChangeArrowheads="1"/>
          </p:cNvSpPr>
          <p:nvPr/>
        </p:nvSpPr>
        <p:spPr bwMode="auto">
          <a:xfrm>
            <a:off x="5523086" y="6556970"/>
            <a:ext cx="3311525"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dirty="0"/>
              <a:t>Courtesy of Prof. A. Yamamoto of KEK  </a:t>
            </a:r>
            <a:endParaRPr lang="ja-JP" altLang="en-US" sz="1400" dirty="0"/>
          </a:p>
        </p:txBody>
      </p:sp>
      <p:sp>
        <p:nvSpPr>
          <p:cNvPr id="24604" name="Rectangle 2"/>
          <p:cNvSpPr>
            <a:spLocks noChangeArrowheads="1"/>
          </p:cNvSpPr>
          <p:nvPr/>
        </p:nvSpPr>
        <p:spPr bwMode="auto">
          <a:xfrm>
            <a:off x="324085" y="1060835"/>
            <a:ext cx="6120680" cy="286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defTabSz="457200">
              <a:buFont typeface="Wingdings" pitchFamily="2" charset="2"/>
              <a:buChar char="p"/>
            </a:pPr>
            <a:r>
              <a:rPr lang="en-US" altLang="ja-JP" sz="2000" b="1" dirty="0"/>
              <a:t>MHI and Hitachi are reaching 35 MV/m of accelerating field by vertical test.</a:t>
            </a:r>
          </a:p>
          <a:p>
            <a:pPr marL="342900" indent="-342900" defTabSz="457200">
              <a:buFont typeface="Wingdings" pitchFamily="2" charset="2"/>
              <a:buChar char="p"/>
            </a:pPr>
            <a:r>
              <a:rPr lang="en-US" altLang="ja-JP" sz="2000" b="1" dirty="0"/>
              <a:t>Hitachi reached 41 MV/m with HOM coupler.</a:t>
            </a:r>
          </a:p>
          <a:p>
            <a:pPr marL="342900" indent="-342900" defTabSz="457200">
              <a:buFont typeface="Wingdings" pitchFamily="2" charset="2"/>
              <a:buChar char="p"/>
            </a:pPr>
            <a:r>
              <a:rPr lang="en-US" altLang="ja-JP" sz="2000" b="1" dirty="0"/>
              <a:t>Toshiba reached 35 MV/m without HOM coupler.</a:t>
            </a:r>
          </a:p>
          <a:p>
            <a:pPr marL="342900" indent="-342900" defTabSz="457200">
              <a:buFont typeface="Wingdings" pitchFamily="2" charset="2"/>
              <a:buChar char="p"/>
            </a:pPr>
            <a:r>
              <a:rPr lang="en-US" altLang="ja-JP" sz="2000" b="1" dirty="0"/>
              <a:t>MHI cavities were installed in the cryomodule in order to conduct the horizontal test called S1-Global</a:t>
            </a:r>
            <a:r>
              <a:rPr lang="en-US" altLang="ja-JP" sz="2000" b="1" dirty="0" smtClean="0"/>
              <a:t>.</a:t>
            </a:r>
            <a:endParaRPr lang="en-US" altLang="ja-JP" sz="2000" b="1" dirty="0"/>
          </a:p>
        </p:txBody>
      </p:sp>
      <p:pic>
        <p:nvPicPr>
          <p:cNvPr id="7" name="図 9" descr="20100308Di-014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5220" y="908720"/>
            <a:ext cx="2379391" cy="158626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8" name="図 11" descr="20100319Di-0133.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765" y="2534221"/>
            <a:ext cx="2400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8676456" y="6597352"/>
            <a:ext cx="360040" cy="276999"/>
          </a:xfrm>
          <a:prstGeom prst="rect">
            <a:avLst/>
          </a:prstGeom>
          <a:noFill/>
        </p:spPr>
        <p:txBody>
          <a:bodyPr wrap="square" rtlCol="0">
            <a:spAutoFit/>
          </a:bodyPr>
          <a:lstStyle/>
          <a:p>
            <a:r>
              <a:rPr kumimoji="1" lang="en-US" altLang="ja-JP" sz="1200" dirty="0" smtClean="0"/>
              <a:t>22</a:t>
            </a:r>
            <a:endParaRPr kumimoji="1" lang="ja-JP" alt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D:\home\写真\ILC\ILC2011\20110708Tosei-EBW\DSC_42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5084763"/>
            <a:ext cx="2686050"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図 3" descr="KEK#0-repair.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577975"/>
            <a:ext cx="3940175"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1577975"/>
            <a:ext cx="1676400" cy="11842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844800"/>
            <a:ext cx="1695450" cy="2638425"/>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7" name="円/楕円 6"/>
          <p:cNvSpPr/>
          <p:nvPr/>
        </p:nvSpPr>
        <p:spPr>
          <a:xfrm>
            <a:off x="1092200" y="4181475"/>
            <a:ext cx="500063" cy="357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cs typeface="ＭＳ Ｐゴシック" charset="-128"/>
            </a:endParaRPr>
          </a:p>
        </p:txBody>
      </p:sp>
      <p:pic>
        <p:nvPicPr>
          <p:cNvPr id="25607" name="図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24075" y="1577975"/>
            <a:ext cx="2160588"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図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51225" y="4097338"/>
            <a:ext cx="1352550" cy="8826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5609" name="図 9" descr="Chemical-room.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 y="5529263"/>
            <a:ext cx="1712913"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2"/>
          <p:cNvSpPr>
            <a:spLocks noChangeArrowheads="1"/>
          </p:cNvSpPr>
          <p:nvPr/>
        </p:nvSpPr>
        <p:spPr bwMode="auto">
          <a:xfrm>
            <a:off x="179388" y="115888"/>
            <a:ext cx="69135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3200" b="1" dirty="0"/>
              <a:t>Cavity Fabrication Facility at KEK</a:t>
            </a:r>
          </a:p>
        </p:txBody>
      </p:sp>
      <p:sp>
        <p:nvSpPr>
          <p:cNvPr id="25611" name="Rectangle 2"/>
          <p:cNvSpPr>
            <a:spLocks noChangeArrowheads="1"/>
          </p:cNvSpPr>
          <p:nvPr/>
        </p:nvSpPr>
        <p:spPr bwMode="auto">
          <a:xfrm>
            <a:off x="179388" y="908050"/>
            <a:ext cx="85693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2000" b="1" dirty="0"/>
              <a:t>KEK prepared the facility for cavity production R&amp;D in collaborating with industries</a:t>
            </a:r>
          </a:p>
        </p:txBody>
      </p:sp>
      <p:sp>
        <p:nvSpPr>
          <p:cNvPr id="12" name="テキスト ボックス 5"/>
          <p:cNvSpPr txBox="1">
            <a:spLocks noChangeArrowheads="1"/>
          </p:cNvSpPr>
          <p:nvPr/>
        </p:nvSpPr>
        <p:spPr bwMode="auto">
          <a:xfrm>
            <a:off x="5460380" y="6381328"/>
            <a:ext cx="3311525" cy="306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dirty="0"/>
              <a:t>Courtesy of Prof. A. Yamamoto of KEK  </a:t>
            </a:r>
            <a:endParaRPr lang="ja-JP" altLang="en-US" sz="1400" dirty="0"/>
          </a:p>
        </p:txBody>
      </p:sp>
      <p:sp>
        <p:nvSpPr>
          <p:cNvPr id="13" name="テキスト ボックス 12"/>
          <p:cNvSpPr txBox="1"/>
          <p:nvPr/>
        </p:nvSpPr>
        <p:spPr>
          <a:xfrm>
            <a:off x="8676456" y="6597352"/>
            <a:ext cx="360040" cy="276999"/>
          </a:xfrm>
          <a:prstGeom prst="rect">
            <a:avLst/>
          </a:prstGeom>
          <a:noFill/>
        </p:spPr>
        <p:txBody>
          <a:bodyPr wrap="square" rtlCol="0">
            <a:spAutoFit/>
          </a:bodyPr>
          <a:lstStyle/>
          <a:p>
            <a:r>
              <a:rPr kumimoji="1" lang="en-US" altLang="ja-JP" sz="1200" dirty="0" smtClean="0"/>
              <a:t>23</a:t>
            </a:r>
            <a:endParaRPr kumimoji="1" lang="ja-JP" alt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323850" y="115888"/>
            <a:ext cx="38893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3200" b="1" dirty="0"/>
              <a:t>Contents</a:t>
            </a:r>
          </a:p>
        </p:txBody>
      </p:sp>
      <p:sp>
        <p:nvSpPr>
          <p:cNvPr id="4099" name="テキスト ボックス 3"/>
          <p:cNvSpPr txBox="1">
            <a:spLocks noChangeArrowheads="1"/>
          </p:cNvSpPr>
          <p:nvPr/>
        </p:nvSpPr>
        <p:spPr bwMode="auto">
          <a:xfrm>
            <a:off x="539750" y="1484313"/>
            <a:ext cx="80645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kumimoji="1">
                <a:solidFill>
                  <a:schemeClr val="tx1"/>
                </a:solidFill>
                <a:latin typeface="Arial" charset="0"/>
                <a:ea typeface="ＭＳ Ｐゴシック" pitchFamily="50" charset="-128"/>
              </a:defRPr>
            </a:lvl1pPr>
            <a:lvl2pPr marL="742950" indent="-285750" defTabSz="457200" eaLnBrk="0" hangingPunct="0">
              <a:defRPr kumimoji="1">
                <a:solidFill>
                  <a:schemeClr val="tx1"/>
                </a:solidFill>
                <a:latin typeface="Arial" charset="0"/>
                <a:ea typeface="ＭＳ Ｐゴシック" pitchFamily="50" charset="-128"/>
              </a:defRPr>
            </a:lvl2pPr>
            <a:lvl3pPr marL="1143000" indent="-228600" defTabSz="457200" eaLnBrk="0" hangingPunct="0">
              <a:defRPr kumimoji="1">
                <a:solidFill>
                  <a:schemeClr val="tx1"/>
                </a:solidFill>
                <a:latin typeface="Arial" charset="0"/>
                <a:ea typeface="ＭＳ Ｐゴシック" pitchFamily="50" charset="-128"/>
              </a:defRPr>
            </a:lvl3pPr>
            <a:lvl4pPr marL="1600200" indent="-228600" defTabSz="457200" eaLnBrk="0" hangingPunct="0">
              <a:defRPr kumimoji="1">
                <a:solidFill>
                  <a:schemeClr val="tx1"/>
                </a:solidFill>
                <a:latin typeface="Arial" charset="0"/>
                <a:ea typeface="ＭＳ Ｐゴシック" pitchFamily="50" charset="-128"/>
              </a:defRPr>
            </a:lvl4pPr>
            <a:lvl5pPr marL="2057400" indent="-228600" defTabSz="4572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buSzPct val="100000"/>
              <a:buFontTx/>
              <a:buBlip>
                <a:blip r:embed="rId3"/>
              </a:buBlip>
              <a:defRPr/>
            </a:pPr>
            <a:r>
              <a:rPr lang="en-US" altLang="ja-JP" sz="3600" dirty="0" smtClean="0">
                <a:latin typeface="ＭＳ Ｐゴシック" pitchFamily="50" charset="-128"/>
              </a:rPr>
              <a:t>Outline of AAA</a:t>
            </a:r>
          </a:p>
          <a:p>
            <a:pPr eaLnBrk="1" hangingPunct="1">
              <a:buSzPct val="100000"/>
              <a:buFontTx/>
              <a:buBlip>
                <a:blip r:embed="rId3"/>
              </a:buBlip>
              <a:defRPr/>
            </a:pPr>
            <a:r>
              <a:rPr lang="en-US" altLang="ja-JP" sz="3600" dirty="0" smtClean="0">
                <a:latin typeface="ＭＳ Ｐゴシック" pitchFamily="50" charset="-128"/>
              </a:rPr>
              <a:t>Our Activities</a:t>
            </a:r>
          </a:p>
          <a:p>
            <a:pPr eaLnBrk="1" hangingPunct="1">
              <a:buSzPct val="100000"/>
              <a:buFontTx/>
              <a:buBlip>
                <a:blip r:embed="rId3"/>
              </a:buBlip>
              <a:defRPr/>
            </a:pPr>
            <a:r>
              <a:rPr lang="en-US" altLang="ja-JP" sz="3600" dirty="0" smtClean="0">
                <a:latin typeface="ＭＳ Ｐゴシック" pitchFamily="50" charset="-128"/>
              </a:rPr>
              <a:t>Collaboration with Industry &amp; Academia</a:t>
            </a:r>
          </a:p>
          <a:p>
            <a:pPr eaLnBrk="1" hangingPunct="1">
              <a:buSzPct val="100000"/>
              <a:buFontTx/>
              <a:buBlip>
                <a:blip r:embed="rId3"/>
              </a:buBlip>
              <a:defRPr/>
            </a:pPr>
            <a:r>
              <a:rPr lang="en-US" altLang="ja-JP" sz="3600" b="1" dirty="0" smtClean="0">
                <a:solidFill>
                  <a:srgbClr val="FF0000"/>
                </a:solidFill>
                <a:latin typeface="ＭＳ Ｐゴシック" pitchFamily="50" charset="-128"/>
              </a:rPr>
              <a:t>Accelerator industry in Japan</a:t>
            </a:r>
          </a:p>
          <a:p>
            <a:pPr eaLnBrk="1" hangingPunct="1">
              <a:buSzPct val="100000"/>
              <a:buFontTx/>
              <a:buBlip>
                <a:blip r:embed="rId3"/>
              </a:buBlip>
              <a:defRPr/>
            </a:pPr>
            <a:r>
              <a:rPr lang="en-US" altLang="ja-JP" sz="3600" dirty="0" smtClean="0">
                <a:latin typeface="ＭＳ Ｐゴシック" pitchFamily="50" charset="-128"/>
              </a:rPr>
              <a:t>Conclusion</a:t>
            </a:r>
          </a:p>
        </p:txBody>
      </p:sp>
      <p:sp>
        <p:nvSpPr>
          <p:cNvPr id="4" name="テキスト ボックス 3"/>
          <p:cNvSpPr txBox="1"/>
          <p:nvPr/>
        </p:nvSpPr>
        <p:spPr>
          <a:xfrm>
            <a:off x="8676456" y="6597352"/>
            <a:ext cx="360040" cy="276999"/>
          </a:xfrm>
          <a:prstGeom prst="rect">
            <a:avLst/>
          </a:prstGeom>
          <a:noFill/>
        </p:spPr>
        <p:txBody>
          <a:bodyPr wrap="square" rtlCol="0">
            <a:spAutoFit/>
          </a:bodyPr>
          <a:lstStyle/>
          <a:p>
            <a:r>
              <a:rPr kumimoji="1" lang="en-US" altLang="ja-JP" sz="1200" dirty="0" smtClean="0"/>
              <a:t>24</a:t>
            </a:r>
            <a:endParaRPr kumimoji="1" lang="ja-JP" alt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66688" y="19050"/>
            <a:ext cx="84375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2400" b="1" dirty="0"/>
              <a:t>Japanese companies contribute to the advanced accelerator projects in the world</a:t>
            </a:r>
          </a:p>
        </p:txBody>
      </p:sp>
      <p:sp>
        <p:nvSpPr>
          <p:cNvPr id="27651" name="Rectangle 2"/>
          <p:cNvSpPr>
            <a:spLocks noChangeArrowheads="1"/>
          </p:cNvSpPr>
          <p:nvPr/>
        </p:nvSpPr>
        <p:spPr bwMode="auto">
          <a:xfrm>
            <a:off x="322833" y="862558"/>
            <a:ext cx="5761038" cy="3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2000" b="1" dirty="0"/>
              <a:t>Companies which have contributed to LHC</a:t>
            </a:r>
          </a:p>
        </p:txBody>
      </p:sp>
      <p:graphicFrame>
        <p:nvGraphicFramePr>
          <p:cNvPr id="6" name="表 5"/>
          <p:cNvGraphicFramePr>
            <a:graphicFrameLocks noGrp="1"/>
          </p:cNvGraphicFramePr>
          <p:nvPr>
            <p:extLst>
              <p:ext uri="{D42A27DB-BD31-4B8C-83A1-F6EECF244321}">
                <p14:modId xmlns:p14="http://schemas.microsoft.com/office/powerpoint/2010/main" val="1755633647"/>
              </p:ext>
            </p:extLst>
          </p:nvPr>
        </p:nvGraphicFramePr>
        <p:xfrm>
          <a:off x="611560" y="1224608"/>
          <a:ext cx="8136904" cy="5506108"/>
        </p:xfrm>
        <a:graphic>
          <a:graphicData uri="http://schemas.openxmlformats.org/drawingml/2006/table">
            <a:tbl>
              <a:tblPr firstRow="1" bandRow="1">
                <a:tableStyleId>{5C22544A-7EE6-4342-B048-85BDC9FD1C3A}</a:tableStyleId>
              </a:tblPr>
              <a:tblGrid>
                <a:gridCol w="3956613"/>
                <a:gridCol w="4180291"/>
              </a:tblGrid>
              <a:tr h="288032">
                <a:tc>
                  <a:txBody>
                    <a:bodyPr/>
                    <a:lstStyle/>
                    <a:p>
                      <a:pPr algn="ctr"/>
                      <a:r>
                        <a:rPr kumimoji="1" lang="en-US" altLang="ja-JP" sz="1600" dirty="0" smtClean="0"/>
                        <a:t>Company</a:t>
                      </a:r>
                      <a:endParaRPr kumimoji="1" lang="ja-JP" altLang="en-US" sz="1600" dirty="0"/>
                    </a:p>
                  </a:txBody>
                  <a:tcPr marL="91437" marR="91437" marT="45709" marB="45709"/>
                </a:tc>
                <a:tc>
                  <a:txBody>
                    <a:bodyPr/>
                    <a:lstStyle/>
                    <a:p>
                      <a:pPr algn="ctr"/>
                      <a:r>
                        <a:rPr kumimoji="1" lang="en-US" altLang="ja-JP" sz="1600" dirty="0" smtClean="0"/>
                        <a:t>Products</a:t>
                      </a:r>
                      <a:endParaRPr kumimoji="1" lang="ja-JP" altLang="en-US" sz="1600" dirty="0"/>
                    </a:p>
                  </a:txBody>
                  <a:tcPr marL="91437" marR="91437" marT="45709" marB="45709"/>
                </a:tc>
              </a:tr>
              <a:tr h="0">
                <a:tc>
                  <a:txBody>
                    <a:bodyPr/>
                    <a:lstStyle/>
                    <a:p>
                      <a:r>
                        <a:rPr kumimoji="1" lang="en-US" altLang="ja-JP" sz="1600" dirty="0" smtClean="0"/>
                        <a:t>Toshiba corporation</a:t>
                      </a:r>
                      <a:endParaRPr kumimoji="1" lang="ja-JP" altLang="en-US" sz="1600" dirty="0"/>
                    </a:p>
                  </a:txBody>
                  <a:tcPr marL="91437" marR="91437" marT="45709" marB="45709"/>
                </a:tc>
                <a:tc>
                  <a:txBody>
                    <a:bodyPr/>
                    <a:lstStyle/>
                    <a:p>
                      <a:r>
                        <a:rPr kumimoji="1" lang="en-US" altLang="ja-JP" sz="1600" dirty="0" smtClean="0"/>
                        <a:t>Superconducting</a:t>
                      </a:r>
                      <a:r>
                        <a:rPr kumimoji="1" lang="en-US" altLang="ja-JP" sz="1600" baseline="0" dirty="0" smtClean="0"/>
                        <a:t> magnet, TDC chip</a:t>
                      </a:r>
                      <a:endParaRPr kumimoji="1" lang="ja-JP" altLang="en-US" sz="1600" dirty="0"/>
                    </a:p>
                  </a:txBody>
                  <a:tcPr marL="91437" marR="91437" marT="45709" marB="45709"/>
                </a:tc>
              </a:tr>
              <a:tr h="121572">
                <a:tc>
                  <a:txBody>
                    <a:bodyPr/>
                    <a:lstStyle/>
                    <a:p>
                      <a:r>
                        <a:rPr kumimoji="1" lang="en-US" altLang="ja-JP" sz="1600" dirty="0" smtClean="0"/>
                        <a:t>Furukawa, Ltd.</a:t>
                      </a:r>
                      <a:endParaRPr kumimoji="1" lang="ja-JP" altLang="en-US" sz="1600" dirty="0"/>
                    </a:p>
                  </a:txBody>
                  <a:tcPr marL="91437" marR="91437" marT="45709" marB="45709"/>
                </a:tc>
                <a:tc>
                  <a:txBody>
                    <a:bodyPr/>
                    <a:lstStyle/>
                    <a:p>
                      <a:r>
                        <a:rPr kumimoji="1" lang="en-US" altLang="ja-JP" sz="1600" dirty="0" smtClean="0"/>
                        <a:t>Superconducting</a:t>
                      </a:r>
                      <a:r>
                        <a:rPr kumimoji="1" lang="en-US" altLang="ja-JP" sz="1600" baseline="0" dirty="0" smtClean="0"/>
                        <a:t> cable</a:t>
                      </a:r>
                      <a:endParaRPr kumimoji="1" lang="ja-JP" altLang="en-US" sz="1600" dirty="0"/>
                    </a:p>
                  </a:txBody>
                  <a:tcPr marL="91437" marR="91437" marT="45709" marB="45709"/>
                </a:tc>
              </a:tr>
              <a:tr h="146354">
                <a:tc>
                  <a:txBody>
                    <a:bodyPr/>
                    <a:lstStyle/>
                    <a:p>
                      <a:r>
                        <a:rPr kumimoji="1" lang="en-US" altLang="ja-JP" sz="1600" dirty="0" smtClean="0"/>
                        <a:t>IHI corporation</a:t>
                      </a:r>
                      <a:endParaRPr kumimoji="1" lang="ja-JP" altLang="en-US" sz="1600" dirty="0"/>
                    </a:p>
                  </a:txBody>
                  <a:tcPr marL="91437" marR="91437" marT="45709" marB="45709"/>
                </a:tc>
                <a:tc>
                  <a:txBody>
                    <a:bodyPr/>
                    <a:lstStyle/>
                    <a:p>
                      <a:r>
                        <a:rPr kumimoji="1" lang="en-US" altLang="ja-JP" sz="1600" dirty="0" smtClean="0"/>
                        <a:t>1.8K refrigeration units</a:t>
                      </a:r>
                      <a:endParaRPr kumimoji="1" lang="ja-JP" altLang="en-US" sz="1600" dirty="0"/>
                    </a:p>
                  </a:txBody>
                  <a:tcPr marL="91437" marR="91437" marT="45709" marB="45709"/>
                </a:tc>
              </a:tr>
              <a:tr h="0">
                <a:tc>
                  <a:txBody>
                    <a:bodyPr/>
                    <a:lstStyle/>
                    <a:p>
                      <a:r>
                        <a:rPr kumimoji="1" lang="en-US" altLang="ja-JP" sz="1600" dirty="0" smtClean="0"/>
                        <a:t>Nippon steel, Ltd.</a:t>
                      </a:r>
                      <a:endParaRPr kumimoji="1" lang="ja-JP" altLang="en-US" sz="1600" dirty="0"/>
                    </a:p>
                  </a:txBody>
                  <a:tcPr marL="91437" marR="91437" marT="45709" marB="45709"/>
                </a:tc>
                <a:tc>
                  <a:txBody>
                    <a:bodyPr/>
                    <a:lstStyle/>
                    <a:p>
                      <a:r>
                        <a:rPr kumimoji="1" lang="en-US" altLang="ja-JP" sz="1600" dirty="0" smtClean="0"/>
                        <a:t>Non-magnetic steel plate</a:t>
                      </a:r>
                      <a:endParaRPr kumimoji="1" lang="ja-JP" altLang="en-US" sz="1600" dirty="0"/>
                    </a:p>
                  </a:txBody>
                  <a:tcPr marL="91437" marR="91437" marT="45709" marB="45709"/>
                </a:tc>
              </a:tr>
              <a:tr h="123910">
                <a:tc>
                  <a:txBody>
                    <a:bodyPr/>
                    <a:lstStyle/>
                    <a:p>
                      <a:r>
                        <a:rPr kumimoji="1" lang="en-US" altLang="ja-JP" sz="1600" dirty="0" smtClean="0"/>
                        <a:t>JFE steel</a:t>
                      </a:r>
                      <a:r>
                        <a:rPr kumimoji="1" lang="en-US" altLang="ja-JP" sz="1600" baseline="0" dirty="0" smtClean="0"/>
                        <a:t> corporation</a:t>
                      </a:r>
                      <a:endParaRPr kumimoji="1" lang="ja-JP" altLang="en-US" sz="1600" dirty="0"/>
                    </a:p>
                  </a:txBody>
                  <a:tcPr marL="91437" marR="91437" marT="45709" marB="45709"/>
                </a:tc>
                <a:tc>
                  <a:txBody>
                    <a:bodyPr/>
                    <a:lstStyle/>
                    <a:p>
                      <a:r>
                        <a:rPr kumimoji="1" lang="en-US" altLang="ja-JP" sz="1600" dirty="0" smtClean="0"/>
                        <a:t>Non-magnetic steel plate</a:t>
                      </a:r>
                      <a:endParaRPr kumimoji="1" lang="ja-JP" altLang="en-US" sz="1600" dirty="0"/>
                    </a:p>
                  </a:txBody>
                  <a:tcPr marL="91437" marR="91437" marT="45709" marB="45709"/>
                </a:tc>
              </a:tr>
              <a:tr h="148692">
                <a:tc>
                  <a:txBody>
                    <a:bodyPr/>
                    <a:lstStyle/>
                    <a:p>
                      <a:r>
                        <a:rPr kumimoji="1" lang="en-US" altLang="ja-JP" sz="1600" dirty="0" smtClean="0"/>
                        <a:t>Kaneka corporation</a:t>
                      </a:r>
                      <a:endParaRPr kumimoji="1" lang="ja-JP" altLang="en-US" sz="1600" dirty="0"/>
                    </a:p>
                  </a:txBody>
                  <a:tcPr marL="91437" marR="91437" marT="45709" marB="45709"/>
                </a:tc>
                <a:tc>
                  <a:txBody>
                    <a:bodyPr/>
                    <a:lstStyle/>
                    <a:p>
                      <a:r>
                        <a:rPr kumimoji="1" lang="en-US" altLang="ja-JP" sz="1600" dirty="0" smtClean="0"/>
                        <a:t>Insulation film for SC wire</a:t>
                      </a:r>
                      <a:endParaRPr kumimoji="1" lang="ja-JP" altLang="en-US" sz="1600" dirty="0"/>
                    </a:p>
                  </a:txBody>
                  <a:tcPr marL="91437" marR="91437" marT="45709" marB="45709"/>
                </a:tc>
              </a:tr>
              <a:tr h="0">
                <a:tc>
                  <a:txBody>
                    <a:bodyPr/>
                    <a:lstStyle/>
                    <a:p>
                      <a:r>
                        <a:rPr kumimoji="1" lang="en-US" altLang="ja-JP" sz="1600" dirty="0" smtClean="0"/>
                        <a:t>Hitachi Cable, Ltd.</a:t>
                      </a:r>
                      <a:endParaRPr kumimoji="1" lang="ja-JP" altLang="en-US" sz="1600" dirty="0"/>
                    </a:p>
                  </a:txBody>
                  <a:tcPr marL="91437" marR="91437"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Superconducting</a:t>
                      </a:r>
                      <a:r>
                        <a:rPr kumimoji="1" lang="en-US" altLang="ja-JP" sz="1600" baseline="0" dirty="0" smtClean="0"/>
                        <a:t> cable</a:t>
                      </a:r>
                      <a:endParaRPr kumimoji="1" lang="ja-JP" altLang="en-US" sz="1600" dirty="0" smtClean="0"/>
                    </a:p>
                  </a:txBody>
                  <a:tcPr marL="91437" marR="91437" marT="45709" marB="45709"/>
                </a:tc>
              </a:tr>
              <a:tr h="198256">
                <a:tc>
                  <a:txBody>
                    <a:bodyPr/>
                    <a:lstStyle/>
                    <a:p>
                      <a:r>
                        <a:rPr kumimoji="1" lang="en-US" altLang="ja-JP" sz="1600" dirty="0" smtClean="0"/>
                        <a:t>Kawasaki  Heavy Industries, Ltd.</a:t>
                      </a:r>
                      <a:endParaRPr kumimoji="1" lang="ja-JP" altLang="en-US" sz="1600" dirty="0"/>
                    </a:p>
                  </a:txBody>
                  <a:tcPr marL="91437" marR="91437"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Cryostat</a:t>
                      </a:r>
                      <a:r>
                        <a:rPr kumimoji="1" lang="en-US" altLang="ja-JP" sz="1600" baseline="0" dirty="0" smtClean="0"/>
                        <a:t> for Liquid-Ar, CMS end york</a:t>
                      </a:r>
                      <a:endParaRPr kumimoji="1" lang="ja-JP" altLang="en-US" sz="1600" dirty="0" smtClean="0"/>
                    </a:p>
                  </a:txBody>
                  <a:tcPr marL="91437" marR="91437" marT="45709" marB="45709"/>
                </a:tc>
              </a:tr>
              <a:tr h="151030">
                <a:tc>
                  <a:txBody>
                    <a:bodyPr/>
                    <a:lstStyle/>
                    <a:p>
                      <a:r>
                        <a:rPr kumimoji="1" lang="en-US" altLang="ja-JP" sz="1600" dirty="0" smtClean="0"/>
                        <a:t>Sumitomo Chemical</a:t>
                      </a:r>
                      <a:endParaRPr kumimoji="1" lang="ja-JP" altLang="en-US" sz="1600" dirty="0"/>
                    </a:p>
                  </a:txBody>
                  <a:tcPr marL="91437" marR="91437"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Aluminum</a:t>
                      </a:r>
                      <a:r>
                        <a:rPr kumimoji="1" lang="en-US" altLang="ja-JP" sz="1600" baseline="0" dirty="0" smtClean="0"/>
                        <a:t> for SC Cable</a:t>
                      </a:r>
                      <a:endParaRPr kumimoji="1" lang="ja-JP" altLang="en-US" sz="1600" dirty="0" smtClean="0"/>
                    </a:p>
                  </a:txBody>
                  <a:tcPr marL="91437" marR="91437" marT="45709" marB="45709"/>
                </a:tc>
              </a:tr>
              <a:tr h="175812">
                <a:tc>
                  <a:txBody>
                    <a:bodyPr/>
                    <a:lstStyle/>
                    <a:p>
                      <a:r>
                        <a:rPr kumimoji="1" lang="en-US" altLang="ja-JP" sz="1600" dirty="0" smtClean="0"/>
                        <a:t>Kyocera corporation</a:t>
                      </a:r>
                      <a:endParaRPr kumimoji="1" lang="ja-JP" altLang="en-US" sz="1600" dirty="0"/>
                    </a:p>
                  </a:txBody>
                  <a:tcPr marL="91437" marR="91437"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Ceramics duct</a:t>
                      </a:r>
                      <a:endParaRPr kumimoji="1" lang="ja-JP" altLang="en-US" sz="1600" dirty="0" smtClean="0"/>
                    </a:p>
                  </a:txBody>
                  <a:tcPr marL="91437" marR="91437" marT="45709" marB="45709"/>
                </a:tc>
              </a:tr>
              <a:tr h="128586">
                <a:tc>
                  <a:txBody>
                    <a:bodyPr/>
                    <a:lstStyle/>
                    <a:p>
                      <a:r>
                        <a:rPr kumimoji="1" lang="en-US" altLang="ja-JP" sz="1600" dirty="0" smtClean="0"/>
                        <a:t>Fujikura, Ltd.</a:t>
                      </a:r>
                      <a:endParaRPr kumimoji="1" lang="ja-JP" altLang="en-US" sz="1600" dirty="0"/>
                    </a:p>
                  </a:txBody>
                  <a:tcPr marL="91437" marR="91437"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Rad-hard optical fibers</a:t>
                      </a:r>
                      <a:endParaRPr kumimoji="1" lang="ja-JP" altLang="en-US" sz="1600" dirty="0" smtClean="0"/>
                    </a:p>
                  </a:txBody>
                  <a:tcPr marL="91437" marR="91437" marT="45709" marB="45709"/>
                </a:tc>
              </a:tr>
              <a:tr h="370753">
                <a:tc>
                  <a:txBody>
                    <a:bodyPr/>
                    <a:lstStyle/>
                    <a:p>
                      <a:r>
                        <a:rPr kumimoji="1" lang="en-US" altLang="ja-JP" sz="1600" dirty="0" smtClean="0"/>
                        <a:t>Hamamatsu</a:t>
                      </a:r>
                      <a:r>
                        <a:rPr kumimoji="1" lang="en-US" altLang="ja-JP" sz="1600" baseline="0" dirty="0" smtClean="0"/>
                        <a:t> photonics K. K.</a:t>
                      </a:r>
                      <a:endParaRPr kumimoji="1" lang="ja-JP" altLang="en-US" sz="1600" dirty="0"/>
                    </a:p>
                  </a:txBody>
                  <a:tcPr marL="91437" marR="91437"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Photo-tube, Silicon sensor, SCT module</a:t>
                      </a:r>
                      <a:endParaRPr kumimoji="1" lang="ja-JP" altLang="en-US" sz="1600" dirty="0" smtClean="0"/>
                    </a:p>
                  </a:txBody>
                  <a:tcPr marL="91437" marR="91437" marT="45709" marB="45709"/>
                </a:tc>
              </a:tr>
              <a:tr h="370753">
                <a:tc>
                  <a:txBody>
                    <a:bodyPr/>
                    <a:lstStyle/>
                    <a:p>
                      <a:r>
                        <a:rPr kumimoji="1" lang="en-US" altLang="ja-JP" sz="1600" dirty="0" smtClean="0"/>
                        <a:t>Rinei</a:t>
                      </a:r>
                      <a:r>
                        <a:rPr kumimoji="1" lang="en-US" altLang="ja-JP" sz="1600" baseline="0" dirty="0" smtClean="0"/>
                        <a:t> Seiki, Co., Ltd.</a:t>
                      </a:r>
                      <a:endParaRPr kumimoji="1" lang="ja-JP" altLang="en-US" sz="1600" dirty="0"/>
                    </a:p>
                  </a:txBody>
                  <a:tcPr marL="91437" marR="91437"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TGC(Thin Gap</a:t>
                      </a:r>
                      <a:r>
                        <a:rPr kumimoji="1" lang="en-US" altLang="ja-JP" sz="1600" baseline="0" dirty="0" smtClean="0"/>
                        <a:t> Chamber) trigger chamber</a:t>
                      </a:r>
                      <a:endParaRPr kumimoji="1" lang="ja-JP" altLang="en-US" sz="1600" dirty="0" smtClean="0"/>
                    </a:p>
                  </a:txBody>
                  <a:tcPr marL="91437" marR="91437" marT="45709" marB="45709"/>
                </a:tc>
              </a:tr>
              <a:tr h="370753">
                <a:tc>
                  <a:txBody>
                    <a:bodyPr/>
                    <a:lstStyle/>
                    <a:p>
                      <a:r>
                        <a:rPr kumimoji="1" lang="en-US" altLang="ja-JP" sz="1600" dirty="0" smtClean="0"/>
                        <a:t>Nippon Mektron, Ltd.</a:t>
                      </a:r>
                      <a:endParaRPr kumimoji="1" lang="ja-JP" altLang="en-US" sz="1600" dirty="0"/>
                    </a:p>
                  </a:txBody>
                  <a:tcPr marL="91437" marR="91437"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Cu/Polyimide</a:t>
                      </a:r>
                      <a:r>
                        <a:rPr kumimoji="1" lang="en-US" altLang="ja-JP" sz="1600" baseline="0" dirty="0" smtClean="0"/>
                        <a:t> flexible circuits</a:t>
                      </a:r>
                      <a:endParaRPr kumimoji="1" lang="ja-JP" altLang="en-US" sz="1600" dirty="0" smtClean="0"/>
                    </a:p>
                  </a:txBody>
                  <a:tcPr marL="91437" marR="91437" marT="45709" marB="45709"/>
                </a:tc>
              </a:tr>
              <a:tr h="370753">
                <a:tc>
                  <a:txBody>
                    <a:bodyPr/>
                    <a:lstStyle/>
                    <a:p>
                      <a:r>
                        <a:rPr kumimoji="1" lang="en-US" altLang="ja-JP" sz="1600" dirty="0" smtClean="0"/>
                        <a:t>Arisawa Manufacturing</a:t>
                      </a:r>
                      <a:r>
                        <a:rPr kumimoji="1" lang="en-US" altLang="ja-JP" sz="1600" baseline="0" dirty="0" smtClean="0"/>
                        <a:t> Co., Ltd.</a:t>
                      </a:r>
                      <a:endParaRPr kumimoji="1" lang="ja-JP" altLang="en-US" sz="1600" dirty="0"/>
                    </a:p>
                  </a:txBody>
                  <a:tcPr marL="91437" marR="91437"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Polyimide film</a:t>
                      </a:r>
                      <a:endParaRPr kumimoji="1" lang="ja-JP" altLang="en-US" sz="1600" dirty="0" smtClean="0"/>
                    </a:p>
                  </a:txBody>
                  <a:tcPr marL="91437" marR="91437" marT="45709" marB="45709"/>
                </a:tc>
              </a:tr>
            </a:tbl>
          </a:graphicData>
        </a:graphic>
      </p:graphicFrame>
      <p:sp>
        <p:nvSpPr>
          <p:cNvPr id="5" name="テキスト ボックス 4"/>
          <p:cNvSpPr txBox="1"/>
          <p:nvPr/>
        </p:nvSpPr>
        <p:spPr>
          <a:xfrm>
            <a:off x="8676456" y="6597352"/>
            <a:ext cx="360040" cy="276999"/>
          </a:xfrm>
          <a:prstGeom prst="rect">
            <a:avLst/>
          </a:prstGeom>
          <a:noFill/>
        </p:spPr>
        <p:txBody>
          <a:bodyPr wrap="square" rtlCol="0">
            <a:spAutoFit/>
          </a:bodyPr>
          <a:lstStyle/>
          <a:p>
            <a:r>
              <a:rPr kumimoji="1" lang="en-US" altLang="ja-JP" sz="1200" dirty="0" smtClean="0"/>
              <a:t>25</a:t>
            </a:r>
            <a:endParaRPr kumimoji="1" lang="ja-JP" alt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486" y="2534325"/>
            <a:ext cx="1439962" cy="161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descr="DSC055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3519" y="2660859"/>
            <a:ext cx="1724745" cy="129332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ChangeArrowheads="1"/>
          </p:cNvSpPr>
          <p:nvPr/>
        </p:nvSpPr>
        <p:spPr bwMode="auto">
          <a:xfrm>
            <a:off x="166688" y="19050"/>
            <a:ext cx="84375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2400" b="1" dirty="0"/>
              <a:t>Japanese companies contribute to the advanced accelerator projects in the world</a:t>
            </a:r>
          </a:p>
        </p:txBody>
      </p:sp>
      <p:sp>
        <p:nvSpPr>
          <p:cNvPr id="28675" name="Rectangle 2"/>
          <p:cNvSpPr>
            <a:spLocks noChangeArrowheads="1"/>
          </p:cNvSpPr>
          <p:nvPr/>
        </p:nvSpPr>
        <p:spPr bwMode="auto">
          <a:xfrm>
            <a:off x="254967" y="3933056"/>
            <a:ext cx="72739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2000" b="1" dirty="0"/>
              <a:t>Companies which have contributed to other projects </a:t>
            </a:r>
          </a:p>
        </p:txBody>
      </p:sp>
      <p:graphicFrame>
        <p:nvGraphicFramePr>
          <p:cNvPr id="6" name="表 5"/>
          <p:cNvGraphicFramePr>
            <a:graphicFrameLocks noGrp="1"/>
          </p:cNvGraphicFramePr>
          <p:nvPr>
            <p:extLst>
              <p:ext uri="{D42A27DB-BD31-4B8C-83A1-F6EECF244321}">
                <p14:modId xmlns:p14="http://schemas.microsoft.com/office/powerpoint/2010/main" val="2476964651"/>
              </p:ext>
            </p:extLst>
          </p:nvPr>
        </p:nvGraphicFramePr>
        <p:xfrm>
          <a:off x="799009" y="4365104"/>
          <a:ext cx="7915276" cy="2180552"/>
        </p:xfrm>
        <a:graphic>
          <a:graphicData uri="http://schemas.openxmlformats.org/drawingml/2006/table">
            <a:tbl>
              <a:tblPr firstRow="1" bandRow="1">
                <a:tableStyleId>{5C22544A-7EE6-4342-B048-85BDC9FD1C3A}</a:tableStyleId>
              </a:tblPr>
              <a:tblGrid>
                <a:gridCol w="4493071"/>
                <a:gridCol w="3422205"/>
              </a:tblGrid>
              <a:tr h="310676">
                <a:tc>
                  <a:txBody>
                    <a:bodyPr/>
                    <a:lstStyle/>
                    <a:p>
                      <a:pPr algn="ctr"/>
                      <a:r>
                        <a:rPr kumimoji="1" lang="en-US" altLang="ja-JP" sz="1600" dirty="0" smtClean="0"/>
                        <a:t>Company</a:t>
                      </a:r>
                      <a:endParaRPr kumimoji="1" lang="ja-JP" altLang="en-US" sz="1600" dirty="0"/>
                    </a:p>
                  </a:txBody>
                  <a:tcPr marL="91455" marR="91455" marT="45707" marB="45707"/>
                </a:tc>
                <a:tc>
                  <a:txBody>
                    <a:bodyPr/>
                    <a:lstStyle/>
                    <a:p>
                      <a:pPr algn="ctr"/>
                      <a:r>
                        <a:rPr kumimoji="1" lang="en-US" altLang="ja-JP" sz="1600" dirty="0" smtClean="0"/>
                        <a:t>Products</a:t>
                      </a:r>
                      <a:endParaRPr kumimoji="1" lang="ja-JP" altLang="en-US" sz="1600" dirty="0"/>
                    </a:p>
                  </a:txBody>
                  <a:tcPr marL="91455" marR="91455" marT="45707" marB="45707"/>
                </a:tc>
              </a:tr>
              <a:tr h="536639">
                <a:tc>
                  <a:txBody>
                    <a:bodyPr/>
                    <a:lstStyle/>
                    <a:p>
                      <a:r>
                        <a:rPr kumimoji="1" lang="en-US" altLang="ja-JP" sz="1600" dirty="0" smtClean="0"/>
                        <a:t>Mitsubishi</a:t>
                      </a:r>
                      <a:r>
                        <a:rPr kumimoji="1" lang="ja-JP" altLang="en-US" sz="1600" baseline="0" dirty="0" smtClean="0"/>
                        <a:t> </a:t>
                      </a:r>
                      <a:r>
                        <a:rPr kumimoji="1" lang="en-US" altLang="ja-JP" sz="1600" baseline="0" dirty="0" smtClean="0"/>
                        <a:t>Heavy Industries</a:t>
                      </a:r>
                      <a:endParaRPr kumimoji="1" lang="ja-JP" altLang="en-US" sz="1600" dirty="0"/>
                    </a:p>
                  </a:txBody>
                  <a:tcPr marL="91455" marR="91455" marT="45707" marB="45707"/>
                </a:tc>
                <a:tc>
                  <a:txBody>
                    <a:bodyPr/>
                    <a:lstStyle/>
                    <a:p>
                      <a:r>
                        <a:rPr kumimoji="1" lang="en-US" altLang="ja-JP" sz="1600" dirty="0" smtClean="0"/>
                        <a:t>S-band</a:t>
                      </a:r>
                      <a:r>
                        <a:rPr kumimoji="1" lang="en-US" altLang="ja-JP" sz="1600" baseline="0" dirty="0" smtClean="0"/>
                        <a:t> accelerator</a:t>
                      </a:r>
                    </a:p>
                    <a:p>
                      <a:r>
                        <a:rPr kumimoji="1" lang="en-US" altLang="ja-JP" sz="1600" baseline="0" dirty="0" smtClean="0"/>
                        <a:t>Superconducting accelerator</a:t>
                      </a:r>
                      <a:endParaRPr kumimoji="1" lang="ja-JP" altLang="en-US" sz="1600" dirty="0"/>
                    </a:p>
                  </a:txBody>
                  <a:tcPr marL="91455" marR="91455" marT="45707" marB="45707"/>
                </a:tc>
              </a:tr>
              <a:tr h="536639">
                <a:tc>
                  <a:txBody>
                    <a:bodyPr/>
                    <a:lstStyle/>
                    <a:p>
                      <a:r>
                        <a:rPr kumimoji="1" lang="en-US" altLang="ja-JP" sz="1600" dirty="0" smtClean="0"/>
                        <a:t>Mitsubishi Electric</a:t>
                      </a:r>
                      <a:endParaRPr kumimoji="1" lang="ja-JP" altLang="en-US" sz="1600" dirty="0"/>
                    </a:p>
                  </a:txBody>
                  <a:tcPr marL="91455" marR="91455" marT="45707" marB="45707"/>
                </a:tc>
                <a:tc>
                  <a:txBody>
                    <a:bodyPr/>
                    <a:lstStyle/>
                    <a:p>
                      <a:r>
                        <a:rPr kumimoji="1" lang="en-US" altLang="ja-JP" sz="1600" dirty="0" smtClean="0"/>
                        <a:t>Superconducting</a:t>
                      </a:r>
                      <a:r>
                        <a:rPr kumimoji="1" lang="en-US" altLang="ja-JP" sz="1600" baseline="0" dirty="0" smtClean="0"/>
                        <a:t> accelerator</a:t>
                      </a:r>
                    </a:p>
                    <a:p>
                      <a:r>
                        <a:rPr kumimoji="1" lang="en-US" altLang="ja-JP" sz="1600" baseline="0" dirty="0" smtClean="0"/>
                        <a:t>Superconducting magnet</a:t>
                      </a:r>
                    </a:p>
                  </a:txBody>
                  <a:tcPr marL="91455" marR="91455" marT="45707" marB="45707"/>
                </a:tc>
              </a:tr>
              <a:tr h="343555">
                <a:tc>
                  <a:txBody>
                    <a:bodyPr/>
                    <a:lstStyle/>
                    <a:p>
                      <a:r>
                        <a:rPr kumimoji="1" lang="en-US" altLang="ja-JP" sz="1600" dirty="0" smtClean="0"/>
                        <a:t>Toshiba</a:t>
                      </a:r>
                      <a:r>
                        <a:rPr kumimoji="1" lang="en-US" altLang="ja-JP" sz="1600" baseline="0" dirty="0" smtClean="0"/>
                        <a:t> corporation</a:t>
                      </a:r>
                      <a:endParaRPr kumimoji="1" lang="ja-JP" altLang="en-US" sz="1600" dirty="0"/>
                    </a:p>
                  </a:txBody>
                  <a:tcPr marL="91455" marR="91455" marT="45707" marB="45707"/>
                </a:tc>
                <a:tc>
                  <a:txBody>
                    <a:bodyPr/>
                    <a:lstStyle/>
                    <a:p>
                      <a:r>
                        <a:rPr kumimoji="1" lang="en-US" altLang="ja-JP" sz="1600" dirty="0" smtClean="0"/>
                        <a:t>Normal</a:t>
                      </a:r>
                      <a:r>
                        <a:rPr kumimoji="1" lang="en-US" altLang="ja-JP" sz="1600" baseline="0" dirty="0" smtClean="0"/>
                        <a:t> conducting cavity</a:t>
                      </a:r>
                      <a:endParaRPr kumimoji="1" lang="ja-JP" altLang="en-US" sz="1600" dirty="0"/>
                    </a:p>
                  </a:txBody>
                  <a:tcPr marL="91455" marR="91455" marT="45707" marB="45707"/>
                </a:tc>
              </a:tr>
              <a:tr h="343555">
                <a:tc>
                  <a:txBody>
                    <a:bodyPr/>
                    <a:lstStyle/>
                    <a:p>
                      <a:r>
                        <a:rPr kumimoji="1" lang="en-US" altLang="ja-JP" sz="1600" dirty="0" smtClean="0"/>
                        <a:t>Toyama</a:t>
                      </a:r>
                      <a:endParaRPr kumimoji="1" lang="ja-JP" altLang="en-US" sz="1600" dirty="0"/>
                    </a:p>
                  </a:txBody>
                  <a:tcPr marL="91455" marR="91455" marT="45707" marB="45707"/>
                </a:tc>
                <a:tc>
                  <a:txBody>
                    <a:bodyPr/>
                    <a:lstStyle/>
                    <a:p>
                      <a:r>
                        <a:rPr kumimoji="1" lang="en-US" altLang="ja-JP" sz="1600" dirty="0" smtClean="0"/>
                        <a:t>Beam line instruments</a:t>
                      </a:r>
                      <a:endParaRPr kumimoji="1" lang="ja-JP" altLang="en-US" sz="1600" dirty="0"/>
                    </a:p>
                  </a:txBody>
                  <a:tcPr marL="91455" marR="91455" marT="45707" marB="45707"/>
                </a:tc>
              </a:tr>
            </a:tbl>
          </a:graphicData>
        </a:graphic>
      </p:graphicFrame>
      <p:sp>
        <p:nvSpPr>
          <p:cNvPr id="5" name="Rectangle 2"/>
          <p:cNvSpPr>
            <a:spLocks noChangeArrowheads="1"/>
          </p:cNvSpPr>
          <p:nvPr/>
        </p:nvSpPr>
        <p:spPr bwMode="auto">
          <a:xfrm>
            <a:off x="236786" y="764704"/>
            <a:ext cx="74882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2000" b="1" dirty="0"/>
              <a:t>Companies which have contributed to Euro-XFEL </a:t>
            </a:r>
          </a:p>
        </p:txBody>
      </p:sp>
      <p:graphicFrame>
        <p:nvGraphicFramePr>
          <p:cNvPr id="7" name="表 6"/>
          <p:cNvGraphicFramePr>
            <a:graphicFrameLocks noGrp="1"/>
          </p:cNvGraphicFramePr>
          <p:nvPr>
            <p:extLst>
              <p:ext uri="{D42A27DB-BD31-4B8C-83A1-F6EECF244321}">
                <p14:modId xmlns:p14="http://schemas.microsoft.com/office/powerpoint/2010/main" val="1300829159"/>
              </p:ext>
            </p:extLst>
          </p:nvPr>
        </p:nvGraphicFramePr>
        <p:xfrm>
          <a:off x="788987" y="1196752"/>
          <a:ext cx="7920038" cy="1341224"/>
        </p:xfrm>
        <a:graphic>
          <a:graphicData uri="http://schemas.openxmlformats.org/drawingml/2006/table">
            <a:tbl>
              <a:tblPr firstRow="1" bandRow="1">
                <a:tableStyleId>{5C22544A-7EE6-4342-B048-85BDC9FD1C3A}</a:tableStyleId>
              </a:tblPr>
              <a:tblGrid>
                <a:gridCol w="4503093"/>
                <a:gridCol w="3416945"/>
              </a:tblGrid>
              <a:tr h="301437">
                <a:tc>
                  <a:txBody>
                    <a:bodyPr/>
                    <a:lstStyle/>
                    <a:p>
                      <a:pPr algn="ctr"/>
                      <a:r>
                        <a:rPr kumimoji="1" lang="en-US" altLang="ja-JP" sz="1600" dirty="0" smtClean="0"/>
                        <a:t>Company</a:t>
                      </a:r>
                      <a:endParaRPr kumimoji="1" lang="ja-JP" altLang="en-US" sz="1600" dirty="0"/>
                    </a:p>
                  </a:txBody>
                  <a:tcPr marL="91430" marR="91430" marT="45733" marB="45733"/>
                </a:tc>
                <a:tc>
                  <a:txBody>
                    <a:bodyPr/>
                    <a:lstStyle/>
                    <a:p>
                      <a:pPr algn="ctr"/>
                      <a:r>
                        <a:rPr kumimoji="1" lang="en-US" altLang="ja-JP" sz="1600" dirty="0" smtClean="0"/>
                        <a:t>Products</a:t>
                      </a:r>
                      <a:endParaRPr kumimoji="1" lang="ja-JP" altLang="en-US" sz="1600" dirty="0"/>
                    </a:p>
                  </a:txBody>
                  <a:tcPr marL="91430" marR="91430" marT="45733" marB="45733"/>
                </a:tc>
              </a:tr>
              <a:tr h="301437">
                <a:tc>
                  <a:txBody>
                    <a:bodyPr/>
                    <a:lstStyle/>
                    <a:p>
                      <a:r>
                        <a:rPr kumimoji="1" lang="en-US" altLang="ja-JP" sz="1600" dirty="0" smtClean="0"/>
                        <a:t>Tokyo Denkai Co., Ltd.</a:t>
                      </a:r>
                      <a:endParaRPr kumimoji="1" lang="ja-JP" altLang="en-US" sz="1600" dirty="0"/>
                    </a:p>
                  </a:txBody>
                  <a:tcPr marL="91430" marR="91430" marT="45733" marB="45733"/>
                </a:tc>
                <a:tc>
                  <a:txBody>
                    <a:bodyPr/>
                    <a:lstStyle/>
                    <a:p>
                      <a:r>
                        <a:rPr kumimoji="1" lang="en-US" altLang="ja-JP" sz="1600" dirty="0" smtClean="0"/>
                        <a:t>Pure Niobium Sheet</a:t>
                      </a:r>
                      <a:endParaRPr kumimoji="1" lang="ja-JP" altLang="en-US" sz="1600" dirty="0"/>
                    </a:p>
                  </a:txBody>
                  <a:tcPr marL="91430" marR="91430" marT="45733" marB="45733"/>
                </a:tc>
              </a:tr>
              <a:tr h="333477">
                <a:tc>
                  <a:txBody>
                    <a:bodyPr/>
                    <a:lstStyle/>
                    <a:p>
                      <a:r>
                        <a:rPr kumimoji="1" lang="en-US" altLang="ja-JP" sz="1600" dirty="0" smtClean="0"/>
                        <a:t>Toshiba Electrical Tubes and Devices Co., Ltd.</a:t>
                      </a:r>
                      <a:endParaRPr kumimoji="1" lang="ja-JP" altLang="en-US" sz="1600" dirty="0"/>
                    </a:p>
                  </a:txBody>
                  <a:tcPr marL="91430" marR="91430" marT="45733" marB="45733"/>
                </a:tc>
                <a:tc>
                  <a:txBody>
                    <a:bodyPr/>
                    <a:lstStyle/>
                    <a:p>
                      <a:r>
                        <a:rPr kumimoji="1" lang="en-US" altLang="ja-JP" sz="1600" dirty="0" smtClean="0"/>
                        <a:t>L-band Klystron</a:t>
                      </a:r>
                      <a:endParaRPr kumimoji="1" lang="ja-JP" altLang="en-US" sz="1600" dirty="0"/>
                    </a:p>
                  </a:txBody>
                  <a:tcPr marL="91430" marR="91430" marT="45733" marB="45733"/>
                </a:tc>
              </a:tr>
              <a:tr h="333477">
                <a:tc>
                  <a:txBody>
                    <a:bodyPr/>
                    <a:lstStyle/>
                    <a:p>
                      <a:r>
                        <a:rPr kumimoji="1" lang="en-US" altLang="ja-JP" sz="1600" dirty="0" smtClean="0"/>
                        <a:t>Kyocera corporation</a:t>
                      </a:r>
                      <a:endParaRPr kumimoji="1" lang="ja-JP" altLang="en-US" sz="1600" dirty="0"/>
                    </a:p>
                  </a:txBody>
                  <a:tcPr marL="91430" marR="91430" marT="45733" marB="45733"/>
                </a:tc>
                <a:tc>
                  <a:txBody>
                    <a:bodyPr/>
                    <a:lstStyle/>
                    <a:p>
                      <a:r>
                        <a:rPr kumimoji="1" lang="en-US" altLang="ja-JP" sz="1600" dirty="0" smtClean="0"/>
                        <a:t>Feed through flange</a:t>
                      </a:r>
                      <a:endParaRPr kumimoji="1" lang="ja-JP" altLang="en-US" sz="1600" dirty="0"/>
                    </a:p>
                  </a:txBody>
                  <a:tcPr marL="91430" marR="91430" marT="45733" marB="45733"/>
                </a:tc>
              </a:tr>
            </a:tbl>
          </a:graphicData>
        </a:graphic>
      </p:graphicFrame>
      <p:sp>
        <p:nvSpPr>
          <p:cNvPr id="9" name="テキスト ボックス 8"/>
          <p:cNvSpPr txBox="1"/>
          <p:nvPr/>
        </p:nvSpPr>
        <p:spPr>
          <a:xfrm>
            <a:off x="8676456" y="6597352"/>
            <a:ext cx="360040" cy="276999"/>
          </a:xfrm>
          <a:prstGeom prst="rect">
            <a:avLst/>
          </a:prstGeom>
          <a:noFill/>
        </p:spPr>
        <p:txBody>
          <a:bodyPr wrap="square" rtlCol="0">
            <a:spAutoFit/>
          </a:bodyPr>
          <a:lstStyle/>
          <a:p>
            <a:r>
              <a:rPr kumimoji="1" lang="en-US" altLang="ja-JP" sz="1200" dirty="0" smtClean="0"/>
              <a:t>26</a:t>
            </a:r>
            <a:endParaRPr kumimoji="1" lang="ja-JP" alt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323850" y="0"/>
            <a:ext cx="248443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r>
              <a:rPr lang="en-US" altLang="ja-JP" sz="3200" b="1" dirty="0"/>
              <a:t>Conclusion</a:t>
            </a:r>
          </a:p>
        </p:txBody>
      </p:sp>
      <p:sp>
        <p:nvSpPr>
          <p:cNvPr id="29699" name="テキスト ボックス 3"/>
          <p:cNvSpPr txBox="1">
            <a:spLocks noChangeArrowheads="1"/>
          </p:cNvSpPr>
          <p:nvPr/>
        </p:nvSpPr>
        <p:spPr bwMode="auto">
          <a:xfrm>
            <a:off x="338138" y="908050"/>
            <a:ext cx="8604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kumimoji="1">
                <a:solidFill>
                  <a:schemeClr val="tx1"/>
                </a:solidFill>
                <a:latin typeface="Arial" charset="0"/>
                <a:ea typeface="ＭＳ Ｐゴシック" charset="-128"/>
              </a:defRPr>
            </a:lvl1pPr>
            <a:lvl2pPr marL="742950" indent="-285750" defTabSz="457200" eaLnBrk="0" hangingPunct="0">
              <a:defRPr kumimoji="1">
                <a:solidFill>
                  <a:schemeClr val="tx1"/>
                </a:solidFill>
                <a:latin typeface="Arial" charset="0"/>
                <a:ea typeface="ＭＳ Ｐゴシック" charset="-128"/>
              </a:defRPr>
            </a:lvl2pPr>
            <a:lvl3pPr marL="1143000" indent="-228600" defTabSz="457200" eaLnBrk="0" hangingPunct="0">
              <a:defRPr kumimoji="1">
                <a:solidFill>
                  <a:schemeClr val="tx1"/>
                </a:solidFill>
                <a:latin typeface="Arial" charset="0"/>
                <a:ea typeface="ＭＳ Ｐゴシック" charset="-128"/>
              </a:defRPr>
            </a:lvl3pPr>
            <a:lvl4pPr marL="1600200" indent="-228600" defTabSz="457200" eaLnBrk="0" hangingPunct="0">
              <a:defRPr kumimoji="1">
                <a:solidFill>
                  <a:schemeClr val="tx1"/>
                </a:solidFill>
                <a:latin typeface="Arial" charset="0"/>
                <a:ea typeface="ＭＳ Ｐゴシック" charset="-128"/>
              </a:defRPr>
            </a:lvl4pPr>
            <a:lvl5pPr marL="2057400" indent="-228600" defTabSz="4572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SzPct val="100000"/>
              <a:buFontTx/>
              <a:buBlip>
                <a:blip r:embed="rId3"/>
              </a:buBlip>
            </a:pPr>
            <a:r>
              <a:rPr lang="en-US" altLang="ja-JP" sz="2400" dirty="0"/>
              <a:t>AAA have promoted the science and technology of the accelerators and </a:t>
            </a:r>
            <a:r>
              <a:rPr lang="en-US" altLang="ja-JP" sz="2400" b="1" i="1" dirty="0"/>
              <a:t>ILC</a:t>
            </a:r>
            <a:r>
              <a:rPr lang="en-US" altLang="ja-JP" sz="2400" dirty="0"/>
              <a:t> project.</a:t>
            </a:r>
          </a:p>
          <a:p>
            <a:pPr eaLnBrk="1" hangingPunct="1">
              <a:buSzPct val="100000"/>
              <a:buFontTx/>
              <a:buBlip>
                <a:blip r:embed="rId3"/>
              </a:buBlip>
            </a:pPr>
            <a:r>
              <a:rPr lang="en-US" altLang="ja-JP" sz="2400" dirty="0"/>
              <a:t>New ideas and products have been created through the activities of AAA.</a:t>
            </a:r>
          </a:p>
          <a:p>
            <a:pPr eaLnBrk="1" hangingPunct="1">
              <a:buSzPct val="100000"/>
              <a:buFontTx/>
              <a:buBlip>
                <a:blip r:embed="rId3"/>
              </a:buBlip>
            </a:pPr>
            <a:r>
              <a:rPr lang="en-US" altLang="ja-JP" sz="2400" dirty="0"/>
              <a:t>AAA conducted symposiums to publicize the </a:t>
            </a:r>
            <a:r>
              <a:rPr lang="en-US" altLang="ja-JP" sz="2400" b="1" i="1" dirty="0"/>
              <a:t>ILC</a:t>
            </a:r>
            <a:r>
              <a:rPr lang="en-US" altLang="ja-JP" sz="2400" dirty="0"/>
              <a:t> and the advantage of promoting accelerator industry. </a:t>
            </a:r>
          </a:p>
          <a:p>
            <a:pPr eaLnBrk="1" hangingPunct="1">
              <a:buSzPct val="100000"/>
              <a:buFontTx/>
              <a:buBlip>
                <a:blip r:embed="rId3"/>
              </a:buBlip>
            </a:pPr>
            <a:r>
              <a:rPr lang="en-US" altLang="ja-JP" sz="2400" dirty="0"/>
              <a:t>In Japan, local governments are </a:t>
            </a:r>
            <a:r>
              <a:rPr lang="en-US" altLang="ja-JP" sz="2400" dirty="0" smtClean="0"/>
              <a:t>endeavoring for citizens to  understand </a:t>
            </a:r>
            <a:r>
              <a:rPr lang="en-US" altLang="ja-JP" sz="2400" dirty="0"/>
              <a:t>the </a:t>
            </a:r>
            <a:r>
              <a:rPr lang="en-US" altLang="ja-JP" sz="2400" dirty="0" smtClean="0"/>
              <a:t>benefit </a:t>
            </a:r>
            <a:r>
              <a:rPr lang="en-US" altLang="ja-JP" sz="2400" dirty="0"/>
              <a:t>of </a:t>
            </a:r>
            <a:r>
              <a:rPr lang="en-US" altLang="ja-JP" sz="2400" dirty="0" smtClean="0"/>
              <a:t>hosting </a:t>
            </a:r>
            <a:r>
              <a:rPr lang="en-US" altLang="ja-JP" sz="2400" b="1" i="1" dirty="0" smtClean="0"/>
              <a:t>ILC</a:t>
            </a:r>
            <a:r>
              <a:rPr lang="en-US" altLang="ja-JP" sz="2400" dirty="0" smtClean="0"/>
              <a:t>.</a:t>
            </a:r>
            <a:endParaRPr lang="en-US" altLang="ja-JP" sz="2400" dirty="0">
              <a:latin typeface="ＭＳ Ｐゴシック" charset="-128"/>
            </a:endParaRPr>
          </a:p>
        </p:txBody>
      </p:sp>
      <p:pic>
        <p:nvPicPr>
          <p:cNvPr id="29700" name="Picture 18" descr="scene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713" y="4087813"/>
            <a:ext cx="6264275"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3"/>
          <p:cNvSpPr txBox="1">
            <a:spLocks noChangeArrowheads="1"/>
          </p:cNvSpPr>
          <p:nvPr/>
        </p:nvSpPr>
        <p:spPr bwMode="auto">
          <a:xfrm>
            <a:off x="539750" y="6165304"/>
            <a:ext cx="7920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defTabSz="457200" eaLnBrk="0" hangingPunct="0">
              <a:defRPr kumimoji="1">
                <a:solidFill>
                  <a:schemeClr val="tx1"/>
                </a:solidFill>
                <a:latin typeface="Arial" charset="0"/>
                <a:ea typeface="ＭＳ Ｐゴシック" charset="-128"/>
              </a:defRPr>
            </a:lvl1pPr>
            <a:lvl2pPr marL="742950" indent="-285750" defTabSz="457200" eaLnBrk="0" hangingPunct="0">
              <a:defRPr kumimoji="1">
                <a:solidFill>
                  <a:schemeClr val="tx1"/>
                </a:solidFill>
                <a:latin typeface="Arial" charset="0"/>
                <a:ea typeface="ＭＳ Ｐゴシック" charset="-128"/>
              </a:defRPr>
            </a:lvl2pPr>
            <a:lvl3pPr marL="1143000" indent="-228600" defTabSz="457200" eaLnBrk="0" hangingPunct="0">
              <a:defRPr kumimoji="1">
                <a:solidFill>
                  <a:schemeClr val="tx1"/>
                </a:solidFill>
                <a:latin typeface="Arial" charset="0"/>
                <a:ea typeface="ＭＳ Ｐゴシック" charset="-128"/>
              </a:defRPr>
            </a:lvl3pPr>
            <a:lvl4pPr marL="1600200" indent="-228600" defTabSz="457200" eaLnBrk="0" hangingPunct="0">
              <a:defRPr kumimoji="1">
                <a:solidFill>
                  <a:schemeClr val="tx1"/>
                </a:solidFill>
                <a:latin typeface="Arial" charset="0"/>
                <a:ea typeface="ＭＳ Ｐゴシック" charset="-128"/>
              </a:defRPr>
            </a:lvl4pPr>
            <a:lvl5pPr marL="2057400" indent="-228600" defTabSz="4572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marL="0" indent="0" algn="ctr" eaLnBrk="1" hangingPunct="1">
              <a:buSzPct val="100000"/>
            </a:pPr>
            <a:r>
              <a:rPr lang="en-US" altLang="ja-JP" sz="2400" b="1" i="1" dirty="0" smtClean="0">
                <a:solidFill>
                  <a:srgbClr val="0000FF"/>
                </a:solidFill>
                <a:latin typeface="ＭＳ Ｐゴシック" charset="-128"/>
              </a:rPr>
              <a:t>We will continue to strive for realizing ILC in Japan</a:t>
            </a:r>
            <a:endParaRPr lang="en-US" altLang="ja-JP" sz="2400" b="1" i="1" dirty="0">
              <a:solidFill>
                <a:srgbClr val="0000FF"/>
              </a:solidFill>
              <a:latin typeface="ＭＳ Ｐゴシック" charset="-128"/>
            </a:endParaRPr>
          </a:p>
        </p:txBody>
      </p:sp>
      <p:sp>
        <p:nvSpPr>
          <p:cNvPr id="6" name="テキスト ボックス 5"/>
          <p:cNvSpPr txBox="1"/>
          <p:nvPr/>
        </p:nvSpPr>
        <p:spPr>
          <a:xfrm>
            <a:off x="8676456" y="6597352"/>
            <a:ext cx="360040" cy="276999"/>
          </a:xfrm>
          <a:prstGeom prst="rect">
            <a:avLst/>
          </a:prstGeom>
          <a:noFill/>
        </p:spPr>
        <p:txBody>
          <a:bodyPr wrap="square" rtlCol="0">
            <a:spAutoFit/>
          </a:bodyPr>
          <a:lstStyle/>
          <a:p>
            <a:r>
              <a:rPr kumimoji="1" lang="en-US" altLang="ja-JP" sz="1200" dirty="0" smtClean="0"/>
              <a:t>27</a:t>
            </a:r>
            <a:endParaRPr kumimoji="1" lang="ja-JP"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56" r="3088" b="3043"/>
          <a:stretch/>
        </p:blipFill>
        <p:spPr bwMode="auto">
          <a:xfrm>
            <a:off x="5181927" y="3352799"/>
            <a:ext cx="3885874" cy="350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2"/>
          <p:cNvSpPr>
            <a:spLocks noGrp="1" noChangeArrowheads="1"/>
          </p:cNvSpPr>
          <p:nvPr>
            <p:ph type="title" idx="4294967295"/>
          </p:nvPr>
        </p:nvSpPr>
        <p:spPr bwMode="auto">
          <a:xfrm>
            <a:off x="250825" y="836712"/>
            <a:ext cx="8893175" cy="576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ja-JP" sz="2000" b="0" dirty="0" smtClean="0">
                <a:solidFill>
                  <a:schemeClr val="tx1"/>
                </a:solidFill>
              </a:rPr>
              <a:t>The Advanced Accelerator Association Promoting Science &amp; Technology </a:t>
            </a:r>
            <a:br>
              <a:rPr lang="en-US" altLang="ja-JP" sz="2000" b="0" dirty="0" smtClean="0">
                <a:solidFill>
                  <a:schemeClr val="tx1"/>
                </a:solidFill>
              </a:rPr>
            </a:br>
            <a:r>
              <a:rPr lang="en-US" altLang="ja-JP" sz="2000" b="0" dirty="0" smtClean="0">
                <a:solidFill>
                  <a:schemeClr val="tx1"/>
                </a:solidFill>
              </a:rPr>
              <a:t>(AAA) was established in June 2008 with 76 member</a:t>
            </a:r>
            <a:r>
              <a:rPr lang="ja-JP" altLang="en-US" sz="2000" b="0" dirty="0">
                <a:solidFill>
                  <a:schemeClr val="tx1"/>
                </a:solidFill>
              </a:rPr>
              <a:t> </a:t>
            </a:r>
            <a:r>
              <a:rPr lang="en-US" altLang="ja-JP" sz="2000" b="0" dirty="0" smtClean="0">
                <a:solidFill>
                  <a:schemeClr val="tx1"/>
                </a:solidFill>
              </a:rPr>
              <a:t>companies / institutes,</a:t>
            </a:r>
            <a:br>
              <a:rPr lang="en-US" altLang="ja-JP" sz="2000" b="0" dirty="0" smtClean="0">
                <a:solidFill>
                  <a:schemeClr val="tx1"/>
                </a:solidFill>
              </a:rPr>
            </a:br>
            <a:endParaRPr lang="en-US" altLang="ja-JP" sz="2000" i="1" dirty="0" smtClean="0">
              <a:solidFill>
                <a:schemeClr val="tx1"/>
              </a:solidFill>
            </a:endParaRPr>
          </a:p>
        </p:txBody>
      </p:sp>
      <p:sp>
        <p:nvSpPr>
          <p:cNvPr id="5124" name="Rectangle 11"/>
          <p:cNvSpPr>
            <a:spLocks noChangeArrowheads="1"/>
          </p:cNvSpPr>
          <p:nvPr/>
        </p:nvSpPr>
        <p:spPr bwMode="auto">
          <a:xfrm>
            <a:off x="323850" y="115888"/>
            <a:ext cx="38893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3200" b="1" dirty="0"/>
              <a:t>Outline of AAA</a:t>
            </a:r>
          </a:p>
        </p:txBody>
      </p:sp>
      <p:pic>
        <p:nvPicPr>
          <p:cNvPr id="5125" name="Picture 13" descr="設立総会の集合写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3923532"/>
            <a:ext cx="4958551"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50825" y="2370213"/>
            <a:ext cx="8893175" cy="6267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kumimoji="1" sz="2400" b="1">
                <a:solidFill>
                  <a:schemeClr val="bg1"/>
                </a:solidFill>
                <a:latin typeface="+mj-lt"/>
                <a:ea typeface="+mj-ea"/>
                <a:cs typeface="+mj-cs"/>
              </a:defRPr>
            </a:lvl1pPr>
            <a:lvl2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2pPr>
            <a:lvl3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3pPr>
            <a:lvl4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4pPr>
            <a:lvl5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5pPr>
            <a:lvl6pPr marL="457200" algn="l" defTabSz="457200" rtl="0" fontAlgn="base">
              <a:spcBef>
                <a:spcPct val="0"/>
              </a:spcBef>
              <a:spcAft>
                <a:spcPct val="0"/>
              </a:spcAft>
              <a:defRPr kumimoji="1" sz="2400" b="1">
                <a:solidFill>
                  <a:schemeClr val="bg1"/>
                </a:solidFill>
                <a:latin typeface="Arial" charset="0"/>
                <a:ea typeface="ＭＳ Ｐゴシック" pitchFamily="50" charset="-128"/>
              </a:defRPr>
            </a:lvl6pPr>
            <a:lvl7pPr marL="914400" algn="l" defTabSz="457200" rtl="0" fontAlgn="base">
              <a:spcBef>
                <a:spcPct val="0"/>
              </a:spcBef>
              <a:spcAft>
                <a:spcPct val="0"/>
              </a:spcAft>
              <a:defRPr kumimoji="1" sz="2400" b="1">
                <a:solidFill>
                  <a:schemeClr val="bg1"/>
                </a:solidFill>
                <a:latin typeface="Arial" charset="0"/>
                <a:ea typeface="ＭＳ Ｐゴシック" pitchFamily="50" charset="-128"/>
              </a:defRPr>
            </a:lvl7pPr>
            <a:lvl8pPr marL="1371600" algn="l" defTabSz="457200" rtl="0" fontAlgn="base">
              <a:spcBef>
                <a:spcPct val="0"/>
              </a:spcBef>
              <a:spcAft>
                <a:spcPct val="0"/>
              </a:spcAft>
              <a:defRPr kumimoji="1" sz="2400" b="1">
                <a:solidFill>
                  <a:schemeClr val="bg1"/>
                </a:solidFill>
                <a:latin typeface="Arial" charset="0"/>
                <a:ea typeface="ＭＳ Ｐゴシック" pitchFamily="50" charset="-128"/>
              </a:defRPr>
            </a:lvl8pPr>
            <a:lvl9pPr marL="1828800" algn="l" defTabSz="457200" rtl="0" fontAlgn="base">
              <a:spcBef>
                <a:spcPct val="0"/>
              </a:spcBef>
              <a:spcAft>
                <a:spcPct val="0"/>
              </a:spcAft>
              <a:defRPr kumimoji="1" sz="2400" b="1">
                <a:solidFill>
                  <a:schemeClr val="bg1"/>
                </a:solidFill>
                <a:latin typeface="Arial" charset="0"/>
                <a:ea typeface="ＭＳ Ｐゴシック" pitchFamily="50" charset="-128"/>
              </a:defRPr>
            </a:lvl9pPr>
          </a:lstStyle>
          <a:p>
            <a:pPr eaLnBrk="1" hangingPunct="1">
              <a:lnSpc>
                <a:spcPct val="90000"/>
              </a:lnSpc>
            </a:pPr>
            <a:r>
              <a:rPr lang="en-US" altLang="ja-JP" sz="2000" b="0" dirty="0" smtClean="0">
                <a:solidFill>
                  <a:schemeClr val="tx1"/>
                </a:solidFill>
              </a:rPr>
              <a:t>to promote and seek various industrial applications of advanced accelerators and technologies derived from R&amp;D on such accelerators</a:t>
            </a:r>
            <a:endParaRPr lang="en-US" altLang="ja-JP" sz="2000" i="1" dirty="0" smtClean="0">
              <a:solidFill>
                <a:schemeClr val="tx1"/>
              </a:solidFill>
            </a:endParaRPr>
          </a:p>
        </p:txBody>
      </p:sp>
      <p:sp>
        <p:nvSpPr>
          <p:cNvPr id="7" name="Rectangle 2"/>
          <p:cNvSpPr txBox="1">
            <a:spLocks noChangeArrowheads="1"/>
          </p:cNvSpPr>
          <p:nvPr/>
        </p:nvSpPr>
        <p:spPr bwMode="auto">
          <a:xfrm>
            <a:off x="250825" y="1628800"/>
            <a:ext cx="8893175" cy="648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kumimoji="1" sz="2400" b="1">
                <a:solidFill>
                  <a:schemeClr val="bg1"/>
                </a:solidFill>
                <a:latin typeface="+mj-lt"/>
                <a:ea typeface="+mj-ea"/>
                <a:cs typeface="+mj-cs"/>
              </a:defRPr>
            </a:lvl1pPr>
            <a:lvl2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2pPr>
            <a:lvl3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3pPr>
            <a:lvl4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4pPr>
            <a:lvl5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5pPr>
            <a:lvl6pPr marL="457200" algn="l" defTabSz="457200" rtl="0" fontAlgn="base">
              <a:spcBef>
                <a:spcPct val="0"/>
              </a:spcBef>
              <a:spcAft>
                <a:spcPct val="0"/>
              </a:spcAft>
              <a:defRPr kumimoji="1" sz="2400" b="1">
                <a:solidFill>
                  <a:schemeClr val="bg1"/>
                </a:solidFill>
                <a:latin typeface="Arial" charset="0"/>
                <a:ea typeface="ＭＳ Ｐゴシック" pitchFamily="50" charset="-128"/>
              </a:defRPr>
            </a:lvl6pPr>
            <a:lvl7pPr marL="914400" algn="l" defTabSz="457200" rtl="0" fontAlgn="base">
              <a:spcBef>
                <a:spcPct val="0"/>
              </a:spcBef>
              <a:spcAft>
                <a:spcPct val="0"/>
              </a:spcAft>
              <a:defRPr kumimoji="1" sz="2400" b="1">
                <a:solidFill>
                  <a:schemeClr val="bg1"/>
                </a:solidFill>
                <a:latin typeface="Arial" charset="0"/>
                <a:ea typeface="ＭＳ Ｐゴシック" pitchFamily="50" charset="-128"/>
              </a:defRPr>
            </a:lvl7pPr>
            <a:lvl8pPr marL="1371600" algn="l" defTabSz="457200" rtl="0" fontAlgn="base">
              <a:spcBef>
                <a:spcPct val="0"/>
              </a:spcBef>
              <a:spcAft>
                <a:spcPct val="0"/>
              </a:spcAft>
              <a:defRPr kumimoji="1" sz="2400" b="1">
                <a:solidFill>
                  <a:schemeClr val="bg1"/>
                </a:solidFill>
                <a:latin typeface="Arial" charset="0"/>
                <a:ea typeface="ＭＳ Ｐゴシック" pitchFamily="50" charset="-128"/>
              </a:defRPr>
            </a:lvl8pPr>
            <a:lvl9pPr marL="1828800" algn="l" defTabSz="457200" rtl="0" fontAlgn="base">
              <a:spcBef>
                <a:spcPct val="0"/>
              </a:spcBef>
              <a:spcAft>
                <a:spcPct val="0"/>
              </a:spcAft>
              <a:defRPr kumimoji="1" sz="2400" b="1">
                <a:solidFill>
                  <a:schemeClr val="bg1"/>
                </a:solidFill>
                <a:latin typeface="Arial" charset="0"/>
                <a:ea typeface="ＭＳ Ｐゴシック" pitchFamily="50" charset="-128"/>
              </a:defRPr>
            </a:lvl9pPr>
          </a:lstStyle>
          <a:p>
            <a:pPr eaLnBrk="1" hangingPunct="1">
              <a:lnSpc>
                <a:spcPct val="90000"/>
              </a:lnSpc>
            </a:pPr>
            <a:r>
              <a:rPr lang="en-US" altLang="ja-JP" sz="2000" b="0" dirty="0" smtClean="0">
                <a:solidFill>
                  <a:schemeClr val="tx1"/>
                </a:solidFill>
              </a:rPr>
              <a:t>to study how to reach a consensus to realize </a:t>
            </a:r>
            <a:r>
              <a:rPr lang="en-US" altLang="ja-JP" sz="2000" i="1" dirty="0" smtClean="0">
                <a:solidFill>
                  <a:schemeClr val="tx1"/>
                </a:solidFill>
              </a:rPr>
              <a:t>ILC</a:t>
            </a:r>
            <a:r>
              <a:rPr lang="en-US" altLang="ja-JP" sz="2000" b="0" dirty="0" smtClean="0">
                <a:solidFill>
                  <a:schemeClr val="tx1"/>
                </a:solidFill>
              </a:rPr>
              <a:t> (</a:t>
            </a:r>
            <a:r>
              <a:rPr lang="en-US" altLang="ja-JP" sz="2000" i="1" dirty="0" smtClean="0">
                <a:solidFill>
                  <a:schemeClr val="tx1"/>
                </a:solidFill>
              </a:rPr>
              <a:t>I</a:t>
            </a:r>
            <a:r>
              <a:rPr lang="en-US" altLang="ja-JP" sz="2000" b="0" dirty="0" smtClean="0">
                <a:solidFill>
                  <a:schemeClr val="tx1"/>
                </a:solidFill>
              </a:rPr>
              <a:t>nternational </a:t>
            </a:r>
            <a:r>
              <a:rPr lang="en-US" altLang="ja-JP" sz="2000" i="1" dirty="0" smtClean="0">
                <a:solidFill>
                  <a:schemeClr val="tx1"/>
                </a:solidFill>
              </a:rPr>
              <a:t>L</a:t>
            </a:r>
            <a:r>
              <a:rPr lang="en-US" altLang="ja-JP" sz="2000" b="0" dirty="0" smtClean="0">
                <a:solidFill>
                  <a:schemeClr val="tx1"/>
                </a:solidFill>
              </a:rPr>
              <a:t>inear </a:t>
            </a:r>
            <a:r>
              <a:rPr lang="en-US" altLang="ja-JP" sz="2000" i="1" dirty="0" smtClean="0">
                <a:solidFill>
                  <a:schemeClr val="tx1"/>
                </a:solidFill>
              </a:rPr>
              <a:t>C</a:t>
            </a:r>
            <a:r>
              <a:rPr lang="en-US" altLang="ja-JP" sz="2000" b="0" dirty="0" smtClean="0">
                <a:solidFill>
                  <a:schemeClr val="tx1"/>
                </a:solidFill>
              </a:rPr>
              <a:t>ollider) in Japan, and</a:t>
            </a:r>
            <a:endParaRPr lang="en-US" altLang="ja-JP" sz="2000" i="1" dirty="0" smtClean="0">
              <a:solidFill>
                <a:schemeClr val="tx1"/>
              </a:solidFill>
            </a:endParaRPr>
          </a:p>
        </p:txBody>
      </p:sp>
      <p:sp>
        <p:nvSpPr>
          <p:cNvPr id="8" name="Rectangle 2"/>
          <p:cNvSpPr txBox="1">
            <a:spLocks noChangeArrowheads="1"/>
          </p:cNvSpPr>
          <p:nvPr/>
        </p:nvSpPr>
        <p:spPr bwMode="auto">
          <a:xfrm>
            <a:off x="250825" y="3052192"/>
            <a:ext cx="8893175" cy="3768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kumimoji="1" sz="2400" b="1">
                <a:solidFill>
                  <a:schemeClr val="bg1"/>
                </a:solidFill>
                <a:latin typeface="+mj-lt"/>
                <a:ea typeface="+mj-ea"/>
                <a:cs typeface="+mj-cs"/>
              </a:defRPr>
            </a:lvl1pPr>
            <a:lvl2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2pPr>
            <a:lvl3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3pPr>
            <a:lvl4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4pPr>
            <a:lvl5pPr algn="l" defTabSz="457200" rtl="0" eaLnBrk="0" fontAlgn="base" hangingPunct="0">
              <a:spcBef>
                <a:spcPct val="0"/>
              </a:spcBef>
              <a:spcAft>
                <a:spcPct val="0"/>
              </a:spcAft>
              <a:defRPr kumimoji="1" sz="2400" b="1">
                <a:solidFill>
                  <a:schemeClr val="bg1"/>
                </a:solidFill>
                <a:latin typeface="Arial" charset="0"/>
                <a:ea typeface="ＭＳ Ｐゴシック" pitchFamily="50" charset="-128"/>
              </a:defRPr>
            </a:lvl5pPr>
            <a:lvl6pPr marL="457200" algn="l" defTabSz="457200" rtl="0" fontAlgn="base">
              <a:spcBef>
                <a:spcPct val="0"/>
              </a:spcBef>
              <a:spcAft>
                <a:spcPct val="0"/>
              </a:spcAft>
              <a:defRPr kumimoji="1" sz="2400" b="1">
                <a:solidFill>
                  <a:schemeClr val="bg1"/>
                </a:solidFill>
                <a:latin typeface="Arial" charset="0"/>
                <a:ea typeface="ＭＳ Ｐゴシック" pitchFamily="50" charset="-128"/>
              </a:defRPr>
            </a:lvl6pPr>
            <a:lvl7pPr marL="914400" algn="l" defTabSz="457200" rtl="0" fontAlgn="base">
              <a:spcBef>
                <a:spcPct val="0"/>
              </a:spcBef>
              <a:spcAft>
                <a:spcPct val="0"/>
              </a:spcAft>
              <a:defRPr kumimoji="1" sz="2400" b="1">
                <a:solidFill>
                  <a:schemeClr val="bg1"/>
                </a:solidFill>
                <a:latin typeface="Arial" charset="0"/>
                <a:ea typeface="ＭＳ Ｐゴシック" pitchFamily="50" charset="-128"/>
              </a:defRPr>
            </a:lvl7pPr>
            <a:lvl8pPr marL="1371600" algn="l" defTabSz="457200" rtl="0" fontAlgn="base">
              <a:spcBef>
                <a:spcPct val="0"/>
              </a:spcBef>
              <a:spcAft>
                <a:spcPct val="0"/>
              </a:spcAft>
              <a:defRPr kumimoji="1" sz="2400" b="1">
                <a:solidFill>
                  <a:schemeClr val="bg1"/>
                </a:solidFill>
                <a:latin typeface="Arial" charset="0"/>
                <a:ea typeface="ＭＳ Ｐゴシック" pitchFamily="50" charset="-128"/>
              </a:defRPr>
            </a:lvl8pPr>
            <a:lvl9pPr marL="1828800" algn="l" defTabSz="457200" rtl="0" fontAlgn="base">
              <a:spcBef>
                <a:spcPct val="0"/>
              </a:spcBef>
              <a:spcAft>
                <a:spcPct val="0"/>
              </a:spcAft>
              <a:defRPr kumimoji="1" sz="2400" b="1">
                <a:solidFill>
                  <a:schemeClr val="bg1"/>
                </a:solidFill>
                <a:latin typeface="Arial" charset="0"/>
                <a:ea typeface="ＭＳ Ｐゴシック" pitchFamily="50" charset="-128"/>
              </a:defRPr>
            </a:lvl9pPr>
          </a:lstStyle>
          <a:p>
            <a:pPr eaLnBrk="1" hangingPunct="1">
              <a:lnSpc>
                <a:spcPct val="90000"/>
              </a:lnSpc>
            </a:pPr>
            <a:r>
              <a:rPr lang="en-US" altLang="ja-JP" sz="2000" b="0" dirty="0" smtClean="0">
                <a:solidFill>
                  <a:schemeClr val="tx1"/>
                </a:solidFill>
              </a:rPr>
              <a:t>with facilitating </a:t>
            </a:r>
            <a:r>
              <a:rPr lang="en-US" altLang="ja-JP" sz="2000" i="1" dirty="0" smtClean="0">
                <a:solidFill>
                  <a:schemeClr val="tx1"/>
                </a:solidFill>
              </a:rPr>
              <a:t>Industry-Government-Academia collaboration</a:t>
            </a:r>
          </a:p>
        </p:txBody>
      </p:sp>
      <p:sp>
        <p:nvSpPr>
          <p:cNvPr id="9" name="テキスト ボックス 8"/>
          <p:cNvSpPr txBox="1"/>
          <p:nvPr/>
        </p:nvSpPr>
        <p:spPr>
          <a:xfrm>
            <a:off x="8820472" y="6597352"/>
            <a:ext cx="216024" cy="276999"/>
          </a:xfrm>
          <a:prstGeom prst="rect">
            <a:avLst/>
          </a:prstGeom>
          <a:noFill/>
        </p:spPr>
        <p:txBody>
          <a:bodyPr wrap="square" rtlCol="0">
            <a:spAutoFit/>
          </a:bodyPr>
          <a:lstStyle/>
          <a:p>
            <a:r>
              <a:rPr kumimoji="1" lang="en-US" altLang="ja-JP" sz="1200" dirty="0" smtClean="0"/>
              <a:t>2</a:t>
            </a:r>
            <a:endParaRPr kumimoji="1" lang="ja-JP" alt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323850" y="115888"/>
            <a:ext cx="38893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3200" b="1" dirty="0"/>
              <a:t>History of AAA</a:t>
            </a:r>
          </a:p>
        </p:txBody>
      </p:sp>
      <p:sp>
        <p:nvSpPr>
          <p:cNvPr id="6147" name="テキスト ボックス 3"/>
          <p:cNvSpPr txBox="1">
            <a:spLocks noChangeArrowheads="1"/>
          </p:cNvSpPr>
          <p:nvPr/>
        </p:nvSpPr>
        <p:spPr bwMode="auto">
          <a:xfrm>
            <a:off x="107505" y="908050"/>
            <a:ext cx="6985446" cy="598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defTabSz="457200" eaLnBrk="0" hangingPunct="0">
              <a:defRPr kumimoji="1">
                <a:solidFill>
                  <a:schemeClr val="tx1"/>
                </a:solidFill>
                <a:latin typeface="Arial" charset="0"/>
                <a:ea typeface="ＭＳ Ｐゴシック" charset="-128"/>
              </a:defRPr>
            </a:lvl1pPr>
            <a:lvl2pPr marL="742950" indent="-285750" defTabSz="457200" eaLnBrk="0" hangingPunct="0">
              <a:defRPr kumimoji="1">
                <a:solidFill>
                  <a:schemeClr val="tx1"/>
                </a:solidFill>
                <a:latin typeface="Arial" charset="0"/>
                <a:ea typeface="ＭＳ Ｐゴシック" charset="-128"/>
              </a:defRPr>
            </a:lvl2pPr>
            <a:lvl3pPr marL="1143000" indent="-228600" defTabSz="457200" eaLnBrk="0" hangingPunct="0">
              <a:defRPr kumimoji="1">
                <a:solidFill>
                  <a:schemeClr val="tx1"/>
                </a:solidFill>
                <a:latin typeface="Arial" charset="0"/>
                <a:ea typeface="ＭＳ Ｐゴシック" charset="-128"/>
              </a:defRPr>
            </a:lvl3pPr>
            <a:lvl4pPr marL="1600200" indent="-228600" defTabSz="457200" eaLnBrk="0" hangingPunct="0">
              <a:defRPr kumimoji="1">
                <a:solidFill>
                  <a:schemeClr val="tx1"/>
                </a:solidFill>
                <a:latin typeface="Arial" charset="0"/>
                <a:ea typeface="ＭＳ Ｐゴシック" charset="-128"/>
              </a:defRPr>
            </a:lvl4pPr>
            <a:lvl5pPr marL="2057400" indent="-228600" defTabSz="4572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Aft>
                <a:spcPct val="20000"/>
              </a:spcAft>
              <a:buSzPct val="100000"/>
            </a:pPr>
            <a:r>
              <a:rPr lang="en-US" altLang="ja-JP" dirty="0"/>
              <a:t>Jun,  2008	AAA was established</a:t>
            </a:r>
          </a:p>
          <a:p>
            <a:pPr eaLnBrk="1" hangingPunct="1">
              <a:spcAft>
                <a:spcPct val="20000"/>
              </a:spcAft>
              <a:buSzPct val="100000"/>
            </a:pPr>
            <a:r>
              <a:rPr lang="en-US" altLang="ja-JP" dirty="0"/>
              <a:t>July, 2008	Nonpartisan Federation </a:t>
            </a:r>
            <a:r>
              <a:rPr lang="en-US" altLang="ja-JP" dirty="0" smtClean="0"/>
              <a:t>of Diet members </a:t>
            </a:r>
          </a:p>
          <a:p>
            <a:pPr eaLnBrk="1" hangingPunct="1">
              <a:spcAft>
                <a:spcPct val="20000"/>
              </a:spcAft>
              <a:buSzPct val="100000"/>
            </a:pPr>
            <a:r>
              <a:rPr lang="en-US" altLang="ja-JP" dirty="0"/>
              <a:t> </a:t>
            </a:r>
            <a:r>
              <a:rPr lang="en-US" altLang="ja-JP" dirty="0" smtClean="0"/>
              <a:t>                    for ILC was </a:t>
            </a:r>
            <a:r>
              <a:rPr lang="en-US" altLang="ja-JP" dirty="0"/>
              <a:t>established</a:t>
            </a:r>
          </a:p>
          <a:p>
            <a:pPr eaLnBrk="1" hangingPunct="1">
              <a:spcAft>
                <a:spcPct val="20000"/>
              </a:spcAft>
              <a:buSzPct val="100000"/>
            </a:pPr>
            <a:r>
              <a:rPr lang="en-US" altLang="ja-JP" dirty="0" smtClean="0"/>
              <a:t>Dec</a:t>
            </a:r>
            <a:r>
              <a:rPr lang="en-US" altLang="ja-JP" dirty="0"/>
              <a:t>.,2008	Symposium was held by AAA &amp; </a:t>
            </a:r>
            <a:r>
              <a:rPr lang="en-US" altLang="ja-JP" dirty="0" smtClean="0"/>
              <a:t>Federation</a:t>
            </a:r>
            <a:endParaRPr lang="en-US" altLang="ja-JP" dirty="0"/>
          </a:p>
          <a:p>
            <a:pPr eaLnBrk="1" hangingPunct="1">
              <a:spcAft>
                <a:spcPct val="20000"/>
              </a:spcAft>
              <a:buSzPct val="100000"/>
            </a:pPr>
            <a:r>
              <a:rPr lang="en-US" altLang="ja-JP" dirty="0"/>
              <a:t>                        </a:t>
            </a:r>
            <a:r>
              <a:rPr lang="en-US" altLang="ja-JP" sz="1600" dirty="0">
                <a:solidFill>
                  <a:srgbClr val="0000FF"/>
                </a:solidFill>
              </a:rPr>
              <a:t>Chief cabinet </a:t>
            </a:r>
            <a:r>
              <a:rPr lang="en-US" altLang="ja-JP" sz="1600" dirty="0" smtClean="0">
                <a:solidFill>
                  <a:srgbClr val="0000FF"/>
                </a:solidFill>
              </a:rPr>
              <a:t>secretary </a:t>
            </a:r>
            <a:r>
              <a:rPr lang="en-US" altLang="ja-JP" sz="1600" dirty="0">
                <a:solidFill>
                  <a:srgbClr val="0000FF"/>
                </a:solidFill>
              </a:rPr>
              <a:t>Takeo Kawamura</a:t>
            </a:r>
            <a:r>
              <a:rPr lang="en-US" altLang="ja-JP" sz="1600" dirty="0"/>
              <a:t> insisted,</a:t>
            </a:r>
          </a:p>
          <a:p>
            <a:pPr eaLnBrk="1" hangingPunct="1">
              <a:spcAft>
                <a:spcPct val="20000"/>
              </a:spcAft>
              <a:buSzPct val="100000"/>
            </a:pPr>
            <a:r>
              <a:rPr lang="en-US" altLang="ja-JP" sz="1600" dirty="0"/>
              <a:t>                          “Promoting of basic science can make people more happy.</a:t>
            </a:r>
          </a:p>
          <a:p>
            <a:pPr eaLnBrk="1" hangingPunct="1">
              <a:spcAft>
                <a:spcPct val="20000"/>
              </a:spcAft>
              <a:buSzPct val="100000"/>
            </a:pPr>
            <a:r>
              <a:rPr lang="en-US" altLang="ja-JP" sz="1600" dirty="0"/>
              <a:t>                            ILC is attractive project because it gives big dream </a:t>
            </a:r>
            <a:endParaRPr lang="en-US" altLang="ja-JP" sz="1600" dirty="0" smtClean="0"/>
          </a:p>
          <a:p>
            <a:pPr eaLnBrk="1" hangingPunct="1">
              <a:spcAft>
                <a:spcPct val="20000"/>
              </a:spcAft>
              <a:buSzPct val="100000"/>
            </a:pPr>
            <a:r>
              <a:rPr lang="en-US" altLang="ja-JP" sz="1600" dirty="0"/>
              <a:t> </a:t>
            </a:r>
            <a:r>
              <a:rPr lang="en-US" altLang="ja-JP" sz="1600" dirty="0" smtClean="0"/>
              <a:t>                           to </a:t>
            </a:r>
            <a:r>
              <a:rPr lang="en-US" altLang="ja-JP" sz="1600" dirty="0"/>
              <a:t>young </a:t>
            </a:r>
            <a:r>
              <a:rPr lang="en-US" altLang="ja-JP" sz="1600" dirty="0" smtClean="0"/>
              <a:t>people”</a:t>
            </a:r>
          </a:p>
          <a:p>
            <a:pPr eaLnBrk="1" hangingPunct="1">
              <a:spcAft>
                <a:spcPct val="20000"/>
              </a:spcAft>
              <a:buSzPct val="100000"/>
            </a:pPr>
            <a:endParaRPr lang="en-US" altLang="ja-JP" sz="1600" dirty="0"/>
          </a:p>
          <a:p>
            <a:pPr eaLnBrk="1" hangingPunct="1">
              <a:spcAft>
                <a:spcPct val="20000"/>
              </a:spcAft>
              <a:buSzPct val="100000"/>
            </a:pPr>
            <a:r>
              <a:rPr lang="en-US" altLang="ja-JP" dirty="0" smtClean="0"/>
              <a:t>April</a:t>
            </a:r>
            <a:r>
              <a:rPr lang="en-US" altLang="ja-JP" dirty="0"/>
              <a:t>, 2010	2</a:t>
            </a:r>
            <a:r>
              <a:rPr lang="en-US" altLang="ja-JP" baseline="30000" dirty="0"/>
              <a:t>nd</a:t>
            </a:r>
            <a:r>
              <a:rPr lang="en-US" altLang="ja-JP" dirty="0"/>
              <a:t> term of activity started</a:t>
            </a:r>
          </a:p>
          <a:p>
            <a:pPr eaLnBrk="1" hangingPunct="1">
              <a:spcAft>
                <a:spcPct val="20000"/>
              </a:spcAft>
              <a:buSzPct val="100000"/>
            </a:pPr>
            <a:r>
              <a:rPr lang="en-US" altLang="ja-JP" dirty="0" smtClean="0"/>
              <a:t>Dec</a:t>
            </a:r>
            <a:r>
              <a:rPr lang="en-US" altLang="ja-JP" dirty="0"/>
              <a:t>., 2011	Symposium was held by AAA &amp; Federation</a:t>
            </a:r>
          </a:p>
          <a:p>
            <a:pPr eaLnBrk="1" hangingPunct="1">
              <a:spcAft>
                <a:spcPct val="20000"/>
              </a:spcAft>
            </a:pPr>
            <a:r>
              <a:rPr lang="en-US" altLang="ja-JP" dirty="0"/>
              <a:t>                        </a:t>
            </a:r>
            <a:r>
              <a:rPr lang="en-US" altLang="ja-JP" sz="1600" dirty="0">
                <a:solidFill>
                  <a:srgbClr val="0000FF"/>
                </a:solidFill>
              </a:rPr>
              <a:t>Prime minister Yoshihiko Noda</a:t>
            </a:r>
            <a:r>
              <a:rPr lang="en-US" altLang="ja-JP" sz="1600" dirty="0"/>
              <a:t> expressed,</a:t>
            </a:r>
          </a:p>
          <a:p>
            <a:pPr eaLnBrk="1" hangingPunct="1">
              <a:spcAft>
                <a:spcPct val="20000"/>
              </a:spcAft>
            </a:pPr>
            <a:r>
              <a:rPr lang="en-US" altLang="ja-JP" sz="1600" dirty="0"/>
              <a:t>                     </a:t>
            </a:r>
            <a:r>
              <a:rPr lang="ja-JP" altLang="en-US" sz="1600" dirty="0"/>
              <a:t>　  “</a:t>
            </a:r>
            <a:r>
              <a:rPr lang="en-US" altLang="ja-JP" sz="1600" dirty="0"/>
              <a:t>Accelerator is very important technology </a:t>
            </a:r>
            <a:endParaRPr lang="en-US" altLang="ja-JP" sz="1600" dirty="0" smtClean="0"/>
          </a:p>
          <a:p>
            <a:pPr eaLnBrk="1" hangingPunct="1">
              <a:spcAft>
                <a:spcPct val="20000"/>
              </a:spcAft>
            </a:pPr>
            <a:r>
              <a:rPr lang="en-US" altLang="ja-JP" sz="1600" dirty="0"/>
              <a:t> </a:t>
            </a:r>
            <a:r>
              <a:rPr lang="en-US" altLang="ja-JP" sz="1600" dirty="0" smtClean="0"/>
              <a:t>                          because </a:t>
            </a:r>
            <a:r>
              <a:rPr lang="en-US" altLang="ja-JP" sz="1600" dirty="0"/>
              <a:t>it is used for not </a:t>
            </a:r>
            <a:r>
              <a:rPr lang="en-US" altLang="ja-JP" sz="1600" dirty="0" smtClean="0"/>
              <a:t>only basic </a:t>
            </a:r>
            <a:r>
              <a:rPr lang="en-US" altLang="ja-JP" sz="1600" dirty="0"/>
              <a:t>science </a:t>
            </a:r>
            <a:endParaRPr lang="en-US" altLang="ja-JP" sz="1600" dirty="0" smtClean="0"/>
          </a:p>
          <a:p>
            <a:pPr eaLnBrk="1" hangingPunct="1">
              <a:spcAft>
                <a:spcPct val="20000"/>
              </a:spcAft>
            </a:pPr>
            <a:r>
              <a:rPr lang="en-US" altLang="ja-JP" sz="1600" dirty="0"/>
              <a:t> </a:t>
            </a:r>
            <a:r>
              <a:rPr lang="en-US" altLang="ja-JP" sz="1600" dirty="0" smtClean="0"/>
              <a:t>                          but </a:t>
            </a:r>
            <a:r>
              <a:rPr lang="en-US" altLang="ja-JP" sz="1600" dirty="0"/>
              <a:t>also other various field.  </a:t>
            </a:r>
            <a:endParaRPr lang="en-US" altLang="ja-JP" sz="1600" dirty="0" smtClean="0"/>
          </a:p>
          <a:p>
            <a:pPr eaLnBrk="1" hangingPunct="1">
              <a:spcAft>
                <a:spcPct val="20000"/>
              </a:spcAft>
            </a:pPr>
            <a:r>
              <a:rPr lang="en-US" altLang="ja-JP" sz="1600" dirty="0"/>
              <a:t> </a:t>
            </a:r>
            <a:r>
              <a:rPr lang="en-US" altLang="ja-JP" sz="1600" dirty="0" smtClean="0"/>
              <a:t>                          And </a:t>
            </a:r>
            <a:r>
              <a:rPr lang="en-US" altLang="ja-JP" sz="1600" dirty="0"/>
              <a:t>broad public </a:t>
            </a:r>
            <a:r>
              <a:rPr lang="en-US" altLang="ja-JP" sz="1600" dirty="0" smtClean="0"/>
              <a:t>understanding will </a:t>
            </a:r>
            <a:r>
              <a:rPr lang="en-US" altLang="ja-JP" sz="1600" dirty="0"/>
              <a:t>be mandatory </a:t>
            </a:r>
            <a:endParaRPr lang="en-US" altLang="ja-JP" sz="1600" dirty="0" smtClean="0"/>
          </a:p>
          <a:p>
            <a:pPr eaLnBrk="1" hangingPunct="1">
              <a:spcAft>
                <a:spcPct val="20000"/>
              </a:spcAft>
            </a:pPr>
            <a:r>
              <a:rPr lang="en-US" altLang="ja-JP" sz="1600" dirty="0"/>
              <a:t> </a:t>
            </a:r>
            <a:r>
              <a:rPr lang="en-US" altLang="ja-JP" sz="1600" dirty="0" smtClean="0"/>
              <a:t>                          to </a:t>
            </a:r>
            <a:r>
              <a:rPr lang="en-US" altLang="ja-JP" sz="1600" dirty="0"/>
              <a:t>realize ILC hosted by JAPAN</a:t>
            </a:r>
            <a:r>
              <a:rPr lang="en-US" altLang="ja-JP" sz="1600" dirty="0" smtClean="0"/>
              <a:t>.”</a:t>
            </a:r>
          </a:p>
          <a:p>
            <a:pPr eaLnBrk="1" hangingPunct="1">
              <a:spcAft>
                <a:spcPct val="20000"/>
              </a:spcAft>
            </a:pPr>
            <a:endParaRPr lang="en-US" altLang="ja-JP" sz="1600" dirty="0"/>
          </a:p>
          <a:p>
            <a:pPr eaLnBrk="1" hangingPunct="1">
              <a:spcAft>
                <a:spcPct val="20000"/>
              </a:spcAft>
              <a:buSzPct val="100000"/>
            </a:pPr>
            <a:r>
              <a:rPr lang="en-US" altLang="ja-JP" dirty="0" smtClean="0"/>
              <a:t>April</a:t>
            </a:r>
            <a:r>
              <a:rPr lang="en-US" altLang="ja-JP" dirty="0"/>
              <a:t>, 2012	3</a:t>
            </a:r>
            <a:r>
              <a:rPr lang="en-US" altLang="ja-JP" baseline="30000" dirty="0"/>
              <a:t>rd</a:t>
            </a:r>
            <a:r>
              <a:rPr lang="en-US" altLang="ja-JP" dirty="0"/>
              <a:t> term of activity started</a:t>
            </a:r>
          </a:p>
        </p:txBody>
      </p:sp>
      <p:pic>
        <p:nvPicPr>
          <p:cNvPr id="6148" name="Picture 7" descr="koshiba"/>
          <p:cNvPicPr>
            <a:picLocks noChangeAspect="1" noChangeArrowheads="1"/>
          </p:cNvPicPr>
          <p:nvPr/>
        </p:nvPicPr>
        <p:blipFill>
          <a:blip r:embed="rId3" cstate="print">
            <a:lum contrast="2000"/>
            <a:extLst>
              <a:ext uri="{28A0092B-C50C-407E-A947-70E740481C1C}">
                <a14:useLocalDpi xmlns:a14="http://schemas.microsoft.com/office/drawing/2010/main" val="0"/>
              </a:ext>
            </a:extLst>
          </a:blip>
          <a:srcRect/>
          <a:stretch>
            <a:fillRect/>
          </a:stretch>
        </p:blipFill>
        <p:spPr bwMode="auto">
          <a:xfrm>
            <a:off x="6156325" y="981075"/>
            <a:ext cx="82391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yosa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50" y="1052513"/>
            <a:ext cx="7953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9" descr="01_西岡喬（取締役会長）"/>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1052513"/>
            <a:ext cx="7905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descr="PC1548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4543028"/>
            <a:ext cx="1490740" cy="18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2" descr="ne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312" y="2275495"/>
            <a:ext cx="1486396" cy="187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13"/>
          <p:cNvSpPr txBox="1">
            <a:spLocks noChangeArrowheads="1"/>
          </p:cNvSpPr>
          <p:nvPr/>
        </p:nvSpPr>
        <p:spPr bwMode="auto">
          <a:xfrm>
            <a:off x="6084888" y="1989138"/>
            <a:ext cx="10080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b="1" dirty="0"/>
              <a:t>M. Koshiba</a:t>
            </a:r>
          </a:p>
        </p:txBody>
      </p:sp>
      <p:sp>
        <p:nvSpPr>
          <p:cNvPr id="6154" name="Text Box 14"/>
          <p:cNvSpPr txBox="1">
            <a:spLocks noChangeArrowheads="1"/>
          </p:cNvSpPr>
          <p:nvPr/>
        </p:nvSpPr>
        <p:spPr bwMode="auto">
          <a:xfrm>
            <a:off x="7092950" y="1989138"/>
            <a:ext cx="10080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b="1" dirty="0"/>
              <a:t>T. Nishioka</a:t>
            </a:r>
          </a:p>
        </p:txBody>
      </p:sp>
      <p:sp>
        <p:nvSpPr>
          <p:cNvPr id="6155" name="Text Box 15"/>
          <p:cNvSpPr txBox="1">
            <a:spLocks noChangeArrowheads="1"/>
          </p:cNvSpPr>
          <p:nvPr/>
        </p:nvSpPr>
        <p:spPr bwMode="auto">
          <a:xfrm>
            <a:off x="8135938" y="1989138"/>
            <a:ext cx="10080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b="1" dirty="0"/>
              <a:t>K. Yosano</a:t>
            </a:r>
          </a:p>
        </p:txBody>
      </p:sp>
      <p:sp>
        <p:nvSpPr>
          <p:cNvPr id="6156" name="Text Box 16"/>
          <p:cNvSpPr txBox="1">
            <a:spLocks noChangeArrowheads="1"/>
          </p:cNvSpPr>
          <p:nvPr/>
        </p:nvSpPr>
        <p:spPr bwMode="auto">
          <a:xfrm>
            <a:off x="7596335" y="4160887"/>
            <a:ext cx="1187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200" b="1" dirty="0"/>
              <a:t>T. Kawamura</a:t>
            </a:r>
          </a:p>
        </p:txBody>
      </p:sp>
      <p:sp>
        <p:nvSpPr>
          <p:cNvPr id="6157" name="Text Box 17"/>
          <p:cNvSpPr txBox="1">
            <a:spLocks noChangeArrowheads="1"/>
          </p:cNvSpPr>
          <p:nvPr/>
        </p:nvSpPr>
        <p:spPr bwMode="auto">
          <a:xfrm>
            <a:off x="7657404" y="6383610"/>
            <a:ext cx="1187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200" b="1" dirty="0"/>
              <a:t>Y.Noda</a:t>
            </a:r>
          </a:p>
        </p:txBody>
      </p:sp>
      <p:sp>
        <p:nvSpPr>
          <p:cNvPr id="14" name="テキスト ボックス 13"/>
          <p:cNvSpPr txBox="1"/>
          <p:nvPr/>
        </p:nvSpPr>
        <p:spPr>
          <a:xfrm>
            <a:off x="8820472" y="6597352"/>
            <a:ext cx="216024" cy="276999"/>
          </a:xfrm>
          <a:prstGeom prst="rect">
            <a:avLst/>
          </a:prstGeom>
          <a:noFill/>
        </p:spPr>
        <p:txBody>
          <a:bodyPr wrap="square" rtlCol="0">
            <a:spAutoFit/>
          </a:bodyPr>
          <a:lstStyle/>
          <a:p>
            <a:r>
              <a:rPr kumimoji="1" lang="en-US" altLang="ja-JP" sz="1200" dirty="0" smtClean="0"/>
              <a:t>3</a:t>
            </a:r>
            <a:endParaRPr kumimoji="1" lang="ja-JP" alt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2" descr="en_sosiki2_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985838"/>
            <a:ext cx="8785226" cy="57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180975" y="5949950"/>
            <a:ext cx="91440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lnSpc>
                <a:spcPct val="75000"/>
              </a:lnSpc>
            </a:pPr>
            <a:endParaRPr lang="ja-JP" altLang="ja-JP" sz="2000" b="1" dirty="0">
              <a:solidFill>
                <a:schemeClr val="bg1"/>
              </a:solidFill>
            </a:endParaRPr>
          </a:p>
        </p:txBody>
      </p:sp>
      <p:sp>
        <p:nvSpPr>
          <p:cNvPr id="7172" name="Rectangle 5"/>
          <p:cNvSpPr>
            <a:spLocks noChangeArrowheads="1"/>
          </p:cNvSpPr>
          <p:nvPr/>
        </p:nvSpPr>
        <p:spPr bwMode="auto">
          <a:xfrm>
            <a:off x="-180975" y="4076700"/>
            <a:ext cx="9144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457200"/>
            <a:endParaRPr lang="ja-JP" altLang="ja-JP" sz="1000" b="1" dirty="0">
              <a:solidFill>
                <a:schemeClr val="bg1"/>
              </a:solidFill>
            </a:endParaRPr>
          </a:p>
        </p:txBody>
      </p:sp>
      <p:sp>
        <p:nvSpPr>
          <p:cNvPr id="7173" name="Text Box 10"/>
          <p:cNvSpPr txBox="1">
            <a:spLocks noChangeArrowheads="1"/>
          </p:cNvSpPr>
          <p:nvPr/>
        </p:nvSpPr>
        <p:spPr bwMode="auto">
          <a:xfrm>
            <a:off x="6262688" y="1557338"/>
            <a:ext cx="22685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dirty="0"/>
              <a:t>2002 Nobel laureate</a:t>
            </a:r>
          </a:p>
        </p:txBody>
      </p:sp>
      <p:sp>
        <p:nvSpPr>
          <p:cNvPr id="7174" name="Rectangle 15"/>
          <p:cNvSpPr>
            <a:spLocks noChangeArrowheads="1"/>
          </p:cNvSpPr>
          <p:nvPr/>
        </p:nvSpPr>
        <p:spPr bwMode="auto">
          <a:xfrm>
            <a:off x="323850" y="115888"/>
            <a:ext cx="38893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3200" b="1" dirty="0"/>
              <a:t>AAA Organization</a:t>
            </a:r>
          </a:p>
        </p:txBody>
      </p:sp>
      <p:pic>
        <p:nvPicPr>
          <p:cNvPr id="7175" name="Picture 16" descr="koshiba"/>
          <p:cNvPicPr>
            <a:picLocks noChangeAspect="1" noChangeArrowheads="1"/>
          </p:cNvPicPr>
          <p:nvPr/>
        </p:nvPicPr>
        <p:blipFill>
          <a:blip r:embed="rId4" cstate="print">
            <a:lum contrast="2000"/>
            <a:extLst>
              <a:ext uri="{28A0092B-C50C-407E-A947-70E740481C1C}">
                <a14:useLocalDpi xmlns:a14="http://schemas.microsoft.com/office/drawing/2010/main" val="0"/>
              </a:ext>
            </a:extLst>
          </a:blip>
          <a:srcRect/>
          <a:stretch>
            <a:fillRect/>
          </a:stretch>
        </p:blipFill>
        <p:spPr bwMode="auto">
          <a:xfrm>
            <a:off x="5399088" y="981075"/>
            <a:ext cx="82391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7" descr="yosa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1788" y="2525713"/>
            <a:ext cx="795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8" descr="01_西岡喬（取締役会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5563" y="2544763"/>
            <a:ext cx="7905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8820472" y="6597352"/>
            <a:ext cx="216024" cy="276999"/>
          </a:xfrm>
          <a:prstGeom prst="rect">
            <a:avLst/>
          </a:prstGeom>
          <a:noFill/>
        </p:spPr>
        <p:txBody>
          <a:bodyPr wrap="square" rtlCol="0">
            <a:spAutoFit/>
          </a:bodyPr>
          <a:lstStyle/>
          <a:p>
            <a:r>
              <a:rPr kumimoji="1" lang="en-US" altLang="ja-JP" sz="1200" dirty="0" smtClean="0"/>
              <a:t>4</a:t>
            </a:r>
            <a:endParaRPr kumimoji="1" lang="ja-JP" alt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23850" y="115888"/>
            <a:ext cx="38893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3200" b="1" dirty="0"/>
              <a:t>Board Members</a:t>
            </a:r>
          </a:p>
        </p:txBody>
      </p:sp>
      <p:sp>
        <p:nvSpPr>
          <p:cNvPr id="8195" name="Rectangle 3"/>
          <p:cNvSpPr>
            <a:spLocks noChangeArrowheads="1"/>
          </p:cNvSpPr>
          <p:nvPr/>
        </p:nvSpPr>
        <p:spPr bwMode="auto">
          <a:xfrm>
            <a:off x="107950" y="1148230"/>
            <a:ext cx="903605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266700"/>
            <a:r>
              <a:rPr lang="en-US" altLang="ja-JP" sz="2000" b="1" u="sng" dirty="0">
                <a:solidFill>
                  <a:srgbClr val="04263B"/>
                </a:solidFill>
              </a:rPr>
              <a:t>Chairman</a:t>
            </a:r>
          </a:p>
          <a:p>
            <a:pPr indent="266700"/>
            <a:r>
              <a:rPr lang="en-US" altLang="ja-JP" sz="2000" dirty="0"/>
              <a:t> </a:t>
            </a:r>
            <a:r>
              <a:rPr lang="en-US" altLang="ja-JP" sz="2000" dirty="0" smtClean="0"/>
              <a:t>Takashi Nishioka	:Former President, </a:t>
            </a:r>
            <a:r>
              <a:rPr lang="en-US" altLang="ja-JP" sz="2000" dirty="0" smtClean="0">
                <a:solidFill>
                  <a:srgbClr val="0000FF"/>
                </a:solidFill>
              </a:rPr>
              <a:t>Mitsubishi Heavy Industries, Ltd.</a:t>
            </a:r>
            <a:endParaRPr lang="en-US" altLang="ja-JP" sz="2000" dirty="0">
              <a:solidFill>
                <a:srgbClr val="0000FF"/>
              </a:solidFill>
            </a:endParaRPr>
          </a:p>
          <a:p>
            <a:pPr indent="266700"/>
            <a:endParaRPr lang="en-US" altLang="ja-JP" sz="2000" dirty="0"/>
          </a:p>
          <a:p>
            <a:pPr indent="266700"/>
            <a:r>
              <a:rPr lang="en-US" altLang="ja-JP" sz="2000" b="1" u="sng" dirty="0">
                <a:solidFill>
                  <a:srgbClr val="04263B"/>
                </a:solidFill>
              </a:rPr>
              <a:t>Director</a:t>
            </a:r>
          </a:p>
          <a:p>
            <a:pPr indent="266700"/>
            <a:r>
              <a:rPr lang="en-US" altLang="ja-JP" sz="2000" dirty="0"/>
              <a:t> </a:t>
            </a:r>
            <a:r>
              <a:rPr lang="en-US" altLang="ja-JP" sz="2000" dirty="0" smtClean="0"/>
              <a:t>Atsuto Suzuki</a:t>
            </a:r>
            <a:r>
              <a:rPr lang="en-US" altLang="ja-JP" sz="2000" dirty="0"/>
              <a:t>	:</a:t>
            </a:r>
            <a:r>
              <a:rPr lang="en-US" altLang="ja-JP" sz="2000" dirty="0" smtClean="0"/>
              <a:t>Director General, </a:t>
            </a:r>
          </a:p>
          <a:p>
            <a:pPr indent="266700"/>
            <a:r>
              <a:rPr lang="en-US" altLang="ja-JP" sz="2000" dirty="0">
                <a:solidFill>
                  <a:srgbClr val="0000FF"/>
                </a:solidFill>
              </a:rPr>
              <a:t> </a:t>
            </a:r>
            <a:r>
              <a:rPr lang="en-US" altLang="ja-JP" sz="2000" dirty="0" smtClean="0">
                <a:solidFill>
                  <a:srgbClr val="0000FF"/>
                </a:solidFill>
              </a:rPr>
              <a:t>                                   High energy accelerator </a:t>
            </a:r>
            <a:r>
              <a:rPr lang="en-US" altLang="ja-JP" sz="2000" dirty="0">
                <a:solidFill>
                  <a:srgbClr val="0000FF"/>
                </a:solidFill>
              </a:rPr>
              <a:t>Research </a:t>
            </a:r>
            <a:r>
              <a:rPr lang="en-US" altLang="ja-JP" sz="2000" dirty="0" smtClean="0">
                <a:solidFill>
                  <a:srgbClr val="0000FF"/>
                </a:solidFill>
              </a:rPr>
              <a:t>Organization(KEK) </a:t>
            </a:r>
            <a:endParaRPr lang="en-US" altLang="ja-JP" sz="2000" dirty="0">
              <a:solidFill>
                <a:srgbClr val="0000FF"/>
              </a:solidFill>
            </a:endParaRPr>
          </a:p>
          <a:p>
            <a:pPr indent="266700"/>
            <a:r>
              <a:rPr lang="en-US" altLang="ja-JP" sz="2000" dirty="0"/>
              <a:t> </a:t>
            </a:r>
            <a:r>
              <a:rPr lang="en-US" altLang="ja-JP" sz="2000" dirty="0" smtClean="0"/>
              <a:t>Yasuharu Igarashi </a:t>
            </a:r>
            <a:r>
              <a:rPr lang="en-US" altLang="ja-JP" sz="2000" dirty="0"/>
              <a:t>	:</a:t>
            </a:r>
            <a:r>
              <a:rPr lang="en-US" altLang="ja-JP" sz="2000" dirty="0" smtClean="0"/>
              <a:t>Executive Officer, </a:t>
            </a:r>
            <a:r>
              <a:rPr lang="en-US" altLang="ja-JP" sz="2000" dirty="0" smtClean="0">
                <a:solidFill>
                  <a:srgbClr val="0000FF"/>
                </a:solidFill>
              </a:rPr>
              <a:t>Toshiba Corporation</a:t>
            </a:r>
            <a:endParaRPr lang="en-US" altLang="ja-JP" sz="2000" dirty="0">
              <a:solidFill>
                <a:srgbClr val="0000FF"/>
              </a:solidFill>
            </a:endParaRPr>
          </a:p>
          <a:p>
            <a:pPr indent="266700"/>
            <a:r>
              <a:rPr lang="en-US" altLang="ja-JP" sz="2000" dirty="0"/>
              <a:t> </a:t>
            </a:r>
            <a:r>
              <a:rPr lang="en-US" altLang="ja-JP" sz="2000" dirty="0" smtClean="0"/>
              <a:t>Akira Maru</a:t>
            </a:r>
            <a:r>
              <a:rPr lang="en-US" altLang="ja-JP" sz="2000" dirty="0"/>
              <a:t>		:</a:t>
            </a:r>
            <a:r>
              <a:rPr lang="en-US" altLang="ja-JP" sz="2000" dirty="0" smtClean="0"/>
              <a:t>Senior Corporate officer, </a:t>
            </a:r>
            <a:r>
              <a:rPr lang="en-US" altLang="ja-JP" sz="2000" dirty="0" smtClean="0">
                <a:solidFill>
                  <a:srgbClr val="0000FF"/>
                </a:solidFill>
              </a:rPr>
              <a:t>Hitachi, Ltd.</a:t>
            </a:r>
            <a:endParaRPr lang="en-US" altLang="ja-JP" sz="2000" dirty="0">
              <a:solidFill>
                <a:srgbClr val="0000FF"/>
              </a:solidFill>
            </a:endParaRPr>
          </a:p>
          <a:p>
            <a:pPr indent="266700"/>
            <a:r>
              <a:rPr lang="en-US" altLang="ja-JP" sz="2000" dirty="0"/>
              <a:t> </a:t>
            </a:r>
            <a:r>
              <a:rPr lang="en-US" altLang="ja-JP" sz="2000" dirty="0" smtClean="0"/>
              <a:t>Yoshiaki Nakatani </a:t>
            </a:r>
            <a:r>
              <a:rPr lang="en-US" altLang="ja-JP" sz="2000" dirty="0"/>
              <a:t>	:</a:t>
            </a:r>
            <a:r>
              <a:rPr lang="en-US" altLang="ja-JP" sz="2000" dirty="0" smtClean="0"/>
              <a:t>Executive Officer, </a:t>
            </a:r>
            <a:r>
              <a:rPr lang="en-US" altLang="ja-JP" sz="2000" dirty="0" smtClean="0">
                <a:solidFill>
                  <a:srgbClr val="0000FF"/>
                </a:solidFill>
              </a:rPr>
              <a:t>Mitsubishi electric corporation</a:t>
            </a:r>
            <a:endParaRPr lang="en-US" altLang="ja-JP" sz="2000" dirty="0">
              <a:solidFill>
                <a:srgbClr val="0000FF"/>
              </a:solidFill>
            </a:endParaRPr>
          </a:p>
          <a:p>
            <a:pPr indent="266700"/>
            <a:r>
              <a:rPr lang="en-US" altLang="ja-JP" sz="2000" dirty="0"/>
              <a:t> </a:t>
            </a:r>
            <a:r>
              <a:rPr lang="en-US" altLang="ja-JP" sz="2000" dirty="0" smtClean="0"/>
              <a:t>Keijiro Minami</a:t>
            </a:r>
            <a:r>
              <a:rPr lang="en-US" altLang="ja-JP" sz="2000" dirty="0"/>
              <a:t>	:</a:t>
            </a:r>
            <a:r>
              <a:rPr lang="en-US" altLang="ja-JP" sz="2000" dirty="0" smtClean="0"/>
              <a:t>Senior </a:t>
            </a:r>
            <a:r>
              <a:rPr lang="en-US" altLang="ja-JP" sz="2000" dirty="0"/>
              <a:t>Executive Officer, </a:t>
            </a:r>
            <a:r>
              <a:rPr lang="en-US" altLang="ja-JP" sz="2000" dirty="0" smtClean="0">
                <a:solidFill>
                  <a:srgbClr val="0000FF"/>
                </a:solidFill>
              </a:rPr>
              <a:t>Kyocera Corporation</a:t>
            </a:r>
            <a:endParaRPr lang="en-US" altLang="ja-JP" sz="2000" dirty="0">
              <a:solidFill>
                <a:srgbClr val="0000FF"/>
              </a:solidFill>
            </a:endParaRPr>
          </a:p>
          <a:p>
            <a:pPr indent="266700"/>
            <a:r>
              <a:rPr lang="en-US" altLang="ja-JP" sz="2000" dirty="0"/>
              <a:t> </a:t>
            </a:r>
            <a:r>
              <a:rPr lang="en-US" altLang="ja-JP" sz="2000" dirty="0" smtClean="0"/>
              <a:t>Akira Noda </a:t>
            </a:r>
            <a:r>
              <a:rPr lang="en-US" altLang="ja-JP" sz="2000" dirty="0"/>
              <a:t>		:</a:t>
            </a:r>
            <a:r>
              <a:rPr lang="en-US" altLang="ja-JP" sz="2000" dirty="0" smtClean="0"/>
              <a:t>Professor, </a:t>
            </a:r>
            <a:r>
              <a:rPr lang="en-US" altLang="ja-JP" sz="2000" dirty="0" smtClean="0">
                <a:solidFill>
                  <a:srgbClr val="0000FF"/>
                </a:solidFill>
              </a:rPr>
              <a:t>Kyoto University</a:t>
            </a:r>
          </a:p>
          <a:p>
            <a:pPr indent="266700"/>
            <a:endParaRPr lang="en-US" altLang="ja-JP" sz="2000" dirty="0"/>
          </a:p>
          <a:p>
            <a:pPr indent="266700"/>
            <a:r>
              <a:rPr lang="en-US" altLang="ja-JP" sz="2000" b="1" u="sng" dirty="0"/>
              <a:t>Auditor</a:t>
            </a:r>
          </a:p>
          <a:p>
            <a:pPr indent="266700"/>
            <a:r>
              <a:rPr lang="en-US" altLang="ja-JP" sz="2000" dirty="0"/>
              <a:t> </a:t>
            </a:r>
            <a:r>
              <a:rPr lang="en-US" altLang="ja-JP" sz="2000" dirty="0" smtClean="0"/>
              <a:t>Sachio Komamiya </a:t>
            </a:r>
            <a:r>
              <a:rPr lang="en-US" altLang="ja-JP" sz="2000" dirty="0"/>
              <a:t>	:</a:t>
            </a:r>
            <a:r>
              <a:rPr lang="en-US" altLang="ja-JP" sz="2000" dirty="0" smtClean="0"/>
              <a:t>Professor, </a:t>
            </a:r>
            <a:r>
              <a:rPr lang="en-US" altLang="ja-JP" sz="2000" dirty="0" smtClean="0">
                <a:solidFill>
                  <a:srgbClr val="0000FF"/>
                </a:solidFill>
              </a:rPr>
              <a:t>University of Tokyo</a:t>
            </a:r>
            <a:endParaRPr lang="en-US" altLang="ja-JP" sz="2000" dirty="0">
              <a:solidFill>
                <a:srgbClr val="0000FF"/>
              </a:solidFill>
            </a:endParaRPr>
          </a:p>
        </p:txBody>
      </p:sp>
      <p:sp>
        <p:nvSpPr>
          <p:cNvPr id="4" name="テキスト ボックス 3"/>
          <p:cNvSpPr txBox="1"/>
          <p:nvPr/>
        </p:nvSpPr>
        <p:spPr>
          <a:xfrm>
            <a:off x="8820472" y="6597352"/>
            <a:ext cx="216024" cy="276999"/>
          </a:xfrm>
          <a:prstGeom prst="rect">
            <a:avLst/>
          </a:prstGeom>
          <a:noFill/>
        </p:spPr>
        <p:txBody>
          <a:bodyPr wrap="square" rtlCol="0">
            <a:spAutoFit/>
          </a:bodyPr>
          <a:lstStyle/>
          <a:p>
            <a:r>
              <a:rPr kumimoji="1" lang="en-US" altLang="ja-JP" sz="1200" dirty="0" smtClean="0"/>
              <a:t>5</a:t>
            </a:r>
            <a:endParaRPr kumimoji="1" lang="ja-JP" alt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88"/>
          <p:cNvSpPr>
            <a:spLocks noChangeArrowheads="1"/>
          </p:cNvSpPr>
          <p:nvPr/>
        </p:nvSpPr>
        <p:spPr bwMode="auto">
          <a:xfrm>
            <a:off x="0" y="836613"/>
            <a:ext cx="16557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2000" b="1" dirty="0"/>
              <a:t>Industry</a:t>
            </a:r>
          </a:p>
        </p:txBody>
      </p:sp>
      <p:sp>
        <p:nvSpPr>
          <p:cNvPr id="9219" name="Text Box 613"/>
          <p:cNvSpPr txBox="1">
            <a:spLocks noChangeArrowheads="1"/>
          </p:cNvSpPr>
          <p:nvPr/>
        </p:nvSpPr>
        <p:spPr bwMode="auto">
          <a:xfrm>
            <a:off x="539750" y="1268413"/>
            <a:ext cx="820896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ja-JP" dirty="0"/>
          </a:p>
        </p:txBody>
      </p:sp>
      <p:sp>
        <p:nvSpPr>
          <p:cNvPr id="9220" name="Text Box 615"/>
          <p:cNvSpPr txBox="1">
            <a:spLocks noChangeArrowheads="1"/>
          </p:cNvSpPr>
          <p:nvPr/>
        </p:nvSpPr>
        <p:spPr bwMode="auto">
          <a:xfrm>
            <a:off x="179388" y="1125538"/>
            <a:ext cx="8964612"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t>AKITA FINE BLANKING,    ATOX,    azbil,     Canon,    Central Japan Railway Company (JR Central),    DIA CONSULTANTS, Electric Power Development Co., Ltd(J-POWER),     </a:t>
            </a:r>
            <a:r>
              <a:rPr lang="en-US" altLang="ja-JP" sz="1200" dirty="0" smtClean="0"/>
              <a:t>Fujikura , FUJITSU</a:t>
            </a:r>
            <a:r>
              <a:rPr lang="en-US" altLang="ja-JP" sz="1200" dirty="0"/>
              <a:t>,     Fukken,     Fukuyama </a:t>
            </a:r>
            <a:r>
              <a:rPr lang="ja-JP" altLang="en-US" sz="1200" dirty="0"/>
              <a:t>Ｃ</a:t>
            </a:r>
            <a:r>
              <a:rPr lang="en-US" altLang="ja-JP" sz="1200" dirty="0"/>
              <a:t>onsultants,  </a:t>
            </a:r>
            <a:r>
              <a:rPr lang="ja-JP" altLang="en-US" sz="1200" dirty="0"/>
              <a:t>　 </a:t>
            </a:r>
            <a:r>
              <a:rPr lang="en-US" altLang="ja-JP" sz="1200" dirty="0"/>
              <a:t>FURUKAWA C&amp;B,   Hazama,    Hitachi Cable,    Hitachi High-Technologies,     Hitachi Technologies and Services,    HITACHI ZOSEN,    HITACHI,   IBM Japan,    Innoshima,   JFE Steel,    Kajima,    Kawasaki Geological Engineering,    KDC Engineering,    KUMAGAI GUMI,   Kuroki Kogyosho,     KYOCERA,    KYOWA ELECTRONIC INSTRUMENTS,     KYUSHU ELECTRIC POWER,    LAPIS SEMICONDUCTOR,    MAEDA,     MAYEKAWA MYCOM,    MEIDENSHA,   MIRAPRO,     Mitsubishi Electric,    Mitsubishi Electric System &amp; Service,    Mitsubishi Electric Tokki Systems,    Mitsubishi Heavy Industries Compressor,    Mitsubishi Heavy Industries,    MITSUI ENGINEERING &amp; SHIPBUILDING,    NEC,     NEC Tokin,    Net One Systems,   NIHON KOSHUHA, Nihonchikatansa,    Nikken Sekkei,    Nikkyo Technos,    Nippon Advanced Technology,    NIPPON CIVIC CONSULTING ENGINEERS, </a:t>
            </a:r>
            <a:r>
              <a:rPr lang="ja-JP" altLang="en-US" sz="1200" dirty="0"/>
              <a:t>　　</a:t>
            </a:r>
            <a:r>
              <a:rPr lang="en-US" altLang="ja-JP" sz="1200" dirty="0"/>
              <a:t>Nippon Steel,    Nishimatsu Construction,     NOMURA PLATING, </a:t>
            </a:r>
            <a:r>
              <a:rPr lang="ja-JP" altLang="en-US" sz="1200" dirty="0"/>
              <a:t>　　</a:t>
            </a:r>
            <a:r>
              <a:rPr lang="en-US" altLang="ja-JP" sz="1200" dirty="0"/>
              <a:t>OBAYASHI,    OKUMURA,    ORIENTAL CONSULTANTS,  </a:t>
            </a:r>
            <a:r>
              <a:rPr lang="ja-JP" altLang="en-US" sz="1200" dirty="0"/>
              <a:t>　</a:t>
            </a:r>
            <a:r>
              <a:rPr lang="en-US" altLang="ja-JP" sz="1200" dirty="0"/>
              <a:t>OYO,     PENTA-OCEAN CONSTRUCTION,</a:t>
            </a:r>
            <a:r>
              <a:rPr lang="ja-JP" altLang="en-US" sz="1200" dirty="0"/>
              <a:t>　　</a:t>
            </a:r>
            <a:r>
              <a:rPr lang="en-US" altLang="ja-JP" sz="1200" dirty="0"/>
              <a:t>SALTASS,</a:t>
            </a:r>
            <a:r>
              <a:rPr lang="ja-JP" altLang="en-US" sz="1200" dirty="0"/>
              <a:t>　　</a:t>
            </a:r>
            <a:r>
              <a:rPr lang="en-US" altLang="ja-JP" sz="1200" dirty="0"/>
              <a:t>SAN-AI PLANT,    Seibu Polymer,   SEIKO EG&amp;G,    SGI Japan,    SHIMADZU,    SHIMZ,     SNK,    Sumitomo Heavy Industries,   SUMITOMO MITSUI CONSTRUCTION,    TAISEI,    TAIYO NIPPON SANSO,     TAIYO, NAKAJIMA &amp; KATO,     TAKASAGO Thermal Engineering,     Takenaka Civil Engineering &amp; Construction,     TAKANAKA,    TEKKEN,     TOBISHIMA,     Toda,    Tohoku Electric Power,    Tokyo Denkai,   Tokyo Electric Power Services,    Tokyu Construction,    Tosei Electrobeam,     TOSHIBA,    TOSHIBA ELECTRON TUBES &amp; DEVICES,     TOYAMA,    TOYOTA TSUSHO,    TSUKISHIMA TECHNO MACHINERY,   UBER,    Ultra Finish Technology,   ULVAC,     Urban Planning and Design Institute,    YASKAWA Electric</a:t>
            </a:r>
          </a:p>
        </p:txBody>
      </p:sp>
      <p:sp>
        <p:nvSpPr>
          <p:cNvPr id="9221" name="Text Box 617"/>
          <p:cNvSpPr txBox="1">
            <a:spLocks noChangeArrowheads="1"/>
          </p:cNvSpPr>
          <p:nvPr/>
        </p:nvSpPr>
        <p:spPr bwMode="auto">
          <a:xfrm>
            <a:off x="179388" y="4581525"/>
            <a:ext cx="878522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t>ILC-GDE,   Osaka University,    Okayama Institute for Quantum Physics,     Okayama University,    Ochanomizu University,     Kyushu University,    Kyoto University,    High Energy Accelerator Research Organization(KEK),     Kogakuin University,      Japan Synchrotron Radiation Research Institute (JASRI),    Kobe University,    PSG,    Saga University,    National Institute of Advanced Industrial Science and Technology (AIST),     UVSOR Facility,     Institute for Molecular Science,     National Institutes of Natural Sciences,     Natural Sciences,    High Energy Physics Laboratory,    Shinshu University,     Seikei University,            A Study Group for Science and the Next Generation Accelerator,    Research Facility Center for Science and Technology, University of Tsukuba,    Tokyo Kasei University,     Tokyo Institute of Technology,    The University of Tokyo,    Tohoku Accelerator Fundamental Science Committee,    Tohoku University,    Nagoya University,    High Energy Physics Laboratory, Nara Women's University (NWU-HEP),     Niigata University,    Japan Atomic Energy Agency (JAEA),     Nihon University,  Hiroshima University,    National Institute of Radiological Sciences (NIRS),     Hokkaido University,     The Institute for Future Technology (IFTECH),    Meiji Gakuin University,    Yokohama National University,     RIKEN,     Waseda University</a:t>
            </a:r>
          </a:p>
        </p:txBody>
      </p:sp>
      <p:sp>
        <p:nvSpPr>
          <p:cNvPr id="9222" name="Rectangle 618"/>
          <p:cNvSpPr>
            <a:spLocks noChangeArrowheads="1"/>
          </p:cNvSpPr>
          <p:nvPr/>
        </p:nvSpPr>
        <p:spPr bwMode="auto">
          <a:xfrm>
            <a:off x="0" y="4292600"/>
            <a:ext cx="16557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2000" b="1" dirty="0"/>
              <a:t>Academia</a:t>
            </a:r>
          </a:p>
        </p:txBody>
      </p:sp>
      <p:sp>
        <p:nvSpPr>
          <p:cNvPr id="9223" name="Text Box 619"/>
          <p:cNvSpPr txBox="1">
            <a:spLocks noChangeArrowheads="1"/>
          </p:cNvSpPr>
          <p:nvPr/>
        </p:nvSpPr>
        <p:spPr bwMode="auto">
          <a:xfrm>
            <a:off x="179388" y="188913"/>
            <a:ext cx="64088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3200" b="1" dirty="0"/>
              <a:t>AAA</a:t>
            </a:r>
            <a:r>
              <a:rPr lang="en-US" altLang="ja-JP" sz="2800" b="1" dirty="0"/>
              <a:t> Members as of </a:t>
            </a:r>
            <a:r>
              <a:rPr lang="en-US" altLang="ja-JP" sz="2800" b="1" dirty="0" smtClean="0"/>
              <a:t>Oct. 30, </a:t>
            </a:r>
            <a:r>
              <a:rPr lang="en-US" altLang="ja-JP" sz="2800" b="1" dirty="0"/>
              <a:t>2012</a:t>
            </a:r>
          </a:p>
        </p:txBody>
      </p:sp>
      <p:sp>
        <p:nvSpPr>
          <p:cNvPr id="8" name="テキスト ボックス 7"/>
          <p:cNvSpPr txBox="1"/>
          <p:nvPr/>
        </p:nvSpPr>
        <p:spPr>
          <a:xfrm>
            <a:off x="8820472" y="6597352"/>
            <a:ext cx="216024" cy="276999"/>
          </a:xfrm>
          <a:prstGeom prst="rect">
            <a:avLst/>
          </a:prstGeom>
          <a:noFill/>
        </p:spPr>
        <p:txBody>
          <a:bodyPr wrap="square" rtlCol="0">
            <a:spAutoFit/>
          </a:bodyPr>
          <a:lstStyle/>
          <a:p>
            <a:r>
              <a:rPr kumimoji="1" lang="en-US" altLang="ja-JP" sz="1200" dirty="0" smtClean="0"/>
              <a:t>6</a:t>
            </a:r>
            <a:endParaRPr kumimoji="1" lang="ja-JP" alt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1" name="Picture 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3063577"/>
            <a:ext cx="9145016"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グラフ 15"/>
          <p:cNvGraphicFramePr>
            <a:graphicFrameLocks/>
          </p:cNvGraphicFramePr>
          <p:nvPr>
            <p:extLst>
              <p:ext uri="{D42A27DB-BD31-4B8C-83A1-F6EECF244321}">
                <p14:modId xmlns:p14="http://schemas.microsoft.com/office/powerpoint/2010/main" val="2261731547"/>
              </p:ext>
            </p:extLst>
          </p:nvPr>
        </p:nvGraphicFramePr>
        <p:xfrm>
          <a:off x="6083300" y="1052512"/>
          <a:ext cx="3030823" cy="19446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244" name="Object 55"/>
          <p:cNvGraphicFramePr>
            <a:graphicFrameLocks noGrp="1" noChangeAspect="1"/>
          </p:cNvGraphicFramePr>
          <p:nvPr>
            <p:ph sz="quarter" idx="3"/>
          </p:nvPr>
        </p:nvGraphicFramePr>
        <p:xfrm>
          <a:off x="468313" y="981075"/>
          <a:ext cx="3025775" cy="1978025"/>
        </p:xfrm>
        <a:graphic>
          <a:graphicData uri="http://schemas.openxmlformats.org/presentationml/2006/ole">
            <mc:AlternateContent xmlns:mc="http://schemas.openxmlformats.org/markup-compatibility/2006">
              <mc:Choice xmlns:v="urn:schemas-microsoft-com:vml" Requires="v">
                <p:oleObj spid="_x0000_s10378" name="グラフ" r:id="rId6" imgW="3467100" imgH="2266950" progId="Excel.Chart.8">
                  <p:embed/>
                </p:oleObj>
              </mc:Choice>
              <mc:Fallback>
                <p:oleObj name="グラフ" r:id="rId6" imgW="3467100" imgH="2266950" progId="Excel.Chart.8">
                  <p:embed/>
                  <p:pic>
                    <p:nvPicPr>
                      <p:cNvPr id="0" name="Object 5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981075"/>
                        <a:ext cx="3025775"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Text Box 14"/>
          <p:cNvSpPr txBox="1">
            <a:spLocks noChangeArrowheads="1"/>
          </p:cNvSpPr>
          <p:nvPr/>
        </p:nvSpPr>
        <p:spPr bwMode="auto">
          <a:xfrm>
            <a:off x="179388" y="188913"/>
            <a:ext cx="59039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3200" b="1" dirty="0"/>
              <a:t>Increasing of AAA</a:t>
            </a:r>
            <a:r>
              <a:rPr lang="en-US" altLang="ja-JP" sz="2800" b="1" dirty="0"/>
              <a:t> Members</a:t>
            </a:r>
          </a:p>
        </p:txBody>
      </p:sp>
      <p:sp>
        <p:nvSpPr>
          <p:cNvPr id="10246" name="AutoShape 58"/>
          <p:cNvSpPr>
            <a:spLocks noChangeArrowheads="1"/>
          </p:cNvSpPr>
          <p:nvPr/>
        </p:nvSpPr>
        <p:spPr bwMode="auto">
          <a:xfrm>
            <a:off x="1676400" y="2565400"/>
            <a:ext cx="287338" cy="576263"/>
          </a:xfrm>
          <a:prstGeom prst="downArrow">
            <a:avLst>
              <a:gd name="adj1" fmla="val 50000"/>
              <a:gd name="adj2" fmla="val 5013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dirty="0"/>
          </a:p>
        </p:txBody>
      </p:sp>
      <p:sp>
        <p:nvSpPr>
          <p:cNvPr id="10247" name="AutoShape 59"/>
          <p:cNvSpPr>
            <a:spLocks noChangeArrowheads="1"/>
          </p:cNvSpPr>
          <p:nvPr/>
        </p:nvSpPr>
        <p:spPr bwMode="auto">
          <a:xfrm>
            <a:off x="7423150" y="2565400"/>
            <a:ext cx="287338" cy="576263"/>
          </a:xfrm>
          <a:prstGeom prst="downArrow">
            <a:avLst>
              <a:gd name="adj1" fmla="val 50000"/>
              <a:gd name="adj2" fmla="val 5013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dirty="0"/>
          </a:p>
        </p:txBody>
      </p:sp>
      <p:sp>
        <p:nvSpPr>
          <p:cNvPr id="10248" name="Rectangle 60"/>
          <p:cNvSpPr>
            <a:spLocks noChangeArrowheads="1"/>
          </p:cNvSpPr>
          <p:nvPr/>
        </p:nvSpPr>
        <p:spPr bwMode="auto">
          <a:xfrm>
            <a:off x="900113" y="908050"/>
            <a:ext cx="16557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600" dirty="0"/>
              <a:t>76 members</a:t>
            </a:r>
          </a:p>
        </p:txBody>
      </p:sp>
      <p:sp>
        <p:nvSpPr>
          <p:cNvPr id="10249" name="Rectangle 61"/>
          <p:cNvSpPr>
            <a:spLocks noChangeArrowheads="1"/>
          </p:cNvSpPr>
          <p:nvPr/>
        </p:nvSpPr>
        <p:spPr bwMode="auto">
          <a:xfrm>
            <a:off x="6443663" y="908050"/>
            <a:ext cx="16557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1600" dirty="0"/>
              <a:t>128 members</a:t>
            </a:r>
          </a:p>
        </p:txBody>
      </p:sp>
      <p:sp>
        <p:nvSpPr>
          <p:cNvPr id="10250" name="AutoShape 62"/>
          <p:cNvSpPr>
            <a:spLocks noChangeArrowheads="1"/>
          </p:cNvSpPr>
          <p:nvPr/>
        </p:nvSpPr>
        <p:spPr bwMode="auto">
          <a:xfrm>
            <a:off x="2699792" y="1556792"/>
            <a:ext cx="3816350" cy="1366837"/>
          </a:xfrm>
          <a:prstGeom prst="homePlate">
            <a:avLst>
              <a:gd name="adj" fmla="val 35082"/>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dirty="0">
                <a:solidFill>
                  <a:schemeClr val="bg1"/>
                </a:solidFill>
              </a:rPr>
              <a:t>・</a:t>
            </a:r>
            <a:r>
              <a:rPr lang="en-US" altLang="ja-JP" dirty="0">
                <a:solidFill>
                  <a:schemeClr val="bg1"/>
                </a:solidFill>
              </a:rPr>
              <a:t>Members continue to increase,</a:t>
            </a:r>
          </a:p>
          <a:p>
            <a:r>
              <a:rPr lang="en-US" altLang="ja-JP" dirty="0">
                <a:solidFill>
                  <a:schemeClr val="bg1"/>
                </a:solidFill>
              </a:rPr>
              <a:t>  especially construction industry</a:t>
            </a:r>
          </a:p>
          <a:p>
            <a:r>
              <a:rPr lang="ja-JP" altLang="en-US" dirty="0">
                <a:solidFill>
                  <a:schemeClr val="bg1"/>
                </a:solidFill>
              </a:rPr>
              <a:t>・</a:t>
            </a:r>
            <a:r>
              <a:rPr lang="en-US" altLang="ja-JP" dirty="0">
                <a:solidFill>
                  <a:schemeClr val="bg1"/>
                </a:solidFill>
              </a:rPr>
              <a:t>Many Japanese companies</a:t>
            </a:r>
          </a:p>
          <a:p>
            <a:r>
              <a:rPr lang="en-US" altLang="ja-JP" dirty="0">
                <a:solidFill>
                  <a:schemeClr val="bg1"/>
                </a:solidFill>
              </a:rPr>
              <a:t>  expect to realize ILC in Japan</a:t>
            </a:r>
            <a:r>
              <a:rPr lang="en-US" altLang="ja-JP" dirty="0"/>
              <a:t>  </a:t>
            </a:r>
          </a:p>
        </p:txBody>
      </p:sp>
      <p:sp>
        <p:nvSpPr>
          <p:cNvPr id="11" name="テキスト ボックス 10"/>
          <p:cNvSpPr txBox="1"/>
          <p:nvPr/>
        </p:nvSpPr>
        <p:spPr>
          <a:xfrm>
            <a:off x="8820472" y="6597352"/>
            <a:ext cx="216024" cy="276999"/>
          </a:xfrm>
          <a:prstGeom prst="rect">
            <a:avLst/>
          </a:prstGeom>
          <a:noFill/>
        </p:spPr>
        <p:txBody>
          <a:bodyPr wrap="square" rtlCol="0">
            <a:spAutoFit/>
          </a:bodyPr>
          <a:lstStyle/>
          <a:p>
            <a:r>
              <a:rPr kumimoji="1" lang="en-US" altLang="ja-JP" sz="1200" dirty="0" smtClean="0"/>
              <a:t>7</a:t>
            </a:r>
            <a:endParaRPr kumimoji="1" lang="ja-JP" alt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23850" y="115888"/>
            <a:ext cx="38893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3200" b="1" dirty="0"/>
              <a:t>Contents</a:t>
            </a:r>
          </a:p>
        </p:txBody>
      </p:sp>
      <p:sp>
        <p:nvSpPr>
          <p:cNvPr id="4" name="テキスト ボックス 3"/>
          <p:cNvSpPr txBox="1"/>
          <p:nvPr/>
        </p:nvSpPr>
        <p:spPr>
          <a:xfrm>
            <a:off x="8820472" y="6597352"/>
            <a:ext cx="216024" cy="276999"/>
          </a:xfrm>
          <a:prstGeom prst="rect">
            <a:avLst/>
          </a:prstGeom>
          <a:noFill/>
        </p:spPr>
        <p:txBody>
          <a:bodyPr wrap="square" rtlCol="0">
            <a:spAutoFit/>
          </a:bodyPr>
          <a:lstStyle/>
          <a:p>
            <a:r>
              <a:rPr kumimoji="1" lang="en-US" altLang="ja-JP" sz="1200" dirty="0" smtClean="0"/>
              <a:t>8</a:t>
            </a:r>
            <a:endParaRPr kumimoji="1" lang="ja-JP" altLang="en-US" sz="1200" dirty="0"/>
          </a:p>
        </p:txBody>
      </p:sp>
      <p:sp>
        <p:nvSpPr>
          <p:cNvPr id="6" name="テキスト ボックス 3"/>
          <p:cNvSpPr txBox="1">
            <a:spLocks noChangeArrowheads="1"/>
          </p:cNvSpPr>
          <p:nvPr/>
        </p:nvSpPr>
        <p:spPr bwMode="auto">
          <a:xfrm>
            <a:off x="539750" y="1484313"/>
            <a:ext cx="80645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eaLnBrk="0" hangingPunct="0">
              <a:defRPr kumimoji="1">
                <a:solidFill>
                  <a:schemeClr val="tx1"/>
                </a:solidFill>
                <a:latin typeface="Arial" charset="0"/>
                <a:ea typeface="ＭＳ Ｐゴシック" charset="-128"/>
              </a:defRPr>
            </a:lvl1pPr>
            <a:lvl2pPr marL="742950" indent="-285750" defTabSz="457200" eaLnBrk="0" hangingPunct="0">
              <a:defRPr kumimoji="1">
                <a:solidFill>
                  <a:schemeClr val="tx1"/>
                </a:solidFill>
                <a:latin typeface="Arial" charset="0"/>
                <a:ea typeface="ＭＳ Ｐゴシック" charset="-128"/>
              </a:defRPr>
            </a:lvl2pPr>
            <a:lvl3pPr marL="1143000" indent="-228600" defTabSz="457200" eaLnBrk="0" hangingPunct="0">
              <a:defRPr kumimoji="1">
                <a:solidFill>
                  <a:schemeClr val="tx1"/>
                </a:solidFill>
                <a:latin typeface="Arial" charset="0"/>
                <a:ea typeface="ＭＳ Ｐゴシック" charset="-128"/>
              </a:defRPr>
            </a:lvl3pPr>
            <a:lvl4pPr marL="1600200" indent="-228600" defTabSz="457200" eaLnBrk="0" hangingPunct="0">
              <a:defRPr kumimoji="1">
                <a:solidFill>
                  <a:schemeClr val="tx1"/>
                </a:solidFill>
                <a:latin typeface="Arial" charset="0"/>
                <a:ea typeface="ＭＳ Ｐゴシック" charset="-128"/>
              </a:defRPr>
            </a:lvl4pPr>
            <a:lvl5pPr marL="2057400" indent="-228600" defTabSz="457200" eaLnBrk="0" hangingPunct="0">
              <a:defRPr kumimoji="1">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buSzPct val="100000"/>
              <a:buFontTx/>
              <a:buBlip>
                <a:blip r:embed="rId3"/>
              </a:buBlip>
            </a:pPr>
            <a:r>
              <a:rPr lang="en-US" altLang="ja-JP" sz="3600" dirty="0" smtClean="0">
                <a:latin typeface="ＭＳ Ｐゴシック" charset="-128"/>
              </a:rPr>
              <a:t>Outline</a:t>
            </a:r>
            <a:r>
              <a:rPr lang="ja-JP" altLang="en-US" sz="3600" dirty="0">
                <a:latin typeface="ＭＳ Ｐゴシック" charset="-128"/>
              </a:rPr>
              <a:t> </a:t>
            </a:r>
            <a:r>
              <a:rPr lang="en-US" altLang="ja-JP" sz="3600" dirty="0" smtClean="0">
                <a:latin typeface="ＭＳ Ｐゴシック" charset="-128"/>
              </a:rPr>
              <a:t>of AAA</a:t>
            </a:r>
            <a:endParaRPr lang="en-US" altLang="ja-JP" sz="3600" dirty="0">
              <a:latin typeface="ＭＳ Ｐゴシック" charset="-128"/>
            </a:endParaRPr>
          </a:p>
          <a:p>
            <a:pPr eaLnBrk="1" hangingPunct="1">
              <a:buSzPct val="100000"/>
              <a:buFontTx/>
              <a:buBlip>
                <a:blip r:embed="rId3"/>
              </a:buBlip>
            </a:pPr>
            <a:r>
              <a:rPr lang="en-US" altLang="ja-JP" sz="3600" b="1" u="sng" dirty="0">
                <a:solidFill>
                  <a:srgbClr val="FF0000"/>
                </a:solidFill>
                <a:latin typeface="ＭＳ Ｐゴシック" charset="-128"/>
              </a:rPr>
              <a:t>Our Activities</a:t>
            </a:r>
          </a:p>
          <a:p>
            <a:pPr eaLnBrk="1" hangingPunct="1">
              <a:buSzPct val="100000"/>
              <a:buFontTx/>
              <a:buBlip>
                <a:blip r:embed="rId3"/>
              </a:buBlip>
            </a:pPr>
            <a:r>
              <a:rPr lang="en-US" altLang="ja-JP" sz="3600" dirty="0">
                <a:latin typeface="ＭＳ Ｐゴシック" charset="-128"/>
              </a:rPr>
              <a:t>Collaboration with Industry &amp; Academia</a:t>
            </a:r>
          </a:p>
          <a:p>
            <a:pPr eaLnBrk="1" hangingPunct="1">
              <a:buSzPct val="100000"/>
              <a:buFontTx/>
              <a:buBlip>
                <a:blip r:embed="rId3"/>
              </a:buBlip>
            </a:pPr>
            <a:r>
              <a:rPr lang="en-US" altLang="ja-JP" sz="3600" dirty="0">
                <a:latin typeface="ＭＳ Ｐゴシック" charset="-128"/>
              </a:rPr>
              <a:t>Accelerator industry in Japan</a:t>
            </a:r>
          </a:p>
          <a:p>
            <a:pPr eaLnBrk="1" hangingPunct="1">
              <a:buSzPct val="100000"/>
              <a:buFontTx/>
              <a:buBlip>
                <a:blip r:embed="rId3"/>
              </a:buBlip>
            </a:pPr>
            <a:r>
              <a:rPr lang="en-US" altLang="ja-JP" sz="3600" dirty="0">
                <a:latin typeface="ＭＳ Ｐゴシック" charset="-128"/>
              </a:rPr>
              <a:t>Conclusion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HI template A">
  <a:themeElements>
    <a:clrScheme name="MHI template A 1">
      <a:dk1>
        <a:srgbClr val="000000"/>
      </a:dk1>
      <a:lt1>
        <a:srgbClr val="FFFFFF"/>
      </a:lt1>
      <a:dk2>
        <a:srgbClr val="00192E"/>
      </a:dk2>
      <a:lt2>
        <a:srgbClr val="505150"/>
      </a:lt2>
      <a:accent1>
        <a:srgbClr val="C20D20"/>
      </a:accent1>
      <a:accent2>
        <a:srgbClr val="00192E"/>
      </a:accent2>
      <a:accent3>
        <a:srgbClr val="FFFFFF"/>
      </a:accent3>
      <a:accent4>
        <a:srgbClr val="000000"/>
      </a:accent4>
      <a:accent5>
        <a:srgbClr val="DDAAAB"/>
      </a:accent5>
      <a:accent6>
        <a:srgbClr val="001629"/>
      </a:accent6>
      <a:hlink>
        <a:srgbClr val="0092D2"/>
      </a:hlink>
      <a:folHlink>
        <a:srgbClr val="777877"/>
      </a:folHlink>
    </a:clrScheme>
    <a:fontScheme name="MHI template 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HI template A 1">
        <a:dk1>
          <a:srgbClr val="000000"/>
        </a:dk1>
        <a:lt1>
          <a:srgbClr val="FFFFFF"/>
        </a:lt1>
        <a:dk2>
          <a:srgbClr val="00192E"/>
        </a:dk2>
        <a:lt2>
          <a:srgbClr val="505150"/>
        </a:lt2>
        <a:accent1>
          <a:srgbClr val="C20D20"/>
        </a:accent1>
        <a:accent2>
          <a:srgbClr val="00192E"/>
        </a:accent2>
        <a:accent3>
          <a:srgbClr val="FFFFFF"/>
        </a:accent3>
        <a:accent4>
          <a:srgbClr val="000000"/>
        </a:accent4>
        <a:accent5>
          <a:srgbClr val="DDAAAB"/>
        </a:accent5>
        <a:accent6>
          <a:srgbClr val="001629"/>
        </a:accent6>
        <a:hlink>
          <a:srgbClr val="0092D2"/>
        </a:hlink>
        <a:folHlink>
          <a:srgbClr val="7778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6684</TotalTime>
  <Words>2162</Words>
  <Application>Microsoft Office PowerPoint</Application>
  <PresentationFormat>画面に合わせる (4:3)</PresentationFormat>
  <Paragraphs>526</Paragraphs>
  <Slides>28</Slides>
  <Notes>28</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28</vt:i4>
      </vt:variant>
    </vt:vector>
  </HeadingPairs>
  <TitlesOfParts>
    <vt:vector size="31" baseType="lpstr">
      <vt:lpstr>MHI template A</vt:lpstr>
      <vt:lpstr>デザインの設定</vt:lpstr>
      <vt:lpstr>グラフ</vt:lpstr>
      <vt:lpstr>The Status of  Advanced Accelerator Association Promoting Science &amp; Technology</vt:lpstr>
      <vt:lpstr>PowerPoint プレゼンテーション</vt:lpstr>
      <vt:lpstr>The Advanced Accelerator Association Promoting Science &amp; Technology  (AAA) was established in June 2008 with 76 member companies / institutes,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Activities of Large Project Study Group  </vt:lpstr>
      <vt:lpstr>PowerPoint プレゼンテーション</vt:lpstr>
      <vt:lpstr>Accelerator- Pyramid  </vt:lpstr>
      <vt:lpstr>PowerPoint プレゼンテーション</vt:lpstr>
      <vt:lpstr>PowerPoint プレゼンテーション</vt:lpstr>
      <vt:lpstr>Collaboration with industry &amp; Academia  (1)</vt:lpstr>
      <vt:lpstr>Collaboration with industry &amp; Academia (2)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三菱重工業株式会社</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advanced accelerator science &amp; technology  with the Ｉndustry-Government-Academia collaboration</dc:title>
  <dc:creator>三菱重工業株式会社</dc:creator>
  <cp:lastModifiedBy>松岡　雅則</cp:lastModifiedBy>
  <cp:revision>264</cp:revision>
  <cp:lastPrinted>2012-10-25T13:36:49Z</cp:lastPrinted>
  <dcterms:created xsi:type="dcterms:W3CDTF">2009-03-31T08:07:17Z</dcterms:created>
  <dcterms:modified xsi:type="dcterms:W3CDTF">2012-11-19T00:58:48Z</dcterms:modified>
</cp:coreProperties>
</file>