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 id="2147483928" r:id="rId2"/>
  </p:sldMasterIdLst>
  <p:notesMasterIdLst>
    <p:notesMasterId r:id="rId32"/>
  </p:notesMasterIdLst>
  <p:handoutMasterIdLst>
    <p:handoutMasterId r:id="rId33"/>
  </p:handoutMasterIdLst>
  <p:sldIdLst>
    <p:sldId id="256" r:id="rId3"/>
    <p:sldId id="477" r:id="rId4"/>
    <p:sldId id="458" r:id="rId5"/>
    <p:sldId id="421" r:id="rId6"/>
    <p:sldId id="502" r:id="rId7"/>
    <p:sldId id="450" r:id="rId8"/>
    <p:sldId id="464" r:id="rId9"/>
    <p:sldId id="484" r:id="rId10"/>
    <p:sldId id="493" r:id="rId11"/>
    <p:sldId id="494" r:id="rId12"/>
    <p:sldId id="495" r:id="rId13"/>
    <p:sldId id="496" r:id="rId14"/>
    <p:sldId id="498" r:id="rId15"/>
    <p:sldId id="467" r:id="rId16"/>
    <p:sldId id="485" r:id="rId17"/>
    <p:sldId id="486" r:id="rId18"/>
    <p:sldId id="499" r:id="rId19"/>
    <p:sldId id="487" r:id="rId20"/>
    <p:sldId id="488" r:id="rId21"/>
    <p:sldId id="489" r:id="rId22"/>
    <p:sldId id="497" r:id="rId23"/>
    <p:sldId id="500" r:id="rId24"/>
    <p:sldId id="490" r:id="rId25"/>
    <p:sldId id="503" r:id="rId26"/>
    <p:sldId id="504" r:id="rId27"/>
    <p:sldId id="505" r:id="rId28"/>
    <p:sldId id="479" r:id="rId29"/>
    <p:sldId id="456" r:id="rId30"/>
    <p:sldId id="452" r:id="rId31"/>
  </p:sldIdLst>
  <p:sldSz cx="9144000" cy="6858000" type="screen4x3"/>
  <p:notesSz cx="7315200" cy="96012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art Henderson"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0EFE0"/>
    <a:srgbClr val="000000"/>
    <a:srgbClr val="003399"/>
    <a:srgbClr val="009799"/>
    <a:srgbClr val="009900"/>
    <a:srgbClr val="CC0000"/>
    <a:srgbClr val="FF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412" autoAdjust="0"/>
  </p:normalViewPr>
  <p:slideViewPr>
    <p:cSldViewPr>
      <p:cViewPr>
        <p:scale>
          <a:sx n="50" d="100"/>
          <a:sy n="50" d="100"/>
        </p:scale>
        <p:origin x="-1099"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101"/>
    </p:cViewPr>
  </p:sorterViewPr>
  <p:notesViewPr>
    <p:cSldViewPr>
      <p:cViewPr varScale="1">
        <p:scale>
          <a:sx n="58" d="100"/>
          <a:sy n="58" d="100"/>
        </p:scale>
        <p:origin x="-181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ob%20Hamm\Documents\workfiles\Excel%20files\AccApp%20plo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Bob%20Hamm\Documents\workfiles\Excel%20files\Cycl%20&amp;%20linac%20data%20.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ob%20Hamm\Documents\workfiles\Excel%20files\Book%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a:t>Industrial Accelerator Applications</a:t>
            </a:r>
          </a:p>
        </c:rich>
      </c:tx>
      <c:layout/>
      <c:overlay val="1"/>
    </c:title>
    <c:autoTitleDeleted val="0"/>
    <c:plotArea>
      <c:layout>
        <c:manualLayout>
          <c:layoutTarget val="inner"/>
          <c:xMode val="edge"/>
          <c:yMode val="edge"/>
          <c:x val="0.14088549868766403"/>
          <c:y val="9.4086956849188677E-2"/>
          <c:w val="0.76702116141732279"/>
          <c:h val="0.80489857168140921"/>
        </c:manualLayout>
      </c:layout>
      <c:scatterChart>
        <c:scatterStyle val="smoothMarker"/>
        <c:varyColors val="0"/>
        <c:ser>
          <c:idx val="1"/>
          <c:order val="0"/>
          <c:tx>
            <c:v>mW</c:v>
          </c:tx>
          <c:marker>
            <c:symbol val="none"/>
          </c:marker>
          <c:xVal>
            <c:numRef>
              <c:f>Sheet1!$B$20:$B$21</c:f>
              <c:numCache>
                <c:formatCode>General</c:formatCode>
                <c:ptCount val="2"/>
                <c:pt idx="0">
                  <c:v>9.9999999999999998E-13</c:v>
                </c:pt>
                <c:pt idx="1">
                  <c:v>1E-4</c:v>
                </c:pt>
              </c:numCache>
            </c:numRef>
          </c:xVal>
          <c:yVal>
            <c:numRef>
              <c:f>Sheet1!$C$20:$C$21</c:f>
              <c:numCache>
                <c:formatCode>General</c:formatCode>
                <c:ptCount val="2"/>
                <c:pt idx="0">
                  <c:v>1000000000</c:v>
                </c:pt>
                <c:pt idx="1">
                  <c:v>10</c:v>
                </c:pt>
              </c:numCache>
            </c:numRef>
          </c:yVal>
          <c:smooth val="1"/>
        </c:ser>
        <c:ser>
          <c:idx val="2"/>
          <c:order val="1"/>
          <c:tx>
            <c:v>W</c:v>
          </c:tx>
          <c:marker>
            <c:symbol val="none"/>
          </c:marker>
          <c:xVal>
            <c:numRef>
              <c:f>Sheet1!$B$23:$B$24</c:f>
              <c:numCache>
                <c:formatCode>General</c:formatCode>
                <c:ptCount val="2"/>
                <c:pt idx="0">
                  <c:v>1E-10</c:v>
                </c:pt>
                <c:pt idx="1">
                  <c:v>0.1</c:v>
                </c:pt>
              </c:numCache>
            </c:numRef>
          </c:xVal>
          <c:yVal>
            <c:numRef>
              <c:f>Sheet1!$C$23:$C$24</c:f>
              <c:numCache>
                <c:formatCode>General</c:formatCode>
                <c:ptCount val="2"/>
                <c:pt idx="0">
                  <c:v>10000000000</c:v>
                </c:pt>
                <c:pt idx="1">
                  <c:v>10</c:v>
                </c:pt>
              </c:numCache>
            </c:numRef>
          </c:yVal>
          <c:smooth val="1"/>
        </c:ser>
        <c:ser>
          <c:idx val="3"/>
          <c:order val="2"/>
          <c:tx>
            <c:v>kW</c:v>
          </c:tx>
          <c:marker>
            <c:symbol val="none"/>
          </c:marker>
          <c:xVal>
            <c:numRef>
              <c:f>Sheet1!$B$26:$B$27</c:f>
              <c:numCache>
                <c:formatCode>General</c:formatCode>
                <c:ptCount val="2"/>
                <c:pt idx="0">
                  <c:v>9.9999999999999995E-8</c:v>
                </c:pt>
                <c:pt idx="1">
                  <c:v>10</c:v>
                </c:pt>
              </c:numCache>
            </c:numRef>
          </c:xVal>
          <c:yVal>
            <c:numRef>
              <c:f>Sheet1!$C$26:$C$27</c:f>
              <c:numCache>
                <c:formatCode>General</c:formatCode>
                <c:ptCount val="2"/>
                <c:pt idx="0">
                  <c:v>10000000000</c:v>
                </c:pt>
                <c:pt idx="1">
                  <c:v>100</c:v>
                </c:pt>
              </c:numCache>
            </c:numRef>
          </c:yVal>
          <c:smooth val="1"/>
        </c:ser>
        <c:dLbls>
          <c:showLegendKey val="0"/>
          <c:showVal val="0"/>
          <c:showCatName val="0"/>
          <c:showSerName val="0"/>
          <c:showPercent val="0"/>
          <c:showBubbleSize val="0"/>
        </c:dLbls>
        <c:axId val="337463168"/>
        <c:axId val="337465344"/>
      </c:scatterChart>
      <c:scatterChart>
        <c:scatterStyle val="lineMarker"/>
        <c:varyColors val="0"/>
        <c:ser>
          <c:idx val="4"/>
          <c:order val="3"/>
          <c:tx>
            <c:v>MW</c:v>
          </c:tx>
          <c:marker>
            <c:symbol val="none"/>
          </c:marker>
          <c:xVal>
            <c:numRef>
              <c:f>Sheet1!$B$29:$B$30</c:f>
              <c:numCache>
                <c:formatCode>General</c:formatCode>
                <c:ptCount val="2"/>
                <c:pt idx="0">
                  <c:v>1E-4</c:v>
                </c:pt>
                <c:pt idx="1">
                  <c:v>100</c:v>
                </c:pt>
              </c:numCache>
            </c:numRef>
          </c:xVal>
          <c:yVal>
            <c:numRef>
              <c:f>Sheet1!$C$29:$C$30</c:f>
              <c:numCache>
                <c:formatCode>General</c:formatCode>
                <c:ptCount val="2"/>
                <c:pt idx="0">
                  <c:v>10000000000</c:v>
                </c:pt>
                <c:pt idx="1">
                  <c:v>10000</c:v>
                </c:pt>
              </c:numCache>
            </c:numRef>
          </c:yVal>
          <c:smooth val="0"/>
        </c:ser>
        <c:ser>
          <c:idx val="5"/>
          <c:order val="4"/>
          <c:tx>
            <c:v>uW</c:v>
          </c:tx>
          <c:marker>
            <c:symbol val="none"/>
          </c:marker>
          <c:xVal>
            <c:numRef>
              <c:f>Sheet1!$B$32:$B$33</c:f>
              <c:numCache>
                <c:formatCode>General</c:formatCode>
                <c:ptCount val="2"/>
                <c:pt idx="0">
                  <c:v>9.9999999999999998E-13</c:v>
                </c:pt>
                <c:pt idx="1">
                  <c:v>9.9999999999999995E-8</c:v>
                </c:pt>
              </c:numCache>
            </c:numRef>
          </c:xVal>
          <c:yVal>
            <c:numRef>
              <c:f>Sheet1!$C$32:$C$33</c:f>
              <c:numCache>
                <c:formatCode>General</c:formatCode>
                <c:ptCount val="2"/>
                <c:pt idx="0">
                  <c:v>1000000</c:v>
                </c:pt>
                <c:pt idx="1">
                  <c:v>10</c:v>
                </c:pt>
              </c:numCache>
            </c:numRef>
          </c:yVal>
          <c:smooth val="0"/>
        </c:ser>
        <c:dLbls>
          <c:showLegendKey val="0"/>
          <c:showVal val="0"/>
          <c:showCatName val="0"/>
          <c:showSerName val="0"/>
          <c:showPercent val="0"/>
          <c:showBubbleSize val="0"/>
        </c:dLbls>
        <c:axId val="337463168"/>
        <c:axId val="337465344"/>
      </c:scatterChart>
      <c:valAx>
        <c:axId val="337463168"/>
        <c:scaling>
          <c:logBase val="10"/>
          <c:orientation val="minMax"/>
          <c:max val="100"/>
          <c:min val="1.0000000000000006E-11"/>
        </c:scaling>
        <c:delete val="0"/>
        <c:axPos val="b"/>
        <c:majorGridlines>
          <c:spPr>
            <a:ln>
              <a:solidFill>
                <a:srgbClr val="0070C0"/>
              </a:solidFill>
            </a:ln>
          </c:spPr>
        </c:majorGridlines>
        <c:title>
          <c:tx>
            <c:rich>
              <a:bodyPr/>
              <a:lstStyle/>
              <a:p>
                <a:pPr>
                  <a:defRPr/>
                </a:pPr>
                <a:r>
                  <a:rPr lang="en-US" sz="1400" dirty="0"/>
                  <a:t>Beam Current (A)</a:t>
                </a:r>
              </a:p>
            </c:rich>
          </c:tx>
          <c:layout>
            <c:manualLayout>
              <c:xMode val="edge"/>
              <c:yMode val="edge"/>
              <c:x val="0.43196956870677999"/>
              <c:y val="0.96655982905982907"/>
            </c:manualLayout>
          </c:layout>
          <c:overlay val="0"/>
        </c:title>
        <c:numFmt formatCode="0.E+00" sourceLinked="0"/>
        <c:majorTickMark val="out"/>
        <c:minorTickMark val="in"/>
        <c:tickLblPos val="nextTo"/>
        <c:txPr>
          <a:bodyPr/>
          <a:lstStyle/>
          <a:p>
            <a:pPr>
              <a:defRPr sz="800"/>
            </a:pPr>
            <a:endParaRPr lang="en-US"/>
          </a:p>
        </c:txPr>
        <c:crossAx val="337465344"/>
        <c:crossesAt val="1.0000000000000002E-3"/>
        <c:crossBetween val="midCat"/>
        <c:majorUnit val="10"/>
        <c:minorUnit val="10"/>
      </c:valAx>
      <c:valAx>
        <c:axId val="337465344"/>
        <c:scaling>
          <c:logBase val="10"/>
          <c:orientation val="minMax"/>
          <c:min val="100"/>
        </c:scaling>
        <c:delete val="0"/>
        <c:axPos val="l"/>
        <c:majorGridlines/>
        <c:title>
          <c:tx>
            <c:rich>
              <a:bodyPr rot="-5400000" vert="horz"/>
              <a:lstStyle/>
              <a:p>
                <a:pPr>
                  <a:defRPr/>
                </a:pPr>
                <a:r>
                  <a:rPr lang="en-US" sz="1400" dirty="0"/>
                  <a:t>Acceleration Voltage (V)</a:t>
                </a:r>
              </a:p>
            </c:rich>
          </c:tx>
          <c:layout>
            <c:manualLayout>
              <c:xMode val="edge"/>
              <c:yMode val="edge"/>
              <c:x val="1.7152196777302592E-2"/>
              <c:y val="0.36492041860152097"/>
            </c:manualLayout>
          </c:layout>
          <c:overlay val="0"/>
        </c:title>
        <c:numFmt formatCode="0.E+00" sourceLinked="0"/>
        <c:majorTickMark val="out"/>
        <c:minorTickMark val="in"/>
        <c:tickLblPos val="nextTo"/>
        <c:crossAx val="337463168"/>
        <c:crossesAt val="1.0000000000000006E-12"/>
        <c:crossBetween val="midCat"/>
        <c:majorUnit val="10"/>
        <c:minorUnit val="10"/>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mpd="sng">
          <a:solidFill>
            <a:schemeClr val="accent2"/>
          </a:solid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8801218243945922"/>
          <c:y val="7.0044982692081217E-2"/>
          <c:w val="0.76279432154987092"/>
          <c:h val="0.61066741657292833"/>
        </c:manualLayout>
      </c:layout>
      <c:barChart>
        <c:barDir val="col"/>
        <c:grouping val="clustered"/>
        <c:varyColors val="0"/>
        <c:ser>
          <c:idx val="0"/>
          <c:order val="0"/>
          <c:invertIfNegative val="0"/>
          <c:dLbls>
            <c:dLblPos val="outEnd"/>
            <c:showLegendKey val="0"/>
            <c:showVal val="1"/>
            <c:showCatName val="0"/>
            <c:showSerName val="0"/>
            <c:showPercent val="0"/>
            <c:showBubbleSize val="0"/>
            <c:showLeaderLines val="0"/>
          </c:dLbls>
          <c:cat>
            <c:strRef>
              <c:f>'[Cycl &amp; linac data .xls]Ind Accel'!$A$4:$A$11</c:f>
              <c:strCache>
                <c:ptCount val="8"/>
                <c:pt idx="0">
                  <c:v>Ion Implantation</c:v>
                </c:pt>
                <c:pt idx="1">
                  <c:v>E-Beam Material Processing </c:v>
                </c:pt>
                <c:pt idx="2">
                  <c:v>Electron Beam Irradiation</c:v>
                </c:pt>
                <c:pt idx="3">
                  <c:v>Non-destructive inspection</c:v>
                </c:pt>
                <c:pt idx="4">
                  <c:v>Neutron Generators</c:v>
                </c:pt>
                <c:pt idx="5">
                  <c:v>Radioisotope Production</c:v>
                </c:pt>
                <c:pt idx="6">
                  <c:v>Ion Beam Analysis</c:v>
                </c:pt>
                <c:pt idx="7">
                  <c:v>Synchrotron Radiation</c:v>
                </c:pt>
              </c:strCache>
            </c:strRef>
          </c:cat>
          <c:val>
            <c:numRef>
              <c:f>'[Cycl &amp; linac data .xls]Ind Accel'!$D$4:$D$11</c:f>
              <c:numCache>
                <c:formatCode>General</c:formatCode>
                <c:ptCount val="8"/>
                <c:pt idx="0">
                  <c:v>10200</c:v>
                </c:pt>
                <c:pt idx="1">
                  <c:v>7000</c:v>
                </c:pt>
                <c:pt idx="2">
                  <c:v>2600</c:v>
                </c:pt>
                <c:pt idx="3">
                  <c:v>1500</c:v>
                </c:pt>
                <c:pt idx="4">
                  <c:v>1500</c:v>
                </c:pt>
                <c:pt idx="5">
                  <c:v>1000</c:v>
                </c:pt>
                <c:pt idx="6">
                  <c:v>250</c:v>
                </c:pt>
                <c:pt idx="7">
                  <c:v>70</c:v>
                </c:pt>
              </c:numCache>
            </c:numRef>
          </c:val>
        </c:ser>
        <c:dLbls>
          <c:showLegendKey val="0"/>
          <c:showVal val="0"/>
          <c:showCatName val="0"/>
          <c:showSerName val="0"/>
          <c:showPercent val="0"/>
          <c:showBubbleSize val="0"/>
        </c:dLbls>
        <c:gapWidth val="150"/>
        <c:axId val="325044480"/>
        <c:axId val="325009408"/>
      </c:barChart>
      <c:catAx>
        <c:axId val="325044480"/>
        <c:scaling>
          <c:orientation val="minMax"/>
        </c:scaling>
        <c:delete val="0"/>
        <c:axPos val="b"/>
        <c:numFmt formatCode="General" sourceLinked="1"/>
        <c:majorTickMark val="out"/>
        <c:minorTickMark val="none"/>
        <c:tickLblPos val="nextTo"/>
        <c:crossAx val="325009408"/>
        <c:crosses val="autoZero"/>
        <c:auto val="1"/>
        <c:lblAlgn val="ctr"/>
        <c:lblOffset val="100"/>
        <c:noMultiLvlLbl val="0"/>
      </c:catAx>
      <c:valAx>
        <c:axId val="325009408"/>
        <c:scaling>
          <c:orientation val="minMax"/>
        </c:scaling>
        <c:delete val="0"/>
        <c:axPos val="l"/>
        <c:majorGridlines/>
        <c:title>
          <c:tx>
            <c:rich>
              <a:bodyPr rot="-5400000" vert="horz"/>
              <a:lstStyle/>
              <a:p>
                <a:pPr>
                  <a:defRPr/>
                </a:pPr>
                <a:r>
                  <a:rPr lang="en-US" sz="1400"/>
                  <a:t>Systems built to date</a:t>
                </a:r>
              </a:p>
            </c:rich>
          </c:tx>
          <c:layout>
            <c:manualLayout>
              <c:xMode val="edge"/>
              <c:yMode val="edge"/>
              <c:x val="4.0075220807415234E-2"/>
              <c:y val="0.25895013123359578"/>
            </c:manualLayout>
          </c:layout>
          <c:overlay val="0"/>
        </c:title>
        <c:numFmt formatCode="General" sourceLinked="1"/>
        <c:majorTickMark val="out"/>
        <c:minorTickMark val="none"/>
        <c:tickLblPos val="nextTo"/>
        <c:crossAx val="325044480"/>
        <c:crosses val="autoZero"/>
        <c:crossBetween val="between"/>
        <c:majorUnit val="1000"/>
      </c:valAx>
    </c:plotArea>
    <c:plotVisOnly val="1"/>
    <c:dispBlanksAs val="gap"/>
    <c:showDLblsOverMax val="0"/>
  </c:chart>
  <c:spPr>
    <a:solidFill>
      <a:srgbClr val="002060"/>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9129483814524"/>
          <c:y val="5.1400554097404488E-2"/>
          <c:w val="0.77466426071741035"/>
          <c:h val="0.77611475648877226"/>
        </c:manualLayout>
      </c:layout>
      <c:barChart>
        <c:barDir val="col"/>
        <c:grouping val="clustered"/>
        <c:varyColors val="0"/>
        <c:ser>
          <c:idx val="0"/>
          <c:order val="0"/>
          <c:invertIfNegative val="0"/>
          <c:cat>
            <c:strRef>
              <c:f>'[Book plots.xlsx]Vendors'!$A$2:$A$8</c:f>
              <c:strCache>
                <c:ptCount val="7"/>
                <c:pt idx="0">
                  <c:v>N. America</c:v>
                </c:pt>
                <c:pt idx="1">
                  <c:v>Europe</c:v>
                </c:pt>
                <c:pt idx="2">
                  <c:v>Japan</c:v>
                </c:pt>
                <c:pt idx="3">
                  <c:v>China</c:v>
                </c:pt>
                <c:pt idx="4">
                  <c:v>Russia</c:v>
                </c:pt>
                <c:pt idx="5">
                  <c:v>Korea</c:v>
                </c:pt>
                <c:pt idx="6">
                  <c:v>India</c:v>
                </c:pt>
              </c:strCache>
            </c:strRef>
          </c:cat>
          <c:val>
            <c:numRef>
              <c:f>'[Book plots.xlsx]Vendors'!$B$2:$B$8</c:f>
              <c:numCache>
                <c:formatCode>General</c:formatCode>
                <c:ptCount val="7"/>
                <c:pt idx="0">
                  <c:v>26</c:v>
                </c:pt>
                <c:pt idx="1">
                  <c:v>15</c:v>
                </c:pt>
                <c:pt idx="2">
                  <c:v>12</c:v>
                </c:pt>
                <c:pt idx="3">
                  <c:v>9</c:v>
                </c:pt>
                <c:pt idx="4">
                  <c:v>4</c:v>
                </c:pt>
                <c:pt idx="5">
                  <c:v>2</c:v>
                </c:pt>
                <c:pt idx="6">
                  <c:v>2</c:v>
                </c:pt>
              </c:numCache>
            </c:numRef>
          </c:val>
        </c:ser>
        <c:dLbls>
          <c:showLegendKey val="0"/>
          <c:showVal val="0"/>
          <c:showCatName val="0"/>
          <c:showSerName val="0"/>
          <c:showPercent val="0"/>
          <c:showBubbleSize val="0"/>
        </c:dLbls>
        <c:gapWidth val="150"/>
        <c:axId val="326390528"/>
        <c:axId val="326392064"/>
      </c:barChart>
      <c:catAx>
        <c:axId val="326390528"/>
        <c:scaling>
          <c:orientation val="minMax"/>
        </c:scaling>
        <c:delete val="0"/>
        <c:axPos val="b"/>
        <c:majorTickMark val="out"/>
        <c:minorTickMark val="none"/>
        <c:tickLblPos val="nextTo"/>
        <c:crossAx val="326392064"/>
        <c:crosses val="autoZero"/>
        <c:auto val="1"/>
        <c:lblAlgn val="ctr"/>
        <c:lblOffset val="100"/>
        <c:noMultiLvlLbl val="0"/>
      </c:catAx>
      <c:valAx>
        <c:axId val="326392064"/>
        <c:scaling>
          <c:orientation val="minMax"/>
          <c:max val="28"/>
        </c:scaling>
        <c:delete val="0"/>
        <c:axPos val="l"/>
        <c:majorGridlines/>
        <c:title>
          <c:tx>
            <c:rich>
              <a:bodyPr rot="-5400000" vert="horz"/>
              <a:lstStyle/>
              <a:p>
                <a:pPr>
                  <a:defRPr/>
                </a:pPr>
                <a:r>
                  <a:rPr lang="en-US"/>
                  <a:t>Accelerator Vendors</a:t>
                </a:r>
              </a:p>
            </c:rich>
          </c:tx>
          <c:layout/>
          <c:overlay val="0"/>
        </c:title>
        <c:numFmt formatCode="General" sourceLinked="1"/>
        <c:majorTickMark val="out"/>
        <c:minorTickMark val="none"/>
        <c:tickLblPos val="nextTo"/>
        <c:crossAx val="326390528"/>
        <c:crosses val="autoZero"/>
        <c:crossBetween val="between"/>
        <c:majorUnit val="2"/>
        <c:min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BA9FF-1BF5-4D01-B2F3-D90FB5F25205}"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US"/>
        </a:p>
      </dgm:t>
    </dgm:pt>
    <dgm:pt modelId="{FB5AB553-7A98-4A2C-82D8-D2512BA1DD6A}">
      <dgm:prSet phldrT="[Text]" custT="1"/>
      <dgm:spPr>
        <a:xfrm>
          <a:off x="161778" y="0"/>
          <a:ext cx="4670473" cy="4670473"/>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00" dirty="0" smtClean="0">
              <a:solidFill>
                <a:sysClr val="window" lastClr="FFFFFF"/>
              </a:solidFill>
              <a:latin typeface="Calibri"/>
              <a:ea typeface="+mn-ea"/>
              <a:cs typeface="+mn-cs"/>
            </a:rPr>
            <a:t>Community</a:t>
          </a:r>
          <a:r>
            <a:rPr lang="en-US" sz="1100" dirty="0" smtClean="0">
              <a:solidFill>
                <a:sysClr val="window" lastClr="FFFFFF"/>
              </a:solidFill>
              <a:latin typeface="Calibri"/>
              <a:ea typeface="+mn-ea"/>
              <a:cs typeface="+mn-cs"/>
            </a:rPr>
            <a:t> </a:t>
          </a:r>
          <a:endParaRPr lang="en-US" sz="1100" dirty="0">
            <a:solidFill>
              <a:sysClr val="window" lastClr="FFFFFF"/>
            </a:solidFill>
            <a:latin typeface="Calibri"/>
            <a:ea typeface="+mn-ea"/>
            <a:cs typeface="+mn-cs"/>
          </a:endParaRPr>
        </a:p>
      </dgm:t>
    </dgm:pt>
    <dgm:pt modelId="{04726137-2255-4B19-B54E-47172491A3A6}" type="parTrans" cxnId="{8B596CD7-162F-44B9-8A4E-B39462F6E188}">
      <dgm:prSet/>
      <dgm:spPr/>
      <dgm:t>
        <a:bodyPr/>
        <a:lstStyle/>
        <a:p>
          <a:endParaRPr lang="en-US"/>
        </a:p>
      </dgm:t>
    </dgm:pt>
    <dgm:pt modelId="{6A4621C8-740B-4DD3-9AD0-E3273EA794A0}" type="sibTrans" cxnId="{8B596CD7-162F-44B9-8A4E-B39462F6E188}">
      <dgm:prSet/>
      <dgm:spPr/>
      <dgm:t>
        <a:bodyPr/>
        <a:lstStyle/>
        <a:p>
          <a:endParaRPr lang="en-US"/>
        </a:p>
      </dgm:t>
    </dgm:pt>
    <dgm:pt modelId="{6F2C9923-00E5-4674-9E79-023D05B90411}">
      <dgm:prSet phldrT="[Text]" custT="1"/>
      <dgm:spPr>
        <a:xfrm>
          <a:off x="512063" y="700571"/>
          <a:ext cx="3969902" cy="3969902"/>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00" dirty="0" smtClean="0">
              <a:solidFill>
                <a:sysClr val="window" lastClr="FFFFFF"/>
              </a:solidFill>
              <a:latin typeface="Calibri"/>
              <a:ea typeface="+mn-ea"/>
              <a:cs typeface="+mn-cs"/>
            </a:rPr>
            <a:t>Industry</a:t>
          </a:r>
          <a:endParaRPr lang="en-US" sz="1100" dirty="0">
            <a:solidFill>
              <a:sysClr val="window" lastClr="FFFFFF"/>
            </a:solidFill>
            <a:latin typeface="Calibri"/>
            <a:ea typeface="+mn-ea"/>
            <a:cs typeface="+mn-cs"/>
          </a:endParaRPr>
        </a:p>
      </dgm:t>
    </dgm:pt>
    <dgm:pt modelId="{73F3F2BB-249D-4F76-B384-DC1BA8E1C200}" type="parTrans" cxnId="{9FDD0EF2-1577-4F96-BB12-1594A2866962}">
      <dgm:prSet/>
      <dgm:spPr/>
      <dgm:t>
        <a:bodyPr/>
        <a:lstStyle/>
        <a:p>
          <a:endParaRPr lang="en-US"/>
        </a:p>
      </dgm:t>
    </dgm:pt>
    <dgm:pt modelId="{43D49D61-D7DE-48F1-846C-F87FBAC37952}" type="sibTrans" cxnId="{9FDD0EF2-1577-4F96-BB12-1594A2866962}">
      <dgm:prSet/>
      <dgm:spPr/>
      <dgm:t>
        <a:bodyPr/>
        <a:lstStyle/>
        <a:p>
          <a:endParaRPr lang="en-US"/>
        </a:p>
      </dgm:t>
    </dgm:pt>
    <dgm:pt modelId="{1145BA75-DB7F-43EF-A65F-8B930F4F5EC0}">
      <dgm:prSet phldrT="[Text]" custT="1"/>
      <dgm:spPr>
        <a:xfrm>
          <a:off x="1212634" y="2031380"/>
          <a:ext cx="2568760" cy="2568760"/>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00" dirty="0" smtClean="0">
              <a:solidFill>
                <a:sysClr val="window" lastClr="FFFFFF"/>
              </a:solidFill>
              <a:latin typeface="Calibri"/>
              <a:ea typeface="+mn-ea"/>
              <a:cs typeface="+mn-cs"/>
            </a:rPr>
            <a:t>DOE-OS</a:t>
          </a:r>
        </a:p>
        <a:p>
          <a:r>
            <a:rPr lang="en-US" sz="1400" dirty="0" smtClean="0">
              <a:solidFill>
                <a:sysClr val="window" lastClr="FFFFFF"/>
              </a:solidFill>
              <a:latin typeface="Calibri"/>
              <a:ea typeface="+mn-ea"/>
              <a:cs typeface="+mn-cs"/>
            </a:rPr>
            <a:t>BES-NP-FES-ASCR</a:t>
          </a:r>
          <a:endParaRPr lang="en-US" sz="1400" dirty="0">
            <a:solidFill>
              <a:sysClr val="window" lastClr="FFFFFF"/>
            </a:solidFill>
            <a:latin typeface="Calibri"/>
            <a:ea typeface="+mn-ea"/>
            <a:cs typeface="+mn-cs"/>
          </a:endParaRPr>
        </a:p>
      </dgm:t>
    </dgm:pt>
    <dgm:pt modelId="{9335DC93-C0F0-4038-91D3-81A47129CCC9}" type="parTrans" cxnId="{C64B8FFE-A6B7-4A8D-9B10-068AD4E2EC65}">
      <dgm:prSet/>
      <dgm:spPr/>
      <dgm:t>
        <a:bodyPr/>
        <a:lstStyle/>
        <a:p>
          <a:endParaRPr lang="en-US"/>
        </a:p>
      </dgm:t>
    </dgm:pt>
    <dgm:pt modelId="{1CB719D9-B966-4E68-A8E5-AC895A71A99F}" type="sibTrans" cxnId="{C64B8FFE-A6B7-4A8D-9B10-068AD4E2EC65}">
      <dgm:prSet/>
      <dgm:spPr/>
      <dgm:t>
        <a:bodyPr/>
        <a:lstStyle/>
        <a:p>
          <a:endParaRPr lang="en-US"/>
        </a:p>
      </dgm:t>
    </dgm:pt>
    <dgm:pt modelId="{076E8598-FE3C-4F96-9032-AA9545800E63}">
      <dgm:prSet phldrT="[Text]" custT="1"/>
      <dgm:spPr>
        <a:xfrm>
          <a:off x="862349" y="1401142"/>
          <a:ext cx="3269331" cy="3269331"/>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00" dirty="0" smtClean="0">
              <a:solidFill>
                <a:sysClr val="window" lastClr="FFFFFF"/>
              </a:solidFill>
              <a:latin typeface="Calibri"/>
              <a:ea typeface="+mn-ea"/>
              <a:cs typeface="+mn-cs"/>
            </a:rPr>
            <a:t>NSF, NIH, NCI, Defense, ONR</a:t>
          </a:r>
          <a:endParaRPr lang="en-US" sz="1400" dirty="0">
            <a:solidFill>
              <a:sysClr val="window" lastClr="FFFFFF"/>
            </a:solidFill>
            <a:latin typeface="Calibri"/>
            <a:ea typeface="+mn-ea"/>
            <a:cs typeface="+mn-cs"/>
          </a:endParaRPr>
        </a:p>
      </dgm:t>
    </dgm:pt>
    <dgm:pt modelId="{8067DE48-BBE5-4F3E-9F50-F9F97EA5294E}" type="parTrans" cxnId="{44ACB28E-2D6F-4B84-BBE6-C5A46C7A7677}">
      <dgm:prSet/>
      <dgm:spPr/>
      <dgm:t>
        <a:bodyPr/>
        <a:lstStyle/>
        <a:p>
          <a:endParaRPr lang="en-US"/>
        </a:p>
      </dgm:t>
    </dgm:pt>
    <dgm:pt modelId="{F9D1706D-DCA7-4052-8868-596164E0652B}" type="sibTrans" cxnId="{44ACB28E-2D6F-4B84-BBE6-C5A46C7A7677}">
      <dgm:prSet/>
      <dgm:spPr/>
      <dgm:t>
        <a:bodyPr/>
        <a:lstStyle/>
        <a:p>
          <a:endParaRPr lang="en-US"/>
        </a:p>
      </dgm:t>
    </dgm:pt>
    <dgm:pt modelId="{0D3C86E3-9DCA-4F64-80EB-F13DB8094A4C}">
      <dgm:prSet phldrT="[Text]" custT="1"/>
      <dgm:spPr>
        <a:xfrm>
          <a:off x="1744396" y="2996417"/>
          <a:ext cx="1505237" cy="1479923"/>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400" dirty="0" smtClean="0">
              <a:solidFill>
                <a:sysClr val="window" lastClr="FFFFFF"/>
              </a:solidFill>
              <a:latin typeface="Calibri"/>
              <a:ea typeface="+mn-ea"/>
              <a:cs typeface="+mn-cs"/>
            </a:rPr>
            <a:t>OHEP </a:t>
          </a:r>
        </a:p>
        <a:p>
          <a:r>
            <a:rPr lang="en-US" sz="1400" dirty="0" smtClean="0">
              <a:solidFill>
                <a:sysClr val="window" lastClr="FFFFFF"/>
              </a:solidFill>
              <a:latin typeface="Calibri"/>
              <a:ea typeface="+mn-ea"/>
              <a:cs typeface="+mn-cs"/>
            </a:rPr>
            <a:t>Steward for long lead  R&amp;D</a:t>
          </a:r>
          <a:endParaRPr lang="en-US" sz="1400" dirty="0">
            <a:solidFill>
              <a:sysClr val="window" lastClr="FFFFFF"/>
            </a:solidFill>
            <a:latin typeface="Calibri"/>
            <a:ea typeface="+mn-ea"/>
            <a:cs typeface="+mn-cs"/>
          </a:endParaRPr>
        </a:p>
      </dgm:t>
    </dgm:pt>
    <dgm:pt modelId="{C4F54165-52FE-4C99-B54C-37C25AA15673}" type="parTrans" cxnId="{626B8944-2B95-4D99-9E9A-9AC40EF6F139}">
      <dgm:prSet/>
      <dgm:spPr/>
      <dgm:t>
        <a:bodyPr/>
        <a:lstStyle/>
        <a:p>
          <a:endParaRPr lang="en-US"/>
        </a:p>
      </dgm:t>
    </dgm:pt>
    <dgm:pt modelId="{9C8A7726-B159-44DE-83DC-944E2812384C}" type="sibTrans" cxnId="{626B8944-2B95-4D99-9E9A-9AC40EF6F139}">
      <dgm:prSet/>
      <dgm:spPr/>
      <dgm:t>
        <a:bodyPr/>
        <a:lstStyle/>
        <a:p>
          <a:endParaRPr lang="en-US"/>
        </a:p>
      </dgm:t>
    </dgm:pt>
    <dgm:pt modelId="{E3378E5D-0DEB-43F5-AEB1-3E30EB1BB0FD}" type="pres">
      <dgm:prSet presAssocID="{036BA9FF-1BF5-4D01-B2F3-D90FB5F25205}" presName="Name0" presStyleCnt="0">
        <dgm:presLayoutVars>
          <dgm:chMax val="7"/>
          <dgm:resizeHandles val="exact"/>
        </dgm:presLayoutVars>
      </dgm:prSet>
      <dgm:spPr/>
      <dgm:t>
        <a:bodyPr/>
        <a:lstStyle/>
        <a:p>
          <a:endParaRPr lang="en-US"/>
        </a:p>
      </dgm:t>
    </dgm:pt>
    <dgm:pt modelId="{D2822534-0936-407D-A5C8-0FFD0C17DCEB}" type="pres">
      <dgm:prSet presAssocID="{036BA9FF-1BF5-4D01-B2F3-D90FB5F25205}" presName="comp1" presStyleCnt="0"/>
      <dgm:spPr/>
    </dgm:pt>
    <dgm:pt modelId="{13376543-ED64-42BF-9B2F-AF9D96255F83}" type="pres">
      <dgm:prSet presAssocID="{036BA9FF-1BF5-4D01-B2F3-D90FB5F25205}" presName="circle1" presStyleLbl="node1" presStyleIdx="0" presStyleCnt="5"/>
      <dgm:spPr/>
      <dgm:t>
        <a:bodyPr/>
        <a:lstStyle/>
        <a:p>
          <a:endParaRPr lang="en-US"/>
        </a:p>
      </dgm:t>
    </dgm:pt>
    <dgm:pt modelId="{A413D92A-7D6C-46A0-9C11-E6DA84A22CC1}" type="pres">
      <dgm:prSet presAssocID="{036BA9FF-1BF5-4D01-B2F3-D90FB5F25205}" presName="c1text" presStyleLbl="node1" presStyleIdx="0" presStyleCnt="5">
        <dgm:presLayoutVars>
          <dgm:bulletEnabled val="1"/>
        </dgm:presLayoutVars>
      </dgm:prSet>
      <dgm:spPr/>
      <dgm:t>
        <a:bodyPr/>
        <a:lstStyle/>
        <a:p>
          <a:endParaRPr lang="en-US"/>
        </a:p>
      </dgm:t>
    </dgm:pt>
    <dgm:pt modelId="{F0A77134-2E70-47E3-8228-EF3E8A31A437}" type="pres">
      <dgm:prSet presAssocID="{036BA9FF-1BF5-4D01-B2F3-D90FB5F25205}" presName="comp2" presStyleCnt="0"/>
      <dgm:spPr/>
    </dgm:pt>
    <dgm:pt modelId="{428D1515-95B1-4C3B-B54D-C49D0F3E64F5}" type="pres">
      <dgm:prSet presAssocID="{036BA9FF-1BF5-4D01-B2F3-D90FB5F25205}" presName="circle2" presStyleLbl="node1" presStyleIdx="1" presStyleCnt="5"/>
      <dgm:spPr/>
      <dgm:t>
        <a:bodyPr/>
        <a:lstStyle/>
        <a:p>
          <a:endParaRPr lang="en-US"/>
        </a:p>
      </dgm:t>
    </dgm:pt>
    <dgm:pt modelId="{58590C2F-DE3C-43A8-8EC7-5EBCD468B697}" type="pres">
      <dgm:prSet presAssocID="{036BA9FF-1BF5-4D01-B2F3-D90FB5F25205}" presName="c2text" presStyleLbl="node1" presStyleIdx="1" presStyleCnt="5">
        <dgm:presLayoutVars>
          <dgm:bulletEnabled val="1"/>
        </dgm:presLayoutVars>
      </dgm:prSet>
      <dgm:spPr/>
      <dgm:t>
        <a:bodyPr/>
        <a:lstStyle/>
        <a:p>
          <a:endParaRPr lang="en-US"/>
        </a:p>
      </dgm:t>
    </dgm:pt>
    <dgm:pt modelId="{32977B7F-75D7-4E7F-952C-9E65B13EF937}" type="pres">
      <dgm:prSet presAssocID="{036BA9FF-1BF5-4D01-B2F3-D90FB5F25205}" presName="comp3" presStyleCnt="0"/>
      <dgm:spPr/>
    </dgm:pt>
    <dgm:pt modelId="{BC222491-658A-44CC-AC1A-543B11ECD93B}" type="pres">
      <dgm:prSet presAssocID="{036BA9FF-1BF5-4D01-B2F3-D90FB5F25205}" presName="circle3" presStyleLbl="node1" presStyleIdx="2" presStyleCnt="5"/>
      <dgm:spPr/>
      <dgm:t>
        <a:bodyPr/>
        <a:lstStyle/>
        <a:p>
          <a:endParaRPr lang="en-US"/>
        </a:p>
      </dgm:t>
    </dgm:pt>
    <dgm:pt modelId="{10D99114-35B0-472E-B7C6-CD35D76D7CAB}" type="pres">
      <dgm:prSet presAssocID="{036BA9FF-1BF5-4D01-B2F3-D90FB5F25205}" presName="c3text" presStyleLbl="node1" presStyleIdx="2" presStyleCnt="5">
        <dgm:presLayoutVars>
          <dgm:bulletEnabled val="1"/>
        </dgm:presLayoutVars>
      </dgm:prSet>
      <dgm:spPr/>
      <dgm:t>
        <a:bodyPr/>
        <a:lstStyle/>
        <a:p>
          <a:endParaRPr lang="en-US"/>
        </a:p>
      </dgm:t>
    </dgm:pt>
    <dgm:pt modelId="{FA44D559-E185-426C-95D6-CB90323243D4}" type="pres">
      <dgm:prSet presAssocID="{036BA9FF-1BF5-4D01-B2F3-D90FB5F25205}" presName="comp4" presStyleCnt="0"/>
      <dgm:spPr/>
    </dgm:pt>
    <dgm:pt modelId="{DE403204-203E-49B3-9BD1-B7A6A71BED95}" type="pres">
      <dgm:prSet presAssocID="{036BA9FF-1BF5-4D01-B2F3-D90FB5F25205}" presName="circle4" presStyleLbl="node1" presStyleIdx="3" presStyleCnt="5" custLinFactNeighborY="-2738"/>
      <dgm:spPr/>
      <dgm:t>
        <a:bodyPr/>
        <a:lstStyle/>
        <a:p>
          <a:endParaRPr lang="en-US"/>
        </a:p>
      </dgm:t>
    </dgm:pt>
    <dgm:pt modelId="{1F90D11D-7B00-4F5E-98A1-66B42CDC8AE1}" type="pres">
      <dgm:prSet presAssocID="{036BA9FF-1BF5-4D01-B2F3-D90FB5F25205}" presName="c4text" presStyleLbl="node1" presStyleIdx="3" presStyleCnt="5">
        <dgm:presLayoutVars>
          <dgm:bulletEnabled val="1"/>
        </dgm:presLayoutVars>
      </dgm:prSet>
      <dgm:spPr/>
      <dgm:t>
        <a:bodyPr/>
        <a:lstStyle/>
        <a:p>
          <a:endParaRPr lang="en-US"/>
        </a:p>
      </dgm:t>
    </dgm:pt>
    <dgm:pt modelId="{9D9C1541-3CC6-4922-877D-A7D26C03E4AA}" type="pres">
      <dgm:prSet presAssocID="{036BA9FF-1BF5-4D01-B2F3-D90FB5F25205}" presName="comp5" presStyleCnt="0"/>
      <dgm:spPr/>
    </dgm:pt>
    <dgm:pt modelId="{8D32F2ED-461E-44C1-9607-4CDB3830BA09}" type="pres">
      <dgm:prSet presAssocID="{036BA9FF-1BF5-4D01-B2F3-D90FB5F25205}" presName="circle5" presStyleLbl="node1" presStyleIdx="4" presStyleCnt="5" custScaleX="92997" custScaleY="93195"/>
      <dgm:spPr/>
      <dgm:t>
        <a:bodyPr/>
        <a:lstStyle/>
        <a:p>
          <a:endParaRPr lang="en-US"/>
        </a:p>
      </dgm:t>
    </dgm:pt>
    <dgm:pt modelId="{4CDE96D9-3B1E-4424-B638-8F5B2BA7FF53}" type="pres">
      <dgm:prSet presAssocID="{036BA9FF-1BF5-4D01-B2F3-D90FB5F25205}" presName="c5text" presStyleLbl="node1" presStyleIdx="4" presStyleCnt="5">
        <dgm:presLayoutVars>
          <dgm:bulletEnabled val="1"/>
        </dgm:presLayoutVars>
      </dgm:prSet>
      <dgm:spPr/>
      <dgm:t>
        <a:bodyPr/>
        <a:lstStyle/>
        <a:p>
          <a:endParaRPr lang="en-US"/>
        </a:p>
      </dgm:t>
    </dgm:pt>
  </dgm:ptLst>
  <dgm:cxnLst>
    <dgm:cxn modelId="{8984BF90-8FF2-4129-9A83-EFD0F38F9C3B}" type="presOf" srcId="{6F2C9923-00E5-4674-9E79-023D05B90411}" destId="{58590C2F-DE3C-43A8-8EC7-5EBCD468B697}" srcOrd="1" destOrd="0" presId="urn:microsoft.com/office/officeart/2005/8/layout/venn2"/>
    <dgm:cxn modelId="{47F22E5B-738F-4F5D-93D7-B0FD0971DBAF}" type="presOf" srcId="{FB5AB553-7A98-4A2C-82D8-D2512BA1DD6A}" destId="{13376543-ED64-42BF-9B2F-AF9D96255F83}" srcOrd="0" destOrd="0" presId="urn:microsoft.com/office/officeart/2005/8/layout/venn2"/>
    <dgm:cxn modelId="{782BC853-A8AF-41C7-960A-3477CFEE7EBE}" type="presOf" srcId="{076E8598-FE3C-4F96-9032-AA9545800E63}" destId="{10D99114-35B0-472E-B7C6-CD35D76D7CAB}" srcOrd="1" destOrd="0" presId="urn:microsoft.com/office/officeart/2005/8/layout/venn2"/>
    <dgm:cxn modelId="{DCA35328-7DE8-45B0-8CC2-B0695E6D74A6}" type="presOf" srcId="{036BA9FF-1BF5-4D01-B2F3-D90FB5F25205}" destId="{E3378E5D-0DEB-43F5-AEB1-3E30EB1BB0FD}" srcOrd="0" destOrd="0" presId="urn:microsoft.com/office/officeart/2005/8/layout/venn2"/>
    <dgm:cxn modelId="{C90455BA-74F3-4714-BABD-55E31A67C7F2}" type="presOf" srcId="{1145BA75-DB7F-43EF-A65F-8B930F4F5EC0}" destId="{1F90D11D-7B00-4F5E-98A1-66B42CDC8AE1}" srcOrd="1" destOrd="0" presId="urn:microsoft.com/office/officeart/2005/8/layout/venn2"/>
    <dgm:cxn modelId="{44ACB28E-2D6F-4B84-BBE6-C5A46C7A7677}" srcId="{036BA9FF-1BF5-4D01-B2F3-D90FB5F25205}" destId="{076E8598-FE3C-4F96-9032-AA9545800E63}" srcOrd="2" destOrd="0" parTransId="{8067DE48-BBE5-4F3E-9F50-F9F97EA5294E}" sibTransId="{F9D1706D-DCA7-4052-8868-596164E0652B}"/>
    <dgm:cxn modelId="{903C03A1-3F5B-45D7-9062-2B5570100007}" type="presOf" srcId="{1145BA75-DB7F-43EF-A65F-8B930F4F5EC0}" destId="{DE403204-203E-49B3-9BD1-B7A6A71BED95}" srcOrd="0" destOrd="0" presId="urn:microsoft.com/office/officeart/2005/8/layout/venn2"/>
    <dgm:cxn modelId="{8B596CD7-162F-44B9-8A4E-B39462F6E188}" srcId="{036BA9FF-1BF5-4D01-B2F3-D90FB5F25205}" destId="{FB5AB553-7A98-4A2C-82D8-D2512BA1DD6A}" srcOrd="0" destOrd="0" parTransId="{04726137-2255-4B19-B54E-47172491A3A6}" sibTransId="{6A4621C8-740B-4DD3-9AD0-E3273EA794A0}"/>
    <dgm:cxn modelId="{C64B8FFE-A6B7-4A8D-9B10-068AD4E2EC65}" srcId="{036BA9FF-1BF5-4D01-B2F3-D90FB5F25205}" destId="{1145BA75-DB7F-43EF-A65F-8B930F4F5EC0}" srcOrd="3" destOrd="0" parTransId="{9335DC93-C0F0-4038-91D3-81A47129CCC9}" sibTransId="{1CB719D9-B966-4E68-A8E5-AC895A71A99F}"/>
    <dgm:cxn modelId="{7C258FF9-69F4-4FBC-B2C4-08DB1CAB6D11}" type="presOf" srcId="{0D3C86E3-9DCA-4F64-80EB-F13DB8094A4C}" destId="{4CDE96D9-3B1E-4424-B638-8F5B2BA7FF53}" srcOrd="1" destOrd="0" presId="urn:microsoft.com/office/officeart/2005/8/layout/venn2"/>
    <dgm:cxn modelId="{A3707652-6162-49E2-B9AF-7A985E70AAC2}" type="presOf" srcId="{6F2C9923-00E5-4674-9E79-023D05B90411}" destId="{428D1515-95B1-4C3B-B54D-C49D0F3E64F5}" srcOrd="0" destOrd="0" presId="urn:microsoft.com/office/officeart/2005/8/layout/venn2"/>
    <dgm:cxn modelId="{3861A94D-A133-4F0F-B2C8-218F58F960E6}" type="presOf" srcId="{0D3C86E3-9DCA-4F64-80EB-F13DB8094A4C}" destId="{8D32F2ED-461E-44C1-9607-4CDB3830BA09}" srcOrd="0" destOrd="0" presId="urn:microsoft.com/office/officeart/2005/8/layout/venn2"/>
    <dgm:cxn modelId="{A666A11C-0B8B-4FE8-9AAE-3BE3C425DE06}" type="presOf" srcId="{FB5AB553-7A98-4A2C-82D8-D2512BA1DD6A}" destId="{A413D92A-7D6C-46A0-9C11-E6DA84A22CC1}" srcOrd="1" destOrd="0" presId="urn:microsoft.com/office/officeart/2005/8/layout/venn2"/>
    <dgm:cxn modelId="{1C2C7741-FC61-4A2C-9C41-45CC14BEEB13}" type="presOf" srcId="{076E8598-FE3C-4F96-9032-AA9545800E63}" destId="{BC222491-658A-44CC-AC1A-543B11ECD93B}" srcOrd="0" destOrd="0" presId="urn:microsoft.com/office/officeart/2005/8/layout/venn2"/>
    <dgm:cxn modelId="{626B8944-2B95-4D99-9E9A-9AC40EF6F139}" srcId="{036BA9FF-1BF5-4D01-B2F3-D90FB5F25205}" destId="{0D3C86E3-9DCA-4F64-80EB-F13DB8094A4C}" srcOrd="4" destOrd="0" parTransId="{C4F54165-52FE-4C99-B54C-37C25AA15673}" sibTransId="{9C8A7726-B159-44DE-83DC-944E2812384C}"/>
    <dgm:cxn modelId="{9FDD0EF2-1577-4F96-BB12-1594A2866962}" srcId="{036BA9FF-1BF5-4D01-B2F3-D90FB5F25205}" destId="{6F2C9923-00E5-4674-9E79-023D05B90411}" srcOrd="1" destOrd="0" parTransId="{73F3F2BB-249D-4F76-B384-DC1BA8E1C200}" sibTransId="{43D49D61-D7DE-48F1-846C-F87FBAC37952}"/>
    <dgm:cxn modelId="{47F754A1-33D5-42A4-97E0-65CD76BD9780}" type="presParOf" srcId="{E3378E5D-0DEB-43F5-AEB1-3E30EB1BB0FD}" destId="{D2822534-0936-407D-A5C8-0FFD0C17DCEB}" srcOrd="0" destOrd="0" presId="urn:microsoft.com/office/officeart/2005/8/layout/venn2"/>
    <dgm:cxn modelId="{54D920EE-E108-49F8-BAE9-B62AFE19D32F}" type="presParOf" srcId="{D2822534-0936-407D-A5C8-0FFD0C17DCEB}" destId="{13376543-ED64-42BF-9B2F-AF9D96255F83}" srcOrd="0" destOrd="0" presId="urn:microsoft.com/office/officeart/2005/8/layout/venn2"/>
    <dgm:cxn modelId="{C5498305-E33A-42BB-8FC1-76D45B6AF547}" type="presParOf" srcId="{D2822534-0936-407D-A5C8-0FFD0C17DCEB}" destId="{A413D92A-7D6C-46A0-9C11-E6DA84A22CC1}" srcOrd="1" destOrd="0" presId="urn:microsoft.com/office/officeart/2005/8/layout/venn2"/>
    <dgm:cxn modelId="{6E38011C-50CC-4A64-AA2A-219B847AFF1A}" type="presParOf" srcId="{E3378E5D-0DEB-43F5-AEB1-3E30EB1BB0FD}" destId="{F0A77134-2E70-47E3-8228-EF3E8A31A437}" srcOrd="1" destOrd="0" presId="urn:microsoft.com/office/officeart/2005/8/layout/venn2"/>
    <dgm:cxn modelId="{1D5834F6-90C3-4FC0-A570-4965B3FFB773}" type="presParOf" srcId="{F0A77134-2E70-47E3-8228-EF3E8A31A437}" destId="{428D1515-95B1-4C3B-B54D-C49D0F3E64F5}" srcOrd="0" destOrd="0" presId="urn:microsoft.com/office/officeart/2005/8/layout/venn2"/>
    <dgm:cxn modelId="{C9465ABC-90CB-469B-8F25-01F7E832D9EB}" type="presParOf" srcId="{F0A77134-2E70-47E3-8228-EF3E8A31A437}" destId="{58590C2F-DE3C-43A8-8EC7-5EBCD468B697}" srcOrd="1" destOrd="0" presId="urn:microsoft.com/office/officeart/2005/8/layout/venn2"/>
    <dgm:cxn modelId="{25B2B686-BF41-4F3B-8AC6-9DCAA8BC04FF}" type="presParOf" srcId="{E3378E5D-0DEB-43F5-AEB1-3E30EB1BB0FD}" destId="{32977B7F-75D7-4E7F-952C-9E65B13EF937}" srcOrd="2" destOrd="0" presId="urn:microsoft.com/office/officeart/2005/8/layout/venn2"/>
    <dgm:cxn modelId="{28ACFAF6-88BA-4A0A-8FC6-D37194D92E89}" type="presParOf" srcId="{32977B7F-75D7-4E7F-952C-9E65B13EF937}" destId="{BC222491-658A-44CC-AC1A-543B11ECD93B}" srcOrd="0" destOrd="0" presId="urn:microsoft.com/office/officeart/2005/8/layout/venn2"/>
    <dgm:cxn modelId="{29492FE4-4FF1-41AB-BF1C-F2FE0595DE2A}" type="presParOf" srcId="{32977B7F-75D7-4E7F-952C-9E65B13EF937}" destId="{10D99114-35B0-472E-B7C6-CD35D76D7CAB}" srcOrd="1" destOrd="0" presId="urn:microsoft.com/office/officeart/2005/8/layout/venn2"/>
    <dgm:cxn modelId="{4DF4A044-6C02-4C0E-A930-79803C4CFCF5}" type="presParOf" srcId="{E3378E5D-0DEB-43F5-AEB1-3E30EB1BB0FD}" destId="{FA44D559-E185-426C-95D6-CB90323243D4}" srcOrd="3" destOrd="0" presId="urn:microsoft.com/office/officeart/2005/8/layout/venn2"/>
    <dgm:cxn modelId="{1C96F48C-AEF2-4764-AABD-930A0182039F}" type="presParOf" srcId="{FA44D559-E185-426C-95D6-CB90323243D4}" destId="{DE403204-203E-49B3-9BD1-B7A6A71BED95}" srcOrd="0" destOrd="0" presId="urn:microsoft.com/office/officeart/2005/8/layout/venn2"/>
    <dgm:cxn modelId="{C47C6CC7-36BF-4651-B959-2D8B1622EBE7}" type="presParOf" srcId="{FA44D559-E185-426C-95D6-CB90323243D4}" destId="{1F90D11D-7B00-4F5E-98A1-66B42CDC8AE1}" srcOrd="1" destOrd="0" presId="urn:microsoft.com/office/officeart/2005/8/layout/venn2"/>
    <dgm:cxn modelId="{BF953117-3FFA-41A6-A356-AD7EA85E23F6}" type="presParOf" srcId="{E3378E5D-0DEB-43F5-AEB1-3E30EB1BB0FD}" destId="{9D9C1541-3CC6-4922-877D-A7D26C03E4AA}" srcOrd="4" destOrd="0" presId="urn:microsoft.com/office/officeart/2005/8/layout/venn2"/>
    <dgm:cxn modelId="{30190839-8A9D-4F2E-8DE8-3E7A282B3129}" type="presParOf" srcId="{9D9C1541-3CC6-4922-877D-A7D26C03E4AA}" destId="{8D32F2ED-461E-44C1-9607-4CDB3830BA09}" srcOrd="0" destOrd="0" presId="urn:microsoft.com/office/officeart/2005/8/layout/venn2"/>
    <dgm:cxn modelId="{BCA57920-61E7-41A2-B01C-8282E0750A35}" type="presParOf" srcId="{9D9C1541-3CC6-4922-877D-A7D26C03E4AA}" destId="{4CDE96D9-3B1E-4424-B638-8F5B2BA7FF5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76543-ED64-42BF-9B2F-AF9D96255F83}">
      <dsp:nvSpPr>
        <dsp:cNvPr id="0" name=""/>
        <dsp:cNvSpPr/>
      </dsp:nvSpPr>
      <dsp:spPr>
        <a:xfrm>
          <a:off x="161778" y="0"/>
          <a:ext cx="4670473" cy="4670473"/>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Community</a:t>
          </a:r>
          <a:r>
            <a:rPr lang="en-US" sz="1100" kern="1200" dirty="0" smtClean="0">
              <a:solidFill>
                <a:sysClr val="window" lastClr="FFFFFF"/>
              </a:solidFill>
              <a:latin typeface="Calibri"/>
              <a:ea typeface="+mn-ea"/>
              <a:cs typeface="+mn-cs"/>
            </a:rPr>
            <a:t> </a:t>
          </a:r>
          <a:endParaRPr lang="en-US" sz="1100" kern="1200" dirty="0">
            <a:solidFill>
              <a:sysClr val="window" lastClr="FFFFFF"/>
            </a:solidFill>
            <a:latin typeface="Calibri"/>
            <a:ea typeface="+mn-ea"/>
            <a:cs typeface="+mn-cs"/>
          </a:endParaRPr>
        </a:p>
      </dsp:txBody>
      <dsp:txXfrm>
        <a:off x="1877792" y="301920"/>
        <a:ext cx="1238445" cy="330253"/>
      </dsp:txXfrm>
    </dsp:sp>
    <dsp:sp modelId="{428D1515-95B1-4C3B-B54D-C49D0F3E64F5}">
      <dsp:nvSpPr>
        <dsp:cNvPr id="0" name=""/>
        <dsp:cNvSpPr/>
      </dsp:nvSpPr>
      <dsp:spPr>
        <a:xfrm>
          <a:off x="512063" y="700571"/>
          <a:ext cx="3969902" cy="3969902"/>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Industry</a:t>
          </a:r>
          <a:endParaRPr lang="en-US" sz="1100" kern="1200" dirty="0">
            <a:solidFill>
              <a:sysClr val="window" lastClr="FFFFFF"/>
            </a:solidFill>
            <a:latin typeface="Calibri"/>
            <a:ea typeface="+mn-ea"/>
            <a:cs typeface="+mn-cs"/>
          </a:endParaRPr>
        </a:p>
      </dsp:txBody>
      <dsp:txXfrm>
        <a:off x="1891724" y="995698"/>
        <a:ext cx="1210580" cy="322822"/>
      </dsp:txXfrm>
    </dsp:sp>
    <dsp:sp modelId="{BC222491-658A-44CC-AC1A-543B11ECD93B}">
      <dsp:nvSpPr>
        <dsp:cNvPr id="0" name=""/>
        <dsp:cNvSpPr/>
      </dsp:nvSpPr>
      <dsp:spPr>
        <a:xfrm>
          <a:off x="862349" y="1401142"/>
          <a:ext cx="3269331" cy="3269331"/>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NSF, NIH, NCI, Defense, ONR</a:t>
          </a:r>
          <a:endParaRPr lang="en-US" sz="1400" kern="1200" dirty="0">
            <a:solidFill>
              <a:sysClr val="window" lastClr="FFFFFF"/>
            </a:solidFill>
            <a:latin typeface="Calibri"/>
            <a:ea typeface="+mn-ea"/>
            <a:cs typeface="+mn-cs"/>
          </a:endParaRPr>
        </a:p>
      </dsp:txBody>
      <dsp:txXfrm>
        <a:off x="1898845" y="1692798"/>
        <a:ext cx="1196339" cy="319023"/>
      </dsp:txXfrm>
    </dsp:sp>
    <dsp:sp modelId="{DE403204-203E-49B3-9BD1-B7A6A71BED95}">
      <dsp:nvSpPr>
        <dsp:cNvPr id="0" name=""/>
        <dsp:cNvSpPr/>
      </dsp:nvSpPr>
      <dsp:spPr>
        <a:xfrm>
          <a:off x="1212634" y="2031380"/>
          <a:ext cx="2568760" cy="2568760"/>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DOE-OS</a:t>
          </a:r>
        </a:p>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BES-NP-FES-ASCR</a:t>
          </a:r>
          <a:endParaRPr lang="en-US" sz="1400" kern="1200" dirty="0">
            <a:solidFill>
              <a:sysClr val="window" lastClr="FFFFFF"/>
            </a:solidFill>
            <a:latin typeface="Calibri"/>
            <a:ea typeface="+mn-ea"/>
            <a:cs typeface="+mn-cs"/>
          </a:endParaRPr>
        </a:p>
      </dsp:txBody>
      <dsp:txXfrm>
        <a:off x="2006589" y="2330282"/>
        <a:ext cx="980850" cy="326950"/>
      </dsp:txXfrm>
    </dsp:sp>
    <dsp:sp modelId="{8D32F2ED-461E-44C1-9607-4CDB3830BA09}">
      <dsp:nvSpPr>
        <dsp:cNvPr id="0" name=""/>
        <dsp:cNvSpPr/>
      </dsp:nvSpPr>
      <dsp:spPr>
        <a:xfrm>
          <a:off x="1628334" y="2865849"/>
          <a:ext cx="1737360" cy="1741059"/>
        </a:xfrm>
        <a:prstGeom prst="ellipse">
          <a:avLst/>
        </a:prstGeom>
        <a:gradFill rotWithShape="0">
          <a:gsLst>
            <a:gs pos="0">
              <a:srgbClr val="294171">
                <a:hueOff val="0"/>
                <a:satOff val="0"/>
                <a:lumOff val="0"/>
                <a:alphaOff val="0"/>
                <a:shade val="51000"/>
                <a:satMod val="130000"/>
              </a:srgbClr>
            </a:gs>
            <a:gs pos="80000">
              <a:srgbClr val="294171">
                <a:hueOff val="0"/>
                <a:satOff val="0"/>
                <a:lumOff val="0"/>
                <a:alphaOff val="0"/>
                <a:shade val="93000"/>
                <a:satMod val="130000"/>
              </a:srgbClr>
            </a:gs>
            <a:gs pos="100000">
              <a:srgbClr val="29417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OHEP </a:t>
          </a:r>
        </a:p>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Steward for long lead  R&amp;D</a:t>
          </a:r>
          <a:endParaRPr lang="en-US" sz="1400" kern="1200" dirty="0">
            <a:solidFill>
              <a:sysClr val="window" lastClr="FFFFFF"/>
            </a:solidFill>
            <a:latin typeface="Calibri"/>
            <a:ea typeface="+mn-ea"/>
            <a:cs typeface="+mn-cs"/>
          </a:endParaRPr>
        </a:p>
      </dsp:txBody>
      <dsp:txXfrm>
        <a:off x="2062675" y="3428600"/>
        <a:ext cx="868679" cy="61555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0.14625</cdr:x>
      <cdr:y>0.45337</cdr:y>
    </cdr:from>
    <cdr:to>
      <cdr:x>0.25875</cdr:x>
      <cdr:y>0.5825</cdr:y>
    </cdr:to>
    <cdr:sp macro="" textlink="">
      <cdr:nvSpPr>
        <cdr:cNvPr id="2" name="TextBox 1"/>
        <cdr:cNvSpPr txBox="1"/>
      </cdr:nvSpPr>
      <cdr:spPr>
        <a:xfrm xmlns:a="http://schemas.openxmlformats.org/drawingml/2006/main">
          <a:off x="891540" y="2407920"/>
          <a:ext cx="685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cdr:x>
      <cdr:y>0.44763</cdr:y>
    </cdr:from>
    <cdr:to>
      <cdr:x>0.25875</cdr:x>
      <cdr:y>0.59828</cdr:y>
    </cdr:to>
    <cdr:sp macro="" textlink="">
      <cdr:nvSpPr>
        <cdr:cNvPr id="3" name="Rectangle 2"/>
        <cdr:cNvSpPr/>
      </cdr:nvSpPr>
      <cdr:spPr>
        <a:xfrm xmlns:a="http://schemas.openxmlformats.org/drawingml/2006/main">
          <a:off x="853440" y="2377440"/>
          <a:ext cx="723900" cy="800109"/>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0.13851</cdr:x>
      <cdr:y>0.46923</cdr:y>
    </cdr:from>
    <cdr:to>
      <cdr:x>0.25476</cdr:x>
      <cdr:y>0.61557</cdr:y>
    </cdr:to>
    <cdr:sp macro="" textlink="">
      <cdr:nvSpPr>
        <cdr:cNvPr id="4" name="TextBox 3"/>
        <cdr:cNvSpPr txBox="1"/>
      </cdr:nvSpPr>
      <cdr:spPr>
        <a:xfrm xmlns:a="http://schemas.openxmlformats.org/drawingml/2006/main">
          <a:off x="944880" y="2788920"/>
          <a:ext cx="793049" cy="869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000" b="1" dirty="0" smtClean="0"/>
        </a:p>
        <a:p xmlns:a="http://schemas.openxmlformats.org/drawingml/2006/main">
          <a:pPr algn="ctr"/>
          <a:r>
            <a:rPr lang="en-US" sz="1000" b="1" dirty="0" smtClean="0"/>
            <a:t>Ion </a:t>
          </a:r>
          <a:r>
            <a:rPr lang="en-US" sz="1000" b="1" dirty="0"/>
            <a:t>Beam Analysis</a:t>
          </a:r>
        </a:p>
      </cdr:txBody>
    </cdr:sp>
  </cdr:relSizeAnchor>
  <cdr:relSizeAnchor xmlns:cdr="http://schemas.openxmlformats.org/drawingml/2006/chartDrawing">
    <cdr:from>
      <cdr:x>0.835</cdr:x>
      <cdr:y>0.62267</cdr:y>
    </cdr:from>
    <cdr:to>
      <cdr:x>0.86125</cdr:x>
      <cdr:y>0.69871</cdr:y>
    </cdr:to>
    <cdr:sp macro="" textlink="">
      <cdr:nvSpPr>
        <cdr:cNvPr id="5" name="Rectangle 4"/>
        <cdr:cNvSpPr/>
      </cdr:nvSpPr>
      <cdr:spPr>
        <a:xfrm xmlns:a="http://schemas.openxmlformats.org/drawingml/2006/main">
          <a:off x="5090160" y="3307080"/>
          <a:ext cx="160020" cy="403860"/>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0.81125</cdr:x>
      <cdr:y>0.74462</cdr:y>
    </cdr:from>
    <cdr:to>
      <cdr:x>0.91</cdr:x>
      <cdr:y>0.83357</cdr:y>
    </cdr:to>
    <cdr:sp macro="" textlink="">
      <cdr:nvSpPr>
        <cdr:cNvPr id="6" name="TextBox 5"/>
        <cdr:cNvSpPr txBox="1"/>
      </cdr:nvSpPr>
      <cdr:spPr>
        <a:xfrm xmlns:a="http://schemas.openxmlformats.org/drawingml/2006/main">
          <a:off x="4945380" y="3954780"/>
          <a:ext cx="601980" cy="472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t>E-Beam</a:t>
          </a:r>
        </a:p>
        <a:p xmlns:a="http://schemas.openxmlformats.org/drawingml/2006/main">
          <a:r>
            <a:rPr lang="en-US" sz="1000" b="1" dirty="0"/>
            <a:t>Melting</a:t>
          </a:r>
        </a:p>
      </cdr:txBody>
    </cdr:sp>
  </cdr:relSizeAnchor>
  <cdr:relSizeAnchor xmlns:cdr="http://schemas.openxmlformats.org/drawingml/2006/chartDrawing">
    <cdr:from>
      <cdr:x>0.67125</cdr:x>
      <cdr:y>0.10617</cdr:y>
    </cdr:from>
    <cdr:to>
      <cdr:x>0.76875</cdr:x>
      <cdr:y>0.22382</cdr:y>
    </cdr:to>
    <cdr:sp macro="" textlink="">
      <cdr:nvSpPr>
        <cdr:cNvPr id="7" name="Rectangle 6"/>
        <cdr:cNvSpPr/>
      </cdr:nvSpPr>
      <cdr:spPr>
        <a:xfrm xmlns:a="http://schemas.openxmlformats.org/drawingml/2006/main">
          <a:off x="4091940" y="563881"/>
          <a:ext cx="594360" cy="624839"/>
        </a:xfrm>
        <a:prstGeom xmlns:a="http://schemas.openxmlformats.org/drawingml/2006/main" prst="rect">
          <a:avLst/>
        </a:prstGeom>
        <a:solidFill xmlns:a="http://schemas.openxmlformats.org/drawingml/2006/main">
          <a:schemeClr val="accent3">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700" b="1" dirty="0" smtClean="0">
            <a:solidFill>
              <a:srgbClr val="000000"/>
            </a:solidFill>
          </a:endParaRPr>
        </a:p>
      </cdr:txBody>
    </cdr:sp>
  </cdr:relSizeAnchor>
  <cdr:relSizeAnchor xmlns:cdr="http://schemas.openxmlformats.org/drawingml/2006/chartDrawing">
    <cdr:from>
      <cdr:x>0.43625</cdr:x>
      <cdr:y>0.39598</cdr:y>
    </cdr:from>
    <cdr:to>
      <cdr:x>0.615</cdr:x>
      <cdr:y>0.4462</cdr:y>
    </cdr:to>
    <cdr:sp macro="" textlink="">
      <cdr:nvSpPr>
        <cdr:cNvPr id="8" name="Rectangle 7"/>
        <cdr:cNvSpPr/>
      </cdr:nvSpPr>
      <cdr:spPr>
        <a:xfrm xmlns:a="http://schemas.openxmlformats.org/drawingml/2006/main">
          <a:off x="2659380" y="2103105"/>
          <a:ext cx="1089660" cy="266726"/>
        </a:xfrm>
        <a:prstGeom xmlns:a="http://schemas.openxmlformats.org/drawingml/2006/main" prst="rect">
          <a:avLst/>
        </a:prstGeom>
        <a:solidFill xmlns:a="http://schemas.openxmlformats.org/drawingml/2006/main">
          <a:schemeClr val="accent3">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0.67375</cdr:x>
      <cdr:y>0.39598</cdr:y>
    </cdr:from>
    <cdr:to>
      <cdr:x>0.75625</cdr:x>
      <cdr:y>0.54663</cdr:y>
    </cdr:to>
    <cdr:sp macro="" textlink="">
      <cdr:nvSpPr>
        <cdr:cNvPr id="9" name="Right Triangle 8"/>
        <cdr:cNvSpPr/>
      </cdr:nvSpPr>
      <cdr:spPr>
        <a:xfrm xmlns:a="http://schemas.openxmlformats.org/drawingml/2006/main">
          <a:off x="4107180" y="2103105"/>
          <a:ext cx="502920" cy="800115"/>
        </a:xfrm>
        <a:prstGeom xmlns:a="http://schemas.openxmlformats.org/drawingml/2006/main" prst="rtTriangle">
          <a:avLst/>
        </a:prstGeom>
        <a:solidFill xmlns:a="http://schemas.openxmlformats.org/drawingml/2006/main">
          <a:schemeClr val="accent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0.49583</cdr:x>
      <cdr:y>0.54089</cdr:y>
    </cdr:from>
    <cdr:to>
      <cdr:x>0.6275</cdr:x>
      <cdr:y>0.59637</cdr:y>
    </cdr:to>
    <cdr:sp macro="" textlink="">
      <cdr:nvSpPr>
        <cdr:cNvPr id="13" name="Rectangle 12"/>
        <cdr:cNvSpPr/>
      </cdr:nvSpPr>
      <cdr:spPr>
        <a:xfrm xmlns:a="http://schemas.openxmlformats.org/drawingml/2006/main">
          <a:off x="3022600" y="2872740"/>
          <a:ext cx="802640" cy="294640"/>
        </a:xfrm>
        <a:prstGeom xmlns:a="http://schemas.openxmlformats.org/drawingml/2006/main" prst="rect">
          <a:avLst/>
        </a:prstGeom>
        <a:solidFill xmlns:a="http://schemas.openxmlformats.org/drawingml/2006/main">
          <a:schemeClr val="accent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0.53958</cdr:x>
      <cdr:y>0.55667</cdr:y>
    </cdr:from>
    <cdr:to>
      <cdr:x>0.67125</cdr:x>
      <cdr:y>0.59589</cdr:y>
    </cdr:to>
    <cdr:sp macro="" textlink="">
      <cdr:nvSpPr>
        <cdr:cNvPr id="14" name="Rectangle 13"/>
        <cdr:cNvSpPr/>
      </cdr:nvSpPr>
      <cdr:spPr>
        <a:xfrm xmlns:a="http://schemas.openxmlformats.org/drawingml/2006/main">
          <a:off x="3289300" y="2956560"/>
          <a:ext cx="802640" cy="208280"/>
        </a:xfrm>
        <a:prstGeom xmlns:a="http://schemas.openxmlformats.org/drawingml/2006/main" prst="rect">
          <a:avLst/>
        </a:prstGeom>
        <a:solidFill xmlns:a="http://schemas.openxmlformats.org/drawingml/2006/main">
          <a:schemeClr val="accent3">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0.6725</cdr:x>
      <cdr:y>0.59493</cdr:y>
    </cdr:from>
    <cdr:to>
      <cdr:x>0.72</cdr:x>
      <cdr:y>0.86657</cdr:y>
    </cdr:to>
    <cdr:sp macro="" textlink="">
      <cdr:nvSpPr>
        <cdr:cNvPr id="15" name="Rectangle 14"/>
        <cdr:cNvSpPr/>
      </cdr:nvSpPr>
      <cdr:spPr>
        <a:xfrm xmlns:a="http://schemas.openxmlformats.org/drawingml/2006/main">
          <a:off x="4587745" y="3536026"/>
          <a:ext cx="324041" cy="1614519"/>
        </a:xfrm>
        <a:prstGeom xmlns:a="http://schemas.openxmlformats.org/drawingml/2006/main" prst="rect">
          <a:avLst/>
        </a:prstGeom>
        <a:solidFill xmlns:a="http://schemas.openxmlformats.org/drawingml/2006/main">
          <a:srgbClr val="00B0F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0.69778</cdr:x>
      <cdr:y>0.59343</cdr:y>
    </cdr:from>
    <cdr:to>
      <cdr:x>0.77918</cdr:x>
      <cdr:y>0.63791</cdr:y>
    </cdr:to>
    <cdr:sp macro="" textlink="">
      <cdr:nvSpPr>
        <cdr:cNvPr id="16" name="Rectangle 15"/>
        <cdr:cNvSpPr/>
      </cdr:nvSpPr>
      <cdr:spPr>
        <a:xfrm xmlns:a="http://schemas.openxmlformats.org/drawingml/2006/main" rot="19667826">
          <a:off x="4253643" y="3151802"/>
          <a:ext cx="496244" cy="23622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0.67208</cdr:x>
      <cdr:y>0.3955</cdr:y>
    </cdr:from>
    <cdr:to>
      <cdr:x>0.72</cdr:x>
      <cdr:y>0.43472</cdr:y>
    </cdr:to>
    <cdr:sp macro="" textlink="">
      <cdr:nvSpPr>
        <cdr:cNvPr id="17" name="Rectangle 16"/>
        <cdr:cNvSpPr/>
      </cdr:nvSpPr>
      <cdr:spPr>
        <a:xfrm xmlns:a="http://schemas.openxmlformats.org/drawingml/2006/main">
          <a:off x="4097020" y="2100580"/>
          <a:ext cx="292100" cy="208280"/>
        </a:xfrm>
        <a:prstGeom xmlns:a="http://schemas.openxmlformats.org/drawingml/2006/main" prst="rect">
          <a:avLst/>
        </a:prstGeom>
        <a:solidFill xmlns:a="http://schemas.openxmlformats.org/drawingml/2006/main">
          <a:schemeClr val="accent4">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0.51375</cdr:x>
      <cdr:y>0.35533</cdr:y>
    </cdr:from>
    <cdr:to>
      <cdr:x>0.58625</cdr:x>
      <cdr:y>0.49354</cdr:y>
    </cdr:to>
    <cdr:sp macro="" textlink="">
      <cdr:nvSpPr>
        <cdr:cNvPr id="18" name="Rectangle 17"/>
        <cdr:cNvSpPr/>
      </cdr:nvSpPr>
      <cdr:spPr>
        <a:xfrm xmlns:a="http://schemas.openxmlformats.org/drawingml/2006/main">
          <a:off x="3131820" y="1887220"/>
          <a:ext cx="441960" cy="734060"/>
        </a:xfrm>
        <a:prstGeom xmlns:a="http://schemas.openxmlformats.org/drawingml/2006/main" prst="rect">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0.555</cdr:x>
      <cdr:y>0.4462</cdr:y>
    </cdr:from>
    <cdr:to>
      <cdr:x>0.615</cdr:x>
      <cdr:y>0.49307</cdr:y>
    </cdr:to>
    <cdr:sp macro="" textlink="">
      <cdr:nvSpPr>
        <cdr:cNvPr id="19" name="Rectangle 18"/>
        <cdr:cNvSpPr/>
      </cdr:nvSpPr>
      <cdr:spPr>
        <a:xfrm xmlns:a="http://schemas.openxmlformats.org/drawingml/2006/main">
          <a:off x="3383280" y="2369820"/>
          <a:ext cx="365760" cy="248932"/>
        </a:xfrm>
        <a:prstGeom xmlns:a="http://schemas.openxmlformats.org/drawingml/2006/main" prst="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0.46108</cdr:x>
      <cdr:y>0.29387</cdr:y>
    </cdr:from>
    <cdr:to>
      <cdr:x>0.6164</cdr:x>
      <cdr:y>0.41184</cdr:y>
    </cdr:to>
    <cdr:sp macro="" textlink="">
      <cdr:nvSpPr>
        <cdr:cNvPr id="22" name="Chord 21"/>
        <cdr:cNvSpPr/>
      </cdr:nvSpPr>
      <cdr:spPr>
        <a:xfrm xmlns:a="http://schemas.openxmlformats.org/drawingml/2006/main" rot="10428859">
          <a:off x="2810756" y="1560800"/>
          <a:ext cx="946788" cy="626526"/>
        </a:xfrm>
        <a:prstGeom xmlns:a="http://schemas.openxmlformats.org/drawingml/2006/main" prst="chord">
          <a:avLst/>
        </a:prstGeom>
        <a:solidFill xmlns:a="http://schemas.openxmlformats.org/drawingml/2006/main">
          <a:schemeClr val="accent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0.3925</cdr:x>
      <cdr:y>0.70588</cdr:y>
    </cdr:from>
    <cdr:to>
      <cdr:x>0.465</cdr:x>
      <cdr:y>0.74749</cdr:y>
    </cdr:to>
    <cdr:sp macro="" textlink="">
      <cdr:nvSpPr>
        <cdr:cNvPr id="24" name="TextBox 23"/>
        <cdr:cNvSpPr txBox="1"/>
      </cdr:nvSpPr>
      <cdr:spPr>
        <a:xfrm xmlns:a="http://schemas.openxmlformats.org/drawingml/2006/main">
          <a:off x="2392680" y="3749040"/>
          <a:ext cx="44196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err="1"/>
            <a:t>mW</a:t>
          </a:r>
          <a:endParaRPr lang="en-US" sz="1100" b="1" dirty="0"/>
        </a:p>
      </cdr:txBody>
    </cdr:sp>
  </cdr:relSizeAnchor>
  <cdr:relSizeAnchor xmlns:cdr="http://schemas.openxmlformats.org/drawingml/2006/chartDrawing">
    <cdr:from>
      <cdr:x>0.57</cdr:x>
      <cdr:y>0.70875</cdr:y>
    </cdr:from>
    <cdr:to>
      <cdr:x>0.6175</cdr:x>
      <cdr:y>0.75753</cdr:y>
    </cdr:to>
    <cdr:sp macro="" textlink="">
      <cdr:nvSpPr>
        <cdr:cNvPr id="25" name="TextBox 24"/>
        <cdr:cNvSpPr txBox="1"/>
      </cdr:nvSpPr>
      <cdr:spPr>
        <a:xfrm xmlns:a="http://schemas.openxmlformats.org/drawingml/2006/main">
          <a:off x="3474720" y="3764280"/>
          <a:ext cx="289560" cy="259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W</a:t>
          </a:r>
        </a:p>
      </cdr:txBody>
    </cdr:sp>
  </cdr:relSizeAnchor>
  <cdr:relSizeAnchor xmlns:cdr="http://schemas.openxmlformats.org/drawingml/2006/chartDrawing">
    <cdr:from>
      <cdr:x>0.76375</cdr:x>
      <cdr:y>0.71879</cdr:y>
    </cdr:from>
    <cdr:to>
      <cdr:x>0.86625</cdr:x>
      <cdr:y>0.76327</cdr:y>
    </cdr:to>
    <cdr:sp macro="" textlink="">
      <cdr:nvSpPr>
        <cdr:cNvPr id="26" name="TextBox 25"/>
        <cdr:cNvSpPr txBox="1"/>
      </cdr:nvSpPr>
      <cdr:spPr>
        <a:xfrm xmlns:a="http://schemas.openxmlformats.org/drawingml/2006/main">
          <a:off x="4655820" y="3817620"/>
          <a:ext cx="624840" cy="2362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0.7425</cdr:x>
      <cdr:y>0.70875</cdr:y>
    </cdr:from>
    <cdr:to>
      <cdr:x>0.8175</cdr:x>
      <cdr:y>0.75897</cdr:y>
    </cdr:to>
    <cdr:sp macro="" textlink="">
      <cdr:nvSpPr>
        <cdr:cNvPr id="27" name="TextBox 26"/>
        <cdr:cNvSpPr txBox="1"/>
      </cdr:nvSpPr>
      <cdr:spPr>
        <a:xfrm xmlns:a="http://schemas.openxmlformats.org/drawingml/2006/main">
          <a:off x="4526280" y="3764280"/>
          <a:ext cx="4572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kW</a:t>
          </a:r>
        </a:p>
      </cdr:txBody>
    </cdr:sp>
  </cdr:relSizeAnchor>
  <cdr:relSizeAnchor xmlns:cdr="http://schemas.openxmlformats.org/drawingml/2006/chartDrawing">
    <cdr:from>
      <cdr:x>0.85114</cdr:x>
      <cdr:y>0.58462</cdr:y>
    </cdr:from>
    <cdr:to>
      <cdr:x>0.92739</cdr:x>
      <cdr:y>0.64918</cdr:y>
    </cdr:to>
    <cdr:sp macro="" textlink="">
      <cdr:nvSpPr>
        <cdr:cNvPr id="28" name="TextBox 27"/>
        <cdr:cNvSpPr txBox="1"/>
      </cdr:nvSpPr>
      <cdr:spPr>
        <a:xfrm xmlns:a="http://schemas.openxmlformats.org/drawingml/2006/main">
          <a:off x="5806440" y="3474720"/>
          <a:ext cx="520171" cy="3837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MW</a:t>
          </a:r>
        </a:p>
      </cdr:txBody>
    </cdr:sp>
  </cdr:relSizeAnchor>
  <cdr:relSizeAnchor xmlns:cdr="http://schemas.openxmlformats.org/drawingml/2006/chartDrawing">
    <cdr:from>
      <cdr:x>0.05125</cdr:x>
      <cdr:y>0.74175</cdr:y>
    </cdr:from>
    <cdr:to>
      <cdr:x>0.1375</cdr:x>
      <cdr:y>0.78479</cdr:y>
    </cdr:to>
    <cdr:sp macro="" textlink="">
      <cdr:nvSpPr>
        <cdr:cNvPr id="30" name="TextBox 29"/>
        <cdr:cNvSpPr txBox="1"/>
      </cdr:nvSpPr>
      <cdr:spPr>
        <a:xfrm xmlns:a="http://schemas.openxmlformats.org/drawingml/2006/main">
          <a:off x="312420" y="3939540"/>
          <a:ext cx="52578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(keV)</a:t>
          </a:r>
        </a:p>
      </cdr:txBody>
    </cdr:sp>
  </cdr:relSizeAnchor>
  <cdr:relSizeAnchor xmlns:cdr="http://schemas.openxmlformats.org/drawingml/2006/chartDrawing">
    <cdr:from>
      <cdr:x>0.05</cdr:x>
      <cdr:y>0.44046</cdr:y>
    </cdr:from>
    <cdr:to>
      <cdr:x>0.14</cdr:x>
      <cdr:y>0.48924</cdr:y>
    </cdr:to>
    <cdr:sp macro="" textlink="">
      <cdr:nvSpPr>
        <cdr:cNvPr id="31" name="TextBox 30"/>
        <cdr:cNvSpPr txBox="1"/>
      </cdr:nvSpPr>
      <cdr:spPr>
        <a:xfrm xmlns:a="http://schemas.openxmlformats.org/drawingml/2006/main">
          <a:off x="304800" y="2339340"/>
          <a:ext cx="548640" cy="259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(MeV)</a:t>
          </a:r>
        </a:p>
      </cdr:txBody>
    </cdr:sp>
  </cdr:relSizeAnchor>
  <cdr:relSizeAnchor xmlns:cdr="http://schemas.openxmlformats.org/drawingml/2006/chartDrawing">
    <cdr:from>
      <cdr:x>0.07125</cdr:x>
      <cdr:y>0.15352</cdr:y>
    </cdr:from>
    <cdr:to>
      <cdr:x>0.22125</cdr:x>
      <cdr:y>0.3429</cdr:y>
    </cdr:to>
    <cdr:sp macro="" textlink="">
      <cdr:nvSpPr>
        <cdr:cNvPr id="32" name="TextBox 31"/>
        <cdr:cNvSpPr txBox="1"/>
      </cdr:nvSpPr>
      <cdr:spPr>
        <a:xfrm xmlns:a="http://schemas.openxmlformats.org/drawingml/2006/main">
          <a:off x="434340" y="815340"/>
          <a:ext cx="91440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cdr:x>
      <cdr:y>0.13486</cdr:y>
    </cdr:from>
    <cdr:to>
      <cdr:x>0.13875</cdr:x>
      <cdr:y>0.18364</cdr:y>
    </cdr:to>
    <cdr:sp macro="" textlink="">
      <cdr:nvSpPr>
        <cdr:cNvPr id="33" name="TextBox 32"/>
        <cdr:cNvSpPr txBox="1"/>
      </cdr:nvSpPr>
      <cdr:spPr>
        <a:xfrm xmlns:a="http://schemas.openxmlformats.org/drawingml/2006/main">
          <a:off x="304800" y="716280"/>
          <a:ext cx="54102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(GeV)</a:t>
          </a:r>
        </a:p>
      </cdr:txBody>
    </cdr:sp>
  </cdr:relSizeAnchor>
  <cdr:relSizeAnchor xmlns:cdr="http://schemas.openxmlformats.org/drawingml/2006/chartDrawing">
    <cdr:from>
      <cdr:x>0.235</cdr:x>
      <cdr:y>0.91966</cdr:y>
    </cdr:from>
    <cdr:to>
      <cdr:x>0.3175</cdr:x>
      <cdr:y>0.97418</cdr:y>
    </cdr:to>
    <cdr:sp macro="" textlink="">
      <cdr:nvSpPr>
        <cdr:cNvPr id="34" name="TextBox 33"/>
        <cdr:cNvSpPr txBox="1"/>
      </cdr:nvSpPr>
      <cdr:spPr>
        <a:xfrm xmlns:a="http://schemas.openxmlformats.org/drawingml/2006/main">
          <a:off x="1432560" y="4884420"/>
          <a:ext cx="502920"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err="1">
              <a:solidFill>
                <a:srgbClr val="000000"/>
              </a:solidFill>
            </a:rPr>
            <a:t>nA</a:t>
          </a:r>
          <a:endParaRPr lang="en-US" sz="1100" b="1" dirty="0">
            <a:solidFill>
              <a:srgbClr val="000000"/>
            </a:solidFill>
          </a:endParaRPr>
        </a:p>
      </cdr:txBody>
    </cdr:sp>
  </cdr:relSizeAnchor>
  <cdr:relSizeAnchor xmlns:cdr="http://schemas.openxmlformats.org/drawingml/2006/chartDrawing">
    <cdr:from>
      <cdr:x>0.40875</cdr:x>
      <cdr:y>0.91966</cdr:y>
    </cdr:from>
    <cdr:to>
      <cdr:x>0.46375</cdr:x>
      <cdr:y>0.9627</cdr:y>
    </cdr:to>
    <cdr:sp macro="" textlink="">
      <cdr:nvSpPr>
        <cdr:cNvPr id="35" name="TextBox 34"/>
        <cdr:cNvSpPr txBox="1"/>
      </cdr:nvSpPr>
      <cdr:spPr>
        <a:xfrm xmlns:a="http://schemas.openxmlformats.org/drawingml/2006/main">
          <a:off x="2491740" y="4884420"/>
          <a:ext cx="33528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b="1">
              <a:effectLst/>
              <a:latin typeface="+mn-lt"/>
              <a:ea typeface="+mn-ea"/>
              <a:cs typeface="+mn-cs"/>
            </a:rPr>
            <a:t>μ</a:t>
          </a:r>
          <a:r>
            <a:rPr lang="en-US" sz="1100" b="1">
              <a:effectLst/>
              <a:latin typeface="+mn-lt"/>
              <a:ea typeface="+mn-ea"/>
              <a:cs typeface="+mn-cs"/>
            </a:rPr>
            <a:t>A</a:t>
          </a:r>
          <a:endParaRPr lang="en-US">
            <a:effectLst/>
          </a:endParaRPr>
        </a:p>
        <a:p xmlns:a="http://schemas.openxmlformats.org/drawingml/2006/main">
          <a:endParaRPr lang="en-US" sz="1100"/>
        </a:p>
      </cdr:txBody>
    </cdr:sp>
  </cdr:relSizeAnchor>
  <cdr:relSizeAnchor xmlns:cdr="http://schemas.openxmlformats.org/drawingml/2006/chartDrawing">
    <cdr:from>
      <cdr:x>0.59125</cdr:x>
      <cdr:y>0.91966</cdr:y>
    </cdr:from>
    <cdr:to>
      <cdr:x>0.67375</cdr:x>
      <cdr:y>0.967</cdr:y>
    </cdr:to>
    <cdr:sp macro="" textlink="">
      <cdr:nvSpPr>
        <cdr:cNvPr id="36" name="TextBox 35"/>
        <cdr:cNvSpPr txBox="1"/>
      </cdr:nvSpPr>
      <cdr:spPr>
        <a:xfrm xmlns:a="http://schemas.openxmlformats.org/drawingml/2006/main">
          <a:off x="3604260" y="4884420"/>
          <a:ext cx="502920" cy="2514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mA</a:t>
          </a:r>
        </a:p>
      </cdr:txBody>
    </cdr:sp>
  </cdr:relSizeAnchor>
  <cdr:relSizeAnchor xmlns:cdr="http://schemas.openxmlformats.org/drawingml/2006/chartDrawing">
    <cdr:from>
      <cdr:x>0.7625</cdr:x>
      <cdr:y>0.92253</cdr:y>
    </cdr:from>
    <cdr:to>
      <cdr:x>0.8225</cdr:x>
      <cdr:y>0.97991</cdr:y>
    </cdr:to>
    <cdr:sp macro="" textlink="">
      <cdr:nvSpPr>
        <cdr:cNvPr id="37" name="TextBox 36"/>
        <cdr:cNvSpPr txBox="1"/>
      </cdr:nvSpPr>
      <cdr:spPr>
        <a:xfrm xmlns:a="http://schemas.openxmlformats.org/drawingml/2006/main">
          <a:off x="4648200" y="4899660"/>
          <a:ext cx="36576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A</a:t>
          </a:r>
        </a:p>
      </cdr:txBody>
    </cdr:sp>
  </cdr:relSizeAnchor>
  <cdr:relSizeAnchor xmlns:cdr="http://schemas.openxmlformats.org/drawingml/2006/chartDrawing">
    <cdr:from>
      <cdr:x>0.7475</cdr:x>
      <cdr:y>0.31133</cdr:y>
    </cdr:from>
    <cdr:to>
      <cdr:x>0.88125</cdr:x>
      <cdr:y>0.41795</cdr:y>
    </cdr:to>
    <cdr:sp macro="" textlink="">
      <cdr:nvSpPr>
        <cdr:cNvPr id="38" name="TextBox 37"/>
        <cdr:cNvSpPr txBox="1"/>
      </cdr:nvSpPr>
      <cdr:spPr>
        <a:xfrm xmlns:a="http://schemas.openxmlformats.org/drawingml/2006/main">
          <a:off x="5099389" y="1850420"/>
          <a:ext cx="912432" cy="6336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t>High Energy</a:t>
          </a:r>
        </a:p>
        <a:p xmlns:a="http://schemas.openxmlformats.org/drawingml/2006/main">
          <a:pPr algn="ctr"/>
          <a:r>
            <a:rPr lang="en-US" sz="1000" b="1" dirty="0"/>
            <a:t>Irradiators </a:t>
          </a:r>
        </a:p>
      </cdr:txBody>
    </cdr:sp>
  </cdr:relSizeAnchor>
  <cdr:relSizeAnchor xmlns:cdr="http://schemas.openxmlformats.org/drawingml/2006/chartDrawing">
    <cdr:from>
      <cdr:x>0.70817</cdr:x>
      <cdr:y>0.34103</cdr:y>
    </cdr:from>
    <cdr:to>
      <cdr:x>0.7783</cdr:x>
      <cdr:y>0.39231</cdr:y>
    </cdr:to>
    <cdr:cxnSp macro="">
      <cdr:nvCxnSpPr>
        <cdr:cNvPr id="40" name="Straight Arrow Connector 39"/>
        <cdr:cNvCxnSpPr/>
      </cdr:nvCxnSpPr>
      <cdr:spPr>
        <a:xfrm xmlns:a="http://schemas.openxmlformats.org/drawingml/2006/main" flipH="1">
          <a:off x="4831080" y="2026920"/>
          <a:ext cx="478420" cy="3048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cdr:x>
      <cdr:y>0.58967</cdr:y>
    </cdr:from>
    <cdr:to>
      <cdr:x>0.775</cdr:x>
      <cdr:y>0.63702</cdr:y>
    </cdr:to>
    <cdr:sp macro="" textlink="">
      <cdr:nvSpPr>
        <cdr:cNvPr id="41" name="TextBox 40"/>
        <cdr:cNvSpPr txBox="1"/>
      </cdr:nvSpPr>
      <cdr:spPr>
        <a:xfrm xmlns:a="http://schemas.openxmlformats.org/drawingml/2006/main">
          <a:off x="4267200" y="3131820"/>
          <a:ext cx="457200" cy="251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000000"/>
              </a:solidFill>
            </a:rPr>
            <a:t>EBW</a:t>
          </a:r>
        </a:p>
      </cdr:txBody>
    </cdr:sp>
  </cdr:relSizeAnchor>
  <cdr:relSizeAnchor xmlns:cdr="http://schemas.openxmlformats.org/drawingml/2006/chartDrawing">
    <cdr:from>
      <cdr:x>0.67466</cdr:x>
      <cdr:y>0.66154</cdr:y>
    </cdr:from>
    <cdr:to>
      <cdr:x>0.74168</cdr:x>
      <cdr:y>0.8643</cdr:y>
    </cdr:to>
    <cdr:sp macro="" textlink="">
      <cdr:nvSpPr>
        <cdr:cNvPr id="42" name="TextBox 41"/>
        <cdr:cNvSpPr txBox="1"/>
      </cdr:nvSpPr>
      <cdr:spPr>
        <a:xfrm xmlns:a="http://schemas.openxmlformats.org/drawingml/2006/main">
          <a:off x="4602480" y="3931920"/>
          <a:ext cx="457200" cy="120515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pPr algn="ctr"/>
          <a:r>
            <a:rPr lang="en-US" sz="1000" b="1" dirty="0" smtClean="0"/>
            <a:t>Low Energy Implant</a:t>
          </a:r>
          <a:endParaRPr lang="en-US" sz="1000" b="1" dirty="0"/>
        </a:p>
      </cdr:txBody>
    </cdr:sp>
  </cdr:relSizeAnchor>
  <cdr:relSizeAnchor xmlns:cdr="http://schemas.openxmlformats.org/drawingml/2006/chartDrawing">
    <cdr:from>
      <cdr:x>0.56125</cdr:x>
      <cdr:y>0.5538</cdr:y>
    </cdr:from>
    <cdr:to>
      <cdr:x>0.63625</cdr:x>
      <cdr:y>0.60402</cdr:y>
    </cdr:to>
    <cdr:sp macro="" textlink="">
      <cdr:nvSpPr>
        <cdr:cNvPr id="43" name="TextBox 42"/>
        <cdr:cNvSpPr txBox="1"/>
      </cdr:nvSpPr>
      <cdr:spPr>
        <a:xfrm xmlns:a="http://schemas.openxmlformats.org/drawingml/2006/main">
          <a:off x="3421380" y="2941320"/>
          <a:ext cx="4572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a:t>ENG</a:t>
          </a:r>
        </a:p>
      </cdr:txBody>
    </cdr:sp>
  </cdr:relSizeAnchor>
  <cdr:relSizeAnchor xmlns:cdr="http://schemas.openxmlformats.org/drawingml/2006/chartDrawing">
    <cdr:from>
      <cdr:x>0.49594</cdr:x>
      <cdr:y>0.39231</cdr:y>
    </cdr:from>
    <cdr:to>
      <cdr:x>0.57719</cdr:x>
      <cdr:y>0.47553</cdr:y>
    </cdr:to>
    <cdr:sp macro="" textlink="">
      <cdr:nvSpPr>
        <cdr:cNvPr id="44" name="TextBox 43"/>
        <cdr:cNvSpPr txBox="1"/>
      </cdr:nvSpPr>
      <cdr:spPr>
        <a:xfrm xmlns:a="http://schemas.openxmlformats.org/drawingml/2006/main">
          <a:off x="3383280" y="2331720"/>
          <a:ext cx="554281" cy="494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900" b="1" dirty="0" smtClean="0"/>
            <a:t>    NDT </a:t>
          </a:r>
          <a:endParaRPr lang="en-US" sz="900" b="1" dirty="0"/>
        </a:p>
        <a:p xmlns:a="http://schemas.openxmlformats.org/drawingml/2006/main">
          <a:pPr algn="ctr"/>
          <a:r>
            <a:rPr lang="en-US" sz="900" b="1" dirty="0" smtClean="0"/>
            <a:t>   linacs</a:t>
          </a:r>
          <a:endParaRPr lang="en-US" sz="900" b="1" dirty="0"/>
        </a:p>
      </cdr:txBody>
    </cdr:sp>
  </cdr:relSizeAnchor>
  <cdr:relSizeAnchor xmlns:cdr="http://schemas.openxmlformats.org/drawingml/2006/chartDrawing">
    <cdr:from>
      <cdr:x>0.35073</cdr:x>
      <cdr:y>0.24857</cdr:y>
    </cdr:from>
    <cdr:to>
      <cdr:x>0.4736</cdr:x>
      <cdr:y>0.34593</cdr:y>
    </cdr:to>
    <cdr:sp macro="" textlink="">
      <cdr:nvSpPr>
        <cdr:cNvPr id="45" name="TextBox 44"/>
        <cdr:cNvSpPr txBox="1"/>
      </cdr:nvSpPr>
      <cdr:spPr>
        <a:xfrm xmlns:a="http://schemas.openxmlformats.org/drawingml/2006/main">
          <a:off x="2392680" y="1477388"/>
          <a:ext cx="838200" cy="578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smtClean="0"/>
            <a:t>High Energy Implant</a:t>
          </a:r>
          <a:endParaRPr lang="en-US" sz="1000" b="1" dirty="0"/>
        </a:p>
      </cdr:txBody>
    </cdr:sp>
  </cdr:relSizeAnchor>
  <cdr:relSizeAnchor xmlns:cdr="http://schemas.openxmlformats.org/drawingml/2006/chartDrawing">
    <cdr:from>
      <cdr:x>0.54062</cdr:x>
      <cdr:y>0.44359</cdr:y>
    </cdr:from>
    <cdr:to>
      <cdr:x>0.62937</cdr:x>
      <cdr:y>0.50769</cdr:y>
    </cdr:to>
    <cdr:sp macro="" textlink="">
      <cdr:nvSpPr>
        <cdr:cNvPr id="46" name="TextBox 45"/>
        <cdr:cNvSpPr txBox="1"/>
      </cdr:nvSpPr>
      <cdr:spPr>
        <a:xfrm xmlns:a="http://schemas.openxmlformats.org/drawingml/2006/main">
          <a:off x="3688080" y="2636520"/>
          <a:ext cx="605446"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smtClean="0"/>
            <a:t> </a:t>
          </a:r>
          <a:r>
            <a:rPr lang="en-US" sz="800" b="1" dirty="0" err="1" smtClean="0"/>
            <a:t>Accel</a:t>
          </a:r>
          <a:endParaRPr lang="en-US" sz="800" b="1" dirty="0" smtClean="0"/>
        </a:p>
        <a:p xmlns:a="http://schemas.openxmlformats.org/drawingml/2006/main">
          <a:r>
            <a:rPr lang="en-US" sz="800" b="1" dirty="0" smtClean="0"/>
            <a:t>   NG</a:t>
          </a:r>
          <a:endParaRPr lang="en-US" sz="800" b="1" dirty="0"/>
        </a:p>
      </cdr:txBody>
    </cdr:sp>
  </cdr:relSizeAnchor>
  <cdr:relSizeAnchor xmlns:cdr="http://schemas.openxmlformats.org/drawingml/2006/chartDrawing">
    <cdr:from>
      <cdr:x>0.67375</cdr:x>
      <cdr:y>0.5495</cdr:y>
    </cdr:from>
    <cdr:to>
      <cdr:x>0.77875</cdr:x>
      <cdr:y>0.5911</cdr:y>
    </cdr:to>
    <cdr:sp macro="" textlink="">
      <cdr:nvSpPr>
        <cdr:cNvPr id="11" name="Rectangle 10"/>
        <cdr:cNvSpPr/>
      </cdr:nvSpPr>
      <cdr:spPr>
        <a:xfrm xmlns:a="http://schemas.openxmlformats.org/drawingml/2006/main">
          <a:off x="4107180" y="2918460"/>
          <a:ext cx="640080" cy="220980"/>
        </a:xfrm>
        <a:prstGeom xmlns:a="http://schemas.openxmlformats.org/drawingml/2006/main" prst="rect">
          <a:avLst/>
        </a:prstGeom>
        <a:solidFill xmlns:a="http://schemas.openxmlformats.org/drawingml/2006/main">
          <a:schemeClr val="accent1">
            <a:lumMod val="60000"/>
            <a:lumOff val="40000"/>
            <a:alpha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0.2167</cdr:x>
      <cdr:y>0.70739</cdr:y>
    </cdr:from>
    <cdr:to>
      <cdr:x>0.2917</cdr:x>
      <cdr:y>0.75474</cdr:y>
    </cdr:to>
    <cdr:sp macro="" textlink="">
      <cdr:nvSpPr>
        <cdr:cNvPr id="47" name="TextBox 1"/>
        <cdr:cNvSpPr txBox="1"/>
      </cdr:nvSpPr>
      <cdr:spPr>
        <a:xfrm xmlns:a="http://schemas.openxmlformats.org/drawingml/2006/main">
          <a:off x="1478280" y="4204455"/>
          <a:ext cx="511645" cy="2814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l-GR" sz="1000" b="1" dirty="0">
              <a:solidFill>
                <a:srgbClr val="000000"/>
              </a:solidFill>
            </a:rPr>
            <a:t>μ</a:t>
          </a:r>
          <a:r>
            <a:rPr lang="en-US" sz="1000" b="1" dirty="0">
              <a:solidFill>
                <a:srgbClr val="000000"/>
              </a:solidFill>
            </a:rPr>
            <a:t>W</a:t>
          </a:r>
        </a:p>
      </cdr:txBody>
    </cdr:sp>
  </cdr:relSizeAnchor>
  <cdr:relSizeAnchor xmlns:cdr="http://schemas.openxmlformats.org/drawingml/2006/chartDrawing">
    <cdr:from>
      <cdr:x>0.62998</cdr:x>
      <cdr:y>0.1359</cdr:y>
    </cdr:from>
    <cdr:to>
      <cdr:x>0.8087</cdr:x>
      <cdr:y>0.2</cdr:y>
    </cdr:to>
    <cdr:sp macro="" textlink="">
      <cdr:nvSpPr>
        <cdr:cNvPr id="12" name="TextBox 11"/>
        <cdr:cNvSpPr txBox="1"/>
      </cdr:nvSpPr>
      <cdr:spPr>
        <a:xfrm xmlns:a="http://schemas.openxmlformats.org/drawingml/2006/main">
          <a:off x="4297680" y="807720"/>
          <a:ext cx="1219200" cy="3810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smtClean="0"/>
            <a:t>Synchrotron</a:t>
          </a:r>
        </a:p>
        <a:p xmlns:a="http://schemas.openxmlformats.org/drawingml/2006/main">
          <a:pPr algn="ctr"/>
          <a:r>
            <a:rPr lang="en-US" sz="900" b="1" dirty="0" smtClean="0"/>
            <a:t>Radiation</a:t>
          </a:r>
          <a:endParaRPr lang="en-US" sz="900" b="1" dirty="0"/>
        </a:p>
      </cdr:txBody>
    </cdr:sp>
  </cdr:relSizeAnchor>
  <cdr:relSizeAnchor xmlns:cdr="http://schemas.openxmlformats.org/drawingml/2006/chartDrawing">
    <cdr:from>
      <cdr:x>0.78539</cdr:x>
      <cdr:y>0.48205</cdr:y>
    </cdr:from>
    <cdr:to>
      <cdr:x>0.91914</cdr:x>
      <cdr:y>0.55897</cdr:y>
    </cdr:to>
    <cdr:sp macro="" textlink="">
      <cdr:nvSpPr>
        <cdr:cNvPr id="49" name="TextBox 1"/>
        <cdr:cNvSpPr txBox="1"/>
      </cdr:nvSpPr>
      <cdr:spPr>
        <a:xfrm xmlns:a="http://schemas.openxmlformats.org/drawingml/2006/main">
          <a:off x="5357844" y="2865120"/>
          <a:ext cx="912432"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Low </a:t>
          </a:r>
          <a:r>
            <a:rPr lang="en-US" sz="1000" b="1" dirty="0"/>
            <a:t>Energy</a:t>
          </a:r>
        </a:p>
        <a:p xmlns:a="http://schemas.openxmlformats.org/drawingml/2006/main">
          <a:pPr algn="ctr"/>
          <a:r>
            <a:rPr lang="en-US" sz="1000" b="1" dirty="0"/>
            <a:t>Irradiators </a:t>
          </a:r>
        </a:p>
      </cdr:txBody>
    </cdr:sp>
  </cdr:relSizeAnchor>
  <cdr:relSizeAnchor xmlns:cdr="http://schemas.openxmlformats.org/drawingml/2006/chartDrawing">
    <cdr:from>
      <cdr:x>0.73051</cdr:x>
      <cdr:y>0.44359</cdr:y>
    </cdr:from>
    <cdr:to>
      <cdr:x>0.78636</cdr:x>
      <cdr:y>0.49487</cdr:y>
    </cdr:to>
    <cdr:cxnSp macro="">
      <cdr:nvCxnSpPr>
        <cdr:cNvPr id="50" name="Straight Arrow Connector 49"/>
        <cdr:cNvCxnSpPr/>
      </cdr:nvCxnSpPr>
      <cdr:spPr>
        <a:xfrm xmlns:a="http://schemas.openxmlformats.org/drawingml/2006/main" flipH="1">
          <a:off x="4983480" y="2636520"/>
          <a:ext cx="381000" cy="3048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0.77519</cdr:x>
      <cdr:y>0.40513</cdr:y>
    </cdr:from>
    <cdr:to>
      <cdr:x>0.90894</cdr:x>
      <cdr:y>0.48205</cdr:y>
    </cdr:to>
    <cdr:sp macro="" textlink="">
      <cdr:nvSpPr>
        <cdr:cNvPr id="51" name="TextBox 1"/>
        <cdr:cNvSpPr txBox="1"/>
      </cdr:nvSpPr>
      <cdr:spPr>
        <a:xfrm xmlns:a="http://schemas.openxmlformats.org/drawingml/2006/main">
          <a:off x="5288280" y="2407920"/>
          <a:ext cx="912432"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Med </a:t>
          </a:r>
          <a:r>
            <a:rPr lang="en-US" sz="1000" b="1" dirty="0"/>
            <a:t>Energy</a:t>
          </a:r>
        </a:p>
        <a:p xmlns:a="http://schemas.openxmlformats.org/drawingml/2006/main">
          <a:pPr algn="ctr"/>
          <a:r>
            <a:rPr lang="en-US" sz="1000" b="1" dirty="0"/>
            <a:t>Irradiators </a:t>
          </a:r>
        </a:p>
      </cdr:txBody>
    </cdr:sp>
  </cdr:relSizeAnchor>
  <cdr:relSizeAnchor xmlns:cdr="http://schemas.openxmlformats.org/drawingml/2006/chartDrawing">
    <cdr:from>
      <cdr:x>0.76402</cdr:x>
      <cdr:y>0.50769</cdr:y>
    </cdr:from>
    <cdr:to>
      <cdr:x>0.79753</cdr:x>
      <cdr:y>0.54615</cdr:y>
    </cdr:to>
    <cdr:cxnSp macro="">
      <cdr:nvCxnSpPr>
        <cdr:cNvPr id="52" name="Straight Arrow Connector 51"/>
        <cdr:cNvCxnSpPr/>
      </cdr:nvCxnSpPr>
      <cdr:spPr>
        <a:xfrm xmlns:a="http://schemas.openxmlformats.org/drawingml/2006/main" flipH="1">
          <a:off x="5212080" y="3017520"/>
          <a:ext cx="228600" cy="2286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0.41775</cdr:x>
      <cdr:y>0.34024</cdr:y>
    </cdr:from>
    <cdr:to>
      <cdr:x>0.44009</cdr:x>
      <cdr:y>0.39305</cdr:y>
    </cdr:to>
    <cdr:cxnSp macro="">
      <cdr:nvCxnSpPr>
        <cdr:cNvPr id="57" name="Straight Arrow Connector 56"/>
        <cdr:cNvCxnSpPr/>
      </cdr:nvCxnSpPr>
      <cdr:spPr>
        <a:xfrm xmlns:a="http://schemas.openxmlformats.org/drawingml/2006/main">
          <a:off x="2849880" y="2022264"/>
          <a:ext cx="152400" cy="31386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0.32839</cdr:x>
      <cdr:y>0.53333</cdr:y>
    </cdr:from>
    <cdr:to>
      <cdr:x>0.45126</cdr:x>
      <cdr:y>0.6307</cdr:y>
    </cdr:to>
    <cdr:sp macro="" textlink="">
      <cdr:nvSpPr>
        <cdr:cNvPr id="63" name="TextBox 1"/>
        <cdr:cNvSpPr txBox="1"/>
      </cdr:nvSpPr>
      <cdr:spPr>
        <a:xfrm xmlns:a="http://schemas.openxmlformats.org/drawingml/2006/main">
          <a:off x="2240280" y="3169920"/>
          <a:ext cx="838200" cy="578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smtClean="0"/>
            <a:t>Med Energy Implant</a:t>
          </a:r>
          <a:endParaRPr lang="en-US" sz="1000" b="1" dirty="0"/>
        </a:p>
      </cdr:txBody>
    </cdr:sp>
  </cdr:relSizeAnchor>
  <cdr:relSizeAnchor xmlns:cdr="http://schemas.openxmlformats.org/drawingml/2006/chartDrawing">
    <cdr:from>
      <cdr:x>0.42892</cdr:x>
      <cdr:y>0.55897</cdr:y>
    </cdr:from>
    <cdr:to>
      <cdr:x>0.49594</cdr:x>
      <cdr:y>0.57179</cdr:y>
    </cdr:to>
    <cdr:cxnSp macro="">
      <cdr:nvCxnSpPr>
        <cdr:cNvPr id="64" name="Straight Arrow Connector 63"/>
        <cdr:cNvCxnSpPr/>
      </cdr:nvCxnSpPr>
      <cdr:spPr>
        <a:xfrm xmlns:a="http://schemas.openxmlformats.org/drawingml/2006/main" flipV="1">
          <a:off x="2926080" y="3322320"/>
          <a:ext cx="457200" cy="762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42E61E4E-3529-4282-B921-502D47CFC867}" type="datetimeFigureOut">
              <a:rPr lang="en-US" smtClean="0"/>
              <a:pPr/>
              <a:t>10/29/2012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891D43BB-E798-4496-995C-0C46563F24CC}" type="slidenum">
              <a:rPr lang="en-US" smtClean="0"/>
              <a:pPr/>
              <a:t>‹#›</a:t>
            </a:fld>
            <a:endParaRPr lang="en-US"/>
          </a:p>
        </p:txBody>
      </p:sp>
    </p:spTree>
    <p:extLst>
      <p:ext uri="{BB962C8B-B14F-4D97-AF65-F5344CB8AC3E}">
        <p14:creationId xmlns:p14="http://schemas.microsoft.com/office/powerpoint/2010/main" val="180567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atin typeface="Arial" charset="0"/>
              </a:defRPr>
            </a:lvl1pPr>
          </a:lstStyle>
          <a:p>
            <a:pPr>
              <a:defRPr/>
            </a:pPr>
            <a:fld id="{48AB6940-5DEE-4457-8F25-D8B18619C3A0}" type="slidenum">
              <a:rPr lang="en-US"/>
              <a:pPr>
                <a:defRPr/>
              </a:pPr>
              <a:t>‹#›</a:t>
            </a:fld>
            <a:endParaRPr lang="en-US"/>
          </a:p>
        </p:txBody>
      </p:sp>
    </p:spTree>
    <p:extLst>
      <p:ext uri="{BB962C8B-B14F-4D97-AF65-F5344CB8AC3E}">
        <p14:creationId xmlns:p14="http://schemas.microsoft.com/office/powerpoint/2010/main" val="407908732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p>
        </p:txBody>
      </p:sp>
      <p:sp>
        <p:nvSpPr>
          <p:cNvPr id="20484" name="Slide Number Placeholder 3"/>
          <p:cNvSpPr>
            <a:spLocks noGrp="1"/>
          </p:cNvSpPr>
          <p:nvPr>
            <p:ph type="sldNum" sz="quarter" idx="5"/>
          </p:nvPr>
        </p:nvSpPr>
        <p:spPr>
          <a:noFill/>
        </p:spPr>
        <p:txBody>
          <a:bodyPr/>
          <a:lstStyle/>
          <a:p>
            <a:fld id="{BF4E3DB6-6503-41B6-9A16-B088A87C1C72}"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are we here? Senate Markup requested</a:t>
            </a:r>
            <a:r>
              <a:rPr lang="en-US" baseline="0" dirty="0" smtClean="0"/>
              <a:t> 10 year plan to be delivered. </a:t>
            </a:r>
          </a:p>
          <a:p>
            <a:r>
              <a:rPr lang="en-US" baseline="0" dirty="0" smtClean="0"/>
              <a:t>Follows the Accelerators for America’s Future Workshop </a:t>
            </a:r>
          </a:p>
          <a:p>
            <a:r>
              <a:rPr lang="en-US" baseline="0" dirty="0" smtClean="0"/>
              <a:t>Requests a 10 year strategic plan</a:t>
            </a:r>
          </a:p>
          <a:p>
            <a:r>
              <a:rPr lang="en-US" baseline="0" dirty="0" smtClean="0"/>
              <a:t>Focuses on the thrust areas from the workshop: Energy, Environment, Medicine, Industry, National Security and Discovery Science</a:t>
            </a:r>
          </a:p>
          <a:p>
            <a:r>
              <a:rPr lang="en-US" baseline="0" dirty="0" smtClean="0"/>
              <a:t>This can be interpreted as a directive away from Discovery science only. It certainly stresses the fact Tech Transfer and “creating Jobs”  as contributing to the economy is on the radar-screen. </a:t>
            </a:r>
          </a:p>
          <a:p>
            <a:endParaRPr lang="en-US" baseline="0" dirty="0" smtClean="0"/>
          </a:p>
        </p:txBody>
      </p:sp>
      <p:sp>
        <p:nvSpPr>
          <p:cNvPr id="4" name="Slide Number Placeholder 3"/>
          <p:cNvSpPr>
            <a:spLocks noGrp="1"/>
          </p:cNvSpPr>
          <p:nvPr>
            <p:ph type="sldNum" sz="quarter" idx="10"/>
          </p:nvPr>
        </p:nvSpPr>
        <p:spPr/>
        <p:txBody>
          <a:bodyPr/>
          <a:lstStyle/>
          <a:p>
            <a:fld id="{99D8187C-339F-8447-AA0C-C6F264571635}"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away:</a:t>
            </a:r>
            <a:r>
              <a:rPr lang="en-US" baseline="0" dirty="0" smtClean="0"/>
              <a:t> A little background; this really started before the congressional request/ </a:t>
            </a:r>
            <a:endParaRPr lang="en-US" dirty="0" smtClean="0"/>
          </a:p>
          <a:p>
            <a:endParaRPr lang="en-US" dirty="0" smtClean="0"/>
          </a:p>
          <a:p>
            <a:r>
              <a:rPr lang="en-US" dirty="0" smtClean="0"/>
              <a:t>In</a:t>
            </a:r>
            <a:r>
              <a:rPr lang="en-US" baseline="0" dirty="0" smtClean="0"/>
              <a:t> order to be quick we had to assemble a small group across the office of science with no real time to make sure that every lab, every agency, every University doing accelerator research or every industry was represented. It would have become unmanageable. </a:t>
            </a:r>
          </a:p>
          <a:p>
            <a:endParaRPr lang="en-US" baseline="0" dirty="0" smtClean="0"/>
          </a:p>
          <a:p>
            <a:r>
              <a:rPr lang="en-US" baseline="0" dirty="0" smtClean="0"/>
              <a:t>It started certainly with the Accelerators for Americas Future Workshop and the follow up that everybody, including congress, was waiting for.</a:t>
            </a:r>
          </a:p>
          <a:p>
            <a:endParaRPr lang="en-US" baseline="0" dirty="0" smtClean="0"/>
          </a:p>
          <a:p>
            <a:r>
              <a:rPr lang="en-US" baseline="0" dirty="0" smtClean="0"/>
              <a:t>Next came an expensive dinner between Steve, Stuart and myself (April 2010) – followed by the congressional request and soon after a discussion between Jim, OHEP staff and 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D8187C-339F-8447-AA0C-C6F264571635}"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D8187C-339F-8447-AA0C-C6F26457163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5" name="Rectangle 17"/>
          <p:cNvSpPr>
            <a:spLocks noGrp="1" noChangeArrowheads="1"/>
          </p:cNvSpPr>
          <p:nvPr>
            <p:ph type="sldNum" sz="quarter" idx="11"/>
          </p:nvPr>
        </p:nvSpPr>
        <p:spPr>
          <a:ln/>
        </p:spPr>
        <p:txBody>
          <a:bodyPr/>
          <a:lstStyle>
            <a:lvl1pPr>
              <a:defRPr/>
            </a:lvl1pPr>
          </a:lstStyle>
          <a:p>
            <a:pPr>
              <a:defRPr/>
            </a:pPr>
            <a:fld id="{8DAD120D-5FE8-4810-B8F7-2811FD4D3B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5" name="Rectangle 17"/>
          <p:cNvSpPr>
            <a:spLocks noGrp="1" noChangeArrowheads="1"/>
          </p:cNvSpPr>
          <p:nvPr>
            <p:ph type="sldNum" sz="quarter" idx="11"/>
          </p:nvPr>
        </p:nvSpPr>
        <p:spPr>
          <a:ln/>
        </p:spPr>
        <p:txBody>
          <a:bodyPr/>
          <a:lstStyle>
            <a:lvl1pPr>
              <a:defRPr/>
            </a:lvl1pPr>
          </a:lstStyle>
          <a:p>
            <a:pPr>
              <a:defRPr/>
            </a:pPr>
            <a:fld id="{6EA08A2E-A2A5-4BB5-9637-EA8F95CC31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4106863" y="6191250"/>
            <a:ext cx="1130300" cy="365125"/>
          </a:xfrm>
          <a:prstGeom prst="rect">
            <a:avLst/>
          </a:prstGeom>
        </p:spPr>
        <p:txBody>
          <a:bodyPr anchor="ctr"/>
          <a:lstStyle/>
          <a:p>
            <a:pPr algn="ctr">
              <a:defRPr/>
            </a:pPr>
            <a:r>
              <a:rPr lang="en-US" sz="1200" b="1" dirty="0">
                <a:solidFill>
                  <a:srgbClr val="124D8E"/>
                </a:solidFill>
                <a:latin typeface="Arial" charset="0"/>
                <a:ea typeface="Geneva" charset="0"/>
                <a:cs typeface="Arial" charset="0"/>
              </a:rPr>
              <a:t>Oct. 28, 2009</a:t>
            </a:r>
          </a:p>
        </p:txBody>
      </p:sp>
      <p:sp>
        <p:nvSpPr>
          <p:cNvPr id="5" name="Footer Placeholder 4"/>
          <p:cNvSpPr txBox="1">
            <a:spLocks/>
          </p:cNvSpPr>
          <p:nvPr userDrawn="1"/>
        </p:nvSpPr>
        <p:spPr>
          <a:xfrm>
            <a:off x="457200" y="6192838"/>
            <a:ext cx="3497263" cy="365125"/>
          </a:xfrm>
          <a:prstGeom prst="rect">
            <a:avLst/>
          </a:prstGeom>
        </p:spPr>
        <p:txBody>
          <a:bodyPr anchor="ctr"/>
          <a:lstStyle/>
          <a:p>
            <a:pPr>
              <a:defRPr/>
            </a:pPr>
            <a:r>
              <a:rPr lang="en-US" sz="1200" b="1" i="1" dirty="0">
                <a:solidFill>
                  <a:srgbClr val="124D8E"/>
                </a:solidFill>
                <a:latin typeface="Arial Bold" charset="0"/>
                <a:ea typeface="Geneva" charset="0"/>
                <a:cs typeface="Arial Bold" charset="0"/>
              </a:rPr>
              <a:t>Energy And Environment Working Group</a:t>
            </a:r>
          </a:p>
        </p:txBody>
      </p:sp>
      <p:sp>
        <p:nvSpPr>
          <p:cNvPr id="7" name="Slide Number Placeholder 5"/>
          <p:cNvSpPr txBox="1">
            <a:spLocks/>
          </p:cNvSpPr>
          <p:nvPr userDrawn="1"/>
        </p:nvSpPr>
        <p:spPr>
          <a:xfrm>
            <a:off x="158750" y="6375400"/>
            <a:ext cx="596900" cy="365125"/>
          </a:xfrm>
          <a:prstGeom prst="rect">
            <a:avLst/>
          </a:prstGeom>
        </p:spPr>
        <p:txBody>
          <a:bodyPr anchor="ctr"/>
          <a:lstStyle/>
          <a:p>
            <a:pPr>
              <a:defRPr/>
            </a:pPr>
            <a:fld id="{9A15FE24-7607-4F33-8F20-715E77697BEF}" type="slidenum">
              <a:rPr lang="en-US" sz="1200" b="1">
                <a:solidFill>
                  <a:srgbClr val="124D8E"/>
                </a:solidFill>
                <a:latin typeface="Arial" charset="0"/>
                <a:ea typeface="Geneva" charset="0"/>
                <a:cs typeface="Arial" charset="0"/>
              </a:rPr>
              <a:pPr>
                <a:defRPr/>
              </a:pPr>
              <a:t>‹#›</a:t>
            </a:fld>
            <a:endParaRPr lang="en-US" sz="1200" b="1" dirty="0">
              <a:solidFill>
                <a:srgbClr val="124D8E"/>
              </a:solidFill>
              <a:latin typeface="Arial" charset="0"/>
              <a:ea typeface="Geneva" charset="0"/>
              <a:cs typeface="Arial" charset="0"/>
            </a:endParaRPr>
          </a:p>
        </p:txBody>
      </p:sp>
      <p:sp>
        <p:nvSpPr>
          <p:cNvPr id="8" name="Content Placeholder 2"/>
          <p:cNvSpPr>
            <a:spLocks noGrp="1"/>
          </p:cNvSpPr>
          <p:nvPr>
            <p:ph idx="1"/>
          </p:nvPr>
        </p:nvSpPr>
        <p:spPr>
          <a:xfrm>
            <a:off x="457200" y="1485282"/>
            <a:ext cx="8229600" cy="4343400"/>
          </a:xfrm>
          <a:prstGeom prst="rect">
            <a:avLst/>
          </a:prstGeom>
        </p:spPr>
        <p:txBody>
          <a:bodyPr/>
          <a:lstStyle>
            <a:lvl1pPr>
              <a:buNone/>
              <a:defRPr b="1">
                <a:solidFill>
                  <a:srgbClr val="124D8E"/>
                </a:solidFill>
                <a:latin typeface="Arial"/>
                <a:cs typeface="Arial"/>
              </a:defRPr>
            </a:lvl1pPr>
            <a:lvl2pPr>
              <a:buClrTx/>
              <a:defRPr>
                <a:solidFill>
                  <a:srgbClr val="124D8E"/>
                </a:solidFill>
                <a:latin typeface="Arial"/>
                <a:cs typeface="Arial"/>
              </a:defRPr>
            </a:lvl2pPr>
            <a:lvl3pPr>
              <a:defRPr>
                <a:solidFill>
                  <a:srgbClr val="124D8E"/>
                </a:solidFill>
                <a:latin typeface="Arial"/>
                <a:cs typeface="Arial"/>
              </a:defRPr>
            </a:lvl3pPr>
            <a:lvl4pPr>
              <a:defRPr>
                <a:solidFill>
                  <a:srgbClr val="124D8E"/>
                </a:solidFill>
                <a:latin typeface="Arial"/>
                <a:cs typeface="Arial"/>
              </a:defRPr>
            </a:lvl4pPr>
            <a:lvl5pPr>
              <a:defRPr>
                <a:solidFill>
                  <a:srgbClr val="124D8E"/>
                </a:solidFill>
                <a:latin typeface="Arial"/>
                <a:cs typeface="Arial"/>
              </a:defRPr>
            </a:lvl5pPr>
          </a:lstStyle>
          <a:p>
            <a:pPr lvl="0"/>
            <a:r>
              <a:rPr lang="en-US" dirty="0" smtClean="0"/>
              <a:t>Click to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57200" y="342281"/>
            <a:ext cx="8229600" cy="1143000"/>
          </a:xfrm>
        </p:spPr>
        <p:txBody>
          <a:bodyPr/>
          <a:lstStyle>
            <a:lvl1pPr>
              <a:defRPr baseline="0">
                <a:solidFill>
                  <a:srgbClr val="124D8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281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206 w 5740"/>
                <a:gd name="T1" fmla="*/ 0 h 4316"/>
                <a:gd name="T2" fmla="*/ 0 w 5740"/>
                <a:gd name="T3" fmla="*/ 0 h 4316"/>
                <a:gd name="T4" fmla="*/ 0 w 5740"/>
                <a:gd name="T5" fmla="*/ 0 h 4316"/>
                <a:gd name="T6" fmla="*/ 6206 w 5740"/>
                <a:gd name="T7" fmla="*/ 0 h 4316"/>
                <a:gd name="T8" fmla="*/ 6206 w 5740"/>
                <a:gd name="T9" fmla="*/ 0 h 4316"/>
                <a:gd name="T10" fmla="*/ 6206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3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4 w 382"/>
                  <a:gd name="T19" fmla="*/ 96 h 96"/>
                  <a:gd name="T20" fmla="*/ 288 w 382"/>
                  <a:gd name="T21" fmla="*/ 90 h 96"/>
                  <a:gd name="T22" fmla="*/ 336 w 382"/>
                  <a:gd name="T23" fmla="*/ 84 h 96"/>
                  <a:gd name="T24" fmla="*/ 377 w 382"/>
                  <a:gd name="T25" fmla="*/ 66 h 96"/>
                  <a:gd name="T26" fmla="*/ 407 w 382"/>
                  <a:gd name="T27" fmla="*/ 42 h 96"/>
                  <a:gd name="T28" fmla="*/ 401 w 382"/>
                  <a:gd name="T29" fmla="*/ 42 h 96"/>
                  <a:gd name="T30" fmla="*/ 371 w 382"/>
                  <a:gd name="T31" fmla="*/ 66 h 96"/>
                  <a:gd name="T32" fmla="*/ 330 w 382"/>
                  <a:gd name="T33" fmla="*/ 78 h 96"/>
                  <a:gd name="T34" fmla="*/ 288 w 382"/>
                  <a:gd name="T35" fmla="*/ 90 h 96"/>
                  <a:gd name="T36" fmla="*/ 234 w 382"/>
                  <a:gd name="T37" fmla="*/ 96 h 96"/>
                  <a:gd name="T38" fmla="*/ 23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44 w 185"/>
                  <a:gd name="T5" fmla="*/ 36 h 210"/>
                  <a:gd name="T6" fmla="*/ 180 w 185"/>
                  <a:gd name="T7" fmla="*/ 72 h 210"/>
                  <a:gd name="T8" fmla="*/ 186 w 185"/>
                  <a:gd name="T9" fmla="*/ 90 h 210"/>
                  <a:gd name="T10" fmla="*/ 192 w 185"/>
                  <a:gd name="T11" fmla="*/ 114 h 210"/>
                  <a:gd name="T12" fmla="*/ 186 w 185"/>
                  <a:gd name="T13" fmla="*/ 138 h 210"/>
                  <a:gd name="T14" fmla="*/ 174 w 185"/>
                  <a:gd name="T15" fmla="*/ 162 h 210"/>
                  <a:gd name="T16" fmla="*/ 144 w 185"/>
                  <a:gd name="T17" fmla="*/ 180 h 210"/>
                  <a:gd name="T18" fmla="*/ 90 w 185"/>
                  <a:gd name="T19" fmla="*/ 198 h 210"/>
                  <a:gd name="T20" fmla="*/ 121 w 185"/>
                  <a:gd name="T21" fmla="*/ 210 h 210"/>
                  <a:gd name="T22" fmla="*/ 156 w 185"/>
                  <a:gd name="T23" fmla="*/ 192 h 210"/>
                  <a:gd name="T24" fmla="*/ 186 w 185"/>
                  <a:gd name="T25" fmla="*/ 168 h 210"/>
                  <a:gd name="T26" fmla="*/ 204 w 185"/>
                  <a:gd name="T27" fmla="*/ 144 h 210"/>
                  <a:gd name="T28" fmla="*/ 210 w 185"/>
                  <a:gd name="T29" fmla="*/ 114 h 210"/>
                  <a:gd name="T30" fmla="*/ 204 w 185"/>
                  <a:gd name="T31" fmla="*/ 90 h 210"/>
                  <a:gd name="T32" fmla="*/ 198 w 185"/>
                  <a:gd name="T33" fmla="*/ 66 h 210"/>
                  <a:gd name="T34" fmla="*/ 180 w 185"/>
                  <a:gd name="T35" fmla="*/ 48 h 210"/>
                  <a:gd name="T36" fmla="*/ 15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4000"/>
            </a:lvl1pPr>
          </a:lstStyle>
          <a:p>
            <a:pPr lvl="0"/>
            <a:r>
              <a:rPr lang="en-US" noProof="0" smtClean="0"/>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9"/>
          <p:cNvSpPr>
            <a:spLocks noGrp="1" noChangeArrowheads="1"/>
          </p:cNvSpPr>
          <p:nvPr>
            <p:ph type="ftr" sz="quarter" idx="10"/>
          </p:nvPr>
        </p:nvSpPr>
        <p:spPr>
          <a:xfrm>
            <a:off x="838200" y="6248400"/>
            <a:ext cx="2895600" cy="457200"/>
          </a:xfrm>
        </p:spPr>
        <p:txBody>
          <a:bodyPr/>
          <a:lstStyle>
            <a:lvl1pPr>
              <a:defRPr sz="1400">
                <a:solidFill>
                  <a:schemeClr val="tx1"/>
                </a:solidFill>
                <a:effectLst>
                  <a:outerShdw blurRad="38100" dist="38100" dir="2700000" algn="tl">
                    <a:srgbClr val="000000"/>
                  </a:outerShdw>
                </a:effectLst>
              </a:defRPr>
            </a:lvl1pPr>
          </a:lstStyle>
          <a:p>
            <a:pPr>
              <a:defRPr/>
            </a:pPr>
            <a:endParaRPr lang="en-US">
              <a:solidFill>
                <a:srgbClr val="FFFFFF"/>
              </a:solidFill>
            </a:endParaRPr>
          </a:p>
        </p:txBody>
      </p:sp>
    </p:spTree>
    <p:extLst>
      <p:ext uri="{BB962C8B-B14F-4D97-AF65-F5344CB8AC3E}">
        <p14:creationId xmlns:p14="http://schemas.microsoft.com/office/powerpoint/2010/main" val="185401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00944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787429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247683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2514983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182838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417712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066800"/>
            <a:ext cx="6858000" cy="5181600"/>
          </a:xfrm>
        </p:spPr>
        <p:txBody>
          <a:bodyPr/>
          <a:lstStyle>
            <a:lvl3pPr>
              <a:buClr>
                <a:schemeClr val="accent4">
                  <a:lumMod val="20000"/>
                  <a:lumOff val="80000"/>
                </a:schemeClr>
              </a:buClr>
              <a:buSzPct val="25000"/>
              <a:buFont typeface="Wingdings" pitchFamily="2" charset="2"/>
              <a:buChar char="q"/>
              <a:defRPr sz="2000"/>
            </a:lvl3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Rectangle 16"/>
          <p:cNvSpPr>
            <a:spLocks noGrp="1" noChangeArrowheads="1"/>
          </p:cNvSpPr>
          <p:nvPr>
            <p:ph type="ftr" sz="quarter" idx="10"/>
          </p:nvPr>
        </p:nvSpPr>
        <p:spPr>
          <a:xfrm>
            <a:off x="762000" y="6324600"/>
            <a:ext cx="6248400" cy="361950"/>
          </a:xfrm>
        </p:spPr>
        <p:txBody>
          <a:bodyPr/>
          <a:lstStyle>
            <a:lvl1pPr>
              <a:defRPr/>
            </a:lvl1pPr>
          </a:lstStyle>
          <a:p>
            <a:pPr>
              <a:defRPr/>
            </a:pPr>
            <a:r>
              <a:rPr lang="en-US"/>
              <a:t>Your Name, Fermilab - DOE Proton Accel. based Physics Review   June 8-12, 2009</a:t>
            </a:r>
          </a:p>
        </p:txBody>
      </p:sp>
      <p:sp>
        <p:nvSpPr>
          <p:cNvPr id="5" name="Rectangle 17"/>
          <p:cNvSpPr>
            <a:spLocks noGrp="1" noChangeArrowheads="1"/>
          </p:cNvSpPr>
          <p:nvPr>
            <p:ph type="sldNum" sz="quarter" idx="11"/>
          </p:nvPr>
        </p:nvSpPr>
        <p:spPr>
          <a:xfrm>
            <a:off x="152400" y="6324600"/>
            <a:ext cx="533400" cy="361950"/>
          </a:xfrm>
        </p:spPr>
        <p:txBody>
          <a:bodyPr/>
          <a:lstStyle>
            <a:lvl1pPr>
              <a:defRPr/>
            </a:lvl1pPr>
          </a:lstStyle>
          <a:p>
            <a:pPr>
              <a:defRPr/>
            </a:pPr>
            <a:fld id="{EEB64668-9DC1-4FB1-8BD5-90EFBCB6141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04658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98768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1292832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97575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3213179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1841818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414101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70"/>
          <p:cNvSpPr>
            <a:spLocks noGrp="1" noChangeArrowheads="1"/>
          </p:cNvSpPr>
          <p:nvPr>
            <p:ph type="ftr" sz="quarter" idx="10"/>
          </p:nvPr>
        </p:nvSpPr>
        <p:spPr>
          <a:ln/>
        </p:spPr>
        <p:txBody>
          <a:bodyPr/>
          <a:lstStyle>
            <a:lvl1pPr>
              <a:defRPr/>
            </a:lvl1pPr>
          </a:lstStyle>
          <a:p>
            <a:pPr>
              <a:defRPr/>
            </a:pPr>
            <a:r>
              <a:rPr lang="en-US">
                <a:solidFill>
                  <a:srgbClr val="CCECFF"/>
                </a:solidFill>
              </a:rPr>
              <a:t>R&amp;M Technical Enterprises, Inc.</a:t>
            </a:r>
          </a:p>
        </p:txBody>
      </p:sp>
    </p:spTree>
    <p:extLst>
      <p:ext uri="{BB962C8B-B14F-4D97-AF65-F5344CB8AC3E}">
        <p14:creationId xmlns:p14="http://schemas.microsoft.com/office/powerpoint/2010/main" val="156071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5" name="Rectangle 17"/>
          <p:cNvSpPr>
            <a:spLocks noGrp="1" noChangeArrowheads="1"/>
          </p:cNvSpPr>
          <p:nvPr>
            <p:ph type="sldNum" sz="quarter" idx="11"/>
          </p:nvPr>
        </p:nvSpPr>
        <p:spPr>
          <a:ln/>
        </p:spPr>
        <p:txBody>
          <a:bodyPr/>
          <a:lstStyle>
            <a:lvl1pPr>
              <a:defRPr/>
            </a:lvl1pPr>
          </a:lstStyle>
          <a:p>
            <a:pPr>
              <a:defRPr/>
            </a:pPr>
            <a:fld id="{1272AFEB-2A94-4545-ADBF-6AF243627A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6" name="Rectangle 17"/>
          <p:cNvSpPr>
            <a:spLocks noGrp="1" noChangeArrowheads="1"/>
          </p:cNvSpPr>
          <p:nvPr>
            <p:ph type="sldNum" sz="quarter" idx="11"/>
          </p:nvPr>
        </p:nvSpPr>
        <p:spPr>
          <a:ln/>
        </p:spPr>
        <p:txBody>
          <a:bodyPr/>
          <a:lstStyle>
            <a:lvl1pPr>
              <a:defRPr/>
            </a:lvl1pPr>
          </a:lstStyle>
          <a:p>
            <a:pPr>
              <a:defRPr/>
            </a:pPr>
            <a:fld id="{AA459335-262C-41E2-8950-828E1D368A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8" name="Rectangle 17"/>
          <p:cNvSpPr>
            <a:spLocks noGrp="1" noChangeArrowheads="1"/>
          </p:cNvSpPr>
          <p:nvPr>
            <p:ph type="sldNum" sz="quarter" idx="11"/>
          </p:nvPr>
        </p:nvSpPr>
        <p:spPr>
          <a:ln/>
        </p:spPr>
        <p:txBody>
          <a:bodyPr/>
          <a:lstStyle>
            <a:lvl1pPr>
              <a:defRPr/>
            </a:lvl1pPr>
          </a:lstStyle>
          <a:p>
            <a:pPr>
              <a:defRPr/>
            </a:pPr>
            <a:fld id="{65D6C01A-03B6-46CA-A360-1AD97FE15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4" name="Rectangle 17"/>
          <p:cNvSpPr>
            <a:spLocks noGrp="1" noChangeArrowheads="1"/>
          </p:cNvSpPr>
          <p:nvPr>
            <p:ph type="sldNum" sz="quarter" idx="11"/>
          </p:nvPr>
        </p:nvSpPr>
        <p:spPr>
          <a:ln/>
        </p:spPr>
        <p:txBody>
          <a:bodyPr/>
          <a:lstStyle>
            <a:lvl1pPr>
              <a:defRPr/>
            </a:lvl1pPr>
          </a:lstStyle>
          <a:p>
            <a:pPr>
              <a:defRPr/>
            </a:pPr>
            <a:fld id="{262DCBB1-F02E-43D0-8D75-1859924E55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3" name="Rectangle 17"/>
          <p:cNvSpPr>
            <a:spLocks noGrp="1" noChangeArrowheads="1"/>
          </p:cNvSpPr>
          <p:nvPr>
            <p:ph type="sldNum" sz="quarter" idx="11"/>
          </p:nvPr>
        </p:nvSpPr>
        <p:spPr>
          <a:ln/>
        </p:spPr>
        <p:txBody>
          <a:bodyPr/>
          <a:lstStyle>
            <a:lvl1pPr>
              <a:defRPr/>
            </a:lvl1pPr>
          </a:lstStyle>
          <a:p>
            <a:pPr>
              <a:defRPr/>
            </a:pPr>
            <a:fld id="{1B3358A5-5FAB-4AB2-9A75-D99F50C360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6" name="Rectangle 17"/>
          <p:cNvSpPr>
            <a:spLocks noGrp="1" noChangeArrowheads="1"/>
          </p:cNvSpPr>
          <p:nvPr>
            <p:ph type="sldNum" sz="quarter" idx="11"/>
          </p:nvPr>
        </p:nvSpPr>
        <p:spPr>
          <a:ln/>
        </p:spPr>
        <p:txBody>
          <a:bodyPr/>
          <a:lstStyle>
            <a:lvl1pPr>
              <a:defRPr/>
            </a:lvl1pPr>
          </a:lstStyle>
          <a:p>
            <a:pPr>
              <a:defRPr/>
            </a:pPr>
            <a:fld id="{685CFBD2-5A52-48F2-AE92-7A810BB79B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Your Name, Fermilab - DOE Proton Accel. based Physics Review   June 8-12, 2009</a:t>
            </a:r>
          </a:p>
        </p:txBody>
      </p:sp>
      <p:sp>
        <p:nvSpPr>
          <p:cNvPr id="6" name="Rectangle 17"/>
          <p:cNvSpPr>
            <a:spLocks noGrp="1" noChangeArrowheads="1"/>
          </p:cNvSpPr>
          <p:nvPr>
            <p:ph type="sldNum" sz="quarter" idx="11"/>
          </p:nvPr>
        </p:nvSpPr>
        <p:spPr>
          <a:ln/>
        </p:spPr>
        <p:txBody>
          <a:bodyPr/>
          <a:lstStyle>
            <a:lvl1pPr>
              <a:defRPr/>
            </a:lvl1pPr>
          </a:lstStyle>
          <a:p>
            <a:pPr>
              <a:defRPr/>
            </a:pPr>
            <a:fld id="{4BBDBAAF-FF96-4CA3-838F-620A07AC44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Fermi_Blue_subpage"/>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219200" y="6400800"/>
            <a:ext cx="6248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r>
              <a:rPr lang="en-US" dirty="0" smtClean="0"/>
              <a:t>S. Henderson, Fermilab, IEEE NSS, Oct. 30, 2012</a:t>
            </a:r>
            <a:endParaRPr lang="en-US" dirty="0"/>
          </a:p>
        </p:txBody>
      </p:sp>
      <p:sp>
        <p:nvSpPr>
          <p:cNvPr id="536593" name="Rectangle 17"/>
          <p:cNvSpPr>
            <a:spLocks noGrp="1" noChangeArrowheads="1"/>
          </p:cNvSpPr>
          <p:nvPr>
            <p:ph type="sldNum" sz="quarter" idx="4"/>
          </p:nvPr>
        </p:nvSpPr>
        <p:spPr bwMode="auto">
          <a:xfrm>
            <a:off x="381000" y="6400800"/>
            <a:ext cx="533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B208834C-CB2E-4D38-9C95-F5D8BC02FA2C}" type="slidenum">
              <a:rPr lang="en-US"/>
              <a:pPr>
                <a:defRPr/>
              </a:pPr>
              <a:t>‹#›</a:t>
            </a:fld>
            <a:endParaRPr lang="en-US"/>
          </a:p>
        </p:txBody>
      </p:sp>
      <p:sp>
        <p:nvSpPr>
          <p:cNvPr id="1029" name="Rectangle 25"/>
          <p:cNvSpPr>
            <a:spLocks noGrp="1" noChangeArrowheads="1"/>
          </p:cNvSpPr>
          <p:nvPr>
            <p:ph type="title"/>
          </p:nvPr>
        </p:nvSpPr>
        <p:spPr bwMode="auto">
          <a:xfrm>
            <a:off x="1600200" y="2286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143000"/>
            <a:ext cx="6858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7" r:id="rId12"/>
  </p:sldLayoutIdLst>
  <p:hf hdr="0" ft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1" name="Freeform 4"/>
            <p:cNvSpPr>
              <a:spLocks/>
            </p:cNvSpPr>
            <p:nvPr/>
          </p:nvSpPr>
          <p:spPr bwMode="hidden">
            <a:xfrm>
              <a:off x="2" y="2688"/>
              <a:ext cx="5758" cy="1632"/>
            </a:xfrm>
            <a:custGeom>
              <a:avLst/>
              <a:gdLst>
                <a:gd name="T0" fmla="*/ 6206 w 5740"/>
                <a:gd name="T1" fmla="*/ 0 h 4316"/>
                <a:gd name="T2" fmla="*/ 0 w 5740"/>
                <a:gd name="T3" fmla="*/ 0 h 4316"/>
                <a:gd name="T4" fmla="*/ 0 w 5740"/>
                <a:gd name="T5" fmla="*/ 0 h 4316"/>
                <a:gd name="T6" fmla="*/ 6206 w 5740"/>
                <a:gd name="T7" fmla="*/ 0 h 4316"/>
                <a:gd name="T8" fmla="*/ 6206 w 5740"/>
                <a:gd name="T9" fmla="*/ 0 h 4316"/>
                <a:gd name="T10" fmla="*/ 6206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nvGrpSpPr>
            <p:cNvPr id="1032"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0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grpSp>
        <p:grpSp>
          <p:nvGrpSpPr>
            <p:cNvPr id="103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107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7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412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2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108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grpSp>
          <p:nvGrpSpPr>
            <p:cNvPr id="1034"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3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105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414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defRPr/>
                </a:pPr>
                <a:endParaRPr lang="en-US" sz="1800">
                  <a:solidFill>
                    <a:srgbClr val="FFFFFF"/>
                  </a:solidFill>
                  <a:latin typeface="Arial" charset="0"/>
                </a:endParaRPr>
              </a:p>
            </p:txBody>
          </p:sp>
        </p:grpSp>
        <p:grpSp>
          <p:nvGrpSpPr>
            <p:cNvPr id="1035" name="Group 54"/>
            <p:cNvGrpSpPr>
              <a:grpSpLocks/>
            </p:cNvGrpSpPr>
            <p:nvPr userDrawn="1"/>
          </p:nvGrpSpPr>
          <p:grpSpPr bwMode="auto">
            <a:xfrm>
              <a:off x="5280" y="3024"/>
              <a:ext cx="425" cy="258"/>
              <a:chOff x="5280" y="3024"/>
              <a:chExt cx="425" cy="258"/>
            </a:xfrm>
          </p:grpSpPr>
          <p:sp>
            <p:nvSpPr>
              <p:cNvPr id="1036" name="Freeform 55"/>
              <p:cNvSpPr>
                <a:spLocks/>
              </p:cNvSpPr>
              <p:nvPr/>
            </p:nvSpPr>
            <p:spPr bwMode="hidden">
              <a:xfrm>
                <a:off x="5280" y="3186"/>
                <a:ext cx="383" cy="96"/>
              </a:xfrm>
              <a:custGeom>
                <a:avLst/>
                <a:gdLst>
                  <a:gd name="T0" fmla="*/ 23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4 w 382"/>
                  <a:gd name="T19" fmla="*/ 96 h 96"/>
                  <a:gd name="T20" fmla="*/ 288 w 382"/>
                  <a:gd name="T21" fmla="*/ 90 h 96"/>
                  <a:gd name="T22" fmla="*/ 336 w 382"/>
                  <a:gd name="T23" fmla="*/ 84 h 96"/>
                  <a:gd name="T24" fmla="*/ 377 w 382"/>
                  <a:gd name="T25" fmla="*/ 66 h 96"/>
                  <a:gd name="T26" fmla="*/ 407 w 382"/>
                  <a:gd name="T27" fmla="*/ 42 h 96"/>
                  <a:gd name="T28" fmla="*/ 401 w 382"/>
                  <a:gd name="T29" fmla="*/ 42 h 96"/>
                  <a:gd name="T30" fmla="*/ 371 w 382"/>
                  <a:gd name="T31" fmla="*/ 66 h 96"/>
                  <a:gd name="T32" fmla="*/ 330 w 382"/>
                  <a:gd name="T33" fmla="*/ 78 h 96"/>
                  <a:gd name="T34" fmla="*/ 288 w 382"/>
                  <a:gd name="T35" fmla="*/ 90 h 96"/>
                  <a:gd name="T36" fmla="*/ 234 w 382"/>
                  <a:gd name="T37" fmla="*/ 96 h 96"/>
                  <a:gd name="T38" fmla="*/ 23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3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3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3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1" name="Freeform 60"/>
              <p:cNvSpPr>
                <a:spLocks/>
              </p:cNvSpPr>
              <p:nvPr/>
            </p:nvSpPr>
            <p:spPr bwMode="hidden">
              <a:xfrm>
                <a:off x="5489" y="3042"/>
                <a:ext cx="186" cy="210"/>
              </a:xfrm>
              <a:custGeom>
                <a:avLst/>
                <a:gdLst>
                  <a:gd name="T0" fmla="*/ 0 w 185"/>
                  <a:gd name="T1" fmla="*/ 6 h 210"/>
                  <a:gd name="T2" fmla="*/ 66 w 185"/>
                  <a:gd name="T3" fmla="*/ 12 h 210"/>
                  <a:gd name="T4" fmla="*/ 144 w 185"/>
                  <a:gd name="T5" fmla="*/ 36 h 210"/>
                  <a:gd name="T6" fmla="*/ 180 w 185"/>
                  <a:gd name="T7" fmla="*/ 72 h 210"/>
                  <a:gd name="T8" fmla="*/ 186 w 185"/>
                  <a:gd name="T9" fmla="*/ 90 h 210"/>
                  <a:gd name="T10" fmla="*/ 192 w 185"/>
                  <a:gd name="T11" fmla="*/ 114 h 210"/>
                  <a:gd name="T12" fmla="*/ 186 w 185"/>
                  <a:gd name="T13" fmla="*/ 138 h 210"/>
                  <a:gd name="T14" fmla="*/ 174 w 185"/>
                  <a:gd name="T15" fmla="*/ 162 h 210"/>
                  <a:gd name="T16" fmla="*/ 144 w 185"/>
                  <a:gd name="T17" fmla="*/ 180 h 210"/>
                  <a:gd name="T18" fmla="*/ 90 w 185"/>
                  <a:gd name="T19" fmla="*/ 198 h 210"/>
                  <a:gd name="T20" fmla="*/ 121 w 185"/>
                  <a:gd name="T21" fmla="*/ 210 h 210"/>
                  <a:gd name="T22" fmla="*/ 156 w 185"/>
                  <a:gd name="T23" fmla="*/ 192 h 210"/>
                  <a:gd name="T24" fmla="*/ 186 w 185"/>
                  <a:gd name="T25" fmla="*/ 168 h 210"/>
                  <a:gd name="T26" fmla="*/ 204 w 185"/>
                  <a:gd name="T27" fmla="*/ 144 h 210"/>
                  <a:gd name="T28" fmla="*/ 210 w 185"/>
                  <a:gd name="T29" fmla="*/ 114 h 210"/>
                  <a:gd name="T30" fmla="*/ 204 w 185"/>
                  <a:gd name="T31" fmla="*/ 90 h 210"/>
                  <a:gd name="T32" fmla="*/ 198 w 185"/>
                  <a:gd name="T33" fmla="*/ 66 h 210"/>
                  <a:gd name="T34" fmla="*/ 180 w 185"/>
                  <a:gd name="T35" fmla="*/ 48 h 210"/>
                  <a:gd name="T36" fmla="*/ 15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nvGrpSpPr>
              <p:cNvPr id="1043" name="Group 62"/>
              <p:cNvGrpSpPr>
                <a:grpSpLocks/>
              </p:cNvGrpSpPr>
              <p:nvPr/>
            </p:nvGrpSpPr>
            <p:grpSpPr bwMode="auto">
              <a:xfrm>
                <a:off x="5381" y="3085"/>
                <a:ext cx="227" cy="132"/>
                <a:chOff x="5381" y="3085"/>
                <a:chExt cx="227" cy="132"/>
              </a:xfrm>
            </p:grpSpPr>
            <p:sp>
              <p:nvSpPr>
                <p:cNvPr id="1044"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5"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6"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sp>
              <p:nvSpPr>
                <p:cNvPr id="1047"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0" hangingPunct="0">
                    <a:spcBef>
                      <a:spcPct val="0"/>
                    </a:spcBef>
                    <a:buClrTx/>
                    <a:buSzTx/>
                    <a:buFontTx/>
                    <a:buNone/>
                  </a:pPr>
                  <a:endParaRPr lang="en-US" sz="1800">
                    <a:solidFill>
                      <a:srgbClr val="FFFFFF"/>
                    </a:solidFill>
                    <a:latin typeface="Arial" charset="0"/>
                  </a:endParaRPr>
                </a:p>
              </p:txBody>
            </p:sp>
          </p:grpSp>
        </p:grpSp>
      </p:grpSp>
      <p:sp>
        <p:nvSpPr>
          <p:cNvPr id="1028"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9"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6" name="Rectangle 70"/>
          <p:cNvSpPr>
            <a:spLocks noGrp="1" noChangeArrowheads="1"/>
          </p:cNvSpPr>
          <p:nvPr>
            <p:ph type="ftr" sz="quarter" idx="3"/>
          </p:nvPr>
        </p:nvSpPr>
        <p:spPr bwMode="auto">
          <a:xfrm>
            <a:off x="457200" y="6248400"/>
            <a:ext cx="2590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solidFill>
                  <a:schemeClr val="tx2"/>
                </a:solidFill>
              </a:defRPr>
            </a:lvl1pPr>
          </a:lstStyle>
          <a:p>
            <a:pPr>
              <a:spcBef>
                <a:spcPct val="0"/>
              </a:spcBef>
              <a:buClrTx/>
              <a:buSzTx/>
              <a:buFontTx/>
              <a:buNone/>
              <a:defRPr/>
            </a:pPr>
            <a:r>
              <a:rPr lang="en-US">
                <a:solidFill>
                  <a:srgbClr val="CCECFF"/>
                </a:solidFill>
                <a:latin typeface="Arial" charset="0"/>
              </a:rPr>
              <a:t>R&amp;M Technical Enterprises, Inc.</a:t>
            </a:r>
          </a:p>
        </p:txBody>
      </p:sp>
    </p:spTree>
    <p:extLst>
      <p:ext uri="{BB962C8B-B14F-4D97-AF65-F5344CB8AC3E}">
        <p14:creationId xmlns:p14="http://schemas.microsoft.com/office/powerpoint/2010/main" val="1690361749"/>
      </p:ext>
    </p:extLst>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16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14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1400">
          <a:solidFill>
            <a:schemeClr val="tx1"/>
          </a:solidFill>
          <a:latin typeface="+mn-lt"/>
        </a:defRPr>
      </a:lvl5pPr>
      <a:lvl6pPr marL="2514600" indent="-228600" algn="l" rtl="0" fontAlgn="base">
        <a:spcBef>
          <a:spcPct val="20000"/>
        </a:spcBef>
        <a:spcAft>
          <a:spcPct val="0"/>
        </a:spcAft>
        <a:buClr>
          <a:schemeClr val="hlink"/>
        </a:buClr>
        <a:buChar char="•"/>
        <a:defRPr sz="1400">
          <a:solidFill>
            <a:schemeClr val="tx1"/>
          </a:solidFill>
          <a:latin typeface="+mn-lt"/>
        </a:defRPr>
      </a:lvl6pPr>
      <a:lvl7pPr marL="2971800" indent="-228600" algn="l" rtl="0" fontAlgn="base">
        <a:spcBef>
          <a:spcPct val="20000"/>
        </a:spcBef>
        <a:spcAft>
          <a:spcPct val="0"/>
        </a:spcAft>
        <a:buClr>
          <a:schemeClr val="hlink"/>
        </a:buClr>
        <a:buChar char="•"/>
        <a:defRPr sz="1400">
          <a:solidFill>
            <a:schemeClr val="tx1"/>
          </a:solidFill>
          <a:latin typeface="+mn-lt"/>
        </a:defRPr>
      </a:lvl7pPr>
      <a:lvl8pPr marL="3429000" indent="-228600" algn="l" rtl="0" fontAlgn="base">
        <a:spcBef>
          <a:spcPct val="20000"/>
        </a:spcBef>
        <a:spcAft>
          <a:spcPct val="0"/>
        </a:spcAft>
        <a:buClr>
          <a:schemeClr val="hlink"/>
        </a:buClr>
        <a:buChar char="•"/>
        <a:defRPr sz="1400">
          <a:solidFill>
            <a:schemeClr val="tx1"/>
          </a:solidFill>
          <a:latin typeface="+mn-lt"/>
        </a:defRPr>
      </a:lvl8pPr>
      <a:lvl9pPr marL="3886200" indent="-228600" algn="l" rtl="0" fontAlgn="base">
        <a:spcBef>
          <a:spcPct val="2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609600"/>
            <a:ext cx="8763000" cy="2514600"/>
          </a:xfrm>
        </p:spPr>
        <p:txBody>
          <a:bodyPr/>
          <a:lstStyle/>
          <a:p>
            <a:pPr eaLnBrk="1" hangingPunct="1"/>
            <a:r>
              <a:rPr lang="en-US" b="1" dirty="0" smtClean="0"/>
              <a:t>Overview </a:t>
            </a:r>
            <a:r>
              <a:rPr lang="en-US" b="1" dirty="0"/>
              <a:t>of </a:t>
            </a:r>
            <a:r>
              <a:rPr lang="en-US" b="1" dirty="0" smtClean="0"/>
              <a:t>Industrial</a:t>
            </a:r>
            <a:r>
              <a:rPr lang="en-US" b="1" dirty="0"/>
              <a:t>, </a:t>
            </a:r>
            <a:r>
              <a:rPr lang="en-US" b="1" dirty="0" smtClean="0"/>
              <a:t>Medical</a:t>
            </a:r>
            <a:r>
              <a:rPr lang="en-US" b="1" dirty="0"/>
              <a:t>, </a:t>
            </a:r>
            <a:r>
              <a:rPr lang="en-US" b="1" dirty="0" smtClean="0"/>
              <a:t>Energy </a:t>
            </a:r>
            <a:r>
              <a:rPr lang="en-US" b="1" dirty="0"/>
              <a:t>and </a:t>
            </a:r>
            <a:r>
              <a:rPr lang="en-US" b="1" dirty="0" smtClean="0"/>
              <a:t>Security-Related Accelerator Use</a:t>
            </a:r>
            <a:endParaRPr lang="en-US" b="1" i="1" dirty="0" smtClean="0">
              <a:effectLst>
                <a:outerShdw blurRad="38100" dist="38100" dir="2700000" algn="tl">
                  <a:srgbClr val="000000">
                    <a:alpha val="43137"/>
                  </a:srgbClr>
                </a:outerShdw>
              </a:effectLst>
            </a:endParaRPr>
          </a:p>
        </p:txBody>
      </p:sp>
      <p:sp>
        <p:nvSpPr>
          <p:cNvPr id="4099" name="Rectangle 3"/>
          <p:cNvSpPr>
            <a:spLocks noGrp="1" noChangeArrowheads="1"/>
          </p:cNvSpPr>
          <p:nvPr>
            <p:ph type="subTitle" idx="4294967295"/>
          </p:nvPr>
        </p:nvSpPr>
        <p:spPr>
          <a:xfrm>
            <a:off x="1600200" y="3505200"/>
            <a:ext cx="7086600" cy="1066800"/>
          </a:xfrm>
          <a:noFill/>
        </p:spPr>
        <p:txBody>
          <a:bodyPr/>
          <a:lstStyle/>
          <a:p>
            <a:pPr marL="0" indent="0" algn="r" eaLnBrk="1" hangingPunct="1">
              <a:buFontTx/>
              <a:buNone/>
            </a:pPr>
            <a:r>
              <a:rPr lang="en-US" dirty="0" smtClean="0">
                <a:solidFill>
                  <a:srgbClr val="FFFFFF"/>
                </a:solidFill>
              </a:rPr>
              <a:t>Stuart Henderson</a:t>
            </a:r>
          </a:p>
          <a:p>
            <a:pPr marL="0" indent="0" algn="r" eaLnBrk="1" hangingPunct="1">
              <a:buFontTx/>
              <a:buNone/>
            </a:pPr>
            <a:r>
              <a:rPr lang="en-US" dirty="0" smtClean="0">
                <a:solidFill>
                  <a:srgbClr val="FFFFFF"/>
                </a:solidFill>
              </a:rPr>
              <a:t>Associate Laboratory Director for Accelerators</a:t>
            </a:r>
          </a:p>
          <a:p>
            <a:pPr marL="0" indent="0" algn="r" eaLnBrk="1" hangingPunct="1">
              <a:buFontTx/>
              <a:buNone/>
            </a:pPr>
            <a:r>
              <a:rPr lang="en-US" dirty="0" smtClean="0">
                <a:solidFill>
                  <a:srgbClr val="FFFFFF"/>
                </a:solidFill>
              </a:rPr>
              <a:t>Fermilab</a:t>
            </a:r>
          </a:p>
          <a:p>
            <a:pPr marL="0" indent="0" algn="r" eaLnBrk="1" hangingPunct="1">
              <a:buFontTx/>
              <a:buNone/>
            </a:pPr>
            <a:endParaRPr lang="en-US" dirty="0">
              <a:solidFill>
                <a:srgbClr val="FFFFFF"/>
              </a:solidFill>
            </a:endParaRPr>
          </a:p>
          <a:p>
            <a:pPr marL="0" indent="0" algn="r" eaLnBrk="1" hangingPunct="1">
              <a:buFontTx/>
              <a:buNone/>
            </a:pPr>
            <a:r>
              <a:rPr lang="en-US" dirty="0" smtClean="0">
                <a:solidFill>
                  <a:srgbClr val="FFFFFF"/>
                </a:solidFill>
              </a:rPr>
              <a:t>2012 IEEE Nuclear Science Symposium and Medical Imaging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09000" cy="762000"/>
          </a:xfrm>
        </p:spPr>
        <p:txBody>
          <a:bodyPr/>
          <a:lstStyle/>
          <a:p>
            <a:r>
              <a:rPr lang="en-US" sz="3200" b="1" dirty="0" smtClean="0"/>
              <a:t>Trends in Accelerators for Medical Applications</a:t>
            </a:r>
            <a:endParaRPr lang="en-US" sz="3200" b="1" dirty="0"/>
          </a:p>
        </p:txBody>
      </p:sp>
      <p:sp>
        <p:nvSpPr>
          <p:cNvPr id="3" name="Content Placeholder 2"/>
          <p:cNvSpPr>
            <a:spLocks noGrp="1"/>
          </p:cNvSpPr>
          <p:nvPr>
            <p:ph idx="1"/>
          </p:nvPr>
        </p:nvSpPr>
        <p:spPr>
          <a:xfrm>
            <a:off x="381000" y="952500"/>
            <a:ext cx="5791200" cy="2400300"/>
          </a:xfrm>
        </p:spPr>
        <p:txBody>
          <a:bodyPr/>
          <a:lstStyle/>
          <a:p>
            <a:pPr marL="0" indent="0">
              <a:buNone/>
            </a:pPr>
            <a:r>
              <a:rPr lang="en-US" sz="2200" dirty="0"/>
              <a:t>C</a:t>
            </a:r>
            <a:r>
              <a:rPr lang="en-US" sz="2200" dirty="0" smtClean="0"/>
              <a:t>onsiderable </a:t>
            </a:r>
            <a:r>
              <a:rPr lang="en-US" sz="2200" dirty="0" smtClean="0"/>
              <a:t>efforts to develop new, compact types of particle accelerators which have the potential for very compact (and less expensive) sources of x-rays, electrons and protons for cancer therapy and other applications</a:t>
            </a:r>
          </a:p>
          <a:p>
            <a:endParaRPr lang="en-US" sz="2200" dirty="0" smtClean="0"/>
          </a:p>
        </p:txBody>
      </p:sp>
      <p:sp>
        <p:nvSpPr>
          <p:cNvPr id="5" name="Slide Number Placeholder 4"/>
          <p:cNvSpPr>
            <a:spLocks noGrp="1"/>
          </p:cNvSpPr>
          <p:nvPr>
            <p:ph type="sldNum" sz="quarter" idx="11"/>
          </p:nvPr>
        </p:nvSpPr>
        <p:spPr/>
        <p:txBody>
          <a:bodyPr/>
          <a:lstStyle/>
          <a:p>
            <a:pPr>
              <a:defRPr/>
            </a:pPr>
            <a:fld id="{751C9121-044D-47E8-87E9-7D343DF06EE3}" type="slidenum">
              <a:rPr lang="en-US" smtClean="0"/>
              <a:pPr>
                <a:defRPr/>
              </a:pPr>
              <a:t>10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0" y="990600"/>
            <a:ext cx="2692400" cy="40386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200400"/>
            <a:ext cx="43624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02400" y="5068872"/>
            <a:ext cx="2260600" cy="978729"/>
          </a:xfrm>
          <a:prstGeom prst="rect">
            <a:avLst/>
          </a:prstGeom>
          <a:solidFill>
            <a:schemeClr val="tx1"/>
          </a:solidFill>
        </p:spPr>
        <p:txBody>
          <a:bodyPr wrap="square" rtlCol="0">
            <a:spAutoFit/>
          </a:bodyPr>
          <a:lstStyle/>
          <a:p>
            <a:pPr algn="ctr"/>
            <a:r>
              <a:rPr lang="en-US" sz="1800" dirty="0" smtClean="0">
                <a:solidFill>
                  <a:schemeClr val="bg1">
                    <a:lumMod val="60000"/>
                    <a:lumOff val="40000"/>
                  </a:schemeClr>
                </a:solidFill>
              </a:rPr>
              <a:t>W. </a:t>
            </a:r>
            <a:r>
              <a:rPr lang="en-US" sz="1800" dirty="0" err="1" smtClean="0">
                <a:solidFill>
                  <a:schemeClr val="bg1">
                    <a:lumMod val="60000"/>
                    <a:lumOff val="40000"/>
                  </a:schemeClr>
                </a:solidFill>
              </a:rPr>
              <a:t>Leemans</a:t>
            </a:r>
            <a:r>
              <a:rPr lang="en-US" sz="1800" dirty="0" smtClean="0">
                <a:solidFill>
                  <a:schemeClr val="bg1">
                    <a:lumMod val="60000"/>
                    <a:lumOff val="40000"/>
                  </a:schemeClr>
                </a:solidFill>
              </a:rPr>
              <a:t>, LBNL</a:t>
            </a:r>
          </a:p>
          <a:p>
            <a:pPr algn="ctr"/>
            <a:r>
              <a:rPr lang="en-US" sz="1800" dirty="0" smtClean="0">
                <a:solidFill>
                  <a:schemeClr val="bg1">
                    <a:lumMod val="60000"/>
                    <a:lumOff val="40000"/>
                  </a:schemeClr>
                </a:solidFill>
              </a:rPr>
              <a:t>1 </a:t>
            </a:r>
            <a:r>
              <a:rPr lang="en-US" sz="1800" dirty="0" err="1" smtClean="0">
                <a:solidFill>
                  <a:schemeClr val="bg1">
                    <a:lumMod val="60000"/>
                    <a:lumOff val="40000"/>
                  </a:schemeClr>
                </a:solidFill>
              </a:rPr>
              <a:t>GeV</a:t>
            </a:r>
            <a:r>
              <a:rPr lang="en-US" sz="1800" dirty="0" smtClean="0">
                <a:solidFill>
                  <a:schemeClr val="bg1">
                    <a:lumMod val="60000"/>
                    <a:lumOff val="40000"/>
                  </a:schemeClr>
                </a:solidFill>
              </a:rPr>
              <a:t> accelerator (1.3 inches long)</a:t>
            </a:r>
            <a:endParaRPr lang="en-US" sz="1800" dirty="0">
              <a:solidFill>
                <a:schemeClr val="bg1">
                  <a:lumMod val="60000"/>
                  <a:lumOff val="40000"/>
                </a:schemeClr>
              </a:solidFill>
            </a:endParaRPr>
          </a:p>
        </p:txBody>
      </p:sp>
      <p:sp>
        <p:nvSpPr>
          <p:cNvPr id="9" name="TextBox 8"/>
          <p:cNvSpPr txBox="1"/>
          <p:nvPr/>
        </p:nvSpPr>
        <p:spPr>
          <a:xfrm>
            <a:off x="892174" y="5782270"/>
            <a:ext cx="4289426" cy="923330"/>
          </a:xfrm>
          <a:prstGeom prst="rect">
            <a:avLst/>
          </a:prstGeom>
          <a:solidFill>
            <a:schemeClr val="tx1"/>
          </a:solidFill>
        </p:spPr>
        <p:txBody>
          <a:bodyPr wrap="square" rtlCol="0">
            <a:spAutoFit/>
          </a:bodyPr>
          <a:lstStyle/>
          <a:p>
            <a:pPr algn="ctr"/>
            <a:r>
              <a:rPr lang="en-US" sz="1800" dirty="0" smtClean="0">
                <a:solidFill>
                  <a:schemeClr val="bg1">
                    <a:lumMod val="60000"/>
                    <a:lumOff val="40000"/>
                  </a:schemeClr>
                </a:solidFill>
              </a:rPr>
              <a:t>Concept for compact proton therapy </a:t>
            </a:r>
            <a:r>
              <a:rPr lang="en-US" sz="1800" dirty="0" smtClean="0">
                <a:solidFill>
                  <a:schemeClr val="bg1">
                    <a:lumMod val="60000"/>
                    <a:lumOff val="40000"/>
                  </a:schemeClr>
                </a:solidFill>
              </a:rPr>
              <a:t>accelerator</a:t>
            </a:r>
            <a:r>
              <a:rPr lang="en-US" sz="1800" dirty="0">
                <a:solidFill>
                  <a:schemeClr val="bg1">
                    <a:lumMod val="60000"/>
                    <a:lumOff val="40000"/>
                  </a:schemeClr>
                </a:solidFill>
              </a:rPr>
              <a:t> </a:t>
            </a:r>
            <a:r>
              <a:rPr lang="en-US" sz="1800" dirty="0" smtClean="0">
                <a:solidFill>
                  <a:schemeClr val="bg1">
                    <a:lumMod val="60000"/>
                    <a:lumOff val="40000"/>
                  </a:schemeClr>
                </a:solidFill>
              </a:rPr>
              <a:t>(Compact Particle Acceleration Corporation)</a:t>
            </a:r>
            <a:endParaRPr lang="en-US" sz="1800" dirty="0">
              <a:solidFill>
                <a:schemeClr val="bg1">
                  <a:lumMod val="60000"/>
                  <a:lumOff val="40000"/>
                </a:schemeClr>
              </a:solidFill>
            </a:endParaRPr>
          </a:p>
        </p:txBody>
      </p:sp>
    </p:spTree>
    <p:extLst>
      <p:ext uri="{BB962C8B-B14F-4D97-AF65-F5344CB8AC3E}">
        <p14:creationId xmlns:p14="http://schemas.microsoft.com/office/powerpoint/2010/main" val="221107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8600"/>
            <a:ext cx="6858000" cy="762000"/>
          </a:xfrm>
        </p:spPr>
        <p:txBody>
          <a:bodyPr/>
          <a:lstStyle/>
          <a:p>
            <a:r>
              <a:rPr lang="en-US" sz="3200" b="1" dirty="0" smtClean="0"/>
              <a:t>Accelerators for </a:t>
            </a:r>
            <a:r>
              <a:rPr lang="en-US" sz="3200" b="1" dirty="0" smtClean="0"/>
              <a:t>Security</a:t>
            </a:r>
            <a:endParaRPr lang="en-US" sz="3200" b="1" dirty="0"/>
          </a:p>
        </p:txBody>
      </p:sp>
      <p:sp>
        <p:nvSpPr>
          <p:cNvPr id="3" name="Content Placeholder 2"/>
          <p:cNvSpPr>
            <a:spLocks noGrp="1"/>
          </p:cNvSpPr>
          <p:nvPr>
            <p:ph idx="1"/>
          </p:nvPr>
        </p:nvSpPr>
        <p:spPr>
          <a:xfrm>
            <a:off x="838200" y="1160845"/>
            <a:ext cx="3520291" cy="2344355"/>
          </a:xfrm>
        </p:spPr>
        <p:txBody>
          <a:bodyPr/>
          <a:lstStyle/>
          <a:p>
            <a:pPr marL="0" indent="0">
              <a:buNone/>
            </a:pPr>
            <a:r>
              <a:rPr lang="en-US" dirty="0" smtClean="0"/>
              <a:t>Accelerators are used for cargo scanning and “active interrogation” to detect special materials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765" y="1219200"/>
            <a:ext cx="4225635" cy="2133600"/>
          </a:xfrm>
          <a:prstGeom prst="rect">
            <a:avLst/>
          </a:prstGeom>
        </p:spPr>
      </p:pic>
      <p:sp>
        <p:nvSpPr>
          <p:cNvPr id="6" name="Rectangle 5"/>
          <p:cNvSpPr/>
          <p:nvPr/>
        </p:nvSpPr>
        <p:spPr>
          <a:xfrm>
            <a:off x="4358491" y="3657600"/>
            <a:ext cx="4572000" cy="1569660"/>
          </a:xfrm>
          <a:prstGeom prst="rect">
            <a:avLst/>
          </a:prstGeom>
        </p:spPr>
        <p:txBody>
          <a:bodyPr>
            <a:spAutoFit/>
          </a:bodyPr>
          <a:lstStyle/>
          <a:p>
            <a:pPr algn="l">
              <a:spcBef>
                <a:spcPts val="600"/>
              </a:spcBef>
            </a:pPr>
            <a:r>
              <a:rPr lang="en-US" dirty="0" smtClean="0"/>
              <a:t>…and in Nuclear Defense</a:t>
            </a:r>
            <a:r>
              <a:rPr lang="en-US" dirty="0"/>
              <a:t>: stockpile stewardship, materials characterization, radiography, and support of </a:t>
            </a:r>
            <a:r>
              <a:rPr lang="en-US" dirty="0" smtClean="0"/>
              <a:t>non-proliferation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00400"/>
            <a:ext cx="3429000" cy="2571750"/>
          </a:xfrm>
          <a:prstGeom prst="rect">
            <a:avLst/>
          </a:prstGeom>
        </p:spPr>
      </p:pic>
      <p:sp>
        <p:nvSpPr>
          <p:cNvPr id="8" name="Slide Number Placeholder 7"/>
          <p:cNvSpPr>
            <a:spLocks noGrp="1"/>
          </p:cNvSpPr>
          <p:nvPr>
            <p:ph type="sldNum" sz="quarter" idx="11"/>
          </p:nvPr>
        </p:nvSpPr>
        <p:spPr/>
        <p:txBody>
          <a:bodyPr/>
          <a:lstStyle/>
          <a:p>
            <a:pPr>
              <a:defRPr/>
            </a:pPr>
            <a:fld id="{751C9121-044D-47E8-87E9-7D343DF06EE3}" type="slidenum">
              <a:rPr lang="en-US" smtClean="0"/>
              <a:pPr>
                <a:defRPr/>
              </a:pPr>
              <a:t>11</a:t>
            </a:fld>
            <a:endParaRPr lang="en-US"/>
          </a:p>
        </p:txBody>
      </p:sp>
      <p:sp>
        <p:nvSpPr>
          <p:cNvPr id="9" name="TextBox 8"/>
          <p:cNvSpPr txBox="1"/>
          <p:nvPr/>
        </p:nvSpPr>
        <p:spPr>
          <a:xfrm>
            <a:off x="1295400" y="5562600"/>
            <a:ext cx="4167991" cy="646331"/>
          </a:xfrm>
          <a:prstGeom prst="rect">
            <a:avLst/>
          </a:prstGeom>
          <a:solidFill>
            <a:schemeClr val="tx1"/>
          </a:solidFill>
        </p:spPr>
        <p:txBody>
          <a:bodyPr wrap="square" rtlCol="0">
            <a:spAutoFit/>
          </a:bodyPr>
          <a:lstStyle/>
          <a:p>
            <a:pPr algn="l"/>
            <a:r>
              <a:rPr lang="en-US" sz="1800" dirty="0" smtClean="0">
                <a:solidFill>
                  <a:schemeClr val="bg1">
                    <a:lumMod val="60000"/>
                    <a:lumOff val="40000"/>
                  </a:schemeClr>
                </a:solidFill>
              </a:rPr>
              <a:t>Dual Axis Radiographic Hydrodynamic Test Facility, Los </a:t>
            </a:r>
            <a:r>
              <a:rPr lang="en-US" sz="1800" dirty="0" smtClean="0">
                <a:solidFill>
                  <a:schemeClr val="bg1">
                    <a:lumMod val="60000"/>
                    <a:lumOff val="40000"/>
                  </a:schemeClr>
                </a:solidFill>
              </a:rPr>
              <a:t>Alamos Nat. Lab</a:t>
            </a:r>
            <a:endParaRPr lang="en-US" sz="1800" dirty="0">
              <a:solidFill>
                <a:schemeClr val="bg1">
                  <a:lumMod val="60000"/>
                  <a:lumOff val="40000"/>
                </a:schemeClr>
              </a:solidFill>
            </a:endParaRPr>
          </a:p>
        </p:txBody>
      </p:sp>
      <p:sp>
        <p:nvSpPr>
          <p:cNvPr id="10"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3748919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58000" cy="762000"/>
          </a:xfrm>
        </p:spPr>
        <p:txBody>
          <a:bodyPr/>
          <a:lstStyle/>
          <a:p>
            <a:r>
              <a:rPr lang="en-US" sz="3200" b="1" dirty="0" smtClean="0"/>
              <a:t>Trends in Accelerators for </a:t>
            </a:r>
            <a:r>
              <a:rPr lang="en-US" sz="3200" b="1" dirty="0" smtClean="0"/>
              <a:t>Security </a:t>
            </a:r>
            <a:r>
              <a:rPr lang="en-US" sz="3200" b="1" dirty="0" smtClean="0"/>
              <a:t>and Defense</a:t>
            </a:r>
            <a:endParaRPr lang="en-US" sz="3200" b="1" dirty="0"/>
          </a:p>
        </p:txBody>
      </p:sp>
      <p:sp>
        <p:nvSpPr>
          <p:cNvPr id="3" name="Content Placeholder 2"/>
          <p:cNvSpPr>
            <a:spLocks noGrp="1"/>
          </p:cNvSpPr>
          <p:nvPr>
            <p:ph idx="1"/>
          </p:nvPr>
        </p:nvSpPr>
        <p:spPr>
          <a:xfrm>
            <a:off x="631949" y="1219200"/>
            <a:ext cx="5235451" cy="1370061"/>
          </a:xfrm>
        </p:spPr>
        <p:txBody>
          <a:bodyPr/>
          <a:lstStyle/>
          <a:p>
            <a:pPr marL="0" indent="0">
              <a:buNone/>
            </a:pPr>
            <a:r>
              <a:rPr lang="en-US" sz="2200" dirty="0" smtClean="0">
                <a:cs typeface="Calibri"/>
              </a:rPr>
              <a:t>Accelerators based on superconducting radio-frequency technology are being developed to produce high power laser beams for defense</a:t>
            </a:r>
          </a:p>
          <a:p>
            <a:pPr marL="0" indent="0">
              <a:buNone/>
            </a:pPr>
            <a:endParaRPr lang="en-US" sz="2200" dirty="0"/>
          </a:p>
        </p:txBody>
      </p:sp>
      <p:sp>
        <p:nvSpPr>
          <p:cNvPr id="5" name="Slide Number Placeholder 4"/>
          <p:cNvSpPr>
            <a:spLocks noGrp="1"/>
          </p:cNvSpPr>
          <p:nvPr>
            <p:ph type="sldNum" sz="quarter" idx="11"/>
          </p:nvPr>
        </p:nvSpPr>
        <p:spPr>
          <a:xfrm>
            <a:off x="152400" y="6419850"/>
            <a:ext cx="533400" cy="361950"/>
          </a:xfrm>
        </p:spPr>
        <p:txBody>
          <a:bodyPr/>
          <a:lstStyle/>
          <a:p>
            <a:pPr>
              <a:defRPr/>
            </a:pPr>
            <a:fld id="{751C9121-044D-47E8-87E9-7D343DF06EE3}" type="slidenum">
              <a:rPr lang="en-US" smtClean="0"/>
              <a:pPr>
                <a:defRPr/>
              </a:pPr>
              <a:t>12</a:t>
            </a:fld>
            <a:endParaRPr lang="en-US"/>
          </a:p>
        </p:txBody>
      </p:sp>
      <p:pic>
        <p:nvPicPr>
          <p:cNvPr id="6" name="Picture 2" descr="C:\Users\Jay\AppData\Local\Microsoft\Windows\Temporary Internet Files\Content.Outlook\EQICM9R3\image00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08118"/>
            <a:ext cx="2743201" cy="2092282"/>
          </a:xfrm>
          <a:prstGeom prst="rect">
            <a:avLst/>
          </a:prstGeom>
          <a:noFill/>
          <a:ln w="9525">
            <a:noFill/>
            <a:miter lim="800000"/>
            <a:headEnd/>
            <a:tailEnd/>
          </a:ln>
        </p:spPr>
      </p:pic>
      <p:sp>
        <p:nvSpPr>
          <p:cNvPr id="7" name="TextBox 6"/>
          <p:cNvSpPr txBox="1"/>
          <p:nvPr/>
        </p:nvSpPr>
        <p:spPr>
          <a:xfrm>
            <a:off x="442721" y="4903518"/>
            <a:ext cx="8472679" cy="1649682"/>
          </a:xfrm>
          <a:prstGeom prst="rect">
            <a:avLst/>
          </a:prstGeom>
          <a:noFill/>
        </p:spPr>
        <p:txBody>
          <a:bodyPr wrap="square" rtlCol="0">
            <a:spAutoFit/>
          </a:bodyPr>
          <a:lstStyle/>
          <a:p>
            <a:pPr marL="0" lvl="1" algn="l">
              <a:spcBef>
                <a:spcPts val="400"/>
              </a:spcBef>
            </a:pPr>
            <a:r>
              <a:rPr lang="en-US" sz="2200" dirty="0" smtClean="0"/>
              <a:t>Inspection and Scanning: Emphasis on </a:t>
            </a:r>
          </a:p>
          <a:p>
            <a:pPr marL="342900" lvl="1" indent="-342900" algn="l">
              <a:spcBef>
                <a:spcPts val="400"/>
              </a:spcBef>
              <a:buClr>
                <a:schemeClr val="tx1"/>
              </a:buClr>
              <a:buFont typeface="Arial" pitchFamily="34" charset="0"/>
              <a:buChar char="•"/>
            </a:pPr>
            <a:r>
              <a:rPr lang="en-US" sz="2200" dirty="0" smtClean="0"/>
              <a:t>Developing compact, “</a:t>
            </a:r>
            <a:r>
              <a:rPr lang="en-US" sz="2200" dirty="0" err="1" smtClean="0"/>
              <a:t>fieldable</a:t>
            </a:r>
            <a:r>
              <a:rPr lang="en-US" sz="2200" dirty="0" smtClean="0"/>
              <a:t>” systems</a:t>
            </a:r>
          </a:p>
          <a:p>
            <a:pPr marL="342900" lvl="1" indent="-342900" algn="l">
              <a:spcBef>
                <a:spcPts val="400"/>
              </a:spcBef>
              <a:buClr>
                <a:schemeClr val="tx1"/>
              </a:buClr>
              <a:buFont typeface="Arial" pitchFamily="34" charset="0"/>
              <a:buChar char="•"/>
            </a:pPr>
            <a:r>
              <a:rPr lang="en-US" sz="2200" dirty="0" smtClean="0"/>
              <a:t>Active </a:t>
            </a:r>
            <a:r>
              <a:rPr lang="en-US" sz="2200" dirty="0"/>
              <a:t>interrogation at appropriate </a:t>
            </a:r>
            <a:r>
              <a:rPr lang="en-US" sz="2200" dirty="0" smtClean="0"/>
              <a:t>stand-off distances</a:t>
            </a:r>
          </a:p>
          <a:p>
            <a:pPr marL="342900" lvl="1" indent="-342900" algn="l">
              <a:spcBef>
                <a:spcPts val="400"/>
              </a:spcBef>
              <a:buClr>
                <a:schemeClr val="tx1"/>
              </a:buClr>
              <a:buFont typeface="Arial" pitchFamily="34" charset="0"/>
              <a:buChar char="•"/>
            </a:pPr>
            <a:r>
              <a:rPr lang="en-US" sz="2200" dirty="0" smtClean="0"/>
              <a:t>Development </a:t>
            </a:r>
            <a:r>
              <a:rPr lang="en-US" sz="2200" dirty="0"/>
              <a:t>of a suite of probes (n, x-ray, gamma, </a:t>
            </a:r>
            <a:r>
              <a:rPr lang="en-US" sz="2200" dirty="0" smtClean="0"/>
              <a:t>THz, p</a:t>
            </a:r>
            <a:r>
              <a:rPr lang="en-US" sz="2200" dirty="0"/>
              <a:t>, </a:t>
            </a:r>
            <a:r>
              <a:rPr lang="en-US" sz="2200" dirty="0" smtClean="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2280479" cy="1946009"/>
          </a:xfrm>
          <a:prstGeom prst="rect">
            <a:avLst/>
          </a:prstGeom>
        </p:spPr>
      </p:pic>
      <p:sp>
        <p:nvSpPr>
          <p:cNvPr id="9" name="Content Placeholder 2"/>
          <p:cNvSpPr txBox="1">
            <a:spLocks/>
          </p:cNvSpPr>
          <p:nvPr/>
        </p:nvSpPr>
        <p:spPr bwMode="auto">
          <a:xfrm>
            <a:off x="3962400" y="3352800"/>
            <a:ext cx="4049423" cy="1094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buFontTx/>
              <a:buNone/>
            </a:pPr>
            <a:r>
              <a:rPr lang="en-US" sz="2200" dirty="0" smtClean="0">
                <a:cs typeface="Calibri"/>
              </a:rPr>
              <a:t>New accelerators are under development to produce “Terahertz” radiation sources for scanning</a:t>
            </a:r>
          </a:p>
          <a:p>
            <a:pPr marL="0" indent="0">
              <a:buFontTx/>
              <a:buNone/>
            </a:pPr>
            <a:endParaRPr lang="en-US" sz="2200" dirty="0"/>
          </a:p>
        </p:txBody>
      </p:sp>
      <p:sp>
        <p:nvSpPr>
          <p:cNvPr id="10" name="Footer Placeholder 3"/>
          <p:cNvSpPr>
            <a:spLocks noGrp="1"/>
          </p:cNvSpPr>
          <p:nvPr>
            <p:ph type="ftr" sz="quarter" idx="10"/>
          </p:nvPr>
        </p:nvSpPr>
        <p:spPr>
          <a:xfrm>
            <a:off x="762000" y="64008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1287829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858000" cy="762000"/>
          </a:xfrm>
        </p:spPr>
        <p:txBody>
          <a:bodyPr/>
          <a:lstStyle/>
          <a:p>
            <a:r>
              <a:rPr lang="en-US" sz="3200" b="1" dirty="0" smtClean="0"/>
              <a:t>Accelerators in the Energy Sector</a:t>
            </a:r>
            <a:endParaRPr lang="en-US" sz="3200" b="1" dirty="0"/>
          </a:p>
        </p:txBody>
      </p:sp>
      <p:sp>
        <p:nvSpPr>
          <p:cNvPr id="5" name="Slide Number Placeholder 4"/>
          <p:cNvSpPr>
            <a:spLocks noGrp="1"/>
          </p:cNvSpPr>
          <p:nvPr>
            <p:ph type="sldNum" sz="quarter" idx="11"/>
          </p:nvPr>
        </p:nvSpPr>
        <p:spPr>
          <a:xfrm>
            <a:off x="152400" y="6400800"/>
            <a:ext cx="533400" cy="361950"/>
          </a:xfrm>
        </p:spPr>
        <p:txBody>
          <a:bodyPr/>
          <a:lstStyle/>
          <a:p>
            <a:pPr>
              <a:defRPr/>
            </a:pPr>
            <a:fld id="{751C9121-044D-47E8-87E9-7D343DF06EE3}" type="slidenum">
              <a:rPr lang="en-US" smtClean="0"/>
              <a:pPr>
                <a:defRPr/>
              </a:pPr>
              <a:t>13</a:t>
            </a:fld>
            <a:endParaRPr lang="en-US"/>
          </a:p>
        </p:txBody>
      </p:sp>
      <p:sp>
        <p:nvSpPr>
          <p:cNvPr id="6" name="Content Placeholder 2"/>
          <p:cNvSpPr>
            <a:spLocks noGrp="1"/>
          </p:cNvSpPr>
          <p:nvPr>
            <p:ph idx="1"/>
          </p:nvPr>
        </p:nvSpPr>
        <p:spPr>
          <a:xfrm>
            <a:off x="152400" y="762000"/>
            <a:ext cx="8839200" cy="2286000"/>
          </a:xfrm>
        </p:spPr>
        <p:txBody>
          <a:bodyPr>
            <a:noAutofit/>
          </a:bodyPr>
          <a:lstStyle/>
          <a:p>
            <a:pPr marL="0" indent="0">
              <a:buNone/>
            </a:pPr>
            <a:r>
              <a:rPr lang="en-US" b="1" dirty="0" smtClean="0"/>
              <a:t>Accelerators have tremendous potential – largely untapped thus far – in the Energy Sector:</a:t>
            </a:r>
            <a:endParaRPr lang="en-US" b="1" dirty="0"/>
          </a:p>
          <a:p>
            <a:r>
              <a:rPr lang="en-US" sz="2000" b="1" dirty="0" smtClean="0"/>
              <a:t>Accelerator </a:t>
            </a:r>
            <a:r>
              <a:rPr lang="en-US" sz="2000" b="1" dirty="0"/>
              <a:t>Driven </a:t>
            </a:r>
            <a:r>
              <a:rPr lang="en-US" sz="2000" b="1" dirty="0" smtClean="0"/>
              <a:t>Subcritical Reactors </a:t>
            </a:r>
            <a:r>
              <a:rPr lang="en-US" sz="2000" dirty="0" smtClean="0"/>
              <a:t>(based on superconducting particle accelerators) can transmute nuclear waste so it is much safer and simpler to store, while at the same time generating electrical power</a:t>
            </a:r>
          </a:p>
          <a:p>
            <a:pPr lvl="1"/>
            <a:r>
              <a:rPr lang="en-US" sz="1800" dirty="0" smtClean="0"/>
              <a:t>Requires very high beam power (&gt;10 MW) and very high reliability</a:t>
            </a:r>
          </a:p>
          <a:p>
            <a:pPr lvl="1"/>
            <a:r>
              <a:rPr lang="en-US" sz="1800" dirty="0" smtClean="0"/>
              <a:t>This technology is actively pursued in Europe, China, India</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86200"/>
            <a:ext cx="44282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66425" y="3530025"/>
            <a:ext cx="3048000" cy="584775"/>
          </a:xfrm>
          <a:prstGeom prst="rect">
            <a:avLst/>
          </a:prstGeom>
          <a:solidFill>
            <a:schemeClr val="tx1"/>
          </a:solidFill>
        </p:spPr>
        <p:txBody>
          <a:bodyPr wrap="square" rtlCol="0">
            <a:spAutoFit/>
          </a:bodyPr>
          <a:lstStyle/>
          <a:p>
            <a:pPr algn="ctr"/>
            <a:r>
              <a:rPr lang="en-US" sz="1600" dirty="0" smtClean="0">
                <a:solidFill>
                  <a:schemeClr val="bg1">
                    <a:lumMod val="60000"/>
                    <a:lumOff val="40000"/>
                  </a:schemeClr>
                </a:solidFill>
              </a:rPr>
              <a:t>MYRRHA Accelerator Driven Reactor Project, </a:t>
            </a:r>
            <a:r>
              <a:rPr lang="en-US" sz="1600" dirty="0" err="1" smtClean="0">
                <a:solidFill>
                  <a:schemeClr val="bg1">
                    <a:lumMod val="60000"/>
                    <a:lumOff val="40000"/>
                  </a:schemeClr>
                </a:solidFill>
              </a:rPr>
              <a:t>Mol</a:t>
            </a:r>
            <a:r>
              <a:rPr lang="en-US" sz="1600" dirty="0" smtClean="0">
                <a:solidFill>
                  <a:schemeClr val="bg1">
                    <a:lumMod val="60000"/>
                    <a:lumOff val="40000"/>
                  </a:schemeClr>
                </a:solidFill>
              </a:rPr>
              <a:t>, Belgium</a:t>
            </a:r>
            <a:endParaRPr lang="en-US" sz="1600" dirty="0">
              <a:solidFill>
                <a:schemeClr val="bg1">
                  <a:lumMod val="60000"/>
                  <a:lumOff val="4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259832"/>
            <a:ext cx="4188542" cy="3217168"/>
          </a:xfrm>
          <a:prstGeom prst="rect">
            <a:avLst/>
          </a:prstGeom>
        </p:spPr>
      </p:pic>
      <p:sp>
        <p:nvSpPr>
          <p:cNvPr id="11" name="Footer Placeholder 3"/>
          <p:cNvSpPr>
            <a:spLocks noGrp="1"/>
          </p:cNvSpPr>
          <p:nvPr>
            <p:ph type="ftr" sz="quarter" idx="10"/>
          </p:nvPr>
        </p:nvSpPr>
        <p:spPr>
          <a:xfrm>
            <a:off x="762000" y="64008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108705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05272"/>
            <a:ext cx="4343400" cy="5957528"/>
          </a:xfrm>
        </p:spPr>
        <p:txBody>
          <a:bodyPr/>
          <a:lstStyle/>
          <a:p>
            <a:r>
              <a:rPr lang="en-US" sz="2000" b="1" dirty="0" smtClean="0"/>
              <a:t>Materials for next generation fission reactors </a:t>
            </a:r>
            <a:r>
              <a:rPr lang="en-US" sz="2000" dirty="0" smtClean="0"/>
              <a:t>or fusion devices need x10 greater radiation resistance than those used today; damage regime can be reached by accelerator-driven sources based on high-power hadron beams (p, d)</a:t>
            </a:r>
          </a:p>
          <a:p>
            <a:endParaRPr lang="en-US" sz="2000" dirty="0" smtClean="0"/>
          </a:p>
          <a:p>
            <a:r>
              <a:rPr lang="en-US" sz="2000" b="1" dirty="0" smtClean="0"/>
              <a:t>Inertial Confinement Fusion </a:t>
            </a:r>
            <a:r>
              <a:rPr lang="en-US" sz="2000" dirty="0" smtClean="0"/>
              <a:t>by ignition from heavy-ion beams. Requires very high-intensity ion beams </a:t>
            </a:r>
          </a:p>
          <a:p>
            <a:pPr lvl="1"/>
            <a:r>
              <a:rPr lang="en-US" sz="1600" dirty="0" smtClean="0"/>
              <a:t>~5MJ/10 </a:t>
            </a:r>
            <a:r>
              <a:rPr lang="en-US" sz="1600" dirty="0" err="1" smtClean="0"/>
              <a:t>nsec</a:t>
            </a:r>
            <a:r>
              <a:rPr lang="en-US" sz="1600" dirty="0" smtClean="0"/>
              <a:t> (500 TW!); 1-10 GeV; 5 pulses/second</a:t>
            </a:r>
          </a:p>
        </p:txBody>
      </p:sp>
      <p:sp>
        <p:nvSpPr>
          <p:cNvPr id="3" name="Title 2"/>
          <p:cNvSpPr>
            <a:spLocks noGrp="1"/>
          </p:cNvSpPr>
          <p:nvPr>
            <p:ph type="title"/>
          </p:nvPr>
        </p:nvSpPr>
        <p:spPr>
          <a:xfrm>
            <a:off x="228600" y="-42169"/>
            <a:ext cx="6839038" cy="880369"/>
          </a:xfrm>
        </p:spPr>
        <p:txBody>
          <a:bodyPr/>
          <a:lstStyle/>
          <a:p>
            <a:r>
              <a:rPr lang="en-US" sz="3200" b="1" dirty="0" smtClean="0"/>
              <a:t>Accelerators in the Energy Sector</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806983"/>
            <a:ext cx="4466844" cy="3307817"/>
          </a:xfrm>
          <a:prstGeom prst="rect">
            <a:avLst/>
          </a:prstGeom>
        </p:spPr>
      </p:pic>
      <p:sp>
        <p:nvSpPr>
          <p:cNvPr id="6" name="TextBox 5"/>
          <p:cNvSpPr txBox="1"/>
          <p:nvPr/>
        </p:nvSpPr>
        <p:spPr>
          <a:xfrm>
            <a:off x="7102642" y="464403"/>
            <a:ext cx="1888958" cy="830997"/>
          </a:xfrm>
          <a:prstGeom prst="rect">
            <a:avLst/>
          </a:prstGeom>
          <a:solidFill>
            <a:schemeClr val="bg1">
              <a:lumMod val="85000"/>
            </a:schemeClr>
          </a:solidFill>
        </p:spPr>
        <p:txBody>
          <a:bodyPr wrap="square" rtlCol="0">
            <a:spAutoFit/>
          </a:bodyPr>
          <a:lstStyle/>
          <a:p>
            <a:r>
              <a:rPr lang="en-US" sz="1600" dirty="0" err="1" smtClean="0"/>
              <a:t>Zinkle</a:t>
            </a:r>
            <a:r>
              <a:rPr lang="en-US" sz="1600" dirty="0" smtClean="0"/>
              <a:t> and Busby, Materials Today 12 (2009) 12.</a:t>
            </a: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259990"/>
            <a:ext cx="4419600" cy="2521810"/>
          </a:xfrm>
          <a:prstGeom prst="rect">
            <a:avLst/>
          </a:prstGeom>
        </p:spPr>
      </p:pic>
      <p:sp>
        <p:nvSpPr>
          <p:cNvPr id="7" name="Slide Number Placeholder 3"/>
          <p:cNvSpPr>
            <a:spLocks noGrp="1"/>
          </p:cNvSpPr>
          <p:nvPr>
            <p:ph type="sldNum" sz="quarter" idx="11"/>
          </p:nvPr>
        </p:nvSpPr>
        <p:spPr>
          <a:xfrm>
            <a:off x="152400" y="6324600"/>
            <a:ext cx="533400" cy="361950"/>
          </a:xfrm>
        </p:spPr>
        <p:txBody>
          <a:bodyPr/>
          <a:lstStyle/>
          <a:p>
            <a:pPr>
              <a:defRPr/>
            </a:pPr>
            <a:fld id="{EEB64668-9DC1-4FB1-8BD5-90EFBCB61419}" type="slidenum">
              <a:rPr lang="en-US" smtClean="0"/>
              <a:pPr>
                <a:defRPr/>
              </a:pPr>
              <a:t>14</a:t>
            </a:fld>
            <a:endParaRPr lang="en-US" dirty="0"/>
          </a:p>
        </p:txBody>
      </p:sp>
      <p:sp>
        <p:nvSpPr>
          <p:cNvPr id="8"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1829661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04800" y="6324600"/>
            <a:ext cx="533400" cy="361950"/>
          </a:xfrm>
        </p:spPr>
        <p:txBody>
          <a:bodyPr/>
          <a:lstStyle/>
          <a:p>
            <a:pPr>
              <a:defRPr/>
            </a:pPr>
            <a:fld id="{CCBA97B7-8AF9-4904-B4B5-EE14A07C5722}" type="slidenum">
              <a:rPr lang="en-US" smtClean="0"/>
              <a:pPr>
                <a:defRPr/>
              </a:pPr>
              <a:t>15</a:t>
            </a:fld>
            <a:endParaRPr lang="en-US" dirty="0"/>
          </a:p>
        </p:txBody>
      </p:sp>
      <p:sp>
        <p:nvSpPr>
          <p:cNvPr id="5" name="Title 1"/>
          <p:cNvSpPr txBox="1">
            <a:spLocks/>
          </p:cNvSpPr>
          <p:nvPr/>
        </p:nvSpPr>
        <p:spPr bwMode="auto">
          <a:xfrm>
            <a:off x="838200" y="2438400"/>
            <a:ext cx="7620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kern="0" dirty="0" smtClean="0">
                <a:solidFill>
                  <a:srgbClr val="FFFFFF"/>
                </a:solidFill>
                <a:latin typeface="+mj-lt"/>
                <a:ea typeface="+mj-ea"/>
                <a:cs typeface="+mj-cs"/>
              </a:rPr>
              <a:t>How Can DOE Sponsored R&amp;D Advance Applications with Societal Benefit?</a:t>
            </a:r>
            <a:endParaRPr kumimoji="0" lang="en-US" sz="4400" b="1" i="0" u="none" strike="noStrike" kern="0" cap="none" spc="0" normalizeH="0" baseline="0" noProof="0" dirty="0">
              <a:ln>
                <a:noFill/>
              </a:ln>
              <a:solidFill>
                <a:srgbClr val="FFFFFF"/>
              </a:solidFill>
              <a:effectLst/>
              <a:uLnTx/>
              <a:uFillTx/>
              <a:latin typeface="+mj-lt"/>
              <a:ea typeface="+mj-ea"/>
              <a:cs typeface="+mj-cs"/>
            </a:endParaRPr>
          </a:p>
        </p:txBody>
      </p:sp>
      <p:sp>
        <p:nvSpPr>
          <p:cNvPr id="6"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148828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Senate Energy and Water Subcommittee Mark-up</a:t>
            </a:r>
            <a:endParaRPr lang="en-US" sz="3200" b="1" dirty="0"/>
          </a:p>
        </p:txBody>
      </p:sp>
      <p:sp>
        <p:nvSpPr>
          <p:cNvPr id="3" name="Content Placeholder 2"/>
          <p:cNvSpPr>
            <a:spLocks noGrp="1"/>
          </p:cNvSpPr>
          <p:nvPr>
            <p:ph idx="1"/>
          </p:nvPr>
        </p:nvSpPr>
        <p:spPr>
          <a:xfrm>
            <a:off x="532877" y="1219200"/>
            <a:ext cx="8001523" cy="5181600"/>
          </a:xfrm>
        </p:spPr>
        <p:txBody>
          <a:bodyPr>
            <a:noAutofit/>
          </a:bodyPr>
          <a:lstStyle/>
          <a:p>
            <a:pPr marL="0" indent="0">
              <a:buNone/>
            </a:pPr>
            <a:r>
              <a:rPr lang="en-US" sz="1800" i="1" dirty="0" smtClean="0">
                <a:latin typeface="Calibri" pitchFamily="34" charset="0"/>
                <a:cs typeface="Calibri" pitchFamily="34" charset="0"/>
              </a:rPr>
              <a:t>“The Committee understands that powerful new accelerator technologies created for basic science and developed by industry will produce particle accelerators with the potential to address key economic and societal issues confronting our Nation. However, the Committee is concerned with the divide that exists in translating breakthroughs in accelerator science and technology into applications that benefit the marketplace and American competitiveness.”</a:t>
            </a:r>
          </a:p>
          <a:p>
            <a:pPr marL="0" indent="0">
              <a:buNone/>
            </a:pPr>
            <a:endParaRPr lang="en-US" sz="1800" dirty="0" smtClean="0">
              <a:latin typeface="Calibri" pitchFamily="34" charset="0"/>
              <a:cs typeface="Calibri" pitchFamily="34" charset="0"/>
            </a:endParaRPr>
          </a:p>
          <a:p>
            <a:pPr marL="0" indent="0">
              <a:buNone/>
            </a:pPr>
            <a:r>
              <a:rPr lang="en-US" sz="1800" i="1" dirty="0" smtClean="0">
                <a:latin typeface="Calibri" pitchFamily="34" charset="0"/>
                <a:cs typeface="Calibri" pitchFamily="34" charset="0"/>
              </a:rPr>
              <a:t>“The Committee directs the Department to submit a 10-year strategic plan by June 1, 2012 for accelerator technology research and development to advance accelerator applications in energy and the environment, medicine, industry, national security, and discovery science. The strategic plan should be based on the results of the Department’s 2010 workshop study, Accelerators for America’s Future, that identified the opportunities and research challenges for next-generation accelerators and how to improve coordination between basic and applied accelerator research. The strategic plan should also identify the potential need for demonstration and development facilities to help bridge the gap between development and deployment.”</a:t>
            </a:r>
            <a:endParaRPr lang="en-US" sz="1800" dirty="0">
              <a:latin typeface="Calibri" pitchFamily="34" charset="0"/>
              <a:cs typeface="Calibri" pitchFamily="34" charset="0"/>
            </a:endParaRPr>
          </a:p>
        </p:txBody>
      </p:sp>
      <p:sp>
        <p:nvSpPr>
          <p:cNvPr id="4" name="Rectangle 3"/>
          <p:cNvSpPr/>
          <p:nvPr/>
        </p:nvSpPr>
        <p:spPr>
          <a:xfrm>
            <a:off x="532877" y="3297342"/>
            <a:ext cx="7986090" cy="1427057"/>
          </a:xfrm>
          <a:prstGeom prst="rect">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156FE77-4DA4-9D46-BAAA-8F5A8B4497A4}" type="slidenum">
              <a:rPr lang="en-US" smtClean="0"/>
              <a:pPr/>
              <a:t>16</a:t>
            </a:fld>
            <a:endParaRPr lang="en-US" dirty="0"/>
          </a:p>
        </p:txBody>
      </p:sp>
      <p:sp>
        <p:nvSpPr>
          <p:cNvPr id="8" name="Rectangle 7"/>
          <p:cNvSpPr/>
          <p:nvPr/>
        </p:nvSpPr>
        <p:spPr>
          <a:xfrm>
            <a:off x="532877" y="2057400"/>
            <a:ext cx="7986090" cy="881587"/>
          </a:xfrm>
          <a:prstGeom prst="rect">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p:nvSpPr>
        <p:spPr bwMode="auto">
          <a:xfrm>
            <a:off x="152400" y="6324600"/>
            <a:ext cx="533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buClrTx/>
              <a:buSzTx/>
              <a:buFontTx/>
              <a:buNone/>
              <a:defRPr sz="1200" kern="1200">
                <a:solidFill>
                  <a:srgbClr val="FFFFFF"/>
                </a:solidFill>
                <a:latin typeface="Arial"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defRPr/>
            </a:pPr>
            <a:fld id="{EEB64668-9DC1-4FB1-8BD5-90EFBCB61419}" type="slidenum">
              <a:rPr lang="en-US" smtClean="0"/>
              <a:pPr>
                <a:defRPr/>
              </a:pPr>
              <a:t>16</a:t>
            </a:fld>
            <a:endParaRPr lang="en-US" dirty="0"/>
          </a:p>
        </p:txBody>
      </p:sp>
      <p:sp>
        <p:nvSpPr>
          <p:cNvPr id="10"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68533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6000"/>
                            </p:stCondLst>
                            <p:childTnLst>
                              <p:par>
                                <p:cTn id="9" presetID="22" presetClass="entr" presetSubtype="8" fill="hold" grpId="0"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0"/>
            <a:ext cx="8305800" cy="762000"/>
          </a:xfrm>
        </p:spPr>
        <p:txBody>
          <a:bodyPr/>
          <a:lstStyle/>
          <a:p>
            <a:r>
              <a:rPr lang="en-US" sz="3200" b="1" dirty="0" smtClean="0"/>
              <a:t>Accelerator Stewardship Task Force</a:t>
            </a:r>
            <a:endParaRPr lang="en-US" sz="3200" b="1" dirty="0"/>
          </a:p>
        </p:txBody>
      </p:sp>
      <p:sp>
        <p:nvSpPr>
          <p:cNvPr id="8" name="Content Placeholder 7"/>
          <p:cNvSpPr>
            <a:spLocks noGrp="1"/>
          </p:cNvSpPr>
          <p:nvPr>
            <p:ph sz="half" idx="1"/>
          </p:nvPr>
        </p:nvSpPr>
        <p:spPr>
          <a:xfrm>
            <a:off x="233966" y="1295400"/>
            <a:ext cx="4642834" cy="4525963"/>
          </a:xfrm>
        </p:spPr>
        <p:txBody>
          <a:bodyPr>
            <a:noAutofit/>
          </a:bodyPr>
          <a:lstStyle/>
          <a:p>
            <a:pPr>
              <a:buNone/>
            </a:pPr>
            <a:r>
              <a:rPr lang="en-US" sz="1500" dirty="0"/>
              <a:t>Sandra </a:t>
            </a:r>
            <a:r>
              <a:rPr lang="en-US" sz="1500" dirty="0" err="1"/>
              <a:t>Biedron</a:t>
            </a:r>
            <a:r>
              <a:rPr lang="en-US" sz="1500" dirty="0"/>
              <a:t> 	Colorado State </a:t>
            </a:r>
            <a:r>
              <a:rPr lang="en-US" sz="1500" dirty="0" smtClean="0"/>
              <a:t>Univ.</a:t>
            </a:r>
          </a:p>
          <a:p>
            <a:pPr>
              <a:buNone/>
            </a:pPr>
            <a:r>
              <a:rPr lang="en-US" sz="1500" dirty="0" smtClean="0"/>
              <a:t>Lester Boeh	Varian Medical Systems</a:t>
            </a:r>
          </a:p>
          <a:p>
            <a:pPr>
              <a:buNone/>
            </a:pPr>
            <a:r>
              <a:rPr lang="en-US" sz="1500" dirty="0" smtClean="0"/>
              <a:t>James Clayton	Varian Medical Systems</a:t>
            </a:r>
          </a:p>
          <a:p>
            <a:pPr>
              <a:buNone/>
            </a:pPr>
            <a:r>
              <a:rPr lang="en-US" sz="1500" dirty="0" smtClean="0"/>
              <a:t>Stephen Gourlay 	LBNL</a:t>
            </a:r>
          </a:p>
          <a:p>
            <a:pPr>
              <a:buNone/>
            </a:pPr>
            <a:r>
              <a:rPr lang="en-US" sz="1500" dirty="0" smtClean="0"/>
              <a:t>Robert Hamm 	R&amp;M Tech. </a:t>
            </a:r>
            <a:r>
              <a:rPr lang="en-US" sz="1500" dirty="0" err="1" smtClean="0"/>
              <a:t>Ent</a:t>
            </a:r>
            <a:r>
              <a:rPr lang="en-US" sz="1500" dirty="0" smtClean="0"/>
              <a:t>., Inc.</a:t>
            </a:r>
          </a:p>
          <a:p>
            <a:pPr>
              <a:buNone/>
            </a:pPr>
            <a:r>
              <a:rPr lang="en-US" sz="1500" dirty="0"/>
              <a:t>Stuart Henderson	</a:t>
            </a:r>
            <a:r>
              <a:rPr lang="en-US" sz="1500" dirty="0" smtClean="0"/>
              <a:t>FNAL</a:t>
            </a:r>
          </a:p>
          <a:p>
            <a:pPr>
              <a:buNone/>
            </a:pPr>
            <a:r>
              <a:rPr lang="en-US" sz="1500" dirty="0" smtClean="0"/>
              <a:t>Georg Hoffstaetter 	Cornell</a:t>
            </a:r>
          </a:p>
          <a:p>
            <a:pPr>
              <a:buNone/>
            </a:pPr>
            <a:r>
              <a:rPr lang="en-US" sz="1500" dirty="0" smtClean="0"/>
              <a:t>Norbert Holtkamp 	SLAC</a:t>
            </a:r>
          </a:p>
          <a:p>
            <a:pPr>
              <a:buNone/>
            </a:pPr>
            <a:r>
              <a:rPr lang="en-US" sz="1500" dirty="0" err="1" smtClean="0"/>
              <a:t>Lia</a:t>
            </a:r>
            <a:r>
              <a:rPr lang="en-US" sz="1500" dirty="0" smtClean="0"/>
              <a:t> Merminga 	TRIUMF</a:t>
            </a:r>
          </a:p>
          <a:p>
            <a:pPr>
              <a:buNone/>
            </a:pPr>
            <a:r>
              <a:rPr lang="en-US" sz="1500" dirty="0" smtClean="0"/>
              <a:t>Stephen Milton 	Colorado State Univ.</a:t>
            </a:r>
          </a:p>
          <a:p>
            <a:pPr>
              <a:buNone/>
            </a:pPr>
            <a:r>
              <a:rPr lang="en-US" sz="1500" dirty="0" smtClean="0"/>
              <a:t>Satoshi Ozaki 	BNL</a:t>
            </a:r>
          </a:p>
          <a:p>
            <a:pPr>
              <a:buNone/>
            </a:pPr>
            <a:r>
              <a:rPr lang="en-US" sz="1500" dirty="0" smtClean="0"/>
              <a:t>Fulvia Pilat 	</a:t>
            </a:r>
            <a:r>
              <a:rPr lang="en-US" sz="1500" dirty="0" err="1" smtClean="0"/>
              <a:t>JLab</a:t>
            </a:r>
            <a:endParaRPr lang="en-US" sz="1500" dirty="0" smtClean="0"/>
          </a:p>
          <a:p>
            <a:pPr>
              <a:buNone/>
            </a:pPr>
            <a:r>
              <a:rPr lang="en-US" sz="1500" dirty="0" smtClean="0"/>
              <a:t>Marion White 	ANL</a:t>
            </a:r>
          </a:p>
          <a:p>
            <a:pPr>
              <a:buNone/>
            </a:pPr>
            <a:r>
              <a:rPr lang="en-US" sz="1500" dirty="0"/>
              <a:t>George Zdasiuk 	</a:t>
            </a:r>
            <a:r>
              <a:rPr lang="en-US" sz="1500" dirty="0" smtClean="0"/>
              <a:t>Varian Medical Systems</a:t>
            </a:r>
          </a:p>
          <a:p>
            <a:pPr>
              <a:buNone/>
            </a:pPr>
            <a:r>
              <a:rPr lang="en-US" sz="1500" dirty="0" smtClean="0"/>
              <a:t>Michael Zisman 	DOE-HEP </a:t>
            </a:r>
          </a:p>
          <a:p>
            <a:pPr>
              <a:buNone/>
            </a:pPr>
            <a:endParaRPr lang="en-US" sz="1500" dirty="0"/>
          </a:p>
        </p:txBody>
      </p:sp>
      <p:sp>
        <p:nvSpPr>
          <p:cNvPr id="2" name="TextBox 1"/>
          <p:cNvSpPr txBox="1"/>
          <p:nvPr/>
        </p:nvSpPr>
        <p:spPr>
          <a:xfrm>
            <a:off x="228601" y="5754469"/>
            <a:ext cx="5105400" cy="646331"/>
          </a:xfrm>
          <a:prstGeom prst="rect">
            <a:avLst/>
          </a:prstGeom>
          <a:noFill/>
        </p:spPr>
        <p:txBody>
          <a:bodyPr wrap="square" rtlCol="0">
            <a:spAutoFit/>
          </a:bodyPr>
          <a:lstStyle/>
          <a:p>
            <a:pPr algn="l"/>
            <a:r>
              <a:rPr lang="en-US" sz="1800" dirty="0" smtClean="0"/>
              <a:t>…with tremendous support from Leah Hesla, Fermilab Communications</a:t>
            </a:r>
            <a:endParaRPr lang="en-US" sz="1800" dirty="0"/>
          </a:p>
        </p:txBody>
      </p:sp>
      <p:graphicFrame>
        <p:nvGraphicFramePr>
          <p:cNvPr id="14" name="Content Placeholder 13"/>
          <p:cNvGraphicFramePr>
            <a:graphicFrameLocks noGrp="1"/>
          </p:cNvGraphicFramePr>
          <p:nvPr>
            <p:ph sz="quarter" idx="4294967295"/>
            <p:extLst>
              <p:ext uri="{D42A27DB-BD31-4B8C-83A1-F6EECF244321}">
                <p14:modId xmlns:p14="http://schemas.microsoft.com/office/powerpoint/2010/main" val="117690477"/>
              </p:ext>
            </p:extLst>
          </p:nvPr>
        </p:nvGraphicFramePr>
        <p:xfrm>
          <a:off x="4073770" y="1248954"/>
          <a:ext cx="4994030" cy="4670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3"/>
          <p:cNvSpPr>
            <a:spLocks noGrp="1"/>
          </p:cNvSpPr>
          <p:nvPr>
            <p:ph type="sldNum" sz="quarter" idx="11"/>
          </p:nvPr>
        </p:nvSpPr>
        <p:spPr>
          <a:xfrm>
            <a:off x="152400" y="6324600"/>
            <a:ext cx="533400" cy="361950"/>
          </a:xfrm>
        </p:spPr>
        <p:txBody>
          <a:bodyPr/>
          <a:lstStyle/>
          <a:p>
            <a:pPr>
              <a:defRPr/>
            </a:pPr>
            <a:fld id="{EEB64668-9DC1-4FB1-8BD5-90EFBCB61419}" type="slidenum">
              <a:rPr lang="en-US" smtClean="0"/>
              <a:pPr>
                <a:defRPr/>
              </a:pPr>
              <a:t>17</a:t>
            </a:fld>
            <a:endParaRPr lang="en-US" dirty="0"/>
          </a:p>
        </p:txBody>
      </p:sp>
      <p:sp>
        <p:nvSpPr>
          <p:cNvPr id="16"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36914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graphicEl>
                                              <a:dgm id="{8D32F2ED-461E-44C1-9607-4CDB3830BA09}"/>
                                            </p:graphicEl>
                                          </p:spTgt>
                                        </p:tgtEl>
                                        <p:attrNameLst>
                                          <p:attrName>style.visibility</p:attrName>
                                        </p:attrNameLst>
                                      </p:cBhvr>
                                      <p:to>
                                        <p:strVal val="visible"/>
                                      </p:to>
                                    </p:set>
                                    <p:animEffect transition="in" filter="wipe(right)">
                                      <p:cBhvr>
                                        <p:cTn id="7" dur="1000"/>
                                        <p:tgtEl>
                                          <p:spTgt spid="14">
                                            <p:graphicEl>
                                              <a:dgm id="{8D32F2ED-461E-44C1-9607-4CDB3830BA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graphicEl>
                                              <a:dgm id="{DE403204-203E-49B3-9BD1-B7A6A71BED95}"/>
                                            </p:graphicEl>
                                          </p:spTgt>
                                        </p:tgtEl>
                                        <p:attrNameLst>
                                          <p:attrName>style.visibility</p:attrName>
                                        </p:attrNameLst>
                                      </p:cBhvr>
                                      <p:to>
                                        <p:strVal val="visible"/>
                                      </p:to>
                                    </p:set>
                                    <p:animEffect transition="in" filter="wipe(right)">
                                      <p:cBhvr>
                                        <p:cTn id="12" dur="1000"/>
                                        <p:tgtEl>
                                          <p:spTgt spid="14">
                                            <p:graphicEl>
                                              <a:dgm id="{DE403204-203E-49B3-9BD1-B7A6A71BED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graphicEl>
                                              <a:dgm id="{BC222491-658A-44CC-AC1A-543B11ECD93B}"/>
                                            </p:graphicEl>
                                          </p:spTgt>
                                        </p:tgtEl>
                                        <p:attrNameLst>
                                          <p:attrName>style.visibility</p:attrName>
                                        </p:attrNameLst>
                                      </p:cBhvr>
                                      <p:to>
                                        <p:strVal val="visible"/>
                                      </p:to>
                                    </p:set>
                                    <p:animEffect transition="in" filter="wipe(right)">
                                      <p:cBhvr>
                                        <p:cTn id="17" dur="1000"/>
                                        <p:tgtEl>
                                          <p:spTgt spid="14">
                                            <p:graphicEl>
                                              <a:dgm id="{BC222491-658A-44CC-AC1A-543B11ECD93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graphicEl>
                                              <a:dgm id="{428D1515-95B1-4C3B-B54D-C49D0F3E64F5}"/>
                                            </p:graphicEl>
                                          </p:spTgt>
                                        </p:tgtEl>
                                        <p:attrNameLst>
                                          <p:attrName>style.visibility</p:attrName>
                                        </p:attrNameLst>
                                      </p:cBhvr>
                                      <p:to>
                                        <p:strVal val="visible"/>
                                      </p:to>
                                    </p:set>
                                    <p:animEffect transition="in" filter="wipe(right)">
                                      <p:cBhvr>
                                        <p:cTn id="22" dur="1000"/>
                                        <p:tgtEl>
                                          <p:spTgt spid="14">
                                            <p:graphicEl>
                                              <a:dgm id="{428D1515-95B1-4C3B-B54D-C49D0F3E64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graphicEl>
                                              <a:dgm id="{13376543-ED64-42BF-9B2F-AF9D96255F83}"/>
                                            </p:graphicEl>
                                          </p:spTgt>
                                        </p:tgtEl>
                                        <p:attrNameLst>
                                          <p:attrName>style.visibility</p:attrName>
                                        </p:attrNameLst>
                                      </p:cBhvr>
                                      <p:to>
                                        <p:strVal val="visible"/>
                                      </p:to>
                                    </p:set>
                                    <p:animEffect transition="in" filter="wipe(right)">
                                      <p:cBhvr>
                                        <p:cTn id="27" dur="1000"/>
                                        <p:tgtEl>
                                          <p:spTgt spid="14">
                                            <p:graphicEl>
                                              <a:dgm id="{13376543-ED64-42BF-9B2F-AF9D96255F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rev="1"/>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04" y="0"/>
            <a:ext cx="8229600" cy="1143000"/>
          </a:xfrm>
        </p:spPr>
        <p:txBody>
          <a:bodyPr>
            <a:normAutofit/>
          </a:bodyPr>
          <a:lstStyle/>
          <a:p>
            <a:r>
              <a:rPr lang="en-US" sz="3200" b="1" dirty="0" smtClean="0"/>
              <a:t>How Accelerator Physicists Think About R&amp;D: The Grand Challenges</a:t>
            </a:r>
            <a:endParaRPr lang="en-US" sz="3200" b="1" dirty="0"/>
          </a:p>
        </p:txBody>
      </p:sp>
      <p:sp>
        <p:nvSpPr>
          <p:cNvPr id="3" name="Content Placeholder 2"/>
          <p:cNvSpPr>
            <a:spLocks noGrp="1"/>
          </p:cNvSpPr>
          <p:nvPr>
            <p:ph idx="1"/>
          </p:nvPr>
        </p:nvSpPr>
        <p:spPr>
          <a:xfrm>
            <a:off x="236304" y="1189037"/>
            <a:ext cx="8686800" cy="4525963"/>
          </a:xfrm>
        </p:spPr>
        <p:txBody>
          <a:bodyPr/>
          <a:lstStyle/>
          <a:p>
            <a:pPr marL="457200" indent="-457200">
              <a:buFont typeface="+mj-lt"/>
              <a:buAutoNum type="arabicPeriod"/>
            </a:pPr>
            <a:r>
              <a:rPr lang="en-US" sz="2200" b="1" dirty="0" smtClean="0"/>
              <a:t>Higher Energy: </a:t>
            </a:r>
            <a:r>
              <a:rPr lang="en-US" sz="1800" dirty="0" smtClean="0"/>
              <a:t>Extend the energy reach of collider technology to probe fundamental phenomena at the multi-TeV scale</a:t>
            </a:r>
            <a:r>
              <a:rPr lang="en-US" sz="1800" dirty="0" smtClean="0">
                <a:sym typeface="Symbol"/>
              </a:rPr>
              <a:t> </a:t>
            </a:r>
            <a:endParaRPr lang="en-US" sz="1800" i="1" dirty="0" smtClean="0"/>
          </a:p>
          <a:p>
            <a:pPr marL="457200" indent="-457200">
              <a:buFont typeface="+mj-lt"/>
              <a:buAutoNum type="arabicPeriod"/>
            </a:pPr>
            <a:r>
              <a:rPr lang="en-US" sz="2200" b="1" dirty="0" smtClean="0"/>
              <a:t>Higher Power: </a:t>
            </a:r>
            <a:r>
              <a:rPr lang="en-US" sz="1800" dirty="0" smtClean="0"/>
              <a:t>Extend the beam power and intensity reach of hadron accelerator technology to enable next-generation capabilities in fundamental physical sciences and applications in energy</a:t>
            </a:r>
            <a:r>
              <a:rPr lang="en-US" sz="1800" dirty="0" smtClean="0">
                <a:sym typeface="Symbol"/>
              </a:rPr>
              <a:t> </a:t>
            </a:r>
            <a:endParaRPr lang="en-US" sz="1800" i="1" dirty="0" smtClean="0">
              <a:sym typeface="Symbol"/>
            </a:endParaRPr>
          </a:p>
          <a:p>
            <a:pPr marL="457200" indent="-457200">
              <a:buFont typeface="+mj-lt"/>
              <a:buAutoNum type="arabicPeriod"/>
            </a:pPr>
            <a:r>
              <a:rPr lang="en-US" sz="2200" b="1" dirty="0" smtClean="0"/>
              <a:t>Higher Gradient: </a:t>
            </a:r>
            <a:r>
              <a:rPr lang="en-US" sz="1800" dirty="0" smtClean="0"/>
              <a:t>Extend the capability and understanding of performance limits of RF accelerating structures and technology</a:t>
            </a:r>
            <a:r>
              <a:rPr lang="en-US" sz="1800" dirty="0" smtClean="0">
                <a:sym typeface="Symbol"/>
              </a:rPr>
              <a:t> </a:t>
            </a:r>
            <a:endParaRPr lang="en-US" sz="1800" dirty="0" smtClean="0"/>
          </a:p>
          <a:p>
            <a:pPr marL="457200" indent="-457200">
              <a:buFont typeface="+mj-lt"/>
              <a:buAutoNum type="arabicPeriod"/>
            </a:pPr>
            <a:r>
              <a:rPr lang="en-US" sz="2200" b="1" dirty="0" smtClean="0"/>
              <a:t>New Acceleration Methods: </a:t>
            </a:r>
            <a:r>
              <a:rPr lang="en-US" sz="1800" dirty="0" smtClean="0"/>
              <a:t>Break the “RF Barrier” by developing scalable next-generation acceleration methods in the 10 GeV/meter range</a:t>
            </a:r>
            <a:r>
              <a:rPr lang="en-US" sz="1800" dirty="0" smtClean="0">
                <a:sym typeface="Symbol"/>
              </a:rPr>
              <a:t> </a:t>
            </a:r>
          </a:p>
          <a:p>
            <a:pPr marL="457200" indent="-457200">
              <a:buFont typeface="+mj-lt"/>
              <a:buAutoNum type="arabicPeriod"/>
            </a:pPr>
            <a:r>
              <a:rPr lang="en-US" sz="2200" b="1" dirty="0" smtClean="0"/>
              <a:t>Beam </a:t>
            </a:r>
            <a:r>
              <a:rPr lang="en-US" sz="2200" b="1" dirty="0" err="1" smtClean="0"/>
              <a:t>Emittance</a:t>
            </a:r>
            <a:r>
              <a:rPr lang="en-US" sz="2200" b="1" dirty="0" smtClean="0"/>
              <a:t>: </a:t>
            </a:r>
            <a:r>
              <a:rPr lang="en-US" sz="1800" dirty="0" smtClean="0"/>
              <a:t>Develop tools and technologies for the manipulation of particle beam phase-space and the exploration of limitations to beam </a:t>
            </a:r>
            <a:r>
              <a:rPr lang="en-US" sz="1800" dirty="0" err="1" smtClean="0"/>
              <a:t>emittance</a:t>
            </a:r>
            <a:r>
              <a:rPr lang="en-US" sz="1800" dirty="0" smtClean="0">
                <a:sym typeface="Symbol"/>
              </a:rPr>
              <a:t> </a:t>
            </a:r>
          </a:p>
          <a:p>
            <a:pPr marL="457200" indent="-457200">
              <a:buFont typeface="+mj-lt"/>
              <a:buAutoNum type="arabicPeriod"/>
            </a:pPr>
            <a:r>
              <a:rPr lang="en-US" sz="2200" b="1" dirty="0" smtClean="0">
                <a:sym typeface="Symbol"/>
              </a:rPr>
              <a:t>Brightness and Coherence: </a:t>
            </a:r>
            <a:r>
              <a:rPr lang="en-US" sz="1800" dirty="0" smtClean="0"/>
              <a:t>Develop concepts and technologies to extend the brightness, brilliance and coherence of photon sources to meet the challenges of 21st century materials science</a:t>
            </a:r>
            <a:r>
              <a:rPr lang="en-US" sz="1800" dirty="0" smtClean="0">
                <a:sym typeface="Symbol"/>
              </a:rPr>
              <a:t> </a:t>
            </a:r>
            <a:endParaRPr lang="en-US" sz="1800" dirty="0">
              <a:sym typeface="Symbol"/>
            </a:endParaRPr>
          </a:p>
          <a:p>
            <a:pPr marL="457200" indent="-457200">
              <a:buFont typeface="+mj-lt"/>
              <a:buAutoNum type="arabicPeriod"/>
            </a:pPr>
            <a:r>
              <a:rPr lang="en-US" sz="2200" b="1" dirty="0" smtClean="0"/>
              <a:t>Compact Accelerators: </a:t>
            </a:r>
            <a:r>
              <a:rPr lang="en-US" sz="1800" dirty="0" smtClean="0"/>
              <a:t>Develop accelerator systems to serve as compact sources of photons, neutrons, protons and ions</a:t>
            </a:r>
          </a:p>
        </p:txBody>
      </p:sp>
      <p:sp>
        <p:nvSpPr>
          <p:cNvPr id="8" name="Slide Number Placeholder 3"/>
          <p:cNvSpPr>
            <a:spLocks noGrp="1"/>
          </p:cNvSpPr>
          <p:nvPr>
            <p:ph type="sldNum" sz="quarter" idx="11"/>
          </p:nvPr>
        </p:nvSpPr>
        <p:spPr>
          <a:xfrm>
            <a:off x="152400" y="6324600"/>
            <a:ext cx="533400" cy="361950"/>
          </a:xfrm>
        </p:spPr>
        <p:txBody>
          <a:bodyPr/>
          <a:lstStyle/>
          <a:p>
            <a:pPr>
              <a:defRPr/>
            </a:pPr>
            <a:fld id="{EEB64668-9DC1-4FB1-8BD5-90EFBCB61419}" type="slidenum">
              <a:rPr lang="en-US" smtClean="0"/>
              <a:pPr>
                <a:defRPr/>
              </a:pPr>
              <a:t>18</a:t>
            </a:fld>
            <a:endParaRPr lang="en-US" dirty="0"/>
          </a:p>
        </p:txBody>
      </p:sp>
    </p:spTree>
    <p:extLst>
      <p:ext uri="{BB962C8B-B14F-4D97-AF65-F5344CB8AC3E}">
        <p14:creationId xmlns:p14="http://schemas.microsoft.com/office/powerpoint/2010/main" val="26614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78190" y="2128686"/>
            <a:ext cx="9675408" cy="4729314"/>
            <a:chOff x="-267287" y="2128686"/>
            <a:chExt cx="9678573" cy="4729314"/>
          </a:xfrm>
        </p:grpSpPr>
        <p:sp>
          <p:nvSpPr>
            <p:cNvPr id="26" name="Circular Arrow 25"/>
            <p:cNvSpPr/>
            <p:nvPr/>
          </p:nvSpPr>
          <p:spPr>
            <a:xfrm>
              <a:off x="-267287" y="2128686"/>
              <a:ext cx="9678573" cy="4729314"/>
            </a:xfrm>
            <a:prstGeom prst="circularArrow">
              <a:avLst>
                <a:gd name="adj1" fmla="val 20156"/>
                <a:gd name="adj2" fmla="val 865961"/>
                <a:gd name="adj3" fmla="val 11759993"/>
                <a:gd name="adj4" fmla="val 20336915"/>
                <a:gd name="adj5" fmla="val 15522"/>
              </a:avLst>
            </a:prstGeom>
            <a:gradFill flip="none" rotWithShape="1">
              <a:gsLst>
                <a:gs pos="0">
                  <a:srgbClr val="173D80"/>
                </a:gs>
                <a:gs pos="39999">
                  <a:srgbClr val="85C2FF"/>
                </a:gs>
                <a:gs pos="70000">
                  <a:srgbClr val="C4D6EB"/>
                </a:gs>
                <a:gs pos="100000">
                  <a:srgbClr val="FFEBFA"/>
                </a:gs>
              </a:gsLst>
              <a:lin ang="600000" scaled="0"/>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2949344" y="5527655"/>
              <a:ext cx="3498523"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Feedback</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6" name="Title 5"/>
          <p:cNvSpPr>
            <a:spLocks noGrp="1"/>
          </p:cNvSpPr>
          <p:nvPr>
            <p:ph type="title"/>
          </p:nvPr>
        </p:nvSpPr>
        <p:spPr>
          <a:xfrm>
            <a:off x="457200" y="0"/>
            <a:ext cx="8229600" cy="1143000"/>
          </a:xfrm>
        </p:spPr>
        <p:txBody>
          <a:bodyPr>
            <a:normAutofit/>
          </a:bodyPr>
          <a:lstStyle/>
          <a:p>
            <a:r>
              <a:rPr lang="en-US" sz="3200" b="1" dirty="0" smtClean="0"/>
              <a:t>Connecting the Dots:  </a:t>
            </a:r>
            <a:br>
              <a:rPr lang="en-US" sz="3200" b="1" dirty="0" smtClean="0"/>
            </a:br>
            <a:r>
              <a:rPr lang="en-US" sz="3200" b="1" dirty="0" smtClean="0"/>
              <a:t>From Science to Application </a:t>
            </a:r>
            <a:endParaRPr lang="en-US" sz="3200" b="1" dirty="0"/>
          </a:p>
        </p:txBody>
      </p:sp>
      <p:sp>
        <p:nvSpPr>
          <p:cNvPr id="19" name="Freeform 18"/>
          <p:cNvSpPr/>
          <p:nvPr/>
        </p:nvSpPr>
        <p:spPr>
          <a:xfrm>
            <a:off x="2581711" y="987635"/>
            <a:ext cx="946381" cy="946381"/>
          </a:xfrm>
          <a:custGeom>
            <a:avLst/>
            <a:gdLst>
              <a:gd name="connsiteX0" fmla="*/ 0 w 946381"/>
              <a:gd name="connsiteY0" fmla="*/ 0 h 946381"/>
              <a:gd name="connsiteX1" fmla="*/ 946381 w 946381"/>
              <a:gd name="connsiteY1" fmla="*/ 0 h 946381"/>
              <a:gd name="connsiteX2" fmla="*/ 946381 w 946381"/>
              <a:gd name="connsiteY2" fmla="*/ 946381 h 946381"/>
              <a:gd name="connsiteX3" fmla="*/ 0 w 946381"/>
              <a:gd name="connsiteY3" fmla="*/ 946381 h 946381"/>
              <a:gd name="connsiteX4" fmla="*/ 0 w 946381"/>
              <a:gd name="connsiteY4" fmla="*/ 0 h 9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81" h="946381">
                <a:moveTo>
                  <a:pt x="0" y="0"/>
                </a:moveTo>
                <a:lnTo>
                  <a:pt x="946381" y="0"/>
                </a:lnTo>
                <a:lnTo>
                  <a:pt x="946381" y="946381"/>
                </a:lnTo>
                <a:lnTo>
                  <a:pt x="0" y="946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21" name="Freeform 20"/>
          <p:cNvSpPr/>
          <p:nvPr/>
        </p:nvSpPr>
        <p:spPr>
          <a:xfrm>
            <a:off x="2581711" y="2595778"/>
            <a:ext cx="946381" cy="946381"/>
          </a:xfrm>
          <a:custGeom>
            <a:avLst/>
            <a:gdLst>
              <a:gd name="connsiteX0" fmla="*/ 0 w 946381"/>
              <a:gd name="connsiteY0" fmla="*/ 0 h 946381"/>
              <a:gd name="connsiteX1" fmla="*/ 946381 w 946381"/>
              <a:gd name="connsiteY1" fmla="*/ 0 h 946381"/>
              <a:gd name="connsiteX2" fmla="*/ 946381 w 946381"/>
              <a:gd name="connsiteY2" fmla="*/ 946381 h 946381"/>
              <a:gd name="connsiteX3" fmla="*/ 0 w 946381"/>
              <a:gd name="connsiteY3" fmla="*/ 946381 h 946381"/>
              <a:gd name="connsiteX4" fmla="*/ 0 w 946381"/>
              <a:gd name="connsiteY4" fmla="*/ 0 h 9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81" h="946381">
                <a:moveTo>
                  <a:pt x="0" y="0"/>
                </a:moveTo>
                <a:lnTo>
                  <a:pt x="946381" y="0"/>
                </a:lnTo>
                <a:lnTo>
                  <a:pt x="946381" y="946381"/>
                </a:lnTo>
                <a:lnTo>
                  <a:pt x="0" y="946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23" name="Freeform 22"/>
          <p:cNvSpPr/>
          <p:nvPr/>
        </p:nvSpPr>
        <p:spPr>
          <a:xfrm>
            <a:off x="973568" y="2595778"/>
            <a:ext cx="946381" cy="946381"/>
          </a:xfrm>
          <a:custGeom>
            <a:avLst/>
            <a:gdLst>
              <a:gd name="connsiteX0" fmla="*/ 0 w 946381"/>
              <a:gd name="connsiteY0" fmla="*/ 0 h 946381"/>
              <a:gd name="connsiteX1" fmla="*/ 946381 w 946381"/>
              <a:gd name="connsiteY1" fmla="*/ 0 h 946381"/>
              <a:gd name="connsiteX2" fmla="*/ 946381 w 946381"/>
              <a:gd name="connsiteY2" fmla="*/ 946381 h 946381"/>
              <a:gd name="connsiteX3" fmla="*/ 0 w 946381"/>
              <a:gd name="connsiteY3" fmla="*/ 946381 h 946381"/>
              <a:gd name="connsiteX4" fmla="*/ 0 w 946381"/>
              <a:gd name="connsiteY4" fmla="*/ 0 h 9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81" h="946381">
                <a:moveTo>
                  <a:pt x="0" y="0"/>
                </a:moveTo>
                <a:lnTo>
                  <a:pt x="946381" y="0"/>
                </a:lnTo>
                <a:lnTo>
                  <a:pt x="946381" y="946381"/>
                </a:lnTo>
                <a:lnTo>
                  <a:pt x="0" y="946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25" name="Freeform 24"/>
          <p:cNvSpPr/>
          <p:nvPr/>
        </p:nvSpPr>
        <p:spPr>
          <a:xfrm>
            <a:off x="973568" y="987635"/>
            <a:ext cx="946381" cy="946381"/>
          </a:xfrm>
          <a:custGeom>
            <a:avLst/>
            <a:gdLst>
              <a:gd name="connsiteX0" fmla="*/ 0 w 946381"/>
              <a:gd name="connsiteY0" fmla="*/ 0 h 946381"/>
              <a:gd name="connsiteX1" fmla="*/ 946381 w 946381"/>
              <a:gd name="connsiteY1" fmla="*/ 0 h 946381"/>
              <a:gd name="connsiteX2" fmla="*/ 946381 w 946381"/>
              <a:gd name="connsiteY2" fmla="*/ 946381 h 946381"/>
              <a:gd name="connsiteX3" fmla="*/ 0 w 946381"/>
              <a:gd name="connsiteY3" fmla="*/ 946381 h 946381"/>
              <a:gd name="connsiteX4" fmla="*/ 0 w 946381"/>
              <a:gd name="connsiteY4" fmla="*/ 0 h 9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81" h="946381">
                <a:moveTo>
                  <a:pt x="0" y="0"/>
                </a:moveTo>
                <a:lnTo>
                  <a:pt x="946381" y="0"/>
                </a:lnTo>
                <a:lnTo>
                  <a:pt x="946381" y="946381"/>
                </a:lnTo>
                <a:lnTo>
                  <a:pt x="0" y="946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p:txBody>
      </p:sp>
      <p:sp>
        <p:nvSpPr>
          <p:cNvPr id="14" name="Content Placeholder 1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239003" y="1343025"/>
            <a:ext cx="8702375" cy="3952875"/>
          </a:xfrm>
          <a:prstGeom prst="rect">
            <a:avLst/>
          </a:prstGeom>
          <a:noFill/>
          <a:ln w="9525">
            <a:noFill/>
            <a:miter lim="800000"/>
            <a:headEnd/>
            <a:tailEnd/>
          </a:ln>
        </p:spPr>
      </p:pic>
      <p:sp>
        <p:nvSpPr>
          <p:cNvPr id="15" name="Slide Number Placeholder 3"/>
          <p:cNvSpPr>
            <a:spLocks noGrp="1"/>
          </p:cNvSpPr>
          <p:nvPr>
            <p:ph type="sldNum" sz="quarter" idx="11"/>
          </p:nvPr>
        </p:nvSpPr>
        <p:spPr>
          <a:xfrm>
            <a:off x="152400" y="6324600"/>
            <a:ext cx="533400" cy="361950"/>
          </a:xfrm>
        </p:spPr>
        <p:txBody>
          <a:bodyPr/>
          <a:lstStyle/>
          <a:p>
            <a:pPr>
              <a:defRPr/>
            </a:pPr>
            <a:fld id="{EEB64668-9DC1-4FB1-8BD5-90EFBCB61419}" type="slidenum">
              <a:rPr lang="en-US" smtClean="0"/>
              <a:pPr>
                <a:defRPr/>
              </a:pPr>
              <a:t>19</a:t>
            </a:fld>
            <a:endParaRPr lang="en-US" dirty="0"/>
          </a:p>
        </p:txBody>
      </p:sp>
    </p:spTree>
    <p:extLst>
      <p:ext uri="{BB962C8B-B14F-4D97-AF65-F5344CB8AC3E}">
        <p14:creationId xmlns:p14="http://schemas.microsoft.com/office/powerpoint/2010/main" val="173968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strVal val="#ppt_w*2.5"/>
                                          </p:val>
                                        </p:tav>
                                        <p:tav tm="100000">
                                          <p:val>
                                            <p:strVal val="#ppt_w"/>
                                          </p:val>
                                        </p:tav>
                                      </p:tavLst>
                                    </p:anim>
                                    <p:anim calcmode="lin" valueType="num">
                                      <p:cBhvr>
                                        <p:cTn id="8" dur="2000" fill="hold"/>
                                        <p:tgtEl>
                                          <p:spTgt spid="31"/>
                                        </p:tgtEl>
                                        <p:attrNameLst>
                                          <p:attrName>ppt_h</p:attrName>
                                        </p:attrNameLst>
                                      </p:cBhvr>
                                      <p:tavLst>
                                        <p:tav tm="0">
                                          <p:val>
                                            <p:strVal val="#ppt_h*0.01"/>
                                          </p:val>
                                        </p:tav>
                                        <p:tav tm="100000">
                                          <p:val>
                                            <p:strVal val="#ppt_h"/>
                                          </p:val>
                                        </p:tav>
                                      </p:tavLst>
                                    </p:anim>
                                    <p:anim calcmode="lin" valueType="num">
                                      <p:cBhvr>
                                        <p:cTn id="9" dur="2000" fill="hold"/>
                                        <p:tgtEl>
                                          <p:spTgt spid="31"/>
                                        </p:tgtEl>
                                        <p:attrNameLst>
                                          <p:attrName>ppt_x</p:attrName>
                                        </p:attrNameLst>
                                      </p:cBhvr>
                                      <p:tavLst>
                                        <p:tav tm="0">
                                          <p:val>
                                            <p:strVal val="#ppt_x"/>
                                          </p:val>
                                        </p:tav>
                                        <p:tav tm="100000">
                                          <p:val>
                                            <p:strVal val="#ppt_x"/>
                                          </p:val>
                                        </p:tav>
                                      </p:tavLst>
                                    </p:anim>
                                    <p:anim calcmode="lin" valueType="num">
                                      <p:cBhvr>
                                        <p:cTn id="10" dur="2000" fill="hold"/>
                                        <p:tgtEl>
                                          <p:spTgt spid="31"/>
                                        </p:tgtEl>
                                        <p:attrNameLst>
                                          <p:attrName>ppt_y</p:attrName>
                                        </p:attrNameLst>
                                      </p:cBhvr>
                                      <p:tavLst>
                                        <p:tav tm="0">
                                          <p:val>
                                            <p:strVal val="#ppt_h+1"/>
                                          </p:val>
                                        </p:tav>
                                        <p:tav tm="100000">
                                          <p:val>
                                            <p:strVal val="#ppt_y"/>
                                          </p:val>
                                        </p:tav>
                                      </p:tavLst>
                                    </p:anim>
                                    <p:animEffect transition="in" filter="fade">
                                      <p:cBhvr>
                                        <p:cTn id="11" dur="2000"/>
                                        <p:tgtEl>
                                          <p:spTgt spid="31"/>
                                        </p:tgtEl>
                                      </p:cBhvr>
                                    </p:animEffect>
                                  </p:childTnLst>
                                </p:cTn>
                              </p:par>
                              <p:par>
                                <p:cTn id="12" presetID="6" presetClass="emph" presetSubtype="0" fill="hold" nodeType="withEffect">
                                  <p:stCondLst>
                                    <p:cond delay="0"/>
                                  </p:stCondLst>
                                  <p:childTnLst>
                                    <p:animScale>
                                      <p:cBhvr>
                                        <p:cTn id="13" dur="2000" fill="hold"/>
                                        <p:tgtEl>
                                          <p:spTgt spid="102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6858000" cy="762000"/>
          </a:xfrm>
        </p:spPr>
        <p:txBody>
          <a:bodyPr/>
          <a:lstStyle/>
          <a:p>
            <a:r>
              <a:rPr lang="en-US" sz="3200" b="1" dirty="0" smtClean="0"/>
              <a:t>Accelerators for America’s Future</a:t>
            </a:r>
            <a:endParaRPr lang="en-US" sz="3200" b="1" dirty="0"/>
          </a:p>
        </p:txBody>
      </p:sp>
      <p:sp>
        <p:nvSpPr>
          <p:cNvPr id="3" name="Content Placeholder 2"/>
          <p:cNvSpPr>
            <a:spLocks noGrp="1"/>
          </p:cNvSpPr>
          <p:nvPr>
            <p:ph idx="1"/>
          </p:nvPr>
        </p:nvSpPr>
        <p:spPr>
          <a:xfrm>
            <a:off x="76200" y="762000"/>
            <a:ext cx="4648200" cy="5181600"/>
          </a:xfrm>
        </p:spPr>
        <p:txBody>
          <a:bodyPr/>
          <a:lstStyle/>
          <a:p>
            <a:r>
              <a:rPr lang="en-US" dirty="0" smtClean="0"/>
              <a:t>In the last half-decade there has been a growing recognition of the importance that accelerators have in advancing, not only Discovery Science, but</a:t>
            </a:r>
          </a:p>
          <a:p>
            <a:pPr lvl="1"/>
            <a:r>
              <a:rPr lang="en-US" dirty="0" smtClean="0"/>
              <a:t>Medicine and Health,</a:t>
            </a:r>
          </a:p>
          <a:p>
            <a:pPr lvl="1"/>
            <a:r>
              <a:rPr lang="en-US" dirty="0" smtClean="0"/>
              <a:t>Industry,</a:t>
            </a:r>
          </a:p>
          <a:p>
            <a:pPr lvl="1"/>
            <a:r>
              <a:rPr lang="en-US" dirty="0" smtClean="0"/>
              <a:t>National Security,</a:t>
            </a:r>
          </a:p>
          <a:p>
            <a:pPr lvl="1"/>
            <a:r>
              <a:rPr lang="en-US" dirty="0"/>
              <a:t>a</a:t>
            </a:r>
            <a:r>
              <a:rPr lang="en-US" dirty="0" smtClean="0"/>
              <a:t>nd </a:t>
            </a:r>
            <a:r>
              <a:rPr lang="en-US" dirty="0" smtClean="0"/>
              <a:t>potentially, Energy and the Environment</a:t>
            </a:r>
          </a:p>
          <a:p>
            <a:r>
              <a:rPr lang="en-US" dirty="0" smtClean="0"/>
              <a:t>These advances benefit society by contributing to our quality of life and by generating jobs and wealth</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111" y="762000"/>
            <a:ext cx="3747689" cy="4876800"/>
          </a:xfrm>
          <a:prstGeom prst="rect">
            <a:avLst/>
          </a:prstGeom>
          <a:noFill/>
          <a:ln>
            <a:noFill/>
          </a:ln>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29200" y="5722203"/>
            <a:ext cx="3733800" cy="830997"/>
          </a:xfrm>
          <a:prstGeom prst="rect">
            <a:avLst/>
          </a:prstGeom>
          <a:noFill/>
        </p:spPr>
        <p:txBody>
          <a:bodyPr wrap="square" rtlCol="0">
            <a:spAutoFit/>
          </a:bodyPr>
          <a:lstStyle/>
          <a:p>
            <a:pPr algn="ctr"/>
            <a:r>
              <a:rPr lang="en-US" sz="1600" i="1" dirty="0" smtClean="0"/>
              <a:t>2009 DOE/OHEP </a:t>
            </a:r>
            <a:r>
              <a:rPr lang="en-US" sz="1600" i="1" dirty="0"/>
              <a:t>Symposium and Workshop on Accelerators for America’s </a:t>
            </a:r>
            <a:r>
              <a:rPr lang="en-US" sz="1600" i="1" dirty="0" smtClean="0"/>
              <a:t>Future</a:t>
            </a:r>
            <a:endParaRPr lang="en-US" sz="1600" i="1" dirty="0"/>
          </a:p>
        </p:txBody>
      </p:sp>
      <p:sp>
        <p:nvSpPr>
          <p:cNvPr id="7"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1497094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762000"/>
          </a:xfrm>
        </p:spPr>
        <p:txBody>
          <a:bodyPr/>
          <a:lstStyle/>
          <a:p>
            <a:r>
              <a:rPr lang="en-US" sz="3200" b="1" dirty="0" smtClean="0"/>
              <a:t>Accelerator Stewardship Task Force Suggestions</a:t>
            </a:r>
            <a:endParaRPr lang="en-US" sz="3200" b="1" dirty="0"/>
          </a:p>
        </p:txBody>
      </p:sp>
      <p:sp>
        <p:nvSpPr>
          <p:cNvPr id="3" name="Content Placeholder 2"/>
          <p:cNvSpPr>
            <a:spLocks noGrp="1"/>
          </p:cNvSpPr>
          <p:nvPr>
            <p:ph idx="1"/>
          </p:nvPr>
        </p:nvSpPr>
        <p:spPr>
          <a:xfrm>
            <a:off x="533400" y="1371600"/>
            <a:ext cx="8229600" cy="5181600"/>
          </a:xfrm>
        </p:spPr>
        <p:txBody>
          <a:bodyPr/>
          <a:lstStyle/>
          <a:p>
            <a:r>
              <a:rPr lang="en-US" sz="2000" dirty="0" smtClean="0"/>
              <a:t>Encourage Stakeholder (DOE, NSF, DOD, DHS, NIH, NCI, EPA, …) engagement with a seat at the Stewardship table</a:t>
            </a:r>
          </a:p>
          <a:p>
            <a:r>
              <a:rPr lang="en-US" sz="2000" dirty="0"/>
              <a:t>Engage partners by communicating capabilities </a:t>
            </a:r>
            <a:r>
              <a:rPr lang="en-US" sz="2000" dirty="0" smtClean="0"/>
              <a:t>and </a:t>
            </a:r>
            <a:r>
              <a:rPr lang="en-US" sz="2000" dirty="0"/>
              <a:t>streamlining </a:t>
            </a:r>
            <a:r>
              <a:rPr lang="en-US" sz="2000" dirty="0" smtClean="0"/>
              <a:t>access to national lab resources</a:t>
            </a:r>
          </a:p>
          <a:p>
            <a:r>
              <a:rPr lang="en-US" sz="2000" dirty="0"/>
              <a:t>Streamline processes to encourage partnerships with </a:t>
            </a:r>
            <a:r>
              <a:rPr lang="en-US" sz="2000" dirty="0" smtClean="0"/>
              <a:t>Industry</a:t>
            </a:r>
          </a:p>
          <a:p>
            <a:r>
              <a:rPr lang="en-US" sz="2000" dirty="0"/>
              <a:t>Leverage the SBIR/STTR </a:t>
            </a:r>
            <a:r>
              <a:rPr lang="en-US" sz="2000" dirty="0" smtClean="0"/>
              <a:t>Programs</a:t>
            </a:r>
          </a:p>
          <a:p>
            <a:r>
              <a:rPr lang="en-US" sz="2000" dirty="0"/>
              <a:t>Focus efforts by forming interdisciplinary teams to solve problems: Collaborative Accelerator Research </a:t>
            </a:r>
            <a:r>
              <a:rPr lang="en-US" sz="2000" dirty="0" smtClean="0"/>
              <a:t>Teams</a:t>
            </a:r>
          </a:p>
          <a:p>
            <a:r>
              <a:rPr lang="en-US" sz="2000" dirty="0"/>
              <a:t>Establish a Program in Applied Accelerator Technology </a:t>
            </a:r>
            <a:endParaRPr lang="en-US" sz="2000" dirty="0" smtClean="0"/>
          </a:p>
          <a:p>
            <a:r>
              <a:rPr lang="en-US" sz="2000" dirty="0"/>
              <a:t>Ensure the accelerator workforce of tomorrow by expanding educational </a:t>
            </a:r>
            <a:r>
              <a:rPr lang="en-US" sz="2000" dirty="0" smtClean="0"/>
              <a:t>programs</a:t>
            </a:r>
          </a:p>
          <a:p>
            <a:r>
              <a:rPr lang="en-US" sz="2000" dirty="0" smtClean="0"/>
              <a:t>Specific proposals to engage with the medical community on a dedicated hadron beam therapy facility, and to establish a home for laser R&amp;D (for accelerators) within DOE-SC</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20</a:t>
            </a:fld>
            <a:endParaRPr lang="en-US" dirty="0"/>
          </a:p>
        </p:txBody>
      </p:sp>
      <p:sp>
        <p:nvSpPr>
          <p:cNvPr id="5"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4187604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762000"/>
          </a:xfrm>
        </p:spPr>
        <p:txBody>
          <a:bodyPr/>
          <a:lstStyle/>
          <a:p>
            <a:r>
              <a:rPr lang="en-US" sz="3200" b="1" dirty="0" smtClean="0"/>
              <a:t>One Example of Trying to Make the Connection: the Illinois Accelerator Research Center (IARC)</a:t>
            </a:r>
            <a:endParaRPr lang="en-US" sz="3200" b="1" dirty="0"/>
          </a:p>
        </p:txBody>
      </p:sp>
      <p:sp>
        <p:nvSpPr>
          <p:cNvPr id="3" name="Content Placeholder 2"/>
          <p:cNvSpPr>
            <a:spLocks noGrp="1"/>
          </p:cNvSpPr>
          <p:nvPr>
            <p:ph idx="1"/>
          </p:nvPr>
        </p:nvSpPr>
        <p:spPr>
          <a:xfrm>
            <a:off x="533400" y="4800600"/>
            <a:ext cx="8305800" cy="1600200"/>
          </a:xfrm>
        </p:spPr>
        <p:txBody>
          <a:bodyPr/>
          <a:lstStyle/>
          <a:p>
            <a:pPr marL="0" indent="0">
              <a:buNone/>
            </a:pPr>
            <a:r>
              <a:rPr lang="en-US" sz="1800" dirty="0" smtClean="0"/>
              <a:t>IARC is a new facility, expected to come online in FY15, depending on funding</a:t>
            </a:r>
          </a:p>
          <a:p>
            <a:pPr marL="0" indent="0">
              <a:buNone/>
            </a:pPr>
            <a:r>
              <a:rPr lang="en-US" sz="1800" dirty="0" smtClean="0"/>
              <a:t>IARC is a partnership between the DOE and State of Illinois with a mission to bring together Industry, Universities and Fermilab to develop, demonstrate and transfer accelerator technology to solve problems of national importance in medicine, industry, energy, environment, security and discovery science</a:t>
            </a:r>
          </a:p>
          <a:p>
            <a:pPr marL="0" indent="0">
              <a:buNone/>
            </a:pPr>
            <a:endParaRPr lang="en-US" sz="1800" dirty="0"/>
          </a:p>
        </p:txBody>
      </p:sp>
      <p:sp>
        <p:nvSpPr>
          <p:cNvPr id="5" name="Slide Number Placeholder 4"/>
          <p:cNvSpPr>
            <a:spLocks noGrp="1"/>
          </p:cNvSpPr>
          <p:nvPr>
            <p:ph type="sldNum" sz="quarter" idx="11"/>
          </p:nvPr>
        </p:nvSpPr>
        <p:spPr/>
        <p:txBody>
          <a:bodyPr/>
          <a:lstStyle/>
          <a:p>
            <a:pPr>
              <a:defRPr/>
            </a:pPr>
            <a:fld id="{751C9121-044D-47E8-87E9-7D343DF06EE3}" type="slidenum">
              <a:rPr lang="en-US" smtClean="0"/>
              <a:pPr>
                <a:defRPr/>
              </a:pPr>
              <a:t>21</a:t>
            </a:fld>
            <a:endParaRPr lang="en-US"/>
          </a:p>
        </p:txBody>
      </p:sp>
      <p:pic>
        <p:nvPicPr>
          <p:cNvPr id="6" name="Picture 5"/>
          <p:cNvPicPr>
            <a:picLocks noChangeAspect="1" noChangeArrowheads="1"/>
          </p:cNvPicPr>
          <p:nvPr/>
        </p:nvPicPr>
        <p:blipFill>
          <a:blip r:embed="rId2"/>
          <a:srcRect/>
          <a:stretch>
            <a:fillRect/>
          </a:stretch>
        </p:blipFill>
        <p:spPr bwMode="auto">
          <a:xfrm>
            <a:off x="1524000" y="1447800"/>
            <a:ext cx="6034966" cy="3288640"/>
          </a:xfrm>
          <a:prstGeom prst="rect">
            <a:avLst/>
          </a:prstGeom>
          <a:noFill/>
          <a:ln w="9525">
            <a:noFill/>
            <a:miter lim="800000"/>
            <a:headEnd/>
            <a:tailEnd/>
          </a:ln>
        </p:spPr>
      </p:pic>
      <p:sp>
        <p:nvSpPr>
          <p:cNvPr id="7"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282014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858000" cy="762000"/>
          </a:xfrm>
        </p:spPr>
        <p:txBody>
          <a:bodyPr/>
          <a:lstStyle/>
          <a:p>
            <a:r>
              <a:rPr lang="en-US" sz="3200" b="1" dirty="0" smtClean="0"/>
              <a:t>Summary</a:t>
            </a:r>
            <a:endParaRPr lang="en-US" sz="3200" b="1" dirty="0"/>
          </a:p>
        </p:txBody>
      </p:sp>
      <p:sp>
        <p:nvSpPr>
          <p:cNvPr id="3" name="Content Placeholder 2"/>
          <p:cNvSpPr>
            <a:spLocks noGrp="1"/>
          </p:cNvSpPr>
          <p:nvPr>
            <p:ph idx="1"/>
          </p:nvPr>
        </p:nvSpPr>
        <p:spPr>
          <a:xfrm>
            <a:off x="838200" y="1219200"/>
            <a:ext cx="7620000" cy="5181600"/>
          </a:xfrm>
        </p:spPr>
        <p:txBody>
          <a:bodyPr/>
          <a:lstStyle/>
          <a:p>
            <a:r>
              <a:rPr lang="en-US" dirty="0" smtClean="0"/>
              <a:t>Accelerator Technology developed in our laboratories and universities will have a tremendous impact on Discovery Science</a:t>
            </a:r>
          </a:p>
          <a:p>
            <a:r>
              <a:rPr lang="en-US" dirty="0" smtClean="0"/>
              <a:t>But those same breakthroughs will have a reach that goes far beyond, benefitting society in direct and tangible ways</a:t>
            </a:r>
          </a:p>
          <a:p>
            <a:r>
              <a:rPr lang="en-US" dirty="0" smtClean="0"/>
              <a:t>We are in a new era of use-inspired R&amp;D, with a goal of taking a more deliberate approach (as opposed to </a:t>
            </a:r>
            <a:r>
              <a:rPr lang="en-US" dirty="0" smtClean="0"/>
              <a:t>relying on</a:t>
            </a:r>
            <a:r>
              <a:rPr lang="en-US" dirty="0" smtClean="0"/>
              <a:t> serendipity) </a:t>
            </a:r>
            <a:r>
              <a:rPr lang="en-US" dirty="0" smtClean="0"/>
              <a:t>to partner with industry to meet challenges in medicine, energy, environment, industry and security</a:t>
            </a:r>
            <a:endParaRPr lang="en-US" dirty="0"/>
          </a:p>
          <a:p>
            <a:pPr marL="0" indent="0">
              <a:buNone/>
            </a:pPr>
            <a:endParaRPr lang="en-US" dirty="0" smtClean="0"/>
          </a:p>
        </p:txBody>
      </p:sp>
      <p:sp>
        <p:nvSpPr>
          <p:cNvPr id="5" name="Slide Number Placeholder 4"/>
          <p:cNvSpPr>
            <a:spLocks noGrp="1"/>
          </p:cNvSpPr>
          <p:nvPr>
            <p:ph type="sldNum" sz="quarter" idx="11"/>
          </p:nvPr>
        </p:nvSpPr>
        <p:spPr/>
        <p:txBody>
          <a:bodyPr/>
          <a:lstStyle/>
          <a:p>
            <a:pPr>
              <a:defRPr/>
            </a:pPr>
            <a:fld id="{751C9121-044D-47E8-87E9-7D343DF06EE3}" type="slidenum">
              <a:rPr lang="en-US" smtClean="0"/>
              <a:pPr>
                <a:defRPr/>
              </a:pPr>
              <a:t>22</a:t>
            </a:fld>
            <a:endParaRPr lang="en-US"/>
          </a:p>
        </p:txBody>
      </p:sp>
      <p:sp>
        <p:nvSpPr>
          <p:cNvPr id="6"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spTree>
    <p:extLst>
      <p:ext uri="{BB962C8B-B14F-4D97-AF65-F5344CB8AC3E}">
        <p14:creationId xmlns:p14="http://schemas.microsoft.com/office/powerpoint/2010/main" val="3565661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23</a:t>
            </a:fld>
            <a:endParaRPr lang="en-US"/>
          </a:p>
        </p:txBody>
      </p:sp>
    </p:spTree>
    <p:extLst>
      <p:ext uri="{BB962C8B-B14F-4D97-AF65-F5344CB8AC3E}">
        <p14:creationId xmlns:p14="http://schemas.microsoft.com/office/powerpoint/2010/main" val="3521600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solidFill>
                  <a:srgbClr val="CCECFF"/>
                </a:solidFill>
              </a:rPr>
              <a:t>R&amp;M Technical Enterprises, Inc.</a:t>
            </a:r>
          </a:p>
        </p:txBody>
      </p:sp>
      <p:graphicFrame>
        <p:nvGraphicFramePr>
          <p:cNvPr id="8" name="Chart 7"/>
          <p:cNvGraphicFramePr>
            <a:graphicFrameLocks noChangeAspect="1"/>
          </p:cNvGraphicFramePr>
          <p:nvPr>
            <p:extLst>
              <p:ext uri="{D42A27DB-BD31-4B8C-83A1-F6EECF244321}">
                <p14:modId xmlns:p14="http://schemas.microsoft.com/office/powerpoint/2010/main" val="3068040342"/>
              </p:ext>
            </p:extLst>
          </p:nvPr>
        </p:nvGraphicFramePr>
        <p:xfrm>
          <a:off x="1188720" y="182880"/>
          <a:ext cx="6821925"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5"/>
          <p:cNvSpPr txBox="1"/>
          <p:nvPr/>
        </p:nvSpPr>
        <p:spPr>
          <a:xfrm>
            <a:off x="4726296" y="2115854"/>
            <a:ext cx="639919" cy="24622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eaLnBrk="0" hangingPunct="0">
              <a:spcBef>
                <a:spcPct val="0"/>
              </a:spcBef>
              <a:buClrTx/>
              <a:buSzTx/>
              <a:buFontTx/>
              <a:buNone/>
            </a:pPr>
            <a:r>
              <a:rPr lang="en-US" sz="1000" b="1" dirty="0">
                <a:solidFill>
                  <a:srgbClr val="000000"/>
                </a:solidFill>
              </a:rPr>
              <a:t>RI </a:t>
            </a:r>
            <a:r>
              <a:rPr lang="en-US" sz="1000" b="1" dirty="0" smtClean="0">
                <a:solidFill>
                  <a:srgbClr val="000000"/>
                </a:solidFill>
              </a:rPr>
              <a:t>Prod</a:t>
            </a:r>
            <a:endParaRPr lang="en-US" sz="1000" b="1" dirty="0">
              <a:solidFill>
                <a:srgbClr val="FFFFFF"/>
              </a:solidFill>
            </a:endParaRPr>
          </a:p>
        </p:txBody>
      </p:sp>
      <p:cxnSp>
        <p:nvCxnSpPr>
          <p:cNvPr id="10" name="Straight Arrow Connector 9"/>
          <p:cNvCxnSpPr/>
          <p:nvPr/>
        </p:nvCxnSpPr>
        <p:spPr>
          <a:xfrm flipH="1" flipV="1">
            <a:off x="6995160" y="4329650"/>
            <a:ext cx="7620" cy="339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046255" y="6248400"/>
            <a:ext cx="3335745" cy="461665"/>
          </a:xfrm>
          <a:prstGeom prst="rect">
            <a:avLst/>
          </a:prstGeom>
          <a:noFill/>
        </p:spPr>
        <p:txBody>
          <a:bodyPr wrap="square" rtlCol="0">
            <a:spAutoFit/>
          </a:bodyPr>
          <a:lstStyle/>
          <a:p>
            <a:pPr algn="l"/>
            <a:r>
              <a:rPr lang="en-US" dirty="0" smtClean="0"/>
              <a:t>Courtesy R. Hamm</a:t>
            </a:r>
            <a:endParaRPr lang="en-US" dirty="0"/>
          </a:p>
        </p:txBody>
      </p:sp>
    </p:spTree>
    <p:extLst>
      <p:ext uri="{BB962C8B-B14F-4D97-AF65-F5344CB8AC3E}">
        <p14:creationId xmlns:p14="http://schemas.microsoft.com/office/powerpoint/2010/main" val="4078959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solidFill>
                  <a:srgbClr val="CCECFF"/>
                </a:solidFill>
              </a:rPr>
              <a:t>R&amp;M Technical Enterprises, Inc.</a:t>
            </a:r>
          </a:p>
        </p:txBody>
      </p:sp>
      <p:sp>
        <p:nvSpPr>
          <p:cNvPr id="6147" name="Rectangle 2"/>
          <p:cNvSpPr>
            <a:spLocks noGrp="1" noChangeArrowheads="1"/>
          </p:cNvSpPr>
          <p:nvPr>
            <p:ph type="title"/>
          </p:nvPr>
        </p:nvSpPr>
        <p:spPr>
          <a:xfrm>
            <a:off x="1485900" y="152400"/>
            <a:ext cx="6019800" cy="569913"/>
          </a:xfrm>
        </p:spPr>
        <p:txBody>
          <a:bodyPr/>
          <a:lstStyle/>
          <a:p>
            <a:pPr eaLnBrk="1" hangingPunct="1"/>
            <a:r>
              <a:rPr lang="en-US" sz="2800" smtClean="0">
                <a:solidFill>
                  <a:srgbClr val="FFFF00"/>
                </a:solidFill>
              </a:rPr>
              <a:t>Commercial Accelerator Business</a:t>
            </a:r>
            <a:endParaRPr lang="en-US" sz="2800" smtClean="0">
              <a:solidFill>
                <a:srgbClr val="FFFF00"/>
              </a:solidFill>
              <a:cs typeface="Arial" charset="0"/>
            </a:endParaRPr>
          </a:p>
        </p:txBody>
      </p:sp>
      <p:sp>
        <p:nvSpPr>
          <p:cNvPr id="6148" name="Rectangle 3"/>
          <p:cNvSpPr>
            <a:spLocks noGrp="1" noChangeArrowheads="1"/>
          </p:cNvSpPr>
          <p:nvPr>
            <p:ph type="body" sz="half" idx="1"/>
          </p:nvPr>
        </p:nvSpPr>
        <p:spPr>
          <a:xfrm>
            <a:off x="914400" y="5715000"/>
            <a:ext cx="7543800" cy="685800"/>
          </a:xfrm>
        </p:spPr>
        <p:txBody>
          <a:bodyPr/>
          <a:lstStyle/>
          <a:p>
            <a:pPr>
              <a:spcBef>
                <a:spcPct val="0"/>
              </a:spcBef>
              <a:buClrTx/>
              <a:buSzTx/>
              <a:buFontTx/>
              <a:buNone/>
            </a:pPr>
            <a:r>
              <a:rPr lang="en-US" b="1" smtClean="0">
                <a:solidFill>
                  <a:schemeClr val="hlink"/>
                </a:solidFill>
              </a:rPr>
              <a:t>All the products that are </a:t>
            </a:r>
            <a:r>
              <a:rPr lang="en-US" smtClean="0">
                <a:solidFill>
                  <a:schemeClr val="hlink"/>
                </a:solidFill>
              </a:rPr>
              <a:t>processed</a:t>
            </a:r>
            <a:r>
              <a:rPr lang="en-US" b="1" smtClean="0">
                <a:solidFill>
                  <a:schemeClr val="hlink"/>
                </a:solidFill>
              </a:rPr>
              <a:t>, treated or inspected by</a:t>
            </a:r>
          </a:p>
          <a:p>
            <a:pPr>
              <a:spcBef>
                <a:spcPct val="0"/>
              </a:spcBef>
              <a:buClrTx/>
              <a:buSzTx/>
              <a:buFontTx/>
              <a:buNone/>
            </a:pPr>
            <a:r>
              <a:rPr lang="en-US" b="1" smtClean="0">
                <a:solidFill>
                  <a:schemeClr val="hlink"/>
                </a:solidFill>
              </a:rPr>
              <a:t>particle beams have an annual value exceeding US$500B.</a:t>
            </a:r>
          </a:p>
        </p:txBody>
      </p:sp>
      <p:sp>
        <p:nvSpPr>
          <p:cNvPr id="6149" name="Text Box 4"/>
          <p:cNvSpPr txBox="1">
            <a:spLocks noChangeArrowheads="1"/>
          </p:cNvSpPr>
          <p:nvPr/>
        </p:nvSpPr>
        <p:spPr bwMode="auto">
          <a:xfrm>
            <a:off x="838200" y="1524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0" hangingPunct="0">
              <a:spcBef>
                <a:spcPct val="50000"/>
              </a:spcBef>
              <a:buClrTx/>
              <a:buSzTx/>
              <a:buFontTx/>
              <a:buNone/>
            </a:pPr>
            <a:endParaRPr lang="en-US" sz="1800">
              <a:solidFill>
                <a:srgbClr val="FFFFFF"/>
              </a:solidFill>
            </a:endParaRPr>
          </a:p>
        </p:txBody>
      </p:sp>
      <p:sp>
        <p:nvSpPr>
          <p:cNvPr id="6150" name="Rectangle 7"/>
          <p:cNvSpPr>
            <a:spLocks noChangeArrowheads="1"/>
          </p:cNvSpPr>
          <p:nvPr/>
        </p:nvSpPr>
        <p:spPr bwMode="auto">
          <a:xfrm>
            <a:off x="6248400" y="914400"/>
            <a:ext cx="2514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Bef>
                <a:spcPct val="0"/>
              </a:spcBef>
              <a:buClrTx/>
              <a:buSzTx/>
              <a:buFontTx/>
              <a:buNone/>
            </a:pPr>
            <a:r>
              <a:rPr lang="en-US" sz="1600" b="1">
                <a:solidFill>
                  <a:srgbClr val="FFFF00"/>
                </a:solidFill>
                <a:latin typeface="Arial" charset="0"/>
              </a:rPr>
              <a:t>Updated total &gt;24 000 and estimate is that </a:t>
            </a:r>
          </a:p>
          <a:p>
            <a:pPr algn="l" eaLnBrk="0" hangingPunct="0">
              <a:lnSpc>
                <a:spcPct val="90000"/>
              </a:lnSpc>
              <a:spcBef>
                <a:spcPct val="0"/>
              </a:spcBef>
              <a:buClrTx/>
              <a:buSzTx/>
              <a:buFontTx/>
              <a:buNone/>
            </a:pPr>
            <a:r>
              <a:rPr lang="en-US" sz="1600" b="1">
                <a:solidFill>
                  <a:srgbClr val="FFFF00"/>
                </a:solidFill>
                <a:latin typeface="Arial" charset="0"/>
              </a:rPr>
              <a:t>&gt; 18 000 installed base.</a:t>
            </a:r>
          </a:p>
          <a:p>
            <a:pPr algn="l" eaLnBrk="0" hangingPunct="0">
              <a:lnSpc>
                <a:spcPct val="90000"/>
              </a:lnSpc>
              <a:spcBef>
                <a:spcPct val="0"/>
              </a:spcBef>
              <a:buClrTx/>
              <a:buSzTx/>
              <a:buFontTx/>
              <a:buNone/>
            </a:pPr>
            <a:endParaRPr lang="en-US" sz="1600" b="1">
              <a:solidFill>
                <a:srgbClr val="FFFF00"/>
              </a:solidFill>
              <a:latin typeface="Arial" charset="0"/>
            </a:endParaRPr>
          </a:p>
          <a:p>
            <a:pPr algn="l" eaLnBrk="0" hangingPunct="0">
              <a:lnSpc>
                <a:spcPct val="90000"/>
              </a:lnSpc>
              <a:spcBef>
                <a:spcPct val="0"/>
              </a:spcBef>
              <a:buClrTx/>
              <a:buSzTx/>
              <a:buFontTx/>
              <a:buNone/>
            </a:pPr>
            <a:r>
              <a:rPr lang="en-US" sz="1600" b="1">
                <a:solidFill>
                  <a:srgbClr val="FFFF00"/>
                </a:solidFill>
                <a:latin typeface="Arial" charset="0"/>
              </a:rPr>
              <a:t>Total sales increasing almost 10% per year.</a:t>
            </a:r>
          </a:p>
          <a:p>
            <a:pPr algn="l" eaLnBrk="0" hangingPunct="0">
              <a:lnSpc>
                <a:spcPct val="90000"/>
              </a:lnSpc>
              <a:spcBef>
                <a:spcPct val="0"/>
              </a:spcBef>
              <a:buClrTx/>
              <a:buSzTx/>
              <a:buFontTx/>
              <a:buNone/>
            </a:pPr>
            <a:endParaRPr lang="en-US" sz="1600" b="1">
              <a:solidFill>
                <a:srgbClr val="FFFF00"/>
              </a:solidFill>
              <a:latin typeface="Arial" charset="0"/>
            </a:endParaRPr>
          </a:p>
          <a:p>
            <a:pPr algn="l" eaLnBrk="0" hangingPunct="0">
              <a:lnSpc>
                <a:spcPct val="90000"/>
              </a:lnSpc>
              <a:spcBef>
                <a:spcPct val="0"/>
              </a:spcBef>
              <a:buClrTx/>
              <a:buSzTx/>
              <a:buFontTx/>
              <a:buNone/>
            </a:pPr>
            <a:r>
              <a:rPr lang="en-US" sz="1600" b="1">
                <a:solidFill>
                  <a:srgbClr val="FFFF00"/>
                </a:solidFill>
                <a:latin typeface="Arial" charset="0"/>
              </a:rPr>
              <a:t>More than 70 vendors worldwide in this business.</a:t>
            </a:r>
          </a:p>
          <a:p>
            <a:pPr algn="l" eaLnBrk="0" hangingPunct="0">
              <a:lnSpc>
                <a:spcPct val="90000"/>
              </a:lnSpc>
              <a:spcBef>
                <a:spcPct val="0"/>
              </a:spcBef>
              <a:buClrTx/>
              <a:buSzTx/>
              <a:buFontTx/>
              <a:buNone/>
            </a:pPr>
            <a:endParaRPr lang="en-US" sz="1600" b="1">
              <a:solidFill>
                <a:srgbClr val="FFFF00"/>
              </a:solidFill>
              <a:latin typeface="Arial" charset="0"/>
            </a:endParaRPr>
          </a:p>
          <a:p>
            <a:pPr algn="l" eaLnBrk="0" hangingPunct="0">
              <a:lnSpc>
                <a:spcPct val="90000"/>
              </a:lnSpc>
              <a:spcBef>
                <a:spcPct val="0"/>
              </a:spcBef>
              <a:buClrTx/>
              <a:buSzTx/>
              <a:buFontTx/>
              <a:buNone/>
            </a:pPr>
            <a:r>
              <a:rPr lang="en-US" sz="1600" b="1">
                <a:solidFill>
                  <a:srgbClr val="FFFF00"/>
                </a:solidFill>
                <a:latin typeface="Arial" charset="0"/>
              </a:rPr>
              <a:t>Vendors primarily in US, Europe and Japan, but growing in China, Russia and India</a:t>
            </a:r>
          </a:p>
        </p:txBody>
      </p:sp>
      <p:graphicFrame>
        <p:nvGraphicFramePr>
          <p:cNvPr id="9" name="Content Placeholder 8"/>
          <p:cNvGraphicFramePr>
            <a:graphicFrameLocks noGrp="1"/>
          </p:cNvGraphicFramePr>
          <p:nvPr>
            <p:ph sz="half" idx="2"/>
          </p:nvPr>
        </p:nvGraphicFramePr>
        <p:xfrm>
          <a:off x="609600" y="914400"/>
          <a:ext cx="5638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046255" y="6248400"/>
            <a:ext cx="3335745" cy="461665"/>
          </a:xfrm>
          <a:prstGeom prst="rect">
            <a:avLst/>
          </a:prstGeom>
          <a:noFill/>
        </p:spPr>
        <p:txBody>
          <a:bodyPr wrap="square" rtlCol="0">
            <a:spAutoFit/>
          </a:bodyPr>
          <a:lstStyle/>
          <a:p>
            <a:pPr algn="l"/>
            <a:r>
              <a:rPr lang="en-US" dirty="0" smtClean="0"/>
              <a:t>Courtesy R. Hamm</a:t>
            </a:r>
            <a:endParaRPr lang="en-US" dirty="0"/>
          </a:p>
        </p:txBody>
      </p:sp>
    </p:spTree>
    <p:extLst>
      <p:ext uri="{BB962C8B-B14F-4D97-AF65-F5344CB8AC3E}">
        <p14:creationId xmlns:p14="http://schemas.microsoft.com/office/powerpoint/2010/main" val="414090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vendors worldwide</a:t>
            </a:r>
            <a:endParaRPr lang="en-US" dirty="0"/>
          </a:p>
        </p:txBody>
      </p:sp>
      <p:sp>
        <p:nvSpPr>
          <p:cNvPr id="3" name="Footer Placeholder 2"/>
          <p:cNvSpPr>
            <a:spLocks noGrp="1"/>
          </p:cNvSpPr>
          <p:nvPr>
            <p:ph type="ftr" sz="quarter" idx="10"/>
          </p:nvPr>
        </p:nvSpPr>
        <p:spPr/>
        <p:txBody>
          <a:bodyPr/>
          <a:lstStyle/>
          <a:p>
            <a:pPr>
              <a:defRPr/>
            </a:pPr>
            <a:r>
              <a:rPr lang="en-US" smtClean="0">
                <a:solidFill>
                  <a:srgbClr val="CCECFF"/>
                </a:solidFill>
              </a:rPr>
              <a:t>R&amp;M Technical Enterprises, Inc.</a:t>
            </a:r>
            <a:endParaRPr lang="en-US">
              <a:solidFill>
                <a:srgbClr val="CCECFF"/>
              </a:solidFill>
            </a:endParaRPr>
          </a:p>
        </p:txBody>
      </p:sp>
      <p:graphicFrame>
        <p:nvGraphicFramePr>
          <p:cNvPr id="4" name="Chart 3"/>
          <p:cNvGraphicFramePr>
            <a:graphicFrameLocks/>
          </p:cNvGraphicFramePr>
          <p:nvPr>
            <p:extLst>
              <p:ext uri="{D42A27DB-BD31-4B8C-83A1-F6EECF244321}">
                <p14:modId xmlns:p14="http://schemas.microsoft.com/office/powerpoint/2010/main" val="3366817303"/>
              </p:ext>
            </p:extLst>
          </p:nvPr>
        </p:nvGraphicFramePr>
        <p:xfrm>
          <a:off x="1676400" y="1219200"/>
          <a:ext cx="5638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46255" y="6248400"/>
            <a:ext cx="3335745" cy="461665"/>
          </a:xfrm>
          <a:prstGeom prst="rect">
            <a:avLst/>
          </a:prstGeom>
          <a:noFill/>
        </p:spPr>
        <p:txBody>
          <a:bodyPr wrap="square" rtlCol="0">
            <a:spAutoFit/>
          </a:bodyPr>
          <a:lstStyle/>
          <a:p>
            <a:pPr algn="l"/>
            <a:r>
              <a:rPr lang="en-US" dirty="0" smtClean="0"/>
              <a:t>Courtesy R. Hamm</a:t>
            </a:r>
            <a:endParaRPr lang="en-US" dirty="0"/>
          </a:p>
        </p:txBody>
      </p:sp>
    </p:spTree>
    <p:extLst>
      <p:ext uri="{BB962C8B-B14F-4D97-AF65-F5344CB8AC3E}">
        <p14:creationId xmlns:p14="http://schemas.microsoft.com/office/powerpoint/2010/main" val="1568008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762000"/>
          </a:xfrm>
        </p:spPr>
        <p:txBody>
          <a:bodyPr/>
          <a:lstStyle/>
          <a:p>
            <a:r>
              <a:rPr lang="en-US" sz="3200" b="1" dirty="0" smtClean="0"/>
              <a:t>Accelerators for Discovery Science</a:t>
            </a:r>
            <a:endParaRPr lang="en-US" sz="3200" b="1" dirty="0"/>
          </a:p>
        </p:txBody>
      </p:sp>
      <p:sp>
        <p:nvSpPr>
          <p:cNvPr id="3" name="Content Placeholder 2"/>
          <p:cNvSpPr>
            <a:spLocks noGrp="1"/>
          </p:cNvSpPr>
          <p:nvPr>
            <p:ph idx="1"/>
          </p:nvPr>
        </p:nvSpPr>
        <p:spPr>
          <a:xfrm>
            <a:off x="228600" y="914400"/>
            <a:ext cx="6248400" cy="5181600"/>
          </a:xfrm>
        </p:spPr>
        <p:txBody>
          <a:bodyPr/>
          <a:lstStyle/>
          <a:p>
            <a:r>
              <a:rPr lang="en-US" dirty="0"/>
              <a:t>Accelerators have </a:t>
            </a:r>
            <a:r>
              <a:rPr lang="en-US" dirty="0" smtClean="0"/>
              <a:t>powered much of our understanding of the subatomic world enabled through </a:t>
            </a:r>
            <a:r>
              <a:rPr lang="en-US" dirty="0"/>
              <a:t>a rich history of </a:t>
            </a:r>
            <a:r>
              <a:rPr lang="en-US" dirty="0" smtClean="0"/>
              <a:t>discovery</a:t>
            </a:r>
            <a:endParaRPr lang="en-US" dirty="0"/>
          </a:p>
          <a:p>
            <a:r>
              <a:rPr lang="en-US" dirty="0" smtClean="0"/>
              <a:t>Increasingly, accelerators are powering fundamental discoveries in chemistry, biology and medicine</a:t>
            </a:r>
          </a:p>
          <a:p>
            <a:r>
              <a:rPr lang="en-US" dirty="0" smtClean="0"/>
              <a:t>Indeed, </a:t>
            </a:r>
          </a:p>
          <a:p>
            <a:pPr lvl="1">
              <a:buFont typeface="Arial" pitchFamily="34" charset="0"/>
              <a:buChar char="•"/>
            </a:pPr>
            <a:r>
              <a:rPr lang="en-US" dirty="0" smtClean="0"/>
              <a:t>39 </a:t>
            </a:r>
            <a:r>
              <a:rPr lang="en-US" dirty="0"/>
              <a:t>of </a:t>
            </a:r>
            <a:r>
              <a:rPr lang="en-US" dirty="0" smtClean="0"/>
              <a:t>142 Nobel Prizes in Physics since 1939 have utilized accelerators, or were influenced by them.</a:t>
            </a:r>
            <a:endParaRPr lang="en-US" dirty="0"/>
          </a:p>
          <a:p>
            <a:pPr lvl="2">
              <a:buFont typeface="Arial" pitchFamily="34" charset="0"/>
              <a:buChar char="•"/>
            </a:pPr>
            <a:r>
              <a:rPr lang="en-US" dirty="0" smtClean="0"/>
              <a:t>Accelerator-related research </a:t>
            </a:r>
            <a:r>
              <a:rPr lang="en-US" dirty="0"/>
              <a:t>yields a Nobel </a:t>
            </a:r>
            <a:r>
              <a:rPr lang="en-US" dirty="0" smtClean="0"/>
              <a:t>Prize every </a:t>
            </a:r>
            <a:r>
              <a:rPr lang="en-US" dirty="0"/>
              <a:t>2.9 years (</a:t>
            </a:r>
            <a:r>
              <a:rPr lang="en-US" dirty="0" err="1"/>
              <a:t>Haussecker</a:t>
            </a:r>
            <a:r>
              <a:rPr lang="en-US" dirty="0"/>
              <a:t> and Chao, ICFA BDN no. 53)</a:t>
            </a:r>
          </a:p>
          <a:p>
            <a:pPr lvl="1">
              <a:buFont typeface="Arial" pitchFamily="34" charset="0"/>
              <a:buChar char="•"/>
            </a:pPr>
            <a:r>
              <a:rPr lang="en-US" dirty="0" smtClean="0"/>
              <a:t>5 </a:t>
            </a:r>
            <a:r>
              <a:rPr lang="en-US" dirty="0"/>
              <a:t>of last </a:t>
            </a:r>
            <a:r>
              <a:rPr lang="en-US" dirty="0" smtClean="0"/>
              <a:t>15 Nobel Prizes in Chemistry utilized synchrotron radiation facilities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066800"/>
            <a:ext cx="2019300" cy="246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733800"/>
            <a:ext cx="2133600" cy="2133600"/>
          </a:xfrm>
          <a:prstGeom prst="rect">
            <a:avLst/>
          </a:prstGeom>
        </p:spPr>
      </p:pic>
    </p:spTree>
    <p:extLst>
      <p:ext uri="{BB962C8B-B14F-4D97-AF65-F5344CB8AC3E}">
        <p14:creationId xmlns:p14="http://schemas.microsoft.com/office/powerpoint/2010/main" val="1160768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762000"/>
          </a:xfrm>
        </p:spPr>
        <p:txBody>
          <a:bodyPr/>
          <a:lstStyle/>
          <a:p>
            <a:r>
              <a:rPr lang="en-US" sz="3200" b="1" dirty="0" smtClean="0"/>
              <a:t>Accelerators for Medicine: Recent Trends</a:t>
            </a:r>
            <a:endParaRPr lang="en-US" sz="3200" b="1" dirty="0"/>
          </a:p>
        </p:txBody>
      </p:sp>
      <p:sp>
        <p:nvSpPr>
          <p:cNvPr id="3" name="Content Placeholder 2"/>
          <p:cNvSpPr>
            <a:spLocks noGrp="1"/>
          </p:cNvSpPr>
          <p:nvPr>
            <p:ph idx="1"/>
          </p:nvPr>
        </p:nvSpPr>
        <p:spPr>
          <a:xfrm>
            <a:off x="152400" y="685800"/>
            <a:ext cx="8610600" cy="2667000"/>
          </a:xfrm>
        </p:spPr>
        <p:txBody>
          <a:bodyPr/>
          <a:lstStyle/>
          <a:p>
            <a:pPr marL="342900" lvl="1" indent="-342900">
              <a:buClr>
                <a:srgbClr val="CCFFFF"/>
              </a:buClr>
              <a:buSzPct val="80000"/>
              <a:buFontTx/>
              <a:buChar char="•"/>
            </a:pPr>
            <a:r>
              <a:rPr lang="en-US" dirty="0"/>
              <a:t>Now ~35 proton/ion facilities worldwide</a:t>
            </a:r>
          </a:p>
          <a:p>
            <a:r>
              <a:rPr lang="en-US" sz="2000" dirty="0" smtClean="0"/>
              <a:t>Use of light ions is now actively studied, with major investments</a:t>
            </a:r>
          </a:p>
          <a:p>
            <a:pPr lvl="1"/>
            <a:r>
              <a:rPr lang="en-US" sz="1800" dirty="0" smtClean="0"/>
              <a:t>Narrower penumbra</a:t>
            </a:r>
          </a:p>
          <a:p>
            <a:pPr lvl="1"/>
            <a:r>
              <a:rPr lang="en-US" sz="1800" dirty="0" smtClean="0"/>
              <a:t>High linear-energy-transfer causes greater local cell damage to tumor tissue</a:t>
            </a:r>
          </a:p>
          <a:p>
            <a:pPr>
              <a:buFont typeface="Arial" pitchFamily="34" charset="0"/>
              <a:buChar char="•"/>
            </a:pPr>
            <a:r>
              <a:rPr lang="en-US" sz="2000" dirty="0" smtClean="0"/>
              <a:t>Example clinical </a:t>
            </a:r>
            <a:r>
              <a:rPr lang="en-US" sz="2000" dirty="0"/>
              <a:t>results </a:t>
            </a:r>
            <a:r>
              <a:rPr lang="en-US" sz="2000" dirty="0" smtClean="0"/>
              <a:t>for tumor control:</a:t>
            </a:r>
            <a:endParaRPr lang="en-US" sz="2000" dirty="0"/>
          </a:p>
          <a:p>
            <a:pPr lvl="1">
              <a:buFont typeface="Arial" pitchFamily="34" charset="0"/>
              <a:buChar char="•"/>
            </a:pPr>
            <a:r>
              <a:rPr lang="en-US" sz="1800" dirty="0"/>
              <a:t>95% (15 </a:t>
            </a:r>
            <a:r>
              <a:rPr lang="en-US" sz="1800" dirty="0" err="1"/>
              <a:t>yrs</a:t>
            </a:r>
            <a:r>
              <a:rPr lang="en-US" sz="1800" dirty="0"/>
              <a:t>) malignant melanoma of the eye</a:t>
            </a:r>
          </a:p>
          <a:p>
            <a:pPr lvl="1">
              <a:buFont typeface="Arial" pitchFamily="34" charset="0"/>
              <a:buChar char="•"/>
            </a:pPr>
            <a:r>
              <a:rPr lang="en-US" sz="1800" dirty="0"/>
              <a:t>95% (15 </a:t>
            </a:r>
            <a:r>
              <a:rPr lang="en-US" sz="1800" dirty="0" err="1"/>
              <a:t>yrs</a:t>
            </a:r>
            <a:r>
              <a:rPr lang="en-US" sz="1800" dirty="0"/>
              <a:t>) </a:t>
            </a:r>
            <a:r>
              <a:rPr lang="en-US" sz="1800" dirty="0" err="1"/>
              <a:t>Chondrasarcoma</a:t>
            </a:r>
            <a:r>
              <a:rPr lang="en-US" sz="1800" dirty="0"/>
              <a:t> of the skull base </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712" y="3298685"/>
            <a:ext cx="4835544" cy="3330715"/>
          </a:xfrm>
          <a:prstGeom prst="rect">
            <a:avLst/>
          </a:prstGeom>
        </p:spPr>
      </p:pic>
      <p:sp>
        <p:nvSpPr>
          <p:cNvPr id="8" name="Content Placeholder 2"/>
          <p:cNvSpPr txBox="1">
            <a:spLocks/>
          </p:cNvSpPr>
          <p:nvPr/>
        </p:nvSpPr>
        <p:spPr bwMode="auto">
          <a:xfrm>
            <a:off x="152400" y="3200400"/>
            <a:ext cx="3886200" cy="34016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000" dirty="0" smtClean="0"/>
              <a:t>Modern particle-beam facilities incorporate very sophisticated delivery systems to carefully tailor the beam distribution by scanning, depth modulation, and gantry systems.</a:t>
            </a:r>
          </a:p>
          <a:p>
            <a:pPr>
              <a:buFont typeface="Arial" pitchFamily="34" charset="0"/>
              <a:buChar char="•"/>
            </a:pPr>
            <a:r>
              <a:rPr lang="en-US" sz="2000" dirty="0" smtClean="0"/>
              <a:t>This field will benefit from R&amp;D into compact accelerator systems</a:t>
            </a:r>
          </a:p>
        </p:txBody>
      </p:sp>
      <p:sp>
        <p:nvSpPr>
          <p:cNvPr id="9" name="TextBox 8"/>
          <p:cNvSpPr txBox="1"/>
          <p:nvPr/>
        </p:nvSpPr>
        <p:spPr>
          <a:xfrm>
            <a:off x="6781800" y="3352800"/>
            <a:ext cx="2667000" cy="707886"/>
          </a:xfrm>
          <a:prstGeom prst="rect">
            <a:avLst/>
          </a:prstGeom>
          <a:noFill/>
        </p:spPr>
        <p:txBody>
          <a:bodyPr wrap="square" rtlCol="0">
            <a:spAutoFit/>
          </a:bodyPr>
          <a:lstStyle/>
          <a:p>
            <a:pPr algn="l"/>
            <a:r>
              <a:rPr lang="en-US" sz="2000" i="1" dirty="0" smtClean="0"/>
              <a:t>Heidelberg Ion Therapy Facility</a:t>
            </a:r>
            <a:endParaRPr lang="en-US" sz="2000" i="1" dirty="0"/>
          </a:p>
        </p:txBody>
      </p:sp>
    </p:spTree>
    <p:extLst>
      <p:ext uri="{BB962C8B-B14F-4D97-AF65-F5344CB8AC3E}">
        <p14:creationId xmlns:p14="http://schemas.microsoft.com/office/powerpoint/2010/main" val="144699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62000"/>
          </a:xfrm>
        </p:spPr>
        <p:txBody>
          <a:bodyPr/>
          <a:lstStyle/>
          <a:p>
            <a:r>
              <a:rPr lang="en-US" sz="3200" b="1" dirty="0" smtClean="0"/>
              <a:t>Applications of Accelerators in National Security: Radiography</a:t>
            </a:r>
            <a:endParaRPr lang="en-US" sz="3200" b="1" dirty="0"/>
          </a:p>
        </p:txBody>
      </p:sp>
      <p:sp>
        <p:nvSpPr>
          <p:cNvPr id="3" name="Content Placeholder 2"/>
          <p:cNvSpPr>
            <a:spLocks noGrp="1"/>
          </p:cNvSpPr>
          <p:nvPr>
            <p:ph idx="1"/>
          </p:nvPr>
        </p:nvSpPr>
        <p:spPr>
          <a:xfrm>
            <a:off x="76200" y="1066800"/>
            <a:ext cx="5079023" cy="5181600"/>
          </a:xfrm>
        </p:spPr>
        <p:txBody>
          <a:bodyPr/>
          <a:lstStyle/>
          <a:p>
            <a:r>
              <a:rPr lang="en-US" sz="2000" dirty="0"/>
              <a:t>Accelerator technology was deployed in the War Effort for isotope separation and nuclear measurements</a:t>
            </a:r>
          </a:p>
          <a:p>
            <a:pPr>
              <a:spcBef>
                <a:spcPts val="1000"/>
              </a:spcBef>
              <a:buFont typeface="Arial" pitchFamily="34" charset="0"/>
              <a:buChar char="•"/>
            </a:pPr>
            <a:r>
              <a:rPr lang="en-US" sz="2000" dirty="0"/>
              <a:t>Today, accelerators are in use for, or are being developed for </a:t>
            </a:r>
          </a:p>
          <a:p>
            <a:pPr lvl="1">
              <a:spcBef>
                <a:spcPts val="600"/>
              </a:spcBef>
            </a:pPr>
            <a:r>
              <a:rPr lang="en-US" sz="1600" dirty="0"/>
              <a:t>Nuclear defense: stockpile stewardship, materials characterization, radiography, and support of non-proliferation</a:t>
            </a:r>
          </a:p>
          <a:p>
            <a:pPr lvl="1">
              <a:spcBef>
                <a:spcPts val="600"/>
              </a:spcBef>
            </a:pPr>
            <a:r>
              <a:rPr lang="en-US" sz="1600" dirty="0"/>
              <a:t>Interrogation and inspection of cargo</a:t>
            </a:r>
          </a:p>
          <a:p>
            <a:pPr lvl="1">
              <a:spcBef>
                <a:spcPts val="600"/>
              </a:spcBef>
            </a:pPr>
            <a:r>
              <a:rPr lang="en-US" sz="1600" dirty="0"/>
              <a:t>Airborne or ship-mounted weapons</a:t>
            </a:r>
          </a:p>
          <a:p>
            <a:r>
              <a:rPr lang="en-US" sz="2200" dirty="0" smtClean="0"/>
              <a:t>Radiography: Imaging materials in motion using x-ray and particle beams </a:t>
            </a:r>
            <a:endParaRPr lang="en-US" sz="2200" dirty="0"/>
          </a:p>
          <a:p>
            <a:r>
              <a:rPr lang="en-US" sz="2200" dirty="0" smtClean="0"/>
              <a:t>Dual-Axis Radiographic Hydrodynamic Test Facility (DARHT) at Los Alamos completed</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762000"/>
            <a:ext cx="3626714" cy="2362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200400"/>
            <a:ext cx="3810000" cy="2647950"/>
          </a:xfrm>
          <a:prstGeom prst="rect">
            <a:avLst/>
          </a:prstGeom>
        </p:spPr>
      </p:pic>
      <p:sp>
        <p:nvSpPr>
          <p:cNvPr id="7" name="TextBox 6"/>
          <p:cNvSpPr txBox="1"/>
          <p:nvPr/>
        </p:nvSpPr>
        <p:spPr>
          <a:xfrm>
            <a:off x="5567109" y="5867400"/>
            <a:ext cx="3272091" cy="584775"/>
          </a:xfrm>
          <a:prstGeom prst="rect">
            <a:avLst/>
          </a:prstGeom>
          <a:noFill/>
        </p:spPr>
        <p:txBody>
          <a:bodyPr wrap="square" rtlCol="0">
            <a:spAutoFit/>
          </a:bodyPr>
          <a:lstStyle/>
          <a:p>
            <a:r>
              <a:rPr lang="en-US" sz="1600" i="1" dirty="0" err="1" smtClean="0"/>
              <a:t>pRad</a:t>
            </a:r>
            <a:r>
              <a:rPr lang="en-US" sz="1600" i="1" dirty="0" smtClean="0"/>
              <a:t> movie of high-speed shock test of </a:t>
            </a:r>
            <a:r>
              <a:rPr lang="en-US" sz="1600" i="1" dirty="0" err="1" smtClean="0"/>
              <a:t>Sn</a:t>
            </a:r>
            <a:r>
              <a:rPr lang="en-US" sz="1600" i="1" dirty="0" smtClean="0"/>
              <a:t> disk at </a:t>
            </a:r>
            <a:r>
              <a:rPr lang="en-US" sz="1600" i="1" dirty="0" err="1" smtClean="0"/>
              <a:t>usec</a:t>
            </a:r>
            <a:r>
              <a:rPr lang="en-US" sz="1600" i="1" dirty="0" smtClean="0"/>
              <a:t> intervals</a:t>
            </a:r>
            <a:endParaRPr lang="en-US" sz="1600" i="1" dirty="0"/>
          </a:p>
        </p:txBody>
      </p:sp>
    </p:spTree>
    <p:extLst>
      <p:ext uri="{BB962C8B-B14F-4D97-AF65-F5344CB8AC3E}">
        <p14:creationId xmlns:p14="http://schemas.microsoft.com/office/powerpoint/2010/main" val="374640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3200400" y="2667000"/>
            <a:ext cx="2619233" cy="135397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85" t="8836" r="213" b="2464"/>
          <a:stretch/>
        </p:blipFill>
        <p:spPr>
          <a:xfrm>
            <a:off x="1905000" y="4374158"/>
            <a:ext cx="2505502" cy="1721842"/>
          </a:xfrm>
          <a:prstGeom prst="ellipse">
            <a:avLst/>
          </a:prstGeom>
        </p:spPr>
      </p:pic>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3</a:t>
            </a:fld>
            <a:endParaRPr lang="en-US"/>
          </a:p>
        </p:txBody>
      </p:sp>
      <p:sp>
        <p:nvSpPr>
          <p:cNvPr id="5" name="Oval 4"/>
          <p:cNvSpPr/>
          <p:nvPr/>
        </p:nvSpPr>
        <p:spPr>
          <a:xfrm>
            <a:off x="3048000" y="834561"/>
            <a:ext cx="2846696" cy="1603839"/>
          </a:xfrm>
          <a:prstGeom prst="ellipse">
            <a:avLst/>
          </a:prstGeom>
          <a:blipFill rotWithShape="1">
            <a:blip r:embed="rId3"/>
            <a:srcRect/>
            <a:stretch>
              <a:fillRect l="-4315" t="-26449" r="-2756" b="-33187"/>
            </a:stretch>
          </a:blipFill>
          <a:effectLst/>
          <a:scene3d>
            <a:camera prst="orthographicFront"/>
            <a:lightRig rig="flat" dir="t"/>
          </a:scene3d>
          <a:sp3d z="127000" prstMaterial="plastic">
            <a:bevelT w="88900" h="88900"/>
            <a:bevelB w="88900" h="31750" prst="angle"/>
          </a:sp3d>
        </p:spPr>
        <p:style>
          <a:lnRef idx="0">
            <a:schemeClr val="accent3">
              <a:shade val="80000"/>
              <a:hueOff val="0"/>
              <a:satOff val="0"/>
              <a:lumOff val="0"/>
              <a:alphaOff val="0"/>
            </a:schemeClr>
          </a:lnRef>
          <a:fillRef idx="3">
            <a:scrgbClr r="0" g="0" b="0"/>
          </a:fillRef>
          <a:effectRef idx="2">
            <a:schemeClr val="accent3">
              <a:tint val="4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2362200" y="152400"/>
            <a:ext cx="4267200" cy="523220"/>
          </a:xfrm>
          <a:prstGeom prst="rect">
            <a:avLst/>
          </a:prstGeom>
          <a:noFill/>
        </p:spPr>
        <p:txBody>
          <a:bodyPr wrap="square" rtlCol="0">
            <a:spAutoFit/>
          </a:bodyPr>
          <a:lstStyle/>
          <a:p>
            <a:pPr algn="ctr"/>
            <a:r>
              <a:rPr lang="en-US" sz="2800" b="1" dirty="0" smtClean="0"/>
              <a:t>Discovery Science</a:t>
            </a:r>
            <a:endParaRPr lang="en-US" sz="2800" b="1"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567" b="8519"/>
          <a:stretch/>
        </p:blipFill>
        <p:spPr bwMode="auto">
          <a:xfrm>
            <a:off x="381000" y="2514600"/>
            <a:ext cx="2514600" cy="180575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 y="1524000"/>
            <a:ext cx="3352800" cy="954107"/>
          </a:xfrm>
          <a:prstGeom prst="rect">
            <a:avLst/>
          </a:prstGeom>
          <a:noFill/>
        </p:spPr>
        <p:txBody>
          <a:bodyPr wrap="square" rtlCol="0">
            <a:spAutoFit/>
          </a:bodyPr>
          <a:lstStyle/>
          <a:p>
            <a:pPr algn="ctr"/>
            <a:r>
              <a:rPr lang="en-US" sz="2800" b="1" dirty="0" smtClean="0"/>
              <a:t>Medicine and Biology</a:t>
            </a:r>
            <a:endParaRPr lang="en-US" sz="2800" b="1" dirty="0"/>
          </a:p>
        </p:txBody>
      </p:sp>
      <p:sp>
        <p:nvSpPr>
          <p:cNvPr id="10" name="TextBox 9"/>
          <p:cNvSpPr txBox="1"/>
          <p:nvPr/>
        </p:nvSpPr>
        <p:spPr>
          <a:xfrm>
            <a:off x="1447800" y="6071547"/>
            <a:ext cx="3352800" cy="523220"/>
          </a:xfrm>
          <a:prstGeom prst="rect">
            <a:avLst/>
          </a:prstGeom>
          <a:noFill/>
        </p:spPr>
        <p:txBody>
          <a:bodyPr wrap="square" rtlCol="0">
            <a:spAutoFit/>
          </a:bodyPr>
          <a:lstStyle/>
          <a:p>
            <a:pPr algn="ctr"/>
            <a:r>
              <a:rPr lang="en-US" sz="2800" b="1" dirty="0" smtClean="0"/>
              <a:t>National Security</a:t>
            </a:r>
            <a:endParaRPr lang="en-US" sz="28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4267200"/>
            <a:ext cx="2560320" cy="1826412"/>
          </a:xfrm>
          <a:prstGeom prst="ellipse">
            <a:avLst/>
          </a:prstGeom>
        </p:spPr>
      </p:pic>
      <p:sp>
        <p:nvSpPr>
          <p:cNvPr id="12" name="TextBox 11"/>
          <p:cNvSpPr txBox="1"/>
          <p:nvPr/>
        </p:nvSpPr>
        <p:spPr>
          <a:xfrm>
            <a:off x="5257800" y="6074705"/>
            <a:ext cx="2057400" cy="523220"/>
          </a:xfrm>
          <a:prstGeom prst="rect">
            <a:avLst/>
          </a:prstGeom>
          <a:noFill/>
        </p:spPr>
        <p:txBody>
          <a:bodyPr wrap="square" rtlCol="0">
            <a:spAutoFit/>
          </a:bodyPr>
          <a:lstStyle/>
          <a:p>
            <a:pPr algn="ctr"/>
            <a:r>
              <a:rPr lang="en-US" sz="2800" b="1" dirty="0" smtClean="0"/>
              <a:t>Industry</a:t>
            </a:r>
            <a:endParaRPr lang="en-US" sz="2800" b="1" dirty="0"/>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708" y="2514600"/>
            <a:ext cx="2673492" cy="18110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19633" y="1524000"/>
            <a:ext cx="3352800" cy="954107"/>
          </a:xfrm>
          <a:prstGeom prst="rect">
            <a:avLst/>
          </a:prstGeom>
          <a:noFill/>
        </p:spPr>
        <p:txBody>
          <a:bodyPr wrap="square" rtlCol="0">
            <a:spAutoFit/>
          </a:bodyPr>
          <a:lstStyle/>
          <a:p>
            <a:pPr algn="ctr"/>
            <a:r>
              <a:rPr lang="en-US" sz="2800" b="1" dirty="0" smtClean="0"/>
              <a:t>Energy and Environment</a:t>
            </a:r>
            <a:endParaRPr lang="en-US" sz="2800" b="1" dirty="0"/>
          </a:p>
        </p:txBody>
      </p:sp>
      <p:sp>
        <p:nvSpPr>
          <p:cNvPr id="11" name="Oval 10"/>
          <p:cNvSpPr/>
          <p:nvPr/>
        </p:nvSpPr>
        <p:spPr bwMode="auto">
          <a:xfrm>
            <a:off x="2819400" y="2667000"/>
            <a:ext cx="3505200" cy="141459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800" b="1" i="0" u="none" strike="noStrike" cap="none" normalizeH="0" baseline="0" dirty="0" smtClean="0">
                <a:ln>
                  <a:noFill/>
                </a:ln>
                <a:solidFill>
                  <a:schemeClr val="bg1">
                    <a:lumMod val="60000"/>
                    <a:lumOff val="40000"/>
                  </a:schemeClr>
                </a:solidFill>
                <a:effectLst/>
                <a:latin typeface="Arial" charset="0"/>
              </a:rPr>
              <a:t>Accelerators and Beams</a:t>
            </a:r>
          </a:p>
        </p:txBody>
      </p:sp>
      <p:sp>
        <p:nvSpPr>
          <p:cNvPr id="26" name="Down Arrow 25"/>
          <p:cNvSpPr/>
          <p:nvPr/>
        </p:nvSpPr>
        <p:spPr bwMode="auto">
          <a:xfrm rot="2492642">
            <a:off x="1949426" y="237964"/>
            <a:ext cx="762000" cy="1530683"/>
          </a:xfrm>
          <a:prstGeom prst="downArrow">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29" name="Down Arrow 28"/>
          <p:cNvSpPr/>
          <p:nvPr/>
        </p:nvSpPr>
        <p:spPr bwMode="auto">
          <a:xfrm rot="19088589">
            <a:off x="6271458" y="245044"/>
            <a:ext cx="762000" cy="1559225"/>
          </a:xfrm>
          <a:prstGeom prst="downArrow">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2406626" y="162580"/>
            <a:ext cx="4222774" cy="523220"/>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2362200" y="152400"/>
            <a:ext cx="4267200" cy="523220"/>
          </a:xfrm>
          <a:prstGeom prst="rect">
            <a:avLst/>
          </a:prstGeom>
          <a:noFill/>
        </p:spPr>
        <p:txBody>
          <a:bodyPr wrap="square" rtlCol="0">
            <a:spAutoFit/>
          </a:bodyPr>
          <a:lstStyle/>
          <a:p>
            <a:pPr algn="ctr"/>
            <a:r>
              <a:rPr lang="en-US" sz="2800" b="1" dirty="0" smtClean="0">
                <a:solidFill>
                  <a:schemeClr val="bg1">
                    <a:lumMod val="60000"/>
                    <a:lumOff val="40000"/>
                  </a:schemeClr>
                </a:solidFill>
              </a:rPr>
              <a:t>Discovery Science</a:t>
            </a:r>
            <a:endParaRPr lang="en-US" sz="2800" b="1" dirty="0">
              <a:solidFill>
                <a:schemeClr val="bg1">
                  <a:lumMod val="60000"/>
                  <a:lumOff val="40000"/>
                </a:schemeClr>
              </a:solidFill>
            </a:endParaRPr>
          </a:p>
        </p:txBody>
      </p:sp>
    </p:spTree>
    <p:extLst>
      <p:ext uri="{BB962C8B-B14F-4D97-AF65-F5344CB8AC3E}">
        <p14:creationId xmlns:p14="http://schemas.microsoft.com/office/powerpoint/2010/main" val="28685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086600" cy="762000"/>
          </a:xfrm>
        </p:spPr>
        <p:txBody>
          <a:bodyPr/>
          <a:lstStyle/>
          <a:p>
            <a:r>
              <a:rPr lang="en-US" sz="3200" b="1" dirty="0" smtClean="0"/>
              <a:t>Accelerators By the </a:t>
            </a:r>
            <a:r>
              <a:rPr lang="en-US" sz="3200" b="1" dirty="0"/>
              <a:t>N</a:t>
            </a:r>
            <a:r>
              <a:rPr lang="en-US" sz="3200" b="1" dirty="0" smtClean="0"/>
              <a:t>umbers</a:t>
            </a:r>
            <a:endParaRPr lang="en-US" sz="3200" b="1" dirty="0"/>
          </a:p>
        </p:txBody>
      </p:sp>
      <p:sp>
        <p:nvSpPr>
          <p:cNvPr id="3" name="Content Placeholder 2"/>
          <p:cNvSpPr>
            <a:spLocks noGrp="1"/>
          </p:cNvSpPr>
          <p:nvPr>
            <p:ph idx="1"/>
          </p:nvPr>
        </p:nvSpPr>
        <p:spPr>
          <a:xfrm>
            <a:off x="152400" y="762000"/>
            <a:ext cx="8153400" cy="1828800"/>
          </a:xfrm>
        </p:spPr>
        <p:txBody>
          <a:bodyPr/>
          <a:lstStyle/>
          <a:p>
            <a:r>
              <a:rPr lang="en-US" dirty="0" smtClean="0"/>
              <a:t>Numbers of accelerators:</a:t>
            </a:r>
          </a:p>
          <a:p>
            <a:pPr lvl="1"/>
            <a:r>
              <a:rPr lang="en-US" dirty="0"/>
              <a:t>P</a:t>
            </a:r>
            <a:r>
              <a:rPr lang="en-US" dirty="0" smtClean="0"/>
              <a:t>article accelerators built to-date throughout the world: ~30,000</a:t>
            </a:r>
          </a:p>
          <a:p>
            <a:pPr lvl="1"/>
            <a:r>
              <a:rPr lang="en-US" dirty="0"/>
              <a:t>I</a:t>
            </a:r>
            <a:r>
              <a:rPr lang="en-US" dirty="0" smtClean="0"/>
              <a:t>ndustrial accelerators: ~21,000</a:t>
            </a:r>
          </a:p>
          <a:p>
            <a:pPr lvl="1"/>
            <a:r>
              <a:rPr lang="en-US" dirty="0"/>
              <a:t>M</a:t>
            </a:r>
            <a:r>
              <a:rPr lang="en-US" dirty="0" smtClean="0"/>
              <a:t>edical accelerators: ~9,000</a:t>
            </a:r>
          </a:p>
          <a:p>
            <a:r>
              <a:rPr lang="en-US" dirty="0"/>
              <a:t>Economic Impact</a:t>
            </a:r>
          </a:p>
          <a:p>
            <a:pPr lvl="1"/>
            <a:r>
              <a:rPr lang="en-US" dirty="0"/>
              <a:t>Annual Market for Ion Beam Implantation systems: $1.5 B</a:t>
            </a:r>
          </a:p>
          <a:p>
            <a:pPr lvl="1"/>
            <a:r>
              <a:rPr lang="en-US" dirty="0"/>
              <a:t>Annual Market for medical </a:t>
            </a:r>
            <a:r>
              <a:rPr lang="en-US" dirty="0" smtClean="0"/>
              <a:t>accelerators</a:t>
            </a:r>
            <a:r>
              <a:rPr lang="en-US" dirty="0"/>
              <a:t>: </a:t>
            </a:r>
            <a:r>
              <a:rPr lang="en-US" dirty="0" smtClean="0"/>
              <a:t>$</a:t>
            </a:r>
            <a:r>
              <a:rPr lang="en-US" dirty="0"/>
              <a:t>4</a:t>
            </a:r>
            <a:r>
              <a:rPr lang="en-US" dirty="0" smtClean="0"/>
              <a:t> </a:t>
            </a:r>
            <a:r>
              <a:rPr lang="en-US" dirty="0"/>
              <a:t>B</a:t>
            </a:r>
          </a:p>
          <a:p>
            <a:pPr lvl="1"/>
            <a:r>
              <a:rPr lang="en-US" dirty="0" smtClean="0"/>
              <a:t>Annual </a:t>
            </a:r>
            <a:r>
              <a:rPr lang="en-US" dirty="0"/>
              <a:t>value of all products  that make use of accelerator technology: $500B</a:t>
            </a:r>
          </a:p>
          <a:p>
            <a:pPr lvl="1"/>
            <a:r>
              <a:rPr lang="en-US" dirty="0"/>
              <a:t>US </a:t>
            </a:r>
            <a:r>
              <a:rPr lang="en-US" dirty="0" smtClean="0"/>
              <a:t>government-funded </a:t>
            </a:r>
            <a:r>
              <a:rPr lang="en-US" dirty="0"/>
              <a:t>capital investment in accelerator facilities: &gt; $2.5 B in the last 10 years</a:t>
            </a:r>
          </a:p>
          <a:p>
            <a:pPr>
              <a:buFont typeface="Arial" pitchFamily="34" charset="0"/>
              <a:buChar char="•"/>
            </a:pPr>
            <a:r>
              <a:rPr lang="en-US" dirty="0" smtClean="0"/>
              <a:t>Health Impact</a:t>
            </a:r>
            <a:endParaRPr lang="en-US" dirty="0"/>
          </a:p>
          <a:p>
            <a:pPr lvl="1">
              <a:buFont typeface="Arial" pitchFamily="34" charset="0"/>
              <a:buChar char="•"/>
            </a:pPr>
            <a:r>
              <a:rPr lang="en-US" dirty="0"/>
              <a:t>Tens of millions of patients receive accelerator-based diagnoses and treatments each year</a:t>
            </a:r>
          </a:p>
          <a:p>
            <a:pPr lvl="1">
              <a:buFont typeface="Arial" pitchFamily="34" charset="0"/>
              <a:buChar char="•"/>
            </a:pPr>
            <a:r>
              <a:rPr lang="en-US" dirty="0"/>
              <a:t>Patients who have received proton/ion therapy: ~70,000 </a:t>
            </a:r>
          </a:p>
          <a:p>
            <a:pPr lvl="1">
              <a:buFont typeface="Arial" pitchFamily="34" charset="0"/>
              <a:buChar char="•"/>
            </a:pPr>
            <a:r>
              <a:rPr lang="en-US" dirty="0"/>
              <a:t>50 medical isotopes routinely produced with accelerators</a:t>
            </a:r>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4</a:t>
            </a:fld>
            <a:endParaRPr lang="en-US"/>
          </a:p>
        </p:txBody>
      </p:sp>
    </p:spTree>
    <p:extLst>
      <p:ext uri="{BB962C8B-B14F-4D97-AF65-F5344CB8AC3E}">
        <p14:creationId xmlns:p14="http://schemas.microsoft.com/office/powerpoint/2010/main" val="283162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724400"/>
            <a:ext cx="3200400" cy="203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352663" cy="762000"/>
          </a:xfrm>
        </p:spPr>
        <p:txBody>
          <a:bodyPr/>
          <a:lstStyle/>
          <a:p>
            <a:r>
              <a:rPr lang="en-US" sz="3200" b="1" dirty="0"/>
              <a:t>Accelerators are Essential Tools in Industry</a:t>
            </a:r>
          </a:p>
        </p:txBody>
      </p:sp>
      <p:sp>
        <p:nvSpPr>
          <p:cNvPr id="3" name="Content Placeholder 2"/>
          <p:cNvSpPr>
            <a:spLocks noGrp="1"/>
          </p:cNvSpPr>
          <p:nvPr>
            <p:ph idx="1"/>
          </p:nvPr>
        </p:nvSpPr>
        <p:spPr>
          <a:xfrm>
            <a:off x="304800" y="990600"/>
            <a:ext cx="8229600" cy="990600"/>
          </a:xfrm>
        </p:spPr>
        <p:txBody>
          <a:bodyPr/>
          <a:lstStyle/>
          <a:p>
            <a:pPr marL="0" indent="0">
              <a:buNone/>
            </a:pPr>
            <a:r>
              <a:rPr lang="en-US" sz="2200" dirty="0" smtClean="0"/>
              <a:t>A wide-range of industrial applications makes use of low-energy beams of electrons, protons and </a:t>
            </a:r>
            <a:r>
              <a:rPr lang="en-US" sz="2200" dirty="0" smtClean="0"/>
              <a:t>ions (~20,000 have been built)</a:t>
            </a:r>
            <a:endParaRPr lang="en-US" sz="2200" dirty="0" smtClean="0"/>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5</a:t>
            </a:fld>
            <a:endParaRPr lang="en-US"/>
          </a:p>
        </p:txBody>
      </p:sp>
      <p:sp>
        <p:nvSpPr>
          <p:cNvPr id="5" name="Content Placeholder 2"/>
          <p:cNvSpPr txBox="1">
            <a:spLocks/>
          </p:cNvSpPr>
          <p:nvPr/>
        </p:nvSpPr>
        <p:spPr bwMode="auto">
          <a:xfrm>
            <a:off x="228600" y="1752600"/>
            <a:ext cx="5181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smtClean="0"/>
              <a:t>Protons, ions (</a:t>
            </a:r>
            <a:r>
              <a:rPr lang="en-US" sz="2200" dirty="0" err="1" smtClean="0"/>
              <a:t>keV</a:t>
            </a:r>
            <a:r>
              <a:rPr lang="en-US" sz="2200" dirty="0" smtClean="0"/>
              <a:t> to MeV) –electrostatic, RFQs, cyclotrons,</a:t>
            </a:r>
          </a:p>
          <a:p>
            <a:pPr lvl="1"/>
            <a:r>
              <a:rPr lang="en-US" dirty="0"/>
              <a:t>Semiconductor fabrication (ion implantation) </a:t>
            </a:r>
          </a:p>
          <a:p>
            <a:pPr lvl="1"/>
            <a:r>
              <a:rPr lang="en-US" dirty="0"/>
              <a:t>Hardening of </a:t>
            </a:r>
            <a:r>
              <a:rPr lang="en-US" dirty="0" smtClean="0"/>
              <a:t>surfaces</a:t>
            </a:r>
            <a:endParaRPr lang="en-US" sz="2200" dirty="0" smtClean="0"/>
          </a:p>
          <a:p>
            <a:pPr>
              <a:buFont typeface="Arial" pitchFamily="34" charset="0"/>
              <a:buChar char="•"/>
            </a:pPr>
            <a:r>
              <a:rPr lang="en-US" sz="2200" dirty="0" smtClean="0"/>
              <a:t>E-beams </a:t>
            </a:r>
            <a:r>
              <a:rPr lang="en-US" sz="2200" dirty="0" smtClean="0"/>
              <a:t>(0.1-10 MeV up to MW </a:t>
            </a:r>
            <a:r>
              <a:rPr lang="en-US" sz="2200" dirty="0" smtClean="0"/>
              <a:t>power</a:t>
            </a:r>
            <a:r>
              <a:rPr lang="en-US" sz="2200" dirty="0" smtClean="0"/>
              <a:t>) from </a:t>
            </a:r>
            <a:r>
              <a:rPr lang="en-US" sz="2200" dirty="0" smtClean="0"/>
              <a:t>electrostatic, </a:t>
            </a:r>
            <a:r>
              <a:rPr lang="en-US" sz="2200" dirty="0" err="1" smtClean="0"/>
              <a:t>linacs</a:t>
            </a:r>
            <a:r>
              <a:rPr lang="en-US" sz="2200" dirty="0" smtClean="0"/>
              <a:t>, </a:t>
            </a:r>
            <a:r>
              <a:rPr lang="en-US" sz="2200" dirty="0" err="1" smtClean="0"/>
              <a:t>betatrons</a:t>
            </a:r>
            <a:endParaRPr lang="en-US" sz="2200" dirty="0" smtClean="0"/>
          </a:p>
          <a:p>
            <a:pPr lvl="1"/>
            <a:r>
              <a:rPr lang="en-US" sz="1900" dirty="0"/>
              <a:t>Cross-linking and polymerization for tires, rubber, plastics</a:t>
            </a:r>
          </a:p>
          <a:p>
            <a:pPr lvl="1"/>
            <a:r>
              <a:rPr lang="en-US" sz="1900" dirty="0"/>
              <a:t>Sterilization of medical products</a:t>
            </a:r>
          </a:p>
          <a:p>
            <a:pPr lvl="1"/>
            <a:r>
              <a:rPr lang="en-US" sz="1900" dirty="0"/>
              <a:t>Food irradiation for disinfection, extension of shelf-life or sterilization</a:t>
            </a:r>
          </a:p>
          <a:p>
            <a:pPr lvl="1"/>
            <a:r>
              <a:rPr lang="en-US" sz="1900" dirty="0"/>
              <a:t>Welding/hardening, cutting and </a:t>
            </a:r>
            <a:r>
              <a:rPr lang="en-US" sz="1900" dirty="0" smtClean="0"/>
              <a:t>drilling</a:t>
            </a:r>
            <a:endParaRPr lang="en-US" sz="1900" dirty="0"/>
          </a:p>
        </p:txBody>
      </p:sp>
      <p:sp>
        <p:nvSpPr>
          <p:cNvPr id="9" name="Footer Placeholder 3"/>
          <p:cNvSpPr>
            <a:spLocks noGrp="1"/>
          </p:cNvSpPr>
          <p:nvPr>
            <p:ph type="ftr" sz="quarter" idx="10"/>
          </p:nvPr>
        </p:nvSpPr>
        <p:spPr>
          <a:xfrm>
            <a:off x="762000" y="6419850"/>
            <a:ext cx="6248400" cy="361950"/>
          </a:xfrm>
        </p:spPr>
        <p:txBody>
          <a:bodyPr/>
          <a:lstStyle/>
          <a:p>
            <a:pPr>
              <a:defRPr/>
            </a:pPr>
            <a:r>
              <a:rPr lang="en-US" dirty="0" smtClean="0"/>
              <a:t>S. Henderson, IEEE NSS, Oct. 30, 2012</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028" y="1752600"/>
            <a:ext cx="2969846" cy="2903025"/>
          </a:xfrm>
          <a:prstGeom prst="rect">
            <a:avLst/>
          </a:prstGeom>
        </p:spPr>
      </p:pic>
      <p:sp>
        <p:nvSpPr>
          <p:cNvPr id="11" name="TextBox 10"/>
          <p:cNvSpPr txBox="1"/>
          <p:nvPr/>
        </p:nvSpPr>
        <p:spPr>
          <a:xfrm>
            <a:off x="6096000" y="4267200"/>
            <a:ext cx="2590800" cy="369332"/>
          </a:xfrm>
          <a:prstGeom prst="rect">
            <a:avLst/>
          </a:prstGeom>
          <a:solidFill>
            <a:schemeClr val="tx1"/>
          </a:solidFill>
        </p:spPr>
        <p:txBody>
          <a:bodyPr wrap="square" rtlCol="0">
            <a:spAutoFit/>
          </a:bodyPr>
          <a:lstStyle/>
          <a:p>
            <a:pPr algn="ctr"/>
            <a:r>
              <a:rPr lang="en-US" sz="1800" dirty="0" smtClean="0">
                <a:solidFill>
                  <a:schemeClr val="bg1">
                    <a:lumMod val="60000"/>
                    <a:lumOff val="40000"/>
                  </a:schemeClr>
                </a:solidFill>
              </a:rPr>
              <a:t>Applied Materials, Inc.</a:t>
            </a:r>
            <a:endParaRPr lang="en-US" sz="1800" dirty="0">
              <a:solidFill>
                <a:schemeClr val="bg1">
                  <a:lumMod val="60000"/>
                  <a:lumOff val="40000"/>
                </a:schemeClr>
              </a:solidFill>
            </a:endParaRPr>
          </a:p>
        </p:txBody>
      </p:sp>
    </p:spTree>
    <p:extLst>
      <p:ext uri="{BB962C8B-B14F-4D97-AF65-F5344CB8AC3E}">
        <p14:creationId xmlns:p14="http://schemas.microsoft.com/office/powerpoint/2010/main" val="2217293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858000" cy="762000"/>
          </a:xfrm>
        </p:spPr>
        <p:txBody>
          <a:bodyPr/>
          <a:lstStyle/>
          <a:p>
            <a:r>
              <a:rPr lang="en-US" sz="3200" b="1" dirty="0" smtClean="0"/>
              <a:t>Industrial Accelerator Business</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4597959"/>
              </p:ext>
            </p:extLst>
          </p:nvPr>
        </p:nvGraphicFramePr>
        <p:xfrm>
          <a:off x="548640" y="990600"/>
          <a:ext cx="8138160" cy="3754120"/>
        </p:xfrm>
        <a:graphic>
          <a:graphicData uri="http://schemas.openxmlformats.org/drawingml/2006/table">
            <a:tbl>
              <a:tblPr firstRow="1" bandRow="1">
                <a:tableStyleId>{21E4AEA4-8DFA-4A89-87EB-49C32662AFE0}</a:tableStyleId>
              </a:tblPr>
              <a:tblGrid>
                <a:gridCol w="3017520"/>
                <a:gridCol w="1280160"/>
                <a:gridCol w="1280160"/>
                <a:gridCol w="1280160"/>
                <a:gridCol w="1280160"/>
              </a:tblGrid>
              <a:tr h="370840">
                <a:tc>
                  <a:txBody>
                    <a:bodyPr/>
                    <a:lstStyle/>
                    <a:p>
                      <a:r>
                        <a:rPr lang="en-US" sz="1600" b="1" dirty="0" smtClean="0"/>
                        <a:t>Application</a:t>
                      </a:r>
                      <a:endParaRPr lang="en-US" sz="1600" b="1" dirty="0"/>
                    </a:p>
                  </a:txBody>
                  <a:tcPr/>
                </a:tc>
                <a:tc>
                  <a:txBody>
                    <a:bodyPr/>
                    <a:lstStyle/>
                    <a:p>
                      <a:r>
                        <a:rPr lang="en-US" sz="1600" b="1" dirty="0" smtClean="0"/>
                        <a:t>Systems (thru 2008)</a:t>
                      </a:r>
                      <a:endParaRPr lang="en-US" sz="1600" b="1" dirty="0"/>
                    </a:p>
                  </a:txBody>
                  <a:tcPr/>
                </a:tc>
                <a:tc>
                  <a:txBody>
                    <a:bodyPr/>
                    <a:lstStyle/>
                    <a:p>
                      <a:r>
                        <a:rPr lang="en-US" sz="1600" b="1" dirty="0" smtClean="0"/>
                        <a:t>Yearly</a:t>
                      </a:r>
                      <a:r>
                        <a:rPr lang="en-US" sz="1600" b="1" baseline="0" dirty="0" smtClean="0"/>
                        <a:t> unit sales</a:t>
                      </a:r>
                      <a:endParaRPr lang="en-US" sz="1600" b="1" dirty="0"/>
                    </a:p>
                  </a:txBody>
                  <a:tcPr/>
                </a:tc>
                <a:tc>
                  <a:txBody>
                    <a:bodyPr/>
                    <a:lstStyle/>
                    <a:p>
                      <a:r>
                        <a:rPr lang="en-US" sz="1600" b="1" dirty="0" smtClean="0"/>
                        <a:t>Yearly sales ($M)</a:t>
                      </a:r>
                      <a:endParaRPr lang="en-US" sz="1600" b="1" dirty="0"/>
                    </a:p>
                  </a:txBody>
                  <a:tcPr/>
                </a:tc>
                <a:tc>
                  <a:txBody>
                    <a:bodyPr/>
                    <a:lstStyle/>
                    <a:p>
                      <a:r>
                        <a:rPr lang="en-US" sz="1600" b="1" dirty="0" smtClean="0"/>
                        <a:t>System price ($M)</a:t>
                      </a:r>
                      <a:endParaRPr lang="en-US" sz="1600" b="1" dirty="0"/>
                    </a:p>
                  </a:txBody>
                  <a:tcPr/>
                </a:tc>
              </a:tr>
              <a:tr h="370840">
                <a:tc>
                  <a:txBody>
                    <a:bodyPr/>
                    <a:lstStyle/>
                    <a:p>
                      <a:r>
                        <a:rPr lang="en-US" sz="1600" b="1" dirty="0" smtClean="0"/>
                        <a:t>Ion Implantation</a:t>
                      </a:r>
                      <a:endParaRPr lang="en-US" sz="1600" b="1" dirty="0"/>
                    </a:p>
                  </a:txBody>
                  <a:tcPr/>
                </a:tc>
                <a:tc>
                  <a:txBody>
                    <a:bodyPr/>
                    <a:lstStyle/>
                    <a:p>
                      <a:r>
                        <a:rPr lang="en-US" sz="1600" b="1" dirty="0" smtClean="0"/>
                        <a:t>10,000</a:t>
                      </a:r>
                      <a:endParaRPr lang="en-US" sz="1600" b="1" dirty="0"/>
                    </a:p>
                  </a:txBody>
                  <a:tcPr/>
                </a:tc>
                <a:tc>
                  <a:txBody>
                    <a:bodyPr/>
                    <a:lstStyle/>
                    <a:p>
                      <a:r>
                        <a:rPr lang="en-US" sz="1600" b="1" dirty="0" smtClean="0"/>
                        <a:t>500</a:t>
                      </a:r>
                      <a:endParaRPr lang="en-US" sz="1600" b="1" dirty="0"/>
                    </a:p>
                  </a:txBody>
                  <a:tcPr/>
                </a:tc>
                <a:tc>
                  <a:txBody>
                    <a:bodyPr/>
                    <a:lstStyle/>
                    <a:p>
                      <a:r>
                        <a:rPr lang="en-US" sz="1600" b="1" dirty="0" smtClean="0"/>
                        <a:t>1,500</a:t>
                      </a:r>
                      <a:endParaRPr lang="en-US" sz="1600" b="1" dirty="0"/>
                    </a:p>
                  </a:txBody>
                  <a:tcPr/>
                </a:tc>
                <a:tc>
                  <a:txBody>
                    <a:bodyPr/>
                    <a:lstStyle/>
                    <a:p>
                      <a:r>
                        <a:rPr lang="en-US" sz="1600" b="1" dirty="0" smtClean="0"/>
                        <a:t>1.5-5.0</a:t>
                      </a:r>
                      <a:endParaRPr lang="en-US" sz="1600" b="1" dirty="0"/>
                    </a:p>
                  </a:txBody>
                  <a:tcPr/>
                </a:tc>
              </a:tr>
              <a:tr h="370840">
                <a:tc>
                  <a:txBody>
                    <a:bodyPr/>
                    <a:lstStyle/>
                    <a:p>
                      <a:r>
                        <a:rPr lang="en-US" sz="1600" b="1" dirty="0" smtClean="0"/>
                        <a:t>Electron beam modification</a:t>
                      </a:r>
                      <a:endParaRPr lang="en-US" sz="1600" b="1" dirty="0"/>
                    </a:p>
                  </a:txBody>
                  <a:tcPr/>
                </a:tc>
                <a:tc>
                  <a:txBody>
                    <a:bodyPr/>
                    <a:lstStyle/>
                    <a:p>
                      <a:r>
                        <a:rPr lang="en-US" sz="1600" b="1" dirty="0" smtClean="0"/>
                        <a:t>7,000</a:t>
                      </a:r>
                      <a:endParaRPr lang="en-US" sz="1600" b="1" dirty="0"/>
                    </a:p>
                  </a:txBody>
                  <a:tcPr/>
                </a:tc>
                <a:tc>
                  <a:txBody>
                    <a:bodyPr/>
                    <a:lstStyle/>
                    <a:p>
                      <a:r>
                        <a:rPr lang="en-US" sz="1600" b="1" dirty="0" smtClean="0"/>
                        <a:t>100</a:t>
                      </a:r>
                      <a:endParaRPr lang="en-US" sz="1600" b="1" dirty="0"/>
                    </a:p>
                  </a:txBody>
                  <a:tcPr/>
                </a:tc>
                <a:tc>
                  <a:txBody>
                    <a:bodyPr/>
                    <a:lstStyle/>
                    <a:p>
                      <a:r>
                        <a:rPr lang="en-US" sz="1600" b="1" dirty="0" smtClean="0"/>
                        <a:t>150</a:t>
                      </a:r>
                      <a:endParaRPr lang="en-US" sz="1600" b="1" dirty="0"/>
                    </a:p>
                  </a:txBody>
                  <a:tcPr/>
                </a:tc>
                <a:tc>
                  <a:txBody>
                    <a:bodyPr/>
                    <a:lstStyle/>
                    <a:p>
                      <a:r>
                        <a:rPr lang="en-US" sz="1600" b="1" dirty="0" smtClean="0"/>
                        <a:t>0.5-2.5</a:t>
                      </a:r>
                      <a:endParaRPr lang="en-US" sz="1600" b="1" dirty="0"/>
                    </a:p>
                  </a:txBody>
                  <a:tcPr/>
                </a:tc>
              </a:tr>
              <a:tr h="370840">
                <a:tc>
                  <a:txBody>
                    <a:bodyPr/>
                    <a:lstStyle/>
                    <a:p>
                      <a:r>
                        <a:rPr lang="en-US" sz="1600" b="1" dirty="0" smtClean="0"/>
                        <a:t>Electron and</a:t>
                      </a:r>
                      <a:r>
                        <a:rPr lang="en-US" sz="1600" b="1" baseline="0" dirty="0" smtClean="0"/>
                        <a:t> X-ray irradiators</a:t>
                      </a:r>
                      <a:endParaRPr lang="en-US" sz="1600" b="1" dirty="0"/>
                    </a:p>
                  </a:txBody>
                  <a:tcPr/>
                </a:tc>
                <a:tc>
                  <a:txBody>
                    <a:bodyPr/>
                    <a:lstStyle/>
                    <a:p>
                      <a:r>
                        <a:rPr lang="en-US" sz="1600" b="1" dirty="0" smtClean="0"/>
                        <a:t>2,000</a:t>
                      </a:r>
                      <a:endParaRPr lang="en-US" sz="1600" b="1" dirty="0"/>
                    </a:p>
                  </a:txBody>
                  <a:tcPr/>
                </a:tc>
                <a:tc>
                  <a:txBody>
                    <a:bodyPr/>
                    <a:lstStyle/>
                    <a:p>
                      <a:r>
                        <a:rPr lang="en-US" sz="1600" b="1" dirty="0" smtClean="0"/>
                        <a:t>75</a:t>
                      </a:r>
                      <a:endParaRPr lang="en-US" sz="1600" b="1" dirty="0"/>
                    </a:p>
                  </a:txBody>
                  <a:tcPr/>
                </a:tc>
                <a:tc>
                  <a:txBody>
                    <a:bodyPr/>
                    <a:lstStyle/>
                    <a:p>
                      <a:r>
                        <a:rPr lang="en-US" sz="1600" b="1" dirty="0" smtClean="0"/>
                        <a:t>130</a:t>
                      </a:r>
                      <a:endParaRPr lang="en-US" sz="1600" b="1" dirty="0"/>
                    </a:p>
                  </a:txBody>
                  <a:tcPr/>
                </a:tc>
                <a:tc>
                  <a:txBody>
                    <a:bodyPr/>
                    <a:lstStyle/>
                    <a:p>
                      <a:r>
                        <a:rPr lang="en-US" sz="1600" b="1" dirty="0" smtClean="0"/>
                        <a:t>0.2-8</a:t>
                      </a:r>
                      <a:endParaRPr lang="en-US" sz="1600" b="1" dirty="0"/>
                    </a:p>
                  </a:txBody>
                  <a:tcPr/>
                </a:tc>
              </a:tr>
              <a:tr h="370840">
                <a:tc>
                  <a:txBody>
                    <a:bodyPr/>
                    <a:lstStyle/>
                    <a:p>
                      <a:r>
                        <a:rPr lang="en-US" sz="1600" b="1" dirty="0" smtClean="0"/>
                        <a:t>Ion beam analysis and AMS</a:t>
                      </a:r>
                      <a:endParaRPr lang="en-US" sz="1600" b="1" dirty="0"/>
                    </a:p>
                  </a:txBody>
                  <a:tcPr/>
                </a:tc>
                <a:tc>
                  <a:txBody>
                    <a:bodyPr/>
                    <a:lstStyle/>
                    <a:p>
                      <a:r>
                        <a:rPr lang="en-US" sz="1600" b="1" dirty="0" smtClean="0"/>
                        <a:t>200</a:t>
                      </a:r>
                      <a:endParaRPr lang="en-US" sz="1600" b="1" dirty="0"/>
                    </a:p>
                  </a:txBody>
                  <a:tcPr/>
                </a:tc>
                <a:tc>
                  <a:txBody>
                    <a:bodyPr/>
                    <a:lstStyle/>
                    <a:p>
                      <a:r>
                        <a:rPr lang="en-US" sz="1600" b="1" dirty="0" smtClean="0"/>
                        <a:t>25</a:t>
                      </a:r>
                      <a:endParaRPr lang="en-US" sz="1600" b="1" dirty="0"/>
                    </a:p>
                  </a:txBody>
                  <a:tcPr/>
                </a:tc>
                <a:tc>
                  <a:txBody>
                    <a:bodyPr/>
                    <a:lstStyle/>
                    <a:p>
                      <a:r>
                        <a:rPr lang="en-US" sz="1600" b="1" dirty="0" smtClean="0"/>
                        <a:t>30</a:t>
                      </a:r>
                      <a:endParaRPr lang="en-US" sz="1600" b="1" dirty="0"/>
                    </a:p>
                  </a:txBody>
                  <a:tcPr/>
                </a:tc>
                <a:tc>
                  <a:txBody>
                    <a:bodyPr/>
                    <a:lstStyle/>
                    <a:p>
                      <a:r>
                        <a:rPr lang="en-US" sz="1600" b="1" dirty="0" smtClean="0"/>
                        <a:t>0.4-1.5</a:t>
                      </a:r>
                      <a:endParaRPr lang="en-US" sz="1600" b="1" dirty="0"/>
                    </a:p>
                  </a:txBody>
                  <a:tcPr/>
                </a:tc>
              </a:tr>
              <a:tr h="370840">
                <a:tc>
                  <a:txBody>
                    <a:bodyPr/>
                    <a:lstStyle/>
                    <a:p>
                      <a:r>
                        <a:rPr lang="en-US" sz="1600" b="1" dirty="0" smtClean="0"/>
                        <a:t>Radioisotope production</a:t>
                      </a:r>
                      <a:endParaRPr lang="en-US" sz="1600" b="1" dirty="0"/>
                    </a:p>
                  </a:txBody>
                  <a:tcPr/>
                </a:tc>
                <a:tc>
                  <a:txBody>
                    <a:bodyPr/>
                    <a:lstStyle/>
                    <a:p>
                      <a:r>
                        <a:rPr lang="en-US" sz="1600" b="1" dirty="0" smtClean="0"/>
                        <a:t>600</a:t>
                      </a:r>
                      <a:endParaRPr lang="en-US" sz="1600" b="1" dirty="0"/>
                    </a:p>
                  </a:txBody>
                  <a:tcPr/>
                </a:tc>
                <a:tc>
                  <a:txBody>
                    <a:bodyPr/>
                    <a:lstStyle/>
                    <a:p>
                      <a:r>
                        <a:rPr lang="en-US" sz="1600" b="1" dirty="0" smtClean="0"/>
                        <a:t>50</a:t>
                      </a:r>
                      <a:endParaRPr lang="en-US" sz="1600" b="1" dirty="0"/>
                    </a:p>
                  </a:txBody>
                  <a:tcPr/>
                </a:tc>
                <a:tc>
                  <a:txBody>
                    <a:bodyPr/>
                    <a:lstStyle/>
                    <a:p>
                      <a:r>
                        <a:rPr lang="en-US" sz="1600" b="1" dirty="0" smtClean="0"/>
                        <a:t>70</a:t>
                      </a:r>
                      <a:endParaRPr lang="en-US" sz="1600" b="1" dirty="0"/>
                    </a:p>
                  </a:txBody>
                  <a:tcPr/>
                </a:tc>
                <a:tc>
                  <a:txBody>
                    <a:bodyPr/>
                    <a:lstStyle/>
                    <a:p>
                      <a:r>
                        <a:rPr lang="en-US" sz="1600" b="1" dirty="0" smtClean="0"/>
                        <a:t>1-30</a:t>
                      </a:r>
                      <a:endParaRPr lang="en-US" sz="1600" b="1" dirty="0"/>
                    </a:p>
                  </a:txBody>
                  <a:tcPr/>
                </a:tc>
              </a:tr>
              <a:tr h="370840">
                <a:tc>
                  <a:txBody>
                    <a:bodyPr/>
                    <a:lstStyle/>
                    <a:p>
                      <a:r>
                        <a:rPr lang="en-US" sz="1600" b="1" dirty="0" smtClean="0"/>
                        <a:t>High energy x-ray inspection</a:t>
                      </a:r>
                      <a:endParaRPr lang="en-US" sz="1600" b="1" dirty="0"/>
                    </a:p>
                  </a:txBody>
                  <a:tcPr/>
                </a:tc>
                <a:tc>
                  <a:txBody>
                    <a:bodyPr/>
                    <a:lstStyle/>
                    <a:p>
                      <a:r>
                        <a:rPr lang="en-US" sz="1600" b="1" dirty="0" smtClean="0"/>
                        <a:t>750</a:t>
                      </a:r>
                      <a:endParaRPr lang="en-US" sz="1600" b="1" dirty="0"/>
                    </a:p>
                  </a:txBody>
                  <a:tcPr/>
                </a:tc>
                <a:tc>
                  <a:txBody>
                    <a:bodyPr/>
                    <a:lstStyle/>
                    <a:p>
                      <a:r>
                        <a:rPr lang="en-US" sz="1600" b="1" dirty="0" smtClean="0"/>
                        <a:t>100</a:t>
                      </a:r>
                      <a:endParaRPr lang="en-US" sz="1600" b="1" dirty="0"/>
                    </a:p>
                  </a:txBody>
                  <a:tcPr/>
                </a:tc>
                <a:tc>
                  <a:txBody>
                    <a:bodyPr/>
                    <a:lstStyle/>
                    <a:p>
                      <a:r>
                        <a:rPr lang="en-US" sz="1600" b="1" dirty="0" smtClean="0"/>
                        <a:t>70</a:t>
                      </a:r>
                      <a:endParaRPr lang="en-US" sz="1600" b="1" dirty="0"/>
                    </a:p>
                  </a:txBody>
                  <a:tcPr/>
                </a:tc>
                <a:tc>
                  <a:txBody>
                    <a:bodyPr/>
                    <a:lstStyle/>
                    <a:p>
                      <a:r>
                        <a:rPr lang="en-US" sz="1600" b="1" dirty="0" smtClean="0"/>
                        <a:t>0.3-2.0</a:t>
                      </a:r>
                      <a:endParaRPr lang="en-US" sz="1600" b="1" dirty="0"/>
                    </a:p>
                  </a:txBody>
                  <a:tcPr/>
                </a:tc>
              </a:tr>
              <a:tr h="370840">
                <a:tc>
                  <a:txBody>
                    <a:bodyPr/>
                    <a:lstStyle/>
                    <a:p>
                      <a:r>
                        <a:rPr lang="en-US" sz="1600" b="1" dirty="0" smtClean="0"/>
                        <a:t>Neutron generators</a:t>
                      </a:r>
                      <a:endParaRPr lang="en-US" sz="1600" b="1" dirty="0"/>
                    </a:p>
                  </a:txBody>
                  <a:tcPr/>
                </a:tc>
                <a:tc>
                  <a:txBody>
                    <a:bodyPr/>
                    <a:lstStyle/>
                    <a:p>
                      <a:r>
                        <a:rPr lang="en-US" sz="1600" b="1" dirty="0" smtClean="0"/>
                        <a:t>2000</a:t>
                      </a:r>
                      <a:endParaRPr lang="en-US" sz="1600" b="1" dirty="0"/>
                    </a:p>
                  </a:txBody>
                  <a:tcPr/>
                </a:tc>
                <a:tc>
                  <a:txBody>
                    <a:bodyPr/>
                    <a:lstStyle/>
                    <a:p>
                      <a:r>
                        <a:rPr lang="en-US" sz="1600" b="1" dirty="0" smtClean="0"/>
                        <a:t>50</a:t>
                      </a:r>
                      <a:endParaRPr lang="en-US" sz="1600" b="1" dirty="0"/>
                    </a:p>
                  </a:txBody>
                  <a:tcPr/>
                </a:tc>
                <a:tc>
                  <a:txBody>
                    <a:bodyPr/>
                    <a:lstStyle/>
                    <a:p>
                      <a:r>
                        <a:rPr lang="en-US" sz="1600" b="1" dirty="0" smtClean="0"/>
                        <a:t>30</a:t>
                      </a:r>
                      <a:endParaRPr lang="en-US" sz="1600" b="1" dirty="0"/>
                    </a:p>
                  </a:txBody>
                  <a:tcPr/>
                </a:tc>
                <a:tc>
                  <a:txBody>
                    <a:bodyPr/>
                    <a:lstStyle/>
                    <a:p>
                      <a:r>
                        <a:rPr lang="en-US" sz="1600" b="1" dirty="0" smtClean="0"/>
                        <a:t>0.1-3.0</a:t>
                      </a:r>
                      <a:endParaRPr lang="en-US" sz="1600" b="1" dirty="0"/>
                    </a:p>
                  </a:txBody>
                  <a:tcPr/>
                </a:tc>
              </a:tr>
              <a:tr h="370840">
                <a:tc>
                  <a:txBody>
                    <a:bodyPr/>
                    <a:lstStyle/>
                    <a:p>
                      <a:r>
                        <a:rPr lang="en-US" sz="1600" b="1" dirty="0" smtClean="0"/>
                        <a:t>Total</a:t>
                      </a:r>
                      <a:endParaRPr lang="en-US" sz="1600" b="1" dirty="0"/>
                    </a:p>
                  </a:txBody>
                  <a:tcPr/>
                </a:tc>
                <a:tc>
                  <a:txBody>
                    <a:bodyPr/>
                    <a:lstStyle/>
                    <a:p>
                      <a:r>
                        <a:rPr lang="en-US" sz="1600" b="1" dirty="0" smtClean="0"/>
                        <a:t>22,550</a:t>
                      </a:r>
                      <a:endParaRPr lang="en-US" sz="1600" b="1" dirty="0"/>
                    </a:p>
                  </a:txBody>
                  <a:tcPr/>
                </a:tc>
                <a:tc>
                  <a:txBody>
                    <a:bodyPr/>
                    <a:lstStyle/>
                    <a:p>
                      <a:r>
                        <a:rPr lang="en-US" sz="1600" b="1" dirty="0" smtClean="0"/>
                        <a:t>900</a:t>
                      </a:r>
                      <a:endParaRPr lang="en-US" sz="1600" b="1" dirty="0"/>
                    </a:p>
                  </a:txBody>
                  <a:tcPr/>
                </a:tc>
                <a:tc>
                  <a:txBody>
                    <a:bodyPr/>
                    <a:lstStyle/>
                    <a:p>
                      <a:r>
                        <a:rPr lang="en-US" sz="1600" b="1" dirty="0" smtClean="0"/>
                        <a:t>1,900</a:t>
                      </a:r>
                      <a:endParaRPr lang="en-US" sz="1600" b="1" dirty="0"/>
                    </a:p>
                  </a:txBody>
                  <a:tcPr/>
                </a:tc>
                <a:tc>
                  <a:txBody>
                    <a:bodyPr/>
                    <a:lstStyle/>
                    <a:p>
                      <a:endParaRPr lang="en-US" sz="1600" b="1" dirty="0"/>
                    </a:p>
                  </a:txBody>
                  <a:tcPr/>
                </a:tc>
              </a:tr>
            </a:tbl>
          </a:graphicData>
        </a:graphic>
      </p:graphicFrame>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6</a:t>
            </a:fld>
            <a:endParaRPr lang="en-US" dirty="0"/>
          </a:p>
        </p:txBody>
      </p:sp>
      <p:sp>
        <p:nvSpPr>
          <p:cNvPr id="6" name="TextBox 5"/>
          <p:cNvSpPr txBox="1"/>
          <p:nvPr/>
        </p:nvSpPr>
        <p:spPr>
          <a:xfrm>
            <a:off x="1066800" y="4876800"/>
            <a:ext cx="7239000" cy="646331"/>
          </a:xfrm>
          <a:prstGeom prst="rect">
            <a:avLst/>
          </a:prstGeom>
          <a:noFill/>
        </p:spPr>
        <p:txBody>
          <a:bodyPr wrap="square" rtlCol="0">
            <a:spAutoFit/>
          </a:bodyPr>
          <a:lstStyle/>
          <a:p>
            <a:pPr algn="l"/>
            <a:r>
              <a:rPr lang="en-US" sz="1800" i="1" dirty="0" smtClean="0"/>
              <a:t>From “Industrial </a:t>
            </a:r>
            <a:r>
              <a:rPr lang="en-US" sz="1800" i="1" dirty="0"/>
              <a:t>Accelerators &amp; Their Applications”, edited by R. W. Hamm &amp; M. E. Hamm, </a:t>
            </a:r>
            <a:r>
              <a:rPr lang="en-US" sz="1800" i="1" dirty="0" smtClean="0"/>
              <a:t>World </a:t>
            </a:r>
            <a:r>
              <a:rPr lang="en-US" sz="1800" i="1" dirty="0"/>
              <a:t>Scientific </a:t>
            </a:r>
            <a:r>
              <a:rPr lang="en-US" sz="1800" i="1" dirty="0" smtClean="0"/>
              <a:t>Publishing, 2012.</a:t>
            </a:r>
            <a:endParaRPr lang="en-US" sz="1800" i="1" dirty="0"/>
          </a:p>
        </p:txBody>
      </p:sp>
      <p:sp>
        <p:nvSpPr>
          <p:cNvPr id="7" name="TextBox 6"/>
          <p:cNvSpPr txBox="1"/>
          <p:nvPr/>
        </p:nvSpPr>
        <p:spPr>
          <a:xfrm>
            <a:off x="762000" y="5638800"/>
            <a:ext cx="7696200" cy="1200329"/>
          </a:xfrm>
          <a:prstGeom prst="rect">
            <a:avLst/>
          </a:prstGeom>
          <a:noFill/>
        </p:spPr>
        <p:txBody>
          <a:bodyPr wrap="square" rtlCol="0">
            <a:spAutoFit/>
          </a:bodyPr>
          <a:lstStyle/>
          <a:p>
            <a:pPr algn="ctr"/>
            <a:r>
              <a:rPr lang="en-US" b="1" dirty="0"/>
              <a:t>All the products that are processed, treated or inspected by particle beams have an annual value exceeding US$500B.</a:t>
            </a:r>
          </a:p>
        </p:txBody>
      </p:sp>
      <p:sp>
        <p:nvSpPr>
          <p:cNvPr id="3" name="Oval 2"/>
          <p:cNvSpPr/>
          <p:nvPr/>
        </p:nvSpPr>
        <p:spPr bwMode="auto">
          <a:xfrm>
            <a:off x="5867400" y="4191000"/>
            <a:ext cx="1219200" cy="685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917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76200" y="1130300"/>
            <a:ext cx="6218294" cy="5041900"/>
          </a:xfrm>
        </p:spPr>
        <p:txBody>
          <a:bodyPr/>
          <a:lstStyle/>
          <a:p>
            <a:pPr>
              <a:buFont typeface="Arial" pitchFamily="34" charset="0"/>
              <a:buChar char="•"/>
            </a:pPr>
            <a:r>
              <a:rPr lang="en-US" sz="2000" b="0" dirty="0">
                <a:solidFill>
                  <a:schemeClr val="tx1"/>
                </a:solidFill>
              </a:rPr>
              <a:t>D</a:t>
            </a:r>
            <a:r>
              <a:rPr lang="en-US" sz="2000" b="0" dirty="0" smtClean="0">
                <a:solidFill>
                  <a:schemeClr val="tx1"/>
                </a:solidFill>
              </a:rPr>
              <a:t>ecades of research demonstrated </a:t>
            </a:r>
            <a:r>
              <a:rPr lang="en-US" sz="2000" b="0" dirty="0">
                <a:solidFill>
                  <a:schemeClr val="tx1"/>
                </a:solidFill>
              </a:rPr>
              <a:t>effectiveness of </a:t>
            </a:r>
            <a:r>
              <a:rPr lang="en-US" sz="2000" b="0" dirty="0" smtClean="0">
                <a:solidFill>
                  <a:schemeClr val="tx1"/>
                </a:solidFill>
              </a:rPr>
              <a:t>electron accelerators </a:t>
            </a:r>
            <a:r>
              <a:rPr lang="en-US" sz="2000" b="0" dirty="0">
                <a:solidFill>
                  <a:schemeClr val="tx1"/>
                </a:solidFill>
              </a:rPr>
              <a:t>for purifying drinking water, treating waste water, </a:t>
            </a:r>
            <a:r>
              <a:rPr lang="en-US" sz="2000" b="0" dirty="0" smtClean="0">
                <a:solidFill>
                  <a:schemeClr val="tx1"/>
                </a:solidFill>
              </a:rPr>
              <a:t>disinfecting sewage </a:t>
            </a:r>
            <a:r>
              <a:rPr lang="en-US" sz="2000" b="0" dirty="0">
                <a:solidFill>
                  <a:schemeClr val="tx1"/>
                </a:solidFill>
              </a:rPr>
              <a:t>sludge, and high-efficiency removal of NO</a:t>
            </a:r>
            <a:r>
              <a:rPr lang="en-US" sz="2000" b="0" baseline="-25000" dirty="0">
                <a:solidFill>
                  <a:schemeClr val="tx1"/>
                </a:solidFill>
              </a:rPr>
              <a:t>X</a:t>
            </a:r>
            <a:r>
              <a:rPr lang="en-US" sz="2000" b="0" dirty="0">
                <a:solidFill>
                  <a:schemeClr val="tx1"/>
                </a:solidFill>
              </a:rPr>
              <a:t> and SO</a:t>
            </a:r>
            <a:r>
              <a:rPr lang="en-US" sz="2000" b="0" baseline="-25000" dirty="0">
                <a:solidFill>
                  <a:schemeClr val="tx1"/>
                </a:solidFill>
              </a:rPr>
              <a:t>X</a:t>
            </a:r>
            <a:r>
              <a:rPr lang="en-US" sz="2000" b="0" dirty="0">
                <a:solidFill>
                  <a:schemeClr val="tx1"/>
                </a:solidFill>
              </a:rPr>
              <a:t> from flue gases</a:t>
            </a:r>
            <a:r>
              <a:rPr lang="en-US" sz="2000" b="0" dirty="0" smtClean="0">
                <a:solidFill>
                  <a:schemeClr val="tx1"/>
                </a:solidFill>
              </a:rPr>
              <a:t>.</a:t>
            </a:r>
          </a:p>
          <a:p>
            <a:pPr>
              <a:buFont typeface="Arial" pitchFamily="34" charset="0"/>
              <a:buChar char="•"/>
            </a:pPr>
            <a:r>
              <a:rPr lang="en-US" sz="2000" b="0" dirty="0" smtClean="0">
                <a:solidFill>
                  <a:schemeClr val="tx1"/>
                </a:solidFill>
                <a:latin typeface="Arial" pitchFamily="34" charset="0"/>
                <a:ea typeface="Geneva"/>
                <a:cs typeface="Arial" pitchFamily="34" charset="0"/>
              </a:rPr>
              <a:t>Radiation processing of flue gases from coal-fired power plants has been proven in pilot plants in Poland, Bulgaria, China</a:t>
            </a:r>
          </a:p>
          <a:p>
            <a:pPr lvl="1"/>
            <a:r>
              <a:rPr lang="en-US" sz="1800" dirty="0" smtClean="0">
                <a:solidFill>
                  <a:schemeClr val="tx1"/>
                </a:solidFill>
                <a:latin typeface="Arial" pitchFamily="34" charset="0"/>
                <a:ea typeface="Geneva"/>
                <a:cs typeface="Arial" pitchFamily="34" charset="0"/>
              </a:rPr>
              <a:t>Requires 0.8 MeV, ~1 MW e-beam power per 50 MW plant</a:t>
            </a:r>
          </a:p>
          <a:p>
            <a:pPr>
              <a:buFont typeface="Arial" pitchFamily="34" charset="0"/>
              <a:buChar char="•"/>
            </a:pPr>
            <a:r>
              <a:rPr lang="en-US" sz="2000" b="0" dirty="0" smtClean="0">
                <a:solidFill>
                  <a:schemeClr val="tx1"/>
                </a:solidFill>
                <a:latin typeface="Arial" pitchFamily="34" charset="0"/>
                <a:ea typeface="Geneva"/>
                <a:cs typeface="Arial" pitchFamily="34" charset="0"/>
              </a:rPr>
              <a:t>Radiation processing of waste water has been demonstrated to be effective for biological and chemical control</a:t>
            </a:r>
          </a:p>
          <a:p>
            <a:pPr lvl="1"/>
            <a:r>
              <a:rPr lang="en-US" sz="1800" dirty="0" smtClean="0">
                <a:solidFill>
                  <a:schemeClr val="tx1"/>
                </a:solidFill>
                <a:latin typeface="Arial" pitchFamily="34" charset="0"/>
                <a:ea typeface="Geneva"/>
                <a:cs typeface="Arial" pitchFamily="34" charset="0"/>
              </a:rPr>
              <a:t>Water treatment industrial scale system operates in Korea</a:t>
            </a:r>
          </a:p>
          <a:p>
            <a:pPr lvl="1"/>
            <a:r>
              <a:rPr lang="en-US" sz="1800" dirty="0" smtClean="0">
                <a:solidFill>
                  <a:schemeClr val="tx1"/>
                </a:solidFill>
                <a:latin typeface="Arial" pitchFamily="34" charset="0"/>
                <a:ea typeface="Geneva"/>
                <a:cs typeface="Arial" pitchFamily="34" charset="0"/>
              </a:rPr>
              <a:t>Requires &lt; 5 MeV, 0.4-10 MW for small to large scale plant</a:t>
            </a:r>
          </a:p>
        </p:txBody>
      </p:sp>
      <p:sp>
        <p:nvSpPr>
          <p:cNvPr id="13315" name="Title 3"/>
          <p:cNvSpPr>
            <a:spLocks noGrp="1"/>
          </p:cNvSpPr>
          <p:nvPr>
            <p:ph type="title"/>
          </p:nvPr>
        </p:nvSpPr>
        <p:spPr>
          <a:xfrm>
            <a:off x="220663" y="39687"/>
            <a:ext cx="8623300" cy="950913"/>
          </a:xfrm>
        </p:spPr>
        <p:txBody>
          <a:bodyPr/>
          <a:lstStyle/>
          <a:p>
            <a:r>
              <a:rPr lang="en-US" sz="3200" dirty="0" smtClean="0">
                <a:solidFill>
                  <a:srgbClr val="FFFFFF"/>
                </a:solidFill>
                <a:latin typeface="Arial Bold" pitchFamily="34" charset="0"/>
                <a:ea typeface="Geneva"/>
                <a:cs typeface="Arial Bold" pitchFamily="34" charset="0"/>
              </a:rPr>
              <a:t>Trends in Industrial Accelerators: Environmental Applications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82" y="1057275"/>
            <a:ext cx="2428818"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76200" y="6496050"/>
            <a:ext cx="533400" cy="361950"/>
          </a:xfrm>
          <a:prstGeom prst="rect">
            <a:avLst/>
          </a:prstGeom>
        </p:spPr>
        <p:txBody>
          <a:bodyPr/>
          <a:ls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defRPr/>
            </a:pPr>
            <a:fld id="{EEB64668-9DC1-4FB1-8BD5-90EFBCB61419}" type="slidenum">
              <a:rPr lang="en-US" sz="1200" smtClean="0"/>
              <a:pPr>
                <a:defRPr/>
              </a:pPr>
              <a:t>7</a:t>
            </a:fld>
            <a:endParaRPr lang="en-US" sz="1200" dirty="0"/>
          </a:p>
        </p:txBody>
      </p:sp>
      <p:sp>
        <p:nvSpPr>
          <p:cNvPr id="6" name="Footer Placeholder 3"/>
          <p:cNvSpPr txBox="1">
            <a:spLocks/>
          </p:cNvSpPr>
          <p:nvPr/>
        </p:nvSpPr>
        <p:spPr>
          <a:xfrm>
            <a:off x="762000" y="6496050"/>
            <a:ext cx="6248400" cy="361950"/>
          </a:xfrm>
          <a:prstGeom prst="rect">
            <a:avLst/>
          </a:prstGeom>
        </p:spPr>
        <p:txBody>
          <a:bodyPr/>
          <a:ls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l">
              <a:defRPr/>
            </a:pPr>
            <a:r>
              <a:rPr lang="en-US" sz="1200" smtClean="0"/>
              <a:t>S. Henderson, IEEE NSS, Oct. 30, 2012</a:t>
            </a:r>
            <a:endParaRPr lang="en-US" sz="1200" dirty="0"/>
          </a:p>
        </p:txBody>
      </p:sp>
    </p:spTree>
    <p:extLst>
      <p:ext uri="{BB962C8B-B14F-4D97-AF65-F5344CB8AC3E}">
        <p14:creationId xmlns:p14="http://schemas.microsoft.com/office/powerpoint/2010/main" val="1212875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762000"/>
          </a:xfrm>
        </p:spPr>
        <p:txBody>
          <a:bodyPr/>
          <a:lstStyle/>
          <a:p>
            <a:r>
              <a:rPr lang="en-US" sz="3200" b="1" dirty="0" smtClean="0"/>
              <a:t>Accelerators are Essential Tools for Medical Treatment and Diagnosis</a:t>
            </a:r>
            <a:endParaRPr lang="en-US" sz="3200" b="1" dirty="0"/>
          </a:p>
        </p:txBody>
      </p:sp>
      <p:sp>
        <p:nvSpPr>
          <p:cNvPr id="4" name="Footer Placeholder 3"/>
          <p:cNvSpPr>
            <a:spLocks noGrp="1"/>
          </p:cNvSpPr>
          <p:nvPr>
            <p:ph type="ftr" sz="quarter" idx="10"/>
          </p:nvPr>
        </p:nvSpPr>
        <p:spPr/>
        <p:txBody>
          <a:bodyPr/>
          <a:lstStyle/>
          <a:p>
            <a:pPr>
              <a:defRPr/>
            </a:pPr>
            <a:r>
              <a:rPr lang="en-US" dirty="0" smtClean="0"/>
              <a:t>S. Henderson, IEEE NSS, Oct. 30, 2012</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3509961" cy="254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025116"/>
            <a:ext cx="2713325" cy="255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1114961"/>
            <a:ext cx="3657600" cy="1323439"/>
          </a:xfrm>
          <a:prstGeom prst="rect">
            <a:avLst/>
          </a:prstGeom>
          <a:noFill/>
        </p:spPr>
        <p:txBody>
          <a:bodyPr wrap="square" rtlCol="0">
            <a:spAutoFit/>
          </a:bodyPr>
          <a:lstStyle/>
          <a:p>
            <a:pPr algn="l"/>
            <a:r>
              <a:rPr lang="en-US" sz="2000" dirty="0"/>
              <a:t>Tens of millions of patients receive accelerator-based diagnoses and treatments each year</a:t>
            </a:r>
          </a:p>
        </p:txBody>
      </p:sp>
      <p:sp>
        <p:nvSpPr>
          <p:cNvPr id="8" name="TextBox 7"/>
          <p:cNvSpPr txBox="1"/>
          <p:nvPr/>
        </p:nvSpPr>
        <p:spPr>
          <a:xfrm>
            <a:off x="4800600" y="3810000"/>
            <a:ext cx="3810000" cy="1323439"/>
          </a:xfrm>
          <a:prstGeom prst="rect">
            <a:avLst/>
          </a:prstGeom>
          <a:noFill/>
        </p:spPr>
        <p:txBody>
          <a:bodyPr wrap="square" rtlCol="0">
            <a:spAutoFit/>
          </a:bodyPr>
          <a:lstStyle/>
          <a:p>
            <a:pPr algn="l"/>
            <a:r>
              <a:rPr lang="en-US" sz="2000" dirty="0" smtClean="0"/>
              <a:t>50 medical isotopes, used for diagnosis and treatment, are routinely produced with accelerators</a:t>
            </a:r>
          </a:p>
        </p:txBody>
      </p:sp>
      <p:sp>
        <p:nvSpPr>
          <p:cNvPr id="9" name="Content Placeholder 2"/>
          <p:cNvSpPr>
            <a:spLocks noGrp="1"/>
          </p:cNvSpPr>
          <p:nvPr>
            <p:ph idx="1"/>
          </p:nvPr>
        </p:nvSpPr>
        <p:spPr>
          <a:xfrm>
            <a:off x="685800" y="5562600"/>
            <a:ext cx="8153400" cy="838200"/>
          </a:xfrm>
        </p:spPr>
        <p:txBody>
          <a:bodyPr/>
          <a:lstStyle/>
          <a:p>
            <a:r>
              <a:rPr lang="en-US" sz="2000" dirty="0" smtClean="0"/>
              <a:t>There are ~9000 medical accelerators</a:t>
            </a:r>
            <a:r>
              <a:rPr lang="en-US" sz="2000" dirty="0"/>
              <a:t> </a:t>
            </a:r>
            <a:r>
              <a:rPr lang="en-US" sz="2000" dirty="0" smtClean="0"/>
              <a:t>in operation in the world</a:t>
            </a:r>
          </a:p>
          <a:p>
            <a:r>
              <a:rPr lang="en-US" sz="2000" dirty="0" smtClean="0"/>
              <a:t>Annual market </a:t>
            </a:r>
            <a:r>
              <a:rPr lang="en-US" sz="2000" dirty="0"/>
              <a:t>for m</a:t>
            </a:r>
            <a:r>
              <a:rPr lang="en-US" sz="2000" dirty="0" smtClean="0"/>
              <a:t>edical </a:t>
            </a:r>
            <a:r>
              <a:rPr lang="en-US" sz="2000" dirty="0"/>
              <a:t>a</a:t>
            </a:r>
            <a:r>
              <a:rPr lang="en-US" sz="2000" dirty="0" smtClean="0"/>
              <a:t>ccelerator </a:t>
            </a:r>
            <a:r>
              <a:rPr lang="en-US" sz="2000" dirty="0"/>
              <a:t>s</a:t>
            </a:r>
            <a:r>
              <a:rPr lang="en-US" sz="2000" dirty="0" smtClean="0"/>
              <a:t>ystems: $4 B</a:t>
            </a:r>
            <a:endParaRPr lang="en-US" dirty="0" smtClean="0"/>
          </a:p>
        </p:txBody>
      </p:sp>
      <p:sp>
        <p:nvSpPr>
          <p:cNvPr id="3" name="Slide Number Placeholder 2"/>
          <p:cNvSpPr>
            <a:spLocks noGrp="1"/>
          </p:cNvSpPr>
          <p:nvPr>
            <p:ph type="sldNum" sz="quarter" idx="11"/>
          </p:nvPr>
        </p:nvSpPr>
        <p:spPr/>
        <p:txBody>
          <a:bodyPr/>
          <a:lstStyle/>
          <a:p>
            <a:pPr>
              <a:defRPr/>
            </a:pPr>
            <a:fld id="{751C9121-044D-47E8-87E9-7D343DF06EE3}" type="slidenum">
              <a:rPr lang="en-US" smtClean="0"/>
              <a:pPr>
                <a:defRPr/>
              </a:pPr>
              <a:t>8</a:t>
            </a:fld>
            <a:endParaRPr lang="en-US" dirty="0"/>
          </a:p>
        </p:txBody>
      </p:sp>
      <p:sp>
        <p:nvSpPr>
          <p:cNvPr id="10" name="TextBox 9"/>
          <p:cNvSpPr txBox="1"/>
          <p:nvPr/>
        </p:nvSpPr>
        <p:spPr>
          <a:xfrm>
            <a:off x="838200" y="4953000"/>
            <a:ext cx="3352800" cy="523220"/>
          </a:xfrm>
          <a:prstGeom prst="rect">
            <a:avLst/>
          </a:prstGeom>
          <a:solidFill>
            <a:schemeClr val="tx1"/>
          </a:solidFill>
        </p:spPr>
        <p:txBody>
          <a:bodyPr wrap="square" rtlCol="0">
            <a:spAutoFit/>
          </a:bodyPr>
          <a:lstStyle/>
          <a:p>
            <a:pPr algn="l"/>
            <a:r>
              <a:rPr lang="en-US" sz="1400" i="1" dirty="0">
                <a:solidFill>
                  <a:schemeClr val="bg1">
                    <a:lumMod val="60000"/>
                    <a:lumOff val="40000"/>
                  </a:schemeClr>
                </a:solidFill>
              </a:rPr>
              <a:t>Siemens Eclipse Cyclotron (11 MeV) marketed for PET isotope production </a:t>
            </a:r>
          </a:p>
        </p:txBody>
      </p:sp>
    </p:spTree>
    <p:extLst>
      <p:ext uri="{BB962C8B-B14F-4D97-AF65-F5344CB8AC3E}">
        <p14:creationId xmlns:p14="http://schemas.microsoft.com/office/powerpoint/2010/main" val="358247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762000"/>
          </a:xfrm>
        </p:spPr>
        <p:txBody>
          <a:bodyPr/>
          <a:lstStyle/>
          <a:p>
            <a:r>
              <a:rPr lang="en-US" sz="3200" b="1" dirty="0" smtClean="0"/>
              <a:t>Trends in Accelerators for Medical Applications</a:t>
            </a:r>
            <a:endParaRPr lang="en-US" sz="3200" b="1" dirty="0"/>
          </a:p>
        </p:txBody>
      </p:sp>
      <p:sp>
        <p:nvSpPr>
          <p:cNvPr id="5" name="Slide Number Placeholder 4"/>
          <p:cNvSpPr>
            <a:spLocks noGrp="1"/>
          </p:cNvSpPr>
          <p:nvPr>
            <p:ph type="sldNum" sz="quarter" idx="11"/>
          </p:nvPr>
        </p:nvSpPr>
        <p:spPr/>
        <p:txBody>
          <a:bodyPr/>
          <a:lstStyle/>
          <a:p>
            <a:pPr>
              <a:defRPr/>
            </a:pPr>
            <a:fld id="{751C9121-044D-47E8-87E9-7D343DF06EE3}" type="slidenum">
              <a:rPr lang="en-US" smtClean="0"/>
              <a:pPr>
                <a:defRPr/>
              </a:pPr>
              <a:t>9</a:t>
            </a:fld>
            <a:endParaRPr lang="en-US"/>
          </a:p>
        </p:txBody>
      </p:sp>
      <p:sp>
        <p:nvSpPr>
          <p:cNvPr id="6" name="Content Placeholder 2"/>
          <p:cNvSpPr txBox="1">
            <a:spLocks/>
          </p:cNvSpPr>
          <p:nvPr/>
        </p:nvSpPr>
        <p:spPr bwMode="auto">
          <a:xfrm>
            <a:off x="287867" y="1066801"/>
            <a:ext cx="8627533" cy="3276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buFontTx/>
              <a:buNone/>
            </a:pPr>
            <a:r>
              <a:rPr lang="en-US" b="1" dirty="0" smtClean="0"/>
              <a:t>Radioisotope production</a:t>
            </a:r>
            <a:endParaRPr lang="en-US" sz="1000" dirty="0" smtClean="0">
              <a:solidFill>
                <a:srgbClr val="FFFF00"/>
              </a:solidFill>
            </a:endParaRPr>
          </a:p>
          <a:p>
            <a:pPr>
              <a:buFont typeface="Arial" pitchFamily="34" charset="0"/>
              <a:buChar char="•"/>
            </a:pPr>
            <a:r>
              <a:rPr lang="en-US" sz="2000" dirty="0" smtClean="0"/>
              <a:t>New high power accelerators based on </a:t>
            </a:r>
            <a:r>
              <a:rPr lang="en-US" sz="2000" b="1" dirty="0" smtClean="0"/>
              <a:t>superconducting radio-frequency technology</a:t>
            </a:r>
            <a:r>
              <a:rPr lang="en-US" sz="2000" dirty="0" smtClean="0"/>
              <a:t> can be used to solve specific problems:</a:t>
            </a:r>
          </a:p>
          <a:p>
            <a:pPr lvl="1"/>
            <a:r>
              <a:rPr lang="en-US" sz="1800" dirty="0" smtClean="0"/>
              <a:t>Tenuous supply chain for clinically relevant fission-produced radioisotopes such as </a:t>
            </a:r>
            <a:r>
              <a:rPr lang="en-US" sz="1800" baseline="30000" dirty="0" smtClean="0"/>
              <a:t>99</a:t>
            </a:r>
            <a:r>
              <a:rPr lang="en-US" sz="1800" dirty="0" smtClean="0"/>
              <a:t>Mo/</a:t>
            </a:r>
            <a:r>
              <a:rPr lang="en-US" sz="1800" baseline="30000" dirty="0" smtClean="0"/>
              <a:t>99m</a:t>
            </a:r>
            <a:r>
              <a:rPr lang="en-US" sz="1800" dirty="0" smtClean="0"/>
              <a:t>Tc (most commonly used radioisotope)</a:t>
            </a:r>
          </a:p>
          <a:p>
            <a:pPr lvl="1"/>
            <a:r>
              <a:rPr lang="en-US" sz="1800" dirty="0" smtClean="0"/>
              <a:t>Need to move away from production of isotopes via HEU</a:t>
            </a:r>
          </a:p>
          <a:p>
            <a:pPr lvl="1"/>
            <a:r>
              <a:rPr lang="en-US" sz="1800" dirty="0" smtClean="0"/>
              <a:t>Production of new clinically relevant isotopes</a:t>
            </a:r>
          </a:p>
          <a:p>
            <a:pPr lvl="1"/>
            <a:endParaRPr lang="en-US" sz="800" dirty="0" smtClean="0"/>
          </a:p>
          <a:p>
            <a:pPr marL="0" indent="0">
              <a:buFontTx/>
              <a:buNone/>
            </a:pPr>
            <a:r>
              <a:rPr lang="en-US" b="1" dirty="0" smtClean="0"/>
              <a:t>Beam therapy</a:t>
            </a:r>
          </a:p>
        </p:txBody>
      </p:sp>
      <p:sp>
        <p:nvSpPr>
          <p:cNvPr id="8" name="Content Placeholder 2"/>
          <p:cNvSpPr txBox="1">
            <a:spLocks/>
          </p:cNvSpPr>
          <p:nvPr/>
        </p:nvSpPr>
        <p:spPr bwMode="auto">
          <a:xfrm>
            <a:off x="304800" y="3886200"/>
            <a:ext cx="5181600" cy="243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lgn="ctr">
              <a:buFontTx/>
              <a:buNone/>
            </a:pPr>
            <a:endParaRPr lang="en-US" sz="900" dirty="0" smtClean="0">
              <a:solidFill>
                <a:srgbClr val="FFFF00"/>
              </a:solidFill>
            </a:endParaRPr>
          </a:p>
          <a:p>
            <a:pPr>
              <a:buFont typeface="Arial" pitchFamily="34" charset="0"/>
              <a:buChar char="•"/>
            </a:pPr>
            <a:r>
              <a:rPr lang="en-US" sz="2200" dirty="0" smtClean="0"/>
              <a:t>Light ion therapy (e.g. Carbon)</a:t>
            </a:r>
          </a:p>
          <a:p>
            <a:pPr lvl="1"/>
            <a:r>
              <a:rPr lang="en-US" sz="1900" dirty="0" smtClean="0"/>
              <a:t>Higher biological effectiveness</a:t>
            </a:r>
          </a:p>
          <a:p>
            <a:pPr lvl="1"/>
            <a:r>
              <a:rPr lang="en-US" sz="1900" dirty="0" smtClean="0"/>
              <a:t>Superior dose distribution</a:t>
            </a:r>
          </a:p>
          <a:p>
            <a:pPr>
              <a:buFont typeface="Arial" pitchFamily="34" charset="0"/>
              <a:buChar char="•"/>
            </a:pPr>
            <a:r>
              <a:rPr lang="en-US" sz="2200" dirty="0" smtClean="0"/>
              <a:t>The U.S. does not have a carbon </a:t>
            </a:r>
            <a:r>
              <a:rPr lang="en-US" sz="2200" smtClean="0"/>
              <a:t>therapy </a:t>
            </a:r>
            <a:r>
              <a:rPr lang="en-US" sz="2200" smtClean="0"/>
              <a:t>facility</a:t>
            </a:r>
          </a:p>
          <a:p>
            <a:pPr>
              <a:buFont typeface="Arial" pitchFamily="34" charset="0"/>
              <a:buChar char="•"/>
            </a:pPr>
            <a:r>
              <a:rPr lang="en-US" sz="2200" smtClean="0"/>
              <a:t>Technologies </a:t>
            </a:r>
            <a:r>
              <a:rPr lang="en-US" sz="2200" dirty="0" smtClean="0"/>
              <a:t>directed at more compact designs are pursued at national labs</a:t>
            </a:r>
          </a:p>
        </p:txBody>
      </p:sp>
      <p:sp>
        <p:nvSpPr>
          <p:cNvPr id="10" name="Footer Placeholder 3"/>
          <p:cNvSpPr>
            <a:spLocks noGrp="1"/>
          </p:cNvSpPr>
          <p:nvPr>
            <p:ph type="ftr" sz="quarter" idx="10"/>
          </p:nvPr>
        </p:nvSpPr>
        <p:spPr>
          <a:xfrm>
            <a:off x="762000" y="6324600"/>
            <a:ext cx="6248400" cy="361950"/>
          </a:xfrm>
        </p:spPr>
        <p:txBody>
          <a:bodyPr/>
          <a:lstStyle/>
          <a:p>
            <a:pPr>
              <a:defRPr/>
            </a:pPr>
            <a:r>
              <a:rPr lang="en-US" dirty="0" smtClean="0"/>
              <a:t>S. Henderson, IEEE NSS, Oct. 30,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2808718"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402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51170</TotalTime>
  <Words>2635</Words>
  <Application>Microsoft Office PowerPoint</Application>
  <PresentationFormat>On-screen Show (4:3)</PresentationFormat>
  <Paragraphs>345</Paragraphs>
  <Slides>29</Slides>
  <Notes>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Factory</vt:lpstr>
      <vt:lpstr>Ripple</vt:lpstr>
      <vt:lpstr>Overview of Industrial, Medical, Energy and Security-Related Accelerator Use</vt:lpstr>
      <vt:lpstr>Accelerators for America’s Future</vt:lpstr>
      <vt:lpstr>PowerPoint Presentation</vt:lpstr>
      <vt:lpstr>Accelerators By the Numbers</vt:lpstr>
      <vt:lpstr>Accelerators are Essential Tools in Industry</vt:lpstr>
      <vt:lpstr>Industrial Accelerator Business</vt:lpstr>
      <vt:lpstr>Trends in Industrial Accelerators: Environmental Applications</vt:lpstr>
      <vt:lpstr>Accelerators are Essential Tools for Medical Treatment and Diagnosis</vt:lpstr>
      <vt:lpstr>Trends in Accelerators for Medical Applications</vt:lpstr>
      <vt:lpstr>Trends in Accelerators for Medical Applications</vt:lpstr>
      <vt:lpstr>Accelerators for Security</vt:lpstr>
      <vt:lpstr>Trends in Accelerators for Security and Defense</vt:lpstr>
      <vt:lpstr>Accelerators in the Energy Sector</vt:lpstr>
      <vt:lpstr>Accelerators in the Energy Sector</vt:lpstr>
      <vt:lpstr>PowerPoint Presentation</vt:lpstr>
      <vt:lpstr>Senate Energy and Water Subcommittee Mark-up</vt:lpstr>
      <vt:lpstr>Accelerator Stewardship Task Force</vt:lpstr>
      <vt:lpstr>How Accelerator Physicists Think About R&amp;D: The Grand Challenges</vt:lpstr>
      <vt:lpstr>Connecting the Dots:   From Science to Application </vt:lpstr>
      <vt:lpstr>Accelerator Stewardship Task Force Suggestions</vt:lpstr>
      <vt:lpstr>One Example of Trying to Make the Connection: the Illinois Accelerator Research Center (IARC)</vt:lpstr>
      <vt:lpstr>Summary</vt:lpstr>
      <vt:lpstr>PowerPoint Presentation</vt:lpstr>
      <vt:lpstr>PowerPoint Presentation</vt:lpstr>
      <vt:lpstr>Commercial Accelerator Business</vt:lpstr>
      <vt:lpstr>Accelerator vendors worldwide</vt:lpstr>
      <vt:lpstr>Accelerators for Discovery Science</vt:lpstr>
      <vt:lpstr>Accelerators for Medicine: Recent Trends</vt:lpstr>
      <vt:lpstr>Applications of Accelerators in National Security: Radiography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Stuart D. Henderson x4666 15594N</dc:creator>
  <cp:lastModifiedBy>Stuart D. Henderson</cp:lastModifiedBy>
  <cp:revision>810</cp:revision>
  <cp:lastPrinted>2011-03-30T21:22:54Z</cp:lastPrinted>
  <dcterms:created xsi:type="dcterms:W3CDTF">2008-08-01T20:03:26Z</dcterms:created>
  <dcterms:modified xsi:type="dcterms:W3CDTF">2012-10-30T17:46:25Z</dcterms:modified>
</cp:coreProperties>
</file>