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8" r:id="rId5"/>
    <p:sldMasterId id="2147483712" r:id="rId6"/>
    <p:sldMasterId id="2147483726" r:id="rId7"/>
    <p:sldMasterId id="2147483739" r:id="rId8"/>
    <p:sldMasterId id="2147483752" r:id="rId9"/>
  </p:sldMasterIdLst>
  <p:notesMasterIdLst>
    <p:notesMasterId r:id="rId50"/>
  </p:notesMasterIdLst>
  <p:sldIdLst>
    <p:sldId id="257" r:id="rId10"/>
    <p:sldId id="260" r:id="rId11"/>
    <p:sldId id="261" r:id="rId12"/>
    <p:sldId id="279" r:id="rId13"/>
    <p:sldId id="278" r:id="rId14"/>
    <p:sldId id="256" r:id="rId15"/>
    <p:sldId id="288" r:id="rId16"/>
    <p:sldId id="259" r:id="rId17"/>
    <p:sldId id="267" r:id="rId18"/>
    <p:sldId id="289" r:id="rId19"/>
    <p:sldId id="290" r:id="rId20"/>
    <p:sldId id="280" r:id="rId21"/>
    <p:sldId id="274" r:id="rId22"/>
    <p:sldId id="276" r:id="rId23"/>
    <p:sldId id="263" r:id="rId24"/>
    <p:sldId id="265" r:id="rId25"/>
    <p:sldId id="277" r:id="rId26"/>
    <p:sldId id="292" r:id="rId27"/>
    <p:sldId id="315" r:id="rId28"/>
    <p:sldId id="316" r:id="rId29"/>
    <p:sldId id="317" r:id="rId30"/>
    <p:sldId id="318" r:id="rId31"/>
    <p:sldId id="319" r:id="rId32"/>
    <p:sldId id="323" r:id="rId33"/>
    <p:sldId id="262" r:id="rId34"/>
    <p:sldId id="322" r:id="rId35"/>
    <p:sldId id="291" r:id="rId36"/>
    <p:sldId id="258" r:id="rId37"/>
    <p:sldId id="296" r:id="rId38"/>
    <p:sldId id="297" r:id="rId39"/>
    <p:sldId id="313" r:id="rId40"/>
    <p:sldId id="314" r:id="rId41"/>
    <p:sldId id="301" r:id="rId42"/>
    <p:sldId id="305" r:id="rId43"/>
    <p:sldId id="320" r:id="rId44"/>
    <p:sldId id="321" r:id="rId45"/>
    <p:sldId id="308" r:id="rId46"/>
    <p:sldId id="309" r:id="rId47"/>
    <p:sldId id="312" r:id="rId48"/>
    <p:sldId id="268" r:id="rId49"/>
  </p:sldIdLst>
  <p:sldSz cx="9144000" cy="6858000" type="screen4x3"/>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2" d="100"/>
          <a:sy n="132" d="100"/>
        </p:scale>
        <p:origin x="-1014" y="-78"/>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D21D1-C1BC-43EC-A3B3-67A040F03193}" type="datetimeFigureOut">
              <a:rPr lang="en-GB" smtClean="0"/>
              <a:pPr/>
              <a:t>19/10/2012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7C086-8084-4831-8FFB-567C3BE6A309}" type="slidenum">
              <a:rPr lang="en-GB" smtClean="0"/>
              <a:pPr/>
              <a:t>‹#›</a:t>
            </a:fld>
            <a:endParaRPr lang="en-GB"/>
          </a:p>
        </p:txBody>
      </p:sp>
    </p:spTree>
    <p:extLst>
      <p:ext uri="{BB962C8B-B14F-4D97-AF65-F5344CB8AC3E}">
        <p14:creationId xmlns:p14="http://schemas.microsoft.com/office/powerpoint/2010/main" val="346797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67C086-8084-4831-8FFB-567C3BE6A309}" type="slidenum">
              <a:rPr lang="en-GB" smtClean="0"/>
              <a:pPr/>
              <a:t>8</a:t>
            </a:fld>
            <a:endParaRPr lang="en-GB"/>
          </a:p>
        </p:txBody>
      </p:sp>
    </p:spTree>
    <p:extLst>
      <p:ext uri="{BB962C8B-B14F-4D97-AF65-F5344CB8AC3E}">
        <p14:creationId xmlns:p14="http://schemas.microsoft.com/office/powerpoint/2010/main" val="409993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First</a:t>
            </a:r>
            <a:r>
              <a:rPr lang="es-ES" dirty="0" smtClean="0"/>
              <a:t>, </a:t>
            </a:r>
            <a:r>
              <a:rPr lang="es-ES" dirty="0" err="1" smtClean="0"/>
              <a:t>we</a:t>
            </a:r>
            <a:r>
              <a:rPr lang="es-ES" dirty="0" smtClean="0"/>
              <a:t> </a:t>
            </a:r>
            <a:r>
              <a:rPr lang="es-ES" dirty="0" err="1" smtClean="0"/>
              <a:t>should</a:t>
            </a:r>
            <a:r>
              <a:rPr lang="es-ES" dirty="0" smtClean="0"/>
              <a:t> </a:t>
            </a:r>
            <a:r>
              <a:rPr lang="es-ES" dirty="0" err="1" smtClean="0"/>
              <a:t>understand</a:t>
            </a:r>
            <a:r>
              <a:rPr lang="es-ES" dirty="0" smtClean="0"/>
              <a:t> </a:t>
            </a:r>
            <a:r>
              <a:rPr lang="es-ES" dirty="0" err="1" smtClean="0"/>
              <a:t>which</a:t>
            </a:r>
            <a:r>
              <a:rPr lang="es-ES" dirty="0" smtClean="0"/>
              <a:t> are </a:t>
            </a:r>
            <a:r>
              <a:rPr lang="es-ES" dirty="0" err="1" smtClean="0"/>
              <a:t>the</a:t>
            </a:r>
            <a:r>
              <a:rPr lang="es-ES" dirty="0" smtClean="0"/>
              <a:t> </a:t>
            </a:r>
            <a:r>
              <a:rPr lang="es-ES" dirty="0" err="1" smtClean="0"/>
              <a:t>characteristics</a:t>
            </a:r>
            <a:r>
              <a:rPr lang="es-ES" dirty="0" smtClean="0"/>
              <a:t> of a </a:t>
            </a:r>
            <a:r>
              <a:rPr lang="es-ES" dirty="0" err="1" smtClean="0"/>
              <a:t>therapeutical</a:t>
            </a:r>
            <a:r>
              <a:rPr lang="es-ES" dirty="0" smtClean="0"/>
              <a:t> </a:t>
            </a:r>
            <a:r>
              <a:rPr lang="es-ES" dirty="0" err="1" smtClean="0"/>
              <a:t>beam</a:t>
            </a:r>
            <a:r>
              <a:rPr lang="es-ES" dirty="0" smtClean="0"/>
              <a:t>.</a:t>
            </a:r>
            <a:r>
              <a:rPr lang="es-ES" baseline="0" dirty="0" smtClean="0"/>
              <a:t> </a:t>
            </a:r>
          </a:p>
          <a:p>
            <a:endParaRPr lang="es-E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Hadrontherapy is the radiotherapy technique that exploits the advantegeous depth-dose profile of hadrons while traversing the matter. Proton beams of 200 MeV and carbon ions beams of about 400 MeV/u are needed for killing tumoural cells at 27 cm depth. Intensity: a couple of nA. </a:t>
            </a:r>
          </a:p>
          <a:p>
            <a:endParaRPr lang="es-ES" dirty="0" smtClean="0"/>
          </a:p>
          <a:p>
            <a:r>
              <a:rPr lang="it-IT" dirty="0" smtClean="0"/>
              <a:t>Proton and carbon ion beams present advantegeous depth-dose distributions (Bragg peak) with respect to X rays. Carbon ions beams produce clustered damages to the DNA of the traversed cells which allows the control of tumours which are “radioresistant” to both X-rays and protons. </a:t>
            </a:r>
          </a:p>
          <a:p>
            <a:endParaRPr lang="it-IT" dirty="0" smtClean="0"/>
          </a:p>
          <a:p>
            <a:r>
              <a:rPr lang="it-IT" dirty="0" smtClean="0"/>
              <a:t>The depth at which the maximum dose delivery occurs can be modified by changing the beam energy. </a:t>
            </a:r>
          </a:p>
          <a:p>
            <a:endParaRPr lang="it-IT" dirty="0" smtClean="0"/>
          </a:p>
          <a:p>
            <a:r>
              <a:rPr lang="it-IT" dirty="0" smtClean="0"/>
              <a:t>The accelerators should provide small currents of proton and carbon ions (less than a couple of nanoamperes) of energies larger than 200 MeV and 400 MeV/u, respectively if one wants to reach tumoural cells located at 27 centimeters depth.  </a:t>
            </a:r>
          </a:p>
          <a:p>
            <a:endParaRPr lang="en-GB" dirty="0"/>
          </a:p>
        </p:txBody>
      </p:sp>
      <p:sp>
        <p:nvSpPr>
          <p:cNvPr id="4" name="Slide Number Placeholder 3"/>
          <p:cNvSpPr>
            <a:spLocks noGrp="1"/>
          </p:cNvSpPr>
          <p:nvPr>
            <p:ph type="sldNum" sz="quarter" idx="10"/>
          </p:nvPr>
        </p:nvSpPr>
        <p:spPr/>
        <p:txBody>
          <a:bodyPr/>
          <a:lstStyle/>
          <a:p>
            <a:fld id="{A9179387-7950-4BD5-A1E1-1BCE563144C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02924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egnaposto immagine diapositiva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86370" name="Segnaposto note 2"/>
          <p:cNvSpPr>
            <a:spLocks noGrp="1"/>
          </p:cNvSpPr>
          <p:nvPr>
            <p:ph type="body" idx="1"/>
          </p:nvPr>
        </p:nvSpPr>
        <p:spPr>
          <a:noFill/>
          <a:ln/>
        </p:spPr>
        <p:txBody>
          <a:bodyPr/>
          <a:lstStyle/>
          <a:p>
            <a:r>
              <a:rPr lang="en-US" smtClean="0">
                <a:ea typeface="ＭＳ Ｐゴシック"/>
                <a:cs typeface="ＭＳ Ｐゴシック"/>
              </a:rPr>
              <a:t>For these hadrontherapy applications the Italian  research foundation TERA proposes a new type of accelerator, the cyclinac, made of a high-frequency linac which boosts the energy of the hadrons accelerated by a cyclotron. CABOTO is the newest proposal of TERA and will accelerate </a:t>
            </a:r>
          </a:p>
          <a:p>
            <a:endParaRPr lang="fr-CH" smtClean="0">
              <a:ea typeface="ＭＳ Ｐゴシック"/>
              <a:cs typeface="ＭＳ Ｐゴシック"/>
            </a:endParaRPr>
          </a:p>
          <a:p>
            <a:r>
              <a:rPr lang="en-US" smtClean="0">
                <a:ea typeface="ＭＳ Ｐゴシック"/>
                <a:cs typeface="ＭＳ Ｐゴシック"/>
              </a:rPr>
              <a:t> </a:t>
            </a:r>
          </a:p>
          <a:p>
            <a:r>
              <a:rPr lang="fr-CH" smtClean="0">
                <a:ea typeface="ＭＳ Ｐゴシック"/>
                <a:cs typeface="ＭＳ Ｐゴシック"/>
              </a:rPr>
              <a:t>[</a:t>
            </a:r>
            <a:r>
              <a:rPr lang="en-US" smtClean="0"/>
              <a:t>TErapia con Radiazioni Adroniche: Application of physics and computing to medicine and biology]</a:t>
            </a:r>
            <a:endParaRPr lang="en-US" smtClean="0">
              <a:ea typeface="ＭＳ Ｐゴシック"/>
              <a:cs typeface="ＭＳ Ｐゴシック"/>
            </a:endParaRPr>
          </a:p>
          <a:p>
            <a:endParaRPr lang="en-GB" b="1" smtClean="0">
              <a:latin typeface="Arial" charset="0"/>
            </a:endParaRPr>
          </a:p>
          <a:p>
            <a:r>
              <a:rPr lang="en-GB" b="1" smtClean="0">
                <a:latin typeface="Arial" charset="0"/>
              </a:rPr>
              <a:t>[CABOTO</a:t>
            </a:r>
            <a:r>
              <a:rPr lang="en-GB" smtClean="0">
                <a:latin typeface="Arial" charset="0"/>
              </a:rPr>
              <a:t> (</a:t>
            </a:r>
            <a:r>
              <a:rPr lang="en-GB" i="1" smtClean="0">
                <a:latin typeface="Arial" charset="0"/>
              </a:rPr>
              <a:t>Carbon BOoster for Therapy in Oncology </a:t>
            </a:r>
            <a:r>
              <a:rPr lang="en-GB" smtClean="0">
                <a:latin typeface="Arial" charset="0"/>
              </a:rPr>
              <a:t>) works at a higher frequency of </a:t>
            </a:r>
            <a:r>
              <a:rPr lang="en-GB" b="1" smtClean="0">
                <a:latin typeface="Arial" charset="0"/>
              </a:rPr>
              <a:t>5,7 GHz</a:t>
            </a:r>
            <a:r>
              <a:rPr lang="en-GB" smtClean="0">
                <a:latin typeface="Arial" charset="0"/>
              </a:rPr>
              <a:t>, to </a:t>
            </a:r>
            <a:r>
              <a:rPr lang="en-GB" b="1" smtClean="0">
                <a:latin typeface="Arial" charset="0"/>
              </a:rPr>
              <a:t>reduce the overall length</a:t>
            </a:r>
            <a:r>
              <a:rPr lang="en-GB" smtClean="0">
                <a:latin typeface="Arial" charset="0"/>
              </a:rPr>
              <a:t>. The CCL (Cell Coupled Linac) is made of </a:t>
            </a:r>
            <a:r>
              <a:rPr lang="en-GB" b="1" smtClean="0">
                <a:latin typeface="Arial" charset="0"/>
              </a:rPr>
              <a:t>eighteen</a:t>
            </a:r>
            <a:r>
              <a:rPr lang="en-GB" smtClean="0">
                <a:latin typeface="Arial" charset="0"/>
              </a:rPr>
              <a:t> 1,3 m long units (gradient = </a:t>
            </a:r>
            <a:r>
              <a:rPr lang="en-GB" b="1" smtClean="0">
                <a:latin typeface="Arial" charset="0"/>
              </a:rPr>
              <a:t>40 MV/m</a:t>
            </a:r>
            <a:r>
              <a:rPr lang="en-GB" smtClean="0">
                <a:latin typeface="Arial" charset="0"/>
              </a:rPr>
              <a:t>, Kilpatrick = 2.9).]</a:t>
            </a:r>
          </a:p>
          <a:p>
            <a:endParaRPr lang="en-GB" smtClean="0">
              <a:latin typeface="Arial" charset="0"/>
            </a:endParaRPr>
          </a:p>
          <a:p>
            <a:endParaRPr lang="en-US" smtClean="0">
              <a:latin typeface="Arial" charset="0"/>
            </a:endParaRPr>
          </a:p>
          <a:p>
            <a:endParaRPr lang="it-IT" smtClean="0"/>
          </a:p>
        </p:txBody>
      </p:sp>
      <p:sp>
        <p:nvSpPr>
          <p:cNvPr id="186371" name="Segnaposto numero diapositiva 3"/>
          <p:cNvSpPr>
            <a:spLocks noGrp="1"/>
          </p:cNvSpPr>
          <p:nvPr>
            <p:ph type="sldNum" sz="quarter" idx="5"/>
          </p:nvPr>
        </p:nvSpPr>
        <p:spPr>
          <a:noFill/>
        </p:spPr>
        <p:txBody>
          <a:bodyPr/>
          <a:lstStyle/>
          <a:p>
            <a:fld id="{5F01513D-06DB-4202-A319-7B39BB98D81E}" type="slidenum">
              <a:rPr lang="en-US" smtClean="0">
                <a:solidFill>
                  <a:prstClr val="black"/>
                </a:solidFill>
              </a:rPr>
              <a:pPr/>
              <a:t>14</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5E3B6-200B-4A5A-BE70-ACBC660151E2}" type="slidenum">
              <a:rPr lang="en-US">
                <a:solidFill>
                  <a:prstClr val="black"/>
                </a:solidFill>
              </a:rPr>
              <a:pPr/>
              <a:t>19</a:t>
            </a:fld>
            <a:endParaRPr lang="en-US">
              <a:solidFill>
                <a:prstClr val="black"/>
              </a:solidFill>
            </a:endParaRPr>
          </a:p>
        </p:txBody>
      </p:sp>
      <p:sp>
        <p:nvSpPr>
          <p:cNvPr id="961538" name="Rectangle 2"/>
          <p:cNvSpPr>
            <a:spLocks noGrp="1" noRot="1" noChangeAspect="1" noChangeArrowheads="1" noTextEdit="1"/>
          </p:cNvSpPr>
          <p:nvPr>
            <p:ph type="sldImg"/>
          </p:nvPr>
        </p:nvSpPr>
        <p:spPr>
          <a:xfrm>
            <a:off x="1143000" y="685800"/>
            <a:ext cx="4576763" cy="3432175"/>
          </a:xfrm>
          <a:ln/>
        </p:spPr>
      </p:sp>
      <p:sp>
        <p:nvSpPr>
          <p:cNvPr id="961539" name="Rectangle 3"/>
          <p:cNvSpPr>
            <a:spLocks noGrp="1" noChangeArrowheads="1"/>
          </p:cNvSpPr>
          <p:nvPr>
            <p:ph type="body" idx="1"/>
          </p:nvPr>
        </p:nvSpPr>
        <p:spPr>
          <a:xfrm>
            <a:off x="917711" y="4344607"/>
            <a:ext cx="5022580" cy="4113556"/>
          </a:xfrm>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1A9EDC-7EE2-4292-A94E-BDE23178658A}" type="slidenum">
              <a:rPr lang="en-US">
                <a:solidFill>
                  <a:prstClr val="black"/>
                </a:solidFill>
              </a:rPr>
              <a:pPr/>
              <a:t>20</a:t>
            </a:fld>
            <a:endParaRPr lang="en-US">
              <a:solidFill>
                <a:prstClr val="black"/>
              </a:solidFill>
            </a:endParaRPr>
          </a:p>
        </p:txBody>
      </p:sp>
      <p:sp>
        <p:nvSpPr>
          <p:cNvPr id="963586" name="Rectangle 2"/>
          <p:cNvSpPr>
            <a:spLocks noGrp="1" noRot="1" noChangeAspect="1" noChangeArrowheads="1" noTextEdit="1"/>
          </p:cNvSpPr>
          <p:nvPr>
            <p:ph type="sldImg"/>
          </p:nvPr>
        </p:nvSpPr>
        <p:spPr>
          <a:xfrm>
            <a:off x="1143000" y="685800"/>
            <a:ext cx="4576763" cy="3432175"/>
          </a:xfrm>
          <a:ln/>
        </p:spPr>
      </p:sp>
      <p:sp>
        <p:nvSpPr>
          <p:cNvPr id="9635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983A4-5BFA-4F82-82F1-860E3AF958B8}" type="slidenum">
              <a:rPr lang="en-US">
                <a:solidFill>
                  <a:prstClr val="black"/>
                </a:solidFill>
              </a:rPr>
              <a:pPr/>
              <a:t>21</a:t>
            </a:fld>
            <a:endParaRPr lang="en-US">
              <a:solidFill>
                <a:prstClr val="black"/>
              </a:solidFill>
            </a:endParaRPr>
          </a:p>
        </p:txBody>
      </p:sp>
      <p:sp>
        <p:nvSpPr>
          <p:cNvPr id="755714" name="Rectangle 2"/>
          <p:cNvSpPr>
            <a:spLocks noGrp="1" noRot="1" noChangeAspect="1" noChangeArrowheads="1" noTextEdit="1"/>
          </p:cNvSpPr>
          <p:nvPr>
            <p:ph type="sldImg"/>
          </p:nvPr>
        </p:nvSpPr>
        <p:spPr>
          <a:xfrm>
            <a:off x="1143000" y="685800"/>
            <a:ext cx="4576763" cy="3432175"/>
          </a:xfrm>
          <a:ln/>
        </p:spPr>
      </p:sp>
      <p:sp>
        <p:nvSpPr>
          <p:cNvPr id="7557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66788">
              <a:defRPr sz="1400">
                <a:solidFill>
                  <a:schemeClr val="tx1"/>
                </a:solidFill>
                <a:latin typeface="Arial" pitchFamily="34" charset="0"/>
                <a:ea typeface="ＭＳ Ｐゴシック" pitchFamily="34" charset="-128"/>
              </a:defRPr>
            </a:lvl1pPr>
            <a:lvl2pPr marL="742950" indent="-285750" defTabSz="966788">
              <a:defRPr sz="1400">
                <a:solidFill>
                  <a:schemeClr val="tx1"/>
                </a:solidFill>
                <a:latin typeface="Arial" pitchFamily="34" charset="0"/>
                <a:ea typeface="ＭＳ Ｐゴシック" pitchFamily="34" charset="-128"/>
              </a:defRPr>
            </a:lvl2pPr>
            <a:lvl3pPr marL="1143000" indent="-228600" defTabSz="966788">
              <a:defRPr sz="1400">
                <a:solidFill>
                  <a:schemeClr val="tx1"/>
                </a:solidFill>
                <a:latin typeface="Arial" pitchFamily="34" charset="0"/>
                <a:ea typeface="ＭＳ Ｐゴシック" pitchFamily="34" charset="-128"/>
              </a:defRPr>
            </a:lvl3pPr>
            <a:lvl4pPr marL="1600200" indent="-228600" defTabSz="966788">
              <a:defRPr sz="1400">
                <a:solidFill>
                  <a:schemeClr val="tx1"/>
                </a:solidFill>
                <a:latin typeface="Arial" pitchFamily="34" charset="0"/>
                <a:ea typeface="ＭＳ Ｐゴシック" pitchFamily="34" charset="-128"/>
              </a:defRPr>
            </a:lvl4pPr>
            <a:lvl5pPr marL="2057400" indent="-228600" defTabSz="966788">
              <a:defRPr sz="1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fld id="{AF3FEA23-2933-40BB-AF55-AA284A718D4C}" type="slidenum">
              <a:rPr lang="en-US" sz="1200">
                <a:solidFill>
                  <a:prstClr val="black"/>
                </a:solidFill>
              </a:rPr>
              <a:pPr/>
              <a:t>22</a:t>
            </a:fld>
            <a:endParaRPr lang="en-US" sz="1200">
              <a:solidFill>
                <a:prstClr val="black"/>
              </a:solidFill>
            </a:endParaRPr>
          </a:p>
        </p:txBody>
      </p:sp>
      <p:sp>
        <p:nvSpPr>
          <p:cNvPr id="12291" name="Rectangle 2"/>
          <p:cNvSpPr>
            <a:spLocks noGrp="1" noRot="1" noChangeAspect="1" noChangeArrowheads="1" noTextEdit="1"/>
          </p:cNvSpPr>
          <p:nvPr>
            <p:ph type="sldImg"/>
          </p:nvPr>
        </p:nvSpPr>
        <p:spPr>
          <a:xfrm>
            <a:off x="1143000" y="685800"/>
            <a:ext cx="4576763" cy="3432175"/>
          </a:xfrm>
          <a:ln/>
        </p:spPr>
      </p:sp>
      <p:sp>
        <p:nvSpPr>
          <p:cNvPr id="12292"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57219-BA2C-4084-9284-31C9691E2EBF}" type="slidenum">
              <a:rPr lang="en-US">
                <a:solidFill>
                  <a:prstClr val="black"/>
                </a:solidFill>
              </a:rPr>
              <a:pPr/>
              <a:t>23</a:t>
            </a:fld>
            <a:endParaRPr lang="en-US">
              <a:solidFill>
                <a:prstClr val="black"/>
              </a:solidFill>
            </a:endParaRPr>
          </a:p>
        </p:txBody>
      </p:sp>
      <p:sp>
        <p:nvSpPr>
          <p:cNvPr id="990210" name="Rectangle 2"/>
          <p:cNvSpPr>
            <a:spLocks noGrp="1" noRot="1" noChangeAspect="1" noChangeArrowheads="1" noTextEdit="1"/>
          </p:cNvSpPr>
          <p:nvPr>
            <p:ph type="sldImg"/>
          </p:nvPr>
        </p:nvSpPr>
        <p:spPr>
          <a:ln/>
        </p:spPr>
      </p:sp>
      <p:sp>
        <p:nvSpPr>
          <p:cNvPr id="990211" name="Rectangle 3"/>
          <p:cNvSpPr>
            <a:spLocks noGrp="1" noChangeArrowheads="1"/>
          </p:cNvSpPr>
          <p:nvPr>
            <p:ph type="body" idx="1"/>
          </p:nvPr>
        </p:nvSpPr>
        <p:spPr>
          <a:xfrm>
            <a:off x="917711" y="4341682"/>
            <a:ext cx="5022580" cy="4116481"/>
          </a:xfrm>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A5F973-9BFF-4084-A35E-A4A298AFF593}" type="slidenum">
              <a:rPr lang="en-US" smtClean="0">
                <a:solidFill>
                  <a:prstClr val="black"/>
                </a:solidFill>
              </a:rPr>
              <a:pPr/>
              <a:t>31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298815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16699254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93928E-C30B-45B8-A296-E969371FC9ED}" type="datetimeFigureOut">
              <a:rPr lang="en-US">
                <a:solidFill>
                  <a:prstClr val="black">
                    <a:tint val="75000"/>
                  </a:prstClr>
                </a:solidFill>
              </a:rPr>
              <a:pPr>
                <a:defRPr/>
              </a:pPr>
              <a:t>10/19/2012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EBA242-EF9C-4A78-BCCB-C6916D4A82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683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1D5CD66-5DE3-482C-8F65-760C5741D245}" type="datetimeFigureOut">
              <a:rPr lang="en-US">
                <a:solidFill>
                  <a:prstClr val="black">
                    <a:tint val="75000"/>
                  </a:prstClr>
                </a:solidFill>
              </a:rPr>
              <a:pPr>
                <a:defRPr/>
              </a:pPr>
              <a:t>10/19/2012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5C8CD42-D5D8-43D2-89EC-7A272D82A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66329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8679D94-B072-4456-8F8A-AF143065ACDA}" type="datetimeFigureOut">
              <a:rPr lang="en-US">
                <a:solidFill>
                  <a:prstClr val="black">
                    <a:tint val="75000"/>
                  </a:prstClr>
                </a:solidFill>
              </a:rPr>
              <a:pPr>
                <a:defRPr/>
              </a:pPr>
              <a:t>10/19/2012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B01670-B5A4-418E-9D60-164F2CC91F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79181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306C5E-FF5B-4F0B-B036-334903D5B913}" type="datetimeFigureOut">
              <a:rPr lang="en-US">
                <a:solidFill>
                  <a:prstClr val="black">
                    <a:tint val="75000"/>
                  </a:prstClr>
                </a:solidFill>
              </a:rPr>
              <a:pPr>
                <a:defRPr/>
              </a:pPr>
              <a:t>10/19/2012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814DE18-6ACB-4FB5-903A-7532BE0687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49342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3ABCBD-E2B9-4E64-84D0-608FD7365FE7}" type="datetimeFigureOut">
              <a:rPr lang="en-US">
                <a:solidFill>
                  <a:prstClr val="black">
                    <a:tint val="75000"/>
                  </a:prstClr>
                </a:solidFill>
              </a:rPr>
              <a:pPr>
                <a:defRPr/>
              </a:pPr>
              <a:t>10/19/2012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83838C-56BF-4128-92CF-791CB9E56A4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8152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703EA5-3803-4B3B-BE08-689248121683}" type="datetimeFigureOut">
              <a:rPr lang="en-US">
                <a:solidFill>
                  <a:prstClr val="black">
                    <a:tint val="75000"/>
                  </a:prstClr>
                </a:solidFill>
              </a:rPr>
              <a:pPr>
                <a:defRPr/>
              </a:pPr>
              <a:t>10/19/2012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21D752-83D7-4500-A915-7EB98F4FEF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1196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23008E-9BFB-4331-9093-12EB13AA7097}" type="datetimeFigureOut">
              <a:rPr lang="en-US">
                <a:solidFill>
                  <a:prstClr val="black">
                    <a:tint val="75000"/>
                  </a:prstClr>
                </a:solidFill>
              </a:rPr>
              <a:pPr>
                <a:def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56501C-2ECB-4BAC-B0C3-B392BD706B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3313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283D51-6161-40AD-8341-0359F84B82C9}" type="datetimeFigureOut">
              <a:rPr lang="en-US">
                <a:solidFill>
                  <a:prstClr val="black">
                    <a:tint val="75000"/>
                  </a:prstClr>
                </a:solidFill>
              </a:rPr>
              <a:pPr>
                <a:def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1A9CA9-F061-470E-9F2A-4B09EFADB2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66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220825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132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20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74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17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45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49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144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64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1530990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414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653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681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8807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6668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0461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1972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3972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467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A23B2559-A70B-429B-A587-0A44BA87C5DE}" type="datetimeFigureOut">
              <a:rPr lang="en-GB" smtClean="0">
                <a:solidFill>
                  <a:prstClr val="white">
                    <a:lumMod val="50000"/>
                  </a:prstClr>
                </a:solidFill>
              </a:rPr>
              <a:pPr/>
              <a:t>19/10/2012</a:t>
            </a:fld>
            <a:endParaRPr lang="en-GB">
              <a:solidFill>
                <a:prstClr val="white">
                  <a:lumMod val="50000"/>
                </a:prstClr>
              </a:solidFill>
            </a:endParaRPr>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GB">
              <a:solidFill>
                <a:prstClr val="white">
                  <a:lumMod val="50000"/>
                </a:prstClr>
              </a:solidFill>
            </a:endParaRPr>
          </a:p>
        </p:txBody>
      </p:sp>
      <p:sp>
        <p:nvSpPr>
          <p:cNvPr id="4" name="Slide Number Placeholder 3"/>
          <p:cNvSpPr>
            <a:spLocks noGrp="1"/>
          </p:cNvSpPr>
          <p:nvPr>
            <p:ph type="sldNum" sz="quarter" idx="12"/>
          </p:nvPr>
        </p:nvSpPr>
        <p:spPr/>
        <p:txBody>
          <a:bodyPr/>
          <a:lstStyle>
            <a:lvl1pPr>
              <a:defRPr>
                <a:solidFill>
                  <a:schemeClr val="bg1">
                    <a:lumMod val="50000"/>
                  </a:schemeClr>
                </a:solidFill>
              </a:defRPr>
            </a:lvl1pPr>
          </a:lstStyle>
          <a:p>
            <a:fld id="{B287DC5D-B32C-4814-8BB4-5098EB46A09C}" type="slidenum">
              <a:rPr lang="en-GB" smtClean="0">
                <a:solidFill>
                  <a:prstClr val="white">
                    <a:lumMod val="50000"/>
                  </a:prstClr>
                </a:solidFill>
              </a:rPr>
              <a:pPr/>
              <a:t>‹#›</a:t>
            </a:fld>
            <a:endParaRPr lang="en-GB">
              <a:solidFill>
                <a:prstClr val="white">
                  <a:lumMod val="50000"/>
                </a:prstClr>
              </a:solidFill>
            </a:endParaRPr>
          </a:p>
        </p:txBody>
      </p:sp>
      <p:sp>
        <p:nvSpPr>
          <p:cNvPr id="5" name="TextBox 4"/>
          <p:cNvSpPr txBox="1"/>
          <p:nvPr userDrawn="1"/>
        </p:nvSpPr>
        <p:spPr>
          <a:xfrm>
            <a:off x="6948264" y="6381328"/>
            <a:ext cx="1735155" cy="369332"/>
          </a:xfrm>
          <a:prstGeom prst="rect">
            <a:avLst/>
          </a:prstGeom>
          <a:noFill/>
        </p:spPr>
        <p:txBody>
          <a:bodyPr wrap="none" rtlCol="0">
            <a:spAutoFit/>
          </a:bodyPr>
          <a:lstStyle/>
          <a:p>
            <a:r>
              <a:rPr lang="en-GB" dirty="0" smtClean="0">
                <a:solidFill>
                  <a:prstClr val="white">
                    <a:lumMod val="50000"/>
                  </a:prstClr>
                </a:solidFill>
              </a:rPr>
              <a:t>Walter Wuensch</a:t>
            </a:r>
            <a:endParaRPr lang="en-GB" dirty="0">
              <a:solidFill>
                <a:prstClr val="white">
                  <a:lumMod val="50000"/>
                </a:prstClr>
              </a:solidFill>
            </a:endParaRPr>
          </a:p>
        </p:txBody>
      </p:sp>
      <p:sp>
        <p:nvSpPr>
          <p:cNvPr id="6" name="TextBox 5"/>
          <p:cNvSpPr txBox="1"/>
          <p:nvPr userDrawn="1"/>
        </p:nvSpPr>
        <p:spPr>
          <a:xfrm>
            <a:off x="3563888" y="6381328"/>
            <a:ext cx="1830950" cy="369332"/>
          </a:xfrm>
          <a:prstGeom prst="rect">
            <a:avLst/>
          </a:prstGeom>
          <a:noFill/>
        </p:spPr>
        <p:txBody>
          <a:bodyPr wrap="none" rtlCol="0">
            <a:spAutoFit/>
          </a:bodyPr>
          <a:lstStyle/>
          <a:p>
            <a:r>
              <a:rPr lang="en-GB" dirty="0" smtClean="0">
                <a:solidFill>
                  <a:prstClr val="white">
                    <a:lumMod val="50000"/>
                  </a:prstClr>
                </a:solidFill>
              </a:rPr>
              <a:t>IEEE NSS and MIC</a:t>
            </a:r>
            <a:endParaRPr lang="en-GB" dirty="0">
              <a:solidFill>
                <a:prstClr val="white">
                  <a:lumMod val="50000"/>
                </a:prstClr>
              </a:solidFill>
            </a:endParaRPr>
          </a:p>
        </p:txBody>
      </p:sp>
      <p:sp>
        <p:nvSpPr>
          <p:cNvPr id="7" name="TextBox 6"/>
          <p:cNvSpPr txBox="1"/>
          <p:nvPr userDrawn="1"/>
        </p:nvSpPr>
        <p:spPr>
          <a:xfrm>
            <a:off x="323528" y="6381328"/>
            <a:ext cx="1756571" cy="369332"/>
          </a:xfrm>
          <a:prstGeom prst="rect">
            <a:avLst/>
          </a:prstGeom>
          <a:noFill/>
        </p:spPr>
        <p:txBody>
          <a:bodyPr wrap="none" rtlCol="0">
            <a:spAutoFit/>
          </a:bodyPr>
          <a:lstStyle/>
          <a:p>
            <a:r>
              <a:rPr lang="en-GB" dirty="0" smtClean="0">
                <a:solidFill>
                  <a:prstClr val="white">
                    <a:lumMod val="50000"/>
                  </a:prstClr>
                </a:solidFill>
              </a:rPr>
              <a:t>30 October 2012</a:t>
            </a:r>
            <a:endParaRPr lang="en-GB" dirty="0">
              <a:solidFill>
                <a:prstClr val="white">
                  <a:lumMod val="50000"/>
                </a:prstClr>
              </a:solidFill>
            </a:endParaRPr>
          </a:p>
        </p:txBody>
      </p:sp>
      <p:pic>
        <p:nvPicPr>
          <p:cNvPr id="8" name="Picture 11"/>
          <p:cNvPicPr>
            <a:picLocks noChangeAspect="1" noChangeArrowheads="1"/>
          </p:cNvPicPr>
          <p:nvPr userDrawn="1"/>
        </p:nvPicPr>
        <p:blipFill>
          <a:blip r:embed="rId2" cstate="print"/>
          <a:srcRect/>
          <a:stretch>
            <a:fillRect/>
          </a:stretch>
        </p:blipFill>
        <p:spPr bwMode="auto">
          <a:xfrm>
            <a:off x="35496" y="44624"/>
            <a:ext cx="806450" cy="806450"/>
          </a:xfrm>
          <a:prstGeom prst="rect">
            <a:avLst/>
          </a:prstGeom>
          <a:noFill/>
          <a:ln w="9525">
            <a:noFill/>
            <a:miter lim="800000"/>
            <a:headEnd/>
            <a:tailEnd/>
          </a:ln>
          <a:effectLst/>
        </p:spPr>
      </p:pic>
      <p:pic>
        <p:nvPicPr>
          <p:cNvPr id="9" name="Picture 2" descr="\\CERN\dfs\Workspaces\w\Wuensch\Photographs, logo\artwork\CLIC logos\CLIC-Logo-Color-BB.jpg"/>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8235280" y="0"/>
            <a:ext cx="908720" cy="908720"/>
          </a:xfrm>
          <a:prstGeom prst="rect">
            <a:avLst/>
          </a:prstGeom>
          <a:noFill/>
        </p:spPr>
      </p:pic>
    </p:spTree>
    <p:extLst>
      <p:ext uri="{BB962C8B-B14F-4D97-AF65-F5344CB8AC3E}">
        <p14:creationId xmlns:p14="http://schemas.microsoft.com/office/powerpoint/2010/main" val="394193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589249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9568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670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1367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1615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04724C8B-FC61-4F9F-B580-1D89662A5A6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32832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11F64B6C-DF0F-4E5D-A64A-879A50AF78D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0410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9CFDB45E-FEB1-43C8-8B87-D19D8AC6CEB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502507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30DD0FF5-0AB7-4145-AA70-28FE77CE4957}"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901779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8" name="Slide Number Placeholder 7"/>
          <p:cNvSpPr>
            <a:spLocks noGrp="1"/>
          </p:cNvSpPr>
          <p:nvPr>
            <p:ph type="sldNum" sz="quarter" idx="11"/>
          </p:nvPr>
        </p:nvSpPr>
        <p:spPr/>
        <p:txBody>
          <a:bodyPr/>
          <a:lstStyle>
            <a:lvl1pPr>
              <a:defRPr/>
            </a:lvl1pPr>
          </a:lstStyle>
          <a:p>
            <a:fld id="{88CA2199-A9B2-4D20-B2B9-EFE73B4935FB}"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411029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p:txBody>
          <a:bodyPr/>
          <a:lstStyle>
            <a:lvl1pPr>
              <a:defRPr/>
            </a:lvl1pPr>
          </a:lstStyle>
          <a:p>
            <a:fld id="{1F730CAD-709A-4AA1-86B3-C89471D074FA}"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59673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194205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3" name="Slide Number Placeholder 2"/>
          <p:cNvSpPr>
            <a:spLocks noGrp="1"/>
          </p:cNvSpPr>
          <p:nvPr>
            <p:ph type="sldNum" sz="quarter" idx="11"/>
          </p:nvPr>
        </p:nvSpPr>
        <p:spPr/>
        <p:txBody>
          <a:bodyPr/>
          <a:lstStyle>
            <a:lvl1pPr>
              <a:defRPr/>
            </a:lvl1pPr>
          </a:lstStyle>
          <a:p>
            <a:fld id="{02391BF8-FE02-4E16-A75C-F989A31B5460}"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386316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E22A8835-FAC6-4731-8B6C-7AF092034AF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154197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29FACA9F-B8AB-421B-9975-9BDBB751A434}"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619197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7A748388-823A-423A-A2D8-99E069D078C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517401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2681F4D1-60A7-46BC-AA5D-A2AD69F0C42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780625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a:xfrm>
            <a:off x="8450263" y="6573838"/>
            <a:ext cx="620712" cy="228600"/>
          </a:xfrm>
        </p:spPr>
        <p:txBody>
          <a:bodyPr/>
          <a:lstStyle>
            <a:lvl1pPr>
              <a:defRPr/>
            </a:lvl1pPr>
          </a:lstStyle>
          <a:p>
            <a:fld id="{F1874822-45DE-4CD3-A0C9-E578E42465E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113476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7" name="Slide Number Placeholder 6"/>
          <p:cNvSpPr>
            <a:spLocks noGrp="1"/>
          </p:cNvSpPr>
          <p:nvPr>
            <p:ph type="sldNum" sz="quarter" idx="11"/>
          </p:nvPr>
        </p:nvSpPr>
        <p:spPr>
          <a:xfrm>
            <a:off x="8450263" y="6573838"/>
            <a:ext cx="620712" cy="228600"/>
          </a:xfrm>
        </p:spPr>
        <p:txBody>
          <a:bodyPr/>
          <a:lstStyle>
            <a:lvl1pPr>
              <a:defRPr/>
            </a:lvl1pPr>
          </a:lstStyle>
          <a:p>
            <a:fld id="{B5919DEE-CC52-45DA-B501-522E2E4BD2D7}"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418266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04724C8B-FC61-4F9F-B580-1D89662A5A6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4017300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11F64B6C-DF0F-4E5D-A64A-879A50AF78D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254712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9CFDB45E-FEB1-43C8-8B87-D19D8AC6CEB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779824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1388261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30DD0FF5-0AB7-4145-AA70-28FE77CE4957}"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355816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8" name="Slide Number Placeholder 7"/>
          <p:cNvSpPr>
            <a:spLocks noGrp="1"/>
          </p:cNvSpPr>
          <p:nvPr>
            <p:ph type="sldNum" sz="quarter" idx="11"/>
          </p:nvPr>
        </p:nvSpPr>
        <p:spPr/>
        <p:txBody>
          <a:bodyPr/>
          <a:lstStyle>
            <a:lvl1pPr>
              <a:defRPr/>
            </a:lvl1pPr>
          </a:lstStyle>
          <a:p>
            <a:fld id="{88CA2199-A9B2-4D20-B2B9-EFE73B4935FB}"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3574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p:txBody>
          <a:bodyPr/>
          <a:lstStyle>
            <a:lvl1pPr>
              <a:defRPr/>
            </a:lvl1pPr>
          </a:lstStyle>
          <a:p>
            <a:fld id="{1F730CAD-709A-4AA1-86B3-C89471D074FA}"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646277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3" name="Slide Number Placeholder 2"/>
          <p:cNvSpPr>
            <a:spLocks noGrp="1"/>
          </p:cNvSpPr>
          <p:nvPr>
            <p:ph type="sldNum" sz="quarter" idx="11"/>
          </p:nvPr>
        </p:nvSpPr>
        <p:spPr/>
        <p:txBody>
          <a:bodyPr/>
          <a:lstStyle>
            <a:lvl1pPr>
              <a:defRPr/>
            </a:lvl1pPr>
          </a:lstStyle>
          <a:p>
            <a:fld id="{02391BF8-FE02-4E16-A75C-F989A31B5460}"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619776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E22A8835-FAC6-4731-8B6C-7AF092034AF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427923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29FACA9F-B8AB-421B-9975-9BDBB751A434}"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295972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7A748388-823A-423A-A2D8-99E069D078C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756892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2681F4D1-60A7-46BC-AA5D-A2AD69F0C42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27741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a:xfrm>
            <a:off x="8450263" y="6573838"/>
            <a:ext cx="620712" cy="228600"/>
          </a:xfrm>
        </p:spPr>
        <p:txBody>
          <a:bodyPr/>
          <a:lstStyle>
            <a:lvl1pPr>
              <a:defRPr/>
            </a:lvl1pPr>
          </a:lstStyle>
          <a:p>
            <a:fld id="{F1874822-45DE-4CD3-A0C9-E578E42465E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92606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7" name="Slide Number Placeholder 6"/>
          <p:cNvSpPr>
            <a:spLocks noGrp="1"/>
          </p:cNvSpPr>
          <p:nvPr>
            <p:ph type="sldNum" sz="quarter" idx="11"/>
          </p:nvPr>
        </p:nvSpPr>
        <p:spPr>
          <a:xfrm>
            <a:off x="8450263" y="6573838"/>
            <a:ext cx="620712" cy="228600"/>
          </a:xfrm>
        </p:spPr>
        <p:txBody>
          <a:bodyPr/>
          <a:lstStyle>
            <a:lvl1pPr>
              <a:defRPr/>
            </a:lvl1pPr>
          </a:lstStyle>
          <a:p>
            <a:fld id="{B5919DEE-CC52-45DA-B501-522E2E4BD2D7}"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90916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10166668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04724C8B-FC61-4F9F-B580-1D89662A5A6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228243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11F64B6C-DF0F-4E5D-A64A-879A50AF78D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562314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9CFDB45E-FEB1-43C8-8B87-D19D8AC6CEB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4060041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30DD0FF5-0AB7-4145-AA70-28FE77CE4957}"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4232954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8" name="Slide Number Placeholder 7"/>
          <p:cNvSpPr>
            <a:spLocks noGrp="1"/>
          </p:cNvSpPr>
          <p:nvPr>
            <p:ph type="sldNum" sz="quarter" idx="11"/>
          </p:nvPr>
        </p:nvSpPr>
        <p:spPr/>
        <p:txBody>
          <a:bodyPr/>
          <a:lstStyle>
            <a:lvl1pPr>
              <a:defRPr/>
            </a:lvl1pPr>
          </a:lstStyle>
          <a:p>
            <a:fld id="{88CA2199-A9B2-4D20-B2B9-EFE73B4935FB}"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412631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p:txBody>
          <a:bodyPr/>
          <a:lstStyle>
            <a:lvl1pPr>
              <a:defRPr/>
            </a:lvl1pPr>
          </a:lstStyle>
          <a:p>
            <a:fld id="{1F730CAD-709A-4AA1-86B3-C89471D074FA}"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643958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3" name="Slide Number Placeholder 2"/>
          <p:cNvSpPr>
            <a:spLocks noGrp="1"/>
          </p:cNvSpPr>
          <p:nvPr>
            <p:ph type="sldNum" sz="quarter" idx="11"/>
          </p:nvPr>
        </p:nvSpPr>
        <p:spPr/>
        <p:txBody>
          <a:bodyPr/>
          <a:lstStyle>
            <a:lvl1pPr>
              <a:defRPr/>
            </a:lvl1pPr>
          </a:lstStyle>
          <a:p>
            <a:fld id="{02391BF8-FE02-4E16-A75C-F989A31B5460}"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195015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E22A8835-FAC6-4731-8B6C-7AF092034AF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4037869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29FACA9F-B8AB-421B-9975-9BDBB751A434}"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396582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7A748388-823A-423A-A2D8-99E069D078C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49535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A23B2559-A70B-429B-A587-0A44BA87C5DE}" type="datetimeFigureOut">
              <a:rPr lang="en-GB" smtClean="0"/>
              <a:pPr/>
              <a:t>19/10/2012</a:t>
            </a:fld>
            <a:endParaRPr lang="en-GB"/>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lumMod val="50000"/>
                  </a:schemeClr>
                </a:solidFill>
              </a:defRPr>
            </a:lvl1pPr>
          </a:lstStyle>
          <a:p>
            <a:fld id="{B287DC5D-B32C-4814-8BB4-5098EB46A09C}" type="slidenum">
              <a:rPr lang="en-GB" smtClean="0"/>
              <a:pPr/>
              <a:t>‹#›</a:t>
            </a:fld>
            <a:endParaRPr lang="en-GB"/>
          </a:p>
        </p:txBody>
      </p:sp>
      <p:sp>
        <p:nvSpPr>
          <p:cNvPr id="5" name="TextBox 4"/>
          <p:cNvSpPr txBox="1"/>
          <p:nvPr userDrawn="1"/>
        </p:nvSpPr>
        <p:spPr>
          <a:xfrm>
            <a:off x="6948264" y="6381328"/>
            <a:ext cx="1735155" cy="369332"/>
          </a:xfrm>
          <a:prstGeom prst="rect">
            <a:avLst/>
          </a:prstGeom>
          <a:noFill/>
        </p:spPr>
        <p:txBody>
          <a:bodyPr wrap="none" rtlCol="0">
            <a:spAutoFit/>
          </a:bodyPr>
          <a:lstStyle/>
          <a:p>
            <a:r>
              <a:rPr lang="en-GB" dirty="0" smtClean="0">
                <a:solidFill>
                  <a:schemeClr val="bg1">
                    <a:lumMod val="50000"/>
                  </a:schemeClr>
                </a:solidFill>
              </a:rPr>
              <a:t>Walter Wuensch</a:t>
            </a:r>
            <a:endParaRPr lang="en-GB" dirty="0">
              <a:solidFill>
                <a:schemeClr val="bg1">
                  <a:lumMod val="50000"/>
                </a:schemeClr>
              </a:solidFill>
            </a:endParaRPr>
          </a:p>
        </p:txBody>
      </p:sp>
      <p:sp>
        <p:nvSpPr>
          <p:cNvPr id="6" name="TextBox 5"/>
          <p:cNvSpPr txBox="1"/>
          <p:nvPr userDrawn="1"/>
        </p:nvSpPr>
        <p:spPr>
          <a:xfrm>
            <a:off x="3563888" y="6381328"/>
            <a:ext cx="1830950" cy="369332"/>
          </a:xfrm>
          <a:prstGeom prst="rect">
            <a:avLst/>
          </a:prstGeom>
          <a:noFill/>
        </p:spPr>
        <p:txBody>
          <a:bodyPr wrap="none" rtlCol="0">
            <a:spAutoFit/>
          </a:bodyPr>
          <a:lstStyle/>
          <a:p>
            <a:r>
              <a:rPr lang="en-GB" dirty="0" smtClean="0">
                <a:solidFill>
                  <a:schemeClr val="bg1">
                    <a:lumMod val="50000"/>
                  </a:schemeClr>
                </a:solidFill>
              </a:rPr>
              <a:t>IEEE NSS</a:t>
            </a:r>
            <a:r>
              <a:rPr lang="en-GB" baseline="0" dirty="0" smtClean="0">
                <a:solidFill>
                  <a:schemeClr val="bg1">
                    <a:lumMod val="50000"/>
                  </a:schemeClr>
                </a:solidFill>
              </a:rPr>
              <a:t> and MIC</a:t>
            </a:r>
            <a:endParaRPr lang="en-GB" dirty="0">
              <a:solidFill>
                <a:schemeClr val="bg1">
                  <a:lumMod val="50000"/>
                </a:schemeClr>
              </a:solidFill>
            </a:endParaRPr>
          </a:p>
        </p:txBody>
      </p:sp>
      <p:sp>
        <p:nvSpPr>
          <p:cNvPr id="7" name="TextBox 6"/>
          <p:cNvSpPr txBox="1"/>
          <p:nvPr userDrawn="1"/>
        </p:nvSpPr>
        <p:spPr>
          <a:xfrm>
            <a:off x="323528" y="6381328"/>
            <a:ext cx="1756571" cy="369332"/>
          </a:xfrm>
          <a:prstGeom prst="rect">
            <a:avLst/>
          </a:prstGeom>
          <a:noFill/>
        </p:spPr>
        <p:txBody>
          <a:bodyPr wrap="none" rtlCol="0">
            <a:spAutoFit/>
          </a:bodyPr>
          <a:lstStyle/>
          <a:p>
            <a:r>
              <a:rPr lang="en-GB" dirty="0" smtClean="0">
                <a:solidFill>
                  <a:schemeClr val="bg1">
                    <a:lumMod val="50000"/>
                  </a:schemeClr>
                </a:solidFill>
              </a:rPr>
              <a:t>30 October 2012</a:t>
            </a:r>
            <a:endParaRPr lang="en-GB" dirty="0">
              <a:solidFill>
                <a:schemeClr val="bg1">
                  <a:lumMod val="50000"/>
                </a:schemeClr>
              </a:solidFill>
            </a:endParaRPr>
          </a:p>
        </p:txBody>
      </p:sp>
      <p:pic>
        <p:nvPicPr>
          <p:cNvPr id="8" name="Picture 11"/>
          <p:cNvPicPr>
            <a:picLocks noChangeAspect="1" noChangeArrowheads="1"/>
          </p:cNvPicPr>
          <p:nvPr userDrawn="1"/>
        </p:nvPicPr>
        <p:blipFill>
          <a:blip r:embed="rId2" cstate="print"/>
          <a:srcRect/>
          <a:stretch>
            <a:fillRect/>
          </a:stretch>
        </p:blipFill>
        <p:spPr bwMode="auto">
          <a:xfrm>
            <a:off x="35496" y="44624"/>
            <a:ext cx="806450" cy="806450"/>
          </a:xfrm>
          <a:prstGeom prst="rect">
            <a:avLst/>
          </a:prstGeom>
          <a:noFill/>
          <a:ln w="9525">
            <a:noFill/>
            <a:miter lim="800000"/>
            <a:headEnd/>
            <a:tailEnd/>
          </a:ln>
          <a:effectLst/>
        </p:spPr>
      </p:pic>
      <p:pic>
        <p:nvPicPr>
          <p:cNvPr id="9" name="Picture 2" descr="\\CERN\dfs\Workspaces\w\Wuensch\Photographs, logo\artwork\CLIC logos\CLIC-Logo-Color-BB.jpg"/>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8235280" y="0"/>
            <a:ext cx="908720" cy="908720"/>
          </a:xfrm>
          <a:prstGeom prst="rect">
            <a:avLst/>
          </a:prstGeom>
          <a:noFill/>
        </p:spPr>
      </p:pic>
    </p:spTree>
    <p:extLst>
      <p:ext uri="{BB962C8B-B14F-4D97-AF65-F5344CB8AC3E}">
        <p14:creationId xmlns:p14="http://schemas.microsoft.com/office/powerpoint/2010/main" val="1894311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2681F4D1-60A7-46BC-AA5D-A2AD69F0C42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275632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a:xfrm>
            <a:off x="8450263" y="6573838"/>
            <a:ext cx="620712" cy="228600"/>
          </a:xfrm>
        </p:spPr>
        <p:txBody>
          <a:bodyPr/>
          <a:lstStyle>
            <a:lvl1pPr>
              <a:defRPr/>
            </a:lvl1pPr>
          </a:lstStyle>
          <a:p>
            <a:fld id="{F1874822-45DE-4CD3-A0C9-E578E42465E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413630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7" name="Slide Number Placeholder 6"/>
          <p:cNvSpPr>
            <a:spLocks noGrp="1"/>
          </p:cNvSpPr>
          <p:nvPr>
            <p:ph type="sldNum" sz="quarter" idx="11"/>
          </p:nvPr>
        </p:nvSpPr>
        <p:spPr>
          <a:xfrm>
            <a:off x="8450263" y="6573838"/>
            <a:ext cx="620712" cy="228600"/>
          </a:xfrm>
        </p:spPr>
        <p:txBody>
          <a:bodyPr/>
          <a:lstStyle>
            <a:lvl1pPr>
              <a:defRPr/>
            </a:lvl1pPr>
          </a:lstStyle>
          <a:p>
            <a:fld id="{B5919DEE-CC52-45DA-B501-522E2E4BD2D7}"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8592856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87D4B17-7D3E-4F7C-8234-E808A442CFBE}"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1761282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8E196AA-6FC4-4E11-904D-5C23B2A7A3B5}"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414511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3DFA216-A71A-4D18-B090-6AF9CFEC379B}"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1097677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5B5FE05-8C8F-4B81-AEED-53A1F8BD2C6C}"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3439755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F59FF6AE-59B6-45CE-9C10-BF1150D7A211}"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2467448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A1C56CCA-C35D-40F0-AEE1-967FCFDF8706}"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2902218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4DC7A871-0AD7-4189-8CA8-BE61A352EC0B}"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1522773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35899047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05EEAFC7-EB9A-434F-88B7-DD8B1F9BF87D}"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13788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E6437B6-47DC-4677-8BB1-67ECCE9E4912}"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3189234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C8CF5BD-E9E1-4185-93D8-5DEE53A53783}"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961355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1AB74D8-FD42-43DE-BED6-E6B708EC071A}"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12653298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it-IT">
                <a:solidFill>
                  <a:srgbClr val="333399"/>
                </a:solidFill>
              </a:rPr>
              <a:t>GdA_LINAC12_XXVI Linear Accelerator Conference, Tel Aviv, Israel, September 9-14, 2012</a:t>
            </a:r>
            <a:endParaRPr lang="en-US">
              <a:solidFill>
                <a:srgbClr val="333399"/>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99D54FE8-9E12-4B77-8FEB-A35EDED3D320}" type="slidenum">
              <a:rPr lang="en-US">
                <a:solidFill>
                  <a:srgbClr val="333399"/>
                </a:solidFill>
              </a:rPr>
              <a:pPr>
                <a:defRPr/>
              </a:pPr>
              <a:t>‹#›</a:t>
            </a:fld>
            <a:endParaRPr lang="en-US">
              <a:solidFill>
                <a:srgbClr val="333399"/>
              </a:solidFill>
              <a:effectLst/>
            </a:endParaRPr>
          </a:p>
        </p:txBody>
      </p:sp>
    </p:spTree>
    <p:extLst>
      <p:ext uri="{BB962C8B-B14F-4D97-AF65-F5344CB8AC3E}">
        <p14:creationId xmlns:p14="http://schemas.microsoft.com/office/powerpoint/2010/main" val="2759055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D4ECEA77-659B-4CAE-8329-E887164A6A49}"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623287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B454F634-8D63-4D23-A592-A7CBE1B8E7DC}"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772141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27CEF01D-303D-4CD3-8F2B-CD3598468B4A}"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315195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AB499EF4-5FE4-48D3-9F4D-04036E859271}"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740454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8" name="Slide Number Placeholder 7"/>
          <p:cNvSpPr>
            <a:spLocks noGrp="1"/>
          </p:cNvSpPr>
          <p:nvPr>
            <p:ph type="sldNum" sz="quarter" idx="11"/>
          </p:nvPr>
        </p:nvSpPr>
        <p:spPr/>
        <p:txBody>
          <a:bodyPr/>
          <a:lstStyle>
            <a:lvl1pPr>
              <a:defRPr/>
            </a:lvl1pPr>
          </a:lstStyle>
          <a:p>
            <a:fld id="{51F426C7-A5A6-44E5-A0DA-B2B297A18BE5}"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64082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B2559-A70B-429B-A587-0A44BA87C5DE}" type="datetimeFigureOut">
              <a:rPr lang="en-GB" smtClean="0"/>
              <a:pPr/>
              <a:t>19/10/2012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87DC5D-B32C-4814-8BB4-5098EB46A09C}" type="slidenum">
              <a:rPr lang="en-GB" smtClean="0"/>
              <a:pPr/>
              <a:t>‹#›</a:t>
            </a:fld>
            <a:endParaRPr lang="en-GB"/>
          </a:p>
        </p:txBody>
      </p:sp>
    </p:spTree>
    <p:extLst>
      <p:ext uri="{BB962C8B-B14F-4D97-AF65-F5344CB8AC3E}">
        <p14:creationId xmlns:p14="http://schemas.microsoft.com/office/powerpoint/2010/main" val="661454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p:txBody>
          <a:bodyPr/>
          <a:lstStyle>
            <a:lvl1pPr>
              <a:defRPr/>
            </a:lvl1pPr>
          </a:lstStyle>
          <a:p>
            <a:fld id="{F0A29C24-76F4-4561-AF29-637467D80D6A}"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2348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3" name="Slide Number Placeholder 2"/>
          <p:cNvSpPr>
            <a:spLocks noGrp="1"/>
          </p:cNvSpPr>
          <p:nvPr>
            <p:ph type="sldNum" sz="quarter" idx="11"/>
          </p:nvPr>
        </p:nvSpPr>
        <p:spPr/>
        <p:txBody>
          <a:bodyPr/>
          <a:lstStyle>
            <a:lvl1pPr>
              <a:defRPr/>
            </a:lvl1pPr>
          </a:lstStyle>
          <a:p>
            <a:fld id="{615001A9-3E20-40C2-8E7E-AF2D911325CE}"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3565567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25DE3161-72F0-4911-8315-33C6B16A607C}"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1832415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6" name="Slide Number Placeholder 5"/>
          <p:cNvSpPr>
            <a:spLocks noGrp="1"/>
          </p:cNvSpPr>
          <p:nvPr>
            <p:ph type="sldNum" sz="quarter" idx="11"/>
          </p:nvPr>
        </p:nvSpPr>
        <p:spPr/>
        <p:txBody>
          <a:bodyPr/>
          <a:lstStyle>
            <a:lvl1pPr>
              <a:defRPr/>
            </a:lvl1pPr>
          </a:lstStyle>
          <a:p>
            <a:fld id="{5965AC89-9256-4429-A3A1-5676050B6578}"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6309984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2A21B9A5-77D2-48E6-BF22-6B2DD4C4230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8313432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5" name="Slide Number Placeholder 4"/>
          <p:cNvSpPr>
            <a:spLocks noGrp="1"/>
          </p:cNvSpPr>
          <p:nvPr>
            <p:ph type="sldNum" sz="quarter" idx="11"/>
          </p:nvPr>
        </p:nvSpPr>
        <p:spPr/>
        <p:txBody>
          <a:bodyPr/>
          <a:lstStyle>
            <a:lvl1pPr>
              <a:defRPr/>
            </a:lvl1pPr>
          </a:lstStyle>
          <a:p>
            <a:fld id="{B907073A-8B54-474B-A737-E44AE3614535}"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2471034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1185863" y="6569075"/>
            <a:ext cx="6781800" cy="249238"/>
          </a:xfrm>
        </p:spPr>
        <p:txBody>
          <a:bodyPr/>
          <a:lstStyle>
            <a:lvl1pPr>
              <a:defRPr/>
            </a:lvl1pPr>
          </a:lstStyle>
          <a:p>
            <a:r>
              <a:rPr lang="it-IT">
                <a:solidFill>
                  <a:srgbClr val="333399"/>
                </a:solidFill>
              </a:rPr>
              <a:t>GdA_LINAC12_XXVI Linear Accelerator Conference, Tel Aviv, Israel, September 9-14, 2012</a:t>
            </a:r>
            <a:endParaRPr lang="en-US">
              <a:solidFill>
                <a:srgbClr val="333399"/>
              </a:solidFill>
            </a:endParaRPr>
          </a:p>
        </p:txBody>
      </p:sp>
      <p:sp>
        <p:nvSpPr>
          <p:cNvPr id="4" name="Slide Number Placeholder 3"/>
          <p:cNvSpPr>
            <a:spLocks noGrp="1"/>
          </p:cNvSpPr>
          <p:nvPr>
            <p:ph type="sldNum" sz="quarter" idx="11"/>
          </p:nvPr>
        </p:nvSpPr>
        <p:spPr>
          <a:xfrm>
            <a:off x="8450263" y="6573838"/>
            <a:ext cx="620712" cy="228600"/>
          </a:xfrm>
        </p:spPr>
        <p:txBody>
          <a:bodyPr/>
          <a:lstStyle>
            <a:lvl1pPr>
              <a:defRPr/>
            </a:lvl1pPr>
          </a:lstStyle>
          <a:p>
            <a:fld id="{AACB6935-8F65-4B5E-8163-611F940EBCF2}" type="slidenum">
              <a:rPr lang="en-US">
                <a:solidFill>
                  <a:srgbClr val="333399"/>
                </a:solidFill>
              </a:rPr>
              <a:pPr/>
              <a:t>‹#›</a:t>
            </a:fld>
            <a:endParaRPr lang="en-US">
              <a:solidFill>
                <a:srgbClr val="333399"/>
              </a:solidFill>
              <a:effectLst/>
            </a:endParaRPr>
          </a:p>
        </p:txBody>
      </p:sp>
    </p:spTree>
    <p:extLst>
      <p:ext uri="{BB962C8B-B14F-4D97-AF65-F5344CB8AC3E}">
        <p14:creationId xmlns:p14="http://schemas.microsoft.com/office/powerpoint/2010/main" val="506520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6D6632E-31D0-4BFC-99F8-6EF919EF1D74}" type="datetimeFigureOut">
              <a:rPr lang="en-US">
                <a:solidFill>
                  <a:prstClr val="black">
                    <a:tint val="75000"/>
                  </a:prstClr>
                </a:solidFill>
              </a:rPr>
              <a:pPr>
                <a:def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477973-F4FA-4594-B397-3E493C4119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44586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EB3C7F-812E-43F1-9ECE-1F28616B4B22}" type="datetimeFigureOut">
              <a:rPr lang="en-US">
                <a:solidFill>
                  <a:prstClr val="black">
                    <a:tint val="75000"/>
                  </a:prstClr>
                </a:solidFill>
              </a:rPr>
              <a:pPr>
                <a:def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556D0B-899E-4428-8C0B-1571F5639A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91893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ED2A0C8-0909-4CA5-AC5F-1CB07F082BCB}" type="datetimeFigureOut">
              <a:rPr lang="en-US">
                <a:solidFill>
                  <a:prstClr val="black">
                    <a:tint val="75000"/>
                  </a:prstClr>
                </a:solidFill>
              </a:rPr>
              <a:pPr>
                <a:defRPr/>
              </a:pPr>
              <a:t>10/19/2012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E6E9EB-B3BF-48BD-BE72-97E6921BB7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858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4.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4.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4.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4.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B2559-A70B-429B-A587-0A44BA87C5DE}" type="datetimeFigureOut">
              <a:rPr lang="en-GB" smtClean="0"/>
              <a:pPr/>
              <a:t>19/10/2012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7DC5D-B32C-4814-8BB4-5098EB46A09C}" type="slidenum">
              <a:rPr lang="en-GB" smtClean="0"/>
              <a:pPr/>
              <a:t>‹#›</a:t>
            </a:fld>
            <a:endParaRPr lang="en-GB"/>
          </a:p>
        </p:txBody>
      </p:sp>
    </p:spTree>
    <p:extLst>
      <p:ext uri="{BB962C8B-B14F-4D97-AF65-F5344CB8AC3E}">
        <p14:creationId xmlns:p14="http://schemas.microsoft.com/office/powerpoint/2010/main" val="278819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C9BB0-E64B-4DB2-8245-6461B9D96DAF}" type="datetimeFigureOut">
              <a:rPr lang="en-US" smtClean="0">
                <a:solidFill>
                  <a:prstClr val="black">
                    <a:tint val="75000"/>
                  </a:prstClr>
                </a:solidFill>
              </a:rPr>
              <a:pPr/>
              <a:t>10/19/2012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302D-81C6-4C98-B5AC-C5896F2903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683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B2559-A70B-429B-A587-0A44BA87C5DE}" type="datetimeFigureOut">
              <a:rPr lang="en-GB" smtClean="0">
                <a:solidFill>
                  <a:prstClr val="black">
                    <a:tint val="75000"/>
                  </a:prstClr>
                </a:solidFill>
              </a:rPr>
              <a:pPr/>
              <a:t>19/10/2012</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7DC5D-B32C-4814-8BB4-5098EB46A09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2900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85863" y="6569075"/>
            <a:ext cx="67818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1" i="1">
                <a:solidFill>
                  <a:schemeClr val="accent2"/>
                </a:solidFill>
              </a:defRPr>
            </a:lvl1pPr>
          </a:lstStyle>
          <a:p>
            <a:pPr eaLnBrk="0" fontAlgn="base" hangingPunct="0">
              <a:spcBef>
                <a:spcPct val="0"/>
              </a:spcBef>
              <a:spcAft>
                <a:spcPct val="0"/>
              </a:spcAft>
            </a:pPr>
            <a:r>
              <a:rPr lang="it-IT" smtClean="0">
                <a:solidFill>
                  <a:srgbClr val="333399"/>
                </a:solidFill>
                <a:latin typeface="Arial" pitchFamily="34" charset="0"/>
              </a:rPr>
              <a:t>GdA_LINAC12_XXVI Linear Accelerator Conference, Tel Aviv, Israel, September 9-14, 2012</a:t>
            </a:r>
            <a:endParaRPr lang="en-US" smtClean="0">
              <a:solidFill>
                <a:srgbClr val="333399"/>
              </a:solidFill>
              <a:latin typeface="Arial" pitchFamily="34" charset="0"/>
            </a:endParaRPr>
          </a:p>
        </p:txBody>
      </p:sp>
      <p:sp>
        <p:nvSpPr>
          <p:cNvPr id="1030" name="Rectangle 6"/>
          <p:cNvSpPr>
            <a:spLocks noGrp="1" noChangeArrowheads="1"/>
          </p:cNvSpPr>
          <p:nvPr>
            <p:ph type="sldNum" sz="quarter" idx="4"/>
          </p:nvPr>
        </p:nvSpPr>
        <p:spPr bwMode="auto">
          <a:xfrm>
            <a:off x="8450263" y="6573838"/>
            <a:ext cx="6207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1" i="1">
                <a:solidFill>
                  <a:schemeClr val="accent2"/>
                </a:solidFill>
                <a:effectLst>
                  <a:outerShdw blurRad="38100" dist="38100" dir="2700000" algn="tl">
                    <a:srgbClr val="C0C0C0"/>
                  </a:outerShdw>
                </a:effectLst>
                <a:latin typeface="+mn-lt"/>
              </a:defRPr>
            </a:lvl1pPr>
          </a:lstStyle>
          <a:p>
            <a:pPr eaLnBrk="0" fontAlgn="base" hangingPunct="0">
              <a:spcBef>
                <a:spcPct val="0"/>
              </a:spcBef>
              <a:spcAft>
                <a:spcPct val="0"/>
              </a:spcAft>
            </a:pPr>
            <a:fld id="{20B84B0B-010F-4AD5-B6B7-152A68E603A4}" type="slidenum">
              <a:rPr lang="en-US" smtClean="0">
                <a:solidFill>
                  <a:srgbClr val="333399"/>
                </a:solidFill>
              </a:rPr>
              <a:pPr eaLnBrk="0" fontAlgn="base" hangingPunct="0">
                <a:spcBef>
                  <a:spcPct val="0"/>
                </a:spcBef>
                <a:spcAft>
                  <a:spcPct val="0"/>
                </a:spcAft>
              </a:pPr>
              <a:t>‹#›</a:t>
            </a:fld>
            <a:endParaRPr lang="en-US" smtClean="0">
              <a:solidFill>
                <a:srgbClr val="333399"/>
              </a:solidFill>
              <a:effectLst/>
            </a:endParaRPr>
          </a:p>
        </p:txBody>
      </p:sp>
      <p:pic>
        <p:nvPicPr>
          <p:cNvPr id="1031" name="Picture 7" descr="logo_elettra-600px"/>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00" y="38100"/>
            <a:ext cx="463550" cy="468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_fermi-600px"/>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2263" y="80963"/>
            <a:ext cx="1127125" cy="428625"/>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
          <p:cNvSpPr>
            <a:spLocks noChangeArrowheads="1"/>
          </p:cNvSpPr>
          <p:nvPr/>
        </p:nvSpPr>
        <p:spPr bwMode="auto">
          <a:xfrm>
            <a:off x="6350" y="542925"/>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1035" name="Rectangle 11"/>
          <p:cNvSpPr>
            <a:spLocks noChangeArrowheads="1"/>
          </p:cNvSpPr>
          <p:nvPr/>
        </p:nvSpPr>
        <p:spPr bwMode="auto">
          <a:xfrm>
            <a:off x="0" y="6481763"/>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Tree>
    <p:extLst>
      <p:ext uri="{BB962C8B-B14F-4D97-AF65-F5344CB8AC3E}">
        <p14:creationId xmlns:p14="http://schemas.microsoft.com/office/powerpoint/2010/main" val="287802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p:txStyles>
    <p:titleStyle>
      <a:lvl1pPr algn="ctr" rtl="0" fontAlgn="base">
        <a:spcBef>
          <a:spcPct val="0"/>
        </a:spcBef>
        <a:spcAft>
          <a:spcPct val="0"/>
        </a:spcAft>
        <a:defRPr i="1">
          <a:solidFill>
            <a:srgbClr val="00008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2pPr>
      <a:lvl3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3pPr>
      <a:lvl4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4pPr>
      <a:lvl5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5pPr>
      <a:lvl6pPr marL="4572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6pPr>
      <a:lvl7pPr marL="9144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7pPr>
      <a:lvl8pPr marL="13716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8pPr>
      <a:lvl9pPr marL="18288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9pPr>
    </p:titleStyle>
    <p:bodyStyle>
      <a:lvl1pPr marL="342900" indent="-342900" algn="l" rtl="0" fontAlgn="base">
        <a:spcBef>
          <a:spcPct val="20000"/>
        </a:spcBef>
        <a:spcAft>
          <a:spcPct val="0"/>
        </a:spcAft>
        <a:buSzPct val="55000"/>
        <a:buFont typeface="Wingdings" pitchFamily="2" charset="2"/>
        <a:defRPr sz="24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Font typeface="Times" charset="0"/>
        <a:buChar char="•"/>
        <a:defRPr sz="2000">
          <a:solidFill>
            <a:schemeClr val="tx1"/>
          </a:solidFill>
          <a:latin typeface="+mn-lt"/>
          <a:ea typeface="+mn-ea"/>
        </a:defRPr>
      </a:lvl2pPr>
      <a:lvl3pPr marL="1143000" indent="-228600" algn="l" rtl="0" fontAlgn="base">
        <a:spcBef>
          <a:spcPct val="20000"/>
        </a:spcBef>
        <a:spcAft>
          <a:spcPct val="0"/>
        </a:spcAft>
        <a:buFont typeface="Wingdings" pitchFamily="2" charset="2"/>
        <a:buChar char="§"/>
        <a:defRPr>
          <a:solidFill>
            <a:schemeClr val="tx1"/>
          </a:solidFill>
          <a:latin typeface="+mn-lt"/>
          <a:ea typeface="+mn-ea"/>
        </a:defRPr>
      </a:lvl3pPr>
      <a:lvl4pPr marL="1600200" indent="-228600" algn="l" rtl="0" fontAlgn="base">
        <a:spcBef>
          <a:spcPct val="20000"/>
        </a:spcBef>
        <a:spcAft>
          <a:spcPct val="0"/>
        </a:spcAft>
        <a:buSzPct val="80000"/>
        <a:buChar char="o"/>
        <a:defRPr sz="1600" i="1">
          <a:solidFill>
            <a:schemeClr val="tx1"/>
          </a:solidFill>
          <a:latin typeface="+mn-lt"/>
          <a:ea typeface="+mn-ea"/>
        </a:defRPr>
      </a:lvl4pPr>
      <a:lvl5pPr marL="2057400" indent="-228600" algn="l" rtl="0" fontAlgn="base">
        <a:spcBef>
          <a:spcPct val="20000"/>
        </a:spcBef>
        <a:spcAft>
          <a:spcPct val="0"/>
        </a:spcAft>
        <a:buChar char="»"/>
        <a:defRPr sz="1600" i="1">
          <a:solidFill>
            <a:schemeClr val="tx1"/>
          </a:solidFill>
          <a:latin typeface="+mn-lt"/>
          <a:ea typeface="+mn-ea"/>
        </a:defRPr>
      </a:lvl5pPr>
      <a:lvl6pPr marL="2514600" indent="-228600" algn="l" rtl="0" fontAlgn="base">
        <a:spcBef>
          <a:spcPct val="20000"/>
        </a:spcBef>
        <a:spcAft>
          <a:spcPct val="0"/>
        </a:spcAft>
        <a:buChar char="»"/>
        <a:defRPr sz="1600" i="1">
          <a:solidFill>
            <a:schemeClr val="tx1"/>
          </a:solidFill>
          <a:latin typeface="+mn-lt"/>
          <a:ea typeface="+mn-ea"/>
        </a:defRPr>
      </a:lvl6pPr>
      <a:lvl7pPr marL="2971800" indent="-228600" algn="l" rtl="0" fontAlgn="base">
        <a:spcBef>
          <a:spcPct val="20000"/>
        </a:spcBef>
        <a:spcAft>
          <a:spcPct val="0"/>
        </a:spcAft>
        <a:buChar char="»"/>
        <a:defRPr sz="1600" i="1">
          <a:solidFill>
            <a:schemeClr val="tx1"/>
          </a:solidFill>
          <a:latin typeface="+mn-lt"/>
          <a:ea typeface="+mn-ea"/>
        </a:defRPr>
      </a:lvl7pPr>
      <a:lvl8pPr marL="3429000" indent="-228600" algn="l" rtl="0" fontAlgn="base">
        <a:spcBef>
          <a:spcPct val="20000"/>
        </a:spcBef>
        <a:spcAft>
          <a:spcPct val="0"/>
        </a:spcAft>
        <a:buChar char="»"/>
        <a:defRPr sz="1600" i="1">
          <a:solidFill>
            <a:schemeClr val="tx1"/>
          </a:solidFill>
          <a:latin typeface="+mn-lt"/>
          <a:ea typeface="+mn-ea"/>
        </a:defRPr>
      </a:lvl8pPr>
      <a:lvl9pPr marL="3886200" indent="-228600" algn="l" rtl="0" fontAlgn="base">
        <a:spcBef>
          <a:spcPct val="20000"/>
        </a:spcBef>
        <a:spcAft>
          <a:spcPct val="0"/>
        </a:spcAft>
        <a:buChar char="»"/>
        <a:defRPr sz="16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85863" y="6569075"/>
            <a:ext cx="67818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1" i="1">
                <a:solidFill>
                  <a:schemeClr val="accent2"/>
                </a:solidFill>
              </a:defRPr>
            </a:lvl1pPr>
          </a:lstStyle>
          <a:p>
            <a:pPr eaLnBrk="0" fontAlgn="base" hangingPunct="0">
              <a:spcBef>
                <a:spcPct val="0"/>
              </a:spcBef>
              <a:spcAft>
                <a:spcPct val="0"/>
              </a:spcAft>
            </a:pPr>
            <a:r>
              <a:rPr lang="it-IT" smtClean="0">
                <a:solidFill>
                  <a:srgbClr val="333399"/>
                </a:solidFill>
                <a:latin typeface="Arial" pitchFamily="34" charset="0"/>
              </a:rPr>
              <a:t>GdA_LINAC12_XXVI Linear Accelerator Conference, Tel Aviv, Israel, September 9-14, 2012</a:t>
            </a:r>
            <a:endParaRPr lang="en-US" smtClean="0">
              <a:solidFill>
                <a:srgbClr val="333399"/>
              </a:solidFill>
              <a:latin typeface="Arial" pitchFamily="34" charset="0"/>
            </a:endParaRPr>
          </a:p>
        </p:txBody>
      </p:sp>
      <p:sp>
        <p:nvSpPr>
          <p:cNvPr id="1030" name="Rectangle 6"/>
          <p:cNvSpPr>
            <a:spLocks noGrp="1" noChangeArrowheads="1"/>
          </p:cNvSpPr>
          <p:nvPr>
            <p:ph type="sldNum" sz="quarter" idx="4"/>
          </p:nvPr>
        </p:nvSpPr>
        <p:spPr bwMode="auto">
          <a:xfrm>
            <a:off x="8450263" y="6573838"/>
            <a:ext cx="6207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1" i="1">
                <a:solidFill>
                  <a:schemeClr val="accent2"/>
                </a:solidFill>
                <a:effectLst>
                  <a:outerShdw blurRad="38100" dist="38100" dir="2700000" algn="tl">
                    <a:srgbClr val="C0C0C0"/>
                  </a:outerShdw>
                </a:effectLst>
                <a:latin typeface="+mn-lt"/>
              </a:defRPr>
            </a:lvl1pPr>
          </a:lstStyle>
          <a:p>
            <a:pPr eaLnBrk="0" fontAlgn="base" hangingPunct="0">
              <a:spcBef>
                <a:spcPct val="0"/>
              </a:spcBef>
              <a:spcAft>
                <a:spcPct val="0"/>
              </a:spcAft>
            </a:pPr>
            <a:fld id="{20B84B0B-010F-4AD5-B6B7-152A68E603A4}" type="slidenum">
              <a:rPr lang="en-US" smtClean="0">
                <a:solidFill>
                  <a:srgbClr val="333399"/>
                </a:solidFill>
              </a:rPr>
              <a:pPr eaLnBrk="0" fontAlgn="base" hangingPunct="0">
                <a:spcBef>
                  <a:spcPct val="0"/>
                </a:spcBef>
                <a:spcAft>
                  <a:spcPct val="0"/>
                </a:spcAft>
              </a:pPr>
              <a:t>‹#›</a:t>
            </a:fld>
            <a:endParaRPr lang="en-US" smtClean="0">
              <a:solidFill>
                <a:srgbClr val="333399"/>
              </a:solidFill>
              <a:effectLst/>
            </a:endParaRPr>
          </a:p>
        </p:txBody>
      </p:sp>
      <p:pic>
        <p:nvPicPr>
          <p:cNvPr id="1031" name="Picture 7" descr="logo_elettra-600px"/>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00" y="38100"/>
            <a:ext cx="463550" cy="468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_fermi-600px"/>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2263" y="80963"/>
            <a:ext cx="1127125" cy="428625"/>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
          <p:cNvSpPr>
            <a:spLocks noChangeArrowheads="1"/>
          </p:cNvSpPr>
          <p:nvPr/>
        </p:nvSpPr>
        <p:spPr bwMode="auto">
          <a:xfrm>
            <a:off x="6350" y="542925"/>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1035" name="Rectangle 11"/>
          <p:cNvSpPr>
            <a:spLocks noChangeArrowheads="1"/>
          </p:cNvSpPr>
          <p:nvPr/>
        </p:nvSpPr>
        <p:spPr bwMode="auto">
          <a:xfrm>
            <a:off x="0" y="6481763"/>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Tree>
    <p:extLst>
      <p:ext uri="{BB962C8B-B14F-4D97-AF65-F5344CB8AC3E}">
        <p14:creationId xmlns:p14="http://schemas.microsoft.com/office/powerpoint/2010/main" val="10432092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p:txStyles>
    <p:titleStyle>
      <a:lvl1pPr algn="ctr" rtl="0" fontAlgn="base">
        <a:spcBef>
          <a:spcPct val="0"/>
        </a:spcBef>
        <a:spcAft>
          <a:spcPct val="0"/>
        </a:spcAft>
        <a:defRPr i="1">
          <a:solidFill>
            <a:srgbClr val="00008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2pPr>
      <a:lvl3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3pPr>
      <a:lvl4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4pPr>
      <a:lvl5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5pPr>
      <a:lvl6pPr marL="4572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6pPr>
      <a:lvl7pPr marL="9144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7pPr>
      <a:lvl8pPr marL="13716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8pPr>
      <a:lvl9pPr marL="18288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9pPr>
    </p:titleStyle>
    <p:bodyStyle>
      <a:lvl1pPr marL="342900" indent="-342900" algn="l" rtl="0" fontAlgn="base">
        <a:spcBef>
          <a:spcPct val="20000"/>
        </a:spcBef>
        <a:spcAft>
          <a:spcPct val="0"/>
        </a:spcAft>
        <a:buSzPct val="55000"/>
        <a:buFont typeface="Wingdings" pitchFamily="2" charset="2"/>
        <a:defRPr sz="24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Font typeface="Times" charset="0"/>
        <a:buChar char="•"/>
        <a:defRPr sz="2000">
          <a:solidFill>
            <a:schemeClr val="tx1"/>
          </a:solidFill>
          <a:latin typeface="+mn-lt"/>
          <a:ea typeface="+mn-ea"/>
        </a:defRPr>
      </a:lvl2pPr>
      <a:lvl3pPr marL="1143000" indent="-228600" algn="l" rtl="0" fontAlgn="base">
        <a:spcBef>
          <a:spcPct val="20000"/>
        </a:spcBef>
        <a:spcAft>
          <a:spcPct val="0"/>
        </a:spcAft>
        <a:buFont typeface="Wingdings" pitchFamily="2" charset="2"/>
        <a:buChar char="§"/>
        <a:defRPr>
          <a:solidFill>
            <a:schemeClr val="tx1"/>
          </a:solidFill>
          <a:latin typeface="+mn-lt"/>
          <a:ea typeface="+mn-ea"/>
        </a:defRPr>
      </a:lvl3pPr>
      <a:lvl4pPr marL="1600200" indent="-228600" algn="l" rtl="0" fontAlgn="base">
        <a:spcBef>
          <a:spcPct val="20000"/>
        </a:spcBef>
        <a:spcAft>
          <a:spcPct val="0"/>
        </a:spcAft>
        <a:buSzPct val="80000"/>
        <a:buChar char="o"/>
        <a:defRPr sz="1600" i="1">
          <a:solidFill>
            <a:schemeClr val="tx1"/>
          </a:solidFill>
          <a:latin typeface="+mn-lt"/>
          <a:ea typeface="+mn-ea"/>
        </a:defRPr>
      </a:lvl4pPr>
      <a:lvl5pPr marL="2057400" indent="-228600" algn="l" rtl="0" fontAlgn="base">
        <a:spcBef>
          <a:spcPct val="20000"/>
        </a:spcBef>
        <a:spcAft>
          <a:spcPct val="0"/>
        </a:spcAft>
        <a:buChar char="»"/>
        <a:defRPr sz="1600" i="1">
          <a:solidFill>
            <a:schemeClr val="tx1"/>
          </a:solidFill>
          <a:latin typeface="+mn-lt"/>
          <a:ea typeface="+mn-ea"/>
        </a:defRPr>
      </a:lvl5pPr>
      <a:lvl6pPr marL="2514600" indent="-228600" algn="l" rtl="0" fontAlgn="base">
        <a:spcBef>
          <a:spcPct val="20000"/>
        </a:spcBef>
        <a:spcAft>
          <a:spcPct val="0"/>
        </a:spcAft>
        <a:buChar char="»"/>
        <a:defRPr sz="1600" i="1">
          <a:solidFill>
            <a:schemeClr val="tx1"/>
          </a:solidFill>
          <a:latin typeface="+mn-lt"/>
          <a:ea typeface="+mn-ea"/>
        </a:defRPr>
      </a:lvl6pPr>
      <a:lvl7pPr marL="2971800" indent="-228600" algn="l" rtl="0" fontAlgn="base">
        <a:spcBef>
          <a:spcPct val="20000"/>
        </a:spcBef>
        <a:spcAft>
          <a:spcPct val="0"/>
        </a:spcAft>
        <a:buChar char="»"/>
        <a:defRPr sz="1600" i="1">
          <a:solidFill>
            <a:schemeClr val="tx1"/>
          </a:solidFill>
          <a:latin typeface="+mn-lt"/>
          <a:ea typeface="+mn-ea"/>
        </a:defRPr>
      </a:lvl7pPr>
      <a:lvl8pPr marL="3429000" indent="-228600" algn="l" rtl="0" fontAlgn="base">
        <a:spcBef>
          <a:spcPct val="20000"/>
        </a:spcBef>
        <a:spcAft>
          <a:spcPct val="0"/>
        </a:spcAft>
        <a:buChar char="»"/>
        <a:defRPr sz="1600" i="1">
          <a:solidFill>
            <a:schemeClr val="tx1"/>
          </a:solidFill>
          <a:latin typeface="+mn-lt"/>
          <a:ea typeface="+mn-ea"/>
        </a:defRPr>
      </a:lvl8pPr>
      <a:lvl9pPr marL="3886200" indent="-228600" algn="l" rtl="0" fontAlgn="base">
        <a:spcBef>
          <a:spcPct val="20000"/>
        </a:spcBef>
        <a:spcAft>
          <a:spcPct val="0"/>
        </a:spcAft>
        <a:buChar char="»"/>
        <a:defRPr sz="16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85863" y="6569075"/>
            <a:ext cx="67818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1" i="1">
                <a:solidFill>
                  <a:schemeClr val="accent2"/>
                </a:solidFill>
              </a:defRPr>
            </a:lvl1pPr>
          </a:lstStyle>
          <a:p>
            <a:pPr eaLnBrk="0" fontAlgn="base" hangingPunct="0">
              <a:spcBef>
                <a:spcPct val="0"/>
              </a:spcBef>
              <a:spcAft>
                <a:spcPct val="0"/>
              </a:spcAft>
            </a:pPr>
            <a:r>
              <a:rPr lang="it-IT" smtClean="0">
                <a:solidFill>
                  <a:srgbClr val="333399"/>
                </a:solidFill>
                <a:latin typeface="Arial" pitchFamily="34" charset="0"/>
              </a:rPr>
              <a:t>GdA_LINAC12_XXVI Linear Accelerator Conference, Tel Aviv, Israel, September 9-14, 2012</a:t>
            </a:r>
            <a:endParaRPr lang="en-US" smtClean="0">
              <a:solidFill>
                <a:srgbClr val="333399"/>
              </a:solidFill>
              <a:latin typeface="Arial" pitchFamily="34" charset="0"/>
            </a:endParaRPr>
          </a:p>
        </p:txBody>
      </p:sp>
      <p:sp>
        <p:nvSpPr>
          <p:cNvPr id="1030" name="Rectangle 6"/>
          <p:cNvSpPr>
            <a:spLocks noGrp="1" noChangeArrowheads="1"/>
          </p:cNvSpPr>
          <p:nvPr>
            <p:ph type="sldNum" sz="quarter" idx="4"/>
          </p:nvPr>
        </p:nvSpPr>
        <p:spPr bwMode="auto">
          <a:xfrm>
            <a:off x="8450263" y="6573838"/>
            <a:ext cx="6207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1" i="1">
                <a:solidFill>
                  <a:schemeClr val="accent2"/>
                </a:solidFill>
                <a:effectLst>
                  <a:outerShdw blurRad="38100" dist="38100" dir="2700000" algn="tl">
                    <a:srgbClr val="C0C0C0"/>
                  </a:outerShdw>
                </a:effectLst>
                <a:latin typeface="+mn-lt"/>
              </a:defRPr>
            </a:lvl1pPr>
          </a:lstStyle>
          <a:p>
            <a:pPr eaLnBrk="0" fontAlgn="base" hangingPunct="0">
              <a:spcBef>
                <a:spcPct val="0"/>
              </a:spcBef>
              <a:spcAft>
                <a:spcPct val="0"/>
              </a:spcAft>
            </a:pPr>
            <a:fld id="{20B84B0B-010F-4AD5-B6B7-152A68E603A4}" type="slidenum">
              <a:rPr lang="en-US" smtClean="0">
                <a:solidFill>
                  <a:srgbClr val="333399"/>
                </a:solidFill>
              </a:rPr>
              <a:pPr eaLnBrk="0" fontAlgn="base" hangingPunct="0">
                <a:spcBef>
                  <a:spcPct val="0"/>
                </a:spcBef>
                <a:spcAft>
                  <a:spcPct val="0"/>
                </a:spcAft>
              </a:pPr>
              <a:t>‹#›</a:t>
            </a:fld>
            <a:endParaRPr lang="en-US" smtClean="0">
              <a:solidFill>
                <a:srgbClr val="333399"/>
              </a:solidFill>
              <a:effectLst/>
            </a:endParaRPr>
          </a:p>
        </p:txBody>
      </p:sp>
      <p:pic>
        <p:nvPicPr>
          <p:cNvPr id="1031" name="Picture 7" descr="logo_elettra-600px"/>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00" y="38100"/>
            <a:ext cx="463550" cy="468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_fermi-600px"/>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2263" y="80963"/>
            <a:ext cx="1127125" cy="428625"/>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
          <p:cNvSpPr>
            <a:spLocks noChangeArrowheads="1"/>
          </p:cNvSpPr>
          <p:nvPr/>
        </p:nvSpPr>
        <p:spPr bwMode="auto">
          <a:xfrm>
            <a:off x="6350" y="542925"/>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1035" name="Rectangle 11"/>
          <p:cNvSpPr>
            <a:spLocks noChangeArrowheads="1"/>
          </p:cNvSpPr>
          <p:nvPr/>
        </p:nvSpPr>
        <p:spPr bwMode="auto">
          <a:xfrm>
            <a:off x="0" y="6481763"/>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Tree>
    <p:extLst>
      <p:ext uri="{BB962C8B-B14F-4D97-AF65-F5344CB8AC3E}">
        <p14:creationId xmlns:p14="http://schemas.microsoft.com/office/powerpoint/2010/main" val="160321354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p:txStyles>
    <p:titleStyle>
      <a:lvl1pPr algn="ctr" rtl="0" fontAlgn="base">
        <a:spcBef>
          <a:spcPct val="0"/>
        </a:spcBef>
        <a:spcAft>
          <a:spcPct val="0"/>
        </a:spcAft>
        <a:defRPr i="1">
          <a:solidFill>
            <a:srgbClr val="00008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2pPr>
      <a:lvl3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3pPr>
      <a:lvl4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4pPr>
      <a:lvl5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5pPr>
      <a:lvl6pPr marL="4572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6pPr>
      <a:lvl7pPr marL="9144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7pPr>
      <a:lvl8pPr marL="13716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8pPr>
      <a:lvl9pPr marL="18288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9pPr>
    </p:titleStyle>
    <p:bodyStyle>
      <a:lvl1pPr marL="342900" indent="-342900" algn="l" rtl="0" fontAlgn="base">
        <a:spcBef>
          <a:spcPct val="20000"/>
        </a:spcBef>
        <a:spcAft>
          <a:spcPct val="0"/>
        </a:spcAft>
        <a:buSzPct val="55000"/>
        <a:buFont typeface="Wingdings" pitchFamily="2" charset="2"/>
        <a:defRPr sz="24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Font typeface="Times" charset="0"/>
        <a:buChar char="•"/>
        <a:defRPr sz="2000">
          <a:solidFill>
            <a:schemeClr val="tx1"/>
          </a:solidFill>
          <a:latin typeface="+mn-lt"/>
          <a:ea typeface="+mn-ea"/>
        </a:defRPr>
      </a:lvl2pPr>
      <a:lvl3pPr marL="1143000" indent="-228600" algn="l" rtl="0" fontAlgn="base">
        <a:spcBef>
          <a:spcPct val="20000"/>
        </a:spcBef>
        <a:spcAft>
          <a:spcPct val="0"/>
        </a:spcAft>
        <a:buFont typeface="Wingdings" pitchFamily="2" charset="2"/>
        <a:buChar char="§"/>
        <a:defRPr>
          <a:solidFill>
            <a:schemeClr val="tx1"/>
          </a:solidFill>
          <a:latin typeface="+mn-lt"/>
          <a:ea typeface="+mn-ea"/>
        </a:defRPr>
      </a:lvl3pPr>
      <a:lvl4pPr marL="1600200" indent="-228600" algn="l" rtl="0" fontAlgn="base">
        <a:spcBef>
          <a:spcPct val="20000"/>
        </a:spcBef>
        <a:spcAft>
          <a:spcPct val="0"/>
        </a:spcAft>
        <a:buSzPct val="80000"/>
        <a:buChar char="o"/>
        <a:defRPr sz="1600" i="1">
          <a:solidFill>
            <a:schemeClr val="tx1"/>
          </a:solidFill>
          <a:latin typeface="+mn-lt"/>
          <a:ea typeface="+mn-ea"/>
        </a:defRPr>
      </a:lvl4pPr>
      <a:lvl5pPr marL="2057400" indent="-228600" algn="l" rtl="0" fontAlgn="base">
        <a:spcBef>
          <a:spcPct val="20000"/>
        </a:spcBef>
        <a:spcAft>
          <a:spcPct val="0"/>
        </a:spcAft>
        <a:buChar char="»"/>
        <a:defRPr sz="1600" i="1">
          <a:solidFill>
            <a:schemeClr val="tx1"/>
          </a:solidFill>
          <a:latin typeface="+mn-lt"/>
          <a:ea typeface="+mn-ea"/>
        </a:defRPr>
      </a:lvl5pPr>
      <a:lvl6pPr marL="2514600" indent="-228600" algn="l" rtl="0" fontAlgn="base">
        <a:spcBef>
          <a:spcPct val="20000"/>
        </a:spcBef>
        <a:spcAft>
          <a:spcPct val="0"/>
        </a:spcAft>
        <a:buChar char="»"/>
        <a:defRPr sz="1600" i="1">
          <a:solidFill>
            <a:schemeClr val="tx1"/>
          </a:solidFill>
          <a:latin typeface="+mn-lt"/>
          <a:ea typeface="+mn-ea"/>
        </a:defRPr>
      </a:lvl6pPr>
      <a:lvl7pPr marL="2971800" indent="-228600" algn="l" rtl="0" fontAlgn="base">
        <a:spcBef>
          <a:spcPct val="20000"/>
        </a:spcBef>
        <a:spcAft>
          <a:spcPct val="0"/>
        </a:spcAft>
        <a:buChar char="»"/>
        <a:defRPr sz="1600" i="1">
          <a:solidFill>
            <a:schemeClr val="tx1"/>
          </a:solidFill>
          <a:latin typeface="+mn-lt"/>
          <a:ea typeface="+mn-ea"/>
        </a:defRPr>
      </a:lvl7pPr>
      <a:lvl8pPr marL="3429000" indent="-228600" algn="l" rtl="0" fontAlgn="base">
        <a:spcBef>
          <a:spcPct val="20000"/>
        </a:spcBef>
        <a:spcAft>
          <a:spcPct val="0"/>
        </a:spcAft>
        <a:buChar char="»"/>
        <a:defRPr sz="1600" i="1">
          <a:solidFill>
            <a:schemeClr val="tx1"/>
          </a:solidFill>
          <a:latin typeface="+mn-lt"/>
          <a:ea typeface="+mn-ea"/>
        </a:defRPr>
      </a:lvl8pPr>
      <a:lvl9pPr marL="3886200" indent="-228600" algn="l" rtl="0" fontAlgn="base">
        <a:spcBef>
          <a:spcPct val="20000"/>
        </a:spcBef>
        <a:spcAft>
          <a:spcPct val="0"/>
        </a:spcAft>
        <a:buChar char="»"/>
        <a:defRPr sz="16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85863" y="6569075"/>
            <a:ext cx="67818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1" i="1" smtClean="0">
                <a:solidFill>
                  <a:schemeClr val="accent2"/>
                </a:solidFill>
              </a:defRPr>
            </a:lvl1pPr>
          </a:lstStyle>
          <a:p>
            <a:pPr eaLnBrk="0" fontAlgn="base" hangingPunct="0">
              <a:spcBef>
                <a:spcPct val="0"/>
              </a:spcBef>
              <a:spcAft>
                <a:spcPct val="0"/>
              </a:spcAft>
              <a:defRPr/>
            </a:pPr>
            <a:r>
              <a:rPr lang="it-IT">
                <a:solidFill>
                  <a:srgbClr val="333399"/>
                </a:solidFill>
                <a:latin typeface="Arial" pitchFamily="34" charset="0"/>
              </a:rPr>
              <a:t>GdA_LINAC12_XXVI Linear Accelerator Conference, Tel Aviv, Israel, September 9-14, 2012</a:t>
            </a:r>
            <a:endParaRPr lang="en-US">
              <a:solidFill>
                <a:srgbClr val="333399"/>
              </a:solidFill>
              <a:latin typeface="Arial" pitchFamily="34" charset="0"/>
            </a:endParaRPr>
          </a:p>
        </p:txBody>
      </p:sp>
      <p:sp>
        <p:nvSpPr>
          <p:cNvPr id="1030" name="Rectangle 6"/>
          <p:cNvSpPr>
            <a:spLocks noGrp="1" noChangeArrowheads="1"/>
          </p:cNvSpPr>
          <p:nvPr>
            <p:ph type="sldNum" sz="quarter" idx="4"/>
          </p:nvPr>
        </p:nvSpPr>
        <p:spPr bwMode="auto">
          <a:xfrm>
            <a:off x="8450263" y="6573838"/>
            <a:ext cx="6207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1" i="1" smtClean="0">
                <a:solidFill>
                  <a:schemeClr val="accent2"/>
                </a:solidFill>
                <a:effectLst>
                  <a:outerShdw blurRad="38100" dist="38100" dir="2700000" algn="tl">
                    <a:srgbClr val="C0C0C0"/>
                  </a:outerShdw>
                </a:effectLst>
                <a:latin typeface="+mn-lt"/>
              </a:defRPr>
            </a:lvl1pPr>
          </a:lstStyle>
          <a:p>
            <a:pPr eaLnBrk="0" fontAlgn="base" hangingPunct="0">
              <a:spcBef>
                <a:spcPct val="0"/>
              </a:spcBef>
              <a:spcAft>
                <a:spcPct val="0"/>
              </a:spcAft>
              <a:defRPr/>
            </a:pPr>
            <a:fld id="{E503C7C5-86B5-4ACB-91CC-150D28F98801}" type="slidenum">
              <a:rPr lang="en-US">
                <a:solidFill>
                  <a:srgbClr val="333399"/>
                </a:solidFill>
              </a:rPr>
              <a:pPr eaLnBrk="0" fontAlgn="base" hangingPunct="0">
                <a:spcBef>
                  <a:spcPct val="0"/>
                </a:spcBef>
                <a:spcAft>
                  <a:spcPct val="0"/>
                </a:spcAft>
                <a:defRPr/>
              </a:pPr>
              <a:t>‹#›</a:t>
            </a:fld>
            <a:endParaRPr lang="en-US">
              <a:solidFill>
                <a:srgbClr val="333399"/>
              </a:solidFill>
              <a:effectLst/>
            </a:endParaRPr>
          </a:p>
        </p:txBody>
      </p:sp>
      <p:pic>
        <p:nvPicPr>
          <p:cNvPr id="2" name="Picture 7" descr="logo_elettra-600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00" y="38100"/>
            <a:ext cx="463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logo_fermi-600px"/>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42263" y="80963"/>
            <a:ext cx="1127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6350" y="542925"/>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defRPr/>
            </a:pPr>
            <a:endParaRPr lang="en-GB" sz="1400">
              <a:solidFill>
                <a:srgbClr val="000000"/>
              </a:solidFill>
              <a:latin typeface="Arial" pitchFamily="34" charset="0"/>
            </a:endParaRPr>
          </a:p>
        </p:txBody>
      </p:sp>
      <p:sp>
        <p:nvSpPr>
          <p:cNvPr id="1035" name="Rectangle 11"/>
          <p:cNvSpPr>
            <a:spLocks noChangeArrowheads="1"/>
          </p:cNvSpPr>
          <p:nvPr/>
        </p:nvSpPr>
        <p:spPr bwMode="auto">
          <a:xfrm>
            <a:off x="0" y="6481763"/>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defRPr/>
            </a:pPr>
            <a:endParaRPr lang="en-GB" sz="1400">
              <a:solidFill>
                <a:srgbClr val="000000"/>
              </a:solidFill>
              <a:latin typeface="Arial" pitchFamily="34" charset="0"/>
            </a:endParaRPr>
          </a:p>
        </p:txBody>
      </p:sp>
    </p:spTree>
    <p:extLst>
      <p:ext uri="{BB962C8B-B14F-4D97-AF65-F5344CB8AC3E}">
        <p14:creationId xmlns:p14="http://schemas.microsoft.com/office/powerpoint/2010/main" val="22358550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ftr="0"/>
  <p:txStyles>
    <p:titleStyle>
      <a:lvl1pPr algn="ctr" rtl="0" eaLnBrk="0" fontAlgn="base" hangingPunct="0">
        <a:spcBef>
          <a:spcPct val="0"/>
        </a:spcBef>
        <a:spcAft>
          <a:spcPct val="0"/>
        </a:spcAft>
        <a:defRPr i="1">
          <a:solidFill>
            <a:srgbClr val="00008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2pPr>
      <a:lvl3pPr algn="ctr" rtl="0" eaLnBrk="0" fontAlgn="base" hangingPunct="0">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3pPr>
      <a:lvl4pPr algn="ctr" rtl="0" eaLnBrk="0" fontAlgn="base" hangingPunct="0">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4pPr>
      <a:lvl5pPr algn="ctr" rtl="0" eaLnBrk="0" fontAlgn="base" hangingPunct="0">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5pPr>
      <a:lvl6pPr marL="4572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6pPr>
      <a:lvl7pPr marL="9144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7pPr>
      <a:lvl8pPr marL="13716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8pPr>
      <a:lvl9pPr marL="18288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9pPr>
    </p:titleStyle>
    <p:bodyStyle>
      <a:lvl1pPr marL="342900" indent="-342900" algn="l" rtl="0" eaLnBrk="0" fontAlgn="base" hangingPunct="0">
        <a:spcBef>
          <a:spcPct val="20000"/>
        </a:spcBef>
        <a:spcAft>
          <a:spcPct val="0"/>
        </a:spcAft>
        <a:buSzPct val="55000"/>
        <a:buFont typeface="Wingdings" pitchFamily="2" charset="2"/>
        <a:defRPr sz="24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imes" charset="0"/>
        <a:buChar char="•"/>
        <a:defRPr sz="2000">
          <a:solidFill>
            <a:schemeClr val="tx1"/>
          </a:solidFill>
          <a:latin typeface="+mn-lt"/>
          <a:ea typeface="+mn-ea"/>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ea typeface="+mn-ea"/>
        </a:defRPr>
      </a:lvl3pPr>
      <a:lvl4pPr marL="1600200" indent="-228600" algn="l" rtl="0" eaLnBrk="0" fontAlgn="base" hangingPunct="0">
        <a:spcBef>
          <a:spcPct val="20000"/>
        </a:spcBef>
        <a:spcAft>
          <a:spcPct val="0"/>
        </a:spcAft>
        <a:buSzPct val="80000"/>
        <a:buChar char="o"/>
        <a:defRPr sz="1600" i="1">
          <a:solidFill>
            <a:schemeClr val="tx1"/>
          </a:solidFill>
          <a:latin typeface="+mn-lt"/>
          <a:ea typeface="+mn-ea"/>
        </a:defRPr>
      </a:lvl4pPr>
      <a:lvl5pPr marL="2057400" indent="-228600" algn="l" rtl="0" eaLnBrk="0" fontAlgn="base" hangingPunct="0">
        <a:spcBef>
          <a:spcPct val="20000"/>
        </a:spcBef>
        <a:spcAft>
          <a:spcPct val="0"/>
        </a:spcAft>
        <a:buChar char="»"/>
        <a:defRPr sz="1600" i="1">
          <a:solidFill>
            <a:schemeClr val="tx1"/>
          </a:solidFill>
          <a:latin typeface="+mn-lt"/>
          <a:ea typeface="+mn-ea"/>
        </a:defRPr>
      </a:lvl5pPr>
      <a:lvl6pPr marL="2514600" indent="-228600" algn="l" rtl="0" fontAlgn="base">
        <a:spcBef>
          <a:spcPct val="20000"/>
        </a:spcBef>
        <a:spcAft>
          <a:spcPct val="0"/>
        </a:spcAft>
        <a:buChar char="»"/>
        <a:defRPr sz="1600" i="1">
          <a:solidFill>
            <a:schemeClr val="tx1"/>
          </a:solidFill>
          <a:latin typeface="+mn-lt"/>
          <a:ea typeface="+mn-ea"/>
        </a:defRPr>
      </a:lvl6pPr>
      <a:lvl7pPr marL="2971800" indent="-228600" algn="l" rtl="0" fontAlgn="base">
        <a:spcBef>
          <a:spcPct val="20000"/>
        </a:spcBef>
        <a:spcAft>
          <a:spcPct val="0"/>
        </a:spcAft>
        <a:buChar char="»"/>
        <a:defRPr sz="1600" i="1">
          <a:solidFill>
            <a:schemeClr val="tx1"/>
          </a:solidFill>
          <a:latin typeface="+mn-lt"/>
          <a:ea typeface="+mn-ea"/>
        </a:defRPr>
      </a:lvl7pPr>
      <a:lvl8pPr marL="3429000" indent="-228600" algn="l" rtl="0" fontAlgn="base">
        <a:spcBef>
          <a:spcPct val="20000"/>
        </a:spcBef>
        <a:spcAft>
          <a:spcPct val="0"/>
        </a:spcAft>
        <a:buChar char="»"/>
        <a:defRPr sz="1600" i="1">
          <a:solidFill>
            <a:schemeClr val="tx1"/>
          </a:solidFill>
          <a:latin typeface="+mn-lt"/>
          <a:ea typeface="+mn-ea"/>
        </a:defRPr>
      </a:lvl8pPr>
      <a:lvl9pPr marL="3886200" indent="-228600" algn="l" rtl="0" fontAlgn="base">
        <a:spcBef>
          <a:spcPct val="20000"/>
        </a:spcBef>
        <a:spcAft>
          <a:spcPct val="0"/>
        </a:spcAft>
        <a:buChar char="»"/>
        <a:defRPr sz="16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85863" y="6569075"/>
            <a:ext cx="67818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1" i="1">
                <a:solidFill>
                  <a:schemeClr val="accent2"/>
                </a:solidFill>
              </a:defRPr>
            </a:lvl1pPr>
          </a:lstStyle>
          <a:p>
            <a:pPr eaLnBrk="0" fontAlgn="base" hangingPunct="0">
              <a:spcBef>
                <a:spcPct val="0"/>
              </a:spcBef>
              <a:spcAft>
                <a:spcPct val="0"/>
              </a:spcAft>
            </a:pPr>
            <a:r>
              <a:rPr lang="it-IT" smtClean="0">
                <a:solidFill>
                  <a:srgbClr val="333399"/>
                </a:solidFill>
                <a:latin typeface="Arial" pitchFamily="34" charset="0"/>
              </a:rPr>
              <a:t>GdA_LINAC12_XXVI Linear Accelerator Conference, Tel Aviv, Israel, September 9-14, 2012</a:t>
            </a:r>
            <a:endParaRPr lang="en-US" smtClean="0">
              <a:solidFill>
                <a:srgbClr val="333399"/>
              </a:solidFill>
              <a:latin typeface="Arial" pitchFamily="34" charset="0"/>
            </a:endParaRPr>
          </a:p>
        </p:txBody>
      </p:sp>
      <p:sp>
        <p:nvSpPr>
          <p:cNvPr id="1030" name="Rectangle 6"/>
          <p:cNvSpPr>
            <a:spLocks noGrp="1" noChangeArrowheads="1"/>
          </p:cNvSpPr>
          <p:nvPr>
            <p:ph type="sldNum" sz="quarter" idx="4"/>
          </p:nvPr>
        </p:nvSpPr>
        <p:spPr bwMode="auto">
          <a:xfrm>
            <a:off x="8450263" y="6573838"/>
            <a:ext cx="6207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1" i="1">
                <a:solidFill>
                  <a:schemeClr val="accent2"/>
                </a:solidFill>
                <a:effectLst>
                  <a:outerShdw blurRad="38100" dist="38100" dir="2700000" algn="tl">
                    <a:srgbClr val="C0C0C0"/>
                  </a:outerShdw>
                </a:effectLst>
                <a:latin typeface="+mn-lt"/>
              </a:defRPr>
            </a:lvl1pPr>
          </a:lstStyle>
          <a:p>
            <a:pPr eaLnBrk="0" fontAlgn="base" hangingPunct="0">
              <a:spcBef>
                <a:spcPct val="0"/>
              </a:spcBef>
              <a:spcAft>
                <a:spcPct val="0"/>
              </a:spcAft>
            </a:pPr>
            <a:fld id="{A3913611-82FB-4FAE-93C5-5C917E4ADC8F}" type="slidenum">
              <a:rPr lang="en-US" smtClean="0">
                <a:solidFill>
                  <a:srgbClr val="333399"/>
                </a:solidFill>
              </a:rPr>
              <a:pPr eaLnBrk="0" fontAlgn="base" hangingPunct="0">
                <a:spcBef>
                  <a:spcPct val="0"/>
                </a:spcBef>
                <a:spcAft>
                  <a:spcPct val="0"/>
                </a:spcAft>
              </a:pPr>
              <a:t>‹#›</a:t>
            </a:fld>
            <a:endParaRPr lang="en-US" smtClean="0">
              <a:solidFill>
                <a:srgbClr val="333399"/>
              </a:solidFill>
              <a:effectLst/>
            </a:endParaRPr>
          </a:p>
        </p:txBody>
      </p:sp>
      <p:pic>
        <p:nvPicPr>
          <p:cNvPr id="1031" name="Picture 7" descr="logo_elettra-600px"/>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800" y="38100"/>
            <a:ext cx="463550" cy="468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_fermi-600px"/>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2263" y="80963"/>
            <a:ext cx="1127125" cy="428625"/>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
          <p:cNvSpPr>
            <a:spLocks noChangeArrowheads="1"/>
          </p:cNvSpPr>
          <p:nvPr/>
        </p:nvSpPr>
        <p:spPr bwMode="auto">
          <a:xfrm>
            <a:off x="6350" y="542925"/>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1035" name="Rectangle 11"/>
          <p:cNvSpPr>
            <a:spLocks noChangeArrowheads="1"/>
          </p:cNvSpPr>
          <p:nvPr/>
        </p:nvSpPr>
        <p:spPr bwMode="auto">
          <a:xfrm>
            <a:off x="0" y="6481763"/>
            <a:ext cx="9144000" cy="53975"/>
          </a:xfrm>
          <a:prstGeom prst="rect">
            <a:avLst/>
          </a:prstGeom>
          <a:gradFill rotWithShape="0">
            <a:gsLst>
              <a:gs pos="0">
                <a:srgbClr val="FFFF07"/>
              </a:gs>
              <a:gs pos="100000">
                <a:srgbClr val="1957FF"/>
              </a:gs>
            </a:gsLst>
            <a:lin ang="0" scaled="1"/>
          </a:gradFill>
          <a:ln>
            <a:noFill/>
          </a:ln>
          <a:effectLst>
            <a:outerShdw blurRad="38100" dist="12700" algn="ctr" rotWithShape="0">
              <a:srgbClr val="808080">
                <a:alpha val="89999"/>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Tree>
    <p:extLst>
      <p:ext uri="{BB962C8B-B14F-4D97-AF65-F5344CB8AC3E}">
        <p14:creationId xmlns:p14="http://schemas.microsoft.com/office/powerpoint/2010/main" val="40489440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hdr="0" ftr="0"/>
  <p:txStyles>
    <p:titleStyle>
      <a:lvl1pPr algn="ctr" rtl="0" fontAlgn="base">
        <a:spcBef>
          <a:spcPct val="0"/>
        </a:spcBef>
        <a:spcAft>
          <a:spcPct val="0"/>
        </a:spcAft>
        <a:defRPr i="1">
          <a:solidFill>
            <a:srgbClr val="00008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2pPr>
      <a:lvl3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3pPr>
      <a:lvl4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4pPr>
      <a:lvl5pPr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5pPr>
      <a:lvl6pPr marL="4572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6pPr>
      <a:lvl7pPr marL="9144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7pPr>
      <a:lvl8pPr marL="13716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8pPr>
      <a:lvl9pPr marL="1828800" algn="ctr" rtl="0" fontAlgn="base">
        <a:spcBef>
          <a:spcPct val="0"/>
        </a:spcBef>
        <a:spcAft>
          <a:spcPct val="0"/>
        </a:spcAft>
        <a:defRPr i="1">
          <a:solidFill>
            <a:srgbClr val="000080"/>
          </a:solidFill>
          <a:effectLst>
            <a:outerShdw blurRad="38100" dist="38100" dir="2700000" algn="tl">
              <a:srgbClr val="C0C0C0"/>
            </a:outerShdw>
          </a:effectLst>
          <a:latin typeface="Verdana" pitchFamily="34" charset="0"/>
          <a:ea typeface="ＭＳ Ｐゴシック" pitchFamily="34" charset="-128"/>
        </a:defRPr>
      </a:lvl9pPr>
    </p:titleStyle>
    <p:bodyStyle>
      <a:lvl1pPr marL="342900" indent="-342900" algn="l" rtl="0" fontAlgn="base">
        <a:spcBef>
          <a:spcPct val="20000"/>
        </a:spcBef>
        <a:spcAft>
          <a:spcPct val="0"/>
        </a:spcAft>
        <a:buSzPct val="55000"/>
        <a:buFont typeface="Wingdings" pitchFamily="2" charset="2"/>
        <a:defRPr sz="24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Font typeface="Times" charset="0"/>
        <a:buChar char="•"/>
        <a:defRPr sz="2000">
          <a:solidFill>
            <a:schemeClr val="tx1"/>
          </a:solidFill>
          <a:latin typeface="+mn-lt"/>
          <a:ea typeface="+mn-ea"/>
        </a:defRPr>
      </a:lvl2pPr>
      <a:lvl3pPr marL="1143000" indent="-228600" algn="l" rtl="0" fontAlgn="base">
        <a:spcBef>
          <a:spcPct val="20000"/>
        </a:spcBef>
        <a:spcAft>
          <a:spcPct val="0"/>
        </a:spcAft>
        <a:buFont typeface="Wingdings" pitchFamily="2" charset="2"/>
        <a:buChar char="§"/>
        <a:defRPr>
          <a:solidFill>
            <a:schemeClr val="tx1"/>
          </a:solidFill>
          <a:latin typeface="+mn-lt"/>
          <a:ea typeface="+mn-ea"/>
        </a:defRPr>
      </a:lvl3pPr>
      <a:lvl4pPr marL="1600200" indent="-228600" algn="l" rtl="0" fontAlgn="base">
        <a:spcBef>
          <a:spcPct val="20000"/>
        </a:spcBef>
        <a:spcAft>
          <a:spcPct val="0"/>
        </a:spcAft>
        <a:buSzPct val="80000"/>
        <a:buChar char="o"/>
        <a:defRPr sz="1600" i="1">
          <a:solidFill>
            <a:schemeClr val="tx1"/>
          </a:solidFill>
          <a:latin typeface="+mn-lt"/>
          <a:ea typeface="+mn-ea"/>
        </a:defRPr>
      </a:lvl4pPr>
      <a:lvl5pPr marL="2057400" indent="-228600" algn="l" rtl="0" fontAlgn="base">
        <a:spcBef>
          <a:spcPct val="20000"/>
        </a:spcBef>
        <a:spcAft>
          <a:spcPct val="0"/>
        </a:spcAft>
        <a:buChar char="»"/>
        <a:defRPr sz="1600" i="1">
          <a:solidFill>
            <a:schemeClr val="tx1"/>
          </a:solidFill>
          <a:latin typeface="+mn-lt"/>
          <a:ea typeface="+mn-ea"/>
        </a:defRPr>
      </a:lvl5pPr>
      <a:lvl6pPr marL="2514600" indent="-228600" algn="l" rtl="0" fontAlgn="base">
        <a:spcBef>
          <a:spcPct val="20000"/>
        </a:spcBef>
        <a:spcAft>
          <a:spcPct val="0"/>
        </a:spcAft>
        <a:buChar char="»"/>
        <a:defRPr sz="1600" i="1">
          <a:solidFill>
            <a:schemeClr val="tx1"/>
          </a:solidFill>
          <a:latin typeface="+mn-lt"/>
          <a:ea typeface="+mn-ea"/>
        </a:defRPr>
      </a:lvl6pPr>
      <a:lvl7pPr marL="2971800" indent="-228600" algn="l" rtl="0" fontAlgn="base">
        <a:spcBef>
          <a:spcPct val="20000"/>
        </a:spcBef>
        <a:spcAft>
          <a:spcPct val="0"/>
        </a:spcAft>
        <a:buChar char="»"/>
        <a:defRPr sz="1600" i="1">
          <a:solidFill>
            <a:schemeClr val="tx1"/>
          </a:solidFill>
          <a:latin typeface="+mn-lt"/>
          <a:ea typeface="+mn-ea"/>
        </a:defRPr>
      </a:lvl7pPr>
      <a:lvl8pPr marL="3429000" indent="-228600" algn="l" rtl="0" fontAlgn="base">
        <a:spcBef>
          <a:spcPct val="20000"/>
        </a:spcBef>
        <a:spcAft>
          <a:spcPct val="0"/>
        </a:spcAft>
        <a:buChar char="»"/>
        <a:defRPr sz="1600" i="1">
          <a:solidFill>
            <a:schemeClr val="tx1"/>
          </a:solidFill>
          <a:latin typeface="+mn-lt"/>
          <a:ea typeface="+mn-ea"/>
        </a:defRPr>
      </a:lvl8pPr>
      <a:lvl9pPr marL="3886200" indent="-228600" algn="l" rtl="0" fontAlgn="base">
        <a:spcBef>
          <a:spcPct val="20000"/>
        </a:spcBef>
        <a:spcAft>
          <a:spcPct val="0"/>
        </a:spcAft>
        <a:buChar char="»"/>
        <a:defRPr sz="16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7583CB5-797D-4913-9D45-8F0B8BEAF389}" type="datetimeFigureOut">
              <a:rPr lang="en-US">
                <a:solidFill>
                  <a:prstClr val="black">
                    <a:tint val="75000"/>
                  </a:prstClr>
                </a:solidFill>
              </a:rPr>
              <a:pPr>
                <a:defRPr/>
              </a:pPr>
              <a:t>10/19/2012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0896E86-46D4-452C-935E-9D324AD080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167602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7.xml"/><Relationship Id="rId7" Type="http://schemas.openxmlformats.org/officeDocument/2006/relationships/image" Target="../media/image34.emf"/><Relationship Id="rId2" Type="http://schemas.openxmlformats.org/officeDocument/2006/relationships/slideLayout" Target="../slideLayouts/slideLayout84.xml"/><Relationship Id="rId1" Type="http://schemas.openxmlformats.org/officeDocument/2006/relationships/vmlDrawing" Target="../drawings/vmlDrawing3.vml"/><Relationship Id="rId6" Type="http://schemas.openxmlformats.org/officeDocument/2006/relationships/image" Target="../media/image32.emf"/><Relationship Id="rId5" Type="http://schemas.openxmlformats.org/officeDocument/2006/relationships/oleObject" Target="../embeddings/oleObject3.bin"/><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image" Target="../media/image38.png"/><Relationship Id="rId4" Type="http://schemas.openxmlformats.org/officeDocument/2006/relationships/image" Target="../media/image37.wmf"/></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3.xml"/><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hyperlink" Target="http://www.nuctech.com/"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60.jpe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gif"/><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3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249744"/>
            <a:ext cx="8280920" cy="1384995"/>
          </a:xfrm>
          <a:prstGeom prst="rect">
            <a:avLst/>
          </a:prstGeom>
          <a:noFill/>
        </p:spPr>
        <p:txBody>
          <a:bodyPr wrap="square" rtlCol="0">
            <a:spAutoFit/>
          </a:bodyPr>
          <a:lstStyle/>
          <a:p>
            <a:pPr algn="ctr"/>
            <a:r>
              <a:rPr lang="en-GB" sz="2800" dirty="0" smtClean="0"/>
              <a:t>Applications of Normal-conducting RF linear accelerators </a:t>
            </a:r>
          </a:p>
          <a:p>
            <a:pPr algn="ctr"/>
            <a:r>
              <a:rPr lang="en-GB" sz="2800" dirty="0" smtClean="0"/>
              <a:t>(industry perspective)</a:t>
            </a:r>
            <a:endParaRPr lang="en-GB" sz="2800" dirty="0"/>
          </a:p>
        </p:txBody>
      </p:sp>
    </p:spTree>
    <p:extLst>
      <p:ext uri="{BB962C8B-B14F-4D97-AF65-F5344CB8AC3E}">
        <p14:creationId xmlns:p14="http://schemas.microsoft.com/office/powerpoint/2010/main" val="271930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7097" y="364014"/>
            <a:ext cx="2766719" cy="461665"/>
          </a:xfrm>
          <a:prstGeom prst="rect">
            <a:avLst/>
          </a:prstGeom>
          <a:noFill/>
        </p:spPr>
        <p:txBody>
          <a:bodyPr wrap="none" rtlCol="0">
            <a:spAutoFit/>
          </a:bodyPr>
          <a:lstStyle/>
          <a:p>
            <a:pPr algn="ctr"/>
            <a:r>
              <a:rPr lang="en-GB" sz="2400" dirty="0" smtClean="0"/>
              <a:t>Possible applications</a:t>
            </a:r>
            <a:endParaRPr lang="en-GB" sz="2400" dirty="0"/>
          </a:p>
        </p:txBody>
      </p:sp>
      <p:sp>
        <p:nvSpPr>
          <p:cNvPr id="3" name="Rectangle 2"/>
          <p:cNvSpPr/>
          <p:nvPr/>
        </p:nvSpPr>
        <p:spPr>
          <a:xfrm>
            <a:off x="359408" y="1628800"/>
            <a:ext cx="8352928" cy="3416320"/>
          </a:xfrm>
          <a:prstGeom prst="rect">
            <a:avLst/>
          </a:prstGeom>
        </p:spPr>
        <p:txBody>
          <a:bodyPr wrap="square">
            <a:spAutoFit/>
          </a:bodyPr>
          <a:lstStyle/>
          <a:p>
            <a:r>
              <a:rPr lang="en-GB" dirty="0" smtClean="0"/>
              <a:t>We can identify other applications </a:t>
            </a:r>
            <a:r>
              <a:rPr lang="en-GB" dirty="0"/>
              <a:t>which would benefit from </a:t>
            </a:r>
            <a:r>
              <a:rPr lang="en-GB" dirty="0" smtClean="0"/>
              <a:t>high-gradient </a:t>
            </a:r>
            <a:r>
              <a:rPr lang="en-GB" dirty="0"/>
              <a:t>technology: </a:t>
            </a:r>
          </a:p>
          <a:p>
            <a:endParaRPr lang="en-GB" dirty="0"/>
          </a:p>
          <a:p>
            <a:pPr marL="285750" lvl="0" indent="-285750">
              <a:buFont typeface="Arial" pitchFamily="34" charset="0"/>
              <a:buChar char="•"/>
            </a:pPr>
            <a:r>
              <a:rPr lang="en-GB" dirty="0"/>
              <a:t>Linacs for proton and carbon ion cancer therapy.</a:t>
            </a:r>
          </a:p>
          <a:p>
            <a:pPr marL="285750" lvl="0" indent="-285750">
              <a:buFont typeface="Arial" pitchFamily="34" charset="0"/>
              <a:buChar char="•"/>
            </a:pPr>
            <a:r>
              <a:rPr lang="en-GB" dirty="0"/>
              <a:t>High repetition rate FELs (Free Electron Lasers) for the ‘photon-science’ </a:t>
            </a:r>
            <a:r>
              <a:rPr lang="en-GB" dirty="0" smtClean="0"/>
              <a:t>community. Users of these machines encompass </a:t>
            </a:r>
            <a:r>
              <a:rPr lang="en-GB" dirty="0"/>
              <a:t>biology, chemistry, material science and many other fields.</a:t>
            </a:r>
          </a:p>
          <a:p>
            <a:pPr marL="285750" lvl="0" indent="-285750">
              <a:buFont typeface="Arial" pitchFamily="34" charset="0"/>
              <a:buChar char="•"/>
            </a:pPr>
            <a:r>
              <a:rPr lang="en-GB" dirty="0"/>
              <a:t>Compton-scattering gamma ray sources providing MeV-range photons for laser-based nuclear physics (nuclear-photonics) and fundamental processes (QED studies for example). There are also potential applications such as nuclear resonance fluorescence for isotope detection in shipping containers and mining</a:t>
            </a:r>
            <a:r>
              <a:rPr lang="en-GB" dirty="0" smtClean="0"/>
              <a:t>.</a:t>
            </a:r>
          </a:p>
          <a:p>
            <a:pPr marL="285750" lvl="0" indent="-285750">
              <a:buFont typeface="Arial" pitchFamily="34" charset="0"/>
              <a:buChar char="•"/>
            </a:pPr>
            <a:r>
              <a:rPr lang="en-GB" dirty="0" smtClean="0"/>
              <a:t>Classical industrial linacs.</a:t>
            </a:r>
          </a:p>
          <a:p>
            <a:pPr lvl="0"/>
            <a:endParaRPr lang="en-GB" dirty="0"/>
          </a:p>
        </p:txBody>
      </p:sp>
    </p:spTree>
    <p:extLst>
      <p:ext uri="{BB962C8B-B14F-4D97-AF65-F5344CB8AC3E}">
        <p14:creationId xmlns:p14="http://schemas.microsoft.com/office/powerpoint/2010/main" val="271251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060848"/>
            <a:ext cx="6048672" cy="830997"/>
          </a:xfrm>
          <a:prstGeom prst="rect">
            <a:avLst/>
          </a:prstGeom>
          <a:noFill/>
        </p:spPr>
        <p:txBody>
          <a:bodyPr wrap="square" rtlCol="0">
            <a:spAutoFit/>
          </a:bodyPr>
          <a:lstStyle/>
          <a:p>
            <a:pPr algn="ctr"/>
            <a:r>
              <a:rPr lang="en-GB" sz="2400" dirty="0" smtClean="0"/>
              <a:t>Now a look at a high-gradient for a medical application.</a:t>
            </a:r>
            <a:endParaRPr lang="en-GB" sz="2400" dirty="0"/>
          </a:p>
        </p:txBody>
      </p:sp>
    </p:spTree>
    <p:extLst>
      <p:ext uri="{BB962C8B-B14F-4D97-AF65-F5344CB8AC3E}">
        <p14:creationId xmlns:p14="http://schemas.microsoft.com/office/powerpoint/2010/main" val="108084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850702"/>
            <a:ext cx="8219256" cy="41805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s-ES" sz="2800" dirty="0" err="1" smtClean="0">
                <a:solidFill>
                  <a:srgbClr val="9BBB59">
                    <a:lumMod val="50000"/>
                  </a:srgbClr>
                </a:solidFill>
              </a:rPr>
              <a:t>Characteristics</a:t>
            </a:r>
            <a:r>
              <a:rPr lang="es-ES" sz="2800" dirty="0" smtClean="0">
                <a:solidFill>
                  <a:srgbClr val="9BBB59">
                    <a:lumMod val="50000"/>
                  </a:srgbClr>
                </a:solidFill>
              </a:rPr>
              <a:t> of a </a:t>
            </a:r>
            <a:r>
              <a:rPr lang="es-ES" sz="2800" dirty="0" err="1" smtClean="0">
                <a:solidFill>
                  <a:srgbClr val="9BBB59">
                    <a:lumMod val="50000"/>
                  </a:srgbClr>
                </a:solidFill>
              </a:rPr>
              <a:t>therapeutical</a:t>
            </a:r>
            <a:r>
              <a:rPr lang="es-ES" sz="2800" dirty="0" smtClean="0">
                <a:solidFill>
                  <a:srgbClr val="9BBB59">
                    <a:lumMod val="50000"/>
                  </a:srgbClr>
                </a:solidFill>
              </a:rPr>
              <a:t> </a:t>
            </a:r>
            <a:r>
              <a:rPr lang="es-ES" sz="2800" dirty="0" err="1" smtClean="0">
                <a:solidFill>
                  <a:srgbClr val="9BBB59">
                    <a:lumMod val="50000"/>
                  </a:srgbClr>
                </a:solidFill>
              </a:rPr>
              <a:t>beam</a:t>
            </a:r>
            <a:endParaRPr lang="en-GB" sz="3200" dirty="0">
              <a:solidFill>
                <a:srgbClr val="9BBB59">
                  <a:lumMod val="50000"/>
                </a:srgbClr>
              </a:solidFill>
            </a:endParaRPr>
          </a:p>
        </p:txBody>
      </p:sp>
      <p:sp>
        <p:nvSpPr>
          <p:cNvPr id="2" name="Title 1"/>
          <p:cNvSpPr>
            <a:spLocks noGrp="1"/>
          </p:cNvSpPr>
          <p:nvPr>
            <p:ph type="title"/>
          </p:nvPr>
        </p:nvSpPr>
        <p:spPr>
          <a:xfrm>
            <a:off x="457200" y="274638"/>
            <a:ext cx="4474840" cy="562074"/>
          </a:xfrm>
        </p:spPr>
        <p:style>
          <a:lnRef idx="1">
            <a:schemeClr val="accent4"/>
          </a:lnRef>
          <a:fillRef idx="3">
            <a:schemeClr val="accent4"/>
          </a:fillRef>
          <a:effectRef idx="2">
            <a:schemeClr val="accent4"/>
          </a:effectRef>
          <a:fontRef idx="minor">
            <a:schemeClr val="lt1"/>
          </a:fontRef>
        </p:style>
        <p:txBody>
          <a:bodyPr>
            <a:noAutofit/>
          </a:bodyPr>
          <a:lstStyle/>
          <a:p>
            <a:pPr algn="l"/>
            <a:r>
              <a:rPr lang="es-ES" sz="3200" i="1" dirty="0" err="1" smtClean="0"/>
              <a:t>Basics</a:t>
            </a:r>
            <a:r>
              <a:rPr lang="es-ES" sz="3200" i="1" dirty="0" smtClean="0"/>
              <a:t> </a:t>
            </a:r>
            <a:r>
              <a:rPr lang="es-ES" sz="3200" i="1" dirty="0" err="1" smtClean="0"/>
              <a:t>on</a:t>
            </a:r>
            <a:r>
              <a:rPr lang="es-ES" sz="3200" i="1" dirty="0" smtClean="0"/>
              <a:t> </a:t>
            </a:r>
            <a:r>
              <a:rPr lang="es-ES" sz="3200" i="1" dirty="0" err="1" smtClean="0"/>
              <a:t>Hadrontherapy</a:t>
            </a:r>
            <a:r>
              <a:rPr lang="es-ES" sz="3200" i="1" dirty="0" smtClean="0"/>
              <a:t>:</a:t>
            </a:r>
            <a:endParaRPr lang="en-GB" sz="3200" i="1" dirty="0"/>
          </a:p>
        </p:txBody>
      </p:sp>
      <p:grpSp>
        <p:nvGrpSpPr>
          <p:cNvPr id="5" name="Gruppo 43"/>
          <p:cNvGrpSpPr>
            <a:grpSpLocks/>
          </p:cNvGrpSpPr>
          <p:nvPr/>
        </p:nvGrpSpPr>
        <p:grpSpPr bwMode="auto">
          <a:xfrm>
            <a:off x="184150" y="4149080"/>
            <a:ext cx="8959850" cy="2324235"/>
            <a:chOff x="112778" y="928670"/>
            <a:chExt cx="8959144" cy="2324340"/>
          </a:xfrm>
        </p:grpSpPr>
        <p:grpSp>
          <p:nvGrpSpPr>
            <p:cNvPr id="6" name="Group 4"/>
            <p:cNvGrpSpPr>
              <a:grpSpLocks/>
            </p:cNvGrpSpPr>
            <p:nvPr/>
          </p:nvGrpSpPr>
          <p:grpSpPr bwMode="auto">
            <a:xfrm>
              <a:off x="2442999" y="928670"/>
              <a:ext cx="6628923" cy="2252663"/>
              <a:chOff x="1549" y="459"/>
              <a:chExt cx="4028" cy="1419"/>
            </a:xfrm>
          </p:grpSpPr>
          <p:graphicFrame>
            <p:nvGraphicFramePr>
              <p:cNvPr id="9" name="Object 2"/>
              <p:cNvGraphicFramePr>
                <a:graphicFrameLocks noChangeAspect="1"/>
              </p:cNvGraphicFramePr>
              <p:nvPr/>
            </p:nvGraphicFramePr>
            <p:xfrm>
              <a:off x="1549" y="459"/>
              <a:ext cx="4028" cy="1419"/>
            </p:xfrm>
            <a:graphic>
              <a:graphicData uri="http://schemas.openxmlformats.org/presentationml/2006/ole">
                <mc:AlternateContent xmlns:mc="http://schemas.openxmlformats.org/markup-compatibility/2006">
                  <mc:Choice xmlns:v="urn:schemas-microsoft-com:vml" Requires="v">
                    <p:oleObj spid="_x0000_s5242" name="Bitmap Image" r:id="rId4" imgW="7000000" imgH="2657846" progId="PBrush">
                      <p:embed/>
                    </p:oleObj>
                  </mc:Choice>
                  <mc:Fallback>
                    <p:oleObj name="Bitmap Image" r:id="rId4" imgW="7000000" imgH="2657846" progId="PBrush">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b="7225"/>
                          <a:stretch>
                            <a:fillRect/>
                          </a:stretch>
                        </p:blipFill>
                        <p:spPr bwMode="auto">
                          <a:xfrm>
                            <a:off x="1549" y="459"/>
                            <a:ext cx="4028" cy="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66"/>
                                </a:solidFill>
                                <a:miter lim="800000"/>
                                <a:headEnd/>
                                <a:tailEnd/>
                              </a14:hiddenLine>
                            </a:ext>
                          </a:extLst>
                        </p:spPr>
                      </p:pic>
                    </p:oleObj>
                  </mc:Fallback>
                </mc:AlternateContent>
              </a:graphicData>
            </a:graphic>
          </p:graphicFrame>
          <p:sp>
            <p:nvSpPr>
              <p:cNvPr id="10" name="Line 6"/>
              <p:cNvSpPr>
                <a:spLocks noChangeShapeType="1"/>
              </p:cNvSpPr>
              <p:nvPr/>
            </p:nvSpPr>
            <p:spPr bwMode="auto">
              <a:xfrm>
                <a:off x="1553" y="731"/>
                <a:ext cx="2939" cy="0"/>
              </a:xfrm>
              <a:prstGeom prst="line">
                <a:avLst/>
              </a:prstGeom>
              <a:noFill/>
              <a:ln w="6350">
                <a:solidFill>
                  <a:srgbClr val="FFFF66"/>
                </a:solidFill>
                <a:round/>
                <a:headEnd type="triangle" w="med" len="med"/>
                <a:tailEnd type="triangle" w="med" len="med"/>
              </a:ln>
            </p:spPr>
            <p:txBody>
              <a:bodyPr>
                <a:spAutoFit/>
              </a:bodyPr>
              <a:lstStyle/>
              <a:p>
                <a:endParaRPr lang="es-ES">
                  <a:solidFill>
                    <a:prstClr val="black"/>
                  </a:solidFill>
                </a:endParaRPr>
              </a:p>
            </p:txBody>
          </p:sp>
          <p:sp>
            <p:nvSpPr>
              <p:cNvPr id="11" name="Text Box 7"/>
              <p:cNvSpPr txBox="1">
                <a:spLocks noChangeArrowheads="1"/>
              </p:cNvSpPr>
              <p:nvPr/>
            </p:nvSpPr>
            <p:spPr bwMode="auto">
              <a:xfrm>
                <a:off x="1619" y="1412"/>
                <a:ext cx="1831" cy="368"/>
              </a:xfrm>
              <a:prstGeom prst="rect">
                <a:avLst/>
              </a:prstGeom>
              <a:noFill/>
              <a:ln w="28575">
                <a:noFill/>
                <a:miter lim="800000"/>
                <a:headEnd/>
                <a:tailEnd/>
              </a:ln>
            </p:spPr>
            <p:txBody>
              <a:bodyPr>
                <a:spAutoFit/>
              </a:bodyPr>
              <a:lstStyle/>
              <a:p>
                <a:pPr algn="ctr">
                  <a:spcBef>
                    <a:spcPct val="25000"/>
                  </a:spcBef>
                </a:pPr>
                <a:r>
                  <a:rPr lang="en-US" sz="1600" i="1" dirty="0">
                    <a:solidFill>
                      <a:prstClr val="white"/>
                    </a:solidFill>
                  </a:rPr>
                  <a:t>Charged hadron beam that loses energy in matter</a:t>
                </a:r>
                <a:endParaRPr lang="en-US" sz="1400" i="1" dirty="0">
                  <a:solidFill>
                    <a:prstClr val="white"/>
                  </a:solidFill>
                </a:endParaRPr>
              </a:p>
            </p:txBody>
          </p:sp>
          <p:sp>
            <p:nvSpPr>
              <p:cNvPr id="12" name="Text Box 8"/>
              <p:cNvSpPr txBox="1">
                <a:spLocks noChangeArrowheads="1"/>
              </p:cNvSpPr>
              <p:nvPr/>
            </p:nvSpPr>
            <p:spPr bwMode="auto">
              <a:xfrm>
                <a:off x="2524" y="528"/>
                <a:ext cx="419" cy="213"/>
              </a:xfrm>
              <a:prstGeom prst="rect">
                <a:avLst/>
              </a:prstGeom>
              <a:noFill/>
              <a:ln w="28575">
                <a:noFill/>
                <a:miter lim="800000"/>
                <a:headEnd/>
                <a:tailEnd/>
              </a:ln>
            </p:spPr>
            <p:txBody>
              <a:bodyPr wrap="none">
                <a:spAutoFit/>
              </a:bodyPr>
              <a:lstStyle/>
              <a:p>
                <a:r>
                  <a:rPr lang="en-US" sz="1600" dirty="0">
                    <a:solidFill>
                      <a:srgbClr val="FFFF00"/>
                    </a:solidFill>
                  </a:rPr>
                  <a:t>27 cm</a:t>
                </a:r>
              </a:p>
            </p:txBody>
          </p:sp>
          <p:sp>
            <p:nvSpPr>
              <p:cNvPr id="13" name="Text Box 9"/>
              <p:cNvSpPr txBox="1">
                <a:spLocks noChangeArrowheads="1"/>
              </p:cNvSpPr>
              <p:nvPr/>
            </p:nvSpPr>
            <p:spPr bwMode="auto">
              <a:xfrm>
                <a:off x="3797" y="1404"/>
                <a:ext cx="537" cy="368"/>
              </a:xfrm>
              <a:prstGeom prst="rect">
                <a:avLst/>
              </a:prstGeom>
              <a:noFill/>
              <a:ln w="28575">
                <a:noFill/>
                <a:miter lim="800000"/>
                <a:headEnd/>
                <a:tailEnd/>
              </a:ln>
            </p:spPr>
            <p:txBody>
              <a:bodyPr wrap="none">
                <a:spAutoFit/>
              </a:bodyPr>
              <a:lstStyle/>
              <a:p>
                <a:pPr algn="ctr"/>
                <a:r>
                  <a:rPr lang="en-US" sz="1600">
                    <a:solidFill>
                      <a:srgbClr val="FFC000"/>
                    </a:solidFill>
                  </a:rPr>
                  <a:t>Tumour</a:t>
                </a:r>
              </a:p>
              <a:p>
                <a:pPr algn="ctr"/>
                <a:r>
                  <a:rPr lang="en-US" sz="1600">
                    <a:solidFill>
                      <a:srgbClr val="FFC000"/>
                    </a:solidFill>
                  </a:rPr>
                  <a:t>target</a:t>
                </a:r>
              </a:p>
            </p:txBody>
          </p:sp>
        </p:grpSp>
        <p:sp>
          <p:nvSpPr>
            <p:cNvPr id="7" name="Text Box 10"/>
            <p:cNvSpPr txBox="1">
              <a:spLocks noChangeArrowheads="1"/>
            </p:cNvSpPr>
            <p:nvPr/>
          </p:nvSpPr>
          <p:spPr bwMode="auto">
            <a:xfrm>
              <a:off x="180143" y="1504760"/>
              <a:ext cx="2571547" cy="1748250"/>
            </a:xfrm>
            <a:prstGeom prst="rect">
              <a:avLst/>
            </a:prstGeom>
            <a:noFill/>
            <a:ln w="28575">
              <a:noFill/>
              <a:miter lim="800000"/>
              <a:headEnd/>
              <a:tailEnd/>
            </a:ln>
            <a:effectLst/>
          </p:spPr>
          <p:txBody>
            <a:bodyPr>
              <a:spAutoFit/>
            </a:bodyPr>
            <a:lstStyle/>
            <a:p>
              <a:pPr>
                <a:defRPr/>
              </a:pPr>
              <a:r>
                <a:rPr lang="en-US" dirty="0">
                  <a:solidFill>
                    <a:srgbClr val="800080"/>
                  </a:solidFill>
                </a:rPr>
                <a:t>   </a:t>
              </a:r>
              <a:r>
                <a:rPr lang="en-US" dirty="0">
                  <a:solidFill>
                    <a:prstClr val="black"/>
                  </a:solidFill>
                </a:rPr>
                <a:t>200 </a:t>
              </a:r>
              <a:r>
                <a:rPr lang="en-US" dirty="0" err="1">
                  <a:solidFill>
                    <a:prstClr val="black"/>
                  </a:solidFill>
                </a:rPr>
                <a:t>MeV</a:t>
              </a:r>
              <a:r>
                <a:rPr lang="en-US" dirty="0">
                  <a:solidFill>
                    <a:prstClr val="black"/>
                  </a:solidFill>
                </a:rPr>
                <a:t> - 1 </a:t>
              </a:r>
              <a:r>
                <a:rPr lang="en-US" dirty="0" err="1">
                  <a:solidFill>
                    <a:prstClr val="black"/>
                  </a:solidFill>
                </a:rPr>
                <a:t>nA</a:t>
              </a:r>
              <a:endParaRPr lang="en-US" dirty="0">
                <a:solidFill>
                  <a:prstClr val="black"/>
                </a:solidFill>
              </a:endParaRPr>
            </a:p>
            <a:p>
              <a:pPr>
                <a:defRPr/>
              </a:pPr>
              <a:r>
                <a:rPr lang="en-US" dirty="0">
                  <a:solidFill>
                    <a:prstClr val="black"/>
                  </a:solidFill>
                </a:rPr>
                <a:t>          </a:t>
              </a:r>
              <a:r>
                <a:rPr lang="en-US" i="1" dirty="0">
                  <a:solidFill>
                    <a:prstClr val="black"/>
                  </a:solidFill>
                </a:rPr>
                <a:t>protons</a:t>
              </a:r>
            </a:p>
            <a:p>
              <a:pPr>
                <a:defRPr/>
              </a:pPr>
              <a:endParaRPr lang="en-US" dirty="0">
                <a:solidFill>
                  <a:prstClr val="black"/>
                </a:solidFill>
                <a:effectLst>
                  <a:outerShdw blurRad="38100" dist="38100" dir="2700000" algn="tl">
                    <a:srgbClr val="000000"/>
                  </a:outerShdw>
                </a:effectLst>
              </a:endParaRPr>
            </a:p>
            <a:p>
              <a:pPr>
                <a:defRPr/>
              </a:pPr>
              <a:r>
                <a:rPr lang="en-US" dirty="0">
                  <a:solidFill>
                    <a:prstClr val="black"/>
                  </a:solidFill>
                </a:rPr>
                <a:t>4800 </a:t>
              </a:r>
              <a:r>
                <a:rPr lang="en-US" dirty="0" err="1">
                  <a:solidFill>
                    <a:prstClr val="black"/>
                  </a:solidFill>
                </a:rPr>
                <a:t>MeV</a:t>
              </a:r>
              <a:r>
                <a:rPr lang="en-US" dirty="0">
                  <a:solidFill>
                    <a:prstClr val="black"/>
                  </a:solidFill>
                </a:rPr>
                <a:t> – 0.1 </a:t>
              </a:r>
              <a:r>
                <a:rPr lang="en-US" dirty="0" err="1">
                  <a:solidFill>
                    <a:prstClr val="black"/>
                  </a:solidFill>
                </a:rPr>
                <a:t>nA</a:t>
              </a:r>
              <a:endParaRPr lang="en-US" dirty="0">
                <a:solidFill>
                  <a:prstClr val="black"/>
                </a:solidFill>
              </a:endParaRPr>
            </a:p>
            <a:p>
              <a:pPr>
                <a:defRPr/>
              </a:pPr>
              <a:r>
                <a:rPr lang="en-US" i="1" dirty="0">
                  <a:solidFill>
                    <a:prstClr val="black"/>
                  </a:solidFill>
                </a:rPr>
                <a:t>      carbon ions</a:t>
              </a:r>
            </a:p>
            <a:p>
              <a:pPr>
                <a:lnSpc>
                  <a:spcPct val="80000"/>
                </a:lnSpc>
                <a:spcBef>
                  <a:spcPct val="30000"/>
                </a:spcBef>
                <a:defRPr/>
              </a:pPr>
              <a:r>
                <a:rPr lang="en-US" sz="1600" u="sng" dirty="0">
                  <a:solidFill>
                    <a:srgbClr val="800080"/>
                  </a:solidFill>
                </a:rPr>
                <a:t>(</a:t>
              </a:r>
              <a:r>
                <a:rPr lang="en-US" sz="1600" u="sng" dirty="0" err="1">
                  <a:solidFill>
                    <a:srgbClr val="800080"/>
                  </a:solidFill>
                </a:rPr>
                <a:t>radioresistant</a:t>
              </a:r>
              <a:r>
                <a:rPr lang="en-US" sz="1600" u="sng" dirty="0">
                  <a:solidFill>
                    <a:srgbClr val="800080"/>
                  </a:solidFill>
                </a:rPr>
                <a:t> </a:t>
              </a:r>
              <a:r>
                <a:rPr lang="en-US" sz="1600" u="sng" dirty="0" err="1">
                  <a:solidFill>
                    <a:srgbClr val="800080"/>
                  </a:solidFill>
                </a:rPr>
                <a:t>tumours</a:t>
              </a:r>
              <a:r>
                <a:rPr lang="en-US" sz="1600" u="sng" dirty="0">
                  <a:solidFill>
                    <a:srgbClr val="800080"/>
                  </a:solidFill>
                </a:rPr>
                <a:t>)</a:t>
              </a:r>
              <a:endParaRPr lang="en-US" u="sng" dirty="0">
                <a:solidFill>
                  <a:srgbClr val="800080"/>
                </a:solidFill>
              </a:endParaRPr>
            </a:p>
          </p:txBody>
        </p:sp>
        <p:sp>
          <p:nvSpPr>
            <p:cNvPr id="8" name="Line 11"/>
            <p:cNvSpPr>
              <a:spLocks noChangeShapeType="1"/>
            </p:cNvSpPr>
            <p:nvPr/>
          </p:nvSpPr>
          <p:spPr bwMode="auto">
            <a:xfrm>
              <a:off x="112778" y="2214554"/>
              <a:ext cx="2316114"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spAutoFit/>
            </a:bodyPr>
            <a:lstStyle/>
            <a:p>
              <a:endParaRPr lang="es-ES">
                <a:solidFill>
                  <a:prstClr val="black"/>
                </a:solidFill>
              </a:endParaRPr>
            </a:p>
          </p:txBody>
        </p:sp>
      </p:grpSp>
      <p:grpSp>
        <p:nvGrpSpPr>
          <p:cNvPr id="14" name="Group 12"/>
          <p:cNvGrpSpPr>
            <a:grpSpLocks/>
          </p:cNvGrpSpPr>
          <p:nvPr/>
        </p:nvGrpSpPr>
        <p:grpSpPr bwMode="auto">
          <a:xfrm>
            <a:off x="857250" y="1364605"/>
            <a:ext cx="8801100" cy="2784475"/>
            <a:chOff x="146" y="2092"/>
            <a:chExt cx="5322" cy="1900"/>
          </a:xfrm>
        </p:grpSpPr>
        <p:sp>
          <p:nvSpPr>
            <p:cNvPr id="15" name="AutoShape 16"/>
            <p:cNvSpPr>
              <a:spLocks noChangeAspect="1" noChangeArrowheads="1" noTextEdit="1"/>
            </p:cNvSpPr>
            <p:nvPr/>
          </p:nvSpPr>
          <p:spPr bwMode="auto">
            <a:xfrm>
              <a:off x="3072" y="2129"/>
              <a:ext cx="2396" cy="1809"/>
            </a:xfrm>
            <a:prstGeom prst="rect">
              <a:avLst/>
            </a:prstGeom>
            <a:noFill/>
            <a:ln w="9525">
              <a:noFill/>
              <a:miter lim="800000"/>
              <a:headEnd/>
              <a:tailEnd/>
            </a:ln>
          </p:spPr>
          <p:txBody>
            <a:bodyPr/>
            <a:lstStyle/>
            <a:p>
              <a:endParaRPr lang="es-ES">
                <a:solidFill>
                  <a:prstClr val="black"/>
                </a:solidFill>
              </a:endParaRPr>
            </a:p>
          </p:txBody>
        </p:sp>
        <p:grpSp>
          <p:nvGrpSpPr>
            <p:cNvPr id="16" name="Group 31"/>
            <p:cNvGrpSpPr>
              <a:grpSpLocks/>
            </p:cNvGrpSpPr>
            <p:nvPr/>
          </p:nvGrpSpPr>
          <p:grpSpPr bwMode="auto">
            <a:xfrm>
              <a:off x="146" y="2092"/>
              <a:ext cx="2660" cy="1900"/>
              <a:chOff x="146" y="2092"/>
              <a:chExt cx="2660" cy="1900"/>
            </a:xfrm>
          </p:grpSpPr>
          <p:sp>
            <p:nvSpPr>
              <p:cNvPr id="17" name="Text Box 32"/>
              <p:cNvSpPr txBox="1">
                <a:spLocks noChangeArrowheads="1"/>
              </p:cNvSpPr>
              <p:nvPr/>
            </p:nvSpPr>
            <p:spPr bwMode="auto">
              <a:xfrm>
                <a:off x="1595" y="2606"/>
                <a:ext cx="107" cy="231"/>
              </a:xfrm>
              <a:prstGeom prst="rect">
                <a:avLst/>
              </a:prstGeom>
              <a:noFill/>
              <a:ln w="28575">
                <a:noFill/>
                <a:miter lim="800000"/>
                <a:headEnd/>
                <a:tailEnd/>
              </a:ln>
            </p:spPr>
            <p:txBody>
              <a:bodyPr wrap="none">
                <a:spAutoFit/>
              </a:bodyPr>
              <a:lstStyle/>
              <a:p>
                <a:endParaRPr lang="en-GB">
                  <a:solidFill>
                    <a:srgbClr val="800080"/>
                  </a:solidFill>
                </a:endParaRPr>
              </a:p>
            </p:txBody>
          </p:sp>
          <p:pic>
            <p:nvPicPr>
              <p:cNvPr id="18" name="Picture 33" descr="Bragg-3D-Mitsubishi"/>
              <p:cNvPicPr>
                <a:picLocks noChangeAspect="1" noChangeArrowheads="1"/>
              </p:cNvPicPr>
              <p:nvPr/>
            </p:nvPicPr>
            <p:blipFill>
              <a:blip r:embed="rId6" cstate="print"/>
              <a:srcRect/>
              <a:stretch>
                <a:fillRect/>
              </a:stretch>
            </p:blipFill>
            <p:spPr bwMode="auto">
              <a:xfrm>
                <a:off x="146" y="2092"/>
                <a:ext cx="2660" cy="1900"/>
              </a:xfrm>
              <a:prstGeom prst="rect">
                <a:avLst/>
              </a:prstGeom>
              <a:noFill/>
              <a:ln w="9525">
                <a:noFill/>
                <a:miter lim="800000"/>
                <a:headEnd/>
                <a:tailEnd/>
              </a:ln>
            </p:spPr>
          </p:pic>
          <p:sp>
            <p:nvSpPr>
              <p:cNvPr id="19" name="Line 34"/>
              <p:cNvSpPr>
                <a:spLocks noChangeShapeType="1"/>
              </p:cNvSpPr>
              <p:nvPr/>
            </p:nvSpPr>
            <p:spPr bwMode="auto">
              <a:xfrm flipH="1">
                <a:off x="2248" y="3318"/>
                <a:ext cx="144" cy="249"/>
              </a:xfrm>
              <a:prstGeom prst="line">
                <a:avLst/>
              </a:prstGeom>
              <a:noFill/>
              <a:ln w="28575">
                <a:solidFill>
                  <a:schemeClr val="hlink"/>
                </a:solidFill>
                <a:round/>
                <a:headEnd/>
                <a:tailEnd type="triangle" w="med" len="med"/>
              </a:ln>
            </p:spPr>
            <p:txBody>
              <a:bodyPr anchor="ctr">
                <a:spAutoFit/>
              </a:bodyPr>
              <a:lstStyle/>
              <a:p>
                <a:endParaRPr lang="es-ES">
                  <a:solidFill>
                    <a:prstClr val="black"/>
                  </a:solidFill>
                </a:endParaRPr>
              </a:p>
            </p:txBody>
          </p:sp>
          <p:sp>
            <p:nvSpPr>
              <p:cNvPr id="20" name="Text Box 35"/>
              <p:cNvSpPr txBox="1">
                <a:spLocks noChangeArrowheads="1"/>
              </p:cNvSpPr>
              <p:nvPr/>
            </p:nvSpPr>
            <p:spPr bwMode="auto">
              <a:xfrm>
                <a:off x="2278" y="3172"/>
                <a:ext cx="256" cy="145"/>
              </a:xfrm>
              <a:prstGeom prst="rect">
                <a:avLst/>
              </a:prstGeom>
              <a:noFill/>
              <a:ln w="28575" algn="ctr">
                <a:noFill/>
                <a:miter lim="800000"/>
                <a:headEnd/>
                <a:tailEnd/>
              </a:ln>
            </p:spPr>
            <p:txBody>
              <a:bodyPr wrap="none">
                <a:spAutoFit/>
              </a:bodyPr>
              <a:lstStyle/>
              <a:p>
                <a:pPr>
                  <a:lnSpc>
                    <a:spcPct val="65000"/>
                  </a:lnSpc>
                  <a:spcBef>
                    <a:spcPct val="20000"/>
                  </a:spcBef>
                </a:pPr>
                <a:r>
                  <a:rPr lang="en-US" sz="1400">
                    <a:solidFill>
                      <a:srgbClr val="0000FF"/>
                    </a:solidFill>
                  </a:rPr>
                  <a:t>tail</a:t>
                </a:r>
              </a:p>
            </p:txBody>
          </p:sp>
          <p:sp>
            <p:nvSpPr>
              <p:cNvPr id="21" name="Text Box 38"/>
              <p:cNvSpPr txBox="1">
                <a:spLocks noChangeArrowheads="1"/>
              </p:cNvSpPr>
              <p:nvPr/>
            </p:nvSpPr>
            <p:spPr bwMode="auto">
              <a:xfrm>
                <a:off x="232" y="3849"/>
                <a:ext cx="2382" cy="130"/>
              </a:xfrm>
              <a:prstGeom prst="rect">
                <a:avLst/>
              </a:prstGeom>
              <a:solidFill>
                <a:schemeClr val="bg1"/>
              </a:solidFill>
              <a:ln w="9525" algn="ctr">
                <a:noFill/>
                <a:miter lim="800000"/>
                <a:headEnd/>
                <a:tailEnd/>
              </a:ln>
              <a:effectLst/>
            </p:spPr>
            <p:txBody>
              <a:bodyPr wrap="none">
                <a:spAutoFit/>
              </a:bodyPr>
              <a:lstStyle/>
              <a:p>
                <a:pPr>
                  <a:lnSpc>
                    <a:spcPct val="75000"/>
                  </a:lnSpc>
                  <a:spcBef>
                    <a:spcPct val="30000"/>
                  </a:spcBef>
                  <a:defRPr/>
                </a:pPr>
                <a:r>
                  <a:rPr lang="en-US" sz="1000" dirty="0">
                    <a:solidFill>
                      <a:srgbClr val="EEECE1"/>
                    </a:solidFill>
                    <a:effectLst>
                      <a:outerShdw blurRad="38100" dist="38100" dir="2700000" algn="tl">
                        <a:srgbClr val="C0C0C0"/>
                      </a:outerShdw>
                    </a:effectLst>
                  </a:rPr>
                  <a:t>httt://global.mitsubishielectric.com/bu/particlebeam/index_b.html</a:t>
                </a:r>
              </a:p>
            </p:txBody>
          </p:sp>
        </p:grpSp>
      </p:grpSp>
      <p:sp>
        <p:nvSpPr>
          <p:cNvPr id="22" name="CasellaDiTesto 44"/>
          <p:cNvSpPr txBox="1">
            <a:spLocks noChangeArrowheads="1"/>
          </p:cNvSpPr>
          <p:nvPr/>
        </p:nvSpPr>
        <p:spPr bwMode="auto">
          <a:xfrm>
            <a:off x="8028384" y="6095578"/>
            <a:ext cx="1255712" cy="285750"/>
          </a:xfrm>
          <a:prstGeom prst="rect">
            <a:avLst/>
          </a:prstGeom>
          <a:noFill/>
          <a:ln w="9525">
            <a:noFill/>
            <a:miter lim="800000"/>
            <a:headEnd/>
            <a:tailEnd/>
          </a:ln>
        </p:spPr>
        <p:txBody>
          <a:bodyPr>
            <a:spAutoFit/>
          </a:bodyPr>
          <a:lstStyle/>
          <a:p>
            <a:r>
              <a:rPr lang="it-IT" sz="1200" dirty="0">
                <a:solidFill>
                  <a:prstClr val="white"/>
                </a:solidFill>
              </a:rPr>
              <a:t>Courtesy of PSI</a:t>
            </a:r>
          </a:p>
        </p:txBody>
      </p:sp>
      <p:sp>
        <p:nvSpPr>
          <p:cNvPr id="23" name="Freeform 22"/>
          <p:cNvSpPr/>
          <p:nvPr/>
        </p:nvSpPr>
        <p:spPr bwMode="auto">
          <a:xfrm>
            <a:off x="6072188" y="4500563"/>
            <a:ext cx="1463675" cy="822325"/>
          </a:xfrm>
          <a:custGeom>
            <a:avLst/>
            <a:gdLst>
              <a:gd name="connsiteX0" fmla="*/ 0 w 5074692"/>
              <a:gd name="connsiteY0" fmla="*/ 1937982 h 2190466"/>
              <a:gd name="connsiteX1" fmla="*/ 3220871 w 5074692"/>
              <a:gd name="connsiteY1" fmla="*/ 1856096 h 2190466"/>
              <a:gd name="connsiteX2" fmla="*/ 4148919 w 5074692"/>
              <a:gd name="connsiteY2" fmla="*/ 0 h 2190466"/>
              <a:gd name="connsiteX3" fmla="*/ 4735773 w 5074692"/>
              <a:gd name="connsiteY3" fmla="*/ 1856096 h 2190466"/>
              <a:gd name="connsiteX4" fmla="*/ 5036023 w 5074692"/>
              <a:gd name="connsiteY4" fmla="*/ 2006221 h 2190466"/>
              <a:gd name="connsiteX5" fmla="*/ 4967785 w 5074692"/>
              <a:gd name="connsiteY5" fmla="*/ 2006221 h 2190466"/>
              <a:gd name="connsiteX6" fmla="*/ 4967785 w 5074692"/>
              <a:gd name="connsiteY6" fmla="*/ 2006221 h 2190466"/>
              <a:gd name="connsiteX0" fmla="*/ 0 w 5041440"/>
              <a:gd name="connsiteY0" fmla="*/ 1895345 h 2190466"/>
              <a:gd name="connsiteX1" fmla="*/ 3187619 w 5041440"/>
              <a:gd name="connsiteY1" fmla="*/ 1856096 h 2190466"/>
              <a:gd name="connsiteX2" fmla="*/ 4115667 w 5041440"/>
              <a:gd name="connsiteY2" fmla="*/ 0 h 2190466"/>
              <a:gd name="connsiteX3" fmla="*/ 4702521 w 5041440"/>
              <a:gd name="connsiteY3" fmla="*/ 1856096 h 2190466"/>
              <a:gd name="connsiteX4" fmla="*/ 5002771 w 5041440"/>
              <a:gd name="connsiteY4" fmla="*/ 2006221 h 2190466"/>
              <a:gd name="connsiteX5" fmla="*/ 4934533 w 5041440"/>
              <a:gd name="connsiteY5" fmla="*/ 2006221 h 2190466"/>
              <a:gd name="connsiteX6" fmla="*/ 4934533 w 5041440"/>
              <a:gd name="connsiteY6" fmla="*/ 2006221 h 2190466"/>
              <a:gd name="connsiteX0" fmla="*/ 0 w 5041440"/>
              <a:gd name="connsiteY0" fmla="*/ 1895345 h 2190466"/>
              <a:gd name="connsiteX1" fmla="*/ 3187619 w 5041440"/>
              <a:gd name="connsiteY1" fmla="*/ 1856096 h 2190466"/>
              <a:gd name="connsiteX2" fmla="*/ 4115667 w 5041440"/>
              <a:gd name="connsiteY2" fmla="*/ 0 h 2190466"/>
              <a:gd name="connsiteX3" fmla="*/ 4702521 w 5041440"/>
              <a:gd name="connsiteY3" fmla="*/ 1856096 h 2190466"/>
              <a:gd name="connsiteX4" fmla="*/ 5002771 w 5041440"/>
              <a:gd name="connsiteY4" fmla="*/ 2006221 h 2190466"/>
              <a:gd name="connsiteX5" fmla="*/ 4934533 w 5041440"/>
              <a:gd name="connsiteY5" fmla="*/ 2006221 h 2190466"/>
              <a:gd name="connsiteX6" fmla="*/ 4934533 w 5041440"/>
              <a:gd name="connsiteY6" fmla="*/ 2006221 h 2190466"/>
              <a:gd name="connsiteX0" fmla="*/ 1031336 w 6072776"/>
              <a:gd name="connsiteY0" fmla="*/ 1895345 h 2195800"/>
              <a:gd name="connsiteX1" fmla="*/ 531270 w 6072776"/>
              <a:gd name="connsiteY1" fmla="*/ 2038221 h 2195800"/>
              <a:gd name="connsiteX2" fmla="*/ 4218955 w 6072776"/>
              <a:gd name="connsiteY2" fmla="*/ 1856096 h 2195800"/>
              <a:gd name="connsiteX3" fmla="*/ 5147003 w 6072776"/>
              <a:gd name="connsiteY3" fmla="*/ 0 h 2195800"/>
              <a:gd name="connsiteX4" fmla="*/ 5733857 w 6072776"/>
              <a:gd name="connsiteY4" fmla="*/ 1856096 h 2195800"/>
              <a:gd name="connsiteX5" fmla="*/ 6034107 w 6072776"/>
              <a:gd name="connsiteY5" fmla="*/ 2006221 h 2195800"/>
              <a:gd name="connsiteX6" fmla="*/ 5965869 w 6072776"/>
              <a:gd name="connsiteY6" fmla="*/ 2006221 h 2195800"/>
              <a:gd name="connsiteX7" fmla="*/ 5965869 w 6072776"/>
              <a:gd name="connsiteY7" fmla="*/ 2006221 h 2195800"/>
              <a:gd name="connsiteX0" fmla="*/ 1071570 w 6113010"/>
              <a:gd name="connsiteY0" fmla="*/ 1901886 h 2241590"/>
              <a:gd name="connsiteX1" fmla="*/ 571504 w 6113010"/>
              <a:gd name="connsiteY1" fmla="*/ 2044762 h 2241590"/>
              <a:gd name="connsiteX2" fmla="*/ 4500594 w 6113010"/>
              <a:gd name="connsiteY2" fmla="*/ 1901886 h 2241590"/>
              <a:gd name="connsiteX3" fmla="*/ 5187237 w 6113010"/>
              <a:gd name="connsiteY3" fmla="*/ 6541 h 2241590"/>
              <a:gd name="connsiteX4" fmla="*/ 5774091 w 6113010"/>
              <a:gd name="connsiteY4" fmla="*/ 1862637 h 2241590"/>
              <a:gd name="connsiteX5" fmla="*/ 6074341 w 6113010"/>
              <a:gd name="connsiteY5" fmla="*/ 2012762 h 2241590"/>
              <a:gd name="connsiteX6" fmla="*/ 6006103 w 6113010"/>
              <a:gd name="connsiteY6" fmla="*/ 2012762 h 2241590"/>
              <a:gd name="connsiteX7" fmla="*/ 6006103 w 6113010"/>
              <a:gd name="connsiteY7" fmla="*/ 2012762 h 2241590"/>
              <a:gd name="connsiteX0" fmla="*/ 1071570 w 6113010"/>
              <a:gd name="connsiteY0" fmla="*/ 1863929 h 2197306"/>
              <a:gd name="connsiteX1" fmla="*/ 571504 w 6113010"/>
              <a:gd name="connsiteY1" fmla="*/ 2006805 h 2197306"/>
              <a:gd name="connsiteX2" fmla="*/ 4500594 w 6113010"/>
              <a:gd name="connsiteY2" fmla="*/ 1863929 h 2197306"/>
              <a:gd name="connsiteX3" fmla="*/ 5357850 w 6113010"/>
              <a:gd name="connsiteY3" fmla="*/ 6541 h 2197306"/>
              <a:gd name="connsiteX4" fmla="*/ 5774091 w 6113010"/>
              <a:gd name="connsiteY4" fmla="*/ 1824680 h 2197306"/>
              <a:gd name="connsiteX5" fmla="*/ 6074341 w 6113010"/>
              <a:gd name="connsiteY5" fmla="*/ 1974805 h 2197306"/>
              <a:gd name="connsiteX6" fmla="*/ 6006103 w 6113010"/>
              <a:gd name="connsiteY6" fmla="*/ 1974805 h 2197306"/>
              <a:gd name="connsiteX7" fmla="*/ 6006103 w 6113010"/>
              <a:gd name="connsiteY7" fmla="*/ 1974805 h 2197306"/>
              <a:gd name="connsiteX0" fmla="*/ 1071570 w 6158571"/>
              <a:gd name="connsiteY0" fmla="*/ 1857388 h 2190765"/>
              <a:gd name="connsiteX1" fmla="*/ 571504 w 6158571"/>
              <a:gd name="connsiteY1" fmla="*/ 2000264 h 2190765"/>
              <a:gd name="connsiteX2" fmla="*/ 4500594 w 6158571"/>
              <a:gd name="connsiteY2" fmla="*/ 1857388 h 2190765"/>
              <a:gd name="connsiteX3" fmla="*/ 5357850 w 6158571"/>
              <a:gd name="connsiteY3" fmla="*/ 0 h 2190765"/>
              <a:gd name="connsiteX4" fmla="*/ 5500726 w 6158571"/>
              <a:gd name="connsiteY4" fmla="*/ 1857388 h 2190765"/>
              <a:gd name="connsiteX5" fmla="*/ 6074341 w 6158571"/>
              <a:gd name="connsiteY5" fmla="*/ 1968264 h 2190765"/>
              <a:gd name="connsiteX6" fmla="*/ 6006103 w 6158571"/>
              <a:gd name="connsiteY6" fmla="*/ 1968264 h 2190765"/>
              <a:gd name="connsiteX7" fmla="*/ 6006103 w 6158571"/>
              <a:gd name="connsiteY7" fmla="*/ 1968264 h 2190765"/>
              <a:gd name="connsiteX0" fmla="*/ 0 w 5087001"/>
              <a:gd name="connsiteY0" fmla="*/ 1857388 h 2185432"/>
              <a:gd name="connsiteX1" fmla="*/ 928694 w 5087001"/>
              <a:gd name="connsiteY1" fmla="*/ 1928826 h 2185432"/>
              <a:gd name="connsiteX2" fmla="*/ 3429024 w 5087001"/>
              <a:gd name="connsiteY2" fmla="*/ 1857388 h 2185432"/>
              <a:gd name="connsiteX3" fmla="*/ 4286280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571636 w 5087001"/>
              <a:gd name="connsiteY1" fmla="*/ 1928826 h 2185432"/>
              <a:gd name="connsiteX2" fmla="*/ 3429024 w 5087001"/>
              <a:gd name="connsiteY2" fmla="*/ 1857388 h 2185432"/>
              <a:gd name="connsiteX3" fmla="*/ 4286280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571636 w 5087001"/>
              <a:gd name="connsiteY1" fmla="*/ 1928826 h 2185432"/>
              <a:gd name="connsiteX2" fmla="*/ 3429024 w 5087001"/>
              <a:gd name="connsiteY2" fmla="*/ 1857388 h 2185432"/>
              <a:gd name="connsiteX3" fmla="*/ 4286280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714512 w 5087001"/>
              <a:gd name="connsiteY1" fmla="*/ 1857388 h 2185432"/>
              <a:gd name="connsiteX2" fmla="*/ 3429024 w 5087001"/>
              <a:gd name="connsiteY2" fmla="*/ 1857388 h 2185432"/>
              <a:gd name="connsiteX3" fmla="*/ 4286280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69294 h 2250297"/>
              <a:gd name="connsiteX1" fmla="*/ 1714512 w 5087001"/>
              <a:gd name="connsiteY1" fmla="*/ 1869294 h 2250297"/>
              <a:gd name="connsiteX2" fmla="*/ 3357586 w 5087001"/>
              <a:gd name="connsiteY2" fmla="*/ 1940732 h 2250297"/>
              <a:gd name="connsiteX3" fmla="*/ 4286280 w 5087001"/>
              <a:gd name="connsiteY3" fmla="*/ 11906 h 2250297"/>
              <a:gd name="connsiteX4" fmla="*/ 4429156 w 5087001"/>
              <a:gd name="connsiteY4" fmla="*/ 1869294 h 2250297"/>
              <a:gd name="connsiteX5" fmla="*/ 5002771 w 5087001"/>
              <a:gd name="connsiteY5" fmla="*/ 1980170 h 2250297"/>
              <a:gd name="connsiteX6" fmla="*/ 4934533 w 5087001"/>
              <a:gd name="connsiteY6" fmla="*/ 1980170 h 2250297"/>
              <a:gd name="connsiteX7" fmla="*/ 4934533 w 5087001"/>
              <a:gd name="connsiteY7" fmla="*/ 1980170 h 2250297"/>
              <a:gd name="connsiteX0" fmla="*/ 0 w 5087001"/>
              <a:gd name="connsiteY0" fmla="*/ 1869294 h 2197338"/>
              <a:gd name="connsiteX1" fmla="*/ 1714512 w 5087001"/>
              <a:gd name="connsiteY1" fmla="*/ 1869294 h 2197338"/>
              <a:gd name="connsiteX2" fmla="*/ 3357586 w 5087001"/>
              <a:gd name="connsiteY2" fmla="*/ 1940732 h 2197338"/>
              <a:gd name="connsiteX3" fmla="*/ 4286280 w 5087001"/>
              <a:gd name="connsiteY3" fmla="*/ 11906 h 2197338"/>
              <a:gd name="connsiteX4" fmla="*/ 4429156 w 5087001"/>
              <a:gd name="connsiteY4" fmla="*/ 1869294 h 2197338"/>
              <a:gd name="connsiteX5" fmla="*/ 5002771 w 5087001"/>
              <a:gd name="connsiteY5" fmla="*/ 1980170 h 2197338"/>
              <a:gd name="connsiteX6" fmla="*/ 4934533 w 5087001"/>
              <a:gd name="connsiteY6" fmla="*/ 1980170 h 2197338"/>
              <a:gd name="connsiteX7" fmla="*/ 4934533 w 5087001"/>
              <a:gd name="connsiteY7" fmla="*/ 1980170 h 2197338"/>
              <a:gd name="connsiteX0" fmla="*/ 0 w 5087001"/>
              <a:gd name="connsiteY0" fmla="*/ 1869294 h 2197338"/>
              <a:gd name="connsiteX1" fmla="*/ 1714512 w 5087001"/>
              <a:gd name="connsiteY1" fmla="*/ 1869294 h 2197338"/>
              <a:gd name="connsiteX2" fmla="*/ 3357586 w 5087001"/>
              <a:gd name="connsiteY2" fmla="*/ 1940732 h 2197338"/>
              <a:gd name="connsiteX3" fmla="*/ 4286280 w 5087001"/>
              <a:gd name="connsiteY3" fmla="*/ 11906 h 2197338"/>
              <a:gd name="connsiteX4" fmla="*/ 4429156 w 5087001"/>
              <a:gd name="connsiteY4" fmla="*/ 1869294 h 2197338"/>
              <a:gd name="connsiteX5" fmla="*/ 5002771 w 5087001"/>
              <a:gd name="connsiteY5" fmla="*/ 1980170 h 2197338"/>
              <a:gd name="connsiteX6" fmla="*/ 4934533 w 5087001"/>
              <a:gd name="connsiteY6" fmla="*/ 1980170 h 2197338"/>
              <a:gd name="connsiteX7" fmla="*/ 4934533 w 5087001"/>
              <a:gd name="connsiteY7" fmla="*/ 1980170 h 2197338"/>
              <a:gd name="connsiteX0" fmla="*/ 0 w 5087001"/>
              <a:gd name="connsiteY0" fmla="*/ 1869294 h 2197338"/>
              <a:gd name="connsiteX1" fmla="*/ 1714512 w 5087001"/>
              <a:gd name="connsiteY1" fmla="*/ 1869294 h 2197338"/>
              <a:gd name="connsiteX2" fmla="*/ 3357586 w 5087001"/>
              <a:gd name="connsiteY2" fmla="*/ 1940732 h 2197338"/>
              <a:gd name="connsiteX3" fmla="*/ 4286280 w 5087001"/>
              <a:gd name="connsiteY3" fmla="*/ 11906 h 2197338"/>
              <a:gd name="connsiteX4" fmla="*/ 4429156 w 5087001"/>
              <a:gd name="connsiteY4" fmla="*/ 1869294 h 2197338"/>
              <a:gd name="connsiteX5" fmla="*/ 5002771 w 5087001"/>
              <a:gd name="connsiteY5" fmla="*/ 1980170 h 2197338"/>
              <a:gd name="connsiteX6" fmla="*/ 4934533 w 5087001"/>
              <a:gd name="connsiteY6" fmla="*/ 1980170 h 2197338"/>
              <a:gd name="connsiteX7" fmla="*/ 4934533 w 5087001"/>
              <a:gd name="connsiteY7" fmla="*/ 1980170 h 2197338"/>
              <a:gd name="connsiteX0" fmla="*/ 0 w 5087001"/>
              <a:gd name="connsiteY0" fmla="*/ 1869294 h 2197338"/>
              <a:gd name="connsiteX1" fmla="*/ 1714512 w 5087001"/>
              <a:gd name="connsiteY1" fmla="*/ 1869294 h 2197338"/>
              <a:gd name="connsiteX2" fmla="*/ 3357586 w 5087001"/>
              <a:gd name="connsiteY2" fmla="*/ 1940732 h 2197338"/>
              <a:gd name="connsiteX3" fmla="*/ 4000528 w 5087001"/>
              <a:gd name="connsiteY3" fmla="*/ 11906 h 2197338"/>
              <a:gd name="connsiteX4" fmla="*/ 4429156 w 5087001"/>
              <a:gd name="connsiteY4" fmla="*/ 1869294 h 2197338"/>
              <a:gd name="connsiteX5" fmla="*/ 5002771 w 5087001"/>
              <a:gd name="connsiteY5" fmla="*/ 1980170 h 2197338"/>
              <a:gd name="connsiteX6" fmla="*/ 4934533 w 5087001"/>
              <a:gd name="connsiteY6" fmla="*/ 1980170 h 2197338"/>
              <a:gd name="connsiteX7" fmla="*/ 4934533 w 5087001"/>
              <a:gd name="connsiteY7" fmla="*/ 1980170 h 2197338"/>
              <a:gd name="connsiteX0" fmla="*/ 0 w 5087001"/>
              <a:gd name="connsiteY0" fmla="*/ 1857388 h 2185432"/>
              <a:gd name="connsiteX1" fmla="*/ 1714512 w 5087001"/>
              <a:gd name="connsiteY1" fmla="*/ 1857388 h 2185432"/>
              <a:gd name="connsiteX2" fmla="*/ 3571900 w 5087001"/>
              <a:gd name="connsiteY2" fmla="*/ 1857388 h 2185432"/>
              <a:gd name="connsiteX3" fmla="*/ 4000528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714512 w 5087001"/>
              <a:gd name="connsiteY1" fmla="*/ 1857388 h 2185432"/>
              <a:gd name="connsiteX2" fmla="*/ 3571900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714512 w 5087001"/>
              <a:gd name="connsiteY1" fmla="*/ 1857388 h 2185432"/>
              <a:gd name="connsiteX2" fmla="*/ 3643338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714512 w 5087001"/>
              <a:gd name="connsiteY1" fmla="*/ 1857388 h 2185432"/>
              <a:gd name="connsiteX2" fmla="*/ 3643338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643074 w 5087001"/>
              <a:gd name="connsiteY1" fmla="*/ 1928826 h 2185432"/>
              <a:gd name="connsiteX2" fmla="*/ 3643338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643074 w 5087001"/>
              <a:gd name="connsiteY1" fmla="*/ 1857388 h 2185432"/>
              <a:gd name="connsiteX2" fmla="*/ 3643338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643074 w 5087001"/>
              <a:gd name="connsiteY1" fmla="*/ 1857388 h 2185432"/>
              <a:gd name="connsiteX2" fmla="*/ 3643338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571636 w 5087001"/>
              <a:gd name="connsiteY1" fmla="*/ 1857388 h 2185432"/>
              <a:gd name="connsiteX2" fmla="*/ 3643338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87001"/>
              <a:gd name="connsiteY0" fmla="*/ 1857388 h 2185432"/>
              <a:gd name="connsiteX1" fmla="*/ 1571636 w 5087001"/>
              <a:gd name="connsiteY1" fmla="*/ 1857388 h 2185432"/>
              <a:gd name="connsiteX2" fmla="*/ 3857652 w 5087001"/>
              <a:gd name="connsiteY2" fmla="*/ 1857388 h 2185432"/>
              <a:gd name="connsiteX3" fmla="*/ 4214842 w 5087001"/>
              <a:gd name="connsiteY3" fmla="*/ 0 h 2185432"/>
              <a:gd name="connsiteX4" fmla="*/ 4429156 w 5087001"/>
              <a:gd name="connsiteY4" fmla="*/ 1857388 h 2185432"/>
              <a:gd name="connsiteX5" fmla="*/ 5002771 w 5087001"/>
              <a:gd name="connsiteY5" fmla="*/ 1968264 h 2185432"/>
              <a:gd name="connsiteX6" fmla="*/ 4934533 w 5087001"/>
              <a:gd name="connsiteY6" fmla="*/ 1968264 h 2185432"/>
              <a:gd name="connsiteX7" fmla="*/ 4934533 w 5087001"/>
              <a:gd name="connsiteY7" fmla="*/ 1968264 h 2185432"/>
              <a:gd name="connsiteX0" fmla="*/ 0 w 5098907"/>
              <a:gd name="connsiteY0" fmla="*/ 1940732 h 2768842"/>
              <a:gd name="connsiteX1" fmla="*/ 1571636 w 5098907"/>
              <a:gd name="connsiteY1" fmla="*/ 1940732 h 2768842"/>
              <a:gd name="connsiteX2" fmla="*/ 3857652 w 5098907"/>
              <a:gd name="connsiteY2" fmla="*/ 1940732 h 2768842"/>
              <a:gd name="connsiteX3" fmla="*/ 4214842 w 5098907"/>
              <a:gd name="connsiteY3" fmla="*/ 83344 h 2768842"/>
              <a:gd name="connsiteX4" fmla="*/ 4357718 w 5098907"/>
              <a:gd name="connsiteY4" fmla="*/ 2440798 h 2768842"/>
              <a:gd name="connsiteX5" fmla="*/ 5002771 w 5098907"/>
              <a:gd name="connsiteY5" fmla="*/ 2051608 h 2768842"/>
              <a:gd name="connsiteX6" fmla="*/ 4934533 w 5098907"/>
              <a:gd name="connsiteY6" fmla="*/ 2051608 h 2768842"/>
              <a:gd name="connsiteX7" fmla="*/ 4934533 w 5098907"/>
              <a:gd name="connsiteY7" fmla="*/ 2051608 h 2768842"/>
              <a:gd name="connsiteX0" fmla="*/ 0 w 5098907"/>
              <a:gd name="connsiteY0" fmla="*/ 1869294 h 2685498"/>
              <a:gd name="connsiteX1" fmla="*/ 1571636 w 5098907"/>
              <a:gd name="connsiteY1" fmla="*/ 1869294 h 2685498"/>
              <a:gd name="connsiteX2" fmla="*/ 3857652 w 5098907"/>
              <a:gd name="connsiteY2" fmla="*/ 1869294 h 2685498"/>
              <a:gd name="connsiteX3" fmla="*/ 4286280 w 5098907"/>
              <a:gd name="connsiteY3" fmla="*/ 83344 h 2685498"/>
              <a:gd name="connsiteX4" fmla="*/ 4357718 w 5098907"/>
              <a:gd name="connsiteY4" fmla="*/ 2369360 h 2685498"/>
              <a:gd name="connsiteX5" fmla="*/ 5002771 w 5098907"/>
              <a:gd name="connsiteY5" fmla="*/ 1980170 h 2685498"/>
              <a:gd name="connsiteX6" fmla="*/ 4934533 w 5098907"/>
              <a:gd name="connsiteY6" fmla="*/ 1980170 h 2685498"/>
              <a:gd name="connsiteX7" fmla="*/ 4934533 w 5098907"/>
              <a:gd name="connsiteY7" fmla="*/ 1980170 h 2685498"/>
              <a:gd name="connsiteX0" fmla="*/ 0 w 5098907"/>
              <a:gd name="connsiteY0" fmla="*/ 1893107 h 2709311"/>
              <a:gd name="connsiteX1" fmla="*/ 1571636 w 5098907"/>
              <a:gd name="connsiteY1" fmla="*/ 1893107 h 2709311"/>
              <a:gd name="connsiteX2" fmla="*/ 4000528 w 5098907"/>
              <a:gd name="connsiteY2" fmla="*/ 1750231 h 2709311"/>
              <a:gd name="connsiteX3" fmla="*/ 4286280 w 5098907"/>
              <a:gd name="connsiteY3" fmla="*/ 107157 h 2709311"/>
              <a:gd name="connsiteX4" fmla="*/ 4357718 w 5098907"/>
              <a:gd name="connsiteY4" fmla="*/ 2393173 h 2709311"/>
              <a:gd name="connsiteX5" fmla="*/ 5002771 w 5098907"/>
              <a:gd name="connsiteY5" fmla="*/ 2003983 h 2709311"/>
              <a:gd name="connsiteX6" fmla="*/ 4934533 w 5098907"/>
              <a:gd name="connsiteY6" fmla="*/ 2003983 h 2709311"/>
              <a:gd name="connsiteX7" fmla="*/ 4934533 w 5098907"/>
              <a:gd name="connsiteY7" fmla="*/ 2003983 h 2709311"/>
              <a:gd name="connsiteX0" fmla="*/ 0 w 5098907"/>
              <a:gd name="connsiteY0" fmla="*/ 1893107 h 2709311"/>
              <a:gd name="connsiteX1" fmla="*/ 1571636 w 5098907"/>
              <a:gd name="connsiteY1" fmla="*/ 1893107 h 2709311"/>
              <a:gd name="connsiteX2" fmla="*/ 4000528 w 5098907"/>
              <a:gd name="connsiteY2" fmla="*/ 1750231 h 2709311"/>
              <a:gd name="connsiteX3" fmla="*/ 4286280 w 5098907"/>
              <a:gd name="connsiteY3" fmla="*/ 107157 h 2709311"/>
              <a:gd name="connsiteX4" fmla="*/ 4357718 w 5098907"/>
              <a:gd name="connsiteY4" fmla="*/ 2393173 h 2709311"/>
              <a:gd name="connsiteX5" fmla="*/ 5002771 w 5098907"/>
              <a:gd name="connsiteY5" fmla="*/ 2003983 h 2709311"/>
              <a:gd name="connsiteX6" fmla="*/ 4934533 w 5098907"/>
              <a:gd name="connsiteY6" fmla="*/ 2003983 h 2709311"/>
              <a:gd name="connsiteX7" fmla="*/ 4934533 w 5098907"/>
              <a:gd name="connsiteY7" fmla="*/ 2003983 h 2709311"/>
              <a:gd name="connsiteX0" fmla="*/ 0 w 5098907"/>
              <a:gd name="connsiteY0" fmla="*/ 1893107 h 2709311"/>
              <a:gd name="connsiteX1" fmla="*/ 1571636 w 5098907"/>
              <a:gd name="connsiteY1" fmla="*/ 1893107 h 2709311"/>
              <a:gd name="connsiteX2" fmla="*/ 4000528 w 5098907"/>
              <a:gd name="connsiteY2" fmla="*/ 1750231 h 2709311"/>
              <a:gd name="connsiteX3" fmla="*/ 4286280 w 5098907"/>
              <a:gd name="connsiteY3" fmla="*/ 107157 h 2709311"/>
              <a:gd name="connsiteX4" fmla="*/ 4357718 w 5098907"/>
              <a:gd name="connsiteY4" fmla="*/ 2393173 h 2709311"/>
              <a:gd name="connsiteX5" fmla="*/ 5002771 w 5098907"/>
              <a:gd name="connsiteY5" fmla="*/ 2003983 h 2709311"/>
              <a:gd name="connsiteX6" fmla="*/ 4934533 w 5098907"/>
              <a:gd name="connsiteY6" fmla="*/ 2003983 h 2709311"/>
              <a:gd name="connsiteX7" fmla="*/ 4934533 w 5098907"/>
              <a:gd name="connsiteY7" fmla="*/ 2003983 h 2709311"/>
              <a:gd name="connsiteX0" fmla="*/ 0 w 5098907"/>
              <a:gd name="connsiteY0" fmla="*/ 1893107 h 2709311"/>
              <a:gd name="connsiteX1" fmla="*/ 1571636 w 5098907"/>
              <a:gd name="connsiteY1" fmla="*/ 1893107 h 2709311"/>
              <a:gd name="connsiteX2" fmla="*/ 4000528 w 5098907"/>
              <a:gd name="connsiteY2" fmla="*/ 1750231 h 2709311"/>
              <a:gd name="connsiteX3" fmla="*/ 4286280 w 5098907"/>
              <a:gd name="connsiteY3" fmla="*/ 107157 h 2709311"/>
              <a:gd name="connsiteX4" fmla="*/ 4357718 w 5098907"/>
              <a:gd name="connsiteY4" fmla="*/ 2393173 h 2709311"/>
              <a:gd name="connsiteX5" fmla="*/ 5002771 w 5098907"/>
              <a:gd name="connsiteY5" fmla="*/ 2003983 h 2709311"/>
              <a:gd name="connsiteX6" fmla="*/ 4934533 w 5098907"/>
              <a:gd name="connsiteY6" fmla="*/ 2003983 h 2709311"/>
              <a:gd name="connsiteX7" fmla="*/ 4786346 w 5098907"/>
              <a:gd name="connsiteY7" fmla="*/ 2536050 h 2709311"/>
              <a:gd name="connsiteX0" fmla="*/ 0 w 5098022"/>
              <a:gd name="connsiteY0" fmla="*/ 1893107 h 2709311"/>
              <a:gd name="connsiteX1" fmla="*/ 1571636 w 5098022"/>
              <a:gd name="connsiteY1" fmla="*/ 1893107 h 2709311"/>
              <a:gd name="connsiteX2" fmla="*/ 4000528 w 5098022"/>
              <a:gd name="connsiteY2" fmla="*/ 1750231 h 2709311"/>
              <a:gd name="connsiteX3" fmla="*/ 4286280 w 5098022"/>
              <a:gd name="connsiteY3" fmla="*/ 107157 h 2709311"/>
              <a:gd name="connsiteX4" fmla="*/ 4357718 w 5098022"/>
              <a:gd name="connsiteY4" fmla="*/ 2393173 h 2709311"/>
              <a:gd name="connsiteX5" fmla="*/ 5002771 w 5098022"/>
              <a:gd name="connsiteY5" fmla="*/ 2003983 h 2709311"/>
              <a:gd name="connsiteX6" fmla="*/ 4929222 w 5098022"/>
              <a:gd name="connsiteY6" fmla="*/ 2571768 h 2709311"/>
              <a:gd name="connsiteX7" fmla="*/ 4786346 w 5098022"/>
              <a:gd name="connsiteY7" fmla="*/ 2536050 h 2709311"/>
              <a:gd name="connsiteX0" fmla="*/ 0 w 4988754"/>
              <a:gd name="connsiteY0" fmla="*/ 1893107 h 2792035"/>
              <a:gd name="connsiteX1" fmla="*/ 1571636 w 4988754"/>
              <a:gd name="connsiteY1" fmla="*/ 1893107 h 2792035"/>
              <a:gd name="connsiteX2" fmla="*/ 4000528 w 4988754"/>
              <a:gd name="connsiteY2" fmla="*/ 1750231 h 2792035"/>
              <a:gd name="connsiteX3" fmla="*/ 4286280 w 4988754"/>
              <a:gd name="connsiteY3" fmla="*/ 107157 h 2792035"/>
              <a:gd name="connsiteX4" fmla="*/ 4357718 w 4988754"/>
              <a:gd name="connsiteY4" fmla="*/ 2393173 h 2792035"/>
              <a:gd name="connsiteX5" fmla="*/ 4429156 w 4988754"/>
              <a:gd name="connsiteY5" fmla="*/ 2500330 h 2792035"/>
              <a:gd name="connsiteX6" fmla="*/ 4929222 w 4988754"/>
              <a:gd name="connsiteY6" fmla="*/ 2571768 h 2792035"/>
              <a:gd name="connsiteX7" fmla="*/ 4786346 w 4988754"/>
              <a:gd name="connsiteY7" fmla="*/ 2536050 h 2792035"/>
              <a:gd name="connsiteX0" fmla="*/ 0 w 4835742"/>
              <a:gd name="connsiteY0" fmla="*/ 1893107 h 2792035"/>
              <a:gd name="connsiteX1" fmla="*/ 1571636 w 4835742"/>
              <a:gd name="connsiteY1" fmla="*/ 1893107 h 2792035"/>
              <a:gd name="connsiteX2" fmla="*/ 4000528 w 4835742"/>
              <a:gd name="connsiteY2" fmla="*/ 1750231 h 2792035"/>
              <a:gd name="connsiteX3" fmla="*/ 4286280 w 4835742"/>
              <a:gd name="connsiteY3" fmla="*/ 107157 h 2792035"/>
              <a:gd name="connsiteX4" fmla="*/ 4357718 w 4835742"/>
              <a:gd name="connsiteY4" fmla="*/ 2393173 h 2792035"/>
              <a:gd name="connsiteX5" fmla="*/ 4429156 w 4835742"/>
              <a:gd name="connsiteY5" fmla="*/ 2500330 h 2792035"/>
              <a:gd name="connsiteX6" fmla="*/ 4429156 w 4835742"/>
              <a:gd name="connsiteY6" fmla="*/ 2500330 h 2792035"/>
              <a:gd name="connsiteX7" fmla="*/ 4786346 w 4835742"/>
              <a:gd name="connsiteY7" fmla="*/ 2536050 h 2792035"/>
              <a:gd name="connsiteX0" fmla="*/ 0 w 4488688"/>
              <a:gd name="connsiteY0" fmla="*/ 1893107 h 2792035"/>
              <a:gd name="connsiteX1" fmla="*/ 1571636 w 4488688"/>
              <a:gd name="connsiteY1" fmla="*/ 1893107 h 2792035"/>
              <a:gd name="connsiteX2" fmla="*/ 4000528 w 4488688"/>
              <a:gd name="connsiteY2" fmla="*/ 1750231 h 2792035"/>
              <a:gd name="connsiteX3" fmla="*/ 4286280 w 4488688"/>
              <a:gd name="connsiteY3" fmla="*/ 107157 h 2792035"/>
              <a:gd name="connsiteX4" fmla="*/ 4357718 w 4488688"/>
              <a:gd name="connsiteY4" fmla="*/ 2393173 h 2792035"/>
              <a:gd name="connsiteX5" fmla="*/ 4429156 w 4488688"/>
              <a:gd name="connsiteY5" fmla="*/ 2500330 h 2792035"/>
              <a:gd name="connsiteX6" fmla="*/ 4429156 w 4488688"/>
              <a:gd name="connsiteY6" fmla="*/ 2500330 h 2792035"/>
              <a:gd name="connsiteX7" fmla="*/ 4429156 w 4488688"/>
              <a:gd name="connsiteY7" fmla="*/ 2643206 h 2792035"/>
              <a:gd name="connsiteX0" fmla="*/ 0 w 4429156"/>
              <a:gd name="connsiteY0" fmla="*/ 1893107 h 2792035"/>
              <a:gd name="connsiteX1" fmla="*/ 1571636 w 4429156"/>
              <a:gd name="connsiteY1" fmla="*/ 1893107 h 2792035"/>
              <a:gd name="connsiteX2" fmla="*/ 4000528 w 4429156"/>
              <a:gd name="connsiteY2" fmla="*/ 1750231 h 2792035"/>
              <a:gd name="connsiteX3" fmla="*/ 4286280 w 4429156"/>
              <a:gd name="connsiteY3" fmla="*/ 107157 h 2792035"/>
              <a:gd name="connsiteX4" fmla="*/ 4357718 w 4429156"/>
              <a:gd name="connsiteY4" fmla="*/ 2393173 h 2792035"/>
              <a:gd name="connsiteX5" fmla="*/ 4429156 w 4429156"/>
              <a:gd name="connsiteY5" fmla="*/ 2500330 h 2792035"/>
              <a:gd name="connsiteX6" fmla="*/ 4429156 w 4429156"/>
              <a:gd name="connsiteY6" fmla="*/ 2643206 h 2792035"/>
              <a:gd name="connsiteX7" fmla="*/ 4429156 w 4429156"/>
              <a:gd name="connsiteY7" fmla="*/ 2643206 h 2792035"/>
              <a:gd name="connsiteX0" fmla="*/ 0 w 4429156"/>
              <a:gd name="connsiteY0" fmla="*/ 1893107 h 2815848"/>
              <a:gd name="connsiteX1" fmla="*/ 1571636 w 4429156"/>
              <a:gd name="connsiteY1" fmla="*/ 1893107 h 2815848"/>
              <a:gd name="connsiteX2" fmla="*/ 4000528 w 4429156"/>
              <a:gd name="connsiteY2" fmla="*/ 1750231 h 2815848"/>
              <a:gd name="connsiteX3" fmla="*/ 4286280 w 4429156"/>
              <a:gd name="connsiteY3" fmla="*/ 107157 h 2815848"/>
              <a:gd name="connsiteX4" fmla="*/ 4357718 w 4429156"/>
              <a:gd name="connsiteY4" fmla="*/ 2393173 h 2815848"/>
              <a:gd name="connsiteX5" fmla="*/ 4429156 w 4429156"/>
              <a:gd name="connsiteY5" fmla="*/ 2643206 h 2815848"/>
              <a:gd name="connsiteX6" fmla="*/ 4429156 w 4429156"/>
              <a:gd name="connsiteY6" fmla="*/ 2643206 h 2815848"/>
              <a:gd name="connsiteX7" fmla="*/ 4429156 w 4429156"/>
              <a:gd name="connsiteY7" fmla="*/ 2643206 h 2815848"/>
              <a:gd name="connsiteX0" fmla="*/ 0 w 4572032"/>
              <a:gd name="connsiteY0" fmla="*/ 1893107 h 2815848"/>
              <a:gd name="connsiteX1" fmla="*/ 1571636 w 4572032"/>
              <a:gd name="connsiteY1" fmla="*/ 1893107 h 2815848"/>
              <a:gd name="connsiteX2" fmla="*/ 4000528 w 4572032"/>
              <a:gd name="connsiteY2" fmla="*/ 1750231 h 2815848"/>
              <a:gd name="connsiteX3" fmla="*/ 4286280 w 4572032"/>
              <a:gd name="connsiteY3" fmla="*/ 107157 h 2815848"/>
              <a:gd name="connsiteX4" fmla="*/ 4357718 w 4572032"/>
              <a:gd name="connsiteY4" fmla="*/ 2393173 h 2815848"/>
              <a:gd name="connsiteX5" fmla="*/ 4429156 w 4572032"/>
              <a:gd name="connsiteY5" fmla="*/ 2643206 h 2815848"/>
              <a:gd name="connsiteX6" fmla="*/ 4429156 w 4572032"/>
              <a:gd name="connsiteY6" fmla="*/ 2643206 h 2815848"/>
              <a:gd name="connsiteX7" fmla="*/ 4572032 w 4572032"/>
              <a:gd name="connsiteY7" fmla="*/ 2643205 h 2815848"/>
              <a:gd name="connsiteX0" fmla="*/ 0 w 4572032"/>
              <a:gd name="connsiteY0" fmla="*/ 1893107 h 2815848"/>
              <a:gd name="connsiteX1" fmla="*/ 1571636 w 4572032"/>
              <a:gd name="connsiteY1" fmla="*/ 1893107 h 2815848"/>
              <a:gd name="connsiteX2" fmla="*/ 4000528 w 4572032"/>
              <a:gd name="connsiteY2" fmla="*/ 1750231 h 2815848"/>
              <a:gd name="connsiteX3" fmla="*/ 4286280 w 4572032"/>
              <a:gd name="connsiteY3" fmla="*/ 107157 h 2815848"/>
              <a:gd name="connsiteX4" fmla="*/ 4357718 w 4572032"/>
              <a:gd name="connsiteY4" fmla="*/ 2393173 h 2815848"/>
              <a:gd name="connsiteX5" fmla="*/ 4429156 w 4572032"/>
              <a:gd name="connsiteY5" fmla="*/ 2643206 h 2815848"/>
              <a:gd name="connsiteX6" fmla="*/ 4500594 w 4572032"/>
              <a:gd name="connsiteY6" fmla="*/ 2571767 h 2815848"/>
              <a:gd name="connsiteX7" fmla="*/ 4572032 w 4572032"/>
              <a:gd name="connsiteY7" fmla="*/ 2643205 h 2815848"/>
              <a:gd name="connsiteX0" fmla="*/ 0 w 4572032"/>
              <a:gd name="connsiteY0" fmla="*/ 1893107 h 2815848"/>
              <a:gd name="connsiteX1" fmla="*/ 1571636 w 4572032"/>
              <a:gd name="connsiteY1" fmla="*/ 1893107 h 2815848"/>
              <a:gd name="connsiteX2" fmla="*/ 4000528 w 4572032"/>
              <a:gd name="connsiteY2" fmla="*/ 1750231 h 2815848"/>
              <a:gd name="connsiteX3" fmla="*/ 4286280 w 4572032"/>
              <a:gd name="connsiteY3" fmla="*/ 107157 h 2815848"/>
              <a:gd name="connsiteX4" fmla="*/ 4357718 w 4572032"/>
              <a:gd name="connsiteY4" fmla="*/ 2393173 h 2815848"/>
              <a:gd name="connsiteX5" fmla="*/ 4429156 w 4572032"/>
              <a:gd name="connsiteY5" fmla="*/ 2643206 h 2815848"/>
              <a:gd name="connsiteX6" fmla="*/ 4429156 w 4572032"/>
              <a:gd name="connsiteY6" fmla="*/ 2643205 h 2815848"/>
              <a:gd name="connsiteX7" fmla="*/ 4572032 w 4572032"/>
              <a:gd name="connsiteY7" fmla="*/ 2643205 h 2815848"/>
              <a:gd name="connsiteX0" fmla="*/ 0 w 4714908"/>
              <a:gd name="connsiteY0" fmla="*/ 1893107 h 2815848"/>
              <a:gd name="connsiteX1" fmla="*/ 1571636 w 4714908"/>
              <a:gd name="connsiteY1" fmla="*/ 1893107 h 2815848"/>
              <a:gd name="connsiteX2" fmla="*/ 4000528 w 4714908"/>
              <a:gd name="connsiteY2" fmla="*/ 1750231 h 2815848"/>
              <a:gd name="connsiteX3" fmla="*/ 4286280 w 4714908"/>
              <a:gd name="connsiteY3" fmla="*/ 107157 h 2815848"/>
              <a:gd name="connsiteX4" fmla="*/ 4357718 w 4714908"/>
              <a:gd name="connsiteY4" fmla="*/ 2393173 h 2815848"/>
              <a:gd name="connsiteX5" fmla="*/ 4429156 w 4714908"/>
              <a:gd name="connsiteY5" fmla="*/ 2643206 h 2815848"/>
              <a:gd name="connsiteX6" fmla="*/ 4714908 w 4714908"/>
              <a:gd name="connsiteY6" fmla="*/ 2643206 h 2815848"/>
              <a:gd name="connsiteX7" fmla="*/ 4572032 w 4714908"/>
              <a:gd name="connsiteY7" fmla="*/ 2643205 h 2815848"/>
              <a:gd name="connsiteX0" fmla="*/ 0 w 4714908"/>
              <a:gd name="connsiteY0" fmla="*/ 1893107 h 2803941"/>
              <a:gd name="connsiteX1" fmla="*/ 1571636 w 4714908"/>
              <a:gd name="connsiteY1" fmla="*/ 1893107 h 2803941"/>
              <a:gd name="connsiteX2" fmla="*/ 4000528 w 4714908"/>
              <a:gd name="connsiteY2" fmla="*/ 1750231 h 2803941"/>
              <a:gd name="connsiteX3" fmla="*/ 4286280 w 4714908"/>
              <a:gd name="connsiteY3" fmla="*/ 107157 h 2803941"/>
              <a:gd name="connsiteX4" fmla="*/ 4357718 w 4714908"/>
              <a:gd name="connsiteY4" fmla="*/ 2393173 h 2803941"/>
              <a:gd name="connsiteX5" fmla="*/ 4572032 w 4714908"/>
              <a:gd name="connsiteY5" fmla="*/ 2571768 h 2803941"/>
              <a:gd name="connsiteX6" fmla="*/ 4714908 w 4714908"/>
              <a:gd name="connsiteY6" fmla="*/ 2643206 h 2803941"/>
              <a:gd name="connsiteX7" fmla="*/ 4572032 w 4714908"/>
              <a:gd name="connsiteY7" fmla="*/ 2643205 h 2803941"/>
              <a:gd name="connsiteX0" fmla="*/ 0 w 4714908"/>
              <a:gd name="connsiteY0" fmla="*/ 1893107 h 2803941"/>
              <a:gd name="connsiteX1" fmla="*/ 1571636 w 4714908"/>
              <a:gd name="connsiteY1" fmla="*/ 1893107 h 2803941"/>
              <a:gd name="connsiteX2" fmla="*/ 4000528 w 4714908"/>
              <a:gd name="connsiteY2" fmla="*/ 1750231 h 2803941"/>
              <a:gd name="connsiteX3" fmla="*/ 4286280 w 4714908"/>
              <a:gd name="connsiteY3" fmla="*/ 107157 h 2803941"/>
              <a:gd name="connsiteX4" fmla="*/ 4357718 w 4714908"/>
              <a:gd name="connsiteY4" fmla="*/ 2393173 h 2803941"/>
              <a:gd name="connsiteX5" fmla="*/ 4572032 w 4714908"/>
              <a:gd name="connsiteY5" fmla="*/ 2571768 h 2803941"/>
              <a:gd name="connsiteX6" fmla="*/ 4714908 w 4714908"/>
              <a:gd name="connsiteY6" fmla="*/ 2643206 h 2803941"/>
              <a:gd name="connsiteX7" fmla="*/ 4572032 w 4714908"/>
              <a:gd name="connsiteY7" fmla="*/ 2714645 h 2803941"/>
              <a:gd name="connsiteX0" fmla="*/ 0 w 4714908"/>
              <a:gd name="connsiteY0" fmla="*/ 1893107 h 2827754"/>
              <a:gd name="connsiteX1" fmla="*/ 1571636 w 4714908"/>
              <a:gd name="connsiteY1" fmla="*/ 1893107 h 2827754"/>
              <a:gd name="connsiteX2" fmla="*/ 4000528 w 4714908"/>
              <a:gd name="connsiteY2" fmla="*/ 1750231 h 2827754"/>
              <a:gd name="connsiteX3" fmla="*/ 4286280 w 4714908"/>
              <a:gd name="connsiteY3" fmla="*/ 107157 h 2827754"/>
              <a:gd name="connsiteX4" fmla="*/ 4357718 w 4714908"/>
              <a:gd name="connsiteY4" fmla="*/ 2393173 h 2827754"/>
              <a:gd name="connsiteX5" fmla="*/ 4572032 w 4714908"/>
              <a:gd name="connsiteY5" fmla="*/ 2714645 h 2827754"/>
              <a:gd name="connsiteX6" fmla="*/ 4714908 w 4714908"/>
              <a:gd name="connsiteY6" fmla="*/ 2643206 h 2827754"/>
              <a:gd name="connsiteX7" fmla="*/ 4572032 w 4714908"/>
              <a:gd name="connsiteY7" fmla="*/ 2714645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5 h 2827754"/>
              <a:gd name="connsiteX6" fmla="*/ 4929222 w 4929222"/>
              <a:gd name="connsiteY6" fmla="*/ 2714644 h 2827754"/>
              <a:gd name="connsiteX7" fmla="*/ 4572032 w 4929222"/>
              <a:gd name="connsiteY7" fmla="*/ 2714645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5 h 2827754"/>
              <a:gd name="connsiteX6" fmla="*/ 4929222 w 4929222"/>
              <a:gd name="connsiteY6" fmla="*/ 2714644 h 2827754"/>
              <a:gd name="connsiteX7" fmla="*/ 4572032 w 4929222"/>
              <a:gd name="connsiteY7" fmla="*/ 2643206 h 2827754"/>
              <a:gd name="connsiteX0" fmla="*/ 0 w 4941128"/>
              <a:gd name="connsiteY0" fmla="*/ 1893107 h 2827754"/>
              <a:gd name="connsiteX1" fmla="*/ 1571636 w 4941128"/>
              <a:gd name="connsiteY1" fmla="*/ 1893107 h 2827754"/>
              <a:gd name="connsiteX2" fmla="*/ 4000528 w 4941128"/>
              <a:gd name="connsiteY2" fmla="*/ 1750231 h 2827754"/>
              <a:gd name="connsiteX3" fmla="*/ 4286280 w 4941128"/>
              <a:gd name="connsiteY3" fmla="*/ 107157 h 2827754"/>
              <a:gd name="connsiteX4" fmla="*/ 4357718 w 4941128"/>
              <a:gd name="connsiteY4" fmla="*/ 2393173 h 2827754"/>
              <a:gd name="connsiteX5" fmla="*/ 4572032 w 4941128"/>
              <a:gd name="connsiteY5" fmla="*/ 2714645 h 2827754"/>
              <a:gd name="connsiteX6" fmla="*/ 4929222 w 4941128"/>
              <a:gd name="connsiteY6" fmla="*/ 2714644 h 2827754"/>
              <a:gd name="connsiteX7" fmla="*/ 4500594 w 4941128"/>
              <a:gd name="connsiteY7" fmla="*/ 2571768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5 h 2827754"/>
              <a:gd name="connsiteX6" fmla="*/ 4929222 w 4929222"/>
              <a:gd name="connsiteY6" fmla="*/ 2714644 h 2827754"/>
              <a:gd name="connsiteX7" fmla="*/ 4929222 w 4929222"/>
              <a:gd name="connsiteY7" fmla="*/ 2714644 h 2827754"/>
              <a:gd name="connsiteX0" fmla="*/ 0 w 4929222"/>
              <a:gd name="connsiteY0" fmla="*/ 1893107 h 2815848"/>
              <a:gd name="connsiteX1" fmla="*/ 1571636 w 4929222"/>
              <a:gd name="connsiteY1" fmla="*/ 1893107 h 2815848"/>
              <a:gd name="connsiteX2" fmla="*/ 4000528 w 4929222"/>
              <a:gd name="connsiteY2" fmla="*/ 1750231 h 2815848"/>
              <a:gd name="connsiteX3" fmla="*/ 4286280 w 4929222"/>
              <a:gd name="connsiteY3" fmla="*/ 107157 h 2815848"/>
              <a:gd name="connsiteX4" fmla="*/ 4357718 w 4929222"/>
              <a:gd name="connsiteY4" fmla="*/ 2393173 h 2815848"/>
              <a:gd name="connsiteX5" fmla="*/ 4572032 w 4929222"/>
              <a:gd name="connsiteY5" fmla="*/ 2643206 h 2815848"/>
              <a:gd name="connsiteX6" fmla="*/ 4929222 w 4929222"/>
              <a:gd name="connsiteY6" fmla="*/ 2714644 h 2815848"/>
              <a:gd name="connsiteX7" fmla="*/ 4929222 w 4929222"/>
              <a:gd name="connsiteY7" fmla="*/ 2714644 h 2815848"/>
              <a:gd name="connsiteX0" fmla="*/ 0 w 4929222"/>
              <a:gd name="connsiteY0" fmla="*/ 1893107 h 2815848"/>
              <a:gd name="connsiteX1" fmla="*/ 1571636 w 4929222"/>
              <a:gd name="connsiteY1" fmla="*/ 1893107 h 2815848"/>
              <a:gd name="connsiteX2" fmla="*/ 4000528 w 4929222"/>
              <a:gd name="connsiteY2" fmla="*/ 1750231 h 2815848"/>
              <a:gd name="connsiteX3" fmla="*/ 4286280 w 4929222"/>
              <a:gd name="connsiteY3" fmla="*/ 107157 h 2815848"/>
              <a:gd name="connsiteX4" fmla="*/ 4357718 w 4929222"/>
              <a:gd name="connsiteY4" fmla="*/ 2393173 h 2815848"/>
              <a:gd name="connsiteX5" fmla="*/ 4572032 w 4929222"/>
              <a:gd name="connsiteY5" fmla="*/ 2643206 h 2815848"/>
              <a:gd name="connsiteX6" fmla="*/ 4929222 w 4929222"/>
              <a:gd name="connsiteY6" fmla="*/ 2714644 h 2815848"/>
              <a:gd name="connsiteX7" fmla="*/ 4929222 w 4929222"/>
              <a:gd name="connsiteY7" fmla="*/ 2714644 h 2815848"/>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14644 h 2827754"/>
              <a:gd name="connsiteX7" fmla="*/ 4929222 w 4929222"/>
              <a:gd name="connsiteY7" fmla="*/ 2714644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14644 h 2827754"/>
              <a:gd name="connsiteX7" fmla="*/ 4929222 w 4929222"/>
              <a:gd name="connsiteY7" fmla="*/ 2714644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14644 h 2827754"/>
              <a:gd name="connsiteX7" fmla="*/ 4929222 w 4929222"/>
              <a:gd name="connsiteY7" fmla="*/ 2786082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86082 h 2827754"/>
              <a:gd name="connsiteX7" fmla="*/ 4929222 w 4929222"/>
              <a:gd name="connsiteY7" fmla="*/ 2786082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86082 h 2827754"/>
              <a:gd name="connsiteX7" fmla="*/ 4929222 w 4929222"/>
              <a:gd name="connsiteY7" fmla="*/ 2786082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86082 h 2827754"/>
              <a:gd name="connsiteX7" fmla="*/ 4929222 w 4929222"/>
              <a:gd name="connsiteY7" fmla="*/ 2786082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86082 h 2827754"/>
              <a:gd name="connsiteX7" fmla="*/ 4929222 w 4929222"/>
              <a:gd name="connsiteY7" fmla="*/ 2714644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86082 h 2827754"/>
              <a:gd name="connsiteX7" fmla="*/ 4929222 w 4929222"/>
              <a:gd name="connsiteY7" fmla="*/ 2643206 h 2827754"/>
              <a:gd name="connsiteX0" fmla="*/ 0 w 4929222"/>
              <a:gd name="connsiteY0" fmla="*/ 1893107 h 2827754"/>
              <a:gd name="connsiteX1" fmla="*/ 1571636 w 4929222"/>
              <a:gd name="connsiteY1" fmla="*/ 1893107 h 2827754"/>
              <a:gd name="connsiteX2" fmla="*/ 4000528 w 4929222"/>
              <a:gd name="connsiteY2" fmla="*/ 1750231 h 2827754"/>
              <a:gd name="connsiteX3" fmla="*/ 4286280 w 4929222"/>
              <a:gd name="connsiteY3" fmla="*/ 107157 h 2827754"/>
              <a:gd name="connsiteX4" fmla="*/ 4357718 w 4929222"/>
              <a:gd name="connsiteY4" fmla="*/ 2393173 h 2827754"/>
              <a:gd name="connsiteX5" fmla="*/ 4572032 w 4929222"/>
              <a:gd name="connsiteY5" fmla="*/ 2714644 h 2827754"/>
              <a:gd name="connsiteX6" fmla="*/ 4929222 w 4929222"/>
              <a:gd name="connsiteY6" fmla="*/ 2786082 h 2827754"/>
              <a:gd name="connsiteX7" fmla="*/ 4929222 w 4929222"/>
              <a:gd name="connsiteY7" fmla="*/ 2714644 h 2827754"/>
              <a:gd name="connsiteX0" fmla="*/ 0 w 5072098"/>
              <a:gd name="connsiteY0" fmla="*/ 1893107 h 2827754"/>
              <a:gd name="connsiteX1" fmla="*/ 1571636 w 5072098"/>
              <a:gd name="connsiteY1" fmla="*/ 1893107 h 2827754"/>
              <a:gd name="connsiteX2" fmla="*/ 4000528 w 5072098"/>
              <a:gd name="connsiteY2" fmla="*/ 1750231 h 2827754"/>
              <a:gd name="connsiteX3" fmla="*/ 4286280 w 5072098"/>
              <a:gd name="connsiteY3" fmla="*/ 107157 h 2827754"/>
              <a:gd name="connsiteX4" fmla="*/ 4357718 w 5072098"/>
              <a:gd name="connsiteY4" fmla="*/ 2393173 h 2827754"/>
              <a:gd name="connsiteX5" fmla="*/ 4572032 w 5072098"/>
              <a:gd name="connsiteY5" fmla="*/ 2714644 h 2827754"/>
              <a:gd name="connsiteX6" fmla="*/ 5072098 w 5072098"/>
              <a:gd name="connsiteY6" fmla="*/ 2714644 h 2827754"/>
              <a:gd name="connsiteX7" fmla="*/ 4929222 w 5072098"/>
              <a:gd name="connsiteY7" fmla="*/ 2714644 h 2827754"/>
              <a:gd name="connsiteX0" fmla="*/ 0 w 5072098"/>
              <a:gd name="connsiteY0" fmla="*/ 1893107 h 2827754"/>
              <a:gd name="connsiteX1" fmla="*/ 1571636 w 5072098"/>
              <a:gd name="connsiteY1" fmla="*/ 1928826 h 2827754"/>
              <a:gd name="connsiteX2" fmla="*/ 4000528 w 5072098"/>
              <a:gd name="connsiteY2" fmla="*/ 1750231 h 2827754"/>
              <a:gd name="connsiteX3" fmla="*/ 4286280 w 5072098"/>
              <a:gd name="connsiteY3" fmla="*/ 107157 h 2827754"/>
              <a:gd name="connsiteX4" fmla="*/ 4357718 w 5072098"/>
              <a:gd name="connsiteY4" fmla="*/ 2393173 h 2827754"/>
              <a:gd name="connsiteX5" fmla="*/ 4572032 w 5072098"/>
              <a:gd name="connsiteY5" fmla="*/ 2714644 h 2827754"/>
              <a:gd name="connsiteX6" fmla="*/ 5072098 w 5072098"/>
              <a:gd name="connsiteY6" fmla="*/ 2714644 h 2827754"/>
              <a:gd name="connsiteX7" fmla="*/ 4929222 w 5072098"/>
              <a:gd name="connsiteY7" fmla="*/ 2714644 h 2827754"/>
              <a:gd name="connsiteX0" fmla="*/ 0 w 5072098"/>
              <a:gd name="connsiteY0" fmla="*/ 1893107 h 2827754"/>
              <a:gd name="connsiteX1" fmla="*/ 1571636 w 5072098"/>
              <a:gd name="connsiteY1" fmla="*/ 1928826 h 2827754"/>
              <a:gd name="connsiteX2" fmla="*/ 1714512 w 5072098"/>
              <a:gd name="connsiteY2" fmla="*/ 1928826 h 2827754"/>
              <a:gd name="connsiteX3" fmla="*/ 4000528 w 5072098"/>
              <a:gd name="connsiteY3" fmla="*/ 1750231 h 2827754"/>
              <a:gd name="connsiteX4" fmla="*/ 4286280 w 5072098"/>
              <a:gd name="connsiteY4" fmla="*/ 107157 h 2827754"/>
              <a:gd name="connsiteX5" fmla="*/ 4357718 w 5072098"/>
              <a:gd name="connsiteY5" fmla="*/ 2393173 h 2827754"/>
              <a:gd name="connsiteX6" fmla="*/ 4572032 w 5072098"/>
              <a:gd name="connsiteY6" fmla="*/ 2714644 h 2827754"/>
              <a:gd name="connsiteX7" fmla="*/ 5072098 w 5072098"/>
              <a:gd name="connsiteY7" fmla="*/ 2714644 h 2827754"/>
              <a:gd name="connsiteX8" fmla="*/ 4929222 w 5072098"/>
              <a:gd name="connsiteY8" fmla="*/ 2714644 h 2827754"/>
              <a:gd name="connsiteX0" fmla="*/ 0 w 5072098"/>
              <a:gd name="connsiteY0" fmla="*/ 1893107 h 2827754"/>
              <a:gd name="connsiteX1" fmla="*/ 1571636 w 5072098"/>
              <a:gd name="connsiteY1" fmla="*/ 1928826 h 2827754"/>
              <a:gd name="connsiteX2" fmla="*/ 428628 w 5072098"/>
              <a:gd name="connsiteY2" fmla="*/ 1928826 h 2827754"/>
              <a:gd name="connsiteX3" fmla="*/ 4000528 w 5072098"/>
              <a:gd name="connsiteY3" fmla="*/ 1750231 h 2827754"/>
              <a:gd name="connsiteX4" fmla="*/ 4286280 w 5072098"/>
              <a:gd name="connsiteY4" fmla="*/ 107157 h 2827754"/>
              <a:gd name="connsiteX5" fmla="*/ 4357718 w 5072098"/>
              <a:gd name="connsiteY5" fmla="*/ 2393173 h 2827754"/>
              <a:gd name="connsiteX6" fmla="*/ 4572032 w 5072098"/>
              <a:gd name="connsiteY6" fmla="*/ 2714644 h 2827754"/>
              <a:gd name="connsiteX7" fmla="*/ 5072098 w 5072098"/>
              <a:gd name="connsiteY7" fmla="*/ 2714644 h 2827754"/>
              <a:gd name="connsiteX8" fmla="*/ 4929222 w 5072098"/>
              <a:gd name="connsiteY8" fmla="*/ 2714644 h 2827754"/>
              <a:gd name="connsiteX0" fmla="*/ 261939 w 5334037"/>
              <a:gd name="connsiteY0" fmla="*/ 1893107 h 2827754"/>
              <a:gd name="connsiteX1" fmla="*/ 1833575 w 5334037"/>
              <a:gd name="connsiteY1" fmla="*/ 1928826 h 2827754"/>
              <a:gd name="connsiteX2" fmla="*/ 404815 w 5334037"/>
              <a:gd name="connsiteY2" fmla="*/ 1928826 h 2827754"/>
              <a:gd name="connsiteX3" fmla="*/ 4262467 w 5334037"/>
              <a:gd name="connsiteY3" fmla="*/ 1750231 h 2827754"/>
              <a:gd name="connsiteX4" fmla="*/ 4548219 w 5334037"/>
              <a:gd name="connsiteY4" fmla="*/ 107157 h 2827754"/>
              <a:gd name="connsiteX5" fmla="*/ 4619657 w 5334037"/>
              <a:gd name="connsiteY5" fmla="*/ 2393173 h 2827754"/>
              <a:gd name="connsiteX6" fmla="*/ 4833971 w 5334037"/>
              <a:gd name="connsiteY6" fmla="*/ 2714644 h 2827754"/>
              <a:gd name="connsiteX7" fmla="*/ 5334037 w 5334037"/>
              <a:gd name="connsiteY7" fmla="*/ 2714644 h 2827754"/>
              <a:gd name="connsiteX8" fmla="*/ 5191161 w 5334037"/>
              <a:gd name="connsiteY8" fmla="*/ 2714644 h 2827754"/>
              <a:gd name="connsiteX0" fmla="*/ 333377 w 5334037"/>
              <a:gd name="connsiteY0" fmla="*/ 2428892 h 2827754"/>
              <a:gd name="connsiteX1" fmla="*/ 1833575 w 5334037"/>
              <a:gd name="connsiteY1" fmla="*/ 1928826 h 2827754"/>
              <a:gd name="connsiteX2" fmla="*/ 404815 w 5334037"/>
              <a:gd name="connsiteY2" fmla="*/ 1928826 h 2827754"/>
              <a:gd name="connsiteX3" fmla="*/ 4262467 w 5334037"/>
              <a:gd name="connsiteY3" fmla="*/ 1750231 h 2827754"/>
              <a:gd name="connsiteX4" fmla="*/ 4548219 w 5334037"/>
              <a:gd name="connsiteY4" fmla="*/ 107157 h 2827754"/>
              <a:gd name="connsiteX5" fmla="*/ 4619657 w 5334037"/>
              <a:gd name="connsiteY5" fmla="*/ 2393173 h 2827754"/>
              <a:gd name="connsiteX6" fmla="*/ 4833971 w 5334037"/>
              <a:gd name="connsiteY6" fmla="*/ 2714644 h 2827754"/>
              <a:gd name="connsiteX7" fmla="*/ 5334037 w 5334037"/>
              <a:gd name="connsiteY7" fmla="*/ 2714644 h 2827754"/>
              <a:gd name="connsiteX8" fmla="*/ 5191161 w 5334037"/>
              <a:gd name="connsiteY8" fmla="*/ 2714644 h 2827754"/>
              <a:gd name="connsiteX0" fmla="*/ 1833575 w 5334037"/>
              <a:gd name="connsiteY0" fmla="*/ 1928826 h 2827754"/>
              <a:gd name="connsiteX1" fmla="*/ 404815 w 5334037"/>
              <a:gd name="connsiteY1" fmla="*/ 1928826 h 2827754"/>
              <a:gd name="connsiteX2" fmla="*/ 4262467 w 5334037"/>
              <a:gd name="connsiteY2" fmla="*/ 1750231 h 2827754"/>
              <a:gd name="connsiteX3" fmla="*/ 4548219 w 5334037"/>
              <a:gd name="connsiteY3" fmla="*/ 107157 h 2827754"/>
              <a:gd name="connsiteX4" fmla="*/ 4619657 w 5334037"/>
              <a:gd name="connsiteY4" fmla="*/ 2393173 h 2827754"/>
              <a:gd name="connsiteX5" fmla="*/ 4833971 w 5334037"/>
              <a:gd name="connsiteY5" fmla="*/ 2714644 h 2827754"/>
              <a:gd name="connsiteX6" fmla="*/ 5334037 w 5334037"/>
              <a:gd name="connsiteY6" fmla="*/ 2714644 h 2827754"/>
              <a:gd name="connsiteX7" fmla="*/ 5191161 w 5334037"/>
              <a:gd name="connsiteY7" fmla="*/ 2714644 h 2827754"/>
              <a:gd name="connsiteX0" fmla="*/ 0 w 3500462"/>
              <a:gd name="connsiteY0" fmla="*/ 1928826 h 2827754"/>
              <a:gd name="connsiteX1" fmla="*/ 2428892 w 3500462"/>
              <a:gd name="connsiteY1" fmla="*/ 1750231 h 2827754"/>
              <a:gd name="connsiteX2" fmla="*/ 2714644 w 3500462"/>
              <a:gd name="connsiteY2" fmla="*/ 107157 h 2827754"/>
              <a:gd name="connsiteX3" fmla="*/ 2786082 w 3500462"/>
              <a:gd name="connsiteY3" fmla="*/ 2393173 h 2827754"/>
              <a:gd name="connsiteX4" fmla="*/ 3000396 w 3500462"/>
              <a:gd name="connsiteY4" fmla="*/ 2714644 h 2827754"/>
              <a:gd name="connsiteX5" fmla="*/ 3500462 w 3500462"/>
              <a:gd name="connsiteY5" fmla="*/ 2714644 h 2827754"/>
              <a:gd name="connsiteX6" fmla="*/ 3357586 w 3500462"/>
              <a:gd name="connsiteY6" fmla="*/ 2714644 h 2827754"/>
              <a:gd name="connsiteX0" fmla="*/ 447084 w 3947546"/>
              <a:gd name="connsiteY0" fmla="*/ 1928826 h 2827754"/>
              <a:gd name="connsiteX1" fmla="*/ 404815 w 3947546"/>
              <a:gd name="connsiteY1" fmla="*/ 1915170 h 2827754"/>
              <a:gd name="connsiteX2" fmla="*/ 2875976 w 3947546"/>
              <a:gd name="connsiteY2" fmla="*/ 1750231 h 2827754"/>
              <a:gd name="connsiteX3" fmla="*/ 3161728 w 3947546"/>
              <a:gd name="connsiteY3" fmla="*/ 107157 h 2827754"/>
              <a:gd name="connsiteX4" fmla="*/ 3233166 w 3947546"/>
              <a:gd name="connsiteY4" fmla="*/ 2393173 h 2827754"/>
              <a:gd name="connsiteX5" fmla="*/ 3447480 w 3947546"/>
              <a:gd name="connsiteY5" fmla="*/ 2714644 h 2827754"/>
              <a:gd name="connsiteX6" fmla="*/ 3947546 w 3947546"/>
              <a:gd name="connsiteY6" fmla="*/ 2714644 h 2827754"/>
              <a:gd name="connsiteX7" fmla="*/ 3804670 w 3947546"/>
              <a:gd name="connsiteY7" fmla="*/ 2714644 h 2827754"/>
              <a:gd name="connsiteX0" fmla="*/ 7045 w 3507507"/>
              <a:gd name="connsiteY0" fmla="*/ 1928826 h 2827754"/>
              <a:gd name="connsiteX1" fmla="*/ 1150052 w 3507507"/>
              <a:gd name="connsiteY1" fmla="*/ 1857388 h 2827754"/>
              <a:gd name="connsiteX2" fmla="*/ 2435937 w 3507507"/>
              <a:gd name="connsiteY2" fmla="*/ 1750231 h 2827754"/>
              <a:gd name="connsiteX3" fmla="*/ 2721689 w 3507507"/>
              <a:gd name="connsiteY3" fmla="*/ 107157 h 2827754"/>
              <a:gd name="connsiteX4" fmla="*/ 2793127 w 3507507"/>
              <a:gd name="connsiteY4" fmla="*/ 2393173 h 2827754"/>
              <a:gd name="connsiteX5" fmla="*/ 3007441 w 3507507"/>
              <a:gd name="connsiteY5" fmla="*/ 2714644 h 2827754"/>
              <a:gd name="connsiteX6" fmla="*/ 3507507 w 3507507"/>
              <a:gd name="connsiteY6" fmla="*/ 2714644 h 2827754"/>
              <a:gd name="connsiteX7" fmla="*/ 3364631 w 3507507"/>
              <a:gd name="connsiteY7" fmla="*/ 2714644 h 2827754"/>
              <a:gd name="connsiteX0" fmla="*/ 7045 w 5079144"/>
              <a:gd name="connsiteY0" fmla="*/ 1928826 h 2827754"/>
              <a:gd name="connsiteX1" fmla="*/ 2721689 w 5079144"/>
              <a:gd name="connsiteY1" fmla="*/ 1857388 h 2827754"/>
              <a:gd name="connsiteX2" fmla="*/ 4007574 w 5079144"/>
              <a:gd name="connsiteY2" fmla="*/ 1750231 h 2827754"/>
              <a:gd name="connsiteX3" fmla="*/ 4293326 w 5079144"/>
              <a:gd name="connsiteY3" fmla="*/ 107157 h 2827754"/>
              <a:gd name="connsiteX4" fmla="*/ 4364764 w 5079144"/>
              <a:gd name="connsiteY4" fmla="*/ 2393173 h 2827754"/>
              <a:gd name="connsiteX5" fmla="*/ 4579078 w 5079144"/>
              <a:gd name="connsiteY5" fmla="*/ 2714644 h 2827754"/>
              <a:gd name="connsiteX6" fmla="*/ 5079144 w 5079144"/>
              <a:gd name="connsiteY6" fmla="*/ 2714644 h 2827754"/>
              <a:gd name="connsiteX7" fmla="*/ 4936268 w 5079144"/>
              <a:gd name="connsiteY7" fmla="*/ 2714644 h 2827754"/>
              <a:gd name="connsiteX0" fmla="*/ 7045 w 5079144"/>
              <a:gd name="connsiteY0" fmla="*/ 1928826 h 2827754"/>
              <a:gd name="connsiteX1" fmla="*/ 2721689 w 5079144"/>
              <a:gd name="connsiteY1" fmla="*/ 1928826 h 2827754"/>
              <a:gd name="connsiteX2" fmla="*/ 4007574 w 5079144"/>
              <a:gd name="connsiteY2" fmla="*/ 1750231 h 2827754"/>
              <a:gd name="connsiteX3" fmla="*/ 4293326 w 5079144"/>
              <a:gd name="connsiteY3" fmla="*/ 107157 h 2827754"/>
              <a:gd name="connsiteX4" fmla="*/ 4364764 w 5079144"/>
              <a:gd name="connsiteY4" fmla="*/ 2393173 h 2827754"/>
              <a:gd name="connsiteX5" fmla="*/ 4579078 w 5079144"/>
              <a:gd name="connsiteY5" fmla="*/ 2714644 h 2827754"/>
              <a:gd name="connsiteX6" fmla="*/ 5079144 w 5079144"/>
              <a:gd name="connsiteY6" fmla="*/ 2714644 h 2827754"/>
              <a:gd name="connsiteX7" fmla="*/ 4936268 w 5079144"/>
              <a:gd name="connsiteY7" fmla="*/ 2714644 h 2827754"/>
              <a:gd name="connsiteX0" fmla="*/ 7045 w 5079144"/>
              <a:gd name="connsiteY0" fmla="*/ 1928826 h 2827754"/>
              <a:gd name="connsiteX1" fmla="*/ 2721689 w 5079144"/>
              <a:gd name="connsiteY1" fmla="*/ 1928826 h 2827754"/>
              <a:gd name="connsiteX2" fmla="*/ 4007574 w 5079144"/>
              <a:gd name="connsiteY2" fmla="*/ 1750231 h 2827754"/>
              <a:gd name="connsiteX3" fmla="*/ 4293326 w 5079144"/>
              <a:gd name="connsiteY3" fmla="*/ 107157 h 2827754"/>
              <a:gd name="connsiteX4" fmla="*/ 4364764 w 5079144"/>
              <a:gd name="connsiteY4" fmla="*/ 2393173 h 2827754"/>
              <a:gd name="connsiteX5" fmla="*/ 4579078 w 5079144"/>
              <a:gd name="connsiteY5" fmla="*/ 2714644 h 2827754"/>
              <a:gd name="connsiteX6" fmla="*/ 5079144 w 5079144"/>
              <a:gd name="connsiteY6" fmla="*/ 2714644 h 2827754"/>
              <a:gd name="connsiteX7" fmla="*/ 4936268 w 5079144"/>
              <a:gd name="connsiteY7" fmla="*/ 2714644 h 2827754"/>
              <a:gd name="connsiteX0" fmla="*/ 7045 w 5079144"/>
              <a:gd name="connsiteY0" fmla="*/ 1928826 h 2827754"/>
              <a:gd name="connsiteX1" fmla="*/ 2721689 w 5079144"/>
              <a:gd name="connsiteY1" fmla="*/ 1928826 h 2827754"/>
              <a:gd name="connsiteX2" fmla="*/ 4007574 w 5079144"/>
              <a:gd name="connsiteY2" fmla="*/ 1750231 h 2827754"/>
              <a:gd name="connsiteX3" fmla="*/ 4293326 w 5079144"/>
              <a:gd name="connsiteY3" fmla="*/ 107157 h 2827754"/>
              <a:gd name="connsiteX4" fmla="*/ 4364764 w 5079144"/>
              <a:gd name="connsiteY4" fmla="*/ 2393173 h 2827754"/>
              <a:gd name="connsiteX5" fmla="*/ 4579078 w 5079144"/>
              <a:gd name="connsiteY5" fmla="*/ 2714644 h 2827754"/>
              <a:gd name="connsiteX6" fmla="*/ 5079144 w 5079144"/>
              <a:gd name="connsiteY6" fmla="*/ 2714644 h 2827754"/>
              <a:gd name="connsiteX7" fmla="*/ 4936268 w 5079144"/>
              <a:gd name="connsiteY7" fmla="*/ 2714644 h 2827754"/>
              <a:gd name="connsiteX0" fmla="*/ 7045 w 5079144"/>
              <a:gd name="connsiteY0" fmla="*/ 1893107 h 2786082"/>
              <a:gd name="connsiteX1" fmla="*/ 2721689 w 5079144"/>
              <a:gd name="connsiteY1" fmla="*/ 1893107 h 2786082"/>
              <a:gd name="connsiteX2" fmla="*/ 4007574 w 5079144"/>
              <a:gd name="connsiteY2" fmla="*/ 1714512 h 2786082"/>
              <a:gd name="connsiteX3" fmla="*/ 4364763 w 5079144"/>
              <a:gd name="connsiteY3" fmla="*/ 107157 h 2786082"/>
              <a:gd name="connsiteX4" fmla="*/ 4364764 w 5079144"/>
              <a:gd name="connsiteY4" fmla="*/ 2357454 h 2786082"/>
              <a:gd name="connsiteX5" fmla="*/ 4579078 w 5079144"/>
              <a:gd name="connsiteY5" fmla="*/ 2678925 h 2786082"/>
              <a:gd name="connsiteX6" fmla="*/ 5079144 w 5079144"/>
              <a:gd name="connsiteY6" fmla="*/ 2678925 h 2786082"/>
              <a:gd name="connsiteX7" fmla="*/ 4936268 w 5079144"/>
              <a:gd name="connsiteY7" fmla="*/ 2678925 h 2786082"/>
              <a:gd name="connsiteX0" fmla="*/ 7045 w 5079144"/>
              <a:gd name="connsiteY0" fmla="*/ 1893107 h 2786082"/>
              <a:gd name="connsiteX1" fmla="*/ 2721689 w 5079144"/>
              <a:gd name="connsiteY1" fmla="*/ 1893107 h 2786082"/>
              <a:gd name="connsiteX2" fmla="*/ 4007574 w 5079144"/>
              <a:gd name="connsiteY2" fmla="*/ 1714512 h 2786082"/>
              <a:gd name="connsiteX3" fmla="*/ 4364763 w 5079144"/>
              <a:gd name="connsiteY3" fmla="*/ 107157 h 2786082"/>
              <a:gd name="connsiteX4" fmla="*/ 4364764 w 5079144"/>
              <a:gd name="connsiteY4" fmla="*/ 2357454 h 2786082"/>
              <a:gd name="connsiteX5" fmla="*/ 4579078 w 5079144"/>
              <a:gd name="connsiteY5" fmla="*/ 2678925 h 2786082"/>
              <a:gd name="connsiteX6" fmla="*/ 5079144 w 5079144"/>
              <a:gd name="connsiteY6" fmla="*/ 2678925 h 2786082"/>
              <a:gd name="connsiteX0" fmla="*/ 7045 w 4579078"/>
              <a:gd name="connsiteY0" fmla="*/ 1893107 h 2786082"/>
              <a:gd name="connsiteX1" fmla="*/ 2721689 w 4579078"/>
              <a:gd name="connsiteY1" fmla="*/ 1893107 h 2786082"/>
              <a:gd name="connsiteX2" fmla="*/ 4007574 w 4579078"/>
              <a:gd name="connsiteY2" fmla="*/ 1714512 h 2786082"/>
              <a:gd name="connsiteX3" fmla="*/ 4364763 w 4579078"/>
              <a:gd name="connsiteY3" fmla="*/ 107157 h 2786082"/>
              <a:gd name="connsiteX4" fmla="*/ 4364764 w 4579078"/>
              <a:gd name="connsiteY4" fmla="*/ 2357454 h 2786082"/>
              <a:gd name="connsiteX5" fmla="*/ 4579078 w 4579078"/>
              <a:gd name="connsiteY5" fmla="*/ 2678925 h 2786082"/>
              <a:gd name="connsiteX0" fmla="*/ 7045 w 4936267"/>
              <a:gd name="connsiteY0" fmla="*/ 1893107 h 2786082"/>
              <a:gd name="connsiteX1" fmla="*/ 2721689 w 4936267"/>
              <a:gd name="connsiteY1" fmla="*/ 1893107 h 2786082"/>
              <a:gd name="connsiteX2" fmla="*/ 4007574 w 4936267"/>
              <a:gd name="connsiteY2" fmla="*/ 1714512 h 2786082"/>
              <a:gd name="connsiteX3" fmla="*/ 4364763 w 4936267"/>
              <a:gd name="connsiteY3" fmla="*/ 107157 h 2786082"/>
              <a:gd name="connsiteX4" fmla="*/ 4364764 w 4936267"/>
              <a:gd name="connsiteY4" fmla="*/ 2357454 h 2786082"/>
              <a:gd name="connsiteX5" fmla="*/ 4936267 w 4936267"/>
              <a:gd name="connsiteY5" fmla="*/ 2678925 h 2786082"/>
              <a:gd name="connsiteX0" fmla="*/ 7045 w 4936267"/>
              <a:gd name="connsiteY0" fmla="*/ 1874953 h 2764903"/>
              <a:gd name="connsiteX1" fmla="*/ 2721689 w 4936267"/>
              <a:gd name="connsiteY1" fmla="*/ 1874953 h 2764903"/>
              <a:gd name="connsiteX2" fmla="*/ 4007574 w 4936267"/>
              <a:gd name="connsiteY2" fmla="*/ 1696358 h 2764903"/>
              <a:gd name="connsiteX3" fmla="*/ 4330140 w 4936267"/>
              <a:gd name="connsiteY3" fmla="*/ 107157 h 2764903"/>
              <a:gd name="connsiteX4" fmla="*/ 4364764 w 4936267"/>
              <a:gd name="connsiteY4" fmla="*/ 2339300 h 2764903"/>
              <a:gd name="connsiteX5" fmla="*/ 4936267 w 4936267"/>
              <a:gd name="connsiteY5" fmla="*/ 2660771 h 2764903"/>
              <a:gd name="connsiteX0" fmla="*/ 7045 w 4936267"/>
              <a:gd name="connsiteY0" fmla="*/ 1925461 h 2815409"/>
              <a:gd name="connsiteX1" fmla="*/ 2721689 w 4936267"/>
              <a:gd name="connsiteY1" fmla="*/ 1925461 h 2815409"/>
              <a:gd name="connsiteX2" fmla="*/ 4007574 w 4936267"/>
              <a:gd name="connsiteY2" fmla="*/ 1746866 h 2815409"/>
              <a:gd name="connsiteX3" fmla="*/ 4330140 w 4936267"/>
              <a:gd name="connsiteY3" fmla="*/ 157665 h 2815409"/>
              <a:gd name="connsiteX4" fmla="*/ 4364764 w 4936267"/>
              <a:gd name="connsiteY4" fmla="*/ 2389808 h 2815409"/>
              <a:gd name="connsiteX5" fmla="*/ 4936267 w 4936267"/>
              <a:gd name="connsiteY5" fmla="*/ 2711279 h 2815409"/>
              <a:gd name="connsiteX0" fmla="*/ 7045 w 4936267"/>
              <a:gd name="connsiteY0" fmla="*/ 1915746 h 2805695"/>
              <a:gd name="connsiteX1" fmla="*/ 2721689 w 4936267"/>
              <a:gd name="connsiteY1" fmla="*/ 1915746 h 2805695"/>
              <a:gd name="connsiteX2" fmla="*/ 4007574 w 4936267"/>
              <a:gd name="connsiteY2" fmla="*/ 1737151 h 2805695"/>
              <a:gd name="connsiteX3" fmla="*/ 4330140 w 4936267"/>
              <a:gd name="connsiteY3" fmla="*/ 147950 h 2805695"/>
              <a:gd name="connsiteX4" fmla="*/ 4364764 w 4936267"/>
              <a:gd name="connsiteY4" fmla="*/ 2380093 h 2805695"/>
              <a:gd name="connsiteX5" fmla="*/ 4936267 w 4936267"/>
              <a:gd name="connsiteY5" fmla="*/ 2701564 h 2805695"/>
              <a:gd name="connsiteX0" fmla="*/ 7045 w 4936267"/>
              <a:gd name="connsiteY0" fmla="*/ 1915746 h 2805695"/>
              <a:gd name="connsiteX1" fmla="*/ 2721689 w 4936267"/>
              <a:gd name="connsiteY1" fmla="*/ 1915746 h 2805695"/>
              <a:gd name="connsiteX2" fmla="*/ 4007574 w 4936267"/>
              <a:gd name="connsiteY2" fmla="*/ 1737151 h 2805695"/>
              <a:gd name="connsiteX3" fmla="*/ 4330140 w 4936267"/>
              <a:gd name="connsiteY3" fmla="*/ 147950 h 2805695"/>
              <a:gd name="connsiteX4" fmla="*/ 4364764 w 4936267"/>
              <a:gd name="connsiteY4" fmla="*/ 2380093 h 2805695"/>
              <a:gd name="connsiteX5" fmla="*/ 4936267 w 4936267"/>
              <a:gd name="connsiteY5" fmla="*/ 2701564 h 2805695"/>
              <a:gd name="connsiteX0" fmla="*/ 7045 w 4936267"/>
              <a:gd name="connsiteY0" fmla="*/ 1953906 h 2843855"/>
              <a:gd name="connsiteX1" fmla="*/ 2721689 w 4936267"/>
              <a:gd name="connsiteY1" fmla="*/ 1953906 h 2843855"/>
              <a:gd name="connsiteX2" fmla="*/ 4007574 w 4936267"/>
              <a:gd name="connsiteY2" fmla="*/ 1775311 h 2843855"/>
              <a:gd name="connsiteX3" fmla="*/ 4330140 w 4936267"/>
              <a:gd name="connsiteY3" fmla="*/ 186110 h 2843855"/>
              <a:gd name="connsiteX4" fmla="*/ 4364764 w 4936267"/>
              <a:gd name="connsiteY4" fmla="*/ 2418253 h 2843855"/>
              <a:gd name="connsiteX5" fmla="*/ 4936267 w 4936267"/>
              <a:gd name="connsiteY5" fmla="*/ 2739724 h 2843855"/>
              <a:gd name="connsiteX0" fmla="*/ 7045 w 4936267"/>
              <a:gd name="connsiteY0" fmla="*/ 1953906 h 2843855"/>
              <a:gd name="connsiteX1" fmla="*/ 2721689 w 4936267"/>
              <a:gd name="connsiteY1" fmla="*/ 1953906 h 2843855"/>
              <a:gd name="connsiteX2" fmla="*/ 4007574 w 4936267"/>
              <a:gd name="connsiteY2" fmla="*/ 1775311 h 2843855"/>
              <a:gd name="connsiteX3" fmla="*/ 4330140 w 4936267"/>
              <a:gd name="connsiteY3" fmla="*/ 186110 h 2843855"/>
              <a:gd name="connsiteX4" fmla="*/ 4364764 w 4936267"/>
              <a:gd name="connsiteY4" fmla="*/ 2418253 h 2843855"/>
              <a:gd name="connsiteX5" fmla="*/ 4936267 w 4936267"/>
              <a:gd name="connsiteY5" fmla="*/ 2739724 h 2843855"/>
              <a:gd name="connsiteX0" fmla="*/ 7045 w 4936267"/>
              <a:gd name="connsiteY0" fmla="*/ 1953906 h 2843855"/>
              <a:gd name="connsiteX1" fmla="*/ 2721689 w 4936267"/>
              <a:gd name="connsiteY1" fmla="*/ 1953906 h 2843855"/>
              <a:gd name="connsiteX2" fmla="*/ 4007574 w 4936267"/>
              <a:gd name="connsiteY2" fmla="*/ 1775311 h 2843855"/>
              <a:gd name="connsiteX3" fmla="*/ 4330140 w 4936267"/>
              <a:gd name="connsiteY3" fmla="*/ 186110 h 2843855"/>
              <a:gd name="connsiteX4" fmla="*/ 4364764 w 4936267"/>
              <a:gd name="connsiteY4" fmla="*/ 2418253 h 2843855"/>
              <a:gd name="connsiteX5" fmla="*/ 4936267 w 4936267"/>
              <a:gd name="connsiteY5" fmla="*/ 2739724 h 2843855"/>
              <a:gd name="connsiteX0" fmla="*/ 7045 w 4936267"/>
              <a:gd name="connsiteY0" fmla="*/ 1821868 h 2711817"/>
              <a:gd name="connsiteX1" fmla="*/ 2721689 w 4936267"/>
              <a:gd name="connsiteY1" fmla="*/ 1821868 h 2711817"/>
              <a:gd name="connsiteX2" fmla="*/ 4007574 w 4936267"/>
              <a:gd name="connsiteY2" fmla="*/ 1643273 h 2711817"/>
              <a:gd name="connsiteX3" fmla="*/ 4330140 w 4936267"/>
              <a:gd name="connsiteY3" fmla="*/ 54072 h 2711817"/>
              <a:gd name="connsiteX4" fmla="*/ 4364764 w 4936267"/>
              <a:gd name="connsiteY4" fmla="*/ 2286215 h 2711817"/>
              <a:gd name="connsiteX5" fmla="*/ 4936267 w 4936267"/>
              <a:gd name="connsiteY5" fmla="*/ 2607686 h 2711817"/>
              <a:gd name="connsiteX0" fmla="*/ 7045 w 4936267"/>
              <a:gd name="connsiteY0" fmla="*/ 1750639 h 2628717"/>
              <a:gd name="connsiteX1" fmla="*/ 2721689 w 4936267"/>
              <a:gd name="connsiteY1" fmla="*/ 1750639 h 2628717"/>
              <a:gd name="connsiteX2" fmla="*/ 4007574 w 4936267"/>
              <a:gd name="connsiteY2" fmla="*/ 1572044 h 2628717"/>
              <a:gd name="connsiteX3" fmla="*/ 4336709 w 4936267"/>
              <a:gd name="connsiteY3" fmla="*/ 54072 h 2628717"/>
              <a:gd name="connsiteX4" fmla="*/ 4364764 w 4936267"/>
              <a:gd name="connsiteY4" fmla="*/ 2214986 h 2628717"/>
              <a:gd name="connsiteX5" fmla="*/ 4936267 w 4936267"/>
              <a:gd name="connsiteY5" fmla="*/ 2536457 h 26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6267" h="2628717">
                <a:moveTo>
                  <a:pt x="7045" y="1750639"/>
                </a:moveTo>
                <a:cubicBezTo>
                  <a:pt x="0" y="1748363"/>
                  <a:pt x="2316874" y="1780405"/>
                  <a:pt x="2721689" y="1750639"/>
                </a:cubicBezTo>
                <a:cubicBezTo>
                  <a:pt x="3146849" y="1748889"/>
                  <a:pt x="3600425" y="1733501"/>
                  <a:pt x="4007574" y="1572044"/>
                </a:cubicBezTo>
                <a:cubicBezTo>
                  <a:pt x="4467059" y="1270709"/>
                  <a:pt x="4289654" y="0"/>
                  <a:pt x="4336709" y="54072"/>
                </a:cubicBezTo>
                <a:cubicBezTo>
                  <a:pt x="4397961" y="26916"/>
                  <a:pt x="4264838" y="1801255"/>
                  <a:pt x="4364764" y="2214986"/>
                </a:cubicBezTo>
                <a:cubicBezTo>
                  <a:pt x="4464690" y="2628717"/>
                  <a:pt x="4924361" y="2518598"/>
                  <a:pt x="4936267" y="2536457"/>
                </a:cubicBezTo>
              </a:path>
            </a:pathLst>
          </a:custGeom>
          <a:ln>
            <a:solidFill>
              <a:srgbClr val="FF5353">
                <a:alpha val="92941"/>
              </a:srgb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spAutoFit/>
          </a:bodyPr>
          <a:lstStyle/>
          <a:p>
            <a:pPr algn="ctr">
              <a:spcBef>
                <a:spcPct val="50000"/>
              </a:spcBef>
              <a:defRPr/>
            </a:pPr>
            <a:endParaRPr lang="en-US" sz="2000">
              <a:solidFill>
                <a:srgbClr val="800080"/>
              </a:solidFill>
            </a:endParaRPr>
          </a:p>
        </p:txBody>
      </p:sp>
      <p:sp>
        <p:nvSpPr>
          <p:cNvPr id="24" name="Text Box 9"/>
          <p:cNvSpPr txBox="1">
            <a:spLocks noChangeArrowheads="1"/>
          </p:cNvSpPr>
          <p:nvPr/>
        </p:nvSpPr>
        <p:spPr bwMode="auto">
          <a:xfrm>
            <a:off x="7556391" y="4288761"/>
            <a:ext cx="1244600" cy="584200"/>
          </a:xfrm>
          <a:prstGeom prst="rect">
            <a:avLst/>
          </a:prstGeom>
          <a:noFill/>
          <a:ln w="28575">
            <a:noFill/>
            <a:miter lim="800000"/>
            <a:headEnd/>
            <a:tailEnd/>
          </a:ln>
        </p:spPr>
        <p:txBody>
          <a:bodyPr wrap="none">
            <a:spAutoFit/>
          </a:bodyPr>
          <a:lstStyle/>
          <a:p>
            <a:pPr algn="ctr"/>
            <a:r>
              <a:rPr lang="en-US" sz="1600" dirty="0">
                <a:solidFill>
                  <a:srgbClr val="FF5353"/>
                </a:solidFill>
              </a:rPr>
              <a:t>Depth-dose</a:t>
            </a:r>
          </a:p>
          <a:p>
            <a:pPr algn="ctr"/>
            <a:r>
              <a:rPr lang="en-US" sz="1600" dirty="0">
                <a:solidFill>
                  <a:srgbClr val="FF5353"/>
                </a:solidFill>
              </a:rPr>
              <a:t> distribution</a:t>
            </a: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1352732"/>
            <a:ext cx="3872462" cy="268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998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nao.it/wp-content/gallery/sincrotrone/accelerator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624"/>
            <a:ext cx="5076056" cy="338645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cnao.it/wp-content/gallery/sincrotrone/nuovafotosinc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5522" y="3431079"/>
            <a:ext cx="5531470" cy="34216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19329" y="1126288"/>
            <a:ext cx="3816424" cy="830997"/>
          </a:xfrm>
          <a:prstGeom prst="rect">
            <a:avLst/>
          </a:prstGeom>
          <a:noFill/>
        </p:spPr>
        <p:txBody>
          <a:bodyPr wrap="square" rtlCol="0">
            <a:spAutoFit/>
          </a:bodyPr>
          <a:lstStyle/>
          <a:p>
            <a:r>
              <a:rPr lang="en-GB" sz="2400" dirty="0" smtClean="0"/>
              <a:t>Synchrotron-based proton therapy at CNAO in Pavia </a:t>
            </a:r>
            <a:endParaRPr lang="en-GB" sz="2400" dirty="0"/>
          </a:p>
        </p:txBody>
      </p:sp>
    </p:spTree>
    <p:extLst>
      <p:ext uri="{BB962C8B-B14F-4D97-AF65-F5344CB8AC3E}">
        <p14:creationId xmlns:p14="http://schemas.microsoft.com/office/powerpoint/2010/main" val="3487745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744868" y="1828801"/>
            <a:ext cx="7964085" cy="4603863"/>
          </a:xfrm>
          <a:prstGeom prst="rect">
            <a:avLst/>
          </a:prstGeom>
          <a:noFill/>
          <a:ln w="9525">
            <a:noFill/>
            <a:miter lim="800000"/>
            <a:headEnd/>
            <a:tailEnd/>
          </a:ln>
        </p:spPr>
      </p:pic>
      <p:sp>
        <p:nvSpPr>
          <p:cNvPr id="185352" name="Segnaposto contenuto 2"/>
          <p:cNvSpPr>
            <a:spLocks noGrp="1"/>
          </p:cNvSpPr>
          <p:nvPr>
            <p:ph idx="1"/>
          </p:nvPr>
        </p:nvSpPr>
        <p:spPr>
          <a:xfrm>
            <a:off x="4283968" y="1412776"/>
            <a:ext cx="4643438" cy="1152128"/>
          </a:xfrm>
          <a:solidFill>
            <a:schemeClr val="accent2">
              <a:alpha val="79999"/>
            </a:schemeClr>
          </a:solidFill>
        </p:spPr>
        <p:txBody>
          <a:bodyPr>
            <a:normAutofit fontScale="47500" lnSpcReduction="20000"/>
          </a:bodyPr>
          <a:lstStyle/>
          <a:p>
            <a:r>
              <a:rPr lang="it-IT" b="1" dirty="0" smtClean="0"/>
              <a:t>Cell Coupled Linac</a:t>
            </a:r>
            <a:r>
              <a:rPr lang="it-IT" dirty="0" smtClean="0"/>
              <a:t> </a:t>
            </a:r>
          </a:p>
          <a:p>
            <a:r>
              <a:rPr lang="it-IT" dirty="0" smtClean="0"/>
              <a:t>RF frequency: </a:t>
            </a:r>
            <a:r>
              <a:rPr lang="it-IT" b="1" dirty="0" smtClean="0"/>
              <a:t>5.7 GHz</a:t>
            </a:r>
          </a:p>
          <a:p>
            <a:r>
              <a:rPr lang="it-IT" b="1" dirty="0" smtClean="0"/>
              <a:t>18 accelerating modules</a:t>
            </a:r>
            <a:r>
              <a:rPr lang="it-IT" dirty="0" smtClean="0"/>
              <a:t> - Length of each module ~ 1.3 m</a:t>
            </a:r>
          </a:p>
          <a:p>
            <a:r>
              <a:rPr lang="it-IT" b="1" dirty="0" smtClean="0"/>
              <a:t>High gradient </a:t>
            </a:r>
            <a:r>
              <a:rPr lang="it-IT" dirty="0" smtClean="0"/>
              <a:t>: 40 MV/m </a:t>
            </a:r>
            <a:r>
              <a:rPr lang="it-IT" u="sng" dirty="0" smtClean="0">
                <a:solidFill>
                  <a:schemeClr val="tx1"/>
                </a:solidFill>
              </a:rPr>
              <a:t>(TERA+CLIC collaboration)</a:t>
            </a:r>
          </a:p>
        </p:txBody>
      </p:sp>
      <p:sp>
        <p:nvSpPr>
          <p:cNvPr id="11" name="Title 1"/>
          <p:cNvSpPr txBox="1">
            <a:spLocks/>
          </p:cNvSpPr>
          <p:nvPr/>
        </p:nvSpPr>
        <p:spPr>
          <a:xfrm>
            <a:off x="467544" y="850702"/>
            <a:ext cx="8219256" cy="41805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s-ES" sz="2800" i="1" dirty="0" err="1" smtClean="0">
                <a:solidFill>
                  <a:srgbClr val="9BBB59">
                    <a:lumMod val="50000"/>
                  </a:srgbClr>
                </a:solidFill>
              </a:rPr>
              <a:t>The</a:t>
            </a:r>
            <a:r>
              <a:rPr lang="es-ES" sz="2800" i="1" dirty="0" smtClean="0">
                <a:solidFill>
                  <a:srgbClr val="9BBB59">
                    <a:lumMod val="50000"/>
                  </a:srgbClr>
                </a:solidFill>
              </a:rPr>
              <a:t> </a:t>
            </a:r>
            <a:r>
              <a:rPr lang="es-ES" sz="2800" i="1" dirty="0" err="1" smtClean="0">
                <a:solidFill>
                  <a:srgbClr val="9BBB59">
                    <a:lumMod val="50000"/>
                  </a:srgbClr>
                </a:solidFill>
              </a:rPr>
              <a:t>cyclinac</a:t>
            </a:r>
            <a:r>
              <a:rPr lang="es-ES" sz="2800" i="1" dirty="0" smtClean="0">
                <a:solidFill>
                  <a:srgbClr val="9BBB59">
                    <a:lumMod val="50000"/>
                  </a:srgbClr>
                </a:solidFill>
              </a:rPr>
              <a:t>: </a:t>
            </a:r>
            <a:r>
              <a:rPr lang="es-ES" sz="2800" dirty="0" err="1" smtClean="0">
                <a:solidFill>
                  <a:srgbClr val="9BBB59">
                    <a:lumMod val="50000"/>
                  </a:srgbClr>
                </a:solidFill>
              </a:rPr>
              <a:t>cyclotron</a:t>
            </a:r>
            <a:r>
              <a:rPr lang="es-ES" sz="2800" dirty="0" smtClean="0">
                <a:solidFill>
                  <a:srgbClr val="9BBB59">
                    <a:lumMod val="50000"/>
                  </a:srgbClr>
                </a:solidFill>
              </a:rPr>
              <a:t> + </a:t>
            </a:r>
            <a:r>
              <a:rPr lang="es-ES" sz="2800" dirty="0" err="1" smtClean="0">
                <a:solidFill>
                  <a:srgbClr val="9BBB59">
                    <a:lumMod val="50000"/>
                  </a:srgbClr>
                </a:solidFill>
              </a:rPr>
              <a:t>high</a:t>
            </a:r>
            <a:r>
              <a:rPr lang="es-ES" sz="2800" dirty="0" smtClean="0">
                <a:solidFill>
                  <a:srgbClr val="9BBB59">
                    <a:lumMod val="50000"/>
                  </a:srgbClr>
                </a:solidFill>
              </a:rPr>
              <a:t> </a:t>
            </a:r>
            <a:r>
              <a:rPr lang="es-ES" sz="2800" dirty="0" err="1" smtClean="0">
                <a:solidFill>
                  <a:srgbClr val="9BBB59">
                    <a:lumMod val="50000"/>
                  </a:srgbClr>
                </a:solidFill>
              </a:rPr>
              <a:t>frequency</a:t>
            </a:r>
            <a:r>
              <a:rPr lang="es-ES" sz="2800" dirty="0" smtClean="0">
                <a:solidFill>
                  <a:srgbClr val="9BBB59">
                    <a:lumMod val="50000"/>
                  </a:srgbClr>
                </a:solidFill>
              </a:rPr>
              <a:t> </a:t>
            </a:r>
            <a:r>
              <a:rPr lang="es-ES" sz="2800" dirty="0" err="1" smtClean="0">
                <a:solidFill>
                  <a:srgbClr val="9BBB59">
                    <a:lumMod val="50000"/>
                  </a:srgbClr>
                </a:solidFill>
              </a:rPr>
              <a:t>linac</a:t>
            </a:r>
            <a:endParaRPr lang="en-GB" sz="3200" dirty="0">
              <a:solidFill>
                <a:srgbClr val="9BBB59">
                  <a:lumMod val="50000"/>
                </a:srgbClr>
              </a:solidFill>
            </a:endParaRPr>
          </a:p>
        </p:txBody>
      </p:sp>
      <p:sp>
        <p:nvSpPr>
          <p:cNvPr id="12" name="Title 1"/>
          <p:cNvSpPr txBox="1">
            <a:spLocks/>
          </p:cNvSpPr>
          <p:nvPr/>
        </p:nvSpPr>
        <p:spPr>
          <a:xfrm>
            <a:off x="457200" y="274638"/>
            <a:ext cx="5410944" cy="562074"/>
          </a:xfrm>
          <a:prstGeom prst="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s-ES" sz="3200" i="1" dirty="0" err="1" smtClean="0">
                <a:solidFill>
                  <a:prstClr val="white"/>
                </a:solidFill>
              </a:rPr>
              <a:t>Accelerators</a:t>
            </a:r>
            <a:r>
              <a:rPr lang="es-ES" sz="3200" i="1" dirty="0" smtClean="0">
                <a:solidFill>
                  <a:prstClr val="white"/>
                </a:solidFill>
              </a:rPr>
              <a:t> </a:t>
            </a:r>
            <a:r>
              <a:rPr lang="es-ES" sz="3200" i="1" dirty="0" err="1" smtClean="0">
                <a:solidFill>
                  <a:prstClr val="white"/>
                </a:solidFill>
              </a:rPr>
              <a:t>for</a:t>
            </a:r>
            <a:r>
              <a:rPr lang="es-ES" sz="3200" i="1" dirty="0" smtClean="0">
                <a:solidFill>
                  <a:prstClr val="white"/>
                </a:solidFill>
              </a:rPr>
              <a:t> </a:t>
            </a:r>
            <a:r>
              <a:rPr lang="es-ES" sz="3200" i="1" dirty="0" err="1" smtClean="0">
                <a:solidFill>
                  <a:prstClr val="white"/>
                </a:solidFill>
              </a:rPr>
              <a:t>Hadrontherapy</a:t>
            </a:r>
            <a:endParaRPr lang="en-GB" sz="3200" i="1" dirty="0">
              <a:solidFill>
                <a:prstClr val="white"/>
              </a:solidFill>
            </a:endParaRPr>
          </a:p>
        </p:txBody>
      </p:sp>
      <p:sp>
        <p:nvSpPr>
          <p:cNvPr id="15" name="Ellipse 26"/>
          <p:cNvSpPr/>
          <p:nvPr/>
        </p:nvSpPr>
        <p:spPr bwMode="auto">
          <a:xfrm>
            <a:off x="2571736" y="4217300"/>
            <a:ext cx="6143668" cy="562626"/>
          </a:xfrm>
          <a:prstGeom prst="ellipse">
            <a:avLst/>
          </a:prstGeom>
          <a:noFill/>
          <a:ln w="28575" cap="flat" cmpd="sng" algn="ctr">
            <a:solidFill>
              <a:srgbClr val="FF0000"/>
            </a:solidFill>
            <a:prstDash val="solid"/>
            <a:round/>
            <a:headEnd type="none" w="med" len="med"/>
            <a:tailEnd type="triangle" w="med" len="med"/>
          </a:ln>
          <a:effectLst/>
          <a:scene3d>
            <a:camera prst="orthographicFront">
              <a:rot lat="0" lon="0" rev="9480000"/>
            </a:camera>
            <a:lightRig rig="threePt" dir="t"/>
          </a:scene3d>
        </p:spPr>
        <p:txBody>
          <a:bodyPr>
            <a:spAutoFit/>
          </a:bodyPr>
          <a:lstStyle/>
          <a:p>
            <a:pPr algn="ctr">
              <a:spcBef>
                <a:spcPct val="50000"/>
              </a:spcBef>
              <a:defRPr/>
            </a:pPr>
            <a:endParaRPr lang="it-IT" sz="2000">
              <a:solidFill>
                <a:srgbClr val="800080"/>
              </a:solidFill>
            </a:endParaRPr>
          </a:p>
        </p:txBody>
      </p:sp>
      <p:sp>
        <p:nvSpPr>
          <p:cNvPr id="16" name="CasellaDiTesto 8"/>
          <p:cNvSpPr txBox="1"/>
          <p:nvPr/>
        </p:nvSpPr>
        <p:spPr bwMode="auto">
          <a:xfrm>
            <a:off x="5000625" y="3234489"/>
            <a:ext cx="2928937" cy="369329"/>
          </a:xfrm>
          <a:prstGeom prst="rect">
            <a:avLst/>
          </a:prstGeom>
          <a:noFill/>
          <a:scene3d>
            <a:camera prst="orthographicFront">
              <a:rot lat="0" lon="0" rev="20280000"/>
            </a:camera>
            <a:lightRig rig="threePt" dir="t"/>
          </a:scene3d>
        </p:spPr>
        <p:txBody>
          <a:bodyPr>
            <a:spAutoFit/>
          </a:bodyPr>
          <a:lstStyle/>
          <a:p>
            <a:pPr>
              <a:defRPr/>
            </a:pPr>
            <a:r>
              <a:rPr lang="en-GB" b="1" dirty="0">
                <a:solidFill>
                  <a:srgbClr val="FF0000"/>
                </a:solidFill>
                <a:ea typeface="ＭＳ Ｐゴシック" pitchFamily="34" charset="-128"/>
              </a:rPr>
              <a:t>CELL COUPLED LINAC</a:t>
            </a:r>
            <a:endParaRPr lang="it-IT" dirty="0">
              <a:solidFill>
                <a:srgbClr val="FF0000"/>
              </a:solidFill>
            </a:endParaRPr>
          </a:p>
        </p:txBody>
      </p:sp>
      <p:sp>
        <p:nvSpPr>
          <p:cNvPr id="17" name="Segnaposto contenuto 2"/>
          <p:cNvSpPr txBox="1">
            <a:spLocks/>
          </p:cNvSpPr>
          <p:nvPr/>
        </p:nvSpPr>
        <p:spPr bwMode="auto">
          <a:xfrm>
            <a:off x="744869" y="4964451"/>
            <a:ext cx="3571875" cy="1488885"/>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lstStyle/>
          <a:p>
            <a:pPr marL="342900" indent="-342900" eaLnBrk="0" hangingPunct="0">
              <a:spcBef>
                <a:spcPct val="20000"/>
              </a:spcBef>
              <a:buClr>
                <a:srgbClr val="8064A2">
                  <a:lumMod val="50000"/>
                </a:srgbClr>
              </a:buClr>
              <a:buFont typeface="Wingdings" pitchFamily="2" charset="2"/>
              <a:buChar char="l"/>
              <a:defRPr/>
            </a:pPr>
            <a:r>
              <a:rPr lang="it-IT" sz="2000" b="1" kern="0" dirty="0">
                <a:solidFill>
                  <a:srgbClr val="8064A2">
                    <a:lumMod val="75000"/>
                  </a:srgbClr>
                </a:solidFill>
              </a:rPr>
              <a:t>Cell Coupled Linac</a:t>
            </a:r>
            <a:r>
              <a:rPr lang="it-IT" sz="2000" kern="0" dirty="0">
                <a:solidFill>
                  <a:srgbClr val="8064A2">
                    <a:lumMod val="75000"/>
                  </a:srgbClr>
                </a:solidFill>
              </a:rPr>
              <a:t> </a:t>
            </a:r>
          </a:p>
          <a:p>
            <a:pPr marL="342900" indent="-342900" eaLnBrk="0" hangingPunct="0">
              <a:spcBef>
                <a:spcPct val="20000"/>
              </a:spcBef>
              <a:buClr>
                <a:srgbClr val="8064A2">
                  <a:lumMod val="50000"/>
                </a:srgbClr>
              </a:buClr>
              <a:buFont typeface="Wingdings" pitchFamily="2" charset="2"/>
              <a:buChar char="l"/>
              <a:defRPr/>
            </a:pPr>
            <a:r>
              <a:rPr lang="it-IT" sz="2000" b="1" kern="0" dirty="0">
                <a:solidFill>
                  <a:srgbClr val="8064A2">
                    <a:lumMod val="75000"/>
                  </a:srgbClr>
                </a:solidFill>
              </a:rPr>
              <a:t>Standing-wave structure</a:t>
            </a:r>
          </a:p>
          <a:p>
            <a:pPr marL="342900" indent="-342900" eaLnBrk="0" hangingPunct="0">
              <a:spcBef>
                <a:spcPct val="20000"/>
              </a:spcBef>
              <a:buClr>
                <a:srgbClr val="8064A2">
                  <a:lumMod val="50000"/>
                </a:srgbClr>
              </a:buClr>
              <a:buFont typeface="Wingdings" pitchFamily="2" charset="2"/>
              <a:buChar char="l"/>
              <a:defRPr/>
            </a:pPr>
            <a:r>
              <a:rPr lang="it-IT" sz="2000" kern="0" dirty="0">
                <a:solidFill>
                  <a:srgbClr val="8064A2">
                    <a:lumMod val="75000"/>
                  </a:srgbClr>
                </a:solidFill>
              </a:rPr>
              <a:t>RF frequency: </a:t>
            </a:r>
            <a:r>
              <a:rPr lang="it-IT" sz="2000" b="1" kern="0" dirty="0">
                <a:solidFill>
                  <a:srgbClr val="8064A2">
                    <a:lumMod val="75000"/>
                  </a:srgbClr>
                </a:solidFill>
              </a:rPr>
              <a:t>5.7 GHz</a:t>
            </a:r>
          </a:p>
          <a:p>
            <a:pPr marL="342900" indent="-342900" eaLnBrk="0" hangingPunct="0">
              <a:spcBef>
                <a:spcPct val="20000"/>
              </a:spcBef>
              <a:buClr>
                <a:srgbClr val="8064A2">
                  <a:lumMod val="50000"/>
                </a:srgbClr>
              </a:buClr>
              <a:buFont typeface="Wingdings" pitchFamily="2" charset="2"/>
              <a:buChar char="l"/>
              <a:defRPr/>
            </a:pPr>
            <a:r>
              <a:rPr lang="it-IT" sz="2000" b="1" kern="0" dirty="0">
                <a:solidFill>
                  <a:srgbClr val="8064A2">
                    <a:lumMod val="75000"/>
                  </a:srgbClr>
                </a:solidFill>
              </a:rPr>
              <a:t>2.5 </a:t>
            </a:r>
            <a:r>
              <a:rPr lang="it-IT" sz="2000" b="1" kern="0" dirty="0">
                <a:solidFill>
                  <a:srgbClr val="8064A2">
                    <a:lumMod val="75000"/>
                  </a:srgbClr>
                </a:solidFill>
                <a:latin typeface="Symbol" pitchFamily="18" charset="2"/>
              </a:rPr>
              <a:t>m</a:t>
            </a:r>
            <a:r>
              <a:rPr lang="it-IT" sz="2000" b="1" kern="0" dirty="0">
                <a:solidFill>
                  <a:srgbClr val="8064A2">
                    <a:lumMod val="75000"/>
                  </a:srgbClr>
                </a:solidFill>
              </a:rPr>
              <a:t>s</a:t>
            </a:r>
            <a:r>
              <a:rPr lang="it-IT" sz="2000" kern="0" dirty="0">
                <a:solidFill>
                  <a:srgbClr val="8064A2">
                    <a:lumMod val="75000"/>
                  </a:srgbClr>
                </a:solidFill>
              </a:rPr>
              <a:t>-long pulse at </a:t>
            </a:r>
            <a:r>
              <a:rPr lang="it-IT" sz="2000" b="1" kern="0" dirty="0">
                <a:solidFill>
                  <a:srgbClr val="8064A2">
                    <a:lumMod val="75000"/>
                  </a:srgbClr>
                </a:solidFill>
              </a:rPr>
              <a:t>300 Hz</a:t>
            </a:r>
          </a:p>
          <a:p>
            <a:pPr marL="342900" indent="-342900" eaLnBrk="0" hangingPunct="0">
              <a:spcBef>
                <a:spcPct val="20000"/>
              </a:spcBef>
              <a:buClr>
                <a:srgbClr val="1F497D"/>
              </a:buClr>
              <a:buFont typeface="Wingdings" pitchFamily="2" charset="2"/>
              <a:buChar char="l"/>
              <a:defRPr/>
            </a:pPr>
            <a:endParaRPr lang="it-IT" sz="2000" b="1" kern="0" dirty="0">
              <a:solidFill>
                <a:srgbClr val="1F497D"/>
              </a:solidFill>
            </a:endParaRPr>
          </a:p>
          <a:p>
            <a:pPr marL="342900" indent="-342900" eaLnBrk="0" hangingPunct="0">
              <a:spcBef>
                <a:spcPct val="20000"/>
              </a:spcBef>
              <a:buClr>
                <a:srgbClr val="800080"/>
              </a:buClr>
              <a:defRPr/>
            </a:pPr>
            <a:endParaRPr lang="it-IT" sz="2000" b="1" kern="0" dirty="0">
              <a:solidFill>
                <a:srgbClr val="FFFF00"/>
              </a:solidFill>
            </a:endParaRPr>
          </a:p>
        </p:txBody>
      </p:sp>
      <p:grpSp>
        <p:nvGrpSpPr>
          <p:cNvPr id="18" name="Groupe 23"/>
          <p:cNvGrpSpPr>
            <a:grpSpLocks/>
          </p:cNvGrpSpPr>
          <p:nvPr/>
        </p:nvGrpSpPr>
        <p:grpSpPr bwMode="auto">
          <a:xfrm>
            <a:off x="4316744" y="5621253"/>
            <a:ext cx="4357687" cy="832079"/>
            <a:chOff x="2928926" y="8873202"/>
            <a:chExt cx="4357750" cy="831809"/>
          </a:xfrm>
        </p:grpSpPr>
        <p:sp>
          <p:nvSpPr>
            <p:cNvPr id="19" name="Text Box 8"/>
            <p:cNvSpPr txBox="1">
              <a:spLocks noChangeArrowheads="1"/>
            </p:cNvSpPr>
            <p:nvPr/>
          </p:nvSpPr>
          <p:spPr bwMode="auto">
            <a:xfrm>
              <a:off x="2928926" y="9273151"/>
              <a:ext cx="4357750" cy="431860"/>
            </a:xfrm>
            <a:prstGeom prst="rect">
              <a:avLst/>
            </a:prstGeom>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p>
              <a:pPr>
                <a:spcBef>
                  <a:spcPts val="600"/>
                </a:spcBef>
                <a:defRPr/>
              </a:pPr>
              <a:r>
                <a:rPr lang="it-IT" sz="1600" b="1" dirty="0">
                  <a:solidFill>
                    <a:prstClr val="white"/>
                  </a:solidFill>
                </a:rPr>
                <a:t>(CArbon BOoster for Therapy in Oncology)</a:t>
              </a:r>
              <a:endParaRPr lang="it-IT" sz="1600" dirty="0">
                <a:solidFill>
                  <a:prstClr val="white"/>
                </a:solidFill>
              </a:endParaRPr>
            </a:p>
          </p:txBody>
        </p:sp>
        <p:sp>
          <p:nvSpPr>
            <p:cNvPr id="20" name="Text Box 8"/>
            <p:cNvSpPr txBox="1">
              <a:spLocks noChangeArrowheads="1"/>
            </p:cNvSpPr>
            <p:nvPr/>
          </p:nvSpPr>
          <p:spPr bwMode="auto">
            <a:xfrm>
              <a:off x="2928926" y="8873202"/>
              <a:ext cx="1285894" cy="399921"/>
            </a:xfrm>
            <a:prstGeom prst="rect">
              <a:avLst/>
            </a:prstGeom>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spcBef>
                  <a:spcPts val="600"/>
                </a:spcBef>
                <a:defRPr/>
              </a:pPr>
              <a:r>
                <a:rPr lang="it-IT" sz="2000" b="1" dirty="0">
                  <a:solidFill>
                    <a:prstClr val="white"/>
                  </a:solidFill>
                </a:rPr>
                <a:t>CABOTO  </a:t>
              </a:r>
              <a:endParaRPr lang="it-IT" sz="2400" dirty="0">
                <a:solidFill>
                  <a:prstClr val="white"/>
                </a:solidFill>
              </a:endParaRPr>
            </a:p>
          </p:txBody>
        </p:sp>
      </p:grpSp>
    </p:spTree>
    <p:extLst>
      <p:ext uri="{BB962C8B-B14F-4D97-AF65-F5344CB8AC3E}">
        <p14:creationId xmlns:p14="http://schemas.microsoft.com/office/powerpoint/2010/main" val="2454349815"/>
      </p:ext>
    </p:extLst>
  </p:cSld>
  <p:clrMapOvr>
    <a:masterClrMapping/>
  </p:clrMapOvr>
  <mc:AlternateContent xmlns:mc="http://schemas.openxmlformats.org/markup-compatibility/2006" xmlns:p14="http://schemas.microsoft.com/office/powerpoint/2010/main">
    <mc:Choice Requires="p14">
      <p:transition spd="slow" p14:dur="2000" advTm="50127"/>
    </mc:Choice>
    <mc:Fallback xmlns="">
      <p:transition spd="slow" advTm="5012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7670"/>
            <a:ext cx="5338936" cy="418058"/>
          </a:xfrm>
        </p:spPr>
        <p:txBody>
          <a:bodyPr>
            <a:normAutofit fontScale="90000"/>
          </a:bodyPr>
          <a:lstStyle/>
          <a:p>
            <a:r>
              <a:rPr lang="en-GB" sz="3200" dirty="0" smtClean="0"/>
              <a:t>Target project - TULIP</a:t>
            </a:r>
            <a:endParaRPr lang="en-GB" sz="3200" dirty="0"/>
          </a:p>
        </p:txBody>
      </p:sp>
      <p:sp>
        <p:nvSpPr>
          <p:cNvPr id="4" name="Content Placeholder 3"/>
          <p:cNvSpPr>
            <a:spLocks noGrp="1"/>
          </p:cNvSpPr>
          <p:nvPr>
            <p:ph idx="1"/>
          </p:nvPr>
        </p:nvSpPr>
        <p:spPr>
          <a:xfrm>
            <a:off x="0" y="1196752"/>
            <a:ext cx="4762872" cy="1512168"/>
          </a:xfrm>
        </p:spPr>
        <p:txBody>
          <a:bodyPr>
            <a:normAutofit fontScale="92500" lnSpcReduction="10000"/>
          </a:bodyPr>
          <a:lstStyle/>
          <a:p>
            <a:r>
              <a:rPr lang="fr-CH" sz="2000" dirty="0" smtClean="0"/>
              <a:t>proton </a:t>
            </a:r>
            <a:r>
              <a:rPr lang="fr-CH" sz="2000" dirty="0" err="1" smtClean="0"/>
              <a:t>therapy</a:t>
            </a:r>
            <a:r>
              <a:rPr lang="fr-CH" sz="2000" dirty="0" smtClean="0"/>
              <a:t> single room </a:t>
            </a:r>
            <a:r>
              <a:rPr lang="fr-CH" sz="2000" dirty="0" err="1" smtClean="0"/>
              <a:t>facility</a:t>
            </a:r>
            <a:endParaRPr lang="fr-CH" sz="2000" dirty="0" smtClean="0"/>
          </a:p>
          <a:p>
            <a:r>
              <a:rPr lang="fr-CH" sz="2000" dirty="0" smtClean="0"/>
              <a:t>compact machine (</a:t>
            </a:r>
            <a:r>
              <a:rPr lang="fr-CH" sz="2000" dirty="0" err="1" smtClean="0"/>
              <a:t>accelerator</a:t>
            </a:r>
            <a:r>
              <a:rPr lang="fr-CH" sz="2000" dirty="0" smtClean="0"/>
              <a:t> and </a:t>
            </a:r>
            <a:r>
              <a:rPr lang="fr-CH" sz="2000" dirty="0" err="1" smtClean="0"/>
              <a:t>gantry</a:t>
            </a:r>
            <a:r>
              <a:rPr lang="fr-CH" sz="2000" dirty="0" smtClean="0"/>
              <a:t> </a:t>
            </a:r>
            <a:r>
              <a:rPr lang="fr-CH" sz="2000" dirty="0" err="1" smtClean="0"/>
              <a:t>together</a:t>
            </a:r>
            <a:r>
              <a:rPr lang="fr-CH" sz="2000" dirty="0" smtClean="0"/>
              <a:t>)</a:t>
            </a:r>
          </a:p>
          <a:p>
            <a:r>
              <a:rPr lang="fr-CH" sz="2000" dirty="0" err="1" smtClean="0"/>
              <a:t>cyclinac</a:t>
            </a:r>
            <a:r>
              <a:rPr lang="fr-CH" sz="2000" dirty="0" smtClean="0"/>
              <a:t> concept </a:t>
            </a:r>
            <a:r>
              <a:rPr lang="fr-CH" sz="2000" dirty="0" err="1" smtClean="0"/>
              <a:t>with</a:t>
            </a:r>
            <a:r>
              <a:rPr lang="fr-CH" sz="2000" dirty="0" smtClean="0"/>
              <a:t> </a:t>
            </a:r>
            <a:r>
              <a:rPr lang="fr-CH" sz="2000" dirty="0" err="1" smtClean="0"/>
              <a:t>fast</a:t>
            </a:r>
            <a:r>
              <a:rPr lang="fr-CH" sz="2000" dirty="0" smtClean="0"/>
              <a:t> </a:t>
            </a:r>
            <a:r>
              <a:rPr lang="fr-CH" sz="2000" dirty="0" err="1" smtClean="0"/>
              <a:t>actively</a:t>
            </a:r>
            <a:r>
              <a:rPr lang="fr-CH" sz="2000" dirty="0" smtClean="0"/>
              <a:t> </a:t>
            </a:r>
            <a:r>
              <a:rPr lang="fr-CH" sz="2000" dirty="0" err="1" smtClean="0"/>
              <a:t>energy</a:t>
            </a:r>
            <a:r>
              <a:rPr lang="fr-CH" sz="2000" dirty="0" smtClean="0"/>
              <a:t> </a:t>
            </a:r>
            <a:r>
              <a:rPr lang="fr-CH" sz="2000" dirty="0" err="1" smtClean="0"/>
              <a:t>modulated</a:t>
            </a:r>
            <a:r>
              <a:rPr lang="fr-CH" sz="2000" dirty="0" smtClean="0"/>
              <a:t> </a:t>
            </a:r>
            <a:r>
              <a:rPr lang="fr-CH" sz="2000" dirty="0" err="1" smtClean="0"/>
              <a:t>beam</a:t>
            </a:r>
            <a:endParaRPr lang="en-US" sz="2000" dirty="0"/>
          </a:p>
        </p:txBody>
      </p:sp>
      <p:pic>
        <p:nvPicPr>
          <p:cNvPr id="5" name="Picture 3" descr="\\cern.ch\dfs\Workspaces\t\TeraCYC\Paolo\TULIP\Presentations\Treatment_Room 3pipe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 t="30885" r="14381" b="21182"/>
          <a:stretch/>
        </p:blipFill>
        <p:spPr bwMode="auto">
          <a:xfrm>
            <a:off x="-7416" y="3041576"/>
            <a:ext cx="6808775" cy="38164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ULIP1.0-S_24-230.png"/>
          <p:cNvPicPr>
            <a:picLocks noChangeAspect="1"/>
          </p:cNvPicPr>
          <p:nvPr/>
        </p:nvPicPr>
        <p:blipFill>
          <a:blip r:embed="rId3" cstate="print"/>
          <a:srcRect t="5947"/>
          <a:stretch>
            <a:fillRect/>
          </a:stretch>
        </p:blipFill>
        <p:spPr>
          <a:xfrm>
            <a:off x="4932040" y="132528"/>
            <a:ext cx="4167228" cy="2934316"/>
          </a:xfrm>
          <a:prstGeom prst="rect">
            <a:avLst/>
          </a:prstGeom>
        </p:spPr>
      </p:pic>
      <p:sp>
        <p:nvSpPr>
          <p:cNvPr id="7" name="TextBox 6"/>
          <p:cNvSpPr txBox="1"/>
          <p:nvPr/>
        </p:nvSpPr>
        <p:spPr>
          <a:xfrm>
            <a:off x="7596336" y="548680"/>
            <a:ext cx="1368152" cy="369332"/>
          </a:xfrm>
          <a:prstGeom prst="rect">
            <a:avLst/>
          </a:prstGeom>
          <a:noFill/>
        </p:spPr>
        <p:txBody>
          <a:bodyPr wrap="square" rtlCol="0">
            <a:spAutoFit/>
          </a:bodyPr>
          <a:lstStyle/>
          <a:p>
            <a:pPr algn="ctr"/>
            <a:r>
              <a:rPr lang="fr-CH" dirty="0" smtClean="0"/>
              <a:t>230 MeV</a:t>
            </a:r>
            <a:endParaRPr lang="en-US" dirty="0"/>
          </a:p>
        </p:txBody>
      </p:sp>
      <p:sp>
        <p:nvSpPr>
          <p:cNvPr id="3" name="Rectangle 2"/>
          <p:cNvSpPr/>
          <p:nvPr/>
        </p:nvSpPr>
        <p:spPr>
          <a:xfrm>
            <a:off x="5868144" y="560214"/>
            <a:ext cx="915635" cy="369332"/>
          </a:xfrm>
          <a:prstGeom prst="rect">
            <a:avLst/>
          </a:prstGeom>
        </p:spPr>
        <p:txBody>
          <a:bodyPr wrap="none">
            <a:spAutoFit/>
          </a:bodyPr>
          <a:lstStyle/>
          <a:p>
            <a:r>
              <a:rPr lang="fr-CH" dirty="0" smtClean="0"/>
              <a:t>70 </a:t>
            </a:r>
            <a:r>
              <a:rPr lang="fr-CH" dirty="0"/>
              <a:t>MeV</a:t>
            </a:r>
            <a:endParaRPr lang="en-US" dirty="0"/>
          </a:p>
        </p:txBody>
      </p:sp>
      <p:sp>
        <p:nvSpPr>
          <p:cNvPr id="8" name="TextBox 7"/>
          <p:cNvSpPr txBox="1"/>
          <p:nvPr/>
        </p:nvSpPr>
        <p:spPr>
          <a:xfrm>
            <a:off x="5796136" y="1691516"/>
            <a:ext cx="915635" cy="369332"/>
          </a:xfrm>
          <a:prstGeom prst="rect">
            <a:avLst/>
          </a:prstGeom>
          <a:noFill/>
        </p:spPr>
        <p:txBody>
          <a:bodyPr wrap="none" rtlCol="0">
            <a:spAutoFit/>
          </a:bodyPr>
          <a:lstStyle/>
          <a:p>
            <a:r>
              <a:rPr lang="en-GB" dirty="0" smtClean="0"/>
              <a:t>24 MeV</a:t>
            </a:r>
            <a:endParaRPr lang="en-GB" dirty="0"/>
          </a:p>
        </p:txBody>
      </p:sp>
    </p:spTree>
    <p:extLst>
      <p:ext uri="{BB962C8B-B14F-4D97-AF65-F5344CB8AC3E}">
        <p14:creationId xmlns:p14="http://schemas.microsoft.com/office/powerpoint/2010/main" val="246062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2105112"/>
            <a:ext cx="5257660" cy="4248472"/>
          </a:xfrm>
          <a:prstGeom prst="rect">
            <a:avLst/>
          </a:prstGeom>
          <a:noFill/>
          <a:ln w="9525">
            <a:noFill/>
            <a:miter lim="800000"/>
            <a:headEnd/>
            <a:tailEnd/>
          </a:ln>
        </p:spPr>
      </p:pic>
      <p:sp>
        <p:nvSpPr>
          <p:cNvPr id="4" name="TextBox 3"/>
          <p:cNvSpPr txBox="1"/>
          <p:nvPr/>
        </p:nvSpPr>
        <p:spPr>
          <a:xfrm>
            <a:off x="14424" y="1180223"/>
            <a:ext cx="5838282" cy="923330"/>
          </a:xfrm>
          <a:prstGeom prst="rect">
            <a:avLst/>
          </a:prstGeom>
          <a:noFill/>
        </p:spPr>
        <p:txBody>
          <a:bodyPr wrap="square" rtlCol="0">
            <a:spAutoFit/>
          </a:bodyPr>
          <a:lstStyle/>
          <a:p>
            <a:pPr algn="ctr"/>
            <a:r>
              <a:rPr lang="en-GB" dirty="0" smtClean="0"/>
              <a:t>The current design of the basic cell geometry for low velocity acceleration</a:t>
            </a:r>
          </a:p>
          <a:p>
            <a:pPr algn="ctr"/>
            <a:r>
              <a:rPr lang="en-GB" dirty="0" smtClean="0"/>
              <a:t>(still under optimization)</a:t>
            </a:r>
            <a:endParaRPr lang="en-GB" dirty="0"/>
          </a:p>
        </p:txBody>
      </p:sp>
      <p:sp>
        <p:nvSpPr>
          <p:cNvPr id="6" name="TextBox 5"/>
          <p:cNvSpPr txBox="1"/>
          <p:nvPr/>
        </p:nvSpPr>
        <p:spPr>
          <a:xfrm>
            <a:off x="5502252" y="6234161"/>
            <a:ext cx="2886111" cy="338554"/>
          </a:xfrm>
          <a:prstGeom prst="rect">
            <a:avLst/>
          </a:prstGeom>
          <a:noFill/>
        </p:spPr>
        <p:txBody>
          <a:bodyPr wrap="none" rtlCol="0">
            <a:spAutoFit/>
          </a:bodyPr>
          <a:lstStyle/>
          <a:p>
            <a:r>
              <a:rPr lang="en-GB" sz="1600" dirty="0" smtClean="0"/>
              <a:t>And a micron-precision CLIC cell </a:t>
            </a:r>
            <a:endParaRPr lang="en-GB" sz="1600" dirty="0"/>
          </a:p>
        </p:txBody>
      </p:sp>
      <p:sp>
        <p:nvSpPr>
          <p:cNvPr id="7" name="TextBox 6"/>
          <p:cNvSpPr txBox="1"/>
          <p:nvPr/>
        </p:nvSpPr>
        <p:spPr>
          <a:xfrm>
            <a:off x="159377" y="182644"/>
            <a:ext cx="8684280" cy="830997"/>
          </a:xfrm>
          <a:prstGeom prst="rect">
            <a:avLst/>
          </a:prstGeom>
          <a:noFill/>
        </p:spPr>
        <p:txBody>
          <a:bodyPr wrap="square" rtlCol="0">
            <a:spAutoFit/>
          </a:bodyPr>
          <a:lstStyle/>
          <a:p>
            <a:pPr algn="ctr"/>
            <a:r>
              <a:rPr lang="en-GB" sz="2400" dirty="0" smtClean="0"/>
              <a:t>We plan to improve it with a novel high-gradient backward wave structure an our standard high-gradient technology:</a:t>
            </a:r>
            <a:endParaRPr lang="en-GB" sz="2400" dirty="0"/>
          </a:p>
        </p:txBody>
      </p:sp>
      <p:pic>
        <p:nvPicPr>
          <p:cNvPr id="8" name="Picture 2"/>
          <p:cNvPicPr>
            <a:picLocks noChangeAspect="1" noChangeArrowheads="1"/>
          </p:cNvPicPr>
          <p:nvPr/>
        </p:nvPicPr>
        <p:blipFill>
          <a:blip r:embed="rId3" cstate="print"/>
          <a:srcRect/>
          <a:stretch>
            <a:fillRect/>
          </a:stretch>
        </p:blipFill>
        <p:spPr bwMode="auto">
          <a:xfrm>
            <a:off x="5436096" y="2492896"/>
            <a:ext cx="3487716" cy="3240360"/>
          </a:xfrm>
          <a:prstGeom prst="rect">
            <a:avLst/>
          </a:prstGeom>
          <a:noFill/>
          <a:ln w="9525">
            <a:noFill/>
            <a:miter lim="800000"/>
            <a:headEnd/>
            <a:tailEnd/>
          </a:ln>
          <a:effectLst/>
        </p:spPr>
      </p:pic>
    </p:spTree>
    <p:extLst>
      <p:ext uri="{BB962C8B-B14F-4D97-AF65-F5344CB8AC3E}">
        <p14:creationId xmlns:p14="http://schemas.microsoft.com/office/powerpoint/2010/main" val="1069647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79513" y="1025771"/>
            <a:ext cx="3528391" cy="2851129"/>
          </a:xfrm>
          <a:prstGeom prst="rect">
            <a:avLst/>
          </a:prstGeom>
          <a:noFill/>
          <a:ln w="9525">
            <a:noFill/>
            <a:miter lim="800000"/>
            <a:headEnd/>
            <a:tailEnd/>
          </a:ln>
        </p:spPr>
      </p:pic>
      <p:sp>
        <p:nvSpPr>
          <p:cNvPr id="3" name="TextBox 2"/>
          <p:cNvSpPr txBox="1"/>
          <p:nvPr/>
        </p:nvSpPr>
        <p:spPr>
          <a:xfrm>
            <a:off x="877704" y="96887"/>
            <a:ext cx="7518697" cy="830997"/>
          </a:xfrm>
          <a:prstGeom prst="rect">
            <a:avLst/>
          </a:prstGeom>
          <a:noFill/>
        </p:spPr>
        <p:txBody>
          <a:bodyPr wrap="square" rtlCol="0">
            <a:spAutoFit/>
          </a:bodyPr>
          <a:lstStyle/>
          <a:p>
            <a:pPr algn="ctr"/>
            <a:r>
              <a:rPr lang="en-GB" sz="2400" dirty="0" smtClean="0"/>
              <a:t>For rf enthusiasts – here you can see how we design for high gradient</a:t>
            </a:r>
            <a:endParaRPr lang="en-GB" sz="2400" dirty="0"/>
          </a:p>
        </p:txBody>
      </p:sp>
      <p:pic>
        <p:nvPicPr>
          <p:cNvPr id="4" name="Picture 2"/>
          <p:cNvPicPr>
            <a:picLocks noChangeAspect="1" noChangeArrowheads="1"/>
          </p:cNvPicPr>
          <p:nvPr/>
        </p:nvPicPr>
        <p:blipFill>
          <a:blip r:embed="rId4" cstate="print"/>
          <a:srcRect/>
          <a:stretch>
            <a:fillRect/>
          </a:stretch>
        </p:blipFill>
        <p:spPr bwMode="auto">
          <a:xfrm>
            <a:off x="4860032" y="927884"/>
            <a:ext cx="3672408" cy="2967503"/>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2796212" y="3926203"/>
            <a:ext cx="3456384" cy="2792943"/>
          </a:xfrm>
          <a:prstGeom prst="rect">
            <a:avLst/>
          </a:prstGeom>
          <a:noFill/>
          <a:ln w="9525">
            <a:noFill/>
            <a:miter lim="800000"/>
            <a:headEnd/>
            <a:tailEnd/>
          </a:ln>
        </p:spPr>
      </p:pic>
      <p:sp>
        <p:nvSpPr>
          <p:cNvPr id="6" name="TextBox 5"/>
          <p:cNvSpPr txBox="1"/>
          <p:nvPr/>
        </p:nvSpPr>
        <p:spPr>
          <a:xfrm>
            <a:off x="200785" y="4324454"/>
            <a:ext cx="2090957" cy="369332"/>
          </a:xfrm>
          <a:prstGeom prst="rect">
            <a:avLst/>
          </a:prstGeom>
          <a:noFill/>
        </p:spPr>
        <p:txBody>
          <a:bodyPr wrap="none" rtlCol="0">
            <a:spAutoFit/>
          </a:bodyPr>
          <a:lstStyle/>
          <a:p>
            <a:r>
              <a:rPr lang="en-GB" dirty="0" smtClean="0"/>
              <a:t>Surface electric field</a:t>
            </a:r>
            <a:endParaRPr lang="en-GB" dirty="0"/>
          </a:p>
        </p:txBody>
      </p:sp>
      <p:sp>
        <p:nvSpPr>
          <p:cNvPr id="7" name="TextBox 6"/>
          <p:cNvSpPr txBox="1"/>
          <p:nvPr/>
        </p:nvSpPr>
        <p:spPr>
          <a:xfrm>
            <a:off x="6839164" y="4307308"/>
            <a:ext cx="2269276" cy="369332"/>
          </a:xfrm>
          <a:prstGeom prst="rect">
            <a:avLst/>
          </a:prstGeom>
          <a:noFill/>
        </p:spPr>
        <p:txBody>
          <a:bodyPr wrap="none" rtlCol="0">
            <a:spAutoFit/>
          </a:bodyPr>
          <a:lstStyle/>
          <a:p>
            <a:r>
              <a:rPr lang="en-GB" dirty="0" smtClean="0"/>
              <a:t>Surface magnetic field</a:t>
            </a:r>
            <a:endParaRPr lang="en-GB" dirty="0"/>
          </a:p>
        </p:txBody>
      </p:sp>
      <p:sp>
        <p:nvSpPr>
          <p:cNvPr id="8" name="TextBox 7"/>
          <p:cNvSpPr txBox="1"/>
          <p:nvPr/>
        </p:nvSpPr>
        <p:spPr>
          <a:xfrm>
            <a:off x="6156176" y="5157192"/>
            <a:ext cx="2555892" cy="369332"/>
          </a:xfrm>
          <a:prstGeom prst="rect">
            <a:avLst/>
          </a:prstGeom>
          <a:noFill/>
        </p:spPr>
        <p:txBody>
          <a:bodyPr wrap="none" rtlCol="0">
            <a:spAutoFit/>
          </a:bodyPr>
          <a:lstStyle/>
          <a:p>
            <a:r>
              <a:rPr lang="en-GB" dirty="0" smtClean="0"/>
              <a:t>Modified </a:t>
            </a:r>
            <a:r>
              <a:rPr lang="en-GB" dirty="0" err="1" smtClean="0"/>
              <a:t>Poynting</a:t>
            </a:r>
            <a:r>
              <a:rPr lang="en-GB" dirty="0" smtClean="0"/>
              <a:t> vector</a:t>
            </a:r>
            <a:endParaRPr lang="en-GB" dirty="0"/>
          </a:p>
        </p:txBody>
      </p:sp>
      <p:graphicFrame>
        <p:nvGraphicFramePr>
          <p:cNvPr id="9" name="Object 8"/>
          <p:cNvGraphicFramePr>
            <a:graphicFrameLocks noChangeAspect="1"/>
          </p:cNvGraphicFramePr>
          <p:nvPr>
            <p:extLst>
              <p:ext uri="{D42A27DB-BD31-4B8C-83A1-F6EECF244321}">
                <p14:modId xmlns:p14="http://schemas.microsoft.com/office/powerpoint/2010/main" val="3594246694"/>
              </p:ext>
            </p:extLst>
          </p:nvPr>
        </p:nvGraphicFramePr>
        <p:xfrm>
          <a:off x="6199622" y="5601644"/>
          <a:ext cx="2512446" cy="771867"/>
        </p:xfrm>
        <a:graphic>
          <a:graphicData uri="http://schemas.openxmlformats.org/presentationml/2006/ole">
            <mc:AlternateContent xmlns:mc="http://schemas.openxmlformats.org/markup-compatibility/2006">
              <mc:Choice xmlns:v="urn:schemas-microsoft-com:vml" Requires="v">
                <p:oleObj spid="_x0000_s4224" name="Equation" r:id="rId6" imgW="1282700" imgH="393700" progId="Equation.3">
                  <p:embed/>
                </p:oleObj>
              </mc:Choice>
              <mc:Fallback>
                <p:oleObj name="Equation" r:id="rId6" imgW="1282700" imgH="393700" progId="Equation.3">
                  <p:embed/>
                  <p:pic>
                    <p:nvPicPr>
                      <p:cNvPr id="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9622" y="5601644"/>
                        <a:ext cx="2512446" cy="7718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79513" y="5727180"/>
            <a:ext cx="3003063" cy="646331"/>
          </a:xfrm>
          <a:prstGeom prst="rect">
            <a:avLst/>
          </a:prstGeom>
          <a:noFill/>
        </p:spPr>
        <p:txBody>
          <a:bodyPr wrap="square" rtlCol="0">
            <a:spAutoFit/>
          </a:bodyPr>
          <a:lstStyle/>
          <a:p>
            <a:r>
              <a:rPr lang="en-GB" dirty="0" smtClean="0"/>
              <a:t>Our current understanding of high-gradient limits</a:t>
            </a:r>
            <a:endParaRPr lang="en-GB" dirty="0"/>
          </a:p>
        </p:txBody>
      </p:sp>
    </p:spTree>
    <p:extLst>
      <p:ext uri="{BB962C8B-B14F-4D97-AF65-F5344CB8AC3E}">
        <p14:creationId xmlns:p14="http://schemas.microsoft.com/office/powerpoint/2010/main" val="3416020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5551" y="1916830"/>
            <a:ext cx="6534801" cy="830997"/>
          </a:xfrm>
          <a:prstGeom prst="rect">
            <a:avLst/>
          </a:prstGeom>
          <a:noFill/>
        </p:spPr>
        <p:txBody>
          <a:bodyPr wrap="square" rtlCol="0">
            <a:spAutoFit/>
          </a:bodyPr>
          <a:lstStyle/>
          <a:p>
            <a:pPr algn="ctr"/>
            <a:r>
              <a:rPr lang="en-GB" sz="2400" dirty="0" smtClean="0"/>
              <a:t>Some other examples of high-gradient and high-frequency normal conducting linac applications</a:t>
            </a:r>
            <a:endParaRPr lang="en-GB" sz="2400" dirty="0"/>
          </a:p>
        </p:txBody>
      </p:sp>
    </p:spTree>
    <p:extLst>
      <p:ext uri="{BB962C8B-B14F-4D97-AF65-F5344CB8AC3E}">
        <p14:creationId xmlns:p14="http://schemas.microsoft.com/office/powerpoint/2010/main" val="142741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2"/>
          <p:cNvSpPr>
            <a:spLocks noGrp="1"/>
          </p:cNvSpPr>
          <p:nvPr>
            <p:ph type="dt" sz="half" idx="10"/>
          </p:nvPr>
        </p:nvSpPr>
        <p:spPr>
          <a:xfrm>
            <a:off x="107504" y="6569075"/>
            <a:ext cx="8622159" cy="249238"/>
          </a:xfrm>
        </p:spPr>
        <p:txBody>
          <a:bodyPr/>
          <a:lstStyle/>
          <a:p>
            <a:r>
              <a:rPr lang="it-IT" dirty="0">
                <a:solidFill>
                  <a:srgbClr val="333399"/>
                </a:solidFill>
              </a:rPr>
              <a:t>GdA_LINAC12_XXVI Linear Accelerator Conference, Tel Aviv, Israel, September 9-14, 2012</a:t>
            </a:r>
            <a:endParaRPr lang="en-US" dirty="0">
              <a:solidFill>
                <a:srgbClr val="333399"/>
              </a:solidFill>
            </a:endParaRPr>
          </a:p>
        </p:txBody>
      </p:sp>
      <p:sp>
        <p:nvSpPr>
          <p:cNvPr id="26" name="Slide Number Placeholder 3"/>
          <p:cNvSpPr>
            <a:spLocks noGrp="1"/>
          </p:cNvSpPr>
          <p:nvPr>
            <p:ph type="sldNum" sz="quarter" idx="11"/>
          </p:nvPr>
        </p:nvSpPr>
        <p:spPr/>
        <p:txBody>
          <a:bodyPr/>
          <a:lstStyle/>
          <a:p>
            <a:fld id="{C49FE3AA-D69C-4612-BA32-385AA00D553A}" type="slidenum">
              <a:rPr lang="en-US">
                <a:solidFill>
                  <a:srgbClr val="333399"/>
                </a:solidFill>
              </a:rPr>
              <a:pPr/>
              <a:t>19</a:t>
            </a:fld>
            <a:endParaRPr lang="en-US">
              <a:solidFill>
                <a:srgbClr val="333399"/>
              </a:solidFill>
              <a:effectLst/>
            </a:endParaRPr>
          </a:p>
        </p:txBody>
      </p:sp>
      <p:sp>
        <p:nvSpPr>
          <p:cNvPr id="960514" name="Rectangle 2"/>
          <p:cNvSpPr>
            <a:spLocks noChangeArrowheads="1"/>
          </p:cNvSpPr>
          <p:nvPr/>
        </p:nvSpPr>
        <p:spPr bwMode="auto">
          <a:xfrm>
            <a:off x="0" y="652463"/>
            <a:ext cx="9144000" cy="0"/>
          </a:xfrm>
          <a:prstGeom prst="rect">
            <a:avLst/>
          </a:prstGeom>
          <a:solidFill>
            <a:srgbClr val="DDF2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0515" name="Text Box 3"/>
          <p:cNvSpPr txBox="1">
            <a:spLocks noChangeArrowheads="1"/>
          </p:cNvSpPr>
          <p:nvPr/>
        </p:nvSpPr>
        <p:spPr bwMode="auto">
          <a:xfrm>
            <a:off x="2473325" y="66675"/>
            <a:ext cx="48355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500" b="1" i="1" smtClean="0">
                <a:solidFill>
                  <a:srgbClr val="333399"/>
                </a:solidFill>
                <a:latin typeface="Arial" pitchFamily="34" charset="0"/>
              </a:rPr>
              <a:t>Mark-0 X-band photo-injector</a:t>
            </a:r>
          </a:p>
        </p:txBody>
      </p:sp>
      <p:pic>
        <p:nvPicPr>
          <p:cNvPr id="2" name="Picture 1" descr="Magnet under tes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8788" y="4024313"/>
            <a:ext cx="280828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435600" y="3573463"/>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b="1" smtClean="0">
                <a:solidFill>
                  <a:srgbClr val="C00000"/>
                </a:solidFill>
                <a:latin typeface="Calibri" pitchFamily="34" charset="0"/>
              </a:rPr>
              <a:t>6 kG Solenoid Magnet</a:t>
            </a:r>
          </a:p>
        </p:txBody>
      </p:sp>
      <p:pic>
        <p:nvPicPr>
          <p:cNvPr id="18" name="Picture 17" descr="rf gun-mark-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981075"/>
            <a:ext cx="221138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cxnSpLocks noChangeShapeType="1"/>
          </p:cNvCxnSpPr>
          <p:nvPr/>
        </p:nvCxnSpPr>
        <p:spPr bwMode="auto">
          <a:xfrm flipH="1" flipV="1">
            <a:off x="2309813" y="1370013"/>
            <a:ext cx="606425" cy="69850"/>
          </a:xfrm>
          <a:prstGeom prst="straightConnector1">
            <a:avLst/>
          </a:prstGeom>
          <a:noFill/>
          <a:ln w="19050" algn="ctr">
            <a:solidFill>
              <a:srgbClr val="66CCFF"/>
            </a:solidFill>
            <a:round/>
            <a:headEnd/>
            <a:tailEnd type="arrow" w="med" len="med"/>
          </a:ln>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H="1" flipV="1">
            <a:off x="2411413" y="2060575"/>
            <a:ext cx="523875" cy="69850"/>
          </a:xfrm>
          <a:prstGeom prst="straightConnector1">
            <a:avLst/>
          </a:prstGeom>
          <a:noFill/>
          <a:ln w="19050" algn="ctr">
            <a:solidFill>
              <a:srgbClr val="66CCFF"/>
            </a:solidFill>
            <a:round/>
            <a:headEnd/>
            <a:tailEnd type="arrow" w="med" len="med"/>
          </a:ln>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flipH="1" flipV="1">
            <a:off x="2195513" y="2565400"/>
            <a:ext cx="754062" cy="71438"/>
          </a:xfrm>
          <a:prstGeom prst="straightConnector1">
            <a:avLst/>
          </a:prstGeom>
          <a:noFill/>
          <a:ln w="19050" algn="ctr">
            <a:solidFill>
              <a:srgbClr val="66CCFF"/>
            </a:solidFill>
            <a:round/>
            <a:headEnd/>
            <a:tailEnd type="arrow" w="med" len="med"/>
          </a:ln>
          <a:extLst>
            <a:ext uri="{909E8E84-426E-40DD-AFC4-6F175D3DCCD1}">
              <a14:hiddenFill xmlns:a14="http://schemas.microsoft.com/office/drawing/2010/main">
                <a:noFill/>
              </a14:hiddenFill>
            </a:ext>
          </a:extLst>
        </p:spPr>
      </p:cxnSp>
      <p:cxnSp>
        <p:nvCxnSpPr>
          <p:cNvPr id="38" name="Straight Arrow Connector 37"/>
          <p:cNvCxnSpPr>
            <a:cxnSpLocks noChangeShapeType="1"/>
          </p:cNvCxnSpPr>
          <p:nvPr/>
        </p:nvCxnSpPr>
        <p:spPr bwMode="auto">
          <a:xfrm flipH="1" flipV="1">
            <a:off x="2771775" y="3068638"/>
            <a:ext cx="863600" cy="182562"/>
          </a:xfrm>
          <a:prstGeom prst="straightConnector1">
            <a:avLst/>
          </a:prstGeom>
          <a:noFill/>
          <a:ln w="19050" algn="ctr">
            <a:solidFill>
              <a:srgbClr val="66CCFF"/>
            </a:solidFill>
            <a:round/>
            <a:headEnd/>
            <a:tailEnd type="arrow" w="med" len="med"/>
          </a:ln>
          <a:extLst>
            <a:ext uri="{909E8E84-426E-40DD-AFC4-6F175D3DCCD1}">
              <a14:hiddenFill xmlns:a14="http://schemas.microsoft.com/office/drawing/2010/main">
                <a:noFill/>
              </a14:hiddenFill>
            </a:ext>
          </a:extLst>
        </p:spPr>
      </p:cxnSp>
      <p:sp>
        <p:nvSpPr>
          <p:cNvPr id="41" name="TextBox 40"/>
          <p:cNvSpPr txBox="1">
            <a:spLocks noChangeArrowheads="1"/>
          </p:cNvSpPr>
          <p:nvPr/>
        </p:nvSpPr>
        <p:spPr bwMode="auto">
          <a:xfrm>
            <a:off x="1316038" y="579438"/>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b="1" smtClean="0">
                <a:solidFill>
                  <a:srgbClr val="C00000"/>
                </a:solidFill>
                <a:latin typeface="Calibri" pitchFamily="34" charset="0"/>
              </a:rPr>
              <a:t>5.5 cell RF Gun</a:t>
            </a:r>
          </a:p>
        </p:txBody>
      </p:sp>
      <p:sp>
        <p:nvSpPr>
          <p:cNvPr id="22" name="TextBox 21"/>
          <p:cNvSpPr txBox="1">
            <a:spLocks noChangeArrowheads="1"/>
          </p:cNvSpPr>
          <p:nvPr/>
        </p:nvSpPr>
        <p:spPr bwMode="auto">
          <a:xfrm>
            <a:off x="2916238" y="2060575"/>
            <a:ext cx="1223962" cy="330200"/>
          </a:xfrm>
          <a:prstGeom prst="rect">
            <a:avLst/>
          </a:prstGeom>
          <a:solidFill>
            <a:srgbClr val="FFFFCC"/>
          </a:solidFill>
          <a:ln w="9525">
            <a:solidFill>
              <a:srgbClr val="66CCFF"/>
            </a:solidFill>
            <a:miter lim="800000"/>
            <a:headEnd/>
            <a:tailEnd/>
          </a:ln>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500" b="1" smtClean="0">
                <a:solidFill>
                  <a:srgbClr val="000000"/>
                </a:solidFill>
                <a:latin typeface="Calibri" pitchFamily="34" charset="0"/>
              </a:rPr>
              <a:t>Coupler Cell</a:t>
            </a:r>
          </a:p>
        </p:txBody>
      </p:sp>
      <p:sp>
        <p:nvSpPr>
          <p:cNvPr id="4" name="TextBox 2"/>
          <p:cNvSpPr txBox="1">
            <a:spLocks noChangeArrowheads="1"/>
          </p:cNvSpPr>
          <p:nvPr/>
        </p:nvSpPr>
        <p:spPr bwMode="auto">
          <a:xfrm>
            <a:off x="684213" y="3933825"/>
            <a:ext cx="36766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5" tIns="45728" rIns="91455" bIns="45728">
            <a:spAutoFit/>
          </a:bodyPr>
          <a:lstStyle>
            <a:lvl1pPr marL="266700" indent="-266700">
              <a:defRPr sz="2400">
                <a:solidFill>
                  <a:schemeClr val="tx1"/>
                </a:solidFill>
                <a:latin typeface="Arial" pitchFamily="34" charset="0"/>
                <a:ea typeface="ＭＳ Ｐゴシック" pitchFamily="34" charset="-128"/>
              </a:defRPr>
            </a:lvl1pPr>
            <a:lvl2pPr>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lnSpc>
                <a:spcPct val="120000"/>
              </a:lnSpc>
              <a:spcBef>
                <a:spcPct val="0"/>
              </a:spcBef>
              <a:spcAft>
                <a:spcPct val="0"/>
              </a:spcAft>
              <a:buFont typeface="Wingdings" pitchFamily="2" charset="2"/>
              <a:buChar char="Ø"/>
            </a:pPr>
            <a:r>
              <a:rPr lang="en-US" sz="1400" b="1" i="1" smtClean="0">
                <a:solidFill>
                  <a:srgbClr val="333399"/>
                </a:solidFill>
              </a:rPr>
              <a:t>F = 11.424 GHz, 5.5 cells, </a:t>
            </a:r>
            <a:r>
              <a:rPr lang="el-GR" sz="1400" b="1" i="1" smtClean="0">
                <a:solidFill>
                  <a:srgbClr val="333399"/>
                </a:solidFill>
              </a:rPr>
              <a:t>π</a:t>
            </a:r>
            <a:r>
              <a:rPr lang="en-US" sz="1400" b="1" i="1" smtClean="0">
                <a:solidFill>
                  <a:srgbClr val="333399"/>
                </a:solidFill>
              </a:rPr>
              <a:t>-mode</a:t>
            </a:r>
          </a:p>
          <a:p>
            <a:pPr fontAlgn="base">
              <a:lnSpc>
                <a:spcPct val="120000"/>
              </a:lnSpc>
              <a:spcBef>
                <a:spcPct val="0"/>
              </a:spcBef>
              <a:spcAft>
                <a:spcPct val="0"/>
              </a:spcAft>
              <a:buFont typeface="Wingdings" pitchFamily="2" charset="2"/>
              <a:buChar char="Ø"/>
            </a:pPr>
            <a:r>
              <a:rPr lang="en-US" sz="1400" b="1" i="1" smtClean="0">
                <a:solidFill>
                  <a:srgbClr val="333399"/>
                </a:solidFill>
              </a:rPr>
              <a:t>Earlier version tested at 200 MV/m with 250 ns RF pulse.</a:t>
            </a:r>
          </a:p>
          <a:p>
            <a:pPr fontAlgn="base">
              <a:lnSpc>
                <a:spcPct val="120000"/>
              </a:lnSpc>
              <a:spcBef>
                <a:spcPct val="0"/>
              </a:spcBef>
              <a:spcAft>
                <a:spcPct val="0"/>
              </a:spcAft>
              <a:buFont typeface="Wingdings" pitchFamily="2" charset="2"/>
              <a:buChar char="Ø"/>
            </a:pPr>
            <a:r>
              <a:rPr lang="en-US" sz="1400" b="1" i="1" smtClean="0">
                <a:solidFill>
                  <a:srgbClr val="333399"/>
                </a:solidFill>
              </a:rPr>
              <a:t>Coupling factor </a:t>
            </a:r>
            <a:r>
              <a:rPr lang="el-GR" sz="1400" b="1" i="1" smtClean="0">
                <a:solidFill>
                  <a:srgbClr val="333399"/>
                </a:solidFill>
              </a:rPr>
              <a:t>β</a:t>
            </a:r>
            <a:r>
              <a:rPr lang="en-US" sz="1400" b="1" i="1" smtClean="0">
                <a:solidFill>
                  <a:srgbClr val="333399"/>
                </a:solidFill>
              </a:rPr>
              <a:t> ≈ 1.7</a:t>
            </a:r>
          </a:p>
        </p:txBody>
      </p:sp>
      <p:pic>
        <p:nvPicPr>
          <p:cNvPr id="960528" name="Picture 4" descr="complete gun assy.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600" y="981075"/>
            <a:ext cx="28797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0"/>
          <p:cNvSpPr txBox="1">
            <a:spLocks noChangeArrowheads="1"/>
          </p:cNvSpPr>
          <p:nvPr/>
        </p:nvSpPr>
        <p:spPr bwMode="auto">
          <a:xfrm>
            <a:off x="5227638" y="571500"/>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b="1" smtClean="0">
                <a:solidFill>
                  <a:srgbClr val="C00000"/>
                </a:solidFill>
                <a:latin typeface="Calibri" pitchFamily="34" charset="0"/>
              </a:rPr>
              <a:t>Photo-injector assembly</a:t>
            </a:r>
          </a:p>
        </p:txBody>
      </p:sp>
      <p:sp>
        <p:nvSpPr>
          <p:cNvPr id="23" name="TextBox 22"/>
          <p:cNvSpPr txBox="1">
            <a:spLocks noChangeArrowheads="1"/>
          </p:cNvSpPr>
          <p:nvPr/>
        </p:nvSpPr>
        <p:spPr bwMode="auto">
          <a:xfrm>
            <a:off x="2916238" y="2565400"/>
            <a:ext cx="1368425" cy="330200"/>
          </a:xfrm>
          <a:prstGeom prst="rect">
            <a:avLst/>
          </a:prstGeom>
          <a:solidFill>
            <a:srgbClr val="FFFFCC"/>
          </a:solidFill>
          <a:ln w="9525">
            <a:solidFill>
              <a:srgbClr val="66CCFF"/>
            </a:solidFill>
            <a:miter lim="800000"/>
            <a:headEnd/>
            <a:tailEnd/>
          </a:ln>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500" b="1" smtClean="0">
                <a:solidFill>
                  <a:srgbClr val="000000"/>
                </a:solidFill>
                <a:latin typeface="Calibri" pitchFamily="34" charset="0"/>
              </a:rPr>
              <a:t>Water Cooling</a:t>
            </a:r>
          </a:p>
        </p:txBody>
      </p:sp>
      <p:sp>
        <p:nvSpPr>
          <p:cNvPr id="960531" name="Text Box 19"/>
          <p:cNvSpPr txBox="1">
            <a:spLocks noChangeArrowheads="1"/>
          </p:cNvSpPr>
          <p:nvPr/>
        </p:nvSpPr>
        <p:spPr bwMode="auto">
          <a:xfrm>
            <a:off x="8320088" y="6088063"/>
            <a:ext cx="819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900" b="1" i="1" smtClean="0">
                <a:solidFill>
                  <a:srgbClr val="333399"/>
                </a:solidFill>
                <a:latin typeface="Arial" pitchFamily="34" charset="0"/>
              </a:rPr>
              <a:t>Courtesy of</a:t>
            </a:r>
          </a:p>
          <a:p>
            <a:pPr algn="ctr" eaLnBrk="0" fontAlgn="base" hangingPunct="0">
              <a:spcBef>
                <a:spcPct val="0"/>
              </a:spcBef>
              <a:spcAft>
                <a:spcPct val="0"/>
              </a:spcAft>
            </a:pPr>
            <a:r>
              <a:rPr lang="it-IT" sz="900" b="1" i="1" smtClean="0">
                <a:solidFill>
                  <a:srgbClr val="333399"/>
                </a:solidFill>
                <a:latin typeface="Arial" pitchFamily="34" charset="0"/>
              </a:rPr>
              <a:t>A. Vlieks</a:t>
            </a:r>
            <a:endParaRPr lang="en-US" sz="900" b="1" i="1" smtClean="0">
              <a:solidFill>
                <a:srgbClr val="333399"/>
              </a:solidFill>
              <a:latin typeface="Arial" pitchFamily="34" charset="0"/>
            </a:endParaRPr>
          </a:p>
        </p:txBody>
      </p:sp>
      <p:sp>
        <p:nvSpPr>
          <p:cNvPr id="960532" name="Text Box 20"/>
          <p:cNvSpPr txBox="1">
            <a:spLocks noChangeArrowheads="1"/>
          </p:cNvSpPr>
          <p:nvPr/>
        </p:nvSpPr>
        <p:spPr bwMode="auto">
          <a:xfrm>
            <a:off x="703263" y="5078413"/>
            <a:ext cx="4373562" cy="137953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sz="2400">
                <a:solidFill>
                  <a:schemeClr val="tx1"/>
                </a:solidFill>
                <a:latin typeface="Arial" pitchFamily="34" charset="0"/>
                <a:ea typeface="ＭＳ Ｐゴシック" pitchFamily="34" charset="-128"/>
              </a:defRPr>
            </a:lvl1pPr>
            <a:lvl2pPr marL="538163">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lnSpc>
                <a:spcPct val="120000"/>
              </a:lnSpc>
              <a:spcBef>
                <a:spcPct val="0"/>
              </a:spcBef>
              <a:spcAft>
                <a:spcPct val="0"/>
              </a:spcAft>
            </a:pPr>
            <a:r>
              <a:rPr lang="it-IT" sz="1400" b="1" i="1" smtClean="0">
                <a:solidFill>
                  <a:srgbClr val="333399"/>
                </a:solidFill>
                <a:sym typeface="Wingdings" pitchFamily="2" charset="2"/>
              </a:rPr>
              <a:t>I</a:t>
            </a:r>
            <a:r>
              <a:rPr lang="it-IT" sz="1400" b="1" i="1" smtClean="0">
                <a:solidFill>
                  <a:srgbClr val="333399"/>
                </a:solidFill>
              </a:rPr>
              <a:t>mproved version under construction </a:t>
            </a:r>
            <a:r>
              <a:rPr lang="it-IT" sz="1400" b="1" smtClean="0">
                <a:solidFill>
                  <a:srgbClr val="333399"/>
                </a:solidFill>
                <a:sym typeface="Wingdings" pitchFamily="2" charset="2"/>
              </a:rPr>
              <a:t></a:t>
            </a:r>
            <a:r>
              <a:rPr lang="it-IT" sz="1400" b="1" i="1" smtClean="0">
                <a:solidFill>
                  <a:srgbClr val="333399"/>
                </a:solidFill>
                <a:sym typeface="Wingdings" pitchFamily="2" charset="2"/>
              </a:rPr>
              <a:t> </a:t>
            </a:r>
            <a:r>
              <a:rPr lang="it-IT" sz="1400" b="1" i="1" smtClean="0">
                <a:solidFill>
                  <a:srgbClr val="333399"/>
                </a:solidFill>
              </a:rPr>
              <a:t>MARK-1</a:t>
            </a:r>
          </a:p>
          <a:p>
            <a:pPr eaLnBrk="0" fontAlgn="base" hangingPunct="0">
              <a:lnSpc>
                <a:spcPct val="120000"/>
              </a:lnSpc>
              <a:spcBef>
                <a:spcPct val="0"/>
              </a:spcBef>
              <a:spcAft>
                <a:spcPct val="0"/>
              </a:spcAft>
              <a:buFontTx/>
              <a:buChar char="•"/>
            </a:pPr>
            <a:r>
              <a:rPr lang="it-IT" sz="1400" b="1" i="1" smtClean="0">
                <a:solidFill>
                  <a:srgbClr val="333399"/>
                </a:solidFill>
              </a:rPr>
              <a:t>5.59 cells </a:t>
            </a:r>
          </a:p>
          <a:p>
            <a:pPr eaLnBrk="0" fontAlgn="base" hangingPunct="0">
              <a:lnSpc>
                <a:spcPct val="120000"/>
              </a:lnSpc>
              <a:spcBef>
                <a:spcPct val="0"/>
              </a:spcBef>
              <a:spcAft>
                <a:spcPct val="0"/>
              </a:spcAft>
              <a:buFontTx/>
              <a:buChar char="•"/>
            </a:pPr>
            <a:r>
              <a:rPr lang="it-IT" sz="1400" b="1" i="1" smtClean="0">
                <a:solidFill>
                  <a:srgbClr val="333399"/>
                </a:solidFill>
              </a:rPr>
              <a:t>&gt; 25 MHz mode separations</a:t>
            </a:r>
          </a:p>
          <a:p>
            <a:pPr eaLnBrk="0" fontAlgn="base" hangingPunct="0">
              <a:lnSpc>
                <a:spcPct val="120000"/>
              </a:lnSpc>
              <a:spcBef>
                <a:spcPct val="0"/>
              </a:spcBef>
              <a:spcAft>
                <a:spcPct val="0"/>
              </a:spcAft>
              <a:buFontTx/>
              <a:buChar char="•"/>
            </a:pPr>
            <a:r>
              <a:rPr lang="it-IT" sz="1400" b="1" i="1" smtClean="0">
                <a:solidFill>
                  <a:srgbClr val="333399"/>
                </a:solidFill>
              </a:rPr>
              <a:t>elliptical irises </a:t>
            </a:r>
          </a:p>
          <a:p>
            <a:pPr eaLnBrk="0" fontAlgn="base" hangingPunct="0">
              <a:lnSpc>
                <a:spcPct val="120000"/>
              </a:lnSpc>
              <a:spcBef>
                <a:spcPct val="0"/>
              </a:spcBef>
              <a:spcAft>
                <a:spcPct val="0"/>
              </a:spcAft>
              <a:buFontTx/>
              <a:buChar char="•"/>
            </a:pPr>
            <a:r>
              <a:rPr lang="it-IT" sz="1400" b="1" i="1" smtClean="0">
                <a:solidFill>
                  <a:srgbClr val="333399"/>
                </a:solidFill>
              </a:rPr>
              <a:t>racetrack coupler</a:t>
            </a:r>
            <a:endParaRPr lang="en-US" sz="1400" b="1" i="1" smtClean="0">
              <a:solidFill>
                <a:srgbClr val="333399"/>
              </a:solidFill>
            </a:endParaRPr>
          </a:p>
        </p:txBody>
      </p:sp>
      <p:sp>
        <p:nvSpPr>
          <p:cNvPr id="21" name="TextBox 20"/>
          <p:cNvSpPr txBox="1">
            <a:spLocks noChangeArrowheads="1"/>
          </p:cNvSpPr>
          <p:nvPr/>
        </p:nvSpPr>
        <p:spPr bwMode="auto">
          <a:xfrm>
            <a:off x="2916238" y="1341438"/>
            <a:ext cx="828675" cy="314325"/>
          </a:xfrm>
          <a:prstGeom prst="rect">
            <a:avLst/>
          </a:prstGeom>
          <a:solidFill>
            <a:srgbClr val="FFFFCC"/>
          </a:solidFill>
          <a:ln w="9525">
            <a:solidFill>
              <a:srgbClr val="66CCFF"/>
            </a:solidFill>
            <a:miter lim="800000"/>
            <a:headEnd/>
            <a:tailEnd/>
          </a:ln>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smtClean="0">
                <a:solidFill>
                  <a:srgbClr val="000000"/>
                </a:solidFill>
                <a:latin typeface="Calibri" pitchFamily="34" charset="0"/>
              </a:rPr>
              <a:t>Cathode</a:t>
            </a:r>
          </a:p>
        </p:txBody>
      </p:sp>
      <p:sp>
        <p:nvSpPr>
          <p:cNvPr id="24" name="TextBox 23"/>
          <p:cNvSpPr txBox="1">
            <a:spLocks noChangeArrowheads="1"/>
          </p:cNvSpPr>
          <p:nvPr/>
        </p:nvSpPr>
        <p:spPr bwMode="auto">
          <a:xfrm>
            <a:off x="3563938" y="3141663"/>
            <a:ext cx="1368425" cy="558800"/>
          </a:xfrm>
          <a:prstGeom prst="rect">
            <a:avLst/>
          </a:prstGeom>
          <a:solidFill>
            <a:srgbClr val="FFFFCC"/>
          </a:solidFill>
          <a:ln w="9525">
            <a:solidFill>
              <a:srgbClr val="66CCFF"/>
            </a:solidFill>
            <a:miter lim="800000"/>
            <a:headEnd/>
            <a:tailEnd/>
          </a:ln>
        </p:spPr>
        <p:txBody>
          <a:bodyPr lIns="91455" tIns="45728" rIns="91455" bIns="45728">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500" b="1" smtClean="0">
                <a:solidFill>
                  <a:srgbClr val="000000"/>
                </a:solidFill>
                <a:latin typeface="Calibri" pitchFamily="34" charset="0"/>
              </a:rPr>
              <a:t>Splitter/Input Waveguide</a:t>
            </a:r>
          </a:p>
        </p:txBody>
      </p:sp>
      <p:sp>
        <p:nvSpPr>
          <p:cNvPr id="6" name="TextBox 5"/>
          <p:cNvSpPr txBox="1"/>
          <p:nvPr/>
        </p:nvSpPr>
        <p:spPr>
          <a:xfrm>
            <a:off x="3883827" y="981075"/>
            <a:ext cx="1207382" cy="523220"/>
          </a:xfrm>
          <a:prstGeom prst="rect">
            <a:avLst/>
          </a:prstGeom>
          <a:noFill/>
        </p:spPr>
        <p:txBody>
          <a:bodyPr wrap="none" rtlCol="0">
            <a:spAutoFit/>
          </a:bodyPr>
          <a:lstStyle/>
          <a:p>
            <a:r>
              <a:rPr lang="en-GB" sz="2800" b="1" dirty="0" smtClean="0"/>
              <a:t>SLAC</a:t>
            </a:r>
            <a:endParaRPr lang="en-GB" sz="2800" b="1" dirty="0"/>
          </a:p>
        </p:txBody>
      </p:sp>
    </p:spTree>
    <p:extLst>
      <p:ext uri="{BB962C8B-B14F-4D97-AF65-F5344CB8AC3E}">
        <p14:creationId xmlns:p14="http://schemas.microsoft.com/office/powerpoint/2010/main" val="2577258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80727"/>
            <a:ext cx="8928992" cy="2246769"/>
          </a:xfrm>
          <a:prstGeom prst="rect">
            <a:avLst/>
          </a:prstGeom>
          <a:noFill/>
        </p:spPr>
        <p:txBody>
          <a:bodyPr wrap="square" rtlCol="0">
            <a:spAutoFit/>
          </a:bodyPr>
          <a:lstStyle/>
          <a:p>
            <a:r>
              <a:rPr lang="en-GB" sz="2000" dirty="0" smtClean="0"/>
              <a:t>In this presentation I </a:t>
            </a:r>
            <a:r>
              <a:rPr lang="en-GB" sz="2000" dirty="0"/>
              <a:t>will consider the relationships between </a:t>
            </a:r>
            <a:r>
              <a:rPr lang="en-GB" sz="2000" dirty="0" err="1"/>
              <a:t>nc</a:t>
            </a:r>
            <a:r>
              <a:rPr lang="en-GB" sz="2000" dirty="0"/>
              <a:t> (normal conducting) linear collider projects and </a:t>
            </a:r>
            <a:r>
              <a:rPr lang="en-GB" sz="2000" dirty="0" smtClean="0"/>
              <a:t>industry. I approach it from two distinct perspectives:</a:t>
            </a:r>
          </a:p>
          <a:p>
            <a:endParaRPr lang="en-GB" sz="2000" dirty="0"/>
          </a:p>
          <a:p>
            <a:pPr marL="285750" indent="-285750">
              <a:buFont typeface="Arial" pitchFamily="34" charset="0"/>
              <a:buChar char="•"/>
            </a:pPr>
            <a:r>
              <a:rPr lang="en-GB" sz="2000" dirty="0" smtClean="0"/>
              <a:t>Consider how the technology developed for </a:t>
            </a:r>
            <a:r>
              <a:rPr lang="en-GB" sz="2000" dirty="0" err="1" smtClean="0"/>
              <a:t>nc</a:t>
            </a:r>
            <a:r>
              <a:rPr lang="en-GB" sz="2000" dirty="0" smtClean="0"/>
              <a:t> linear colliders may be applied to existing and future industrial and industrial-use linacs.</a:t>
            </a:r>
          </a:p>
          <a:p>
            <a:pPr marL="285750" indent="-285750">
              <a:buFont typeface="Arial" pitchFamily="34" charset="0"/>
              <a:buChar char="•"/>
            </a:pPr>
            <a:r>
              <a:rPr lang="en-GB" sz="2000" dirty="0" smtClean="0"/>
              <a:t>Consider how </a:t>
            </a:r>
            <a:r>
              <a:rPr lang="en-GB" sz="2000" dirty="0" err="1" smtClean="0"/>
              <a:t>nc</a:t>
            </a:r>
            <a:r>
              <a:rPr lang="en-GB" sz="2000" dirty="0" smtClean="0"/>
              <a:t> linear collider studies have stimulated industrial development which may then be used for other applications.</a:t>
            </a:r>
            <a:endParaRPr lang="en-GB" sz="2000" dirty="0"/>
          </a:p>
        </p:txBody>
      </p:sp>
      <p:sp>
        <p:nvSpPr>
          <p:cNvPr id="3" name="TextBox 2"/>
          <p:cNvSpPr txBox="1"/>
          <p:nvPr/>
        </p:nvSpPr>
        <p:spPr>
          <a:xfrm>
            <a:off x="971600" y="3789040"/>
            <a:ext cx="3117585" cy="523220"/>
          </a:xfrm>
          <a:prstGeom prst="rect">
            <a:avLst/>
          </a:prstGeom>
          <a:noFill/>
          <a:ln w="22225">
            <a:solidFill>
              <a:schemeClr val="accent1"/>
            </a:solidFill>
          </a:ln>
        </p:spPr>
        <p:txBody>
          <a:bodyPr wrap="none" rtlCol="0">
            <a:spAutoFit/>
          </a:bodyPr>
          <a:lstStyle/>
          <a:p>
            <a:r>
              <a:rPr lang="en-GB" sz="2800" dirty="0" smtClean="0"/>
              <a:t>Linear collider study</a:t>
            </a:r>
            <a:endParaRPr lang="en-GB" sz="2800" dirty="0"/>
          </a:p>
        </p:txBody>
      </p:sp>
      <p:sp>
        <p:nvSpPr>
          <p:cNvPr id="4" name="Right Arrow 3"/>
          <p:cNvSpPr/>
          <p:nvPr/>
        </p:nvSpPr>
        <p:spPr>
          <a:xfrm>
            <a:off x="4377624" y="3861048"/>
            <a:ext cx="1202487"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084168" y="3789040"/>
            <a:ext cx="2458494" cy="523220"/>
          </a:xfrm>
          <a:prstGeom prst="rect">
            <a:avLst/>
          </a:prstGeom>
          <a:noFill/>
          <a:ln w="22225">
            <a:solidFill>
              <a:schemeClr val="accent1"/>
            </a:solidFill>
          </a:ln>
        </p:spPr>
        <p:txBody>
          <a:bodyPr wrap="none" rtlCol="0">
            <a:spAutoFit/>
          </a:bodyPr>
          <a:lstStyle/>
          <a:p>
            <a:r>
              <a:rPr lang="en-GB" sz="2800" dirty="0" smtClean="0"/>
              <a:t>Industrial linacs</a:t>
            </a:r>
            <a:endParaRPr lang="en-GB" sz="2800" dirty="0"/>
          </a:p>
        </p:txBody>
      </p:sp>
      <p:sp>
        <p:nvSpPr>
          <p:cNvPr id="6" name="TextBox 5"/>
          <p:cNvSpPr txBox="1"/>
          <p:nvPr/>
        </p:nvSpPr>
        <p:spPr>
          <a:xfrm>
            <a:off x="1907704" y="5354052"/>
            <a:ext cx="1387816" cy="523220"/>
          </a:xfrm>
          <a:prstGeom prst="rect">
            <a:avLst/>
          </a:prstGeom>
          <a:noFill/>
          <a:ln w="22225">
            <a:solidFill>
              <a:schemeClr val="accent1"/>
            </a:solidFill>
          </a:ln>
        </p:spPr>
        <p:txBody>
          <a:bodyPr wrap="none" rtlCol="0">
            <a:spAutoFit/>
          </a:bodyPr>
          <a:lstStyle/>
          <a:p>
            <a:r>
              <a:rPr lang="en-GB" sz="2800" dirty="0" smtClean="0"/>
              <a:t>Industry</a:t>
            </a:r>
            <a:endParaRPr lang="en-GB" sz="2800" dirty="0"/>
          </a:p>
        </p:txBody>
      </p:sp>
      <p:sp>
        <p:nvSpPr>
          <p:cNvPr id="7" name="Right Arrow 6"/>
          <p:cNvSpPr/>
          <p:nvPr/>
        </p:nvSpPr>
        <p:spPr>
          <a:xfrm>
            <a:off x="3686703" y="5354052"/>
            <a:ext cx="148301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580112" y="5354052"/>
            <a:ext cx="2868221" cy="523220"/>
          </a:xfrm>
          <a:prstGeom prst="rect">
            <a:avLst/>
          </a:prstGeom>
          <a:noFill/>
          <a:ln w="22225">
            <a:solidFill>
              <a:schemeClr val="accent1"/>
            </a:solidFill>
          </a:ln>
        </p:spPr>
        <p:txBody>
          <a:bodyPr wrap="none" rtlCol="0">
            <a:spAutoFit/>
          </a:bodyPr>
          <a:lstStyle/>
          <a:p>
            <a:r>
              <a:rPr lang="en-GB" sz="2800" dirty="0" smtClean="0"/>
              <a:t>Other applications</a:t>
            </a:r>
            <a:endParaRPr lang="en-GB" sz="2800" dirty="0"/>
          </a:p>
        </p:txBody>
      </p:sp>
      <p:sp>
        <p:nvSpPr>
          <p:cNvPr id="9" name="Up-Down Arrow 8"/>
          <p:cNvSpPr/>
          <p:nvPr/>
        </p:nvSpPr>
        <p:spPr>
          <a:xfrm>
            <a:off x="2385588" y="4437112"/>
            <a:ext cx="432048" cy="7200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88933" y="260648"/>
            <a:ext cx="1566134" cy="523220"/>
          </a:xfrm>
          <a:prstGeom prst="rect">
            <a:avLst/>
          </a:prstGeom>
          <a:noFill/>
        </p:spPr>
        <p:txBody>
          <a:bodyPr wrap="none" rtlCol="0">
            <a:spAutoFit/>
          </a:bodyPr>
          <a:lstStyle/>
          <a:p>
            <a:pPr algn="ctr"/>
            <a:r>
              <a:rPr lang="en-GB" sz="2800" dirty="0" smtClean="0"/>
              <a:t>Objective</a:t>
            </a:r>
            <a:endParaRPr lang="en-GB" sz="2800" dirty="0"/>
          </a:p>
        </p:txBody>
      </p:sp>
      <p:sp>
        <p:nvSpPr>
          <p:cNvPr id="11" name="Up-Down Arrow 10"/>
          <p:cNvSpPr/>
          <p:nvPr/>
        </p:nvSpPr>
        <p:spPr>
          <a:xfrm rot="4088598">
            <a:off x="4570008" y="4147516"/>
            <a:ext cx="432048" cy="1408008"/>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Tree>
    <p:extLst>
      <p:ext uri="{BB962C8B-B14F-4D97-AF65-F5344CB8AC3E}">
        <p14:creationId xmlns:p14="http://schemas.microsoft.com/office/powerpoint/2010/main" val="134153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Date Placeholder 4"/>
          <p:cNvSpPr>
            <a:spLocks noGrp="1"/>
          </p:cNvSpPr>
          <p:nvPr>
            <p:ph type="dt" sz="half" idx="10"/>
          </p:nvPr>
        </p:nvSpPr>
        <p:spPr>
          <a:xfrm>
            <a:off x="35496" y="6569075"/>
            <a:ext cx="8295704" cy="249238"/>
          </a:xfrm>
        </p:spPr>
        <p:txBody>
          <a:bodyPr/>
          <a:lstStyle/>
          <a:p>
            <a:r>
              <a:rPr lang="it-IT" dirty="0">
                <a:solidFill>
                  <a:srgbClr val="333399"/>
                </a:solidFill>
              </a:rPr>
              <a:t>GdA_LINAC12_XXVI Linear Accelerator Conference, Tel Aviv, Israel, September 9-14, 2012</a:t>
            </a:r>
            <a:endParaRPr lang="en-US" dirty="0">
              <a:solidFill>
                <a:srgbClr val="333399"/>
              </a:solidFill>
            </a:endParaRPr>
          </a:p>
        </p:txBody>
      </p:sp>
      <p:sp>
        <p:nvSpPr>
          <p:cNvPr id="134" name="Slide Number Placeholder 5"/>
          <p:cNvSpPr>
            <a:spLocks noGrp="1"/>
          </p:cNvSpPr>
          <p:nvPr>
            <p:ph type="sldNum" sz="quarter" idx="11"/>
          </p:nvPr>
        </p:nvSpPr>
        <p:spPr/>
        <p:txBody>
          <a:bodyPr/>
          <a:lstStyle/>
          <a:p>
            <a:fld id="{A87DEB28-B88D-4F40-BE45-3507A7141FF0}" type="slidenum">
              <a:rPr lang="en-US">
                <a:solidFill>
                  <a:srgbClr val="333399"/>
                </a:solidFill>
              </a:rPr>
              <a:pPr/>
              <a:t>20</a:t>
            </a:fld>
            <a:endParaRPr lang="en-US">
              <a:solidFill>
                <a:srgbClr val="333399"/>
              </a:solidFill>
              <a:effectLst/>
            </a:endParaRPr>
          </a:p>
        </p:txBody>
      </p:sp>
      <p:sp>
        <p:nvSpPr>
          <p:cNvPr id="962562" name="Rectangle 2"/>
          <p:cNvSpPr>
            <a:spLocks noChangeArrowheads="1"/>
          </p:cNvSpPr>
          <p:nvPr/>
        </p:nvSpPr>
        <p:spPr bwMode="auto">
          <a:xfrm>
            <a:off x="2044700" y="50800"/>
            <a:ext cx="48053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2500" b="1" i="1" smtClean="0">
                <a:solidFill>
                  <a:srgbClr val="333399"/>
                </a:solidFill>
                <a:latin typeface="Arial" pitchFamily="34" charset="0"/>
              </a:rPr>
              <a:t>Transverse Cavity Diagnostics</a:t>
            </a:r>
          </a:p>
        </p:txBody>
      </p:sp>
      <p:sp>
        <p:nvSpPr>
          <p:cNvPr id="16" name="Rectangle 13"/>
          <p:cNvSpPr>
            <a:spLocks noChangeArrowheads="1"/>
          </p:cNvSpPr>
          <p:nvPr/>
        </p:nvSpPr>
        <p:spPr bwMode="auto">
          <a:xfrm>
            <a:off x="4117975" y="3790950"/>
            <a:ext cx="869950" cy="55563"/>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68" name="Text Box 26"/>
          <p:cNvSpPr txBox="1">
            <a:spLocks noChangeArrowheads="1"/>
          </p:cNvSpPr>
          <p:nvPr/>
        </p:nvSpPr>
        <p:spPr bwMode="auto">
          <a:xfrm>
            <a:off x="3306763" y="3932238"/>
            <a:ext cx="8921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lnSpc>
                <a:spcPct val="90000"/>
              </a:lnSpc>
              <a:spcBef>
                <a:spcPct val="0"/>
              </a:spcBef>
              <a:spcAft>
                <a:spcPct val="0"/>
              </a:spcAft>
            </a:pPr>
            <a:r>
              <a:rPr lang="en-US" sz="1400" b="1" i="1" smtClean="0">
                <a:solidFill>
                  <a:srgbClr val="0000FF"/>
                </a:solidFill>
              </a:rPr>
              <a:t>BC1</a:t>
            </a:r>
          </a:p>
          <a:p>
            <a:pPr algn="ctr" fontAlgn="base">
              <a:lnSpc>
                <a:spcPct val="90000"/>
              </a:lnSpc>
              <a:spcBef>
                <a:spcPct val="0"/>
              </a:spcBef>
              <a:spcAft>
                <a:spcPct val="0"/>
              </a:spcAft>
            </a:pPr>
            <a:r>
              <a:rPr lang="en-US" sz="1400" b="1" i="1" smtClean="0">
                <a:solidFill>
                  <a:srgbClr val="008000"/>
                </a:solidFill>
              </a:rPr>
              <a:t>250 MeV</a:t>
            </a:r>
          </a:p>
        </p:txBody>
      </p:sp>
      <p:sp>
        <p:nvSpPr>
          <p:cNvPr id="38" name="Rectangle 40"/>
          <p:cNvSpPr>
            <a:spLocks noChangeArrowheads="1"/>
          </p:cNvSpPr>
          <p:nvPr/>
        </p:nvSpPr>
        <p:spPr bwMode="auto">
          <a:xfrm rot="480000">
            <a:off x="3851275" y="3757613"/>
            <a:ext cx="250825" cy="47625"/>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79" name="Rectangle 45"/>
          <p:cNvSpPr>
            <a:spLocks noChangeArrowheads="1"/>
          </p:cNvSpPr>
          <p:nvPr/>
        </p:nvSpPr>
        <p:spPr bwMode="auto">
          <a:xfrm>
            <a:off x="4057650" y="3690938"/>
            <a:ext cx="82550" cy="315912"/>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grpSp>
        <p:nvGrpSpPr>
          <p:cNvPr id="174" name="Group 173"/>
          <p:cNvGrpSpPr/>
          <p:nvPr/>
        </p:nvGrpSpPr>
        <p:grpSpPr>
          <a:xfrm>
            <a:off x="922040" y="4515369"/>
            <a:ext cx="2617720" cy="1931653"/>
            <a:chOff x="2263366" y="3594587"/>
            <a:chExt cx="3227388" cy="2674937"/>
          </a:xfrm>
          <a:effectLst>
            <a:outerShdw blurRad="63500" sx="102000" sy="102000" algn="ctr" rotWithShape="0">
              <a:prstClr val="black">
                <a:alpha val="40000"/>
              </a:prstClr>
            </a:outerShdw>
          </a:effectLst>
        </p:grpSpPr>
        <p:pic>
          <p:nvPicPr>
            <p:cNvPr id="156" name="Picture 6"/>
            <p:cNvPicPr>
              <a:picLocks noChangeAspect="1" noChangeArrowheads="1"/>
            </p:cNvPicPr>
            <p:nvPr/>
          </p:nvPicPr>
          <p:blipFill>
            <a:blip r:embed="rId3" cstate="print"/>
            <a:srcRect/>
            <a:stretch>
              <a:fillRect/>
            </a:stretch>
          </p:blipFill>
          <p:spPr bwMode="auto">
            <a:xfrm>
              <a:off x="2263366" y="3594587"/>
              <a:ext cx="3227388" cy="2674937"/>
            </a:xfrm>
            <a:prstGeom prst="rect">
              <a:avLst/>
            </a:prstGeom>
            <a:noFill/>
            <a:ln w="9525">
              <a:solidFill>
                <a:srgbClr val="00B050"/>
              </a:solidFill>
              <a:miter lim="800000"/>
              <a:headEnd/>
              <a:tailEnd/>
            </a:ln>
            <a:effectLst>
              <a:outerShdw dist="107763" dir="2700000" algn="ctr" rotWithShape="0">
                <a:schemeClr val="bg2">
                  <a:alpha val="50000"/>
                </a:schemeClr>
              </a:outerShdw>
            </a:effectLst>
          </p:spPr>
        </p:pic>
        <p:sp>
          <p:nvSpPr>
            <p:cNvPr id="157" name="Text Box 10"/>
            <p:cNvSpPr txBox="1">
              <a:spLocks noChangeArrowheads="1"/>
            </p:cNvSpPr>
            <p:nvPr/>
          </p:nvSpPr>
          <p:spPr bwMode="auto">
            <a:xfrm>
              <a:off x="2491966" y="3746987"/>
              <a:ext cx="946150" cy="366712"/>
            </a:xfrm>
            <a:prstGeom prst="rect">
              <a:avLst/>
            </a:prstGeom>
            <a:noFill/>
            <a:ln w="9525">
              <a:noFill/>
              <a:miter lim="800000"/>
              <a:headEnd/>
              <a:tailEnd/>
            </a:ln>
            <a:effectLst/>
          </p:spPr>
          <p:txBody>
            <a:bodyPr wrap="none">
              <a:spAutoFit/>
            </a:bodyPr>
            <a:lstStyle/>
            <a:p>
              <a:pPr>
                <a:defRPr/>
              </a:pPr>
              <a:r>
                <a:rPr lang="en-US">
                  <a:solidFill>
                    <a:srgbClr val="FFFF00"/>
                  </a:solidFill>
                  <a:effectLst>
                    <a:outerShdw blurRad="38100" dist="38100" dir="2700000" algn="tl">
                      <a:srgbClr val="C0C0C0"/>
                    </a:outerShdw>
                  </a:effectLst>
                </a:rPr>
                <a:t>YAGS2</a:t>
              </a:r>
            </a:p>
          </p:txBody>
        </p:sp>
        <p:sp>
          <p:nvSpPr>
            <p:cNvPr id="158" name="Text Box 12"/>
            <p:cNvSpPr txBox="1">
              <a:spLocks noChangeArrowheads="1"/>
            </p:cNvSpPr>
            <p:nvPr/>
          </p:nvSpPr>
          <p:spPr bwMode="auto">
            <a:xfrm>
              <a:off x="2511016" y="5285274"/>
              <a:ext cx="1276350" cy="366712"/>
            </a:xfrm>
            <a:prstGeom prst="rect">
              <a:avLst/>
            </a:prstGeom>
            <a:noFill/>
            <a:ln w="9525">
              <a:noFill/>
              <a:miter lim="800000"/>
              <a:headEnd/>
              <a:tailEnd/>
            </a:ln>
            <a:effectLst/>
          </p:spPr>
          <p:txBody>
            <a:bodyPr wrap="none">
              <a:spAutoFit/>
            </a:bodyPr>
            <a:lstStyle/>
            <a:p>
              <a:pPr>
                <a:defRPr/>
              </a:pPr>
              <a:r>
                <a:rPr lang="en-US">
                  <a:solidFill>
                    <a:srgbClr val="FFFFFF"/>
                  </a:solidFill>
                  <a:effectLst>
                    <a:outerShdw blurRad="38100" dist="38100" dir="2700000" algn="tl">
                      <a:srgbClr val="C0C0C0"/>
                    </a:outerShdw>
                  </a:effectLst>
                </a:rPr>
                <a:t>Laser </a:t>
              </a:r>
              <a:r>
                <a:rPr lang="en-US">
                  <a:solidFill>
                    <a:srgbClr val="FF0000"/>
                  </a:solidFill>
                  <a:effectLst>
                    <a:outerShdw blurRad="38100" dist="38100" dir="2700000" algn="tl">
                      <a:srgbClr val="C0C0C0"/>
                    </a:outerShdw>
                  </a:effectLst>
                </a:rPr>
                <a:t>OFF</a:t>
              </a:r>
            </a:p>
          </p:txBody>
        </p:sp>
        <p:sp>
          <p:nvSpPr>
            <p:cNvPr id="159" name="Text Box 17"/>
            <p:cNvSpPr txBox="1">
              <a:spLocks noChangeArrowheads="1"/>
            </p:cNvSpPr>
            <p:nvPr/>
          </p:nvSpPr>
          <p:spPr bwMode="auto">
            <a:xfrm>
              <a:off x="2491966" y="5593249"/>
              <a:ext cx="1611313" cy="366712"/>
            </a:xfrm>
            <a:prstGeom prst="rect">
              <a:avLst/>
            </a:prstGeom>
            <a:noFill/>
            <a:ln w="9525">
              <a:noFill/>
              <a:miter lim="800000"/>
              <a:headEnd/>
              <a:tailEnd/>
            </a:ln>
            <a:effectLst/>
          </p:spPr>
          <p:txBody>
            <a:bodyPr wrap="none">
              <a:spAutoFit/>
            </a:bodyPr>
            <a:lstStyle/>
            <a:p>
              <a:pPr>
                <a:defRPr/>
              </a:pPr>
              <a:r>
                <a:rPr lang="el-GR" i="1" dirty="0">
                  <a:solidFill>
                    <a:srgbClr val="FFFFFF"/>
                  </a:solidFill>
                  <a:effectLst>
                    <a:outerShdw blurRad="38100" dist="38100" dir="2700000" algn="tl">
                      <a:srgbClr val="C0C0C0"/>
                    </a:outerShdw>
                  </a:effectLst>
                  <a:cs typeface="Arial" pitchFamily="34" charset="0"/>
                </a:rPr>
                <a:t>σ</a:t>
              </a:r>
              <a:r>
                <a:rPr lang="en-US" i="1" baseline="-25000" dirty="0">
                  <a:solidFill>
                    <a:srgbClr val="FFFFFF"/>
                  </a:solidFill>
                  <a:effectLst>
                    <a:outerShdw blurRad="38100" dist="38100" dir="2700000" algn="tl">
                      <a:srgbClr val="C0C0C0"/>
                    </a:outerShdw>
                  </a:effectLst>
                </a:rPr>
                <a:t>E</a:t>
              </a:r>
              <a:r>
                <a:rPr lang="en-US" dirty="0">
                  <a:solidFill>
                    <a:srgbClr val="FFFFFF"/>
                  </a:solidFill>
                  <a:effectLst>
                    <a:outerShdw blurRad="38100" dist="38100" dir="2700000" algn="tl">
                      <a:srgbClr val="C0C0C0"/>
                    </a:outerShdw>
                  </a:effectLst>
                </a:rPr>
                <a:t>/</a:t>
              </a:r>
              <a:r>
                <a:rPr lang="en-US" i="1" dirty="0">
                  <a:solidFill>
                    <a:srgbClr val="FFFFFF"/>
                  </a:solidFill>
                  <a:effectLst>
                    <a:outerShdw blurRad="38100" dist="38100" dir="2700000" algn="tl">
                      <a:srgbClr val="C0C0C0"/>
                    </a:outerShdw>
                  </a:effectLst>
                </a:rPr>
                <a:t>E</a:t>
              </a:r>
              <a:r>
                <a:rPr lang="en-US" dirty="0">
                  <a:solidFill>
                    <a:srgbClr val="FFFFFF"/>
                  </a:solidFill>
                  <a:effectLst>
                    <a:outerShdw blurRad="38100" dist="38100" dir="2700000" algn="tl">
                      <a:srgbClr val="C0C0C0"/>
                    </a:outerShdw>
                  </a:effectLst>
                </a:rPr>
                <a:t> </a:t>
              </a:r>
              <a:r>
                <a:rPr lang="en-US" dirty="0">
                  <a:solidFill>
                    <a:srgbClr val="FFFFFF"/>
                  </a:solidFill>
                  <a:effectLst>
                    <a:outerShdw blurRad="38100" dist="38100" dir="2700000" algn="tl">
                      <a:srgbClr val="C0C0C0"/>
                    </a:outerShdw>
                  </a:effectLst>
                  <a:sym typeface="Symbol" pitchFamily="18" charset="2"/>
                </a:rPr>
                <a:t>&lt;</a:t>
              </a:r>
              <a:r>
                <a:rPr lang="en-US" dirty="0">
                  <a:solidFill>
                    <a:srgbClr val="FFFFFF"/>
                  </a:solidFill>
                  <a:effectLst>
                    <a:outerShdw blurRad="38100" dist="38100" dir="2700000" algn="tl">
                      <a:srgbClr val="C0C0C0"/>
                    </a:outerShdw>
                  </a:effectLst>
                </a:rPr>
                <a:t> 12 keV</a:t>
              </a:r>
            </a:p>
          </p:txBody>
        </p:sp>
        <p:sp>
          <p:nvSpPr>
            <p:cNvPr id="160" name="Text Box 18"/>
            <p:cNvSpPr txBox="1">
              <a:spLocks noChangeArrowheads="1"/>
            </p:cNvSpPr>
            <p:nvPr/>
          </p:nvSpPr>
          <p:spPr bwMode="auto">
            <a:xfrm>
              <a:off x="2491966" y="3975587"/>
              <a:ext cx="1465263" cy="304800"/>
            </a:xfrm>
            <a:prstGeom prst="rect">
              <a:avLst/>
            </a:prstGeom>
            <a:noFill/>
            <a:ln w="9525">
              <a:noFill/>
              <a:miter lim="800000"/>
              <a:headEnd/>
              <a:tailEnd/>
            </a:ln>
            <a:effectLst/>
          </p:spPr>
          <p:txBody>
            <a:bodyPr wrap="none">
              <a:spAutoFit/>
            </a:bodyPr>
            <a:lstStyle/>
            <a:p>
              <a:pPr>
                <a:defRPr/>
              </a:pPr>
              <a:r>
                <a:rPr lang="en-US" sz="1400">
                  <a:solidFill>
                    <a:srgbClr val="FFFFFF"/>
                  </a:solidFill>
                  <a:effectLst>
                    <a:outerShdw blurRad="38100" dist="38100" dir="2700000" algn="tl">
                      <a:srgbClr val="C0C0C0"/>
                    </a:outerShdw>
                  </a:effectLst>
                </a:rPr>
                <a:t>RF deflector </a:t>
              </a:r>
              <a:r>
                <a:rPr lang="en-US" sz="1400" b="1">
                  <a:solidFill>
                    <a:srgbClr val="FFFFFF"/>
                  </a:solidFill>
                  <a:effectLst>
                    <a:outerShdw blurRad="38100" dist="38100" dir="2700000" algn="tl">
                      <a:srgbClr val="C0C0C0"/>
                    </a:outerShdw>
                  </a:effectLst>
                </a:rPr>
                <a:t>ON</a:t>
              </a:r>
            </a:p>
          </p:txBody>
        </p:sp>
        <p:sp>
          <p:nvSpPr>
            <p:cNvPr id="161" name="Line 19"/>
            <p:cNvSpPr>
              <a:spLocks noChangeShapeType="1"/>
            </p:cNvSpPr>
            <p:nvPr/>
          </p:nvSpPr>
          <p:spPr bwMode="auto">
            <a:xfrm>
              <a:off x="5082766" y="4889987"/>
              <a:ext cx="0" cy="457200"/>
            </a:xfrm>
            <a:prstGeom prst="line">
              <a:avLst/>
            </a:prstGeom>
            <a:noFill/>
            <a:ln w="9525">
              <a:solidFill>
                <a:schemeClr val="bg1"/>
              </a:solidFill>
              <a:round/>
              <a:headEnd/>
              <a:tailEnd type="arrow" w="med" len="med"/>
            </a:ln>
          </p:spPr>
          <p:txBody>
            <a:bodyPr/>
            <a:lstStyle/>
            <a:p>
              <a:pPr>
                <a:defRPr/>
              </a:pPr>
              <a:endParaRPr lang="en-US">
                <a:solidFill>
                  <a:srgbClr val="000000"/>
                </a:solidFill>
              </a:endParaRPr>
            </a:p>
          </p:txBody>
        </p:sp>
        <p:sp>
          <p:nvSpPr>
            <p:cNvPr id="162" name="Text Box 20"/>
            <p:cNvSpPr txBox="1">
              <a:spLocks noChangeArrowheads="1"/>
            </p:cNvSpPr>
            <p:nvPr/>
          </p:nvSpPr>
          <p:spPr bwMode="auto">
            <a:xfrm>
              <a:off x="4771616" y="4523274"/>
              <a:ext cx="615950" cy="366712"/>
            </a:xfrm>
            <a:prstGeom prst="rect">
              <a:avLst/>
            </a:prstGeom>
            <a:noFill/>
            <a:ln w="9525">
              <a:noFill/>
              <a:miter lim="800000"/>
              <a:headEnd/>
              <a:tailEnd/>
            </a:ln>
            <a:effectLst/>
          </p:spPr>
          <p:txBody>
            <a:bodyPr wrap="none">
              <a:spAutoFit/>
            </a:bodyPr>
            <a:lstStyle/>
            <a:p>
              <a:pPr>
                <a:defRPr/>
              </a:pPr>
              <a:r>
                <a:rPr lang="en-US">
                  <a:solidFill>
                    <a:srgbClr val="FFFFFF"/>
                  </a:solidFill>
                  <a:effectLst>
                    <a:outerShdw blurRad="38100" dist="38100" dir="2700000" algn="tl">
                      <a:srgbClr val="C0C0C0"/>
                    </a:outerShdw>
                  </a:effectLst>
                </a:rPr>
                <a:t>time</a:t>
              </a:r>
            </a:p>
          </p:txBody>
        </p:sp>
        <p:sp>
          <p:nvSpPr>
            <p:cNvPr id="163" name="Line 21"/>
            <p:cNvSpPr>
              <a:spLocks noChangeShapeType="1"/>
            </p:cNvSpPr>
            <p:nvPr/>
          </p:nvSpPr>
          <p:spPr bwMode="auto">
            <a:xfrm flipV="1">
              <a:off x="5082766" y="4127987"/>
              <a:ext cx="0" cy="457200"/>
            </a:xfrm>
            <a:prstGeom prst="line">
              <a:avLst/>
            </a:prstGeom>
            <a:noFill/>
            <a:ln w="9525">
              <a:solidFill>
                <a:schemeClr val="bg1"/>
              </a:solidFill>
              <a:round/>
              <a:headEnd/>
              <a:tailEnd type="arrow" w="med" len="med"/>
            </a:ln>
          </p:spPr>
          <p:txBody>
            <a:bodyPr/>
            <a:lstStyle/>
            <a:p>
              <a:pPr>
                <a:defRPr/>
              </a:pPr>
              <a:endParaRPr lang="en-US">
                <a:solidFill>
                  <a:srgbClr val="000000"/>
                </a:solidFill>
              </a:endParaRPr>
            </a:p>
          </p:txBody>
        </p:sp>
        <p:sp>
          <p:nvSpPr>
            <p:cNvPr id="164" name="Line 22"/>
            <p:cNvSpPr>
              <a:spLocks noChangeShapeType="1"/>
            </p:cNvSpPr>
            <p:nvPr/>
          </p:nvSpPr>
          <p:spPr bwMode="auto">
            <a:xfrm rot="16200000">
              <a:off x="3558766" y="4661387"/>
              <a:ext cx="0" cy="457200"/>
            </a:xfrm>
            <a:prstGeom prst="line">
              <a:avLst/>
            </a:prstGeom>
            <a:noFill/>
            <a:ln w="9525">
              <a:solidFill>
                <a:schemeClr val="bg1"/>
              </a:solidFill>
              <a:round/>
              <a:headEnd/>
              <a:tailEnd type="arrow" w="med" len="med"/>
            </a:ln>
          </p:spPr>
          <p:txBody>
            <a:bodyPr/>
            <a:lstStyle/>
            <a:p>
              <a:pPr>
                <a:defRPr/>
              </a:pPr>
              <a:endParaRPr lang="en-US">
                <a:solidFill>
                  <a:srgbClr val="000000"/>
                </a:solidFill>
              </a:endParaRPr>
            </a:p>
          </p:txBody>
        </p:sp>
        <p:sp>
          <p:nvSpPr>
            <p:cNvPr id="165" name="Line 23"/>
            <p:cNvSpPr>
              <a:spLocks noChangeShapeType="1"/>
            </p:cNvSpPr>
            <p:nvPr/>
          </p:nvSpPr>
          <p:spPr bwMode="auto">
            <a:xfrm rot="16200000" flipV="1">
              <a:off x="2872966" y="4661387"/>
              <a:ext cx="0" cy="457200"/>
            </a:xfrm>
            <a:prstGeom prst="line">
              <a:avLst/>
            </a:prstGeom>
            <a:noFill/>
            <a:ln w="9525">
              <a:solidFill>
                <a:schemeClr val="bg1"/>
              </a:solidFill>
              <a:round/>
              <a:headEnd/>
              <a:tailEnd type="arrow" w="med" len="med"/>
            </a:ln>
          </p:spPr>
          <p:txBody>
            <a:bodyPr/>
            <a:lstStyle/>
            <a:p>
              <a:pPr>
                <a:defRPr/>
              </a:pPr>
              <a:endParaRPr lang="en-US">
                <a:solidFill>
                  <a:srgbClr val="000000"/>
                </a:solidFill>
              </a:endParaRPr>
            </a:p>
          </p:txBody>
        </p:sp>
        <p:sp>
          <p:nvSpPr>
            <p:cNvPr id="166" name="Text Box 24"/>
            <p:cNvSpPr txBox="1">
              <a:spLocks noChangeArrowheads="1"/>
            </p:cNvSpPr>
            <p:nvPr/>
          </p:nvSpPr>
          <p:spPr bwMode="auto">
            <a:xfrm>
              <a:off x="2752316" y="4523274"/>
              <a:ext cx="882650" cy="366712"/>
            </a:xfrm>
            <a:prstGeom prst="rect">
              <a:avLst/>
            </a:prstGeom>
            <a:noFill/>
            <a:ln w="9525">
              <a:noFill/>
              <a:miter lim="800000"/>
              <a:headEnd/>
              <a:tailEnd/>
            </a:ln>
            <a:effectLst/>
          </p:spPr>
          <p:txBody>
            <a:bodyPr wrap="none">
              <a:spAutoFit/>
            </a:bodyPr>
            <a:lstStyle/>
            <a:p>
              <a:pPr>
                <a:defRPr/>
              </a:pPr>
              <a:r>
                <a:rPr lang="en-US" dirty="0">
                  <a:solidFill>
                    <a:srgbClr val="FFFFFF"/>
                  </a:solidFill>
                  <a:effectLst>
                    <a:outerShdw blurRad="38100" dist="38100" dir="2700000" algn="tl">
                      <a:srgbClr val="C0C0C0"/>
                    </a:outerShdw>
                  </a:effectLst>
                </a:rPr>
                <a:t>energy</a:t>
              </a:r>
            </a:p>
          </p:txBody>
        </p:sp>
      </p:grpSp>
      <p:grpSp>
        <p:nvGrpSpPr>
          <p:cNvPr id="962621" name="Group 61"/>
          <p:cNvGrpSpPr>
            <a:grpSpLocks/>
          </p:cNvGrpSpPr>
          <p:nvPr/>
        </p:nvGrpSpPr>
        <p:grpSpPr bwMode="auto">
          <a:xfrm>
            <a:off x="3635375" y="4478338"/>
            <a:ext cx="2843213" cy="2020887"/>
            <a:chOff x="3494" y="2227"/>
            <a:chExt cx="2135" cy="1790"/>
          </a:xfrm>
        </p:grpSpPr>
        <p:pic>
          <p:nvPicPr>
            <p:cNvPr id="168" name="Picture 7"/>
            <p:cNvPicPr>
              <a:picLocks noChangeAspect="1" noChangeArrowheads="1"/>
            </p:cNvPicPr>
            <p:nvPr/>
          </p:nvPicPr>
          <p:blipFill>
            <a:blip r:embed="rId4" cstate="print"/>
            <a:srcRect/>
            <a:stretch>
              <a:fillRect/>
            </a:stretch>
          </p:blipFill>
          <p:spPr bwMode="auto">
            <a:xfrm>
              <a:off x="3526" y="2257"/>
              <a:ext cx="2040" cy="1698"/>
            </a:xfrm>
            <a:prstGeom prst="rect">
              <a:avLst/>
            </a:prstGeom>
            <a:noFill/>
            <a:ln w="9525">
              <a:solidFill>
                <a:srgbClr val="00B050"/>
              </a:solid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169" name="Text Box 9"/>
            <p:cNvSpPr txBox="1">
              <a:spLocks noChangeArrowheads="1"/>
            </p:cNvSpPr>
            <p:nvPr/>
          </p:nvSpPr>
          <p:spPr bwMode="auto">
            <a:xfrm>
              <a:off x="3695" y="2376"/>
              <a:ext cx="495" cy="270"/>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smtClean="0">
                  <a:solidFill>
                    <a:srgbClr val="FFFF00"/>
                  </a:solidFill>
                  <a:effectLst>
                    <a:outerShdw blurRad="38100" dist="38100" dir="2700000" algn="tl">
                      <a:srgbClr val="C0C0C0"/>
                    </a:outerShdw>
                  </a:effectLst>
                  <a:latin typeface="Calibri" pitchFamily="34" charset="0"/>
                </a:rPr>
                <a:t>YAGS2</a:t>
              </a:r>
            </a:p>
          </p:txBody>
        </p:sp>
        <p:sp>
          <p:nvSpPr>
            <p:cNvPr id="170" name="Text Box 13"/>
            <p:cNvSpPr txBox="1">
              <a:spLocks noChangeArrowheads="1"/>
            </p:cNvSpPr>
            <p:nvPr/>
          </p:nvSpPr>
          <p:spPr bwMode="auto">
            <a:xfrm>
              <a:off x="3695" y="3360"/>
              <a:ext cx="775" cy="270"/>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smtClean="0">
                  <a:solidFill>
                    <a:srgbClr val="FFFFFF"/>
                  </a:solidFill>
                  <a:effectLst>
                    <a:outerShdw blurRad="38100" dist="38100" dir="2700000" algn="tl">
                      <a:srgbClr val="C0C0C0"/>
                    </a:outerShdw>
                  </a:effectLst>
                  <a:latin typeface="Calibri" pitchFamily="34" charset="0"/>
                </a:rPr>
                <a:t>Laser</a:t>
              </a:r>
              <a:r>
                <a:rPr lang="en-US" sz="1400" b="1" i="1" smtClean="0">
                  <a:solidFill>
                    <a:srgbClr val="FFFFFF"/>
                  </a:solidFill>
                  <a:effectLst>
                    <a:outerShdw blurRad="38100" dist="38100" dir="2700000" algn="tl">
                      <a:srgbClr val="C0C0C0"/>
                    </a:outerShdw>
                  </a:effectLst>
                  <a:latin typeface="Calibri" pitchFamily="34" charset="0"/>
                </a:rPr>
                <a:t>: </a:t>
              </a:r>
              <a:r>
                <a:rPr lang="en-US" sz="1400" b="1" i="1" smtClean="0">
                  <a:solidFill>
                    <a:srgbClr val="00FF00"/>
                  </a:solidFill>
                  <a:effectLst>
                    <a:outerShdw blurRad="38100" dist="38100" dir="2700000" algn="tl">
                      <a:srgbClr val="C0C0C0"/>
                    </a:outerShdw>
                  </a:effectLst>
                  <a:latin typeface="Calibri" pitchFamily="34" charset="0"/>
                </a:rPr>
                <a:t>40 </a:t>
              </a:r>
              <a:r>
                <a:rPr lang="en-US" sz="1400" b="1" i="1" smtClean="0">
                  <a:solidFill>
                    <a:srgbClr val="00FF00"/>
                  </a:solidFill>
                  <a:effectLst>
                    <a:outerShdw blurRad="38100" dist="38100" dir="2700000" algn="tl">
                      <a:srgbClr val="C0C0C0"/>
                    </a:outerShdw>
                  </a:effectLst>
                  <a:latin typeface="Calibri" pitchFamily="34" charset="0"/>
                  <a:cs typeface="Times New Roman" pitchFamily="18" charset="0"/>
                </a:rPr>
                <a:t>µ</a:t>
              </a:r>
              <a:r>
                <a:rPr lang="en-US" sz="1400" b="1" i="1" smtClean="0">
                  <a:solidFill>
                    <a:srgbClr val="00FF00"/>
                  </a:solidFill>
                  <a:effectLst>
                    <a:outerShdw blurRad="38100" dist="38100" dir="2700000" algn="tl">
                      <a:srgbClr val="C0C0C0"/>
                    </a:outerShdw>
                  </a:effectLst>
                  <a:latin typeface="Calibri" pitchFamily="34" charset="0"/>
                </a:rPr>
                <a:t>J</a:t>
              </a:r>
            </a:p>
          </p:txBody>
        </p:sp>
        <p:sp>
          <p:nvSpPr>
            <p:cNvPr id="171" name="Text Box 15"/>
            <p:cNvSpPr txBox="1">
              <a:spLocks noChangeArrowheads="1"/>
            </p:cNvSpPr>
            <p:nvPr/>
          </p:nvSpPr>
          <p:spPr bwMode="auto">
            <a:xfrm>
              <a:off x="3695" y="3543"/>
              <a:ext cx="881" cy="270"/>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l-GR" sz="1400" smtClean="0">
                  <a:solidFill>
                    <a:srgbClr val="FFFFFF"/>
                  </a:solidFill>
                  <a:effectLst>
                    <a:outerShdw blurRad="38100" dist="38100" dir="2700000" algn="tl">
                      <a:srgbClr val="C0C0C0"/>
                    </a:outerShdw>
                  </a:effectLst>
                  <a:latin typeface="Calibri" pitchFamily="34" charset="0"/>
                  <a:cs typeface="Arial" pitchFamily="34" charset="0"/>
                </a:rPr>
                <a:t>σ</a:t>
              </a:r>
              <a:r>
                <a:rPr lang="en-US" sz="1400" baseline="-25000" smtClean="0">
                  <a:solidFill>
                    <a:srgbClr val="FFFFFF"/>
                  </a:solidFill>
                  <a:effectLst>
                    <a:outerShdw blurRad="38100" dist="38100" dir="2700000" algn="tl">
                      <a:srgbClr val="C0C0C0"/>
                    </a:outerShdw>
                  </a:effectLst>
                  <a:latin typeface="Calibri" pitchFamily="34" charset="0"/>
                </a:rPr>
                <a:t>E</a:t>
              </a:r>
              <a:r>
                <a:rPr lang="en-US" sz="1400" smtClean="0">
                  <a:solidFill>
                    <a:srgbClr val="FFFFFF"/>
                  </a:solidFill>
                  <a:effectLst>
                    <a:outerShdw blurRad="38100" dist="38100" dir="2700000" algn="tl">
                      <a:srgbClr val="C0C0C0"/>
                    </a:outerShdw>
                  </a:effectLst>
                  <a:latin typeface="Calibri" pitchFamily="34" charset="0"/>
                </a:rPr>
                <a:t>/E </a:t>
              </a:r>
              <a:r>
                <a:rPr lang="en-US" sz="1400" smtClean="0">
                  <a:solidFill>
                    <a:srgbClr val="FFFFFF"/>
                  </a:solidFill>
                  <a:effectLst>
                    <a:outerShdw blurRad="38100" dist="38100" dir="2700000" algn="tl">
                      <a:srgbClr val="C0C0C0"/>
                    </a:outerShdw>
                  </a:effectLst>
                  <a:latin typeface="Calibri" pitchFamily="34" charset="0"/>
                  <a:sym typeface="Symbol" pitchFamily="18" charset="2"/>
                </a:rPr>
                <a:t></a:t>
              </a:r>
              <a:r>
                <a:rPr lang="en-US" sz="1400" smtClean="0">
                  <a:solidFill>
                    <a:srgbClr val="FFFFFF"/>
                  </a:solidFill>
                  <a:effectLst>
                    <a:outerShdw blurRad="38100" dist="38100" dir="2700000" algn="tl">
                      <a:srgbClr val="C0C0C0"/>
                    </a:outerShdw>
                  </a:effectLst>
                  <a:latin typeface="Calibri" pitchFamily="34" charset="0"/>
                </a:rPr>
                <a:t> 45 keV</a:t>
              </a:r>
            </a:p>
          </p:txBody>
        </p:sp>
      </p:grpSp>
      <p:sp>
        <p:nvSpPr>
          <p:cNvPr id="962626" name="Rectangle 66"/>
          <p:cNvSpPr>
            <a:spLocks noChangeArrowheads="1"/>
          </p:cNvSpPr>
          <p:nvPr/>
        </p:nvSpPr>
        <p:spPr bwMode="auto">
          <a:xfrm>
            <a:off x="179388" y="765175"/>
            <a:ext cx="3313112" cy="137953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lnSpc>
                <a:spcPct val="120000"/>
              </a:lnSpc>
              <a:spcBef>
                <a:spcPct val="0"/>
              </a:spcBef>
              <a:spcAft>
                <a:spcPct val="0"/>
              </a:spcAft>
            </a:pPr>
            <a:r>
              <a:rPr lang="it-IT" sz="1400" b="1" i="1" smtClean="0">
                <a:solidFill>
                  <a:srgbClr val="333399"/>
                </a:solidFill>
                <a:latin typeface="Arial" pitchFamily="34" charset="0"/>
              </a:rPr>
              <a:t>The Transverse Cavity (TCAV) technique is now a well established diagnostic tool at the X-ray FELs to measure sub-ps temporal bunch profiles.</a:t>
            </a:r>
            <a:endParaRPr lang="en-US" sz="1400" b="1" i="1" smtClean="0">
              <a:solidFill>
                <a:srgbClr val="333399"/>
              </a:solidFill>
              <a:latin typeface="Arial" pitchFamily="34" charset="0"/>
            </a:endParaRPr>
          </a:p>
        </p:txBody>
      </p:sp>
      <p:grpSp>
        <p:nvGrpSpPr>
          <p:cNvPr id="962627" name="Group 67"/>
          <p:cNvGrpSpPr>
            <a:grpSpLocks/>
          </p:cNvGrpSpPr>
          <p:nvPr/>
        </p:nvGrpSpPr>
        <p:grpSpPr bwMode="auto">
          <a:xfrm>
            <a:off x="3635375" y="620713"/>
            <a:ext cx="5230813" cy="1457325"/>
            <a:chOff x="2282" y="580"/>
            <a:chExt cx="3295" cy="918"/>
          </a:xfrm>
        </p:grpSpPr>
        <p:sp>
          <p:nvSpPr>
            <p:cNvPr id="962628" name="AutoShape 5"/>
            <p:cNvSpPr>
              <a:spLocks noChangeArrowheads="1"/>
            </p:cNvSpPr>
            <p:nvPr/>
          </p:nvSpPr>
          <p:spPr bwMode="auto">
            <a:xfrm rot="-5400000">
              <a:off x="4018" y="1011"/>
              <a:ext cx="267" cy="187"/>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29" name="AutoShape 6"/>
            <p:cNvSpPr>
              <a:spLocks noChangeArrowheads="1"/>
            </p:cNvSpPr>
            <p:nvPr/>
          </p:nvSpPr>
          <p:spPr bwMode="auto">
            <a:xfrm rot="-5400000">
              <a:off x="3892" y="1012"/>
              <a:ext cx="267" cy="186"/>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0" name="AutoShape 7"/>
            <p:cNvSpPr>
              <a:spLocks noChangeArrowheads="1"/>
            </p:cNvSpPr>
            <p:nvPr/>
          </p:nvSpPr>
          <p:spPr bwMode="auto">
            <a:xfrm rot="-5400000">
              <a:off x="3768" y="1011"/>
              <a:ext cx="267" cy="188"/>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1" name="AutoShape 8"/>
            <p:cNvSpPr>
              <a:spLocks noChangeArrowheads="1"/>
            </p:cNvSpPr>
            <p:nvPr/>
          </p:nvSpPr>
          <p:spPr bwMode="auto">
            <a:xfrm rot="-5400000">
              <a:off x="3643" y="1011"/>
              <a:ext cx="267" cy="188"/>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2" name="AutoShape 9"/>
            <p:cNvSpPr>
              <a:spLocks noChangeArrowheads="1"/>
            </p:cNvSpPr>
            <p:nvPr/>
          </p:nvSpPr>
          <p:spPr bwMode="auto">
            <a:xfrm rot="-5400000">
              <a:off x="3519" y="1011"/>
              <a:ext cx="267" cy="187"/>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3" name="AutoShape 10"/>
            <p:cNvSpPr>
              <a:spLocks noChangeArrowheads="1"/>
            </p:cNvSpPr>
            <p:nvPr/>
          </p:nvSpPr>
          <p:spPr bwMode="auto">
            <a:xfrm rot="-5400000">
              <a:off x="3394" y="1011"/>
              <a:ext cx="267" cy="187"/>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4" name="AutoShape 11"/>
            <p:cNvSpPr>
              <a:spLocks noChangeArrowheads="1"/>
            </p:cNvSpPr>
            <p:nvPr/>
          </p:nvSpPr>
          <p:spPr bwMode="auto">
            <a:xfrm rot="-5400000">
              <a:off x="3270" y="1011"/>
              <a:ext cx="267" cy="188"/>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5" name="AutoShape 12"/>
            <p:cNvSpPr>
              <a:spLocks noChangeArrowheads="1"/>
            </p:cNvSpPr>
            <p:nvPr/>
          </p:nvSpPr>
          <p:spPr bwMode="auto">
            <a:xfrm rot="-5400000">
              <a:off x="3146" y="1011"/>
              <a:ext cx="267" cy="187"/>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6" name="AutoShape 13"/>
            <p:cNvSpPr>
              <a:spLocks noChangeArrowheads="1"/>
            </p:cNvSpPr>
            <p:nvPr/>
          </p:nvSpPr>
          <p:spPr bwMode="auto">
            <a:xfrm rot="-5400000">
              <a:off x="3020" y="1012"/>
              <a:ext cx="267" cy="186"/>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37" name="AutoShape 14"/>
            <p:cNvSpPr>
              <a:spLocks noChangeArrowheads="1"/>
            </p:cNvSpPr>
            <p:nvPr/>
          </p:nvSpPr>
          <p:spPr bwMode="auto">
            <a:xfrm rot="-5400000">
              <a:off x="2896" y="1011"/>
              <a:ext cx="267" cy="188"/>
            </a:xfrm>
            <a:prstGeom prst="can">
              <a:avLst>
                <a:gd name="adj" fmla="val 46093"/>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0" scaled="1"/>
            </a:gradFill>
            <a:ln w="9525">
              <a:solidFill>
                <a:schemeClr val="tx1"/>
              </a:solidFill>
              <a:round/>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grpSp>
          <p:nvGrpSpPr>
            <p:cNvPr id="962638" name="Group 15"/>
            <p:cNvGrpSpPr>
              <a:grpSpLocks/>
            </p:cNvGrpSpPr>
            <p:nvPr/>
          </p:nvGrpSpPr>
          <p:grpSpPr bwMode="auto">
            <a:xfrm>
              <a:off x="5173" y="769"/>
              <a:ext cx="150" cy="336"/>
              <a:chOff x="4792" y="1026"/>
              <a:chExt cx="231" cy="847"/>
            </a:xfrm>
          </p:grpSpPr>
          <p:sp>
            <p:nvSpPr>
              <p:cNvPr id="962639" name="AutoShape 16"/>
              <p:cNvSpPr>
                <a:spLocks noChangeArrowheads="1"/>
              </p:cNvSpPr>
              <p:nvPr/>
            </p:nvSpPr>
            <p:spPr bwMode="auto">
              <a:xfrm rot="-5400000">
                <a:off x="4494" y="1344"/>
                <a:ext cx="846" cy="212"/>
              </a:xfrm>
              <a:prstGeom prst="parallelogram">
                <a:avLst>
                  <a:gd name="adj" fmla="val 99764"/>
                </a:avLst>
              </a:prstGeom>
              <a:solidFill>
                <a:srgbClr val="E1DC00"/>
              </a:solidFill>
              <a:ln w="9525">
                <a:solidFill>
                  <a:schemeClr val="tx1"/>
                </a:solidFill>
                <a:miter lim="800000"/>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40" name="AutoShape 17"/>
              <p:cNvSpPr>
                <a:spLocks noChangeArrowheads="1"/>
              </p:cNvSpPr>
              <p:nvPr/>
            </p:nvSpPr>
            <p:spPr bwMode="auto">
              <a:xfrm rot="-5400000">
                <a:off x="4475" y="1343"/>
                <a:ext cx="846" cy="212"/>
              </a:xfrm>
              <a:prstGeom prst="parallelogram">
                <a:avLst>
                  <a:gd name="adj" fmla="val 99764"/>
                </a:avLst>
              </a:prstGeom>
              <a:solidFill>
                <a:srgbClr val="FFFFCC"/>
              </a:solidFill>
              <a:ln w="9525">
                <a:solidFill>
                  <a:schemeClr val="tx1"/>
                </a:solidFill>
                <a:miter lim="800000"/>
                <a:headEnd/>
                <a:tailEnd/>
              </a:ln>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grpSp>
        <p:sp>
          <p:nvSpPr>
            <p:cNvPr id="962641" name="Line 18"/>
            <p:cNvSpPr>
              <a:spLocks noChangeShapeType="1"/>
            </p:cNvSpPr>
            <p:nvPr/>
          </p:nvSpPr>
          <p:spPr bwMode="auto">
            <a:xfrm>
              <a:off x="2282" y="1106"/>
              <a:ext cx="81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42" name="Line 19"/>
            <p:cNvSpPr>
              <a:spLocks noChangeShapeType="1"/>
            </p:cNvSpPr>
            <p:nvPr/>
          </p:nvSpPr>
          <p:spPr bwMode="auto">
            <a:xfrm>
              <a:off x="4244" y="1109"/>
              <a:ext cx="1215"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43" name="Line 20"/>
            <p:cNvSpPr>
              <a:spLocks noChangeShapeType="1"/>
            </p:cNvSpPr>
            <p:nvPr/>
          </p:nvSpPr>
          <p:spPr bwMode="auto">
            <a:xfrm>
              <a:off x="2656" y="1106"/>
              <a:ext cx="21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19" name="Text Box 21"/>
            <p:cNvSpPr txBox="1">
              <a:spLocks noChangeArrowheads="1"/>
            </p:cNvSpPr>
            <p:nvPr/>
          </p:nvSpPr>
          <p:spPr bwMode="auto">
            <a:xfrm>
              <a:off x="2414" y="895"/>
              <a:ext cx="202" cy="192"/>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smtClean="0">
                  <a:solidFill>
                    <a:srgbClr val="000000"/>
                  </a:solidFill>
                  <a:effectLst>
                    <a:outerShdw blurRad="38100" dist="38100" dir="2700000" algn="tl">
                      <a:srgbClr val="C0C0C0"/>
                    </a:outerShdw>
                  </a:effectLst>
                </a:rPr>
                <a:t>e</a:t>
              </a:r>
              <a:r>
                <a:rPr lang="en-US" sz="1400" b="1" baseline="30000" smtClean="0">
                  <a:solidFill>
                    <a:srgbClr val="000000"/>
                  </a:solidFill>
                  <a:effectLst>
                    <a:outerShdw blurRad="38100" dist="38100" dir="2700000" algn="tl">
                      <a:srgbClr val="C0C0C0"/>
                    </a:outerShdw>
                  </a:effectLst>
                </a:rPr>
                <a:t>-</a:t>
              </a:r>
              <a:endParaRPr lang="en-US" sz="1400" b="1" smtClean="0">
                <a:solidFill>
                  <a:srgbClr val="000000"/>
                </a:solidFill>
                <a:effectLst>
                  <a:outerShdw blurRad="38100" dist="38100" dir="2700000" algn="tl">
                    <a:srgbClr val="C0C0C0"/>
                  </a:outerShdw>
                </a:effectLst>
              </a:endParaRPr>
            </a:p>
          </p:txBody>
        </p:sp>
        <p:sp>
          <p:nvSpPr>
            <p:cNvPr id="962645" name="Line 22"/>
            <p:cNvSpPr>
              <a:spLocks noChangeShapeType="1"/>
            </p:cNvSpPr>
            <p:nvPr/>
          </p:nvSpPr>
          <p:spPr bwMode="auto">
            <a:xfrm>
              <a:off x="2314" y="1181"/>
              <a:ext cx="155" cy="0"/>
            </a:xfrm>
            <a:prstGeom prst="line">
              <a:avLst/>
            </a:prstGeom>
            <a:noFill/>
            <a:ln w="19050">
              <a:solidFill>
                <a:schemeClr val="tx1"/>
              </a:solidFill>
              <a:round/>
              <a:headEnd/>
              <a:tailEnd type="stealth" w="lg"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46" name="Line 23"/>
            <p:cNvSpPr>
              <a:spLocks noChangeShapeType="1"/>
            </p:cNvSpPr>
            <p:nvPr/>
          </p:nvSpPr>
          <p:spPr bwMode="auto">
            <a:xfrm flipH="1">
              <a:off x="2594" y="1181"/>
              <a:ext cx="155" cy="0"/>
            </a:xfrm>
            <a:prstGeom prst="line">
              <a:avLst/>
            </a:prstGeom>
            <a:noFill/>
            <a:ln w="19050">
              <a:solidFill>
                <a:schemeClr val="tx1"/>
              </a:solidFill>
              <a:round/>
              <a:headEnd/>
              <a:tailEnd type="stealth" w="lg"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22" name="Text Box 24"/>
            <p:cNvSpPr txBox="1">
              <a:spLocks noChangeArrowheads="1"/>
            </p:cNvSpPr>
            <p:nvPr/>
          </p:nvSpPr>
          <p:spPr bwMode="auto">
            <a:xfrm>
              <a:off x="2434" y="1120"/>
              <a:ext cx="220" cy="192"/>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smtClean="0">
                  <a:solidFill>
                    <a:srgbClr val="000000"/>
                  </a:solidFill>
                  <a:effectLst>
                    <a:outerShdw blurRad="38100" dist="38100" dir="2700000" algn="tl">
                      <a:srgbClr val="C0C0C0"/>
                    </a:outerShdw>
                  </a:effectLst>
                  <a:latin typeface="Symbol" pitchFamily="18" charset="2"/>
                </a:rPr>
                <a:t>s</a:t>
              </a:r>
              <a:r>
                <a:rPr lang="en-US" sz="1400" b="1" baseline="-25000" smtClean="0">
                  <a:solidFill>
                    <a:srgbClr val="000000"/>
                  </a:solidFill>
                  <a:effectLst>
                    <a:outerShdw blurRad="38100" dist="38100" dir="2700000" algn="tl">
                      <a:srgbClr val="C0C0C0"/>
                    </a:outerShdw>
                  </a:effectLst>
                </a:rPr>
                <a:t>z</a:t>
              </a:r>
              <a:endParaRPr lang="en-US" sz="1400" b="1" smtClean="0">
                <a:solidFill>
                  <a:srgbClr val="000000"/>
                </a:solidFill>
                <a:effectLst>
                  <a:outerShdw blurRad="38100" dist="38100" dir="2700000" algn="tl">
                    <a:srgbClr val="C0C0C0"/>
                  </a:outerShdw>
                </a:effectLst>
              </a:endParaRPr>
            </a:p>
          </p:txBody>
        </p:sp>
        <p:sp>
          <p:nvSpPr>
            <p:cNvPr id="962648" name="Line 25"/>
            <p:cNvSpPr>
              <a:spLocks noChangeShapeType="1"/>
            </p:cNvSpPr>
            <p:nvPr/>
          </p:nvSpPr>
          <p:spPr bwMode="auto">
            <a:xfrm rot="10800000" flipH="1">
              <a:off x="2469" y="1163"/>
              <a:ext cx="0" cy="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49" name="Oval 27"/>
            <p:cNvSpPr>
              <a:spLocks noChangeArrowheads="1"/>
            </p:cNvSpPr>
            <p:nvPr/>
          </p:nvSpPr>
          <p:spPr bwMode="auto">
            <a:xfrm>
              <a:off x="2341" y="1055"/>
              <a:ext cx="362" cy="91"/>
            </a:xfrm>
            <a:prstGeom prst="ellipse">
              <a:avLst/>
            </a:prstGeom>
            <a:gradFill rotWithShape="1">
              <a:gsLst>
                <a:gs pos="0">
                  <a:srgbClr val="FFFFFF"/>
                </a:gs>
                <a:gs pos="100000">
                  <a:srgbClr val="0033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30" name="Text Box 32"/>
            <p:cNvSpPr txBox="1">
              <a:spLocks noChangeArrowheads="1"/>
            </p:cNvSpPr>
            <p:nvPr/>
          </p:nvSpPr>
          <p:spPr bwMode="auto">
            <a:xfrm>
              <a:off x="3552" y="1306"/>
              <a:ext cx="222" cy="192"/>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smtClean="0">
                  <a:solidFill>
                    <a:srgbClr val="000000"/>
                  </a:solidFill>
                  <a:effectLst>
                    <a:outerShdw blurRad="38100" dist="38100" dir="2700000" algn="tl">
                      <a:srgbClr val="C0C0C0"/>
                    </a:outerShdw>
                  </a:effectLst>
                  <a:latin typeface="Symbol" pitchFamily="18" charset="2"/>
                </a:rPr>
                <a:t>b</a:t>
              </a:r>
              <a:r>
                <a:rPr lang="en-US" sz="1400" b="1" baseline="-25000" smtClean="0">
                  <a:solidFill>
                    <a:srgbClr val="000000"/>
                  </a:solidFill>
                  <a:effectLst>
                    <a:outerShdw blurRad="38100" dist="38100" dir="2700000" algn="tl">
                      <a:srgbClr val="C0C0C0"/>
                    </a:outerShdw>
                  </a:effectLst>
                </a:rPr>
                <a:t>d</a:t>
              </a:r>
              <a:endParaRPr lang="en-US" sz="1400" b="1" smtClean="0">
                <a:solidFill>
                  <a:srgbClr val="000000"/>
                </a:solidFill>
                <a:effectLst>
                  <a:outerShdw blurRad="38100" dist="38100" dir="2700000" algn="tl">
                    <a:srgbClr val="C0C0C0"/>
                  </a:outerShdw>
                </a:effectLst>
              </a:endParaRPr>
            </a:p>
          </p:txBody>
        </p:sp>
        <p:sp>
          <p:nvSpPr>
            <p:cNvPr id="31" name="Text Box 33"/>
            <p:cNvSpPr txBox="1">
              <a:spLocks noChangeArrowheads="1"/>
            </p:cNvSpPr>
            <p:nvPr/>
          </p:nvSpPr>
          <p:spPr bwMode="auto">
            <a:xfrm>
              <a:off x="5139" y="1306"/>
              <a:ext cx="218" cy="192"/>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smtClean="0">
                  <a:solidFill>
                    <a:srgbClr val="000000"/>
                  </a:solidFill>
                  <a:effectLst>
                    <a:outerShdw blurRad="38100" dist="38100" dir="2700000" algn="tl">
                      <a:srgbClr val="C0C0C0"/>
                    </a:outerShdw>
                  </a:effectLst>
                  <a:latin typeface="Symbol" pitchFamily="18" charset="2"/>
                </a:rPr>
                <a:t>b</a:t>
              </a:r>
              <a:r>
                <a:rPr lang="en-US" sz="1400" b="1" baseline="-25000" smtClean="0">
                  <a:solidFill>
                    <a:srgbClr val="000000"/>
                  </a:solidFill>
                  <a:effectLst>
                    <a:outerShdw blurRad="38100" dist="38100" dir="2700000" algn="tl">
                      <a:srgbClr val="C0C0C0"/>
                    </a:outerShdw>
                  </a:effectLst>
                </a:rPr>
                <a:t>s</a:t>
              </a:r>
              <a:endParaRPr lang="en-US" sz="1400" b="1" smtClean="0">
                <a:solidFill>
                  <a:srgbClr val="000000"/>
                </a:solidFill>
                <a:effectLst>
                  <a:outerShdw blurRad="38100" dist="38100" dir="2700000" algn="tl">
                    <a:srgbClr val="C0C0C0"/>
                  </a:outerShdw>
                </a:effectLst>
                <a:sym typeface="Symbol" pitchFamily="18" charset="2"/>
              </a:endParaRPr>
            </a:p>
          </p:txBody>
        </p:sp>
        <p:sp>
          <p:nvSpPr>
            <p:cNvPr id="32" name="Text Box 34"/>
            <p:cNvSpPr txBox="1">
              <a:spLocks noChangeArrowheads="1"/>
            </p:cNvSpPr>
            <p:nvPr/>
          </p:nvSpPr>
          <p:spPr bwMode="auto">
            <a:xfrm>
              <a:off x="4192" y="1245"/>
              <a:ext cx="116" cy="250"/>
            </a:xfrm>
            <a:prstGeom prst="rect">
              <a:avLst/>
            </a:prstGeom>
            <a:solidFill>
              <a:schemeClr val="bg1"/>
            </a:solidFill>
            <a:ln w="9525">
              <a:noFill/>
              <a:miter lim="800000"/>
              <a:headEnd/>
              <a:tailEnd/>
            </a:ln>
            <a:effectLst/>
          </p:spPr>
          <p:txBody>
            <a:bodyPr wrap="none">
              <a:spAutoFit/>
            </a:bodyPr>
            <a:lstStyle/>
            <a:p>
              <a:pPr>
                <a:defRPr/>
              </a:pPr>
              <a:endParaRPr lang="en-US" sz="2000">
                <a:solidFill>
                  <a:srgbClr val="000000"/>
                </a:solidFill>
                <a:effectLst>
                  <a:outerShdw blurRad="38100" dist="38100" dir="2700000" algn="tl">
                    <a:srgbClr val="C0C0C0"/>
                  </a:outerShdw>
                </a:effectLst>
                <a:latin typeface="Times New Roman" pitchFamily="18" charset="0"/>
              </a:endParaRPr>
            </a:p>
          </p:txBody>
        </p:sp>
        <p:sp>
          <p:nvSpPr>
            <p:cNvPr id="962653" name="Line 35"/>
            <p:cNvSpPr>
              <a:spLocks noChangeShapeType="1"/>
            </p:cNvSpPr>
            <p:nvPr/>
          </p:nvSpPr>
          <p:spPr bwMode="auto">
            <a:xfrm flipH="1">
              <a:off x="3621" y="1310"/>
              <a:ext cx="1620" cy="0"/>
            </a:xfrm>
            <a:prstGeom prst="line">
              <a:avLst/>
            </a:prstGeom>
            <a:noFill/>
            <a:ln w="19050">
              <a:solidFill>
                <a:schemeClr val="tx1"/>
              </a:solidFill>
              <a:round/>
              <a:headEnd type="triangle" w="med" len="med"/>
              <a:tailEnd type="stealth" w="lg"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34" name="Text Box 36"/>
            <p:cNvSpPr txBox="1">
              <a:spLocks noChangeArrowheads="1"/>
            </p:cNvSpPr>
            <p:nvPr/>
          </p:nvSpPr>
          <p:spPr bwMode="auto">
            <a:xfrm>
              <a:off x="4181" y="1239"/>
              <a:ext cx="53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i="1" smtClean="0">
                  <a:solidFill>
                    <a:srgbClr val="000000"/>
                  </a:solidFill>
                  <a:effectLst>
                    <a:outerShdw blurRad="38100" dist="38100" dir="2700000" algn="tl">
                      <a:srgbClr val="C0C0C0"/>
                    </a:outerShdw>
                  </a:effectLst>
                  <a:latin typeface="Symbol" pitchFamily="18" charset="2"/>
                </a:rPr>
                <a:t>D</a:t>
              </a:r>
              <a:r>
                <a:rPr lang="en-US" sz="1400" b="1" i="1" smtClean="0">
                  <a:solidFill>
                    <a:srgbClr val="000000"/>
                  </a:solidFill>
                  <a:effectLst>
                    <a:outerShdw blurRad="38100" dist="38100" dir="2700000" algn="tl">
                      <a:srgbClr val="C0C0C0"/>
                    </a:outerShdw>
                  </a:effectLst>
                  <a:latin typeface="Symbol" pitchFamily="18" charset="2"/>
                  <a:sym typeface="Symbol" pitchFamily="18" charset="2"/>
                </a:rPr>
                <a:t></a:t>
              </a:r>
              <a:r>
                <a:rPr lang="en-US" sz="1400" b="1" i="1" smtClean="0">
                  <a:solidFill>
                    <a:srgbClr val="000000"/>
                  </a:solidFill>
                  <a:effectLst>
                    <a:outerShdw blurRad="38100" dist="38100" dir="2700000" algn="tl">
                      <a:srgbClr val="C0C0C0"/>
                    </a:outerShdw>
                  </a:effectLst>
                  <a:latin typeface="Times New Roman" pitchFamily="18" charset="0"/>
                </a:rPr>
                <a:t> </a:t>
              </a:r>
              <a:r>
                <a:rPr lang="en-US" sz="1400" b="1" i="1" smtClean="0">
                  <a:solidFill>
                    <a:srgbClr val="000000"/>
                  </a:solidFill>
                  <a:effectLst>
                    <a:outerShdw blurRad="38100" dist="38100" dir="2700000" algn="tl">
                      <a:srgbClr val="C0C0C0"/>
                    </a:outerShdw>
                  </a:effectLst>
                  <a:latin typeface="Symbol" pitchFamily="18" charset="2"/>
                  <a:sym typeface="Symbol" pitchFamily="18" charset="2"/>
                </a:rPr>
                <a:t></a:t>
              </a:r>
              <a:r>
                <a:rPr lang="en-US" sz="1400" b="1" i="1" smtClean="0">
                  <a:solidFill>
                    <a:srgbClr val="000000"/>
                  </a:solidFill>
                  <a:effectLst>
                    <a:outerShdw blurRad="38100" dist="38100" dir="2700000" algn="tl">
                      <a:srgbClr val="C0C0C0"/>
                    </a:outerShdw>
                  </a:effectLst>
                  <a:latin typeface="Times New Roman" pitchFamily="18" charset="0"/>
                </a:rPr>
                <a:t> 90°</a:t>
              </a:r>
            </a:p>
          </p:txBody>
        </p:sp>
        <p:sp>
          <p:nvSpPr>
            <p:cNvPr id="962655" name="Line 37"/>
            <p:cNvSpPr>
              <a:spLocks noChangeShapeType="1"/>
            </p:cNvSpPr>
            <p:nvPr/>
          </p:nvSpPr>
          <p:spPr bwMode="auto">
            <a:xfrm>
              <a:off x="5241" y="1272"/>
              <a:ext cx="0" cy="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56" name="Line 38"/>
            <p:cNvSpPr>
              <a:spLocks noChangeShapeType="1"/>
            </p:cNvSpPr>
            <p:nvPr/>
          </p:nvSpPr>
          <p:spPr bwMode="auto">
            <a:xfrm>
              <a:off x="3621" y="1272"/>
              <a:ext cx="0" cy="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57" name="Oval 39"/>
            <p:cNvSpPr>
              <a:spLocks noChangeArrowheads="1"/>
            </p:cNvSpPr>
            <p:nvPr/>
          </p:nvSpPr>
          <p:spPr bwMode="auto">
            <a:xfrm>
              <a:off x="2967" y="1048"/>
              <a:ext cx="31" cy="114"/>
            </a:xfrm>
            <a:prstGeom prst="ellipse">
              <a:avLst/>
            </a:prstGeom>
            <a:solidFill>
              <a:schemeClr val="tx1"/>
            </a:solidFill>
            <a:ln w="9525">
              <a:solidFill>
                <a:schemeClr val="tx1"/>
              </a:solidFill>
              <a:round/>
              <a:headEnd/>
              <a:tailEnd/>
            </a:ln>
          </p:spPr>
          <p:txBody>
            <a:bodyPr wrap="none" anchor="ctr"/>
            <a:lstStyle/>
            <a:p>
              <a:pPr algn="ctr" fontAlgn="base">
                <a:spcBef>
                  <a:spcPct val="0"/>
                </a:spcBef>
                <a:spcAft>
                  <a:spcPct val="0"/>
                </a:spcAft>
              </a:pPr>
              <a:endParaRPr lang="it-IT" sz="2000" smtClean="0">
                <a:solidFill>
                  <a:srgbClr val="000000"/>
                </a:solidFill>
                <a:latin typeface="Times New Roman" pitchFamily="18" charset="0"/>
              </a:endParaRPr>
            </a:p>
          </p:txBody>
        </p:sp>
        <p:sp>
          <p:nvSpPr>
            <p:cNvPr id="50" name="Text Box 41"/>
            <p:cNvSpPr txBox="1">
              <a:spLocks noChangeArrowheads="1"/>
            </p:cNvSpPr>
            <p:nvPr/>
          </p:nvSpPr>
          <p:spPr bwMode="auto">
            <a:xfrm>
              <a:off x="3461" y="807"/>
              <a:ext cx="302" cy="192"/>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sz="1400" b="1" i="1" smtClean="0">
                  <a:solidFill>
                    <a:srgbClr val="FF0000"/>
                  </a:solidFill>
                  <a:effectLst>
                    <a:outerShdw blurRad="38100" dist="38100" dir="2700000" algn="tl">
                      <a:srgbClr val="C0C0C0"/>
                    </a:outerShdw>
                  </a:effectLst>
                </a:rPr>
                <a:t>V(t)</a:t>
              </a:r>
            </a:p>
          </p:txBody>
        </p:sp>
        <p:sp>
          <p:nvSpPr>
            <p:cNvPr id="962659" name="Freeform 43"/>
            <p:cNvSpPr>
              <a:spLocks/>
            </p:cNvSpPr>
            <p:nvPr/>
          </p:nvSpPr>
          <p:spPr bwMode="auto">
            <a:xfrm>
              <a:off x="3108" y="1112"/>
              <a:ext cx="489" cy="148"/>
            </a:xfrm>
            <a:custGeom>
              <a:avLst/>
              <a:gdLst>
                <a:gd name="T0" fmla="*/ 0 w 1056"/>
                <a:gd name="T1" fmla="*/ 0 h 528"/>
                <a:gd name="T2" fmla="*/ 528 w 1056"/>
                <a:gd name="T3" fmla="*/ 528 h 528"/>
                <a:gd name="T4" fmla="*/ 1056 w 1056"/>
                <a:gd name="T5" fmla="*/ 0 h 528"/>
                <a:gd name="T6" fmla="*/ 0 60000 65536"/>
                <a:gd name="T7" fmla="*/ 0 60000 65536"/>
                <a:gd name="T8" fmla="*/ 0 60000 65536"/>
                <a:gd name="T9" fmla="*/ 0 w 1056"/>
                <a:gd name="T10" fmla="*/ 0 h 528"/>
                <a:gd name="T11" fmla="*/ 1056 w 1056"/>
                <a:gd name="T12" fmla="*/ 528 h 528"/>
              </a:gdLst>
              <a:ahLst/>
              <a:cxnLst>
                <a:cxn ang="T6">
                  <a:pos x="T0" y="T1"/>
                </a:cxn>
                <a:cxn ang="T7">
                  <a:pos x="T2" y="T3"/>
                </a:cxn>
                <a:cxn ang="T8">
                  <a:pos x="T4" y="T5"/>
                </a:cxn>
              </a:cxnLst>
              <a:rect l="T9" t="T10" r="T11" b="T12"/>
              <a:pathLst>
                <a:path w="1056" h="528">
                  <a:moveTo>
                    <a:pt x="0" y="0"/>
                  </a:moveTo>
                  <a:cubicBezTo>
                    <a:pt x="176" y="264"/>
                    <a:pt x="352" y="528"/>
                    <a:pt x="528" y="528"/>
                  </a:cubicBezTo>
                  <a:cubicBezTo>
                    <a:pt x="704" y="528"/>
                    <a:pt x="880" y="264"/>
                    <a:pt x="1056"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60" name="Freeform 44"/>
            <p:cNvSpPr>
              <a:spLocks/>
            </p:cNvSpPr>
            <p:nvPr/>
          </p:nvSpPr>
          <p:spPr bwMode="auto">
            <a:xfrm flipV="1">
              <a:off x="3597" y="943"/>
              <a:ext cx="509" cy="169"/>
            </a:xfrm>
            <a:custGeom>
              <a:avLst/>
              <a:gdLst>
                <a:gd name="T0" fmla="*/ 0 w 1056"/>
                <a:gd name="T1" fmla="*/ 0 h 528"/>
                <a:gd name="T2" fmla="*/ 528 w 1056"/>
                <a:gd name="T3" fmla="*/ 528 h 528"/>
                <a:gd name="T4" fmla="*/ 1056 w 1056"/>
                <a:gd name="T5" fmla="*/ 0 h 528"/>
                <a:gd name="T6" fmla="*/ 0 60000 65536"/>
                <a:gd name="T7" fmla="*/ 0 60000 65536"/>
                <a:gd name="T8" fmla="*/ 0 60000 65536"/>
                <a:gd name="T9" fmla="*/ 0 w 1056"/>
                <a:gd name="T10" fmla="*/ 0 h 528"/>
                <a:gd name="T11" fmla="*/ 1056 w 1056"/>
                <a:gd name="T12" fmla="*/ 528 h 528"/>
              </a:gdLst>
              <a:ahLst/>
              <a:cxnLst>
                <a:cxn ang="T6">
                  <a:pos x="T0" y="T1"/>
                </a:cxn>
                <a:cxn ang="T7">
                  <a:pos x="T2" y="T3"/>
                </a:cxn>
                <a:cxn ang="T8">
                  <a:pos x="T4" y="T5"/>
                </a:cxn>
              </a:cxnLst>
              <a:rect l="T9" t="T10" r="T11" b="T12"/>
              <a:pathLst>
                <a:path w="1056" h="528">
                  <a:moveTo>
                    <a:pt x="0" y="0"/>
                  </a:moveTo>
                  <a:cubicBezTo>
                    <a:pt x="176" y="264"/>
                    <a:pt x="352" y="528"/>
                    <a:pt x="528" y="528"/>
                  </a:cubicBezTo>
                  <a:cubicBezTo>
                    <a:pt x="704" y="528"/>
                    <a:pt x="880" y="264"/>
                    <a:pt x="1056"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61" name="Oval 51"/>
            <p:cNvSpPr>
              <a:spLocks noChangeArrowheads="1"/>
            </p:cNvSpPr>
            <p:nvPr/>
          </p:nvSpPr>
          <p:spPr bwMode="auto">
            <a:xfrm>
              <a:off x="5204" y="856"/>
              <a:ext cx="72" cy="154"/>
            </a:xfrm>
            <a:prstGeom prst="ellipse">
              <a:avLst/>
            </a:prstGeom>
            <a:solidFill>
              <a:srgbClr val="0033CC"/>
            </a:solidFill>
            <a:ln w="9525">
              <a:solidFill>
                <a:schemeClr val="tx1"/>
              </a:solidFill>
              <a:round/>
              <a:headEnd/>
              <a:tailEnd/>
            </a:ln>
          </p:spPr>
          <p:txBody>
            <a:bodyPr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962662" name="Line 52"/>
            <p:cNvSpPr>
              <a:spLocks noChangeShapeType="1"/>
            </p:cNvSpPr>
            <p:nvPr/>
          </p:nvSpPr>
          <p:spPr bwMode="auto">
            <a:xfrm flipV="1">
              <a:off x="3660" y="933"/>
              <a:ext cx="1588" cy="172"/>
            </a:xfrm>
            <a:prstGeom prst="line">
              <a:avLst/>
            </a:prstGeom>
            <a:noFill/>
            <a:ln w="19050">
              <a:solidFill>
                <a:srgbClr val="33CC33"/>
              </a:solidFill>
              <a:prstDash val="dash"/>
              <a:round/>
              <a:headEnd/>
              <a:tailEnd type="stealth" w="med" len="lg"/>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63" name="Oval 53"/>
            <p:cNvSpPr>
              <a:spLocks noChangeArrowheads="1"/>
            </p:cNvSpPr>
            <p:nvPr/>
          </p:nvSpPr>
          <p:spPr bwMode="auto">
            <a:xfrm rot="-2829860">
              <a:off x="4615" y="934"/>
              <a:ext cx="286" cy="94"/>
            </a:xfrm>
            <a:prstGeom prst="ellipse">
              <a:avLst/>
            </a:prstGeom>
            <a:gradFill rotWithShape="1">
              <a:gsLst>
                <a:gs pos="0">
                  <a:srgbClr val="FFFFFF"/>
                </a:gs>
                <a:gs pos="100000">
                  <a:srgbClr val="0033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it-IT" smtClean="0">
                <a:solidFill>
                  <a:srgbClr val="000000"/>
                </a:solidFill>
                <a:latin typeface="Calibri" pitchFamily="34" charset="0"/>
              </a:endParaRPr>
            </a:p>
          </p:txBody>
        </p:sp>
        <p:sp>
          <p:nvSpPr>
            <p:cNvPr id="43" name="Text Box 54"/>
            <p:cNvSpPr txBox="1">
              <a:spLocks noChangeArrowheads="1"/>
            </p:cNvSpPr>
            <p:nvPr/>
          </p:nvSpPr>
          <p:spPr bwMode="auto">
            <a:xfrm>
              <a:off x="4550" y="580"/>
              <a:ext cx="507" cy="326"/>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smtClean="0">
                  <a:solidFill>
                    <a:srgbClr val="9900CC"/>
                  </a:solidFill>
                  <a:effectLst>
                    <a:outerShdw blurRad="38100" dist="38100" dir="2700000" algn="tl">
                      <a:srgbClr val="C0C0C0"/>
                    </a:outerShdw>
                  </a:effectLst>
                </a:rPr>
                <a:t>RF</a:t>
              </a:r>
            </a:p>
            <a:p>
              <a:pPr algn="ctr" fontAlgn="base">
                <a:spcBef>
                  <a:spcPct val="0"/>
                </a:spcBef>
                <a:spcAft>
                  <a:spcPct val="0"/>
                </a:spcAft>
              </a:pPr>
              <a:r>
                <a:rPr lang="en-US" sz="1400" b="1" smtClean="0">
                  <a:solidFill>
                    <a:srgbClr val="9900CC"/>
                  </a:solidFill>
                  <a:effectLst>
                    <a:outerShdw blurRad="38100" dist="38100" dir="2700000" algn="tl">
                      <a:srgbClr val="C0C0C0"/>
                    </a:outerShdw>
                  </a:effectLst>
                </a:rPr>
                <a:t>‘streak’</a:t>
              </a:r>
            </a:p>
          </p:txBody>
        </p:sp>
        <p:sp>
          <p:nvSpPr>
            <p:cNvPr id="962665" name="Rectangle 105"/>
            <p:cNvSpPr>
              <a:spLocks noChangeArrowheads="1"/>
            </p:cNvSpPr>
            <p:nvPr/>
          </p:nvSpPr>
          <p:spPr bwMode="auto">
            <a:xfrm>
              <a:off x="5353" y="835"/>
              <a:ext cx="2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400" b="1" smtClean="0">
                  <a:solidFill>
                    <a:srgbClr val="000000"/>
                  </a:solidFill>
                  <a:effectLst>
                    <a:outerShdw blurRad="38100" dist="38100" dir="2700000" algn="tl">
                      <a:srgbClr val="C0C0C0"/>
                    </a:outerShdw>
                  </a:effectLst>
                  <a:latin typeface="Symbol" pitchFamily="18" charset="2"/>
                </a:rPr>
                <a:t>s</a:t>
              </a:r>
              <a:r>
                <a:rPr lang="en-US" sz="1400" b="1" baseline="-25000" smtClean="0">
                  <a:solidFill>
                    <a:srgbClr val="000000"/>
                  </a:solidFill>
                  <a:effectLst>
                    <a:outerShdw blurRad="38100" dist="38100" dir="2700000" algn="tl">
                      <a:srgbClr val="C0C0C0"/>
                    </a:outerShdw>
                  </a:effectLst>
                  <a:latin typeface="Arial" pitchFamily="34" charset="0"/>
                </a:rPr>
                <a:t>y</a:t>
              </a:r>
            </a:p>
          </p:txBody>
        </p:sp>
        <p:sp>
          <p:nvSpPr>
            <p:cNvPr id="962666" name="Line 23"/>
            <p:cNvSpPr>
              <a:spLocks noChangeShapeType="1"/>
            </p:cNvSpPr>
            <p:nvPr/>
          </p:nvSpPr>
          <p:spPr bwMode="auto">
            <a:xfrm>
              <a:off x="5375" y="764"/>
              <a:ext cx="1" cy="113"/>
            </a:xfrm>
            <a:prstGeom prst="line">
              <a:avLst/>
            </a:prstGeom>
            <a:noFill/>
            <a:ln w="19050">
              <a:solidFill>
                <a:schemeClr val="tx1"/>
              </a:solidFill>
              <a:round/>
              <a:headEnd/>
              <a:tailEnd type="stealth" w="lg"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67" name="Line 23"/>
            <p:cNvSpPr>
              <a:spLocks noChangeShapeType="1"/>
            </p:cNvSpPr>
            <p:nvPr/>
          </p:nvSpPr>
          <p:spPr bwMode="auto">
            <a:xfrm flipH="1" flipV="1">
              <a:off x="5377" y="1015"/>
              <a:ext cx="0" cy="90"/>
            </a:xfrm>
            <a:prstGeom prst="line">
              <a:avLst/>
            </a:prstGeom>
            <a:noFill/>
            <a:ln w="19050">
              <a:solidFill>
                <a:schemeClr val="tx1"/>
              </a:solidFill>
              <a:round/>
              <a:headEnd/>
              <a:tailEnd type="stealth" w="lg"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68" name="Line 25"/>
            <p:cNvSpPr>
              <a:spLocks noChangeShapeType="1"/>
            </p:cNvSpPr>
            <p:nvPr/>
          </p:nvSpPr>
          <p:spPr bwMode="auto">
            <a:xfrm rot="10800000" flipH="1">
              <a:off x="2593" y="1159"/>
              <a:ext cx="0" cy="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69" name="Line 109"/>
            <p:cNvSpPr>
              <a:spLocks noChangeShapeType="1"/>
            </p:cNvSpPr>
            <p:nvPr/>
          </p:nvSpPr>
          <p:spPr bwMode="auto">
            <a:xfrm>
              <a:off x="5335" y="87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70" name="Line 110"/>
            <p:cNvSpPr>
              <a:spLocks noChangeShapeType="1"/>
            </p:cNvSpPr>
            <p:nvPr/>
          </p:nvSpPr>
          <p:spPr bwMode="auto">
            <a:xfrm>
              <a:off x="5335" y="101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400" smtClean="0">
                <a:solidFill>
                  <a:srgbClr val="000000"/>
                </a:solidFill>
                <a:latin typeface="Arial" pitchFamily="34" charset="0"/>
              </a:endParaRPr>
            </a:p>
          </p:txBody>
        </p:sp>
      </p:grpSp>
      <p:sp>
        <p:nvSpPr>
          <p:cNvPr id="962671" name="Rectangle 111"/>
          <p:cNvSpPr>
            <a:spLocks noChangeArrowheads="1"/>
          </p:cNvSpPr>
          <p:nvPr/>
        </p:nvSpPr>
        <p:spPr bwMode="auto">
          <a:xfrm>
            <a:off x="4335463" y="2251075"/>
            <a:ext cx="4557712" cy="21463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lnSpc>
                <a:spcPct val="120000"/>
              </a:lnSpc>
              <a:spcBef>
                <a:spcPct val="0"/>
              </a:spcBef>
              <a:spcAft>
                <a:spcPct val="0"/>
              </a:spcAft>
            </a:pPr>
            <a:r>
              <a:rPr lang="it-IT" sz="1400" b="1" i="1" smtClean="0">
                <a:solidFill>
                  <a:srgbClr val="333399"/>
                </a:solidFill>
                <a:latin typeface="Arial" pitchFamily="34" charset="0"/>
              </a:rPr>
              <a:t>The diagnostics is further enhanced if the deflected beam is observed on an energy spectrometer screen, where the energy dispersion is in the plane perpendicular to the RF deflection. The dispersion properties of the dipole allow for the complete characterization of the energy distribution of each bunch slice reconstructing the longitudinal phase space.</a:t>
            </a:r>
            <a:endParaRPr lang="en-US" sz="1400" b="1" i="1" smtClean="0">
              <a:solidFill>
                <a:srgbClr val="333399"/>
              </a:solidFill>
              <a:latin typeface="Arial" pitchFamily="34" charset="0"/>
            </a:endParaRPr>
          </a:p>
        </p:txBody>
      </p:sp>
      <p:sp>
        <p:nvSpPr>
          <p:cNvPr id="962673" name="Line 113"/>
          <p:cNvSpPr>
            <a:spLocks noChangeShapeType="1"/>
          </p:cNvSpPr>
          <p:nvPr/>
        </p:nvSpPr>
        <p:spPr bwMode="auto">
          <a:xfrm>
            <a:off x="2778125" y="4149725"/>
            <a:ext cx="158750" cy="330200"/>
          </a:xfrm>
          <a:prstGeom prst="line">
            <a:avLst/>
          </a:prstGeom>
          <a:noFill/>
          <a:ln w="38100">
            <a:solidFill>
              <a:srgbClr val="00B8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74" name="Line 114"/>
          <p:cNvSpPr>
            <a:spLocks noChangeShapeType="1"/>
          </p:cNvSpPr>
          <p:nvPr/>
        </p:nvSpPr>
        <p:spPr bwMode="auto">
          <a:xfrm>
            <a:off x="2792413" y="4127500"/>
            <a:ext cx="877887" cy="373063"/>
          </a:xfrm>
          <a:prstGeom prst="line">
            <a:avLst/>
          </a:prstGeom>
          <a:noFill/>
          <a:ln w="38100">
            <a:solidFill>
              <a:srgbClr val="00B8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184" name="TextBox 183"/>
          <p:cNvSpPr txBox="1">
            <a:spLocks noChangeArrowheads="1"/>
          </p:cNvSpPr>
          <p:nvPr/>
        </p:nvSpPr>
        <p:spPr bwMode="auto">
          <a:xfrm>
            <a:off x="6948488" y="5084763"/>
            <a:ext cx="1655762" cy="841375"/>
          </a:xfrm>
          <a:prstGeom prst="rect">
            <a:avLst/>
          </a:prstGeom>
          <a:noFill/>
          <a:ln w="190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200" b="1" i="1" smtClean="0">
                <a:solidFill>
                  <a:srgbClr val="006600"/>
                </a:solidFill>
                <a:effectLst>
                  <a:outerShdw blurRad="38100" dist="38100" dir="2700000" algn="tl">
                    <a:srgbClr val="C0C0C0"/>
                  </a:outerShdw>
                </a:effectLst>
              </a:rPr>
              <a:t>Energy profile and slice energy spread measurements with TCAV at LCLS</a:t>
            </a:r>
          </a:p>
        </p:txBody>
      </p:sp>
      <p:sp>
        <p:nvSpPr>
          <p:cNvPr id="962676" name="AutoShape 116"/>
          <p:cNvSpPr>
            <a:spLocks noChangeArrowheads="1"/>
          </p:cNvSpPr>
          <p:nvPr/>
        </p:nvSpPr>
        <p:spPr bwMode="auto">
          <a:xfrm>
            <a:off x="6516688" y="5300663"/>
            <a:ext cx="360362" cy="360362"/>
          </a:xfrm>
          <a:prstGeom prst="leftArrow">
            <a:avLst>
              <a:gd name="adj1" fmla="val 50000"/>
              <a:gd name="adj2" fmla="val 25000"/>
            </a:avLst>
          </a:prstGeom>
          <a:solidFill>
            <a:srgbClr val="EE8E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grpSp>
        <p:nvGrpSpPr>
          <p:cNvPr id="962680" name="Group 120"/>
          <p:cNvGrpSpPr>
            <a:grpSpLocks/>
          </p:cNvGrpSpPr>
          <p:nvPr/>
        </p:nvGrpSpPr>
        <p:grpSpPr bwMode="auto">
          <a:xfrm>
            <a:off x="179388" y="2205038"/>
            <a:ext cx="3760787" cy="2278062"/>
            <a:chOff x="122" y="1389"/>
            <a:chExt cx="2369" cy="1435"/>
          </a:xfrm>
        </p:grpSpPr>
        <p:sp>
          <p:nvSpPr>
            <p:cNvPr id="9" name="Rectangle 6"/>
            <p:cNvSpPr>
              <a:spLocks noChangeArrowheads="1"/>
            </p:cNvSpPr>
            <p:nvPr/>
          </p:nvSpPr>
          <p:spPr bwMode="auto">
            <a:xfrm>
              <a:off x="122" y="2370"/>
              <a:ext cx="1195" cy="35"/>
            </a:xfrm>
            <a:prstGeom prst="rect">
              <a:avLst/>
            </a:prstGeom>
            <a:gradFill rotWithShape="1">
              <a:gsLst>
                <a:gs pos="0">
                  <a:schemeClr val="bg1"/>
                </a:gs>
                <a:gs pos="100000">
                  <a:schemeClr val="bg1">
                    <a:gamma/>
                    <a:shade val="66275"/>
                    <a:invGamma/>
                  </a:schemeClr>
                </a:gs>
              </a:gsLst>
              <a:lin ang="5400000" scaled="1"/>
            </a:gradFill>
            <a:ln w="9525">
              <a:solidFill>
                <a:srgbClr val="5F5F5F"/>
              </a:solidFill>
              <a:prstDash val="lgDash"/>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10" name="Rectangle 7"/>
            <p:cNvSpPr>
              <a:spLocks noChangeArrowheads="1"/>
            </p:cNvSpPr>
            <p:nvPr/>
          </p:nvSpPr>
          <p:spPr bwMode="auto">
            <a:xfrm rot="-3600000">
              <a:off x="212" y="1761"/>
              <a:ext cx="209" cy="33"/>
            </a:xfrm>
            <a:prstGeom prst="rect">
              <a:avLst/>
            </a:prstGeom>
            <a:gradFill rotWithShape="1">
              <a:gsLst>
                <a:gs pos="0">
                  <a:schemeClr val="bg1"/>
                </a:gs>
                <a:gs pos="100000">
                  <a:srgbClr val="434343"/>
                </a:gs>
              </a:gsLst>
              <a:lin ang="5400000" scaled="1"/>
            </a:gradFill>
            <a:ln w="9525">
              <a:solidFill>
                <a:schemeClr val="tx1"/>
              </a:solidFill>
              <a:miter lim="800000"/>
              <a:headEnd/>
              <a:tailEnd/>
            </a:ln>
          </p:spPr>
          <p:txBody>
            <a:bodyPr vert="eaVert"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11" name="Rectangle 8"/>
            <p:cNvSpPr>
              <a:spLocks noChangeArrowheads="1"/>
            </p:cNvSpPr>
            <p:nvPr/>
          </p:nvSpPr>
          <p:spPr bwMode="auto">
            <a:xfrm rot="2100000">
              <a:off x="632" y="2250"/>
              <a:ext cx="999" cy="33"/>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15" name="Rectangle 12"/>
            <p:cNvSpPr>
              <a:spLocks noChangeArrowheads="1"/>
            </p:cNvSpPr>
            <p:nvPr/>
          </p:nvSpPr>
          <p:spPr bwMode="auto">
            <a:xfrm>
              <a:off x="1837" y="2387"/>
              <a:ext cx="334" cy="34"/>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69" name="Text Box 27"/>
            <p:cNvSpPr txBox="1">
              <a:spLocks noChangeArrowheads="1"/>
            </p:cNvSpPr>
            <p:nvPr/>
          </p:nvSpPr>
          <p:spPr bwMode="auto">
            <a:xfrm>
              <a:off x="1574" y="2129"/>
              <a:ext cx="3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i="1" smtClean="0">
                  <a:solidFill>
                    <a:srgbClr val="0000FF"/>
                  </a:solidFill>
                </a:rPr>
                <a:t>L1S</a:t>
              </a:r>
            </a:p>
          </p:txBody>
        </p:sp>
        <p:sp>
          <p:nvSpPr>
            <p:cNvPr id="962570" name="Rectangle 29"/>
            <p:cNvSpPr>
              <a:spLocks noChangeArrowheads="1"/>
            </p:cNvSpPr>
            <p:nvPr/>
          </p:nvSpPr>
          <p:spPr bwMode="auto">
            <a:xfrm>
              <a:off x="2032" y="2341"/>
              <a:ext cx="92" cy="133"/>
            </a:xfrm>
            <a:prstGeom prst="rect">
              <a:avLst/>
            </a:prstGeom>
            <a:gradFill rotWithShape="1">
              <a:gsLst>
                <a:gs pos="0">
                  <a:srgbClr val="FFCC00"/>
                </a:gs>
                <a:gs pos="100000">
                  <a:srgbClr val="765E00"/>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71" name="Text Box 30"/>
            <p:cNvSpPr txBox="1">
              <a:spLocks noChangeArrowheads="1"/>
            </p:cNvSpPr>
            <p:nvPr/>
          </p:nvSpPr>
          <p:spPr bwMode="auto">
            <a:xfrm>
              <a:off x="1924" y="1899"/>
              <a:ext cx="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i="1" smtClean="0">
                  <a:solidFill>
                    <a:srgbClr val="0000FF"/>
                  </a:solidFill>
                </a:rPr>
                <a:t>L1X</a:t>
              </a:r>
            </a:p>
          </p:txBody>
        </p:sp>
        <p:sp>
          <p:nvSpPr>
            <p:cNvPr id="962572" name="Line 31"/>
            <p:cNvSpPr>
              <a:spLocks noChangeShapeType="1"/>
            </p:cNvSpPr>
            <p:nvPr/>
          </p:nvSpPr>
          <p:spPr bwMode="auto">
            <a:xfrm>
              <a:off x="2073" y="2084"/>
              <a:ext cx="8" cy="215"/>
            </a:xfrm>
            <a:prstGeom prst="line">
              <a:avLst/>
            </a:prstGeom>
            <a:noFill/>
            <a:ln w="12700">
              <a:solidFill>
                <a:schemeClr val="bg2"/>
              </a:solidFill>
              <a:round/>
              <a:headEnd/>
              <a:tailEnd type="arrow"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37" name="Rectangle 39"/>
            <p:cNvSpPr>
              <a:spLocks noChangeArrowheads="1"/>
            </p:cNvSpPr>
            <p:nvPr/>
          </p:nvSpPr>
          <p:spPr bwMode="auto">
            <a:xfrm>
              <a:off x="2344" y="2356"/>
              <a:ext cx="95" cy="34"/>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39" name="Rectangle 41"/>
            <p:cNvSpPr>
              <a:spLocks noChangeArrowheads="1"/>
            </p:cNvSpPr>
            <p:nvPr/>
          </p:nvSpPr>
          <p:spPr bwMode="auto">
            <a:xfrm rot="21120000" flipH="1">
              <a:off x="2191" y="2367"/>
              <a:ext cx="153" cy="30"/>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76" name="Rectangle 42"/>
            <p:cNvSpPr>
              <a:spLocks noChangeArrowheads="1"/>
            </p:cNvSpPr>
            <p:nvPr/>
          </p:nvSpPr>
          <p:spPr bwMode="auto">
            <a:xfrm>
              <a:off x="2162" y="2325"/>
              <a:ext cx="54" cy="199"/>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77" name="Rectangle 43"/>
            <p:cNvSpPr>
              <a:spLocks noChangeArrowheads="1"/>
            </p:cNvSpPr>
            <p:nvPr/>
          </p:nvSpPr>
          <p:spPr bwMode="auto">
            <a:xfrm>
              <a:off x="2311" y="2274"/>
              <a:ext cx="52" cy="200"/>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78" name="Rectangle 44"/>
            <p:cNvSpPr>
              <a:spLocks noChangeArrowheads="1"/>
            </p:cNvSpPr>
            <p:nvPr/>
          </p:nvSpPr>
          <p:spPr bwMode="auto">
            <a:xfrm>
              <a:off x="2413" y="2274"/>
              <a:ext cx="52" cy="200"/>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51" name="Rectangle 53"/>
            <p:cNvSpPr>
              <a:spLocks noChangeArrowheads="1"/>
            </p:cNvSpPr>
            <p:nvPr/>
          </p:nvSpPr>
          <p:spPr bwMode="auto">
            <a:xfrm>
              <a:off x="1382" y="2383"/>
              <a:ext cx="334" cy="34"/>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81" name="Rectangle 54"/>
            <p:cNvSpPr>
              <a:spLocks noChangeArrowheads="1"/>
            </p:cNvSpPr>
            <p:nvPr/>
          </p:nvSpPr>
          <p:spPr bwMode="auto">
            <a:xfrm>
              <a:off x="1502" y="2341"/>
              <a:ext cx="498" cy="133"/>
            </a:xfrm>
            <a:prstGeom prst="rect">
              <a:avLst/>
            </a:prstGeom>
            <a:gradFill rotWithShape="1">
              <a:gsLst>
                <a:gs pos="0">
                  <a:srgbClr val="FF9900"/>
                </a:gs>
                <a:gs pos="100000">
                  <a:srgbClr val="764700"/>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53" name="Rectangle 55"/>
            <p:cNvSpPr>
              <a:spLocks noChangeArrowheads="1"/>
            </p:cNvSpPr>
            <p:nvPr/>
          </p:nvSpPr>
          <p:spPr bwMode="auto">
            <a:xfrm rot="2100000">
              <a:off x="167" y="1764"/>
              <a:ext cx="596" cy="33"/>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54" name="Rectangle 56"/>
            <p:cNvSpPr>
              <a:spLocks noChangeArrowheads="1"/>
            </p:cNvSpPr>
            <p:nvPr/>
          </p:nvSpPr>
          <p:spPr bwMode="auto">
            <a:xfrm rot="1020000">
              <a:off x="1209" y="2341"/>
              <a:ext cx="165" cy="35"/>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84" name="Rectangle 57"/>
            <p:cNvSpPr>
              <a:spLocks noChangeArrowheads="1"/>
            </p:cNvSpPr>
            <p:nvPr/>
          </p:nvSpPr>
          <p:spPr bwMode="auto">
            <a:xfrm rot="540000">
              <a:off x="1374" y="2312"/>
              <a:ext cx="50" cy="147"/>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85" name="Rectangle 58"/>
            <p:cNvSpPr>
              <a:spLocks noChangeArrowheads="1"/>
            </p:cNvSpPr>
            <p:nvPr/>
          </p:nvSpPr>
          <p:spPr bwMode="auto">
            <a:xfrm rot="1560000">
              <a:off x="1197" y="2256"/>
              <a:ext cx="51" cy="147"/>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86" name="Rectangle 59"/>
            <p:cNvSpPr>
              <a:spLocks noChangeArrowheads="1"/>
            </p:cNvSpPr>
            <p:nvPr/>
          </p:nvSpPr>
          <p:spPr bwMode="auto">
            <a:xfrm rot="2100000">
              <a:off x="402" y="1706"/>
              <a:ext cx="119" cy="129"/>
            </a:xfrm>
            <a:prstGeom prst="rect">
              <a:avLst/>
            </a:prstGeom>
            <a:gradFill rotWithShape="1">
              <a:gsLst>
                <a:gs pos="0">
                  <a:srgbClr val="FF9900"/>
                </a:gs>
                <a:gs pos="100000">
                  <a:srgbClr val="764700"/>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87" name="Rectangle 60"/>
            <p:cNvSpPr>
              <a:spLocks noChangeArrowheads="1"/>
            </p:cNvSpPr>
            <p:nvPr/>
          </p:nvSpPr>
          <p:spPr bwMode="auto">
            <a:xfrm rot="2100000">
              <a:off x="188" y="1552"/>
              <a:ext cx="112" cy="132"/>
            </a:xfrm>
            <a:prstGeom prst="rect">
              <a:avLst/>
            </a:prstGeom>
            <a:gradFill rotWithShape="1">
              <a:gsLst>
                <a:gs pos="0">
                  <a:srgbClr val="FF9900"/>
                </a:gs>
                <a:gs pos="100000">
                  <a:srgbClr val="764700"/>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88" name="Text Box 61"/>
            <p:cNvSpPr txBox="1">
              <a:spLocks noChangeArrowheads="1"/>
            </p:cNvSpPr>
            <p:nvPr/>
          </p:nvSpPr>
          <p:spPr bwMode="auto">
            <a:xfrm>
              <a:off x="1066" y="2523"/>
              <a:ext cx="562"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lnSpc>
                  <a:spcPct val="90000"/>
                </a:lnSpc>
                <a:spcBef>
                  <a:spcPct val="0"/>
                </a:spcBef>
                <a:spcAft>
                  <a:spcPct val="0"/>
                </a:spcAft>
              </a:pPr>
              <a:r>
                <a:rPr lang="en-US" sz="1400" b="1" i="1" smtClean="0">
                  <a:solidFill>
                    <a:srgbClr val="0000FF"/>
                  </a:solidFill>
                </a:rPr>
                <a:t>DL1</a:t>
              </a:r>
            </a:p>
            <a:p>
              <a:pPr algn="ctr" fontAlgn="base">
                <a:lnSpc>
                  <a:spcPct val="90000"/>
                </a:lnSpc>
                <a:spcBef>
                  <a:spcPct val="0"/>
                </a:spcBef>
                <a:spcAft>
                  <a:spcPct val="0"/>
                </a:spcAft>
              </a:pPr>
              <a:r>
                <a:rPr lang="en-US" sz="1400" b="1" i="1" smtClean="0">
                  <a:solidFill>
                    <a:srgbClr val="008000"/>
                  </a:solidFill>
                </a:rPr>
                <a:t>135 MeV</a:t>
              </a:r>
            </a:p>
          </p:txBody>
        </p:sp>
        <p:sp>
          <p:nvSpPr>
            <p:cNvPr id="962589" name="Text Box 63"/>
            <p:cNvSpPr txBox="1">
              <a:spLocks noChangeArrowheads="1"/>
            </p:cNvSpPr>
            <p:nvPr/>
          </p:nvSpPr>
          <p:spPr bwMode="auto">
            <a:xfrm>
              <a:off x="531" y="1630"/>
              <a:ext cx="245"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i="1" smtClean="0">
                  <a:solidFill>
                    <a:srgbClr val="0000FF"/>
                  </a:solidFill>
                </a:rPr>
                <a:t>L0</a:t>
              </a:r>
            </a:p>
          </p:txBody>
        </p:sp>
        <p:sp>
          <p:nvSpPr>
            <p:cNvPr id="962590" name="Text Box 64"/>
            <p:cNvSpPr txBox="1">
              <a:spLocks noChangeArrowheads="1"/>
            </p:cNvSpPr>
            <p:nvPr/>
          </p:nvSpPr>
          <p:spPr bwMode="auto">
            <a:xfrm>
              <a:off x="122" y="1404"/>
              <a:ext cx="20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i="1" smtClean="0">
                  <a:solidFill>
                    <a:srgbClr val="0000FF"/>
                  </a:solidFill>
                </a:rPr>
                <a:t>gun</a:t>
              </a:r>
            </a:p>
          </p:txBody>
        </p:sp>
        <p:sp>
          <p:nvSpPr>
            <p:cNvPr id="962591" name="Rectangle 68"/>
            <p:cNvSpPr>
              <a:spLocks noChangeArrowheads="1"/>
            </p:cNvSpPr>
            <p:nvPr/>
          </p:nvSpPr>
          <p:spPr bwMode="auto">
            <a:xfrm rot="2100000">
              <a:off x="922" y="2062"/>
              <a:ext cx="101" cy="178"/>
            </a:xfrm>
            <a:prstGeom prst="rect">
              <a:avLst/>
            </a:prstGeom>
            <a:gradFill rotWithShape="1">
              <a:gsLst>
                <a:gs pos="0">
                  <a:srgbClr val="FFFF00"/>
                </a:gs>
                <a:gs pos="100000">
                  <a:srgbClr val="767600"/>
                </a:gs>
              </a:gsLst>
              <a:lin ang="5400000" scaled="1"/>
            </a:gradFill>
            <a:ln w="9525">
              <a:solidFill>
                <a:schemeClr val="tx1"/>
              </a:solidFill>
              <a:miter lim="800000"/>
              <a:headEnd/>
              <a:tailEnd/>
            </a:ln>
          </p:spPr>
          <p:txBody>
            <a:bodyPr wrap="none" anchor="ctr"/>
            <a:lstStyle/>
            <a:p>
              <a:pPr algn="ctr" fontAlgn="base">
                <a:spcBef>
                  <a:spcPct val="0"/>
                </a:spcBef>
                <a:spcAft>
                  <a:spcPct val="0"/>
                </a:spcAft>
              </a:pPr>
              <a:endParaRPr lang="it-IT" sz="1400" smtClean="0">
                <a:solidFill>
                  <a:srgbClr val="FFCC00"/>
                </a:solidFill>
                <a:latin typeface="Arial" pitchFamily="34" charset="0"/>
              </a:endParaRPr>
            </a:p>
          </p:txBody>
        </p:sp>
        <p:sp>
          <p:nvSpPr>
            <p:cNvPr id="78" name="Rectangle 81"/>
            <p:cNvSpPr>
              <a:spLocks noChangeArrowheads="1"/>
            </p:cNvSpPr>
            <p:nvPr/>
          </p:nvSpPr>
          <p:spPr bwMode="auto">
            <a:xfrm>
              <a:off x="1552" y="2581"/>
              <a:ext cx="199" cy="34"/>
            </a:xfrm>
            <a:prstGeom prst="rect">
              <a:avLst/>
            </a:prstGeom>
            <a:gradFill rotWithShape="1">
              <a:gsLst>
                <a:gs pos="0">
                  <a:schemeClr val="bg1"/>
                </a:gs>
                <a:gs pos="100000">
                  <a:schemeClr val="bg1">
                    <a:gamma/>
                    <a:shade val="26275"/>
                    <a:invGamma/>
                  </a:schemeClr>
                </a:gs>
              </a:gsLst>
              <a:lin ang="5400000" scaled="1"/>
            </a:gradFill>
            <a:ln w="9525">
              <a:solidFill>
                <a:schemeClr val="tx1"/>
              </a:solidFill>
              <a:miter lim="800000"/>
              <a:headEnd/>
              <a:tailEnd/>
            </a:ln>
            <a:effectLst/>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93" name="Rectangle 82"/>
            <p:cNvSpPr>
              <a:spLocks noChangeArrowheads="1"/>
            </p:cNvSpPr>
            <p:nvPr/>
          </p:nvSpPr>
          <p:spPr bwMode="auto">
            <a:xfrm>
              <a:off x="1531" y="2512"/>
              <a:ext cx="97" cy="156"/>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94" name="Rectangle 83"/>
            <p:cNvSpPr>
              <a:spLocks noChangeArrowheads="1"/>
            </p:cNvSpPr>
            <p:nvPr/>
          </p:nvSpPr>
          <p:spPr bwMode="auto">
            <a:xfrm rot="-900000">
              <a:off x="335" y="1655"/>
              <a:ext cx="60" cy="106"/>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595" name="Oval 84"/>
            <p:cNvSpPr>
              <a:spLocks noChangeAspect="1" noChangeArrowheads="1"/>
            </p:cNvSpPr>
            <p:nvPr/>
          </p:nvSpPr>
          <p:spPr bwMode="auto">
            <a:xfrm>
              <a:off x="1714" y="2564"/>
              <a:ext cx="61" cy="64"/>
            </a:xfrm>
            <a:prstGeom prst="ellipse">
              <a:avLst/>
            </a:prstGeom>
            <a:solidFill>
              <a:srgbClr val="33CC33"/>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596" name="Oval 85"/>
            <p:cNvSpPr>
              <a:spLocks noChangeAspect="1" noChangeArrowheads="1"/>
            </p:cNvSpPr>
            <p:nvPr/>
          </p:nvSpPr>
          <p:spPr bwMode="auto">
            <a:xfrm>
              <a:off x="241" y="1822"/>
              <a:ext cx="61" cy="64"/>
            </a:xfrm>
            <a:prstGeom prst="ellipse">
              <a:avLst/>
            </a:prstGeom>
            <a:solidFill>
              <a:srgbClr val="33CC33"/>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597" name="Oval 86"/>
            <p:cNvSpPr>
              <a:spLocks noChangeAspect="1" noChangeArrowheads="1"/>
            </p:cNvSpPr>
            <p:nvPr/>
          </p:nvSpPr>
          <p:spPr bwMode="auto">
            <a:xfrm>
              <a:off x="1450" y="2497"/>
              <a:ext cx="60" cy="64"/>
            </a:xfrm>
            <a:prstGeom prst="ellipse">
              <a:avLst/>
            </a:prstGeom>
            <a:solidFill>
              <a:srgbClr val="33CC33"/>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598" name="Oval 87"/>
            <p:cNvSpPr>
              <a:spLocks noChangeAspect="1" noChangeArrowheads="1"/>
            </p:cNvSpPr>
            <p:nvPr/>
          </p:nvSpPr>
          <p:spPr bwMode="auto">
            <a:xfrm>
              <a:off x="1082" y="2223"/>
              <a:ext cx="60" cy="64"/>
            </a:xfrm>
            <a:prstGeom prst="ellipse">
              <a:avLst/>
            </a:prstGeom>
            <a:solidFill>
              <a:srgbClr val="FF0000"/>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599" name="Oval 88"/>
            <p:cNvSpPr>
              <a:spLocks noChangeAspect="1" noChangeArrowheads="1"/>
            </p:cNvSpPr>
            <p:nvPr/>
          </p:nvSpPr>
          <p:spPr bwMode="auto">
            <a:xfrm>
              <a:off x="264" y="1614"/>
              <a:ext cx="60" cy="63"/>
            </a:xfrm>
            <a:prstGeom prst="ellipse">
              <a:avLst/>
            </a:prstGeom>
            <a:solidFill>
              <a:srgbClr val="33CC33"/>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00" name="Text Box 94"/>
            <p:cNvSpPr txBox="1">
              <a:spLocks noChangeArrowheads="1"/>
            </p:cNvSpPr>
            <p:nvPr/>
          </p:nvSpPr>
          <p:spPr bwMode="auto">
            <a:xfrm>
              <a:off x="485" y="2447"/>
              <a:ext cx="495"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lnSpc>
                  <a:spcPct val="90000"/>
                </a:lnSpc>
                <a:spcBef>
                  <a:spcPct val="0"/>
                </a:spcBef>
                <a:spcAft>
                  <a:spcPct val="0"/>
                </a:spcAft>
              </a:pPr>
              <a:r>
                <a:rPr lang="en-US" sz="1400" b="1" i="1" smtClean="0">
                  <a:solidFill>
                    <a:srgbClr val="333399"/>
                  </a:solidFill>
                </a:rPr>
                <a:t>3 wires</a:t>
              </a:r>
            </a:p>
            <a:p>
              <a:pPr algn="ctr" fontAlgn="base">
                <a:lnSpc>
                  <a:spcPct val="90000"/>
                </a:lnSpc>
                <a:spcBef>
                  <a:spcPct val="0"/>
                </a:spcBef>
                <a:spcAft>
                  <a:spcPct val="0"/>
                </a:spcAft>
              </a:pPr>
              <a:r>
                <a:rPr lang="en-US" sz="1400" b="1" i="1" smtClean="0">
                  <a:solidFill>
                    <a:srgbClr val="333399"/>
                  </a:solidFill>
                </a:rPr>
                <a:t>3 OTR</a:t>
              </a:r>
            </a:p>
          </p:txBody>
        </p:sp>
        <p:sp>
          <p:nvSpPr>
            <p:cNvPr id="962601" name="Line 95"/>
            <p:cNvSpPr>
              <a:spLocks noChangeShapeType="1"/>
            </p:cNvSpPr>
            <p:nvPr/>
          </p:nvSpPr>
          <p:spPr bwMode="auto">
            <a:xfrm flipV="1">
              <a:off x="939" y="2278"/>
              <a:ext cx="149" cy="214"/>
            </a:xfrm>
            <a:prstGeom prst="line">
              <a:avLst/>
            </a:prstGeom>
            <a:noFill/>
            <a:ln w="12700">
              <a:solidFill>
                <a:schemeClr val="bg2"/>
              </a:solidFill>
              <a:round/>
              <a:headEnd/>
              <a:tailEnd type="arrow"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02" name="Rectangle 101"/>
            <p:cNvSpPr>
              <a:spLocks noChangeAspect="1" noChangeArrowheads="1"/>
            </p:cNvSpPr>
            <p:nvPr/>
          </p:nvSpPr>
          <p:spPr bwMode="auto">
            <a:xfrm rot="2100000">
              <a:off x="642" y="1873"/>
              <a:ext cx="30" cy="78"/>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603" name="Rectangle 102"/>
            <p:cNvSpPr>
              <a:spLocks noChangeAspect="1" noChangeArrowheads="1"/>
            </p:cNvSpPr>
            <p:nvPr/>
          </p:nvSpPr>
          <p:spPr bwMode="auto">
            <a:xfrm rot="2100000">
              <a:off x="682" y="1895"/>
              <a:ext cx="30" cy="78"/>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604" name="Rectangle 103"/>
            <p:cNvSpPr>
              <a:spLocks noChangeAspect="1" noChangeArrowheads="1"/>
            </p:cNvSpPr>
            <p:nvPr/>
          </p:nvSpPr>
          <p:spPr bwMode="auto">
            <a:xfrm rot="2100000">
              <a:off x="789" y="1976"/>
              <a:ext cx="30" cy="78"/>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605" name="Rectangle 104"/>
            <p:cNvSpPr>
              <a:spLocks noChangeAspect="1" noChangeArrowheads="1"/>
            </p:cNvSpPr>
            <p:nvPr/>
          </p:nvSpPr>
          <p:spPr bwMode="auto">
            <a:xfrm rot="2100000">
              <a:off x="820" y="2011"/>
              <a:ext cx="30" cy="78"/>
            </a:xfrm>
            <a:prstGeom prst="rect">
              <a:avLst/>
            </a:prstGeom>
            <a:solidFill>
              <a:srgbClr val="0099FF"/>
            </a:soli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606" name="Line 105"/>
            <p:cNvSpPr>
              <a:spLocks noChangeShapeType="1"/>
            </p:cNvSpPr>
            <p:nvPr/>
          </p:nvSpPr>
          <p:spPr bwMode="auto">
            <a:xfrm flipV="1">
              <a:off x="639" y="2000"/>
              <a:ext cx="97" cy="152"/>
            </a:xfrm>
            <a:prstGeom prst="line">
              <a:avLst/>
            </a:prstGeom>
            <a:noFill/>
            <a:ln w="12700">
              <a:solidFill>
                <a:schemeClr val="bg2"/>
              </a:solidFill>
              <a:round/>
              <a:headEnd/>
              <a:tailEnd type="arrow"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
          <p:nvSpPr>
            <p:cNvPr id="962607" name="Text Box 106"/>
            <p:cNvSpPr txBox="1">
              <a:spLocks noChangeArrowheads="1"/>
            </p:cNvSpPr>
            <p:nvPr/>
          </p:nvSpPr>
          <p:spPr bwMode="auto">
            <a:xfrm>
              <a:off x="298" y="2038"/>
              <a:ext cx="347" cy="312"/>
            </a:xfrm>
            <a:prstGeom prst="rect">
              <a:avLst/>
            </a:prstGeom>
            <a:solidFill>
              <a:srgbClr val="FFFFC9"/>
            </a:solidFill>
            <a:ln w="19050" algn="ctr">
              <a:solidFill>
                <a:schemeClr val="accent2"/>
              </a:solidFill>
              <a:miter lim="800000"/>
              <a:headEnd/>
              <a:tailEnd type="none" w="lg" len="lg"/>
            </a:ln>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lnSpc>
                  <a:spcPct val="90000"/>
                </a:lnSpc>
                <a:spcBef>
                  <a:spcPct val="0"/>
                </a:spcBef>
                <a:spcAft>
                  <a:spcPct val="0"/>
                </a:spcAft>
              </a:pPr>
              <a:r>
                <a:rPr lang="en-US" sz="1400" b="1" i="1" smtClean="0">
                  <a:solidFill>
                    <a:srgbClr val="333399"/>
                  </a:solidFill>
                </a:rPr>
                <a:t>Laser</a:t>
              </a:r>
            </a:p>
            <a:p>
              <a:pPr algn="ctr" fontAlgn="base">
                <a:lnSpc>
                  <a:spcPct val="90000"/>
                </a:lnSpc>
                <a:spcBef>
                  <a:spcPct val="0"/>
                </a:spcBef>
                <a:spcAft>
                  <a:spcPct val="0"/>
                </a:spcAft>
              </a:pPr>
              <a:r>
                <a:rPr lang="en-US" sz="1400" b="1" i="1" smtClean="0">
                  <a:solidFill>
                    <a:srgbClr val="333399"/>
                  </a:solidFill>
                </a:rPr>
                <a:t>heater</a:t>
              </a:r>
            </a:p>
          </p:txBody>
        </p:sp>
        <p:sp>
          <p:nvSpPr>
            <p:cNvPr id="962608" name="Oval 107"/>
            <p:cNvSpPr>
              <a:spLocks noChangeAspect="1" noChangeArrowheads="1"/>
            </p:cNvSpPr>
            <p:nvPr/>
          </p:nvSpPr>
          <p:spPr bwMode="auto">
            <a:xfrm>
              <a:off x="2361" y="2334"/>
              <a:ext cx="62" cy="63"/>
            </a:xfrm>
            <a:prstGeom prst="ellipse">
              <a:avLst/>
            </a:prstGeom>
            <a:solidFill>
              <a:srgbClr val="FF0000"/>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09" name="Oval 147"/>
            <p:cNvSpPr>
              <a:spLocks noChangeAspect="1" noChangeArrowheads="1"/>
            </p:cNvSpPr>
            <p:nvPr/>
          </p:nvSpPr>
          <p:spPr bwMode="auto">
            <a:xfrm>
              <a:off x="694" y="1926"/>
              <a:ext cx="61" cy="63"/>
            </a:xfrm>
            <a:prstGeom prst="ellipse">
              <a:avLst/>
            </a:prstGeom>
            <a:solidFill>
              <a:srgbClr val="FF0000"/>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0" name="Oval 148"/>
            <p:cNvSpPr>
              <a:spLocks noChangeAspect="1" noChangeArrowheads="1"/>
            </p:cNvSpPr>
            <p:nvPr/>
          </p:nvSpPr>
          <p:spPr bwMode="auto">
            <a:xfrm>
              <a:off x="750" y="1967"/>
              <a:ext cx="60" cy="64"/>
            </a:xfrm>
            <a:prstGeom prst="ellipse">
              <a:avLst/>
            </a:prstGeom>
            <a:solidFill>
              <a:srgbClr val="FF0000"/>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1" name="Oval 152"/>
            <p:cNvSpPr>
              <a:spLocks noChangeAspect="1" noChangeArrowheads="1"/>
            </p:cNvSpPr>
            <p:nvPr/>
          </p:nvSpPr>
          <p:spPr bwMode="auto">
            <a:xfrm>
              <a:off x="1133" y="2263"/>
              <a:ext cx="61" cy="64"/>
            </a:xfrm>
            <a:prstGeom prst="ellipse">
              <a:avLst/>
            </a:prstGeom>
            <a:solidFill>
              <a:srgbClr val="FFFFFF"/>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2" name="Oval 153"/>
            <p:cNvSpPr>
              <a:spLocks noChangeAspect="1" noChangeArrowheads="1"/>
            </p:cNvSpPr>
            <p:nvPr/>
          </p:nvSpPr>
          <p:spPr bwMode="auto">
            <a:xfrm>
              <a:off x="1023" y="2182"/>
              <a:ext cx="60" cy="63"/>
            </a:xfrm>
            <a:prstGeom prst="ellipse">
              <a:avLst/>
            </a:prstGeom>
            <a:solidFill>
              <a:srgbClr val="FFFFFF"/>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3" name="Oval 155"/>
            <p:cNvSpPr>
              <a:spLocks noChangeAspect="1" noChangeArrowheads="1"/>
            </p:cNvSpPr>
            <p:nvPr/>
          </p:nvSpPr>
          <p:spPr bwMode="auto">
            <a:xfrm>
              <a:off x="1299" y="2341"/>
              <a:ext cx="61" cy="64"/>
            </a:xfrm>
            <a:prstGeom prst="ellipse">
              <a:avLst/>
            </a:prstGeom>
            <a:solidFill>
              <a:srgbClr val="FFFFFF"/>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4" name="Oval 65"/>
            <p:cNvSpPr>
              <a:spLocks noChangeAspect="1" noChangeArrowheads="1"/>
            </p:cNvSpPr>
            <p:nvPr/>
          </p:nvSpPr>
          <p:spPr bwMode="auto">
            <a:xfrm>
              <a:off x="1258" y="2328"/>
              <a:ext cx="60" cy="64"/>
            </a:xfrm>
            <a:prstGeom prst="ellipse">
              <a:avLst/>
            </a:prstGeom>
            <a:solidFill>
              <a:srgbClr val="FF0000"/>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5" name="Rectangle 175"/>
            <p:cNvSpPr>
              <a:spLocks noChangeArrowheads="1"/>
            </p:cNvSpPr>
            <p:nvPr/>
          </p:nvSpPr>
          <p:spPr bwMode="auto">
            <a:xfrm rot="2100000">
              <a:off x="520" y="1791"/>
              <a:ext cx="119" cy="129"/>
            </a:xfrm>
            <a:prstGeom prst="rect">
              <a:avLst/>
            </a:prstGeom>
            <a:gradFill rotWithShape="1">
              <a:gsLst>
                <a:gs pos="0">
                  <a:srgbClr val="FF9900"/>
                </a:gs>
                <a:gs pos="100000">
                  <a:srgbClr val="764700"/>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it-IT" sz="1400" smtClean="0">
                <a:solidFill>
                  <a:srgbClr val="000000"/>
                </a:solidFill>
                <a:latin typeface="Arial" pitchFamily="34" charset="0"/>
              </a:endParaRPr>
            </a:p>
          </p:txBody>
        </p:sp>
        <p:sp>
          <p:nvSpPr>
            <p:cNvPr id="962616" name="Oval 154"/>
            <p:cNvSpPr>
              <a:spLocks noChangeAspect="1" noChangeArrowheads="1"/>
            </p:cNvSpPr>
            <p:nvPr/>
          </p:nvSpPr>
          <p:spPr bwMode="auto">
            <a:xfrm>
              <a:off x="468" y="1766"/>
              <a:ext cx="60" cy="63"/>
            </a:xfrm>
            <a:prstGeom prst="ellipse">
              <a:avLst/>
            </a:prstGeom>
            <a:solidFill>
              <a:srgbClr val="33CC33"/>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7" name="Oval 89"/>
            <p:cNvSpPr>
              <a:spLocks noChangeAspect="1" noChangeArrowheads="1"/>
            </p:cNvSpPr>
            <p:nvPr/>
          </p:nvSpPr>
          <p:spPr bwMode="auto">
            <a:xfrm>
              <a:off x="362" y="1693"/>
              <a:ext cx="61" cy="64"/>
            </a:xfrm>
            <a:prstGeom prst="ellipse">
              <a:avLst/>
            </a:prstGeom>
            <a:solidFill>
              <a:srgbClr val="33CC33"/>
            </a:solidFill>
            <a:ln w="9525">
              <a:solidFill>
                <a:schemeClr val="tx1"/>
              </a:solidFill>
              <a:round/>
              <a:headEnd/>
              <a:tailEnd/>
            </a:ln>
          </p:spPr>
          <p:txBody>
            <a:bodyPr wrap="none" anchor="ctr"/>
            <a:lstStyle/>
            <a:p>
              <a:pPr algn="ctr" fontAlgn="base">
                <a:spcBef>
                  <a:spcPct val="0"/>
                </a:spcBef>
                <a:spcAft>
                  <a:spcPct val="0"/>
                </a:spcAft>
              </a:pPr>
              <a:endParaRPr lang="it-IT" sz="1400" smtClean="0">
                <a:solidFill>
                  <a:srgbClr val="FF0000"/>
                </a:solidFill>
                <a:latin typeface="Arial" pitchFamily="34" charset="0"/>
              </a:endParaRPr>
            </a:p>
          </p:txBody>
        </p:sp>
        <p:sp>
          <p:nvSpPr>
            <p:cNvPr id="962618" name="Oval 134"/>
            <p:cNvSpPr>
              <a:spLocks noChangeAspect="1" noChangeArrowheads="1"/>
            </p:cNvSpPr>
            <p:nvPr/>
          </p:nvSpPr>
          <p:spPr bwMode="auto">
            <a:xfrm>
              <a:off x="513" y="1802"/>
              <a:ext cx="60" cy="64"/>
            </a:xfrm>
            <a:prstGeom prst="ellipse">
              <a:avLst/>
            </a:prstGeom>
            <a:solidFill>
              <a:srgbClr val="FFFF00"/>
            </a:solidFill>
            <a:ln w="9525">
              <a:solidFill>
                <a:schemeClr val="tx1"/>
              </a:solidFill>
              <a:round/>
              <a:headEnd/>
              <a:tailEnd/>
            </a:ln>
          </p:spPr>
          <p:txBody>
            <a:bodyPr wrap="none" anchor="ctr"/>
            <a:lstStyle/>
            <a:p>
              <a:pPr fontAlgn="base">
                <a:spcBef>
                  <a:spcPct val="0"/>
                </a:spcBef>
                <a:spcAft>
                  <a:spcPct val="0"/>
                </a:spcAft>
              </a:pPr>
              <a:endParaRPr lang="it-IT" sz="1400" smtClean="0">
                <a:solidFill>
                  <a:srgbClr val="FF0000"/>
                </a:solidFill>
                <a:latin typeface="Arial" pitchFamily="34" charset="0"/>
              </a:endParaRPr>
            </a:p>
          </p:txBody>
        </p:sp>
        <p:cxnSp>
          <p:nvCxnSpPr>
            <p:cNvPr id="154" name="Straight Arrow Connector 153"/>
            <p:cNvCxnSpPr>
              <a:endCxn id="962591" idx="0"/>
            </p:cNvCxnSpPr>
            <p:nvPr/>
          </p:nvCxnSpPr>
          <p:spPr>
            <a:xfrm flipH="1">
              <a:off x="1023" y="1903"/>
              <a:ext cx="167" cy="17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62672" name="Text Box 69"/>
            <p:cNvSpPr txBox="1">
              <a:spLocks noChangeArrowheads="1"/>
            </p:cNvSpPr>
            <p:nvPr/>
          </p:nvSpPr>
          <p:spPr bwMode="auto">
            <a:xfrm>
              <a:off x="1075" y="1766"/>
              <a:ext cx="496" cy="192"/>
            </a:xfrm>
            <a:prstGeom prst="rect">
              <a:avLst/>
            </a:prstGeom>
            <a:solidFill>
              <a:srgbClr val="FFFF00"/>
            </a:solidFill>
            <a:ln w="19050" algn="ctr">
              <a:solidFill>
                <a:srgbClr val="7030A0"/>
              </a:solidFill>
              <a:miter lim="800000"/>
              <a:headEnd/>
              <a:tailEnd type="none" w="lg" len="lg"/>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lnSpc>
                  <a:spcPct val="90000"/>
                </a:lnSpc>
                <a:spcBef>
                  <a:spcPct val="0"/>
                </a:spcBef>
                <a:spcAft>
                  <a:spcPct val="0"/>
                </a:spcAft>
              </a:pPr>
              <a:r>
                <a:rPr lang="en-US" sz="1400" b="1" i="1" smtClean="0">
                  <a:solidFill>
                    <a:srgbClr val="0000FF"/>
                  </a:solidFill>
                </a:rPr>
                <a:t>TCAV0</a:t>
              </a:r>
            </a:p>
          </p:txBody>
        </p:sp>
        <p:sp>
          <p:nvSpPr>
            <p:cNvPr id="962677" name="Rectangle 117"/>
            <p:cNvSpPr>
              <a:spLocks noChangeArrowheads="1"/>
            </p:cNvSpPr>
            <p:nvPr/>
          </p:nvSpPr>
          <p:spPr bwMode="auto">
            <a:xfrm>
              <a:off x="975" y="1389"/>
              <a:ext cx="1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b="1" i="1" smtClean="0">
                  <a:solidFill>
                    <a:srgbClr val="006600"/>
                  </a:solidFill>
                  <a:latin typeface="Arial" pitchFamily="34" charset="0"/>
                </a:rPr>
                <a:t>LCLS injector layout</a:t>
              </a:r>
            </a:p>
          </p:txBody>
        </p:sp>
        <p:sp>
          <p:nvSpPr>
            <p:cNvPr id="962678" name="Rectangle 118"/>
            <p:cNvSpPr>
              <a:spLocks noChangeArrowheads="1"/>
            </p:cNvSpPr>
            <p:nvPr/>
          </p:nvSpPr>
          <p:spPr bwMode="auto">
            <a:xfrm>
              <a:off x="1202" y="2497"/>
              <a:ext cx="725" cy="182"/>
            </a:xfrm>
            <a:prstGeom prst="rect">
              <a:avLst/>
            </a:prstGeom>
            <a:noFill/>
            <a:ln w="38100">
              <a:solidFill>
                <a:srgbClr val="FF33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1400" smtClean="0">
                <a:solidFill>
                  <a:srgbClr val="006600"/>
                </a:solidFill>
                <a:latin typeface="Arial" pitchFamily="34" charset="0"/>
              </a:endParaRPr>
            </a:p>
          </p:txBody>
        </p:sp>
      </p:grpSp>
      <p:sp>
        <p:nvSpPr>
          <p:cNvPr id="962679" name="Text Box 119"/>
          <p:cNvSpPr txBox="1">
            <a:spLocks noChangeArrowheads="1"/>
          </p:cNvSpPr>
          <p:nvPr/>
        </p:nvSpPr>
        <p:spPr bwMode="auto">
          <a:xfrm>
            <a:off x="7404100" y="6116638"/>
            <a:ext cx="17335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900" b="1" i="1" smtClean="0">
                <a:solidFill>
                  <a:srgbClr val="333399"/>
                </a:solidFill>
                <a:latin typeface="Arial" pitchFamily="34" charset="0"/>
              </a:rPr>
              <a:t>Courtesy of</a:t>
            </a:r>
          </a:p>
          <a:p>
            <a:pPr algn="ctr" eaLnBrk="0" fontAlgn="base" hangingPunct="0">
              <a:spcBef>
                <a:spcPct val="0"/>
              </a:spcBef>
              <a:spcAft>
                <a:spcPct val="0"/>
              </a:spcAft>
            </a:pPr>
            <a:r>
              <a:rPr lang="it-IT" sz="900" b="1" i="1" smtClean="0">
                <a:solidFill>
                  <a:srgbClr val="333399"/>
                </a:solidFill>
                <a:latin typeface="Arial" pitchFamily="34" charset="0"/>
              </a:rPr>
              <a:t>P. Krejcik, P. Emma, H. Loos</a:t>
            </a:r>
            <a:endParaRPr lang="en-US" sz="900" b="1" i="1" smtClean="0">
              <a:solidFill>
                <a:srgbClr val="333399"/>
              </a:solidFill>
              <a:latin typeface="Arial" pitchFamily="34" charset="0"/>
            </a:endParaRPr>
          </a:p>
        </p:txBody>
      </p:sp>
      <p:sp>
        <p:nvSpPr>
          <p:cNvPr id="962681" name="Text Box 121"/>
          <p:cNvSpPr txBox="1">
            <a:spLocks noChangeArrowheads="1"/>
          </p:cNvSpPr>
          <p:nvPr/>
        </p:nvSpPr>
        <p:spPr bwMode="auto">
          <a:xfrm>
            <a:off x="4572000" y="692150"/>
            <a:ext cx="2005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400" b="1" i="1" smtClean="0">
                <a:solidFill>
                  <a:srgbClr val="333399"/>
                </a:solidFill>
                <a:latin typeface="Arial" pitchFamily="34" charset="0"/>
              </a:rPr>
              <a:t>Principle of operation</a:t>
            </a:r>
            <a:endParaRPr lang="en-US" sz="1400" b="1" i="1" smtClean="0">
              <a:solidFill>
                <a:srgbClr val="333399"/>
              </a:solidFill>
              <a:latin typeface="Arial" pitchFamily="34" charset="0"/>
            </a:endParaRPr>
          </a:p>
        </p:txBody>
      </p:sp>
      <p:sp>
        <p:nvSpPr>
          <p:cNvPr id="135" name="TextBox 134"/>
          <p:cNvSpPr txBox="1"/>
          <p:nvPr/>
        </p:nvSpPr>
        <p:spPr>
          <a:xfrm>
            <a:off x="3819343" y="1681818"/>
            <a:ext cx="1207382" cy="523220"/>
          </a:xfrm>
          <a:prstGeom prst="rect">
            <a:avLst/>
          </a:prstGeom>
          <a:noFill/>
        </p:spPr>
        <p:txBody>
          <a:bodyPr wrap="none" rtlCol="0">
            <a:spAutoFit/>
          </a:bodyPr>
          <a:lstStyle/>
          <a:p>
            <a:r>
              <a:rPr lang="en-GB" sz="2800" b="1" dirty="0" smtClean="0"/>
              <a:t>SLAC</a:t>
            </a:r>
            <a:endParaRPr lang="en-GB" sz="2800" b="1" dirty="0"/>
          </a:p>
        </p:txBody>
      </p:sp>
    </p:spTree>
    <p:extLst>
      <p:ext uri="{BB962C8B-B14F-4D97-AF65-F5344CB8AC3E}">
        <p14:creationId xmlns:p14="http://schemas.microsoft.com/office/powerpoint/2010/main" val="616029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a:xfrm>
            <a:off x="107504" y="6569075"/>
            <a:ext cx="8582472" cy="249238"/>
          </a:xfrm>
        </p:spPr>
        <p:txBody>
          <a:bodyPr/>
          <a:lstStyle/>
          <a:p>
            <a:r>
              <a:rPr lang="it-IT" dirty="0">
                <a:solidFill>
                  <a:srgbClr val="333399"/>
                </a:solidFill>
              </a:rPr>
              <a:t>GdA_LINAC12_XXVI Linear Accelerator Conference, Tel Aviv, Israel, September 9-14, 2012</a:t>
            </a:r>
            <a:endParaRPr lang="en-US" dirty="0">
              <a:solidFill>
                <a:srgbClr val="333399"/>
              </a:solidFill>
            </a:endParaRPr>
          </a:p>
        </p:txBody>
      </p:sp>
      <p:sp>
        <p:nvSpPr>
          <p:cNvPr id="11" name="Slide Number Placeholder 3"/>
          <p:cNvSpPr>
            <a:spLocks noGrp="1"/>
          </p:cNvSpPr>
          <p:nvPr>
            <p:ph type="sldNum" sz="quarter" idx="11"/>
          </p:nvPr>
        </p:nvSpPr>
        <p:spPr/>
        <p:txBody>
          <a:bodyPr/>
          <a:lstStyle/>
          <a:p>
            <a:fld id="{99CBB8D6-C29E-42B8-9515-532F0666AE24}" type="slidenum">
              <a:rPr lang="en-US">
                <a:solidFill>
                  <a:srgbClr val="333399"/>
                </a:solidFill>
              </a:rPr>
              <a:pPr/>
              <a:t>21</a:t>
            </a:fld>
            <a:endParaRPr lang="en-US">
              <a:solidFill>
                <a:srgbClr val="333399"/>
              </a:solidFill>
              <a:effectLst/>
            </a:endParaRPr>
          </a:p>
        </p:txBody>
      </p:sp>
      <p:sp>
        <p:nvSpPr>
          <p:cNvPr id="754690" name="Rectangle 2"/>
          <p:cNvSpPr>
            <a:spLocks noChangeArrowheads="1"/>
          </p:cNvSpPr>
          <p:nvPr/>
        </p:nvSpPr>
        <p:spPr bwMode="auto">
          <a:xfrm>
            <a:off x="2519363" y="30163"/>
            <a:ext cx="42926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500" b="1" i="1" smtClean="0">
                <a:solidFill>
                  <a:srgbClr val="333399"/>
                </a:solidFill>
                <a:latin typeface="Arial" pitchFamily="34" charset="0"/>
              </a:rPr>
              <a:t>UCLA Hybrid Photoinjector</a:t>
            </a:r>
            <a:endParaRPr lang="it-IT" sz="2500" b="1" i="1" smtClean="0">
              <a:solidFill>
                <a:srgbClr val="333399"/>
              </a:solidFill>
              <a:latin typeface="Arial" pitchFamily="34" charset="0"/>
            </a:endParaRPr>
          </a:p>
        </p:txBody>
      </p:sp>
      <p:sp>
        <p:nvSpPr>
          <p:cNvPr id="754692" name="TextBox 4"/>
          <p:cNvSpPr txBox="1">
            <a:spLocks noChangeArrowheads="1"/>
          </p:cNvSpPr>
          <p:nvPr/>
        </p:nvSpPr>
        <p:spPr bwMode="auto">
          <a:xfrm>
            <a:off x="250825" y="692150"/>
            <a:ext cx="44799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2100" b="1" i="1" smtClean="0">
                <a:solidFill>
                  <a:srgbClr val="333399"/>
                </a:solidFill>
                <a:cs typeface="Arial" pitchFamily="34" charset="0"/>
              </a:rPr>
              <a:t>SW high gradient RF gun section</a:t>
            </a:r>
          </a:p>
          <a:p>
            <a:pPr algn="ctr" fontAlgn="base">
              <a:spcBef>
                <a:spcPct val="0"/>
              </a:spcBef>
              <a:spcAft>
                <a:spcPct val="0"/>
              </a:spcAft>
            </a:pPr>
            <a:r>
              <a:rPr lang="en-US" sz="2100" b="1" i="1" smtClean="0">
                <a:solidFill>
                  <a:srgbClr val="333399"/>
                </a:solidFill>
                <a:cs typeface="Arial" pitchFamily="34" charset="0"/>
              </a:rPr>
              <a:t>+ </a:t>
            </a:r>
          </a:p>
          <a:p>
            <a:pPr algn="ctr" fontAlgn="base">
              <a:spcBef>
                <a:spcPct val="0"/>
              </a:spcBef>
              <a:spcAft>
                <a:spcPct val="0"/>
              </a:spcAft>
            </a:pPr>
            <a:r>
              <a:rPr lang="en-US" sz="2100" b="1" i="1" smtClean="0">
                <a:solidFill>
                  <a:srgbClr val="333399"/>
                </a:solidFill>
                <a:cs typeface="Arial" pitchFamily="34" charset="0"/>
              </a:rPr>
              <a:t>TW low gradient section</a:t>
            </a:r>
          </a:p>
          <a:p>
            <a:pPr algn="ctr" fontAlgn="base">
              <a:spcBef>
                <a:spcPct val="70000"/>
              </a:spcBef>
              <a:spcAft>
                <a:spcPct val="0"/>
              </a:spcAft>
            </a:pPr>
            <a:r>
              <a:rPr lang="en-US" sz="2100" b="1" i="1" smtClean="0">
                <a:solidFill>
                  <a:srgbClr val="228622"/>
                </a:solidFill>
                <a:cs typeface="Arial" pitchFamily="34" charset="0"/>
              </a:rPr>
              <a:t>both fed on-axis</a:t>
            </a:r>
          </a:p>
          <a:p>
            <a:pPr algn="ctr" fontAlgn="base">
              <a:spcBef>
                <a:spcPct val="0"/>
              </a:spcBef>
              <a:spcAft>
                <a:spcPct val="0"/>
              </a:spcAft>
            </a:pPr>
            <a:r>
              <a:rPr lang="en-US" sz="2100" b="1" i="1" smtClean="0">
                <a:solidFill>
                  <a:srgbClr val="228622"/>
                </a:solidFill>
                <a:cs typeface="Arial" pitchFamily="34" charset="0"/>
              </a:rPr>
              <a:t>with a common coupling cell</a:t>
            </a:r>
          </a:p>
        </p:txBody>
      </p:sp>
      <p:sp>
        <p:nvSpPr>
          <p:cNvPr id="754698" name="Text Box 10"/>
          <p:cNvSpPr txBox="1">
            <a:spLocks noChangeArrowheads="1"/>
          </p:cNvSpPr>
          <p:nvPr/>
        </p:nvSpPr>
        <p:spPr bwMode="auto">
          <a:xfrm>
            <a:off x="539750" y="2781300"/>
            <a:ext cx="4176713" cy="1900238"/>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Arial" pitchFamily="34" charset="0"/>
                <a:ea typeface="ＭＳ Ｐゴシック" pitchFamily="34" charset="-128"/>
              </a:defRPr>
            </a:lvl1pPr>
            <a:lvl2pPr>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0" fontAlgn="base" hangingPunct="0">
              <a:lnSpc>
                <a:spcPct val="120000"/>
              </a:lnSpc>
              <a:spcBef>
                <a:spcPct val="0"/>
              </a:spcBef>
              <a:spcAft>
                <a:spcPct val="0"/>
              </a:spcAft>
              <a:buFontTx/>
              <a:buChar char="•"/>
            </a:pPr>
            <a:r>
              <a:rPr lang="it-IT" sz="1400" b="1" i="1" smtClean="0">
                <a:solidFill>
                  <a:srgbClr val="333399"/>
                </a:solidFill>
              </a:rPr>
              <a:t>More compact than a split system</a:t>
            </a:r>
          </a:p>
          <a:p>
            <a:pPr algn="just" eaLnBrk="0" fontAlgn="base" hangingPunct="0">
              <a:lnSpc>
                <a:spcPct val="120000"/>
              </a:lnSpc>
              <a:spcBef>
                <a:spcPct val="0"/>
              </a:spcBef>
              <a:spcAft>
                <a:spcPct val="0"/>
              </a:spcAft>
              <a:buFontTx/>
              <a:buChar char="•"/>
            </a:pPr>
            <a:r>
              <a:rPr lang="it-IT" sz="1400" b="1" i="1" smtClean="0">
                <a:solidFill>
                  <a:srgbClr val="333399"/>
                </a:solidFill>
              </a:rPr>
              <a:t>Nearly RF matched – no isolator</a:t>
            </a:r>
          </a:p>
          <a:p>
            <a:pPr algn="just" eaLnBrk="0" fontAlgn="base" hangingPunct="0">
              <a:lnSpc>
                <a:spcPct val="120000"/>
              </a:lnSpc>
              <a:spcBef>
                <a:spcPct val="0"/>
              </a:spcBef>
              <a:spcAft>
                <a:spcPct val="0"/>
              </a:spcAft>
              <a:buFontTx/>
              <a:buChar char="•"/>
            </a:pPr>
            <a:r>
              <a:rPr lang="it-IT" sz="1400" b="1" i="1" smtClean="0">
                <a:solidFill>
                  <a:srgbClr val="333399"/>
                </a:solidFill>
              </a:rPr>
              <a:t>Avoids post-gun bunch lengthening</a:t>
            </a:r>
          </a:p>
          <a:p>
            <a:pPr algn="just" eaLnBrk="0" fontAlgn="base" hangingPunct="0">
              <a:lnSpc>
                <a:spcPct val="120000"/>
              </a:lnSpc>
              <a:spcBef>
                <a:spcPct val="0"/>
              </a:spcBef>
              <a:spcAft>
                <a:spcPct val="0"/>
              </a:spcAft>
              <a:buFontTx/>
              <a:buChar char="•"/>
            </a:pPr>
            <a:r>
              <a:rPr lang="it-IT" sz="1400" b="1" i="1" smtClean="0">
                <a:solidFill>
                  <a:srgbClr val="333399"/>
                </a:solidFill>
              </a:rPr>
              <a:t>Strongly longitudinally focused with the TW section performing as velocity bunching (90° phase shift between SW cell and input coupler)</a:t>
            </a:r>
          </a:p>
        </p:txBody>
      </p:sp>
      <p:sp>
        <p:nvSpPr>
          <p:cNvPr id="754702" name="Text Box 14"/>
          <p:cNvSpPr txBox="1">
            <a:spLocks noChangeArrowheads="1"/>
          </p:cNvSpPr>
          <p:nvPr/>
        </p:nvSpPr>
        <p:spPr bwMode="auto">
          <a:xfrm>
            <a:off x="539750" y="4868863"/>
            <a:ext cx="7127875" cy="1389062"/>
          </a:xfrm>
          <a:prstGeom prst="rect">
            <a:avLst/>
          </a:prstGeom>
          <a:noFill/>
          <a:ln w="19050">
            <a:solidFill>
              <a:srgbClr val="19651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5113" indent="-265113">
              <a:defRPr sz="2400">
                <a:solidFill>
                  <a:schemeClr val="tx1"/>
                </a:solidFill>
                <a:latin typeface="Arial" pitchFamily="34" charset="0"/>
                <a:ea typeface="ＭＳ Ｐゴシック" pitchFamily="34" charset="-128"/>
              </a:defRPr>
            </a:lvl1pPr>
            <a:lvl2pPr>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0" fontAlgn="base" hangingPunct="0">
              <a:lnSpc>
                <a:spcPct val="120000"/>
              </a:lnSpc>
              <a:spcBef>
                <a:spcPct val="0"/>
              </a:spcBef>
              <a:spcAft>
                <a:spcPct val="0"/>
              </a:spcAft>
              <a:buFont typeface="Wingdings" pitchFamily="2" charset="2"/>
              <a:buChar char="Ø"/>
            </a:pPr>
            <a:r>
              <a:rPr lang="it-IT" sz="1400" b="1" i="1" smtClean="0">
                <a:solidFill>
                  <a:srgbClr val="196519"/>
                </a:solidFill>
              </a:rPr>
              <a:t>High accelerating field on axis, 200 MV/m peak </a:t>
            </a:r>
            <a:r>
              <a:rPr lang="it-IT" sz="1400" b="1" smtClean="0">
                <a:solidFill>
                  <a:srgbClr val="196519"/>
                </a:solidFill>
                <a:sym typeface="Wingdings" pitchFamily="2" charset="2"/>
              </a:rPr>
              <a:t> </a:t>
            </a:r>
            <a:r>
              <a:rPr lang="it-IT" sz="1400" b="1" i="1" smtClean="0">
                <a:solidFill>
                  <a:srgbClr val="196519"/>
                </a:solidFill>
                <a:sym typeface="Wingdings" pitchFamily="2" charset="2"/>
              </a:rPr>
              <a:t>very high brightness beams.</a:t>
            </a:r>
          </a:p>
          <a:p>
            <a:pPr algn="just" eaLnBrk="0" fontAlgn="base" hangingPunct="0">
              <a:lnSpc>
                <a:spcPct val="120000"/>
              </a:lnSpc>
              <a:spcBef>
                <a:spcPct val="0"/>
              </a:spcBef>
              <a:spcAft>
                <a:spcPct val="0"/>
              </a:spcAft>
              <a:buFont typeface="Wingdings" pitchFamily="2" charset="2"/>
              <a:buChar char="Ø"/>
            </a:pPr>
            <a:r>
              <a:rPr lang="it-IT" sz="1400" b="1" i="1" smtClean="0">
                <a:solidFill>
                  <a:srgbClr val="196519"/>
                </a:solidFill>
                <a:sym typeface="Wingdings" pitchFamily="2" charset="2"/>
              </a:rPr>
              <a:t>X-band scaled from an existing S-band unit, preserving acceleration and transverse dynamics</a:t>
            </a:r>
            <a:r>
              <a:rPr lang="it-IT" sz="1400" b="1" i="1" smtClean="0">
                <a:solidFill>
                  <a:srgbClr val="196519"/>
                </a:solidFill>
              </a:rPr>
              <a:t>.</a:t>
            </a:r>
          </a:p>
          <a:p>
            <a:pPr algn="just" eaLnBrk="0" fontAlgn="base" hangingPunct="0">
              <a:lnSpc>
                <a:spcPct val="120000"/>
              </a:lnSpc>
              <a:spcBef>
                <a:spcPct val="0"/>
              </a:spcBef>
              <a:spcAft>
                <a:spcPct val="0"/>
              </a:spcAft>
              <a:buFont typeface="Wingdings" pitchFamily="2" charset="2"/>
              <a:buChar char="Ø"/>
            </a:pPr>
            <a:r>
              <a:rPr lang="it-IT" sz="1400" b="1" i="1" smtClean="0">
                <a:solidFill>
                  <a:srgbClr val="196519"/>
                </a:solidFill>
              </a:rPr>
              <a:t>Tens of fs beams at 3.5 MeV with sub-0.1 mm-mrad emittance at 7 pC</a:t>
            </a:r>
          </a:p>
          <a:p>
            <a:pPr algn="just" eaLnBrk="0" fontAlgn="base" hangingPunct="0">
              <a:lnSpc>
                <a:spcPct val="120000"/>
              </a:lnSpc>
              <a:spcBef>
                <a:spcPct val="0"/>
              </a:spcBef>
              <a:spcAft>
                <a:spcPct val="0"/>
              </a:spcAft>
              <a:buFont typeface="Wingdings" pitchFamily="2" charset="2"/>
              <a:buChar char="Ø"/>
            </a:pPr>
            <a:r>
              <a:rPr lang="it-IT" sz="1400" b="1" i="1" smtClean="0">
                <a:solidFill>
                  <a:srgbClr val="196519"/>
                </a:solidFill>
              </a:rPr>
              <a:t>Applications: PWFA, coherent Cerenkov rad., electron diffraction</a:t>
            </a:r>
          </a:p>
        </p:txBody>
      </p:sp>
      <p:grpSp>
        <p:nvGrpSpPr>
          <p:cNvPr id="754706" name="Group 18"/>
          <p:cNvGrpSpPr>
            <a:grpSpLocks/>
          </p:cNvGrpSpPr>
          <p:nvPr/>
        </p:nvGrpSpPr>
        <p:grpSpPr bwMode="auto">
          <a:xfrm>
            <a:off x="4859338" y="765175"/>
            <a:ext cx="4206875" cy="3810000"/>
            <a:chOff x="3061" y="482"/>
            <a:chExt cx="2650" cy="2400"/>
          </a:xfrm>
        </p:grpSpPr>
        <p:pic>
          <p:nvPicPr>
            <p:cNvPr id="754695" name="Picture 28"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1" y="482"/>
              <a:ext cx="265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4705" name="Text Box 17"/>
            <p:cNvSpPr txBox="1">
              <a:spLocks noChangeArrowheads="1"/>
            </p:cNvSpPr>
            <p:nvPr/>
          </p:nvSpPr>
          <p:spPr bwMode="auto">
            <a:xfrm>
              <a:off x="4604" y="2516"/>
              <a:ext cx="870" cy="20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1500" smtClean="0">
                  <a:solidFill>
                    <a:srgbClr val="000000"/>
                  </a:solidFill>
                  <a:latin typeface="Calibri" pitchFamily="34" charset="0"/>
                </a:rPr>
                <a:t>SW 2.6-cell gun</a:t>
              </a:r>
              <a:endParaRPr lang="en-US" sz="1500" smtClean="0">
                <a:solidFill>
                  <a:srgbClr val="000000"/>
                </a:solidFill>
                <a:latin typeface="Calibri" pitchFamily="34" charset="0"/>
              </a:endParaRPr>
            </a:p>
          </p:txBody>
        </p:sp>
      </p:grpSp>
      <p:sp>
        <p:nvSpPr>
          <p:cNvPr id="754707" name="Rectangle 19"/>
          <p:cNvSpPr>
            <a:spLocks noChangeArrowheads="1"/>
          </p:cNvSpPr>
          <p:nvPr/>
        </p:nvSpPr>
        <p:spPr bwMode="auto">
          <a:xfrm>
            <a:off x="7515225" y="6111875"/>
            <a:ext cx="15843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900" b="1" i="1" smtClean="0">
                <a:solidFill>
                  <a:srgbClr val="333399"/>
                </a:solidFill>
                <a:latin typeface="Arial" pitchFamily="34" charset="0"/>
              </a:rPr>
              <a:t>Courtesy of</a:t>
            </a:r>
          </a:p>
          <a:p>
            <a:pPr algn="ctr" eaLnBrk="0" fontAlgn="base" hangingPunct="0">
              <a:spcBef>
                <a:spcPct val="0"/>
              </a:spcBef>
              <a:spcAft>
                <a:spcPct val="0"/>
              </a:spcAft>
            </a:pPr>
            <a:r>
              <a:rPr lang="en-US" sz="900" b="1" i="1" smtClean="0">
                <a:solidFill>
                  <a:srgbClr val="333399"/>
                </a:solidFill>
                <a:latin typeface="Arial" pitchFamily="34" charset="0"/>
              </a:rPr>
              <a:t>A. Valloni, J. Rosenzweig </a:t>
            </a:r>
          </a:p>
        </p:txBody>
      </p:sp>
    </p:spTree>
    <p:extLst>
      <p:ext uri="{BB962C8B-B14F-4D97-AF65-F5344CB8AC3E}">
        <p14:creationId xmlns:p14="http://schemas.microsoft.com/office/powerpoint/2010/main" val="2362484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2"/>
          <p:cNvSpPr>
            <a:spLocks noGrp="1"/>
          </p:cNvSpPr>
          <p:nvPr>
            <p:ph type="dt" sz="quarter" idx="10"/>
          </p:nvPr>
        </p:nvSpPr>
        <p:spPr>
          <a:noFill/>
        </p:spPr>
        <p:txBody>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r>
              <a:rPr lang="it-IT" sz="1200">
                <a:solidFill>
                  <a:srgbClr val="333399"/>
                </a:solidFill>
              </a:rPr>
              <a:t>GdA_LINAC12_XXVI Linear Accelerator Conference, Tel Aviv, Israel, September 9-14, 2012</a:t>
            </a:r>
            <a:endParaRPr lang="en-US" sz="1200">
              <a:solidFill>
                <a:srgbClr val="333399"/>
              </a:solidFill>
            </a:endParaRPr>
          </a:p>
        </p:txBody>
      </p:sp>
      <p:sp>
        <p:nvSpPr>
          <p:cNvPr id="20" name="Slide Number Placeholder 3"/>
          <p:cNvSpPr>
            <a:spLocks noGrp="1"/>
          </p:cNvSpPr>
          <p:nvPr>
            <p:ph type="sldNum" sz="quarter" idx="11"/>
          </p:nvPr>
        </p:nvSpPr>
        <p:spPr/>
        <p:txBody>
          <a:bodyPr/>
          <a:lstStyle/>
          <a:p>
            <a:pPr>
              <a:defRPr/>
            </a:pPr>
            <a:fld id="{458DF5C0-7C6B-429A-9A22-E6046B8D54F3}" type="slidenum">
              <a:rPr lang="en-US">
                <a:solidFill>
                  <a:srgbClr val="333399"/>
                </a:solidFill>
              </a:rPr>
              <a:pPr>
                <a:defRPr/>
              </a:pPr>
              <a:t>22</a:t>
            </a:fld>
            <a:endParaRPr lang="en-US">
              <a:solidFill>
                <a:srgbClr val="333399"/>
              </a:solidFill>
              <a:effectLst/>
            </a:endParaRPr>
          </a:p>
        </p:txBody>
      </p:sp>
      <p:grpSp>
        <p:nvGrpSpPr>
          <p:cNvPr id="4100" name="Group 15"/>
          <p:cNvGrpSpPr>
            <a:grpSpLocks/>
          </p:cNvGrpSpPr>
          <p:nvPr/>
        </p:nvGrpSpPr>
        <p:grpSpPr bwMode="auto">
          <a:xfrm>
            <a:off x="33338" y="598488"/>
            <a:ext cx="5976937" cy="2087562"/>
            <a:chOff x="843261" y="951178"/>
            <a:chExt cx="8994770" cy="3529802"/>
          </a:xfrm>
        </p:grpSpPr>
        <p:pic>
          <p:nvPicPr>
            <p:cNvPr id="41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61" y="951178"/>
              <a:ext cx="8994770" cy="352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6" name="Group 68"/>
            <p:cNvGrpSpPr>
              <a:grpSpLocks/>
            </p:cNvGrpSpPr>
            <p:nvPr/>
          </p:nvGrpSpPr>
          <p:grpSpPr bwMode="auto">
            <a:xfrm>
              <a:off x="2254941" y="2180485"/>
              <a:ext cx="1437602" cy="1429125"/>
              <a:chOff x="2254941" y="2180485"/>
              <a:chExt cx="1437602" cy="1429125"/>
            </a:xfrm>
          </p:grpSpPr>
          <p:cxnSp>
            <p:nvCxnSpPr>
              <p:cNvPr id="22" name="Elbow Connector 21"/>
              <p:cNvCxnSpPr>
                <a:stCxn id="4116" idx="1"/>
              </p:cNvCxnSpPr>
              <p:nvPr/>
            </p:nvCxnSpPr>
            <p:spPr>
              <a:xfrm rot="10800000" flipV="1">
                <a:off x="2255188" y="2365783"/>
                <a:ext cx="145733" cy="1242813"/>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sp>
            <p:nvSpPr>
              <p:cNvPr id="4116" name="TextBox 25"/>
              <p:cNvSpPr txBox="1">
                <a:spLocks noChangeArrowheads="1"/>
              </p:cNvSpPr>
              <p:nvPr/>
            </p:nvSpPr>
            <p:spPr bwMode="auto">
              <a:xfrm>
                <a:off x="2400612" y="2180485"/>
                <a:ext cx="1291931" cy="46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fontAlgn="base">
                  <a:spcBef>
                    <a:spcPct val="0"/>
                  </a:spcBef>
                  <a:spcAft>
                    <a:spcPct val="0"/>
                  </a:spcAft>
                </a:pPr>
                <a:r>
                  <a:rPr lang="en-US" sz="1200" b="1" i="1" smtClean="0">
                    <a:solidFill>
                      <a:srgbClr val="333399"/>
                    </a:solidFill>
                    <a:latin typeface="Verdana" pitchFamily="34" charset="0"/>
                  </a:rPr>
                  <a:t>72 Cells</a:t>
                </a:r>
              </a:p>
            </p:txBody>
          </p:sp>
        </p:grpSp>
        <p:grpSp>
          <p:nvGrpSpPr>
            <p:cNvPr id="4107" name="Group 67"/>
            <p:cNvGrpSpPr>
              <a:grpSpLocks/>
            </p:cNvGrpSpPr>
            <p:nvPr/>
          </p:nvGrpSpPr>
          <p:grpSpPr bwMode="auto">
            <a:xfrm>
              <a:off x="1455405" y="1283575"/>
              <a:ext cx="7633062" cy="2248581"/>
              <a:chOff x="1455405" y="1283575"/>
              <a:chExt cx="7633062" cy="2248581"/>
            </a:xfrm>
          </p:grpSpPr>
          <p:sp>
            <p:nvSpPr>
              <p:cNvPr id="4112" name="TextBox 27"/>
              <p:cNvSpPr txBox="1">
                <a:spLocks noChangeArrowheads="1"/>
              </p:cNvSpPr>
              <p:nvPr/>
            </p:nvSpPr>
            <p:spPr bwMode="auto">
              <a:xfrm>
                <a:off x="2363250" y="1283575"/>
                <a:ext cx="1325931" cy="46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fontAlgn="base">
                  <a:spcBef>
                    <a:spcPct val="0"/>
                  </a:spcBef>
                  <a:spcAft>
                    <a:spcPct val="0"/>
                  </a:spcAft>
                </a:pPr>
                <a:r>
                  <a:rPr lang="en-US" sz="1200" b="1" i="1" smtClean="0">
                    <a:solidFill>
                      <a:srgbClr val="333399"/>
                    </a:solidFill>
                    <a:latin typeface="Verdana" pitchFamily="34" charset="0"/>
                  </a:rPr>
                  <a:t>2 Coupl.</a:t>
                </a:r>
              </a:p>
            </p:txBody>
          </p:sp>
          <p:cxnSp>
            <p:nvCxnSpPr>
              <p:cNvPr id="46" name="Elbow Connector 21"/>
              <p:cNvCxnSpPr>
                <a:stCxn id="4112" idx="1"/>
              </p:cNvCxnSpPr>
              <p:nvPr/>
            </p:nvCxnSpPr>
            <p:spPr>
              <a:xfrm rot="10800000" flipV="1">
                <a:off x="1454857" y="1469240"/>
                <a:ext cx="907839" cy="2064198"/>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8" name="Elbow Connector 21"/>
              <p:cNvCxnSpPr>
                <a:stCxn id="4112" idx="3"/>
              </p:cNvCxnSpPr>
              <p:nvPr/>
            </p:nvCxnSpPr>
            <p:spPr>
              <a:xfrm flipV="1">
                <a:off x="3786570" y="1343080"/>
                <a:ext cx="5301300" cy="126159"/>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4108" name="Group 69"/>
            <p:cNvGrpSpPr>
              <a:grpSpLocks/>
            </p:cNvGrpSpPr>
            <p:nvPr/>
          </p:nvGrpSpPr>
          <p:grpSpPr bwMode="auto">
            <a:xfrm>
              <a:off x="5557273" y="1993289"/>
              <a:ext cx="2706156" cy="2176415"/>
              <a:chOff x="5420113" y="2039009"/>
              <a:chExt cx="2706156" cy="2176415"/>
            </a:xfrm>
          </p:grpSpPr>
          <p:sp>
            <p:nvSpPr>
              <p:cNvPr id="4109" name="TextBox 55"/>
              <p:cNvSpPr txBox="1">
                <a:spLocks noChangeArrowheads="1"/>
              </p:cNvSpPr>
              <p:nvPr/>
            </p:nvSpPr>
            <p:spPr bwMode="auto">
              <a:xfrm>
                <a:off x="5749724" y="3133925"/>
                <a:ext cx="2013495" cy="108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200" b="1" i="1" smtClean="0">
                    <a:solidFill>
                      <a:srgbClr val="333399"/>
                    </a:solidFill>
                    <a:latin typeface="Verdana" pitchFamily="34" charset="0"/>
                  </a:rPr>
                  <a:t>2 Regions for monitoring wakefields</a:t>
                </a:r>
              </a:p>
            </p:txBody>
          </p:sp>
          <p:cxnSp>
            <p:nvCxnSpPr>
              <p:cNvPr id="57" name="Elbow Connector 21"/>
              <p:cNvCxnSpPr>
                <a:stCxn id="4109" idx="1"/>
              </p:cNvCxnSpPr>
              <p:nvPr/>
            </p:nvCxnSpPr>
            <p:spPr>
              <a:xfrm rot="10800000">
                <a:off x="5419695" y="2878564"/>
                <a:ext cx="327301" cy="716698"/>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2" name="Elbow Connector 21"/>
              <p:cNvCxnSpPr>
                <a:stCxn id="4109" idx="3"/>
              </p:cNvCxnSpPr>
              <p:nvPr/>
            </p:nvCxnSpPr>
            <p:spPr>
              <a:xfrm flipV="1">
                <a:off x="7763353" y="2038392"/>
                <a:ext cx="363136" cy="1556871"/>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grpSp>
      </p:grpSp>
      <p:sp>
        <p:nvSpPr>
          <p:cNvPr id="4101" name="Rectangle 16"/>
          <p:cNvSpPr>
            <a:spLocks noChangeArrowheads="1"/>
          </p:cNvSpPr>
          <p:nvPr/>
        </p:nvSpPr>
        <p:spPr bwMode="auto">
          <a:xfrm>
            <a:off x="2933700" y="28575"/>
            <a:ext cx="35893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500" b="1" i="1" smtClean="0">
                <a:solidFill>
                  <a:srgbClr val="333399"/>
                </a:solidFill>
                <a:latin typeface="Arial" pitchFamily="34" charset="0"/>
              </a:rPr>
              <a:t>Accelerating Structure</a:t>
            </a:r>
            <a:endParaRPr lang="it-IT" sz="2500" b="1" i="1" smtClean="0">
              <a:solidFill>
                <a:srgbClr val="333399"/>
              </a:solidFill>
              <a:latin typeface="Arial" pitchFamily="34" charset="0"/>
            </a:endParaRPr>
          </a:p>
        </p:txBody>
      </p:sp>
      <p:graphicFrame>
        <p:nvGraphicFramePr>
          <p:cNvPr id="4102" name="Object 77"/>
          <p:cNvGraphicFramePr>
            <a:graphicFrameLocks noGrp="1" noChangeAspect="1"/>
          </p:cNvGraphicFramePr>
          <p:nvPr>
            <p:ph/>
          </p:nvPr>
        </p:nvGraphicFramePr>
        <p:xfrm>
          <a:off x="5218113" y="3357563"/>
          <a:ext cx="3808412" cy="2357437"/>
        </p:xfrm>
        <a:graphic>
          <a:graphicData uri="http://schemas.openxmlformats.org/presentationml/2006/ole">
            <mc:AlternateContent xmlns:mc="http://schemas.openxmlformats.org/markup-compatibility/2006">
              <mc:Choice xmlns:v="urn:schemas-microsoft-com:vml" Requires="v">
                <p:oleObj spid="_x0000_s6163" name="Foglio di lavoro" r:id="rId5" imgW="4076581" imgH="2533531" progId="Excel.Sheet.8">
                  <p:embed/>
                </p:oleObj>
              </mc:Choice>
              <mc:Fallback>
                <p:oleObj name="Foglio di lavoro" r:id="rId5" imgW="4076581" imgH="2533531" progId="Excel.Shee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113" y="3357563"/>
                        <a:ext cx="3808412" cy="235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620713"/>
            <a:ext cx="316865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0" descr="P10303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2636838"/>
            <a:ext cx="49688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695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44450" y="6569075"/>
            <a:ext cx="8559998" cy="249238"/>
          </a:xfrm>
        </p:spPr>
        <p:txBody>
          <a:bodyPr/>
          <a:lstStyle/>
          <a:p>
            <a:r>
              <a:rPr lang="it-IT" dirty="0">
                <a:solidFill>
                  <a:srgbClr val="333399"/>
                </a:solidFill>
              </a:rPr>
              <a:t>GdA_LINAC12_XXVI Linear Accelerator Conference, Tel Aviv, Israel, September 9-14, 2012</a:t>
            </a:r>
            <a:endParaRPr lang="en-US" dirty="0">
              <a:solidFill>
                <a:srgbClr val="333399"/>
              </a:solidFill>
            </a:endParaRPr>
          </a:p>
        </p:txBody>
      </p:sp>
      <p:sp>
        <p:nvSpPr>
          <p:cNvPr id="11" name="Slide Number Placeholder 4"/>
          <p:cNvSpPr>
            <a:spLocks noGrp="1"/>
          </p:cNvSpPr>
          <p:nvPr>
            <p:ph type="sldNum" sz="quarter" idx="11"/>
          </p:nvPr>
        </p:nvSpPr>
        <p:spPr/>
        <p:txBody>
          <a:bodyPr/>
          <a:lstStyle/>
          <a:p>
            <a:fld id="{D081CCA6-DE36-438E-9CF7-4D1F620916AE}" type="slidenum">
              <a:rPr lang="en-US">
                <a:solidFill>
                  <a:srgbClr val="333399"/>
                </a:solidFill>
              </a:rPr>
              <a:pPr/>
              <a:t>23</a:t>
            </a:fld>
            <a:endParaRPr lang="en-US">
              <a:solidFill>
                <a:srgbClr val="333399"/>
              </a:solidFill>
              <a:effectLst/>
            </a:endParaRPr>
          </a:p>
        </p:txBody>
      </p:sp>
      <p:sp>
        <p:nvSpPr>
          <p:cNvPr id="989186" name="Rectangle 2"/>
          <p:cNvSpPr>
            <a:spLocks noChangeArrowheads="1"/>
          </p:cNvSpPr>
          <p:nvPr/>
        </p:nvSpPr>
        <p:spPr bwMode="auto">
          <a:xfrm>
            <a:off x="2611438" y="41275"/>
            <a:ext cx="39592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500" b="1" i="1" smtClean="0">
                <a:solidFill>
                  <a:srgbClr val="333399"/>
                </a:solidFill>
                <a:latin typeface="Arial" pitchFamily="34" charset="0"/>
              </a:rPr>
              <a:t>LLNL Gamma-ray source</a:t>
            </a:r>
          </a:p>
        </p:txBody>
      </p:sp>
      <p:pic>
        <p:nvPicPr>
          <p:cNvPr id="989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8" y="663575"/>
            <a:ext cx="5329237"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9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850900"/>
            <a:ext cx="5762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9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1444625"/>
            <a:ext cx="9083675"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9190" name="Text Box 6"/>
          <p:cNvSpPr txBox="1">
            <a:spLocks noChangeArrowheads="1"/>
          </p:cNvSpPr>
          <p:nvPr/>
        </p:nvSpPr>
        <p:spPr bwMode="auto">
          <a:xfrm>
            <a:off x="3995738" y="1628775"/>
            <a:ext cx="5041900" cy="1082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lnSpc>
                <a:spcPct val="120000"/>
              </a:lnSpc>
              <a:spcBef>
                <a:spcPct val="0"/>
              </a:spcBef>
              <a:spcAft>
                <a:spcPct val="0"/>
              </a:spcAft>
              <a:buFont typeface="Wingdings" pitchFamily="2" charset="2"/>
              <a:buNone/>
            </a:pPr>
            <a:r>
              <a:rPr lang="it-IT" b="1" i="1" smtClean="0">
                <a:solidFill>
                  <a:srgbClr val="FF9900"/>
                </a:solidFill>
                <a:latin typeface="Arial" pitchFamily="34" charset="0"/>
              </a:rPr>
              <a:t>Two XL4 Klystrons + RF pulse compressor</a:t>
            </a:r>
          </a:p>
          <a:p>
            <a:pPr algn="r" eaLnBrk="0" fontAlgn="base" hangingPunct="0">
              <a:lnSpc>
                <a:spcPct val="120000"/>
              </a:lnSpc>
              <a:spcBef>
                <a:spcPct val="0"/>
              </a:spcBef>
              <a:spcAft>
                <a:spcPct val="0"/>
              </a:spcAft>
              <a:buFont typeface="Wingdings" pitchFamily="2" charset="2"/>
              <a:buNone/>
            </a:pPr>
            <a:r>
              <a:rPr lang="it-IT" b="1" i="1" smtClean="0">
                <a:solidFill>
                  <a:srgbClr val="FF9900"/>
                </a:solidFill>
                <a:latin typeface="Arial" pitchFamily="34" charset="0"/>
              </a:rPr>
              <a:t>Six SLAC T53 accel. str. (@70 MV/m)</a:t>
            </a:r>
          </a:p>
          <a:p>
            <a:pPr algn="r" eaLnBrk="0" fontAlgn="base" hangingPunct="0">
              <a:lnSpc>
                <a:spcPct val="120000"/>
              </a:lnSpc>
              <a:spcBef>
                <a:spcPct val="0"/>
              </a:spcBef>
              <a:spcAft>
                <a:spcPct val="0"/>
              </a:spcAft>
              <a:buFont typeface="Wingdings" pitchFamily="2" charset="2"/>
              <a:buNone/>
            </a:pPr>
            <a:r>
              <a:rPr lang="it-IT" b="1" i="1" smtClean="0">
                <a:solidFill>
                  <a:srgbClr val="FF9900"/>
                </a:solidFill>
                <a:latin typeface="Arial" pitchFamily="34" charset="0"/>
              </a:rPr>
              <a:t>Mark-1 Photo-injector</a:t>
            </a:r>
            <a:r>
              <a:rPr lang="it-IT" b="1" i="1" smtClean="0">
                <a:solidFill>
                  <a:srgbClr val="333399"/>
                </a:solidFill>
                <a:latin typeface="Arial" pitchFamily="34" charset="0"/>
              </a:rPr>
              <a:t> </a:t>
            </a:r>
            <a:endParaRPr lang="en-US" b="1" i="1" smtClean="0">
              <a:solidFill>
                <a:srgbClr val="333399"/>
              </a:solidFill>
              <a:latin typeface="Arial" pitchFamily="34" charset="0"/>
            </a:endParaRPr>
          </a:p>
        </p:txBody>
      </p:sp>
      <p:sp>
        <p:nvSpPr>
          <p:cNvPr id="989191" name="Text Box 7"/>
          <p:cNvSpPr txBox="1">
            <a:spLocks noChangeArrowheads="1"/>
          </p:cNvSpPr>
          <p:nvPr/>
        </p:nvSpPr>
        <p:spPr bwMode="auto">
          <a:xfrm>
            <a:off x="8307388" y="6094413"/>
            <a:ext cx="819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900" b="1" i="1" smtClean="0">
                <a:solidFill>
                  <a:srgbClr val="333399"/>
                </a:solidFill>
                <a:latin typeface="Arial" pitchFamily="34" charset="0"/>
              </a:rPr>
              <a:t>Courtesy of</a:t>
            </a:r>
          </a:p>
          <a:p>
            <a:pPr algn="ctr" eaLnBrk="0" fontAlgn="base" hangingPunct="0">
              <a:spcBef>
                <a:spcPct val="0"/>
              </a:spcBef>
              <a:spcAft>
                <a:spcPct val="0"/>
              </a:spcAft>
            </a:pPr>
            <a:r>
              <a:rPr lang="it-IT" sz="900" b="1" i="1" smtClean="0">
                <a:solidFill>
                  <a:srgbClr val="333399"/>
                </a:solidFill>
                <a:latin typeface="Arial" pitchFamily="34" charset="0"/>
              </a:rPr>
              <a:t>C. Barty </a:t>
            </a:r>
            <a:endParaRPr lang="en-US" sz="900" b="1" i="1" smtClean="0">
              <a:solidFill>
                <a:srgbClr val="333399"/>
              </a:solidFill>
              <a:latin typeface="Arial" pitchFamily="34" charset="0"/>
            </a:endParaRPr>
          </a:p>
        </p:txBody>
      </p:sp>
      <p:sp>
        <p:nvSpPr>
          <p:cNvPr id="989192" name="Text Box 8"/>
          <p:cNvSpPr txBox="1">
            <a:spLocks noChangeArrowheads="1"/>
          </p:cNvSpPr>
          <p:nvPr/>
        </p:nvSpPr>
        <p:spPr bwMode="auto">
          <a:xfrm>
            <a:off x="2843213" y="5103813"/>
            <a:ext cx="4684712" cy="13620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it-IT" sz="2500" b="1" i="1" smtClean="0">
                <a:solidFill>
                  <a:srgbClr val="333399"/>
                </a:solidFill>
                <a:latin typeface="Symbol" pitchFamily="18" charset="2"/>
              </a:rPr>
              <a:t>g</a:t>
            </a:r>
            <a:r>
              <a:rPr lang="it-IT" sz="2100" b="1" i="1" smtClean="0">
                <a:solidFill>
                  <a:srgbClr val="333399"/>
                </a:solidFill>
                <a:latin typeface="Arial" pitchFamily="34" charset="0"/>
              </a:rPr>
              <a:t>-rays 0.5 - 2.5 MeV</a:t>
            </a:r>
          </a:p>
          <a:p>
            <a:pPr algn="ctr" fontAlgn="base">
              <a:spcBef>
                <a:spcPct val="0"/>
              </a:spcBef>
              <a:spcAft>
                <a:spcPct val="0"/>
              </a:spcAft>
            </a:pPr>
            <a:r>
              <a:rPr lang="it-IT" b="1" i="1" smtClean="0">
                <a:solidFill>
                  <a:srgbClr val="333399"/>
                </a:solidFill>
                <a:latin typeface="Arial" pitchFamily="34" charset="0"/>
              </a:rPr>
              <a:t>(10</a:t>
            </a:r>
            <a:r>
              <a:rPr lang="it-IT" b="1" i="1" baseline="30000" smtClean="0">
                <a:solidFill>
                  <a:srgbClr val="333399"/>
                </a:solidFill>
                <a:latin typeface="Arial" pitchFamily="34" charset="0"/>
              </a:rPr>
              <a:t>20</a:t>
            </a:r>
            <a:r>
              <a:rPr lang="it-IT" b="1" i="1" smtClean="0">
                <a:solidFill>
                  <a:srgbClr val="333399"/>
                </a:solidFill>
                <a:latin typeface="Arial" pitchFamily="34" charset="0"/>
              </a:rPr>
              <a:t> ph/sec/mm</a:t>
            </a:r>
            <a:r>
              <a:rPr lang="it-IT" b="1" i="1" baseline="30000" smtClean="0">
                <a:solidFill>
                  <a:srgbClr val="333399"/>
                </a:solidFill>
                <a:latin typeface="Arial" pitchFamily="34" charset="0"/>
              </a:rPr>
              <a:t>2</a:t>
            </a:r>
            <a:r>
              <a:rPr lang="it-IT" b="1" i="1" smtClean="0">
                <a:solidFill>
                  <a:srgbClr val="333399"/>
                </a:solidFill>
                <a:latin typeface="Arial" pitchFamily="34" charset="0"/>
              </a:rPr>
              <a:t>/mrad</a:t>
            </a:r>
            <a:r>
              <a:rPr lang="it-IT" b="1" i="1" baseline="30000" smtClean="0">
                <a:solidFill>
                  <a:srgbClr val="333399"/>
                </a:solidFill>
                <a:latin typeface="Arial" pitchFamily="34" charset="0"/>
              </a:rPr>
              <a:t>2</a:t>
            </a:r>
            <a:r>
              <a:rPr lang="it-IT" b="1" i="1" smtClean="0">
                <a:solidFill>
                  <a:srgbClr val="333399"/>
                </a:solidFill>
                <a:latin typeface="Arial" pitchFamily="34" charset="0"/>
              </a:rPr>
              <a:t>/0.1%bw)</a:t>
            </a:r>
          </a:p>
          <a:p>
            <a:pPr algn="ctr" fontAlgn="base">
              <a:spcBef>
                <a:spcPct val="0"/>
              </a:spcBef>
              <a:spcAft>
                <a:spcPct val="0"/>
              </a:spcAft>
            </a:pPr>
            <a:r>
              <a:rPr lang="it-IT" b="1" i="1" smtClean="0">
                <a:solidFill>
                  <a:srgbClr val="333399"/>
                </a:solidFill>
                <a:latin typeface="Arial" pitchFamily="34" charset="0"/>
              </a:rPr>
              <a:t>for</a:t>
            </a:r>
          </a:p>
          <a:p>
            <a:pPr algn="ctr" fontAlgn="base">
              <a:spcBef>
                <a:spcPct val="0"/>
              </a:spcBef>
              <a:spcAft>
                <a:spcPct val="0"/>
              </a:spcAft>
            </a:pPr>
            <a:r>
              <a:rPr lang="it-IT" b="1" i="1" smtClean="0">
                <a:solidFill>
                  <a:srgbClr val="333399"/>
                </a:solidFill>
                <a:latin typeface="Arial" pitchFamily="34" charset="0"/>
              </a:rPr>
              <a:t>Nuclear Resonance Fluorescence (NRF)</a:t>
            </a:r>
            <a:r>
              <a:rPr lang="it-IT" sz="2100" smtClean="0">
                <a:solidFill>
                  <a:srgbClr val="333399"/>
                </a:solidFill>
                <a:latin typeface="Arial" pitchFamily="34" charset="0"/>
              </a:rPr>
              <a:t> </a:t>
            </a:r>
            <a:r>
              <a:rPr lang="it-IT" smtClean="0">
                <a:solidFill>
                  <a:srgbClr val="000000"/>
                </a:solidFill>
                <a:latin typeface="Arial" pitchFamily="34" charset="0"/>
              </a:rPr>
              <a:t> </a:t>
            </a:r>
            <a:endParaRPr lang="en-US" smtClean="0">
              <a:solidFill>
                <a:srgbClr val="000000"/>
              </a:solidFill>
              <a:latin typeface="Arial" pitchFamily="34" charset="0"/>
            </a:endParaRPr>
          </a:p>
        </p:txBody>
      </p:sp>
      <p:sp>
        <p:nvSpPr>
          <p:cNvPr id="989195" name="AutoShape 11"/>
          <p:cNvSpPr>
            <a:spLocks/>
          </p:cNvSpPr>
          <p:nvPr/>
        </p:nvSpPr>
        <p:spPr bwMode="auto">
          <a:xfrm rot="17658655">
            <a:off x="6731794" y="1088231"/>
            <a:ext cx="287338" cy="4537075"/>
          </a:xfrm>
          <a:prstGeom prst="rightBrace">
            <a:avLst>
              <a:gd name="adj1" fmla="val 131584"/>
              <a:gd name="adj2" fmla="val 50000"/>
            </a:avLst>
          </a:prstGeom>
          <a:noFill/>
          <a:ln w="38100">
            <a:solidFill>
              <a:srgbClr val="FE9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sz="1400" smtClean="0">
              <a:solidFill>
                <a:srgbClr val="000000"/>
              </a:solidFill>
              <a:latin typeface="Arial" pitchFamily="34" charset="0"/>
            </a:endParaRPr>
          </a:p>
        </p:txBody>
      </p:sp>
    </p:spTree>
    <p:extLst>
      <p:ext uri="{BB962C8B-B14F-4D97-AF65-F5344CB8AC3E}">
        <p14:creationId xmlns:p14="http://schemas.microsoft.com/office/powerpoint/2010/main" val="9686426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3" descr="KVI_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228600"/>
            <a:ext cx="706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3" descr="zfel"/>
          <p:cNvPicPr>
            <a:picLocks noChangeAspect="1" noChangeArrowheads="1"/>
          </p:cNvPicPr>
          <p:nvPr/>
        </p:nvPicPr>
        <p:blipFill>
          <a:blip r:embed="rId3">
            <a:extLst>
              <a:ext uri="{28A0092B-C50C-407E-A947-70E740481C1C}">
                <a14:useLocalDpi xmlns:a14="http://schemas.microsoft.com/office/drawing/2010/main" val="0"/>
              </a:ext>
            </a:extLst>
          </a:blip>
          <a:srcRect l="9863"/>
          <a:stretch>
            <a:fillRect/>
          </a:stretch>
        </p:blipFill>
        <p:spPr bwMode="auto">
          <a:xfrm>
            <a:off x="0" y="0"/>
            <a:ext cx="2117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RUGR_logoENv_rood_RG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5800" y="1524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Line 4"/>
          <p:cNvSpPr>
            <a:spLocks noChangeShapeType="1"/>
          </p:cNvSpPr>
          <p:nvPr/>
        </p:nvSpPr>
        <p:spPr bwMode="auto">
          <a:xfrm>
            <a:off x="0" y="685800"/>
            <a:ext cx="9144000"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mtClean="0">
              <a:solidFill>
                <a:prstClr val="black"/>
              </a:solidFill>
              <a:latin typeface="Arial" pitchFamily="34" charset="0"/>
            </a:endParaRPr>
          </a:p>
        </p:txBody>
      </p:sp>
      <p:sp>
        <p:nvSpPr>
          <p:cNvPr id="7174" name="TextBox 5"/>
          <p:cNvSpPr txBox="1">
            <a:spLocks noChangeArrowheads="1"/>
          </p:cNvSpPr>
          <p:nvPr/>
        </p:nvSpPr>
        <p:spPr bwMode="auto">
          <a:xfrm>
            <a:off x="2895600" y="152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prstClr val="black"/>
                </a:solidFill>
              </a:rPr>
              <a:t>X-band linac concept</a:t>
            </a:r>
          </a:p>
        </p:txBody>
      </p:sp>
      <p:pic>
        <p:nvPicPr>
          <p:cNvPr id="7175" name="Picture 6" descr="zfel_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82089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8"/>
          <p:cNvSpPr txBox="1">
            <a:spLocks noChangeArrowheads="1"/>
          </p:cNvSpPr>
          <p:nvPr/>
        </p:nvSpPr>
        <p:spPr bwMode="auto">
          <a:xfrm>
            <a:off x="533400" y="4191000"/>
            <a:ext cx="838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eaLnBrk="0" hangingPunct="0">
              <a:defRPr>
                <a:solidFill>
                  <a:schemeClr val="tx1"/>
                </a:solidFill>
                <a:latin typeface="Arial" pitchFamily="34" charset="0"/>
              </a:defRPr>
            </a:lvl1pPr>
            <a:lvl2pPr marL="742950" indent="-285750" defTabSz="228600" eaLnBrk="0" hangingPunct="0">
              <a:defRPr>
                <a:solidFill>
                  <a:schemeClr val="tx1"/>
                </a:solidFill>
                <a:latin typeface="Arial" pitchFamily="34" charset="0"/>
              </a:defRPr>
            </a:lvl2pPr>
            <a:lvl3pPr marL="1143000" indent="-228600" defTabSz="228600" eaLnBrk="0" hangingPunct="0">
              <a:defRPr>
                <a:solidFill>
                  <a:schemeClr val="tx1"/>
                </a:solidFill>
                <a:latin typeface="Arial" pitchFamily="34" charset="0"/>
              </a:defRPr>
            </a:lvl3pPr>
            <a:lvl4pPr marL="1600200" indent="-228600" defTabSz="228600" eaLnBrk="0" hangingPunct="0">
              <a:defRPr>
                <a:solidFill>
                  <a:schemeClr val="tx1"/>
                </a:solidFill>
                <a:latin typeface="Arial" pitchFamily="34" charset="0"/>
              </a:defRPr>
            </a:lvl4pPr>
            <a:lvl5pPr marL="2057400" indent="-228600" defTabSz="228600" eaLnBrk="0" hangingPunct="0">
              <a:defRPr>
                <a:solidFill>
                  <a:schemeClr val="tx1"/>
                </a:solidFill>
                <a:latin typeface="Arial" pitchFamily="34" charset="0"/>
              </a:defRPr>
            </a:lvl5pPr>
            <a:lvl6pPr marL="2514600" indent="-228600" defTabSz="228600" eaLnBrk="0" fontAlgn="base" hangingPunct="0">
              <a:spcBef>
                <a:spcPct val="0"/>
              </a:spcBef>
              <a:spcAft>
                <a:spcPct val="0"/>
              </a:spcAft>
              <a:defRPr>
                <a:solidFill>
                  <a:schemeClr val="tx1"/>
                </a:solidFill>
                <a:latin typeface="Arial" pitchFamily="34" charset="0"/>
              </a:defRPr>
            </a:lvl6pPr>
            <a:lvl7pPr marL="2971800" indent="-228600" defTabSz="228600" eaLnBrk="0" fontAlgn="base" hangingPunct="0">
              <a:spcBef>
                <a:spcPct val="0"/>
              </a:spcBef>
              <a:spcAft>
                <a:spcPct val="0"/>
              </a:spcAft>
              <a:defRPr>
                <a:solidFill>
                  <a:schemeClr val="tx1"/>
                </a:solidFill>
                <a:latin typeface="Arial" pitchFamily="34" charset="0"/>
              </a:defRPr>
            </a:lvl7pPr>
            <a:lvl8pPr marL="3429000" indent="-228600" defTabSz="228600" eaLnBrk="0" fontAlgn="base" hangingPunct="0">
              <a:spcBef>
                <a:spcPct val="0"/>
              </a:spcBef>
              <a:spcAft>
                <a:spcPct val="0"/>
              </a:spcAft>
              <a:defRPr>
                <a:solidFill>
                  <a:schemeClr val="tx1"/>
                </a:solidFill>
                <a:latin typeface="Arial" pitchFamily="34" charset="0"/>
              </a:defRPr>
            </a:lvl8pPr>
            <a:lvl9pPr marL="3886200" indent="-228600" defTabSz="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en-US" smtClean="0">
                <a:solidFill>
                  <a:prstClr val="black"/>
                </a:solidFill>
              </a:rPr>
              <a:t>  3 of 4 standaard 3 m lange S-band versnelstructuren die een 5 ps 	electronbunch versnellen tot </a:t>
            </a:r>
            <a:r>
              <a:rPr lang="en-US" smtClean="0">
                <a:solidFill>
                  <a:prstClr val="black"/>
                </a:solidFill>
                <a:sym typeface="Symbol" pitchFamily="18" charset="2"/>
              </a:rPr>
              <a:t> 240 MeV</a:t>
            </a:r>
          </a:p>
          <a:p>
            <a:pPr eaLnBrk="1" fontAlgn="base" hangingPunct="1">
              <a:spcBef>
                <a:spcPct val="0"/>
              </a:spcBef>
              <a:spcAft>
                <a:spcPct val="0"/>
              </a:spcAft>
              <a:buFont typeface="Arial" pitchFamily="34" charset="0"/>
              <a:buChar char="•"/>
            </a:pPr>
            <a:r>
              <a:rPr lang="en-US" smtClean="0">
                <a:solidFill>
                  <a:prstClr val="black"/>
                </a:solidFill>
                <a:sym typeface="Symbol" pitchFamily="18" charset="2"/>
              </a:rPr>
              <a:t>  X-band linearizer remt bundel af met  40 MeV</a:t>
            </a:r>
          </a:p>
          <a:p>
            <a:pPr eaLnBrk="1" fontAlgn="base" hangingPunct="1">
              <a:spcBef>
                <a:spcPct val="0"/>
              </a:spcBef>
              <a:spcAft>
                <a:spcPct val="0"/>
              </a:spcAft>
              <a:buFont typeface="Arial" pitchFamily="34" charset="0"/>
              <a:buChar char="•"/>
            </a:pPr>
            <a:r>
              <a:rPr lang="en-US" smtClean="0">
                <a:solidFill>
                  <a:prstClr val="black"/>
                </a:solidFill>
                <a:sym typeface="Symbol" pitchFamily="18" charset="2"/>
              </a:rPr>
              <a:t>  bunchcompressie tot 1 ps in magnetische chicane BC1</a:t>
            </a:r>
          </a:p>
          <a:p>
            <a:pPr eaLnBrk="1" fontAlgn="base" hangingPunct="1">
              <a:spcBef>
                <a:spcPct val="0"/>
              </a:spcBef>
              <a:spcAft>
                <a:spcPct val="0"/>
              </a:spcAft>
              <a:buFont typeface="Arial" pitchFamily="34" charset="0"/>
              <a:buChar char="•"/>
            </a:pPr>
            <a:r>
              <a:rPr lang="en-US" smtClean="0">
                <a:solidFill>
                  <a:prstClr val="black"/>
                </a:solidFill>
                <a:sym typeface="Symbol" pitchFamily="18" charset="2"/>
              </a:rPr>
              <a:t>  2 X-band main linac secties, elk bestaande uit 8 0.5 m lange versnelstructuren 	met versnelgradient van 100 MV/m</a:t>
            </a:r>
            <a:r>
              <a:rPr lang="en-US" smtClean="0">
                <a:solidFill>
                  <a:prstClr val="black"/>
                </a:solidFill>
              </a:rPr>
              <a:t> </a:t>
            </a:r>
          </a:p>
          <a:p>
            <a:pPr eaLnBrk="1" fontAlgn="base" hangingPunct="1">
              <a:spcBef>
                <a:spcPct val="0"/>
              </a:spcBef>
              <a:spcAft>
                <a:spcPct val="0"/>
              </a:spcAft>
              <a:buFont typeface="Arial" pitchFamily="34" charset="0"/>
              <a:buChar char="•"/>
            </a:pPr>
            <a:r>
              <a:rPr lang="en-US" smtClean="0">
                <a:solidFill>
                  <a:prstClr val="black"/>
                </a:solidFill>
              </a:rPr>
              <a:t>  bunchcompressie tot 50 fs in magnetische chicane BC2</a:t>
            </a:r>
          </a:p>
          <a:p>
            <a:pPr eaLnBrk="1" fontAlgn="base" hangingPunct="1">
              <a:spcBef>
                <a:spcPct val="0"/>
              </a:spcBef>
              <a:spcAft>
                <a:spcPct val="0"/>
              </a:spcAft>
              <a:buFont typeface="Arial" pitchFamily="34" charset="0"/>
              <a:buChar char="•"/>
            </a:pPr>
            <a:r>
              <a:rPr lang="en-US" smtClean="0">
                <a:solidFill>
                  <a:prstClr val="black"/>
                </a:solidFill>
              </a:rPr>
              <a:t>  magnetische dogleg naar undulator</a:t>
            </a:r>
          </a:p>
        </p:txBody>
      </p:sp>
    </p:spTree>
    <p:extLst>
      <p:ext uri="{BB962C8B-B14F-4D97-AF65-F5344CB8AC3E}">
        <p14:creationId xmlns:p14="http://schemas.microsoft.com/office/powerpoint/2010/main" val="2780085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116632"/>
            <a:ext cx="7066529" cy="830997"/>
          </a:xfrm>
          <a:prstGeom prst="rect">
            <a:avLst/>
          </a:prstGeom>
          <a:noFill/>
        </p:spPr>
        <p:txBody>
          <a:bodyPr wrap="square" rtlCol="0">
            <a:spAutoFit/>
          </a:bodyPr>
          <a:lstStyle/>
          <a:p>
            <a:pPr algn="ctr"/>
            <a:r>
              <a:rPr lang="en-GB" sz="2400" dirty="0" smtClean="0"/>
              <a:t>An incomplete, but on-going attempt at a summary of industrial rf linacs</a:t>
            </a:r>
            <a:endParaRPr lang="en-GB" sz="2400" dirty="0"/>
          </a:p>
        </p:txBody>
      </p:sp>
      <p:sp>
        <p:nvSpPr>
          <p:cNvPr id="5" name="TextBox 4"/>
          <p:cNvSpPr txBox="1"/>
          <p:nvPr/>
        </p:nvSpPr>
        <p:spPr>
          <a:xfrm>
            <a:off x="179512" y="5661248"/>
            <a:ext cx="8856984" cy="646331"/>
          </a:xfrm>
          <a:prstGeom prst="rect">
            <a:avLst/>
          </a:prstGeom>
          <a:noFill/>
        </p:spPr>
        <p:txBody>
          <a:bodyPr wrap="square" rtlCol="0">
            <a:spAutoFit/>
          </a:bodyPr>
          <a:lstStyle/>
          <a:p>
            <a:pPr algn="ctr"/>
            <a:r>
              <a:rPr lang="en-GB" b="1" dirty="0" smtClean="0">
                <a:solidFill>
                  <a:srgbClr val="FF0000"/>
                </a:solidFill>
              </a:rPr>
              <a:t>Comments and help requested to expand this list! This is just the beginning in a long program of work.</a:t>
            </a:r>
            <a:endParaRPr lang="en-GB" b="1"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65060211"/>
              </p:ext>
            </p:extLst>
          </p:nvPr>
        </p:nvGraphicFramePr>
        <p:xfrm>
          <a:off x="148380" y="1052736"/>
          <a:ext cx="8856984" cy="4578167"/>
        </p:xfrm>
        <a:graphic>
          <a:graphicData uri="http://schemas.openxmlformats.org/drawingml/2006/table">
            <a:tbl>
              <a:tblPr>
                <a:tableStyleId>{5C22544A-7EE6-4342-B048-85BDC9FD1C3A}</a:tableStyleId>
              </a:tblPr>
              <a:tblGrid>
                <a:gridCol w="267631"/>
                <a:gridCol w="267631"/>
                <a:gridCol w="267631"/>
                <a:gridCol w="439189"/>
                <a:gridCol w="622185"/>
                <a:gridCol w="2086149"/>
                <a:gridCol w="1948903"/>
                <a:gridCol w="2957665"/>
              </a:tblGrid>
              <a:tr h="127657">
                <a:tc>
                  <a:txBody>
                    <a:bodyPr/>
                    <a:lstStyle/>
                    <a:p>
                      <a:pPr algn="l" fontAlgn="b"/>
                      <a:endParaRPr lang="en-GB" sz="800" b="0" i="0" u="none" strike="noStrike" dirty="0">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Typical parameters</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Examples</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Source</a:t>
                      </a:r>
                      <a:endParaRPr lang="en-GB" sz="800" b="0" i="0" u="none" strike="noStrike">
                        <a:solidFill>
                          <a:srgbClr val="000000"/>
                        </a:solidFill>
                        <a:effectLst/>
                        <a:latin typeface="Calibri"/>
                      </a:endParaRPr>
                    </a:p>
                  </a:txBody>
                  <a:tcPr marL="6383" marR="6383" marT="6383" marB="0" anchor="b"/>
                </a:tc>
              </a:tr>
              <a:tr h="134040">
                <a:tc gridSpan="2">
                  <a:txBody>
                    <a:bodyPr/>
                    <a:lstStyle/>
                    <a:p>
                      <a:pPr algn="l" fontAlgn="b"/>
                      <a:r>
                        <a:rPr lang="en-GB" sz="900" u="none" strike="noStrike">
                          <a:effectLst/>
                        </a:rPr>
                        <a:t>Medical</a:t>
                      </a:r>
                      <a:endParaRPr lang="en-GB" sz="900" b="1"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Cancer therapy</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Electron</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6 MeV, X-band, electrons</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Cyberknife, Accuthera Inc.</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X-band 6, http://www.accuray.com/</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Proton</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Fixed linac</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r>
                        <a:rPr lang="en-GB" sz="800" u="none" strike="noStrike">
                          <a:effectLst/>
                        </a:rPr>
                        <a:t>30-230 MeV protons, S-band</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LIGHT, ADAM SA</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http://adam-geneva.com/</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Rotating linac</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r>
                        <a:rPr lang="en-GB" sz="800" u="none" strike="noStrike">
                          <a:effectLst/>
                        </a:rPr>
                        <a:t>30-230 MeV protons, S-band</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TULIP, TERA Foundation</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https://indico.cern.ch/conferenceDisplay.py?confId=178002</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Carbon ion</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300-430 MeV/u carbon ions</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CABOTO, TERA Foundation</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Reviews of Accelerator Science and Technology, Chao and Chou eds.</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gridSpan="4">
                  <a:txBody>
                    <a:bodyPr/>
                    <a:lstStyle/>
                    <a:p>
                      <a:pPr algn="l" fontAlgn="b"/>
                      <a:r>
                        <a:rPr lang="en-GB" sz="800" u="none" strike="noStrike">
                          <a:effectLst/>
                        </a:rPr>
                        <a:t>Diagnostics and imaging</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Radio-pharmacutics</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Isotope production </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PET tracers (with linac?)</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Sterilization</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Medical equipment</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r>
                        <a:rPr lang="en-GB" sz="800" u="none" strike="noStrike">
                          <a:effectLst/>
                        </a:rPr>
                        <a:t>5 to 10 MeV, 25 to 700 kW beam power</a:t>
                      </a:r>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Hamm</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Blood irradiation</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r>
                        <a:rPr lang="en-GB" sz="800" u="none" strike="noStrike">
                          <a:effectLst/>
                        </a:rPr>
                        <a:t>2 MeV, X-band, electrons</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Radiabeam</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X-band 5</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34040">
                <a:tc gridSpan="5">
                  <a:txBody>
                    <a:bodyPr/>
                    <a:lstStyle/>
                    <a:p>
                      <a:pPr algn="l" fontAlgn="b"/>
                      <a:r>
                        <a:rPr lang="en-GB" sz="900" u="none" strike="noStrike">
                          <a:effectLst/>
                        </a:rPr>
                        <a:t>Non-Destructive Testing (NDT)</a:t>
                      </a:r>
                      <a:endParaRPr lang="en-GB" sz="900" b="1"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255313">
                <a:tc>
                  <a:txBody>
                    <a:bodyPr/>
                    <a:lstStyle/>
                    <a:p>
                      <a:pPr algn="l" fontAlgn="b"/>
                      <a:endParaRPr lang="en-GB" sz="800" b="0" i="0" u="none" strike="noStrike">
                        <a:solidFill>
                          <a:srgbClr val="000000"/>
                        </a:solidFill>
                        <a:effectLst/>
                        <a:latin typeface="Calibri"/>
                      </a:endParaRPr>
                    </a:p>
                  </a:txBody>
                  <a:tcPr marL="6383" marR="6383" marT="6383" marB="0" anchor="b"/>
                </a:tc>
                <a:tc gridSpan="3">
                  <a:txBody>
                    <a:bodyPr/>
                    <a:lstStyle/>
                    <a:p>
                      <a:pPr algn="l" fontAlgn="b"/>
                      <a:r>
                        <a:rPr lang="en-GB" sz="800" u="none" strike="noStrike">
                          <a:effectLst/>
                        </a:rPr>
                        <a:t>On-site X-ray</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1-9 MeV, X-band electrons</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Accuthera, Mitusbishi Chemical, Hitachi Engineering</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X-band 6</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Neutron</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34040">
                <a:tc gridSpan="2">
                  <a:txBody>
                    <a:bodyPr/>
                    <a:lstStyle/>
                    <a:p>
                      <a:pPr algn="l" fontAlgn="b"/>
                      <a:r>
                        <a:rPr lang="en-GB" sz="900" u="none" strike="noStrike">
                          <a:effectLst/>
                        </a:rPr>
                        <a:t>Inspection</a:t>
                      </a:r>
                      <a:endParaRPr lang="en-GB" sz="900" b="1"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510627">
                <a:tc>
                  <a:txBody>
                    <a:bodyPr/>
                    <a:lstStyle/>
                    <a:p>
                      <a:pPr algn="l" fontAlgn="b"/>
                      <a:endParaRPr lang="en-GB" sz="800" b="0" i="0" u="none" strike="noStrike">
                        <a:solidFill>
                          <a:srgbClr val="000000"/>
                        </a:solidFill>
                        <a:effectLst/>
                        <a:latin typeface="Calibri"/>
                      </a:endParaRPr>
                    </a:p>
                  </a:txBody>
                  <a:tcPr marL="6383" marR="6383" marT="6383" marB="0" anchor="b"/>
                </a:tc>
                <a:tc gridSpan="2">
                  <a:txBody>
                    <a:bodyPr/>
                    <a:lstStyle/>
                    <a:p>
                      <a:pPr algn="l" fontAlgn="b"/>
                      <a:r>
                        <a:rPr lang="en-GB" sz="800" u="none" strike="noStrike">
                          <a:effectLst/>
                        </a:rPr>
                        <a:t>Cargo X-ray</a:t>
                      </a:r>
                      <a:endParaRPr lang="en-GB" sz="800" b="0" i="0" u="none" strike="noStrike">
                        <a:solidFill>
                          <a:srgbClr val="000000"/>
                        </a:solidFill>
                        <a:effectLst/>
                        <a:latin typeface="Calibri"/>
                      </a:endParaRPr>
                    </a:p>
                  </a:txBody>
                  <a:tcPr marL="6383" marR="6383" marT="6383" marB="0" anchor="b"/>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1-9 MeV</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American Science and Engineering, L-3 Communications, Rapiscan Systems, Science Application International Corporation, Smiths Detection, Varian, Nuctech</a:t>
                      </a:r>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hlinkClick r:id="rId2"/>
                        </a:rPr>
                        <a:t> http://www.nuctech.com</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34040">
                <a:tc gridSpan="3">
                  <a:txBody>
                    <a:bodyPr/>
                    <a:lstStyle/>
                    <a:p>
                      <a:pPr algn="l" fontAlgn="b"/>
                      <a:r>
                        <a:rPr lang="en-GB" sz="900" u="none" strike="noStrike">
                          <a:effectLst/>
                        </a:rPr>
                        <a:t>Food irradiation</a:t>
                      </a:r>
                      <a:endParaRPr lang="en-GB" sz="900" b="1"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5 to 10 MeV, 25 to 700 kW beam power</a:t>
                      </a:r>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Hamm</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34040">
                <a:tc gridSpan="4">
                  <a:txBody>
                    <a:bodyPr/>
                    <a:lstStyle/>
                    <a:p>
                      <a:pPr algn="l" fontAlgn="b"/>
                      <a:r>
                        <a:rPr lang="en-GB" sz="900" u="none" strike="noStrike">
                          <a:effectLst/>
                        </a:rPr>
                        <a:t>Waste treatment</a:t>
                      </a:r>
                      <a:endParaRPr lang="en-GB" sz="900" b="1"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5 to 10 MeV, 25 to 700 kW beam power</a:t>
                      </a:r>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a:effectLst/>
                        </a:rPr>
                        <a:t>Hamm</a:t>
                      </a:r>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34040">
                <a:tc gridSpan="4">
                  <a:txBody>
                    <a:bodyPr/>
                    <a:lstStyle/>
                    <a:p>
                      <a:pPr algn="l" fontAlgn="b"/>
                      <a:r>
                        <a:rPr lang="en-GB" sz="900" u="none" strike="noStrike">
                          <a:effectLst/>
                        </a:rPr>
                        <a:t>Material processing</a:t>
                      </a:r>
                      <a:endParaRPr lang="en-GB" sz="900" b="1" i="0" u="none" strike="noStrike">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r>
              <a:tr h="127657">
                <a:tc>
                  <a:txBody>
                    <a:bodyPr/>
                    <a:lstStyle/>
                    <a:p>
                      <a:pPr algn="l" fontAlgn="b"/>
                      <a:endParaRPr lang="en-GB" sz="800" b="0" i="0" u="none" strike="noStrike">
                        <a:solidFill>
                          <a:srgbClr val="000000"/>
                        </a:solidFill>
                        <a:effectLst/>
                        <a:latin typeface="Calibri"/>
                      </a:endParaRPr>
                    </a:p>
                  </a:txBody>
                  <a:tcPr marL="6383" marR="6383" marT="6383" marB="0" anchor="b"/>
                </a:tc>
                <a:tc gridSpan="4">
                  <a:txBody>
                    <a:bodyPr/>
                    <a:lstStyle/>
                    <a:p>
                      <a:pPr algn="l" fontAlgn="b"/>
                      <a:r>
                        <a:rPr lang="en-GB" sz="800" u="none" strike="noStrike" dirty="0">
                          <a:effectLst/>
                        </a:rPr>
                        <a:t>Cross-linking and polymerization</a:t>
                      </a:r>
                      <a:endParaRPr lang="en-GB" sz="800" b="0" i="0" u="none" strike="noStrike" dirty="0">
                        <a:solidFill>
                          <a:srgbClr val="000000"/>
                        </a:solidFill>
                        <a:effectLst/>
                        <a:latin typeface="Calibri"/>
                      </a:endParaRPr>
                    </a:p>
                  </a:txBody>
                  <a:tcPr marL="6383" marR="6383" marT="6383" marB="0" anchor="b"/>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800" u="none" strike="noStrike">
                          <a:effectLst/>
                        </a:rPr>
                        <a:t>5 to 10 MeV, 25 to 700 kW beam power</a:t>
                      </a:r>
                      <a:endParaRPr lang="en-GB" sz="800" b="0" i="0" u="none" strike="noStrike">
                        <a:solidFill>
                          <a:srgbClr val="000000"/>
                        </a:solidFill>
                        <a:effectLst/>
                        <a:latin typeface="Calibri"/>
                      </a:endParaRPr>
                    </a:p>
                  </a:txBody>
                  <a:tcPr marL="6383" marR="6383" marT="6383" marB="0" anchor="b"/>
                </a:tc>
                <a:tc>
                  <a:txBody>
                    <a:bodyPr/>
                    <a:lstStyle/>
                    <a:p>
                      <a:pPr algn="l" fontAlgn="b"/>
                      <a:endParaRPr lang="en-GB" sz="800" b="0" i="0" u="none" strike="noStrike">
                        <a:solidFill>
                          <a:srgbClr val="000000"/>
                        </a:solidFill>
                        <a:effectLst/>
                        <a:latin typeface="Calibri"/>
                      </a:endParaRPr>
                    </a:p>
                  </a:txBody>
                  <a:tcPr marL="6383" marR="6383" marT="6383" marB="0" anchor="b"/>
                </a:tc>
                <a:tc>
                  <a:txBody>
                    <a:bodyPr/>
                    <a:lstStyle/>
                    <a:p>
                      <a:pPr algn="l" fontAlgn="b"/>
                      <a:r>
                        <a:rPr lang="en-GB" sz="800" u="none" strike="noStrike" dirty="0">
                          <a:effectLst/>
                        </a:rPr>
                        <a:t>Hamm</a:t>
                      </a:r>
                      <a:endParaRPr lang="en-GB" sz="800" b="0" i="0" u="none" strike="noStrike" dirty="0">
                        <a:solidFill>
                          <a:srgbClr val="000000"/>
                        </a:solidFill>
                        <a:effectLst/>
                        <a:latin typeface="Calibri"/>
                      </a:endParaRPr>
                    </a:p>
                  </a:txBody>
                  <a:tcPr marL="6383" marR="6383" marT="6383" marB="0" anchor="b"/>
                </a:tc>
              </a:tr>
            </a:tbl>
          </a:graphicData>
        </a:graphic>
      </p:graphicFrame>
    </p:spTree>
    <p:extLst>
      <p:ext uri="{BB962C8B-B14F-4D97-AF65-F5344CB8AC3E}">
        <p14:creationId xmlns:p14="http://schemas.microsoft.com/office/powerpoint/2010/main" val="1673378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132856"/>
            <a:ext cx="5400600" cy="954107"/>
          </a:xfrm>
          <a:prstGeom prst="rect">
            <a:avLst/>
          </a:prstGeom>
          <a:noFill/>
        </p:spPr>
        <p:txBody>
          <a:bodyPr wrap="square" rtlCol="0">
            <a:spAutoFit/>
          </a:bodyPr>
          <a:lstStyle/>
          <a:p>
            <a:pPr algn="ctr"/>
            <a:r>
              <a:rPr lang="en-GB" sz="2800" dirty="0" smtClean="0"/>
              <a:t>How CLIC has worked with industry:</a:t>
            </a:r>
          </a:p>
          <a:p>
            <a:pPr algn="ctr"/>
            <a:r>
              <a:rPr lang="en-GB" sz="2800" dirty="0" smtClean="0"/>
              <a:t>Case study of VDL </a:t>
            </a:r>
            <a:endParaRPr lang="en-GB" sz="2800" dirty="0"/>
          </a:p>
        </p:txBody>
      </p:sp>
    </p:spTree>
    <p:extLst>
      <p:ext uri="{BB962C8B-B14F-4D97-AF65-F5344CB8AC3E}">
        <p14:creationId xmlns:p14="http://schemas.microsoft.com/office/powerpoint/2010/main" val="349505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980728"/>
            <a:ext cx="8712968" cy="5324535"/>
          </a:xfrm>
          <a:prstGeom prst="rect">
            <a:avLst/>
          </a:prstGeom>
          <a:noFill/>
        </p:spPr>
        <p:txBody>
          <a:bodyPr wrap="square" rtlCol="0">
            <a:spAutoFit/>
          </a:bodyPr>
          <a:lstStyle/>
          <a:p>
            <a:r>
              <a:rPr lang="en-GB" sz="2000" dirty="0" smtClean="0"/>
              <a:t>As we have seen, high-gradients drive us toward linacs which have higher rf frequency and consequently tighter mechanical tolerances. </a:t>
            </a:r>
          </a:p>
          <a:p>
            <a:endParaRPr lang="en-GB" sz="2000" dirty="0"/>
          </a:p>
          <a:p>
            <a:r>
              <a:rPr lang="en-GB" sz="2000" dirty="0" smtClean="0"/>
              <a:t>Linear colliders main linacs also need to preserve the quality of the low emittance beams also driving us to micron precision. </a:t>
            </a:r>
          </a:p>
          <a:p>
            <a:endParaRPr lang="en-GB" sz="2000" dirty="0"/>
          </a:p>
          <a:p>
            <a:r>
              <a:rPr lang="en-GB" sz="2000" dirty="0" smtClean="0"/>
              <a:t>In addition the acceleration of multi-bunch trains in linear colliders to gain rf-to-beam efficiency has required incorporating 3-D features in our parts.</a:t>
            </a:r>
          </a:p>
          <a:p>
            <a:endParaRPr lang="en-GB" sz="2000" dirty="0"/>
          </a:p>
          <a:p>
            <a:r>
              <a:rPr lang="en-GB" sz="2000" dirty="0" smtClean="0"/>
              <a:t>This is challenging!</a:t>
            </a:r>
          </a:p>
          <a:p>
            <a:endParaRPr lang="en-GB" sz="2000" dirty="0"/>
          </a:p>
          <a:p>
            <a:r>
              <a:rPr lang="en-GB" sz="2000" dirty="0" smtClean="0"/>
              <a:t>I will now consider a case study of a long-standing industrial collaboration CLIC has had with VDL in the production of micron-precision copper parts for our high-gradient prototypes.</a:t>
            </a:r>
          </a:p>
          <a:p>
            <a:endParaRPr lang="en-GB" sz="2000" dirty="0"/>
          </a:p>
          <a:p>
            <a:r>
              <a:rPr lang="en-GB" sz="2000" dirty="0" smtClean="0"/>
              <a:t>The following slides have been prepared in collaboration with VDL and representatives from the firm are in the audience.</a:t>
            </a:r>
            <a:endParaRPr lang="en-GB" sz="2000" dirty="0"/>
          </a:p>
        </p:txBody>
      </p:sp>
      <p:sp>
        <p:nvSpPr>
          <p:cNvPr id="3" name="TextBox 2"/>
          <p:cNvSpPr txBox="1"/>
          <p:nvPr/>
        </p:nvSpPr>
        <p:spPr>
          <a:xfrm>
            <a:off x="1568315" y="332656"/>
            <a:ext cx="5980355" cy="461665"/>
          </a:xfrm>
          <a:prstGeom prst="rect">
            <a:avLst/>
          </a:prstGeom>
          <a:noFill/>
        </p:spPr>
        <p:txBody>
          <a:bodyPr wrap="none" rtlCol="0">
            <a:spAutoFit/>
          </a:bodyPr>
          <a:lstStyle/>
          <a:p>
            <a:pPr algn="ctr"/>
            <a:r>
              <a:rPr lang="en-GB" sz="2400" dirty="0" smtClean="0"/>
              <a:t>Micron </a:t>
            </a:r>
            <a:r>
              <a:rPr lang="en-GB" sz="2400" dirty="0"/>
              <a:t>P</a:t>
            </a:r>
            <a:r>
              <a:rPr lang="en-GB" sz="2400" dirty="0" smtClean="0"/>
              <a:t>recision, 3-D Geometries and Industry</a:t>
            </a:r>
            <a:endParaRPr lang="en-GB" sz="2400" dirty="0"/>
          </a:p>
        </p:txBody>
      </p:sp>
    </p:spTree>
    <p:extLst>
      <p:ext uri="{BB962C8B-B14F-4D97-AF65-F5344CB8AC3E}">
        <p14:creationId xmlns:p14="http://schemas.microsoft.com/office/powerpoint/2010/main" val="3361563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544" y="980728"/>
            <a:ext cx="8424936" cy="2246769"/>
          </a:xfrm>
          <a:prstGeom prst="rect">
            <a:avLst/>
          </a:prstGeom>
          <a:noFill/>
        </p:spPr>
        <p:txBody>
          <a:bodyPr wrap="square" rtlCol="0">
            <a:spAutoFit/>
          </a:bodyPr>
          <a:lstStyle/>
          <a:p>
            <a:r>
              <a:rPr lang="en-GB" sz="2000" dirty="0" smtClean="0"/>
              <a:t>VDL is the longest standing and highest quantity supplier of CLIC accelerating prototype structure parts.</a:t>
            </a:r>
          </a:p>
          <a:p>
            <a:r>
              <a:rPr lang="en-GB" sz="2000" dirty="0" smtClean="0"/>
              <a:t>We have worked with them since 1989 (although called “Phillips </a:t>
            </a:r>
            <a:r>
              <a:rPr lang="en-GB" sz="2000" dirty="0" err="1" smtClean="0"/>
              <a:t>Machinefabriken</a:t>
            </a:r>
            <a:r>
              <a:rPr lang="en-GB" sz="2000" dirty="0" smtClean="0"/>
              <a:t> J” in those days) so we have evolved a way to </a:t>
            </a:r>
            <a:r>
              <a:rPr lang="en-GB" sz="2000" dirty="0"/>
              <a:t>reconcile </a:t>
            </a:r>
            <a:r>
              <a:rPr lang="en-GB" sz="2000" dirty="0" smtClean="0"/>
              <a:t>our respective long and short term interests.</a:t>
            </a:r>
          </a:p>
          <a:p>
            <a:r>
              <a:rPr lang="en-GB" sz="2000" dirty="0" smtClean="0"/>
              <a:t>I think it is valuable to try to understand clearly how and why this has worked for insight into how R&amp;D studies and industry can cooperate over the long term.</a:t>
            </a:r>
          </a:p>
        </p:txBody>
      </p:sp>
      <p:sp>
        <p:nvSpPr>
          <p:cNvPr id="3" name="TextBox 2"/>
          <p:cNvSpPr txBox="1"/>
          <p:nvPr/>
        </p:nvSpPr>
        <p:spPr>
          <a:xfrm>
            <a:off x="2987824" y="188640"/>
            <a:ext cx="3168352" cy="523220"/>
          </a:xfrm>
          <a:prstGeom prst="rect">
            <a:avLst/>
          </a:prstGeom>
          <a:noFill/>
        </p:spPr>
        <p:txBody>
          <a:bodyPr wrap="square" rtlCol="0">
            <a:spAutoFit/>
          </a:bodyPr>
          <a:lstStyle/>
          <a:p>
            <a:pPr algn="ctr"/>
            <a:r>
              <a:rPr lang="en-GB" sz="2800" dirty="0" smtClean="0"/>
              <a:t>Case study with VDL</a:t>
            </a:r>
            <a:endParaRPr lang="en-GB" sz="2800" dirty="0"/>
          </a:p>
        </p:txBody>
      </p:sp>
      <p:sp>
        <p:nvSpPr>
          <p:cNvPr id="6" name="TextBox 5"/>
          <p:cNvSpPr txBox="1"/>
          <p:nvPr/>
        </p:nvSpPr>
        <p:spPr>
          <a:xfrm>
            <a:off x="1691680" y="6021288"/>
            <a:ext cx="1139543" cy="369332"/>
          </a:xfrm>
          <a:prstGeom prst="rect">
            <a:avLst/>
          </a:prstGeom>
          <a:noFill/>
        </p:spPr>
        <p:txBody>
          <a:bodyPr wrap="none" rtlCol="0">
            <a:spAutoFit/>
          </a:bodyPr>
          <a:lstStyle/>
          <a:p>
            <a:r>
              <a:rPr lang="en-GB" dirty="0" smtClean="0"/>
              <a:t>circa 1994</a:t>
            </a:r>
            <a:endParaRPr lang="en-GB" dirty="0"/>
          </a:p>
        </p:txBody>
      </p:sp>
      <p:sp>
        <p:nvSpPr>
          <p:cNvPr id="7" name="TextBox 6"/>
          <p:cNvSpPr txBox="1"/>
          <p:nvPr/>
        </p:nvSpPr>
        <p:spPr>
          <a:xfrm>
            <a:off x="7107692" y="5989022"/>
            <a:ext cx="652743" cy="369332"/>
          </a:xfrm>
          <a:prstGeom prst="rect">
            <a:avLst/>
          </a:prstGeom>
          <a:noFill/>
        </p:spPr>
        <p:txBody>
          <a:bodyPr wrap="none" rtlCol="0">
            <a:spAutoFit/>
          </a:bodyPr>
          <a:lstStyle/>
          <a:p>
            <a:r>
              <a:rPr lang="en-GB" dirty="0" smtClean="0"/>
              <a:t>2012</a:t>
            </a:r>
            <a:endParaRPr lang="en-GB" dirty="0"/>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3568" y="3550199"/>
            <a:ext cx="3808452" cy="24408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p:nvPicPr>
        <p:blipFill>
          <a:blip r:embed="rId3" cstate="print"/>
          <a:srcRect/>
          <a:stretch>
            <a:fillRect/>
          </a:stretch>
        </p:blipFill>
        <p:spPr bwMode="auto">
          <a:xfrm>
            <a:off x="5844017" y="3690602"/>
            <a:ext cx="2527349" cy="2160000"/>
          </a:xfrm>
          <a:prstGeom prst="rect">
            <a:avLst/>
          </a:prstGeom>
          <a:noFill/>
          <a:ln w="9525">
            <a:noFill/>
            <a:miter lim="800000"/>
            <a:headEnd/>
            <a:tailEnd/>
          </a:ln>
          <a:effectLst/>
        </p:spPr>
      </p:pic>
    </p:spTree>
    <p:extLst>
      <p:ext uri="{BB962C8B-B14F-4D97-AF65-F5344CB8AC3E}">
        <p14:creationId xmlns:p14="http://schemas.microsoft.com/office/powerpoint/2010/main" val="3826048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4864" y="175295"/>
            <a:ext cx="7488832" cy="461665"/>
          </a:xfrm>
          <a:prstGeom prst="rect">
            <a:avLst/>
          </a:prstGeom>
          <a:noFill/>
        </p:spPr>
        <p:txBody>
          <a:bodyPr wrap="square" rtlCol="0">
            <a:spAutoFit/>
          </a:bodyPr>
          <a:lstStyle/>
          <a:p>
            <a:pPr algn="ctr"/>
            <a:r>
              <a:rPr lang="en-GB" sz="2400" dirty="0" smtClean="0"/>
              <a:t>Case Study with VDL - history</a:t>
            </a:r>
          </a:p>
        </p:txBody>
      </p:sp>
      <p:pic>
        <p:nvPicPr>
          <p:cNvPr id="36866" name="Picture 2"/>
          <p:cNvPicPr>
            <a:picLocks noChangeAspect="1" noChangeArrowheads="1"/>
          </p:cNvPicPr>
          <p:nvPr/>
        </p:nvPicPr>
        <p:blipFill>
          <a:blip r:embed="rId2" cstate="print"/>
          <a:srcRect/>
          <a:stretch>
            <a:fillRect/>
          </a:stretch>
        </p:blipFill>
        <p:spPr bwMode="auto">
          <a:xfrm>
            <a:off x="971600" y="692696"/>
            <a:ext cx="7128792" cy="4956412"/>
          </a:xfrm>
          <a:prstGeom prst="rect">
            <a:avLst/>
          </a:prstGeom>
          <a:noFill/>
          <a:ln w="9525">
            <a:noFill/>
            <a:miter lim="800000"/>
            <a:headEnd/>
            <a:tailEnd/>
          </a:ln>
          <a:effectLst/>
        </p:spPr>
      </p:pic>
      <p:sp>
        <p:nvSpPr>
          <p:cNvPr id="25" name="Rectangle 24"/>
          <p:cNvSpPr/>
          <p:nvPr/>
        </p:nvSpPr>
        <p:spPr>
          <a:xfrm>
            <a:off x="1691680" y="5890688"/>
            <a:ext cx="5913222" cy="400110"/>
          </a:xfrm>
          <a:prstGeom prst="rect">
            <a:avLst/>
          </a:prstGeom>
        </p:spPr>
        <p:txBody>
          <a:bodyPr wrap="none">
            <a:spAutoFit/>
          </a:bodyPr>
          <a:lstStyle/>
          <a:p>
            <a:r>
              <a:rPr lang="en-US" sz="2000" dirty="0" smtClean="0">
                <a:solidFill>
                  <a:srgbClr val="002060"/>
                </a:solidFill>
              </a:rPr>
              <a:t>1989 – 30 GHz micron-precision accelerating structures</a:t>
            </a:r>
            <a:endParaRPr lang="nl-NL" sz="2000" dirty="0"/>
          </a:p>
        </p:txBody>
      </p:sp>
    </p:spTree>
    <p:extLst>
      <p:ext uri="{BB962C8B-B14F-4D97-AF65-F5344CB8AC3E}">
        <p14:creationId xmlns:p14="http://schemas.microsoft.com/office/powerpoint/2010/main" val="95479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126288"/>
            <a:ext cx="8136904" cy="4093428"/>
          </a:xfrm>
          <a:prstGeom prst="rect">
            <a:avLst/>
          </a:prstGeom>
          <a:noFill/>
        </p:spPr>
        <p:txBody>
          <a:bodyPr wrap="square" rtlCol="0">
            <a:spAutoFit/>
          </a:bodyPr>
          <a:lstStyle/>
          <a:p>
            <a:r>
              <a:rPr lang="en-GB" sz="2000" dirty="0" smtClean="0"/>
              <a:t>More specifically I will:</a:t>
            </a:r>
          </a:p>
          <a:p>
            <a:endParaRPr lang="en-GB" sz="2000" dirty="0"/>
          </a:p>
          <a:p>
            <a:pPr marL="285750" indent="-285750">
              <a:buFont typeface="Arial" pitchFamily="34" charset="0"/>
              <a:buChar char="•"/>
            </a:pPr>
            <a:r>
              <a:rPr lang="en-GB" sz="2000" dirty="0" smtClean="0">
                <a:solidFill>
                  <a:schemeClr val="tx2"/>
                </a:solidFill>
              </a:rPr>
              <a:t>Consider how the technology developed for </a:t>
            </a:r>
            <a:r>
              <a:rPr lang="en-GB" sz="2000" dirty="0" err="1" smtClean="0">
                <a:solidFill>
                  <a:schemeClr val="tx2"/>
                </a:solidFill>
              </a:rPr>
              <a:t>nc</a:t>
            </a:r>
            <a:r>
              <a:rPr lang="en-GB" sz="2000" dirty="0" smtClean="0">
                <a:solidFill>
                  <a:schemeClr val="tx2"/>
                </a:solidFill>
              </a:rPr>
              <a:t> linear colliders may be applied to existing and future industrial and industrial-use linacs.</a:t>
            </a:r>
          </a:p>
          <a:p>
            <a:pPr marL="742950" lvl="1" indent="-285750">
              <a:buFont typeface="Arial" pitchFamily="34" charset="0"/>
              <a:buChar char="•"/>
            </a:pPr>
            <a:r>
              <a:rPr lang="en-GB" sz="2000" dirty="0" smtClean="0"/>
              <a:t>What are the important dependencies which influence high-gradient linac design?</a:t>
            </a:r>
          </a:p>
          <a:p>
            <a:pPr marL="742950" lvl="1" indent="-285750">
              <a:buFont typeface="Arial" pitchFamily="34" charset="0"/>
              <a:buChar char="•"/>
            </a:pPr>
            <a:r>
              <a:rPr lang="en-GB" sz="2000" dirty="0" smtClean="0"/>
              <a:t>Which industrial linacs might benefit from higher gradients, frequency and precision? I discuss an example, a medical accelerator – TULIP</a:t>
            </a:r>
            <a:endParaRPr lang="en-GB" sz="2000" i="1" dirty="0" smtClean="0">
              <a:solidFill>
                <a:srgbClr val="FF0000"/>
              </a:solidFill>
            </a:endParaRPr>
          </a:p>
          <a:p>
            <a:pPr marL="285750" indent="-285750">
              <a:buFont typeface="Arial" pitchFamily="34" charset="0"/>
              <a:buChar char="•"/>
            </a:pPr>
            <a:r>
              <a:rPr lang="en-GB" sz="2000" dirty="0" smtClean="0">
                <a:solidFill>
                  <a:schemeClr val="tx2"/>
                </a:solidFill>
              </a:rPr>
              <a:t>Consider how </a:t>
            </a:r>
            <a:r>
              <a:rPr lang="en-GB" sz="2000" dirty="0" err="1" smtClean="0">
                <a:solidFill>
                  <a:schemeClr val="tx2"/>
                </a:solidFill>
              </a:rPr>
              <a:t>nc</a:t>
            </a:r>
            <a:r>
              <a:rPr lang="en-GB" sz="2000" dirty="0" smtClean="0">
                <a:solidFill>
                  <a:schemeClr val="tx2"/>
                </a:solidFill>
              </a:rPr>
              <a:t> linear collider studies have stimulated industrial development which </a:t>
            </a:r>
            <a:r>
              <a:rPr lang="en-GB" sz="2000" dirty="0" smtClean="0">
                <a:solidFill>
                  <a:schemeClr val="tx2">
                    <a:lumMod val="75000"/>
                  </a:schemeClr>
                </a:solidFill>
              </a:rPr>
              <a:t>can be used in other </a:t>
            </a:r>
            <a:r>
              <a:rPr lang="en-GB" sz="2000" dirty="0" smtClean="0">
                <a:solidFill>
                  <a:schemeClr val="tx2"/>
                </a:solidFill>
              </a:rPr>
              <a:t>applications.</a:t>
            </a:r>
          </a:p>
          <a:p>
            <a:pPr marL="742950" lvl="1" indent="-285750">
              <a:buFont typeface="Arial" pitchFamily="34" charset="0"/>
              <a:buChar char="•"/>
            </a:pPr>
            <a:r>
              <a:rPr lang="en-GB" sz="2000" dirty="0" smtClean="0"/>
              <a:t>I will address this with a “case study” - the of development of micron-precision machining with and within VDL.</a:t>
            </a:r>
            <a:endParaRPr lang="en-GB" sz="2000" dirty="0"/>
          </a:p>
        </p:txBody>
      </p:sp>
      <p:sp>
        <p:nvSpPr>
          <p:cNvPr id="3" name="TextBox 2"/>
          <p:cNvSpPr txBox="1"/>
          <p:nvPr/>
        </p:nvSpPr>
        <p:spPr>
          <a:xfrm>
            <a:off x="3905054" y="317350"/>
            <a:ext cx="1261884" cy="523220"/>
          </a:xfrm>
          <a:prstGeom prst="rect">
            <a:avLst/>
          </a:prstGeom>
          <a:noFill/>
        </p:spPr>
        <p:txBody>
          <a:bodyPr wrap="none" rtlCol="0">
            <a:spAutoFit/>
          </a:bodyPr>
          <a:lstStyle/>
          <a:p>
            <a:r>
              <a:rPr lang="en-GB" sz="2800" dirty="0" smtClean="0"/>
              <a:t>Outline</a:t>
            </a:r>
            <a:endParaRPr lang="en-GB" sz="2800" dirty="0"/>
          </a:p>
        </p:txBody>
      </p:sp>
    </p:spTree>
    <p:extLst>
      <p:ext uri="{BB962C8B-B14F-4D97-AF65-F5344CB8AC3E}">
        <p14:creationId xmlns:p14="http://schemas.microsoft.com/office/powerpoint/2010/main" val="68033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3274" y="260647"/>
            <a:ext cx="7488832" cy="461665"/>
          </a:xfrm>
          <a:prstGeom prst="rect">
            <a:avLst/>
          </a:prstGeom>
          <a:noFill/>
        </p:spPr>
        <p:txBody>
          <a:bodyPr wrap="square" rtlCol="0">
            <a:spAutoFit/>
          </a:bodyPr>
          <a:lstStyle/>
          <a:p>
            <a:pPr algn="ctr"/>
            <a:r>
              <a:rPr lang="en-GB" sz="2400" dirty="0" smtClean="0"/>
              <a:t>Case Study with VDL - history</a:t>
            </a:r>
          </a:p>
        </p:txBody>
      </p:sp>
      <p:sp>
        <p:nvSpPr>
          <p:cNvPr id="25" name="Rectangle 24"/>
          <p:cNvSpPr/>
          <p:nvPr/>
        </p:nvSpPr>
        <p:spPr>
          <a:xfrm>
            <a:off x="827584" y="5733256"/>
            <a:ext cx="7776864" cy="707886"/>
          </a:xfrm>
          <a:prstGeom prst="rect">
            <a:avLst/>
          </a:prstGeom>
        </p:spPr>
        <p:txBody>
          <a:bodyPr wrap="square">
            <a:spAutoFit/>
          </a:bodyPr>
          <a:lstStyle/>
          <a:p>
            <a:pPr algn="ctr"/>
            <a:r>
              <a:rPr lang="en-US" sz="2000" dirty="0" smtClean="0">
                <a:solidFill>
                  <a:srgbClr val="002060"/>
                </a:solidFill>
              </a:rPr>
              <a:t>1994 – Radio frequency quadrupoles, the introduction of micron-precision 3-D geometries.</a:t>
            </a:r>
            <a:endParaRPr lang="nl-NL" sz="2000" dirty="0"/>
          </a:p>
        </p:txBody>
      </p:sp>
      <p:pic>
        <p:nvPicPr>
          <p:cNvPr id="37890" name="Picture 2"/>
          <p:cNvPicPr>
            <a:picLocks noChangeAspect="1" noChangeArrowheads="1"/>
          </p:cNvPicPr>
          <p:nvPr/>
        </p:nvPicPr>
        <p:blipFill>
          <a:blip r:embed="rId2" cstate="print"/>
          <a:srcRect/>
          <a:stretch>
            <a:fillRect/>
          </a:stretch>
        </p:blipFill>
        <p:spPr bwMode="auto">
          <a:xfrm>
            <a:off x="1043608" y="867793"/>
            <a:ext cx="6912768" cy="4797566"/>
          </a:xfrm>
          <a:prstGeom prst="rect">
            <a:avLst/>
          </a:prstGeom>
          <a:noFill/>
          <a:ln w="9525">
            <a:noFill/>
            <a:miter lim="800000"/>
            <a:headEnd/>
            <a:tailEnd/>
          </a:ln>
          <a:effectLst/>
        </p:spPr>
      </p:pic>
    </p:spTree>
    <p:extLst>
      <p:ext uri="{BB962C8B-B14F-4D97-AF65-F5344CB8AC3E}">
        <p14:creationId xmlns:p14="http://schemas.microsoft.com/office/powerpoint/2010/main" val="935022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MG0034"/>
          <p:cNvPicPr>
            <a:picLocks noChangeAspect="1" noChangeArrowheads="1"/>
          </p:cNvPicPr>
          <p:nvPr/>
        </p:nvPicPr>
        <p:blipFill>
          <a:blip r:embed="rId3" cstate="print"/>
          <a:srcRect/>
          <a:stretch>
            <a:fillRect/>
          </a:stretch>
        </p:blipFill>
        <p:spPr bwMode="auto">
          <a:xfrm>
            <a:off x="4876800" y="0"/>
            <a:ext cx="4267200" cy="3886200"/>
          </a:xfrm>
          <a:prstGeom prst="rect">
            <a:avLst/>
          </a:prstGeom>
          <a:noFill/>
        </p:spPr>
      </p:pic>
      <p:pic>
        <p:nvPicPr>
          <p:cNvPr id="7" name="Picture 6" descr="CIMG1980_DiskDampCell-CupSide.jpg"/>
          <p:cNvPicPr>
            <a:picLocks noChangeAspect="1"/>
          </p:cNvPicPr>
          <p:nvPr/>
        </p:nvPicPr>
        <p:blipFill>
          <a:blip r:embed="rId4" cstate="print"/>
          <a:stretch>
            <a:fillRect/>
          </a:stretch>
        </p:blipFill>
        <p:spPr>
          <a:xfrm>
            <a:off x="4857753" y="3643290"/>
            <a:ext cx="4288856" cy="3214710"/>
          </a:xfrm>
          <a:prstGeom prst="rect">
            <a:avLst/>
          </a:prstGeom>
        </p:spPr>
      </p:pic>
      <p:pic>
        <p:nvPicPr>
          <p:cNvPr id="2" name="Picture 2"/>
          <p:cNvPicPr>
            <a:picLocks noChangeAspect="1" noChangeArrowheads="1"/>
          </p:cNvPicPr>
          <p:nvPr/>
        </p:nvPicPr>
        <p:blipFill>
          <a:blip r:embed="rId5" cstate="print"/>
          <a:srcRect/>
          <a:stretch>
            <a:fillRect/>
          </a:stretch>
        </p:blipFill>
        <p:spPr bwMode="auto">
          <a:xfrm>
            <a:off x="1" y="0"/>
            <a:ext cx="4876801" cy="3124200"/>
          </a:xfrm>
          <a:prstGeom prst="rect">
            <a:avLst/>
          </a:prstGeom>
          <a:noFill/>
          <a:ln w="9525">
            <a:noFill/>
            <a:miter lim="800000"/>
            <a:headEnd/>
            <a:tailEnd/>
          </a:ln>
        </p:spPr>
      </p:pic>
      <p:pic>
        <p:nvPicPr>
          <p:cNvPr id="4" name="Picture 2"/>
          <p:cNvPicPr>
            <a:picLocks noChangeAspect="1" noChangeArrowheads="1"/>
          </p:cNvPicPr>
          <p:nvPr/>
        </p:nvPicPr>
        <p:blipFill>
          <a:blip r:embed="rId6" cstate="print"/>
          <a:srcRect/>
          <a:stretch>
            <a:fillRect/>
          </a:stretch>
        </p:blipFill>
        <p:spPr bwMode="auto">
          <a:xfrm>
            <a:off x="0" y="3143248"/>
            <a:ext cx="4786314" cy="3606800"/>
          </a:xfrm>
          <a:prstGeom prst="rect">
            <a:avLst/>
          </a:prstGeom>
          <a:noFill/>
          <a:ln w="9525">
            <a:noFill/>
            <a:miter lim="800000"/>
            <a:headEnd/>
            <a:tailEnd/>
          </a:ln>
          <a:effectLst/>
        </p:spPr>
      </p:pic>
      <p:sp>
        <p:nvSpPr>
          <p:cNvPr id="5" name="TextBox 4"/>
          <p:cNvSpPr txBox="1"/>
          <p:nvPr/>
        </p:nvSpPr>
        <p:spPr>
          <a:xfrm>
            <a:off x="0" y="6357958"/>
            <a:ext cx="5560818" cy="338554"/>
          </a:xfrm>
          <a:prstGeom prst="rect">
            <a:avLst/>
          </a:prstGeom>
          <a:noFill/>
        </p:spPr>
        <p:txBody>
          <a:bodyPr wrap="none" rtlCol="0">
            <a:spAutoFit/>
          </a:bodyPr>
          <a:lstStyle/>
          <a:p>
            <a:pPr fontAlgn="base">
              <a:spcBef>
                <a:spcPct val="0"/>
              </a:spcBef>
              <a:spcAft>
                <a:spcPct val="0"/>
              </a:spcAft>
            </a:pPr>
            <a:r>
              <a:rPr lang="en-US" sz="1600" dirty="0">
                <a:solidFill>
                  <a:prstClr val="black"/>
                </a:solidFill>
                <a:latin typeface="Arial" charset="0"/>
              </a:rPr>
              <a:t>An Asset Test of the CLIC Accelerating Structure, PAC2000</a:t>
            </a:r>
          </a:p>
        </p:txBody>
      </p:sp>
      <p:sp>
        <p:nvSpPr>
          <p:cNvPr id="6" name="Text Box 6"/>
          <p:cNvSpPr txBox="1">
            <a:spLocks noChangeArrowheads="1"/>
          </p:cNvSpPr>
          <p:nvPr/>
        </p:nvSpPr>
        <p:spPr bwMode="auto">
          <a:xfrm>
            <a:off x="1714480" y="2571746"/>
            <a:ext cx="4267200" cy="1384995"/>
          </a:xfrm>
          <a:prstGeom prst="rect">
            <a:avLst/>
          </a:prstGeom>
          <a:solidFill>
            <a:schemeClr val="bg1"/>
          </a:solidFill>
          <a:ln w="25400">
            <a:solidFill>
              <a:schemeClr val="accent1">
                <a:shade val="95000"/>
                <a:satMod val="105000"/>
              </a:schemeClr>
            </a:solidFill>
            <a:miter lim="800000"/>
            <a:headEnd/>
            <a:tailEnd/>
          </a:ln>
          <a:effectLst/>
        </p:spPr>
        <p:txBody>
          <a:bodyPr wrap="square">
            <a:spAutoFit/>
          </a:bodyPr>
          <a:lstStyle/>
          <a:p>
            <a:pPr algn="ctr" fontAlgn="base">
              <a:spcBef>
                <a:spcPct val="50000"/>
              </a:spcBef>
              <a:spcAft>
                <a:spcPct val="0"/>
              </a:spcAft>
            </a:pPr>
            <a:r>
              <a:rPr lang="en-US" sz="2800" dirty="0">
                <a:solidFill>
                  <a:prstClr val="black"/>
                </a:solidFill>
              </a:rPr>
              <a:t>Higher-order mode damping demonstration in </a:t>
            </a:r>
            <a:r>
              <a:rPr lang="en-US" sz="2800" dirty="0" smtClean="0">
                <a:solidFill>
                  <a:prstClr val="black"/>
                </a:solidFill>
              </a:rPr>
              <a:t>ASSET 1999</a:t>
            </a:r>
            <a:endParaRPr lang="en-US" sz="2800" dirty="0">
              <a:solidFill>
                <a:prstClr val="black"/>
              </a:solidFill>
            </a:endParaRPr>
          </a:p>
        </p:txBody>
      </p:sp>
      <p:sp>
        <p:nvSpPr>
          <p:cNvPr id="8" name="TextBox 7"/>
          <p:cNvSpPr txBox="1"/>
          <p:nvPr/>
        </p:nvSpPr>
        <p:spPr>
          <a:xfrm>
            <a:off x="5786446" y="-24"/>
            <a:ext cx="2999604" cy="400110"/>
          </a:xfrm>
          <a:prstGeom prst="rect">
            <a:avLst/>
          </a:prstGeom>
          <a:noFill/>
        </p:spPr>
        <p:txBody>
          <a:bodyPr wrap="none" rtlCol="0">
            <a:spAutoFit/>
          </a:bodyPr>
          <a:lstStyle/>
          <a:p>
            <a:r>
              <a:rPr lang="en-US" sz="2000" dirty="0">
                <a:solidFill>
                  <a:prstClr val="black"/>
                </a:solidFill>
              </a:rPr>
              <a:t>150 cells/structure, 15 GHz</a:t>
            </a:r>
          </a:p>
        </p:txBody>
      </p:sp>
      <p:sp>
        <p:nvSpPr>
          <p:cNvPr id="9" name="TextBox 8"/>
          <p:cNvSpPr txBox="1"/>
          <p:nvPr/>
        </p:nvSpPr>
        <p:spPr>
          <a:xfrm>
            <a:off x="5715008" y="6150114"/>
            <a:ext cx="3148619" cy="707886"/>
          </a:xfrm>
          <a:prstGeom prst="rect">
            <a:avLst/>
          </a:prstGeom>
          <a:noFill/>
        </p:spPr>
        <p:txBody>
          <a:bodyPr wrap="none" rtlCol="0">
            <a:spAutoFit/>
          </a:bodyPr>
          <a:lstStyle/>
          <a:p>
            <a:r>
              <a:rPr lang="en-US" sz="2000" dirty="0">
                <a:solidFill>
                  <a:prstClr val="black"/>
                </a:solidFill>
              </a:rPr>
              <a:t>24 cells/structure, 12 GHz</a:t>
            </a:r>
          </a:p>
          <a:p>
            <a:r>
              <a:rPr lang="en-US" sz="2000" dirty="0">
                <a:solidFill>
                  <a:prstClr val="black"/>
                </a:solidFill>
              </a:rPr>
              <a:t>(loads not implemented yet)</a:t>
            </a:r>
          </a:p>
        </p:txBody>
      </p:sp>
      <p:sp>
        <p:nvSpPr>
          <p:cNvPr id="10" name="TextBox 9"/>
          <p:cNvSpPr txBox="1"/>
          <p:nvPr/>
        </p:nvSpPr>
        <p:spPr>
          <a:xfrm>
            <a:off x="8345209" y="3214686"/>
            <a:ext cx="655949" cy="369332"/>
          </a:xfrm>
          <a:prstGeom prst="rect">
            <a:avLst/>
          </a:prstGeom>
          <a:noFill/>
        </p:spPr>
        <p:txBody>
          <a:bodyPr wrap="none" rtlCol="0">
            <a:spAutoFit/>
          </a:bodyPr>
          <a:lstStyle/>
          <a:p>
            <a:r>
              <a:rPr lang="en-US" dirty="0">
                <a:solidFill>
                  <a:prstClr val="black"/>
                </a:solidFill>
              </a:rPr>
              <a:t>Then</a:t>
            </a:r>
          </a:p>
        </p:txBody>
      </p:sp>
      <p:sp>
        <p:nvSpPr>
          <p:cNvPr id="11" name="TextBox 10"/>
          <p:cNvSpPr txBox="1"/>
          <p:nvPr/>
        </p:nvSpPr>
        <p:spPr>
          <a:xfrm>
            <a:off x="8358215" y="3786190"/>
            <a:ext cx="619785" cy="369332"/>
          </a:xfrm>
          <a:prstGeom prst="rect">
            <a:avLst/>
          </a:prstGeom>
          <a:noFill/>
        </p:spPr>
        <p:txBody>
          <a:bodyPr wrap="none" rtlCol="0">
            <a:spAutoFit/>
          </a:bodyPr>
          <a:lstStyle/>
          <a:p>
            <a:r>
              <a:rPr lang="en-US" dirty="0">
                <a:solidFill>
                  <a:prstClr val="black"/>
                </a:solidFill>
              </a:rPr>
              <a:t>Now</a:t>
            </a:r>
          </a:p>
        </p:txBody>
      </p:sp>
      <p:sp>
        <p:nvSpPr>
          <p:cNvPr id="12" name="TextBox 11"/>
          <p:cNvSpPr txBox="1"/>
          <p:nvPr/>
        </p:nvSpPr>
        <p:spPr>
          <a:xfrm>
            <a:off x="3357555" y="4143382"/>
            <a:ext cx="1571635" cy="646331"/>
          </a:xfrm>
          <a:prstGeom prst="rect">
            <a:avLst/>
          </a:prstGeom>
          <a:noFill/>
        </p:spPr>
        <p:txBody>
          <a:bodyPr wrap="square" rtlCol="0">
            <a:spAutoFit/>
          </a:bodyPr>
          <a:lstStyle/>
          <a:p>
            <a:r>
              <a:rPr lang="en-US" dirty="0">
                <a:solidFill>
                  <a:srgbClr val="FF00FF"/>
                </a:solidFill>
              </a:rPr>
              <a:t>Double band circuit model</a:t>
            </a:r>
          </a:p>
        </p:txBody>
      </p:sp>
      <p:cxnSp>
        <p:nvCxnSpPr>
          <p:cNvPr id="14" name="Straight Arrow Connector 13"/>
          <p:cNvCxnSpPr/>
          <p:nvPr/>
        </p:nvCxnSpPr>
        <p:spPr>
          <a:xfrm rot="5400000">
            <a:off x="3178959" y="4964917"/>
            <a:ext cx="428628" cy="214314"/>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6518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704" y="332656"/>
            <a:ext cx="7488832" cy="461665"/>
          </a:xfrm>
          <a:prstGeom prst="rect">
            <a:avLst/>
          </a:prstGeom>
          <a:noFill/>
        </p:spPr>
        <p:txBody>
          <a:bodyPr wrap="square" rtlCol="0">
            <a:spAutoFit/>
          </a:bodyPr>
          <a:lstStyle/>
          <a:p>
            <a:pPr algn="ctr"/>
            <a:r>
              <a:rPr lang="en-GB" sz="2400" dirty="0" smtClean="0">
                <a:solidFill>
                  <a:prstClr val="black"/>
                </a:solidFill>
              </a:rPr>
              <a:t>It’s not always been easy…</a:t>
            </a:r>
          </a:p>
        </p:txBody>
      </p:sp>
      <p:pic>
        <p:nvPicPr>
          <p:cNvPr id="37890" name="Picture 2"/>
          <p:cNvPicPr>
            <a:picLocks noChangeAspect="1" noChangeArrowheads="1"/>
          </p:cNvPicPr>
          <p:nvPr/>
        </p:nvPicPr>
        <p:blipFill>
          <a:blip r:embed="rId2" cstate="print"/>
          <a:srcRect/>
          <a:stretch>
            <a:fillRect/>
          </a:stretch>
        </p:blipFill>
        <p:spPr bwMode="auto">
          <a:xfrm>
            <a:off x="827584" y="980728"/>
            <a:ext cx="7416824" cy="5147389"/>
          </a:xfrm>
          <a:prstGeom prst="rect">
            <a:avLst/>
          </a:prstGeom>
          <a:noFill/>
          <a:ln w="9525">
            <a:noFill/>
            <a:miter lim="800000"/>
            <a:headEnd/>
            <a:tailEnd/>
          </a:ln>
          <a:effectLst/>
        </p:spPr>
      </p:pic>
      <p:pic>
        <p:nvPicPr>
          <p:cNvPr id="38914" name="Picture 2"/>
          <p:cNvPicPr>
            <a:picLocks noChangeAspect="1" noChangeArrowheads="1"/>
          </p:cNvPicPr>
          <p:nvPr/>
        </p:nvPicPr>
        <p:blipFill>
          <a:blip r:embed="rId3" cstate="print"/>
          <a:srcRect/>
          <a:stretch>
            <a:fillRect/>
          </a:stretch>
        </p:blipFill>
        <p:spPr bwMode="auto">
          <a:xfrm>
            <a:off x="791422" y="2070402"/>
            <a:ext cx="7452842" cy="2968039"/>
          </a:xfrm>
          <a:prstGeom prst="rect">
            <a:avLst/>
          </a:prstGeom>
          <a:noFill/>
          <a:ln w="9525">
            <a:noFill/>
            <a:miter lim="800000"/>
            <a:headEnd/>
            <a:tailEnd/>
          </a:ln>
          <a:effectLst/>
        </p:spPr>
      </p:pic>
      <p:sp>
        <p:nvSpPr>
          <p:cNvPr id="6" name="Explosion 2 5"/>
          <p:cNvSpPr/>
          <p:nvPr/>
        </p:nvSpPr>
        <p:spPr>
          <a:xfrm>
            <a:off x="323528" y="2348880"/>
            <a:ext cx="2736304" cy="1152128"/>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cxnSp>
        <p:nvCxnSpPr>
          <p:cNvPr id="8" name="Straight Connector 7"/>
          <p:cNvCxnSpPr/>
          <p:nvPr/>
        </p:nvCxnSpPr>
        <p:spPr>
          <a:xfrm>
            <a:off x="3696643" y="4221088"/>
            <a:ext cx="44644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91422" y="4365104"/>
            <a:ext cx="24482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67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5576" y="1124744"/>
            <a:ext cx="1201611" cy="646331"/>
          </a:xfrm>
          <a:prstGeom prst="rect">
            <a:avLst/>
          </a:prstGeom>
          <a:noFill/>
        </p:spPr>
        <p:txBody>
          <a:bodyPr wrap="none" rtlCol="0">
            <a:spAutoFit/>
          </a:bodyPr>
          <a:lstStyle/>
          <a:p>
            <a:pPr>
              <a:buFont typeface="Arial" pitchFamily="34" charset="0"/>
              <a:buChar char="•"/>
            </a:pPr>
            <a:r>
              <a:rPr lang="en-US" sz="1200" dirty="0" smtClean="0"/>
              <a:t> 30 mm disks</a:t>
            </a:r>
          </a:p>
          <a:p>
            <a:pPr>
              <a:buFont typeface="Arial" pitchFamily="34" charset="0"/>
              <a:buChar char="•"/>
            </a:pPr>
            <a:r>
              <a:rPr lang="en-US" sz="1200" dirty="0" smtClean="0"/>
              <a:t> circular iris</a:t>
            </a:r>
          </a:p>
          <a:p>
            <a:pPr>
              <a:buFont typeface="Arial" pitchFamily="34" charset="0"/>
              <a:buChar char="•"/>
            </a:pPr>
            <a:r>
              <a:rPr lang="en-US" sz="1200" dirty="0" smtClean="0"/>
              <a:t> no waveguides</a:t>
            </a:r>
            <a:endParaRPr lang="nl-NL" sz="1200" dirty="0"/>
          </a:p>
        </p:txBody>
      </p:sp>
      <p:grpSp>
        <p:nvGrpSpPr>
          <p:cNvPr id="3" name="Group 28"/>
          <p:cNvGrpSpPr/>
          <p:nvPr/>
        </p:nvGrpSpPr>
        <p:grpSpPr>
          <a:xfrm>
            <a:off x="179512" y="1268760"/>
            <a:ext cx="2160000" cy="1080120"/>
            <a:chOff x="251520" y="1124744"/>
            <a:chExt cx="2160000" cy="1080120"/>
          </a:xfrm>
        </p:grpSpPr>
        <p:sp>
          <p:nvSpPr>
            <p:cNvPr id="6" name="Chevron 5"/>
            <p:cNvSpPr/>
            <p:nvPr/>
          </p:nvSpPr>
          <p:spPr>
            <a:xfrm>
              <a:off x="251520" y="1988840"/>
              <a:ext cx="2160000" cy="216024"/>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1990’s</a:t>
              </a:r>
              <a:endParaRPr lang="nl-NL" sz="1400" dirty="0">
                <a:solidFill>
                  <a:schemeClr val="bg1"/>
                </a:solidFill>
              </a:endParaRPr>
            </a:p>
          </p:txBody>
        </p:sp>
        <p:sp>
          <p:nvSpPr>
            <p:cNvPr id="11" name="Left-Up Arrow 10"/>
            <p:cNvSpPr/>
            <p:nvPr/>
          </p:nvSpPr>
          <p:spPr>
            <a:xfrm rot="10800000">
              <a:off x="539552" y="1124744"/>
              <a:ext cx="216024" cy="79208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nl-NL" sz="1600"/>
            </a:p>
          </p:txBody>
        </p:sp>
      </p:grpSp>
      <p:grpSp>
        <p:nvGrpSpPr>
          <p:cNvPr id="5" name="Group 29"/>
          <p:cNvGrpSpPr/>
          <p:nvPr/>
        </p:nvGrpSpPr>
        <p:grpSpPr>
          <a:xfrm>
            <a:off x="2363835" y="1124744"/>
            <a:ext cx="2160000" cy="1224136"/>
            <a:chOff x="2411760" y="980728"/>
            <a:chExt cx="2160000" cy="1224136"/>
          </a:xfrm>
        </p:grpSpPr>
        <p:sp>
          <p:nvSpPr>
            <p:cNvPr id="13" name="Chevron 12"/>
            <p:cNvSpPr/>
            <p:nvPr/>
          </p:nvSpPr>
          <p:spPr>
            <a:xfrm>
              <a:off x="2411760" y="1988840"/>
              <a:ext cx="2160000" cy="216024"/>
            </a:xfrm>
            <a:prstGeom prst="chevr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2000’s</a:t>
              </a:r>
              <a:endParaRPr lang="nl-NL" sz="1600" dirty="0">
                <a:solidFill>
                  <a:schemeClr val="bg1"/>
                </a:solidFill>
              </a:endParaRPr>
            </a:p>
          </p:txBody>
        </p:sp>
        <p:sp>
          <p:nvSpPr>
            <p:cNvPr id="17" name="Left-Up Arrow 16"/>
            <p:cNvSpPr/>
            <p:nvPr/>
          </p:nvSpPr>
          <p:spPr>
            <a:xfrm rot="10800000">
              <a:off x="2483768" y="1124744"/>
              <a:ext cx="216024" cy="79208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nl-NL" sz="1600"/>
            </a:p>
          </p:txBody>
        </p:sp>
        <p:sp>
          <p:nvSpPr>
            <p:cNvPr id="18" name="TextBox 17"/>
            <p:cNvSpPr txBox="1"/>
            <p:nvPr/>
          </p:nvSpPr>
          <p:spPr>
            <a:xfrm>
              <a:off x="2699792" y="980728"/>
              <a:ext cx="1440459" cy="646331"/>
            </a:xfrm>
            <a:prstGeom prst="rect">
              <a:avLst/>
            </a:prstGeom>
            <a:noFill/>
          </p:spPr>
          <p:txBody>
            <a:bodyPr wrap="none" rtlCol="0">
              <a:spAutoFit/>
            </a:bodyPr>
            <a:lstStyle/>
            <a:p>
              <a:pPr>
                <a:buFont typeface="Arial" pitchFamily="34" charset="0"/>
                <a:buChar char="•"/>
              </a:pPr>
              <a:r>
                <a:rPr lang="en-US" sz="1200" dirty="0" smtClean="0"/>
                <a:t> 80 mm disks</a:t>
              </a:r>
            </a:p>
            <a:p>
              <a:pPr>
                <a:buFont typeface="Arial" pitchFamily="34" charset="0"/>
                <a:buChar char="•"/>
              </a:pPr>
              <a:r>
                <a:rPr lang="en-US" sz="1200" dirty="0" smtClean="0"/>
                <a:t> elliptical iris</a:t>
              </a:r>
            </a:p>
            <a:p>
              <a:pPr>
                <a:buFont typeface="Arial" pitchFamily="34" charset="0"/>
                <a:buChar char="•"/>
              </a:pPr>
              <a:r>
                <a:rPr lang="en-US" sz="1200" dirty="0" smtClean="0"/>
                <a:t> closed waveguides</a:t>
              </a:r>
              <a:endParaRPr lang="nl-NL" sz="1200" dirty="0"/>
            </a:p>
          </p:txBody>
        </p:sp>
      </p:grpSp>
      <p:grpSp>
        <p:nvGrpSpPr>
          <p:cNvPr id="7" name="Group 30"/>
          <p:cNvGrpSpPr/>
          <p:nvPr/>
        </p:nvGrpSpPr>
        <p:grpSpPr>
          <a:xfrm>
            <a:off x="4548158" y="1124744"/>
            <a:ext cx="2207924" cy="1224136"/>
            <a:chOff x="4649230" y="980728"/>
            <a:chExt cx="2207924" cy="1224136"/>
          </a:xfrm>
        </p:grpSpPr>
        <p:sp>
          <p:nvSpPr>
            <p:cNvPr id="14" name="Chevron 13"/>
            <p:cNvSpPr/>
            <p:nvPr/>
          </p:nvSpPr>
          <p:spPr>
            <a:xfrm>
              <a:off x="4649230" y="1988840"/>
              <a:ext cx="2160000" cy="216024"/>
            </a:xfrm>
            <a:prstGeom prst="chevr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2010’s</a:t>
              </a:r>
              <a:endParaRPr lang="nl-NL" sz="1600" dirty="0">
                <a:solidFill>
                  <a:schemeClr val="bg1"/>
                </a:solidFill>
              </a:endParaRPr>
            </a:p>
          </p:txBody>
        </p:sp>
        <p:sp>
          <p:nvSpPr>
            <p:cNvPr id="19" name="Left-Up Arrow 18"/>
            <p:cNvSpPr/>
            <p:nvPr/>
          </p:nvSpPr>
          <p:spPr>
            <a:xfrm rot="10800000">
              <a:off x="4649230" y="1124744"/>
              <a:ext cx="216024" cy="79208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nl-NL" sz="1600"/>
            </a:p>
          </p:txBody>
        </p:sp>
        <p:sp>
          <p:nvSpPr>
            <p:cNvPr id="21" name="TextBox 20"/>
            <p:cNvSpPr txBox="1"/>
            <p:nvPr/>
          </p:nvSpPr>
          <p:spPr>
            <a:xfrm>
              <a:off x="4817088" y="980728"/>
              <a:ext cx="2040066" cy="830997"/>
            </a:xfrm>
            <a:prstGeom prst="rect">
              <a:avLst/>
            </a:prstGeom>
            <a:noFill/>
          </p:spPr>
          <p:txBody>
            <a:bodyPr wrap="square" rtlCol="0">
              <a:spAutoFit/>
            </a:bodyPr>
            <a:lstStyle/>
            <a:p>
              <a:pPr marL="88900" indent="-88900">
                <a:buFont typeface="Arial" pitchFamily="34" charset="0"/>
                <a:buChar char="•"/>
              </a:pPr>
              <a:r>
                <a:rPr lang="en-US" sz="1200" dirty="0" smtClean="0"/>
                <a:t>Due to shift from brazing to bonding higher demands on surface finish and flatness</a:t>
              </a:r>
            </a:p>
            <a:p>
              <a:pPr marL="0" lvl="1" indent="84138">
                <a:buFont typeface="Arial" pitchFamily="34" charset="0"/>
                <a:buChar char="•"/>
              </a:pPr>
              <a:r>
                <a:rPr lang="en-US" sz="1200" dirty="0" smtClean="0"/>
                <a:t>Open waveguides</a:t>
              </a:r>
            </a:p>
          </p:txBody>
        </p:sp>
      </p:grpSp>
      <p:pic>
        <p:nvPicPr>
          <p:cNvPr id="34" name="Picture 33" descr="disc3.gif"/>
          <p:cNvPicPr>
            <a:picLocks noChangeAspect="1"/>
          </p:cNvPicPr>
          <p:nvPr/>
        </p:nvPicPr>
        <p:blipFill>
          <a:blip r:embed="rId2" cstate="print"/>
          <a:stretch>
            <a:fillRect/>
          </a:stretch>
        </p:blipFill>
        <p:spPr>
          <a:xfrm>
            <a:off x="323528" y="2564904"/>
            <a:ext cx="6862600" cy="3240000"/>
          </a:xfrm>
          <a:prstGeom prst="rect">
            <a:avLst/>
          </a:prstGeom>
        </p:spPr>
      </p:pic>
      <p:sp>
        <p:nvSpPr>
          <p:cNvPr id="20" name="TextBox 19"/>
          <p:cNvSpPr txBox="1"/>
          <p:nvPr/>
        </p:nvSpPr>
        <p:spPr>
          <a:xfrm>
            <a:off x="777144" y="260648"/>
            <a:ext cx="7488832" cy="461665"/>
          </a:xfrm>
          <a:prstGeom prst="rect">
            <a:avLst/>
          </a:prstGeom>
          <a:noFill/>
        </p:spPr>
        <p:txBody>
          <a:bodyPr wrap="square" rtlCol="0">
            <a:spAutoFit/>
          </a:bodyPr>
          <a:lstStyle/>
          <a:p>
            <a:pPr algn="ctr"/>
            <a:r>
              <a:rPr lang="en-GB" sz="2400" dirty="0" smtClean="0"/>
              <a:t>Evolution of requirements</a:t>
            </a:r>
          </a:p>
        </p:txBody>
      </p:sp>
    </p:spTree>
    <p:extLst>
      <p:ext uri="{BB962C8B-B14F-4D97-AF65-F5344CB8AC3E}">
        <p14:creationId xmlns:p14="http://schemas.microsoft.com/office/powerpoint/2010/main" val="3333977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260648"/>
            <a:ext cx="7488832" cy="461665"/>
          </a:xfrm>
          <a:prstGeom prst="rect">
            <a:avLst/>
          </a:prstGeom>
          <a:noFill/>
        </p:spPr>
        <p:txBody>
          <a:bodyPr wrap="square" rtlCol="0">
            <a:spAutoFit/>
          </a:bodyPr>
          <a:lstStyle/>
          <a:p>
            <a:pPr algn="ctr"/>
            <a:r>
              <a:rPr lang="en-GB" sz="2400" dirty="0" smtClean="0"/>
              <a:t>Evolution of the micron-precision market</a:t>
            </a:r>
            <a:endParaRPr lang="en-GB" sz="2400" dirty="0" smtClean="0">
              <a:solidFill>
                <a:srgbClr val="0070C0"/>
              </a:solidFill>
            </a:endParaRPr>
          </a:p>
        </p:txBody>
      </p:sp>
      <p:sp>
        <p:nvSpPr>
          <p:cNvPr id="3" name="TextBox 2"/>
          <p:cNvSpPr txBox="1"/>
          <p:nvPr/>
        </p:nvSpPr>
        <p:spPr>
          <a:xfrm>
            <a:off x="0" y="980728"/>
            <a:ext cx="8784976" cy="646331"/>
          </a:xfrm>
          <a:prstGeom prst="rect">
            <a:avLst/>
          </a:prstGeom>
          <a:noFill/>
        </p:spPr>
        <p:txBody>
          <a:bodyPr wrap="square" rtlCol="0">
            <a:spAutoFit/>
          </a:bodyPr>
          <a:lstStyle/>
          <a:p>
            <a:r>
              <a:rPr lang="en-US" dirty="0" smtClean="0"/>
              <a:t>The market for micron precision parts has evolved over the last decades.</a:t>
            </a:r>
          </a:p>
          <a:p>
            <a:r>
              <a:rPr lang="en-US" dirty="0" smtClean="0"/>
              <a:t>Linear colliders are not alone. </a:t>
            </a:r>
            <a:endParaRPr lang="en-US" dirty="0" smtClean="0">
              <a:solidFill>
                <a:srgbClr val="FF0000"/>
              </a:solidFill>
            </a:endParaRPr>
          </a:p>
        </p:txBody>
      </p:sp>
      <p:sp>
        <p:nvSpPr>
          <p:cNvPr id="38" name="Chevron 37"/>
          <p:cNvSpPr/>
          <p:nvPr/>
        </p:nvSpPr>
        <p:spPr>
          <a:xfrm>
            <a:off x="323528" y="3429000"/>
            <a:ext cx="1728192" cy="216024"/>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1970’s</a:t>
            </a:r>
            <a:endParaRPr lang="nl-NL" sz="1400" dirty="0">
              <a:solidFill>
                <a:schemeClr val="bg1"/>
              </a:solidFill>
            </a:endParaRPr>
          </a:p>
        </p:txBody>
      </p:sp>
      <p:sp>
        <p:nvSpPr>
          <p:cNvPr id="39" name="Chevron 38"/>
          <p:cNvSpPr/>
          <p:nvPr/>
        </p:nvSpPr>
        <p:spPr>
          <a:xfrm>
            <a:off x="2015716" y="3429000"/>
            <a:ext cx="1728192" cy="216024"/>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1980’s</a:t>
            </a:r>
            <a:endParaRPr lang="nl-NL" sz="1400" dirty="0">
              <a:solidFill>
                <a:schemeClr val="bg1"/>
              </a:solidFill>
            </a:endParaRPr>
          </a:p>
        </p:txBody>
      </p:sp>
      <p:sp>
        <p:nvSpPr>
          <p:cNvPr id="40" name="Chevron 39"/>
          <p:cNvSpPr/>
          <p:nvPr/>
        </p:nvSpPr>
        <p:spPr>
          <a:xfrm>
            <a:off x="3707904" y="3429000"/>
            <a:ext cx="1728192" cy="216024"/>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1990’s</a:t>
            </a:r>
            <a:endParaRPr lang="nl-NL" sz="1400" dirty="0">
              <a:solidFill>
                <a:schemeClr val="bg1"/>
              </a:solidFill>
            </a:endParaRPr>
          </a:p>
        </p:txBody>
      </p:sp>
      <p:sp>
        <p:nvSpPr>
          <p:cNvPr id="41" name="Chevron 40"/>
          <p:cNvSpPr/>
          <p:nvPr/>
        </p:nvSpPr>
        <p:spPr>
          <a:xfrm>
            <a:off x="5400092" y="3429000"/>
            <a:ext cx="1728192" cy="216024"/>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2000’s</a:t>
            </a:r>
            <a:endParaRPr lang="nl-NL" sz="1400" dirty="0">
              <a:solidFill>
                <a:schemeClr val="bg1"/>
              </a:solidFill>
            </a:endParaRPr>
          </a:p>
        </p:txBody>
      </p:sp>
      <p:sp>
        <p:nvSpPr>
          <p:cNvPr id="42" name="Chevron 41"/>
          <p:cNvSpPr/>
          <p:nvPr/>
        </p:nvSpPr>
        <p:spPr>
          <a:xfrm>
            <a:off x="7092280" y="3429000"/>
            <a:ext cx="1728192" cy="216024"/>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2010’s</a:t>
            </a:r>
            <a:endParaRPr lang="nl-NL" sz="1400" dirty="0">
              <a:solidFill>
                <a:schemeClr val="bg1"/>
              </a:solidFill>
            </a:endParaRPr>
          </a:p>
        </p:txBody>
      </p:sp>
      <p:grpSp>
        <p:nvGrpSpPr>
          <p:cNvPr id="4" name="Group 55"/>
          <p:cNvGrpSpPr>
            <a:grpSpLocks/>
          </p:cNvGrpSpPr>
          <p:nvPr/>
        </p:nvGrpSpPr>
        <p:grpSpPr bwMode="auto">
          <a:xfrm>
            <a:off x="2267744" y="1887709"/>
            <a:ext cx="1190576" cy="1469283"/>
            <a:chOff x="144" y="899"/>
            <a:chExt cx="1385" cy="1514"/>
          </a:xfrm>
        </p:grpSpPr>
        <p:sp>
          <p:nvSpPr>
            <p:cNvPr id="44" name="Text Box 44"/>
            <p:cNvSpPr txBox="1">
              <a:spLocks noChangeArrowheads="1"/>
            </p:cNvSpPr>
            <p:nvPr/>
          </p:nvSpPr>
          <p:spPr bwMode="auto">
            <a:xfrm>
              <a:off x="144" y="1874"/>
              <a:ext cx="1385" cy="539"/>
            </a:xfrm>
            <a:prstGeom prst="rect">
              <a:avLst/>
            </a:prstGeom>
            <a:noFill/>
            <a:ln w="9525">
              <a:noFill/>
              <a:miter lim="800000"/>
              <a:headEnd/>
              <a:tailEnd/>
            </a:ln>
            <a:effectLst/>
          </p:spPr>
          <p:txBody>
            <a:bodyPr lIns="91436" tIns="45719" rIns="91436" bIns="45719">
              <a:spAutoFit/>
            </a:bodyPr>
            <a:lstStyle/>
            <a:p>
              <a:pPr algn="ctr"/>
              <a:r>
                <a:rPr lang="en-US" sz="1400" dirty="0"/>
                <a:t>Optical recording</a:t>
              </a:r>
            </a:p>
          </p:txBody>
        </p:sp>
        <p:pic>
          <p:nvPicPr>
            <p:cNvPr id="45" name="Picture 54"/>
            <p:cNvPicPr>
              <a:picLocks noChangeAspect="1" noChangeArrowheads="1"/>
            </p:cNvPicPr>
            <p:nvPr/>
          </p:nvPicPr>
          <p:blipFill>
            <a:blip r:embed="rId2" cstate="print"/>
            <a:srcRect/>
            <a:stretch>
              <a:fillRect/>
            </a:stretch>
          </p:blipFill>
          <p:spPr bwMode="auto">
            <a:xfrm>
              <a:off x="144" y="899"/>
              <a:ext cx="1236" cy="975"/>
            </a:xfrm>
            <a:prstGeom prst="rect">
              <a:avLst/>
            </a:prstGeom>
            <a:noFill/>
            <a:ln w="9525" algn="ctr">
              <a:noFill/>
              <a:miter lim="800000"/>
              <a:headEnd/>
              <a:tailEnd/>
            </a:ln>
            <a:effectLst/>
          </p:spPr>
        </p:pic>
      </p:grpSp>
      <p:grpSp>
        <p:nvGrpSpPr>
          <p:cNvPr id="5" name="Group 47"/>
          <p:cNvGrpSpPr>
            <a:grpSpLocks/>
          </p:cNvGrpSpPr>
          <p:nvPr/>
        </p:nvGrpSpPr>
        <p:grpSpPr bwMode="auto">
          <a:xfrm>
            <a:off x="5436455" y="1844824"/>
            <a:ext cx="1583817" cy="1387512"/>
            <a:chOff x="183" y="2212"/>
            <a:chExt cx="1680" cy="1142"/>
          </a:xfrm>
        </p:grpSpPr>
        <p:pic>
          <p:nvPicPr>
            <p:cNvPr id="47" name="Picture 4" descr="imaging%20lenses"/>
            <p:cNvPicPr>
              <a:picLocks noChangeAspect="1" noChangeArrowheads="1"/>
            </p:cNvPicPr>
            <p:nvPr/>
          </p:nvPicPr>
          <p:blipFill>
            <a:blip r:embed="rId3" cstate="print"/>
            <a:srcRect/>
            <a:stretch>
              <a:fillRect/>
            </a:stretch>
          </p:blipFill>
          <p:spPr bwMode="auto">
            <a:xfrm>
              <a:off x="1198" y="2212"/>
              <a:ext cx="665" cy="702"/>
            </a:xfrm>
            <a:prstGeom prst="rect">
              <a:avLst/>
            </a:prstGeom>
            <a:noFill/>
          </p:spPr>
        </p:pic>
        <p:pic>
          <p:nvPicPr>
            <p:cNvPr id="48" name="Picture 5"/>
            <p:cNvPicPr>
              <a:picLocks noChangeAspect="1" noChangeArrowheads="1"/>
            </p:cNvPicPr>
            <p:nvPr/>
          </p:nvPicPr>
          <p:blipFill>
            <a:blip r:embed="rId4" cstate="print"/>
            <a:srcRect/>
            <a:stretch>
              <a:fillRect/>
            </a:stretch>
          </p:blipFill>
          <p:spPr bwMode="auto">
            <a:xfrm>
              <a:off x="259" y="2212"/>
              <a:ext cx="946" cy="889"/>
            </a:xfrm>
            <a:prstGeom prst="rect">
              <a:avLst/>
            </a:prstGeom>
            <a:noFill/>
            <a:ln w="9525">
              <a:noFill/>
              <a:miter lim="800000"/>
              <a:headEnd/>
              <a:tailEnd/>
            </a:ln>
            <a:effectLst/>
          </p:spPr>
        </p:pic>
        <p:sp>
          <p:nvSpPr>
            <p:cNvPr id="49" name="Text Box 8"/>
            <p:cNvSpPr txBox="1">
              <a:spLocks noChangeArrowheads="1"/>
            </p:cNvSpPr>
            <p:nvPr/>
          </p:nvSpPr>
          <p:spPr bwMode="auto">
            <a:xfrm>
              <a:off x="183" y="3101"/>
              <a:ext cx="1680" cy="253"/>
            </a:xfrm>
            <a:prstGeom prst="rect">
              <a:avLst/>
            </a:prstGeom>
            <a:noFill/>
            <a:ln w="9525">
              <a:noFill/>
              <a:miter lim="800000"/>
              <a:headEnd/>
              <a:tailEnd/>
            </a:ln>
            <a:effectLst/>
          </p:spPr>
          <p:txBody>
            <a:bodyPr wrap="square" lIns="91436" tIns="45719" rIns="91436" bIns="45719">
              <a:spAutoFit/>
            </a:bodyPr>
            <a:lstStyle/>
            <a:p>
              <a:pPr algn="ctr"/>
              <a:r>
                <a:rPr lang="en-US" sz="1400" dirty="0"/>
                <a:t>Imaging Optics</a:t>
              </a:r>
            </a:p>
          </p:txBody>
        </p:sp>
      </p:grpSp>
      <p:grpSp>
        <p:nvGrpSpPr>
          <p:cNvPr id="6" name="Group 38"/>
          <p:cNvGrpSpPr>
            <a:grpSpLocks/>
          </p:cNvGrpSpPr>
          <p:nvPr/>
        </p:nvGrpSpPr>
        <p:grpSpPr bwMode="auto">
          <a:xfrm>
            <a:off x="323189" y="1959717"/>
            <a:ext cx="1683907" cy="1166138"/>
            <a:chOff x="2275" y="2069"/>
            <a:chExt cx="1720" cy="1303"/>
          </a:xfrm>
        </p:grpSpPr>
        <p:pic>
          <p:nvPicPr>
            <p:cNvPr id="63" name="Picture 20" descr="MVC-199F"/>
            <p:cNvPicPr>
              <a:picLocks noChangeAspect="1" noChangeArrowheads="1"/>
            </p:cNvPicPr>
            <p:nvPr/>
          </p:nvPicPr>
          <p:blipFill>
            <a:blip r:embed="rId5" cstate="print"/>
            <a:srcRect/>
            <a:stretch>
              <a:fillRect/>
            </a:stretch>
          </p:blipFill>
          <p:spPr bwMode="auto">
            <a:xfrm>
              <a:off x="2874" y="2069"/>
              <a:ext cx="1073" cy="805"/>
            </a:xfrm>
            <a:prstGeom prst="rect">
              <a:avLst/>
            </a:prstGeom>
            <a:noFill/>
          </p:spPr>
        </p:pic>
        <p:sp>
          <p:nvSpPr>
            <p:cNvPr id="64" name="Text Box 21"/>
            <p:cNvSpPr txBox="1">
              <a:spLocks noChangeArrowheads="1"/>
            </p:cNvSpPr>
            <p:nvPr/>
          </p:nvSpPr>
          <p:spPr bwMode="auto">
            <a:xfrm>
              <a:off x="3141" y="2768"/>
              <a:ext cx="854" cy="585"/>
            </a:xfrm>
            <a:prstGeom prst="rect">
              <a:avLst/>
            </a:prstGeom>
            <a:noFill/>
            <a:ln w="9525">
              <a:noFill/>
              <a:miter lim="800000"/>
              <a:headEnd/>
              <a:tailEnd/>
            </a:ln>
            <a:effectLst/>
          </p:spPr>
          <p:txBody>
            <a:bodyPr lIns="91436" tIns="45719" rIns="91436" bIns="45719">
              <a:spAutoFit/>
            </a:bodyPr>
            <a:lstStyle/>
            <a:p>
              <a:pPr algn="ctr"/>
              <a:r>
                <a:rPr lang="en-US" sz="1400" dirty="0"/>
                <a:t>Mirror optics</a:t>
              </a:r>
            </a:p>
          </p:txBody>
        </p:sp>
        <p:pic>
          <p:nvPicPr>
            <p:cNvPr id="65" name="Picture 22" descr="MVC-883F"/>
            <p:cNvPicPr>
              <a:picLocks noChangeAspect="1" noChangeArrowheads="1"/>
            </p:cNvPicPr>
            <p:nvPr/>
          </p:nvPicPr>
          <p:blipFill>
            <a:blip r:embed="rId6" cstate="print"/>
            <a:srcRect/>
            <a:stretch>
              <a:fillRect/>
            </a:stretch>
          </p:blipFill>
          <p:spPr bwMode="auto">
            <a:xfrm>
              <a:off x="2275" y="2632"/>
              <a:ext cx="986" cy="740"/>
            </a:xfrm>
            <a:prstGeom prst="rect">
              <a:avLst/>
            </a:prstGeom>
            <a:noFill/>
          </p:spPr>
        </p:pic>
      </p:grpSp>
      <p:pic>
        <p:nvPicPr>
          <p:cNvPr id="66" name="Picture 28"/>
          <p:cNvPicPr>
            <a:picLocks noChangeAspect="1" noChangeArrowheads="1"/>
          </p:cNvPicPr>
          <p:nvPr/>
        </p:nvPicPr>
        <p:blipFill>
          <a:blip r:embed="rId7" cstate="print"/>
          <a:srcRect/>
          <a:stretch>
            <a:fillRect/>
          </a:stretch>
        </p:blipFill>
        <p:spPr bwMode="auto">
          <a:xfrm>
            <a:off x="3779912" y="1844824"/>
            <a:ext cx="1523718" cy="1014686"/>
          </a:xfrm>
          <a:prstGeom prst="rect">
            <a:avLst/>
          </a:prstGeom>
          <a:noFill/>
          <a:ln w="9525">
            <a:noFill/>
            <a:miter lim="800000"/>
            <a:headEnd/>
            <a:tailEnd/>
          </a:ln>
          <a:effectLst/>
        </p:spPr>
      </p:pic>
      <p:sp>
        <p:nvSpPr>
          <p:cNvPr id="67" name="Rectangle 29"/>
          <p:cNvSpPr>
            <a:spLocks noChangeArrowheads="1"/>
          </p:cNvSpPr>
          <p:nvPr/>
        </p:nvSpPr>
        <p:spPr bwMode="auto">
          <a:xfrm>
            <a:off x="3779912" y="2852936"/>
            <a:ext cx="1496864" cy="523218"/>
          </a:xfrm>
          <a:prstGeom prst="rect">
            <a:avLst/>
          </a:prstGeom>
          <a:noFill/>
          <a:ln w="9525" algn="ctr">
            <a:noFill/>
            <a:miter lim="800000"/>
            <a:headEnd/>
            <a:tailEnd/>
          </a:ln>
          <a:effectLst/>
        </p:spPr>
        <p:txBody>
          <a:bodyPr wrap="square" lIns="91436" tIns="45719" rIns="91436" bIns="45719">
            <a:spAutoFit/>
          </a:bodyPr>
          <a:lstStyle/>
          <a:p>
            <a:pPr algn="ctr" defTabSz="757238"/>
            <a:r>
              <a:rPr lang="en-US" sz="1400" dirty="0" smtClean="0"/>
              <a:t>Injection molding </a:t>
            </a:r>
            <a:r>
              <a:rPr lang="en-US" sz="1400" dirty="0"/>
              <a:t>of contact lenses</a:t>
            </a:r>
          </a:p>
        </p:txBody>
      </p:sp>
      <p:grpSp>
        <p:nvGrpSpPr>
          <p:cNvPr id="7" name="Group 69"/>
          <p:cNvGrpSpPr/>
          <p:nvPr/>
        </p:nvGrpSpPr>
        <p:grpSpPr>
          <a:xfrm>
            <a:off x="7164288" y="1700808"/>
            <a:ext cx="1584176" cy="1603919"/>
            <a:chOff x="7164288" y="1844824"/>
            <a:chExt cx="1584176" cy="1603919"/>
          </a:xfrm>
        </p:grpSpPr>
        <p:pic>
          <p:nvPicPr>
            <p:cNvPr id="68" name="Picture 8"/>
            <p:cNvPicPr>
              <a:picLocks noChangeAspect="1" noChangeArrowheads="1"/>
            </p:cNvPicPr>
            <p:nvPr/>
          </p:nvPicPr>
          <p:blipFill>
            <a:blip r:embed="rId8" cstate="print"/>
            <a:srcRect/>
            <a:stretch>
              <a:fillRect/>
            </a:stretch>
          </p:blipFill>
          <p:spPr bwMode="auto">
            <a:xfrm>
              <a:off x="7308304" y="1844824"/>
              <a:ext cx="1335910" cy="1301447"/>
            </a:xfrm>
            <a:prstGeom prst="rect">
              <a:avLst/>
            </a:prstGeom>
            <a:noFill/>
            <a:ln w="9525">
              <a:noFill/>
              <a:miter lim="800000"/>
              <a:headEnd/>
              <a:tailEnd/>
            </a:ln>
          </p:spPr>
        </p:pic>
        <p:sp>
          <p:nvSpPr>
            <p:cNvPr id="69" name="Text Box 8"/>
            <p:cNvSpPr txBox="1">
              <a:spLocks noChangeArrowheads="1"/>
            </p:cNvSpPr>
            <p:nvPr/>
          </p:nvSpPr>
          <p:spPr bwMode="auto">
            <a:xfrm>
              <a:off x="7164288" y="3140968"/>
              <a:ext cx="1584176" cy="307775"/>
            </a:xfrm>
            <a:prstGeom prst="rect">
              <a:avLst/>
            </a:prstGeom>
            <a:noFill/>
            <a:ln w="9525">
              <a:noFill/>
              <a:miter lim="800000"/>
              <a:headEnd/>
              <a:tailEnd/>
            </a:ln>
            <a:effectLst/>
          </p:spPr>
          <p:txBody>
            <a:bodyPr wrap="square" lIns="91436" tIns="45719" rIns="91436" bIns="45719">
              <a:spAutoFit/>
            </a:bodyPr>
            <a:lstStyle/>
            <a:p>
              <a:pPr algn="ctr"/>
              <a:r>
                <a:rPr lang="en-US" sz="1400" dirty="0" smtClean="0"/>
                <a:t>Freeform optics</a:t>
              </a:r>
              <a:endParaRPr lang="en-US" sz="1400" dirty="0"/>
            </a:p>
          </p:txBody>
        </p:sp>
      </p:grpSp>
      <p:sp>
        <p:nvSpPr>
          <p:cNvPr id="25" name="TextBox 24"/>
          <p:cNvSpPr txBox="1"/>
          <p:nvPr/>
        </p:nvSpPr>
        <p:spPr>
          <a:xfrm>
            <a:off x="179512" y="3789040"/>
            <a:ext cx="8784976" cy="369332"/>
          </a:xfrm>
          <a:prstGeom prst="rect">
            <a:avLst/>
          </a:prstGeom>
          <a:noFill/>
        </p:spPr>
        <p:txBody>
          <a:bodyPr wrap="square" rtlCol="0">
            <a:spAutoFit/>
          </a:bodyPr>
          <a:lstStyle/>
          <a:p>
            <a:r>
              <a:rPr lang="en-US" dirty="0" smtClean="0"/>
              <a:t>Optical recording was the driving force to achieve higher accuracies</a:t>
            </a:r>
            <a:endParaRPr lang="en-US" dirty="0" smtClean="0">
              <a:solidFill>
                <a:srgbClr val="FF0000"/>
              </a:solidFill>
            </a:endParaRPr>
          </a:p>
        </p:txBody>
      </p:sp>
      <p:pic>
        <p:nvPicPr>
          <p:cNvPr id="26" name="Picture 2" descr="H:\Data\Documents\My Pictures\Picture1.jpg"/>
          <p:cNvPicPr>
            <a:picLocks noChangeAspect="1" noChangeArrowheads="1"/>
          </p:cNvPicPr>
          <p:nvPr/>
        </p:nvPicPr>
        <p:blipFill>
          <a:blip r:embed="rId9" cstate="print"/>
          <a:srcRect/>
          <a:stretch>
            <a:fillRect/>
          </a:stretch>
        </p:blipFill>
        <p:spPr bwMode="auto">
          <a:xfrm>
            <a:off x="1403648" y="4221088"/>
            <a:ext cx="2896171" cy="2078515"/>
          </a:xfrm>
          <a:prstGeom prst="rect">
            <a:avLst/>
          </a:prstGeom>
          <a:noFill/>
        </p:spPr>
      </p:pic>
      <p:sp>
        <p:nvSpPr>
          <p:cNvPr id="27" name="Rectangle 3"/>
          <p:cNvSpPr>
            <a:spLocks noChangeArrowheads="1"/>
          </p:cNvSpPr>
          <p:nvPr/>
        </p:nvSpPr>
        <p:spPr bwMode="auto">
          <a:xfrm>
            <a:off x="4427984" y="4653136"/>
            <a:ext cx="4572000" cy="940051"/>
          </a:xfrm>
          <a:prstGeom prst="rect">
            <a:avLst/>
          </a:prstGeom>
          <a:noFill/>
          <a:ln w="38100">
            <a:noFill/>
            <a:miter lim="800000"/>
            <a:headEnd/>
            <a:tailEnd/>
          </a:ln>
          <a:effectLst/>
        </p:spPr>
        <p:txBody>
          <a:bodyPr wrap="square" lIns="111600" tIns="54000" rIns="111600" bIns="54000">
            <a:spAutoFit/>
          </a:bodyPr>
          <a:lstStyle/>
          <a:p>
            <a:pPr marL="0" lvl="1" defTabSz="265113" eaLnBrk="0" hangingPunct="0">
              <a:spcBef>
                <a:spcPct val="0"/>
              </a:spcBef>
              <a:buClr>
                <a:srgbClr val="00004C"/>
              </a:buClr>
            </a:pPr>
            <a:r>
              <a:rPr lang="en-US" i="1" dirty="0" smtClean="0">
                <a:latin typeface="Calibri" pitchFamily="34" charset="0"/>
                <a:cs typeface="Calibri" pitchFamily="34" charset="0"/>
              </a:rPr>
              <a:t>Form accuracy: </a:t>
            </a:r>
            <a:r>
              <a:rPr lang="en-US" i="1" dirty="0">
                <a:latin typeface="Calibri" pitchFamily="34" charset="0"/>
                <a:cs typeface="Calibri" pitchFamily="34" charset="0"/>
              </a:rPr>
              <a:t>150 nm </a:t>
            </a:r>
            <a:r>
              <a:rPr lang="en-US" i="1" dirty="0">
                <a:latin typeface="Calibri" pitchFamily="34" charset="0"/>
                <a:cs typeface="Calibri" pitchFamily="34" charset="0"/>
                <a:sym typeface="Wingdings 3" pitchFamily="18" charset="2"/>
              </a:rPr>
              <a:t></a:t>
            </a:r>
            <a:r>
              <a:rPr lang="en-US" i="1" dirty="0">
                <a:latin typeface="Calibri" pitchFamily="34" charset="0"/>
                <a:cs typeface="Calibri" pitchFamily="34" charset="0"/>
              </a:rPr>
              <a:t> 50 </a:t>
            </a:r>
            <a:r>
              <a:rPr lang="en-US" i="1" dirty="0" smtClean="0">
                <a:latin typeface="Calibri" pitchFamily="34" charset="0"/>
                <a:cs typeface="Calibri" pitchFamily="34" charset="0"/>
              </a:rPr>
              <a:t>nm</a:t>
            </a:r>
          </a:p>
          <a:p>
            <a:pPr marL="0" lvl="1" defTabSz="265113" eaLnBrk="0" hangingPunct="0">
              <a:spcBef>
                <a:spcPct val="0"/>
              </a:spcBef>
              <a:buClr>
                <a:srgbClr val="00004C"/>
              </a:buClr>
            </a:pPr>
            <a:endParaRPr lang="en-US" i="1" dirty="0">
              <a:latin typeface="Calibri" pitchFamily="34" charset="0"/>
              <a:cs typeface="Calibri" pitchFamily="34" charset="0"/>
            </a:endParaRPr>
          </a:p>
          <a:p>
            <a:pPr marL="0" lvl="1" defTabSz="265113" eaLnBrk="0" hangingPunct="0">
              <a:spcBef>
                <a:spcPct val="0"/>
              </a:spcBef>
              <a:buClr>
                <a:srgbClr val="00004C"/>
              </a:buClr>
            </a:pPr>
            <a:r>
              <a:rPr lang="en-US" i="1" dirty="0">
                <a:latin typeface="Calibri" pitchFamily="34" charset="0"/>
                <a:cs typeface="Calibri" pitchFamily="34" charset="0"/>
              </a:rPr>
              <a:t>Roughness </a:t>
            </a:r>
            <a:r>
              <a:rPr lang="en-US" i="1" dirty="0" smtClean="0">
                <a:latin typeface="Calibri" pitchFamily="34" charset="0"/>
                <a:cs typeface="Calibri" pitchFamily="34" charset="0"/>
              </a:rPr>
              <a:t>Ra	: </a:t>
            </a:r>
            <a:r>
              <a:rPr lang="en-US" i="1" dirty="0">
                <a:latin typeface="Calibri" pitchFamily="34" charset="0"/>
                <a:cs typeface="Calibri" pitchFamily="34" charset="0"/>
              </a:rPr>
              <a:t>5 nm </a:t>
            </a:r>
            <a:r>
              <a:rPr lang="en-US" i="1" dirty="0">
                <a:latin typeface="Calibri" pitchFamily="34" charset="0"/>
                <a:cs typeface="Calibri" pitchFamily="34" charset="0"/>
                <a:sym typeface="Wingdings 3" pitchFamily="18" charset="2"/>
              </a:rPr>
              <a:t></a:t>
            </a:r>
            <a:r>
              <a:rPr lang="en-US" i="1" dirty="0">
                <a:latin typeface="Calibri" pitchFamily="34" charset="0"/>
                <a:cs typeface="Calibri" pitchFamily="34" charset="0"/>
              </a:rPr>
              <a:t> 2 </a:t>
            </a:r>
            <a:r>
              <a:rPr lang="en-US" i="1" dirty="0" smtClean="0">
                <a:latin typeface="Calibri" pitchFamily="34" charset="0"/>
                <a:cs typeface="Calibri" pitchFamily="34" charset="0"/>
              </a:rPr>
              <a:t>nm</a:t>
            </a:r>
            <a:endParaRPr lang="en-US" i="1" dirty="0">
              <a:latin typeface="Calibri" pitchFamily="34" charset="0"/>
              <a:cs typeface="Calibri" pitchFamily="34" charset="0"/>
            </a:endParaRPr>
          </a:p>
        </p:txBody>
      </p:sp>
    </p:spTree>
    <p:extLst>
      <p:ext uri="{BB962C8B-B14F-4D97-AF65-F5344CB8AC3E}">
        <p14:creationId xmlns:p14="http://schemas.microsoft.com/office/powerpoint/2010/main" val="3126227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4864" y="406128"/>
            <a:ext cx="7488832" cy="461665"/>
          </a:xfrm>
          <a:prstGeom prst="rect">
            <a:avLst/>
          </a:prstGeom>
          <a:noFill/>
        </p:spPr>
        <p:txBody>
          <a:bodyPr wrap="square" rtlCol="0">
            <a:spAutoFit/>
          </a:bodyPr>
          <a:lstStyle/>
          <a:p>
            <a:pPr algn="ctr"/>
            <a:r>
              <a:rPr lang="en-GB" sz="2400" dirty="0" smtClean="0"/>
              <a:t>Evolution of machining capability</a:t>
            </a:r>
          </a:p>
        </p:txBody>
      </p:sp>
      <p:sp>
        <p:nvSpPr>
          <p:cNvPr id="6" name="Chevron 5"/>
          <p:cNvSpPr/>
          <p:nvPr/>
        </p:nvSpPr>
        <p:spPr>
          <a:xfrm>
            <a:off x="251520" y="1288982"/>
            <a:ext cx="2160000" cy="216024"/>
          </a:xfrm>
          <a:prstGeom prst="chevron">
            <a:avLst/>
          </a:prstGeom>
          <a:solidFill>
            <a:schemeClr val="accent1"/>
          </a:solidFill>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Up to the 1980’s</a:t>
            </a:r>
            <a:endParaRPr lang="nl-NL" sz="1400" b="1" dirty="0">
              <a:solidFill>
                <a:schemeClr val="bg1"/>
              </a:solidFill>
            </a:endParaRPr>
          </a:p>
        </p:txBody>
      </p:sp>
      <p:sp>
        <p:nvSpPr>
          <p:cNvPr id="13" name="Chevron 12"/>
          <p:cNvSpPr/>
          <p:nvPr/>
        </p:nvSpPr>
        <p:spPr>
          <a:xfrm>
            <a:off x="2483768" y="1288982"/>
            <a:ext cx="2160000" cy="216024"/>
          </a:xfrm>
          <a:prstGeom prst="chevron">
            <a:avLst/>
          </a:prstGeom>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1980’s - 1990’s</a:t>
            </a:r>
            <a:endParaRPr lang="nl-NL" sz="1600" b="1" dirty="0">
              <a:solidFill>
                <a:schemeClr val="bg1"/>
              </a:solidFill>
            </a:endParaRPr>
          </a:p>
        </p:txBody>
      </p:sp>
      <p:sp>
        <p:nvSpPr>
          <p:cNvPr id="14" name="Chevron 13"/>
          <p:cNvSpPr/>
          <p:nvPr/>
        </p:nvSpPr>
        <p:spPr>
          <a:xfrm>
            <a:off x="4644008" y="1288982"/>
            <a:ext cx="2160000" cy="216024"/>
          </a:xfrm>
          <a:prstGeom prst="chevron">
            <a:avLst/>
          </a:prstGeom>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2000’s - 2010’s</a:t>
            </a:r>
            <a:endParaRPr lang="nl-NL" sz="1600" b="1" dirty="0">
              <a:solidFill>
                <a:schemeClr val="bg1"/>
              </a:solidFill>
            </a:endParaRPr>
          </a:p>
        </p:txBody>
      </p:sp>
      <p:sp>
        <p:nvSpPr>
          <p:cNvPr id="21" name="TextBox 20"/>
          <p:cNvSpPr txBox="1"/>
          <p:nvPr/>
        </p:nvSpPr>
        <p:spPr>
          <a:xfrm>
            <a:off x="4788024" y="1527175"/>
            <a:ext cx="2040066" cy="461665"/>
          </a:xfrm>
          <a:prstGeom prst="rect">
            <a:avLst/>
          </a:prstGeom>
          <a:noFill/>
        </p:spPr>
        <p:txBody>
          <a:bodyPr wrap="square" rtlCol="0">
            <a:spAutoFit/>
          </a:bodyPr>
          <a:lstStyle/>
          <a:p>
            <a:pPr marL="88900" indent="-88900">
              <a:buFont typeface="Arial" pitchFamily="34" charset="0"/>
              <a:buChar char="•"/>
            </a:pPr>
            <a:r>
              <a:rPr lang="en-US" sz="1200" i="1" dirty="0" smtClean="0"/>
              <a:t>Larger machines</a:t>
            </a:r>
          </a:p>
          <a:p>
            <a:pPr marL="88900" indent="-88900">
              <a:buFont typeface="Arial" pitchFamily="34" charset="0"/>
              <a:buChar char="•"/>
            </a:pPr>
            <a:r>
              <a:rPr lang="en-US" sz="1200" i="1" dirty="0" smtClean="0"/>
              <a:t>Multiple axis ( X/Y/Z and C)</a:t>
            </a:r>
          </a:p>
        </p:txBody>
      </p:sp>
      <p:sp>
        <p:nvSpPr>
          <p:cNvPr id="23" name="Chevron 22"/>
          <p:cNvSpPr/>
          <p:nvPr/>
        </p:nvSpPr>
        <p:spPr>
          <a:xfrm>
            <a:off x="6804248" y="1288982"/>
            <a:ext cx="2160000" cy="216024"/>
          </a:xfrm>
          <a:prstGeom prst="chevron">
            <a:avLst/>
          </a:prstGeom>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Future ?</a:t>
            </a:r>
            <a:endParaRPr lang="nl-NL" sz="1400" b="1" dirty="0">
              <a:solidFill>
                <a:schemeClr val="bg1"/>
              </a:solidFill>
            </a:endParaRPr>
          </a:p>
        </p:txBody>
      </p:sp>
      <p:sp>
        <p:nvSpPr>
          <p:cNvPr id="28" name="TextBox 27"/>
          <p:cNvSpPr txBox="1"/>
          <p:nvPr/>
        </p:nvSpPr>
        <p:spPr>
          <a:xfrm>
            <a:off x="6948264" y="1527175"/>
            <a:ext cx="1944216" cy="461665"/>
          </a:xfrm>
          <a:prstGeom prst="rect">
            <a:avLst/>
          </a:prstGeom>
          <a:noFill/>
        </p:spPr>
        <p:txBody>
          <a:bodyPr wrap="square" rtlCol="0">
            <a:spAutoFit/>
          </a:bodyPr>
          <a:lstStyle/>
          <a:p>
            <a:pPr marL="88900" indent="-88900">
              <a:buFont typeface="Arial" pitchFamily="34" charset="0"/>
              <a:buChar char="•"/>
            </a:pPr>
            <a:r>
              <a:rPr lang="en-US" sz="1200" i="1" dirty="0" smtClean="0"/>
              <a:t>Intelligent machines ?</a:t>
            </a:r>
          </a:p>
          <a:p>
            <a:pPr marL="0" lvl="1" indent="84138">
              <a:buFont typeface="Arial" pitchFamily="34" charset="0"/>
              <a:buChar char="•"/>
            </a:pPr>
            <a:r>
              <a:rPr lang="en-US" sz="1200" i="1" dirty="0" smtClean="0"/>
              <a:t>Robotisation ?</a:t>
            </a:r>
          </a:p>
        </p:txBody>
      </p:sp>
      <p:pic>
        <p:nvPicPr>
          <p:cNvPr id="140295" name="Picture 7" descr="S:\ctc_upm\prebew\Foto's\DigitalFotoHenkPepers\DivOpBew\MVC-217F.JPG"/>
          <p:cNvPicPr>
            <a:picLocks noChangeAspect="1" noChangeArrowheads="1"/>
          </p:cNvPicPr>
          <p:nvPr/>
        </p:nvPicPr>
        <p:blipFill>
          <a:blip r:embed="rId2" cstate="print"/>
          <a:srcRect/>
          <a:stretch>
            <a:fillRect/>
          </a:stretch>
        </p:blipFill>
        <p:spPr bwMode="auto">
          <a:xfrm>
            <a:off x="539552" y="4837724"/>
            <a:ext cx="1620000" cy="1215000"/>
          </a:xfrm>
          <a:prstGeom prst="rect">
            <a:avLst/>
          </a:prstGeom>
          <a:noFill/>
        </p:spPr>
      </p:pic>
      <p:sp>
        <p:nvSpPr>
          <p:cNvPr id="37" name="TextBox 36"/>
          <p:cNvSpPr txBox="1"/>
          <p:nvPr/>
        </p:nvSpPr>
        <p:spPr>
          <a:xfrm>
            <a:off x="6876256" y="4149080"/>
            <a:ext cx="1944216" cy="461665"/>
          </a:xfrm>
          <a:prstGeom prst="rect">
            <a:avLst/>
          </a:prstGeom>
          <a:noFill/>
        </p:spPr>
        <p:txBody>
          <a:bodyPr wrap="square" rtlCol="0">
            <a:spAutoFit/>
          </a:bodyPr>
          <a:lstStyle/>
          <a:p>
            <a:pPr marL="88900" indent="-88900">
              <a:buFont typeface="Arial" pitchFamily="34" charset="0"/>
              <a:buChar char="•"/>
            </a:pPr>
            <a:r>
              <a:rPr lang="en-US" sz="1200" i="1" dirty="0" smtClean="0"/>
              <a:t>Pallet machining?</a:t>
            </a:r>
          </a:p>
          <a:p>
            <a:pPr marL="0" lvl="1" indent="84138">
              <a:buFont typeface="Arial" pitchFamily="34" charset="0"/>
              <a:buChar char="•"/>
            </a:pPr>
            <a:r>
              <a:rPr lang="en-US" sz="1200" i="1" dirty="0" smtClean="0"/>
              <a:t>Robotisation ?</a:t>
            </a:r>
          </a:p>
        </p:txBody>
      </p:sp>
      <p:pic>
        <p:nvPicPr>
          <p:cNvPr id="38" name="Picture 4" descr="C:\_Cern\test\Meervoudig\DSCF3086 (Small).JPG"/>
          <p:cNvPicPr>
            <a:picLocks noChangeAspect="1" noChangeArrowheads="1"/>
          </p:cNvPicPr>
          <p:nvPr/>
        </p:nvPicPr>
        <p:blipFill>
          <a:blip r:embed="rId3" cstate="print"/>
          <a:srcRect/>
          <a:stretch>
            <a:fillRect/>
          </a:stretch>
        </p:blipFill>
        <p:spPr bwMode="auto">
          <a:xfrm>
            <a:off x="7020272" y="4837724"/>
            <a:ext cx="1620000" cy="1215000"/>
          </a:xfrm>
          <a:prstGeom prst="rect">
            <a:avLst/>
          </a:prstGeom>
          <a:noFill/>
        </p:spPr>
      </p:pic>
      <p:pic>
        <p:nvPicPr>
          <p:cNvPr id="9" name="Picture 2"/>
          <p:cNvPicPr>
            <a:picLocks noChangeAspect="1" noChangeArrowheads="1"/>
          </p:cNvPicPr>
          <p:nvPr/>
        </p:nvPicPr>
        <p:blipFill>
          <a:blip r:embed="rId4" cstate="print"/>
          <a:srcRect/>
          <a:stretch>
            <a:fillRect/>
          </a:stretch>
        </p:blipFill>
        <p:spPr bwMode="auto">
          <a:xfrm>
            <a:off x="6948264" y="1988840"/>
            <a:ext cx="1800000" cy="1534337"/>
          </a:xfrm>
          <a:prstGeom prst="rect">
            <a:avLst/>
          </a:prstGeom>
          <a:noFill/>
          <a:ln w="9525">
            <a:noFill/>
            <a:miter lim="800000"/>
            <a:headEnd/>
            <a:tailEnd/>
          </a:ln>
          <a:effectLst/>
        </p:spPr>
      </p:pic>
      <p:sp>
        <p:nvSpPr>
          <p:cNvPr id="39" name="TextBox 38"/>
          <p:cNvSpPr txBox="1"/>
          <p:nvPr/>
        </p:nvSpPr>
        <p:spPr>
          <a:xfrm>
            <a:off x="539553" y="1527175"/>
            <a:ext cx="1656184" cy="646331"/>
          </a:xfrm>
          <a:prstGeom prst="rect">
            <a:avLst/>
          </a:prstGeom>
          <a:noFill/>
        </p:spPr>
        <p:txBody>
          <a:bodyPr wrap="square" rtlCol="0">
            <a:spAutoFit/>
          </a:bodyPr>
          <a:lstStyle/>
          <a:p>
            <a:pPr algn="ctr"/>
            <a:r>
              <a:rPr lang="en-US" sz="1200" dirty="0" smtClean="0"/>
              <a:t>First machines at research institutes and universities</a:t>
            </a:r>
          </a:p>
        </p:txBody>
      </p:sp>
      <p:sp>
        <p:nvSpPr>
          <p:cNvPr id="40" name="TextBox 39"/>
          <p:cNvSpPr txBox="1"/>
          <p:nvPr/>
        </p:nvSpPr>
        <p:spPr>
          <a:xfrm>
            <a:off x="2699792" y="1527175"/>
            <a:ext cx="1681679" cy="646331"/>
          </a:xfrm>
          <a:prstGeom prst="rect">
            <a:avLst/>
          </a:prstGeom>
          <a:noFill/>
        </p:spPr>
        <p:txBody>
          <a:bodyPr wrap="none" rtlCol="0">
            <a:spAutoFit/>
          </a:bodyPr>
          <a:lstStyle/>
          <a:p>
            <a:r>
              <a:rPr lang="en-US" sz="1200" dirty="0" smtClean="0"/>
              <a:t>Start of industrialization</a:t>
            </a:r>
          </a:p>
          <a:p>
            <a:pPr>
              <a:buFont typeface="Arial" pitchFamily="34" charset="0"/>
              <a:buChar char="•"/>
            </a:pPr>
            <a:r>
              <a:rPr lang="en-US" sz="1200" dirty="0" smtClean="0"/>
              <a:t> </a:t>
            </a:r>
            <a:r>
              <a:rPr lang="en-US" sz="1200" i="1" dirty="0" smtClean="0"/>
              <a:t>Optical recording</a:t>
            </a:r>
          </a:p>
          <a:p>
            <a:pPr>
              <a:buFont typeface="Arial" pitchFamily="34" charset="0"/>
              <a:buChar char="•"/>
            </a:pPr>
            <a:r>
              <a:rPr lang="en-US" sz="1200" i="1" dirty="0" smtClean="0"/>
              <a:t> contact lenses</a:t>
            </a:r>
            <a:endParaRPr lang="nl-NL" sz="1200" i="1" dirty="0"/>
          </a:p>
        </p:txBody>
      </p:sp>
      <p:sp>
        <p:nvSpPr>
          <p:cNvPr id="41" name="Chevron 40"/>
          <p:cNvSpPr/>
          <p:nvPr/>
        </p:nvSpPr>
        <p:spPr>
          <a:xfrm>
            <a:off x="251520" y="1000950"/>
            <a:ext cx="8712968" cy="216024"/>
          </a:xfrm>
          <a:prstGeom prst="chevron">
            <a:avLst/>
          </a:pr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accent1"/>
                </a:solidFill>
              </a:rPr>
              <a:t>Single point diamond turning</a:t>
            </a:r>
            <a:endParaRPr lang="nl-NL" sz="1400" b="1" dirty="0">
              <a:solidFill>
                <a:schemeClr val="accent1"/>
              </a:solidFill>
            </a:endParaRPr>
          </a:p>
        </p:txBody>
      </p:sp>
      <p:sp>
        <p:nvSpPr>
          <p:cNvPr id="49" name="Chevron 48"/>
          <p:cNvSpPr/>
          <p:nvPr/>
        </p:nvSpPr>
        <p:spPr>
          <a:xfrm>
            <a:off x="251520" y="3903439"/>
            <a:ext cx="2160000" cy="216024"/>
          </a:xfrm>
          <a:prstGeom prst="chevron">
            <a:avLst/>
          </a:prstGeom>
          <a:solidFill>
            <a:schemeClr val="accent1"/>
          </a:solidFill>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Up to the 1990’s</a:t>
            </a:r>
            <a:endParaRPr lang="nl-NL" sz="1400" b="1" dirty="0">
              <a:solidFill>
                <a:schemeClr val="bg1"/>
              </a:solidFill>
            </a:endParaRPr>
          </a:p>
        </p:txBody>
      </p:sp>
      <p:sp>
        <p:nvSpPr>
          <p:cNvPr id="50" name="Chevron 49"/>
          <p:cNvSpPr/>
          <p:nvPr/>
        </p:nvSpPr>
        <p:spPr>
          <a:xfrm>
            <a:off x="2483768" y="3903439"/>
            <a:ext cx="2160000" cy="216024"/>
          </a:xfrm>
          <a:prstGeom prst="chevron">
            <a:avLst/>
          </a:prstGeom>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1990’s - 2000’s</a:t>
            </a:r>
            <a:endParaRPr lang="nl-NL" sz="1600" b="1" dirty="0">
              <a:solidFill>
                <a:schemeClr val="bg1"/>
              </a:solidFill>
            </a:endParaRPr>
          </a:p>
        </p:txBody>
      </p:sp>
      <p:sp>
        <p:nvSpPr>
          <p:cNvPr id="51" name="Chevron 50"/>
          <p:cNvSpPr/>
          <p:nvPr/>
        </p:nvSpPr>
        <p:spPr>
          <a:xfrm>
            <a:off x="4644008" y="3903439"/>
            <a:ext cx="2160000" cy="216024"/>
          </a:xfrm>
          <a:prstGeom prst="chevron">
            <a:avLst/>
          </a:prstGeom>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2010’s</a:t>
            </a:r>
            <a:endParaRPr lang="nl-NL" sz="1600" b="1" dirty="0">
              <a:solidFill>
                <a:schemeClr val="bg1"/>
              </a:solidFill>
            </a:endParaRPr>
          </a:p>
        </p:txBody>
      </p:sp>
      <p:sp>
        <p:nvSpPr>
          <p:cNvPr id="53" name="Chevron 52"/>
          <p:cNvSpPr/>
          <p:nvPr/>
        </p:nvSpPr>
        <p:spPr>
          <a:xfrm>
            <a:off x="6804248" y="3903439"/>
            <a:ext cx="2160000" cy="216024"/>
          </a:xfrm>
          <a:prstGeom prst="chevron">
            <a:avLst/>
          </a:prstGeom>
          <a:ln>
            <a:solidFill>
              <a:schemeClr val="accent1"/>
            </a:solid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Future ?</a:t>
            </a:r>
            <a:endParaRPr lang="nl-NL" sz="1400" b="1" dirty="0">
              <a:solidFill>
                <a:schemeClr val="bg1"/>
              </a:solidFill>
            </a:endParaRPr>
          </a:p>
        </p:txBody>
      </p:sp>
      <p:sp>
        <p:nvSpPr>
          <p:cNvPr id="57" name="Chevron 56"/>
          <p:cNvSpPr/>
          <p:nvPr/>
        </p:nvSpPr>
        <p:spPr>
          <a:xfrm>
            <a:off x="251520" y="3615407"/>
            <a:ext cx="8712968" cy="216024"/>
          </a:xfrm>
          <a:prstGeom prst="chevron">
            <a:avLst/>
          </a:pr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accent1"/>
                </a:solidFill>
              </a:rPr>
              <a:t>Ultra precision diamond milling </a:t>
            </a:r>
            <a:r>
              <a:rPr lang="en-US" sz="1200" b="1" i="1" dirty="0" smtClean="0">
                <a:solidFill>
                  <a:schemeClr val="accent1"/>
                </a:solidFill>
              </a:rPr>
              <a:t>(lagging more than a decade behind on turning)</a:t>
            </a:r>
            <a:endParaRPr lang="nl-NL" sz="1400" b="1" i="1" dirty="0">
              <a:solidFill>
                <a:schemeClr val="accent1"/>
              </a:solidFill>
            </a:endParaRPr>
          </a:p>
        </p:txBody>
      </p:sp>
      <p:sp>
        <p:nvSpPr>
          <p:cNvPr id="58" name="TextBox 57"/>
          <p:cNvSpPr txBox="1"/>
          <p:nvPr/>
        </p:nvSpPr>
        <p:spPr>
          <a:xfrm>
            <a:off x="539552" y="4149080"/>
            <a:ext cx="1617751" cy="830997"/>
          </a:xfrm>
          <a:prstGeom prst="rect">
            <a:avLst/>
          </a:prstGeom>
          <a:noFill/>
        </p:spPr>
        <p:txBody>
          <a:bodyPr wrap="none" rtlCol="0">
            <a:spAutoFit/>
          </a:bodyPr>
          <a:lstStyle/>
          <a:p>
            <a:r>
              <a:rPr lang="en-US" sz="1200" dirty="0" smtClean="0"/>
              <a:t>Limited to fly cutting</a:t>
            </a:r>
          </a:p>
          <a:p>
            <a:pPr>
              <a:buFont typeface="Arial" pitchFamily="34" charset="0"/>
              <a:buChar char="•"/>
            </a:pPr>
            <a:r>
              <a:rPr lang="en-US" sz="1200" dirty="0" smtClean="0"/>
              <a:t> </a:t>
            </a:r>
            <a:r>
              <a:rPr lang="en-US" sz="1200" i="1" dirty="0" smtClean="0"/>
              <a:t>mirror optics</a:t>
            </a:r>
          </a:p>
          <a:p>
            <a:pPr>
              <a:buFont typeface="Arial" pitchFamily="34" charset="0"/>
              <a:buChar char="•"/>
            </a:pPr>
            <a:r>
              <a:rPr lang="en-US" sz="1200" i="1" dirty="0" smtClean="0"/>
              <a:t> Laser scanner mirrors</a:t>
            </a:r>
          </a:p>
          <a:p>
            <a:pPr>
              <a:buFont typeface="Arial" pitchFamily="34" charset="0"/>
              <a:buChar char="•"/>
            </a:pPr>
            <a:endParaRPr lang="nl-NL" sz="1200" dirty="0"/>
          </a:p>
        </p:txBody>
      </p:sp>
      <p:sp>
        <p:nvSpPr>
          <p:cNvPr id="59" name="TextBox 58"/>
          <p:cNvSpPr txBox="1"/>
          <p:nvPr/>
        </p:nvSpPr>
        <p:spPr>
          <a:xfrm>
            <a:off x="4788024" y="4149080"/>
            <a:ext cx="1774525" cy="646331"/>
          </a:xfrm>
          <a:prstGeom prst="rect">
            <a:avLst/>
          </a:prstGeom>
          <a:noFill/>
        </p:spPr>
        <p:txBody>
          <a:bodyPr wrap="none" rtlCol="0">
            <a:spAutoFit/>
          </a:bodyPr>
          <a:lstStyle/>
          <a:p>
            <a:r>
              <a:rPr lang="en-US" sz="1200" dirty="0" smtClean="0"/>
              <a:t>First proto type machines</a:t>
            </a:r>
          </a:p>
          <a:p>
            <a:pPr>
              <a:buFont typeface="Arial" pitchFamily="34" charset="0"/>
              <a:buChar char="•"/>
            </a:pPr>
            <a:r>
              <a:rPr lang="en-US" sz="1200" dirty="0" smtClean="0"/>
              <a:t> </a:t>
            </a:r>
            <a:r>
              <a:rPr lang="en-US" sz="1200" i="1" dirty="0" smtClean="0"/>
              <a:t>Micro fluidics</a:t>
            </a:r>
          </a:p>
          <a:p>
            <a:pPr>
              <a:buFont typeface="Arial" pitchFamily="34" charset="0"/>
              <a:buChar char="•"/>
            </a:pPr>
            <a:r>
              <a:rPr lang="en-US" sz="1200" i="1" dirty="0" smtClean="0"/>
              <a:t> Accelerator parts</a:t>
            </a:r>
            <a:endParaRPr lang="nl-NL" sz="1200" i="1" dirty="0"/>
          </a:p>
        </p:txBody>
      </p:sp>
      <p:pic>
        <p:nvPicPr>
          <p:cNvPr id="141315" name="Picture 3"/>
          <p:cNvPicPr>
            <a:picLocks noChangeAspect="1" noChangeArrowheads="1"/>
          </p:cNvPicPr>
          <p:nvPr/>
        </p:nvPicPr>
        <p:blipFill>
          <a:blip r:embed="rId5" cstate="print"/>
          <a:srcRect/>
          <a:stretch>
            <a:fillRect/>
          </a:stretch>
        </p:blipFill>
        <p:spPr bwMode="auto">
          <a:xfrm>
            <a:off x="539552" y="2101233"/>
            <a:ext cx="1800000" cy="1309551"/>
          </a:xfrm>
          <a:prstGeom prst="rect">
            <a:avLst/>
          </a:prstGeom>
          <a:noFill/>
          <a:ln w="9525">
            <a:noFill/>
            <a:miter lim="800000"/>
            <a:headEnd/>
            <a:tailEnd/>
          </a:ln>
        </p:spPr>
      </p:pic>
      <p:pic>
        <p:nvPicPr>
          <p:cNvPr id="60" name="Picture 2" descr="C:\backup pc werk\VDL ETG intranet\CTC\CTC_Departments\UPT&amp;Metrology\submicron\equipment\images\esdo.gif"/>
          <p:cNvPicPr>
            <a:picLocks noChangeAspect="1" noChangeArrowheads="1"/>
          </p:cNvPicPr>
          <p:nvPr/>
        </p:nvPicPr>
        <p:blipFill>
          <a:blip r:embed="rId6" cstate="print"/>
          <a:srcRect/>
          <a:stretch>
            <a:fillRect/>
          </a:stretch>
        </p:blipFill>
        <p:spPr bwMode="auto">
          <a:xfrm>
            <a:off x="2771800" y="2148508"/>
            <a:ext cx="1620000" cy="1215000"/>
          </a:xfrm>
          <a:prstGeom prst="rect">
            <a:avLst/>
          </a:prstGeom>
          <a:noFill/>
        </p:spPr>
      </p:pic>
      <p:pic>
        <p:nvPicPr>
          <p:cNvPr id="141317" name="Picture 5" descr="http://www.dac-intl.com/wp-content/uploads/2X-ALM.06-09.small_.jpg"/>
          <p:cNvPicPr>
            <a:picLocks noChangeAspect="1" noChangeArrowheads="1"/>
          </p:cNvPicPr>
          <p:nvPr/>
        </p:nvPicPr>
        <p:blipFill>
          <a:blip r:embed="rId7" cstate="print"/>
          <a:srcRect/>
          <a:stretch>
            <a:fillRect/>
          </a:stretch>
        </p:blipFill>
        <p:spPr bwMode="auto">
          <a:xfrm>
            <a:off x="2843808" y="4581128"/>
            <a:ext cx="1381995" cy="1728192"/>
          </a:xfrm>
          <a:prstGeom prst="rect">
            <a:avLst/>
          </a:prstGeom>
          <a:noFill/>
        </p:spPr>
      </p:pic>
      <p:sp>
        <p:nvSpPr>
          <p:cNvPr id="56" name="TextBox 55"/>
          <p:cNvSpPr txBox="1"/>
          <p:nvPr/>
        </p:nvSpPr>
        <p:spPr>
          <a:xfrm>
            <a:off x="2699792" y="4141632"/>
            <a:ext cx="1901674" cy="646331"/>
          </a:xfrm>
          <a:prstGeom prst="rect">
            <a:avLst/>
          </a:prstGeom>
          <a:noFill/>
        </p:spPr>
        <p:txBody>
          <a:bodyPr wrap="none" rtlCol="0">
            <a:spAutoFit/>
          </a:bodyPr>
          <a:lstStyle/>
          <a:p>
            <a:r>
              <a:rPr lang="en-US" sz="1200" dirty="0" smtClean="0"/>
              <a:t>Milling as add-on on lathes</a:t>
            </a:r>
          </a:p>
          <a:p>
            <a:pPr>
              <a:buFont typeface="Arial" pitchFamily="34" charset="0"/>
              <a:buChar char="•"/>
            </a:pPr>
            <a:r>
              <a:rPr lang="en-US" sz="1200" dirty="0" smtClean="0"/>
              <a:t> </a:t>
            </a:r>
            <a:r>
              <a:rPr lang="en-US" sz="1200" i="1" dirty="0" smtClean="0"/>
              <a:t>Lens arrays</a:t>
            </a:r>
          </a:p>
          <a:p>
            <a:pPr>
              <a:buFont typeface="Arial" pitchFamily="34" charset="0"/>
              <a:buChar char="•"/>
            </a:pPr>
            <a:r>
              <a:rPr lang="en-US" sz="1200" i="1" dirty="0" smtClean="0"/>
              <a:t> Intra ocular lenses</a:t>
            </a:r>
            <a:endParaRPr lang="nl-NL" sz="1200" i="1" dirty="0"/>
          </a:p>
        </p:txBody>
      </p:sp>
      <p:pic>
        <p:nvPicPr>
          <p:cNvPr id="3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216" y="4958913"/>
            <a:ext cx="1800000" cy="106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6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232" y="2010013"/>
            <a:ext cx="1800000" cy="1490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552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908720"/>
            <a:ext cx="8568952" cy="3785652"/>
          </a:xfrm>
          <a:prstGeom prst="rect">
            <a:avLst/>
          </a:prstGeom>
        </p:spPr>
        <p:txBody>
          <a:bodyPr wrap="square">
            <a:spAutoFit/>
          </a:bodyPr>
          <a:lstStyle/>
          <a:p>
            <a:pPr marL="180975" indent="-180975">
              <a:buFont typeface="Arial" pitchFamily="34" charset="0"/>
              <a:buChar char="•"/>
            </a:pPr>
            <a:r>
              <a:rPr lang="en-US" sz="2000" cap="all" dirty="0" smtClean="0">
                <a:solidFill>
                  <a:prstClr val="black"/>
                </a:solidFill>
                <a:cs typeface="Calibri" pitchFamily="34" charset="0"/>
              </a:rPr>
              <a:t>Bigger structures, same tolerances</a:t>
            </a:r>
          </a:p>
          <a:p>
            <a:pPr marL="638175" lvl="1" indent="-180975"/>
            <a:r>
              <a:rPr lang="en-US" sz="2000" cap="all" dirty="0" smtClean="0">
                <a:solidFill>
                  <a:prstClr val="black"/>
                </a:solidFill>
                <a:cs typeface="Calibri" pitchFamily="34" charset="0"/>
              </a:rPr>
              <a:t>S</a:t>
            </a:r>
            <a:r>
              <a:rPr lang="en-US" sz="2000" dirty="0" smtClean="0">
                <a:solidFill>
                  <a:prstClr val="black"/>
                </a:solidFill>
                <a:cs typeface="Calibri" pitchFamily="34" charset="0"/>
              </a:rPr>
              <a:t>tarted at ø35mm – now at ø80mm – in future up to ø200mm ?</a:t>
            </a:r>
          </a:p>
          <a:p>
            <a:pPr marL="638175" lvl="1" indent="-180975"/>
            <a:endParaRPr lang="en-US" sz="2000" cap="all" dirty="0" smtClean="0">
              <a:solidFill>
                <a:prstClr val="black"/>
              </a:solidFill>
              <a:cs typeface="Calibri" pitchFamily="34" charset="0"/>
            </a:endParaRPr>
          </a:p>
          <a:p>
            <a:pPr marL="180975" indent="-180975">
              <a:buFont typeface="Arial" pitchFamily="34" charset="0"/>
              <a:buChar char="•"/>
            </a:pPr>
            <a:endParaRPr lang="en-US" sz="2000" cap="all" dirty="0" smtClean="0">
              <a:solidFill>
                <a:prstClr val="black"/>
              </a:solidFill>
              <a:cs typeface="Calibri" pitchFamily="34" charset="0"/>
            </a:endParaRPr>
          </a:p>
          <a:p>
            <a:pPr marL="180975" indent="-180975">
              <a:buFont typeface="Arial" pitchFamily="34" charset="0"/>
              <a:buChar char="•"/>
            </a:pPr>
            <a:endParaRPr lang="en-US" sz="2000" cap="all" dirty="0" smtClean="0">
              <a:solidFill>
                <a:prstClr val="black"/>
              </a:solidFill>
              <a:cs typeface="Calibri" pitchFamily="34" charset="0"/>
            </a:endParaRPr>
          </a:p>
          <a:p>
            <a:pPr marL="180975" indent="-180975">
              <a:buFont typeface="Arial" pitchFamily="34" charset="0"/>
              <a:buChar char="•"/>
            </a:pPr>
            <a:endParaRPr lang="en-US" sz="2000" cap="all" dirty="0" smtClean="0">
              <a:solidFill>
                <a:prstClr val="black"/>
              </a:solidFill>
              <a:cs typeface="Calibri" pitchFamily="34" charset="0"/>
            </a:endParaRPr>
          </a:p>
          <a:p>
            <a:pPr marL="180975" indent="-180975">
              <a:buFont typeface="Arial" pitchFamily="34" charset="0"/>
              <a:buChar char="•"/>
            </a:pPr>
            <a:endParaRPr lang="en-US" sz="2000" cap="all" dirty="0" smtClean="0">
              <a:solidFill>
                <a:prstClr val="black"/>
              </a:solidFill>
              <a:cs typeface="Calibri" pitchFamily="34" charset="0"/>
            </a:endParaRPr>
          </a:p>
          <a:p>
            <a:pPr marL="180975" indent="-180975">
              <a:buFont typeface="Arial" pitchFamily="34" charset="0"/>
              <a:buChar char="•"/>
            </a:pPr>
            <a:endParaRPr lang="en-US" sz="2000" cap="all" dirty="0" smtClean="0">
              <a:solidFill>
                <a:prstClr val="black"/>
              </a:solidFill>
              <a:cs typeface="Calibri" pitchFamily="34" charset="0"/>
            </a:endParaRPr>
          </a:p>
          <a:p>
            <a:pPr marL="180975" indent="-180975">
              <a:buFont typeface="Arial" pitchFamily="34" charset="0"/>
              <a:buChar char="•"/>
            </a:pPr>
            <a:r>
              <a:rPr lang="en-US" sz="2000" cap="all" dirty="0" smtClean="0">
                <a:solidFill>
                  <a:prstClr val="black"/>
                </a:solidFill>
                <a:cs typeface="Calibri" pitchFamily="34" charset="0"/>
              </a:rPr>
              <a:t>Tight accuracy specifications for series manufacturing</a:t>
            </a:r>
          </a:p>
          <a:p>
            <a:pPr marL="180975" indent="-180975"/>
            <a:endParaRPr lang="en-US" sz="2000" cap="all" dirty="0" smtClean="0">
              <a:solidFill>
                <a:prstClr val="black"/>
              </a:solidFill>
              <a:cs typeface="Calibri" pitchFamily="34" charset="0"/>
            </a:endParaRPr>
          </a:p>
          <a:p>
            <a:pPr lvl="1"/>
            <a:endParaRPr lang="en-US" sz="2000" dirty="0" smtClean="0">
              <a:solidFill>
                <a:prstClr val="black"/>
              </a:solidFill>
              <a:cs typeface="Calibri" pitchFamily="34" charset="0"/>
            </a:endParaRPr>
          </a:p>
          <a:p>
            <a:pPr lvl="1"/>
            <a:endParaRPr lang="en-US" sz="2000" dirty="0" smtClean="0">
              <a:solidFill>
                <a:prstClr val="black"/>
              </a:solidFill>
              <a:cs typeface="Calibri" pitchFamily="34" charset="0"/>
            </a:endParaRPr>
          </a:p>
        </p:txBody>
      </p:sp>
      <p:sp>
        <p:nvSpPr>
          <p:cNvPr id="7" name="TextBox 6"/>
          <p:cNvSpPr txBox="1"/>
          <p:nvPr/>
        </p:nvSpPr>
        <p:spPr>
          <a:xfrm>
            <a:off x="1331640" y="5733256"/>
            <a:ext cx="3024336" cy="738664"/>
          </a:xfrm>
          <a:prstGeom prst="rect">
            <a:avLst/>
          </a:prstGeom>
          <a:noFill/>
        </p:spPr>
        <p:txBody>
          <a:bodyPr wrap="square" rtlCol="0">
            <a:spAutoFit/>
          </a:bodyPr>
          <a:lstStyle/>
          <a:p>
            <a:pPr marL="153988" lvl="1" indent="-153988"/>
            <a:r>
              <a:rPr lang="en-US" sz="1400" b="1" i="1" dirty="0" smtClean="0">
                <a:solidFill>
                  <a:prstClr val="black"/>
                </a:solidFill>
                <a:cs typeface="Calibri" pitchFamily="34" charset="0"/>
              </a:rPr>
              <a:t>Moulds</a:t>
            </a:r>
            <a:r>
              <a:rPr lang="en-US" sz="1400" i="1" dirty="0" smtClean="0">
                <a:solidFill>
                  <a:prstClr val="black"/>
                </a:solidFill>
                <a:cs typeface="Calibri" pitchFamily="34" charset="0"/>
              </a:rPr>
              <a:t> for DVD optics : </a:t>
            </a:r>
          </a:p>
          <a:p>
            <a:pPr marL="153988" lvl="2" indent="-153988"/>
            <a:r>
              <a:rPr lang="en-US" sz="1400" i="1" dirty="0" smtClean="0">
                <a:solidFill>
                  <a:prstClr val="black"/>
                </a:solidFill>
                <a:cs typeface="Calibri" pitchFamily="34" charset="0"/>
              </a:rPr>
              <a:t>   50 nm form accuracy on ø 2 mm</a:t>
            </a:r>
          </a:p>
          <a:p>
            <a:pPr marL="153988" lvl="2" indent="-153988"/>
            <a:r>
              <a:rPr lang="en-US" sz="1400" i="1" dirty="0" smtClean="0">
                <a:solidFill>
                  <a:prstClr val="black"/>
                </a:solidFill>
                <a:cs typeface="Calibri" pitchFamily="34" charset="0"/>
              </a:rPr>
              <a:t>   equals ratio of 1 / 40000</a:t>
            </a:r>
          </a:p>
        </p:txBody>
      </p:sp>
      <p:sp>
        <p:nvSpPr>
          <p:cNvPr id="8" name="TextBox 7"/>
          <p:cNvSpPr txBox="1"/>
          <p:nvPr/>
        </p:nvSpPr>
        <p:spPr>
          <a:xfrm>
            <a:off x="5364088" y="5733256"/>
            <a:ext cx="2304256" cy="738664"/>
          </a:xfrm>
          <a:prstGeom prst="rect">
            <a:avLst/>
          </a:prstGeom>
          <a:noFill/>
        </p:spPr>
        <p:txBody>
          <a:bodyPr wrap="square" rtlCol="0">
            <a:spAutoFit/>
          </a:bodyPr>
          <a:lstStyle/>
          <a:p>
            <a:pPr marL="153988" lvl="1" indent="-153988"/>
            <a:r>
              <a:rPr lang="en-US" sz="1400" dirty="0" smtClean="0">
                <a:solidFill>
                  <a:prstClr val="black"/>
                </a:solidFill>
                <a:cs typeface="Calibri" pitchFamily="34" charset="0"/>
              </a:rPr>
              <a:t>CLIC disk -&gt; </a:t>
            </a:r>
            <a:r>
              <a:rPr lang="en-US" sz="1400" b="1" dirty="0" smtClean="0">
                <a:solidFill>
                  <a:prstClr val="black"/>
                </a:solidFill>
                <a:cs typeface="Calibri" pitchFamily="34" charset="0"/>
              </a:rPr>
              <a:t>series part</a:t>
            </a:r>
          </a:p>
          <a:p>
            <a:pPr marL="153988" lvl="1" indent="-153988"/>
            <a:r>
              <a:rPr lang="en-US" sz="1400" dirty="0" smtClean="0">
                <a:solidFill>
                  <a:prstClr val="black"/>
                </a:solidFill>
                <a:cs typeface="Calibri" pitchFamily="34" charset="0"/>
              </a:rPr>
              <a:t>   </a:t>
            </a:r>
            <a:r>
              <a:rPr lang="en-US" sz="1400" i="1" dirty="0" smtClean="0">
                <a:solidFill>
                  <a:prstClr val="black"/>
                </a:solidFill>
                <a:cs typeface="Calibri" pitchFamily="34" charset="0"/>
              </a:rPr>
              <a:t>2 µm accuracy on ø 80 mm</a:t>
            </a:r>
          </a:p>
          <a:p>
            <a:pPr marL="153988" lvl="1" indent="-153988"/>
            <a:r>
              <a:rPr lang="en-US" sz="1400" i="1" dirty="0" smtClean="0">
                <a:solidFill>
                  <a:prstClr val="black"/>
                </a:solidFill>
                <a:cs typeface="Calibri" pitchFamily="34" charset="0"/>
              </a:rPr>
              <a:t>   equals ratio of 1 / 40000</a:t>
            </a:r>
          </a:p>
        </p:txBody>
      </p:sp>
      <p:pic>
        <p:nvPicPr>
          <p:cNvPr id="9" name="Picture 21" descr="cell 9a.JPG"/>
          <p:cNvPicPr>
            <a:picLocks noChangeAspect="1"/>
          </p:cNvPicPr>
          <p:nvPr/>
        </p:nvPicPr>
        <p:blipFill>
          <a:blip r:embed="rId2" cstate="print"/>
          <a:srcRect/>
          <a:stretch>
            <a:fillRect/>
          </a:stretch>
        </p:blipFill>
        <p:spPr bwMode="auto">
          <a:xfrm>
            <a:off x="5508104" y="3933056"/>
            <a:ext cx="1972231" cy="1800000"/>
          </a:xfrm>
          <a:prstGeom prst="rect">
            <a:avLst/>
          </a:prstGeom>
          <a:noFill/>
          <a:ln w="9525">
            <a:noFill/>
            <a:miter lim="800000"/>
            <a:headEnd/>
            <a:tailEnd/>
          </a:ln>
        </p:spPr>
      </p:pic>
      <p:pic>
        <p:nvPicPr>
          <p:cNvPr id="10" name="Picture 4" descr="http://www.nisseig.com/images/lens7_pht01.jpg"/>
          <p:cNvPicPr>
            <a:picLocks noChangeAspect="1" noChangeArrowheads="1"/>
          </p:cNvPicPr>
          <p:nvPr/>
        </p:nvPicPr>
        <p:blipFill>
          <a:blip r:embed="rId3" cstate="print"/>
          <a:srcRect/>
          <a:stretch>
            <a:fillRect/>
          </a:stretch>
        </p:blipFill>
        <p:spPr bwMode="auto">
          <a:xfrm>
            <a:off x="1403648" y="3933056"/>
            <a:ext cx="2985366" cy="1800000"/>
          </a:xfrm>
          <a:prstGeom prst="rect">
            <a:avLst/>
          </a:prstGeom>
          <a:noFill/>
        </p:spPr>
      </p:pic>
      <p:sp>
        <p:nvSpPr>
          <p:cNvPr id="11" name="TextBox 10"/>
          <p:cNvSpPr txBox="1"/>
          <p:nvPr/>
        </p:nvSpPr>
        <p:spPr>
          <a:xfrm>
            <a:off x="827584" y="260648"/>
            <a:ext cx="7488832" cy="461665"/>
          </a:xfrm>
          <a:prstGeom prst="rect">
            <a:avLst/>
          </a:prstGeom>
          <a:noFill/>
        </p:spPr>
        <p:txBody>
          <a:bodyPr wrap="square" rtlCol="0">
            <a:spAutoFit/>
          </a:bodyPr>
          <a:lstStyle/>
          <a:p>
            <a:pPr algn="ctr"/>
            <a:r>
              <a:rPr lang="en-US" sz="2400" dirty="0" smtClean="0">
                <a:solidFill>
                  <a:prstClr val="black"/>
                </a:solidFill>
              </a:rPr>
              <a:t>Current challenges for the basic technology </a:t>
            </a:r>
          </a:p>
        </p:txBody>
      </p:sp>
      <p:pic>
        <p:nvPicPr>
          <p:cNvPr id="12" name="Picture 11" descr="disc3.gif"/>
          <p:cNvPicPr>
            <a:picLocks noChangeAspect="1"/>
          </p:cNvPicPr>
          <p:nvPr/>
        </p:nvPicPr>
        <p:blipFill>
          <a:blip r:embed="rId4" cstate="print"/>
          <a:stretch>
            <a:fillRect/>
          </a:stretch>
        </p:blipFill>
        <p:spPr>
          <a:xfrm rot="21341450">
            <a:off x="1977455" y="1424813"/>
            <a:ext cx="4438296" cy="2095427"/>
          </a:xfrm>
          <a:prstGeom prst="rect">
            <a:avLst/>
          </a:prstGeom>
        </p:spPr>
      </p:pic>
    </p:spTree>
    <p:extLst>
      <p:ext uri="{BB962C8B-B14F-4D97-AF65-F5344CB8AC3E}">
        <p14:creationId xmlns:p14="http://schemas.microsoft.com/office/powerpoint/2010/main" val="2972394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60648"/>
            <a:ext cx="7488832" cy="461665"/>
          </a:xfrm>
          <a:prstGeom prst="rect">
            <a:avLst/>
          </a:prstGeom>
          <a:noFill/>
        </p:spPr>
        <p:txBody>
          <a:bodyPr wrap="square" rtlCol="0">
            <a:spAutoFit/>
          </a:bodyPr>
          <a:lstStyle/>
          <a:p>
            <a:pPr algn="ctr"/>
            <a:r>
              <a:rPr lang="en-US" sz="2400" dirty="0" smtClean="0"/>
              <a:t>Broadening the involvement with industry</a:t>
            </a:r>
          </a:p>
        </p:txBody>
      </p:sp>
      <p:sp>
        <p:nvSpPr>
          <p:cNvPr id="6" name="Rectangle 5"/>
          <p:cNvSpPr/>
          <p:nvPr/>
        </p:nvSpPr>
        <p:spPr>
          <a:xfrm>
            <a:off x="251520" y="1052736"/>
            <a:ext cx="8568952" cy="2246769"/>
          </a:xfrm>
          <a:prstGeom prst="rect">
            <a:avLst/>
          </a:prstGeom>
        </p:spPr>
        <p:txBody>
          <a:bodyPr wrap="square">
            <a:spAutoFit/>
          </a:bodyPr>
          <a:lstStyle/>
          <a:p>
            <a:pPr marL="180975" indent="-180975">
              <a:buFont typeface="Arial" pitchFamily="34" charset="0"/>
              <a:buChar char="•"/>
            </a:pPr>
            <a:r>
              <a:rPr lang="en-US" sz="2000" dirty="0" smtClean="0">
                <a:solidFill>
                  <a:srgbClr val="002060"/>
                </a:solidFill>
                <a:latin typeface="Calibri" pitchFamily="34" charset="0"/>
                <a:cs typeface="Calibri" pitchFamily="34" charset="0"/>
              </a:rPr>
              <a:t>TIME TO MARKET</a:t>
            </a:r>
          </a:p>
          <a:p>
            <a:pPr marL="439738" lvl="2" indent="3175"/>
            <a:r>
              <a:rPr lang="en-US" sz="2000" dirty="0" smtClean="0">
                <a:solidFill>
                  <a:srgbClr val="002060"/>
                </a:solidFill>
                <a:latin typeface="Calibri" pitchFamily="34" charset="0"/>
                <a:cs typeface="Calibri" pitchFamily="34" charset="0"/>
              </a:rPr>
              <a:t>Co-development with industry to enable swift innovations</a:t>
            </a:r>
          </a:p>
          <a:p>
            <a:pPr marL="439738" lvl="2" indent="3175"/>
            <a:endParaRPr lang="en-US" sz="2000" dirty="0" smtClean="0">
              <a:solidFill>
                <a:srgbClr val="002060"/>
              </a:solidFill>
              <a:latin typeface="Calibri" pitchFamily="34" charset="0"/>
              <a:cs typeface="Calibri" pitchFamily="34" charset="0"/>
            </a:endParaRPr>
          </a:p>
          <a:p>
            <a:pPr marL="180975" indent="-180975">
              <a:buFont typeface="Arial" pitchFamily="34" charset="0"/>
              <a:buChar char="•"/>
            </a:pPr>
            <a:r>
              <a:rPr lang="en-US" sz="2000" dirty="0" smtClean="0">
                <a:solidFill>
                  <a:srgbClr val="002060"/>
                </a:solidFill>
                <a:latin typeface="Calibri" pitchFamily="34" charset="0"/>
                <a:cs typeface="Calibri" pitchFamily="34" charset="0"/>
              </a:rPr>
              <a:t>INDUSTRALISATION</a:t>
            </a:r>
          </a:p>
          <a:p>
            <a:pPr marL="638175" lvl="2" indent="-180975">
              <a:buFont typeface="Arial" pitchFamily="34" charset="0"/>
              <a:buChar char="•"/>
            </a:pPr>
            <a:r>
              <a:rPr lang="en-US" sz="2000" dirty="0" smtClean="0">
                <a:solidFill>
                  <a:srgbClr val="002060"/>
                </a:solidFill>
                <a:latin typeface="Calibri" pitchFamily="34" charset="0"/>
                <a:cs typeface="Calibri" pitchFamily="34" charset="0"/>
              </a:rPr>
              <a:t>Early industry involvement for cost control &amp; risk reduction</a:t>
            </a:r>
          </a:p>
          <a:p>
            <a:pPr marL="638175" lvl="2" indent="-180975">
              <a:buFont typeface="Arial" pitchFamily="34" charset="0"/>
              <a:buChar char="•"/>
            </a:pPr>
            <a:r>
              <a:rPr lang="en-US" sz="2000" dirty="0" smtClean="0">
                <a:solidFill>
                  <a:srgbClr val="002060"/>
                </a:solidFill>
                <a:latin typeface="Calibri" pitchFamily="34" charset="0"/>
                <a:cs typeface="Calibri" pitchFamily="34" charset="0"/>
              </a:rPr>
              <a:t>Co / Redesign for manufacturability</a:t>
            </a:r>
          </a:p>
          <a:p>
            <a:pPr marL="180975" indent="-180975">
              <a:buFont typeface="Arial" pitchFamily="34" charset="0"/>
              <a:buChar char="•"/>
            </a:pPr>
            <a:endParaRPr lang="en-US" sz="2000" cap="all" dirty="0" smtClean="0">
              <a:solidFill>
                <a:srgbClr val="002060"/>
              </a:solidFill>
              <a:latin typeface="Calibri" pitchFamily="34" charset="0"/>
              <a:cs typeface="Calibri" pitchFamily="34" charset="0"/>
            </a:endParaRPr>
          </a:p>
        </p:txBody>
      </p:sp>
      <p:pic>
        <p:nvPicPr>
          <p:cNvPr id="13" name="Picture 12" descr="C:\Users\Elzen\AppData\Local\Microsoft\Windows\Temporary Internet Files\Content.Word\Straight mode converter CEA 002.jpg"/>
          <p:cNvPicPr/>
          <p:nvPr/>
        </p:nvPicPr>
        <p:blipFill>
          <a:blip r:embed="rId2" cstate="print"/>
          <a:srcRect/>
          <a:stretch>
            <a:fillRect/>
          </a:stretch>
        </p:blipFill>
        <p:spPr bwMode="auto">
          <a:xfrm>
            <a:off x="4788024" y="3356992"/>
            <a:ext cx="3960440" cy="2592288"/>
          </a:xfrm>
          <a:prstGeom prst="rect">
            <a:avLst/>
          </a:prstGeom>
          <a:noFill/>
          <a:ln w="9525">
            <a:noFill/>
            <a:miter lim="800000"/>
            <a:headEnd/>
            <a:tailEnd/>
          </a:ln>
        </p:spPr>
      </p:pic>
      <p:pic>
        <p:nvPicPr>
          <p:cNvPr id="14" name="Picture 5"/>
          <p:cNvPicPr>
            <a:picLocks noChangeAspect="1" noChangeArrowheads="1"/>
          </p:cNvPicPr>
          <p:nvPr/>
        </p:nvPicPr>
        <p:blipFill>
          <a:blip r:embed="rId3" cstate="print"/>
          <a:srcRect/>
          <a:stretch>
            <a:fillRect/>
          </a:stretch>
        </p:blipFill>
        <p:spPr bwMode="auto">
          <a:xfrm>
            <a:off x="971600" y="3573016"/>
            <a:ext cx="3744047" cy="1440160"/>
          </a:xfrm>
          <a:prstGeom prst="rect">
            <a:avLst/>
          </a:prstGeom>
          <a:noFill/>
          <a:ln w="9525">
            <a:noFill/>
            <a:miter lim="800000"/>
            <a:headEnd/>
            <a:tailEnd/>
          </a:ln>
        </p:spPr>
      </p:pic>
      <p:sp>
        <p:nvSpPr>
          <p:cNvPr id="15" name="Rectangle 14"/>
          <p:cNvSpPr/>
          <p:nvPr/>
        </p:nvSpPr>
        <p:spPr>
          <a:xfrm>
            <a:off x="683568" y="5157192"/>
            <a:ext cx="3744416" cy="646331"/>
          </a:xfrm>
          <a:prstGeom prst="rect">
            <a:avLst/>
          </a:prstGeom>
        </p:spPr>
        <p:txBody>
          <a:bodyPr wrap="square">
            <a:spAutoFit/>
          </a:bodyPr>
          <a:lstStyle/>
          <a:p>
            <a:pPr lvl="1" algn="ctr"/>
            <a:r>
              <a:rPr lang="en-US" dirty="0" smtClean="0">
                <a:solidFill>
                  <a:srgbClr val="002060"/>
                </a:solidFill>
                <a:latin typeface="Calibri" pitchFamily="34" charset="0"/>
                <a:cs typeface="Calibri" pitchFamily="34" charset="0"/>
              </a:rPr>
              <a:t>Straight mode converter </a:t>
            </a:r>
          </a:p>
          <a:p>
            <a:pPr lvl="1" algn="ctr"/>
            <a:r>
              <a:rPr lang="en-US" dirty="0" smtClean="0">
                <a:solidFill>
                  <a:srgbClr val="002060"/>
                </a:solidFill>
                <a:latin typeface="Calibri" pitchFamily="34" charset="0"/>
                <a:cs typeface="Calibri" pitchFamily="34" charset="0"/>
              </a:rPr>
              <a:t>VDL redesign from 16 to 2 parts</a:t>
            </a:r>
          </a:p>
        </p:txBody>
      </p:sp>
    </p:spTree>
    <p:extLst>
      <p:ext uri="{BB962C8B-B14F-4D97-AF65-F5344CB8AC3E}">
        <p14:creationId xmlns:p14="http://schemas.microsoft.com/office/powerpoint/2010/main" val="335091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1052736"/>
            <a:ext cx="8568952" cy="2246769"/>
          </a:xfrm>
          <a:prstGeom prst="rect">
            <a:avLst/>
          </a:prstGeom>
        </p:spPr>
        <p:txBody>
          <a:bodyPr wrap="square">
            <a:spAutoFit/>
          </a:bodyPr>
          <a:lstStyle/>
          <a:p>
            <a:r>
              <a:rPr lang="en-US" sz="2000" cap="all" dirty="0" smtClean="0">
                <a:solidFill>
                  <a:srgbClr val="002060"/>
                </a:solidFill>
                <a:latin typeface="Calibri" pitchFamily="34" charset="0"/>
                <a:cs typeface="Calibri" pitchFamily="34" charset="0"/>
              </a:rPr>
              <a:t>W</a:t>
            </a:r>
            <a:r>
              <a:rPr lang="en-US" sz="2000" dirty="0" smtClean="0">
                <a:solidFill>
                  <a:srgbClr val="002060"/>
                </a:solidFill>
                <a:latin typeface="Calibri" pitchFamily="34" charset="0"/>
                <a:cs typeface="Calibri" pitchFamily="34" charset="0"/>
              </a:rPr>
              <a:t>e are moving industrialization up the system scale – from machined components, to complete rf structures perhaps all the way up to complete modules for example.</a:t>
            </a:r>
          </a:p>
          <a:p>
            <a:r>
              <a:rPr lang="en-US" sz="2000" dirty="0" smtClean="0">
                <a:solidFill>
                  <a:srgbClr val="002060"/>
                </a:solidFill>
                <a:latin typeface="Calibri" pitchFamily="34" charset="0"/>
                <a:cs typeface="Calibri" pitchFamily="34" charset="0"/>
              </a:rPr>
              <a:t> </a:t>
            </a:r>
            <a:endParaRPr lang="en-US" sz="2000" cap="all" dirty="0" smtClean="0">
              <a:solidFill>
                <a:srgbClr val="002060"/>
              </a:solidFill>
              <a:latin typeface="Calibri" pitchFamily="34" charset="0"/>
              <a:cs typeface="Calibri" pitchFamily="34" charset="0"/>
            </a:endParaRPr>
          </a:p>
          <a:p>
            <a:pPr marL="180975" indent="-180975">
              <a:buFont typeface="Arial" pitchFamily="34" charset="0"/>
              <a:buChar char="•"/>
            </a:pPr>
            <a:r>
              <a:rPr lang="en-US" sz="2000" cap="all" dirty="0" smtClean="0">
                <a:solidFill>
                  <a:srgbClr val="002060"/>
                </a:solidFill>
                <a:latin typeface="Calibri" pitchFamily="34" charset="0"/>
                <a:cs typeface="Calibri" pitchFamily="34" charset="0"/>
              </a:rPr>
              <a:t>Increased complexity requires higher level outsourcing</a:t>
            </a:r>
          </a:p>
          <a:p>
            <a:pPr marL="638175" lvl="3" indent="-180975"/>
            <a:r>
              <a:rPr lang="en-US" sz="2000" dirty="0" smtClean="0">
                <a:solidFill>
                  <a:srgbClr val="002060"/>
                </a:solidFill>
                <a:latin typeface="Calibri" pitchFamily="34" charset="0"/>
                <a:cs typeface="Calibri" pitchFamily="34" charset="0"/>
              </a:rPr>
              <a:t>Using experience of industry to securing shortest cycle time to end-product</a:t>
            </a:r>
          </a:p>
          <a:p>
            <a:pPr marL="180975" indent="-180975"/>
            <a:endParaRPr lang="en-US" sz="2000" cap="all" dirty="0" smtClean="0">
              <a:solidFill>
                <a:srgbClr val="002060"/>
              </a:solidFill>
              <a:latin typeface="Calibri" pitchFamily="34" charset="0"/>
              <a:cs typeface="Calibri" pitchFamily="34" charset="0"/>
            </a:endParaRPr>
          </a:p>
        </p:txBody>
      </p:sp>
      <p:pic>
        <p:nvPicPr>
          <p:cNvPr id="11" name="Picture 2" descr="C:\Fabri\05-CERN\10-Conferences\ipac_submission\TUPPR033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3140968"/>
            <a:ext cx="4336594" cy="30653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1560" y="4566505"/>
            <a:ext cx="3096344" cy="646331"/>
          </a:xfrm>
          <a:prstGeom prst="rect">
            <a:avLst/>
          </a:prstGeom>
          <a:noFill/>
        </p:spPr>
        <p:txBody>
          <a:bodyPr wrap="square" rtlCol="0">
            <a:spAutoFit/>
          </a:bodyPr>
          <a:lstStyle/>
          <a:p>
            <a:pPr marL="0" lvl="1" algn="ctr">
              <a:buSzTx/>
            </a:pPr>
            <a:r>
              <a:rPr lang="en-US" i="1" dirty="0" smtClean="0">
                <a:solidFill>
                  <a:srgbClr val="002060"/>
                </a:solidFill>
                <a:latin typeface="Calibri" pitchFamily="34" charset="0"/>
                <a:cs typeface="Calibri" pitchFamily="34" charset="0"/>
              </a:rPr>
              <a:t>Complex modules to be manufactured in series</a:t>
            </a:r>
          </a:p>
        </p:txBody>
      </p:sp>
      <p:sp>
        <p:nvSpPr>
          <p:cNvPr id="7" name="TextBox 6"/>
          <p:cNvSpPr txBox="1"/>
          <p:nvPr/>
        </p:nvSpPr>
        <p:spPr>
          <a:xfrm>
            <a:off x="827584" y="260648"/>
            <a:ext cx="7488832" cy="461665"/>
          </a:xfrm>
          <a:prstGeom prst="rect">
            <a:avLst/>
          </a:prstGeom>
          <a:noFill/>
        </p:spPr>
        <p:txBody>
          <a:bodyPr wrap="square" rtlCol="0">
            <a:spAutoFit/>
          </a:bodyPr>
          <a:lstStyle/>
          <a:p>
            <a:pPr algn="ctr"/>
            <a:r>
              <a:rPr lang="en-US" sz="2400" dirty="0" smtClean="0"/>
              <a:t>Broadening the involvement with industry</a:t>
            </a:r>
          </a:p>
        </p:txBody>
      </p:sp>
    </p:spTree>
    <p:extLst>
      <p:ext uri="{BB962C8B-B14F-4D97-AF65-F5344CB8AC3E}">
        <p14:creationId xmlns:p14="http://schemas.microsoft.com/office/powerpoint/2010/main" val="2020728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60648"/>
            <a:ext cx="7488832" cy="461665"/>
          </a:xfrm>
          <a:prstGeom prst="rect">
            <a:avLst/>
          </a:prstGeom>
          <a:noFill/>
        </p:spPr>
        <p:txBody>
          <a:bodyPr wrap="square" rtlCol="0">
            <a:spAutoFit/>
          </a:bodyPr>
          <a:lstStyle/>
          <a:p>
            <a:pPr algn="ctr"/>
            <a:r>
              <a:rPr lang="en-GB" sz="2400" dirty="0" smtClean="0"/>
              <a:t>How working on CLIC can be in VDL’s interest </a:t>
            </a:r>
          </a:p>
        </p:txBody>
      </p:sp>
      <p:sp>
        <p:nvSpPr>
          <p:cNvPr id="3" name="TextBox 2"/>
          <p:cNvSpPr txBox="1"/>
          <p:nvPr/>
        </p:nvSpPr>
        <p:spPr>
          <a:xfrm>
            <a:off x="251520" y="1196752"/>
            <a:ext cx="8784976" cy="4524315"/>
          </a:xfrm>
          <a:prstGeom prst="rect">
            <a:avLst/>
          </a:prstGeom>
          <a:noFill/>
        </p:spPr>
        <p:txBody>
          <a:bodyPr wrap="square" rtlCol="0">
            <a:spAutoFit/>
          </a:bodyPr>
          <a:lstStyle/>
          <a:p>
            <a:r>
              <a:rPr lang="nl-NL" dirty="0" smtClean="0"/>
              <a:t>Linear colliders are very long term projects with many scientific and technical uncertainties and for which finding funding will </a:t>
            </a:r>
            <a:r>
              <a:rPr lang="nl-NL" dirty="0" err="1" smtClean="0"/>
              <a:t>be</a:t>
            </a:r>
            <a:r>
              <a:rPr lang="nl-NL" dirty="0" smtClean="0"/>
              <a:t> </a:t>
            </a:r>
            <a:r>
              <a:rPr lang="en-US" dirty="0" smtClean="0"/>
              <a:t>challenging</a:t>
            </a:r>
            <a:r>
              <a:rPr lang="nl-NL" dirty="0" smtClean="0"/>
              <a:t>. How can this match with the world of quarterly profit reports?</a:t>
            </a:r>
          </a:p>
          <a:p>
            <a:endParaRPr lang="nl-NL" dirty="0" smtClean="0"/>
          </a:p>
          <a:p>
            <a:r>
              <a:rPr lang="nl-NL" dirty="0" smtClean="0"/>
              <a:t>VDL’s drivers to invest in a long term relation is a combination of three crucial factors</a:t>
            </a:r>
          </a:p>
          <a:p>
            <a:r>
              <a:rPr lang="nl-NL" dirty="0" smtClean="0"/>
              <a:t>All three must be in place to secure the long term cooperation with institutes like CERN</a:t>
            </a:r>
          </a:p>
          <a:p>
            <a:endParaRPr lang="nl-NL" dirty="0" smtClean="0"/>
          </a:p>
          <a:p>
            <a:pPr>
              <a:buFont typeface="Arial" pitchFamily="34" charset="0"/>
              <a:buChar char="•"/>
            </a:pPr>
            <a:r>
              <a:rPr lang="nl-NL" dirty="0" smtClean="0"/>
              <a:t> precision technology, and (re)design for manufacturability are </a:t>
            </a:r>
            <a:r>
              <a:rPr lang="nl-NL" b="1" dirty="0" smtClean="0"/>
              <a:t>key competences </a:t>
            </a:r>
            <a:r>
              <a:rPr lang="nl-NL" dirty="0" smtClean="0"/>
              <a:t>of VDL</a:t>
            </a:r>
          </a:p>
          <a:p>
            <a:r>
              <a:rPr lang="nl-NL" dirty="0" smtClean="0"/>
              <a:t>which must evolve continuously to serve its mainstream customers and maintain industry</a:t>
            </a:r>
          </a:p>
          <a:p>
            <a:r>
              <a:rPr lang="nl-NL" dirty="0" smtClean="0"/>
              <a:t>leadership. CERN is regarded as a crucial driver being ahead of VDLs mainstream industry</a:t>
            </a:r>
          </a:p>
          <a:p>
            <a:pPr>
              <a:buFont typeface="Arial" pitchFamily="34" charset="0"/>
              <a:buChar char="•"/>
            </a:pPr>
            <a:r>
              <a:rPr lang="nl-NL" dirty="0" smtClean="0"/>
              <a:t> VDL recognizes the </a:t>
            </a:r>
            <a:r>
              <a:rPr lang="nl-NL" b="1" dirty="0" smtClean="0"/>
              <a:t>long term business potential </a:t>
            </a:r>
            <a:r>
              <a:rPr lang="nl-NL" dirty="0" smtClean="0"/>
              <a:t>of high gradient accelerator projects and</a:t>
            </a:r>
          </a:p>
          <a:p>
            <a:r>
              <a:rPr lang="nl-NL" dirty="0" smtClean="0"/>
              <a:t>applications</a:t>
            </a:r>
          </a:p>
          <a:p>
            <a:pPr>
              <a:buFont typeface="Arial" pitchFamily="34" charset="0"/>
              <a:buChar char="•"/>
            </a:pPr>
            <a:r>
              <a:rPr lang="nl-NL" dirty="0" smtClean="0"/>
              <a:t> </a:t>
            </a:r>
            <a:r>
              <a:rPr lang="nl-NL" b="1" dirty="0" smtClean="0"/>
              <a:t>Cultural and Value fit</a:t>
            </a:r>
            <a:r>
              <a:rPr lang="nl-NL" dirty="0" smtClean="0"/>
              <a:t>. VDL is a large privately owned company, 100% equity funded, where</a:t>
            </a:r>
          </a:p>
          <a:p>
            <a:r>
              <a:rPr lang="nl-NL" dirty="0" smtClean="0"/>
              <a:t>profit maximization is not the only goal in life. Open culture of VDL fits well with research institutions and universities.</a:t>
            </a:r>
          </a:p>
          <a:p>
            <a:endParaRPr lang="en-US" dirty="0">
              <a:solidFill>
                <a:srgbClr val="FF0000"/>
              </a:solidFill>
            </a:endParaRPr>
          </a:p>
        </p:txBody>
      </p:sp>
    </p:spTree>
    <p:extLst>
      <p:ext uri="{BB962C8B-B14F-4D97-AF65-F5344CB8AC3E}">
        <p14:creationId xmlns:p14="http://schemas.microsoft.com/office/powerpoint/2010/main" val="2983514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D18#2 before installation to Nextef IMG_0346.JPG"/>
          <p:cNvPicPr>
            <a:picLocks noChangeAspect="1"/>
          </p:cNvPicPr>
          <p:nvPr/>
        </p:nvPicPr>
        <p:blipFill>
          <a:blip r:embed="rId2" cstate="print"/>
          <a:stretch>
            <a:fillRect/>
          </a:stretch>
        </p:blipFill>
        <p:spPr>
          <a:xfrm>
            <a:off x="251520" y="1196752"/>
            <a:ext cx="4149119" cy="2376264"/>
          </a:xfrm>
          <a:prstGeom prst="rect">
            <a:avLst/>
          </a:prstGeom>
        </p:spPr>
      </p:pic>
      <p:pic>
        <p:nvPicPr>
          <p:cNvPr id="4" name="Picture 2" descr="C:\Higo\2010\Reports_Papers_Conferences_Talks\100707 for Yoshida KEK大学院勧誘ポスター\Cover page Nextef inside shield.jpg"/>
          <p:cNvPicPr>
            <a:picLocks noChangeAspect="1" noChangeArrowheads="1"/>
          </p:cNvPicPr>
          <p:nvPr/>
        </p:nvPicPr>
        <p:blipFill>
          <a:blip r:embed="rId3" cstate="print"/>
          <a:srcRect/>
          <a:stretch>
            <a:fillRect/>
          </a:stretch>
        </p:blipFill>
        <p:spPr bwMode="auto">
          <a:xfrm>
            <a:off x="3635896" y="3717032"/>
            <a:ext cx="4788024" cy="2233915"/>
          </a:xfrm>
          <a:prstGeom prst="rect">
            <a:avLst/>
          </a:prstGeom>
          <a:noFill/>
        </p:spPr>
      </p:pic>
      <p:sp>
        <p:nvSpPr>
          <p:cNvPr id="5" name="TextBox 4"/>
          <p:cNvSpPr txBox="1"/>
          <p:nvPr/>
        </p:nvSpPr>
        <p:spPr>
          <a:xfrm>
            <a:off x="1115616" y="188639"/>
            <a:ext cx="6615082" cy="830997"/>
          </a:xfrm>
          <a:prstGeom prst="rect">
            <a:avLst/>
          </a:prstGeom>
          <a:noFill/>
        </p:spPr>
        <p:txBody>
          <a:bodyPr wrap="square" rtlCol="0">
            <a:spAutoFit/>
          </a:bodyPr>
          <a:lstStyle/>
          <a:p>
            <a:pPr algn="ctr"/>
            <a:r>
              <a:rPr lang="en-GB" sz="2400" dirty="0" smtClean="0"/>
              <a:t>A reminder of our linear collider application – </a:t>
            </a:r>
          </a:p>
          <a:p>
            <a:pPr algn="ctr"/>
            <a:r>
              <a:rPr lang="en-GB" sz="2400" dirty="0" smtClean="0"/>
              <a:t>100 MV/m accelerating structures</a:t>
            </a:r>
            <a:endParaRPr lang="en-GB" sz="2400" dirty="0"/>
          </a:p>
        </p:txBody>
      </p:sp>
      <p:sp>
        <p:nvSpPr>
          <p:cNvPr id="2" name="TextBox 1"/>
          <p:cNvSpPr txBox="1"/>
          <p:nvPr/>
        </p:nvSpPr>
        <p:spPr>
          <a:xfrm>
            <a:off x="4788024" y="1484784"/>
            <a:ext cx="4115550" cy="400110"/>
          </a:xfrm>
          <a:prstGeom prst="rect">
            <a:avLst/>
          </a:prstGeom>
          <a:noFill/>
        </p:spPr>
        <p:txBody>
          <a:bodyPr wrap="none" rtlCol="0">
            <a:spAutoFit/>
          </a:bodyPr>
          <a:lstStyle/>
          <a:p>
            <a:r>
              <a:rPr lang="en-GB" sz="2000" dirty="0" smtClean="0"/>
              <a:t>CLIC accelerating structure prototype</a:t>
            </a:r>
            <a:endParaRPr lang="en-GB" sz="2000" dirty="0"/>
          </a:p>
        </p:txBody>
      </p:sp>
      <p:sp>
        <p:nvSpPr>
          <p:cNvPr id="6" name="Right Arrow 5"/>
          <p:cNvSpPr/>
          <p:nvPr/>
        </p:nvSpPr>
        <p:spPr>
          <a:xfrm rot="10800000">
            <a:off x="4849148" y="2096852"/>
            <a:ext cx="11521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95536" y="4433879"/>
            <a:ext cx="2664319" cy="400110"/>
          </a:xfrm>
          <a:prstGeom prst="rect">
            <a:avLst/>
          </a:prstGeom>
          <a:noFill/>
        </p:spPr>
        <p:txBody>
          <a:bodyPr wrap="none" rtlCol="0">
            <a:spAutoFit/>
          </a:bodyPr>
          <a:lstStyle/>
          <a:p>
            <a:r>
              <a:rPr lang="en-GB" sz="2000" dirty="0" smtClean="0"/>
              <a:t>NEXTEF test area at KEK</a:t>
            </a:r>
            <a:endParaRPr lang="en-GB" sz="2000" dirty="0"/>
          </a:p>
        </p:txBody>
      </p:sp>
      <p:sp>
        <p:nvSpPr>
          <p:cNvPr id="8" name="Right Arrow 7"/>
          <p:cNvSpPr/>
          <p:nvPr/>
        </p:nvSpPr>
        <p:spPr>
          <a:xfrm>
            <a:off x="1907704" y="5036784"/>
            <a:ext cx="129614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8334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630" y="5301208"/>
            <a:ext cx="8767509" cy="1015663"/>
          </a:xfrm>
          <a:prstGeom prst="rect">
            <a:avLst/>
          </a:prstGeom>
          <a:noFill/>
        </p:spPr>
        <p:txBody>
          <a:bodyPr wrap="square" rtlCol="0">
            <a:spAutoFit/>
          </a:bodyPr>
          <a:lstStyle/>
          <a:p>
            <a:r>
              <a:rPr lang="en-GB" sz="2000" dirty="0" smtClean="0"/>
              <a:t>Acknowledgments - I would like to personally thank Hans </a:t>
            </a:r>
            <a:r>
              <a:rPr lang="en-GB" sz="2000" dirty="0" err="1" smtClean="0"/>
              <a:t>Priem</a:t>
            </a:r>
            <a:r>
              <a:rPr lang="en-GB" sz="2000" dirty="0" smtClean="0"/>
              <a:t> and Mathieu </a:t>
            </a:r>
            <a:r>
              <a:rPr lang="en-GB" sz="2000" dirty="0" err="1" smtClean="0"/>
              <a:t>Breukers</a:t>
            </a:r>
            <a:r>
              <a:rPr lang="en-GB" sz="2000" dirty="0" smtClean="0"/>
              <a:t> from VDL and Gerardo </a:t>
            </a:r>
            <a:r>
              <a:rPr lang="en-GB" sz="2000" dirty="0" err="1" smtClean="0"/>
              <a:t>D’Aurio</a:t>
            </a:r>
            <a:r>
              <a:rPr lang="en-GB" sz="2000" dirty="0" smtClean="0"/>
              <a:t> from </a:t>
            </a:r>
            <a:r>
              <a:rPr lang="en-GB" sz="2000" dirty="0" err="1" smtClean="0"/>
              <a:t>Sincrotrone</a:t>
            </a:r>
            <a:r>
              <a:rPr lang="en-GB" sz="2000" dirty="0" smtClean="0"/>
              <a:t> Trieste for help in preparing slides for this presentation.</a:t>
            </a:r>
            <a:endParaRPr lang="en-GB" sz="2000" dirty="0"/>
          </a:p>
        </p:txBody>
      </p:sp>
      <p:sp>
        <p:nvSpPr>
          <p:cNvPr id="4" name="TextBox 3"/>
          <p:cNvSpPr txBox="1"/>
          <p:nvPr/>
        </p:nvSpPr>
        <p:spPr>
          <a:xfrm>
            <a:off x="569118" y="1268760"/>
            <a:ext cx="3117585" cy="523220"/>
          </a:xfrm>
          <a:prstGeom prst="rect">
            <a:avLst/>
          </a:prstGeom>
          <a:noFill/>
          <a:ln w="22225">
            <a:solidFill>
              <a:schemeClr val="accent1"/>
            </a:solidFill>
          </a:ln>
        </p:spPr>
        <p:txBody>
          <a:bodyPr wrap="none" rtlCol="0">
            <a:spAutoFit/>
          </a:bodyPr>
          <a:lstStyle/>
          <a:p>
            <a:r>
              <a:rPr lang="en-GB" sz="2800" dirty="0" smtClean="0"/>
              <a:t>Linear collider study</a:t>
            </a:r>
            <a:endParaRPr lang="en-GB" sz="2800" dirty="0"/>
          </a:p>
        </p:txBody>
      </p:sp>
      <p:sp>
        <p:nvSpPr>
          <p:cNvPr id="5" name="Right Arrow 4"/>
          <p:cNvSpPr/>
          <p:nvPr/>
        </p:nvSpPr>
        <p:spPr>
          <a:xfrm>
            <a:off x="3975142" y="1340768"/>
            <a:ext cx="1202487"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681686" y="1268760"/>
            <a:ext cx="2458494" cy="523220"/>
          </a:xfrm>
          <a:prstGeom prst="rect">
            <a:avLst/>
          </a:prstGeom>
          <a:noFill/>
          <a:ln w="22225">
            <a:solidFill>
              <a:schemeClr val="accent1"/>
            </a:solidFill>
          </a:ln>
        </p:spPr>
        <p:txBody>
          <a:bodyPr wrap="none" rtlCol="0">
            <a:spAutoFit/>
          </a:bodyPr>
          <a:lstStyle/>
          <a:p>
            <a:r>
              <a:rPr lang="en-GB" sz="2800" dirty="0" smtClean="0"/>
              <a:t>Industrial linacs</a:t>
            </a:r>
            <a:endParaRPr lang="en-GB" sz="2800" dirty="0"/>
          </a:p>
        </p:txBody>
      </p:sp>
      <p:sp>
        <p:nvSpPr>
          <p:cNvPr id="7" name="TextBox 6"/>
          <p:cNvSpPr txBox="1"/>
          <p:nvPr/>
        </p:nvSpPr>
        <p:spPr>
          <a:xfrm>
            <a:off x="1505222" y="2833772"/>
            <a:ext cx="1387816" cy="523220"/>
          </a:xfrm>
          <a:prstGeom prst="rect">
            <a:avLst/>
          </a:prstGeom>
          <a:noFill/>
          <a:ln w="22225">
            <a:solidFill>
              <a:schemeClr val="accent1"/>
            </a:solidFill>
          </a:ln>
        </p:spPr>
        <p:txBody>
          <a:bodyPr wrap="none" rtlCol="0">
            <a:spAutoFit/>
          </a:bodyPr>
          <a:lstStyle/>
          <a:p>
            <a:r>
              <a:rPr lang="en-GB" sz="2800" dirty="0" smtClean="0"/>
              <a:t>Industry</a:t>
            </a:r>
            <a:endParaRPr lang="en-GB" sz="2800" dirty="0"/>
          </a:p>
        </p:txBody>
      </p:sp>
      <p:sp>
        <p:nvSpPr>
          <p:cNvPr id="8" name="Right Arrow 7"/>
          <p:cNvSpPr/>
          <p:nvPr/>
        </p:nvSpPr>
        <p:spPr>
          <a:xfrm>
            <a:off x="3284221" y="2833772"/>
            <a:ext cx="148301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177630" y="2833772"/>
            <a:ext cx="2868221" cy="523220"/>
          </a:xfrm>
          <a:prstGeom prst="rect">
            <a:avLst/>
          </a:prstGeom>
          <a:noFill/>
          <a:ln w="22225">
            <a:solidFill>
              <a:schemeClr val="accent1"/>
            </a:solidFill>
          </a:ln>
        </p:spPr>
        <p:txBody>
          <a:bodyPr wrap="none" rtlCol="0">
            <a:spAutoFit/>
          </a:bodyPr>
          <a:lstStyle/>
          <a:p>
            <a:r>
              <a:rPr lang="en-GB" sz="2800" dirty="0" smtClean="0"/>
              <a:t>Other applications</a:t>
            </a:r>
            <a:endParaRPr lang="en-GB" sz="2800" dirty="0"/>
          </a:p>
        </p:txBody>
      </p:sp>
      <p:sp>
        <p:nvSpPr>
          <p:cNvPr id="10" name="Up-Down Arrow 9"/>
          <p:cNvSpPr/>
          <p:nvPr/>
        </p:nvSpPr>
        <p:spPr>
          <a:xfrm>
            <a:off x="1983106" y="1916832"/>
            <a:ext cx="432048" cy="7200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Down Arrow 10"/>
          <p:cNvSpPr/>
          <p:nvPr/>
        </p:nvSpPr>
        <p:spPr>
          <a:xfrm rot="4088598">
            <a:off x="4167526" y="1627236"/>
            <a:ext cx="432048" cy="1408008"/>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2" name="TextBox 11"/>
          <p:cNvSpPr txBox="1"/>
          <p:nvPr/>
        </p:nvSpPr>
        <p:spPr>
          <a:xfrm>
            <a:off x="199710" y="3789040"/>
            <a:ext cx="8640960" cy="1200329"/>
          </a:xfrm>
          <a:prstGeom prst="rect">
            <a:avLst/>
          </a:prstGeom>
          <a:noFill/>
        </p:spPr>
        <p:txBody>
          <a:bodyPr wrap="square" rtlCol="0">
            <a:spAutoFit/>
          </a:bodyPr>
          <a:lstStyle/>
          <a:p>
            <a:r>
              <a:rPr lang="en-GB" sz="2400" dirty="0" smtClean="0"/>
              <a:t>I hope that I have given you some insight how normal conducting accelerating structure development for linear colliders has interacted with industry and how this may evolve – thank you!</a:t>
            </a:r>
            <a:endParaRPr lang="en-GB" sz="2400" dirty="0"/>
          </a:p>
        </p:txBody>
      </p:sp>
      <p:sp>
        <p:nvSpPr>
          <p:cNvPr id="13" name="TextBox 12"/>
          <p:cNvSpPr txBox="1"/>
          <p:nvPr/>
        </p:nvSpPr>
        <p:spPr>
          <a:xfrm>
            <a:off x="3789887" y="260648"/>
            <a:ext cx="1572996" cy="523220"/>
          </a:xfrm>
          <a:prstGeom prst="rect">
            <a:avLst/>
          </a:prstGeom>
          <a:noFill/>
        </p:spPr>
        <p:txBody>
          <a:bodyPr wrap="none" rtlCol="0">
            <a:spAutoFit/>
          </a:bodyPr>
          <a:lstStyle/>
          <a:p>
            <a:pPr algn="ctr"/>
            <a:r>
              <a:rPr lang="en-GB" sz="2800" dirty="0" smtClean="0"/>
              <a:t>Summary</a:t>
            </a:r>
            <a:endParaRPr lang="en-GB" sz="2800" dirty="0"/>
          </a:p>
        </p:txBody>
      </p:sp>
    </p:spTree>
    <p:extLst>
      <p:ext uri="{BB962C8B-B14F-4D97-AF65-F5344CB8AC3E}">
        <p14:creationId xmlns:p14="http://schemas.microsoft.com/office/powerpoint/2010/main" val="988654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188640"/>
            <a:ext cx="5463355" cy="461665"/>
          </a:xfrm>
          <a:prstGeom prst="rect">
            <a:avLst/>
          </a:prstGeom>
          <a:noFill/>
        </p:spPr>
        <p:txBody>
          <a:bodyPr wrap="none" rtlCol="0">
            <a:spAutoFit/>
          </a:bodyPr>
          <a:lstStyle/>
          <a:p>
            <a:r>
              <a:rPr lang="en-GB" sz="2400" dirty="0" smtClean="0"/>
              <a:t>Accelerating gradient test status: 4-9-2012</a:t>
            </a:r>
            <a:endParaRPr lang="en-GB" sz="2400" dirty="0"/>
          </a:p>
        </p:txBody>
      </p:sp>
      <p:pic>
        <p:nvPicPr>
          <p:cNvPr id="1026" name="Picture 2" descr="\\CERN\dfs\Workspaces\w\Wuensch\Calculations and experiments\gradient summary\BDR_Graph_30_08_201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68" r="8141"/>
          <a:stretch/>
        </p:blipFill>
        <p:spPr bwMode="auto">
          <a:xfrm>
            <a:off x="172208" y="980728"/>
            <a:ext cx="8539688" cy="533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48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768" y="1052736"/>
            <a:ext cx="8856984" cy="5016758"/>
          </a:xfrm>
          <a:prstGeom prst="rect">
            <a:avLst/>
          </a:prstGeom>
          <a:noFill/>
        </p:spPr>
        <p:txBody>
          <a:bodyPr wrap="square" rtlCol="0">
            <a:spAutoFit/>
          </a:bodyPr>
          <a:lstStyle/>
          <a:p>
            <a:r>
              <a:rPr lang="en-GB" sz="2000" dirty="0" smtClean="0"/>
              <a:t>There are two key issues which drive normal conducting rf linac parameters:</a:t>
            </a:r>
          </a:p>
          <a:p>
            <a:endParaRPr lang="en-GB" sz="2000" dirty="0"/>
          </a:p>
          <a:p>
            <a:pPr marL="285750" indent="-285750">
              <a:buFont typeface="Arial" pitchFamily="34" charset="0"/>
              <a:buChar char="•"/>
            </a:pPr>
            <a:r>
              <a:rPr lang="en-GB" sz="2000" dirty="0" smtClean="0"/>
              <a:t>Accelerating structures</a:t>
            </a:r>
          </a:p>
          <a:p>
            <a:pPr marL="285750" indent="-285750">
              <a:buFont typeface="Arial" pitchFamily="34" charset="0"/>
              <a:buChar char="•"/>
            </a:pPr>
            <a:r>
              <a:rPr lang="en-GB" sz="2000" dirty="0" smtClean="0"/>
              <a:t>rf power sources</a:t>
            </a:r>
          </a:p>
          <a:p>
            <a:pPr marL="285750" indent="-285750">
              <a:buFont typeface="Arial" pitchFamily="34" charset="0"/>
              <a:buChar char="•"/>
            </a:pPr>
            <a:endParaRPr lang="en-GB" sz="2000" dirty="0"/>
          </a:p>
          <a:p>
            <a:r>
              <a:rPr lang="en-GB" sz="2000" dirty="0" smtClean="0"/>
              <a:t>Progress on achieving high-gradients for </a:t>
            </a:r>
            <a:r>
              <a:rPr lang="en-GB" sz="2000" dirty="0" err="1" smtClean="0"/>
              <a:t>nc</a:t>
            </a:r>
            <a:r>
              <a:rPr lang="en-GB" sz="2000" dirty="0" smtClean="0"/>
              <a:t> linear colliders has been as much a story of developing high peak power sources (be they klystrons or two-beam) as of accelerating structures.</a:t>
            </a:r>
          </a:p>
          <a:p>
            <a:endParaRPr lang="en-GB" sz="2000" dirty="0"/>
          </a:p>
          <a:p>
            <a:r>
              <a:rPr lang="en-GB" sz="2000" dirty="0" smtClean="0"/>
              <a:t>Consequently the cross-flow of advances between NC linear collider projects and industry has been, and has to be, for both rf power production and for acceleration.</a:t>
            </a:r>
          </a:p>
          <a:p>
            <a:endParaRPr lang="en-GB" sz="2000" dirty="0"/>
          </a:p>
          <a:p>
            <a:r>
              <a:rPr lang="en-GB" sz="2000" dirty="0" smtClean="0"/>
              <a:t>I will primarily cover the technology related to the accelerating structures. </a:t>
            </a:r>
          </a:p>
          <a:p>
            <a:endParaRPr lang="en-GB" sz="2000" dirty="0" smtClean="0"/>
          </a:p>
          <a:p>
            <a:r>
              <a:rPr lang="en-GB" sz="2000" dirty="0" smtClean="0"/>
              <a:t>But please bear in mind that power sources are an equally important issue, so please pay close attention to the next speaker!</a:t>
            </a:r>
          </a:p>
        </p:txBody>
      </p:sp>
      <p:sp>
        <p:nvSpPr>
          <p:cNvPr id="2" name="Rectangle 1"/>
          <p:cNvSpPr/>
          <p:nvPr/>
        </p:nvSpPr>
        <p:spPr>
          <a:xfrm>
            <a:off x="2349283" y="323361"/>
            <a:ext cx="4373954" cy="461665"/>
          </a:xfrm>
          <a:prstGeom prst="rect">
            <a:avLst/>
          </a:prstGeom>
        </p:spPr>
        <p:txBody>
          <a:bodyPr wrap="none">
            <a:spAutoFit/>
          </a:bodyPr>
          <a:lstStyle/>
          <a:p>
            <a:pPr algn="ctr"/>
            <a:r>
              <a:rPr lang="en-GB" sz="2400" dirty="0" smtClean="0"/>
              <a:t>The importance of power sources</a:t>
            </a:r>
            <a:endParaRPr lang="en-GB" sz="2400" dirty="0"/>
          </a:p>
        </p:txBody>
      </p:sp>
    </p:spTree>
    <p:extLst>
      <p:ext uri="{BB962C8B-B14F-4D97-AF65-F5344CB8AC3E}">
        <p14:creationId xmlns:p14="http://schemas.microsoft.com/office/powerpoint/2010/main" val="360151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9033" y="260648"/>
            <a:ext cx="2276201" cy="461665"/>
          </a:xfrm>
          <a:prstGeom prst="rect">
            <a:avLst/>
          </a:prstGeom>
          <a:noFill/>
        </p:spPr>
        <p:txBody>
          <a:bodyPr wrap="none" rtlCol="0">
            <a:spAutoFit/>
          </a:bodyPr>
          <a:lstStyle/>
          <a:p>
            <a:pPr algn="ctr"/>
            <a:r>
              <a:rPr lang="en-GB" sz="2400" dirty="0" smtClean="0"/>
              <a:t>rf power sources</a:t>
            </a:r>
            <a:endParaRPr lang="en-GB" sz="2400" dirty="0"/>
          </a:p>
        </p:txBody>
      </p:sp>
      <p:sp>
        <p:nvSpPr>
          <p:cNvPr id="3" name="TextBox 2"/>
          <p:cNvSpPr txBox="1"/>
          <p:nvPr/>
        </p:nvSpPr>
        <p:spPr>
          <a:xfrm>
            <a:off x="107504" y="980728"/>
            <a:ext cx="8784976" cy="2031325"/>
          </a:xfrm>
          <a:prstGeom prst="rect">
            <a:avLst/>
          </a:prstGeom>
          <a:noFill/>
        </p:spPr>
        <p:txBody>
          <a:bodyPr wrap="square" rtlCol="0">
            <a:spAutoFit/>
          </a:bodyPr>
          <a:lstStyle/>
          <a:p>
            <a:r>
              <a:rPr lang="en-GB" dirty="0" smtClean="0"/>
              <a:t>We are particularly excited by the progress in the </a:t>
            </a:r>
            <a:r>
              <a:rPr lang="en-GB" b="1" dirty="0" smtClean="0"/>
              <a:t>industrial</a:t>
            </a:r>
            <a:r>
              <a:rPr lang="en-GB" dirty="0" smtClean="0"/>
              <a:t> development of:</a:t>
            </a:r>
          </a:p>
          <a:p>
            <a:pPr marL="285750" indent="-285750">
              <a:buFontTx/>
              <a:buChar char="-"/>
            </a:pPr>
            <a:r>
              <a:rPr lang="en-GB" dirty="0" smtClean="0"/>
              <a:t>5 to 30 MW C-band (5.7 GHz) klystrons</a:t>
            </a:r>
          </a:p>
          <a:p>
            <a:pPr marL="285750" indent="-285750">
              <a:buFontTx/>
              <a:buChar char="-"/>
            </a:pPr>
            <a:r>
              <a:rPr lang="en-GB" dirty="0" smtClean="0"/>
              <a:t>5 to 50 MW X-band klystrons</a:t>
            </a:r>
          </a:p>
          <a:p>
            <a:r>
              <a:rPr lang="en-GB" dirty="0" smtClean="0"/>
              <a:t>combined with compact pulse compressors.</a:t>
            </a:r>
          </a:p>
          <a:p>
            <a:endParaRPr lang="en-GB" dirty="0"/>
          </a:p>
          <a:p>
            <a:r>
              <a:rPr lang="en-GB" dirty="0" smtClean="0"/>
              <a:t>The low end of the power range is proving crucial to significantly bringing down the “cost of entry” to high-gradient </a:t>
            </a:r>
            <a:r>
              <a:rPr lang="en-GB" dirty="0" err="1" smtClean="0"/>
              <a:t>nc</a:t>
            </a:r>
            <a:r>
              <a:rPr lang="en-GB" dirty="0" smtClean="0"/>
              <a:t> systems. Modulator voltages are lower etc.</a:t>
            </a:r>
            <a:endParaRPr lang="en-GB" dirty="0"/>
          </a:p>
        </p:txBody>
      </p:sp>
      <p:pic>
        <p:nvPicPr>
          <p:cNvPr id="4" name="Picture 5"/>
          <p:cNvPicPr>
            <a:picLocks noChangeAspect="1" noChangeArrowheads="1"/>
          </p:cNvPicPr>
          <p:nvPr/>
        </p:nvPicPr>
        <p:blipFill>
          <a:blip r:embed="rId2" cstate="print"/>
          <a:srcRect/>
          <a:stretch>
            <a:fillRect/>
          </a:stretch>
        </p:blipFill>
        <p:spPr bwMode="auto">
          <a:xfrm>
            <a:off x="1043312" y="3645024"/>
            <a:ext cx="1622075" cy="220138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284984"/>
            <a:ext cx="3822336" cy="278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781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7" y="1484784"/>
            <a:ext cx="8496944" cy="3477875"/>
          </a:xfrm>
          <a:prstGeom prst="rect">
            <a:avLst/>
          </a:prstGeom>
          <a:noFill/>
        </p:spPr>
        <p:txBody>
          <a:bodyPr wrap="square" rtlCol="0">
            <a:spAutoFit/>
          </a:bodyPr>
          <a:lstStyle/>
          <a:p>
            <a:r>
              <a:rPr lang="en-GB" sz="2000" dirty="0" smtClean="0"/>
              <a:t>The high-energy physics community has supported R&amp;D on increasing the gradient in normal conducting linacs.</a:t>
            </a:r>
          </a:p>
          <a:p>
            <a:endParaRPr lang="en-GB" sz="2000" dirty="0"/>
          </a:p>
          <a:p>
            <a:pPr marL="342900" indent="-342900">
              <a:buFont typeface="Arial" pitchFamily="34" charset="0"/>
              <a:buChar char="•"/>
            </a:pPr>
            <a:r>
              <a:rPr lang="en-GB" sz="2000" dirty="0" smtClean="0"/>
              <a:t>With the higher gradient comes naturally higher frequency. </a:t>
            </a:r>
          </a:p>
          <a:p>
            <a:pPr marL="342900" indent="-342900">
              <a:buFont typeface="Arial" pitchFamily="34" charset="0"/>
              <a:buChar char="•"/>
            </a:pPr>
            <a:r>
              <a:rPr lang="en-GB" sz="2000" dirty="0" smtClean="0"/>
              <a:t>So with higher gradient also comes the need for higher precision.</a:t>
            </a:r>
            <a:r>
              <a:rPr lang="en-GB" sz="2000" dirty="0"/>
              <a:t> </a:t>
            </a:r>
            <a:endParaRPr lang="en-GB" sz="2000" dirty="0" smtClean="0"/>
          </a:p>
          <a:p>
            <a:endParaRPr lang="en-GB" sz="2000" dirty="0"/>
          </a:p>
          <a:p>
            <a:r>
              <a:rPr lang="en-GB" sz="2000" dirty="0" smtClean="0"/>
              <a:t>I’ll </a:t>
            </a:r>
            <a:r>
              <a:rPr lang="en-GB" sz="2000" dirty="0"/>
              <a:t>present the basic scaling laws which drive </a:t>
            </a:r>
            <a:r>
              <a:rPr lang="en-GB" sz="2000" dirty="0" smtClean="0"/>
              <a:t>these trends.</a:t>
            </a:r>
          </a:p>
          <a:p>
            <a:endParaRPr lang="en-GB" sz="2000" dirty="0"/>
          </a:p>
          <a:p>
            <a:r>
              <a:rPr lang="en-GB" sz="2000" dirty="0" smtClean="0"/>
              <a:t>Then I will try to put these trends into the context of some industrial and industrial-use accelerator applications. </a:t>
            </a:r>
          </a:p>
          <a:p>
            <a:endParaRPr lang="en-GB" sz="2000" dirty="0"/>
          </a:p>
        </p:txBody>
      </p:sp>
      <p:sp>
        <p:nvSpPr>
          <p:cNvPr id="3" name="TextBox 2"/>
          <p:cNvSpPr txBox="1"/>
          <p:nvPr/>
        </p:nvSpPr>
        <p:spPr>
          <a:xfrm>
            <a:off x="1577109" y="312512"/>
            <a:ext cx="5989781" cy="523220"/>
          </a:xfrm>
          <a:prstGeom prst="rect">
            <a:avLst/>
          </a:prstGeom>
          <a:noFill/>
        </p:spPr>
        <p:txBody>
          <a:bodyPr wrap="none" rtlCol="0">
            <a:spAutoFit/>
          </a:bodyPr>
          <a:lstStyle/>
          <a:p>
            <a:r>
              <a:rPr lang="en-GB" sz="2800" dirty="0" smtClean="0"/>
              <a:t>Higher Gradient and what comes with it</a:t>
            </a:r>
            <a:endParaRPr lang="en-GB" sz="2800" dirty="0"/>
          </a:p>
        </p:txBody>
      </p:sp>
    </p:spTree>
    <p:extLst>
      <p:ext uri="{BB962C8B-B14F-4D97-AF65-F5344CB8AC3E}">
        <p14:creationId xmlns:p14="http://schemas.microsoft.com/office/powerpoint/2010/main" val="152776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533" y="341312"/>
            <a:ext cx="3527249" cy="461665"/>
          </a:xfrm>
          <a:prstGeom prst="rect">
            <a:avLst/>
          </a:prstGeom>
          <a:noFill/>
        </p:spPr>
        <p:txBody>
          <a:bodyPr wrap="none" rtlCol="0">
            <a:spAutoFit/>
          </a:bodyPr>
          <a:lstStyle/>
          <a:p>
            <a:pPr algn="ctr"/>
            <a:r>
              <a:rPr lang="en-GB" sz="2400" dirty="0" smtClean="0"/>
              <a:t>Some high-gradient theory</a:t>
            </a:r>
            <a:endParaRPr lang="en-GB" sz="2400" dirty="0"/>
          </a:p>
        </p:txBody>
      </p:sp>
      <mc:AlternateContent xmlns:mc="http://schemas.openxmlformats.org/markup-compatibility/2006" xmlns:a14="http://schemas.microsoft.com/office/drawing/2010/main">
        <mc:Choice Requires="a14">
          <p:sp>
            <p:nvSpPr>
              <p:cNvPr id="3" name="TextBox 2"/>
              <p:cNvSpPr txBox="1"/>
              <p:nvPr/>
            </p:nvSpPr>
            <p:spPr>
              <a:xfrm>
                <a:off x="539552" y="1293912"/>
                <a:ext cx="136434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a:rPr>
                        <m:t>𝑃</m:t>
                      </m:r>
                      <m:r>
                        <a:rPr lang="en-GB" sz="2800" b="0" i="1" smtClean="0">
                          <a:latin typeface="Cambria Math"/>
                          <a:ea typeface="Cambria Math"/>
                        </a:rPr>
                        <m:t>∝</m:t>
                      </m:r>
                      <m:sSup>
                        <m:sSupPr>
                          <m:ctrlPr>
                            <a:rPr lang="en-GB" sz="2800" b="0" i="1" smtClean="0">
                              <a:latin typeface="Cambria Math"/>
                              <a:ea typeface="Cambria Math"/>
                            </a:rPr>
                          </m:ctrlPr>
                        </m:sSupPr>
                        <m:e>
                          <m:r>
                            <a:rPr lang="en-GB" sz="2800" b="0" i="1" smtClean="0">
                              <a:latin typeface="Cambria Math"/>
                              <a:ea typeface="Cambria Math"/>
                            </a:rPr>
                            <m:t>𝐺</m:t>
                          </m:r>
                        </m:e>
                        <m:sup>
                          <m:r>
                            <a:rPr lang="en-GB" sz="2800" b="0" i="1" smtClean="0">
                              <a:latin typeface="Cambria Math"/>
                              <a:ea typeface="Cambria Math"/>
                            </a:rPr>
                            <m:t>2</m:t>
                          </m:r>
                        </m:sup>
                      </m:sSup>
                    </m:oMath>
                  </m:oMathPara>
                </a14:m>
                <a:endParaRPr lang="en-GB"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539552" y="1293912"/>
                <a:ext cx="1364348" cy="523220"/>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119424" y="1061043"/>
                <a:ext cx="1423595" cy="10826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a:ea typeface="Cambria Math"/>
                        </a:rPr>
                        <m:t>𝑃</m:t>
                      </m:r>
                      <m:r>
                        <a:rPr lang="en-GB" sz="2800" i="1" smtClean="0">
                          <a:latin typeface="Cambria Math"/>
                          <a:ea typeface="Cambria Math"/>
                        </a:rPr>
                        <m:t>∝</m:t>
                      </m:r>
                      <m:f>
                        <m:fPr>
                          <m:ctrlPr>
                            <a:rPr lang="en-GB" sz="2800" i="1" smtClean="0">
                              <a:latin typeface="Cambria Math"/>
                              <a:ea typeface="Cambria Math"/>
                            </a:rPr>
                          </m:ctrlPr>
                        </m:fPr>
                        <m:num>
                          <m:r>
                            <a:rPr lang="en-GB" sz="2800" b="0" i="1" smtClean="0">
                              <a:latin typeface="Cambria Math"/>
                              <a:ea typeface="Cambria Math"/>
                            </a:rPr>
                            <m:t>1</m:t>
                          </m:r>
                        </m:num>
                        <m:den>
                          <m:rad>
                            <m:radPr>
                              <m:degHide m:val="on"/>
                              <m:ctrlPr>
                                <a:rPr lang="en-GB" sz="2800" i="1" smtClean="0">
                                  <a:latin typeface="Cambria Math"/>
                                  <a:ea typeface="Cambria Math"/>
                                </a:rPr>
                              </m:ctrlPr>
                            </m:radPr>
                            <m:deg/>
                            <m:e>
                              <m:r>
                                <a:rPr lang="en-GB" sz="2800" b="0" i="1" smtClean="0">
                                  <a:latin typeface="Cambria Math"/>
                                  <a:ea typeface="Cambria Math"/>
                                </a:rPr>
                                <m:t>𝑓</m:t>
                              </m:r>
                            </m:e>
                          </m:rad>
                        </m:den>
                      </m:f>
                    </m:oMath>
                  </m:oMathPara>
                </a14:m>
                <a:endParaRPr lang="en-GB"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5119424" y="1061043"/>
                <a:ext cx="1423595" cy="1082669"/>
              </a:xfrm>
              <a:prstGeom prst="rect">
                <a:avLst/>
              </a:prstGeom>
              <a:blipFill rotWithShape="1">
                <a:blip r:embed="rId3"/>
                <a:stretch>
                  <a:fillRect/>
                </a:stretch>
              </a:blipFill>
            </p:spPr>
            <p:txBody>
              <a:bodyPr/>
              <a:lstStyle/>
              <a:p>
                <a:r>
                  <a:rPr lang="en-GB">
                    <a:noFill/>
                  </a:rPr>
                  <a:t> </a:t>
                </a:r>
              </a:p>
            </p:txBody>
          </p:sp>
        </mc:Fallback>
      </mc:AlternateContent>
      <p:sp>
        <p:nvSpPr>
          <p:cNvPr id="6" name="TextBox 5"/>
          <p:cNvSpPr txBox="1"/>
          <p:nvPr/>
        </p:nvSpPr>
        <p:spPr>
          <a:xfrm>
            <a:off x="6732241" y="1232357"/>
            <a:ext cx="2411760" cy="646331"/>
          </a:xfrm>
          <a:prstGeom prst="rect">
            <a:avLst/>
          </a:prstGeom>
          <a:noFill/>
        </p:spPr>
        <p:txBody>
          <a:bodyPr wrap="square" rtlCol="0">
            <a:spAutoFit/>
          </a:bodyPr>
          <a:lstStyle/>
          <a:p>
            <a:r>
              <a:rPr lang="en-GB" dirty="0" smtClean="0"/>
              <a:t>for a given geometry and a fixed energy gain.</a:t>
            </a:r>
            <a:endParaRPr lang="en-GB" dirty="0"/>
          </a:p>
        </p:txBody>
      </p:sp>
      <p:pic>
        <p:nvPicPr>
          <p:cNvPr id="7" name="Picture 2"/>
          <p:cNvPicPr>
            <a:picLocks noChangeAspect="1" noChangeArrowheads="1"/>
          </p:cNvPicPr>
          <p:nvPr/>
        </p:nvPicPr>
        <p:blipFill>
          <a:blip r:embed="rId4" cstate="print"/>
          <a:srcRect/>
          <a:stretch>
            <a:fillRect/>
          </a:stretch>
        </p:blipFill>
        <p:spPr bwMode="auto">
          <a:xfrm>
            <a:off x="323528" y="2492896"/>
            <a:ext cx="4437651" cy="2968429"/>
          </a:xfrm>
          <a:prstGeom prst="rect">
            <a:avLst/>
          </a:prstGeom>
          <a:noFill/>
          <a:ln w="9525">
            <a:noFill/>
            <a:miter lim="800000"/>
            <a:headEnd/>
            <a:tailEnd/>
          </a:ln>
          <a:effectLst/>
        </p:spPr>
      </p:pic>
      <p:sp>
        <p:nvSpPr>
          <p:cNvPr id="8" name="TextBox 7"/>
          <p:cNvSpPr txBox="1"/>
          <p:nvPr/>
        </p:nvSpPr>
        <p:spPr>
          <a:xfrm>
            <a:off x="179512" y="5548590"/>
            <a:ext cx="4752528" cy="369332"/>
          </a:xfrm>
          <a:prstGeom prst="rect">
            <a:avLst/>
          </a:prstGeom>
          <a:noFill/>
        </p:spPr>
        <p:txBody>
          <a:bodyPr wrap="square" rtlCol="0">
            <a:spAutoFit/>
          </a:bodyPr>
          <a:lstStyle/>
          <a:p>
            <a:pPr algn="ctr"/>
            <a:r>
              <a:rPr lang="en-GB" dirty="0" smtClean="0"/>
              <a:t>Achievable gradient goes up as a/</a:t>
            </a:r>
            <a:r>
              <a:rPr lang="el-GR" dirty="0" smtClean="0"/>
              <a:t>λ</a:t>
            </a:r>
            <a:r>
              <a:rPr lang="en-GB" dirty="0" smtClean="0"/>
              <a:t> goes down.</a:t>
            </a:r>
            <a:endParaRPr lang="en-GB" dirty="0"/>
          </a:p>
        </p:txBody>
      </p:sp>
      <p:pic>
        <p:nvPicPr>
          <p:cNvPr id="9" name="Picture 1" descr="DSC03747"/>
          <p:cNvPicPr>
            <a:picLocks noChangeAspect="1" noChangeArrowheads="1"/>
          </p:cNvPicPr>
          <p:nvPr/>
        </p:nvPicPr>
        <p:blipFill>
          <a:blip r:embed="rId5" cstate="print"/>
          <a:srcRect/>
          <a:stretch>
            <a:fillRect/>
          </a:stretch>
        </p:blipFill>
        <p:spPr bwMode="auto">
          <a:xfrm>
            <a:off x="5580112" y="2420888"/>
            <a:ext cx="2808312" cy="2833027"/>
          </a:xfrm>
          <a:prstGeom prst="rect">
            <a:avLst/>
          </a:prstGeom>
          <a:noFill/>
          <a:ln w="9525">
            <a:noFill/>
            <a:miter lim="800000"/>
            <a:headEnd/>
            <a:tailEnd/>
          </a:ln>
        </p:spPr>
      </p:pic>
      <p:sp>
        <p:nvSpPr>
          <p:cNvPr id="10" name="TextBox 9"/>
          <p:cNvSpPr txBox="1"/>
          <p:nvPr/>
        </p:nvSpPr>
        <p:spPr>
          <a:xfrm>
            <a:off x="5292080" y="5317757"/>
            <a:ext cx="3640186" cy="1200329"/>
          </a:xfrm>
          <a:prstGeom prst="rect">
            <a:avLst/>
          </a:prstGeom>
          <a:noFill/>
        </p:spPr>
        <p:txBody>
          <a:bodyPr wrap="square" rtlCol="0">
            <a:spAutoFit/>
          </a:bodyPr>
          <a:lstStyle/>
          <a:p>
            <a:r>
              <a:rPr lang="en-GB" dirty="0" smtClean="0"/>
              <a:t>Beam transmission gets harder as aperture gets smaller. Can be compensated with higher precision alignment.</a:t>
            </a:r>
            <a:endParaRPr lang="en-GB" dirty="0"/>
          </a:p>
        </p:txBody>
      </p:sp>
      <p:sp>
        <p:nvSpPr>
          <p:cNvPr id="11" name="TextBox 10"/>
          <p:cNvSpPr txBox="1"/>
          <p:nvPr/>
        </p:nvSpPr>
        <p:spPr>
          <a:xfrm>
            <a:off x="2175378" y="1370856"/>
            <a:ext cx="2117887" cy="369332"/>
          </a:xfrm>
          <a:prstGeom prst="rect">
            <a:avLst/>
          </a:prstGeom>
          <a:noFill/>
        </p:spPr>
        <p:txBody>
          <a:bodyPr wrap="none" rtlCol="0">
            <a:spAutoFit/>
          </a:bodyPr>
          <a:lstStyle/>
          <a:p>
            <a:r>
              <a:rPr lang="en-GB" dirty="0" smtClean="0"/>
              <a:t>for a fixed geometry</a:t>
            </a:r>
            <a:endParaRPr lang="en-GB" dirty="0"/>
          </a:p>
        </p:txBody>
      </p:sp>
    </p:spTree>
    <p:extLst>
      <p:ext uri="{BB962C8B-B14F-4D97-AF65-F5344CB8AC3E}">
        <p14:creationId xmlns:p14="http://schemas.microsoft.com/office/powerpoint/2010/main" val="3496988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60&quot;/&gt;&lt;/object&gt;&lt;object type=&quot;3&quot; unique_id=&quot;10006&quot;&gt;&lt;property id=&quot;20148&quot; value=&quot;5&quot;/&gt;&lt;property id=&quot;20300&quot; value=&quot;Slide 3&quot;/&gt;&lt;property id=&quot;20307&quot; value=&quot;261&quot;/&gt;&lt;/object&gt;&lt;object type=&quot;3&quot; unique_id=&quot;10007&quot;&gt;&lt;property id=&quot;20148&quot; value=&quot;5&quot;/&gt;&lt;property id=&quot;20300&quot; value=&quot;Slide 4&quot;/&gt;&lt;property id=&quot;20307&quot; value=&quot;279&quot;/&gt;&lt;/object&gt;&lt;object type=&quot;3&quot; unique_id=&quot;10008&quot;&gt;&lt;property id=&quot;20148&quot; value=&quot;5&quot;/&gt;&lt;property id=&quot;20300&quot; value=&quot;Slide 5&quot;/&gt;&lt;property id=&quot;20307&quot; value=&quot;278&quot;/&gt;&lt;/object&gt;&lt;object type=&quot;3&quot; unique_id=&quot;10009&quot;&gt;&lt;property id=&quot;20148&quot; value=&quot;5&quot;/&gt;&lt;property id=&quot;20300&quot; value=&quot;Slide 6&quot;/&gt;&lt;property id=&quot;20307&quot; value=&quot;256&quot;/&gt;&lt;/object&gt;&lt;object type=&quot;3&quot; unique_id=&quot;10010&quot;&gt;&lt;property id=&quot;20148&quot; value=&quot;5&quot;/&gt;&lt;property id=&quot;20300&quot; value=&quot;Slide 7&quot;/&gt;&lt;property id=&quot;20307&quot; value=&quot;259&quot;/&gt;&lt;/object&gt;&lt;object type=&quot;3&quot; unique_id=&quot;10011&quot;&gt;&lt;property id=&quot;20148&quot; value=&quot;5&quot;/&gt;&lt;property id=&quot;20300&quot; value=&quot;Slide 8&quot;/&gt;&lt;property id=&quot;20307&quot; value=&quot;267&quot;/&gt;&lt;/object&gt;&lt;object type=&quot;3&quot; unique_id=&quot;10012&quot;&gt;&lt;property id=&quot;20148&quot; value=&quot;5&quot;/&gt;&lt;property id=&quot;20300&quot; value=&quot;Slide 9&quot;/&gt;&lt;property id=&quot;20307&quot; value=&quot;281&quot;/&gt;&lt;/object&gt;&lt;object type=&quot;3&quot; unique_id=&quot;10013&quot;&gt;&lt;property id=&quot;20148&quot; value=&quot;5&quot;/&gt;&lt;property id=&quot;20300&quot; value=&quot;Slide 10&quot;/&gt;&lt;property id=&quot;20307&quot; value=&quot;262&quot;/&gt;&lt;/object&gt;&lt;object type=&quot;3&quot; unique_id=&quot;10014&quot;&gt;&lt;property id=&quot;20148&quot; value=&quot;5&quot;/&gt;&lt;property id=&quot;20300&quot; value=&quot;Slide 11 - &amp;quot;Basics on Hadrontherapy:&amp;quot;&quot;/&gt;&lt;property id=&quot;20307&quot; value=&quot;280&quot;/&gt;&lt;/object&gt;&lt;object type=&quot;3&quot; unique_id=&quot;10015&quot;&gt;&lt;property id=&quot;20148&quot; value=&quot;5&quot;/&gt;&lt;property id=&quot;20300&quot; value=&quot;Slide 12&quot;/&gt;&lt;property id=&quot;20307&quot; value=&quot;274&quot;/&gt;&lt;/object&gt;&lt;object type=&quot;3&quot; unique_id=&quot;10016&quot;&gt;&lt;property id=&quot;20148&quot; value=&quot;5&quot;/&gt;&lt;property id=&quot;20300&quot; value=&quot;Slide 13&quot;/&gt;&lt;property id=&quot;20307&quot; value=&quot;275&quot;/&gt;&lt;/object&gt;&lt;object type=&quot;3&quot; unique_id=&quot;10017&quot;&gt;&lt;property id=&quot;20148&quot; value=&quot;5&quot;/&gt;&lt;property id=&quot;20300&quot; value=&quot;Slide 14&quot;/&gt;&lt;property id=&quot;20307&quot; value=&quot;276&quot;/&gt;&lt;/object&gt;&lt;object type=&quot;3&quot; unique_id=&quot;10018&quot;&gt;&lt;property id=&quot;20148&quot; value=&quot;5&quot;/&gt;&lt;property id=&quot;20300&quot; value=&quot;Slide 15 - &amp;quot;Target project - TULIP&amp;quot;&quot;/&gt;&lt;property id=&quot;20307&quot; value=&quot;263&quot;/&gt;&lt;/object&gt;&lt;object type=&quot;3&quot; unique_id=&quot;10019&quot;&gt;&lt;property id=&quot;20148&quot; value=&quot;5&quot;/&gt;&lt;property id=&quot;20300&quot; value=&quot;Slide 16&quot;/&gt;&lt;property id=&quot;20307&quot; value=&quot;265&quot;/&gt;&lt;/object&gt;&lt;object type=&quot;3&quot; unique_id=&quot;10020&quot;&gt;&lt;property id=&quot;20148&quot; value=&quot;5&quot;/&gt;&lt;property id=&quot;20300&quot; value=&quot;Slide 17&quot;/&gt;&lt;property id=&quot;20307&quot; value=&quot;277&quot;/&gt;&lt;/object&gt;&lt;object type=&quot;3&quot; unique_id=&quot;10021&quot;&gt;&lt;property id=&quot;20148&quot; value=&quot;5&quot;/&gt;&lt;property id=&quot;20300&quot; value=&quot;Slide 18&quot;/&gt;&lt;property id=&quot;20307&quot; value=&quot;258&quot;/&gt;&lt;/object&gt;&lt;object type=&quot;3&quot; unique_id=&quot;10022&quot;&gt;&lt;property id=&quot;20148&quot; value=&quot;5&quot;/&gt;&lt;property id=&quot;20300&quot; value=&quot;Slide 19&quot;/&gt;&lt;property id=&quot;20307&quot; value=&quot;269&quot;/&gt;&lt;/object&gt;&lt;object type=&quot;3&quot; unique_id=&quot;10023&quot;&gt;&lt;property id=&quot;20148&quot; value=&quot;5&quot;/&gt;&lt;property id=&quot;20300&quot; value=&quot;Slide 20&quot;/&gt;&lt;property id=&quot;20307&quot; value=&quot;270&quot;/&gt;&lt;/object&gt;&lt;object type=&quot;3&quot; unique_id=&quot;10024&quot;&gt;&lt;property id=&quot;20148&quot; value=&quot;5&quot;/&gt;&lt;property id=&quot;20300&quot; value=&quot;Slide 21&quot;/&gt;&lt;property id=&quot;20307&quot; value=&quot;271&quot;/&gt;&lt;/object&gt;&lt;object type=&quot;3&quot; unique_id=&quot;10025&quot;&gt;&lt;property id=&quot;20148&quot; value=&quot;5&quot;/&gt;&lt;property id=&quot;20300&quot; value=&quot;Slide 22&quot;/&gt;&lt;property id=&quot;20307&quot; value=&quot;272&quot;/&gt;&lt;/object&gt;&lt;object type=&quot;3&quot; unique_id=&quot;10026&quot;&gt;&lt;property id=&quot;20148&quot; value=&quot;5&quot;/&gt;&lt;property id=&quot;20300&quot; value=&quot;Slide 24&quot;/&gt;&lt;property id=&quot;20307&quot; value=&quot;268&quot;/&gt;&lt;/object&gt;&lt;object type=&quot;3&quot; unique_id=&quot;10252&quot;&gt;&lt;property id=&quot;20148&quot; value=&quot;5&quot;/&gt;&lt;property id=&quot;20300&quot; value=&quot;Slide 23&quot;/&gt;&lt;property id=&quot;20307&quot; value=&quot;28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2315</TotalTime>
  <Words>2874</Words>
  <Application>Microsoft Office PowerPoint</Application>
  <PresentationFormat>On-screen Show (4:3)</PresentationFormat>
  <Paragraphs>449</Paragraphs>
  <Slides>40</Slides>
  <Notes>9</Notes>
  <HiddenSlides>0</HiddenSlides>
  <MMClips>0</MMClips>
  <ScaleCrop>false</ScaleCrop>
  <HeadingPairs>
    <vt:vector size="6" baseType="variant">
      <vt:variant>
        <vt:lpstr>Theme</vt:lpstr>
      </vt:variant>
      <vt:variant>
        <vt:i4>9</vt:i4>
      </vt:variant>
      <vt:variant>
        <vt:lpstr>Embedded OLE Servers</vt:lpstr>
      </vt:variant>
      <vt:variant>
        <vt:i4>3</vt:i4>
      </vt:variant>
      <vt:variant>
        <vt:lpstr>Slide Titles</vt:lpstr>
      </vt:variant>
      <vt:variant>
        <vt:i4>40</vt:i4>
      </vt:variant>
    </vt:vector>
  </HeadingPairs>
  <TitlesOfParts>
    <vt:vector size="52" baseType="lpstr">
      <vt:lpstr>Office Theme</vt:lpstr>
      <vt:lpstr>6_Office Theme</vt:lpstr>
      <vt:lpstr>1_Office Theme</vt:lpstr>
      <vt:lpstr>Blank Presentation</vt:lpstr>
      <vt:lpstr>1_Blank Presentation</vt:lpstr>
      <vt:lpstr>2_Blank Presentation</vt:lpstr>
      <vt:lpstr>3_Blank Presentation</vt:lpstr>
      <vt:lpstr>4_Blank Presentation</vt:lpstr>
      <vt:lpstr>2_Office Theme</vt:lpstr>
      <vt:lpstr>Bitmap Image</vt:lpstr>
      <vt:lpstr>Equation</vt:lpstr>
      <vt:lpstr>Foglio di lavoro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Basics on Hadrontherapy:</vt:lpstr>
      <vt:lpstr>PowerPoint Presentation</vt:lpstr>
      <vt:lpstr>PowerPoint Presentation</vt:lpstr>
      <vt:lpstr>Target project - TULIP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Wuensch</dc:creator>
  <cp:lastModifiedBy>Walter Wuensch</cp:lastModifiedBy>
  <cp:revision>162</cp:revision>
  <dcterms:created xsi:type="dcterms:W3CDTF">2012-08-08T08:01:29Z</dcterms:created>
  <dcterms:modified xsi:type="dcterms:W3CDTF">2012-10-19T07:48:16Z</dcterms:modified>
</cp:coreProperties>
</file>