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6" r:id="rId4"/>
    <p:sldId id="261" r:id="rId5"/>
    <p:sldId id="262" r:id="rId6"/>
    <p:sldId id="272" r:id="rId7"/>
    <p:sldId id="264" r:id="rId8"/>
    <p:sldId id="273" r:id="rId9"/>
    <p:sldId id="274" r:id="rId10"/>
    <p:sldId id="275" r:id="rId11"/>
    <p:sldId id="277" r:id="rId12"/>
    <p:sldId id="279" r:id="rId13"/>
    <p:sldId id="278" r:id="rId14"/>
    <p:sldId id="265" r:id="rId15"/>
    <p:sldId id="266" r:id="rId16"/>
    <p:sldId id="269" r:id="rId17"/>
    <p:sldId id="267" r:id="rId18"/>
    <p:sldId id="283" r:id="rId19"/>
    <p:sldId id="281" r:id="rId20"/>
    <p:sldId id="282" r:id="rId21"/>
    <p:sldId id="259" r:id="rId22"/>
    <p:sldId id="268" r:id="rId23"/>
    <p:sldId id="285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A50021"/>
    <a:srgbClr val="404040"/>
    <a:srgbClr val="4B5C29"/>
    <a:srgbClr val="5C0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slide footer_gray_4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04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slide header_gray_4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738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254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title header_gray_4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title footer_gray_417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0072C-5350-4D21-9DD6-25EF6C39EF60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EF2DDC-1C4F-488B-B981-4517B40AF98E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1E607-EB72-4392-9B90-EB1EC420C3CF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C2D09-CEEF-4235-9353-0248E6128982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10B3DD-7B74-4F76-AEA5-EE3D37E2CBE0}" type="datetime1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14E1D-1C60-4638-B51D-B0C71F8350D8}" type="datetime1">
              <a:rPr lang="en-US" smtClean="0"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2B352-C343-4554-92FD-21B86C52F0BE}" type="datetime1">
              <a:rPr lang="en-US" smtClean="0"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6312C1-D1E0-47ED-8F49-5D7511CB8031}" type="datetime1">
              <a:rPr lang="en-US" smtClean="0"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5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A5F99E-0410-4F37-8F79-C8E64E386C0B}" type="datetime1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53011-DA7B-43DF-B3EB-7610405423A4}" type="datetime1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slide footer_gray_417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053D265-1AD6-4164-8E0B-A75F473C5539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J. Repond - Hadron Calorimetry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4" descr="slide header_gray_417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State-of-the-art in Hadronic Calorimetry for the Lepton Collider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828800" y="3352800"/>
            <a:ext cx="6400800" cy="1752600"/>
          </a:xfrm>
        </p:spPr>
        <p:txBody>
          <a:bodyPr/>
          <a:lstStyle/>
          <a:p>
            <a:pPr algn="r"/>
            <a:r>
              <a:rPr lang="en-US" sz="2000" b="1" dirty="0" smtClean="0"/>
              <a:t>Jos</a:t>
            </a:r>
            <a:r>
              <a:rPr lang="en-US" sz="2000" b="1" dirty="0" smtClean="0">
                <a:cs typeface="Times New Roman"/>
              </a:rPr>
              <a:t>é </a:t>
            </a:r>
            <a:r>
              <a:rPr lang="en-US" sz="2000" b="1" dirty="0" err="1" smtClean="0">
                <a:cs typeface="Times New Roman"/>
              </a:rPr>
              <a:t>Repond</a:t>
            </a:r>
            <a:endParaRPr lang="en-US" sz="2000" b="1" dirty="0" smtClean="0">
              <a:cs typeface="Times New Roman"/>
            </a:endParaRPr>
          </a:p>
          <a:p>
            <a:pPr algn="r"/>
            <a:r>
              <a:rPr lang="en-US" sz="2000" b="1" dirty="0" smtClean="0">
                <a:cs typeface="Times New Roman"/>
              </a:rPr>
              <a:t>Argonne National Laboratory</a:t>
            </a:r>
          </a:p>
          <a:p>
            <a:pPr algn="r"/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5410200"/>
            <a:ext cx="3330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 Nuclear Science Symposium</a:t>
            </a:r>
          </a:p>
          <a:p>
            <a:pPr algn="ctr"/>
            <a:r>
              <a:rPr lang="en-US" dirty="0" smtClean="0"/>
              <a:t>Anaheim, CA</a:t>
            </a:r>
          </a:p>
          <a:p>
            <a:pPr algn="ctr"/>
            <a:r>
              <a:rPr lang="en-US" dirty="0" smtClean="0"/>
              <a:t>October 28 – November 3, 2012</a:t>
            </a:r>
            <a:endParaRPr lang="en-US" dirty="0"/>
          </a:p>
        </p:txBody>
      </p:sp>
      <p:pic>
        <p:nvPicPr>
          <p:cNvPr id="5" name="Picture 2" descr="C:\Users\Jean Claude\Documents\log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1877615" cy="187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1828800"/>
            <a:ext cx="4838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Some of the many results…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532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</a:t>
            </a:r>
            <a:r>
              <a:rPr lang="en-US" dirty="0" err="1" smtClean="0"/>
              <a:t>Repond</a:t>
            </a:r>
            <a:r>
              <a:rPr lang="en-US" dirty="0" smtClean="0"/>
              <a:t> - Hadron Calorimetry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4579" y="198996"/>
            <a:ext cx="5492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Response – Scintillator - AHCAL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55" y="2802009"/>
            <a:ext cx="3810000" cy="344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2054" y="965552"/>
            <a:ext cx="1832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Steel -Absorber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89166" y="1276290"/>
            <a:ext cx="2267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Tungsten -Absorber</a:t>
            </a:r>
            <a:endParaRPr lang="en-US" sz="20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613097" y="1371600"/>
            <a:ext cx="3349304" cy="4191000"/>
            <a:chOff x="613096" y="1143000"/>
            <a:chExt cx="3783955" cy="474302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96" y="1143000"/>
              <a:ext cx="3783955" cy="4743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 bwMode="auto">
            <a:xfrm flipV="1">
              <a:off x="1171573" y="2438400"/>
              <a:ext cx="1571627" cy="1752600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34078" y="5648980"/>
            <a:ext cx="340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Linear response to hadrons </a:t>
            </a:r>
            <a:r>
              <a:rPr lang="en-US" sz="1400" dirty="0" smtClean="0"/>
              <a:t>at the &lt;1% level</a:t>
            </a:r>
          </a:p>
          <a:p>
            <a:r>
              <a:rPr lang="en-US" sz="1400" dirty="0" smtClean="0"/>
              <a:t>Under-compensating: </a:t>
            </a:r>
            <a:r>
              <a:rPr lang="en-US" sz="1400" b="1" dirty="0" smtClean="0">
                <a:solidFill>
                  <a:srgbClr val="FF0000"/>
                </a:solidFill>
              </a:rPr>
              <a:t>e/h ~ 1.2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2895600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-- Electrons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9166" y="1696016"/>
            <a:ext cx="2366353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Linear response</a:t>
            </a:r>
            <a:r>
              <a:rPr lang="en-US" sz="1400" dirty="0" smtClean="0"/>
              <a:t> up to 10 GeV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(higher energies still being analyzed)</a:t>
            </a:r>
          </a:p>
          <a:p>
            <a:r>
              <a:rPr lang="en-US" sz="1400" dirty="0" smtClean="0"/>
              <a:t>5mm scintillator + 10 mm W 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    → </a:t>
            </a:r>
            <a:r>
              <a:rPr lang="en-US" sz="1400" b="1" dirty="0" smtClean="0">
                <a:solidFill>
                  <a:srgbClr val="FF0000"/>
                </a:solidFill>
              </a:rPr>
              <a:t>Compensation : e/h ~1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27342" y="783771"/>
            <a:ext cx="2846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Should be linear: but is it necessary?</a:t>
            </a:r>
            <a:endParaRPr lang="en-US" sz="1400" dirty="0"/>
          </a:p>
        </p:txBody>
      </p:sp>
      <p:pic>
        <p:nvPicPr>
          <p:cNvPr id="21" name="Picture 78" descr="t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99024"/>
            <a:ext cx="817678" cy="384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9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4579" y="152400"/>
            <a:ext cx="585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Response – (Semi) - Digital HCALs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9506" y="829062"/>
            <a:ext cx="3011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Should be linear: but is this necessary?</a:t>
            </a:r>
            <a:endParaRPr lang="en-US" sz="1400" dirty="0"/>
          </a:p>
        </p:txBody>
      </p:sp>
      <p:pic>
        <p:nvPicPr>
          <p:cNvPr id="7" name="Picture 6"/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190647" y="4301302"/>
            <a:ext cx="3267553" cy="180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2275830" cy="225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825" y="1295400"/>
            <a:ext cx="2080691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786849" y="3931971"/>
            <a:ext cx="2352478" cy="2348345"/>
            <a:chOff x="5943600" y="3352800"/>
            <a:chExt cx="3142238" cy="33623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3352800"/>
              <a:ext cx="3142238" cy="336231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14719" y="4343399"/>
              <a:ext cx="1422155" cy="616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Over-</a:t>
              </a:r>
            </a:p>
            <a:p>
              <a:r>
                <a:rPr lang="en-US" sz="1100" b="1" dirty="0">
                  <a:solidFill>
                    <a:schemeClr val="bg1"/>
                  </a:solidFill>
                </a:rPr>
                <a:t>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Compensation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735256"/>
            <a:ext cx="2106474" cy="20079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952173"/>
            <a:ext cx="158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Steel – DHCAL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057400"/>
            <a:ext cx="1207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 - </a:t>
            </a:r>
            <a:r>
              <a:rPr lang="en-US" sz="1200" dirty="0" err="1" smtClean="0"/>
              <a:t>uncalibrated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639392" y="2618601"/>
            <a:ext cx="1207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Times New Roman"/>
                <a:cs typeface="Times New Roman"/>
              </a:rPr>
              <a:t>π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 - </a:t>
            </a:r>
            <a:r>
              <a:rPr lang="en-US" sz="1200" dirty="0" err="1" smtClean="0"/>
              <a:t>uncalibrated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267516" y="1219200"/>
            <a:ext cx="197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Tungsten – DHCAL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6849" y="3352800"/>
            <a:ext cx="2874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– well described by </a:t>
            </a:r>
            <a:r>
              <a:rPr lang="en-US" sz="1400" b="1" dirty="0" smtClean="0">
                <a:solidFill>
                  <a:srgbClr val="FF0000"/>
                </a:solidFill>
              </a:rPr>
              <a:t>power law </a:t>
            </a:r>
            <a:r>
              <a:rPr lang="en-US" sz="1400" dirty="0" smtClean="0">
                <a:latin typeface="Times New Roman"/>
                <a:cs typeface="Times New Roman"/>
              </a:rPr>
              <a:t>α</a:t>
            </a:r>
            <a:r>
              <a:rPr lang="en-US" sz="1400" dirty="0" smtClean="0"/>
              <a:t>E</a:t>
            </a:r>
            <a:r>
              <a:rPr lang="el-GR" sz="1400" baseline="30000" dirty="0" smtClean="0">
                <a:latin typeface="Times New Roman"/>
                <a:cs typeface="Times New Roman"/>
              </a:rPr>
              <a:t>β</a:t>
            </a:r>
            <a:endParaRPr lang="en-US" sz="1400" dirty="0" smtClean="0">
              <a:latin typeface="Times New Roman"/>
              <a:cs typeface="Times New Roman"/>
            </a:endParaRPr>
          </a:p>
          <a:p>
            <a:r>
              <a:rPr lang="el-GR" sz="1400" dirty="0" smtClean="0">
                <a:latin typeface="Times New Roman"/>
                <a:cs typeface="Times New Roman"/>
              </a:rPr>
              <a:t>π</a:t>
            </a:r>
            <a:r>
              <a:rPr lang="en-US" sz="1400" baseline="30000" dirty="0" smtClean="0">
                <a:latin typeface="Times New Roman"/>
                <a:cs typeface="Times New Roman"/>
              </a:rPr>
              <a:t>+</a:t>
            </a:r>
            <a:r>
              <a:rPr lang="en-US" sz="1400" dirty="0" smtClean="0">
                <a:latin typeface="Times New Roman"/>
                <a:cs typeface="Times New Roman"/>
              </a:rPr>
              <a:t> - </a:t>
            </a:r>
            <a:r>
              <a:rPr lang="en-US" sz="1400" dirty="0" smtClean="0">
                <a:cs typeface="Times New Roman"/>
              </a:rPr>
              <a:t>appear to be </a:t>
            </a:r>
            <a:r>
              <a:rPr lang="en-US" sz="1400" b="1" dirty="0" smtClean="0">
                <a:solidFill>
                  <a:srgbClr val="FF0000"/>
                </a:solidFill>
                <a:cs typeface="Times New Roman"/>
              </a:rPr>
              <a:t>linear </a:t>
            </a:r>
            <a:r>
              <a:rPr lang="en-US" sz="1400" dirty="0" smtClean="0">
                <a:cs typeface="Times New Roman"/>
              </a:rPr>
              <a:t>up to 25 GeV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546765" y="1739228"/>
            <a:ext cx="155897" cy="87937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404699" y="1347787"/>
            <a:ext cx="266310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30% fewer hits </a:t>
            </a:r>
            <a:r>
              <a:rPr lang="en-US" sz="1400" dirty="0" smtClean="0"/>
              <a:t>compared to steel</a:t>
            </a:r>
          </a:p>
          <a:p>
            <a:endParaRPr lang="en-US" sz="1400" b="1" dirty="0"/>
          </a:p>
          <a:p>
            <a:r>
              <a:rPr lang="en-US" sz="1400" b="1" dirty="0" smtClean="0"/>
              <a:t>Non-linear response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to both e</a:t>
            </a:r>
            <a:r>
              <a:rPr lang="en-US" sz="1400" baseline="30000" dirty="0" smtClean="0">
                <a:latin typeface="Times New Roman"/>
                <a:cs typeface="Times New Roman"/>
              </a:rPr>
              <a:t>±</a:t>
            </a:r>
            <a:r>
              <a:rPr lang="en-US" sz="1400" dirty="0" smtClean="0"/>
              <a:t> and hadrons</a:t>
            </a:r>
          </a:p>
          <a:p>
            <a:endParaRPr lang="en-US" sz="1400" dirty="0"/>
          </a:p>
          <a:p>
            <a:r>
              <a:rPr lang="en-US" sz="1400" dirty="0" smtClean="0"/>
              <a:t>Both well described by 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power law</a:t>
            </a:r>
            <a:r>
              <a:rPr lang="en-US" sz="1400" dirty="0" smtClean="0"/>
              <a:t> </a:t>
            </a:r>
            <a:r>
              <a:rPr lang="en-US" sz="1400" dirty="0">
                <a:latin typeface="Times New Roman"/>
                <a:cs typeface="Times New Roman"/>
              </a:rPr>
              <a:t>α</a:t>
            </a:r>
            <a:r>
              <a:rPr lang="en-US" sz="1400" dirty="0"/>
              <a:t>E</a:t>
            </a:r>
            <a:r>
              <a:rPr lang="el-GR" sz="1400" baseline="30000" dirty="0">
                <a:latin typeface="Times New Roman"/>
                <a:cs typeface="Times New Roman"/>
              </a:rPr>
              <a:t>β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b="1" dirty="0" smtClean="0">
                <a:solidFill>
                  <a:srgbClr val="FF0000"/>
                </a:solidFill>
              </a:rPr>
              <a:t>Badly over-compensating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e/h ~ 0.9 – 0.5</a:t>
            </a:r>
          </a:p>
          <a:p>
            <a:r>
              <a:rPr lang="en-US" sz="1400" dirty="0" smtClean="0"/>
              <a:t>  </a:t>
            </a:r>
            <a:r>
              <a:rPr lang="en-US" sz="1400" dirty="0" smtClean="0">
                <a:latin typeface="Times New Roman"/>
                <a:cs typeface="Times New Roman"/>
              </a:rPr>
              <a:t>→ </a:t>
            </a:r>
            <a:r>
              <a:rPr lang="en-US" sz="1400" dirty="0" smtClean="0"/>
              <a:t>need smaller readout pads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562600" y="3931971"/>
            <a:ext cx="260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Steel – SDHCAL </a:t>
            </a:r>
            <a:r>
              <a:rPr lang="en-US" sz="1400" dirty="0" smtClean="0"/>
              <a:t>(</a:t>
            </a:r>
            <a:r>
              <a:rPr lang="en-US" sz="1400" dirty="0" smtClean="0"/>
              <a:t>1-bit</a:t>
            </a:r>
            <a:r>
              <a:rPr lang="en-US" sz="1400" dirty="0" smtClean="0"/>
              <a:t> </a:t>
            </a:r>
            <a:r>
              <a:rPr lang="en-US" sz="1400" dirty="0" smtClean="0"/>
              <a:t>mode)</a:t>
            </a:r>
            <a:endParaRPr lang="en-US" sz="1400" dirty="0"/>
          </a:p>
        </p:txBody>
      </p:sp>
      <p:pic>
        <p:nvPicPr>
          <p:cNvPr id="26" name="Picture 78" descr="t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1164" y="285635"/>
            <a:ext cx="676522" cy="31830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159805" y="6105031"/>
            <a:ext cx="5655844" cy="307777"/>
          </a:xfrm>
          <a:prstGeom prst="rect">
            <a:avLst/>
          </a:prstGeom>
          <a:gradFill>
            <a:gsLst>
              <a:gs pos="52000">
                <a:srgbClr val="FF0000"/>
              </a:gs>
              <a:gs pos="3000">
                <a:schemeClr val="bg2">
                  <a:lumMod val="1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Functional form a priori not known, but needed for energy reconstruction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1710" y="1600728"/>
            <a:ext cx="962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uncalibrated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742964" y="4839279"/>
            <a:ext cx="962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uncalibrated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481210" y="4100615"/>
            <a:ext cx="16764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Deviations from</a:t>
            </a:r>
          </a:p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inear response</a:t>
            </a:r>
          </a:p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ue to finite</a:t>
            </a:r>
          </a:p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eadout pad </a:t>
            </a:r>
          </a:p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size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3577" y="6268989"/>
            <a:ext cx="5942013" cy="228600"/>
          </a:xfrm>
        </p:spPr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4632" y="254920"/>
            <a:ext cx="2169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Resolutions</a:t>
            </a:r>
            <a:endParaRPr lang="en-US" sz="3200" b="1" dirty="0"/>
          </a:p>
        </p:txBody>
      </p:sp>
      <p:pic>
        <p:nvPicPr>
          <p:cNvPr id="5" name="Picture 78" descr="t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98054"/>
            <a:ext cx="990600" cy="4660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1617" y="610244"/>
            <a:ext cx="296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 PFAs this is only part of the story…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27765" y="1161949"/>
            <a:ext cx="158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Steel – DHCAL </a:t>
            </a:r>
            <a:endParaRPr lang="en-US" b="1" dirty="0"/>
          </a:p>
        </p:txBody>
      </p:sp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12" y="1562511"/>
            <a:ext cx="2290788" cy="23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Grp="1"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11617" y="4038600"/>
            <a:ext cx="4638332" cy="2560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7765" y="3911501"/>
            <a:ext cx="169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Steel – SDHCAL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00561" y="1150692"/>
            <a:ext cx="197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Tungsten – DHCAL </a:t>
            </a:r>
            <a:endParaRPr 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568" y="1074509"/>
            <a:ext cx="2252032" cy="20799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7765" y="2003286"/>
            <a:ext cx="294285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Without </a:t>
            </a:r>
            <a:r>
              <a:rPr lang="en-US" sz="1400" dirty="0" smtClean="0"/>
              <a:t>containment cut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</a:t>
            </a:r>
            <a:r>
              <a:rPr lang="en-US" sz="1400" dirty="0" smtClean="0"/>
              <a:t> containment cut</a:t>
            </a:r>
          </a:p>
          <a:p>
            <a:endParaRPr lang="en-US" dirty="0" smtClean="0"/>
          </a:p>
          <a:p>
            <a:r>
              <a:rPr lang="en-US" sz="1400" b="1" dirty="0" smtClean="0"/>
              <a:t>Not corrected </a:t>
            </a:r>
            <a:r>
              <a:rPr lang="en-US" sz="1400" dirty="0" smtClean="0"/>
              <a:t>for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non-linearity</a:t>
            </a:r>
          </a:p>
          <a:p>
            <a:r>
              <a:rPr lang="en-US" sz="1400" dirty="0" smtClean="0"/>
              <a:t>(expected to be a +(3</a:t>
            </a:r>
            <a:r>
              <a:rPr lang="en-US" sz="1400" dirty="0" smtClean="0">
                <a:cs typeface="Times New Roman"/>
              </a:rPr>
              <a:t>±2)% correction)</a:t>
            </a:r>
            <a:endParaRPr lang="en-US" sz="1400" dirty="0"/>
          </a:p>
          <a:p>
            <a:r>
              <a:rPr lang="en-US" sz="1400" dirty="0" smtClean="0"/>
              <a:t>  </a:t>
            </a:r>
            <a:endParaRPr lang="en-US" sz="1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12" y="1572334"/>
            <a:ext cx="2291799" cy="228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33019" y="1977403"/>
            <a:ext cx="13156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Resolution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~ 25% worse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than with </a:t>
            </a:r>
            <a:r>
              <a:rPr lang="en-US" sz="1400" dirty="0" smtClean="0"/>
              <a:t>steel</a:t>
            </a:r>
          </a:p>
          <a:p>
            <a:endParaRPr lang="en-US" sz="1400" dirty="0"/>
          </a:p>
          <a:p>
            <a:r>
              <a:rPr lang="en-US" sz="1400" b="1" dirty="0" smtClean="0"/>
              <a:t>Corrected</a:t>
            </a:r>
            <a:r>
              <a:rPr lang="en-US" sz="1400" dirty="0" smtClean="0"/>
              <a:t> for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smtClean="0"/>
              <a:t>non-linearity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3853" y="4607069"/>
            <a:ext cx="38622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Correction </a:t>
            </a:r>
            <a:r>
              <a:rPr lang="en-US" sz="1400" dirty="0" smtClean="0"/>
              <a:t>for non-linearity applied</a:t>
            </a:r>
          </a:p>
          <a:p>
            <a:endParaRPr lang="en-US" sz="1100" dirty="0"/>
          </a:p>
          <a:p>
            <a:r>
              <a:rPr lang="en-US" sz="1400" dirty="0" smtClean="0"/>
              <a:t>Measurements using either </a:t>
            </a:r>
            <a:r>
              <a:rPr lang="en-US" sz="1400" b="1" dirty="0" smtClean="0"/>
              <a:t>1 or 3 thresholds</a:t>
            </a:r>
          </a:p>
          <a:p>
            <a:endParaRPr lang="en-US" sz="1100" dirty="0"/>
          </a:p>
          <a:p>
            <a:r>
              <a:rPr lang="en-US" sz="1400" b="1" dirty="0" smtClean="0"/>
              <a:t>Improvement </a:t>
            </a:r>
            <a:r>
              <a:rPr lang="en-US" sz="1400" dirty="0" smtClean="0"/>
              <a:t>at higher energies with 3 thresholds</a:t>
            </a:r>
            <a:endParaRPr lang="en-US" sz="1400" dirty="0"/>
          </a:p>
        </p:txBody>
      </p:sp>
      <p:cxnSp>
        <p:nvCxnSpPr>
          <p:cNvPr id="16" name="Straight Arrow Connector 15"/>
          <p:cNvCxnSpPr>
            <a:stCxn id="11" idx="1"/>
          </p:cNvCxnSpPr>
          <p:nvPr/>
        </p:nvCxnSpPr>
        <p:spPr bwMode="auto">
          <a:xfrm flipV="1">
            <a:off x="4872012" y="2716067"/>
            <a:ext cx="614388" cy="532"/>
          </a:xfrm>
          <a:prstGeom prst="straightConnector1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8775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B0A5B9-1566-44F3-BC21-2E86DD82EA60}" type="slidenum">
              <a:rPr lang="en-US" smtClean="0">
                <a:ea typeface="MS PGothic" pitchFamily="34" charset="-128"/>
              </a:rPr>
              <a:pPr/>
              <a:t>14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472268" y="290285"/>
            <a:ext cx="67626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Software compensation – Scintillator AHCAL</a:t>
            </a:r>
            <a:endParaRPr lang="en-US" sz="2800" b="1" dirty="0"/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649723" y="1143000"/>
            <a:ext cx="67777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dirty="0" smtClean="0"/>
              <a:t>Apply different weights to ‘hadronic’ or ‘electromagnetic’ sub-showers</a:t>
            </a:r>
            <a:endParaRPr lang="en-US" dirty="0"/>
          </a:p>
          <a:p>
            <a:pPr defTabSz="914400"/>
            <a:endParaRPr lang="en-US" sz="1100" dirty="0"/>
          </a:p>
          <a:p>
            <a:pPr defTabSz="914400"/>
            <a:r>
              <a:rPr lang="en-US" sz="1400" dirty="0"/>
              <a:t>  </a:t>
            </a:r>
            <a:r>
              <a:rPr lang="en-US" sz="1400" dirty="0" smtClean="0"/>
              <a:t>                                              based </a:t>
            </a:r>
            <a:r>
              <a:rPr lang="en-US" sz="1400" dirty="0"/>
              <a:t>on energy density </a:t>
            </a:r>
            <a:endParaRPr lang="en-US" sz="1400" dirty="0" smtClean="0"/>
          </a:p>
        </p:txBody>
      </p:sp>
      <p:pic>
        <p:nvPicPr>
          <p:cNvPr id="8" name="Picture 13" descr="t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32" y="389550"/>
            <a:ext cx="1069968" cy="5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47800" y="813505"/>
            <a:ext cx="0" cy="3294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Elbow Connector 5"/>
          <p:cNvCxnSpPr/>
          <p:nvPr/>
        </p:nvCxnSpPr>
        <p:spPr bwMode="auto">
          <a:xfrm rot="16200000" flipH="1">
            <a:off x="2409854" y="1571654"/>
            <a:ext cx="209491" cy="152400"/>
          </a:xfrm>
          <a:prstGeom prst="bentConnector3">
            <a:avLst>
              <a:gd name="adj1" fmla="val 98499"/>
            </a:avLst>
          </a:prstGeom>
          <a:noFill/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98935"/>
            <a:ext cx="4728029" cy="409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1367" y="2222480"/>
            <a:ext cx="366023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Large improvement (~20%)</a:t>
            </a:r>
          </a:p>
          <a:p>
            <a:endParaRPr lang="en-US" sz="1200" dirty="0"/>
          </a:p>
          <a:p>
            <a:r>
              <a:rPr lang="en-US" sz="1600" dirty="0" smtClean="0"/>
              <a:t>  Stochastic term 58%/</a:t>
            </a:r>
            <a:r>
              <a:rPr lang="en-US" sz="1600" dirty="0" smtClean="0">
                <a:latin typeface="Times New Roman"/>
                <a:cs typeface="Times New Roman"/>
              </a:rPr>
              <a:t>√</a:t>
            </a:r>
            <a:r>
              <a:rPr lang="en-US" sz="1600" dirty="0" smtClean="0">
                <a:cs typeface="Times New Roman"/>
              </a:rPr>
              <a:t>E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→ </a:t>
            </a:r>
            <a:r>
              <a:rPr lang="en-US" sz="1600" dirty="0" smtClean="0"/>
              <a:t>45%/</a:t>
            </a:r>
            <a:r>
              <a:rPr lang="en-US" sz="1600" dirty="0" smtClean="0">
                <a:latin typeface="Times New Roman"/>
                <a:cs typeface="Times New Roman"/>
              </a:rPr>
              <a:t>√</a:t>
            </a:r>
            <a:r>
              <a:rPr lang="en-US" sz="1600" dirty="0" smtClean="0">
                <a:cs typeface="Times New Roman"/>
              </a:rPr>
              <a:t>E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 smtClean="0"/>
              <a:t>Similar stochastic terms </a:t>
            </a:r>
            <a:r>
              <a:rPr lang="en-US" sz="1600" dirty="0" smtClean="0"/>
              <a:t>of</a:t>
            </a:r>
          </a:p>
          <a:p>
            <a:r>
              <a:rPr lang="en-US" sz="1600" dirty="0" smtClean="0"/>
              <a:t>  Steel – DHCAL and </a:t>
            </a:r>
            <a:r>
              <a:rPr lang="en-US" sz="1600" dirty="0" smtClean="0"/>
              <a:t>‘raw’</a:t>
            </a:r>
            <a:r>
              <a:rPr lang="en-US" sz="1600" dirty="0" smtClean="0"/>
              <a:t> </a:t>
            </a:r>
            <a:r>
              <a:rPr lang="en-US" sz="1600" dirty="0" smtClean="0"/>
              <a:t>AHCAL</a:t>
            </a:r>
          </a:p>
          <a:p>
            <a:endParaRPr lang="en-US" sz="1200" dirty="0"/>
          </a:p>
          <a:p>
            <a:r>
              <a:rPr lang="en-US" sz="1600" dirty="0" smtClean="0"/>
              <a:t> </a:t>
            </a:r>
            <a:r>
              <a:rPr lang="en-US" sz="1600" dirty="0" smtClean="0"/>
              <a:t>  </a:t>
            </a:r>
            <a:r>
              <a:rPr lang="en-US" sz="1600" dirty="0" smtClean="0">
                <a:latin typeface="Times New Roman"/>
                <a:cs typeface="Times New Roman"/>
              </a:rPr>
              <a:t>→</a:t>
            </a:r>
            <a:r>
              <a:rPr lang="en-US" sz="1600" dirty="0" smtClean="0"/>
              <a:t> </a:t>
            </a:r>
            <a:r>
              <a:rPr lang="en-US" sz="1600" dirty="0" smtClean="0"/>
              <a:t>Resolution dominated by sampling</a:t>
            </a:r>
          </a:p>
          <a:p>
            <a:endParaRPr lang="en-US" sz="1600" dirty="0"/>
          </a:p>
          <a:p>
            <a:r>
              <a:rPr lang="en-US" sz="1600" b="1" dirty="0" smtClean="0"/>
              <a:t>Software compensation </a:t>
            </a:r>
            <a:r>
              <a:rPr lang="en-US" sz="1600" dirty="0" smtClean="0"/>
              <a:t>should also work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for the DHCAL: how well?</a:t>
            </a:r>
          </a:p>
          <a:p>
            <a:r>
              <a:rPr lang="en-US" sz="16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59805" y="6105031"/>
            <a:ext cx="2769989" cy="307777"/>
          </a:xfrm>
          <a:prstGeom prst="rect">
            <a:avLst/>
          </a:prstGeom>
          <a:gradFill>
            <a:gsLst>
              <a:gs pos="52000">
                <a:srgbClr val="FF0000"/>
              </a:gs>
              <a:gs pos="3000">
                <a:schemeClr val="bg2">
                  <a:lumMod val="1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The power of imaging calorimeters</a:t>
            </a:r>
          </a:p>
        </p:txBody>
      </p:sp>
      <p:cxnSp>
        <p:nvCxnSpPr>
          <p:cNvPr id="5" name="Straight Arrow Connector 4"/>
          <p:cNvCxnSpPr>
            <a:stCxn id="9" idx="1"/>
          </p:cNvCxnSpPr>
          <p:nvPr/>
        </p:nvCxnSpPr>
        <p:spPr bwMode="auto">
          <a:xfrm flipH="1">
            <a:off x="3853611" y="3807530"/>
            <a:ext cx="1477756" cy="9930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969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6229" y="195590"/>
            <a:ext cx="30641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b="1" dirty="0" smtClean="0"/>
              <a:t>Leakage correction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9726" y="2209800"/>
            <a:ext cx="549285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showers </a:t>
            </a:r>
            <a:r>
              <a:rPr lang="en-US" dirty="0" smtClean="0"/>
              <a:t>(80 GeV </a:t>
            </a:r>
            <a:r>
              <a:rPr lang="el-GR" dirty="0" smtClean="0">
                <a:latin typeface="Calibri"/>
                <a:cs typeface="Times New Roman"/>
              </a:rPr>
              <a:t>π</a:t>
            </a:r>
            <a:r>
              <a:rPr lang="en-US" dirty="0" smtClean="0"/>
              <a:t>) starting in first part of AHCAL </a:t>
            </a:r>
          </a:p>
          <a:p>
            <a:r>
              <a:rPr lang="en-US" dirty="0" smtClean="0"/>
              <a:t>Apply </a:t>
            </a:r>
            <a:r>
              <a:rPr lang="en-US" b="1" dirty="0" smtClean="0"/>
              <a:t>corrections</a:t>
            </a:r>
            <a:r>
              <a:rPr lang="en-US" dirty="0" smtClean="0"/>
              <a:t> depending on </a:t>
            </a:r>
          </a:p>
          <a:p>
            <a:endParaRPr lang="en-US" sz="300" dirty="0" smtClean="0"/>
          </a:p>
          <a:p>
            <a:r>
              <a:rPr lang="en-US" sz="1400" dirty="0" smtClean="0"/>
              <a:t>             Interaction layer (shower start)</a:t>
            </a:r>
          </a:p>
          <a:p>
            <a:r>
              <a:rPr lang="en-US" sz="1400" dirty="0" smtClean="0"/>
              <a:t>             Fraction of energy in last 4 layers</a:t>
            </a:r>
            <a:endParaRPr lang="en-US" sz="1400" dirty="0"/>
          </a:p>
        </p:txBody>
      </p:sp>
      <p:pic>
        <p:nvPicPr>
          <p:cNvPr id="10" name="Picture 13" descr="t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970" y="457200"/>
            <a:ext cx="933230" cy="43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4200" y="6016823"/>
            <a:ext cx="2810065" cy="307777"/>
          </a:xfrm>
          <a:prstGeom prst="rect">
            <a:avLst/>
          </a:prstGeom>
          <a:gradFill>
            <a:gsLst>
              <a:gs pos="52000">
                <a:srgbClr val="FF0000"/>
              </a:gs>
              <a:gs pos="3000">
                <a:schemeClr val="bg2">
                  <a:lumMod val="1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The power of imaging calorimeters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0216" y="2286000"/>
            <a:ext cx="2046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Mean value restored</a:t>
            </a:r>
          </a:p>
          <a:p>
            <a:pPr algn="ctr"/>
            <a:r>
              <a:rPr lang="en-US" sz="1600" dirty="0" smtClean="0"/>
              <a:t>RMS reduced by ~24%</a:t>
            </a: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 bwMode="auto">
          <a:xfrm>
            <a:off x="7543637" y="2870775"/>
            <a:ext cx="0" cy="40582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4" name="Group 13"/>
          <p:cNvGrpSpPr/>
          <p:nvPr/>
        </p:nvGrpSpPr>
        <p:grpSpPr>
          <a:xfrm>
            <a:off x="468086" y="780371"/>
            <a:ext cx="5442723" cy="1429430"/>
            <a:chOff x="489853" y="1524000"/>
            <a:chExt cx="8425547" cy="2209800"/>
          </a:xfrm>
        </p:grpSpPr>
        <p:pic>
          <p:nvPicPr>
            <p:cNvPr id="15" name="Picture 14" descr="tmp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853" y="1524000"/>
              <a:ext cx="8425547" cy="22098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</p:pic>
        <p:sp>
          <p:nvSpPr>
            <p:cNvPr id="16" name="Rectangle 15"/>
            <p:cNvSpPr/>
            <p:nvPr/>
          </p:nvSpPr>
          <p:spPr bwMode="auto">
            <a:xfrm>
              <a:off x="852714" y="2576286"/>
              <a:ext cx="990600" cy="85271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843314" y="2485572"/>
              <a:ext cx="3338286" cy="9906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1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J. Repond - Hadron Calorimetry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6229" y="195590"/>
            <a:ext cx="242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Shower shapes</a:t>
            </a:r>
            <a:endParaRPr lang="en-US" sz="32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55521"/>
            <a:ext cx="4036218" cy="28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052887" cy="280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9805" y="6105031"/>
            <a:ext cx="2769989" cy="307777"/>
          </a:xfrm>
          <a:prstGeom prst="rect">
            <a:avLst/>
          </a:prstGeom>
          <a:gradFill>
            <a:gsLst>
              <a:gs pos="52000">
                <a:srgbClr val="FF0000"/>
              </a:gs>
              <a:gs pos="3000">
                <a:schemeClr val="bg2">
                  <a:lumMod val="1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The power of imaging calorimeters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90010"/>
            <a:ext cx="3557587" cy="274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961348"/>
            <a:ext cx="2389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Identification</a:t>
            </a:r>
            <a:r>
              <a:rPr lang="en-US" dirty="0" smtClean="0"/>
              <a:t> of </a:t>
            </a:r>
          </a:p>
          <a:p>
            <a:r>
              <a:rPr lang="en-US" dirty="0"/>
              <a:t> </a:t>
            </a:r>
            <a:r>
              <a:rPr lang="en-US" dirty="0" smtClean="0"/>
              <a:t>layer with shower start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7039" y="2477290"/>
            <a:ext cx="472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Comparison</a:t>
            </a:r>
            <a:r>
              <a:rPr lang="en-US" dirty="0" smtClean="0"/>
              <a:t> with various hadron shower models</a:t>
            </a:r>
            <a:endParaRPr lang="en-US" dirty="0"/>
          </a:p>
        </p:txBody>
      </p:sp>
      <p:pic>
        <p:nvPicPr>
          <p:cNvPr id="12" name="Picture 13" descr="t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970" y="457200"/>
            <a:ext cx="933230" cy="43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J. Repond - Hadron Calorimetry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3577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Timing measurements </a:t>
            </a:r>
            <a:endParaRPr lang="en-US" sz="2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810"/>
            <a:ext cx="1076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t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970" y="457200"/>
            <a:ext cx="933230" cy="43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1224662"/>
            <a:ext cx="3816109" cy="2685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of </a:t>
            </a:r>
            <a:r>
              <a:rPr lang="en-US" b="1" dirty="0" smtClean="0"/>
              <a:t>shower timings </a:t>
            </a:r>
            <a:r>
              <a:rPr lang="en-US" dirty="0" smtClean="0"/>
              <a:t>using</a:t>
            </a:r>
          </a:p>
          <a:p>
            <a:endParaRPr lang="en-US" sz="1050" dirty="0"/>
          </a:p>
          <a:p>
            <a:r>
              <a:rPr lang="en-US" sz="1600" dirty="0" smtClean="0"/>
              <a:t>  Scintillator pads or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RPC with pads</a:t>
            </a:r>
          </a:p>
          <a:p>
            <a:endParaRPr lang="en-US" sz="1400" dirty="0"/>
          </a:p>
          <a:p>
            <a:r>
              <a:rPr lang="en-US" b="1" dirty="0" smtClean="0"/>
              <a:t>Positioned downstream </a:t>
            </a:r>
            <a:r>
              <a:rPr lang="en-US" dirty="0" smtClean="0"/>
              <a:t>of</a:t>
            </a:r>
          </a:p>
          <a:p>
            <a:endParaRPr lang="en-US" sz="1000" dirty="0"/>
          </a:p>
          <a:p>
            <a:r>
              <a:rPr lang="en-US" sz="1600" dirty="0" smtClean="0"/>
              <a:t>  Steel stack or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Tungsten stack</a:t>
            </a:r>
          </a:p>
          <a:p>
            <a:endParaRPr lang="en-US" sz="1600" dirty="0"/>
          </a:p>
          <a:p>
            <a:r>
              <a:rPr lang="en-US" b="1" dirty="0" smtClean="0"/>
              <a:t>Comparison</a:t>
            </a:r>
            <a:r>
              <a:rPr lang="en-US" sz="1600" b="1" dirty="0" smtClean="0"/>
              <a:t> </a:t>
            </a:r>
            <a:r>
              <a:rPr lang="en-US" sz="1600" dirty="0" smtClean="0"/>
              <a:t>with hadron shower models</a:t>
            </a:r>
            <a:endParaRPr lang="en-US" sz="16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0" y="4054206"/>
            <a:ext cx="3024310" cy="21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1828800"/>
            <a:ext cx="307853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Average </a:t>
            </a:r>
            <a:r>
              <a:rPr lang="en-US" b="1" dirty="0" smtClean="0"/>
              <a:t>60 GeV shower</a:t>
            </a:r>
            <a:r>
              <a:rPr lang="en-US" dirty="0" smtClean="0"/>
              <a:t> </a:t>
            </a:r>
            <a:r>
              <a:rPr lang="en-US" dirty="0" smtClean="0"/>
              <a:t>in 4D</a:t>
            </a:r>
          </a:p>
          <a:p>
            <a:endParaRPr lang="en-US" sz="1200" dirty="0"/>
          </a:p>
          <a:p>
            <a:r>
              <a:rPr lang="en-US" sz="1600" dirty="0" smtClean="0"/>
              <a:t>  Use reconstructed interaction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point in Tungsten - AHCAL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85712" y="6244294"/>
            <a:ext cx="2769989" cy="307777"/>
          </a:xfrm>
          <a:prstGeom prst="rect">
            <a:avLst/>
          </a:prstGeom>
          <a:gradFill>
            <a:gsLst>
              <a:gs pos="52000">
                <a:srgbClr val="FF0000"/>
              </a:gs>
              <a:gs pos="3000">
                <a:schemeClr val="bg2">
                  <a:lumMod val="1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The power of imaging calorimeters</a:t>
            </a:r>
          </a:p>
        </p:txBody>
      </p:sp>
      <p:pic>
        <p:nvPicPr>
          <p:cNvPr id="13" name="Picture 12" descr="t3b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7" y="3048000"/>
            <a:ext cx="3313954" cy="29075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84" y="1752600"/>
            <a:ext cx="2411858" cy="1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2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38780"/>
            <a:ext cx="4948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R&amp;D beyond current prototypes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304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Embedded readout for </a:t>
            </a:r>
            <a:r>
              <a:rPr lang="en-US" b="1" dirty="0" smtClean="0"/>
              <a:t>AHCAL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9574" y="571602"/>
            <a:ext cx="1870429" cy="316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2468" y="838200"/>
            <a:ext cx="353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μ</a:t>
            </a:r>
            <a:r>
              <a:rPr lang="en-US" b="1" dirty="0" err="1" smtClean="0"/>
              <a:t>Megas</a:t>
            </a:r>
            <a:r>
              <a:rPr lang="en-US" b="1" dirty="0"/>
              <a:t> </a:t>
            </a:r>
            <a:r>
              <a:rPr lang="en-US" dirty="0" smtClean="0"/>
              <a:t>as</a:t>
            </a:r>
            <a:r>
              <a:rPr lang="en-US" b="1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lternative to RPCs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71" y="1281756"/>
            <a:ext cx="2649454" cy="198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D:\UTA Research\Photos\2012_07_19\IMG_2237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6" y="3657600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876" y="3269408"/>
            <a:ext cx="407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x 96 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b="1" dirty="0" smtClean="0"/>
              <a:t>GEMs</a:t>
            </a:r>
            <a:r>
              <a:rPr lang="en-US" dirty="0" smtClean="0"/>
              <a:t> as alternative to RPCs</a:t>
            </a:r>
            <a:endParaRPr lang="en-US" dirty="0"/>
          </a:p>
        </p:txBody>
      </p:sp>
      <p:pic>
        <p:nvPicPr>
          <p:cNvPr id="9220" name="Picture 4" descr="C:\Users\repond.D346755\Documents\My Photos\d_102812a\P1010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61794"/>
            <a:ext cx="2814238" cy="211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98637" y="3581400"/>
            <a:ext cx="230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Ultra-thin </a:t>
            </a:r>
            <a:r>
              <a:rPr lang="en-US" dirty="0" smtClean="0"/>
              <a:t>1-glass </a:t>
            </a:r>
            <a:r>
              <a:rPr lang="en-US" b="1" dirty="0" smtClean="0"/>
              <a:t>RPCs</a:t>
            </a:r>
            <a:endParaRPr lang="en-US" b="1" dirty="0"/>
          </a:p>
        </p:txBody>
      </p:sp>
      <p:pic>
        <p:nvPicPr>
          <p:cNvPr id="15" name="Picture 13" descr="t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5970" y="304800"/>
            <a:ext cx="933230" cy="43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01135"/>
            <a:ext cx="2286000" cy="20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69061" y="3766066"/>
            <a:ext cx="156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High-rate </a:t>
            </a:r>
            <a:r>
              <a:rPr lang="en-US" b="1" dirty="0" smtClean="0"/>
              <a:t>RPCs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70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438400"/>
            <a:ext cx="761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And now to something completely different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124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J. Repond - Hadron Calorimetry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676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to measure at a future Lepton Collider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88630" y="1001652"/>
            <a:ext cx="49974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● </a:t>
            </a:r>
            <a:r>
              <a:rPr lang="en-US" b="1" dirty="0" smtClean="0"/>
              <a:t>Single charged particles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b="1" dirty="0" smtClean="0">
                <a:solidFill>
                  <a:srgbClr val="FF0000"/>
                </a:solidFill>
                <a:cs typeface="Times New Roman"/>
              </a:rPr>
              <a:t>YES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→ use the tracker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● </a:t>
            </a:r>
            <a:r>
              <a:rPr lang="en-US" b="1" dirty="0" smtClean="0">
                <a:cs typeface="Times New Roman"/>
              </a:rPr>
              <a:t>Single photons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b="1" dirty="0" smtClean="0">
                <a:solidFill>
                  <a:srgbClr val="FF0000"/>
                </a:solidFill>
                <a:cs typeface="Times New Roman"/>
              </a:rPr>
              <a:t>YES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→ use the ECAL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● </a:t>
            </a:r>
            <a:r>
              <a:rPr lang="en-US" b="1" dirty="0" smtClean="0">
                <a:cs typeface="Times New Roman"/>
              </a:rPr>
              <a:t>Single neutral hadrons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???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● </a:t>
            </a:r>
            <a:r>
              <a:rPr lang="en-US" b="1" dirty="0" smtClean="0">
                <a:cs typeface="Times New Roman"/>
              </a:rPr>
              <a:t>Hadronic jets</a:t>
            </a:r>
            <a:r>
              <a:rPr lang="en-US" dirty="0" smtClean="0">
                <a:cs typeface="Times New Roman"/>
              </a:rPr>
              <a:t> 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b="1" dirty="0" smtClean="0">
                <a:solidFill>
                  <a:srgbClr val="FF0000"/>
                </a:solidFill>
                <a:cs typeface="Times New Roman"/>
              </a:rPr>
              <a:t>YES</a:t>
            </a:r>
            <a:r>
              <a:rPr lang="en-US" dirty="0" smtClean="0">
                <a:latin typeface="Times New Roman"/>
                <a:cs typeface="Times New Roman"/>
              </a:rPr>
              <a:t> → how?</a:t>
            </a:r>
          </a:p>
          <a:p>
            <a:r>
              <a:rPr lang="en-US" b="1" dirty="0" smtClean="0">
                <a:cs typeface="Times New Roman"/>
              </a:rPr>
              <a:t>    Dijet masses</a:t>
            </a:r>
            <a:endParaRPr lang="en-US" b="1" dirty="0"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dirty="0">
                <a:latin typeface="Times New Roman"/>
                <a:cs typeface="Times New Roman"/>
              </a:rPr>
              <a:t>	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109" y="3505200"/>
            <a:ext cx="467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necessarily with a calorimeter with the best</a:t>
            </a:r>
          </a:p>
          <a:p>
            <a:pPr algn="ctr"/>
            <a:r>
              <a:rPr lang="en-US" dirty="0" smtClean="0"/>
              <a:t>possible single particle energy resolution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88129" y="5791200"/>
            <a:ext cx="3150671" cy="400110"/>
          </a:xfrm>
          <a:prstGeom prst="rect">
            <a:avLst/>
          </a:prstGeom>
          <a:gradFill>
            <a:gsLst>
              <a:gs pos="52000">
                <a:srgbClr val="FF0000"/>
              </a:gs>
              <a:gs pos="3000">
                <a:schemeClr val="bg2">
                  <a:lumMod val="1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Detector optimized for PFAs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 bwMode="auto">
          <a:xfrm rot="5400000">
            <a:off x="3729997" y="3156447"/>
            <a:ext cx="381001" cy="164109"/>
          </a:xfrm>
          <a:prstGeom prst="striped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0767" y="4647977"/>
            <a:ext cx="4570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But with a detector providing the best possible</a:t>
            </a:r>
          </a:p>
          <a:p>
            <a:pPr algn="ctr"/>
            <a:r>
              <a:rPr lang="en-US" dirty="0"/>
              <a:t>j</a:t>
            </a:r>
            <a:r>
              <a:rPr lang="en-US" dirty="0" smtClean="0"/>
              <a:t>et energy and </a:t>
            </a:r>
            <a:r>
              <a:rPr lang="en-US" dirty="0" err="1" smtClean="0"/>
              <a:t>dijet</a:t>
            </a:r>
            <a:r>
              <a:rPr lang="en-US" dirty="0" smtClean="0"/>
              <a:t> mass resolution</a:t>
            </a:r>
            <a:endParaRPr lang="en-US" dirty="0"/>
          </a:p>
        </p:txBody>
      </p:sp>
      <p:sp>
        <p:nvSpPr>
          <p:cNvPr id="13" name="Striped Right Arrow 12"/>
          <p:cNvSpPr/>
          <p:nvPr/>
        </p:nvSpPr>
        <p:spPr bwMode="auto">
          <a:xfrm rot="5400000">
            <a:off x="3718287" y="5440855"/>
            <a:ext cx="381001" cy="164109"/>
          </a:xfrm>
          <a:prstGeom prst="striped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Striped Right Arrow 13"/>
          <p:cNvSpPr/>
          <p:nvPr/>
        </p:nvSpPr>
        <p:spPr bwMode="auto">
          <a:xfrm rot="5400000">
            <a:off x="3718288" y="4299445"/>
            <a:ext cx="381001" cy="164109"/>
          </a:xfrm>
          <a:prstGeom prst="striped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57600" y="2101334"/>
            <a:ext cx="52386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7" name="Group 63"/>
          <p:cNvGrpSpPr>
            <a:grpSpLocks/>
          </p:cNvGrpSpPr>
          <p:nvPr/>
        </p:nvGrpSpPr>
        <p:grpSpPr bwMode="auto">
          <a:xfrm>
            <a:off x="5671344" y="870858"/>
            <a:ext cx="3113087" cy="2133600"/>
            <a:chOff x="3490" y="576"/>
            <a:chExt cx="1961" cy="1344"/>
          </a:xfrm>
        </p:grpSpPr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 rot="3667166">
              <a:off x="3945" y="1203"/>
              <a:ext cx="891" cy="310"/>
            </a:xfrm>
            <a:prstGeom prst="rect">
              <a:avLst/>
            </a:prstGeom>
            <a:solidFill>
              <a:srgbClr val="333333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rc 40"/>
            <p:cNvSpPr>
              <a:spLocks/>
            </p:cNvSpPr>
            <p:nvPr/>
          </p:nvSpPr>
          <p:spPr bwMode="auto">
            <a:xfrm rot="20731229" flipV="1">
              <a:off x="3490" y="1490"/>
              <a:ext cx="1040" cy="382"/>
            </a:xfrm>
            <a:custGeom>
              <a:avLst/>
              <a:gdLst>
                <a:gd name="T0" fmla="*/ 0 w 27321"/>
                <a:gd name="T1" fmla="*/ 0 h 21600"/>
                <a:gd name="T2" fmla="*/ 2 w 27321"/>
                <a:gd name="T3" fmla="*/ 0 h 21600"/>
                <a:gd name="T4" fmla="*/ 1 w 2732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321"/>
                <a:gd name="T10" fmla="*/ 0 h 21600"/>
                <a:gd name="T11" fmla="*/ 27321 w 273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21" h="21600" fill="none" extrusionOk="0">
                  <a:moveTo>
                    <a:pt x="-1" y="3481"/>
                  </a:moveTo>
                  <a:cubicBezTo>
                    <a:pt x="3501" y="1209"/>
                    <a:pt x="7585" y="-1"/>
                    <a:pt x="11760" y="0"/>
                  </a:cubicBezTo>
                  <a:cubicBezTo>
                    <a:pt x="17630" y="0"/>
                    <a:pt x="23248" y="2389"/>
                    <a:pt x="27320" y="6619"/>
                  </a:cubicBezTo>
                </a:path>
                <a:path w="27321" h="21600" stroke="0" extrusionOk="0">
                  <a:moveTo>
                    <a:pt x="-1" y="3481"/>
                  </a:moveTo>
                  <a:cubicBezTo>
                    <a:pt x="3501" y="1209"/>
                    <a:pt x="7585" y="-1"/>
                    <a:pt x="11760" y="0"/>
                  </a:cubicBezTo>
                  <a:cubicBezTo>
                    <a:pt x="17630" y="0"/>
                    <a:pt x="23248" y="2389"/>
                    <a:pt x="27320" y="6619"/>
                  </a:cubicBezTo>
                  <a:lnTo>
                    <a:pt x="11760" y="21600"/>
                  </a:lnTo>
                  <a:close/>
                </a:path>
              </a:pathLst>
            </a:custGeom>
            <a:noFill/>
            <a:ln w="19050">
              <a:solidFill>
                <a:srgbClr val="15151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41"/>
            <p:cNvSpPr>
              <a:spLocks noChangeArrowheads="1"/>
            </p:cNvSpPr>
            <p:nvPr/>
          </p:nvSpPr>
          <p:spPr bwMode="auto">
            <a:xfrm rot="3256338">
              <a:off x="4546" y="1056"/>
              <a:ext cx="528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0 h 21600"/>
                <a:gd name="T14" fmla="*/ 16568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4834" y="1008"/>
              <a:ext cx="528" cy="432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V="1">
              <a:off x="3538" y="1440"/>
              <a:ext cx="768" cy="480"/>
            </a:xfrm>
            <a:prstGeom prst="line">
              <a:avLst/>
            </a:prstGeom>
            <a:noFill/>
            <a:ln w="19050">
              <a:solidFill>
                <a:srgbClr val="151515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4"/>
            <p:cNvSpPr>
              <a:spLocks noChangeArrowheads="1"/>
            </p:cNvSpPr>
            <p:nvPr/>
          </p:nvSpPr>
          <p:spPr bwMode="auto">
            <a:xfrm rot="3431582">
              <a:off x="4310" y="1196"/>
              <a:ext cx="220" cy="3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07 w 21600"/>
                <a:gd name="T13" fmla="*/ 2274 h 21600"/>
                <a:gd name="T14" fmla="*/ 16593 w 21600"/>
                <a:gd name="T15" fmla="*/ 137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5"/>
            <p:cNvSpPr>
              <a:spLocks noChangeArrowheads="1"/>
            </p:cNvSpPr>
            <p:nvPr/>
          </p:nvSpPr>
          <p:spPr bwMode="auto">
            <a:xfrm>
              <a:off x="4450" y="1152"/>
              <a:ext cx="144" cy="144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 flipV="1">
              <a:off x="3538" y="960"/>
              <a:ext cx="1104" cy="960"/>
            </a:xfrm>
            <a:prstGeom prst="line">
              <a:avLst/>
            </a:prstGeom>
            <a:noFill/>
            <a:ln w="19050">
              <a:solidFill>
                <a:srgbClr val="151515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AutoShape 47"/>
            <p:cNvSpPr>
              <a:spLocks noChangeArrowheads="1"/>
            </p:cNvSpPr>
            <p:nvPr/>
          </p:nvSpPr>
          <p:spPr bwMode="auto">
            <a:xfrm rot="3161621">
              <a:off x="4600" y="666"/>
              <a:ext cx="37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2 w 21600"/>
                <a:gd name="T13" fmla="*/ 2250 h 21600"/>
                <a:gd name="T14" fmla="*/ 16548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8"/>
            <p:cNvSpPr>
              <a:spLocks noChangeArrowheads="1"/>
            </p:cNvSpPr>
            <p:nvPr/>
          </p:nvSpPr>
          <p:spPr bwMode="auto">
            <a:xfrm rot="4158273">
              <a:off x="4714" y="648"/>
              <a:ext cx="336" cy="1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49"/>
            <p:cNvSpPr txBox="1">
              <a:spLocks noChangeArrowheads="1"/>
            </p:cNvSpPr>
            <p:nvPr/>
          </p:nvSpPr>
          <p:spPr bwMode="auto">
            <a:xfrm>
              <a:off x="4066" y="1008"/>
              <a:ext cx="3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ECAL</a:t>
              </a:r>
            </a:p>
          </p:txBody>
        </p:sp>
        <p:sp>
          <p:nvSpPr>
            <p:cNvPr id="49" name="Text Box 50"/>
            <p:cNvSpPr txBox="1">
              <a:spLocks noChangeArrowheads="1"/>
            </p:cNvSpPr>
            <p:nvPr/>
          </p:nvSpPr>
          <p:spPr bwMode="auto">
            <a:xfrm>
              <a:off x="5122" y="816"/>
              <a:ext cx="3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HCAL</a:t>
              </a:r>
            </a:p>
          </p:txBody>
        </p:sp>
        <p:sp>
          <p:nvSpPr>
            <p:cNvPr id="50" name="Text Box 51"/>
            <p:cNvSpPr txBox="1">
              <a:spLocks noChangeArrowheads="1"/>
            </p:cNvSpPr>
            <p:nvPr/>
          </p:nvSpPr>
          <p:spPr bwMode="auto">
            <a:xfrm>
              <a:off x="4354" y="120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151515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</a:p>
          </p:txBody>
        </p:sp>
        <p:sp>
          <p:nvSpPr>
            <p:cNvPr id="51" name="Text Box 52"/>
            <p:cNvSpPr txBox="1">
              <a:spLocks noChangeArrowheads="1"/>
            </p:cNvSpPr>
            <p:nvPr/>
          </p:nvSpPr>
          <p:spPr bwMode="auto">
            <a:xfrm>
              <a:off x="4882" y="1152"/>
              <a:ext cx="3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 dirty="0">
                  <a:solidFill>
                    <a:srgbClr val="151515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1800" baseline="30000" dirty="0">
                  <a:solidFill>
                    <a:srgbClr val="151515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1800" dirty="0">
                <a:solidFill>
                  <a:srgbClr val="1515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4713" y="700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666B66"/>
                  </a:solidFill>
                </a:rPr>
                <a:t>K</a:t>
              </a:r>
              <a:r>
                <a:rPr lang="en-US" sz="1800" baseline="-25000">
                  <a:solidFill>
                    <a:srgbClr val="666B66"/>
                  </a:solidFill>
                </a:rPr>
                <a:t>L</a:t>
              </a:r>
              <a:endParaRPr lang="en-US" sz="1800">
                <a:solidFill>
                  <a:srgbClr val="666B66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 flipH="1">
            <a:off x="4724400" y="2286000"/>
            <a:ext cx="297180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Elbow Connector 28"/>
          <p:cNvCxnSpPr/>
          <p:nvPr/>
        </p:nvCxnSpPr>
        <p:spPr bwMode="auto">
          <a:xfrm rot="5400000" flipH="1" flipV="1">
            <a:off x="4810182" y="3101516"/>
            <a:ext cx="3701534" cy="2070502"/>
          </a:xfrm>
          <a:prstGeom prst="bentConnector3">
            <a:avLst>
              <a:gd name="adj1" fmla="val -19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228600"/>
            <a:ext cx="2208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Dual Readout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6764801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idea</a:t>
            </a:r>
          </a:p>
          <a:p>
            <a:endParaRPr lang="en-US" sz="1600" dirty="0"/>
          </a:p>
          <a:p>
            <a:r>
              <a:rPr lang="en-US" sz="1600" dirty="0" smtClean="0"/>
              <a:t>   Typically, compensating calorimeters feature </a:t>
            </a:r>
            <a:r>
              <a:rPr lang="en-US" sz="1600" b="1" dirty="0" smtClean="0"/>
              <a:t>poor </a:t>
            </a:r>
            <a:r>
              <a:rPr lang="en-US" sz="1600" dirty="0" err="1" smtClean="0"/>
              <a:t>em</a:t>
            </a:r>
            <a:r>
              <a:rPr lang="en-US" sz="1600" dirty="0" smtClean="0"/>
              <a:t> resolution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en-US" sz="1600" b="1" dirty="0" smtClean="0"/>
              <a:t>Dual readout </a:t>
            </a:r>
            <a:r>
              <a:rPr lang="en-US" sz="1600" dirty="0" smtClean="0"/>
              <a:t>measures both</a:t>
            </a:r>
          </a:p>
          <a:p>
            <a:endParaRPr lang="en-US" sz="1400" dirty="0"/>
          </a:p>
          <a:p>
            <a:r>
              <a:rPr lang="en-US" sz="1400" dirty="0" smtClean="0"/>
              <a:t>          </a:t>
            </a:r>
            <a:r>
              <a:rPr lang="en-US" sz="1400" b="1" dirty="0" smtClean="0"/>
              <a:t>Scintillation</a:t>
            </a:r>
            <a:r>
              <a:rPr lang="en-US" sz="1400" dirty="0" smtClean="0"/>
              <a:t> light (ionization by any charge particle)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b="1" dirty="0" smtClean="0"/>
              <a:t>Cerenkov</a:t>
            </a:r>
            <a:r>
              <a:rPr lang="en-US" sz="1400" dirty="0" smtClean="0"/>
              <a:t> light (predominantly produced by electrons and positrons)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And so </a:t>
            </a:r>
            <a:r>
              <a:rPr lang="en-US" sz="1600" b="1" dirty="0" smtClean="0"/>
              <a:t>reconstructs f</a:t>
            </a:r>
            <a:r>
              <a:rPr lang="en-US" sz="1600" b="1" baseline="-25000" dirty="0" smtClean="0"/>
              <a:t>em</a:t>
            </a:r>
            <a:r>
              <a:rPr lang="en-US" sz="1600" b="1" dirty="0" smtClean="0"/>
              <a:t> </a:t>
            </a:r>
            <a:r>
              <a:rPr lang="en-US" sz="1600" dirty="0" smtClean="0"/>
              <a:t>(the electromagnetic fraction of a hadronic shower)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and </a:t>
            </a:r>
            <a:r>
              <a:rPr lang="en-US" sz="1600" b="1" dirty="0" smtClean="0"/>
              <a:t>corrects</a:t>
            </a:r>
            <a:r>
              <a:rPr lang="en-US" sz="1600" dirty="0" smtClean="0"/>
              <a:t> for the different electromagnetic and hadronic response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on an event-by-event basis</a:t>
            </a:r>
          </a:p>
          <a:p>
            <a:endParaRPr lang="en-US" sz="1600" dirty="0"/>
          </a:p>
          <a:p>
            <a:r>
              <a:rPr lang="en-US" b="1" dirty="0" smtClean="0"/>
              <a:t>Several different approaches</a:t>
            </a:r>
          </a:p>
          <a:p>
            <a:endParaRPr lang="en-US" sz="1600" b="1" dirty="0"/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0" y="4267200"/>
            <a:ext cx="3123210" cy="1937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267200"/>
            <a:ext cx="136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DREAM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Fiber readout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Immagine 28" descr="t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261173"/>
            <a:ext cx="2590800" cy="1943100"/>
          </a:xfrm>
          <a:prstGeom prst="rect">
            <a:avLst/>
          </a:prstGeom>
        </p:spPr>
      </p:pic>
      <p:pic>
        <p:nvPicPr>
          <p:cNvPr id="9" name="Picture 13" descr="DSCF40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08"/>
          <a:stretch>
            <a:fillRect/>
          </a:stretch>
        </p:blipFill>
        <p:spPr bwMode="auto">
          <a:xfrm>
            <a:off x="6019800" y="4267200"/>
            <a:ext cx="2955809" cy="193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00581" y="4325257"/>
            <a:ext cx="1611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CALTECH/FNAL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Crystals/glass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4243626"/>
            <a:ext cx="20308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ADRIANO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Fiber readout with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scintillating glass/plastic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438401" cy="230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74521" y="382488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GeV </a:t>
            </a:r>
            <a:r>
              <a:rPr lang="el-GR" sz="1400" dirty="0" smtClean="0">
                <a:latin typeface="Times New Roman"/>
                <a:cs typeface="Times New Roman"/>
              </a:rPr>
              <a:t>π</a:t>
            </a:r>
            <a:endParaRPr lang="en-US" sz="1400" dirty="0" smtClean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simulation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2824686"/>
            <a:ext cx="1192955" cy="52322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Correction</a:t>
            </a:r>
          </a:p>
          <a:p>
            <a:r>
              <a:rPr lang="en-US" sz="1400" dirty="0" smtClean="0"/>
              <a:t>40 </a:t>
            </a:r>
            <a:r>
              <a:rPr lang="en-US" sz="1400" dirty="0" smtClean="0">
                <a:latin typeface="Times New Roman"/>
                <a:cs typeface="Times New Roman"/>
              </a:rPr>
              <a:t>→</a:t>
            </a:r>
            <a:r>
              <a:rPr lang="en-US" sz="1400" dirty="0" smtClean="0"/>
              <a:t> 22%/</a:t>
            </a:r>
            <a:r>
              <a:rPr lang="en-US" sz="1400" dirty="0" smtClean="0">
                <a:latin typeface="Times New Roman"/>
                <a:cs typeface="Times New Roman"/>
              </a:rPr>
              <a:t>√</a:t>
            </a:r>
            <a:r>
              <a:rPr lang="en-US" sz="1400" dirty="0" smtClean="0">
                <a:cs typeface="Times New Roman"/>
              </a:rPr>
              <a:t>E</a:t>
            </a:r>
            <a:endParaRPr lang="en-US" sz="1400" dirty="0" smtClean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8123419" y="2534614"/>
            <a:ext cx="1" cy="290072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566570" y="3733800"/>
            <a:ext cx="2525500" cy="307777"/>
          </a:xfrm>
          <a:prstGeom prst="rect">
            <a:avLst/>
          </a:prstGeom>
          <a:gradFill>
            <a:gsLst>
              <a:gs pos="52000">
                <a:srgbClr val="FF0000"/>
              </a:gs>
              <a:gs pos="3000">
                <a:schemeClr val="bg2">
                  <a:lumMod val="1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Experimental proof still needed</a:t>
            </a:r>
          </a:p>
        </p:txBody>
      </p:sp>
    </p:spTree>
    <p:extLst>
      <p:ext uri="{BB962C8B-B14F-4D97-AF65-F5344CB8AC3E}">
        <p14:creationId xmlns:p14="http://schemas.microsoft.com/office/powerpoint/2010/main" val="32737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J. Repond - Hadron Calorimetry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304800"/>
            <a:ext cx="180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Summary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50752"/>
            <a:ext cx="817422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Scintillator Analog HCAL </a:t>
            </a:r>
            <a:r>
              <a:rPr lang="en-US" dirty="0" smtClean="0"/>
              <a:t>	First use </a:t>
            </a:r>
            <a:r>
              <a:rPr lang="en-US" b="1" dirty="0" err="1" smtClean="0"/>
              <a:t>SiPMs</a:t>
            </a:r>
            <a:r>
              <a:rPr lang="en-US" dirty="0" smtClean="0"/>
              <a:t> in large prototype</a:t>
            </a:r>
          </a:p>
          <a:p>
            <a:r>
              <a:rPr lang="en-US" dirty="0" smtClean="0"/>
              <a:t>			Demonstration of </a:t>
            </a:r>
            <a:r>
              <a:rPr lang="en-US" b="1" dirty="0" smtClean="0"/>
              <a:t>software compensation</a:t>
            </a:r>
          </a:p>
          <a:p>
            <a:r>
              <a:rPr lang="en-US" dirty="0"/>
              <a:t>	</a:t>
            </a:r>
            <a:r>
              <a:rPr lang="en-US" dirty="0" smtClean="0"/>
              <a:t>		Demonstration of </a:t>
            </a:r>
            <a:r>
              <a:rPr lang="en-US" b="1" dirty="0" smtClean="0"/>
              <a:t>leakage corrections</a:t>
            </a:r>
          </a:p>
          <a:p>
            <a:r>
              <a:rPr lang="en-US" dirty="0"/>
              <a:t>	</a:t>
            </a:r>
            <a:r>
              <a:rPr lang="en-US" dirty="0" smtClean="0"/>
              <a:t>		Detailed measurements of </a:t>
            </a:r>
            <a:r>
              <a:rPr lang="en-US" b="1" dirty="0" smtClean="0"/>
              <a:t>shower shapes</a:t>
            </a:r>
          </a:p>
          <a:p>
            <a:endParaRPr lang="en-US" dirty="0"/>
          </a:p>
          <a:p>
            <a:r>
              <a:rPr lang="en-US" sz="2000" b="1" dirty="0" smtClean="0"/>
              <a:t>RPC-Digital HCAL 	</a:t>
            </a:r>
            <a:r>
              <a:rPr lang="en-US" dirty="0" smtClean="0"/>
              <a:t>First large prototype with </a:t>
            </a:r>
            <a:r>
              <a:rPr lang="en-US" b="1" dirty="0" smtClean="0"/>
              <a:t>embedded electronics</a:t>
            </a:r>
          </a:p>
          <a:p>
            <a:r>
              <a:rPr lang="en-US" dirty="0"/>
              <a:t>	</a:t>
            </a:r>
            <a:r>
              <a:rPr lang="en-US" dirty="0" smtClean="0"/>
              <a:t>		First </a:t>
            </a:r>
            <a:r>
              <a:rPr lang="en-US" b="1" dirty="0" smtClean="0"/>
              <a:t>digital pictures </a:t>
            </a:r>
            <a:r>
              <a:rPr lang="en-US" dirty="0" smtClean="0"/>
              <a:t>of hadronic showers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b="1" dirty="0" smtClean="0"/>
              <a:t>Record channel number </a:t>
            </a:r>
            <a:r>
              <a:rPr lang="en-US" dirty="0" smtClean="0"/>
              <a:t>in calorimetry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	Demonstrated viability of concept of </a:t>
            </a:r>
            <a:r>
              <a:rPr lang="en-US" b="1" dirty="0" smtClean="0"/>
              <a:t>digital calorimetry</a:t>
            </a:r>
          </a:p>
          <a:p>
            <a:endParaRPr lang="en-US" dirty="0"/>
          </a:p>
          <a:p>
            <a:r>
              <a:rPr lang="en-US" sz="2000" b="1" dirty="0" smtClean="0"/>
              <a:t>RPC-Semi-Digital HCAL </a:t>
            </a:r>
            <a:r>
              <a:rPr lang="en-US" dirty="0" smtClean="0"/>
              <a:t>	First use of </a:t>
            </a:r>
            <a:r>
              <a:rPr lang="en-US" b="1" dirty="0" smtClean="0"/>
              <a:t>power pulsing </a:t>
            </a:r>
          </a:p>
          <a:p>
            <a:r>
              <a:rPr lang="en-US" dirty="0"/>
              <a:t>	</a:t>
            </a:r>
            <a:r>
              <a:rPr lang="en-US" dirty="0" smtClean="0"/>
              <a:t>		Demonstrated benefit from </a:t>
            </a:r>
            <a:r>
              <a:rPr lang="en-US" b="1" dirty="0" smtClean="0"/>
              <a:t>3 thresholds </a:t>
            </a:r>
            <a:r>
              <a:rPr lang="en-US" dirty="0" smtClean="0"/>
              <a:t>(semi-digital)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100" dirty="0"/>
          </a:p>
          <a:p>
            <a:r>
              <a:rPr lang="en-US" b="1" dirty="0" smtClean="0"/>
              <a:t>Further R&amp;D</a:t>
            </a:r>
            <a:r>
              <a:rPr lang="en-US" dirty="0" smtClean="0"/>
              <a:t>		Many different </a:t>
            </a:r>
            <a:r>
              <a:rPr lang="en-US" b="1" dirty="0" smtClean="0"/>
              <a:t>activities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3237"/>
            <a:ext cx="10715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90600" y="4475018"/>
            <a:ext cx="1071563" cy="103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1" y="1676400"/>
            <a:ext cx="171525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3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roj_barr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9591"/>
            <a:ext cx="258183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J. Repond - Hadron Calorimetry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5613" y="685800"/>
            <a:ext cx="33491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Summary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of the summary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381000"/>
            <a:ext cx="3479801" cy="2303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2695" y="799981"/>
            <a:ext cx="171072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These are only prototypes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</a:rPr>
              <a:t>For real detector x50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 bwMode="auto">
          <a:xfrm>
            <a:off x="8543420" y="1015425"/>
            <a:ext cx="228600" cy="11418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28600" y="2133600"/>
            <a:ext cx="851970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Technical feasibility </a:t>
            </a:r>
            <a:r>
              <a:rPr lang="en-US" dirty="0" smtClean="0"/>
              <a:t>of imaging hadron calorimetry </a:t>
            </a:r>
            <a:r>
              <a:rPr lang="en-US" b="1" dirty="0" smtClean="0">
                <a:solidFill>
                  <a:srgbClr val="FF0000"/>
                </a:solidFill>
              </a:rPr>
              <a:t>proven</a:t>
            </a:r>
          </a:p>
          <a:p>
            <a:endParaRPr lang="en-US" sz="1200" dirty="0"/>
          </a:p>
          <a:p>
            <a:r>
              <a:rPr lang="en-US" sz="1400" dirty="0" smtClean="0"/>
              <a:t>                                                                new endeavor</a:t>
            </a:r>
          </a:p>
          <a:p>
            <a:endParaRPr lang="en-US" sz="1200" dirty="0" smtClean="0"/>
          </a:p>
          <a:p>
            <a:r>
              <a:rPr lang="en-US" dirty="0" smtClean="0"/>
              <a:t>Measurement of </a:t>
            </a:r>
            <a:r>
              <a:rPr lang="en-US" b="1" dirty="0" smtClean="0"/>
              <a:t>hadronic showers </a:t>
            </a:r>
            <a:r>
              <a:rPr lang="en-US" dirty="0" smtClean="0"/>
              <a:t>with unprecedented spatial resolution ongoing</a:t>
            </a:r>
            <a:endParaRPr lang="en-US" dirty="0"/>
          </a:p>
          <a:p>
            <a:endParaRPr lang="en-US" sz="1000" dirty="0"/>
          </a:p>
          <a:p>
            <a:r>
              <a:rPr lang="en-US" dirty="0" smtClean="0"/>
              <a:t>Detailed </a:t>
            </a:r>
            <a:r>
              <a:rPr lang="en-US" b="1" dirty="0" smtClean="0"/>
              <a:t>comparison with GEANT4 </a:t>
            </a:r>
            <a:r>
              <a:rPr lang="en-US" dirty="0" smtClean="0"/>
              <a:t>based MCs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valuable information for further tuning</a:t>
            </a:r>
          </a:p>
          <a:p>
            <a:endParaRPr lang="en-US" sz="1000" dirty="0"/>
          </a:p>
          <a:p>
            <a:r>
              <a:rPr lang="en-US" dirty="0" smtClean="0"/>
              <a:t>Further work needed to </a:t>
            </a:r>
            <a:r>
              <a:rPr lang="en-US" b="1" dirty="0" smtClean="0"/>
              <a:t>design/build modules </a:t>
            </a:r>
            <a:r>
              <a:rPr lang="en-US" dirty="0" smtClean="0"/>
              <a:t>for a colliding beam detector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4349591"/>
            <a:ext cx="23288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/>
          <p:nvPr/>
        </p:nvCxnSpPr>
        <p:spPr bwMode="auto">
          <a:xfrm rot="16200000" flipH="1">
            <a:off x="2638455" y="2543146"/>
            <a:ext cx="209491" cy="152400"/>
          </a:xfrm>
          <a:prstGeom prst="bentConnector3">
            <a:avLst>
              <a:gd name="adj1" fmla="val 98499"/>
            </a:avLst>
          </a:prstGeom>
          <a:noFill/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048000" y="457200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57200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SiD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1905000"/>
            <a:ext cx="58948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Backup slides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1847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5613" y="685800"/>
            <a:ext cx="5368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Validation of PFA performance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70" y="1828800"/>
            <a:ext cx="39338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5613" y="2286000"/>
            <a:ext cx="261231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Shower separation</a:t>
            </a:r>
          </a:p>
          <a:p>
            <a:endParaRPr lang="en-US" sz="1600" dirty="0"/>
          </a:p>
          <a:p>
            <a:r>
              <a:rPr lang="en-US" sz="1600" dirty="0" smtClean="0"/>
              <a:t> Showers reconstructed with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PandoraPFA</a:t>
            </a:r>
            <a:endParaRPr lang="en-US" sz="1600" dirty="0" smtClean="0"/>
          </a:p>
          <a:p>
            <a:endParaRPr lang="en-US" sz="1600" dirty="0"/>
          </a:p>
          <a:p>
            <a:r>
              <a:rPr lang="en-US" b="1" dirty="0" smtClean="0"/>
              <a:t>Excellent agreement with</a:t>
            </a:r>
          </a:p>
          <a:p>
            <a:r>
              <a:rPr lang="en-US" b="1" dirty="0"/>
              <a:t> </a:t>
            </a:r>
            <a:r>
              <a:rPr lang="en-US" b="1" dirty="0" smtClean="0"/>
              <a:t>simulation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9024" y="4648200"/>
            <a:ext cx="2328907" cy="738664"/>
          </a:xfrm>
          <a:prstGeom prst="rect">
            <a:avLst/>
          </a:prstGeom>
          <a:gradFill>
            <a:gsLst>
              <a:gs pos="52000">
                <a:srgbClr val="FF0000"/>
              </a:gs>
              <a:gs pos="3000">
                <a:schemeClr val="bg2">
                  <a:lumMod val="1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GEANT4 can be trusted to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o</a:t>
            </a:r>
            <a:r>
              <a:rPr lang="en-US" sz="1400" b="1" dirty="0" smtClean="0">
                <a:solidFill>
                  <a:schemeClr val="bg1"/>
                </a:solidFill>
              </a:rPr>
              <a:t>ptimize detector design for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PFA performance</a:t>
            </a:r>
          </a:p>
        </p:txBody>
      </p:sp>
    </p:spTree>
    <p:extLst>
      <p:ext uri="{BB962C8B-B14F-4D97-AF65-F5344CB8AC3E}">
        <p14:creationId xmlns:p14="http://schemas.microsoft.com/office/powerpoint/2010/main" val="28086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842" y="1143000"/>
            <a:ext cx="8660358" cy="41549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/>
              <a:t>Attempt to m</a:t>
            </a:r>
            <a:r>
              <a:rPr lang="en-US" sz="1600" dirty="0" smtClean="0"/>
              <a:t>easure </a:t>
            </a:r>
            <a:r>
              <a:rPr lang="en-US" sz="1600" dirty="0" smtClean="0"/>
              <a:t>each particle in a event/jet individually</a:t>
            </a:r>
            <a:endParaRPr lang="en-US" dirty="0" smtClean="0"/>
          </a:p>
          <a:p>
            <a:endParaRPr lang="en-US" dirty="0"/>
          </a:p>
          <a:p>
            <a:r>
              <a:rPr lang="en-US" sz="2000" b="1" dirty="0" smtClean="0"/>
              <a:t>Implications for calorimetry</a:t>
            </a:r>
          </a:p>
          <a:p>
            <a:endParaRPr lang="en-US" sz="1600" dirty="0"/>
          </a:p>
          <a:p>
            <a:r>
              <a:rPr lang="en-US" sz="1600" dirty="0" smtClean="0"/>
              <a:t>       </a:t>
            </a:r>
            <a:r>
              <a:rPr lang="en-US" sz="1600" dirty="0" smtClean="0">
                <a:latin typeface="Times New Roman"/>
                <a:cs typeface="Times New Roman"/>
              </a:rPr>
              <a:t>●</a:t>
            </a:r>
            <a:r>
              <a:rPr lang="en-US" sz="1600" dirty="0" smtClean="0"/>
              <a:t> Need a calorimeter optimized for photons: separation into ECAL + HCAL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smtClean="0">
                <a:latin typeface="Times New Roman"/>
                <a:cs typeface="Times New Roman"/>
              </a:rPr>
              <a:t>●</a:t>
            </a:r>
            <a:r>
              <a:rPr lang="en-US" sz="1600" dirty="0" smtClean="0"/>
              <a:t> Need to </a:t>
            </a:r>
            <a:r>
              <a:rPr lang="en-US" sz="1600" dirty="0" smtClean="0"/>
              <a:t>place</a:t>
            </a:r>
            <a:r>
              <a:rPr lang="en-US" sz="1600" dirty="0" smtClean="0"/>
              <a:t> </a:t>
            </a:r>
            <a:r>
              <a:rPr lang="en-US" sz="1600" dirty="0" smtClean="0"/>
              <a:t>the calorimeters </a:t>
            </a:r>
            <a:r>
              <a:rPr lang="en-US" sz="1600" b="1" dirty="0" smtClean="0">
                <a:solidFill>
                  <a:srgbClr val="FF0000"/>
                </a:solidFill>
              </a:rPr>
              <a:t>inside the coil </a:t>
            </a:r>
            <a:r>
              <a:rPr lang="en-US" sz="1600" dirty="0" smtClean="0"/>
              <a:t>(to preserve resolution)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smtClean="0">
                <a:latin typeface="Times New Roman"/>
                <a:cs typeface="Times New Roman"/>
              </a:rPr>
              <a:t>●</a:t>
            </a:r>
            <a:r>
              <a:rPr lang="en-US" sz="1600" dirty="0" smtClean="0"/>
              <a:t> Need to minimize the lateral size of showers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smtClean="0">
                <a:latin typeface="Times New Roman"/>
                <a:cs typeface="Times New Roman"/>
              </a:rPr>
              <a:t>●</a:t>
            </a:r>
            <a:r>
              <a:rPr lang="en-US" sz="1600" dirty="0" smtClean="0"/>
              <a:t> Need the highest possible </a:t>
            </a:r>
            <a:r>
              <a:rPr lang="en-US" sz="1600" b="1" dirty="0" smtClean="0">
                <a:solidFill>
                  <a:srgbClr val="FF0000"/>
                </a:solidFill>
              </a:rPr>
              <a:t>segmentation of the readout </a:t>
            </a:r>
          </a:p>
          <a:p>
            <a:r>
              <a:rPr lang="en-US" sz="1600" dirty="0" smtClean="0"/>
              <a:t>       </a:t>
            </a:r>
            <a:r>
              <a:rPr lang="en-US" sz="1600" dirty="0" smtClean="0">
                <a:latin typeface="Times New Roman"/>
                <a:cs typeface="Times New Roman"/>
              </a:rPr>
              <a:t>●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The role of the HCAL</a:t>
            </a:r>
            <a:r>
              <a:rPr lang="en-US" sz="1600" dirty="0" smtClean="0"/>
              <a:t> reduced to measure the part of showers from neutral hadrons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leaking from the ECAL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smtClean="0">
                <a:latin typeface="Times New Roman"/>
                <a:cs typeface="Times New Roman"/>
              </a:rPr>
              <a:t>●</a:t>
            </a:r>
            <a:r>
              <a:rPr lang="en-US" sz="1600" dirty="0" smtClean="0"/>
              <a:t> Need to minimize thickness of the </a:t>
            </a:r>
            <a:r>
              <a:rPr lang="en-US" sz="1600" b="1" dirty="0" smtClean="0">
                <a:solidFill>
                  <a:srgbClr val="FF0000"/>
                </a:solidFill>
              </a:rPr>
              <a:t>active layer or the depth of the HCAL</a:t>
            </a:r>
          </a:p>
          <a:p>
            <a:endParaRPr lang="en-US" sz="2800" b="1" dirty="0" smtClean="0"/>
          </a:p>
          <a:p>
            <a:r>
              <a:rPr lang="en-US" sz="2000" b="1" dirty="0" smtClean="0"/>
              <a:t> </a:t>
            </a:r>
            <a:r>
              <a:rPr lang="en-US" sz="2000" b="1" dirty="0" smtClean="0"/>
              <a:t>Two performance </a:t>
            </a:r>
            <a:r>
              <a:rPr lang="en-US" sz="2000" b="1" dirty="0" smtClean="0"/>
              <a:t>measures of a hadronic calorimeter optimized for PFAs</a:t>
            </a:r>
          </a:p>
          <a:p>
            <a:endParaRPr lang="en-US" sz="1600" b="1" dirty="0" smtClean="0"/>
          </a:p>
          <a:p>
            <a:r>
              <a:rPr lang="en-US" sz="1600" b="1" dirty="0"/>
              <a:t> </a:t>
            </a:r>
            <a:r>
              <a:rPr lang="en-US" sz="1600" b="1" dirty="0" smtClean="0"/>
              <a:t>      </a:t>
            </a:r>
            <a:endParaRPr lang="en-US" sz="1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J. Repond - Hadron Calorimetry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9159" y="283029"/>
            <a:ext cx="381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Particle Flow Algorithms</a:t>
            </a:r>
            <a:endParaRPr lang="en-US" sz="2800" b="1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838200" y="4953000"/>
            <a:ext cx="7162800" cy="798286"/>
          </a:xfrm>
          <a:prstGeom prst="roundRect">
            <a:avLst/>
          </a:prstGeom>
          <a:gradFill flip="none" rotWithShape="1">
            <a:gsLst>
              <a:gs pos="52000">
                <a:srgbClr val="FF0000"/>
              </a:gs>
              <a:gs pos="3000">
                <a:schemeClr val="bg2">
                  <a:lumMod val="1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Energy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r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esolution for 		Identification of energy  deposits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ingle neutral hadrons		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          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(minimize confusion)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</a:p>
        </p:txBody>
      </p:sp>
      <p:sp>
        <p:nvSpPr>
          <p:cNvPr id="10" name="Left-Right Arrow 9"/>
          <p:cNvSpPr/>
          <p:nvPr/>
        </p:nvSpPr>
        <p:spPr bwMode="auto">
          <a:xfrm>
            <a:off x="3657600" y="5194699"/>
            <a:ext cx="674142" cy="367901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26" name="Picture 2" descr="http://blog.thaumatography.net/wp-content/uploads/2010/04/IMG_2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5036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/>
          <p:cNvCxnSpPr/>
          <p:nvPr/>
        </p:nvCxnSpPr>
        <p:spPr bwMode="auto">
          <a:xfrm flipV="1">
            <a:off x="5715000" y="2023836"/>
            <a:ext cx="2438400" cy="1196656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Elbow Connector 10"/>
          <p:cNvCxnSpPr/>
          <p:nvPr/>
        </p:nvCxnSpPr>
        <p:spPr bwMode="auto">
          <a:xfrm flipV="1">
            <a:off x="5867400" y="2023836"/>
            <a:ext cx="2133600" cy="1135743"/>
          </a:xfrm>
          <a:prstGeom prst="bentConnector3">
            <a:avLst>
              <a:gd name="adj1" fmla="val 10034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772400" y="245006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Χ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J. Repond - Hadron Calorimetry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412" y="230251"/>
            <a:ext cx="215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absorber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05342" y="609600"/>
            <a:ext cx="5650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			Steel</a:t>
            </a:r>
          </a:p>
          <a:p>
            <a:r>
              <a:rPr lang="en-US" b="1" dirty="0" smtClean="0"/>
              <a:t>Discussion</a:t>
            </a:r>
            <a:r>
              <a:rPr lang="en-US" dirty="0" smtClean="0"/>
              <a:t> has boiled down to three choices	Tungsten</a:t>
            </a:r>
          </a:p>
          <a:p>
            <a:r>
              <a:rPr lang="en-US" dirty="0"/>
              <a:t>	</a:t>
            </a:r>
            <a:r>
              <a:rPr lang="en-US" dirty="0" smtClean="0"/>
              <a:t>				Crystals</a:t>
            </a:r>
            <a:endParaRPr lang="en-US" dirty="0"/>
          </a:p>
        </p:txBody>
      </p:sp>
      <p:graphicFrame>
        <p:nvGraphicFramePr>
          <p:cNvPr id="7" name="Group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110968"/>
              </p:ext>
            </p:extLst>
          </p:nvPr>
        </p:nvGraphicFramePr>
        <p:xfrm>
          <a:off x="1732783" y="1828800"/>
          <a:ext cx="4804530" cy="1914772"/>
        </p:xfrm>
        <a:graphic>
          <a:graphicData uri="http://schemas.openxmlformats.org/drawingml/2006/table">
            <a:tbl>
              <a:tblPr/>
              <a:tblGrid>
                <a:gridCol w="1041946"/>
                <a:gridCol w="879866"/>
                <a:gridCol w="960906"/>
                <a:gridCol w="960906"/>
                <a:gridCol w="960906"/>
              </a:tblGrid>
              <a:tr h="45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Element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[gcm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[cm]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[cm]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/X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7.87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1.758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16.8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9.6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19.30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0.350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9.94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28.4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e.g. BGO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7.13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1.118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20.0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1949" y="4005715"/>
            <a:ext cx="563885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Sampling</a:t>
            </a:r>
          </a:p>
          <a:p>
            <a:endParaRPr lang="en-US" sz="1100" dirty="0"/>
          </a:p>
          <a:p>
            <a:r>
              <a:rPr lang="en-US" sz="1600" dirty="0" smtClean="0"/>
              <a:t>  Given space restrictions, best choice not obvious</a:t>
            </a:r>
          </a:p>
          <a:p>
            <a:endParaRPr lang="en-US" sz="9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~2 cm Fe-absorber corresponding to 1.2 X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or 0.13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sampling</a:t>
            </a:r>
          </a:p>
          <a:p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     ~1 cm W-absorber corresponding to 2.9 X</a:t>
            </a:r>
            <a:r>
              <a:rPr lang="en-US" sz="1600" baseline="-25000" dirty="0" smtClean="0">
                <a:cs typeface="Times New Roman" pitchFamily="18" charset="0"/>
              </a:rPr>
              <a:t>0</a:t>
            </a:r>
            <a:r>
              <a:rPr lang="en-US" sz="1600" dirty="0" smtClean="0">
                <a:cs typeface="Times New Roman" pitchFamily="18" charset="0"/>
              </a:rPr>
              <a:t> or 0.10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sampling</a:t>
            </a:r>
            <a:endParaRPr lang="en-US" sz="1600" dirty="0"/>
          </a:p>
        </p:txBody>
      </p:sp>
      <p:sp>
        <p:nvSpPr>
          <p:cNvPr id="8" name="Right Arrow 7"/>
          <p:cNvSpPr/>
          <p:nvPr/>
        </p:nvSpPr>
        <p:spPr bwMode="auto">
          <a:xfrm rot="10800000" flipV="1">
            <a:off x="6489192" y="4805445"/>
            <a:ext cx="2121408" cy="65836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Have been tested</a:t>
            </a:r>
          </a:p>
        </p:txBody>
      </p:sp>
      <p:sp>
        <p:nvSpPr>
          <p:cNvPr id="11" name="Left Brace 10"/>
          <p:cNvSpPr/>
          <p:nvPr/>
        </p:nvSpPr>
        <p:spPr bwMode="auto">
          <a:xfrm>
            <a:off x="5480199" y="590669"/>
            <a:ext cx="155448" cy="914400"/>
          </a:xfrm>
          <a:prstGeom prst="leftBrace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7642" y="5867400"/>
            <a:ext cx="563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Impact on measurement of electromagnetic sub-showers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43828" y="4876801"/>
            <a:ext cx="533400" cy="54468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410528" y="5421488"/>
            <a:ext cx="0" cy="44591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863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FF0000"/>
            </a:gs>
            <a:gs pos="3000">
              <a:schemeClr val="bg2">
                <a:lumMod val="1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J. Repond - Hadron Calorimetry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470783"/>
            <a:ext cx="542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R&amp;D for PFA Hadronic Calorimeters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78" descr="t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26" y="1207155"/>
            <a:ext cx="1635356" cy="76943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 bwMode="auto">
          <a:xfrm>
            <a:off x="4494551" y="1976591"/>
            <a:ext cx="1249" cy="385609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990599" y="2385934"/>
            <a:ext cx="6172202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96395" y="2946504"/>
            <a:ext cx="0" cy="736081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590800" y="3276600"/>
            <a:ext cx="0" cy="202679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4494551" y="3276600"/>
            <a:ext cx="1249" cy="302302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357237" y="3261923"/>
            <a:ext cx="0" cy="53340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8207490" y="3276600"/>
            <a:ext cx="0" cy="53340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26" idx="0"/>
          </p:cNvCxnSpPr>
          <p:nvPr/>
        </p:nvCxnSpPr>
        <p:spPr bwMode="auto">
          <a:xfrm>
            <a:off x="533400" y="3682585"/>
            <a:ext cx="0" cy="561506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304800" y="4244091"/>
            <a:ext cx="457200" cy="4572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Fe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981200" y="4267200"/>
            <a:ext cx="457200" cy="4572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Fe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530619" y="4267200"/>
            <a:ext cx="457200" cy="4572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Fe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95400" y="4263454"/>
            <a:ext cx="457200" cy="457200"/>
          </a:xfrm>
          <a:prstGeom prst="rect">
            <a:avLst/>
          </a:prstGeom>
          <a:gradFill>
            <a:gsLst>
              <a:gs pos="95842">
                <a:schemeClr val="accent4">
                  <a:lumMod val="75000"/>
                </a:schemeClr>
              </a:gs>
              <a:gs pos="46000">
                <a:schemeClr val="bg2">
                  <a:lumMod val="1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W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045004" y="4267200"/>
            <a:ext cx="457200" cy="457200"/>
          </a:xfrm>
          <a:prstGeom prst="rect">
            <a:avLst/>
          </a:prstGeom>
          <a:gradFill>
            <a:gsLst>
              <a:gs pos="95842">
                <a:schemeClr val="accent4">
                  <a:lumMod val="75000"/>
                </a:schemeClr>
              </a:gs>
              <a:gs pos="46000">
                <a:schemeClr val="bg2">
                  <a:lumMod val="1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W</a:t>
            </a:r>
          </a:p>
        </p:txBody>
      </p:sp>
      <p:cxnSp>
        <p:nvCxnSpPr>
          <p:cNvPr id="32" name="Straight Connector 31"/>
          <p:cNvCxnSpPr>
            <a:endCxn id="30" idx="0"/>
          </p:cNvCxnSpPr>
          <p:nvPr/>
        </p:nvCxnSpPr>
        <p:spPr bwMode="auto">
          <a:xfrm>
            <a:off x="1524000" y="3682585"/>
            <a:ext cx="0" cy="580869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endCxn id="31" idx="0"/>
          </p:cNvCxnSpPr>
          <p:nvPr/>
        </p:nvCxnSpPr>
        <p:spPr bwMode="auto">
          <a:xfrm>
            <a:off x="3273604" y="3693202"/>
            <a:ext cx="0" cy="573998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7696200" y="3888076"/>
            <a:ext cx="0" cy="584615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endCxn id="29" idx="0"/>
          </p:cNvCxnSpPr>
          <p:nvPr/>
        </p:nvCxnSpPr>
        <p:spPr bwMode="auto">
          <a:xfrm>
            <a:off x="5759219" y="3619500"/>
            <a:ext cx="0" cy="64770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2209800" y="3682585"/>
            <a:ext cx="0" cy="584615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533400" y="3693202"/>
            <a:ext cx="0" cy="53340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6" name="Picture 5" descr="tm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953000"/>
            <a:ext cx="1535590" cy="114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7444" y="4953000"/>
            <a:ext cx="1635356" cy="116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P1010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17" y="4960574"/>
            <a:ext cx="1543563" cy="116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228599" y="3505200"/>
            <a:ext cx="1524001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Scintillator 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tiles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05000" y="3505200"/>
            <a:ext cx="1632181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RPC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3505200"/>
            <a:ext cx="1632181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GEM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566845" y="3505200"/>
            <a:ext cx="1632181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RPC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 flipH="1">
            <a:off x="2574084" y="3276600"/>
            <a:ext cx="1932044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3552171" y="2946504"/>
            <a:ext cx="1249" cy="302302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6345122" y="3248806"/>
            <a:ext cx="1874423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7391399" y="3505200"/>
            <a:ext cx="1632181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b="1" dirty="0" smtClean="0">
                <a:latin typeface="Times New Roman"/>
                <a:cs typeface="Times New Roman"/>
              </a:rPr>
              <a:t>μ</a:t>
            </a:r>
            <a:r>
              <a:rPr lang="en-US" sz="1400" b="1" dirty="0" err="1" smtClean="0">
                <a:latin typeface="Calibri" pitchFamily="34" charset="0"/>
              </a:rPr>
              <a:t>Megas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3581400" y="2385934"/>
            <a:ext cx="0" cy="33603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7134069" y="2390306"/>
            <a:ext cx="0" cy="33603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996395" y="2411542"/>
            <a:ext cx="0" cy="33603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7150308" y="2912776"/>
            <a:ext cx="0" cy="33603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ounded Rectangle 51"/>
          <p:cNvSpPr/>
          <p:nvPr/>
        </p:nvSpPr>
        <p:spPr bwMode="auto">
          <a:xfrm>
            <a:off x="6781800" y="2680429"/>
            <a:ext cx="762000" cy="397864"/>
          </a:xfrm>
          <a:prstGeom prst="round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-bit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3200400" y="2667000"/>
            <a:ext cx="762000" cy="397864"/>
          </a:xfrm>
          <a:prstGeom prst="round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1-bit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467600" y="4267200"/>
            <a:ext cx="457200" cy="4572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Fe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533400" y="2667000"/>
            <a:ext cx="762000" cy="397864"/>
          </a:xfrm>
          <a:prstGeom prst="round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16-bit</a:t>
            </a:r>
          </a:p>
        </p:txBody>
      </p:sp>
    </p:spTree>
    <p:extLst>
      <p:ext uri="{BB962C8B-B14F-4D97-AF65-F5344CB8AC3E}">
        <p14:creationId xmlns:p14="http://schemas.microsoft.com/office/powerpoint/2010/main" val="39863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1828800"/>
            <a:ext cx="3709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large prototypes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895600"/>
            <a:ext cx="3630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Needed to contain hadronic showers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971800" y="2413575"/>
            <a:ext cx="0" cy="48202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244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8EF71F-E6E6-4407-B676-1C0A284514F4}" type="slidenum">
              <a:rPr lang="en-US" smtClean="0">
                <a:ea typeface="MS PGothic" pitchFamily="34" charset="-128"/>
              </a:rPr>
              <a:pPr/>
              <a:t>7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191000" y="3413879"/>
            <a:ext cx="49505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Electronic readout</a:t>
            </a:r>
          </a:p>
          <a:p>
            <a:endParaRPr lang="en-US" b="1" dirty="0"/>
          </a:p>
          <a:p>
            <a:r>
              <a:rPr lang="en-US" dirty="0"/>
              <a:t>  </a:t>
            </a:r>
            <a:r>
              <a:rPr lang="en-US" u="sng" dirty="0"/>
              <a:t>Silicon Photomultipliers</a:t>
            </a:r>
            <a:r>
              <a:rPr lang="en-US" dirty="0"/>
              <a:t> (</a:t>
            </a:r>
            <a:r>
              <a:rPr lang="en-US" dirty="0" err="1"/>
              <a:t>SiPMs</a:t>
            </a:r>
            <a:r>
              <a:rPr lang="en-US" dirty="0"/>
              <a:t>)</a:t>
            </a:r>
          </a:p>
          <a:p>
            <a:r>
              <a:rPr lang="en-US" dirty="0"/>
              <a:t>  Digitization with VME-based system (off detector</a:t>
            </a:r>
            <a:r>
              <a:rPr lang="en-US" dirty="0" smtClean="0"/>
              <a:t>)</a:t>
            </a:r>
            <a:endParaRPr lang="en-US" sz="1600" dirty="0"/>
          </a:p>
          <a:p>
            <a:endParaRPr lang="en-US" dirty="0"/>
          </a:p>
          <a:p>
            <a:r>
              <a:rPr lang="en-US" sz="1800" b="1" dirty="0"/>
              <a:t>Tests at DESY/CERN/FNAL </a:t>
            </a:r>
            <a:endParaRPr lang="en-US" sz="1800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sz="1800" b="1" dirty="0" smtClean="0"/>
              <a:t>with Iron absorber in </a:t>
            </a:r>
            <a:r>
              <a:rPr lang="en-US" sz="1800" b="1" dirty="0"/>
              <a:t>2006 - 2009</a:t>
            </a:r>
          </a:p>
          <a:p>
            <a:endParaRPr lang="en-US" dirty="0"/>
          </a:p>
          <a:p>
            <a:r>
              <a:rPr lang="en-US" b="1" dirty="0" smtClean="0"/>
              <a:t>Tests at CERN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with Tungsten absorber 2010-2011</a:t>
            </a:r>
            <a:endParaRPr lang="en-US" b="1" dirty="0"/>
          </a:p>
        </p:txBody>
      </p:sp>
      <p:pic>
        <p:nvPicPr>
          <p:cNvPr id="49157" name="Picture 5" descr="tm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70288"/>
            <a:ext cx="38862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04800" y="1614607"/>
            <a:ext cx="554632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Description</a:t>
            </a:r>
            <a:endParaRPr lang="en-US" sz="1800" dirty="0"/>
          </a:p>
          <a:p>
            <a:endParaRPr lang="en-US" sz="1200" dirty="0"/>
          </a:p>
          <a:p>
            <a:r>
              <a:rPr lang="en-US" b="1" dirty="0"/>
              <a:t>  </a:t>
            </a:r>
            <a:r>
              <a:rPr lang="en-US" dirty="0"/>
              <a:t>38 </a:t>
            </a:r>
            <a:r>
              <a:rPr lang="en-US" dirty="0" smtClean="0"/>
              <a:t>active layers</a:t>
            </a:r>
            <a:endParaRPr lang="en-US" dirty="0"/>
          </a:p>
          <a:p>
            <a:r>
              <a:rPr lang="en-US" b="1" dirty="0"/>
              <a:t>  </a:t>
            </a:r>
            <a:r>
              <a:rPr lang="en-US" dirty="0"/>
              <a:t>Scintillator pads of 3 x 3 </a:t>
            </a:r>
            <a:r>
              <a:rPr lang="en-US" dirty="0">
                <a:cs typeface="Arial" charset="0"/>
              </a:rPr>
              <a:t>→ 12 x 12 cm</a:t>
            </a:r>
            <a:r>
              <a:rPr lang="en-US" baseline="30000" dirty="0">
                <a:cs typeface="Arial" charset="0"/>
              </a:rPr>
              <a:t>2</a:t>
            </a:r>
            <a:endParaRPr lang="en-US" dirty="0"/>
          </a:p>
          <a:p>
            <a:r>
              <a:rPr lang="en-US" dirty="0"/>
              <a:t>      </a:t>
            </a:r>
            <a:r>
              <a:rPr lang="en-US" dirty="0">
                <a:latin typeface="Arial" pitchFamily="34" charset="0"/>
                <a:cs typeface="Arial" pitchFamily="34" charset="0"/>
              </a:rPr>
              <a:t>→</a:t>
            </a:r>
            <a:r>
              <a:rPr lang="en-US" dirty="0">
                <a:cs typeface="Arial" charset="0"/>
              </a:rPr>
              <a:t> ~8,000 readout </a:t>
            </a:r>
            <a:r>
              <a:rPr lang="en-US" dirty="0" smtClean="0">
                <a:cs typeface="Arial" charset="0"/>
              </a:rPr>
              <a:t>channels</a:t>
            </a:r>
          </a:p>
          <a:p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 Complemented by a Scintillator strip tail-catcher (TCMT)</a:t>
            </a:r>
            <a:endParaRPr lang="en-US" dirty="0">
              <a:cs typeface="Arial" charset="0"/>
            </a:endParaRPr>
          </a:p>
        </p:txBody>
      </p:sp>
      <p:pic>
        <p:nvPicPr>
          <p:cNvPr id="49159" name="Picture 7" descr="t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27038"/>
            <a:ext cx="31051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84629" y="230536"/>
            <a:ext cx="27086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Large Prototype I</a:t>
            </a:r>
          </a:p>
          <a:p>
            <a:r>
              <a:rPr lang="en-US" sz="2400" b="1" dirty="0" smtClean="0"/>
              <a:t>Scintillator – AHCAL</a:t>
            </a:r>
            <a:endParaRPr lang="en-US" sz="2400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286000"/>
            <a:ext cx="1981200" cy="157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 descr="t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182157"/>
            <a:ext cx="1219200" cy="57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ntagon 1"/>
          <p:cNvSpPr/>
          <p:nvPr/>
        </p:nvSpPr>
        <p:spPr bwMode="auto">
          <a:xfrm>
            <a:off x="1764792" y="3962400"/>
            <a:ext cx="2502408" cy="425440"/>
          </a:xfrm>
          <a:prstGeom prst="homePlat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1</a:t>
            </a:r>
            <a:r>
              <a:rPr kumimoji="0" lang="en-US" sz="18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st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use in large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system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4475" y="388203"/>
            <a:ext cx="2778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Large Prototype II</a:t>
            </a:r>
          </a:p>
          <a:p>
            <a:r>
              <a:rPr lang="en-US" sz="2400" b="1" dirty="0" smtClean="0"/>
              <a:t>RPC – </a:t>
            </a:r>
            <a:r>
              <a:rPr lang="en-US" sz="2400" b="1" dirty="0"/>
              <a:t>HCAL </a:t>
            </a:r>
            <a:r>
              <a:rPr lang="en-US" sz="2400" b="1" dirty="0" smtClean="0"/>
              <a:t>(DHCAL)</a:t>
            </a:r>
            <a:endParaRPr lang="en-US" sz="24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1614607"/>
            <a:ext cx="44946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Description</a:t>
            </a:r>
            <a:endParaRPr lang="en-US" sz="1800" dirty="0"/>
          </a:p>
          <a:p>
            <a:endParaRPr lang="en-US" sz="1400" dirty="0"/>
          </a:p>
          <a:p>
            <a:r>
              <a:rPr lang="en-US" b="1" dirty="0" smtClean="0"/>
              <a:t> </a:t>
            </a:r>
            <a:r>
              <a:rPr lang="en-US" dirty="0" smtClean="0"/>
              <a:t>54 active layers  </a:t>
            </a:r>
          </a:p>
          <a:p>
            <a:r>
              <a:rPr lang="en-US" dirty="0" smtClean="0"/>
              <a:t> Resistive Plate Chambers with</a:t>
            </a:r>
            <a:r>
              <a:rPr lang="en-US" dirty="0" smtClean="0">
                <a:cs typeface="Arial" charset="0"/>
              </a:rPr>
              <a:t> 1 </a:t>
            </a:r>
            <a:r>
              <a:rPr lang="en-US" dirty="0">
                <a:cs typeface="Arial" charset="0"/>
              </a:rPr>
              <a:t>x </a:t>
            </a:r>
            <a:r>
              <a:rPr lang="en-US" dirty="0" smtClean="0">
                <a:cs typeface="Arial" charset="0"/>
              </a:rPr>
              <a:t>1 cm</a:t>
            </a:r>
            <a:r>
              <a:rPr lang="en-US" baseline="30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 pads</a:t>
            </a:r>
            <a:endParaRPr lang="en-US" dirty="0"/>
          </a:p>
          <a:p>
            <a:r>
              <a:rPr lang="en-US" dirty="0"/>
              <a:t>      </a:t>
            </a:r>
            <a:r>
              <a:rPr lang="en-US" dirty="0">
                <a:latin typeface="Arial" pitchFamily="34" charset="0"/>
                <a:cs typeface="Arial" pitchFamily="34" charset="0"/>
              </a:rPr>
              <a:t>→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~500,000 </a:t>
            </a:r>
            <a:r>
              <a:rPr lang="en-US" dirty="0">
                <a:cs typeface="Arial" charset="0"/>
              </a:rPr>
              <a:t>readout </a:t>
            </a:r>
            <a:r>
              <a:rPr lang="en-US" dirty="0" smtClean="0">
                <a:cs typeface="Arial" charset="0"/>
              </a:rPr>
              <a:t>channels</a:t>
            </a:r>
          </a:p>
          <a:p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M</a:t>
            </a:r>
            <a:r>
              <a:rPr lang="en-US" dirty="0" smtClean="0">
                <a:cs typeface="Arial" charset="0"/>
              </a:rPr>
              <a:t>ain stack and tail catcher (TCMT)</a:t>
            </a:r>
            <a:endParaRPr lang="en-US" dirty="0"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91000" y="3413879"/>
            <a:ext cx="402674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Electronic readout</a:t>
            </a:r>
          </a:p>
          <a:p>
            <a:endParaRPr lang="en-US" sz="1400" b="1" dirty="0"/>
          </a:p>
          <a:p>
            <a:r>
              <a:rPr lang="en-US" dirty="0"/>
              <a:t>  </a:t>
            </a:r>
            <a:r>
              <a:rPr lang="en-US" dirty="0" smtClean="0"/>
              <a:t>1 – bit (digital)</a:t>
            </a:r>
            <a:endParaRPr lang="en-US" dirty="0"/>
          </a:p>
          <a:p>
            <a:r>
              <a:rPr lang="en-US" dirty="0"/>
              <a:t>  </a:t>
            </a:r>
            <a:r>
              <a:rPr lang="en-US" u="sng" dirty="0" smtClean="0"/>
              <a:t>Digitization embedded into calorimeter</a:t>
            </a:r>
            <a:endParaRPr lang="en-US" sz="1600" u="sng" dirty="0"/>
          </a:p>
          <a:p>
            <a:endParaRPr lang="en-US" dirty="0"/>
          </a:p>
          <a:p>
            <a:r>
              <a:rPr lang="en-US" sz="1800" b="1" dirty="0"/>
              <a:t>Tests at </a:t>
            </a:r>
            <a:r>
              <a:rPr lang="en-US" sz="1800" b="1" dirty="0" smtClean="0"/>
              <a:t>FNAL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sz="1800" b="1" dirty="0" smtClean="0"/>
              <a:t>with Iron absorber in 2010 </a:t>
            </a:r>
            <a:r>
              <a:rPr lang="en-US" sz="1800" b="1" dirty="0"/>
              <a:t>- </a:t>
            </a:r>
            <a:r>
              <a:rPr lang="en-US" sz="1800" b="1" dirty="0" smtClean="0"/>
              <a:t>2011</a:t>
            </a:r>
            <a:endParaRPr lang="en-US" sz="1800" b="1" dirty="0"/>
          </a:p>
          <a:p>
            <a:endParaRPr lang="en-US" dirty="0"/>
          </a:p>
          <a:p>
            <a:r>
              <a:rPr lang="en-US" b="1" dirty="0" smtClean="0"/>
              <a:t>Tests at CERN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with Tungsten absorber 2012</a:t>
            </a:r>
            <a:endParaRPr lang="en-US" b="1" dirty="0"/>
          </a:p>
        </p:txBody>
      </p:sp>
      <p:pic>
        <p:nvPicPr>
          <p:cNvPr id="9" name="Picture 2" descr="P101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0" y="3646844"/>
            <a:ext cx="3185913" cy="239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Documents and Settings\repond\My Documents\RPC\Events\Run_650340_Event_3813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093" y="292116"/>
            <a:ext cx="3349907" cy="3076817"/>
          </a:xfrm>
          <a:prstGeom prst="rect">
            <a:avLst/>
          </a:prstGeom>
          <a:noFill/>
        </p:spPr>
      </p:pic>
      <p:sp>
        <p:nvSpPr>
          <p:cNvPr id="11" name="Pentagon 10"/>
          <p:cNvSpPr/>
          <p:nvPr/>
        </p:nvSpPr>
        <p:spPr bwMode="auto">
          <a:xfrm>
            <a:off x="1688592" y="4175120"/>
            <a:ext cx="2502408" cy="425440"/>
          </a:xfrm>
          <a:prstGeom prst="homePlat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1</a:t>
            </a:r>
            <a:r>
              <a:rPr kumimoji="0" lang="en-US" sz="18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st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time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in calorimetry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12" name="Picture 78" descr="t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915" y="1445806"/>
            <a:ext cx="1223485" cy="575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95800" y="152400"/>
            <a:ext cx="4191000" cy="40629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Repond - Hadron Calorimetry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4475" y="388203"/>
            <a:ext cx="2924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Large Prototype III</a:t>
            </a:r>
          </a:p>
          <a:p>
            <a:r>
              <a:rPr lang="en-US" sz="2400" b="1" dirty="0" smtClean="0"/>
              <a:t>RPC – </a:t>
            </a:r>
            <a:r>
              <a:rPr lang="en-US" sz="2400" b="1" dirty="0"/>
              <a:t>HCAL </a:t>
            </a:r>
            <a:r>
              <a:rPr lang="en-US" sz="2400" b="1" dirty="0" smtClean="0"/>
              <a:t>(SDHCAL)</a:t>
            </a:r>
            <a:endParaRPr lang="en-US" sz="24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444243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Description</a:t>
            </a:r>
            <a:endParaRPr lang="en-US" sz="1800" dirty="0"/>
          </a:p>
          <a:p>
            <a:endParaRPr lang="en-US" sz="1400" dirty="0"/>
          </a:p>
          <a:p>
            <a:r>
              <a:rPr lang="en-US" b="1" dirty="0" smtClean="0"/>
              <a:t> </a:t>
            </a:r>
            <a:r>
              <a:rPr lang="en-US" dirty="0" smtClean="0"/>
              <a:t>48 active layers  </a:t>
            </a:r>
          </a:p>
          <a:p>
            <a:r>
              <a:rPr lang="en-US" dirty="0" smtClean="0"/>
              <a:t> Resistive Plate Chambers with</a:t>
            </a:r>
            <a:r>
              <a:rPr lang="en-US" dirty="0" smtClean="0">
                <a:cs typeface="Arial" charset="0"/>
              </a:rPr>
              <a:t> 1 </a:t>
            </a:r>
            <a:r>
              <a:rPr lang="en-US" dirty="0">
                <a:cs typeface="Arial" charset="0"/>
              </a:rPr>
              <a:t>x </a:t>
            </a:r>
            <a:r>
              <a:rPr lang="en-US" dirty="0" smtClean="0">
                <a:cs typeface="Arial" charset="0"/>
              </a:rPr>
              <a:t>1 cm</a:t>
            </a:r>
            <a:r>
              <a:rPr lang="en-US" baseline="30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 pads</a:t>
            </a:r>
            <a:endParaRPr lang="en-US" dirty="0"/>
          </a:p>
          <a:p>
            <a:r>
              <a:rPr lang="en-US" dirty="0"/>
              <a:t>      </a:t>
            </a:r>
            <a:r>
              <a:rPr lang="en-US" dirty="0">
                <a:latin typeface="Arial" pitchFamily="34" charset="0"/>
                <a:cs typeface="Arial" pitchFamily="34" charset="0"/>
              </a:rPr>
              <a:t>→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~430,000 </a:t>
            </a:r>
            <a:r>
              <a:rPr lang="en-US" dirty="0">
                <a:cs typeface="Arial" charset="0"/>
              </a:rPr>
              <a:t>readout </a:t>
            </a:r>
            <a:r>
              <a:rPr lang="en-US" dirty="0" smtClean="0">
                <a:cs typeface="Arial" charset="0"/>
              </a:rPr>
              <a:t>channels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10968" y="4322564"/>
            <a:ext cx="402873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Electronic readout</a:t>
            </a:r>
          </a:p>
          <a:p>
            <a:endParaRPr lang="en-US" sz="1400" b="1" dirty="0"/>
          </a:p>
          <a:p>
            <a:r>
              <a:rPr lang="en-US" dirty="0"/>
              <a:t>  2</a:t>
            </a:r>
            <a:r>
              <a:rPr lang="en-US" dirty="0" smtClean="0"/>
              <a:t> – bit (semi-digital</a:t>
            </a:r>
            <a:r>
              <a:rPr lang="en-US" dirty="0" smtClean="0"/>
              <a:t>)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3 thresholds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smtClean="0"/>
              <a:t>Digitization </a:t>
            </a:r>
            <a:r>
              <a:rPr lang="en-US" dirty="0" smtClean="0"/>
              <a:t>embedded  </a:t>
            </a:r>
            <a:r>
              <a:rPr lang="en-US" dirty="0" smtClean="0"/>
              <a:t>into calorimeter</a:t>
            </a:r>
          </a:p>
          <a:p>
            <a:r>
              <a:rPr lang="en-US" dirty="0"/>
              <a:t>  </a:t>
            </a:r>
            <a:r>
              <a:rPr lang="en-US" u="sng" dirty="0" smtClean="0"/>
              <a:t>Power pulsing</a:t>
            </a:r>
            <a:endParaRPr lang="en-US" u="sng" dirty="0"/>
          </a:p>
          <a:p>
            <a:endParaRPr lang="en-US" sz="800" dirty="0"/>
          </a:p>
          <a:p>
            <a:r>
              <a:rPr lang="en-US" b="1" dirty="0" smtClean="0"/>
              <a:t>Tests at CERN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with Steel absorbers 2012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70961"/>
            <a:ext cx="3505200" cy="2872639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 bwMode="auto">
          <a:xfrm>
            <a:off x="2247469" y="5334000"/>
            <a:ext cx="2502408" cy="425440"/>
          </a:xfrm>
          <a:prstGeom prst="homePlat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1</a:t>
            </a:r>
            <a:r>
              <a:rPr kumimoji="0" lang="en-US" sz="18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st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use in large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system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13" name="Picture 78" descr="t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1000" y="1383723"/>
            <a:ext cx="1019251" cy="479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28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gray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gray_2007</Template>
  <TotalTime>20397</TotalTime>
  <Words>1450</Words>
  <Application>Microsoft Office PowerPoint</Application>
  <PresentationFormat>On-screen Show (4:3)</PresentationFormat>
  <Paragraphs>392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gray_2007</vt:lpstr>
      <vt:lpstr>State-of-the-art in Hadronic Calorimetry for the Lepton Collider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repond</dc:creator>
  <cp:lastModifiedBy>repond</cp:lastModifiedBy>
  <cp:revision>87</cp:revision>
  <dcterms:created xsi:type="dcterms:W3CDTF">2010-10-30T09:54:02Z</dcterms:created>
  <dcterms:modified xsi:type="dcterms:W3CDTF">2012-10-30T05:14:22Z</dcterms:modified>
</cp:coreProperties>
</file>