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5" r:id="rId2"/>
    <p:sldId id="257" r:id="rId3"/>
    <p:sldId id="258" r:id="rId4"/>
    <p:sldId id="286" r:id="rId5"/>
    <p:sldId id="261" r:id="rId6"/>
    <p:sldId id="259" r:id="rId7"/>
    <p:sldId id="284" r:id="rId8"/>
    <p:sldId id="280" r:id="rId9"/>
    <p:sldId id="265" r:id="rId10"/>
    <p:sldId id="295" r:id="rId11"/>
    <p:sldId id="275" r:id="rId12"/>
    <p:sldId id="268" r:id="rId13"/>
    <p:sldId id="264" r:id="rId14"/>
    <p:sldId id="279" r:id="rId15"/>
    <p:sldId id="287" r:id="rId16"/>
    <p:sldId id="288" r:id="rId17"/>
    <p:sldId id="271" r:id="rId18"/>
    <p:sldId id="281" r:id="rId19"/>
    <p:sldId id="269" r:id="rId20"/>
    <p:sldId id="266" r:id="rId21"/>
    <p:sldId id="292" r:id="rId22"/>
    <p:sldId id="267" r:id="rId23"/>
    <p:sldId id="289" r:id="rId24"/>
    <p:sldId id="290" r:id="rId25"/>
    <p:sldId id="293" r:id="rId26"/>
    <p:sldId id="291" r:id="rId27"/>
    <p:sldId id="277" r:id="rId28"/>
    <p:sldId id="262" r:id="rId29"/>
    <p:sldId id="297" r:id="rId30"/>
    <p:sldId id="298" r:id="rId31"/>
    <p:sldId id="299" r:id="rId32"/>
    <p:sldId id="303" r:id="rId33"/>
    <p:sldId id="301" r:id="rId34"/>
    <p:sldId id="302" r:id="rId35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000066"/>
    <a:srgbClr val="00FFCC"/>
    <a:srgbClr val="0000FF"/>
    <a:srgbClr val="FF6600"/>
    <a:srgbClr val="006600"/>
    <a:srgbClr val="00FF00"/>
    <a:srgbClr val="E77C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 autoAdjust="0"/>
    <p:restoredTop sz="94660"/>
  </p:normalViewPr>
  <p:slideViewPr>
    <p:cSldViewPr>
      <p:cViewPr varScale="1">
        <p:scale>
          <a:sx n="110" d="100"/>
          <a:sy n="110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64B98C2-26A9-4DD2-8D55-1C83BEB90810}" type="datetimeFigureOut">
              <a:rPr lang="fr-FR" smtClean="0"/>
              <a:t>30/10/2012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20091C5-72A7-4F8A-BD22-CCCD4D4AA3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29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0600" y="776288"/>
            <a:ext cx="5118100" cy="38385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709930" y="4861442"/>
            <a:ext cx="5679440" cy="284681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F7FB49-25A7-4820-B1D7-4D95D4E78434}" type="slidenum">
              <a:rPr lang="en-US"/>
              <a:pPr/>
              <a:t>29</a:t>
            </a:fld>
            <a:endParaRPr 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3"/>
            <a:ext cx="5680036" cy="45193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BEB60D-E185-4CB8-B425-21D936E79068}" type="slidenum">
              <a:rPr lang="en-US"/>
              <a:pPr/>
              <a:t>30</a:t>
            </a:fld>
            <a:endParaRPr 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6A25C1-BFBC-48E3-B9C5-750F21B5FEFF}" type="slidenum">
              <a:rPr lang="en-US"/>
              <a:pPr/>
              <a:t>31</a:t>
            </a:fld>
            <a:endParaRPr 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C5C8-B703-4596-99D8-7C244B357BAF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9008-E113-432A-9998-D982AFE33888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ADC1-02E5-4D0D-8320-C348DA4EF601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E0C1-2F9B-4039-8D98-EFC5CCA59C7F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7F455-4575-4ABF-9207-ADBB45A407AB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3B24-DBC3-4B68-A7C1-2F6BEC8EC6A7}" type="datetime1">
              <a:rPr lang="fr-FR" smtClean="0"/>
              <a:t>30/10/2012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13E8-1F7D-409F-BD33-9AACBBFC0B66}" type="datetime1">
              <a:rPr lang="fr-FR" smtClean="0"/>
              <a:t>30/10/2012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8404A-2FFB-4960-9E13-3C088F8C8B20}" type="datetime1">
              <a:rPr lang="fr-FR" smtClean="0"/>
              <a:t>30/10/2012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27711" y="6492875"/>
            <a:ext cx="2133600" cy="365125"/>
          </a:xfrm>
        </p:spPr>
        <p:txBody>
          <a:bodyPr/>
          <a:lstStyle/>
          <a:p>
            <a:fld id="{5C25F3D9-A547-4957-870D-ED5315BDCD10}" type="datetime1">
              <a:rPr lang="fr-FR" smtClean="0"/>
              <a:t>30/10/2012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 sz="14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85584" y="6415921"/>
            <a:ext cx="658416" cy="412155"/>
          </a:xfrm>
        </p:spPr>
        <p:txBody>
          <a:bodyPr/>
          <a:lstStyle>
            <a:lvl1pPr>
              <a:defRPr sz="1400">
                <a:solidFill>
                  <a:srgbClr val="0000CC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2050" name="Picture 2" descr="C:\Users\Jean Claude\Documents\logo1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755575" cy="7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1C9E-0184-415B-83EC-23A7FA3E4CD2}" type="datetime1">
              <a:rPr lang="fr-FR" smtClean="0"/>
              <a:t>30/10/2012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D93E1-BBC4-44D8-9C1E-4F98B9303259}" type="datetime1">
              <a:rPr lang="fr-FR" smtClean="0"/>
              <a:t>30/10/2012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29A2-3BE5-4DA2-88D9-D539FBD28915}" type="datetime1">
              <a:rPr lang="fr-FR" smtClean="0"/>
              <a:t>30/10/2012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J-C. Brient – ECAL at ILC 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65.gi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1026" name="Picture 2" descr="C:\Users\Jean Claude\Documents\log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12474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 rot="321596">
            <a:off x="1081433" y="370422"/>
            <a:ext cx="6062569" cy="4177089"/>
            <a:chOff x="3808094" y="548679"/>
            <a:chExt cx="3143250" cy="2667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808094" y="548679"/>
              <a:ext cx="3143250" cy="2667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Ellipse 8"/>
            <p:cNvSpPr/>
            <p:nvPr/>
          </p:nvSpPr>
          <p:spPr>
            <a:xfrm>
              <a:off x="5281611" y="1943131"/>
              <a:ext cx="404812" cy="39525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0" name="Ellipse 9"/>
            <p:cNvSpPr/>
            <p:nvPr/>
          </p:nvSpPr>
          <p:spPr>
            <a:xfrm>
              <a:off x="5100637" y="1752602"/>
              <a:ext cx="279082" cy="281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5428295" y="1661134"/>
              <a:ext cx="279082" cy="281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sp>
        <p:nvSpPr>
          <p:cNvPr id="4" name="ZoneTexte 3"/>
          <p:cNvSpPr txBox="1"/>
          <p:nvPr/>
        </p:nvSpPr>
        <p:spPr>
          <a:xfrm rot="20402320">
            <a:off x="1095745" y="770802"/>
            <a:ext cx="3119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State of art of the ECAL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for </a:t>
            </a:r>
            <a:r>
              <a:rPr lang="en-US" sz="2000" dirty="0" smtClean="0">
                <a:solidFill>
                  <a:schemeClr val="bg1"/>
                </a:solidFill>
              </a:rPr>
              <a:t>LC </a:t>
            </a:r>
            <a:r>
              <a:rPr lang="en-US" sz="2000" dirty="0" smtClean="0">
                <a:solidFill>
                  <a:schemeClr val="bg1"/>
                </a:solidFill>
              </a:rPr>
              <a:t>experiment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48601" y="4828886"/>
            <a:ext cx="3966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Jean-Claude BRIENT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Laboratoire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Leprince-Ringuet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r>
              <a:rPr lang="en-US" dirty="0" smtClean="0"/>
              <a:t>- CNRS/IN2P3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9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619672" y="147990"/>
            <a:ext cx="383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now the tests of the camera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" y="836712"/>
            <a:ext cx="361342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39" y="3419051"/>
            <a:ext cx="4084401" cy="27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12976"/>
            <a:ext cx="402855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3568" y="472514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Efficiency finding electron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 close to </a:t>
            </a:r>
            <a:r>
              <a:rPr lang="en-US" sz="1200" dirty="0" err="1" smtClean="0">
                <a:solidFill>
                  <a:srgbClr val="FF0000"/>
                </a:solidFill>
              </a:rPr>
              <a:t>muon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4938" y="939576"/>
            <a:ext cx="19688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Electron - </a:t>
            </a:r>
            <a:r>
              <a:rPr lang="en-US" dirty="0" err="1" smtClean="0"/>
              <a:t>muon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7131" y="3645024"/>
            <a:ext cx="14077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pion - pion</a:t>
            </a:r>
            <a:endParaRPr lang="en-US" dirty="0"/>
          </a:p>
        </p:txBody>
      </p:sp>
      <p:pic>
        <p:nvPicPr>
          <p:cNvPr id="13" name="Picture 2" descr="C:\Documents and Settings\Brient\Mes documents\My Documents\profess\Presentations futures\2008\FJPPL08\evt display\5_2particu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1763"/>
            <a:ext cx="2378552" cy="2550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Documents and Settings\Brient\Mes documents\My Documents\profess\Presentations futures\2008\FJPPL08\evt display\3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39" y="901763"/>
            <a:ext cx="2399952" cy="2546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308304" y="2996952"/>
            <a:ext cx="14077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pion - pion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004048" y="2996952"/>
            <a:ext cx="7585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pion 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272252" y="6153792"/>
            <a:ext cx="8640507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Quantitative test has been published by CALICE (test of </a:t>
            </a:r>
            <a:r>
              <a:rPr lang="en-US" sz="1600" dirty="0" smtClean="0"/>
              <a:t>PANDORA </a:t>
            </a:r>
            <a:r>
              <a:rPr lang="en-US" sz="1600" dirty="0" smtClean="0"/>
              <a:t>PFA with TB data)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032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9" b="-1"/>
          <a:stretch/>
        </p:blipFill>
        <p:spPr bwMode="auto">
          <a:xfrm>
            <a:off x="179512" y="5032172"/>
            <a:ext cx="4176464" cy="149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3" y="548680"/>
            <a:ext cx="5652120" cy="390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LR LOGO_we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6220387"/>
            <a:ext cx="588727" cy="2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E5BAA-0D70-414B-B7B1-34BD5BD9C538}" type="slidenum">
              <a:t>11</a:t>
            </a:fld>
            <a:endParaRPr lang="x-none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46607"/>
            <a:ext cx="4391273" cy="288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1890165" y="1239546"/>
            <a:ext cx="1224136" cy="720080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8"/>
          <p:cNvCxnSpPr>
            <a:stCxn id="12" idx="6"/>
          </p:cNvCxnSpPr>
          <p:nvPr/>
        </p:nvCxnSpPr>
        <p:spPr>
          <a:xfrm>
            <a:off x="3114301" y="1599586"/>
            <a:ext cx="2969867" cy="556458"/>
          </a:xfrm>
          <a:prstGeom prst="curvedConnector3">
            <a:avLst>
              <a:gd name="adj1" fmla="val 50000"/>
            </a:avLst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94741" y="8773"/>
            <a:ext cx="373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NOW develop a </a:t>
            </a:r>
            <a:r>
              <a:rPr lang="en-US" sz="1600" b="1" u="sng" dirty="0" smtClean="0">
                <a:solidFill>
                  <a:srgbClr val="FF0000"/>
                </a:solidFill>
              </a:rPr>
              <a:t>scalable version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Here the example of ILD ECAL</a:t>
            </a:r>
            <a:endParaRPr lang="en-US" sz="16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3" t="18679" r="46436" b="58986"/>
          <a:stretch/>
        </p:blipFill>
        <p:spPr bwMode="auto">
          <a:xfrm>
            <a:off x="5945231" y="1556792"/>
            <a:ext cx="2669380" cy="197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>
            <a:off x="6911652" y="2467444"/>
            <a:ext cx="706996" cy="189766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07504" y="4488302"/>
            <a:ext cx="3816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Carbon fiber –Tungsten structure with </a:t>
            </a:r>
            <a:r>
              <a:rPr lang="en-US" sz="1100" dirty="0" err="1" smtClean="0">
                <a:solidFill>
                  <a:srgbClr val="FF0000"/>
                </a:solidFill>
              </a:rPr>
              <a:t>Alveola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>
                <a:solidFill>
                  <a:srgbClr val="FF0000"/>
                </a:solidFill>
              </a:rPr>
              <a:t>t</a:t>
            </a:r>
            <a:r>
              <a:rPr lang="en-US" sz="1100" dirty="0" smtClean="0">
                <a:solidFill>
                  <a:srgbClr val="FF0000"/>
                </a:solidFill>
              </a:rPr>
              <a:t>o slide in the active layers.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4059174" y="5517232"/>
            <a:ext cx="1080120" cy="14401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434206" y="1079568"/>
            <a:ext cx="2180405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DEAD ZONE !!!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8013940" y="6172196"/>
            <a:ext cx="940450" cy="556408"/>
          </a:xfrm>
          <a:custGeom>
            <a:avLst/>
            <a:gdLst>
              <a:gd name="connsiteX0" fmla="*/ 25879 w 940450"/>
              <a:gd name="connsiteY0" fmla="*/ 228604 h 556408"/>
              <a:gd name="connsiteX1" fmla="*/ 69011 w 940450"/>
              <a:gd name="connsiteY1" fmla="*/ 211351 h 556408"/>
              <a:gd name="connsiteX2" fmla="*/ 94890 w 940450"/>
              <a:gd name="connsiteY2" fmla="*/ 185472 h 556408"/>
              <a:gd name="connsiteX3" fmla="*/ 120769 w 940450"/>
              <a:gd name="connsiteY3" fmla="*/ 168219 h 556408"/>
              <a:gd name="connsiteX4" fmla="*/ 163902 w 940450"/>
              <a:gd name="connsiteY4" fmla="*/ 133713 h 556408"/>
              <a:gd name="connsiteX5" fmla="*/ 224286 w 940450"/>
              <a:gd name="connsiteY5" fmla="*/ 56076 h 556408"/>
              <a:gd name="connsiteX6" fmla="*/ 250166 w 940450"/>
              <a:gd name="connsiteY6" fmla="*/ 47449 h 556408"/>
              <a:gd name="connsiteX7" fmla="*/ 370935 w 940450"/>
              <a:gd name="connsiteY7" fmla="*/ 21570 h 556408"/>
              <a:gd name="connsiteX8" fmla="*/ 629728 w 940450"/>
              <a:gd name="connsiteY8" fmla="*/ 12944 h 556408"/>
              <a:gd name="connsiteX9" fmla="*/ 862641 w 940450"/>
              <a:gd name="connsiteY9" fmla="*/ 12944 h 556408"/>
              <a:gd name="connsiteX10" fmla="*/ 914400 w 940450"/>
              <a:gd name="connsiteY10" fmla="*/ 47449 h 556408"/>
              <a:gd name="connsiteX11" fmla="*/ 940279 w 940450"/>
              <a:gd name="connsiteY11" fmla="*/ 99208 h 556408"/>
              <a:gd name="connsiteX12" fmla="*/ 914400 w 940450"/>
              <a:gd name="connsiteY12" fmla="*/ 211351 h 556408"/>
              <a:gd name="connsiteX13" fmla="*/ 879894 w 940450"/>
              <a:gd name="connsiteY13" fmla="*/ 263110 h 556408"/>
              <a:gd name="connsiteX14" fmla="*/ 845388 w 940450"/>
              <a:gd name="connsiteY14" fmla="*/ 306242 h 556408"/>
              <a:gd name="connsiteX15" fmla="*/ 810883 w 940450"/>
              <a:gd name="connsiteY15" fmla="*/ 366627 h 556408"/>
              <a:gd name="connsiteX16" fmla="*/ 785003 w 940450"/>
              <a:gd name="connsiteY16" fmla="*/ 383879 h 556408"/>
              <a:gd name="connsiteX17" fmla="*/ 750498 w 940450"/>
              <a:gd name="connsiteY17" fmla="*/ 435638 h 556408"/>
              <a:gd name="connsiteX18" fmla="*/ 724618 w 940450"/>
              <a:gd name="connsiteY18" fmla="*/ 487396 h 556408"/>
              <a:gd name="connsiteX19" fmla="*/ 698739 w 940450"/>
              <a:gd name="connsiteY19" fmla="*/ 504649 h 556408"/>
              <a:gd name="connsiteX20" fmla="*/ 681486 w 940450"/>
              <a:gd name="connsiteY20" fmla="*/ 530529 h 556408"/>
              <a:gd name="connsiteX21" fmla="*/ 586596 w 940450"/>
              <a:gd name="connsiteY21" fmla="*/ 556408 h 556408"/>
              <a:gd name="connsiteX22" fmla="*/ 353683 w 940450"/>
              <a:gd name="connsiteY22" fmla="*/ 547781 h 556408"/>
              <a:gd name="connsiteX23" fmla="*/ 301924 w 940450"/>
              <a:gd name="connsiteY23" fmla="*/ 521902 h 556408"/>
              <a:gd name="connsiteX24" fmla="*/ 276045 w 940450"/>
              <a:gd name="connsiteY24" fmla="*/ 513276 h 556408"/>
              <a:gd name="connsiteX25" fmla="*/ 250166 w 940450"/>
              <a:gd name="connsiteY25" fmla="*/ 496023 h 556408"/>
              <a:gd name="connsiteX26" fmla="*/ 224286 w 940450"/>
              <a:gd name="connsiteY26" fmla="*/ 470144 h 556408"/>
              <a:gd name="connsiteX27" fmla="*/ 198407 w 940450"/>
              <a:gd name="connsiteY27" fmla="*/ 461517 h 556408"/>
              <a:gd name="connsiteX28" fmla="*/ 172528 w 940450"/>
              <a:gd name="connsiteY28" fmla="*/ 435638 h 556408"/>
              <a:gd name="connsiteX29" fmla="*/ 155275 w 940450"/>
              <a:gd name="connsiteY29" fmla="*/ 409759 h 556408"/>
              <a:gd name="connsiteX30" fmla="*/ 77637 w 940450"/>
              <a:gd name="connsiteY30" fmla="*/ 383879 h 556408"/>
              <a:gd name="connsiteX31" fmla="*/ 51758 w 940450"/>
              <a:gd name="connsiteY31" fmla="*/ 358000 h 556408"/>
              <a:gd name="connsiteX32" fmla="*/ 34505 w 940450"/>
              <a:gd name="connsiteY32" fmla="*/ 332121 h 556408"/>
              <a:gd name="connsiteX33" fmla="*/ 8626 w 940450"/>
              <a:gd name="connsiteY33" fmla="*/ 314868 h 556408"/>
              <a:gd name="connsiteX34" fmla="*/ 0 w 940450"/>
              <a:gd name="connsiteY34" fmla="*/ 288989 h 556408"/>
              <a:gd name="connsiteX35" fmla="*/ 43132 w 940450"/>
              <a:gd name="connsiteY35" fmla="*/ 254483 h 556408"/>
              <a:gd name="connsiteX36" fmla="*/ 25879 w 940450"/>
              <a:gd name="connsiteY36" fmla="*/ 228604 h 55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0450" h="556408">
                <a:moveTo>
                  <a:pt x="25879" y="228604"/>
                </a:moveTo>
                <a:cubicBezTo>
                  <a:pt x="30192" y="221415"/>
                  <a:pt x="55880" y="219558"/>
                  <a:pt x="69011" y="211351"/>
                </a:cubicBezTo>
                <a:cubicBezTo>
                  <a:pt x="79356" y="204885"/>
                  <a:pt x="85518" y="193282"/>
                  <a:pt x="94890" y="185472"/>
                </a:cubicBezTo>
                <a:cubicBezTo>
                  <a:pt x="102855" y="178835"/>
                  <a:pt x="112143" y="173970"/>
                  <a:pt x="120769" y="168219"/>
                </a:cubicBezTo>
                <a:cubicBezTo>
                  <a:pt x="197362" y="53331"/>
                  <a:pt x="80564" y="217051"/>
                  <a:pt x="163902" y="133713"/>
                </a:cubicBezTo>
                <a:cubicBezTo>
                  <a:pt x="198178" y="99437"/>
                  <a:pt x="187861" y="80359"/>
                  <a:pt x="224286" y="56076"/>
                </a:cubicBezTo>
                <a:cubicBezTo>
                  <a:pt x="231852" y="51032"/>
                  <a:pt x="241808" y="51031"/>
                  <a:pt x="250166" y="47449"/>
                </a:cubicBezTo>
                <a:cubicBezTo>
                  <a:pt x="316084" y="19198"/>
                  <a:pt x="259368" y="27148"/>
                  <a:pt x="370935" y="21570"/>
                </a:cubicBezTo>
                <a:cubicBezTo>
                  <a:pt x="457140" y="17260"/>
                  <a:pt x="543464" y="15819"/>
                  <a:pt x="629728" y="12944"/>
                </a:cubicBezTo>
                <a:cubicBezTo>
                  <a:pt x="718205" y="304"/>
                  <a:pt x="751677" y="-8395"/>
                  <a:pt x="862641" y="12944"/>
                </a:cubicBezTo>
                <a:cubicBezTo>
                  <a:pt x="883003" y="16860"/>
                  <a:pt x="914400" y="47449"/>
                  <a:pt x="914400" y="47449"/>
                </a:cubicBezTo>
                <a:cubicBezTo>
                  <a:pt x="923121" y="60531"/>
                  <a:pt x="940279" y="81353"/>
                  <a:pt x="940279" y="99208"/>
                </a:cubicBezTo>
                <a:cubicBezTo>
                  <a:pt x="940279" y="222849"/>
                  <a:pt x="944216" y="151719"/>
                  <a:pt x="914400" y="211351"/>
                </a:cubicBezTo>
                <a:cubicBezTo>
                  <a:pt x="889432" y="261287"/>
                  <a:pt x="928950" y="214052"/>
                  <a:pt x="879894" y="263110"/>
                </a:cubicBezTo>
                <a:cubicBezTo>
                  <a:pt x="863101" y="313490"/>
                  <a:pt x="884408" y="267223"/>
                  <a:pt x="845388" y="306242"/>
                </a:cubicBezTo>
                <a:cubicBezTo>
                  <a:pt x="811369" y="340261"/>
                  <a:pt x="844720" y="326023"/>
                  <a:pt x="810883" y="366627"/>
                </a:cubicBezTo>
                <a:cubicBezTo>
                  <a:pt x="804246" y="374592"/>
                  <a:pt x="793630" y="378128"/>
                  <a:pt x="785003" y="383879"/>
                </a:cubicBezTo>
                <a:cubicBezTo>
                  <a:pt x="773501" y="401132"/>
                  <a:pt x="757056" y="415967"/>
                  <a:pt x="750498" y="435638"/>
                </a:cubicBezTo>
                <a:cubicBezTo>
                  <a:pt x="743481" y="456686"/>
                  <a:pt x="741340" y="470674"/>
                  <a:pt x="724618" y="487396"/>
                </a:cubicBezTo>
                <a:cubicBezTo>
                  <a:pt x="717287" y="494727"/>
                  <a:pt x="707365" y="498898"/>
                  <a:pt x="698739" y="504649"/>
                </a:cubicBezTo>
                <a:cubicBezTo>
                  <a:pt x="692988" y="513276"/>
                  <a:pt x="690278" y="525034"/>
                  <a:pt x="681486" y="530529"/>
                </a:cubicBezTo>
                <a:cubicBezTo>
                  <a:pt x="660888" y="543403"/>
                  <a:pt x="611224" y="551482"/>
                  <a:pt x="586596" y="556408"/>
                </a:cubicBezTo>
                <a:cubicBezTo>
                  <a:pt x="508958" y="553532"/>
                  <a:pt x="431202" y="552949"/>
                  <a:pt x="353683" y="547781"/>
                </a:cubicBezTo>
                <a:cubicBezTo>
                  <a:pt x="328661" y="546113"/>
                  <a:pt x="323177" y="532528"/>
                  <a:pt x="301924" y="521902"/>
                </a:cubicBezTo>
                <a:cubicBezTo>
                  <a:pt x="293791" y="517836"/>
                  <a:pt x="284671" y="516151"/>
                  <a:pt x="276045" y="513276"/>
                </a:cubicBezTo>
                <a:cubicBezTo>
                  <a:pt x="267419" y="507525"/>
                  <a:pt x="258131" y="502660"/>
                  <a:pt x="250166" y="496023"/>
                </a:cubicBezTo>
                <a:cubicBezTo>
                  <a:pt x="240794" y="488213"/>
                  <a:pt x="234437" y="476911"/>
                  <a:pt x="224286" y="470144"/>
                </a:cubicBezTo>
                <a:cubicBezTo>
                  <a:pt x="216720" y="465100"/>
                  <a:pt x="207033" y="464393"/>
                  <a:pt x="198407" y="461517"/>
                </a:cubicBezTo>
                <a:cubicBezTo>
                  <a:pt x="189781" y="452891"/>
                  <a:pt x="180338" y="445010"/>
                  <a:pt x="172528" y="435638"/>
                </a:cubicBezTo>
                <a:cubicBezTo>
                  <a:pt x="165891" y="427673"/>
                  <a:pt x="163240" y="416396"/>
                  <a:pt x="155275" y="409759"/>
                </a:cubicBezTo>
                <a:cubicBezTo>
                  <a:pt x="132718" y="390962"/>
                  <a:pt x="104802" y="389312"/>
                  <a:pt x="77637" y="383879"/>
                </a:cubicBezTo>
                <a:cubicBezTo>
                  <a:pt x="69011" y="375253"/>
                  <a:pt x="59568" y="367372"/>
                  <a:pt x="51758" y="358000"/>
                </a:cubicBezTo>
                <a:cubicBezTo>
                  <a:pt x="45121" y="350035"/>
                  <a:pt x="41836" y="339452"/>
                  <a:pt x="34505" y="332121"/>
                </a:cubicBezTo>
                <a:cubicBezTo>
                  <a:pt x="27174" y="324790"/>
                  <a:pt x="17252" y="320619"/>
                  <a:pt x="8626" y="314868"/>
                </a:cubicBezTo>
                <a:cubicBezTo>
                  <a:pt x="5751" y="306242"/>
                  <a:pt x="0" y="298082"/>
                  <a:pt x="0" y="288989"/>
                </a:cubicBezTo>
                <a:cubicBezTo>
                  <a:pt x="0" y="247657"/>
                  <a:pt x="15940" y="270799"/>
                  <a:pt x="43132" y="254483"/>
                </a:cubicBezTo>
                <a:cubicBezTo>
                  <a:pt x="48645" y="251175"/>
                  <a:pt x="21566" y="235793"/>
                  <a:pt x="25879" y="228604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596336" y="8773"/>
            <a:ext cx="15295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50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6" name="Picture 8" descr="C:\Users\Marc\AppData\Local\Temp\Rar$DRa0.946\image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0" b="6992"/>
          <a:stretch/>
        </p:blipFill>
        <p:spPr bwMode="auto">
          <a:xfrm>
            <a:off x="251520" y="1125333"/>
            <a:ext cx="4070314" cy="26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7" t="56591"/>
          <a:stretch/>
        </p:blipFill>
        <p:spPr bwMode="auto">
          <a:xfrm>
            <a:off x="4572000" y="3579130"/>
            <a:ext cx="4660726" cy="28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899592" y="4657063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Slide off</a:t>
            </a:r>
          </a:p>
          <a:p>
            <a:r>
              <a:rPr lang="en-US" dirty="0" smtClean="0"/>
              <a:t> the detector slab</a:t>
            </a:r>
            <a:endParaRPr lang="en-US" dirty="0"/>
          </a:p>
        </p:txBody>
      </p:sp>
      <p:sp>
        <p:nvSpPr>
          <p:cNvPr id="12" name="Forme libre 11"/>
          <p:cNvSpPr/>
          <p:nvPr/>
        </p:nvSpPr>
        <p:spPr>
          <a:xfrm>
            <a:off x="2363638" y="3994030"/>
            <a:ext cx="1958196" cy="940279"/>
          </a:xfrm>
          <a:custGeom>
            <a:avLst/>
            <a:gdLst>
              <a:gd name="connsiteX0" fmla="*/ 0 w 1958196"/>
              <a:gd name="connsiteY0" fmla="*/ 0 h 940279"/>
              <a:gd name="connsiteX1" fmla="*/ 422694 w 1958196"/>
              <a:gd name="connsiteY1" fmla="*/ 612476 h 940279"/>
              <a:gd name="connsiteX2" fmla="*/ 1958196 w 1958196"/>
              <a:gd name="connsiteY2" fmla="*/ 940279 h 940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196" h="940279">
                <a:moveTo>
                  <a:pt x="0" y="0"/>
                </a:moveTo>
                <a:cubicBezTo>
                  <a:pt x="48164" y="227881"/>
                  <a:pt x="96328" y="455763"/>
                  <a:pt x="422694" y="612476"/>
                </a:cubicBezTo>
                <a:cubicBezTo>
                  <a:pt x="749060" y="769189"/>
                  <a:pt x="1353628" y="854734"/>
                  <a:pt x="1958196" y="940279"/>
                </a:cubicBezTo>
              </a:path>
            </a:pathLst>
          </a:custGeom>
          <a:noFill/>
          <a:ln w="38100">
            <a:solidFill>
              <a:srgbClr val="0000CC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7596336" y="8773"/>
            <a:ext cx="15295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GEOMETRY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6" name="Picture 4" descr="vu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074988"/>
            <a:ext cx="5853113" cy="3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68775" y="4144963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b="1" i="1">
                <a:latin typeface="Times New Roman" pitchFamily="18" charset="0"/>
              </a:rPr>
              <a:t>Chip « inside »</a:t>
            </a:r>
            <a:endParaRPr lang="fr-FR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3890963" y="3813176"/>
            <a:ext cx="4716463" cy="273685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3757613" y="6461126"/>
            <a:ext cx="160338" cy="9683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8462963" y="3721101"/>
            <a:ext cx="160338" cy="96838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 rot="19807969">
            <a:off x="5259980" y="5298181"/>
            <a:ext cx="19784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7 “unit” PCB = A.S.U.</a:t>
            </a:r>
            <a:endParaRPr lang="fr-FR" sz="1400" dirty="0">
              <a:solidFill>
                <a:srgbClr val="0000FF"/>
              </a:solidFill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7821613" y="3076576"/>
            <a:ext cx="493713" cy="28257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289925" y="3060701"/>
            <a:ext cx="160338" cy="968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7813675" y="3348038"/>
            <a:ext cx="160338" cy="96838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 rot="19795677">
            <a:off x="6878638" y="2740026"/>
            <a:ext cx="203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66FF"/>
                </a:solidFill>
                <a:latin typeface="Times New Roman" pitchFamily="18" charset="0"/>
              </a:rPr>
              <a:t>Interface card</a:t>
            </a:r>
            <a:endParaRPr lang="fr-FR" sz="2400" b="1">
              <a:solidFill>
                <a:srgbClr val="0066FF"/>
              </a:solidFill>
              <a:latin typeface="Times New Roman" pitchFamily="18" charset="0"/>
            </a:endParaRPr>
          </a:p>
        </p:txBody>
      </p:sp>
      <p:pic>
        <p:nvPicPr>
          <p:cNvPr id="16" name="Picture 14" descr="pcb 0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" y="2852936"/>
            <a:ext cx="3910013" cy="293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3484877" y="5129212"/>
            <a:ext cx="1509713" cy="147161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 flipV="1">
            <a:off x="2182813" y="4749800"/>
            <a:ext cx="1654968" cy="55140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-57150" y="5397501"/>
            <a:ext cx="142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Short sample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557463" y="3706813"/>
            <a:ext cx="349250" cy="2968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2906713" y="3348038"/>
            <a:ext cx="1156328" cy="42703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981" y="705835"/>
            <a:ext cx="2360531" cy="178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990600" y="1230313"/>
            <a:ext cx="18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1400">
              <a:solidFill>
                <a:srgbClr val="FF3300"/>
              </a:solidFill>
            </a:endParaRPr>
          </a:p>
        </p:txBody>
      </p:sp>
      <p:sp>
        <p:nvSpPr>
          <p:cNvPr id="25" name="Oval 23"/>
          <p:cNvSpPr>
            <a:spLocks noChangeArrowheads="1"/>
          </p:cNvSpPr>
          <p:nvPr/>
        </p:nvSpPr>
        <p:spPr bwMode="auto">
          <a:xfrm>
            <a:off x="6588125" y="4032250"/>
            <a:ext cx="479425" cy="4667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6810375" y="1936750"/>
            <a:ext cx="207963" cy="2097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74419" y="1484784"/>
            <a:ext cx="2195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Times New Roman" pitchFamily="18" charset="0"/>
              </a:rPr>
              <a:t>Connection between 2 PCB</a:t>
            </a:r>
          </a:p>
        </p:txBody>
      </p:sp>
      <p:pic>
        <p:nvPicPr>
          <p:cNvPr id="29" name="Picture 28" descr="IMG_09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5054600"/>
            <a:ext cx="1670050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315200" y="6653213"/>
            <a:ext cx="1566863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>
            <a:off x="8866188" y="5135563"/>
            <a:ext cx="88900" cy="143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 rot="-5730482">
            <a:off x="8799512" y="5553076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600" b="1"/>
              <a:t>90</a:t>
            </a: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6124575" y="6035675"/>
            <a:ext cx="1638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400" b="1"/>
              <a:t>16</a:t>
            </a:r>
            <a:r>
              <a:rPr lang="fr-FR" sz="1400" b="1">
                <a:sym typeface="Symbol" pitchFamily="18" charset="2"/>
              </a:rPr>
              <a:t>16 pixels</a:t>
            </a:r>
            <a:br>
              <a:rPr lang="fr-FR" sz="1400" b="1">
                <a:sym typeface="Symbol" pitchFamily="18" charset="2"/>
              </a:rPr>
            </a:br>
            <a:r>
              <a:rPr lang="fr-FR" sz="1400" b="1">
                <a:sym typeface="Symbol" pitchFamily="18" charset="2"/>
              </a:rPr>
              <a:t>(55 mm)</a:t>
            </a:r>
          </a:p>
        </p:txBody>
      </p:sp>
      <p:pic>
        <p:nvPicPr>
          <p:cNvPr id="34" name="Espace réservé du contenu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41" y="2042846"/>
            <a:ext cx="2309159" cy="1731869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7413637" y="4749800"/>
            <a:ext cx="1403325" cy="369332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 below</a:t>
            </a:r>
            <a:endParaRPr lang="en-US" dirty="0"/>
          </a:p>
        </p:txBody>
      </p:sp>
      <p:cxnSp>
        <p:nvCxnSpPr>
          <p:cNvPr id="39" name="Connecteur droit avec flèche 38"/>
          <p:cNvCxnSpPr/>
          <p:nvPr/>
        </p:nvCxnSpPr>
        <p:spPr>
          <a:xfrm flipH="1" flipV="1">
            <a:off x="7893844" y="4328319"/>
            <a:ext cx="569119" cy="421481"/>
          </a:xfrm>
          <a:prstGeom prst="straightConnector1">
            <a:avLst/>
          </a:prstGeom>
          <a:ln w="2857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259632" y="580927"/>
            <a:ext cx="2980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fr-FR" dirty="0">
                <a:solidFill>
                  <a:srgbClr val="0000CC"/>
                </a:solidFill>
              </a:rPr>
              <a:t>PCB </a:t>
            </a:r>
            <a:r>
              <a:rPr lang="fr-FR" dirty="0" err="1">
                <a:solidFill>
                  <a:srgbClr val="0000CC"/>
                </a:solidFill>
              </a:rPr>
              <a:t>is</a:t>
            </a:r>
            <a:r>
              <a:rPr lang="fr-FR" dirty="0">
                <a:solidFill>
                  <a:srgbClr val="0000CC"/>
                </a:solidFill>
              </a:rPr>
              <a:t> </a:t>
            </a:r>
            <a:r>
              <a:rPr lang="fr-FR" dirty="0" err="1">
                <a:solidFill>
                  <a:srgbClr val="0000CC"/>
                </a:solidFill>
              </a:rPr>
              <a:t>critical</a:t>
            </a:r>
            <a:r>
              <a:rPr lang="fr-FR" dirty="0">
                <a:solidFill>
                  <a:srgbClr val="0000CC"/>
                </a:solidFill>
              </a:rPr>
              <a:t> : </a:t>
            </a:r>
            <a:endParaRPr lang="fr-FR" dirty="0" smtClean="0">
              <a:solidFill>
                <a:srgbClr val="0000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 </a:t>
            </a:r>
            <a:r>
              <a:rPr lang="fr-FR" dirty="0"/>
              <a:t>mm </a:t>
            </a:r>
            <a:r>
              <a:rPr lang="fr-FR" dirty="0" err="1"/>
              <a:t>tick</a:t>
            </a:r>
            <a:r>
              <a:rPr lang="fr-FR" dirty="0"/>
              <a:t>, 8 </a:t>
            </a:r>
            <a:r>
              <a:rPr lang="fr-FR" dirty="0" err="1"/>
              <a:t>layers</a:t>
            </a:r>
            <a:r>
              <a:rPr lang="fr-FR" dirty="0"/>
              <a:t>,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1</a:t>
            </a:r>
            <a:r>
              <a:rPr lang="fr-FR" dirty="0"/>
              <a:t>% </a:t>
            </a:r>
            <a:r>
              <a:rPr lang="fr-FR" dirty="0" err="1"/>
              <a:t>flatness</a:t>
            </a:r>
            <a:r>
              <a:rPr lang="fr-FR" dirty="0"/>
              <a:t> , </a:t>
            </a: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chips </a:t>
            </a:r>
            <a:r>
              <a:rPr lang="fr-FR" dirty="0" err="1"/>
              <a:t>bounded</a:t>
            </a:r>
            <a:r>
              <a:rPr lang="fr-FR" dirty="0"/>
              <a:t> </a:t>
            </a:r>
            <a:r>
              <a:rPr lang="fr-FR" i="1" dirty="0" err="1"/>
              <a:t>into</a:t>
            </a:r>
            <a:endParaRPr lang="fr-FR" i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7092280" y="-27384"/>
            <a:ext cx="20746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LAYERs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 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67" t="56591"/>
          <a:stretch/>
        </p:blipFill>
        <p:spPr bwMode="auto">
          <a:xfrm>
            <a:off x="1309292" y="692696"/>
            <a:ext cx="2542628" cy="152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rme libre 7"/>
          <p:cNvSpPr/>
          <p:nvPr/>
        </p:nvSpPr>
        <p:spPr>
          <a:xfrm>
            <a:off x="0" y="4327890"/>
            <a:ext cx="3851920" cy="192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0"/>
          <a:lstStyle/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 smtClean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 smtClean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Gaps (slab integration) : 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500 µm</a:t>
            </a:r>
          </a:p>
          <a:p>
            <a:pPr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Heat 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Shield: </a:t>
            </a:r>
            <a:r>
              <a:rPr lang="en-US" sz="1300" dirty="0">
                <a:solidFill>
                  <a:srgbClr val="008000"/>
                </a:solidFill>
                <a:latin typeface="Tahoma" pitchFamily="34"/>
                <a:ea typeface="Gothic" pitchFamily="2"/>
                <a:cs typeface="Lucidasans" pitchFamily="2"/>
              </a:rPr>
              <a:t>500 </a:t>
            </a:r>
            <a:r>
              <a:rPr lang="en-US" sz="1300" dirty="0" smtClean="0">
                <a:solidFill>
                  <a:srgbClr val="008000"/>
                </a:solidFill>
                <a:latin typeface="Tahoma" pitchFamily="34"/>
                <a:ea typeface="Gothic" pitchFamily="2"/>
                <a:cs typeface="Lucidasans" pitchFamily="2"/>
              </a:rPr>
              <a:t>µm</a:t>
            </a:r>
          </a:p>
          <a:p>
            <a:pPr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Thickness of BGA : </a:t>
            </a:r>
            <a:r>
              <a:rPr lang="en-US" sz="1300" dirty="0" smtClean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1700 µm</a:t>
            </a:r>
            <a:r>
              <a:rPr lang="en-US" sz="1300" dirty="0" smtClean="0">
                <a:solidFill>
                  <a:srgbClr val="008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 smtClean="0">
                <a:solidFill>
                  <a:srgbClr val="FF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endParaRPr lang="en-US" sz="1300" dirty="0">
              <a:solidFill>
                <a:srgbClr val="FF0000"/>
              </a:solidFill>
              <a:latin typeface="Tahoma" pitchFamily="34"/>
              <a:ea typeface="Gothic" pitchFamily="2"/>
              <a:cs typeface="Lucidasans" pitchFamily="2"/>
            </a:endParaRPr>
          </a:p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PCB : 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~1200 µm</a:t>
            </a:r>
          </a:p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5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Thickness of Glue : 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100 µm</a:t>
            </a:r>
          </a:p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Thickness of </a:t>
            </a:r>
            <a:r>
              <a:rPr lang="en-US" sz="1300" dirty="0" err="1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SiWafer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: 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325 µm</a:t>
            </a:r>
          </a:p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r>
              <a:rPr lang="en-US" sz="1300" dirty="0" err="1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Kapton</a:t>
            </a:r>
            <a:r>
              <a:rPr lang="en-US" sz="1300" baseline="30000" dirty="0">
                <a:solidFill>
                  <a:srgbClr val="000000"/>
                </a:solidFill>
                <a:latin typeface="Tahoma" pitchFamily="34"/>
                <a:ea typeface="Tahoma" pitchFamily="34"/>
                <a:cs typeface="Tahoma" pitchFamily="34"/>
              </a:rPr>
              <a:t>®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film HV : </a:t>
            </a:r>
            <a:r>
              <a:rPr lang="en-US" sz="1300" dirty="0">
                <a:solidFill>
                  <a:srgbClr val="008000"/>
                </a:solidFill>
                <a:latin typeface="Tahoma" pitchFamily="34"/>
                <a:ea typeface="Gothic" pitchFamily="2"/>
                <a:cs typeface="Lucidasans" pitchFamily="2"/>
              </a:rPr>
              <a:t>100 µm  </a:t>
            </a:r>
          </a:p>
          <a:p>
            <a:pPr marL="309575" indent="-309575" hangingPunct="0">
              <a:lnSpc>
                <a:spcPct val="93000"/>
              </a:lnSpc>
              <a:spcBef>
                <a:spcPts val="317"/>
              </a:spcBef>
            </a:pPr>
            <a:r>
              <a:rPr lang="en-US" sz="1500" dirty="0">
                <a:solidFill>
                  <a:srgbClr val="000000"/>
                </a:solidFill>
                <a:latin typeface="Wingdings" pitchFamily="18"/>
                <a:ea typeface="Gothic" pitchFamily="2"/>
                <a:cs typeface="Lucidasans" pitchFamily="2"/>
              </a:rPr>
              <a:t></a:t>
            </a:r>
            <a:r>
              <a:rPr lang="en-US" sz="1300" dirty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Thickness of W : 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2100/4200 µm  (</a:t>
            </a:r>
            <a:r>
              <a:rPr lang="x-none" sz="1300">
                <a:solidFill>
                  <a:srgbClr val="3B812F"/>
                </a:solidFill>
                <a:latin typeface="Tahoma" pitchFamily="34"/>
                <a:ea typeface="Tahoma" pitchFamily="34"/>
                <a:cs typeface="Tahoma" pitchFamily="34"/>
              </a:rPr>
              <a:t>±</a:t>
            </a:r>
            <a:r>
              <a:rPr lang="en-US" sz="1300" dirty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 80 µm</a:t>
            </a:r>
            <a:r>
              <a:rPr lang="en-US" sz="1300" dirty="0" smtClean="0">
                <a:solidFill>
                  <a:srgbClr val="3B812F"/>
                </a:solidFill>
                <a:latin typeface="Tahoma" pitchFamily="34"/>
                <a:ea typeface="Gothic" pitchFamily="2"/>
                <a:cs typeface="Lucidasans" pitchFamily="2"/>
              </a:rPr>
              <a:t>)</a:t>
            </a:r>
            <a:r>
              <a:rPr lang="en-US" sz="1300" dirty="0" smtClean="0">
                <a:solidFill>
                  <a:srgbClr val="000000"/>
                </a:solidFill>
                <a:latin typeface="Tahoma" pitchFamily="34"/>
                <a:ea typeface="Gothic" pitchFamily="2"/>
                <a:cs typeface="Lucidasans" pitchFamily="2"/>
              </a:rPr>
              <a:t> </a:t>
            </a:r>
            <a:endParaRPr lang="en-US" sz="1300" dirty="0">
              <a:solidFill>
                <a:srgbClr val="000000"/>
              </a:solidFill>
              <a:latin typeface="Tahoma" pitchFamily="34"/>
              <a:ea typeface="Gothic" pitchFamily="2"/>
              <a:cs typeface="Lucidasans" pitchFamily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236" y="3995772"/>
            <a:ext cx="3703751" cy="369332"/>
          </a:xfrm>
          <a:prstGeom prst="rect">
            <a:avLst/>
          </a:prstGeom>
          <a:solidFill>
            <a:srgbClr val="E77C07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TOTAL/ Active Layer  : 3.8 mm                      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152550" y="54256"/>
            <a:ext cx="3275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Level of Integration !!!!!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1208992" y="475743"/>
            <a:ext cx="3762309" cy="68498"/>
          </a:xfrm>
          <a:custGeom>
            <a:avLst/>
            <a:gdLst>
              <a:gd name="connsiteX0" fmla="*/ 0 w 2978870"/>
              <a:gd name="connsiteY0" fmla="*/ 9427 h 131975"/>
              <a:gd name="connsiteX1" fmla="*/ 47134 w 2978870"/>
              <a:gd name="connsiteY1" fmla="*/ 0 h 131975"/>
              <a:gd name="connsiteX2" fmla="*/ 188536 w 2978870"/>
              <a:gd name="connsiteY2" fmla="*/ 18854 h 131975"/>
              <a:gd name="connsiteX3" fmla="*/ 509047 w 2978870"/>
              <a:gd name="connsiteY3" fmla="*/ 28280 h 131975"/>
              <a:gd name="connsiteX4" fmla="*/ 593889 w 2978870"/>
              <a:gd name="connsiteY4" fmla="*/ 75414 h 131975"/>
              <a:gd name="connsiteX5" fmla="*/ 659876 w 2978870"/>
              <a:gd name="connsiteY5" fmla="*/ 94268 h 131975"/>
              <a:gd name="connsiteX6" fmla="*/ 688157 w 2978870"/>
              <a:gd name="connsiteY6" fmla="*/ 103695 h 131975"/>
              <a:gd name="connsiteX7" fmla="*/ 725864 w 2978870"/>
              <a:gd name="connsiteY7" fmla="*/ 113122 h 131975"/>
              <a:gd name="connsiteX8" fmla="*/ 772998 w 2978870"/>
              <a:gd name="connsiteY8" fmla="*/ 131975 h 131975"/>
              <a:gd name="connsiteX9" fmla="*/ 1366887 w 2978870"/>
              <a:gd name="connsiteY9" fmla="*/ 113122 h 131975"/>
              <a:gd name="connsiteX10" fmla="*/ 1395167 w 2978870"/>
              <a:gd name="connsiteY10" fmla="*/ 103695 h 131975"/>
              <a:gd name="connsiteX11" fmla="*/ 1574276 w 2978870"/>
              <a:gd name="connsiteY11" fmla="*/ 84841 h 131975"/>
              <a:gd name="connsiteX12" fmla="*/ 1753386 w 2978870"/>
              <a:gd name="connsiteY12" fmla="*/ 65988 h 131975"/>
              <a:gd name="connsiteX13" fmla="*/ 2158738 w 2978870"/>
              <a:gd name="connsiteY13" fmla="*/ 47134 h 131975"/>
              <a:gd name="connsiteX14" fmla="*/ 2224726 w 2978870"/>
              <a:gd name="connsiteY14" fmla="*/ 37707 h 131975"/>
              <a:gd name="connsiteX15" fmla="*/ 2253006 w 2978870"/>
              <a:gd name="connsiteY15" fmla="*/ 28280 h 131975"/>
              <a:gd name="connsiteX16" fmla="*/ 2413262 w 2978870"/>
              <a:gd name="connsiteY16" fmla="*/ 37707 h 131975"/>
              <a:gd name="connsiteX17" fmla="*/ 2441542 w 2978870"/>
              <a:gd name="connsiteY17" fmla="*/ 47134 h 131975"/>
              <a:gd name="connsiteX18" fmla="*/ 2978870 w 2978870"/>
              <a:gd name="connsiteY18" fmla="*/ 65988 h 1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78870" h="131975">
                <a:moveTo>
                  <a:pt x="0" y="9427"/>
                </a:moveTo>
                <a:cubicBezTo>
                  <a:pt x="15711" y="6285"/>
                  <a:pt x="31112" y="0"/>
                  <a:pt x="47134" y="0"/>
                </a:cubicBezTo>
                <a:cubicBezTo>
                  <a:pt x="214194" y="0"/>
                  <a:pt x="61439" y="12499"/>
                  <a:pt x="188536" y="18854"/>
                </a:cubicBezTo>
                <a:cubicBezTo>
                  <a:pt x="295286" y="24191"/>
                  <a:pt x="402210" y="25138"/>
                  <a:pt x="509047" y="28280"/>
                </a:cubicBezTo>
                <a:cubicBezTo>
                  <a:pt x="641360" y="72385"/>
                  <a:pt x="509223" y="18971"/>
                  <a:pt x="593889" y="75414"/>
                </a:cubicBezTo>
                <a:cubicBezTo>
                  <a:pt x="602366" y="81065"/>
                  <a:pt x="654375" y="92696"/>
                  <a:pt x="659876" y="94268"/>
                </a:cubicBezTo>
                <a:cubicBezTo>
                  <a:pt x="669431" y="96998"/>
                  <a:pt x="678602" y="100965"/>
                  <a:pt x="688157" y="103695"/>
                </a:cubicBezTo>
                <a:cubicBezTo>
                  <a:pt x="700614" y="107254"/>
                  <a:pt x="713573" y="109025"/>
                  <a:pt x="725864" y="113122"/>
                </a:cubicBezTo>
                <a:cubicBezTo>
                  <a:pt x="741917" y="118473"/>
                  <a:pt x="757287" y="125691"/>
                  <a:pt x="772998" y="131975"/>
                </a:cubicBezTo>
                <a:cubicBezTo>
                  <a:pt x="827103" y="130799"/>
                  <a:pt x="1222573" y="127553"/>
                  <a:pt x="1366887" y="113122"/>
                </a:cubicBezTo>
                <a:cubicBezTo>
                  <a:pt x="1376774" y="112133"/>
                  <a:pt x="1385423" y="105644"/>
                  <a:pt x="1395167" y="103695"/>
                </a:cubicBezTo>
                <a:cubicBezTo>
                  <a:pt x="1447944" y="93139"/>
                  <a:pt x="1525296" y="88923"/>
                  <a:pt x="1574276" y="84841"/>
                </a:cubicBezTo>
                <a:cubicBezTo>
                  <a:pt x="1650842" y="59319"/>
                  <a:pt x="1590126" y="76872"/>
                  <a:pt x="1753386" y="65988"/>
                </a:cubicBezTo>
                <a:cubicBezTo>
                  <a:pt x="2009322" y="48926"/>
                  <a:pt x="1773034" y="60434"/>
                  <a:pt x="2158738" y="47134"/>
                </a:cubicBezTo>
                <a:cubicBezTo>
                  <a:pt x="2180734" y="43992"/>
                  <a:pt x="2202938" y="42065"/>
                  <a:pt x="2224726" y="37707"/>
                </a:cubicBezTo>
                <a:cubicBezTo>
                  <a:pt x="2234470" y="35758"/>
                  <a:pt x="2243069" y="28280"/>
                  <a:pt x="2253006" y="28280"/>
                </a:cubicBezTo>
                <a:cubicBezTo>
                  <a:pt x="2306517" y="28280"/>
                  <a:pt x="2359843" y="34565"/>
                  <a:pt x="2413262" y="37707"/>
                </a:cubicBezTo>
                <a:cubicBezTo>
                  <a:pt x="2422689" y="40849"/>
                  <a:pt x="2431902" y="44724"/>
                  <a:pt x="2441542" y="47134"/>
                </a:cubicBezTo>
                <a:cubicBezTo>
                  <a:pt x="2647833" y="98708"/>
                  <a:pt x="2631672" y="65988"/>
                  <a:pt x="2978870" y="6598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e bas 18"/>
          <p:cNvSpPr/>
          <p:nvPr/>
        </p:nvSpPr>
        <p:spPr>
          <a:xfrm rot="1161422">
            <a:off x="817519" y="1638008"/>
            <a:ext cx="328900" cy="433663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69" y="2268835"/>
            <a:ext cx="2610911" cy="170717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148879" y="3023374"/>
            <a:ext cx="9829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TUNGSTEN</a:t>
            </a:r>
            <a:endParaRPr lang="en-US" sz="11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-36512" y="2411988"/>
            <a:ext cx="808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VFE ASIC</a:t>
            </a:r>
            <a:endParaRPr lang="en-US" sz="105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683568" y="2542793"/>
            <a:ext cx="235373" cy="16612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82228" y="2682502"/>
            <a:ext cx="4363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PCB</a:t>
            </a:r>
            <a:endParaRPr lang="en-US" sz="105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518566" y="2852936"/>
            <a:ext cx="40424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2228" y="2939136"/>
            <a:ext cx="6190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Silicon</a:t>
            </a:r>
            <a:endParaRPr lang="en-US" sz="1050" dirty="0"/>
          </a:p>
        </p:txBody>
      </p:sp>
      <p:cxnSp>
        <p:nvCxnSpPr>
          <p:cNvPr id="22" name="Connecteur droit 21"/>
          <p:cNvCxnSpPr>
            <a:stCxn id="21" idx="3"/>
          </p:cNvCxnSpPr>
          <p:nvPr/>
        </p:nvCxnSpPr>
        <p:spPr>
          <a:xfrm flipV="1">
            <a:off x="701308" y="2959515"/>
            <a:ext cx="414308" cy="10657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-17265" y="3324254"/>
            <a:ext cx="7008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Carbon </a:t>
            </a:r>
          </a:p>
          <a:p>
            <a:r>
              <a:rPr lang="en-US" sz="1050" dirty="0"/>
              <a:t> </a:t>
            </a:r>
            <a:r>
              <a:rPr lang="en-US" sz="1050" dirty="0" smtClean="0"/>
              <a:t> fiber</a:t>
            </a:r>
            <a:endParaRPr lang="en-US" sz="105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560977" y="3537413"/>
            <a:ext cx="361833" cy="2023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018049" y="701981"/>
            <a:ext cx="3603872" cy="52322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PCB with Silicon diodes on one side</a:t>
            </a:r>
          </a:p>
          <a:p>
            <a:r>
              <a:rPr lang="en-US" sz="1400" dirty="0" smtClean="0"/>
              <a:t>VFE and cooling plate on the other side</a:t>
            </a:r>
            <a:endParaRPr lang="en-US" sz="1400" dirty="0"/>
          </a:p>
        </p:txBody>
      </p:sp>
      <p:grpSp>
        <p:nvGrpSpPr>
          <p:cNvPr id="7" name="Groupe 6"/>
          <p:cNvGrpSpPr/>
          <p:nvPr/>
        </p:nvGrpSpPr>
        <p:grpSpPr>
          <a:xfrm>
            <a:off x="4830403" y="1480811"/>
            <a:ext cx="3895405" cy="1732447"/>
            <a:chOff x="4593325" y="4548054"/>
            <a:chExt cx="3895405" cy="1732447"/>
          </a:xfrm>
        </p:grpSpPr>
        <p:pic>
          <p:nvPicPr>
            <p:cNvPr id="25" name="Picture 3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593325" y="4548054"/>
              <a:ext cx="2714648" cy="17324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TextBox 14"/>
            <p:cNvSpPr/>
            <p:nvPr/>
          </p:nvSpPr>
          <p:spPr>
            <a:xfrm>
              <a:off x="7276315" y="4659817"/>
              <a:ext cx="1107075" cy="2969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>
                  <a:ln>
                    <a:noFill/>
                  </a:ln>
                  <a:latin typeface="Liberation Sans" pitchFamily="18"/>
                  <a:ea typeface="DejaVu Sans" pitchFamily="2"/>
                  <a:cs typeface="Lohit Hindi" pitchFamily="2"/>
                </a:rPr>
                <a:t>Heat shield</a:t>
              </a:r>
            </a:p>
          </p:txBody>
        </p:sp>
        <p:sp>
          <p:nvSpPr>
            <p:cNvPr id="31" name="TextBox 15"/>
            <p:cNvSpPr/>
            <p:nvPr/>
          </p:nvSpPr>
          <p:spPr>
            <a:xfrm>
              <a:off x="7391833" y="4898261"/>
              <a:ext cx="597411" cy="2969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Lohit Hindi" pitchFamily="2"/>
                </a:rPr>
                <a:t>PCB</a:t>
              </a:r>
            </a:p>
          </p:txBody>
        </p:sp>
        <p:sp>
          <p:nvSpPr>
            <p:cNvPr id="33" name="TextBox 16"/>
            <p:cNvSpPr/>
            <p:nvPr/>
          </p:nvSpPr>
          <p:spPr>
            <a:xfrm>
              <a:off x="7240534" y="5154716"/>
              <a:ext cx="1248196" cy="2969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 dirty="0" smtClean="0">
                  <a:ln>
                    <a:noFill/>
                  </a:ln>
                  <a:latin typeface="Liberation Sans" pitchFamily="18"/>
                  <a:ea typeface="DejaVu Sans" pitchFamily="2"/>
                  <a:cs typeface="Lohit Hindi" pitchFamily="2"/>
                </a:rPr>
                <a:t>Silicon wafer</a:t>
              </a:r>
              <a:endParaRPr lang="en-US" sz="1100" b="1" i="0" u="none" strike="noStrike" kern="1200" dirty="0">
                <a:ln>
                  <a:noFill/>
                </a:ln>
                <a:latin typeface="Liberation Sans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4" name="TextBox 17"/>
            <p:cNvSpPr/>
            <p:nvPr/>
          </p:nvSpPr>
          <p:spPr>
            <a:xfrm>
              <a:off x="7386257" y="5457069"/>
              <a:ext cx="557033" cy="2969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Lohit Hindi" pitchFamily="2"/>
                </a:rPr>
                <a:t>glue</a:t>
              </a:r>
            </a:p>
          </p:txBody>
        </p:sp>
        <p:sp>
          <p:nvSpPr>
            <p:cNvPr id="36" name="TextBox 18"/>
            <p:cNvSpPr/>
            <p:nvPr/>
          </p:nvSpPr>
          <p:spPr>
            <a:xfrm>
              <a:off x="7077703" y="5792356"/>
              <a:ext cx="1177925" cy="296938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1100" b="1" i="0" u="none" strike="noStrike" kern="1200">
                  <a:ln>
                    <a:noFill/>
                  </a:ln>
                  <a:latin typeface="Liberation Sans" pitchFamily="18"/>
                  <a:ea typeface="DejaVu Sans" pitchFamily="2"/>
                  <a:cs typeface="Lohit Hindi" pitchFamily="2"/>
                </a:rPr>
                <a:t>Kapton film</a:t>
              </a:r>
            </a:p>
          </p:txBody>
        </p:sp>
        <p:cxnSp>
          <p:nvCxnSpPr>
            <p:cNvPr id="37" name="Straight Arrow Connector 20"/>
            <p:cNvCxnSpPr>
              <a:stCxn id="30" idx="3"/>
            </p:cNvCxnSpPr>
            <p:nvPr/>
          </p:nvCxnSpPr>
          <p:spPr>
            <a:xfrm flipH="1" flipV="1">
              <a:off x="6614464" y="4715277"/>
              <a:ext cx="661851" cy="93010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38" name="Straight Arrow Connector 21"/>
            <p:cNvCxnSpPr/>
            <p:nvPr/>
          </p:nvCxnSpPr>
          <p:spPr>
            <a:xfrm flipH="1" flipV="1">
              <a:off x="6737909" y="4938519"/>
              <a:ext cx="627712" cy="56304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39" name="Straight Arrow Connector 22"/>
            <p:cNvCxnSpPr/>
            <p:nvPr/>
          </p:nvCxnSpPr>
          <p:spPr>
            <a:xfrm flipH="1">
              <a:off x="6383292" y="5294916"/>
              <a:ext cx="986113" cy="314173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40" name="Straight Arrow Connector 25"/>
            <p:cNvCxnSpPr/>
            <p:nvPr/>
          </p:nvCxnSpPr>
          <p:spPr>
            <a:xfrm flipH="1">
              <a:off x="6325647" y="5608802"/>
              <a:ext cx="1101407" cy="112043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</p:cxnSp>
        <p:cxnSp>
          <p:nvCxnSpPr>
            <p:cNvPr id="41" name="Straight Arrow Connector 27"/>
            <p:cNvCxnSpPr/>
            <p:nvPr/>
          </p:nvCxnSpPr>
          <p:spPr>
            <a:xfrm flipH="1" flipV="1">
              <a:off x="6210355" y="5946388"/>
              <a:ext cx="985822" cy="1408"/>
            </a:xfrm>
            <a:prstGeom prst="straightConnector1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  <a:tailEnd type="arrow"/>
            </a:ln>
          </p:spPr>
        </p:cxnSp>
      </p:grpSp>
      <p:cxnSp>
        <p:nvCxnSpPr>
          <p:cNvPr id="15" name="Connecteur droit avec flèche 14"/>
          <p:cNvCxnSpPr/>
          <p:nvPr/>
        </p:nvCxnSpPr>
        <p:spPr>
          <a:xfrm>
            <a:off x="2499230" y="1700808"/>
            <a:ext cx="2216786" cy="473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3566103" cy="330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5122336" y="3269250"/>
            <a:ext cx="398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Equivalent with scintillator strips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092280" y="-27384"/>
            <a:ext cx="20746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LAYERs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51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86" y="1172533"/>
            <a:ext cx="4824536" cy="23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130761" y="260648"/>
            <a:ext cx="564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</a:t>
            </a:r>
            <a:r>
              <a:rPr lang="en-US" b="1" dirty="0" smtClean="0">
                <a:solidFill>
                  <a:srgbClr val="FF0000"/>
                </a:solidFill>
              </a:rPr>
              <a:t>extreme of integration </a:t>
            </a:r>
            <a:r>
              <a:rPr lang="en-US" dirty="0" smtClean="0"/>
              <a:t>: </a:t>
            </a:r>
          </a:p>
          <a:p>
            <a:r>
              <a:rPr lang="en-US" dirty="0" smtClean="0"/>
              <a:t>Readout chip directly bonded on Silicon Wafers</a:t>
            </a:r>
            <a:endParaRPr lang="en-US" dirty="0"/>
          </a:p>
        </p:txBody>
      </p:sp>
      <p:pic>
        <p:nvPicPr>
          <p:cNvPr id="6" name="Picture 5" descr="IMG_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654914"/>
            <a:ext cx="4305672" cy="3229254"/>
          </a:xfrm>
          <a:prstGeom prst="rect">
            <a:avLst/>
          </a:prstGeom>
        </p:spPr>
      </p:pic>
      <p:pic>
        <p:nvPicPr>
          <p:cNvPr id="8" name="Picture 5" descr="cosmics4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3592233"/>
            <a:ext cx="3960440" cy="289559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92280" y="1412776"/>
            <a:ext cx="80342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</a:rPr>
              <a:t>KPIX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Connecteur droit avec flèche 9"/>
          <p:cNvCxnSpPr>
            <a:stCxn id="7" idx="2"/>
          </p:cNvCxnSpPr>
          <p:nvPr/>
        </p:nvCxnSpPr>
        <p:spPr>
          <a:xfrm flipH="1">
            <a:off x="6732242" y="1812886"/>
            <a:ext cx="761751" cy="2264186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31123" y="2060848"/>
            <a:ext cx="1425053" cy="1656184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39552" y="3189390"/>
            <a:ext cx="155523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Gap ≤ 1 mm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092280" y="-27384"/>
            <a:ext cx="207460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LAYERs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3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7020272" y="8773"/>
            <a:ext cx="215475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ACTIVE MEDIUM</a:t>
            </a:r>
            <a:endParaRPr lang="en-US" b="1" dirty="0"/>
          </a:p>
        </p:txBody>
      </p:sp>
      <p:pic>
        <p:nvPicPr>
          <p:cNvPr id="8" name="Image 7" descr="WaferHamamastu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09790"/>
              </a:clrFrom>
              <a:clrTo>
                <a:srgbClr val="909790">
                  <a:alpha val="0"/>
                </a:srgbClr>
              </a:clrTo>
            </a:clrChange>
            <a:lum bright="45000" contrast="33000"/>
          </a:blip>
          <a:stretch>
            <a:fillRect/>
          </a:stretch>
        </p:blipFill>
        <p:spPr>
          <a:xfrm>
            <a:off x="97358" y="3677975"/>
            <a:ext cx="1738338" cy="1669010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-35037" y="1052736"/>
            <a:ext cx="4824536" cy="244827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/>
              <a:t>A</a:t>
            </a:r>
            <a:r>
              <a:rPr lang="en-US" sz="1400" dirty="0" smtClean="0"/>
              <a:t> simple design to control the cost</a:t>
            </a:r>
          </a:p>
          <a:p>
            <a:pPr lvl="1"/>
            <a:r>
              <a:rPr lang="en-US" sz="1200" dirty="0" smtClean="0"/>
              <a:t>Few thousands of m² needed for ILD</a:t>
            </a:r>
          </a:p>
          <a:p>
            <a:pPr lvl="1"/>
            <a:r>
              <a:rPr lang="en-US" sz="1200" dirty="0" smtClean="0"/>
              <a:t>Glued on PCB : </a:t>
            </a:r>
            <a:r>
              <a:rPr lang="en-US" sz="1200" dirty="0" smtClean="0">
                <a:solidFill>
                  <a:srgbClr val="C00000"/>
                </a:solidFill>
              </a:rPr>
              <a:t>Floating Guard Rings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Drawbacks :</a:t>
            </a:r>
          </a:p>
          <a:p>
            <a:pPr lvl="1"/>
            <a:r>
              <a:rPr lang="en-US" sz="1200" dirty="0" smtClean="0"/>
              <a:t>Large dead zone at the edges (~1 mm)</a:t>
            </a:r>
          </a:p>
          <a:p>
            <a:pPr lvl="1"/>
            <a:r>
              <a:rPr lang="en-US" sz="1200" dirty="0" smtClean="0"/>
              <a:t>Crosstalk with GR 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R&amp;D in (if possible in collaboration with producers)</a:t>
            </a:r>
          </a:p>
          <a:p>
            <a:pPr lvl="1"/>
            <a:r>
              <a:rPr lang="en-US" sz="1200" dirty="0" smtClean="0"/>
              <a:t>Split GR and/or complete removal of GR</a:t>
            </a:r>
          </a:p>
          <a:p>
            <a:pPr lvl="1"/>
            <a:r>
              <a:rPr lang="en-US" sz="1200" dirty="0" smtClean="0"/>
              <a:t>Laser dicing : gain a factor 2 on dead zone</a:t>
            </a:r>
          </a:p>
          <a:p>
            <a:pPr lvl="1"/>
            <a:r>
              <a:rPr lang="en-US" sz="1200" dirty="0" smtClean="0"/>
              <a:t>Smaller size abutted matrices may improve yield</a:t>
            </a:r>
            <a:endParaRPr lang="en-US" sz="1400" dirty="0" smtClean="0"/>
          </a:p>
          <a:p>
            <a:pPr lvl="1"/>
            <a:endParaRPr lang="en-US" sz="1400" dirty="0" smtClean="0"/>
          </a:p>
        </p:txBody>
      </p:sp>
      <p:pic>
        <p:nvPicPr>
          <p:cNvPr id="10" name="Espace réservé du contenu 3" descr="1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589" y="3833401"/>
            <a:ext cx="2078665" cy="134331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1560" y="683404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Simple Silicon Matrices</a:t>
            </a:r>
            <a:endParaRPr lang="en-US" u="sng" dirty="0">
              <a:solidFill>
                <a:srgbClr val="0000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0811" y="3483817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256 pixels of 5x5 mm²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4586733" y="2704344"/>
            <a:ext cx="4608512" cy="2547900"/>
            <a:chOff x="4572000" y="683404"/>
            <a:chExt cx="4608512" cy="2547900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4618296" y="683404"/>
              <a:ext cx="4545386" cy="2547900"/>
            </a:xfrm>
            <a:prstGeom prst="roundRect">
              <a:avLst>
                <a:gd name="adj" fmla="val 10025"/>
              </a:avLst>
            </a:prstGeom>
            <a:noFill/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2544" y="1332153"/>
              <a:ext cx="2577968" cy="1750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5965081" y="692696"/>
              <a:ext cx="177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>
                  <a:solidFill>
                    <a:srgbClr val="0000CC"/>
                  </a:solidFill>
                </a:rPr>
                <a:t>Alternative - 1</a:t>
              </a:r>
              <a:endParaRPr lang="en-US" u="sng" dirty="0">
                <a:solidFill>
                  <a:srgbClr val="0000CC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72000" y="1052736"/>
              <a:ext cx="3203121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SCINTILLATOR 45x5 mm² , read by </a:t>
              </a:r>
              <a:r>
                <a:rPr lang="en-US" sz="1200" dirty="0" err="1" smtClean="0"/>
                <a:t>SiPM</a:t>
              </a:r>
              <a:endParaRPr lang="en-US" sz="1200" dirty="0"/>
            </a:p>
            <a:p>
              <a:r>
                <a:rPr lang="en-US" sz="1200" dirty="0" smtClean="0"/>
                <a:t>Seems promising </a:t>
              </a:r>
            </a:p>
            <a:p>
              <a:endParaRPr lang="en-US" sz="1200" dirty="0"/>
            </a:p>
            <a:p>
              <a:r>
                <a:rPr lang="en-US" sz="1200" dirty="0" smtClean="0"/>
                <a:t>Need to be “validated”</a:t>
              </a:r>
            </a:p>
            <a:p>
              <a:r>
                <a:rPr lang="en-US" sz="1200" dirty="0" smtClean="0"/>
                <a:t>by detailed  comparison</a:t>
              </a:r>
            </a:p>
            <a:p>
              <a:r>
                <a:rPr lang="en-US" sz="1200" dirty="0" smtClean="0"/>
                <a:t>data/MC (TB soon)</a:t>
              </a:r>
            </a:p>
            <a:p>
              <a:endParaRPr lang="en-US" sz="1200" dirty="0"/>
            </a:p>
            <a:p>
              <a:r>
                <a:rPr lang="en-US" sz="1200" dirty="0" smtClean="0"/>
                <a:t>R&amp;D 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Engineering model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/>
                <a:t>overall cost estimation</a:t>
              </a: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/>
                <a:t> </a:t>
              </a:r>
              <a:endParaRPr lang="en-US" sz="1200" dirty="0" smtClean="0"/>
            </a:p>
          </p:txBody>
        </p:sp>
      </p:grpSp>
      <p:sp>
        <p:nvSpPr>
          <p:cNvPr id="7" name="Rectangle à coins arrondis 6"/>
          <p:cNvSpPr/>
          <p:nvPr/>
        </p:nvSpPr>
        <p:spPr>
          <a:xfrm>
            <a:off x="26614" y="548680"/>
            <a:ext cx="4545386" cy="4631556"/>
          </a:xfrm>
          <a:prstGeom prst="roundRect">
            <a:avLst>
              <a:gd name="adj" fmla="val 7178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4618296" y="548680"/>
            <a:ext cx="4545386" cy="2097524"/>
          </a:xfrm>
          <a:prstGeom prst="roundRect">
            <a:avLst>
              <a:gd name="adj" fmla="val 7178"/>
            </a:avLst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323528" y="5346985"/>
            <a:ext cx="8496944" cy="1511016"/>
          </a:xfrm>
          <a:prstGeom prst="roundRect">
            <a:avLst>
              <a:gd name="adj" fmla="val 7178"/>
            </a:avLst>
          </a:prstGeom>
          <a:solidFill>
            <a:schemeClr val="bg1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5421982" y="548680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Hexagonal silicon wafers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419872" y="5373216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</a:rPr>
              <a:t>Alternative - 2</a:t>
            </a:r>
            <a:endParaRPr lang="en-US" u="sng" dirty="0">
              <a:solidFill>
                <a:srgbClr val="0000CC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12298" y="5661247"/>
            <a:ext cx="8264158" cy="10801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dirty="0" smtClean="0"/>
              <a:t>A mix up of Scintillator-silicon (Hybrid) . Interesting on paper (simulation) 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CMOS – MAPS  with digital readout  (at a very preliminary stage, some first TB )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smtClean="0"/>
              <a:t>Resistive Glass - </a:t>
            </a:r>
            <a:r>
              <a:rPr lang="en-US" sz="1400" dirty="0" err="1" smtClean="0"/>
              <a:t>Micromegas</a:t>
            </a:r>
            <a:r>
              <a:rPr lang="en-US" sz="1400" dirty="0" smtClean="0"/>
              <a:t> (seems very promising but at the level of first simulation..)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33029" y="918012"/>
            <a:ext cx="3289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Maximize the  use of silicon wafers</a:t>
            </a:r>
            <a:endParaRPr lang="en-US" sz="1200" dirty="0"/>
          </a:p>
          <a:p>
            <a:pPr marL="171450" indent="-171450">
              <a:buFont typeface="Wingdings" pitchFamily="2" charset="2"/>
              <a:buChar char="§"/>
            </a:pPr>
            <a:r>
              <a:rPr lang="en-US" sz="1200" dirty="0" smtClean="0"/>
              <a:t>Strips on surface to connect to readout</a:t>
            </a:r>
          </a:p>
          <a:p>
            <a:r>
              <a:rPr lang="en-US" sz="1200" dirty="0" smtClean="0"/>
              <a:t> chip bump bonded on Si wafer itself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38" y="878040"/>
            <a:ext cx="1547144" cy="176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4109" b="4109"/>
          <a:stretch>
            <a:fillRect/>
          </a:stretch>
        </p:blipFill>
        <p:spPr bwMode="auto">
          <a:xfrm>
            <a:off x="5147105" y="1636486"/>
            <a:ext cx="1130765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EE5BAA-0D70-414B-B7B1-34BD5BD9C538}" type="slidenum">
              <a:t>17</a:t>
            </a:fld>
            <a:endParaRPr lang="x-none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187624" y="476672"/>
            <a:ext cx="5760640" cy="26365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fr-FR" sz="1400" dirty="0" err="1" smtClean="0"/>
              <a:t>Silicon</a:t>
            </a:r>
            <a:r>
              <a:rPr lang="fr-FR" sz="1400" dirty="0" smtClean="0"/>
              <a:t> </a:t>
            </a:r>
            <a:r>
              <a:rPr lang="fr-FR" sz="1400" dirty="0" err="1" smtClean="0"/>
              <a:t>Kalorimeter</a:t>
            </a:r>
            <a:r>
              <a:rPr lang="fr-FR" sz="1400" dirty="0" smtClean="0"/>
              <a:t> </a:t>
            </a:r>
            <a:r>
              <a:rPr lang="fr-FR" sz="1400" dirty="0" err="1" smtClean="0"/>
              <a:t>Integrated</a:t>
            </a:r>
            <a:r>
              <a:rPr lang="fr-FR" sz="1400" dirty="0" smtClean="0"/>
              <a:t> Read Out Chip</a:t>
            </a:r>
          </a:p>
          <a:p>
            <a:pPr lvl="1"/>
            <a:r>
              <a:rPr lang="fr-FR" sz="1200" dirty="0" err="1" smtClean="0"/>
              <a:t>Technology</a:t>
            </a:r>
            <a:r>
              <a:rPr lang="fr-FR" sz="1200" dirty="0" smtClean="0"/>
              <a:t> </a:t>
            </a:r>
            <a:r>
              <a:rPr lang="fr-FR" sz="1200" dirty="0" err="1" smtClean="0"/>
              <a:t>SiGe</a:t>
            </a:r>
            <a:r>
              <a:rPr lang="fr-FR" sz="1200" dirty="0" smtClean="0"/>
              <a:t> 0.35µm AMS. (</a:t>
            </a:r>
            <a:r>
              <a:rPr lang="en-GB" sz="1200" dirty="0">
                <a:solidFill>
                  <a:srgbClr val="0000FF"/>
                </a:solidFill>
              </a:rPr>
              <a:t>7229 µm x 8650 </a:t>
            </a:r>
            <a:r>
              <a:rPr lang="en-GB" sz="1200" dirty="0" smtClean="0">
                <a:solidFill>
                  <a:srgbClr val="0000FF"/>
                </a:solidFill>
              </a:rPr>
              <a:t>µm</a:t>
            </a:r>
            <a:r>
              <a:rPr lang="en-GB" sz="1200" dirty="0" smtClean="0">
                <a:solidFill>
                  <a:srgbClr val="000000"/>
                </a:solidFill>
              </a:rPr>
              <a:t>)</a:t>
            </a:r>
            <a:endParaRPr lang="fr-FR" sz="1200" dirty="0" smtClean="0"/>
          </a:p>
          <a:p>
            <a:pPr lvl="1"/>
            <a:r>
              <a:rPr lang="fr-FR" sz="1200" dirty="0" smtClean="0"/>
              <a:t>Production batch </a:t>
            </a:r>
            <a:r>
              <a:rPr lang="fr-FR" sz="1200" dirty="0" err="1" smtClean="0"/>
              <a:t>received</a:t>
            </a:r>
            <a:r>
              <a:rPr lang="fr-FR" sz="1200" dirty="0" smtClean="0"/>
              <a:t> Q3’10</a:t>
            </a:r>
          </a:p>
          <a:p>
            <a:pPr lvl="1"/>
            <a:r>
              <a:rPr lang="fr-FR" sz="1200" dirty="0" smtClean="0">
                <a:solidFill>
                  <a:srgbClr val="0000FF"/>
                </a:solidFill>
              </a:rPr>
              <a:t>64 </a:t>
            </a:r>
            <a:r>
              <a:rPr lang="fr-FR" sz="1200" dirty="0" err="1" smtClean="0">
                <a:solidFill>
                  <a:srgbClr val="0000FF"/>
                </a:solidFill>
              </a:rPr>
              <a:t>channels</a:t>
            </a:r>
            <a:r>
              <a:rPr lang="fr-FR" sz="1200" dirty="0" smtClean="0"/>
              <a:t>, variable gain charge </a:t>
            </a:r>
            <a:r>
              <a:rPr lang="fr-FR" sz="1200" dirty="0" err="1" smtClean="0"/>
              <a:t>amp</a:t>
            </a:r>
            <a:r>
              <a:rPr lang="fr-FR" sz="1200" dirty="0" smtClean="0"/>
              <a:t>, 12-bit ADC, digital </a:t>
            </a:r>
            <a:r>
              <a:rPr lang="fr-FR" sz="1200" dirty="0" err="1" smtClean="0"/>
              <a:t>logic</a:t>
            </a:r>
            <a:endParaRPr lang="fr-FR" sz="1200" dirty="0" smtClean="0"/>
          </a:p>
          <a:p>
            <a:pPr lvl="1"/>
            <a:r>
              <a:rPr lang="fr-FR" sz="1200" dirty="0" smtClean="0"/>
              <a:t>Power-</a:t>
            </a:r>
            <a:r>
              <a:rPr lang="fr-FR" sz="1200" dirty="0" err="1" smtClean="0"/>
              <a:t>pulsed</a:t>
            </a:r>
            <a:r>
              <a:rPr lang="fr-FR" sz="1200" dirty="0" smtClean="0"/>
              <a:t> → 25 </a:t>
            </a:r>
            <a:r>
              <a:rPr lang="el-GR" sz="1200" dirty="0" smtClean="0"/>
              <a:t>μ</a:t>
            </a:r>
            <a:r>
              <a:rPr lang="fr-FR" sz="1200" dirty="0" smtClean="0"/>
              <a:t>W/</a:t>
            </a:r>
            <a:r>
              <a:rPr lang="fr-FR" sz="1200" dirty="0" err="1" smtClean="0"/>
              <a:t>channel</a:t>
            </a:r>
            <a:endParaRPr lang="fr-FR" sz="1200" dirty="0" smtClean="0"/>
          </a:p>
          <a:p>
            <a:pPr lvl="1"/>
            <a:endParaRPr lang="fr-FR" sz="1200" dirty="0" smtClean="0"/>
          </a:p>
          <a:p>
            <a:pPr>
              <a:buFont typeface="Arial" pitchFamily="34" charset="0"/>
              <a:buNone/>
            </a:pPr>
            <a:r>
              <a:rPr lang="fr-FR" sz="1400" dirty="0" smtClean="0"/>
              <a:t>Power </a:t>
            </a:r>
            <a:r>
              <a:rPr lang="fr-FR" sz="1400" dirty="0" err="1" smtClean="0"/>
              <a:t>pulsing</a:t>
            </a:r>
            <a:endParaRPr lang="fr-FR" sz="1400" dirty="0" smtClean="0"/>
          </a:p>
          <a:p>
            <a:pPr lvl="1"/>
            <a:r>
              <a:rPr lang="fr-FR" sz="1200" dirty="0" smtClean="0"/>
              <a:t>Variable </a:t>
            </a:r>
            <a:r>
              <a:rPr lang="fr-FR" sz="1200" dirty="0" err="1" smtClean="0"/>
              <a:t>current</a:t>
            </a:r>
            <a:r>
              <a:rPr lang="fr-FR" sz="1200" dirty="0" smtClean="0"/>
              <a:t> </a:t>
            </a:r>
            <a:r>
              <a:rPr lang="fr-FR" sz="1200" dirty="0" err="1" smtClean="0"/>
              <a:t>consumption</a:t>
            </a:r>
            <a:r>
              <a:rPr lang="fr-FR" sz="1200" dirty="0" smtClean="0"/>
              <a:t>  </a:t>
            </a:r>
            <a:r>
              <a:rPr lang="fr-FR" sz="1200" dirty="0" err="1" smtClean="0"/>
              <a:t>according</a:t>
            </a:r>
            <a:r>
              <a:rPr lang="fr-FR" sz="1200" dirty="0" smtClean="0"/>
              <a:t> to state</a:t>
            </a:r>
          </a:p>
          <a:p>
            <a:pPr lvl="1"/>
            <a:r>
              <a:rPr lang="fr-FR" sz="1200" dirty="0" smtClean="0"/>
              <a:t>1 </a:t>
            </a:r>
            <a:r>
              <a:rPr lang="fr-FR" sz="1200" dirty="0" err="1" smtClean="0"/>
              <a:t>slab</a:t>
            </a:r>
            <a:r>
              <a:rPr lang="fr-FR" sz="1200" dirty="0" smtClean="0"/>
              <a:t> : 0 to 10 </a:t>
            </a:r>
            <a:r>
              <a:rPr lang="fr-FR" sz="1200" dirty="0" err="1" smtClean="0"/>
              <a:t>Amps</a:t>
            </a:r>
            <a:r>
              <a:rPr lang="fr-FR" sz="1200" dirty="0" smtClean="0"/>
              <a:t> pulses </a:t>
            </a:r>
          </a:p>
          <a:p>
            <a:pPr lvl="1">
              <a:buFont typeface="Arial" pitchFamily="34" charset="0"/>
              <a:buNone/>
            </a:pPr>
            <a:r>
              <a:rPr lang="fr-FR" sz="1200" dirty="0" smtClean="0"/>
              <a:t>     of 1 ms </a:t>
            </a:r>
            <a:r>
              <a:rPr lang="fr-FR" sz="1200" dirty="0" err="1" smtClean="0"/>
              <a:t>at</a:t>
            </a:r>
            <a:r>
              <a:rPr lang="fr-FR" sz="1200" dirty="0" smtClean="0"/>
              <a:t> 5 Hz</a:t>
            </a:r>
          </a:p>
          <a:p>
            <a:pPr>
              <a:buFont typeface="Arial" pitchFamily="34" charset="0"/>
              <a:buNone/>
            </a:pPr>
            <a:endParaRPr lang="fr-FR" sz="1400" dirty="0"/>
          </a:p>
        </p:txBody>
      </p:sp>
      <p:pic>
        <p:nvPicPr>
          <p:cNvPr id="7" name="Picture 2" descr="layout S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3765" y="908720"/>
            <a:ext cx="1775815" cy="191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397"/>
              </p:ext>
            </p:extLst>
          </p:nvPr>
        </p:nvGraphicFramePr>
        <p:xfrm>
          <a:off x="118099" y="2820838"/>
          <a:ext cx="4479504" cy="11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r:id="rId5" imgW="4288536" imgH="1060704" progId="">
                  <p:embed/>
                </p:oleObj>
              </mc:Choice>
              <mc:Fallback>
                <p:oleObj r:id="rId5" imgW="4288536" imgH="106070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99" y="2820838"/>
                        <a:ext cx="4479504" cy="1103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446299" y="19382"/>
            <a:ext cx="4437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Readout for the ECAL with silicon diodes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95586" y="371113"/>
            <a:ext cx="12955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SKIROC-2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388189" y="2996951"/>
            <a:ext cx="8591909" cy="1233429"/>
          </a:xfrm>
          <a:custGeom>
            <a:avLst/>
            <a:gdLst>
              <a:gd name="connsiteX0" fmla="*/ 0 w 8591909"/>
              <a:gd name="connsiteY0" fmla="*/ 1431985 h 1613139"/>
              <a:gd name="connsiteX1" fmla="*/ 879894 w 8591909"/>
              <a:gd name="connsiteY1" fmla="*/ 1449237 h 1613139"/>
              <a:gd name="connsiteX2" fmla="*/ 940279 w 8591909"/>
              <a:gd name="connsiteY2" fmla="*/ 1457864 h 1613139"/>
              <a:gd name="connsiteX3" fmla="*/ 1164566 w 8591909"/>
              <a:gd name="connsiteY3" fmla="*/ 1483743 h 1613139"/>
              <a:gd name="connsiteX4" fmla="*/ 1449237 w 8591909"/>
              <a:gd name="connsiteY4" fmla="*/ 1492370 h 1613139"/>
              <a:gd name="connsiteX5" fmla="*/ 2053086 w 8591909"/>
              <a:gd name="connsiteY5" fmla="*/ 1492370 h 1613139"/>
              <a:gd name="connsiteX6" fmla="*/ 2096219 w 8591909"/>
              <a:gd name="connsiteY6" fmla="*/ 1500996 h 1613139"/>
              <a:gd name="connsiteX7" fmla="*/ 2216988 w 8591909"/>
              <a:gd name="connsiteY7" fmla="*/ 1509622 h 1613139"/>
              <a:gd name="connsiteX8" fmla="*/ 2268747 w 8591909"/>
              <a:gd name="connsiteY8" fmla="*/ 1526875 h 1613139"/>
              <a:gd name="connsiteX9" fmla="*/ 2398143 w 8591909"/>
              <a:gd name="connsiteY9" fmla="*/ 1552754 h 1613139"/>
              <a:gd name="connsiteX10" fmla="*/ 2441275 w 8591909"/>
              <a:gd name="connsiteY10" fmla="*/ 1561381 h 1613139"/>
              <a:gd name="connsiteX11" fmla="*/ 2501660 w 8591909"/>
              <a:gd name="connsiteY11" fmla="*/ 1570007 h 1613139"/>
              <a:gd name="connsiteX12" fmla="*/ 2605177 w 8591909"/>
              <a:gd name="connsiteY12" fmla="*/ 1587260 h 1613139"/>
              <a:gd name="connsiteX13" fmla="*/ 2656936 w 8591909"/>
              <a:gd name="connsiteY13" fmla="*/ 1595887 h 1613139"/>
              <a:gd name="connsiteX14" fmla="*/ 2743200 w 8591909"/>
              <a:gd name="connsiteY14" fmla="*/ 1613139 h 1613139"/>
              <a:gd name="connsiteX15" fmla="*/ 3252158 w 8591909"/>
              <a:gd name="connsiteY15" fmla="*/ 1595887 h 1613139"/>
              <a:gd name="connsiteX16" fmla="*/ 3329796 w 8591909"/>
              <a:gd name="connsiteY16" fmla="*/ 1578634 h 1613139"/>
              <a:gd name="connsiteX17" fmla="*/ 3390181 w 8591909"/>
              <a:gd name="connsiteY17" fmla="*/ 1570007 h 1613139"/>
              <a:gd name="connsiteX18" fmla="*/ 3441939 w 8591909"/>
              <a:gd name="connsiteY18" fmla="*/ 1561381 h 1613139"/>
              <a:gd name="connsiteX19" fmla="*/ 3493698 w 8591909"/>
              <a:gd name="connsiteY19" fmla="*/ 1544128 h 1613139"/>
              <a:gd name="connsiteX20" fmla="*/ 3536830 w 8591909"/>
              <a:gd name="connsiteY20" fmla="*/ 1535502 h 1613139"/>
              <a:gd name="connsiteX21" fmla="*/ 4011283 w 8591909"/>
              <a:gd name="connsiteY21" fmla="*/ 1526875 h 1613139"/>
              <a:gd name="connsiteX22" fmla="*/ 4088920 w 8591909"/>
              <a:gd name="connsiteY22" fmla="*/ 1492370 h 1613139"/>
              <a:gd name="connsiteX23" fmla="*/ 4132053 w 8591909"/>
              <a:gd name="connsiteY23" fmla="*/ 1475117 h 1613139"/>
              <a:gd name="connsiteX24" fmla="*/ 4166558 w 8591909"/>
              <a:gd name="connsiteY24" fmla="*/ 1466490 h 1613139"/>
              <a:gd name="connsiteX25" fmla="*/ 4270075 w 8591909"/>
              <a:gd name="connsiteY25" fmla="*/ 1406105 h 1613139"/>
              <a:gd name="connsiteX26" fmla="*/ 4304581 w 8591909"/>
              <a:gd name="connsiteY26" fmla="*/ 1354347 h 1613139"/>
              <a:gd name="connsiteX27" fmla="*/ 4364966 w 8591909"/>
              <a:gd name="connsiteY27" fmla="*/ 1276709 h 1613139"/>
              <a:gd name="connsiteX28" fmla="*/ 4390845 w 8591909"/>
              <a:gd name="connsiteY28" fmla="*/ 1250830 h 1613139"/>
              <a:gd name="connsiteX29" fmla="*/ 4408098 w 8591909"/>
              <a:gd name="connsiteY29" fmla="*/ 1216324 h 1613139"/>
              <a:gd name="connsiteX30" fmla="*/ 4485736 w 8591909"/>
              <a:gd name="connsiteY30" fmla="*/ 1121434 h 1613139"/>
              <a:gd name="connsiteX31" fmla="*/ 4520241 w 8591909"/>
              <a:gd name="connsiteY31" fmla="*/ 1052422 h 1613139"/>
              <a:gd name="connsiteX32" fmla="*/ 4528868 w 8591909"/>
              <a:gd name="connsiteY32" fmla="*/ 1009290 h 1613139"/>
              <a:gd name="connsiteX33" fmla="*/ 4563373 w 8591909"/>
              <a:gd name="connsiteY33" fmla="*/ 948905 h 1613139"/>
              <a:gd name="connsiteX34" fmla="*/ 4580626 w 8591909"/>
              <a:gd name="connsiteY34" fmla="*/ 888520 h 1613139"/>
              <a:gd name="connsiteX35" fmla="*/ 4615132 w 8591909"/>
              <a:gd name="connsiteY35" fmla="*/ 836762 h 1613139"/>
              <a:gd name="connsiteX36" fmla="*/ 4632385 w 8591909"/>
              <a:gd name="connsiteY36" fmla="*/ 802256 h 1613139"/>
              <a:gd name="connsiteX37" fmla="*/ 4649637 w 8591909"/>
              <a:gd name="connsiteY37" fmla="*/ 759124 h 1613139"/>
              <a:gd name="connsiteX38" fmla="*/ 4692769 w 8591909"/>
              <a:gd name="connsiteY38" fmla="*/ 672860 h 1613139"/>
              <a:gd name="connsiteX39" fmla="*/ 4710022 w 8591909"/>
              <a:gd name="connsiteY39" fmla="*/ 638354 h 1613139"/>
              <a:gd name="connsiteX40" fmla="*/ 4779034 w 8591909"/>
              <a:gd name="connsiteY40" fmla="*/ 560717 h 1613139"/>
              <a:gd name="connsiteX41" fmla="*/ 4839419 w 8591909"/>
              <a:gd name="connsiteY41" fmla="*/ 526211 h 1613139"/>
              <a:gd name="connsiteX42" fmla="*/ 4865298 w 8591909"/>
              <a:gd name="connsiteY42" fmla="*/ 508958 h 1613139"/>
              <a:gd name="connsiteX43" fmla="*/ 4917056 w 8591909"/>
              <a:gd name="connsiteY43" fmla="*/ 491705 h 1613139"/>
              <a:gd name="connsiteX44" fmla="*/ 4942936 w 8591909"/>
              <a:gd name="connsiteY44" fmla="*/ 474453 h 1613139"/>
              <a:gd name="connsiteX45" fmla="*/ 4968815 w 8591909"/>
              <a:gd name="connsiteY45" fmla="*/ 465826 h 1613139"/>
              <a:gd name="connsiteX46" fmla="*/ 5011947 w 8591909"/>
              <a:gd name="connsiteY46" fmla="*/ 448573 h 1613139"/>
              <a:gd name="connsiteX47" fmla="*/ 5037826 w 8591909"/>
              <a:gd name="connsiteY47" fmla="*/ 439947 h 1613139"/>
              <a:gd name="connsiteX48" fmla="*/ 5098211 w 8591909"/>
              <a:gd name="connsiteY48" fmla="*/ 422694 h 1613139"/>
              <a:gd name="connsiteX49" fmla="*/ 5184475 w 8591909"/>
              <a:gd name="connsiteY49" fmla="*/ 388188 h 1613139"/>
              <a:gd name="connsiteX50" fmla="*/ 5218981 w 8591909"/>
              <a:gd name="connsiteY50" fmla="*/ 362309 h 1613139"/>
              <a:gd name="connsiteX51" fmla="*/ 5253486 w 8591909"/>
              <a:gd name="connsiteY51" fmla="*/ 353683 h 1613139"/>
              <a:gd name="connsiteX52" fmla="*/ 5348377 w 8591909"/>
              <a:gd name="connsiteY52" fmla="*/ 336430 h 1613139"/>
              <a:gd name="connsiteX53" fmla="*/ 5426015 w 8591909"/>
              <a:gd name="connsiteY53" fmla="*/ 301924 h 1613139"/>
              <a:gd name="connsiteX54" fmla="*/ 5477773 w 8591909"/>
              <a:gd name="connsiteY54" fmla="*/ 284671 h 1613139"/>
              <a:gd name="connsiteX55" fmla="*/ 5529532 w 8591909"/>
              <a:gd name="connsiteY55" fmla="*/ 258792 h 1613139"/>
              <a:gd name="connsiteX56" fmla="*/ 5572664 w 8591909"/>
              <a:gd name="connsiteY56" fmla="*/ 241539 h 1613139"/>
              <a:gd name="connsiteX57" fmla="*/ 5598543 w 8591909"/>
              <a:gd name="connsiteY57" fmla="*/ 224287 h 1613139"/>
              <a:gd name="connsiteX58" fmla="*/ 5684807 w 8591909"/>
              <a:gd name="connsiteY58" fmla="*/ 198407 h 1613139"/>
              <a:gd name="connsiteX59" fmla="*/ 5727939 w 8591909"/>
              <a:gd name="connsiteY59" fmla="*/ 181154 h 1613139"/>
              <a:gd name="connsiteX60" fmla="*/ 5779698 w 8591909"/>
              <a:gd name="connsiteY60" fmla="*/ 155275 h 1613139"/>
              <a:gd name="connsiteX61" fmla="*/ 5900468 w 8591909"/>
              <a:gd name="connsiteY61" fmla="*/ 120770 h 1613139"/>
              <a:gd name="connsiteX62" fmla="*/ 5969479 w 8591909"/>
              <a:gd name="connsiteY62" fmla="*/ 103517 h 1613139"/>
              <a:gd name="connsiteX63" fmla="*/ 6090249 w 8591909"/>
              <a:gd name="connsiteY63" fmla="*/ 60385 h 1613139"/>
              <a:gd name="connsiteX64" fmla="*/ 6150634 w 8591909"/>
              <a:gd name="connsiteY64" fmla="*/ 51758 h 1613139"/>
              <a:gd name="connsiteX65" fmla="*/ 6521569 w 8591909"/>
              <a:gd name="connsiteY65" fmla="*/ 34505 h 1613139"/>
              <a:gd name="connsiteX66" fmla="*/ 6556075 w 8591909"/>
              <a:gd name="connsiteY66" fmla="*/ 25879 h 1613139"/>
              <a:gd name="connsiteX67" fmla="*/ 6685471 w 8591909"/>
              <a:gd name="connsiteY67" fmla="*/ 8626 h 1613139"/>
              <a:gd name="connsiteX68" fmla="*/ 6780362 w 8591909"/>
              <a:gd name="connsiteY68" fmla="*/ 0 h 1613139"/>
              <a:gd name="connsiteX69" fmla="*/ 6883879 w 8591909"/>
              <a:gd name="connsiteY69" fmla="*/ 17253 h 1613139"/>
              <a:gd name="connsiteX70" fmla="*/ 6996022 w 8591909"/>
              <a:gd name="connsiteY70" fmla="*/ 60385 h 1613139"/>
              <a:gd name="connsiteX71" fmla="*/ 7341079 w 8591909"/>
              <a:gd name="connsiteY71" fmla="*/ 51758 h 1613139"/>
              <a:gd name="connsiteX72" fmla="*/ 7392837 w 8591909"/>
              <a:gd name="connsiteY72" fmla="*/ 43132 h 1613139"/>
              <a:gd name="connsiteX73" fmla="*/ 7694762 w 8591909"/>
              <a:gd name="connsiteY73" fmla="*/ 51758 h 1613139"/>
              <a:gd name="connsiteX74" fmla="*/ 7763773 w 8591909"/>
              <a:gd name="connsiteY74" fmla="*/ 60385 h 1613139"/>
              <a:gd name="connsiteX75" fmla="*/ 7867290 w 8591909"/>
              <a:gd name="connsiteY75" fmla="*/ 77637 h 1613139"/>
              <a:gd name="connsiteX76" fmla="*/ 8367622 w 8591909"/>
              <a:gd name="connsiteY76" fmla="*/ 60385 h 1613139"/>
              <a:gd name="connsiteX77" fmla="*/ 8505645 w 8591909"/>
              <a:gd name="connsiteY77" fmla="*/ 43132 h 1613139"/>
              <a:gd name="connsiteX78" fmla="*/ 8557403 w 8591909"/>
              <a:gd name="connsiteY78" fmla="*/ 34505 h 1613139"/>
              <a:gd name="connsiteX79" fmla="*/ 8591909 w 8591909"/>
              <a:gd name="connsiteY79" fmla="*/ 25879 h 161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591909" h="1613139">
                <a:moveTo>
                  <a:pt x="0" y="1431985"/>
                </a:moveTo>
                <a:cubicBezTo>
                  <a:pt x="335431" y="1479901"/>
                  <a:pt x="-21838" y="1431556"/>
                  <a:pt x="879894" y="1449237"/>
                </a:cubicBezTo>
                <a:cubicBezTo>
                  <a:pt x="900223" y="1449636"/>
                  <a:pt x="920151" y="1454988"/>
                  <a:pt x="940279" y="1457864"/>
                </a:cubicBezTo>
                <a:cubicBezTo>
                  <a:pt x="1030619" y="1503034"/>
                  <a:pt x="965911" y="1476519"/>
                  <a:pt x="1164566" y="1483743"/>
                </a:cubicBezTo>
                <a:lnTo>
                  <a:pt x="1449237" y="1492370"/>
                </a:lnTo>
                <a:cubicBezTo>
                  <a:pt x="1739831" y="1481607"/>
                  <a:pt x="1709411" y="1478050"/>
                  <a:pt x="2053086" y="1492370"/>
                </a:cubicBezTo>
                <a:cubicBezTo>
                  <a:pt x="2067736" y="1492980"/>
                  <a:pt x="2081637" y="1499461"/>
                  <a:pt x="2096219" y="1500996"/>
                </a:cubicBezTo>
                <a:cubicBezTo>
                  <a:pt x="2136356" y="1505221"/>
                  <a:pt x="2176732" y="1506747"/>
                  <a:pt x="2216988" y="1509622"/>
                </a:cubicBezTo>
                <a:cubicBezTo>
                  <a:pt x="2234241" y="1515373"/>
                  <a:pt x="2251175" y="1522189"/>
                  <a:pt x="2268747" y="1526875"/>
                </a:cubicBezTo>
                <a:cubicBezTo>
                  <a:pt x="2334947" y="1544529"/>
                  <a:pt x="2339046" y="1542009"/>
                  <a:pt x="2398143" y="1552754"/>
                </a:cubicBezTo>
                <a:cubicBezTo>
                  <a:pt x="2412569" y="1555377"/>
                  <a:pt x="2426812" y="1558971"/>
                  <a:pt x="2441275" y="1561381"/>
                </a:cubicBezTo>
                <a:cubicBezTo>
                  <a:pt x="2461331" y="1564724"/>
                  <a:pt x="2481576" y="1566836"/>
                  <a:pt x="2501660" y="1570007"/>
                </a:cubicBezTo>
                <a:lnTo>
                  <a:pt x="2605177" y="1587260"/>
                </a:lnTo>
                <a:cubicBezTo>
                  <a:pt x="2622430" y="1590136"/>
                  <a:pt x="2639785" y="1592457"/>
                  <a:pt x="2656936" y="1595887"/>
                </a:cubicBezTo>
                <a:lnTo>
                  <a:pt x="2743200" y="1613139"/>
                </a:lnTo>
                <a:cubicBezTo>
                  <a:pt x="2871016" y="1610234"/>
                  <a:pt x="3097241" y="1610641"/>
                  <a:pt x="3252158" y="1595887"/>
                </a:cubicBezTo>
                <a:cubicBezTo>
                  <a:pt x="3375444" y="1584145"/>
                  <a:pt x="3254802" y="1593633"/>
                  <a:pt x="3329796" y="1578634"/>
                </a:cubicBezTo>
                <a:cubicBezTo>
                  <a:pt x="3349734" y="1574646"/>
                  <a:pt x="3370085" y="1573099"/>
                  <a:pt x="3390181" y="1570007"/>
                </a:cubicBezTo>
                <a:cubicBezTo>
                  <a:pt x="3407468" y="1567347"/>
                  <a:pt x="3424686" y="1564256"/>
                  <a:pt x="3441939" y="1561381"/>
                </a:cubicBezTo>
                <a:cubicBezTo>
                  <a:pt x="3459192" y="1555630"/>
                  <a:pt x="3476153" y="1548913"/>
                  <a:pt x="3493698" y="1544128"/>
                </a:cubicBezTo>
                <a:cubicBezTo>
                  <a:pt x="3507843" y="1540270"/>
                  <a:pt x="3522176" y="1535990"/>
                  <a:pt x="3536830" y="1535502"/>
                </a:cubicBezTo>
                <a:cubicBezTo>
                  <a:pt x="3694919" y="1530232"/>
                  <a:pt x="3853132" y="1529751"/>
                  <a:pt x="4011283" y="1526875"/>
                </a:cubicBezTo>
                <a:cubicBezTo>
                  <a:pt x="4055805" y="1497193"/>
                  <a:pt x="4021167" y="1517007"/>
                  <a:pt x="4088920" y="1492370"/>
                </a:cubicBezTo>
                <a:cubicBezTo>
                  <a:pt x="4103473" y="1487078"/>
                  <a:pt x="4117362" y="1480014"/>
                  <a:pt x="4132053" y="1475117"/>
                </a:cubicBezTo>
                <a:cubicBezTo>
                  <a:pt x="4143300" y="1471368"/>
                  <a:pt x="4155614" y="1471050"/>
                  <a:pt x="4166558" y="1466490"/>
                </a:cubicBezTo>
                <a:cubicBezTo>
                  <a:pt x="4186638" y="1458123"/>
                  <a:pt x="4249537" y="1429210"/>
                  <a:pt x="4270075" y="1406105"/>
                </a:cubicBezTo>
                <a:cubicBezTo>
                  <a:pt x="4283851" y="1390607"/>
                  <a:pt x="4291851" y="1370714"/>
                  <a:pt x="4304581" y="1354347"/>
                </a:cubicBezTo>
                <a:cubicBezTo>
                  <a:pt x="4324709" y="1328468"/>
                  <a:pt x="4341783" y="1299892"/>
                  <a:pt x="4364966" y="1276709"/>
                </a:cubicBezTo>
                <a:cubicBezTo>
                  <a:pt x="4373592" y="1268083"/>
                  <a:pt x="4383754" y="1260757"/>
                  <a:pt x="4390845" y="1250830"/>
                </a:cubicBezTo>
                <a:cubicBezTo>
                  <a:pt x="4398319" y="1240366"/>
                  <a:pt x="4400965" y="1227024"/>
                  <a:pt x="4408098" y="1216324"/>
                </a:cubicBezTo>
                <a:cubicBezTo>
                  <a:pt x="4447485" y="1157243"/>
                  <a:pt x="4447877" y="1159291"/>
                  <a:pt x="4485736" y="1121434"/>
                </a:cubicBezTo>
                <a:cubicBezTo>
                  <a:pt x="4512097" y="1015983"/>
                  <a:pt x="4469970" y="1165531"/>
                  <a:pt x="4520241" y="1052422"/>
                </a:cubicBezTo>
                <a:cubicBezTo>
                  <a:pt x="4526196" y="1039024"/>
                  <a:pt x="4524231" y="1023200"/>
                  <a:pt x="4528868" y="1009290"/>
                </a:cubicBezTo>
                <a:cubicBezTo>
                  <a:pt x="4536165" y="987400"/>
                  <a:pt x="4550752" y="967837"/>
                  <a:pt x="4563373" y="948905"/>
                </a:cubicBezTo>
                <a:cubicBezTo>
                  <a:pt x="4569124" y="928777"/>
                  <a:pt x="4571853" y="907527"/>
                  <a:pt x="4580626" y="888520"/>
                </a:cubicBezTo>
                <a:cubicBezTo>
                  <a:pt x="4589315" y="869693"/>
                  <a:pt x="4605859" y="855308"/>
                  <a:pt x="4615132" y="836762"/>
                </a:cubicBezTo>
                <a:cubicBezTo>
                  <a:pt x="4620883" y="825260"/>
                  <a:pt x="4627162" y="814007"/>
                  <a:pt x="4632385" y="802256"/>
                </a:cubicBezTo>
                <a:cubicBezTo>
                  <a:pt x="4638674" y="788106"/>
                  <a:pt x="4643089" y="773156"/>
                  <a:pt x="4649637" y="759124"/>
                </a:cubicBezTo>
                <a:cubicBezTo>
                  <a:pt x="4663232" y="729991"/>
                  <a:pt x="4678392" y="701615"/>
                  <a:pt x="4692769" y="672860"/>
                </a:cubicBezTo>
                <a:cubicBezTo>
                  <a:pt x="4698520" y="661358"/>
                  <a:pt x="4702889" y="649054"/>
                  <a:pt x="4710022" y="638354"/>
                </a:cubicBezTo>
                <a:cubicBezTo>
                  <a:pt x="4730767" y="607238"/>
                  <a:pt x="4743579" y="584354"/>
                  <a:pt x="4779034" y="560717"/>
                </a:cubicBezTo>
                <a:cubicBezTo>
                  <a:pt x="4842084" y="518683"/>
                  <a:pt x="4762806" y="569990"/>
                  <a:pt x="4839419" y="526211"/>
                </a:cubicBezTo>
                <a:cubicBezTo>
                  <a:pt x="4848421" y="521067"/>
                  <a:pt x="4855824" y="513169"/>
                  <a:pt x="4865298" y="508958"/>
                </a:cubicBezTo>
                <a:cubicBezTo>
                  <a:pt x="4881916" y="501572"/>
                  <a:pt x="4900437" y="499091"/>
                  <a:pt x="4917056" y="491705"/>
                </a:cubicBezTo>
                <a:cubicBezTo>
                  <a:pt x="4926530" y="487494"/>
                  <a:pt x="4933663" y="479090"/>
                  <a:pt x="4942936" y="474453"/>
                </a:cubicBezTo>
                <a:cubicBezTo>
                  <a:pt x="4951069" y="470387"/>
                  <a:pt x="4960301" y="469019"/>
                  <a:pt x="4968815" y="465826"/>
                </a:cubicBezTo>
                <a:cubicBezTo>
                  <a:pt x="4983314" y="460389"/>
                  <a:pt x="4997448" y="454010"/>
                  <a:pt x="5011947" y="448573"/>
                </a:cubicBezTo>
                <a:cubicBezTo>
                  <a:pt x="5020461" y="445380"/>
                  <a:pt x="5029083" y="442445"/>
                  <a:pt x="5037826" y="439947"/>
                </a:cubicBezTo>
                <a:cubicBezTo>
                  <a:pt x="5059705" y="433696"/>
                  <a:pt x="5077534" y="431556"/>
                  <a:pt x="5098211" y="422694"/>
                </a:cubicBezTo>
                <a:cubicBezTo>
                  <a:pt x="5187069" y="384612"/>
                  <a:pt x="5066657" y="427462"/>
                  <a:pt x="5184475" y="388188"/>
                </a:cubicBezTo>
                <a:cubicBezTo>
                  <a:pt x="5195977" y="379562"/>
                  <a:pt x="5206121" y="368739"/>
                  <a:pt x="5218981" y="362309"/>
                </a:cubicBezTo>
                <a:cubicBezTo>
                  <a:pt x="5229585" y="357007"/>
                  <a:pt x="5241913" y="356255"/>
                  <a:pt x="5253486" y="353683"/>
                </a:cubicBezTo>
                <a:cubicBezTo>
                  <a:pt x="5289668" y="345642"/>
                  <a:pt x="5310907" y="342675"/>
                  <a:pt x="5348377" y="336430"/>
                </a:cubicBezTo>
                <a:cubicBezTo>
                  <a:pt x="5384537" y="318350"/>
                  <a:pt x="5385629" y="316610"/>
                  <a:pt x="5426015" y="301924"/>
                </a:cubicBezTo>
                <a:cubicBezTo>
                  <a:pt x="5443106" y="295709"/>
                  <a:pt x="5460986" y="291666"/>
                  <a:pt x="5477773" y="284671"/>
                </a:cubicBezTo>
                <a:cubicBezTo>
                  <a:pt x="5495579" y="277252"/>
                  <a:pt x="5511972" y="266774"/>
                  <a:pt x="5529532" y="258792"/>
                </a:cubicBezTo>
                <a:cubicBezTo>
                  <a:pt x="5543629" y="252384"/>
                  <a:pt x="5558814" y="248464"/>
                  <a:pt x="5572664" y="241539"/>
                </a:cubicBezTo>
                <a:cubicBezTo>
                  <a:pt x="5581937" y="236903"/>
                  <a:pt x="5588867" y="228009"/>
                  <a:pt x="5598543" y="224287"/>
                </a:cubicBezTo>
                <a:cubicBezTo>
                  <a:pt x="5626563" y="213510"/>
                  <a:pt x="5656327" y="207901"/>
                  <a:pt x="5684807" y="198407"/>
                </a:cubicBezTo>
                <a:cubicBezTo>
                  <a:pt x="5699497" y="193510"/>
                  <a:pt x="5713842" y="187562"/>
                  <a:pt x="5727939" y="181154"/>
                </a:cubicBezTo>
                <a:cubicBezTo>
                  <a:pt x="5745499" y="173172"/>
                  <a:pt x="5761492" y="161647"/>
                  <a:pt x="5779698" y="155275"/>
                </a:cubicBezTo>
                <a:cubicBezTo>
                  <a:pt x="5819215" y="141444"/>
                  <a:pt x="5859851" y="130924"/>
                  <a:pt x="5900468" y="120770"/>
                </a:cubicBezTo>
                <a:cubicBezTo>
                  <a:pt x="5923472" y="115019"/>
                  <a:pt x="5946984" y="111015"/>
                  <a:pt x="5969479" y="103517"/>
                </a:cubicBezTo>
                <a:cubicBezTo>
                  <a:pt x="6061698" y="72777"/>
                  <a:pt x="5996770" y="80416"/>
                  <a:pt x="6090249" y="60385"/>
                </a:cubicBezTo>
                <a:cubicBezTo>
                  <a:pt x="6110130" y="56125"/>
                  <a:pt x="6130458" y="54280"/>
                  <a:pt x="6150634" y="51758"/>
                </a:cubicBezTo>
                <a:cubicBezTo>
                  <a:pt x="6300065" y="33079"/>
                  <a:pt x="6297716" y="41089"/>
                  <a:pt x="6521569" y="34505"/>
                </a:cubicBezTo>
                <a:cubicBezTo>
                  <a:pt x="6533071" y="31630"/>
                  <a:pt x="6544449" y="28204"/>
                  <a:pt x="6556075" y="25879"/>
                </a:cubicBezTo>
                <a:cubicBezTo>
                  <a:pt x="6600604" y="16974"/>
                  <a:pt x="6639448" y="13228"/>
                  <a:pt x="6685471" y="8626"/>
                </a:cubicBezTo>
                <a:lnTo>
                  <a:pt x="6780362" y="0"/>
                </a:lnTo>
                <a:cubicBezTo>
                  <a:pt x="6797460" y="2137"/>
                  <a:pt x="6859448" y="7074"/>
                  <a:pt x="6883879" y="17253"/>
                </a:cubicBezTo>
                <a:cubicBezTo>
                  <a:pt x="6997591" y="64633"/>
                  <a:pt x="6909664" y="43112"/>
                  <a:pt x="6996022" y="60385"/>
                </a:cubicBezTo>
                <a:lnTo>
                  <a:pt x="7341079" y="51758"/>
                </a:lnTo>
                <a:cubicBezTo>
                  <a:pt x="7358553" y="50998"/>
                  <a:pt x="7375346" y="43132"/>
                  <a:pt x="7392837" y="43132"/>
                </a:cubicBezTo>
                <a:cubicBezTo>
                  <a:pt x="7493520" y="43132"/>
                  <a:pt x="7594120" y="48883"/>
                  <a:pt x="7694762" y="51758"/>
                </a:cubicBezTo>
                <a:lnTo>
                  <a:pt x="7763773" y="60385"/>
                </a:lnTo>
                <a:cubicBezTo>
                  <a:pt x="7853078" y="70892"/>
                  <a:pt x="7815790" y="60471"/>
                  <a:pt x="7867290" y="77637"/>
                </a:cubicBezTo>
                <a:lnTo>
                  <a:pt x="8367622" y="60385"/>
                </a:lnTo>
                <a:cubicBezTo>
                  <a:pt x="8400107" y="58355"/>
                  <a:pt x="8470522" y="48536"/>
                  <a:pt x="8505645" y="43132"/>
                </a:cubicBezTo>
                <a:cubicBezTo>
                  <a:pt x="8522932" y="40472"/>
                  <a:pt x="8540329" y="38299"/>
                  <a:pt x="8557403" y="34505"/>
                </a:cubicBezTo>
                <a:cubicBezTo>
                  <a:pt x="8600311" y="24970"/>
                  <a:pt x="8569668" y="25879"/>
                  <a:pt x="8591909" y="25879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765532" y="3747880"/>
            <a:ext cx="8130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KPIX 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2445" y="4524148"/>
            <a:ext cx="2038454" cy="118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5496" y="4404444"/>
            <a:ext cx="6390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1024 channels </a:t>
            </a:r>
            <a:r>
              <a:rPr lang="en-US" sz="1200" dirty="0"/>
              <a:t>intended </a:t>
            </a:r>
            <a:r>
              <a:rPr lang="en-US" sz="1200" u="sng" dirty="0"/>
              <a:t>to bump bond to Si detectors</a:t>
            </a:r>
            <a:r>
              <a:rPr lang="en-US" sz="1200" dirty="0"/>
              <a:t>, optimized for the ILC (1 </a:t>
            </a:r>
            <a:r>
              <a:rPr lang="en-US" sz="1200" dirty="0" err="1"/>
              <a:t>ms</a:t>
            </a:r>
            <a:r>
              <a:rPr lang="en-US" sz="1200" dirty="0"/>
              <a:t> trains, 5 Hz rate):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>
                <a:solidFill>
                  <a:srgbClr val="C00000"/>
                </a:solidFill>
              </a:rPr>
              <a:t>Low noise </a:t>
            </a:r>
            <a:r>
              <a:rPr lang="en-US" sz="1200" dirty="0"/>
              <a:t>dual range charge amplifier w 17 bit dynamic range.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>
                <a:solidFill>
                  <a:srgbClr val="C00000"/>
                </a:solidFill>
              </a:rPr>
              <a:t>Power modulation </a:t>
            </a:r>
            <a:r>
              <a:rPr lang="en-US" sz="1200" dirty="0"/>
              <a:t>w average power &lt;20 </a:t>
            </a:r>
            <a:r>
              <a:rPr lang="el-GR" sz="1200" dirty="0"/>
              <a:t>μ</a:t>
            </a:r>
            <a:r>
              <a:rPr lang="en-US" sz="1200" dirty="0"/>
              <a:t>W/channel (ILC mode).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/>
              <a:t>Up to 4 measurements during ILC train; each measurement is amplitude and bunch number.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>
                <a:solidFill>
                  <a:srgbClr val="C00000"/>
                </a:solidFill>
              </a:rPr>
              <a:t>Digitization </a:t>
            </a:r>
            <a:r>
              <a:rPr lang="en-US" sz="1200" dirty="0"/>
              <a:t>and readout during the inter-train period.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/>
              <a:t>Internal calibration system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/>
              <a:t>Noise Floor: 	0.15 </a:t>
            </a:r>
            <a:r>
              <a:rPr lang="en-US" sz="1200" dirty="0" err="1"/>
              <a:t>fC</a:t>
            </a:r>
            <a:r>
              <a:rPr lang="en-US" sz="1200" dirty="0"/>
              <a:t> (1000 e</a:t>
            </a:r>
            <a:r>
              <a:rPr lang="en-US" sz="1200" baseline="30000" dirty="0"/>
              <a:t>- </a:t>
            </a:r>
            <a:r>
              <a:rPr lang="en-US" sz="1200" dirty="0"/>
              <a:t> )</a:t>
            </a:r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/>
              <a:t>Peak signal (Auto-ranging) 	10 </a:t>
            </a:r>
            <a:r>
              <a:rPr lang="en-US" sz="1200" dirty="0" err="1"/>
              <a:t>pC</a:t>
            </a:r>
            <a:endParaRPr lang="en-US" sz="1200" dirty="0"/>
          </a:p>
          <a:p>
            <a:pPr marL="628650" lvl="1" indent="-171450">
              <a:buFont typeface="Wingdings" pitchFamily="2" charset="2"/>
              <a:buChar char="§"/>
            </a:pPr>
            <a:r>
              <a:rPr lang="en-US" sz="1200" dirty="0"/>
              <a:t>Trigger </a:t>
            </a:r>
            <a:r>
              <a:rPr lang="en-US" sz="1200" dirty="0" smtClean="0"/>
              <a:t>Threshold Selectable </a:t>
            </a:r>
            <a:r>
              <a:rPr lang="en-US" sz="1200" dirty="0"/>
              <a:t>(0.1 – 10 </a:t>
            </a:r>
            <a:r>
              <a:rPr lang="en-US" sz="1200" dirty="0" err="1"/>
              <a:t>fC</a:t>
            </a:r>
            <a:r>
              <a:rPr lang="en-US" sz="1200" dirty="0"/>
              <a:t>)</a:t>
            </a:r>
          </a:p>
        </p:txBody>
      </p:sp>
      <p:sp>
        <p:nvSpPr>
          <p:cNvPr id="13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14" name="ZoneTexte 13"/>
          <p:cNvSpPr txBox="1"/>
          <p:nvPr/>
        </p:nvSpPr>
        <p:spPr>
          <a:xfrm>
            <a:off x="7092280" y="-27384"/>
            <a:ext cx="202491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READOUT CHIP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26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10121"/>
          <a:stretch/>
        </p:blipFill>
        <p:spPr bwMode="auto">
          <a:xfrm>
            <a:off x="5941002" y="332350"/>
            <a:ext cx="3167502" cy="230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1"/>
          <a:stretch/>
        </p:blipFill>
        <p:spPr bwMode="auto">
          <a:xfrm>
            <a:off x="-11085" y="-27384"/>
            <a:ext cx="4290939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" y="3140968"/>
            <a:ext cx="3281536" cy="25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187624" y="4293096"/>
            <a:ext cx="1694752" cy="46004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800"/>
            </a:pPr>
            <a:r>
              <a:rPr lang="en-US" sz="2500" b="1" dirty="0">
                <a:solidFill>
                  <a:srgbClr val="FF0000"/>
                </a:solidFill>
                <a:ea typeface="DejaVu Sans" pitchFamily="2"/>
                <a:cs typeface="Lohit Hindi" pitchFamily="2"/>
              </a:rPr>
              <a:t>S/N ~ </a:t>
            </a:r>
            <a:r>
              <a:rPr lang="en-US" sz="2500" b="1" dirty="0" smtClean="0">
                <a:solidFill>
                  <a:srgbClr val="FF0000"/>
                </a:solidFill>
                <a:ea typeface="DejaVu Sans" pitchFamily="2"/>
                <a:cs typeface="Lohit Hindi" pitchFamily="2"/>
              </a:rPr>
              <a:t>14</a:t>
            </a:r>
            <a:endParaRPr lang="en-US" sz="2500" b="1" dirty="0">
              <a:solidFill>
                <a:srgbClr val="FF0000"/>
              </a:solidFill>
              <a:ea typeface="DejaVu Sans" pitchFamily="2"/>
              <a:cs typeface="Lohit Hindi" pitchFamily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5805264"/>
            <a:ext cx="2206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</a:t>
            </a:r>
            <a:r>
              <a:rPr lang="en-US" dirty="0" err="1" smtClean="0"/>
              <a:t>beam@DESY</a:t>
            </a:r>
            <a:r>
              <a:rPr lang="en-US" dirty="0" smtClean="0"/>
              <a:t> </a:t>
            </a:r>
          </a:p>
          <a:p>
            <a:r>
              <a:rPr lang="en-US" dirty="0" smtClean="0"/>
              <a:t>Summer 2012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5582985" y="2670186"/>
            <a:ext cx="326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 scintillator strips version</a:t>
            </a:r>
          </a:p>
          <a:p>
            <a:pPr algn="ctr"/>
            <a:r>
              <a:rPr lang="en-US" sz="1600" dirty="0" smtClean="0"/>
              <a:t> TB at DESY  (Oct. 2012)</a:t>
            </a:r>
            <a:endParaRPr lang="en-US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4283968" y="3501008"/>
            <a:ext cx="4942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Silicon ECAL – EHI (Extremely  High Integration)</a:t>
            </a:r>
          </a:p>
          <a:p>
            <a:pPr algn="ctr"/>
            <a:r>
              <a:rPr lang="en-US" sz="1600" dirty="0" smtClean="0"/>
              <a:t>from US colleagues will start TB soon at SLAC</a:t>
            </a:r>
            <a:endParaRPr lang="en-US" sz="1600" dirty="0"/>
          </a:p>
        </p:txBody>
      </p:sp>
      <p:pic>
        <p:nvPicPr>
          <p:cNvPr id="12" name="Picture 3" descr="G:\ILC\SiD\SiD stuff\ECAL TestBeam\set up 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4" r="17956" b="7885"/>
          <a:stretch/>
        </p:blipFill>
        <p:spPr bwMode="auto">
          <a:xfrm>
            <a:off x="5998011" y="4243868"/>
            <a:ext cx="2840853" cy="23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line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4355976" y="3356992"/>
            <a:ext cx="448741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line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2769115" y="4963937"/>
            <a:ext cx="3124281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ine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 flipV="1">
            <a:off x="2770976" y="1871938"/>
            <a:ext cx="3124281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à coins arrondis 10"/>
          <p:cNvSpPr/>
          <p:nvPr/>
        </p:nvSpPr>
        <p:spPr>
          <a:xfrm>
            <a:off x="107504" y="2352906"/>
            <a:ext cx="4032447" cy="10040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chemeClr val="tx1"/>
                </a:solidFill>
                <a:latin typeface="Arial" charset="0"/>
              </a:rPr>
              <a:t>ILD within CALICE </a:t>
            </a:r>
          </a:p>
          <a:p>
            <a:r>
              <a:rPr lang="en-US" sz="1600" dirty="0">
                <a:solidFill>
                  <a:schemeClr val="tx1"/>
                </a:solidFill>
                <a:latin typeface="Arial" charset="0"/>
              </a:rPr>
              <a:t>LLR, LAL,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LPNHE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LPC, LPSC, 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OMEGA,</a:t>
            </a:r>
          </a:p>
          <a:p>
            <a:r>
              <a:rPr lang="en-US" sz="1600" dirty="0">
                <a:solidFill>
                  <a:srgbClr val="0000FF"/>
                </a:solidFill>
                <a:latin typeface="Arial" charset="0"/>
              </a:rPr>
              <a:t>Kyushu University, Tokyo University, 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Nippon </a:t>
            </a:r>
            <a:r>
              <a:rPr lang="en-US" sz="1600" dirty="0">
                <a:solidFill>
                  <a:srgbClr val="0000FF"/>
                </a:solidFill>
                <a:latin typeface="Arial" charset="0"/>
              </a:rPr>
              <a:t>Dental University</a:t>
            </a:r>
            <a:r>
              <a:rPr lang="en-US" sz="1600" dirty="0">
                <a:solidFill>
                  <a:srgbClr val="000080"/>
                </a:solidFill>
                <a:latin typeface="Arial" charset="0"/>
              </a:rPr>
              <a:t>,  </a:t>
            </a:r>
            <a:r>
              <a:rPr lang="en-US" sz="1600" dirty="0">
                <a:solidFill>
                  <a:srgbClr val="006600"/>
                </a:solidFill>
                <a:latin typeface="Arial" charset="0"/>
              </a:rPr>
              <a:t>SKKU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499992" y="4429897"/>
            <a:ext cx="1224136" cy="8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9pPr>
          </a:lstStyle>
          <a:p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383596" y="1214996"/>
            <a:ext cx="1628564" cy="1034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chemeClr val="tx1"/>
                </a:solidFill>
                <a:latin typeface="Arial" charset="0"/>
              </a:rPr>
              <a:t>ILD-CALICE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, 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Univ. </a:t>
            </a:r>
            <a:r>
              <a:rPr lang="en-US" sz="1600" dirty="0" err="1" smtClean="0">
                <a:solidFill>
                  <a:srgbClr val="0000FF"/>
                </a:solidFill>
                <a:latin typeface="Arial" charset="0"/>
              </a:rPr>
              <a:t>Shinshu</a:t>
            </a:r>
            <a:r>
              <a:rPr lang="en-US" sz="1600" dirty="0" smtClean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1600" dirty="0" smtClean="0">
                <a:solidFill>
                  <a:srgbClr val="008000"/>
                </a:solidFill>
                <a:latin typeface="Arial" charset="0"/>
              </a:rPr>
              <a:t>SKKU</a:t>
            </a:r>
            <a:endParaRPr lang="en-US" sz="16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652392" y="4582297"/>
            <a:ext cx="1224136" cy="87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+mn-ea"/>
                <a:cs typeface="Times New Roman" pitchFamily="16" charset="0"/>
              </a:defRPr>
            </a:lvl9pPr>
          </a:lstStyle>
          <a:p>
            <a:endParaRPr lang="en-US" sz="1600" dirty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462657" y="4469550"/>
            <a:ext cx="1476164" cy="1034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>
                <a:solidFill>
                  <a:schemeClr val="tx1"/>
                </a:solidFill>
                <a:latin typeface="Arial" charset="0"/>
              </a:rPr>
              <a:t>SiD</a:t>
            </a:r>
            <a:r>
              <a:rPr lang="en-US" u="sng" dirty="0">
                <a:solidFill>
                  <a:schemeClr val="tx1"/>
                </a:solidFill>
                <a:latin typeface="Arial" charset="0"/>
              </a:rPr>
              <a:t> coll. </a:t>
            </a:r>
          </a:p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SLAC, UO,</a:t>
            </a:r>
          </a:p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UCSD,BNL </a:t>
            </a:r>
          </a:p>
        </p:txBody>
      </p:sp>
    </p:spTree>
    <p:extLst>
      <p:ext uri="{BB962C8B-B14F-4D97-AF65-F5344CB8AC3E}">
        <p14:creationId xmlns:p14="http://schemas.microsoft.com/office/powerpoint/2010/main" val="3749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4" name="Titre 8"/>
          <p:cNvSpPr txBox="1">
            <a:spLocks/>
          </p:cNvSpPr>
          <p:nvPr/>
        </p:nvSpPr>
        <p:spPr>
          <a:xfrm>
            <a:off x="1151620" y="0"/>
            <a:ext cx="4032448" cy="8086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0000FF"/>
                </a:solidFill>
                <a:ea typeface="DejaVu Sans" pitchFamily="2"/>
                <a:cs typeface="Lohit Hindi" pitchFamily="2"/>
              </a:rPr>
              <a:t>Developing a </a:t>
            </a:r>
            <a:r>
              <a:rPr lang="en-US" sz="2000" dirty="0" err="1" smtClean="0">
                <a:solidFill>
                  <a:srgbClr val="0000FF"/>
                </a:solidFill>
                <a:ea typeface="DejaVu Sans" pitchFamily="2"/>
                <a:cs typeface="Lohit Hindi" pitchFamily="2"/>
              </a:rPr>
              <a:t>leakless</a:t>
            </a:r>
            <a:r>
              <a:rPr lang="en-US" sz="2000" dirty="0" smtClean="0">
                <a:solidFill>
                  <a:srgbClr val="0000FF"/>
                </a:solidFill>
                <a:ea typeface="DejaVu Sans" pitchFamily="2"/>
                <a:cs typeface="Lohit Hindi" pitchFamily="2"/>
              </a:rPr>
              <a:t> water</a:t>
            </a:r>
          </a:p>
          <a:p>
            <a:r>
              <a:rPr lang="en-US" sz="2000" dirty="0" smtClean="0">
                <a:solidFill>
                  <a:srgbClr val="0000FF"/>
                </a:solidFill>
                <a:ea typeface="DejaVu Sans" pitchFamily="2"/>
                <a:cs typeface="Lohit Hindi" pitchFamily="2"/>
              </a:rPr>
              <a:t> cooling system</a:t>
            </a:r>
            <a:br>
              <a:rPr lang="en-US" sz="2000" dirty="0" smtClean="0">
                <a:solidFill>
                  <a:srgbClr val="0000FF"/>
                </a:solidFill>
                <a:ea typeface="DejaVu Sans" pitchFamily="2"/>
                <a:cs typeface="Lohit Hindi" pitchFamily="2"/>
              </a:rPr>
            </a:br>
            <a:endParaRPr lang="fr-FR" sz="2800" dirty="0">
              <a:solidFill>
                <a:srgbClr val="0000FF"/>
              </a:solidFill>
            </a:endParaRPr>
          </a:p>
        </p:txBody>
      </p:sp>
      <p:sp>
        <p:nvSpPr>
          <p:cNvPr id="5" name="Espace réservé du contenu 9"/>
          <p:cNvSpPr txBox="1">
            <a:spLocks/>
          </p:cNvSpPr>
          <p:nvPr/>
        </p:nvSpPr>
        <p:spPr>
          <a:xfrm>
            <a:off x="35496" y="1124744"/>
            <a:ext cx="6264696" cy="10349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buFont typeface="Arial" pitchFamily="34" charset="0"/>
              <a:buNone/>
              <a:defRPr sz="1800"/>
            </a:pPr>
            <a:r>
              <a:rPr lang="en-US" sz="1600" dirty="0" smtClean="0">
                <a:ea typeface="DejaVu Sans" pitchFamily="2"/>
                <a:cs typeface="Lohit Hindi" pitchFamily="2"/>
              </a:rPr>
              <a:t>Total ECAL </a:t>
            </a:r>
            <a:r>
              <a:rPr lang="en-US" sz="1600" u="sng" dirty="0" smtClean="0">
                <a:ea typeface="DejaVu Sans" pitchFamily="2"/>
                <a:cs typeface="Lohit Hindi" pitchFamily="2"/>
              </a:rPr>
              <a:t>power dissipation O(10 kW) </a:t>
            </a:r>
            <a:r>
              <a:rPr lang="en-US" sz="1600" dirty="0" smtClean="0">
                <a:ea typeface="DejaVu Sans" pitchFamily="2"/>
                <a:cs typeface="Lohit Hindi" pitchFamily="2"/>
              </a:rPr>
              <a:t>even at 25 µW/</a:t>
            </a:r>
            <a:r>
              <a:rPr lang="en-US" sz="1600" dirty="0" err="1" smtClean="0">
                <a:ea typeface="DejaVu Sans" pitchFamily="2"/>
                <a:cs typeface="Lohit Hindi" pitchFamily="2"/>
              </a:rPr>
              <a:t>ch</a:t>
            </a:r>
            <a:endParaRPr lang="en-US" sz="1600" dirty="0" smtClean="0">
              <a:ea typeface="DejaVu Sans" pitchFamily="2"/>
              <a:cs typeface="Lohit Hindi" pitchFamily="2"/>
            </a:endParaRPr>
          </a:p>
          <a:p>
            <a:pPr marL="0" indent="0" hangingPunct="0">
              <a:spcBef>
                <a:spcPts val="0"/>
              </a:spcBef>
              <a:buFont typeface="Arial" pitchFamily="34" charset="0"/>
              <a:buNone/>
              <a:defRPr sz="1800"/>
            </a:pPr>
            <a:r>
              <a:rPr lang="en-US" sz="1400" dirty="0" smtClean="0">
                <a:ea typeface="DejaVu Sans" pitchFamily="2"/>
                <a:cs typeface="Lohit Hindi" pitchFamily="2"/>
              </a:rPr>
              <a:t>Need active cooling system (cold water pipe + radiator), but </a:t>
            </a:r>
            <a:r>
              <a:rPr lang="en-US" sz="1400" b="1" dirty="0" smtClean="0">
                <a:solidFill>
                  <a:srgbClr val="FF0000"/>
                </a:solidFill>
                <a:ea typeface="DejaVu Sans" pitchFamily="2"/>
                <a:cs typeface="Lohit Hindi" pitchFamily="2"/>
              </a:rPr>
              <a:t>OUTSIDE</a:t>
            </a:r>
          </a:p>
          <a:p>
            <a:pPr marL="0" indent="0" hangingPunct="0">
              <a:spcBef>
                <a:spcPts val="0"/>
              </a:spcBef>
              <a:buFont typeface="Arial" pitchFamily="34" charset="0"/>
              <a:buNone/>
              <a:defRPr sz="1800"/>
            </a:pPr>
            <a:r>
              <a:rPr lang="en-US" sz="1400" dirty="0" smtClean="0">
                <a:ea typeface="DejaVu Sans" pitchFamily="2"/>
                <a:cs typeface="Lohit Hindi" pitchFamily="2"/>
              </a:rPr>
              <a:t>Limit :	temperature differences within ECAL 		</a:t>
            </a:r>
          </a:p>
          <a:p>
            <a:pPr marL="0" indent="0" hangingPunct="0">
              <a:spcBef>
                <a:spcPts val="0"/>
              </a:spcBef>
              <a:buFont typeface="Arial" pitchFamily="34" charset="0"/>
              <a:buNone/>
              <a:defRPr sz="1800"/>
            </a:pPr>
            <a:r>
              <a:rPr lang="en-US" sz="1400" dirty="0" smtClean="0">
                <a:ea typeface="DejaVu Sans" pitchFamily="2"/>
                <a:cs typeface="Lohit Hindi" pitchFamily="2"/>
              </a:rPr>
              <a:t>	heat transfer to neighboring detectors</a:t>
            </a:r>
            <a:endParaRPr lang="en-US" sz="1200" dirty="0" smtClean="0">
              <a:ea typeface="DejaVu Sans" pitchFamily="2"/>
              <a:cs typeface="Lohit Hindi" pitchFamily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rcRect l="4219"/>
          <a:stretch/>
        </p:blipFill>
        <p:spPr>
          <a:xfrm>
            <a:off x="58742" y="2276872"/>
            <a:ext cx="3289122" cy="23950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716016" y="5881008"/>
            <a:ext cx="3888432" cy="71634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1800"/>
            </a:pPr>
            <a:r>
              <a:rPr lang="en-US" dirty="0">
                <a:ea typeface="DejaVu Sans" pitchFamily="2"/>
                <a:cs typeface="Lohit Hindi" pitchFamily="2"/>
              </a:rPr>
              <a:t>Thermal simulations </a:t>
            </a:r>
            <a:r>
              <a:rPr lang="en-US" dirty="0" smtClean="0">
                <a:ea typeface="DejaVu Sans" pitchFamily="2"/>
                <a:cs typeface="Lohit Hindi" pitchFamily="2"/>
              </a:rPr>
              <a:t>of the full size module of the  detector</a:t>
            </a:r>
            <a:endParaRPr lang="en-US" dirty="0">
              <a:solidFill>
                <a:srgbClr val="FFFFFF"/>
              </a:solidFill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86726" y="2276872"/>
            <a:ext cx="4554601" cy="3599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 l="17747" b="19185"/>
          <a:stretch>
            <a:fillRect/>
          </a:stretch>
        </p:blipFill>
        <p:spPr>
          <a:xfrm>
            <a:off x="6210869" y="475029"/>
            <a:ext cx="2894589" cy="20627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-36249" y="227709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Measurements in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the Tungsten-</a:t>
            </a:r>
            <a:r>
              <a:rPr lang="en-US" dirty="0" err="1" smtClean="0">
                <a:solidFill>
                  <a:srgbClr val="FFFF00"/>
                </a:solidFill>
              </a:rPr>
              <a:t>Cfi</a:t>
            </a:r>
            <a:r>
              <a:rPr lang="en-US" dirty="0" smtClean="0">
                <a:solidFill>
                  <a:srgbClr val="FFFF00"/>
                </a:solidFill>
              </a:rPr>
              <a:t> structure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7956" y="5301208"/>
            <a:ext cx="319994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Validation of the limit conditions  for simulation</a:t>
            </a:r>
            <a:endParaRPr lang="en-US" sz="1600" dirty="0"/>
          </a:p>
        </p:txBody>
      </p:sp>
      <p:sp>
        <p:nvSpPr>
          <p:cNvPr id="13" name="Flèche vers le bas 12"/>
          <p:cNvSpPr/>
          <p:nvPr/>
        </p:nvSpPr>
        <p:spPr>
          <a:xfrm rot="19340748">
            <a:off x="991391" y="4719029"/>
            <a:ext cx="352644" cy="581694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 rot="17365060">
            <a:off x="3864503" y="5777402"/>
            <a:ext cx="352644" cy="581694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6530428" y="-27384"/>
            <a:ext cx="26500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POWER DISSIPATION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340130" y="476672"/>
            <a:ext cx="7704856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CERN Boson </a:t>
            </a:r>
            <a:r>
              <a:rPr lang="en-GB" dirty="0"/>
              <a:t>X</a:t>
            </a:r>
            <a:r>
              <a:rPr lang="en-GB" dirty="0" smtClean="0"/>
              <a:t>(125GeV) is coupled to the Z boson (Signal in ZZ)</a:t>
            </a:r>
          </a:p>
        </p:txBody>
      </p:sp>
      <p:pic>
        <p:nvPicPr>
          <p:cNvPr id="7" name="図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008" y="1196752"/>
            <a:ext cx="25082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3529739"/>
            <a:ext cx="21844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21783" y="2879257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yet a clear </a:t>
            </a:r>
          </a:p>
          <a:p>
            <a:r>
              <a:rPr lang="en-US" dirty="0" smtClean="0"/>
              <a:t>signal in WW</a:t>
            </a:r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 rot="16200000">
            <a:off x="3693658" y="1305556"/>
            <a:ext cx="337071" cy="74062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4461188" y="1507333"/>
            <a:ext cx="252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jets+X</a:t>
            </a:r>
            <a:r>
              <a:rPr lang="en-US" dirty="0" smtClean="0"/>
              <a:t>(125) @ 65%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247095" y="2927833"/>
            <a:ext cx="5732660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YES, if the jets measurement is sufficiently good</a:t>
            </a:r>
          </a:p>
          <a:p>
            <a:r>
              <a:rPr lang="en-US" dirty="0" smtClean="0"/>
              <a:t>to disentangle Z,W and X(125) by the recoil to the</a:t>
            </a:r>
          </a:p>
          <a:p>
            <a:r>
              <a:rPr lang="en-US" dirty="0"/>
              <a:t> </a:t>
            </a:r>
            <a:r>
              <a:rPr lang="en-US" dirty="0" smtClean="0"/>
              <a:t>di-jets mass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23928" y="2096836"/>
            <a:ext cx="4014240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Would it be possible to separate it</a:t>
            </a:r>
          </a:p>
          <a:p>
            <a:r>
              <a:rPr lang="en-US" dirty="0"/>
              <a:t>f</a:t>
            </a:r>
            <a:r>
              <a:rPr lang="en-US" dirty="0" smtClean="0"/>
              <a:t>rom </a:t>
            </a:r>
            <a:r>
              <a:rPr lang="en-US" dirty="0"/>
              <a:t>2 </a:t>
            </a:r>
            <a:r>
              <a:rPr lang="en-US" dirty="0" err="1" smtClean="0"/>
              <a:t>jets+Z</a:t>
            </a:r>
            <a:r>
              <a:rPr lang="en-US" dirty="0" smtClean="0"/>
              <a:t> or from </a:t>
            </a:r>
            <a:r>
              <a:rPr lang="en-US" dirty="0"/>
              <a:t>2 </a:t>
            </a:r>
            <a:r>
              <a:rPr lang="en-US" dirty="0" err="1" smtClean="0"/>
              <a:t>jets+W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763688" y="4221088"/>
            <a:ext cx="7003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X(125)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5776" y="1854235"/>
            <a:ext cx="57606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36000" bIns="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X(125)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Forme libre 15"/>
          <p:cNvSpPr/>
          <p:nvPr/>
        </p:nvSpPr>
        <p:spPr>
          <a:xfrm>
            <a:off x="35496" y="2492896"/>
            <a:ext cx="2520280" cy="2650765"/>
          </a:xfrm>
          <a:custGeom>
            <a:avLst/>
            <a:gdLst>
              <a:gd name="connsiteX0" fmla="*/ 277403 w 2424702"/>
              <a:gd name="connsiteY0" fmla="*/ 20581 h 2650765"/>
              <a:gd name="connsiteX1" fmla="*/ 164387 w 2424702"/>
              <a:gd name="connsiteY1" fmla="*/ 102774 h 2650765"/>
              <a:gd name="connsiteX2" fmla="*/ 154113 w 2424702"/>
              <a:gd name="connsiteY2" fmla="*/ 143871 h 2650765"/>
              <a:gd name="connsiteX3" fmla="*/ 123290 w 2424702"/>
              <a:gd name="connsiteY3" fmla="*/ 184967 h 2650765"/>
              <a:gd name="connsiteX4" fmla="*/ 82194 w 2424702"/>
              <a:gd name="connsiteY4" fmla="*/ 246612 h 2650765"/>
              <a:gd name="connsiteX5" fmla="*/ 71920 w 2424702"/>
              <a:gd name="connsiteY5" fmla="*/ 277435 h 2650765"/>
              <a:gd name="connsiteX6" fmla="*/ 30823 w 2424702"/>
              <a:gd name="connsiteY6" fmla="*/ 328806 h 2650765"/>
              <a:gd name="connsiteX7" fmla="*/ 20549 w 2424702"/>
              <a:gd name="connsiteY7" fmla="*/ 359628 h 2650765"/>
              <a:gd name="connsiteX8" fmla="*/ 0 w 2424702"/>
              <a:gd name="connsiteY8" fmla="*/ 452095 h 2650765"/>
              <a:gd name="connsiteX9" fmla="*/ 30823 w 2424702"/>
              <a:gd name="connsiteY9" fmla="*/ 852788 h 2650765"/>
              <a:gd name="connsiteX10" fmla="*/ 51371 w 2424702"/>
              <a:gd name="connsiteY10" fmla="*/ 924707 h 2650765"/>
              <a:gd name="connsiteX11" fmla="*/ 61645 w 2424702"/>
              <a:gd name="connsiteY11" fmla="*/ 1130190 h 2650765"/>
              <a:gd name="connsiteX12" fmla="*/ 82194 w 2424702"/>
              <a:gd name="connsiteY12" fmla="*/ 1684994 h 2650765"/>
              <a:gd name="connsiteX13" fmla="*/ 92468 w 2424702"/>
              <a:gd name="connsiteY13" fmla="*/ 1746639 h 2650765"/>
              <a:gd name="connsiteX14" fmla="*/ 143839 w 2424702"/>
              <a:gd name="connsiteY14" fmla="*/ 1880203 h 2650765"/>
              <a:gd name="connsiteX15" fmla="*/ 154113 w 2424702"/>
              <a:gd name="connsiteY15" fmla="*/ 1921300 h 2650765"/>
              <a:gd name="connsiteX16" fmla="*/ 184935 w 2424702"/>
              <a:gd name="connsiteY16" fmla="*/ 1952122 h 2650765"/>
              <a:gd name="connsiteX17" fmla="*/ 226032 w 2424702"/>
              <a:gd name="connsiteY17" fmla="*/ 2024042 h 2650765"/>
              <a:gd name="connsiteX18" fmla="*/ 246580 w 2424702"/>
              <a:gd name="connsiteY18" fmla="*/ 2167880 h 2650765"/>
              <a:gd name="connsiteX19" fmla="*/ 267129 w 2424702"/>
              <a:gd name="connsiteY19" fmla="*/ 2229525 h 2650765"/>
              <a:gd name="connsiteX20" fmla="*/ 277403 w 2424702"/>
              <a:gd name="connsiteY20" fmla="*/ 2260347 h 2650765"/>
              <a:gd name="connsiteX21" fmla="*/ 287677 w 2424702"/>
              <a:gd name="connsiteY21" fmla="*/ 2342540 h 2650765"/>
              <a:gd name="connsiteX22" fmla="*/ 297951 w 2424702"/>
              <a:gd name="connsiteY22" fmla="*/ 2609669 h 2650765"/>
              <a:gd name="connsiteX23" fmla="*/ 349322 w 2424702"/>
              <a:gd name="connsiteY23" fmla="*/ 2619943 h 2650765"/>
              <a:gd name="connsiteX24" fmla="*/ 472612 w 2424702"/>
              <a:gd name="connsiteY24" fmla="*/ 2650765 h 2650765"/>
              <a:gd name="connsiteX25" fmla="*/ 1952090 w 2424702"/>
              <a:gd name="connsiteY25" fmla="*/ 2640491 h 2650765"/>
              <a:gd name="connsiteX26" fmla="*/ 2034284 w 2424702"/>
              <a:gd name="connsiteY26" fmla="*/ 2619943 h 2650765"/>
              <a:gd name="connsiteX27" fmla="*/ 2095929 w 2424702"/>
              <a:gd name="connsiteY27" fmla="*/ 2609669 h 2650765"/>
              <a:gd name="connsiteX28" fmla="*/ 2188396 w 2424702"/>
              <a:gd name="connsiteY28" fmla="*/ 2568572 h 2650765"/>
              <a:gd name="connsiteX29" fmla="*/ 2239767 w 2424702"/>
              <a:gd name="connsiteY29" fmla="*/ 2548024 h 2650765"/>
              <a:gd name="connsiteX30" fmla="*/ 2280863 w 2424702"/>
              <a:gd name="connsiteY30" fmla="*/ 2527475 h 2650765"/>
              <a:gd name="connsiteX31" fmla="*/ 2301412 w 2424702"/>
              <a:gd name="connsiteY31" fmla="*/ 2506927 h 2650765"/>
              <a:gd name="connsiteX32" fmla="*/ 2332234 w 2424702"/>
              <a:gd name="connsiteY32" fmla="*/ 2496653 h 2650765"/>
              <a:gd name="connsiteX33" fmla="*/ 2352782 w 2424702"/>
              <a:gd name="connsiteY33" fmla="*/ 2476104 h 2650765"/>
              <a:gd name="connsiteX34" fmla="*/ 2373331 w 2424702"/>
              <a:gd name="connsiteY34" fmla="*/ 2445282 h 2650765"/>
              <a:gd name="connsiteX35" fmla="*/ 2414427 w 2424702"/>
              <a:gd name="connsiteY35" fmla="*/ 2414460 h 2650765"/>
              <a:gd name="connsiteX36" fmla="*/ 2424702 w 2424702"/>
              <a:gd name="connsiteY36" fmla="*/ 2352815 h 2650765"/>
              <a:gd name="connsiteX37" fmla="*/ 2414427 w 2424702"/>
              <a:gd name="connsiteY37" fmla="*/ 1972671 h 2650765"/>
              <a:gd name="connsiteX38" fmla="*/ 2404153 w 2424702"/>
              <a:gd name="connsiteY38" fmla="*/ 1941848 h 2650765"/>
              <a:gd name="connsiteX39" fmla="*/ 2393879 w 2424702"/>
              <a:gd name="connsiteY39" fmla="*/ 1890478 h 2650765"/>
              <a:gd name="connsiteX40" fmla="*/ 2363057 w 2424702"/>
              <a:gd name="connsiteY40" fmla="*/ 1787736 h 2650765"/>
              <a:gd name="connsiteX41" fmla="*/ 2342508 w 2424702"/>
              <a:gd name="connsiteY41" fmla="*/ 1756913 h 2650765"/>
              <a:gd name="connsiteX42" fmla="*/ 2321960 w 2424702"/>
              <a:gd name="connsiteY42" fmla="*/ 1602801 h 2650765"/>
              <a:gd name="connsiteX43" fmla="*/ 2311686 w 2424702"/>
              <a:gd name="connsiteY43" fmla="*/ 863062 h 2650765"/>
              <a:gd name="connsiteX44" fmla="*/ 2260315 w 2424702"/>
              <a:gd name="connsiteY44" fmla="*/ 770594 h 2650765"/>
              <a:gd name="connsiteX45" fmla="*/ 2219218 w 2424702"/>
              <a:gd name="connsiteY45" fmla="*/ 667853 h 2650765"/>
              <a:gd name="connsiteX46" fmla="*/ 2188396 w 2424702"/>
              <a:gd name="connsiteY46" fmla="*/ 637030 h 2650765"/>
              <a:gd name="connsiteX47" fmla="*/ 2147299 w 2424702"/>
              <a:gd name="connsiteY47" fmla="*/ 585660 h 2650765"/>
              <a:gd name="connsiteX48" fmla="*/ 2116477 w 2424702"/>
              <a:gd name="connsiteY48" fmla="*/ 565111 h 2650765"/>
              <a:gd name="connsiteX49" fmla="*/ 2013735 w 2424702"/>
              <a:gd name="connsiteY49" fmla="*/ 482918 h 2650765"/>
              <a:gd name="connsiteX50" fmla="*/ 1972639 w 2424702"/>
              <a:gd name="connsiteY50" fmla="*/ 441821 h 2650765"/>
              <a:gd name="connsiteX51" fmla="*/ 1910994 w 2424702"/>
              <a:gd name="connsiteY51" fmla="*/ 400725 h 2650765"/>
              <a:gd name="connsiteX52" fmla="*/ 1869897 w 2424702"/>
              <a:gd name="connsiteY52" fmla="*/ 369902 h 2650765"/>
              <a:gd name="connsiteX53" fmla="*/ 1808252 w 2424702"/>
              <a:gd name="connsiteY53" fmla="*/ 328806 h 2650765"/>
              <a:gd name="connsiteX54" fmla="*/ 1777430 w 2424702"/>
              <a:gd name="connsiteY54" fmla="*/ 308257 h 2650765"/>
              <a:gd name="connsiteX55" fmla="*/ 1746607 w 2424702"/>
              <a:gd name="connsiteY55" fmla="*/ 287709 h 2650765"/>
              <a:gd name="connsiteX56" fmla="*/ 1684962 w 2424702"/>
              <a:gd name="connsiteY56" fmla="*/ 226064 h 2650765"/>
              <a:gd name="connsiteX57" fmla="*/ 1643866 w 2424702"/>
              <a:gd name="connsiteY57" fmla="*/ 184967 h 2650765"/>
              <a:gd name="connsiteX58" fmla="*/ 1582221 w 2424702"/>
              <a:gd name="connsiteY58" fmla="*/ 154145 h 2650765"/>
              <a:gd name="connsiteX59" fmla="*/ 1520576 w 2424702"/>
              <a:gd name="connsiteY59" fmla="*/ 102774 h 2650765"/>
              <a:gd name="connsiteX60" fmla="*/ 1489753 w 2424702"/>
              <a:gd name="connsiteY60" fmla="*/ 92500 h 2650765"/>
              <a:gd name="connsiteX61" fmla="*/ 1448657 w 2424702"/>
              <a:gd name="connsiteY61" fmla="*/ 71952 h 2650765"/>
              <a:gd name="connsiteX62" fmla="*/ 1417834 w 2424702"/>
              <a:gd name="connsiteY62" fmla="*/ 51403 h 2650765"/>
              <a:gd name="connsiteX63" fmla="*/ 1387012 w 2424702"/>
              <a:gd name="connsiteY63" fmla="*/ 41129 h 2650765"/>
              <a:gd name="connsiteX64" fmla="*/ 1356189 w 2424702"/>
              <a:gd name="connsiteY64" fmla="*/ 20581 h 2650765"/>
              <a:gd name="connsiteX65" fmla="*/ 1273996 w 2424702"/>
              <a:gd name="connsiteY65" fmla="*/ 10307 h 2650765"/>
              <a:gd name="connsiteX66" fmla="*/ 1243173 w 2424702"/>
              <a:gd name="connsiteY66" fmla="*/ 33 h 2650765"/>
              <a:gd name="connsiteX67" fmla="*/ 770562 w 2424702"/>
              <a:gd name="connsiteY67" fmla="*/ 30855 h 2650765"/>
              <a:gd name="connsiteX68" fmla="*/ 636998 w 2424702"/>
              <a:gd name="connsiteY68" fmla="*/ 41129 h 2650765"/>
              <a:gd name="connsiteX69" fmla="*/ 606176 w 2424702"/>
              <a:gd name="connsiteY69" fmla="*/ 51403 h 2650765"/>
              <a:gd name="connsiteX70" fmla="*/ 482886 w 2424702"/>
              <a:gd name="connsiteY70" fmla="*/ 82226 h 2650765"/>
              <a:gd name="connsiteX71" fmla="*/ 236306 w 2424702"/>
              <a:gd name="connsiteY71" fmla="*/ 82226 h 265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424702" h="2650765">
                <a:moveTo>
                  <a:pt x="277403" y="20581"/>
                </a:moveTo>
                <a:cubicBezTo>
                  <a:pt x="261172" y="31402"/>
                  <a:pt x="178516" y="83935"/>
                  <a:pt x="164387" y="102774"/>
                </a:cubicBezTo>
                <a:cubicBezTo>
                  <a:pt x="155915" y="114070"/>
                  <a:pt x="160428" y="131241"/>
                  <a:pt x="154113" y="143871"/>
                </a:cubicBezTo>
                <a:cubicBezTo>
                  <a:pt x="146455" y="159187"/>
                  <a:pt x="133110" y="170939"/>
                  <a:pt x="123290" y="184967"/>
                </a:cubicBezTo>
                <a:cubicBezTo>
                  <a:pt x="109128" y="205199"/>
                  <a:pt x="82194" y="246612"/>
                  <a:pt x="82194" y="246612"/>
                </a:cubicBezTo>
                <a:cubicBezTo>
                  <a:pt x="78769" y="256886"/>
                  <a:pt x="77492" y="268148"/>
                  <a:pt x="71920" y="277435"/>
                </a:cubicBezTo>
                <a:cubicBezTo>
                  <a:pt x="14581" y="372999"/>
                  <a:pt x="92512" y="205426"/>
                  <a:pt x="30823" y="328806"/>
                </a:cubicBezTo>
                <a:cubicBezTo>
                  <a:pt x="25980" y="338492"/>
                  <a:pt x="23176" y="349122"/>
                  <a:pt x="20549" y="359628"/>
                </a:cubicBezTo>
                <a:cubicBezTo>
                  <a:pt x="12891" y="390259"/>
                  <a:pt x="6850" y="421273"/>
                  <a:pt x="0" y="452095"/>
                </a:cubicBezTo>
                <a:cubicBezTo>
                  <a:pt x="10274" y="585659"/>
                  <a:pt x="16347" y="719613"/>
                  <a:pt x="30823" y="852788"/>
                </a:cubicBezTo>
                <a:cubicBezTo>
                  <a:pt x="33517" y="877574"/>
                  <a:pt x="48618" y="899927"/>
                  <a:pt x="51371" y="924707"/>
                </a:cubicBezTo>
                <a:cubicBezTo>
                  <a:pt x="58944" y="992867"/>
                  <a:pt x="58867" y="1061666"/>
                  <a:pt x="61645" y="1130190"/>
                </a:cubicBezTo>
                <a:cubicBezTo>
                  <a:pt x="69141" y="1315100"/>
                  <a:pt x="72952" y="1500163"/>
                  <a:pt x="82194" y="1684994"/>
                </a:cubicBezTo>
                <a:cubicBezTo>
                  <a:pt x="83234" y="1705800"/>
                  <a:pt x="87101" y="1726511"/>
                  <a:pt x="92468" y="1746639"/>
                </a:cubicBezTo>
                <a:cubicBezTo>
                  <a:pt x="112849" y="1823071"/>
                  <a:pt x="115964" y="1824456"/>
                  <a:pt x="143839" y="1880203"/>
                </a:cubicBezTo>
                <a:cubicBezTo>
                  <a:pt x="147264" y="1893902"/>
                  <a:pt x="147107" y="1909040"/>
                  <a:pt x="154113" y="1921300"/>
                </a:cubicBezTo>
                <a:cubicBezTo>
                  <a:pt x="161322" y="1933915"/>
                  <a:pt x="175633" y="1940960"/>
                  <a:pt x="184935" y="1952122"/>
                </a:cubicBezTo>
                <a:cubicBezTo>
                  <a:pt x="203089" y="1973907"/>
                  <a:pt x="213469" y="1998916"/>
                  <a:pt x="226032" y="2024042"/>
                </a:cubicBezTo>
                <a:cubicBezTo>
                  <a:pt x="230972" y="2068505"/>
                  <a:pt x="234313" y="2122903"/>
                  <a:pt x="246580" y="2167880"/>
                </a:cubicBezTo>
                <a:cubicBezTo>
                  <a:pt x="252279" y="2188777"/>
                  <a:pt x="260279" y="2208977"/>
                  <a:pt x="267129" y="2229525"/>
                </a:cubicBezTo>
                <a:lnTo>
                  <a:pt x="277403" y="2260347"/>
                </a:lnTo>
                <a:cubicBezTo>
                  <a:pt x="280828" y="2287745"/>
                  <a:pt x="286056" y="2314977"/>
                  <a:pt x="287677" y="2342540"/>
                </a:cubicBezTo>
                <a:cubicBezTo>
                  <a:pt x="292910" y="2431495"/>
                  <a:pt x="278621" y="2522682"/>
                  <a:pt x="297951" y="2609669"/>
                </a:cubicBezTo>
                <a:cubicBezTo>
                  <a:pt x="301739" y="2626716"/>
                  <a:pt x="332323" y="2615943"/>
                  <a:pt x="349322" y="2619943"/>
                </a:cubicBezTo>
                <a:cubicBezTo>
                  <a:pt x="390557" y="2629645"/>
                  <a:pt x="472612" y="2650765"/>
                  <a:pt x="472612" y="2650765"/>
                </a:cubicBezTo>
                <a:lnTo>
                  <a:pt x="1952090" y="2640491"/>
                </a:lnTo>
                <a:cubicBezTo>
                  <a:pt x="1980326" y="2639934"/>
                  <a:pt x="2006427" y="2624586"/>
                  <a:pt x="2034284" y="2619943"/>
                </a:cubicBezTo>
                <a:lnTo>
                  <a:pt x="2095929" y="2609669"/>
                </a:lnTo>
                <a:cubicBezTo>
                  <a:pt x="2248259" y="2548734"/>
                  <a:pt x="2058769" y="2626183"/>
                  <a:pt x="2188396" y="2568572"/>
                </a:cubicBezTo>
                <a:cubicBezTo>
                  <a:pt x="2205249" y="2561082"/>
                  <a:pt x="2222914" y="2555514"/>
                  <a:pt x="2239767" y="2548024"/>
                </a:cubicBezTo>
                <a:cubicBezTo>
                  <a:pt x="2253763" y="2541804"/>
                  <a:pt x="2268120" y="2535971"/>
                  <a:pt x="2280863" y="2527475"/>
                </a:cubicBezTo>
                <a:cubicBezTo>
                  <a:pt x="2288923" y="2522102"/>
                  <a:pt x="2293106" y="2511911"/>
                  <a:pt x="2301412" y="2506927"/>
                </a:cubicBezTo>
                <a:cubicBezTo>
                  <a:pt x="2310698" y="2501355"/>
                  <a:pt x="2321960" y="2500078"/>
                  <a:pt x="2332234" y="2496653"/>
                </a:cubicBezTo>
                <a:cubicBezTo>
                  <a:pt x="2339083" y="2489803"/>
                  <a:pt x="2346731" y="2483668"/>
                  <a:pt x="2352782" y="2476104"/>
                </a:cubicBezTo>
                <a:cubicBezTo>
                  <a:pt x="2360496" y="2466462"/>
                  <a:pt x="2364600" y="2454013"/>
                  <a:pt x="2373331" y="2445282"/>
                </a:cubicBezTo>
                <a:cubicBezTo>
                  <a:pt x="2385439" y="2433174"/>
                  <a:pt x="2400728" y="2424734"/>
                  <a:pt x="2414427" y="2414460"/>
                </a:cubicBezTo>
                <a:cubicBezTo>
                  <a:pt x="2417852" y="2393912"/>
                  <a:pt x="2424702" y="2373647"/>
                  <a:pt x="2424702" y="2352815"/>
                </a:cubicBezTo>
                <a:cubicBezTo>
                  <a:pt x="2424702" y="2226054"/>
                  <a:pt x="2420757" y="2099274"/>
                  <a:pt x="2414427" y="1972671"/>
                </a:cubicBezTo>
                <a:cubicBezTo>
                  <a:pt x="2413886" y="1961854"/>
                  <a:pt x="2406780" y="1952355"/>
                  <a:pt x="2404153" y="1941848"/>
                </a:cubicBezTo>
                <a:cubicBezTo>
                  <a:pt x="2399918" y="1924907"/>
                  <a:pt x="2397667" y="1907525"/>
                  <a:pt x="2393879" y="1890478"/>
                </a:cubicBezTo>
                <a:cubicBezTo>
                  <a:pt x="2387238" y="1860592"/>
                  <a:pt x="2374440" y="1813348"/>
                  <a:pt x="2363057" y="1787736"/>
                </a:cubicBezTo>
                <a:cubicBezTo>
                  <a:pt x="2358042" y="1776452"/>
                  <a:pt x="2349358" y="1767187"/>
                  <a:pt x="2342508" y="1756913"/>
                </a:cubicBezTo>
                <a:cubicBezTo>
                  <a:pt x="2335659" y="1705542"/>
                  <a:pt x="2323746" y="1654595"/>
                  <a:pt x="2321960" y="1602801"/>
                </a:cubicBezTo>
                <a:cubicBezTo>
                  <a:pt x="2313462" y="1356344"/>
                  <a:pt x="2321164" y="1109483"/>
                  <a:pt x="2311686" y="863062"/>
                </a:cubicBezTo>
                <a:cubicBezTo>
                  <a:pt x="2309675" y="810764"/>
                  <a:pt x="2290937" y="801216"/>
                  <a:pt x="2260315" y="770594"/>
                </a:cubicBezTo>
                <a:cubicBezTo>
                  <a:pt x="2250956" y="742516"/>
                  <a:pt x="2238118" y="694312"/>
                  <a:pt x="2219218" y="667853"/>
                </a:cubicBezTo>
                <a:cubicBezTo>
                  <a:pt x="2210773" y="656030"/>
                  <a:pt x="2197964" y="647965"/>
                  <a:pt x="2188396" y="637030"/>
                </a:cubicBezTo>
                <a:cubicBezTo>
                  <a:pt x="2173956" y="620527"/>
                  <a:pt x="2162805" y="601166"/>
                  <a:pt x="2147299" y="585660"/>
                </a:cubicBezTo>
                <a:cubicBezTo>
                  <a:pt x="2138568" y="576929"/>
                  <a:pt x="2125655" y="573371"/>
                  <a:pt x="2116477" y="565111"/>
                </a:cubicBezTo>
                <a:cubicBezTo>
                  <a:pt x="2022859" y="480854"/>
                  <a:pt x="2081207" y="505408"/>
                  <a:pt x="2013735" y="482918"/>
                </a:cubicBezTo>
                <a:cubicBezTo>
                  <a:pt x="2000036" y="469219"/>
                  <a:pt x="1987767" y="453923"/>
                  <a:pt x="1972639" y="441821"/>
                </a:cubicBezTo>
                <a:cubicBezTo>
                  <a:pt x="1953355" y="426394"/>
                  <a:pt x="1931542" y="414424"/>
                  <a:pt x="1910994" y="400725"/>
                </a:cubicBezTo>
                <a:cubicBezTo>
                  <a:pt x="1896746" y="391227"/>
                  <a:pt x="1883925" y="379722"/>
                  <a:pt x="1869897" y="369902"/>
                </a:cubicBezTo>
                <a:cubicBezTo>
                  <a:pt x="1849665" y="355740"/>
                  <a:pt x="1828800" y="342505"/>
                  <a:pt x="1808252" y="328806"/>
                </a:cubicBezTo>
                <a:lnTo>
                  <a:pt x="1777430" y="308257"/>
                </a:lnTo>
                <a:cubicBezTo>
                  <a:pt x="1767156" y="301407"/>
                  <a:pt x="1755338" y="296440"/>
                  <a:pt x="1746607" y="287709"/>
                </a:cubicBezTo>
                <a:lnTo>
                  <a:pt x="1684962" y="226064"/>
                </a:lnTo>
                <a:cubicBezTo>
                  <a:pt x="1671263" y="212365"/>
                  <a:pt x="1661194" y="193631"/>
                  <a:pt x="1643866" y="184967"/>
                </a:cubicBezTo>
                <a:lnTo>
                  <a:pt x="1582221" y="154145"/>
                </a:lnTo>
                <a:cubicBezTo>
                  <a:pt x="1559499" y="131423"/>
                  <a:pt x="1549183" y="117077"/>
                  <a:pt x="1520576" y="102774"/>
                </a:cubicBezTo>
                <a:cubicBezTo>
                  <a:pt x="1510889" y="97931"/>
                  <a:pt x="1499707" y="96766"/>
                  <a:pt x="1489753" y="92500"/>
                </a:cubicBezTo>
                <a:cubicBezTo>
                  <a:pt x="1475676" y="86467"/>
                  <a:pt x="1461955" y="79551"/>
                  <a:pt x="1448657" y="71952"/>
                </a:cubicBezTo>
                <a:cubicBezTo>
                  <a:pt x="1437936" y="65825"/>
                  <a:pt x="1428879" y="56925"/>
                  <a:pt x="1417834" y="51403"/>
                </a:cubicBezTo>
                <a:cubicBezTo>
                  <a:pt x="1408148" y="46560"/>
                  <a:pt x="1396698" y="45972"/>
                  <a:pt x="1387012" y="41129"/>
                </a:cubicBezTo>
                <a:cubicBezTo>
                  <a:pt x="1375967" y="35607"/>
                  <a:pt x="1368102" y="23830"/>
                  <a:pt x="1356189" y="20581"/>
                </a:cubicBezTo>
                <a:cubicBezTo>
                  <a:pt x="1329551" y="13316"/>
                  <a:pt x="1301394" y="13732"/>
                  <a:pt x="1273996" y="10307"/>
                </a:cubicBezTo>
                <a:cubicBezTo>
                  <a:pt x="1263722" y="6882"/>
                  <a:pt x="1254003" y="33"/>
                  <a:pt x="1243173" y="33"/>
                </a:cubicBezTo>
                <a:cubicBezTo>
                  <a:pt x="754713" y="33"/>
                  <a:pt x="1057466" y="-2249"/>
                  <a:pt x="770562" y="30855"/>
                </a:cubicBezTo>
                <a:cubicBezTo>
                  <a:pt x="726203" y="35973"/>
                  <a:pt x="681519" y="37704"/>
                  <a:pt x="636998" y="41129"/>
                </a:cubicBezTo>
                <a:cubicBezTo>
                  <a:pt x="626724" y="44554"/>
                  <a:pt x="616624" y="48553"/>
                  <a:pt x="606176" y="51403"/>
                </a:cubicBezTo>
                <a:cubicBezTo>
                  <a:pt x="606150" y="51410"/>
                  <a:pt x="503448" y="77086"/>
                  <a:pt x="482886" y="82226"/>
                </a:cubicBezTo>
                <a:cubicBezTo>
                  <a:pt x="403147" y="102161"/>
                  <a:pt x="318499" y="82226"/>
                  <a:pt x="236306" y="82226"/>
                </a:cubicBezTo>
              </a:path>
            </a:pathLst>
          </a:cu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2873303" y="4526818"/>
            <a:ext cx="60805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PFA reconstruction 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Partially demonstrated by ALEPH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Proposed and studied for </a:t>
            </a:r>
            <a:r>
              <a:rPr lang="en-US" dirty="0"/>
              <a:t>TESLA </a:t>
            </a:r>
            <a:r>
              <a:rPr lang="en-US" dirty="0" smtClean="0"/>
              <a:t>project </a:t>
            </a:r>
            <a:r>
              <a:rPr lang="en-US" sz="1400" dirty="0" smtClean="0"/>
              <a:t>(1998-2003)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Used by CMS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to design ILC detector (SID, ILD)</a:t>
            </a:r>
          </a:p>
        </p:txBody>
      </p:sp>
      <p:sp>
        <p:nvSpPr>
          <p:cNvPr id="18" name="Flèche vers le bas 17"/>
          <p:cNvSpPr/>
          <p:nvPr/>
        </p:nvSpPr>
        <p:spPr>
          <a:xfrm rot="646832">
            <a:off x="1202347" y="872922"/>
            <a:ext cx="337071" cy="52207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21783" y="5542481"/>
            <a:ext cx="2446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What is PFA ??</a:t>
            </a:r>
            <a:endParaRPr lang="en-GB" sz="2400" b="1" dirty="0"/>
          </a:p>
        </p:txBody>
      </p:sp>
      <p:cxnSp>
        <p:nvCxnSpPr>
          <p:cNvPr id="20" name="Connecteur en angle 19"/>
          <p:cNvCxnSpPr>
            <a:stCxn id="19" idx="2"/>
          </p:cNvCxnSpPr>
          <p:nvPr/>
        </p:nvCxnSpPr>
        <p:spPr>
          <a:xfrm rot="16200000" flipH="1">
            <a:off x="1692553" y="5756628"/>
            <a:ext cx="297937" cy="7929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238007" y="6093296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talk by </a:t>
            </a:r>
            <a:r>
              <a:rPr lang="en-GB" dirty="0" err="1" smtClean="0"/>
              <a:t>H.Yamamoto</a:t>
            </a:r>
            <a:r>
              <a:rPr lang="en-GB" dirty="0" smtClean="0"/>
              <a:t> san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45" y="-28234"/>
            <a:ext cx="4823867" cy="345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645" y="3429000"/>
            <a:ext cx="4751859" cy="334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61816" y="1475917"/>
            <a:ext cx="1737976" cy="369332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Project stages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845249"/>
            <a:ext cx="3563888" cy="378565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sym typeface="Wingdings 2"/>
              </a:rPr>
              <a:t></a:t>
            </a:r>
            <a:r>
              <a:rPr lang="en-US" sz="1600" b="1" dirty="0" smtClean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 Concept</a:t>
            </a:r>
            <a:r>
              <a:rPr lang="en-US" sz="1600" dirty="0" smtClean="0"/>
              <a:t>	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rgbClr val="008000"/>
                </a:solidFill>
                <a:sym typeface="Wingdings 2"/>
              </a:rPr>
              <a:t></a:t>
            </a:r>
            <a:r>
              <a:rPr lang="en-US" sz="1600" b="1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Prototype test performances</a:t>
            </a: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6600"/>
                </a:solidFill>
              </a:rPr>
              <a:t>Prototype scalable</a:t>
            </a:r>
          </a:p>
          <a:p>
            <a:endParaRPr lang="en-US" sz="1600" dirty="0" smtClean="0"/>
          </a:p>
          <a:p>
            <a:r>
              <a:rPr lang="en-US" sz="1600" b="1" dirty="0">
                <a:solidFill>
                  <a:srgbClr val="008000"/>
                </a:solidFill>
                <a:sym typeface="Wingdings 2"/>
              </a:rPr>
              <a:t></a:t>
            </a:r>
            <a:r>
              <a:rPr lang="en-US" sz="1600" b="1" dirty="0">
                <a:solidFill>
                  <a:srgbClr val="008000"/>
                </a:solidFill>
              </a:rPr>
              <a:t> </a:t>
            </a:r>
            <a:r>
              <a:rPr lang="en-US" sz="1600" dirty="0" smtClean="0">
                <a:solidFill>
                  <a:srgbClr val="008000"/>
                </a:solidFill>
              </a:rPr>
              <a:t>Engineering model</a:t>
            </a:r>
            <a:endParaRPr lang="en-US" sz="1600" dirty="0">
              <a:solidFill>
                <a:srgbClr val="008000"/>
              </a:solidFill>
            </a:endParaRPr>
          </a:p>
          <a:p>
            <a:endParaRPr lang="en-US" sz="1600" dirty="0"/>
          </a:p>
          <a:p>
            <a:r>
              <a:rPr lang="en-US" sz="1600" dirty="0" smtClean="0">
                <a:solidFill>
                  <a:srgbClr val="FF6600"/>
                </a:solidFill>
              </a:rPr>
              <a:t>Optimization  (cost </a:t>
            </a:r>
            <a:r>
              <a:rPr lang="en-US" sz="1600" dirty="0" err="1" smtClean="0">
                <a:solidFill>
                  <a:srgbClr val="FF6600"/>
                </a:solidFill>
              </a:rPr>
              <a:t>vs</a:t>
            </a:r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 err="1" smtClean="0">
                <a:solidFill>
                  <a:srgbClr val="FF6600"/>
                </a:solidFill>
              </a:rPr>
              <a:t>perf</a:t>
            </a:r>
            <a:r>
              <a:rPr lang="en-US" sz="1600" dirty="0" smtClean="0">
                <a:solidFill>
                  <a:srgbClr val="FF6600"/>
                </a:solidFill>
              </a:rPr>
              <a:t>.)</a:t>
            </a:r>
          </a:p>
          <a:p>
            <a:endParaRPr lang="en-US" sz="1600" dirty="0" smtClean="0"/>
          </a:p>
          <a:p>
            <a:r>
              <a:rPr lang="en-US" sz="1600" dirty="0" smtClean="0">
                <a:solidFill>
                  <a:srgbClr val="0000CC"/>
                </a:solidFill>
              </a:rPr>
              <a:t>Project </a:t>
            </a:r>
            <a:r>
              <a:rPr lang="en-US" sz="1600" dirty="0" err="1" smtClean="0">
                <a:solidFill>
                  <a:srgbClr val="0000CC"/>
                </a:solidFill>
              </a:rPr>
              <a:t>organisation</a:t>
            </a:r>
            <a:r>
              <a:rPr lang="en-US" sz="1600" dirty="0" smtClean="0">
                <a:solidFill>
                  <a:srgbClr val="0000CC"/>
                </a:solidFill>
              </a:rPr>
              <a:t> (&amp; funds)</a:t>
            </a:r>
          </a:p>
          <a:p>
            <a:endParaRPr lang="en-US" sz="1600" dirty="0">
              <a:solidFill>
                <a:srgbClr val="0000CC"/>
              </a:solidFill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Productions &amp; Quality tests</a:t>
            </a:r>
          </a:p>
          <a:p>
            <a:endParaRPr lang="en-US" sz="1600" dirty="0" smtClean="0">
              <a:solidFill>
                <a:srgbClr val="0000CC"/>
              </a:solidFill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construction  &amp; in-situ </a:t>
            </a:r>
            <a:r>
              <a:rPr lang="en-US" sz="1600" dirty="0">
                <a:solidFill>
                  <a:srgbClr val="0000CC"/>
                </a:solidFill>
              </a:rPr>
              <a:t>Integration 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  <p:sp>
        <p:nvSpPr>
          <p:cNvPr id="6" name="Accolade ouvrante 5"/>
          <p:cNvSpPr/>
          <p:nvPr/>
        </p:nvSpPr>
        <p:spPr>
          <a:xfrm>
            <a:off x="4094233" y="188640"/>
            <a:ext cx="261743" cy="6192688"/>
          </a:xfrm>
          <a:prstGeom prst="leftBrace">
            <a:avLst>
              <a:gd name="adj1" fmla="val 21516"/>
              <a:gd name="adj2" fmla="val 54179"/>
            </a:avLst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131840" y="3573016"/>
            <a:ext cx="962393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076390" y="78740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Trong</a:t>
            </a:r>
            <a:r>
              <a:rPr lang="en-US" sz="1050" dirty="0" smtClean="0"/>
              <a:t> </a:t>
            </a:r>
            <a:r>
              <a:rPr lang="en-US" sz="1050" dirty="0" err="1" smtClean="0"/>
              <a:t>Hieu</a:t>
            </a:r>
            <a:r>
              <a:rPr lang="en-US" sz="1050" dirty="0" smtClean="0"/>
              <a:t> Tran (LLR)</a:t>
            </a:r>
            <a:endParaRPr lang="en-US" sz="105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76056" y="3501097"/>
            <a:ext cx="16561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Trong</a:t>
            </a:r>
            <a:r>
              <a:rPr lang="en-US" sz="1050" dirty="0" smtClean="0"/>
              <a:t> </a:t>
            </a:r>
            <a:r>
              <a:rPr lang="en-US" sz="1050" dirty="0" err="1" smtClean="0"/>
              <a:t>Hieu</a:t>
            </a:r>
            <a:r>
              <a:rPr lang="en-US" sz="1050" dirty="0" smtClean="0"/>
              <a:t> Tran (LLR)</a:t>
            </a:r>
            <a:endParaRPr lang="en-US" sz="105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131840" y="11663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-1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99592" y="1257360"/>
            <a:ext cx="8068234" cy="2862322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LC physics program, we need an </a:t>
            </a:r>
            <a:r>
              <a:rPr lang="en-US" u="sng" dirty="0">
                <a:solidFill>
                  <a:srgbClr val="FF0000"/>
                </a:solidFill>
              </a:rPr>
              <a:t>ultra </a:t>
            </a:r>
            <a:r>
              <a:rPr lang="en-US" u="sng" dirty="0" smtClean="0">
                <a:solidFill>
                  <a:srgbClr val="FF0000"/>
                </a:solidFill>
              </a:rPr>
              <a:t>granular </a:t>
            </a:r>
          </a:p>
          <a:p>
            <a:r>
              <a:rPr lang="en-US" dirty="0" smtClean="0"/>
              <a:t>electromagnetic calorimeter. </a:t>
            </a:r>
            <a:r>
              <a:rPr lang="en-US" sz="1400" dirty="0" smtClean="0"/>
              <a:t>(a Camera or FAST electronic bubble chamber)</a:t>
            </a:r>
          </a:p>
          <a:p>
            <a:endParaRPr lang="en-US" dirty="0"/>
          </a:p>
          <a:p>
            <a:r>
              <a:rPr lang="en-US" dirty="0" smtClean="0"/>
              <a:t>R&amp;D for 10 years leads to a version with High Level of Integration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Tungsten</a:t>
            </a:r>
            <a:r>
              <a:rPr lang="en-US" dirty="0" smtClean="0"/>
              <a:t> is the baseline for the radiator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Silicon diodes </a:t>
            </a:r>
            <a:r>
              <a:rPr lang="en-US" dirty="0" smtClean="0"/>
              <a:t>, scintillator strips for active medium (on 20-30 layers)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VFE ASIC inside </a:t>
            </a:r>
            <a:r>
              <a:rPr lang="en-US" dirty="0" smtClean="0"/>
              <a:t>detector with large number of channels/ASIC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70985" y="4581630"/>
            <a:ext cx="8520281" cy="923330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The PERFORMANCE tests goes  through RECONSTRUCTION program !!!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Single particle is important, but it is not the right test !!!!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23478" y="5983470"/>
            <a:ext cx="529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Don’t use a camera to measure temperature !!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78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3131840" y="11663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-2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63688" y="1124744"/>
            <a:ext cx="5849678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yet to the point where we can write</a:t>
            </a:r>
          </a:p>
          <a:p>
            <a:r>
              <a:rPr lang="en-US" dirty="0" smtClean="0"/>
              <a:t>“we area ready to construct the ECAL”</a:t>
            </a:r>
          </a:p>
          <a:p>
            <a:r>
              <a:rPr lang="en-US" dirty="0"/>
              <a:t>	</a:t>
            </a:r>
            <a:r>
              <a:rPr lang="en-US" dirty="0" smtClean="0"/>
              <a:t>a lot of VERY interesting R&amp;D !!!   </a:t>
            </a:r>
            <a:r>
              <a:rPr lang="en-US" b="1" dirty="0" smtClean="0">
                <a:solidFill>
                  <a:srgbClr val="FF0000"/>
                </a:solidFill>
              </a:rPr>
              <a:t>JOIN US </a:t>
            </a:r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763688" y="1124744"/>
            <a:ext cx="5849678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yet to the point where we can write</a:t>
            </a:r>
          </a:p>
          <a:p>
            <a:r>
              <a:rPr lang="en-US" dirty="0" smtClean="0"/>
              <a:t>“we area ready to construct the ECAL”</a:t>
            </a:r>
          </a:p>
          <a:p>
            <a:r>
              <a:rPr lang="en-US" dirty="0"/>
              <a:t>	</a:t>
            </a:r>
            <a:r>
              <a:rPr lang="en-US" dirty="0" smtClean="0"/>
              <a:t>a lot of VERY interesting R&amp;D !!!   JOIN US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68395" y="2492896"/>
            <a:ext cx="4240263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BUT at the point where we can write</a:t>
            </a:r>
          </a:p>
          <a:p>
            <a:r>
              <a:rPr lang="en-US" dirty="0" smtClean="0"/>
              <a:t>“we are approaching to be ready, </a:t>
            </a:r>
          </a:p>
          <a:p>
            <a:r>
              <a:rPr lang="en-US" dirty="0" smtClean="0"/>
              <a:t>at least for a baseline version”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11663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-2</a:t>
            </a:r>
          </a:p>
        </p:txBody>
      </p:sp>
    </p:spTree>
    <p:extLst>
      <p:ext uri="{BB962C8B-B14F-4D97-AF65-F5344CB8AC3E}">
        <p14:creationId xmlns:p14="http://schemas.microsoft.com/office/powerpoint/2010/main" val="22162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763688" y="1124744"/>
            <a:ext cx="5849678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 yet to the point where we can write</a:t>
            </a:r>
          </a:p>
          <a:p>
            <a:r>
              <a:rPr lang="en-US" dirty="0" smtClean="0"/>
              <a:t>“we area ready to construct the ECAL”</a:t>
            </a:r>
          </a:p>
          <a:p>
            <a:r>
              <a:rPr lang="en-US" dirty="0"/>
              <a:t>	</a:t>
            </a:r>
            <a:r>
              <a:rPr lang="en-US" dirty="0" smtClean="0"/>
              <a:t>a lot of VERY interesting R&amp;D !!!   JOIN US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68395" y="2492896"/>
            <a:ext cx="4240263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BUT at the point where we can write</a:t>
            </a:r>
          </a:p>
          <a:p>
            <a:r>
              <a:rPr lang="en-US" dirty="0" smtClean="0"/>
              <a:t>“we are approaching to be ready, </a:t>
            </a:r>
          </a:p>
          <a:p>
            <a:r>
              <a:rPr lang="en-US" dirty="0" smtClean="0"/>
              <a:t>at least for a baseline version”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64914" y="3933056"/>
            <a:ext cx="6247223" cy="923330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We even start the next step :</a:t>
            </a:r>
          </a:p>
          <a:p>
            <a:r>
              <a:rPr lang="en-US" dirty="0" smtClean="0"/>
              <a:t>“ </a:t>
            </a:r>
            <a:r>
              <a:rPr lang="en-US" dirty="0" err="1" smtClean="0"/>
              <a:t>optimise</a:t>
            </a:r>
            <a:r>
              <a:rPr lang="en-US" dirty="0" smtClean="0"/>
              <a:t> …</a:t>
            </a:r>
          </a:p>
          <a:p>
            <a:r>
              <a:rPr lang="en-US" dirty="0"/>
              <a:t>	</a:t>
            </a:r>
            <a:r>
              <a:rPr lang="en-US" dirty="0" smtClean="0"/>
              <a:t> cost, performance, industrial close contacts”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116632"/>
            <a:ext cx="2779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-2</a:t>
            </a:r>
          </a:p>
        </p:txBody>
      </p:sp>
    </p:spTree>
    <p:extLst>
      <p:ext uri="{BB962C8B-B14F-4D97-AF65-F5344CB8AC3E}">
        <p14:creationId xmlns:p14="http://schemas.microsoft.com/office/powerpoint/2010/main" val="221622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07504" y="894414"/>
            <a:ext cx="4374916" cy="923330"/>
          </a:xfrm>
          <a:prstGeom prst="rec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 danger qui </a:t>
            </a:r>
            <a:r>
              <a:rPr lang="en-US" dirty="0" err="1" smtClean="0">
                <a:solidFill>
                  <a:schemeClr val="bg1"/>
                </a:solidFill>
              </a:rPr>
              <a:t>guette</a:t>
            </a:r>
            <a:r>
              <a:rPr lang="en-US" dirty="0" smtClean="0">
                <a:solidFill>
                  <a:schemeClr val="bg1"/>
                </a:solidFill>
              </a:rPr>
              <a:t> le chasseur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danger which wait for the hunter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8509" y="116632"/>
            <a:ext cx="4614011" cy="231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431468"/>
            <a:ext cx="6444208" cy="44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8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1903644" y="2967335"/>
            <a:ext cx="53367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BACK UP</a:t>
            </a:r>
            <a:endParaRPr lang="fr-FR" sz="8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11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5583"/>
            <a:ext cx="3024336" cy="2268252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493" y="404664"/>
            <a:ext cx="4572001" cy="305233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17492" y="3562095"/>
            <a:ext cx="3930302" cy="2898001"/>
            <a:chOff x="217492" y="3562095"/>
            <a:chExt cx="3930302" cy="289800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6"/>
            <a:stretch/>
          </p:blipFill>
          <p:spPr>
            <a:xfrm>
              <a:off x="217492" y="3562095"/>
              <a:ext cx="3930302" cy="2898001"/>
            </a:xfrm>
            <a:prstGeom prst="rect">
              <a:avLst/>
            </a:prstGeom>
          </p:spPr>
        </p:pic>
        <p:pic>
          <p:nvPicPr>
            <p:cNvPr id="8" name="Picture 7" descr="LLR LOGO_w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23528" y="4293096"/>
              <a:ext cx="817562" cy="37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4901941" y="3789040"/>
            <a:ext cx="3897103" cy="2880320"/>
            <a:chOff x="543730" y="3212976"/>
            <a:chExt cx="3897103" cy="2880320"/>
          </a:xfrm>
        </p:grpSpPr>
        <p:pic>
          <p:nvPicPr>
            <p:cNvPr id="10" name="Picture 2" descr="C:\Users\Marc\AppData\Local\Temp\Rar$DRa0.946\image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30" y="3212976"/>
              <a:ext cx="3897103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 descr="LLR LOGO_we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1560" y="5661248"/>
              <a:ext cx="817562" cy="373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75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195737" y="0"/>
            <a:ext cx="3372082" cy="354307"/>
          </a:xfrm>
          <a:prstGeom prst="rect">
            <a:avLst/>
          </a:prstGeom>
          <a:solidFill>
            <a:srgbClr val="002060"/>
          </a:solidFill>
          <a:ln>
            <a:solidFill>
              <a:srgbClr val="00FFCC"/>
            </a:solidFill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algn="ctr" hangingPunct="0"/>
            <a:r>
              <a:rPr lang="x-none">
                <a:solidFill>
                  <a:schemeClr val="bg1"/>
                </a:solidFill>
                <a:ea typeface="Gothic" pitchFamily="2"/>
                <a:cs typeface="Lucidasans" pitchFamily="2"/>
              </a:rPr>
              <a:t>R&amp;D for silicon wafers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83862" y="1541163"/>
            <a:ext cx="1544747" cy="1238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49101" y="961064"/>
            <a:ext cx="1388933" cy="15441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1079266" y="588913"/>
            <a:ext cx="3246287" cy="30358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500">
                <a:latin typeface="Bitstream Vera Sans" pitchFamily="18"/>
                <a:ea typeface="Gothic" pitchFamily="2"/>
                <a:cs typeface="Lucidasans" pitchFamily="2"/>
              </a:rPr>
              <a:t>Square pattern in wafer response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89089" y="2907349"/>
            <a:ext cx="3520024" cy="30358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50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Xtalk </a:t>
            </a:r>
            <a:r>
              <a:rPr lang="fr-FR" sz="1500" dirty="0" err="1" smtClean="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with</a:t>
            </a:r>
            <a:r>
              <a:rPr lang="fr-FR" sz="1500" dirty="0" smtClean="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 </a:t>
            </a:r>
            <a:r>
              <a:rPr lang="x-none" sz="1500" u="sng" smtClean="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continous</a:t>
            </a:r>
            <a:r>
              <a:rPr lang="x-none" sz="1500" smtClean="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 </a:t>
            </a:r>
            <a:r>
              <a:rPr lang="x-none" sz="150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guardring &lt;-&gt; Pixel</a:t>
            </a:r>
          </a:p>
        </p:txBody>
      </p:sp>
      <p:sp>
        <p:nvSpPr>
          <p:cNvPr id="10" name="Connecteur droit 9"/>
          <p:cNvSpPr/>
          <p:nvPr/>
        </p:nvSpPr>
        <p:spPr>
          <a:xfrm flipV="1">
            <a:off x="1677368" y="970204"/>
            <a:ext cx="1739760" cy="719493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x-none" sz="16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Connecteur droit 10"/>
          <p:cNvSpPr/>
          <p:nvPr/>
        </p:nvSpPr>
        <p:spPr>
          <a:xfrm flipV="1">
            <a:off x="343967" y="970204"/>
            <a:ext cx="1715914" cy="644736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x-none" sz="16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Connecteur droit 11"/>
          <p:cNvSpPr/>
          <p:nvPr/>
        </p:nvSpPr>
        <p:spPr>
          <a:xfrm flipV="1">
            <a:off x="1777651" y="2493086"/>
            <a:ext cx="1664956" cy="19195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x-none" sz="16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Connecteur droit 12"/>
          <p:cNvSpPr/>
          <p:nvPr/>
        </p:nvSpPr>
        <p:spPr>
          <a:xfrm flipV="1">
            <a:off x="283862" y="2493086"/>
            <a:ext cx="1754786" cy="19195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567" sp="144567"/>
              <a:ds d="144567" sp="144567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x-none" sz="16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73421" y="1550303"/>
            <a:ext cx="1257617" cy="881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696520" y="575855"/>
            <a:ext cx="3155478" cy="232757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necteur droit 15"/>
          <p:cNvSpPr/>
          <p:nvPr/>
        </p:nvSpPr>
        <p:spPr>
          <a:xfrm>
            <a:off x="3875424" y="1440943"/>
            <a:ext cx="165940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x-none" sz="16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07360" y="1062125"/>
            <a:ext cx="1860458" cy="30358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/>
            <a:r>
              <a:rPr lang="x-none" sz="1500" u="sng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Segmented guardring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308633" y="2788036"/>
            <a:ext cx="2007289" cy="30358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500">
                <a:solidFill>
                  <a:srgbClr val="0000FF"/>
                </a:solidFill>
                <a:latin typeface="Bitstream Vera Sans" pitchFamily="18"/>
                <a:ea typeface="Gothic" pitchFamily="2"/>
                <a:cs typeface="Lucidasans" pitchFamily="2"/>
              </a:rPr>
              <a:t>Attenuation of Xtalk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523721" y="474003"/>
            <a:ext cx="407337" cy="303588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500" smtClean="0">
                <a:latin typeface="Bitstream Vera Sans" pitchFamily="18"/>
                <a:ea typeface="Gothic" pitchFamily="2"/>
                <a:cs typeface="Lucidasans" pitchFamily="2"/>
              </a:rPr>
              <a:t>d</a:t>
            </a:r>
            <a:r>
              <a:rPr lang="fr-FR" sz="1500" dirty="0">
                <a:latin typeface="Bitstream Vera Sans" pitchFamily="18"/>
                <a:ea typeface="Gothic" pitchFamily="2"/>
                <a:cs typeface="Lucidasans" pitchFamily="2"/>
              </a:rPr>
              <a:t>B</a:t>
            </a:r>
            <a:endParaRPr lang="x-none" sz="1500">
              <a:latin typeface="Bitstream Vera Sans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5714812" y="796534"/>
            <a:ext cx="266223" cy="27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300">
                <a:latin typeface="Bitstream Vera Sans" pitchFamily="18"/>
                <a:ea typeface="Gothic" pitchFamily="2"/>
                <a:cs typeface="Lucidasans" pitchFamily="2"/>
              </a:rPr>
              <a:t>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518821" y="1808850"/>
            <a:ext cx="428243" cy="274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/>
          <a:p>
            <a:pPr hangingPunct="0"/>
            <a:r>
              <a:rPr lang="x-none" sz="1300">
                <a:latin typeface="Bitstream Vera Sans" pitchFamily="18"/>
                <a:ea typeface="Gothic" pitchFamily="2"/>
                <a:cs typeface="Lucidasans" pitchFamily="2"/>
              </a:rPr>
              <a:t>-30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8911" y="4149080"/>
            <a:ext cx="3420379" cy="238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880828" y="3973107"/>
            <a:ext cx="3435094" cy="2736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6DCA9AE-68EF-433A-9502-A843A8CB4775}" type="slidenum">
              <a:rPr lang="en-US"/>
              <a:pPr/>
              <a:t>29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313369" y="169867"/>
            <a:ext cx="4788068" cy="37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2000"/>
              <a:t>Calibration – Uniformity of Response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1" y="846454"/>
            <a:ext cx="4255100" cy="260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22" y="3729866"/>
            <a:ext cx="3798477" cy="229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31667" y="1461140"/>
            <a:ext cx="4499977" cy="117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Calibration with with wide spread </a:t>
            </a:r>
            <a:r>
              <a:rPr lang="en-US">
                <a:solidFill>
                  <a:srgbClr val="0000FF"/>
                </a:solidFill>
                <a:ea typeface="Bitstream Vera Sans" pitchFamily="16" charset="0"/>
                <a:cs typeface="Bitstream Vera Sans" pitchFamily="16" charset="0"/>
              </a:rPr>
              <a:t>µ-</a:t>
            </a:r>
            <a:r>
              <a:rPr lang="en-US">
                <a:solidFill>
                  <a:srgbClr val="0000FF"/>
                </a:solidFill>
              </a:rPr>
              <a:t>beam</a:t>
            </a:r>
          </a:p>
          <a:p>
            <a:endParaRPr lang="en-US" sz="1500"/>
          </a:p>
          <a:p>
            <a:r>
              <a:rPr lang="en-US" sz="1500"/>
              <a:t>18 Mio. Events</a:t>
            </a:r>
          </a:p>
          <a:p>
            <a:r>
              <a:rPr lang="en-US" sz="1500"/>
              <a:t>Uniform response of all cells</a:t>
            </a:r>
          </a:p>
          <a:p>
            <a:r>
              <a:rPr lang="en-US" sz="1500"/>
              <a:t>only 1.4</a:t>
            </a:r>
            <a:r>
              <a:rPr lang="en-US" sz="1500">
                <a:latin typeface="StarSymbol" charset="2"/>
                <a:ea typeface="StarSymbol" charset="2"/>
                <a:cs typeface="StarSymbol" charset="2"/>
              </a:rPr>
              <a:t>‰ dead cells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88922" y="3752899"/>
            <a:ext cx="4011664" cy="243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Differences in Response can </a:t>
            </a:r>
          </a:p>
          <a:p>
            <a:r>
              <a:rPr lang="en-US">
                <a:solidFill>
                  <a:srgbClr val="0000FF"/>
                </a:solidFill>
              </a:rPr>
              <a:t>attributed to </a:t>
            </a:r>
            <a:r>
              <a:rPr lang="en-US">
                <a:solidFill>
                  <a:srgbClr val="FF0000"/>
                </a:solidFill>
              </a:rPr>
              <a:t>different </a:t>
            </a:r>
          </a:p>
          <a:p>
            <a:endParaRPr lang="en-US"/>
          </a:p>
          <a:p>
            <a:r>
              <a:rPr lang="en-US"/>
              <a:t>- Manu</a:t>
            </a:r>
            <a:r>
              <a:rPr lang="en-US">
                <a:solidFill>
                  <a:srgbClr val="000080"/>
                </a:solidFill>
              </a:rPr>
              <a:t>factu</a:t>
            </a:r>
            <a:r>
              <a:rPr lang="en-US">
                <a:solidFill>
                  <a:srgbClr val="008000"/>
                </a:solidFill>
              </a:rPr>
              <a:t>rers </a:t>
            </a:r>
          </a:p>
          <a:p>
            <a:r>
              <a:rPr lang="en-US"/>
              <a:t>- Production </a:t>
            </a:r>
            <a:r>
              <a:rPr lang="en-US">
                <a:solidFill>
                  <a:srgbClr val="000080"/>
                </a:solidFill>
              </a:rPr>
              <a:t>series</a:t>
            </a:r>
          </a:p>
          <a:p>
            <a:endParaRPr lang="en-US">
              <a:solidFill>
                <a:srgbClr val="00008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Experience to deal with different</a:t>
            </a:r>
          </a:p>
          <a:p>
            <a:r>
              <a:rPr lang="en-US">
                <a:solidFill>
                  <a:srgbClr val="800000"/>
                </a:solidFill>
              </a:rPr>
              <a:t>manufacturers and production series</a:t>
            </a:r>
          </a:p>
          <a:p>
            <a:r>
              <a:rPr lang="en-US" sz="1500"/>
              <a:t>Essential for final detector</a:t>
            </a:r>
          </a:p>
          <a:p>
            <a:r>
              <a:rPr lang="en-US" sz="1500"/>
              <a:t>~3000m</a:t>
            </a:r>
            <a:r>
              <a:rPr lang="en-US" sz="1500" baseline="33000"/>
              <a:t>2</a:t>
            </a:r>
            <a:r>
              <a:rPr lang="en-US" sz="1500"/>
              <a:t> of Silicon needed</a:t>
            </a:r>
          </a:p>
        </p:txBody>
      </p:sp>
    </p:spTree>
    <p:extLst>
      <p:ext uri="{BB962C8B-B14F-4D97-AF65-F5344CB8AC3E}">
        <p14:creationId xmlns:p14="http://schemas.microsoft.com/office/powerpoint/2010/main" val="1056990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3209441" y="45153"/>
            <a:ext cx="2953053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for the ECAL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421316" y="1587955"/>
            <a:ext cx="5544616" cy="200054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Separate the photon(s) from neutral and charged hadrons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Identify the electron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Follow the </a:t>
            </a:r>
            <a:r>
              <a:rPr lang="en-US" sz="1400" dirty="0" err="1" smtClean="0"/>
              <a:t>hadronic</a:t>
            </a:r>
            <a:r>
              <a:rPr lang="en-US" sz="1400" dirty="0" smtClean="0"/>
              <a:t> showers development </a:t>
            </a:r>
            <a:r>
              <a:rPr lang="en-US" sz="1200" dirty="0" smtClean="0"/>
              <a:t>(need good connection with HCAL)</a:t>
            </a:r>
            <a:endParaRPr lang="en-US" sz="14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E</a:t>
            </a:r>
            <a:r>
              <a:rPr lang="en-US" sz="1400" dirty="0" smtClean="0"/>
              <a:t>stimate as precisely as possible the </a:t>
            </a:r>
            <a:r>
              <a:rPr lang="en-US" sz="1400" dirty="0" smtClean="0">
                <a:sym typeface="Symbol"/>
              </a:rPr>
              <a:t>photon(s) </a:t>
            </a:r>
            <a:r>
              <a:rPr lang="en-US" sz="1400" dirty="0" smtClean="0"/>
              <a:t>direction, position and energy</a:t>
            </a:r>
            <a:endParaRPr lang="en-US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1763688" y="609081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Granularity , compactness, homogeneity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17918" y="548680"/>
            <a:ext cx="583845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CC"/>
                </a:solidFill>
              </a:rPr>
              <a:t>Stop, Identify  and Measure photon (s) , electron(s)</a:t>
            </a:r>
          </a:p>
          <a:p>
            <a:r>
              <a:rPr lang="en-GB" dirty="0" smtClean="0">
                <a:solidFill>
                  <a:srgbClr val="0000CC"/>
                </a:solidFill>
              </a:rPr>
              <a:t>If possible, follow all the other particles</a:t>
            </a:r>
            <a:endParaRPr lang="en-GB" dirty="0">
              <a:solidFill>
                <a:srgbClr val="0000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63889" y="3771617"/>
            <a:ext cx="5402044" cy="1169551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Following </a:t>
            </a:r>
            <a:r>
              <a:rPr lang="en-GB" sz="1400" dirty="0" err="1" smtClean="0"/>
              <a:t>e.m</a:t>
            </a:r>
            <a:r>
              <a:rPr lang="en-GB" sz="1400" dirty="0" smtClean="0"/>
              <a:t>. showers development and optimising</a:t>
            </a:r>
          </a:p>
          <a:p>
            <a:r>
              <a:rPr lang="en-GB" sz="1400" dirty="0" smtClean="0"/>
              <a:t> separation between close showers leads to readout</a:t>
            </a:r>
          </a:p>
          <a:p>
            <a:r>
              <a:rPr lang="en-GB" sz="1400" dirty="0" smtClean="0"/>
              <a:t> of </a:t>
            </a:r>
            <a:r>
              <a:rPr lang="en-GB" sz="1400" u="sng" dirty="0" smtClean="0"/>
              <a:t>large segmentation</a:t>
            </a:r>
            <a:r>
              <a:rPr lang="en-GB" sz="1400" dirty="0" smtClean="0"/>
              <a:t>, </a:t>
            </a:r>
            <a:r>
              <a:rPr lang="en-GB" sz="1400" u="sng" dirty="0" smtClean="0"/>
              <a:t>small pixel</a:t>
            </a:r>
            <a:r>
              <a:rPr lang="en-GB" sz="1400" dirty="0" smtClean="0"/>
              <a:t> readout size, </a:t>
            </a:r>
          </a:p>
          <a:p>
            <a:r>
              <a:rPr lang="en-GB" sz="1400" u="sng" dirty="0"/>
              <a:t>c</a:t>
            </a:r>
            <a:r>
              <a:rPr lang="en-GB" sz="1400" u="sng" dirty="0" smtClean="0"/>
              <a:t>ompactness</a:t>
            </a:r>
            <a:r>
              <a:rPr lang="en-GB" sz="1400" dirty="0" smtClean="0"/>
              <a:t> (small Molière radius),  minimal distance</a:t>
            </a:r>
          </a:p>
          <a:p>
            <a:r>
              <a:rPr lang="en-GB" sz="1400" dirty="0" smtClean="0"/>
              <a:t> between ECAL-HCAL (pattern ECAL-HCAL), ….</a:t>
            </a:r>
            <a:endParaRPr lang="en-GB" sz="1400" dirty="0"/>
          </a:p>
        </p:txBody>
      </p:sp>
      <p:sp>
        <p:nvSpPr>
          <p:cNvPr id="11" name="Flèche vers le bas 10"/>
          <p:cNvSpPr/>
          <p:nvPr/>
        </p:nvSpPr>
        <p:spPr>
          <a:xfrm rot="2263246">
            <a:off x="1810912" y="1242660"/>
            <a:ext cx="412624" cy="505477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499992" y="1259468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HEP community members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70377" y="1700808"/>
            <a:ext cx="25250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Particle Flow Algorithm</a:t>
            </a:r>
          </a:p>
          <a:p>
            <a:r>
              <a:rPr lang="en-US" sz="1600" dirty="0" smtClean="0"/>
              <a:t>Make a photography</a:t>
            </a:r>
          </a:p>
          <a:p>
            <a:r>
              <a:rPr lang="en-US" sz="1600" dirty="0" smtClean="0"/>
              <a:t>of the particles created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y beams collisions</a:t>
            </a:r>
            <a:endParaRPr lang="en-US" sz="1600" dirty="0"/>
          </a:p>
        </p:txBody>
      </p:sp>
      <p:sp>
        <p:nvSpPr>
          <p:cNvPr id="10" name="Forme libre 9"/>
          <p:cNvSpPr/>
          <p:nvPr/>
        </p:nvSpPr>
        <p:spPr>
          <a:xfrm>
            <a:off x="3171734" y="1259014"/>
            <a:ext cx="320511" cy="4062953"/>
          </a:xfrm>
          <a:custGeom>
            <a:avLst/>
            <a:gdLst>
              <a:gd name="connsiteX0" fmla="*/ 84841 w 320511"/>
              <a:gd name="connsiteY0" fmla="*/ 0 h 4062953"/>
              <a:gd name="connsiteX1" fmla="*/ 75414 w 320511"/>
              <a:gd name="connsiteY1" fmla="*/ 1310326 h 4062953"/>
              <a:gd name="connsiteX2" fmla="*/ 56560 w 320511"/>
              <a:gd name="connsiteY2" fmla="*/ 1348033 h 4062953"/>
              <a:gd name="connsiteX3" fmla="*/ 47134 w 320511"/>
              <a:gd name="connsiteY3" fmla="*/ 1395167 h 4062953"/>
              <a:gd name="connsiteX4" fmla="*/ 37707 w 320511"/>
              <a:gd name="connsiteY4" fmla="*/ 1564849 h 4062953"/>
              <a:gd name="connsiteX5" fmla="*/ 18853 w 320511"/>
              <a:gd name="connsiteY5" fmla="*/ 1640264 h 4062953"/>
              <a:gd name="connsiteX6" fmla="*/ 0 w 320511"/>
              <a:gd name="connsiteY6" fmla="*/ 2036190 h 4062953"/>
              <a:gd name="connsiteX7" fmla="*/ 18853 w 320511"/>
              <a:gd name="connsiteY7" fmla="*/ 2488676 h 4062953"/>
              <a:gd name="connsiteX8" fmla="*/ 47134 w 320511"/>
              <a:gd name="connsiteY8" fmla="*/ 2592371 h 4062953"/>
              <a:gd name="connsiteX9" fmla="*/ 84841 w 320511"/>
              <a:gd name="connsiteY9" fmla="*/ 2790334 h 4062953"/>
              <a:gd name="connsiteX10" fmla="*/ 103694 w 320511"/>
              <a:gd name="connsiteY10" fmla="*/ 2884602 h 4062953"/>
              <a:gd name="connsiteX11" fmla="*/ 160255 w 320511"/>
              <a:gd name="connsiteY11" fmla="*/ 3091992 h 4062953"/>
              <a:gd name="connsiteX12" fmla="*/ 179109 w 320511"/>
              <a:gd name="connsiteY12" fmla="*/ 3167406 h 4062953"/>
              <a:gd name="connsiteX13" fmla="*/ 216816 w 320511"/>
              <a:gd name="connsiteY13" fmla="*/ 3261674 h 4062953"/>
              <a:gd name="connsiteX14" fmla="*/ 226243 w 320511"/>
              <a:gd name="connsiteY14" fmla="*/ 3289955 h 4062953"/>
              <a:gd name="connsiteX15" fmla="*/ 235670 w 320511"/>
              <a:gd name="connsiteY15" fmla="*/ 3553905 h 4062953"/>
              <a:gd name="connsiteX16" fmla="*/ 245096 w 320511"/>
              <a:gd name="connsiteY16" fmla="*/ 3582186 h 4062953"/>
              <a:gd name="connsiteX17" fmla="*/ 235670 w 320511"/>
              <a:gd name="connsiteY17" fmla="*/ 3638746 h 4062953"/>
              <a:gd name="connsiteX18" fmla="*/ 226243 w 320511"/>
              <a:gd name="connsiteY18" fmla="*/ 3723588 h 4062953"/>
              <a:gd name="connsiteX19" fmla="*/ 207389 w 320511"/>
              <a:gd name="connsiteY19" fmla="*/ 3817856 h 4062953"/>
              <a:gd name="connsiteX20" fmla="*/ 216816 w 320511"/>
              <a:gd name="connsiteY20" fmla="*/ 3968684 h 4062953"/>
              <a:gd name="connsiteX21" fmla="*/ 235670 w 320511"/>
              <a:gd name="connsiteY21" fmla="*/ 3996965 h 4062953"/>
              <a:gd name="connsiteX22" fmla="*/ 301657 w 320511"/>
              <a:gd name="connsiteY22" fmla="*/ 4053526 h 4062953"/>
              <a:gd name="connsiteX23" fmla="*/ 320511 w 320511"/>
              <a:gd name="connsiteY23" fmla="*/ 4062953 h 406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0511" h="4062953">
                <a:moveTo>
                  <a:pt x="84841" y="0"/>
                </a:moveTo>
                <a:cubicBezTo>
                  <a:pt x="81699" y="436775"/>
                  <a:pt x="84576" y="873635"/>
                  <a:pt x="75414" y="1310326"/>
                </a:cubicBezTo>
                <a:cubicBezTo>
                  <a:pt x="75119" y="1324376"/>
                  <a:pt x="61004" y="1334701"/>
                  <a:pt x="56560" y="1348033"/>
                </a:cubicBezTo>
                <a:cubicBezTo>
                  <a:pt x="51493" y="1363233"/>
                  <a:pt x="50276" y="1379456"/>
                  <a:pt x="47134" y="1395167"/>
                </a:cubicBezTo>
                <a:cubicBezTo>
                  <a:pt x="43992" y="1451728"/>
                  <a:pt x="44200" y="1508574"/>
                  <a:pt x="37707" y="1564849"/>
                </a:cubicBezTo>
                <a:cubicBezTo>
                  <a:pt x="34737" y="1590590"/>
                  <a:pt x="21614" y="1614499"/>
                  <a:pt x="18853" y="1640264"/>
                </a:cubicBezTo>
                <a:cubicBezTo>
                  <a:pt x="16817" y="1659268"/>
                  <a:pt x="354" y="2028397"/>
                  <a:pt x="0" y="2036190"/>
                </a:cubicBezTo>
                <a:cubicBezTo>
                  <a:pt x="6284" y="2187019"/>
                  <a:pt x="6106" y="2338256"/>
                  <a:pt x="18853" y="2488676"/>
                </a:cubicBezTo>
                <a:cubicBezTo>
                  <a:pt x="21878" y="2524376"/>
                  <a:pt x="39478" y="2557371"/>
                  <a:pt x="47134" y="2592371"/>
                </a:cubicBezTo>
                <a:cubicBezTo>
                  <a:pt x="61489" y="2657993"/>
                  <a:pt x="72077" y="2724384"/>
                  <a:pt x="84841" y="2790334"/>
                </a:cubicBezTo>
                <a:cubicBezTo>
                  <a:pt x="90930" y="2821795"/>
                  <a:pt x="95922" y="2853514"/>
                  <a:pt x="103694" y="2884602"/>
                </a:cubicBezTo>
                <a:cubicBezTo>
                  <a:pt x="171088" y="3154175"/>
                  <a:pt x="94509" y="2855307"/>
                  <a:pt x="160255" y="3091992"/>
                </a:cubicBezTo>
                <a:cubicBezTo>
                  <a:pt x="167190" y="3116958"/>
                  <a:pt x="170915" y="3142824"/>
                  <a:pt x="179109" y="3167406"/>
                </a:cubicBezTo>
                <a:cubicBezTo>
                  <a:pt x="189811" y="3199512"/>
                  <a:pt x="206114" y="3229567"/>
                  <a:pt x="216816" y="3261674"/>
                </a:cubicBezTo>
                <a:lnTo>
                  <a:pt x="226243" y="3289955"/>
                </a:lnTo>
                <a:cubicBezTo>
                  <a:pt x="229385" y="3377938"/>
                  <a:pt x="230002" y="3466048"/>
                  <a:pt x="235670" y="3553905"/>
                </a:cubicBezTo>
                <a:cubicBezTo>
                  <a:pt x="236310" y="3563821"/>
                  <a:pt x="245096" y="3572249"/>
                  <a:pt x="245096" y="3582186"/>
                </a:cubicBezTo>
                <a:cubicBezTo>
                  <a:pt x="245096" y="3601299"/>
                  <a:pt x="238196" y="3619800"/>
                  <a:pt x="235670" y="3638746"/>
                </a:cubicBezTo>
                <a:cubicBezTo>
                  <a:pt x="231909" y="3666951"/>
                  <a:pt x="230004" y="3695383"/>
                  <a:pt x="226243" y="3723588"/>
                </a:cubicBezTo>
                <a:cubicBezTo>
                  <a:pt x="219639" y="3773114"/>
                  <a:pt x="218094" y="3775036"/>
                  <a:pt x="207389" y="3817856"/>
                </a:cubicBezTo>
                <a:cubicBezTo>
                  <a:pt x="210531" y="3868132"/>
                  <a:pt x="208959" y="3918926"/>
                  <a:pt x="216816" y="3968684"/>
                </a:cubicBezTo>
                <a:cubicBezTo>
                  <a:pt x="218583" y="3979875"/>
                  <a:pt x="228417" y="3988261"/>
                  <a:pt x="235670" y="3996965"/>
                </a:cubicBezTo>
                <a:cubicBezTo>
                  <a:pt x="253874" y="4018810"/>
                  <a:pt x="278253" y="4037923"/>
                  <a:pt x="301657" y="4053526"/>
                </a:cubicBezTo>
                <a:cubicBezTo>
                  <a:pt x="307503" y="4057424"/>
                  <a:pt x="314226" y="4059811"/>
                  <a:pt x="320511" y="406295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vers le bas 13"/>
          <p:cNvSpPr/>
          <p:nvPr/>
        </p:nvSpPr>
        <p:spPr>
          <a:xfrm>
            <a:off x="1473976" y="2780928"/>
            <a:ext cx="412624" cy="705559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-36512" y="3573016"/>
            <a:ext cx="312136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Create a camera </a:t>
            </a:r>
            <a:r>
              <a:rPr lang="en-US" sz="1600" dirty="0" smtClean="0"/>
              <a:t>with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Radiator  between 2 layers</a:t>
            </a:r>
          </a:p>
          <a:p>
            <a:pPr>
              <a:buClr>
                <a:srgbClr val="FF0000"/>
              </a:buClr>
            </a:pPr>
            <a:r>
              <a:rPr lang="en-US" sz="1600" dirty="0" smtClean="0"/>
              <a:t> of pixels to </a:t>
            </a:r>
            <a:r>
              <a:rPr lang="en-US" sz="1600" dirty="0"/>
              <a:t>make interaction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 </a:t>
            </a:r>
            <a:r>
              <a:rPr lang="en-US" sz="1600" dirty="0" smtClean="0"/>
              <a:t>for </a:t>
            </a:r>
            <a:r>
              <a:rPr lang="en-US" sz="1600" dirty="0"/>
              <a:t>electron(s) , photon(s</a:t>
            </a:r>
            <a:r>
              <a:rPr lang="en-US" sz="1600" dirty="0" smtClean="0"/>
              <a:t>)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A large number of pixels</a:t>
            </a:r>
            <a:endParaRPr lang="en-US" sz="1050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No hole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600" dirty="0" smtClean="0"/>
              <a:t>Uniform response to have </a:t>
            </a:r>
          </a:p>
          <a:p>
            <a:pPr>
              <a:buClr>
                <a:srgbClr val="FF0000"/>
              </a:buClr>
            </a:pPr>
            <a:r>
              <a:rPr lang="en-US" sz="1600" dirty="0"/>
              <a:t> </a:t>
            </a:r>
            <a:r>
              <a:rPr lang="en-US" sz="1600" dirty="0" smtClean="0"/>
              <a:t>    good picture</a:t>
            </a:r>
          </a:p>
          <a:p>
            <a:pPr>
              <a:buClr>
                <a:srgbClr val="FF0000"/>
              </a:buClr>
            </a:pPr>
            <a:endParaRPr lang="en-US" sz="2800" dirty="0" smtClean="0"/>
          </a:p>
        </p:txBody>
      </p:sp>
      <p:sp>
        <p:nvSpPr>
          <p:cNvPr id="16" name="Flèche vers le bas 15"/>
          <p:cNvSpPr/>
          <p:nvPr/>
        </p:nvSpPr>
        <p:spPr>
          <a:xfrm rot="19340748">
            <a:off x="2128735" y="5402006"/>
            <a:ext cx="412624" cy="663323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vers le bas 16"/>
          <p:cNvSpPr/>
          <p:nvPr/>
        </p:nvSpPr>
        <p:spPr>
          <a:xfrm rot="2271665">
            <a:off x="5231463" y="5297160"/>
            <a:ext cx="412624" cy="744971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1EAC33C-28BD-4FB3-91D2-049FEA399D19}" type="slidenum">
              <a:rPr lang="en-US"/>
              <a:pPr/>
              <a:t>30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055203" y="141076"/>
            <a:ext cx="2589936" cy="3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/>
              <a:t>Stability of Calibration?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99736" y="506720"/>
            <a:ext cx="5246132" cy="29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 sz="1500"/>
              <a:t>Important Criterium during evaluation process by IDAG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60114" y="905475"/>
            <a:ext cx="8693138" cy="328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/>
              <a:t>Affects both: precision and operability of detector: ~10</a:t>
            </a:r>
            <a:r>
              <a:rPr lang="en-US" baseline="33000"/>
              <a:t>8</a:t>
            </a:r>
            <a:r>
              <a:rPr lang="en-US"/>
              <a:t> calo cells in ILC Detector 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10590" y="1335899"/>
            <a:ext cx="6747085" cy="3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Calibration Constants on testbench and in beam test campaign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86103" y="5214038"/>
            <a:ext cx="6486363" cy="10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High Correlation between calibration constants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/>
              <a:t>For “final” detector:</a:t>
            </a:r>
          </a:p>
          <a:p>
            <a:r>
              <a:rPr lang="en-US" sz="1500"/>
              <a:t>Detector modules can be calibrated in beam test prior to installation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99" y="1769204"/>
            <a:ext cx="6270294" cy="34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819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3BBEEA-43F0-4179-891C-6D6B3886E338}" type="slidenum">
              <a:rPr lang="en-US"/>
              <a:pPr/>
              <a:t>31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2" y="521116"/>
            <a:ext cx="8811255" cy="569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74254" y="207295"/>
            <a:ext cx="6023977" cy="3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4934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5pPr>
            <a:lvl6pPr marL="2514600" indent="-2286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6pPr>
            <a:lvl7pPr marL="2971800" indent="-2286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7pPr>
            <a:lvl8pPr marL="3429000" indent="-2286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8pPr>
            <a:lvl9pPr marL="3886200" indent="-228600" defTabSz="45720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Bitstream Vera Sans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US"/>
              <a:t>Example for SKIROC characterisation – Trigger efficiency</a:t>
            </a:r>
          </a:p>
        </p:txBody>
      </p:sp>
    </p:spTree>
    <p:extLst>
      <p:ext uri="{BB962C8B-B14F-4D97-AF65-F5344CB8AC3E}">
        <p14:creationId xmlns:p14="http://schemas.microsoft.com/office/powerpoint/2010/main" val="14839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ILD detector - J-C. </a:t>
            </a:r>
            <a:r>
              <a:rPr lang="en-US" dirty="0" err="1" smtClean="0"/>
              <a:t>Brient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L.L.R</a:t>
            </a:r>
            <a:r>
              <a:rPr lang="en-US" dirty="0" smtClean="0"/>
              <a:t>)  - TIPP 2011</a:t>
            </a:r>
            <a:endParaRPr lang="fr-BE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12777"/>
            <a:ext cx="8740080" cy="1224136"/>
            <a:chOff x="96" y="480"/>
            <a:chExt cx="5520" cy="1104"/>
          </a:xfrm>
        </p:grpSpPr>
        <p:sp>
          <p:nvSpPr>
            <p:cNvPr id="20499" name="AutoShape 3"/>
            <p:cNvSpPr>
              <a:spLocks noChangeArrowheads="1"/>
            </p:cNvSpPr>
            <p:nvPr/>
          </p:nvSpPr>
          <p:spPr bwMode="auto">
            <a:xfrm>
              <a:off x="96" y="480"/>
              <a:ext cx="5520" cy="1104"/>
            </a:xfrm>
            <a:prstGeom prst="roundRect">
              <a:avLst>
                <a:gd name="adj" fmla="val 1158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400"/>
            </a:p>
          </p:txBody>
        </p:sp>
        <p:sp>
          <p:nvSpPr>
            <p:cNvPr id="20500" name="Text Box 4"/>
            <p:cNvSpPr txBox="1">
              <a:spLocks noChangeArrowheads="1"/>
            </p:cNvSpPr>
            <p:nvPr/>
          </p:nvSpPr>
          <p:spPr bwMode="auto">
            <a:xfrm>
              <a:off x="192" y="969"/>
              <a:ext cx="2382" cy="55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Resolution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on the charged track(s)   ∆p/p   ~ few  10</a:t>
              </a:r>
              <a:r>
                <a:rPr lang="en-US" sz="1200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-5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solution on the photon(s)   	  </a:t>
              </a:r>
              <a:r>
                <a:rPr lang="en-US" sz="1200" dirty="0" smtClean="0">
                  <a:solidFill>
                    <a:srgbClr val="0000FF"/>
                  </a:solidFill>
                  <a:latin typeface="Times New Roman" pitchFamily="18" charset="0"/>
                </a:rPr>
                <a:t>       </a:t>
              </a:r>
              <a:r>
                <a:rPr lang="en-US" sz="12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∆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E/E  ~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 12% </a:t>
              </a:r>
              <a:r>
                <a:rPr lang="en-US" sz="1200" dirty="0">
                  <a:latin typeface="Times New Roman" pitchFamily="18" charset="0"/>
                </a:rPr>
                <a:t> </a:t>
              </a:r>
            </a:p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R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solution on the  h°                      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∆E/E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  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 45% </a:t>
              </a:r>
              <a:r>
                <a:rPr lang="en-US" sz="1400" dirty="0">
                  <a:latin typeface="Times New Roman" pitchFamily="18" charset="0"/>
                </a:rPr>
                <a:t> </a:t>
              </a:r>
              <a:endParaRPr lang="fr-FR" sz="1400" dirty="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028" y="528"/>
              <a:ext cx="4048" cy="4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In our detectors, the charged tracks are better measured than photon(s</a:t>
              </a:r>
              <a:r>
                <a:rPr lang="en-GB" sz="1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) </a:t>
              </a:r>
            </a:p>
            <a:p>
              <a:pPr algn="ctr">
                <a:defRPr/>
              </a:pPr>
              <a:r>
                <a:rPr lang="en-GB" sz="1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which </a:t>
              </a: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are themselves better measured than neutral </a:t>
              </a:r>
              <a:r>
                <a:rPr lang="en-GB" sz="1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hadron</a:t>
              </a:r>
              <a:r>
                <a:rPr lang="en-GB" sz="1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Bright" pitchFamily="18" charset="0"/>
                </a:rPr>
                <a:t>(s) </a:t>
              </a:r>
            </a:p>
          </p:txBody>
        </p:sp>
        <p:sp>
          <p:nvSpPr>
            <p:cNvPr id="20502" name="Text Box 6"/>
            <p:cNvSpPr txBox="1">
              <a:spLocks noChangeArrowheads="1"/>
            </p:cNvSpPr>
            <p:nvPr/>
          </p:nvSpPr>
          <p:spPr bwMode="auto">
            <a:xfrm>
              <a:off x="3075" y="1031"/>
              <a:ext cx="2092" cy="423"/>
            </a:xfrm>
            <a:prstGeom prst="rect">
              <a:avLst/>
            </a:prstGeom>
            <a:solidFill>
              <a:srgbClr val="FFFFF3"/>
            </a:solidFill>
            <a:ln w="31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sz="1400" dirty="0" err="1" smtClean="0">
                  <a:solidFill>
                    <a:srgbClr val="9900FF"/>
                  </a:solidFill>
                  <a:latin typeface="Times New Roman" pitchFamily="18" charset="0"/>
                </a:rPr>
                <a:t>E</a:t>
              </a:r>
              <a:r>
                <a:rPr lang="en-US" sz="1400" baseline="-25000" dirty="0" err="1" smtClean="0">
                  <a:solidFill>
                    <a:srgbClr val="9900FF"/>
                  </a:solidFill>
                  <a:latin typeface="Times New Roman" pitchFamily="18" charset="0"/>
                </a:rPr>
                <a:t>jet</a:t>
              </a:r>
              <a:r>
                <a:rPr lang="en-US" sz="1400" baseline="-25000" dirty="0" smtClean="0">
                  <a:solidFill>
                    <a:srgbClr val="9900FF"/>
                  </a:solidFill>
                  <a:latin typeface="Times New Roman" pitchFamily="18" charset="0"/>
                </a:rPr>
                <a:t> fraction</a:t>
              </a:r>
              <a:r>
                <a:rPr lang="en-US" sz="1400" dirty="0" smtClean="0">
                  <a:solidFill>
                    <a:srgbClr val="9900FF"/>
                  </a:solidFill>
                  <a:latin typeface="Times New Roman" pitchFamily="18" charset="0"/>
                </a:rPr>
                <a:t>  </a:t>
              </a:r>
              <a:r>
                <a:rPr lang="en-US" sz="1400" dirty="0">
                  <a:solidFill>
                    <a:srgbClr val="9900FF"/>
                  </a:solidFill>
                  <a:latin typeface="Times New Roman" pitchFamily="18" charset="0"/>
                </a:rPr>
                <a:t>=  </a:t>
              </a:r>
              <a:r>
                <a:rPr lang="en-US" sz="1400" dirty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1400" dirty="0" err="1">
                  <a:solidFill>
                    <a:srgbClr val="000066"/>
                  </a:solidFill>
                  <a:latin typeface="Times New Roman" pitchFamily="18" charset="0"/>
                </a:rPr>
                <a:t>E</a:t>
              </a:r>
              <a:r>
                <a:rPr lang="en-US" sz="1400" baseline="-25000" dirty="0" err="1">
                  <a:solidFill>
                    <a:srgbClr val="000066"/>
                  </a:solidFill>
                  <a:latin typeface="Times New Roman" pitchFamily="18" charset="0"/>
                </a:rPr>
                <a:t>charg</a:t>
              </a:r>
              <a:r>
                <a:rPr lang="en-US" sz="1400" baseline="-25000" dirty="0" err="1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ed</a:t>
              </a:r>
              <a:r>
                <a:rPr lang="en-US" sz="1400" baseline="-250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tracks</a:t>
              </a:r>
              <a:r>
                <a:rPr lang="en-US" sz="1400" baseline="-25000" dirty="0">
                  <a:solidFill>
                    <a:srgbClr val="00FF00"/>
                  </a:solidFill>
                  <a:latin typeface="Times New Roman" pitchFamily="18" charset="0"/>
                </a:rPr>
                <a:t> </a:t>
              </a:r>
              <a:r>
                <a:rPr lang="en-US" sz="1400" baseline="-25000" dirty="0" smtClean="0">
                  <a:solidFill>
                    <a:srgbClr val="00FF00"/>
                  </a:solidFill>
                  <a:latin typeface="Times New Roman" pitchFamily="18" charset="0"/>
                </a:rPr>
                <a:t>   </a:t>
              </a:r>
              <a:r>
                <a:rPr lang="en-US" sz="1400" dirty="0" smtClean="0">
                  <a:solidFill>
                    <a:schemeClr val="bg2"/>
                  </a:solidFill>
                  <a:latin typeface="Times New Roman" pitchFamily="18" charset="0"/>
                </a:rPr>
                <a:t> </a:t>
              </a:r>
              <a:r>
                <a:rPr lang="en-US" sz="1400" dirty="0">
                  <a:solidFill>
                    <a:srgbClr val="663300"/>
                  </a:solidFill>
                  <a:latin typeface="Times New Roman" pitchFamily="18" charset="0"/>
                </a:rPr>
                <a:t>+</a:t>
              </a:r>
              <a:r>
                <a:rPr lang="en-US" sz="1400" dirty="0">
                  <a:latin typeface="Times New Roman" pitchFamily="18" charset="0"/>
                </a:rPr>
                <a:t>  </a:t>
              </a:r>
              <a:r>
                <a:rPr lang="en-US" sz="1400" dirty="0">
                  <a:solidFill>
                    <a:srgbClr val="336600"/>
                  </a:solidFill>
                  <a:latin typeface="Times New Roman" pitchFamily="18" charset="0"/>
                </a:rPr>
                <a:t>E</a:t>
              </a:r>
              <a:r>
                <a:rPr lang="en-US" sz="1400" baseline="-25000" dirty="0">
                  <a:solidFill>
                    <a:srgbClr val="336600"/>
                  </a:solidFill>
                  <a:latin typeface="Times New Roman" pitchFamily="18" charset="0"/>
                  <a:sym typeface="Symbol" pitchFamily="18" charset="2"/>
                </a:rPr>
                <a:t></a:t>
              </a:r>
              <a:r>
                <a:rPr lang="en-US" sz="1400" baseline="-25000" dirty="0">
                  <a:latin typeface="Times New Roman" pitchFamily="18" charset="0"/>
                  <a:sym typeface="Symbol" pitchFamily="18" charset="2"/>
                </a:rPr>
                <a:t>   </a:t>
              </a:r>
              <a:r>
                <a:rPr lang="en-US" sz="1400" baseline="-25000" dirty="0" smtClean="0">
                  <a:latin typeface="Times New Roman" pitchFamily="18" charset="0"/>
                  <a:sym typeface="Symbol" pitchFamily="18" charset="2"/>
                </a:rPr>
                <a:t>    </a:t>
              </a:r>
              <a:r>
                <a:rPr lang="en-US" sz="1400" baseline="-25000" dirty="0" smtClean="0">
                  <a:solidFill>
                    <a:srgbClr val="663300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1400" dirty="0">
                  <a:solidFill>
                    <a:srgbClr val="663300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 sz="1400" dirty="0">
                  <a:latin typeface="Times New Roman" pitchFamily="18" charset="0"/>
                  <a:sym typeface="Symbol" pitchFamily="18" charset="2"/>
                </a:rPr>
                <a:t>   </a:t>
              </a:r>
              <a:r>
                <a:rPr lang="en-US" sz="1400" dirty="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E</a:t>
              </a:r>
              <a:r>
                <a:rPr lang="en-US" sz="1400" baseline="-25000" dirty="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h</a:t>
              </a:r>
              <a:r>
                <a:rPr lang="en-US" sz="800" dirty="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  <a:p>
              <a:r>
                <a:rPr lang="en-US" sz="1050" dirty="0" smtClean="0">
                  <a:solidFill>
                    <a:srgbClr val="000066"/>
                  </a:solidFill>
                  <a:latin typeface="Times New Roman" pitchFamily="18" charset="0"/>
                  <a:sym typeface="Symbol" pitchFamily="18" charset="2"/>
                </a:rPr>
                <a:t>	65%</a:t>
              </a:r>
              <a:r>
                <a:rPr lang="en-US" sz="1050" dirty="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                            </a:t>
              </a:r>
              <a:r>
                <a:rPr lang="en-US" sz="1050" dirty="0" smtClean="0">
                  <a:solidFill>
                    <a:srgbClr val="336600"/>
                  </a:solidFill>
                  <a:latin typeface="Times New Roman" pitchFamily="18" charset="0"/>
                  <a:sym typeface="Symbol" pitchFamily="18" charset="2"/>
                </a:rPr>
                <a:t>26%</a:t>
              </a:r>
              <a:r>
                <a:rPr lang="en-US" sz="1050" dirty="0" smtClean="0">
                  <a:solidFill>
                    <a:srgbClr val="00FF00"/>
                  </a:solidFill>
                  <a:latin typeface="Times New Roman" pitchFamily="18" charset="0"/>
                  <a:sym typeface="Symbol" pitchFamily="18" charset="2"/>
                </a:rPr>
                <a:t>             </a:t>
              </a:r>
              <a:r>
                <a:rPr lang="en-US" sz="1050" dirty="0" smtClean="0">
                  <a:solidFill>
                    <a:srgbClr val="FF3300"/>
                  </a:solidFill>
                  <a:latin typeface="Times New Roman" pitchFamily="18" charset="0"/>
                  <a:sym typeface="Symbol" pitchFamily="18" charset="2"/>
                </a:rPr>
                <a:t>9%</a:t>
              </a:r>
              <a:endParaRPr lang="fr-FR" sz="1050" dirty="0">
                <a:solidFill>
                  <a:srgbClr val="FF33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87624" y="260648"/>
            <a:ext cx="6880225" cy="600075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1">
                  <a:lumMod val="75000"/>
                  <a:lumOff val="2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</a:gradFill>
          <a:ln w="38100">
            <a:solidFill>
              <a:srgbClr val="001236"/>
            </a:solidFill>
            <a:miter lim="800000"/>
            <a:headEnd/>
            <a:tailEnd/>
          </a:ln>
          <a:effectLst/>
        </p:spPr>
        <p:txBody>
          <a:bodyPr wrap="none" lIns="91390" tIns="45697" rIns="91390" bIns="45697">
            <a:spAutoFit/>
          </a:bodyPr>
          <a:lstStyle/>
          <a:p>
            <a:pPr>
              <a:defRPr/>
            </a:pPr>
            <a:r>
              <a:rPr lang="fr-FR" sz="3300" dirty="0">
                <a:solidFill>
                  <a:srgbClr val="FF0B05"/>
                </a:solidFill>
                <a:latin typeface="Lucida Bright" pitchFamily="18" charset="0"/>
              </a:rPr>
              <a:t>PFA : « </a:t>
            </a:r>
            <a:r>
              <a:rPr lang="fr-FR" sz="3300" dirty="0" err="1">
                <a:solidFill>
                  <a:srgbClr val="FF0B05"/>
                </a:solidFill>
                <a:latin typeface="Lucida Bright" pitchFamily="18" charset="0"/>
              </a:rPr>
              <a:t>Particle</a:t>
            </a:r>
            <a:r>
              <a:rPr lang="fr-FR" sz="3300" dirty="0">
                <a:solidFill>
                  <a:srgbClr val="FF0B05"/>
                </a:solidFill>
                <a:latin typeface="Lucida Bright" pitchFamily="18" charset="0"/>
              </a:rPr>
              <a:t> Flow » </a:t>
            </a:r>
            <a:r>
              <a:rPr lang="fr-FR" sz="3300" dirty="0" err="1">
                <a:solidFill>
                  <a:srgbClr val="FF0B05"/>
                </a:solidFill>
                <a:latin typeface="Lucida Bright" pitchFamily="18" charset="0"/>
              </a:rPr>
              <a:t>Algorithm</a:t>
            </a:r>
            <a:endParaRPr lang="fr-FR" sz="3300" dirty="0">
              <a:solidFill>
                <a:srgbClr val="FF0B05"/>
              </a:solidFill>
              <a:latin typeface="Lucida Bright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07950" y="2997200"/>
            <a:ext cx="8739188" cy="1655763"/>
            <a:chOff x="96" y="2064"/>
            <a:chExt cx="5424" cy="864"/>
          </a:xfrm>
        </p:grpSpPr>
        <p:sp>
          <p:nvSpPr>
            <p:cNvPr id="20496" name="AutoShape 9"/>
            <p:cNvSpPr>
              <a:spLocks noChangeArrowheads="1"/>
            </p:cNvSpPr>
            <p:nvPr/>
          </p:nvSpPr>
          <p:spPr bwMode="auto">
            <a:xfrm>
              <a:off x="96" y="2064"/>
              <a:ext cx="5424" cy="864"/>
            </a:xfrm>
            <a:prstGeom prst="roundRect">
              <a:avLst>
                <a:gd name="adj" fmla="val 1158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498" y="2462"/>
              <a:ext cx="4726" cy="27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800" dirty="0">
                  <a:latin typeface="Times New Roman" pitchFamily="18" charset="0"/>
                  <a:sym typeface="Symbol" pitchFamily="18" charset="2"/>
                </a:rPr>
                <a:t>   </a:t>
              </a:r>
              <a:r>
                <a:rPr lang="en-GB" sz="2400" baseline="30000" dirty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GB" dirty="0">
                  <a:latin typeface="Times New Roman" pitchFamily="18" charset="0"/>
                  <a:sym typeface="Symbol" pitchFamily="18" charset="2"/>
                </a:rPr>
                <a:t> jet = </a:t>
              </a:r>
              <a:r>
                <a:rPr lang="en-GB" sz="2800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GB" sz="2400" baseline="30000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GB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ch</a:t>
              </a:r>
              <a:r>
                <a:rPr lang="en-GB" dirty="0">
                  <a:latin typeface="Times New Roman" pitchFamily="18" charset="0"/>
                  <a:sym typeface="Symbol" pitchFamily="18" charset="2"/>
                </a:rPr>
                <a:t>. + </a:t>
              </a:r>
              <a:r>
                <a:rPr lang="en-GB" sz="28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GB" sz="2400" baseline="30000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GB" dirty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</a:t>
              </a:r>
              <a:r>
                <a:rPr lang="en-GB" dirty="0">
                  <a:latin typeface="Times New Roman" pitchFamily="18" charset="0"/>
                  <a:sym typeface="Symbol" pitchFamily="18" charset="2"/>
                </a:rPr>
                <a:t>  + </a:t>
              </a:r>
              <a:r>
                <a:rPr lang="en-GB" sz="2800" dirty="0">
                  <a:solidFill>
                    <a:srgbClr val="9900FF"/>
                  </a:solidFill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GB" sz="2400" baseline="30000" dirty="0">
                  <a:solidFill>
                    <a:srgbClr val="9900FF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GB" dirty="0">
                  <a:solidFill>
                    <a:srgbClr val="9900FF"/>
                  </a:solidFill>
                  <a:latin typeface="Times New Roman" pitchFamily="18" charset="0"/>
                  <a:sym typeface="Symbol" pitchFamily="18" charset="2"/>
                </a:rPr>
                <a:t> h</a:t>
              </a:r>
              <a:r>
                <a:rPr lang="en-GB" baseline="30000" dirty="0">
                  <a:solidFill>
                    <a:srgbClr val="9900FF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en-GB" dirty="0">
                  <a:latin typeface="Times New Roman" pitchFamily="18" charset="0"/>
                  <a:sym typeface="Symbol" pitchFamily="18" charset="2"/>
                </a:rPr>
                <a:t>      gives about </a:t>
              </a:r>
              <a:r>
                <a:rPr lang="en-GB" sz="2800" dirty="0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GB" sz="2400" baseline="30000" dirty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en-GB" dirty="0">
                  <a:latin typeface="Times New Roman" pitchFamily="18" charset="0"/>
                  <a:sym typeface="Symbol" pitchFamily="18" charset="2"/>
                </a:rPr>
                <a:t> jet  = </a:t>
              </a:r>
              <a:r>
                <a:rPr lang="en-GB" sz="2800" b="1" dirty="0">
                  <a:solidFill>
                    <a:srgbClr val="FF0000"/>
                  </a:solidFill>
                  <a:latin typeface="Lucida Bright" pitchFamily="18" charset="0"/>
                  <a:sym typeface="Symbol" pitchFamily="18" charset="2"/>
                </a:rPr>
                <a:t>(0.14)</a:t>
              </a:r>
              <a:r>
                <a:rPr lang="en-GB" sz="2800" b="1" baseline="30000" dirty="0">
                  <a:solidFill>
                    <a:srgbClr val="FF0000"/>
                  </a:solidFill>
                  <a:latin typeface="Lucida Bright" pitchFamily="18" charset="0"/>
                  <a:sym typeface="Symbol" pitchFamily="18" charset="2"/>
                </a:rPr>
                <a:t>2</a:t>
              </a:r>
              <a:r>
                <a:rPr lang="en-GB" sz="2800" b="1" dirty="0">
                  <a:solidFill>
                    <a:srgbClr val="FF0000"/>
                  </a:solidFill>
                  <a:latin typeface="Lucida Bright" pitchFamily="18" charset="0"/>
                  <a:sym typeface="Symbol" pitchFamily="18" charset="2"/>
                </a:rPr>
                <a:t> </a:t>
              </a:r>
              <a:r>
                <a:rPr lang="en-GB" sz="2800" b="1" dirty="0" err="1">
                  <a:solidFill>
                    <a:srgbClr val="FF0000"/>
                  </a:solidFill>
                  <a:latin typeface="Lucida Bright" pitchFamily="18" charset="0"/>
                  <a:sym typeface="Symbol" pitchFamily="18" charset="2"/>
                </a:rPr>
                <a:t>E</a:t>
              </a:r>
              <a:r>
                <a:rPr lang="en-GB" sz="2800" b="1" baseline="-25000" dirty="0" err="1">
                  <a:solidFill>
                    <a:srgbClr val="FF0000"/>
                  </a:solidFill>
                  <a:latin typeface="Lucida Bright" pitchFamily="18" charset="0"/>
                  <a:sym typeface="Symbol" pitchFamily="18" charset="2"/>
                </a:rPr>
                <a:t>jet</a:t>
              </a: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Lucida Bright" pitchFamily="18" charset="0"/>
                  <a:sym typeface="Symbol" pitchFamily="18" charset="2"/>
                </a:rPr>
                <a:t> </a:t>
              </a:r>
            </a:p>
          </p:txBody>
        </p:sp>
        <p:sp>
          <p:nvSpPr>
            <p:cNvPr id="20498" name="Text Box 11"/>
            <p:cNvSpPr txBox="1">
              <a:spLocks noChangeArrowheads="1"/>
            </p:cNvSpPr>
            <p:nvPr/>
          </p:nvSpPr>
          <p:spPr bwMode="auto">
            <a:xfrm>
              <a:off x="543" y="2197"/>
              <a:ext cx="4603" cy="16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990000"/>
              </a:solidFill>
              <a:miter lim="800000"/>
              <a:headEnd/>
              <a:tailEnd/>
            </a:ln>
          </p:spPr>
          <p:txBody>
            <a:bodyPr tIns="72000" bIns="72000">
              <a:spAutoFit/>
            </a:bodyPr>
            <a:lstStyle/>
            <a:p>
              <a:pPr algn="ctr"/>
              <a:r>
                <a:rPr lang="en-GB" sz="1400"/>
                <a:t>With a perfect detector, no confusion between species and individual reconstruction </a:t>
              </a:r>
            </a:p>
          </p:txBody>
        </p:sp>
      </p:grp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152400" y="5000625"/>
            <a:ext cx="8686800" cy="1524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lIns="91390" tIns="45697" rIns="91390" bIns="45697" anchor="ctr"/>
          <a:lstStyle/>
          <a:p>
            <a:endParaRPr lang="fr-FR" sz="1400"/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362200" y="6046788"/>
            <a:ext cx="1498600" cy="4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390" tIns="45697" rIns="91390" bIns="45697" anchor="ctr"/>
          <a:lstStyle/>
          <a:p>
            <a:pPr algn="ctr"/>
            <a:r>
              <a:rPr lang="en-GB" sz="2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1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confusion</a:t>
            </a:r>
            <a:endParaRPr lang="en-GB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362200" y="5081588"/>
            <a:ext cx="1371600" cy="330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390" tIns="45697" rIns="91390" bIns="45697" anchor="ctr"/>
          <a:lstStyle/>
          <a:p>
            <a:r>
              <a:rPr lang="en-GB" sz="2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1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threshold</a:t>
            </a:r>
            <a:endParaRPr lang="en-GB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038599" y="5081588"/>
            <a:ext cx="4205947" cy="3079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1390" tIns="45697" rIns="91390" bIns="45697">
            <a:spAutoFit/>
          </a:bodyPr>
          <a:lstStyle/>
          <a:p>
            <a:pPr>
              <a:defRPr/>
            </a:pPr>
            <a:r>
              <a:rPr lang="en-GB" sz="1400" dirty="0">
                <a:sym typeface="Symbol" pitchFamily="18" charset="2"/>
              </a:rPr>
              <a:t> </a:t>
            </a:r>
            <a:r>
              <a:rPr lang="en-GB" sz="1400" dirty="0"/>
              <a:t>Energy threshold to be rec. </a:t>
            </a:r>
            <a:r>
              <a:rPr lang="en-GB" sz="1050" dirty="0"/>
              <a:t>(depends on species)</a:t>
            </a: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4038600" y="6116638"/>
            <a:ext cx="4205947" cy="3079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390" tIns="45697" rIns="91390" bIns="45697">
            <a:spAutoFit/>
          </a:bodyPr>
          <a:lstStyle/>
          <a:p>
            <a:r>
              <a:rPr lang="en-GB" sz="1400" dirty="0">
                <a:sym typeface="Symbol" pitchFamily="18" charset="2"/>
              </a:rPr>
              <a:t> </a:t>
            </a:r>
            <a:r>
              <a:rPr lang="en-GB" sz="1400" dirty="0"/>
              <a:t>Mixing between particles in the calorimeter</a:t>
            </a:r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>
            <a:off x="228600" y="5462588"/>
            <a:ext cx="1524000" cy="83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lIns="91390" tIns="45697" rIns="91390" bIns="45697" anchor="ctr"/>
          <a:lstStyle/>
          <a:p>
            <a:pPr algn="ctr"/>
            <a:r>
              <a:rPr lang="en-GB" sz="1400"/>
              <a:t>Real life and</a:t>
            </a:r>
          </a:p>
          <a:p>
            <a:pPr algn="ctr"/>
            <a:r>
              <a:rPr lang="en-GB" sz="1400"/>
              <a:t>real detector</a:t>
            </a:r>
          </a:p>
        </p:txBody>
      </p:sp>
      <p:sp>
        <p:nvSpPr>
          <p:cNvPr id="39" name="AutoShape 18"/>
          <p:cNvSpPr>
            <a:spLocks noChangeArrowheads="1"/>
          </p:cNvSpPr>
          <p:nvPr/>
        </p:nvSpPr>
        <p:spPr bwMode="auto">
          <a:xfrm>
            <a:off x="1752600" y="5614988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bg1"/>
          </a:soli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 lIns="91390" tIns="45697" rIns="91390" bIns="45697" anchor="ctr"/>
          <a:lstStyle/>
          <a:p>
            <a:endParaRPr lang="fr-FR" sz="1400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2362200" y="5538788"/>
            <a:ext cx="1371600" cy="4064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390" tIns="45697" rIns="91390" bIns="45697" anchor="ctr"/>
          <a:lstStyle/>
          <a:p>
            <a:r>
              <a:rPr lang="en-GB" sz="2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en-GB" baseline="300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GB" sz="14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efficiency</a:t>
            </a:r>
            <a:endParaRPr lang="en-GB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038600" y="5583238"/>
            <a:ext cx="3629744" cy="3079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91390" tIns="45697" rIns="91390" bIns="45697">
            <a:spAutoFit/>
          </a:bodyPr>
          <a:lstStyle/>
          <a:p>
            <a:r>
              <a:rPr lang="en-GB" sz="1400" dirty="0">
                <a:sym typeface="Symbol" pitchFamily="18" charset="2"/>
              </a:rPr>
              <a:t> </a:t>
            </a:r>
            <a:r>
              <a:rPr lang="en-GB" sz="1400" dirty="0"/>
              <a:t>loss of particles (not reconstructed)</a:t>
            </a:r>
          </a:p>
        </p:txBody>
      </p:sp>
      <p:pic>
        <p:nvPicPr>
          <p:cNvPr id="24" name="Picture 15" descr="lin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38" y="1125538"/>
            <a:ext cx="8645525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09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5" name="Group 31"/>
          <p:cNvGrpSpPr>
            <a:grpSpLocks/>
          </p:cNvGrpSpPr>
          <p:nvPr/>
        </p:nvGrpSpPr>
        <p:grpSpPr bwMode="auto">
          <a:xfrm>
            <a:off x="215900" y="642938"/>
            <a:ext cx="3784600" cy="3103562"/>
            <a:chOff x="113" y="436"/>
            <a:chExt cx="2384" cy="1955"/>
          </a:xfrm>
        </p:grpSpPr>
        <p:pic>
          <p:nvPicPr>
            <p:cNvPr id="64520" name="Picture 4" descr="ww800_true_j1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r="7715" b="11076"/>
            <a:stretch>
              <a:fillRect/>
            </a:stretch>
          </p:blipFill>
          <p:spPr bwMode="auto">
            <a:xfrm>
              <a:off x="159" y="436"/>
              <a:ext cx="2177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Rectangle 6"/>
            <p:cNvSpPr>
              <a:spLocks noChangeArrowheads="1"/>
            </p:cNvSpPr>
            <p:nvPr/>
          </p:nvSpPr>
          <p:spPr bwMode="auto">
            <a:xfrm>
              <a:off x="162" y="453"/>
              <a:ext cx="2128" cy="192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b="1" baseline="30000">
                  <a:solidFill>
                    <a:srgbClr val="333399"/>
                  </a:solidFill>
                  <a:latin typeface="Times New Roman" pitchFamily="18" charset="0"/>
                </a:rPr>
                <a:t>+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b="1" baseline="30000">
                  <a:solidFill>
                    <a:srgbClr val="333399"/>
                  </a:solidFill>
                  <a:sym typeface="Symbol" pitchFamily="18" charset="2"/>
                </a:rPr>
                <a:t>–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 W</a:t>
              </a:r>
              <a:r>
                <a:rPr lang="en-US" b="1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W</a:t>
              </a:r>
              <a:r>
                <a:rPr lang="en-US" b="1" baseline="30000">
                  <a:solidFill>
                    <a:srgbClr val="333399"/>
                  </a:solidFill>
                  <a:sym typeface="Symbol" pitchFamily="18" charset="2"/>
                </a:rPr>
                <a:t>–</a:t>
              </a:r>
              <a:r>
                <a:rPr lang="en-US" sz="2000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at s = 800 GeV</a:t>
              </a:r>
              <a:endParaRPr lang="fr-FR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4522" name="Text Box 21"/>
            <p:cNvSpPr txBox="1">
              <a:spLocks noChangeArrowheads="1"/>
            </p:cNvSpPr>
            <p:nvPr/>
          </p:nvSpPr>
          <p:spPr bwMode="auto">
            <a:xfrm>
              <a:off x="113" y="2160"/>
              <a:ext cx="2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u="sng">
                  <a:solidFill>
                    <a:srgbClr val="000000"/>
                  </a:solidFill>
                  <a:latin typeface="Times New Roman" pitchFamily="18" charset="0"/>
                </a:rPr>
                <a:t>Display from the true MC informations</a:t>
              </a:r>
              <a:endParaRPr lang="en-GB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4516" name="Group 32"/>
          <p:cNvGrpSpPr>
            <a:grpSpLocks/>
          </p:cNvGrpSpPr>
          <p:nvPr/>
        </p:nvGrpSpPr>
        <p:grpSpPr bwMode="auto">
          <a:xfrm>
            <a:off x="285750" y="3789363"/>
            <a:ext cx="3462338" cy="3068637"/>
            <a:chOff x="204" y="2432"/>
            <a:chExt cx="1950" cy="1785"/>
          </a:xfrm>
        </p:grpSpPr>
        <p:pic>
          <p:nvPicPr>
            <p:cNvPr id="64518" name="Picture 23" descr="ww800_j2_true"/>
            <p:cNvPicPr>
              <a:picLocks noChangeAspect="1" noChangeArrowheads="1"/>
            </p:cNvPicPr>
            <p:nvPr/>
          </p:nvPicPr>
          <p:blipFill>
            <a:blip r:embed="rId3" cstate="print"/>
            <a:srcRect l="15533" t="12537" r="6543" b="14510"/>
            <a:stretch>
              <a:fillRect/>
            </a:stretch>
          </p:blipFill>
          <p:spPr bwMode="auto">
            <a:xfrm>
              <a:off x="204" y="2432"/>
              <a:ext cx="1950" cy="1785"/>
            </a:xfrm>
            <a:prstGeom prst="rect">
              <a:avLst/>
            </a:prstGeom>
            <a:noFill/>
            <a:ln w="9525">
              <a:solidFill>
                <a:srgbClr val="6600CC"/>
              </a:solidFill>
              <a:miter lim="800000"/>
              <a:headEnd/>
              <a:tailEnd/>
            </a:ln>
          </p:spPr>
        </p:pic>
        <p:sp>
          <p:nvSpPr>
            <p:cNvPr id="237595" name="Text Box 27"/>
            <p:cNvSpPr txBox="1">
              <a:spLocks noChangeArrowheads="1"/>
            </p:cNvSpPr>
            <p:nvPr/>
          </p:nvSpPr>
          <p:spPr bwMode="auto">
            <a:xfrm>
              <a:off x="1022" y="2519"/>
              <a:ext cx="636" cy="247"/>
            </a:xfrm>
            <a:prstGeom prst="rect">
              <a:avLst/>
            </a:prstGeom>
            <a:solidFill>
              <a:schemeClr val="folHlink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With K</a:t>
              </a:r>
              <a:r>
                <a:rPr lang="en-GB" sz="2000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</a:p>
          </p:txBody>
        </p:sp>
      </p:grpSp>
      <p:sp>
        <p:nvSpPr>
          <p:cNvPr id="64517" name="ZoneTexte 26"/>
          <p:cNvSpPr txBox="1">
            <a:spLocks noChangeArrowheads="1"/>
          </p:cNvSpPr>
          <p:nvPr/>
        </p:nvSpPr>
        <p:spPr bwMode="auto">
          <a:xfrm>
            <a:off x="1785938" y="0"/>
            <a:ext cx="32718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latin typeface="Book Antiqua" pitchFamily="18" charset="0"/>
              </a:rPr>
              <a:t>Is it possible ?   </a:t>
            </a:r>
            <a:r>
              <a:rPr lang="en-GB" sz="3200" b="1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en-GB" sz="3200" b="1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9" name="Group 31"/>
          <p:cNvGrpSpPr>
            <a:grpSpLocks/>
          </p:cNvGrpSpPr>
          <p:nvPr/>
        </p:nvGrpSpPr>
        <p:grpSpPr bwMode="auto">
          <a:xfrm>
            <a:off x="215900" y="642938"/>
            <a:ext cx="3784600" cy="3103562"/>
            <a:chOff x="113" y="436"/>
            <a:chExt cx="2384" cy="1955"/>
          </a:xfrm>
        </p:grpSpPr>
        <p:pic>
          <p:nvPicPr>
            <p:cNvPr id="65558" name="Picture 4" descr="ww800_true_j1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 r="7715" b="11076"/>
            <a:stretch>
              <a:fillRect/>
            </a:stretch>
          </p:blipFill>
          <p:spPr bwMode="auto">
            <a:xfrm>
              <a:off x="159" y="436"/>
              <a:ext cx="2177" cy="1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9" name="Rectangle 6"/>
            <p:cNvSpPr>
              <a:spLocks noChangeArrowheads="1"/>
            </p:cNvSpPr>
            <p:nvPr/>
          </p:nvSpPr>
          <p:spPr bwMode="auto">
            <a:xfrm>
              <a:off x="162" y="453"/>
              <a:ext cx="2128" cy="192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b="1" baseline="30000">
                  <a:solidFill>
                    <a:srgbClr val="333399"/>
                  </a:solidFill>
                  <a:latin typeface="Times New Roman" pitchFamily="18" charset="0"/>
                </a:rPr>
                <a:t>+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b="1" baseline="30000">
                  <a:solidFill>
                    <a:srgbClr val="333399"/>
                  </a:solidFill>
                  <a:sym typeface="Symbol" pitchFamily="18" charset="2"/>
                </a:rPr>
                <a:t>–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</a:rPr>
                <a:t> 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 W</a:t>
              </a:r>
              <a:r>
                <a:rPr lang="en-US" b="1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W</a:t>
              </a:r>
              <a:r>
                <a:rPr lang="en-US" b="1" baseline="30000">
                  <a:solidFill>
                    <a:srgbClr val="333399"/>
                  </a:solidFill>
                  <a:sym typeface="Symbol" pitchFamily="18" charset="2"/>
                </a:rPr>
                <a:t>–</a:t>
              </a:r>
              <a:r>
                <a:rPr lang="en-US" sz="2000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at s = 800 GeV</a:t>
              </a:r>
              <a:endParaRPr lang="fr-FR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560" name="Text Box 21"/>
            <p:cNvSpPr txBox="1">
              <a:spLocks noChangeArrowheads="1"/>
            </p:cNvSpPr>
            <p:nvPr/>
          </p:nvSpPr>
          <p:spPr bwMode="auto">
            <a:xfrm>
              <a:off x="113" y="2160"/>
              <a:ext cx="2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u="sng">
                  <a:solidFill>
                    <a:srgbClr val="000000"/>
                  </a:solidFill>
                  <a:latin typeface="Times New Roman" pitchFamily="18" charset="0"/>
                </a:rPr>
                <a:t>Display from the true MC informations</a:t>
              </a:r>
              <a:endParaRPr lang="en-GB" u="sng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5540" name="Group 30"/>
          <p:cNvGrpSpPr>
            <a:grpSpLocks/>
          </p:cNvGrpSpPr>
          <p:nvPr/>
        </p:nvGrpSpPr>
        <p:grpSpPr bwMode="auto">
          <a:xfrm>
            <a:off x="3773488" y="620713"/>
            <a:ext cx="5084762" cy="3103562"/>
            <a:chOff x="2377" y="391"/>
            <a:chExt cx="3203" cy="1955"/>
          </a:xfrm>
        </p:grpSpPr>
        <p:pic>
          <p:nvPicPr>
            <p:cNvPr id="65550" name="Picture 10" descr="ww800_j1_recons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 r="8293" b="8775"/>
            <a:stretch>
              <a:fillRect/>
            </a:stretch>
          </p:blipFill>
          <p:spPr bwMode="auto">
            <a:xfrm>
              <a:off x="3334" y="391"/>
              <a:ext cx="2177" cy="1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1" name="Text Box 11"/>
            <p:cNvSpPr txBox="1">
              <a:spLocks noChangeArrowheads="1"/>
            </p:cNvSpPr>
            <p:nvPr/>
          </p:nvSpPr>
          <p:spPr bwMode="auto">
            <a:xfrm>
              <a:off x="4694" y="663"/>
              <a:ext cx="886" cy="2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BDFF0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99FF"/>
                  </a:solidFill>
                  <a:latin typeface="Times New Roman" pitchFamily="18" charset="0"/>
                </a:rPr>
                <a:t>Charged pads</a:t>
              </a:r>
              <a:endParaRPr lang="en-GB" sz="1600" b="1">
                <a:solidFill>
                  <a:srgbClr val="0099FF"/>
                </a:solidFill>
                <a:latin typeface="Times New Roman" pitchFamily="18" charset="0"/>
              </a:endParaRPr>
            </a:p>
          </p:txBody>
        </p:sp>
        <p:sp>
          <p:nvSpPr>
            <p:cNvPr id="65552" name="Text Box 12"/>
            <p:cNvSpPr txBox="1">
              <a:spLocks noChangeArrowheads="1"/>
            </p:cNvSpPr>
            <p:nvPr/>
          </p:nvSpPr>
          <p:spPr bwMode="auto">
            <a:xfrm>
              <a:off x="3424" y="1797"/>
              <a:ext cx="628" cy="256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FF00"/>
                  </a:solidFill>
                  <a:latin typeface="Times New Roman" pitchFamily="18" charset="0"/>
                </a:rPr>
                <a:t>photons</a:t>
              </a:r>
              <a:endParaRPr lang="en-GB" sz="2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65553" name="Line 13"/>
            <p:cNvSpPr>
              <a:spLocks noChangeShapeType="1"/>
            </p:cNvSpPr>
            <p:nvPr/>
          </p:nvSpPr>
          <p:spPr bwMode="auto">
            <a:xfrm flipV="1">
              <a:off x="3878" y="1389"/>
              <a:ext cx="454" cy="40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4" name="Rectangle 14"/>
            <p:cNvSpPr>
              <a:spLocks noChangeArrowheads="1"/>
            </p:cNvSpPr>
            <p:nvPr/>
          </p:nvSpPr>
          <p:spPr bwMode="auto">
            <a:xfrm>
              <a:off x="3334" y="391"/>
              <a:ext cx="2177" cy="184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sz="2000" baseline="30000">
                  <a:solidFill>
                    <a:srgbClr val="333399"/>
                  </a:solidFill>
                  <a:latin typeface="Times New Roman" pitchFamily="18" charset="0"/>
                </a:rPr>
                <a:t>+</a:t>
              </a:r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</a:rPr>
                <a:t>e</a:t>
              </a:r>
              <a:r>
                <a:rPr lang="en-US" sz="2000" baseline="30000">
                  <a:solidFill>
                    <a:srgbClr val="333399"/>
                  </a:solidFill>
                  <a:latin typeface="Times New Roman" pitchFamily="18" charset="0"/>
                </a:rPr>
                <a:t>-</a:t>
              </a:r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</a:rPr>
                <a:t> </a:t>
              </a:r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 W</a:t>
              </a:r>
              <a:r>
                <a:rPr lang="en-US" sz="2400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+</a:t>
              </a:r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W</a:t>
              </a:r>
              <a:r>
                <a:rPr lang="en-US" sz="2400" b="1" baseline="30000">
                  <a:solidFill>
                    <a:srgbClr val="333399"/>
                  </a:solidFill>
                  <a:sym typeface="Symbol" pitchFamily="18" charset="2"/>
                </a:rPr>
                <a:t>–</a:t>
              </a:r>
              <a:r>
                <a:rPr lang="en-US" sz="2000" baseline="30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en-US" sz="2000">
                  <a:solidFill>
                    <a:srgbClr val="333399"/>
                  </a:solidFill>
                  <a:latin typeface="Times New Roman" pitchFamily="18" charset="0"/>
                  <a:sym typeface="Symbol" pitchFamily="18" charset="2"/>
                </a:rPr>
                <a:t>at s = 800 GeV</a:t>
              </a:r>
              <a:endParaRPr lang="fr-FR" sz="2000">
                <a:solidFill>
                  <a:srgbClr val="333399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555" name="Line 15"/>
            <p:cNvSpPr>
              <a:spLocks noChangeShapeType="1"/>
            </p:cNvSpPr>
            <p:nvPr/>
          </p:nvSpPr>
          <p:spPr bwMode="auto">
            <a:xfrm flipH="1">
              <a:off x="4785" y="890"/>
              <a:ext cx="544" cy="386"/>
            </a:xfrm>
            <a:prstGeom prst="line">
              <a:avLst/>
            </a:prstGeom>
            <a:noFill/>
            <a:ln w="28575">
              <a:solidFill>
                <a:srgbClr val="BDFF03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6" name="AutoShape 17"/>
            <p:cNvSpPr>
              <a:spLocks noChangeArrowheads="1"/>
            </p:cNvSpPr>
            <p:nvPr/>
          </p:nvSpPr>
          <p:spPr bwMode="auto">
            <a:xfrm>
              <a:off x="2377" y="935"/>
              <a:ext cx="953" cy="406"/>
            </a:xfrm>
            <a:prstGeom prst="rightArrow">
              <a:avLst>
                <a:gd name="adj1" fmla="val 50000"/>
                <a:gd name="adj2" fmla="val 58682"/>
              </a:avLst>
            </a:prstGeom>
            <a:solidFill>
              <a:schemeClr val="tx2"/>
            </a:solidFill>
            <a:ln w="28575">
              <a:solidFill>
                <a:srgbClr val="B5B5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solidFill>
                    <a:srgbClr val="00FF00"/>
                  </a:solidFill>
                </a:rPr>
                <a:t> </a:t>
              </a:r>
              <a:r>
                <a:rPr lang="en-US" sz="1400">
                  <a:solidFill>
                    <a:srgbClr val="00FF00"/>
                  </a:solidFill>
                </a:rPr>
                <a:t>Reconstruction </a:t>
              </a:r>
              <a:endParaRPr lang="en-GB" sz="1400">
                <a:solidFill>
                  <a:srgbClr val="000000"/>
                </a:solidFill>
              </a:endParaRPr>
            </a:p>
          </p:txBody>
        </p:sp>
        <p:sp>
          <p:nvSpPr>
            <p:cNvPr id="65557" name="Text Box 22"/>
            <p:cNvSpPr txBox="1">
              <a:spLocks noChangeArrowheads="1"/>
            </p:cNvSpPr>
            <p:nvPr/>
          </p:nvSpPr>
          <p:spPr bwMode="auto">
            <a:xfrm>
              <a:off x="3379" y="2115"/>
              <a:ext cx="21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u="sng">
                  <a:solidFill>
                    <a:srgbClr val="FFFFFF"/>
                  </a:solidFill>
                  <a:latin typeface="Times New Roman" pitchFamily="18" charset="0"/>
                </a:rPr>
                <a:t>Display of the reconstructed  event</a:t>
              </a:r>
              <a:endParaRPr lang="en-GB" u="sng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5541" name="Group 32"/>
          <p:cNvGrpSpPr>
            <a:grpSpLocks/>
          </p:cNvGrpSpPr>
          <p:nvPr/>
        </p:nvGrpSpPr>
        <p:grpSpPr bwMode="auto">
          <a:xfrm>
            <a:off x="285750" y="3789363"/>
            <a:ext cx="3462338" cy="3068637"/>
            <a:chOff x="204" y="2432"/>
            <a:chExt cx="1950" cy="1785"/>
          </a:xfrm>
        </p:grpSpPr>
        <p:pic>
          <p:nvPicPr>
            <p:cNvPr id="65548" name="Picture 23" descr="ww800_j2_true"/>
            <p:cNvPicPr>
              <a:picLocks noChangeAspect="1" noChangeArrowheads="1"/>
            </p:cNvPicPr>
            <p:nvPr/>
          </p:nvPicPr>
          <p:blipFill>
            <a:blip r:embed="rId4" cstate="print"/>
            <a:srcRect l="15533" t="12537" r="6543" b="14510"/>
            <a:stretch>
              <a:fillRect/>
            </a:stretch>
          </p:blipFill>
          <p:spPr bwMode="auto">
            <a:xfrm>
              <a:off x="204" y="2432"/>
              <a:ext cx="1950" cy="1785"/>
            </a:xfrm>
            <a:prstGeom prst="rect">
              <a:avLst/>
            </a:prstGeom>
            <a:noFill/>
            <a:ln w="9525">
              <a:solidFill>
                <a:srgbClr val="6600CC"/>
              </a:solidFill>
              <a:miter lim="800000"/>
              <a:headEnd/>
              <a:tailEnd/>
            </a:ln>
          </p:spPr>
        </p:pic>
        <p:sp>
          <p:nvSpPr>
            <p:cNvPr id="237595" name="Text Box 27"/>
            <p:cNvSpPr txBox="1">
              <a:spLocks noChangeArrowheads="1"/>
            </p:cNvSpPr>
            <p:nvPr/>
          </p:nvSpPr>
          <p:spPr bwMode="auto">
            <a:xfrm>
              <a:off x="1022" y="2519"/>
              <a:ext cx="636" cy="247"/>
            </a:xfrm>
            <a:prstGeom prst="rect">
              <a:avLst/>
            </a:prstGeom>
            <a:solidFill>
              <a:schemeClr val="folHlink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With K</a:t>
              </a:r>
              <a:r>
                <a:rPr lang="en-GB" sz="2000" b="1" baseline="30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0</a:t>
              </a:r>
            </a:p>
          </p:txBody>
        </p:sp>
      </p:grpSp>
      <p:grpSp>
        <p:nvGrpSpPr>
          <p:cNvPr id="65542" name="Group 33"/>
          <p:cNvGrpSpPr>
            <a:grpSpLocks/>
          </p:cNvGrpSpPr>
          <p:nvPr/>
        </p:nvGrpSpPr>
        <p:grpSpPr bwMode="auto">
          <a:xfrm>
            <a:off x="3929063" y="3714750"/>
            <a:ext cx="4862512" cy="3071813"/>
            <a:chOff x="1927" y="2405"/>
            <a:chExt cx="2904" cy="1793"/>
          </a:xfrm>
        </p:grpSpPr>
        <p:pic>
          <p:nvPicPr>
            <p:cNvPr id="65544" name="Picture 24" descr="ww800_j2"/>
            <p:cNvPicPr>
              <a:picLocks noChangeAspect="1" noChangeArrowheads="1"/>
            </p:cNvPicPr>
            <p:nvPr/>
          </p:nvPicPr>
          <p:blipFill>
            <a:blip r:embed="rId5" cstate="print"/>
            <a:srcRect l="9868" t="13110" r="4016" b="12830"/>
            <a:stretch>
              <a:fillRect/>
            </a:stretch>
          </p:blipFill>
          <p:spPr bwMode="auto">
            <a:xfrm>
              <a:off x="2744" y="2405"/>
              <a:ext cx="2084" cy="179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37593" name="Text Box 25"/>
            <p:cNvSpPr txBox="1">
              <a:spLocks noChangeArrowheads="1"/>
            </p:cNvSpPr>
            <p:nvPr/>
          </p:nvSpPr>
          <p:spPr bwMode="auto">
            <a:xfrm>
              <a:off x="3540" y="2552"/>
              <a:ext cx="1291" cy="196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Neutral </a:t>
              </a:r>
              <a:r>
                <a:rPr lang="en-US" sz="1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hadron</a:t>
              </a: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ECAL</a:t>
              </a:r>
              <a:endPara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65546" name="Line 26"/>
            <p:cNvSpPr>
              <a:spLocks noChangeShapeType="1"/>
            </p:cNvSpPr>
            <p:nvPr/>
          </p:nvSpPr>
          <p:spPr bwMode="auto">
            <a:xfrm flipH="1">
              <a:off x="3379" y="2795"/>
              <a:ext cx="680" cy="95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AutoShape 28"/>
            <p:cNvSpPr>
              <a:spLocks noChangeArrowheads="1"/>
            </p:cNvSpPr>
            <p:nvPr/>
          </p:nvSpPr>
          <p:spPr bwMode="auto">
            <a:xfrm>
              <a:off x="1927" y="2886"/>
              <a:ext cx="864" cy="498"/>
            </a:xfrm>
            <a:prstGeom prst="rightArrow">
              <a:avLst>
                <a:gd name="adj1" fmla="val 50000"/>
                <a:gd name="adj2" fmla="val 43373"/>
              </a:avLst>
            </a:prstGeom>
            <a:solidFill>
              <a:schemeClr val="tx2"/>
            </a:solidFill>
            <a:ln w="28575">
              <a:solidFill>
                <a:srgbClr val="B5B5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solidFill>
                    <a:srgbClr val="00FF00"/>
                  </a:solidFill>
                </a:rPr>
                <a:t>Reconstruction</a:t>
              </a:r>
              <a:endParaRPr lang="en-GB" sz="140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F647C-681B-4163-808E-42FA319016D2}" type="slidenum">
              <a:rPr/>
              <a:pPr lvl="0"/>
              <a:t>4</a:t>
            </a:fld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alphaModFix/>
            <a:lum/>
          </a:blip>
          <a:srcRect t="3146" r="10396" b="12321"/>
          <a:stretch/>
        </p:blipFill>
        <p:spPr>
          <a:xfrm>
            <a:off x="4310647" y="1"/>
            <a:ext cx="4833352" cy="35934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>
            <a:off x="4572000" y="2580140"/>
            <a:ext cx="1568114" cy="1240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09800">
            <a:solidFill>
              <a:srgbClr val="C0C0C0"/>
            </a:solidFill>
            <a:prstDash val="solid"/>
          </a:ln>
        </p:spPr>
        <p:txBody>
          <a:bodyPr vert="horz" lIns="131276" tIns="90456" rIns="131276" bIns="9045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13" name="Forme libre 12"/>
          <p:cNvSpPr/>
          <p:nvPr/>
        </p:nvSpPr>
        <p:spPr>
          <a:xfrm>
            <a:off x="5552071" y="556086"/>
            <a:ext cx="1568114" cy="12406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109800">
            <a:solidFill>
              <a:srgbClr val="C0C0C0"/>
            </a:solidFill>
            <a:prstDash val="solid"/>
          </a:ln>
        </p:spPr>
        <p:txBody>
          <a:bodyPr vert="horz" lIns="131276" tIns="90456" rIns="131276" bIns="90456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909510" y="12064"/>
            <a:ext cx="216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LHC-CMS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4511917" y="3884247"/>
            <a:ext cx="844140" cy="829559"/>
          </a:xfrm>
          <a:custGeom>
            <a:avLst/>
            <a:gdLst>
              <a:gd name="connsiteX0" fmla="*/ 1517715 w 1517715"/>
              <a:gd name="connsiteY0" fmla="*/ 0 h 829559"/>
              <a:gd name="connsiteX1" fmla="*/ 1121789 w 1517715"/>
              <a:gd name="connsiteY1" fmla="*/ 565608 h 829559"/>
              <a:gd name="connsiteX2" fmla="*/ 0 w 1517715"/>
              <a:gd name="connsiteY2" fmla="*/ 829559 h 82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7715" h="829559">
                <a:moveTo>
                  <a:pt x="1517715" y="0"/>
                </a:moveTo>
                <a:cubicBezTo>
                  <a:pt x="1446228" y="213674"/>
                  <a:pt x="1374741" y="427348"/>
                  <a:pt x="1121789" y="565608"/>
                </a:cubicBezTo>
                <a:cubicBezTo>
                  <a:pt x="868837" y="703868"/>
                  <a:pt x="434418" y="766713"/>
                  <a:pt x="0" y="829559"/>
                </a:cubicBezTo>
              </a:path>
            </a:pathLst>
          </a:custGeom>
          <a:noFill/>
          <a:ln w="38100">
            <a:solidFill>
              <a:srgbClr val="0000CC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5717275" y="370774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this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4358668" y="477127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that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176407"/>
            <a:ext cx="3201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WANT an </a:t>
            </a:r>
          </a:p>
          <a:p>
            <a:pPr algn="ctr"/>
            <a:r>
              <a:rPr lang="en-US" sz="2800" dirty="0" smtClean="0"/>
              <a:t>IMAGING DEVICE</a:t>
            </a:r>
            <a:endParaRPr lang="en-US" sz="28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6" r="8509" b="9476"/>
          <a:stretch/>
        </p:blipFill>
        <p:spPr bwMode="auto">
          <a:xfrm rot="10800000">
            <a:off x="-7842" y="3200461"/>
            <a:ext cx="4370140" cy="351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6909509" y="2916535"/>
            <a:ext cx="21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Detector for LHC at CERN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 rot="1773534">
            <a:off x="2699792" y="5656230"/>
            <a:ext cx="637069" cy="27877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4800"/>
            </a:pPr>
            <a:r>
              <a:rPr lang="en-US" sz="1300" b="1" dirty="0">
                <a:solidFill>
                  <a:srgbClr val="FF0000"/>
                </a:solidFill>
                <a:ea typeface="DejaVu Sans" pitchFamily="2"/>
                <a:cs typeface="Lohit Hindi" pitchFamily="2"/>
              </a:rPr>
              <a:t>ECAL</a:t>
            </a:r>
          </a:p>
        </p:txBody>
      </p:sp>
      <p:sp>
        <p:nvSpPr>
          <p:cNvPr id="16" name="ZoneTexte 15"/>
          <p:cNvSpPr txBox="1"/>
          <p:nvPr/>
        </p:nvSpPr>
        <p:spPr>
          <a:xfrm rot="21446351">
            <a:off x="113359" y="3579452"/>
            <a:ext cx="749078" cy="27877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4800"/>
            </a:pPr>
            <a:r>
              <a:rPr lang="en-US" sz="1300" dirty="0">
                <a:solidFill>
                  <a:srgbClr val="00FFCC"/>
                </a:solidFill>
                <a:ea typeface="DejaVu Sans" pitchFamily="2"/>
                <a:cs typeface="Lohit Hindi" pitchFamily="2"/>
              </a:rPr>
              <a:t>HCAL</a:t>
            </a:r>
          </a:p>
        </p:txBody>
      </p:sp>
      <p:cxnSp>
        <p:nvCxnSpPr>
          <p:cNvPr id="9" name="Connecteur droit avec flèche 8"/>
          <p:cNvCxnSpPr>
            <a:stCxn id="11" idx="1"/>
            <a:endCxn id="15" idx="3"/>
          </p:cNvCxnSpPr>
          <p:nvPr/>
        </p:nvCxnSpPr>
        <p:spPr>
          <a:xfrm flipH="1">
            <a:off x="3295403" y="4771277"/>
            <a:ext cx="2906941" cy="11814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02344" y="454044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This talk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38584" y="6061247"/>
            <a:ext cx="2882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LC </a:t>
            </a:r>
            <a:r>
              <a:rPr lang="en-US" sz="2000" b="1" dirty="0" smtClean="0">
                <a:solidFill>
                  <a:srgbClr val="FFFF00"/>
                </a:solidFill>
              </a:rPr>
              <a:t>Proposed  detector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75656" y="26064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Illustration 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5552071" y="5546682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 pixels every 300 ns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6173321" y="5177350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with </a:t>
            </a:r>
            <a:endParaRPr lang="en-US" dirty="0"/>
          </a:p>
        </p:txBody>
      </p:sp>
      <p:sp>
        <p:nvSpPr>
          <p:cNvPr id="26" name="Forme libre 25"/>
          <p:cNvSpPr/>
          <p:nvPr/>
        </p:nvSpPr>
        <p:spPr>
          <a:xfrm>
            <a:off x="5429839" y="5085184"/>
            <a:ext cx="3186260" cy="1099353"/>
          </a:xfrm>
          <a:custGeom>
            <a:avLst/>
            <a:gdLst>
              <a:gd name="connsiteX0" fmla="*/ 1847654 w 3186260"/>
              <a:gd name="connsiteY0" fmla="*/ 100073 h 1099353"/>
              <a:gd name="connsiteX1" fmla="*/ 1725105 w 3186260"/>
              <a:gd name="connsiteY1" fmla="*/ 90647 h 1099353"/>
              <a:gd name="connsiteX2" fmla="*/ 1640264 w 3186260"/>
              <a:gd name="connsiteY2" fmla="*/ 71793 h 1099353"/>
              <a:gd name="connsiteX3" fmla="*/ 1555423 w 3186260"/>
              <a:gd name="connsiteY3" fmla="*/ 43513 h 1099353"/>
              <a:gd name="connsiteX4" fmla="*/ 1404594 w 3186260"/>
              <a:gd name="connsiteY4" fmla="*/ 24659 h 1099353"/>
              <a:gd name="connsiteX5" fmla="*/ 1348033 w 3186260"/>
              <a:gd name="connsiteY5" fmla="*/ 15232 h 1099353"/>
              <a:gd name="connsiteX6" fmla="*/ 1159497 w 3186260"/>
              <a:gd name="connsiteY6" fmla="*/ 15232 h 1099353"/>
              <a:gd name="connsiteX7" fmla="*/ 1112363 w 3186260"/>
              <a:gd name="connsiteY7" fmla="*/ 24659 h 1099353"/>
              <a:gd name="connsiteX8" fmla="*/ 716437 w 3186260"/>
              <a:gd name="connsiteY8" fmla="*/ 34086 h 1099353"/>
              <a:gd name="connsiteX9" fmla="*/ 537328 w 3186260"/>
              <a:gd name="connsiteY9" fmla="*/ 43513 h 1099353"/>
              <a:gd name="connsiteX10" fmla="*/ 405353 w 3186260"/>
              <a:gd name="connsiteY10" fmla="*/ 81220 h 1099353"/>
              <a:gd name="connsiteX11" fmla="*/ 377072 w 3186260"/>
              <a:gd name="connsiteY11" fmla="*/ 100073 h 1099353"/>
              <a:gd name="connsiteX12" fmla="*/ 311085 w 3186260"/>
              <a:gd name="connsiteY12" fmla="*/ 128354 h 1099353"/>
              <a:gd name="connsiteX13" fmla="*/ 207390 w 3186260"/>
              <a:gd name="connsiteY13" fmla="*/ 250902 h 1099353"/>
              <a:gd name="connsiteX14" fmla="*/ 197963 w 3186260"/>
              <a:gd name="connsiteY14" fmla="*/ 279183 h 1099353"/>
              <a:gd name="connsiteX15" fmla="*/ 141402 w 3186260"/>
              <a:gd name="connsiteY15" fmla="*/ 298036 h 1099353"/>
              <a:gd name="connsiteX16" fmla="*/ 94268 w 3186260"/>
              <a:gd name="connsiteY16" fmla="*/ 364024 h 1099353"/>
              <a:gd name="connsiteX17" fmla="*/ 47134 w 3186260"/>
              <a:gd name="connsiteY17" fmla="*/ 430012 h 1099353"/>
              <a:gd name="connsiteX18" fmla="*/ 37707 w 3186260"/>
              <a:gd name="connsiteY18" fmla="*/ 458292 h 1099353"/>
              <a:gd name="connsiteX19" fmla="*/ 18854 w 3186260"/>
              <a:gd name="connsiteY19" fmla="*/ 495999 h 1099353"/>
              <a:gd name="connsiteX20" fmla="*/ 9427 w 3186260"/>
              <a:gd name="connsiteY20" fmla="*/ 533706 h 1099353"/>
              <a:gd name="connsiteX21" fmla="*/ 0 w 3186260"/>
              <a:gd name="connsiteY21" fmla="*/ 561987 h 1099353"/>
              <a:gd name="connsiteX22" fmla="*/ 9427 w 3186260"/>
              <a:gd name="connsiteY22" fmla="*/ 703389 h 1099353"/>
              <a:gd name="connsiteX23" fmla="*/ 37707 w 3186260"/>
              <a:gd name="connsiteY23" fmla="*/ 750523 h 1099353"/>
              <a:gd name="connsiteX24" fmla="*/ 103695 w 3186260"/>
              <a:gd name="connsiteY24" fmla="*/ 825937 h 1099353"/>
              <a:gd name="connsiteX25" fmla="*/ 141402 w 3186260"/>
              <a:gd name="connsiteY25" fmla="*/ 854218 h 1099353"/>
              <a:gd name="connsiteX26" fmla="*/ 216817 w 3186260"/>
              <a:gd name="connsiteY26" fmla="*/ 901352 h 1099353"/>
              <a:gd name="connsiteX27" fmla="*/ 254524 w 3186260"/>
              <a:gd name="connsiteY27" fmla="*/ 929632 h 1099353"/>
              <a:gd name="connsiteX28" fmla="*/ 339365 w 3186260"/>
              <a:gd name="connsiteY28" fmla="*/ 967339 h 1099353"/>
              <a:gd name="connsiteX29" fmla="*/ 386499 w 3186260"/>
              <a:gd name="connsiteY29" fmla="*/ 976766 h 1099353"/>
              <a:gd name="connsiteX30" fmla="*/ 471340 w 3186260"/>
              <a:gd name="connsiteY30" fmla="*/ 1005047 h 1099353"/>
              <a:gd name="connsiteX31" fmla="*/ 499621 w 3186260"/>
              <a:gd name="connsiteY31" fmla="*/ 1014473 h 1099353"/>
              <a:gd name="connsiteX32" fmla="*/ 565608 w 3186260"/>
              <a:gd name="connsiteY32" fmla="*/ 1023900 h 1099353"/>
              <a:gd name="connsiteX33" fmla="*/ 622169 w 3186260"/>
              <a:gd name="connsiteY33" fmla="*/ 1033327 h 1099353"/>
              <a:gd name="connsiteX34" fmla="*/ 744718 w 3186260"/>
              <a:gd name="connsiteY34" fmla="*/ 1042754 h 1099353"/>
              <a:gd name="connsiteX35" fmla="*/ 867266 w 3186260"/>
              <a:gd name="connsiteY35" fmla="*/ 1061608 h 1099353"/>
              <a:gd name="connsiteX36" fmla="*/ 933254 w 3186260"/>
              <a:gd name="connsiteY36" fmla="*/ 1071034 h 1099353"/>
              <a:gd name="connsiteX37" fmla="*/ 980388 w 3186260"/>
              <a:gd name="connsiteY37" fmla="*/ 1080461 h 1099353"/>
              <a:gd name="connsiteX38" fmla="*/ 1084083 w 3186260"/>
              <a:gd name="connsiteY38" fmla="*/ 1099315 h 1099353"/>
              <a:gd name="connsiteX39" fmla="*/ 1564850 w 3186260"/>
              <a:gd name="connsiteY39" fmla="*/ 1080461 h 1099353"/>
              <a:gd name="connsiteX40" fmla="*/ 1593130 w 3186260"/>
              <a:gd name="connsiteY40" fmla="*/ 1071034 h 1099353"/>
              <a:gd name="connsiteX41" fmla="*/ 1659118 w 3186260"/>
              <a:gd name="connsiteY41" fmla="*/ 1080461 h 1099353"/>
              <a:gd name="connsiteX42" fmla="*/ 1847654 w 3186260"/>
              <a:gd name="connsiteY42" fmla="*/ 1089888 h 1099353"/>
              <a:gd name="connsiteX43" fmla="*/ 1904215 w 3186260"/>
              <a:gd name="connsiteY43" fmla="*/ 1099315 h 1099353"/>
              <a:gd name="connsiteX44" fmla="*/ 2205872 w 3186260"/>
              <a:gd name="connsiteY44" fmla="*/ 1071034 h 1099353"/>
              <a:gd name="connsiteX45" fmla="*/ 2347274 w 3186260"/>
              <a:gd name="connsiteY45" fmla="*/ 1023900 h 1099353"/>
              <a:gd name="connsiteX46" fmla="*/ 2507530 w 3186260"/>
              <a:gd name="connsiteY46" fmla="*/ 967339 h 1099353"/>
              <a:gd name="connsiteX47" fmla="*/ 2564091 w 3186260"/>
              <a:gd name="connsiteY47" fmla="*/ 957913 h 1099353"/>
              <a:gd name="connsiteX48" fmla="*/ 2601798 w 3186260"/>
              <a:gd name="connsiteY48" fmla="*/ 929632 h 1099353"/>
              <a:gd name="connsiteX49" fmla="*/ 2630079 w 3186260"/>
              <a:gd name="connsiteY49" fmla="*/ 920205 h 1099353"/>
              <a:gd name="connsiteX50" fmla="*/ 2677213 w 3186260"/>
              <a:gd name="connsiteY50" fmla="*/ 901352 h 1099353"/>
              <a:gd name="connsiteX51" fmla="*/ 2743200 w 3186260"/>
              <a:gd name="connsiteY51" fmla="*/ 882498 h 1099353"/>
              <a:gd name="connsiteX52" fmla="*/ 2780907 w 3186260"/>
              <a:gd name="connsiteY52" fmla="*/ 854218 h 1099353"/>
              <a:gd name="connsiteX53" fmla="*/ 2799761 w 3186260"/>
              <a:gd name="connsiteY53" fmla="*/ 816511 h 1099353"/>
              <a:gd name="connsiteX54" fmla="*/ 2875175 w 3186260"/>
              <a:gd name="connsiteY54" fmla="*/ 825937 h 1099353"/>
              <a:gd name="connsiteX55" fmla="*/ 3007151 w 3186260"/>
              <a:gd name="connsiteY55" fmla="*/ 816511 h 1099353"/>
              <a:gd name="connsiteX56" fmla="*/ 3091992 w 3186260"/>
              <a:gd name="connsiteY56" fmla="*/ 797657 h 1099353"/>
              <a:gd name="connsiteX57" fmla="*/ 3120272 w 3186260"/>
              <a:gd name="connsiteY57" fmla="*/ 778803 h 1099353"/>
              <a:gd name="connsiteX58" fmla="*/ 3148553 w 3186260"/>
              <a:gd name="connsiteY58" fmla="*/ 722243 h 1099353"/>
              <a:gd name="connsiteX59" fmla="*/ 3167406 w 3186260"/>
              <a:gd name="connsiteY59" fmla="*/ 693962 h 1099353"/>
              <a:gd name="connsiteX60" fmla="*/ 3186260 w 3186260"/>
              <a:gd name="connsiteY60" fmla="*/ 656255 h 1099353"/>
              <a:gd name="connsiteX61" fmla="*/ 3176833 w 3186260"/>
              <a:gd name="connsiteY61" fmla="*/ 495999 h 1099353"/>
              <a:gd name="connsiteX62" fmla="*/ 3157980 w 3186260"/>
              <a:gd name="connsiteY62" fmla="*/ 458292 h 1099353"/>
              <a:gd name="connsiteX63" fmla="*/ 3091992 w 3186260"/>
              <a:gd name="connsiteY63" fmla="*/ 373451 h 1099353"/>
              <a:gd name="connsiteX64" fmla="*/ 3035431 w 3186260"/>
              <a:gd name="connsiteY64" fmla="*/ 335744 h 1099353"/>
              <a:gd name="connsiteX65" fmla="*/ 3007151 w 3186260"/>
              <a:gd name="connsiteY65" fmla="*/ 316890 h 1099353"/>
              <a:gd name="connsiteX66" fmla="*/ 2969443 w 3186260"/>
              <a:gd name="connsiteY66" fmla="*/ 307463 h 1099353"/>
              <a:gd name="connsiteX67" fmla="*/ 2903456 w 3186260"/>
              <a:gd name="connsiteY67" fmla="*/ 260329 h 1099353"/>
              <a:gd name="connsiteX68" fmla="*/ 2875175 w 3186260"/>
              <a:gd name="connsiteY68" fmla="*/ 241476 h 1099353"/>
              <a:gd name="connsiteX69" fmla="*/ 2837468 w 3186260"/>
              <a:gd name="connsiteY69" fmla="*/ 232049 h 1099353"/>
              <a:gd name="connsiteX70" fmla="*/ 2733773 w 3186260"/>
              <a:gd name="connsiteY70" fmla="*/ 203768 h 1099353"/>
              <a:gd name="connsiteX71" fmla="*/ 2611225 w 3186260"/>
              <a:gd name="connsiteY71" fmla="*/ 184915 h 1099353"/>
              <a:gd name="connsiteX72" fmla="*/ 2573518 w 3186260"/>
              <a:gd name="connsiteY72" fmla="*/ 175488 h 1099353"/>
              <a:gd name="connsiteX73" fmla="*/ 2318994 w 3186260"/>
              <a:gd name="connsiteY73" fmla="*/ 147208 h 1099353"/>
              <a:gd name="connsiteX74" fmla="*/ 2290714 w 3186260"/>
              <a:gd name="connsiteY74" fmla="*/ 137781 h 1099353"/>
              <a:gd name="connsiteX75" fmla="*/ 2187019 w 3186260"/>
              <a:gd name="connsiteY75" fmla="*/ 109500 h 1099353"/>
              <a:gd name="connsiteX76" fmla="*/ 2158738 w 3186260"/>
              <a:gd name="connsiteY76" fmla="*/ 100073 h 1099353"/>
              <a:gd name="connsiteX77" fmla="*/ 1866507 w 3186260"/>
              <a:gd name="connsiteY77" fmla="*/ 90647 h 1099353"/>
              <a:gd name="connsiteX78" fmla="*/ 1847654 w 3186260"/>
              <a:gd name="connsiteY78" fmla="*/ 100073 h 109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186260" h="1099353">
                <a:moveTo>
                  <a:pt x="1847654" y="100073"/>
                </a:moveTo>
                <a:cubicBezTo>
                  <a:pt x="1824087" y="100073"/>
                  <a:pt x="1765825" y="95171"/>
                  <a:pt x="1725105" y="90647"/>
                </a:cubicBezTo>
                <a:cubicBezTo>
                  <a:pt x="1703564" y="88254"/>
                  <a:pt x="1662548" y="77364"/>
                  <a:pt x="1640264" y="71793"/>
                </a:cubicBezTo>
                <a:cubicBezTo>
                  <a:pt x="1597084" y="43005"/>
                  <a:pt x="1621467" y="53673"/>
                  <a:pt x="1555423" y="43513"/>
                </a:cubicBezTo>
                <a:cubicBezTo>
                  <a:pt x="1421202" y="22864"/>
                  <a:pt x="1562826" y="45757"/>
                  <a:pt x="1404594" y="24659"/>
                </a:cubicBezTo>
                <a:cubicBezTo>
                  <a:pt x="1385648" y="22133"/>
                  <a:pt x="1366887" y="18374"/>
                  <a:pt x="1348033" y="15232"/>
                </a:cubicBezTo>
                <a:cubicBezTo>
                  <a:pt x="1271378" y="-10321"/>
                  <a:pt x="1316802" y="931"/>
                  <a:pt x="1159497" y="15232"/>
                </a:cubicBezTo>
                <a:cubicBezTo>
                  <a:pt x="1143540" y="16683"/>
                  <a:pt x="1128371" y="23978"/>
                  <a:pt x="1112363" y="24659"/>
                </a:cubicBezTo>
                <a:cubicBezTo>
                  <a:pt x="980470" y="30272"/>
                  <a:pt x="848412" y="30944"/>
                  <a:pt x="716437" y="34086"/>
                </a:cubicBezTo>
                <a:cubicBezTo>
                  <a:pt x="656734" y="37228"/>
                  <a:pt x="596773" y="37144"/>
                  <a:pt x="537328" y="43513"/>
                </a:cubicBezTo>
                <a:cubicBezTo>
                  <a:pt x="497916" y="47736"/>
                  <a:pt x="443201" y="62296"/>
                  <a:pt x="405353" y="81220"/>
                </a:cubicBezTo>
                <a:cubicBezTo>
                  <a:pt x="395219" y="86287"/>
                  <a:pt x="387206" y="95006"/>
                  <a:pt x="377072" y="100073"/>
                </a:cubicBezTo>
                <a:cubicBezTo>
                  <a:pt x="355668" y="110775"/>
                  <a:pt x="333081" y="118927"/>
                  <a:pt x="311085" y="128354"/>
                </a:cubicBezTo>
                <a:cubicBezTo>
                  <a:pt x="252833" y="186605"/>
                  <a:pt x="238437" y="188806"/>
                  <a:pt x="207390" y="250902"/>
                </a:cubicBezTo>
                <a:cubicBezTo>
                  <a:pt x="202946" y="259790"/>
                  <a:pt x="206049" y="273407"/>
                  <a:pt x="197963" y="279183"/>
                </a:cubicBezTo>
                <a:cubicBezTo>
                  <a:pt x="181791" y="290734"/>
                  <a:pt x="160256" y="291752"/>
                  <a:pt x="141402" y="298036"/>
                </a:cubicBezTo>
                <a:cubicBezTo>
                  <a:pt x="87491" y="351949"/>
                  <a:pt x="135628" y="297849"/>
                  <a:pt x="94268" y="364024"/>
                </a:cubicBezTo>
                <a:cubicBezTo>
                  <a:pt x="83593" y="381104"/>
                  <a:pt x="57106" y="410069"/>
                  <a:pt x="47134" y="430012"/>
                </a:cubicBezTo>
                <a:cubicBezTo>
                  <a:pt x="42690" y="438900"/>
                  <a:pt x="41621" y="449159"/>
                  <a:pt x="37707" y="458292"/>
                </a:cubicBezTo>
                <a:cubicBezTo>
                  <a:pt x="32171" y="471208"/>
                  <a:pt x="23788" y="482841"/>
                  <a:pt x="18854" y="495999"/>
                </a:cubicBezTo>
                <a:cubicBezTo>
                  <a:pt x="14305" y="508130"/>
                  <a:pt x="12986" y="521249"/>
                  <a:pt x="9427" y="533706"/>
                </a:cubicBezTo>
                <a:cubicBezTo>
                  <a:pt x="6697" y="543261"/>
                  <a:pt x="3142" y="552560"/>
                  <a:pt x="0" y="561987"/>
                </a:cubicBezTo>
                <a:cubicBezTo>
                  <a:pt x="3142" y="609121"/>
                  <a:pt x="163" y="657068"/>
                  <a:pt x="9427" y="703389"/>
                </a:cubicBezTo>
                <a:cubicBezTo>
                  <a:pt x="13020" y="721356"/>
                  <a:pt x="27870" y="735065"/>
                  <a:pt x="37707" y="750523"/>
                </a:cubicBezTo>
                <a:cubicBezTo>
                  <a:pt x="83272" y="822124"/>
                  <a:pt x="55775" y="791708"/>
                  <a:pt x="103695" y="825937"/>
                </a:cubicBezTo>
                <a:cubicBezTo>
                  <a:pt x="116480" y="835069"/>
                  <a:pt x="128329" y="845503"/>
                  <a:pt x="141402" y="854218"/>
                </a:cubicBezTo>
                <a:cubicBezTo>
                  <a:pt x="207474" y="898266"/>
                  <a:pt x="167588" y="866189"/>
                  <a:pt x="216817" y="901352"/>
                </a:cubicBezTo>
                <a:cubicBezTo>
                  <a:pt x="229602" y="910484"/>
                  <a:pt x="241201" y="921305"/>
                  <a:pt x="254524" y="929632"/>
                </a:cubicBezTo>
                <a:cubicBezTo>
                  <a:pt x="271668" y="940347"/>
                  <a:pt x="322169" y="962180"/>
                  <a:pt x="339365" y="967339"/>
                </a:cubicBezTo>
                <a:cubicBezTo>
                  <a:pt x="354712" y="971943"/>
                  <a:pt x="370788" y="973624"/>
                  <a:pt x="386499" y="976766"/>
                </a:cubicBezTo>
                <a:cubicBezTo>
                  <a:pt x="435701" y="1009567"/>
                  <a:pt x="395139" y="988114"/>
                  <a:pt x="471340" y="1005047"/>
                </a:cubicBezTo>
                <a:cubicBezTo>
                  <a:pt x="481040" y="1007203"/>
                  <a:pt x="489877" y="1012524"/>
                  <a:pt x="499621" y="1014473"/>
                </a:cubicBezTo>
                <a:cubicBezTo>
                  <a:pt x="521409" y="1018830"/>
                  <a:pt x="543647" y="1020521"/>
                  <a:pt x="565608" y="1023900"/>
                </a:cubicBezTo>
                <a:cubicBezTo>
                  <a:pt x="584499" y="1026806"/>
                  <a:pt x="603160" y="1031326"/>
                  <a:pt x="622169" y="1033327"/>
                </a:cubicBezTo>
                <a:cubicBezTo>
                  <a:pt x="662914" y="1037616"/>
                  <a:pt x="703951" y="1038677"/>
                  <a:pt x="744718" y="1042754"/>
                </a:cubicBezTo>
                <a:cubicBezTo>
                  <a:pt x="783772" y="1046659"/>
                  <a:pt x="828235" y="1055603"/>
                  <a:pt x="867266" y="1061608"/>
                </a:cubicBezTo>
                <a:cubicBezTo>
                  <a:pt x="889227" y="1064986"/>
                  <a:pt x="911337" y="1067381"/>
                  <a:pt x="933254" y="1071034"/>
                </a:cubicBezTo>
                <a:cubicBezTo>
                  <a:pt x="949059" y="1073668"/>
                  <a:pt x="964624" y="1077595"/>
                  <a:pt x="980388" y="1080461"/>
                </a:cubicBezTo>
                <a:cubicBezTo>
                  <a:pt x="1113058" y="1104583"/>
                  <a:pt x="967655" y="1076029"/>
                  <a:pt x="1084083" y="1099315"/>
                </a:cubicBezTo>
                <a:lnTo>
                  <a:pt x="1564850" y="1080461"/>
                </a:lnTo>
                <a:cubicBezTo>
                  <a:pt x="1574771" y="1079910"/>
                  <a:pt x="1583193" y="1071034"/>
                  <a:pt x="1593130" y="1071034"/>
                </a:cubicBezTo>
                <a:cubicBezTo>
                  <a:pt x="1615349" y="1071034"/>
                  <a:pt x="1636959" y="1078820"/>
                  <a:pt x="1659118" y="1080461"/>
                </a:cubicBezTo>
                <a:cubicBezTo>
                  <a:pt x="1721870" y="1085109"/>
                  <a:pt x="1784809" y="1086746"/>
                  <a:pt x="1847654" y="1089888"/>
                </a:cubicBezTo>
                <a:cubicBezTo>
                  <a:pt x="1866508" y="1093030"/>
                  <a:pt x="1885111" y="1099931"/>
                  <a:pt x="1904215" y="1099315"/>
                </a:cubicBezTo>
                <a:cubicBezTo>
                  <a:pt x="2050743" y="1094588"/>
                  <a:pt x="2093247" y="1087124"/>
                  <a:pt x="2205872" y="1071034"/>
                </a:cubicBezTo>
                <a:cubicBezTo>
                  <a:pt x="2253006" y="1055323"/>
                  <a:pt x="2301144" y="1042352"/>
                  <a:pt x="2347274" y="1023900"/>
                </a:cubicBezTo>
                <a:cubicBezTo>
                  <a:pt x="2392027" y="1006000"/>
                  <a:pt x="2470633" y="973488"/>
                  <a:pt x="2507530" y="967339"/>
                </a:cubicBezTo>
                <a:lnTo>
                  <a:pt x="2564091" y="957913"/>
                </a:lnTo>
                <a:cubicBezTo>
                  <a:pt x="2576660" y="948486"/>
                  <a:pt x="2588157" y="937427"/>
                  <a:pt x="2601798" y="929632"/>
                </a:cubicBezTo>
                <a:cubicBezTo>
                  <a:pt x="2610426" y="924702"/>
                  <a:pt x="2620775" y="923694"/>
                  <a:pt x="2630079" y="920205"/>
                </a:cubicBezTo>
                <a:cubicBezTo>
                  <a:pt x="2645923" y="914264"/>
                  <a:pt x="2661369" y="907294"/>
                  <a:pt x="2677213" y="901352"/>
                </a:cubicBezTo>
                <a:cubicBezTo>
                  <a:pt x="2704264" y="891208"/>
                  <a:pt x="2713481" y="889928"/>
                  <a:pt x="2743200" y="882498"/>
                </a:cubicBezTo>
                <a:cubicBezTo>
                  <a:pt x="2755769" y="873071"/>
                  <a:pt x="2770682" y="866147"/>
                  <a:pt x="2780907" y="854218"/>
                </a:cubicBezTo>
                <a:cubicBezTo>
                  <a:pt x="2790052" y="843548"/>
                  <a:pt x="2786301" y="820549"/>
                  <a:pt x="2799761" y="816511"/>
                </a:cubicBezTo>
                <a:cubicBezTo>
                  <a:pt x="2824026" y="809231"/>
                  <a:pt x="2850037" y="822795"/>
                  <a:pt x="2875175" y="825937"/>
                </a:cubicBezTo>
                <a:cubicBezTo>
                  <a:pt x="2919167" y="822795"/>
                  <a:pt x="2963266" y="820899"/>
                  <a:pt x="3007151" y="816511"/>
                </a:cubicBezTo>
                <a:cubicBezTo>
                  <a:pt x="3025254" y="814701"/>
                  <a:pt x="3070668" y="808320"/>
                  <a:pt x="3091992" y="797657"/>
                </a:cubicBezTo>
                <a:cubicBezTo>
                  <a:pt x="3102125" y="792590"/>
                  <a:pt x="3110845" y="785088"/>
                  <a:pt x="3120272" y="778803"/>
                </a:cubicBezTo>
                <a:cubicBezTo>
                  <a:pt x="3174296" y="697770"/>
                  <a:pt x="3109532" y="800287"/>
                  <a:pt x="3148553" y="722243"/>
                </a:cubicBezTo>
                <a:cubicBezTo>
                  <a:pt x="3153620" y="712109"/>
                  <a:pt x="3161785" y="703799"/>
                  <a:pt x="3167406" y="693962"/>
                </a:cubicBezTo>
                <a:cubicBezTo>
                  <a:pt x="3174378" y="681761"/>
                  <a:pt x="3179975" y="668824"/>
                  <a:pt x="3186260" y="656255"/>
                </a:cubicBezTo>
                <a:cubicBezTo>
                  <a:pt x="3183118" y="602836"/>
                  <a:pt x="3184400" y="548972"/>
                  <a:pt x="3176833" y="495999"/>
                </a:cubicBezTo>
                <a:cubicBezTo>
                  <a:pt x="3174846" y="482088"/>
                  <a:pt x="3165210" y="470342"/>
                  <a:pt x="3157980" y="458292"/>
                </a:cubicBezTo>
                <a:cubicBezTo>
                  <a:pt x="3140161" y="428593"/>
                  <a:pt x="3120243" y="395424"/>
                  <a:pt x="3091992" y="373451"/>
                </a:cubicBezTo>
                <a:cubicBezTo>
                  <a:pt x="3074106" y="359540"/>
                  <a:pt x="3054285" y="348313"/>
                  <a:pt x="3035431" y="335744"/>
                </a:cubicBezTo>
                <a:cubicBezTo>
                  <a:pt x="3026004" y="329459"/>
                  <a:pt x="3018142" y="319638"/>
                  <a:pt x="3007151" y="316890"/>
                </a:cubicBezTo>
                <a:lnTo>
                  <a:pt x="2969443" y="307463"/>
                </a:lnTo>
                <a:cubicBezTo>
                  <a:pt x="2902783" y="263024"/>
                  <a:pt x="2985323" y="318805"/>
                  <a:pt x="2903456" y="260329"/>
                </a:cubicBezTo>
                <a:cubicBezTo>
                  <a:pt x="2894237" y="253744"/>
                  <a:pt x="2885589" y="245939"/>
                  <a:pt x="2875175" y="241476"/>
                </a:cubicBezTo>
                <a:cubicBezTo>
                  <a:pt x="2863267" y="236373"/>
                  <a:pt x="2849925" y="235608"/>
                  <a:pt x="2837468" y="232049"/>
                </a:cubicBezTo>
                <a:cubicBezTo>
                  <a:pt x="2791449" y="218900"/>
                  <a:pt x="2800984" y="213369"/>
                  <a:pt x="2733773" y="203768"/>
                </a:cubicBezTo>
                <a:cubicBezTo>
                  <a:pt x="2702068" y="199239"/>
                  <a:pt x="2643934" y="191457"/>
                  <a:pt x="2611225" y="184915"/>
                </a:cubicBezTo>
                <a:cubicBezTo>
                  <a:pt x="2598521" y="182374"/>
                  <a:pt x="2586087" y="178630"/>
                  <a:pt x="2573518" y="175488"/>
                </a:cubicBezTo>
                <a:cubicBezTo>
                  <a:pt x="2480484" y="113465"/>
                  <a:pt x="2569549" y="165767"/>
                  <a:pt x="2318994" y="147208"/>
                </a:cubicBezTo>
                <a:cubicBezTo>
                  <a:pt x="2309085" y="146474"/>
                  <a:pt x="2300354" y="140191"/>
                  <a:pt x="2290714" y="137781"/>
                </a:cubicBezTo>
                <a:cubicBezTo>
                  <a:pt x="2184115" y="111131"/>
                  <a:pt x="2308366" y="149950"/>
                  <a:pt x="2187019" y="109500"/>
                </a:cubicBezTo>
                <a:cubicBezTo>
                  <a:pt x="2177592" y="106358"/>
                  <a:pt x="2168670" y="100393"/>
                  <a:pt x="2158738" y="100073"/>
                </a:cubicBezTo>
                <a:lnTo>
                  <a:pt x="1866507" y="90647"/>
                </a:lnTo>
                <a:cubicBezTo>
                  <a:pt x="1829284" y="78239"/>
                  <a:pt x="1871221" y="100073"/>
                  <a:pt x="1847654" y="100073"/>
                </a:cubicBezTo>
                <a:close/>
              </a:path>
            </a:pathLst>
          </a:cu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1260334" y="1516979"/>
            <a:ext cx="7695429" cy="156966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 smtClean="0"/>
              <a:t>External constraints from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The large B-Field</a:t>
            </a:r>
            <a:r>
              <a:rPr lang="en-GB" sz="1600" dirty="0"/>
              <a:t> </a:t>
            </a:r>
            <a:r>
              <a:rPr lang="en-GB" sz="1400" dirty="0" smtClean="0"/>
              <a:t>(protection against machine background),</a:t>
            </a:r>
            <a:endParaRPr lang="en-GB" sz="16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 smtClean="0"/>
              <a:t>The accelerator time structure,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/>
              <a:t>a</a:t>
            </a:r>
            <a:r>
              <a:rPr lang="en-GB" sz="1600" dirty="0" smtClean="0"/>
              <a:t>nd of course the </a:t>
            </a:r>
            <a:r>
              <a:rPr lang="en-GB" sz="1600" b="1" dirty="0" smtClean="0">
                <a:solidFill>
                  <a:srgbClr val="00B050"/>
                </a:solidFill>
              </a:rPr>
              <a:t>COST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74017" y="116632"/>
            <a:ext cx="7704856" cy="92333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Granularity , compactness, homogeneity</a:t>
            </a:r>
          </a:p>
          <a:p>
            <a:pPr algn="ctr"/>
            <a:r>
              <a:rPr lang="fr-FR" dirty="0" smtClean="0"/>
              <a:t>--------------------------------------------------------------------</a:t>
            </a:r>
            <a:endParaRPr lang="en-US" dirty="0"/>
          </a:p>
          <a:p>
            <a:pPr algn="ctr"/>
            <a:r>
              <a:rPr lang="en-GB" u="sng" dirty="0" smtClean="0"/>
              <a:t>large number of pixel layers</a:t>
            </a:r>
            <a:r>
              <a:rPr lang="en-GB" dirty="0" smtClean="0"/>
              <a:t>, </a:t>
            </a:r>
            <a:r>
              <a:rPr lang="en-GB" u="sng" dirty="0"/>
              <a:t>small </a:t>
            </a:r>
            <a:r>
              <a:rPr lang="en-GB" u="sng" dirty="0" smtClean="0"/>
              <a:t>pixel</a:t>
            </a:r>
            <a:r>
              <a:rPr lang="en-GB" dirty="0" smtClean="0"/>
              <a:t> </a:t>
            </a:r>
            <a:r>
              <a:rPr lang="en-GB" dirty="0"/>
              <a:t>size</a:t>
            </a:r>
            <a:r>
              <a:rPr lang="en-GB" dirty="0" smtClean="0"/>
              <a:t>, </a:t>
            </a:r>
            <a:r>
              <a:rPr lang="en-GB" u="sng" dirty="0" smtClean="0"/>
              <a:t>compactness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404338" y="1147647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000FF"/>
                </a:solidFill>
              </a:rPr>
              <a:t>w</a:t>
            </a:r>
            <a:r>
              <a:rPr lang="fr-FR" dirty="0" err="1" smtClean="0">
                <a:solidFill>
                  <a:srgbClr val="0000FF"/>
                </a:solidFill>
              </a:rPr>
              <a:t>ith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3933056"/>
            <a:ext cx="8511329" cy="1938992"/>
          </a:xfrm>
          <a:prstGeom prst="rect">
            <a:avLst/>
          </a:prstGeom>
          <a:noFill/>
          <a:ln>
            <a:solidFill>
              <a:srgbClr val="00F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</a:t>
            </a:r>
            <a:r>
              <a:rPr lang="en-US" u="sng" dirty="0" smtClean="0"/>
              <a:t> </a:t>
            </a:r>
            <a:r>
              <a:rPr lang="en-US" dirty="0" smtClean="0"/>
              <a:t>camera ….. (we call that sampling calorimeter) </a:t>
            </a:r>
          </a:p>
          <a:p>
            <a:r>
              <a:rPr lang="en-US" dirty="0" smtClean="0"/>
              <a:t>Radiator in</a:t>
            </a:r>
            <a:r>
              <a:rPr lang="en-US" dirty="0" smtClean="0">
                <a:solidFill>
                  <a:srgbClr val="FF0000"/>
                </a:solidFill>
              </a:rPr>
              <a:t> Tungsten</a:t>
            </a:r>
            <a:r>
              <a:rPr lang="en-US" dirty="0" smtClean="0"/>
              <a:t> for compactness, small width for </a:t>
            </a:r>
            <a:r>
              <a:rPr lang="en-US" dirty="0" err="1" smtClean="0"/>
              <a:t>em</a:t>
            </a:r>
            <a:r>
              <a:rPr lang="en-US" dirty="0" smtClean="0"/>
              <a:t> showers</a:t>
            </a:r>
          </a:p>
          <a:p>
            <a:r>
              <a:rPr lang="en-US" dirty="0" smtClean="0"/>
              <a:t>  </a:t>
            </a:r>
          </a:p>
          <a:p>
            <a:r>
              <a:rPr lang="en-US" dirty="0" smtClean="0"/>
              <a:t>and for the active layers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Pixels in silicon PIN diode</a:t>
            </a:r>
            <a:r>
              <a:rPr lang="en-US" dirty="0" smtClean="0"/>
              <a:t>  </a:t>
            </a:r>
            <a:r>
              <a:rPr lang="en-US" sz="1400" dirty="0" smtClean="0"/>
              <a:t>(R&amp;D on MAPS with digital readout)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Possible small size scintillator strips , read  by  </a:t>
            </a:r>
            <a:r>
              <a:rPr lang="en-US" sz="1600" dirty="0" err="1"/>
              <a:t>SiPM</a:t>
            </a:r>
            <a:r>
              <a:rPr lang="en-US" sz="1600" dirty="0"/>
              <a:t> </a:t>
            </a:r>
            <a:r>
              <a:rPr lang="en-US" sz="1600" dirty="0" smtClean="0"/>
              <a:t> (R&amp;D on going)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err="1" smtClean="0"/>
              <a:t>Micromegas</a:t>
            </a:r>
            <a:r>
              <a:rPr lang="en-US" sz="1400" dirty="0" smtClean="0"/>
              <a:t>  (possible but not demonstrated)</a:t>
            </a:r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4189247" y="3213991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l</a:t>
            </a:r>
            <a:r>
              <a:rPr lang="fr-FR" dirty="0" smtClean="0">
                <a:solidFill>
                  <a:srgbClr val="0000FF"/>
                </a:solidFill>
              </a:rPr>
              <a:t>eads to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127893" y="612054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opening the following questions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4738" y="1124744"/>
            <a:ext cx="909376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Calibration of 100 millions channels and signal stability </a:t>
            </a:r>
            <a:r>
              <a:rPr lang="en-US" sz="1200" dirty="0" smtClean="0">
                <a:solidFill>
                  <a:srgbClr val="0000FF"/>
                </a:solidFill>
              </a:rPr>
              <a:t>(we want same response for same collision)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Capability to make zero suppress “on site” </a:t>
            </a:r>
            <a:r>
              <a:rPr lang="en-US" sz="1200" dirty="0" smtClean="0">
                <a:solidFill>
                  <a:srgbClr val="0000FF"/>
                </a:solidFill>
              </a:rPr>
              <a:t>(we don’t want to read empty pixel)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/>
              <a:t>Keep S/N ≥ 10  at MIP level  </a:t>
            </a:r>
            <a:r>
              <a:rPr lang="en-US" sz="1200" dirty="0" smtClean="0"/>
              <a:t>and coherent noise under control </a:t>
            </a:r>
            <a:r>
              <a:rPr lang="en-US" sz="1200" dirty="0" smtClean="0">
                <a:solidFill>
                  <a:srgbClr val="0000FF"/>
                </a:solidFill>
              </a:rPr>
              <a:t> (noise , radio/TV ,  telephone call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Multiplexing for the quantity of signal line out </a:t>
            </a:r>
            <a:r>
              <a:rPr lang="en-US" sz="1200" dirty="0" smtClean="0">
                <a:solidFill>
                  <a:srgbClr val="0000FF"/>
                </a:solidFill>
              </a:rPr>
              <a:t>(we don’t want to have 100M cables)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Power management  due to large number of channels </a:t>
            </a:r>
            <a:r>
              <a:rPr lang="en-US" sz="1200" dirty="0" smtClean="0">
                <a:solidFill>
                  <a:srgbClr val="0000FF"/>
                </a:solidFill>
              </a:rPr>
              <a:t>(we don’t want to burn our electronics readout)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KEEP the COST UNDER CONTROL </a:t>
            </a:r>
            <a:r>
              <a:rPr lang="en-US" sz="1200" dirty="0" smtClean="0">
                <a:solidFill>
                  <a:srgbClr val="0000FF"/>
                </a:solidFill>
              </a:rPr>
              <a:t>(we want an affordable cost</a:t>
            </a:r>
            <a:r>
              <a:rPr lang="en-US" sz="1200" dirty="0" smtClean="0"/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6879" y="3933056"/>
            <a:ext cx="8284640" cy="203132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Choose stable device (silicon)   or  control &amp; monitor the signal stability (</a:t>
            </a:r>
            <a:r>
              <a:rPr lang="en-US" sz="1200" dirty="0" err="1" smtClean="0"/>
              <a:t>Scint</a:t>
            </a:r>
            <a:r>
              <a:rPr lang="en-US" sz="1200" dirty="0" smtClean="0"/>
              <a:t>. or </a:t>
            </a:r>
            <a:r>
              <a:rPr lang="en-US" sz="1200" dirty="0" err="1" smtClean="0"/>
              <a:t>Micromegas</a:t>
            </a:r>
            <a:r>
              <a:rPr lang="en-US" sz="12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ADC&amp; digital memory in readout chip, close to active layer. Read memories at each end of bunch train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i.e. </a:t>
            </a:r>
            <a:r>
              <a:rPr lang="en-US" sz="1200" dirty="0" smtClean="0">
                <a:solidFill>
                  <a:srgbClr val="FF0000"/>
                </a:solidFill>
              </a:rPr>
              <a:t>Silicon PIN diodes ….  AC/DC coupling , ground loop , etc… a lot of R&amp;D (EMC study) </a:t>
            </a:r>
            <a:endParaRPr lang="en-US" sz="12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Large number of Channels/VFE ASIC… (KPIX, SKIROC), but only few readout line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Power pulsing (thanks to machine structure) </a:t>
            </a:r>
            <a:r>
              <a:rPr lang="en-US" sz="1200" dirty="0" smtClean="0">
                <a:sym typeface="Symbol"/>
              </a:rPr>
              <a:t> reduced the power to dissipate… </a:t>
            </a:r>
            <a:r>
              <a:rPr lang="en-US" sz="1200" dirty="0" smtClean="0"/>
              <a:t> no cooling inside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200" dirty="0" smtClean="0"/>
              <a:t>Reduce the overall surface or use lower cost active device (</a:t>
            </a:r>
            <a:r>
              <a:rPr lang="en-US" sz="1200" dirty="0" err="1" smtClean="0"/>
              <a:t>Micromegas</a:t>
            </a:r>
            <a:r>
              <a:rPr lang="en-US" sz="1200" dirty="0" smtClean="0"/>
              <a:t>, scintillator) </a:t>
            </a:r>
            <a:br>
              <a:rPr lang="en-US" sz="1200" dirty="0" smtClean="0"/>
            </a:br>
            <a:r>
              <a:rPr lang="en-US" sz="1200" dirty="0" smtClean="0"/>
              <a:t>BUT warning versus point a) and c) .  Contact with producers and try to </a:t>
            </a:r>
            <a:r>
              <a:rPr lang="en-US" sz="1200" dirty="0" smtClean="0">
                <a:solidFill>
                  <a:srgbClr val="FF0000"/>
                </a:solidFill>
              </a:rPr>
              <a:t>define R&amp;D to reduce cost </a:t>
            </a:r>
          </a:p>
        </p:txBody>
      </p:sp>
      <p:sp>
        <p:nvSpPr>
          <p:cNvPr id="15" name="Flèche vers le bas 14"/>
          <p:cNvSpPr/>
          <p:nvPr/>
        </p:nvSpPr>
        <p:spPr>
          <a:xfrm rot="19499485">
            <a:off x="2596704" y="3297739"/>
            <a:ext cx="412624" cy="489204"/>
          </a:xfrm>
          <a:prstGeom prst="downArrow">
            <a:avLst/>
          </a:prstGeom>
          <a:solidFill>
            <a:srgbClr val="E77C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131840" y="338835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set of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dirty="0" smtClean="0"/>
              <a:t>J-C. </a:t>
            </a:r>
            <a:r>
              <a:rPr lang="fr-BE" dirty="0" err="1" smtClean="0"/>
              <a:t>Brient</a:t>
            </a:r>
            <a:r>
              <a:rPr lang="fr-BE" dirty="0" smtClean="0"/>
              <a:t> – ECAL </a:t>
            </a:r>
            <a:r>
              <a:rPr lang="fr-BE" dirty="0" err="1" smtClean="0"/>
              <a:t>at</a:t>
            </a:r>
            <a:r>
              <a:rPr lang="fr-BE" dirty="0" smtClean="0"/>
              <a:t> </a:t>
            </a:r>
            <a:r>
              <a:rPr lang="fr-BE" dirty="0" smtClean="0"/>
              <a:t>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1127893" y="612054"/>
            <a:ext cx="4668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answers open new set of questions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2462" y="1151972"/>
            <a:ext cx="9143850" cy="4616648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1400" dirty="0" smtClean="0">
                <a:solidFill>
                  <a:srgbClr val="0000FF"/>
                </a:solidFill>
              </a:rPr>
              <a:t>For scintillator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…</a:t>
            </a:r>
            <a:r>
              <a:rPr lang="en-US" sz="1400" dirty="0" smtClean="0"/>
              <a:t> signal stability </a:t>
            </a:r>
            <a:r>
              <a:rPr lang="en-US" sz="1400" dirty="0" err="1" smtClean="0"/>
              <a:t>vs</a:t>
            </a:r>
            <a:r>
              <a:rPr lang="en-US" sz="1400" dirty="0" smtClean="0"/>
              <a:t>  temp.,  dark rate, linearity ,  uniformity inside strip, COST 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AutoNum type="alphaLcParenR" startAt="2"/>
            </a:pPr>
            <a:r>
              <a:rPr lang="en-US" sz="1400" dirty="0" smtClean="0">
                <a:solidFill>
                  <a:srgbClr val="0000FF"/>
                </a:solidFill>
              </a:rPr>
              <a:t>VFE inside </a:t>
            </a:r>
            <a:r>
              <a:rPr lang="en-US" sz="1400" dirty="0" smtClean="0"/>
              <a:t>….. Power dissipation, </a:t>
            </a:r>
            <a:r>
              <a:rPr lang="en-US" sz="1400" dirty="0" err="1" smtClean="0"/>
              <a:t>e.m</a:t>
            </a:r>
            <a:r>
              <a:rPr lang="en-US" sz="1400" dirty="0" smtClean="0"/>
              <a:t>. shower effect on VFE,  very high level of integration</a:t>
            </a:r>
          </a:p>
          <a:p>
            <a:pPr marL="342900" indent="-342900">
              <a:lnSpc>
                <a:spcPct val="150000"/>
              </a:lnSpc>
              <a:buAutoNum type="alphaLcParenR" startAt="2"/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AutoNum type="alphaLcParenR" startAt="2"/>
            </a:pPr>
            <a:r>
              <a:rPr lang="en-US" sz="1400" dirty="0" smtClean="0">
                <a:solidFill>
                  <a:srgbClr val="0000FF"/>
                </a:solidFill>
              </a:rPr>
              <a:t>Very thin PCB </a:t>
            </a:r>
            <a:r>
              <a:rPr lang="en-US" sz="1400" dirty="0" smtClean="0"/>
              <a:t>…. Crosstalk,  EMC, Industrial Yield , COST !!</a:t>
            </a:r>
          </a:p>
          <a:p>
            <a:pPr marL="342900" indent="-342900">
              <a:lnSpc>
                <a:spcPct val="150000"/>
              </a:lnSpc>
              <a:buAutoNum type="alphaLcParenR" startAt="2"/>
            </a:pPr>
            <a:endParaRPr lang="en-US" sz="14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R" startAt="2"/>
            </a:pP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smtClean="0">
                <a:solidFill>
                  <a:srgbClr val="0000FF"/>
                </a:solidFill>
              </a:rPr>
              <a:t>Power pulsing</a:t>
            </a:r>
            <a:r>
              <a:rPr lang="en-US" sz="1400" dirty="0" smtClean="0"/>
              <a:t> …. Gain amplifier stability, Eddy current, power distribution, induced NOISE </a:t>
            </a:r>
          </a:p>
          <a:p>
            <a:pPr marL="342900" indent="-342900">
              <a:lnSpc>
                <a:spcPct val="150000"/>
              </a:lnSpc>
              <a:buAutoNum type="alphaLcParenR" startAt="2"/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AutoNum type="alphaLcParenR" startAt="2"/>
            </a:pPr>
            <a:r>
              <a:rPr lang="en-US" sz="1400" dirty="0" smtClean="0">
                <a:solidFill>
                  <a:srgbClr val="0000FF"/>
                </a:solidFill>
              </a:rPr>
              <a:t>Trade off between cost </a:t>
            </a:r>
            <a:r>
              <a:rPr lang="en-US" sz="1400" dirty="0" err="1" smtClean="0">
                <a:solidFill>
                  <a:srgbClr val="0000FF"/>
                </a:solidFill>
              </a:rPr>
              <a:t>vs</a:t>
            </a:r>
            <a:r>
              <a:rPr lang="en-US" sz="1400" dirty="0" smtClean="0">
                <a:solidFill>
                  <a:srgbClr val="0000FF"/>
                </a:solidFill>
              </a:rPr>
              <a:t> performances … </a:t>
            </a:r>
            <a:r>
              <a:rPr lang="en-US" sz="1400" dirty="0" smtClean="0"/>
              <a:t>Define the cost drivers, the right level of realism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for simulation  and disentangle detector from PFA program effects</a:t>
            </a:r>
          </a:p>
          <a:p>
            <a:pPr>
              <a:lnSpc>
                <a:spcPct val="150000"/>
              </a:lnSpc>
            </a:pPr>
            <a:endParaRPr lang="en-US" sz="1400" dirty="0" smtClean="0"/>
          </a:p>
          <a:p>
            <a:pPr marL="342900" indent="-342900">
              <a:lnSpc>
                <a:spcPct val="150000"/>
              </a:lnSpc>
              <a:buAutoNum type="alphaLcParenR" startAt="6"/>
            </a:pPr>
            <a:r>
              <a:rPr lang="en-US" sz="1400" dirty="0" smtClean="0">
                <a:solidFill>
                  <a:srgbClr val="0000FF"/>
                </a:solidFill>
              </a:rPr>
              <a:t>define R&amp;D on cost </a:t>
            </a:r>
            <a:r>
              <a:rPr lang="en-US" sz="1400" dirty="0" smtClean="0">
                <a:solidFill>
                  <a:srgbClr val="FF0000"/>
                </a:solidFill>
              </a:rPr>
              <a:t>……. 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</a:rPr>
              <a:t>	</a:t>
            </a:r>
            <a:r>
              <a:rPr lang="en-US" sz="1400" dirty="0" smtClean="0">
                <a:solidFill>
                  <a:srgbClr val="FF0000"/>
                </a:solidFill>
              </a:rPr>
              <a:t>1 - Convince the producers to give us the information on the cost drivers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   	2 -  Establish a FAIR comparison on the cost (contingency, construction model, manpower,..)</a:t>
            </a:r>
          </a:p>
        </p:txBody>
      </p:sp>
    </p:spTree>
    <p:extLst>
      <p:ext uri="{BB962C8B-B14F-4D97-AF65-F5344CB8AC3E}">
        <p14:creationId xmlns:p14="http://schemas.microsoft.com/office/powerpoint/2010/main" val="87513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110273" y="107686"/>
            <a:ext cx="4678042" cy="5089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solidFill>
                  <a:srgbClr val="0000FF"/>
                </a:solidFill>
              </a:rPr>
              <a:t>First prototype </a:t>
            </a:r>
            <a:r>
              <a:rPr lang="en-US" sz="1600" dirty="0" smtClean="0"/>
              <a:t>(2006) : validation of physics </a:t>
            </a:r>
            <a:r>
              <a:rPr lang="en-US" sz="1600" dirty="0" err="1" smtClean="0"/>
              <a:t>perf</a:t>
            </a:r>
            <a:r>
              <a:rPr lang="en-US" sz="1600" dirty="0" smtClean="0"/>
              <a:t>. for high density channels device</a:t>
            </a:r>
            <a:endParaRPr lang="en-US" sz="16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70639" y="1362715"/>
            <a:ext cx="5552237" cy="350644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400" dirty="0" smtClean="0"/>
              <a:t>First generation prototype 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tested on beam 2006-2010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30 layers - ~10000 channels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Mechanical structure:  carbon </a:t>
            </a:r>
            <a:r>
              <a:rPr lang="en-US" sz="1400" dirty="0" err="1" smtClean="0"/>
              <a:t>fibre</a:t>
            </a:r>
            <a:endParaRPr lang="en-US" sz="1400" dirty="0" smtClean="0"/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composite, incorporating tungsten layers</a:t>
            </a:r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Standard printed circuit slabs hold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silicon sensors &amp; electronics 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/>
              <a:t>                 (outside detection area)</a:t>
            </a:r>
            <a:endParaRPr lang="en-US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alphaModFix/>
            <a:lum/>
          </a:blip>
          <a:srcRect r="10161"/>
          <a:stretch/>
        </p:blipFill>
        <p:spPr>
          <a:xfrm>
            <a:off x="5029367" y="3333990"/>
            <a:ext cx="4114633" cy="352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lum/>
          </a:blip>
          <a:srcRect/>
          <a:stretch>
            <a:fillRect/>
          </a:stretch>
        </p:blipFill>
        <p:spPr>
          <a:xfrm>
            <a:off x="4802767" y="621232"/>
            <a:ext cx="4341233" cy="27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 rot="5400000">
            <a:off x="1028452" y="2757795"/>
            <a:ext cx="2993075" cy="52670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7020272" y="8773"/>
            <a:ext cx="21002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ATTEMPT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95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J-C. Brient – ECAL at ILC 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Espace réservé du numéro de diapositive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2940B3-A511-4289-9266-1C0B7767024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555935"/>
            <a:ext cx="6036893" cy="26053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necteur droit 6"/>
          <p:cNvSpPr/>
          <p:nvPr/>
        </p:nvSpPr>
        <p:spPr>
          <a:xfrm flipV="1">
            <a:off x="2611858" y="1861874"/>
            <a:ext cx="0" cy="1036474"/>
          </a:xfrm>
          <a:prstGeom prst="line">
            <a:avLst/>
          </a:prstGeom>
          <a:noFill/>
          <a:ln w="50800">
            <a:solidFill>
              <a:srgbClr val="00FFFF"/>
            </a:solidFill>
            <a:prstDash val="solid"/>
            <a:tailEnd type="arrow"/>
          </a:ln>
        </p:spPr>
        <p:txBody>
          <a:bodyPr vert="horz" lIns="122459" tIns="81639" rIns="122459" bIns="81639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8" name="Connecteur droit 7"/>
          <p:cNvSpPr/>
          <p:nvPr/>
        </p:nvSpPr>
        <p:spPr>
          <a:xfrm flipV="1">
            <a:off x="1370434" y="1796577"/>
            <a:ext cx="0" cy="1036473"/>
          </a:xfrm>
          <a:prstGeom prst="line">
            <a:avLst/>
          </a:prstGeom>
          <a:noFill/>
          <a:ln w="50800">
            <a:solidFill>
              <a:srgbClr val="00FFFF"/>
            </a:solidFill>
            <a:prstDash val="solid"/>
            <a:tailEnd type="arrow"/>
          </a:ln>
        </p:spPr>
        <p:txBody>
          <a:bodyPr vert="horz" lIns="122459" tIns="81639" rIns="122459" bIns="81639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>
              <a:latin typeface="Liberation Sans" pitchFamily="18"/>
              <a:ea typeface="DejaVu Sans" pitchFamily="2"/>
              <a:cs typeface="Lohit Hindi" pitchFamily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0249" y="2900476"/>
            <a:ext cx="2793639" cy="38450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600"/>
            </a:pPr>
            <a:r>
              <a:rPr lang="en-US" sz="2000" dirty="0">
                <a:ea typeface="DejaVu Sans" pitchFamily="2"/>
                <a:cs typeface="Lohit Hindi" pitchFamily="2"/>
              </a:rPr>
              <a:t>Pedestal  </a:t>
            </a:r>
            <a:r>
              <a:rPr lang="en-US" sz="2000" dirty="0" smtClean="0">
                <a:ea typeface="DejaVu Sans" pitchFamily="2"/>
                <a:cs typeface="Lohit Hindi" pitchFamily="2"/>
              </a:rPr>
              <a:t>     </a:t>
            </a:r>
            <a:r>
              <a:rPr lang="en-US" sz="2000" dirty="0">
                <a:ea typeface="DejaVu Sans" pitchFamily="2"/>
                <a:cs typeface="Lohit Hindi" pitchFamily="2"/>
              </a:rPr>
              <a:t>MIP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854" y="3741099"/>
            <a:ext cx="3111380" cy="234978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800"/>
            </a:pPr>
            <a:r>
              <a:rPr lang="en-US" sz="2500" dirty="0">
                <a:solidFill>
                  <a:srgbClr val="FFFFFF"/>
                </a:solidFill>
                <a:latin typeface="Liberation Sans" pitchFamily="18"/>
                <a:ea typeface="DejaVu Sans" pitchFamily="2"/>
                <a:cs typeface="Lohit Hindi" pitchFamily="2"/>
              </a:rPr>
              <a:t>ECAL calibrated </a:t>
            </a:r>
            <a:r>
              <a:rPr lang="en-US" sz="2500" dirty="0">
                <a:ea typeface="DejaVu Sans" pitchFamily="2"/>
                <a:cs typeface="Lohit Hindi" pitchFamily="2"/>
              </a:rPr>
              <a:t>with </a:t>
            </a:r>
            <a:r>
              <a:rPr lang="en-US" sz="2500" dirty="0" err="1">
                <a:ea typeface="DejaVu Sans" pitchFamily="2"/>
                <a:cs typeface="Lohit Hindi" pitchFamily="2"/>
              </a:rPr>
              <a:t>cosmics</a:t>
            </a:r>
            <a:r>
              <a:rPr lang="en-US" sz="2500" dirty="0">
                <a:ea typeface="DejaVu Sans" pitchFamily="2"/>
                <a:cs typeface="Lohit Hindi" pitchFamily="2"/>
              </a:rPr>
              <a:t> and </a:t>
            </a:r>
            <a:r>
              <a:rPr lang="en-US" sz="2500" dirty="0" err="1">
                <a:ea typeface="DejaVu Sans" pitchFamily="2"/>
                <a:cs typeface="Lohit Hindi" pitchFamily="2"/>
              </a:rPr>
              <a:t>muon</a:t>
            </a:r>
            <a:r>
              <a:rPr lang="en-US" sz="2500" dirty="0">
                <a:ea typeface="DejaVu Sans" pitchFamily="2"/>
                <a:cs typeface="Lohit Hindi" pitchFamily="2"/>
              </a:rPr>
              <a:t> beams</a:t>
            </a:r>
          </a:p>
          <a:p>
            <a:pPr hangingPunct="0">
              <a:buNone/>
              <a:defRPr sz="2800"/>
            </a:pPr>
            <a:endParaRPr lang="en-US" sz="2500" dirty="0">
              <a:ea typeface="DejaVu Sans" pitchFamily="2"/>
              <a:cs typeface="Lohit Hindi" pitchFamily="2"/>
            </a:endParaRPr>
          </a:p>
          <a:p>
            <a:pPr hangingPunct="0">
              <a:buNone/>
              <a:defRPr sz="2800"/>
            </a:pPr>
            <a:r>
              <a:rPr lang="en-US" sz="2500" dirty="0">
                <a:ea typeface="DejaVu Sans" pitchFamily="2"/>
                <a:cs typeface="Lohit Hindi" pitchFamily="2"/>
              </a:rPr>
              <a:t>Shows very stable </a:t>
            </a:r>
            <a:r>
              <a:rPr lang="en-US" sz="2500" dirty="0" err="1">
                <a:ea typeface="DejaVu Sans" pitchFamily="2"/>
                <a:cs typeface="Lohit Hindi" pitchFamily="2"/>
              </a:rPr>
              <a:t>behaviour</a:t>
            </a:r>
            <a:endParaRPr lang="en-US" sz="2500" dirty="0">
              <a:ea typeface="DejaVu Sans" pitchFamily="2"/>
              <a:cs typeface="Lohit Hindi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33338" y="947717"/>
            <a:ext cx="1694752" cy="460041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800"/>
            </a:pPr>
            <a:r>
              <a:rPr lang="en-US" sz="2500" b="1" dirty="0">
                <a:solidFill>
                  <a:srgbClr val="FF0000"/>
                </a:solidFill>
                <a:ea typeface="DejaVu Sans" pitchFamily="2"/>
                <a:cs typeface="Lohit Hindi" pitchFamily="2"/>
              </a:rPr>
              <a:t>S/N ~ 7.5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7470" y="3731305"/>
            <a:ext cx="3626186" cy="3109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733338" y="4473975"/>
            <a:ext cx="2633812" cy="107924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400"/>
            </a:pPr>
            <a:r>
              <a:rPr lang="en-US" sz="2200" dirty="0">
                <a:solidFill>
                  <a:srgbClr val="800080"/>
                </a:solidFill>
                <a:ea typeface="DejaVu Sans" pitchFamily="2"/>
                <a:cs typeface="Lohit Hindi" pitchFamily="2"/>
              </a:rPr>
              <a:t>Energy resolution =</a:t>
            </a:r>
          </a:p>
          <a:p>
            <a:pPr hangingPunct="0">
              <a:buNone/>
              <a:defRPr sz="2400"/>
            </a:pPr>
            <a:r>
              <a:rPr lang="en-US" sz="2200" dirty="0">
                <a:solidFill>
                  <a:srgbClr val="800080"/>
                </a:solidFill>
                <a:ea typeface="DejaVu Sans" pitchFamily="2"/>
                <a:cs typeface="Lohit Hindi" pitchFamily="2"/>
              </a:rPr>
              <a:t> 16.5/</a:t>
            </a:r>
            <a:r>
              <a:rPr lang="en-US" sz="2200" dirty="0" err="1">
                <a:solidFill>
                  <a:srgbClr val="800080"/>
                </a:solidFill>
                <a:ea typeface="DejaVu Sans" pitchFamily="2"/>
                <a:cs typeface="Lohit Hindi" pitchFamily="2"/>
              </a:rPr>
              <a:t>sqrt</a:t>
            </a:r>
            <a:r>
              <a:rPr lang="en-US" sz="2200" dirty="0">
                <a:solidFill>
                  <a:srgbClr val="800080"/>
                </a:solidFill>
                <a:ea typeface="DejaVu Sans" pitchFamily="2"/>
                <a:cs typeface="Lohit Hindi" pitchFamily="2"/>
              </a:rPr>
              <a:t>(E)+1.1%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899269" y="3717032"/>
            <a:ext cx="5178774" cy="303792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4454581" y="4129572"/>
            <a:ext cx="2268612" cy="1170043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  <a:defRPr sz="2600"/>
            </a:pPr>
            <a:r>
              <a:rPr lang="en-US" sz="2400" dirty="0">
                <a:solidFill>
                  <a:srgbClr val="800080"/>
                </a:solidFill>
                <a:ea typeface="DejaVu Sans" pitchFamily="2"/>
                <a:cs typeface="Lohit Hindi" pitchFamily="2"/>
              </a:rPr>
              <a:t>Longitudinal</a:t>
            </a:r>
          </a:p>
          <a:p>
            <a:pPr hangingPunct="0">
              <a:buNone/>
              <a:defRPr sz="2600"/>
            </a:pPr>
            <a:r>
              <a:rPr lang="en-US" sz="2400" dirty="0">
                <a:solidFill>
                  <a:srgbClr val="800080"/>
                </a:solidFill>
                <a:ea typeface="DejaVu Sans" pitchFamily="2"/>
                <a:cs typeface="Lohit Hindi" pitchFamily="2"/>
              </a:rPr>
              <a:t> shower profiles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5295062" y="388891"/>
            <a:ext cx="3782981" cy="332814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Espace réservé du contenu 20"/>
          <p:cNvSpPr txBox="1">
            <a:spLocks/>
          </p:cNvSpPr>
          <p:nvPr/>
        </p:nvSpPr>
        <p:spPr>
          <a:xfrm>
            <a:off x="6036893" y="2478919"/>
            <a:ext cx="2783580" cy="44490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hangingPunct="0">
              <a:spcBef>
                <a:spcPts val="0"/>
              </a:spcBef>
              <a:buFont typeface="StarSymbol"/>
              <a:buNone/>
              <a:defRPr sz="2600"/>
            </a:pPr>
            <a:r>
              <a:rPr lang="en-US" sz="2400" b="1" dirty="0" smtClean="0">
                <a:solidFill>
                  <a:srgbClr val="FF0000"/>
                </a:solidFill>
                <a:ea typeface="DejaVu Sans" pitchFamily="2"/>
                <a:cs typeface="Lohit Hindi" pitchFamily="2"/>
              </a:rPr>
              <a:t>non-linearity&lt;1%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45028" y="99301"/>
            <a:ext cx="1766830" cy="276999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SILICON - TUNGSTEN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232" y="5299615"/>
            <a:ext cx="1809247" cy="361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7020272" y="-27384"/>
            <a:ext cx="2100255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FIRST ATTEMPT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2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Lucida Bright"/>
        <a:ea typeface=""/>
        <a:cs typeface=""/>
      </a:majorFont>
      <a:minorFont>
        <a:latin typeface="Lucida Bright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2366</Words>
  <Application>Microsoft Office PowerPoint</Application>
  <PresentationFormat>Affichage à l'écran (4:3)</PresentationFormat>
  <Paragraphs>460</Paragraphs>
  <Slides>34</Slides>
  <Notes>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Claude</dc:creator>
  <cp:lastModifiedBy>Jean Claude</cp:lastModifiedBy>
  <cp:revision>127</cp:revision>
  <cp:lastPrinted>2012-10-30T00:24:24Z</cp:lastPrinted>
  <dcterms:created xsi:type="dcterms:W3CDTF">2012-07-19T10:48:43Z</dcterms:created>
  <dcterms:modified xsi:type="dcterms:W3CDTF">2012-10-30T00:29:13Z</dcterms:modified>
</cp:coreProperties>
</file>