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713" r:id="rId2"/>
    <p:sldMasterId id="2147483716" r:id="rId3"/>
    <p:sldMasterId id="2147483721" r:id="rId4"/>
    <p:sldMasterId id="2147483735" r:id="rId5"/>
  </p:sldMasterIdLst>
  <p:notesMasterIdLst>
    <p:notesMasterId r:id="rId31"/>
  </p:notesMasterIdLst>
  <p:handoutMasterIdLst>
    <p:handoutMasterId r:id="rId32"/>
  </p:handoutMasterIdLst>
  <p:sldIdLst>
    <p:sldId id="256" r:id="rId6"/>
    <p:sldId id="257" r:id="rId7"/>
    <p:sldId id="341" r:id="rId8"/>
    <p:sldId id="331" r:id="rId9"/>
    <p:sldId id="365" r:id="rId10"/>
    <p:sldId id="340" r:id="rId11"/>
    <p:sldId id="360" r:id="rId12"/>
    <p:sldId id="373" r:id="rId13"/>
    <p:sldId id="358" r:id="rId14"/>
    <p:sldId id="367" r:id="rId15"/>
    <p:sldId id="382" r:id="rId16"/>
    <p:sldId id="383" r:id="rId17"/>
    <p:sldId id="386" r:id="rId18"/>
    <p:sldId id="384" r:id="rId19"/>
    <p:sldId id="342" r:id="rId20"/>
    <p:sldId id="375" r:id="rId21"/>
    <p:sldId id="387" r:id="rId22"/>
    <p:sldId id="396" r:id="rId23"/>
    <p:sldId id="355" r:id="rId24"/>
    <p:sldId id="395" r:id="rId25"/>
    <p:sldId id="394" r:id="rId26"/>
    <p:sldId id="376" r:id="rId27"/>
    <p:sldId id="397" r:id="rId28"/>
    <p:sldId id="379" r:id="rId29"/>
    <p:sldId id="377" r:id="rId30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E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598" autoAdjust="0"/>
  </p:normalViewPr>
  <p:slideViewPr>
    <p:cSldViewPr>
      <p:cViewPr varScale="1">
        <p:scale>
          <a:sx n="85" d="100"/>
          <a:sy n="85" d="100"/>
        </p:scale>
        <p:origin x="-38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219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AEC6AE0-A76A-4571-8B58-A338DA854169}" type="datetimeFigureOut">
              <a:rPr lang="fr-FR"/>
              <a:pPr>
                <a:defRPr/>
              </a:pPr>
              <a:t>29/10/2012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fr-FR"/>
              <a:t>Entrez votre nom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B7564C5-49F1-424B-8328-678E2107A45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2265934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787E105-89C5-4F0E-986A-F5E85A5B8CA1}" type="datetimeFigureOut">
              <a:rPr lang="fr-FR"/>
              <a:pPr>
                <a:defRPr/>
              </a:pPr>
              <a:t>29/10/2012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fr-FR"/>
              <a:t>Entrez votre nom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343239E-5CFC-4EA3-9F9C-DF60679EE92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8083518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1547C-E9CD-4301-8541-0138C0AC32FC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H" dirty="0" smtClean="0"/>
              <a:t>Prototype</a:t>
            </a:r>
            <a:r>
              <a:rPr lang="fr-CH" baseline="0" dirty="0" smtClean="0"/>
              <a:t> of the x-y guide </a:t>
            </a:r>
            <a:r>
              <a:rPr lang="fr-CH" baseline="0" dirty="0" err="1" smtClean="0"/>
              <a:t>that</a:t>
            </a:r>
            <a:r>
              <a:rPr lang="fr-CH" baseline="0" dirty="0" smtClean="0"/>
              <a:t> </a:t>
            </a:r>
            <a:r>
              <a:rPr lang="fr-CH" baseline="0" dirty="0" err="1" smtClean="0"/>
              <a:t>improves</a:t>
            </a:r>
            <a:r>
              <a:rPr lang="fr-CH" baseline="0" dirty="0" smtClean="0"/>
              <a:t> the </a:t>
            </a:r>
            <a:r>
              <a:rPr lang="fr-CH" baseline="0" dirty="0" err="1" smtClean="0"/>
              <a:t>mechanics</a:t>
            </a:r>
            <a:r>
              <a:rPr lang="fr-CH" baseline="0" dirty="0" smtClean="0"/>
              <a:t>. Block of 52 kg on </a:t>
            </a:r>
            <a:r>
              <a:rPr lang="fr-CH" baseline="0" dirty="0" err="1" smtClean="0"/>
              <a:t>two</a:t>
            </a:r>
            <a:r>
              <a:rPr lang="fr-CH" baseline="0" dirty="0" smtClean="0"/>
              <a:t> </a:t>
            </a:r>
            <a:r>
              <a:rPr lang="fr-CH" baseline="0" dirty="0" err="1" smtClean="0"/>
              <a:t>actuators</a:t>
            </a:r>
            <a:r>
              <a:rPr lang="fr-CH" baseline="0" dirty="0" smtClean="0"/>
              <a:t>. </a:t>
            </a:r>
            <a:r>
              <a:rPr lang="fr-CH" baseline="0" dirty="0" err="1" smtClean="0"/>
              <a:t>With</a:t>
            </a:r>
            <a:r>
              <a:rPr lang="fr-CH" baseline="0" dirty="0" smtClean="0"/>
              <a:t> capacitive gauges, </a:t>
            </a:r>
            <a:r>
              <a:rPr lang="fr-CH" baseline="0" dirty="0" err="1" smtClean="0"/>
              <a:t>strain</a:t>
            </a:r>
            <a:r>
              <a:rPr lang="fr-CH" baseline="0" dirty="0" smtClean="0"/>
              <a:t> gauges, </a:t>
            </a:r>
            <a:r>
              <a:rPr lang="fr-CH" baseline="0" dirty="0" err="1" smtClean="0"/>
              <a:t>interferometer</a:t>
            </a:r>
            <a:r>
              <a:rPr lang="fr-CH" baseline="0" dirty="0" smtClean="0"/>
              <a:t> (CEA/IRFU collaboration) and </a:t>
            </a:r>
            <a:r>
              <a:rPr lang="fr-CH" baseline="0" dirty="0" err="1" smtClean="0"/>
              <a:t>optical</a:t>
            </a:r>
            <a:r>
              <a:rPr lang="fr-CH" baseline="0" dirty="0" smtClean="0"/>
              <a:t> </a:t>
            </a:r>
            <a:r>
              <a:rPr lang="fr-CH" baseline="0" dirty="0" err="1" smtClean="0"/>
              <a:t>ruler</a:t>
            </a:r>
            <a:r>
              <a:rPr lang="fr-CH" baseline="0" dirty="0" smtClean="0"/>
              <a:t>.</a:t>
            </a:r>
          </a:p>
          <a:p>
            <a:r>
              <a:rPr lang="fr-CH" baseline="0" dirty="0" err="1" smtClean="0"/>
              <a:t>Measurements</a:t>
            </a:r>
            <a:r>
              <a:rPr lang="fr-CH" baseline="0" dirty="0" smtClean="0"/>
              <a:t> and </a:t>
            </a:r>
            <a:r>
              <a:rPr lang="fr-CH" baseline="0" dirty="0" err="1" smtClean="0"/>
              <a:t>kinematics</a:t>
            </a:r>
            <a:r>
              <a:rPr lang="fr-CH" baseline="0" dirty="0" smtClean="0"/>
              <a:t> </a:t>
            </a:r>
            <a:r>
              <a:rPr lang="fr-CH" baseline="0" dirty="0" err="1" smtClean="0"/>
              <a:t>greatly</a:t>
            </a:r>
            <a:r>
              <a:rPr lang="fr-CH" baseline="0" dirty="0" smtClean="0"/>
              <a:t> </a:t>
            </a:r>
            <a:r>
              <a:rPr lang="fr-CH" baseline="0" dirty="0" err="1" smtClean="0"/>
              <a:t>improved</a:t>
            </a:r>
            <a:r>
              <a:rPr lang="fr-CH" baseline="0" dirty="0" smtClean="0"/>
              <a:t>. Stabilisation </a:t>
            </a:r>
            <a:r>
              <a:rPr lang="fr-CH" baseline="0" dirty="0" err="1" smtClean="0"/>
              <a:t>same</a:t>
            </a:r>
            <a:r>
              <a:rPr lang="fr-CH" baseline="0" dirty="0" smtClean="0"/>
              <a:t> as on type 1 (but </a:t>
            </a:r>
            <a:r>
              <a:rPr lang="fr-CH" baseline="0" dirty="0" err="1" smtClean="0"/>
              <a:t>without</a:t>
            </a:r>
            <a:r>
              <a:rPr lang="fr-CH" baseline="0" dirty="0" smtClean="0"/>
              <a:t> hard points ). This </a:t>
            </a:r>
            <a:r>
              <a:rPr lang="fr-CH" baseline="0" dirty="0" err="1" smtClean="0"/>
              <a:t>intermediate</a:t>
            </a:r>
            <a:r>
              <a:rPr lang="fr-CH" baseline="0" dirty="0" smtClean="0"/>
              <a:t> </a:t>
            </a:r>
            <a:r>
              <a:rPr lang="fr-CH" baseline="0" dirty="0" err="1" smtClean="0"/>
              <a:t>step</a:t>
            </a:r>
            <a:r>
              <a:rPr lang="fr-CH" baseline="0" dirty="0" smtClean="0"/>
              <a:t> </a:t>
            </a:r>
            <a:r>
              <a:rPr lang="fr-CH" baseline="0" dirty="0" err="1" smtClean="0"/>
              <a:t>confirms</a:t>
            </a:r>
            <a:r>
              <a:rPr lang="fr-CH" baseline="0" dirty="0" smtClean="0"/>
              <a:t> </a:t>
            </a:r>
            <a:r>
              <a:rPr lang="fr-CH" baseline="0" dirty="0" err="1" smtClean="0"/>
              <a:t>our</a:t>
            </a:r>
            <a:r>
              <a:rPr lang="fr-CH" baseline="0" dirty="0" smtClean="0"/>
              <a:t> solution for final design for MBQ type 1 and type 4.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1547C-E9CD-4301-8541-0138C0AC32FC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em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em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 descr="lapp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875" y="6075363"/>
            <a:ext cx="1077913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8" descr="Courbe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890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6" descr="Logo LAPP + texte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138" y="319088"/>
            <a:ext cx="1254125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11" descr="logo-universite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3702" y="6286520"/>
            <a:ext cx="10795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Espace réservé du 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r>
              <a:rPr lang="fr-FR" smtClean="0"/>
              <a:t>Cliquez pour modifier le style du titre</a:t>
            </a:r>
          </a:p>
        </p:txBody>
      </p:sp>
      <p:sp>
        <p:nvSpPr>
          <p:cNvPr id="25604" name="Espace réservé du text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 smtClean="0"/>
            </a:lvl1pPr>
          </a:lstStyle>
          <a:p>
            <a:r>
              <a:rPr lang="fr-FR" smtClean="0"/>
              <a:t>Cliquez pour modifier le style des sous-titres du masque</a:t>
            </a:r>
          </a:p>
        </p:txBody>
      </p:sp>
      <p:pic>
        <p:nvPicPr>
          <p:cNvPr id="10" name="Image 9" descr="logo_CNRS_In2p3_simple.eps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29586" y="5500702"/>
            <a:ext cx="796461" cy="10874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30/10/2012</a:t>
            </a: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Andrea JEREMIE IEE NSS MIC 2012 Special LC event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596EA-B54B-4A09-9054-3B319823781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30/10/2012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Andrea JEREMIE IEE NSS MIC 2012 Special LC event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285F1-92F9-4C4C-8FCC-473031D4A1F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30/10/2012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Andrea JEREMIE IEE NSS MIC 2012 Special LC event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1A597-3041-4709-9B3F-CF8E9DE4805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905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6" descr="Logo LAPP + tex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138" y="319088"/>
            <a:ext cx="125412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11" descr="logo-universite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6688" y="6284913"/>
            <a:ext cx="10795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e 13"/>
          <p:cNvGrpSpPr>
            <a:grpSpLocks/>
          </p:cNvGrpSpPr>
          <p:nvPr userDrawn="1"/>
        </p:nvGrpSpPr>
        <p:grpSpPr bwMode="auto">
          <a:xfrm>
            <a:off x="6443663" y="6154738"/>
            <a:ext cx="1752600" cy="684212"/>
            <a:chOff x="6588224" y="6154840"/>
            <a:chExt cx="1752464" cy="683924"/>
          </a:xfrm>
        </p:grpSpPr>
        <p:pic>
          <p:nvPicPr>
            <p:cNvPr id="6" name="Picture 4" descr="http://iq.enst.fr/templates/iq/images/logo_cnrs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6154840"/>
              <a:ext cx="630222" cy="630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ZoneTexte 6"/>
            <p:cNvSpPr txBox="1">
              <a:spLocks noChangeArrowheads="1"/>
            </p:cNvSpPr>
            <p:nvPr userDrawn="1"/>
          </p:nvSpPr>
          <p:spPr bwMode="auto">
            <a:xfrm>
              <a:off x="7156505" y="6435709"/>
              <a:ext cx="936552" cy="27769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fr-FR" sz="1200" b="1" smtClean="0">
                  <a:solidFill>
                    <a:srgbClr val="E46C0A"/>
                  </a:solidFill>
                </a:rPr>
                <a:t>IN2P3</a:t>
              </a:r>
            </a:p>
          </p:txBody>
        </p:sp>
        <p:sp>
          <p:nvSpPr>
            <p:cNvPr id="8" name="ZoneTexte 7"/>
            <p:cNvSpPr txBox="1">
              <a:spLocks noChangeArrowheads="1"/>
            </p:cNvSpPr>
            <p:nvPr userDrawn="1"/>
          </p:nvSpPr>
          <p:spPr bwMode="auto">
            <a:xfrm>
              <a:off x="7045389" y="6622955"/>
              <a:ext cx="1295299" cy="21580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fr-FR" sz="800" smtClean="0">
                  <a:solidFill>
                    <a:srgbClr val="E46C0A"/>
                  </a:solidFill>
                </a:rPr>
                <a:t>Les </a:t>
              </a:r>
              <a:r>
                <a:rPr lang="fr-FR" sz="800" b="1" smtClean="0">
                  <a:solidFill>
                    <a:srgbClr val="E46C0A"/>
                  </a:solidFill>
                </a:rPr>
                <a:t>deux infinis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3217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"/>
          <p:cNvCxnSpPr/>
          <p:nvPr userDrawn="1"/>
        </p:nvCxnSpPr>
        <p:spPr>
          <a:xfrm>
            <a:off x="1331913" y="260350"/>
            <a:ext cx="75961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8"/>
          <p:cNvSpPr>
            <a:spLocks noChangeArrowheads="1"/>
          </p:cNvSpPr>
          <p:nvPr userDrawn="1"/>
        </p:nvSpPr>
        <p:spPr bwMode="auto">
          <a:xfrm>
            <a:off x="4065588" y="7938"/>
            <a:ext cx="14176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smtClean="0">
                <a:solidFill>
                  <a:prstClr val="black"/>
                </a:solidFill>
                <a:latin typeface="Calibri" pitchFamily="34" charset="0"/>
              </a:rPr>
              <a:t>Stabilization update</a:t>
            </a:r>
            <a:endParaRPr lang="fr-FR" sz="120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331640" y="143008"/>
            <a:ext cx="107504" cy="108000"/>
          </a:xfrm>
          <a:prstGeom prst="rect">
            <a:avLst/>
          </a:prstGeom>
          <a:ln>
            <a:solidFill>
              <a:schemeClr val="accent1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603250" y="6604000"/>
            <a:ext cx="84248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 userDrawn="1"/>
        </p:nvSpPr>
        <p:spPr>
          <a:xfrm rot="16200000">
            <a:off x="8936688" y="6614688"/>
            <a:ext cx="107504" cy="108000"/>
          </a:xfrm>
          <a:prstGeom prst="rect">
            <a:avLst/>
          </a:prstGeom>
          <a:ln>
            <a:solidFill>
              <a:schemeClr val="accent1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Espace réservé de la date 1"/>
          <p:cNvSpPr>
            <a:spLocks noGrp="1"/>
          </p:cNvSpPr>
          <p:nvPr>
            <p:ph type="dt" sz="quarter" idx="10"/>
          </p:nvPr>
        </p:nvSpPr>
        <p:spPr>
          <a:xfrm>
            <a:off x="684213" y="6550025"/>
            <a:ext cx="1295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30/10/2012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376488" y="6646863"/>
            <a:ext cx="52197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Andrea JEREMIE IEE NSS MIC 2012 Special LC event</a:t>
            </a:r>
            <a:endParaRPr lang="en-US"/>
          </a:p>
        </p:txBody>
      </p:sp>
      <p:sp>
        <p:nvSpPr>
          <p:cNvPr id="9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956550" y="6554788"/>
            <a:ext cx="8366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DF1D5-E636-4CCC-A068-70477E6187F2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006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905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6" descr="Logo LAPP + tex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138" y="319088"/>
            <a:ext cx="125412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11" descr="logo-universite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6688" y="6284913"/>
            <a:ext cx="10795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e 13"/>
          <p:cNvGrpSpPr>
            <a:grpSpLocks/>
          </p:cNvGrpSpPr>
          <p:nvPr userDrawn="1"/>
        </p:nvGrpSpPr>
        <p:grpSpPr bwMode="auto">
          <a:xfrm>
            <a:off x="6443663" y="6154738"/>
            <a:ext cx="1752600" cy="684212"/>
            <a:chOff x="6588224" y="6154840"/>
            <a:chExt cx="1752464" cy="683924"/>
          </a:xfrm>
        </p:grpSpPr>
        <p:pic>
          <p:nvPicPr>
            <p:cNvPr id="6" name="Picture 4" descr="http://iq.enst.fr/templates/iq/images/logo_cnrs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6154840"/>
              <a:ext cx="630222" cy="630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ZoneTexte 6"/>
            <p:cNvSpPr txBox="1">
              <a:spLocks noChangeArrowheads="1"/>
            </p:cNvSpPr>
            <p:nvPr userDrawn="1"/>
          </p:nvSpPr>
          <p:spPr bwMode="auto">
            <a:xfrm>
              <a:off x="7156505" y="6435709"/>
              <a:ext cx="936552" cy="27769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fr-FR" sz="1200" b="1" smtClean="0">
                  <a:solidFill>
                    <a:srgbClr val="E46C0A"/>
                  </a:solidFill>
                </a:rPr>
                <a:t>IN2P3</a:t>
              </a:r>
            </a:p>
          </p:txBody>
        </p:sp>
        <p:sp>
          <p:nvSpPr>
            <p:cNvPr id="8" name="ZoneTexte 7"/>
            <p:cNvSpPr txBox="1">
              <a:spLocks noChangeArrowheads="1"/>
            </p:cNvSpPr>
            <p:nvPr userDrawn="1"/>
          </p:nvSpPr>
          <p:spPr bwMode="auto">
            <a:xfrm>
              <a:off x="7045389" y="6622955"/>
              <a:ext cx="1295299" cy="21580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fr-FR" sz="800" smtClean="0">
                  <a:solidFill>
                    <a:srgbClr val="E46C0A"/>
                  </a:solidFill>
                </a:rPr>
                <a:t>Les </a:t>
              </a:r>
              <a:r>
                <a:rPr lang="fr-FR" sz="800" b="1" smtClean="0">
                  <a:solidFill>
                    <a:srgbClr val="E46C0A"/>
                  </a:solidFill>
                </a:rPr>
                <a:t>deux infinis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0621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"/>
          <p:cNvCxnSpPr/>
          <p:nvPr userDrawn="1"/>
        </p:nvCxnSpPr>
        <p:spPr>
          <a:xfrm>
            <a:off x="1331913" y="260350"/>
            <a:ext cx="75961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8"/>
          <p:cNvSpPr>
            <a:spLocks noChangeArrowheads="1"/>
          </p:cNvSpPr>
          <p:nvPr userDrawn="1"/>
        </p:nvSpPr>
        <p:spPr bwMode="auto">
          <a:xfrm>
            <a:off x="4065588" y="7938"/>
            <a:ext cx="14176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smtClean="0">
                <a:solidFill>
                  <a:prstClr val="black"/>
                </a:solidFill>
                <a:latin typeface="Calibri" pitchFamily="34" charset="0"/>
              </a:rPr>
              <a:t>Stabilization update</a:t>
            </a:r>
            <a:endParaRPr lang="fr-FR" sz="120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331640" y="143008"/>
            <a:ext cx="107504" cy="108000"/>
          </a:xfrm>
          <a:prstGeom prst="rect">
            <a:avLst/>
          </a:prstGeom>
          <a:ln>
            <a:solidFill>
              <a:schemeClr val="accent1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603250" y="6604000"/>
            <a:ext cx="84248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 userDrawn="1"/>
        </p:nvSpPr>
        <p:spPr>
          <a:xfrm rot="16200000">
            <a:off x="8936688" y="6614688"/>
            <a:ext cx="107504" cy="108000"/>
          </a:xfrm>
          <a:prstGeom prst="rect">
            <a:avLst/>
          </a:prstGeom>
          <a:ln>
            <a:solidFill>
              <a:schemeClr val="accent1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Espace réservé de la date 1"/>
          <p:cNvSpPr>
            <a:spLocks noGrp="1"/>
          </p:cNvSpPr>
          <p:nvPr>
            <p:ph type="dt" sz="quarter" idx="10"/>
          </p:nvPr>
        </p:nvSpPr>
        <p:spPr>
          <a:xfrm>
            <a:off x="684213" y="6550025"/>
            <a:ext cx="1295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30/10/2012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376488" y="6646863"/>
            <a:ext cx="52197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Andrea JEREMIE IEE NSS MIC 2012 Special LC event</a:t>
            </a:r>
            <a:endParaRPr lang="en-US"/>
          </a:p>
        </p:txBody>
      </p:sp>
      <p:sp>
        <p:nvSpPr>
          <p:cNvPr id="9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956550" y="6554788"/>
            <a:ext cx="8366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C246E-8A81-4004-8ADC-10DA91AA4920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1925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 descr="lapp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875" y="6075363"/>
            <a:ext cx="1077913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8" descr="Courbe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890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6" descr="Logo LAPP + texte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138" y="319088"/>
            <a:ext cx="1254125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11" descr="logo-universite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3702" y="6286520"/>
            <a:ext cx="10795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Espace réservé du 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r>
              <a:rPr lang="fr-FR" smtClean="0"/>
              <a:t>Cliquez pour modifier le style du titre</a:t>
            </a:r>
          </a:p>
        </p:txBody>
      </p:sp>
      <p:sp>
        <p:nvSpPr>
          <p:cNvPr id="25604" name="Espace réservé du text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 smtClean="0"/>
            </a:lvl1pPr>
          </a:lstStyle>
          <a:p>
            <a:r>
              <a:rPr lang="fr-FR" smtClean="0"/>
              <a:t>Cliquez pour modifier le style des sous-titres du masque</a:t>
            </a:r>
          </a:p>
        </p:txBody>
      </p:sp>
      <p:pic>
        <p:nvPicPr>
          <p:cNvPr id="10" name="Image 9" descr="logo_CNRS_In2p3_simple.eps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29586" y="5500702"/>
            <a:ext cx="796461" cy="108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44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30/10/2012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Andrea JEREMIE IEE NSS MIC 2012 Special LC event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825B1-1A2E-433B-AF23-4B95C0D57853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5414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30/10/2012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Andrea JEREMIE IEE NSS MIC 2012 Special LC event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79BF3-24A6-4750-AE05-1AA372DB2E47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886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30/10/2012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Andrea JEREMIE IEE NSS MIC 2012 Special LC event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825B1-1A2E-433B-AF23-4B95C0D5785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30/10/2012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Andrea JEREMIE IEE NSS MIC 2012 Special LC event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B6404-B907-44DC-A863-292450976C67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233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30/10/2012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Andrea JEREMIE IEE NSS MIC 2012 Special LC event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AE195-00B8-4076-86CB-B5E358FBF5EB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906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30/10/2012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Andrea JEREMIE IEE NSS MIC 2012 Special LC event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9AD89-17DE-4EAC-B060-CF86C17F7722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24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30/10/2012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Andrea JEREMIE IEE NSS MIC 2012 Special LC event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0B205-3984-46F8-A31F-DD10BEA33E33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804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30/10/2012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Andrea JEREMIE IEE NSS MIC 2012 Special LC event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722D0-6A26-4700-92D2-75E3B120BB7E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9582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30/10/2012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Andrea JEREMIE IEE NSS MIC 2012 Special LC event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ACB8A-E48D-4E53-819B-F795AC2893B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328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30/10/2012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Andrea JEREMIE IEE NSS MIC 2012 Special LC event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596EA-B54B-4A09-9054-3B319823781E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3135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30/10/2012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Andrea JEREMIE IEE NSS MIC 2012 Special LC event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285F1-92F9-4C4C-8FCC-473031D4A1F1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5941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30/10/2012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Andrea JEREMIE IEE NSS MIC 2012 Special LC event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1A597-3041-4709-9B3F-CF8E9DE4805F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4496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376488" y="6646863"/>
            <a:ext cx="52197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Andrea JEREMIE IEE NSS MIC 2012 Special LC event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956550" y="6554788"/>
            <a:ext cx="8366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C246E-8A81-4004-8ADC-10DA91AA4920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609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30/10/2012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Andrea JEREMIE IEE NSS MIC 2012 Special LC event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79BF3-24A6-4750-AE05-1AA372DB2E4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 descr="lapp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875" y="6075363"/>
            <a:ext cx="1077913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8" descr="Courbe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890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6" descr="Logo LAPP + texte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138" y="319088"/>
            <a:ext cx="1254125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11" descr="logo-universite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3702" y="6286520"/>
            <a:ext cx="10795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Espace réservé du 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r>
              <a:rPr lang="fr-FR" smtClean="0"/>
              <a:t>Cliquez pour modifier le style du titre</a:t>
            </a:r>
          </a:p>
        </p:txBody>
      </p:sp>
      <p:sp>
        <p:nvSpPr>
          <p:cNvPr id="25604" name="Espace réservé du text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 smtClean="0"/>
            </a:lvl1pPr>
          </a:lstStyle>
          <a:p>
            <a:r>
              <a:rPr lang="fr-FR" smtClean="0"/>
              <a:t>Cliquez pour modifier le style des sous-titres du masque</a:t>
            </a:r>
          </a:p>
        </p:txBody>
      </p:sp>
      <p:pic>
        <p:nvPicPr>
          <p:cNvPr id="10" name="Image 9" descr="logo_CNRS_In2p3_simple.eps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29586" y="5500702"/>
            <a:ext cx="796461" cy="108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90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30/10/2012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Andrea JEREMIE IEE NSS MIC 2012 Special LC event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825B1-1A2E-433B-AF23-4B95C0D57853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6767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30/10/2012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Andrea JEREMIE IEE NSS MIC 2012 Special LC event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79BF3-24A6-4750-AE05-1AA372DB2E47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9293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30/10/2012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Andrea JEREMIE IEE NSS MIC 2012 Special LC event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B6404-B907-44DC-A863-292450976C67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4312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30/10/2012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Andrea JEREMIE IEE NSS MIC 2012 Special LC event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AE195-00B8-4076-86CB-B5E358FBF5EB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6424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30/10/2012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Andrea JEREMIE IEE NSS MIC 2012 Special LC event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9AD89-17DE-4EAC-B060-CF86C17F7722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31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30/10/2012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Andrea JEREMIE IEE NSS MIC 2012 Special LC event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0B205-3984-46F8-A31F-DD10BEA33E33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5078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30/10/2012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Andrea JEREMIE IEE NSS MIC 2012 Special LC event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722D0-6A26-4700-92D2-75E3B120BB7E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8602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30/10/2012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Andrea JEREMIE IEE NSS MIC 2012 Special LC event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ACB8A-E48D-4E53-819B-F795AC2893B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0459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30/10/2012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Andrea JEREMIE IEE NSS MIC 2012 Special LC event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596EA-B54B-4A09-9054-3B319823781E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055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30/10/2012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Andrea JEREMIE IEE NSS MIC 2012 Special LC event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B6404-B907-44DC-A863-292450976C6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30/10/2012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Andrea JEREMIE IEE NSS MIC 2012 Special LC event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285F1-92F9-4C4C-8FCC-473031D4A1F1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0522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30/10/2012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Andrea JEREMIE IEE NSS MIC 2012 Special LC event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1A597-3041-4709-9B3F-CF8E9DE4805F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449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376488" y="6646863"/>
            <a:ext cx="52197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Andrea JEREMIE IEE NSS MIC 2012 Special LC event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956550" y="6554788"/>
            <a:ext cx="8366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C246E-8A81-4004-8ADC-10DA91AA4920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843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30/10/2012</a:t>
            </a: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Andrea JEREMIE IEE NSS MIC 2012 Special LC event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AE195-00B8-4076-86CB-B5E358FBF5E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30/10/2012</a:t>
            </a: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Andrea JEREMIE IEE NSS MIC 2012 Special LC event</a:t>
            </a: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9AD89-17DE-4EAC-B060-CF86C17F772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30/10/2012</a:t>
            </a: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Andrea JEREMIE IEE NSS MIC 2012 Special LC event</a:t>
            </a: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0B205-3984-46F8-A31F-DD10BEA33E3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30/10/2012</a:t>
            </a:r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Andrea JEREMIE IEE NSS MIC 2012 Special LC event</a:t>
            </a: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722D0-6A26-4700-92D2-75E3B120BB7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30/10/2012</a:t>
            </a: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Andrea JEREMIE IEE NSS MIC 2012 Special LC event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ACB8A-E48D-4E53-819B-F795AC2893B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8" descr="Courbe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890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285875" y="274638"/>
            <a:ext cx="74009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285875" y="1600200"/>
            <a:ext cx="74009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pic>
        <p:nvPicPr>
          <p:cNvPr id="1029" name="Image 6" descr="lapp2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5" y="6215063"/>
            <a:ext cx="90011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938338" y="6356350"/>
            <a:ext cx="1062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30/10/2012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35756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Andrea JEREMIE IEE NSS MIC 2012 Special LC event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47CBBCE-5E90-4066-BD8F-A005DF7D028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285875" y="274638"/>
            <a:ext cx="7400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331913" y="1628775"/>
            <a:ext cx="74009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938338" y="6356350"/>
            <a:ext cx="1062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30/10/2012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357563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smtClean="0"/>
              <a:t>Andrea JEREMIE IEE NSS MIC 2012 Special LC event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733DDC-F79D-4A23-959E-54451C889459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31" name="Picture 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905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759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285875" y="274638"/>
            <a:ext cx="7400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331913" y="1628775"/>
            <a:ext cx="74009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938338" y="6356350"/>
            <a:ext cx="1062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30/10/2012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357563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smtClean="0"/>
              <a:t>Andrea JEREMIE IEE NSS MIC 2012 Special LC event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7D96D56-0050-47CD-95C2-B0C65D0947A4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31" name="Picture 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905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80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8" descr="Courbe.jp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1890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285875" y="274638"/>
            <a:ext cx="74009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285875" y="1600200"/>
            <a:ext cx="74009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pic>
        <p:nvPicPr>
          <p:cNvPr id="1029" name="Image 6" descr="lapp2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5" y="6215063"/>
            <a:ext cx="90011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938338" y="6356350"/>
            <a:ext cx="1062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30/10/2012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35756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Andrea JEREMIE IEE NSS MIC 2012 Special LC event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47CBBCE-5E90-4066-BD8F-A005DF7D0284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49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8" descr="Courbe.jp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1890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285875" y="274638"/>
            <a:ext cx="74009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285875" y="1600200"/>
            <a:ext cx="74009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pic>
        <p:nvPicPr>
          <p:cNvPr id="1029" name="Image 6" descr="lapp2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5" y="6215063"/>
            <a:ext cx="90011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938338" y="6356350"/>
            <a:ext cx="1062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30/10/2012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35756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Andrea JEREMIE IEE NSS MIC 2012 Special LC event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47CBBCE-5E90-4066-BD8F-A005DF7D0284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072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8.emf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10" Type="http://schemas.openxmlformats.org/officeDocument/2006/relationships/image" Target="../media/image46.pn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1.jpeg"/><Relationship Id="rId9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5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CA" smtClean="0"/>
              <a:t>Linear Collider Module Control and</a:t>
            </a:r>
            <a:br>
              <a:rPr lang="en-CA" smtClean="0"/>
            </a:br>
            <a:r>
              <a:rPr lang="en-CA" smtClean="0"/>
              <a:t>Stabilization</a:t>
            </a:r>
            <a:endParaRPr lang="en-CA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584" y="3886200"/>
            <a:ext cx="8064896" cy="1752600"/>
          </a:xfrm>
        </p:spPr>
        <p:txBody>
          <a:bodyPr/>
          <a:lstStyle/>
          <a:p>
            <a:r>
              <a:rPr lang="en-CA" smtClean="0"/>
              <a:t>A.Jeremie</a:t>
            </a:r>
          </a:p>
          <a:p>
            <a:pPr algn="l"/>
            <a:r>
              <a:rPr lang="en-CA" sz="2000" smtClean="0"/>
              <a:t>LAPP: </a:t>
            </a:r>
            <a:r>
              <a:rPr lang="en-CA" sz="1800" smtClean="0"/>
              <a:t>S.Vilalte, J.Tassan, J.M.Nappa, J.Allibe, G.Balik, L.Brunetti, G.Deleglise, J.P.Baud, </a:t>
            </a:r>
          </a:p>
          <a:p>
            <a:pPr algn="l"/>
            <a:r>
              <a:rPr lang="en-CA" sz="2000" smtClean="0"/>
              <a:t>CERN: </a:t>
            </a:r>
            <a:r>
              <a:rPr lang="en-CA" sz="1800" smtClean="0"/>
              <a:t>L.Soby, M.Vanden Eynden, M.Draper, K.Artoos, M.Esposito, P.Fernando Carmona, M.Guichard, C.Hauviller,  A.Kuzmin, R.Leuxe, R.Moron Ballester</a:t>
            </a:r>
          </a:p>
          <a:p>
            <a:pPr algn="l"/>
            <a:r>
              <a:rPr lang="en-CA" sz="2000" smtClean="0"/>
              <a:t>UdS: </a:t>
            </a:r>
            <a:r>
              <a:rPr lang="en-CA" sz="1800" smtClean="0"/>
              <a:t>B.Caron, A.Badel, R.LeBreton, </a:t>
            </a:r>
          </a:p>
          <a:p>
            <a:pPr algn="l"/>
            <a:r>
              <a:rPr lang="en-CA" sz="2000" smtClean="0"/>
              <a:t>ULB: </a:t>
            </a:r>
            <a:r>
              <a:rPr lang="en-CA" sz="1800" smtClean="0"/>
              <a:t>C.Collette, </a:t>
            </a:r>
          </a:p>
          <a:p>
            <a:pPr algn="l"/>
            <a:r>
              <a:rPr lang="en-CA" sz="2000" smtClean="0"/>
              <a:t>Nikhef: </a:t>
            </a:r>
            <a:r>
              <a:rPr lang="en-CA" sz="1800" smtClean="0"/>
              <a:t>S.Jansens,</a:t>
            </a:r>
            <a:r>
              <a:rPr lang="en-CA" sz="2000" smtClean="0"/>
              <a:t> </a:t>
            </a:r>
            <a:endParaRPr lang="en-CA" sz="200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1238" y="0"/>
            <a:ext cx="30384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39" y="42267"/>
            <a:ext cx="50641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74079"/>
            <a:ext cx="68897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609600"/>
            <a:ext cx="1213451" cy="1213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Acquisition and Control Module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9593" y="1412776"/>
            <a:ext cx="7920880" cy="4525963"/>
          </a:xfrm>
        </p:spPr>
        <p:txBody>
          <a:bodyPr/>
          <a:lstStyle/>
          <a:p>
            <a:pPr lvl="0"/>
            <a:r>
              <a:rPr lang="en-CA" sz="2400" smtClean="0">
                <a:solidFill>
                  <a:prstClr val="black"/>
                </a:solidFill>
              </a:rPr>
              <a:t>Characteristics</a:t>
            </a:r>
          </a:p>
          <a:p>
            <a:pPr lvl="1"/>
            <a:r>
              <a:rPr lang="en-CA" sz="1800" smtClean="0">
                <a:solidFill>
                  <a:prstClr val="black"/>
                </a:solidFill>
              </a:rPr>
              <a:t>Synchronized with Machine Timing System; CLIC will be pulsed @ 50 Hz</a:t>
            </a:r>
          </a:p>
          <a:p>
            <a:pPr lvl="1"/>
            <a:r>
              <a:rPr lang="en-CA" sz="1800" smtClean="0">
                <a:solidFill>
                  <a:prstClr val="black"/>
                </a:solidFill>
              </a:rPr>
              <a:t>Bi-directional and synchronous data transfer via optical links (ACM </a:t>
            </a:r>
            <a:r>
              <a:rPr lang="en-CA" sz="1800" smtClean="0">
                <a:solidFill>
                  <a:prstClr val="black"/>
                </a:solidFill>
                <a:sym typeface="Wingdings" pitchFamily="2" charset="2"/>
              </a:rPr>
              <a:t></a:t>
            </a:r>
            <a:r>
              <a:rPr lang="en-CA" sz="1800" smtClean="0">
                <a:solidFill>
                  <a:prstClr val="black"/>
                </a:solidFill>
              </a:rPr>
              <a:t> CLIC control); Configuration and diagnostic commands; White Rabbit network</a:t>
            </a:r>
          </a:p>
          <a:p>
            <a:pPr lvl="1"/>
            <a:r>
              <a:rPr lang="en-CA" sz="1800" smtClean="0">
                <a:solidFill>
                  <a:prstClr val="black"/>
                </a:solidFill>
              </a:rPr>
              <a:t>Time stamping of acquisitions</a:t>
            </a:r>
          </a:p>
          <a:p>
            <a:pPr lvl="1"/>
            <a:r>
              <a:rPr lang="en-CA" sz="1800" smtClean="0">
                <a:solidFill>
                  <a:prstClr val="black"/>
                </a:solidFill>
              </a:rPr>
              <a:t>Need for Real-Time feedback loops (Beam trajectory, …)</a:t>
            </a:r>
          </a:p>
          <a:p>
            <a:pPr lvl="0"/>
            <a:r>
              <a:rPr lang="en-CA" sz="2400" smtClean="0">
                <a:solidFill>
                  <a:prstClr val="black"/>
                </a:solidFill>
              </a:rPr>
              <a:t>Hardware choices</a:t>
            </a:r>
          </a:p>
          <a:p>
            <a:pPr lvl="1"/>
            <a:r>
              <a:rPr lang="en-CA" sz="1800" smtClean="0">
                <a:solidFill>
                  <a:prstClr val="black"/>
                </a:solidFill>
              </a:rPr>
              <a:t>Long distance (~878 m) between the underground alcoves =&gt; one local ACM per </a:t>
            </a:r>
            <a:r>
              <a:rPr lang="en-CA" sz="1800" i="1" smtClean="0">
                <a:solidFill>
                  <a:prstClr val="black"/>
                </a:solidFill>
              </a:rPr>
              <a:t>CLIC module </a:t>
            </a:r>
            <a:r>
              <a:rPr lang="en-CA" sz="1800" smtClean="0">
                <a:solidFill>
                  <a:prstClr val="black"/>
                </a:solidFill>
              </a:rPr>
              <a:t>(every 2.01 m) as close as possible to each </a:t>
            </a:r>
            <a:r>
              <a:rPr lang="en-CA" sz="1800" i="1" smtClean="0">
                <a:solidFill>
                  <a:prstClr val="black"/>
                </a:solidFill>
              </a:rPr>
              <a:t>module</a:t>
            </a:r>
            <a:r>
              <a:rPr lang="en-CA" sz="1800" smtClean="0">
                <a:solidFill>
                  <a:prstClr val="black"/>
                </a:solidFill>
              </a:rPr>
              <a:t>.</a:t>
            </a:r>
          </a:p>
          <a:p>
            <a:pPr lvl="1"/>
            <a:r>
              <a:rPr lang="en-CA" sz="1800" smtClean="0">
                <a:solidFill>
                  <a:prstClr val="black"/>
                </a:solidFill>
              </a:rPr>
              <a:t> Modular architecture with similar hardware modules for each CLIC sub-system. Acquisition crate with standard form factor, one crate per </a:t>
            </a:r>
            <a:r>
              <a:rPr lang="en-CA" sz="1800" i="1" smtClean="0">
                <a:solidFill>
                  <a:prstClr val="black"/>
                </a:solidFill>
              </a:rPr>
              <a:t>module</a:t>
            </a:r>
            <a:r>
              <a:rPr lang="en-CA" sz="1800" smtClean="0">
                <a:solidFill>
                  <a:prstClr val="black"/>
                </a:solidFill>
              </a:rPr>
              <a:t>.</a:t>
            </a:r>
          </a:p>
          <a:p>
            <a:pPr lvl="1"/>
            <a:r>
              <a:rPr lang="en-CA" sz="1800" smtClean="0">
                <a:solidFill>
                  <a:prstClr val="black"/>
                </a:solidFill>
              </a:rPr>
              <a:t>Hardware module /standardized connectivity &amp; backplane protocol</a:t>
            </a:r>
          </a:p>
          <a:p>
            <a:pPr lvl="2"/>
            <a:r>
              <a:rPr lang="en-CA" sz="1400" i="1" smtClean="0">
                <a:solidFill>
                  <a:srgbClr val="7030A0"/>
                </a:solidFill>
              </a:rPr>
              <a:t>common</a:t>
            </a:r>
            <a:r>
              <a:rPr lang="en-CA" sz="1400" smtClean="0">
                <a:solidFill>
                  <a:prstClr val="black"/>
                </a:solidFill>
              </a:rPr>
              <a:t> hardware part (carrier concept) dealing with powering (standard set of voltage sources), data communication and diagnostics</a:t>
            </a:r>
          </a:p>
          <a:p>
            <a:pPr lvl="2"/>
            <a:r>
              <a:rPr lang="en-CA" sz="1400" i="1" smtClean="0">
                <a:solidFill>
                  <a:srgbClr val="7030A0"/>
                </a:solidFill>
              </a:rPr>
              <a:t>specific</a:t>
            </a:r>
            <a:r>
              <a:rPr lang="en-CA" sz="1400" smtClean="0">
                <a:solidFill>
                  <a:prstClr val="black"/>
                </a:solidFill>
              </a:rPr>
              <a:t> part (one or multiple mezzanines) implementing the sub-system-specific acquisition and controls actions (DACs, ADCs, etc)</a:t>
            </a:r>
            <a:endParaRPr lang="en-CA" sz="1800" smtClean="0">
              <a:solidFill>
                <a:prstClr val="black"/>
              </a:solidFill>
            </a:endParaRPr>
          </a:p>
          <a:p>
            <a:pPr lvl="0"/>
            <a:endParaRPr lang="en-CA" sz="2000">
              <a:solidFill>
                <a:prstClr val="black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prstClr val="black">
                    <a:tint val="75000"/>
                  </a:prstClr>
                </a:solidFill>
              </a:rPr>
              <a:t>30/10/2012</a:t>
            </a: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prstClr val="black">
                    <a:tint val="75000"/>
                  </a:prstClr>
                </a:solidFill>
              </a:rPr>
              <a:t>Andrea JEREMIE IEE NSS MIC 2012 Special LC event</a:t>
            </a: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79BF3-24A6-4750-AE05-1AA372DB2E47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548680"/>
            <a:ext cx="1255826" cy="936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9" name="ZoneTexte 8"/>
          <p:cNvSpPr txBox="1"/>
          <p:nvPr/>
        </p:nvSpPr>
        <p:spPr>
          <a:xfrm>
            <a:off x="473322" y="35332"/>
            <a:ext cx="1002334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smtClean="0"/>
              <a:t>ACM</a:t>
            </a:r>
            <a:endParaRPr lang="en-CA" sz="2400"/>
          </a:p>
        </p:txBody>
      </p:sp>
      <p:sp>
        <p:nvSpPr>
          <p:cNvPr id="7" name="ZoneTexte 6"/>
          <p:cNvSpPr txBox="1"/>
          <p:nvPr/>
        </p:nvSpPr>
        <p:spPr>
          <a:xfrm>
            <a:off x="4860032" y="1115452"/>
            <a:ext cx="4288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mtClean="0">
                <a:solidFill>
                  <a:srgbClr val="FF0000"/>
                </a:solidFill>
              </a:rPr>
              <a:t>Here « Module » is the electronic card!</a:t>
            </a:r>
          </a:p>
          <a:p>
            <a:r>
              <a:rPr lang="en-CA" i="1" smtClean="0">
                <a:solidFill>
                  <a:srgbClr val="FF0000"/>
                </a:solidFill>
              </a:rPr>
              <a:t>Module (itallic) </a:t>
            </a:r>
            <a:r>
              <a:rPr lang="en-CA" smtClean="0">
                <a:solidFill>
                  <a:srgbClr val="FF0000"/>
                </a:solidFill>
              </a:rPr>
              <a:t>is still the CLIC module…</a:t>
            </a:r>
            <a:endParaRPr lang="en-CA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32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ACM Development for a BPM</a:t>
            </a:r>
            <a:br>
              <a:rPr lang="en-CA" smtClean="0"/>
            </a:br>
            <a:r>
              <a:rPr lang="en-CA" sz="2400" smtClean="0"/>
              <a:t>(for the Instrumentation part see T.Lefevre’s talk)</a:t>
            </a:r>
            <a:endParaRPr lang="en-CA" sz="240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576" y="1556792"/>
            <a:ext cx="8208911" cy="4525963"/>
          </a:xfrm>
        </p:spPr>
        <p:txBody>
          <a:bodyPr/>
          <a:lstStyle/>
          <a:p>
            <a:pPr marL="0" indent="0">
              <a:buNone/>
            </a:pPr>
            <a:r>
              <a:rPr lang="en-CA" sz="2400" smtClean="0"/>
              <a:t>Parts that are needed to fit in a standard electronics crate:</a:t>
            </a:r>
          </a:p>
          <a:p>
            <a:pPr lvl="2"/>
            <a:r>
              <a:rPr lang="en-CA" sz="2000" smtClean="0"/>
              <a:t>Service Board (currently a PCI board only for network): </a:t>
            </a:r>
            <a:r>
              <a:rPr lang="en-CA" sz="1800" smtClean="0"/>
              <a:t>autonomous 12VDC power supplies from 230VAC line, network access and distribution on back-plane.</a:t>
            </a:r>
          </a:p>
          <a:p>
            <a:pPr lvl="2"/>
            <a:r>
              <a:rPr lang="en-CA" sz="2000" smtClean="0"/>
              <a:t>Instrument Boards:</a:t>
            </a:r>
          </a:p>
          <a:p>
            <a:pPr lvl="3"/>
            <a:r>
              <a:rPr lang="en-CA" sz="1800" smtClean="0"/>
              <a:t>Standard Mother Board (based on FPGA)</a:t>
            </a:r>
            <a:endParaRPr lang="en-CA" sz="2800" smtClean="0"/>
          </a:p>
          <a:p>
            <a:pPr lvl="3"/>
            <a:r>
              <a:rPr lang="en-CA" sz="1800" smtClean="0"/>
              <a:t>Sub-system specific Board (Mezzanine)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prstClr val="black">
                    <a:tint val="75000"/>
                  </a:prstClr>
                </a:solidFill>
              </a:rPr>
              <a:t>30/10/2012</a:t>
            </a: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prstClr val="black">
                    <a:tint val="75000"/>
                  </a:prstClr>
                </a:solidFill>
              </a:rPr>
              <a:t>Andrea JEREMIE IEE NSS MIC 2012 Special LC event</a:t>
            </a: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79BF3-24A6-4750-AE05-1AA372DB2E47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875" y="4077072"/>
            <a:ext cx="2902319" cy="223353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9884"/>
            <a:ext cx="2905075" cy="22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Connecteur droit avec flèche 10"/>
          <p:cNvCxnSpPr>
            <a:endCxn id="4098" idx="0"/>
          </p:cNvCxnSpPr>
          <p:nvPr/>
        </p:nvCxnSpPr>
        <p:spPr>
          <a:xfrm flipH="1">
            <a:off x="1452538" y="2348880"/>
            <a:ext cx="167134" cy="17010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4959751" y="4077072"/>
            <a:ext cx="1124417" cy="8640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6660232" y="3608835"/>
            <a:ext cx="1080120" cy="111630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402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prstClr val="black">
                    <a:tint val="75000"/>
                  </a:prstClr>
                </a:solidFill>
              </a:rPr>
              <a:t>30/10/2012</a:t>
            </a: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prstClr val="black">
                    <a:tint val="75000"/>
                  </a:prstClr>
                </a:solidFill>
              </a:rPr>
              <a:t>Andrea JEREMIE IEE NSS MIC 2012 Special LC event</a:t>
            </a: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79BF3-24A6-4750-AE05-1AA372DB2E47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33258" y="980728"/>
            <a:ext cx="8403238" cy="504056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tabLst>
                <a:tab pos="177800" algn="l"/>
              </a:tabLst>
            </a:pPr>
            <a:r>
              <a:rPr lang="en-CA" smtClean="0">
                <a:solidFill>
                  <a:srgbClr val="333399"/>
                </a:solidFill>
              </a:rPr>
              <a:t>Possible architecture: standard motherboards with mezzanines dedicated to the subsystems.</a:t>
            </a:r>
          </a:p>
          <a:p>
            <a:pPr>
              <a:tabLst>
                <a:tab pos="177800" algn="l"/>
              </a:tabLst>
            </a:pPr>
            <a:r>
              <a:rPr lang="en-CA" smtClean="0">
                <a:solidFill>
                  <a:srgbClr val="333399"/>
                </a:solidFill>
              </a:rPr>
              <a:t>In 2011, development of an </a:t>
            </a:r>
            <a:r>
              <a:rPr lang="en-CA" u="sng" smtClean="0">
                <a:solidFill>
                  <a:srgbClr val="333399"/>
                </a:solidFill>
              </a:rPr>
              <a:t>evaluation board </a:t>
            </a:r>
            <a:r>
              <a:rPr lang="en-CA" smtClean="0">
                <a:solidFill>
                  <a:srgbClr val="333399"/>
                </a:solidFill>
              </a:rPr>
              <a:t>allowing the module emulation and generic acquisition mezzanine.</a:t>
            </a:r>
          </a:p>
          <a:p>
            <a:pPr>
              <a:tabLst>
                <a:tab pos="177800" algn="l"/>
              </a:tabLst>
            </a:pPr>
            <a:endParaRPr lang="en-CA" smtClean="0">
              <a:solidFill>
                <a:srgbClr val="333399"/>
              </a:solidFill>
            </a:endParaRPr>
          </a:p>
          <a:p>
            <a:pPr>
              <a:tabLst>
                <a:tab pos="177800" algn="l"/>
              </a:tabLst>
            </a:pPr>
            <a:r>
              <a:rPr lang="en-CA" sz="1600" smtClean="0">
                <a:solidFill>
                  <a:srgbClr val="333399"/>
                </a:solidFill>
              </a:rPr>
              <a:t>→ 8 channels, Fs=96Msps (CTF3 clock). </a:t>
            </a:r>
          </a:p>
          <a:p>
            <a:pPr>
              <a:tabLst>
                <a:tab pos="177800" algn="l"/>
              </a:tabLst>
            </a:pPr>
            <a:r>
              <a:rPr lang="en-CA" sz="1600" smtClean="0">
                <a:solidFill>
                  <a:srgbClr val="333399"/>
                </a:solidFill>
              </a:rPr>
              <a:t>→ tests of the LTC2175 ADC: 11,7bits.</a:t>
            </a:r>
          </a:p>
          <a:p>
            <a:pPr>
              <a:tabLst>
                <a:tab pos="177800" algn="l"/>
              </a:tabLst>
            </a:pPr>
            <a:r>
              <a:rPr lang="en-CA" sz="1600" smtClean="0">
                <a:solidFill>
                  <a:srgbClr val="333399"/>
                </a:solidFill>
              </a:rPr>
              <a:t>→ tests of the LTC6406 OPA (ADC driver).</a:t>
            </a:r>
          </a:p>
          <a:p>
            <a:pPr>
              <a:tabLst>
                <a:tab pos="177800" algn="l"/>
              </a:tabLst>
            </a:pPr>
            <a:endParaRPr lang="en-CA" smtClean="0">
              <a:solidFill>
                <a:srgbClr val="333399"/>
              </a:solidFill>
            </a:endParaRPr>
          </a:p>
          <a:p>
            <a:pPr>
              <a:tabLst>
                <a:tab pos="177800" algn="l"/>
              </a:tabLst>
            </a:pPr>
            <a:endParaRPr lang="en-CA" smtClean="0">
              <a:solidFill>
                <a:srgbClr val="333399"/>
              </a:solidFill>
            </a:endParaRPr>
          </a:p>
          <a:p>
            <a:pPr>
              <a:tabLst>
                <a:tab pos="177800" algn="l"/>
              </a:tabLst>
            </a:pPr>
            <a:endParaRPr lang="en-CA" smtClean="0">
              <a:solidFill>
                <a:srgbClr val="333399"/>
              </a:solidFill>
            </a:endParaRPr>
          </a:p>
          <a:p>
            <a:pPr>
              <a:tabLst>
                <a:tab pos="177800" algn="l"/>
              </a:tabLst>
            </a:pPr>
            <a:endParaRPr lang="en-CA" smtClean="0">
              <a:solidFill>
                <a:srgbClr val="333399"/>
              </a:solidFill>
            </a:endParaRPr>
          </a:p>
          <a:p>
            <a:pPr>
              <a:tabLst>
                <a:tab pos="177800" algn="l"/>
              </a:tabLst>
            </a:pPr>
            <a:endParaRPr lang="en-CA" smtClean="0">
              <a:solidFill>
                <a:srgbClr val="333399"/>
              </a:solidFill>
            </a:endParaRPr>
          </a:p>
          <a:p>
            <a:pPr>
              <a:tabLst>
                <a:tab pos="177800" algn="l"/>
              </a:tabLst>
            </a:pPr>
            <a:endParaRPr lang="en-CA" smtClean="0">
              <a:solidFill>
                <a:srgbClr val="333399"/>
              </a:solidFill>
            </a:endParaRPr>
          </a:p>
          <a:p>
            <a:pPr>
              <a:tabLst>
                <a:tab pos="177800" algn="l"/>
              </a:tabLst>
            </a:pPr>
            <a:r>
              <a:rPr lang="en-CA" smtClean="0">
                <a:solidFill>
                  <a:srgbClr val="333399"/>
                </a:solidFill>
              </a:rPr>
              <a:t>					Allows to test input shaping for BPM and 					will allow acquisition with beam.	</a:t>
            </a:r>
          </a:p>
          <a:p>
            <a:pPr>
              <a:tabLst>
                <a:tab pos="177800" algn="l"/>
              </a:tabLst>
            </a:pPr>
            <a:endParaRPr lang="en-CA">
              <a:solidFill>
                <a:srgbClr val="333399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2196917"/>
            <a:ext cx="3202003" cy="246416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3501008"/>
            <a:ext cx="3094487" cy="221971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0" name="Flèche droite 9"/>
          <p:cNvSpPr/>
          <p:nvPr/>
        </p:nvSpPr>
        <p:spPr>
          <a:xfrm rot="19753964">
            <a:off x="3956667" y="3537336"/>
            <a:ext cx="829402" cy="216024"/>
          </a:xfrm>
          <a:prstGeom prst="rightArrow">
            <a:avLst/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1600" y="5795972"/>
            <a:ext cx="7423984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CA" smtClean="0">
                <a:solidFill>
                  <a:srgbClr val="FF0000"/>
                </a:solidFill>
              </a:rPr>
              <a:t>=&gt; test lots of different configurations for future CLIC developments</a:t>
            </a:r>
            <a:endParaRPr lang="en-CA">
              <a:solidFill>
                <a:srgbClr val="FF0000"/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1331913" y="116632"/>
            <a:ext cx="7400925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CA" sz="4000" smtClean="0"/>
              <a:t>Test with an evaluation board</a:t>
            </a:r>
            <a:endParaRPr lang="en-CA" sz="2000"/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4371368" y="1844824"/>
            <a:ext cx="1945649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5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BPM shaping and acquisition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prstClr val="black">
                    <a:tint val="75000"/>
                  </a:prstClr>
                </a:solidFill>
              </a:rPr>
              <a:t>30/10/2012</a:t>
            </a: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prstClr val="black">
                    <a:tint val="75000"/>
                  </a:prstClr>
                </a:solidFill>
              </a:rPr>
              <a:t>Andrea JEREMIE IEE NSS MIC 2012 Special LC event</a:t>
            </a: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79BF3-24A6-4750-AE05-1AA372DB2E47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19931" y="1124744"/>
            <a:ext cx="7476219" cy="504056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tabLst>
                <a:tab pos="177800" algn="l"/>
              </a:tabLst>
            </a:pPr>
            <a:r>
              <a:rPr lang="en-CA" sz="2000" smtClean="0">
                <a:solidFill>
                  <a:srgbClr val="333399"/>
                </a:solidFill>
              </a:rPr>
              <a:t>First tests performed with a PCIe board instead of mother board.</a:t>
            </a:r>
          </a:p>
          <a:p>
            <a:pPr>
              <a:tabLst>
                <a:tab pos="177800" algn="l"/>
              </a:tabLst>
            </a:pPr>
            <a:r>
              <a:rPr lang="en-CA" sz="2000" smtClean="0">
                <a:solidFill>
                  <a:srgbClr val="333399"/>
                </a:solidFill>
              </a:rPr>
              <a:t>Developed for the module crate network, can host a mezzanine in a stand alone configuration.</a:t>
            </a:r>
          </a:p>
          <a:p>
            <a:pPr>
              <a:tabLst>
                <a:tab pos="177800" algn="l"/>
              </a:tabLst>
            </a:pPr>
            <a:endParaRPr lang="en-CA" sz="2000" smtClean="0">
              <a:solidFill>
                <a:srgbClr val="333399"/>
              </a:solidFill>
            </a:endParaRPr>
          </a:p>
          <a:p>
            <a:pPr>
              <a:tabLst>
                <a:tab pos="177800" algn="l"/>
              </a:tabLst>
            </a:pPr>
            <a:r>
              <a:rPr lang="en-CA" sz="2000" smtClean="0">
                <a:solidFill>
                  <a:srgbClr val="333399"/>
                </a:solidFill>
              </a:rPr>
              <a:t>Filter characterization with network analyzer &amp; characterization of the full chain: OK.</a:t>
            </a:r>
            <a:endParaRPr lang="en-CA" sz="2000">
              <a:solidFill>
                <a:srgbClr val="333399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3279760"/>
            <a:ext cx="2695203" cy="2069689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3032" y="3061667"/>
            <a:ext cx="4018271" cy="267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4973032" y="5551546"/>
            <a:ext cx="364715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smtClean="0">
                <a:solidFill>
                  <a:srgbClr val="FF0000"/>
                </a:solidFill>
              </a:rPr>
              <a:t>And first Instrument readout tests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CA" smtClean="0">
                <a:solidFill>
                  <a:srgbClr val="FF0000"/>
                </a:solidFill>
              </a:rPr>
              <a:t>Good shape, expected levels</a:t>
            </a:r>
            <a:endParaRPr lang="en-CA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58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Conclusion for Module Control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800" smtClean="0"/>
              <a:t>Lots of channels (~375) for acquisition and control </a:t>
            </a:r>
          </a:p>
          <a:p>
            <a:r>
              <a:rPr lang="en-CA" sz="2800" smtClean="0"/>
              <a:t>Need for a distributed and standardized system </a:t>
            </a:r>
          </a:p>
          <a:p>
            <a:r>
              <a:rPr lang="en-CA" sz="2800" smtClean="0"/>
              <a:t>Evaluation boards very helpful</a:t>
            </a:r>
          </a:p>
          <a:p>
            <a:r>
              <a:rPr lang="en-CA" sz="2800" smtClean="0"/>
              <a:t>First results of instrument readout</a:t>
            </a:r>
          </a:p>
          <a:p>
            <a:r>
              <a:rPr lang="en-CA" sz="2800" smtClean="0"/>
              <a:t>Next step: </a:t>
            </a:r>
          </a:p>
          <a:p>
            <a:pPr lvl="1"/>
            <a:r>
              <a:rPr lang="en-CA" sz="2400" smtClean="0"/>
              <a:t>test in accelerator environment</a:t>
            </a:r>
          </a:p>
          <a:p>
            <a:pPr lvl="1"/>
            <a:r>
              <a:rPr lang="en-CA" sz="2400" smtClean="0"/>
              <a:t>Start by shielding components</a:t>
            </a:r>
          </a:p>
          <a:p>
            <a:pPr lvl="1"/>
            <a:r>
              <a:rPr lang="en-CA" sz="2400" smtClean="0"/>
              <a:t>Power consumption will be evaluated also</a:t>
            </a:r>
            <a:endParaRPr lang="en-CA" sz="240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30/10/2012</a:t>
            </a:r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Andrea JEREMIE IEE NSS MIC 2012 Special LC event</a:t>
            </a:r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79BF3-24A6-4750-AE05-1AA372DB2E47}" type="slidenum">
              <a:rPr lang="en-CA" smtClean="0"/>
              <a:pPr>
                <a:defRPr/>
              </a:pPr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814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Stabilization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mtClean="0"/>
              <a:t>Another sub-system with channels to be read-out and controlled 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30/10/2012</a:t>
            </a:r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Andrea JEREMIE IEE NSS MIC 2012 Special LC event</a:t>
            </a:r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79BF3-24A6-4750-AE05-1AA372DB2E47}" type="slidenum">
              <a:rPr lang="en-CA" smtClean="0"/>
              <a:pPr>
                <a:defRPr/>
              </a:pPr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824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Let’s go back to CLIC Module</a:t>
            </a:r>
            <a:br>
              <a:rPr lang="en-CA" smtClean="0"/>
            </a:br>
            <a:r>
              <a:rPr lang="en-CA" sz="3200" smtClean="0"/>
              <a:t>Main Linac Module with Type 1 quadrupole</a:t>
            </a:r>
            <a:br>
              <a:rPr lang="en-CA" sz="3200" smtClean="0"/>
            </a:b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30/10/2012</a:t>
            </a:r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Andrea JEREMIE IEE NSS MIC 2012 Special LC event</a:t>
            </a:r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79BF3-24A6-4750-AE05-1AA372DB2E47}" type="slidenum">
              <a:rPr lang="en-CA" smtClean="0"/>
              <a:pPr>
                <a:defRPr/>
              </a:pPr>
              <a:t>16</a:t>
            </a:fld>
            <a:endParaRPr lang="en-CA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222715"/>
            <a:ext cx="8015684" cy="5117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Bulle ronde 6"/>
          <p:cNvSpPr/>
          <p:nvPr/>
        </p:nvSpPr>
        <p:spPr>
          <a:xfrm>
            <a:off x="2771800" y="2924944"/>
            <a:ext cx="1872208" cy="1656184"/>
          </a:xfrm>
          <a:prstGeom prst="wedgeEllipseCallout">
            <a:avLst>
              <a:gd name="adj1" fmla="val -63860"/>
              <a:gd name="adj2" fmla="val 135556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/>
          <p:cNvSpPr/>
          <p:nvPr/>
        </p:nvSpPr>
        <p:spPr>
          <a:xfrm>
            <a:off x="1763688" y="6021288"/>
            <a:ext cx="1008112" cy="3191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/>
          <p:cNvSpPr/>
          <p:nvPr/>
        </p:nvSpPr>
        <p:spPr>
          <a:xfrm>
            <a:off x="3059832" y="6021288"/>
            <a:ext cx="2448272" cy="3191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314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268760"/>
            <a:ext cx="3168352" cy="674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Why do we need stabilization?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prstClr val="black">
                    <a:tint val="75000"/>
                  </a:prstClr>
                </a:solidFill>
              </a:rPr>
              <a:t>30/10/2012</a:t>
            </a: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prstClr val="black">
                    <a:tint val="75000"/>
                  </a:prstClr>
                </a:solidFill>
              </a:rPr>
              <a:t>Andrea JEREMIE IEE NSS MIC 2012 Special LC event</a:t>
            </a: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79BF3-24A6-4750-AE05-1AA372DB2E47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6031" y="1196752"/>
            <a:ext cx="287813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930225" y="1519809"/>
            <a:ext cx="720080" cy="2308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CA" sz="900" smtClean="0"/>
              <a:t>Beam</a:t>
            </a:r>
            <a:endParaRPr lang="en-CA" sz="900"/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1457573" y="1605999"/>
            <a:ext cx="1950464" cy="144642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211474"/>
              </p:ext>
            </p:extLst>
          </p:nvPr>
        </p:nvGraphicFramePr>
        <p:xfrm>
          <a:off x="1685766" y="5301208"/>
          <a:ext cx="4470410" cy="1008111"/>
        </p:xfrm>
        <a:graphic>
          <a:graphicData uri="http://schemas.openxmlformats.org/drawingml/2006/table">
            <a:tbl>
              <a:tblPr/>
              <a:tblGrid>
                <a:gridCol w="576063"/>
                <a:gridCol w="1656184"/>
                <a:gridCol w="2238163"/>
              </a:tblGrid>
              <a:tr h="458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Last magnet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Main Beam Quad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94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Vert.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0.2 nm &gt; 4Hz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1.5 nm &gt; 1 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79" y="2033770"/>
            <a:ext cx="7416825" cy="12654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12" name="ZoneTexte 11"/>
          <p:cNvSpPr txBox="1"/>
          <p:nvPr/>
        </p:nvSpPr>
        <p:spPr>
          <a:xfrm>
            <a:off x="7352044" y="1772816"/>
            <a:ext cx="67197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smtClean="0">
                <a:solidFill>
                  <a:srgbClr val="FF0000"/>
                </a:solidFill>
              </a:rPr>
              <a:t>DNA</a:t>
            </a:r>
            <a:endParaRPr lang="en-CA">
              <a:solidFill>
                <a:srgbClr val="FF0000"/>
              </a:solidFill>
            </a:endParaRP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221938" y="3238525"/>
            <a:ext cx="6372201" cy="1846659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CA" sz="2000" b="1" smtClean="0"/>
              <a:t>But Vibration Sources can amount to 100s of nm: </a:t>
            </a:r>
          </a:p>
          <a:p>
            <a:pPr eaLnBrk="1" hangingPunct="1"/>
            <a:r>
              <a:rPr lang="en-CA" smtClean="0"/>
              <a:t>Ground motion</a:t>
            </a:r>
            <a:r>
              <a:rPr lang="en-CA" sz="2000" smtClean="0"/>
              <a:t>, </a:t>
            </a:r>
            <a:r>
              <a:rPr lang="en-CA" smtClean="0"/>
              <a:t>Traffic, Lifts, cooling water, ventilation, pumps, machinery, acoustic pressure</a:t>
            </a:r>
          </a:p>
          <a:p>
            <a:pPr eaLnBrk="1" hangingPunct="1"/>
            <a:r>
              <a:rPr lang="en-CA" smtClean="0"/>
              <a:t> </a:t>
            </a:r>
            <a:r>
              <a:rPr lang="en-CA" b="1" smtClean="0"/>
              <a:t>Transmitted:</a:t>
            </a:r>
          </a:p>
          <a:p>
            <a:pPr eaLnBrk="1" hangingPunct="1">
              <a:buFontTx/>
              <a:buChar char="•"/>
            </a:pPr>
            <a:r>
              <a:rPr lang="en-CA" smtClean="0"/>
              <a:t>from the ground through the magnet support, </a:t>
            </a:r>
          </a:p>
          <a:p>
            <a:pPr eaLnBrk="1" hangingPunct="1">
              <a:buFontTx/>
              <a:buChar char="•"/>
            </a:pPr>
            <a:r>
              <a:rPr lang="en-CA" smtClean="0"/>
              <a:t>directly to the magnet via beam pipe, cooling pipes, cables...</a:t>
            </a:r>
            <a:endParaRPr lang="en-CA" sz="2000"/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6594139" y="3242650"/>
            <a:ext cx="2549861" cy="1892826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CA" smtClean="0"/>
              <a:t> </a:t>
            </a:r>
            <a:r>
              <a:rPr lang="en-CA" b="1" smtClean="0"/>
              <a:t>We cannot rely only on the quietness of the site</a:t>
            </a:r>
          </a:p>
          <a:p>
            <a:pPr algn="ctr">
              <a:spcBef>
                <a:spcPct val="50000"/>
              </a:spcBef>
            </a:pPr>
            <a:r>
              <a:rPr lang="en-CA" b="1" smtClean="0">
                <a:solidFill>
                  <a:srgbClr val="FF0000"/>
                </a:solidFill>
              </a:rPr>
              <a:t>Stabilization techniques have to be developed</a:t>
            </a:r>
            <a:endParaRPr lang="en-CA"/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6264442" y="5445224"/>
            <a:ext cx="2879558" cy="92333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CA" b="1" smtClean="0">
                <a:solidFill>
                  <a:srgbClr val="FF0000"/>
                </a:solidFill>
              </a:rPr>
              <a:t>Active Stabilization techniques have been chosen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17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6156176" y="1790818"/>
            <a:ext cx="2814660" cy="21422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Rectangle 17"/>
          <p:cNvSpPr/>
          <p:nvPr/>
        </p:nvSpPr>
        <p:spPr>
          <a:xfrm>
            <a:off x="3203848" y="1790818"/>
            <a:ext cx="2886666" cy="21422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 16"/>
          <p:cNvSpPr/>
          <p:nvPr/>
        </p:nvSpPr>
        <p:spPr>
          <a:xfrm>
            <a:off x="683568" y="1790818"/>
            <a:ext cx="2376264" cy="21422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What is needed?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prstClr val="black">
                    <a:tint val="75000"/>
                  </a:prstClr>
                </a:solidFill>
              </a:rPr>
              <a:t>30/10/2012</a:t>
            </a: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prstClr val="black">
                    <a:tint val="75000"/>
                  </a:prstClr>
                </a:solidFill>
              </a:rPr>
              <a:t>Andrea JEREMIE IEE NSS MIC 2012 Special LC event</a:t>
            </a: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79BF3-24A6-4750-AE05-1AA372DB2E47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258" y="2222866"/>
            <a:ext cx="770303" cy="102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 descr="http://saba.kntu.ac.ir/eecd/ecourses/inst%2086/Projects/Velocity%20Measurement/images/photo34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55" t="7764" r="16152" b="5393"/>
          <a:stretch/>
        </p:blipFill>
        <p:spPr bwMode="auto">
          <a:xfrm>
            <a:off x="1835696" y="2764012"/>
            <a:ext cx="707495" cy="97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55576" y="1052736"/>
            <a:ext cx="80305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>
                <a:solidFill>
                  <a:srgbClr val="FF0000"/>
                </a:solidFill>
              </a:rPr>
              <a:t>Active  </a:t>
            </a:r>
            <a:r>
              <a:rPr lang="en-CA" sz="2400" smtClean="0">
                <a:solidFill>
                  <a:srgbClr val="FF0000"/>
                </a:solidFill>
              </a:rPr>
              <a:t>Stabilisation means </a:t>
            </a:r>
            <a:r>
              <a:rPr lang="en-CA" sz="2400">
                <a:solidFill>
                  <a:srgbClr val="FF0000"/>
                </a:solidFill>
              </a:rPr>
              <a:t>:</a:t>
            </a:r>
          </a:p>
          <a:p>
            <a:pPr marL="0" indent="0">
              <a:buNone/>
            </a:pPr>
            <a:r>
              <a:rPr lang="en-CA"/>
              <a:t> </a:t>
            </a:r>
            <a:r>
              <a:rPr lang="en-CA">
                <a:solidFill>
                  <a:schemeClr val="accent6">
                    <a:lumMod val="75000"/>
                  </a:schemeClr>
                </a:solidFill>
              </a:rPr>
              <a:t>measure</a:t>
            </a:r>
            <a:r>
              <a:rPr lang="en-CA"/>
              <a:t> 	=&gt; 	</a:t>
            </a:r>
            <a:r>
              <a:rPr lang="en-CA" smtClean="0">
                <a:solidFill>
                  <a:srgbClr val="0070C0"/>
                </a:solidFill>
              </a:rPr>
              <a:t>decide  action </a:t>
            </a:r>
            <a:r>
              <a:rPr lang="en-CA">
                <a:solidFill>
                  <a:srgbClr val="0070C0"/>
                </a:solidFill>
              </a:rPr>
              <a:t>	</a:t>
            </a:r>
            <a:r>
              <a:rPr lang="en-CA"/>
              <a:t>=&gt; 	</a:t>
            </a:r>
            <a:r>
              <a:rPr lang="en-CA" smtClean="0"/>
              <a:t>act</a:t>
            </a:r>
            <a:endParaRPr lang="en-CA"/>
          </a:p>
          <a:p>
            <a:pPr marL="0" indent="0">
              <a:buNone/>
            </a:pPr>
            <a:r>
              <a:rPr lang="en-CA"/>
              <a:t> </a:t>
            </a:r>
            <a:r>
              <a:rPr lang="en-CA" i="1">
                <a:solidFill>
                  <a:schemeClr val="accent6">
                    <a:lumMod val="75000"/>
                  </a:schemeClr>
                </a:solidFill>
              </a:rPr>
              <a:t>sensor</a:t>
            </a:r>
            <a:r>
              <a:rPr lang="en-CA" i="1"/>
              <a:t>			</a:t>
            </a:r>
            <a:r>
              <a:rPr lang="en-CA" i="1" smtClean="0">
                <a:solidFill>
                  <a:srgbClr val="0070C0"/>
                </a:solidFill>
              </a:rPr>
              <a:t>feedback</a:t>
            </a:r>
            <a:r>
              <a:rPr lang="en-CA" i="1">
                <a:solidFill>
                  <a:srgbClr val="0070C0"/>
                </a:solidFill>
              </a:rPr>
              <a:t>/-forward</a:t>
            </a:r>
            <a:r>
              <a:rPr lang="en-CA" i="1"/>
              <a:t>	</a:t>
            </a:r>
            <a:r>
              <a:rPr lang="en-CA" i="1" smtClean="0"/>
              <a:t>actuator</a:t>
            </a:r>
            <a:endParaRPr lang="en-CA" i="1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2138084"/>
            <a:ext cx="2309813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3826" y="2250237"/>
            <a:ext cx="151130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683568" y="4012029"/>
            <a:ext cx="2376263" cy="28623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CA" smtClean="0">
                <a:solidFill>
                  <a:schemeClr val="accent6">
                    <a:lumMod val="75000"/>
                  </a:schemeClr>
                </a:solidFill>
              </a:rPr>
              <a:t>-measure sub-nanometre</a:t>
            </a:r>
          </a:p>
          <a:p>
            <a:r>
              <a:rPr lang="en-CA" smtClean="0">
                <a:solidFill>
                  <a:schemeClr val="accent6">
                    <a:lumMod val="75000"/>
                  </a:schemeClr>
                </a:solidFill>
              </a:rPr>
              <a:t>-low frequency</a:t>
            </a:r>
          </a:p>
          <a:p>
            <a:r>
              <a:rPr lang="en-CA" smtClean="0">
                <a:solidFill>
                  <a:schemeClr val="accent6">
                    <a:lumMod val="75000"/>
                  </a:schemeClr>
                </a:solidFill>
              </a:rPr>
              <a:t>-Large band width (0.5-100Hz)</a:t>
            </a:r>
          </a:p>
          <a:p>
            <a:r>
              <a:rPr lang="en-CA" smtClean="0">
                <a:solidFill>
                  <a:schemeClr val="accent6">
                    <a:lumMod val="75000"/>
                  </a:schemeClr>
                </a:solidFill>
              </a:rPr>
              <a:t>-Low noise</a:t>
            </a:r>
          </a:p>
          <a:p>
            <a:r>
              <a:rPr lang="en-CA" smtClean="0">
                <a:solidFill>
                  <a:schemeClr val="accent6">
                    <a:lumMod val="75000"/>
                  </a:schemeClr>
                </a:solidFill>
              </a:rPr>
              <a:t>-Smalest delay for real-time</a:t>
            </a:r>
          </a:p>
          <a:p>
            <a:r>
              <a:rPr lang="en-CA" smtClean="0">
                <a:solidFill>
                  <a:schemeClr val="accent6">
                    <a:lumMod val="75000"/>
                  </a:schemeClr>
                </a:solidFill>
              </a:rPr>
              <a:t>-Small and light</a:t>
            </a:r>
          </a:p>
          <a:p>
            <a:r>
              <a:rPr lang="en-CA" smtClean="0">
                <a:solidFill>
                  <a:srgbClr val="00B050"/>
                </a:solidFill>
              </a:rPr>
              <a:t>=&gt; Seismic sensors</a:t>
            </a:r>
            <a:endParaRPr lang="en-CA">
              <a:solidFill>
                <a:srgbClr val="00B05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203847" y="4005064"/>
            <a:ext cx="2886667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CA" smtClean="0">
                <a:solidFill>
                  <a:srgbClr val="0070C0"/>
                </a:solidFill>
              </a:rPr>
              <a:t>-real-time feedback</a:t>
            </a:r>
          </a:p>
          <a:p>
            <a:r>
              <a:rPr lang="en-CA" smtClean="0">
                <a:solidFill>
                  <a:srgbClr val="0070C0"/>
                </a:solidFill>
              </a:rPr>
              <a:t>-Mutli-channel</a:t>
            </a:r>
          </a:p>
          <a:p>
            <a:r>
              <a:rPr lang="en-CA" smtClean="0">
                <a:solidFill>
                  <a:srgbClr val="0070C0"/>
                </a:solidFill>
              </a:rPr>
              <a:t>-simulation possibilities</a:t>
            </a:r>
          </a:p>
          <a:p>
            <a:r>
              <a:rPr lang="en-CA" smtClean="0">
                <a:solidFill>
                  <a:srgbClr val="0070C0"/>
                </a:solidFill>
              </a:rPr>
              <a:t>-Fast electronics</a:t>
            </a:r>
          </a:p>
          <a:p>
            <a:r>
              <a:rPr lang="en-CA" smtClean="0">
                <a:solidFill>
                  <a:srgbClr val="0070C0"/>
                </a:solidFill>
              </a:rPr>
              <a:t>-Large dynamics( &gt;16bits)</a:t>
            </a:r>
            <a:endParaRPr lang="en-CA">
              <a:solidFill>
                <a:srgbClr val="0070C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162523" y="4005064"/>
            <a:ext cx="2801965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mtClean="0"/>
              <a:t>-Nanometre displacement</a:t>
            </a:r>
          </a:p>
          <a:p>
            <a:r>
              <a:rPr lang="en-CA" smtClean="0"/>
              <a:t>-Displace heavy weight</a:t>
            </a:r>
          </a:p>
          <a:p>
            <a:r>
              <a:rPr lang="en-CA" smtClean="0"/>
              <a:t>-Compact</a:t>
            </a:r>
          </a:p>
          <a:p>
            <a:r>
              <a:rPr lang="en-CA" smtClean="0"/>
              <a:t>-Real-time response</a:t>
            </a:r>
          </a:p>
          <a:p>
            <a:r>
              <a:rPr lang="en-CA" smtClean="0">
                <a:solidFill>
                  <a:srgbClr val="00B050"/>
                </a:solidFill>
              </a:rPr>
              <a:t>=&gt; Piezoelectric actuator</a:t>
            </a:r>
            <a:endParaRPr lang="en-CA">
              <a:solidFill>
                <a:srgbClr val="00B05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3689858" y="5718855"/>
            <a:ext cx="480131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 cmpd="tri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smtClean="0">
                <a:solidFill>
                  <a:srgbClr val="FF0000"/>
                </a:solidFill>
              </a:rPr>
              <a:t>Accelerator environment</a:t>
            </a:r>
          </a:p>
          <a:p>
            <a:r>
              <a:rPr lang="en-CA" smtClean="0">
                <a:solidFill>
                  <a:srgbClr val="FF0000"/>
                </a:solidFill>
              </a:rPr>
              <a:t>=&gt; Magnetic field resistant and radiation hard</a:t>
            </a:r>
            <a:endParaRPr lang="en-CA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4368" y="2276872"/>
            <a:ext cx="1015932" cy="1356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844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6133647"/>
            <a:ext cx="1457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870857" y="1124744"/>
            <a:ext cx="3853543" cy="1230088"/>
          </a:xfrm>
        </p:spPr>
        <p:txBody>
          <a:bodyPr>
            <a:normAutofit/>
          </a:bodyPr>
          <a:lstStyle/>
          <a:p>
            <a:pPr lvl="2"/>
            <a:r>
              <a:rPr lang="en-CA" sz="2000" smtClean="0">
                <a:solidFill>
                  <a:srgbClr val="FF0000"/>
                </a:solidFill>
              </a:rPr>
              <a:t>Water cooling </a:t>
            </a:r>
            <a:r>
              <a:rPr lang="en-CA" sz="2000" smtClean="0"/>
              <a:t>4 l/min</a:t>
            </a:r>
          </a:p>
          <a:p>
            <a:pPr lvl="2"/>
            <a:r>
              <a:rPr lang="en-CA" sz="2000" smtClean="0"/>
              <a:t>With </a:t>
            </a:r>
            <a:r>
              <a:rPr lang="en-CA" sz="2000" smtClean="0">
                <a:solidFill>
                  <a:srgbClr val="FF0000"/>
                </a:solidFill>
              </a:rPr>
              <a:t>magnetic field </a:t>
            </a:r>
            <a:r>
              <a:rPr lang="en-CA" sz="2000" smtClean="0"/>
              <a:t>on</a:t>
            </a:r>
          </a:p>
          <a:p>
            <a:pPr lvl="2"/>
            <a:r>
              <a:rPr lang="en-CA" sz="2000" smtClean="0"/>
              <a:t> With </a:t>
            </a:r>
            <a:r>
              <a:rPr lang="en-CA" sz="2000" smtClean="0">
                <a:solidFill>
                  <a:srgbClr val="FF0000"/>
                </a:solidFill>
              </a:rPr>
              <a:t>hybrid circuit</a:t>
            </a:r>
            <a:endParaRPr lang="en-CA" sz="2000">
              <a:solidFill>
                <a:srgbClr val="FF0000"/>
              </a:solidFill>
            </a:endParaRPr>
          </a:p>
        </p:txBody>
      </p:sp>
      <p:pic>
        <p:nvPicPr>
          <p:cNvPr id="6" name="Picture 5" descr="Type 1 on legs 00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08177" y="1229437"/>
            <a:ext cx="3644153" cy="2775627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949237"/>
              </p:ext>
            </p:extLst>
          </p:nvPr>
        </p:nvGraphicFramePr>
        <p:xfrm>
          <a:off x="4872318" y="4065014"/>
          <a:ext cx="3720352" cy="23003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1518"/>
                <a:gridCol w="1438834"/>
              </a:tblGrid>
              <a:tr h="401021">
                <a:tc>
                  <a:txBody>
                    <a:bodyPr/>
                    <a:lstStyle/>
                    <a:p>
                      <a:r>
                        <a:rPr lang="en-US" dirty="0" smtClean="0"/>
                        <a:t>Figure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Value</a:t>
                      </a:r>
                      <a:endParaRPr lang="en-US" dirty="0"/>
                    </a:p>
                  </a:txBody>
                  <a:tcPr/>
                </a:tc>
              </a:tr>
              <a:tr h="40102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R.m.s</a:t>
                      </a:r>
                      <a:r>
                        <a:rPr lang="en-US" baseline="0" dirty="0" smtClean="0"/>
                        <a:t> @ 1Hz magnet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0.5 nm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010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R.m.s</a:t>
                      </a:r>
                      <a:r>
                        <a:rPr lang="en-US" baseline="0" dirty="0" smtClean="0"/>
                        <a:t> @ 1Hz ground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 nm</a:t>
                      </a:r>
                      <a:endParaRPr lang="en-US" dirty="0"/>
                    </a:p>
                  </a:txBody>
                  <a:tcPr/>
                </a:tc>
              </a:tr>
              <a:tr h="40102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R.m.s</a:t>
                      </a:r>
                      <a:r>
                        <a:rPr lang="en-US" baseline="0" dirty="0" smtClean="0"/>
                        <a:t>. attenuation ratio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~13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0102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R.m.s</a:t>
                      </a:r>
                      <a:r>
                        <a:rPr lang="en-US" baseline="0" dirty="0" smtClean="0"/>
                        <a:t> @ 1Hz objective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1.5 nm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3" descr="ClicStab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6971" y="77788"/>
            <a:ext cx="951533" cy="548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fbff4lpm_transfer_function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1" y="2376603"/>
            <a:ext cx="3649442" cy="2062394"/>
          </a:xfrm>
          <a:prstGeom prst="rect">
            <a:avLst/>
          </a:prstGeom>
        </p:spPr>
      </p:pic>
      <p:pic>
        <p:nvPicPr>
          <p:cNvPr id="21" name="Picture 20" descr="hybrid2HPfbffwaterpowermedgain_transfer_function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322" y="4428315"/>
            <a:ext cx="3709626" cy="2034060"/>
          </a:xfrm>
          <a:prstGeom prst="rect">
            <a:avLst/>
          </a:prstGeom>
        </p:spPr>
      </p:pic>
      <p:pic>
        <p:nvPicPr>
          <p:cNvPr id="21507" name="Picture 3" descr="C:\Documents and Settings\pcfernan\Local Settings\Temporary Internet Files\Content.IE5\3K00KLHB\MP900439244[1]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1657" y="1581830"/>
            <a:ext cx="1675720" cy="1117147"/>
          </a:xfrm>
          <a:prstGeom prst="rect">
            <a:avLst/>
          </a:prstGeom>
          <a:noFill/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Andrea JEREMIE IEE NSS MIC 2012 Special LC event</a:t>
            </a:r>
            <a:endParaRPr lang="en-CA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79BF3-24A6-4750-AE05-1AA372DB2E47}" type="slidenum">
              <a:rPr lang="en-CA" smtClean="0"/>
              <a:pPr>
                <a:defRPr/>
              </a:pPr>
              <a:t>19</a:t>
            </a:fld>
            <a:endParaRPr lang="en-CA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16"/>
            <a:ext cx="62230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987" y="637474"/>
            <a:ext cx="494532" cy="494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8253642" y="1237821"/>
            <a:ext cx="87716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smtClean="0"/>
              <a:t>sensor</a:t>
            </a:r>
            <a:endParaRPr lang="en-CA"/>
          </a:p>
        </p:txBody>
      </p:sp>
      <p:sp>
        <p:nvSpPr>
          <p:cNvPr id="3" name="ZoneTexte 2"/>
          <p:cNvSpPr txBox="1"/>
          <p:nvPr/>
        </p:nvSpPr>
        <p:spPr>
          <a:xfrm>
            <a:off x="4283968" y="3068309"/>
            <a:ext cx="1018227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smtClean="0"/>
              <a:t>actuator</a:t>
            </a:r>
            <a:endParaRPr lang="en-CA"/>
          </a:p>
        </p:txBody>
      </p:sp>
      <p:cxnSp>
        <p:nvCxnSpPr>
          <p:cNvPr id="10" name="Connecteur droit avec flèche 9"/>
          <p:cNvCxnSpPr>
            <a:stCxn id="3" idx="3"/>
          </p:cNvCxnSpPr>
          <p:nvPr/>
        </p:nvCxnSpPr>
        <p:spPr>
          <a:xfrm>
            <a:off x="5302195" y="3252975"/>
            <a:ext cx="1105182" cy="32004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>
            <a:stCxn id="3" idx="3"/>
          </p:cNvCxnSpPr>
          <p:nvPr/>
        </p:nvCxnSpPr>
        <p:spPr>
          <a:xfrm flipV="1">
            <a:off x="5302195" y="3140968"/>
            <a:ext cx="1934101" cy="11200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>
            <a:off x="7236296" y="1422487"/>
            <a:ext cx="1017347" cy="35032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stCxn id="2" idx="1"/>
          </p:cNvCxnSpPr>
          <p:nvPr/>
        </p:nvCxnSpPr>
        <p:spPr>
          <a:xfrm flipH="1">
            <a:off x="8156971" y="1422487"/>
            <a:ext cx="96671" cy="164582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30/10/2012</a:t>
            </a:r>
            <a:endParaRPr lang="en-CA"/>
          </a:p>
        </p:txBody>
      </p:sp>
      <p:sp>
        <p:nvSpPr>
          <p:cNvPr id="12" name="Rectangle 11"/>
          <p:cNvSpPr/>
          <p:nvPr/>
        </p:nvSpPr>
        <p:spPr>
          <a:xfrm>
            <a:off x="980015" y="310446"/>
            <a:ext cx="72991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4400" dirty="0"/>
              <a:t>Stabilization on Type 1 MBQ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277974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Outline</a:t>
            </a:r>
          </a:p>
        </p:txBody>
      </p:sp>
      <p:sp>
        <p:nvSpPr>
          <p:cNvPr id="40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800" smtClean="0">
              <a:solidFill>
                <a:srgbClr val="00B050"/>
              </a:solidFill>
            </a:endParaRPr>
          </a:p>
          <a:p>
            <a:r>
              <a:rPr lang="en-CA" sz="2400" smtClean="0"/>
              <a:t>Introduction</a:t>
            </a:r>
          </a:p>
          <a:p>
            <a:r>
              <a:rPr lang="en-CA" sz="2400" smtClean="0"/>
              <a:t>Module control</a:t>
            </a:r>
          </a:p>
          <a:p>
            <a:r>
              <a:rPr lang="en-CA" sz="2400" smtClean="0"/>
              <a:t>Stabilization</a:t>
            </a:r>
          </a:p>
          <a:p>
            <a:r>
              <a:rPr lang="en-CA" sz="2400" smtClean="0"/>
              <a:t>Conclusion</a:t>
            </a:r>
          </a:p>
          <a:p>
            <a:pPr marL="457200" lvl="1" indent="0">
              <a:buNone/>
            </a:pPr>
            <a:r>
              <a:rPr lang="en-CA" sz="2000" smtClean="0"/>
              <a:t>	CLIC case study although applicable to other systems</a:t>
            </a:r>
          </a:p>
          <a:p>
            <a:pPr marL="457200" lvl="1" indent="0">
              <a:buNone/>
            </a:pPr>
            <a:endParaRPr lang="en-CA" sz="2000" smtClean="0"/>
          </a:p>
          <a:p>
            <a:pPr marL="457200" lvl="1" indent="0">
              <a:buNone/>
            </a:pPr>
            <a:r>
              <a:rPr lang="en-CA" sz="2000" smtClean="0"/>
              <a:t>Slides from (and others)</a:t>
            </a:r>
          </a:p>
          <a:p>
            <a:pPr lvl="2">
              <a:buFont typeface="Arial" pitchFamily="34" charset="0"/>
              <a:buChar char="•"/>
            </a:pPr>
            <a:r>
              <a:rPr lang="en-CA" sz="1600" smtClean="0"/>
              <a:t>K.Artoos, M.Draper, A.Samoshkin (CERN)</a:t>
            </a:r>
          </a:p>
          <a:p>
            <a:pPr lvl="2">
              <a:buFont typeface="Arial" pitchFamily="34" charset="0"/>
              <a:buChar char="•"/>
            </a:pPr>
            <a:r>
              <a:rPr lang="en-CA" sz="1600" smtClean="0"/>
              <a:t>S.Vilalte,  G.Balik (LAPP)</a:t>
            </a:r>
          </a:p>
          <a:p>
            <a:pPr lvl="2">
              <a:buFont typeface="Arial" pitchFamily="34" charset="0"/>
              <a:buChar char="•"/>
            </a:pPr>
            <a:r>
              <a:rPr lang="en-CA" sz="1600" smtClean="0"/>
              <a:t>S.Jansens (Nikhef)</a:t>
            </a:r>
          </a:p>
          <a:p>
            <a:pPr lvl="2">
              <a:buFont typeface="Arial" pitchFamily="34" charset="0"/>
              <a:buChar char="•"/>
            </a:pPr>
            <a:r>
              <a:rPr lang="en-CA" sz="1600" smtClean="0"/>
              <a:t>CDR</a:t>
            </a:r>
          </a:p>
          <a:p>
            <a:endParaRPr lang="en-CA" sz="2200" smtClean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30/10/2012</a:t>
            </a:r>
            <a:endParaRPr lang="en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Andrea JEREMIE IEE NSS MIC 2012 Special LC event</a:t>
            </a:r>
            <a:endParaRPr lang="en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79BF3-24A6-4750-AE05-1AA372DB2E47}" type="slidenum">
              <a:rPr lang="en-CA" smtClean="0"/>
              <a:pPr>
                <a:defRPr/>
              </a:pPr>
              <a:t>2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729" y="170214"/>
            <a:ext cx="7318248" cy="990600"/>
          </a:xfrm>
        </p:spPr>
        <p:txBody>
          <a:bodyPr>
            <a:noAutofit/>
          </a:bodyPr>
          <a:lstStyle/>
          <a:p>
            <a:r>
              <a:rPr lang="en-CA" sz="3200" smtClean="0"/>
              <a:t>2012: Positioning + Stab. test bench</a:t>
            </a:r>
            <a:br>
              <a:rPr lang="en-CA" sz="3200" smtClean="0"/>
            </a:br>
            <a:r>
              <a:rPr lang="en-CA" sz="3200" smtClean="0"/>
              <a:t>X-y guide prototype operational</a:t>
            </a:r>
            <a:endParaRPr lang="en-CA" sz="3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B6F15528-21DE-4FAA-801E-634DDDAF4B2B}" type="slidenum">
              <a:rPr lang="en-CA" smtClean="0"/>
              <a:pPr/>
              <a:t>20</a:t>
            </a:fld>
            <a:endParaRPr lang="en-CA"/>
          </a:p>
        </p:txBody>
      </p:sp>
      <p:pic>
        <p:nvPicPr>
          <p:cNvPr id="8" name="Picture 14" descr="ClicStabLogo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67600" y="77788"/>
            <a:ext cx="1584325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ClicStabLogo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467600" y="77788"/>
            <a:ext cx="1584325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7" descr="clic-logo-myfavorite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0"/>
            <a:ext cx="104434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733425" y="4486275"/>
            <a:ext cx="923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mtClean="0">
                <a:solidFill>
                  <a:schemeClr val="bg1"/>
                </a:solidFill>
              </a:rPr>
              <a:t>1&amp;2</a:t>
            </a:r>
            <a:endParaRPr lang="en-CA">
              <a:solidFill>
                <a:schemeClr val="bg1"/>
              </a:solidFill>
            </a:endParaRPr>
          </a:p>
        </p:txBody>
      </p:sp>
      <p:pic>
        <p:nvPicPr>
          <p:cNvPr id="35" name="Picture 34" descr="wooooooow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65122" y="4037611"/>
            <a:ext cx="4678878" cy="2458192"/>
          </a:xfrm>
          <a:prstGeom prst="rect">
            <a:avLst/>
          </a:prstGeom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573974" y="6492875"/>
            <a:ext cx="5421083" cy="365125"/>
          </a:xfrm>
        </p:spPr>
        <p:txBody>
          <a:bodyPr/>
          <a:lstStyle/>
          <a:p>
            <a:r>
              <a:rPr lang="en-CA" smtClean="0"/>
              <a:t>Andrea JEREMIE IEE NSS MIC 2012 Special LC event</a:t>
            </a:r>
            <a:endParaRPr lang="en-CA"/>
          </a:p>
        </p:txBody>
      </p:sp>
      <p:pic>
        <p:nvPicPr>
          <p:cNvPr id="19" name="Picture 17" descr="IMGP5990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540" y="1337646"/>
            <a:ext cx="1974252" cy="26323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5201" y="4149080"/>
            <a:ext cx="2884751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55202" y="4149080"/>
            <a:ext cx="504056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8" name="Picture 17" descr="XYguideHybridFBFF_integrated_rms (2)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83968" y="1436217"/>
            <a:ext cx="4568317" cy="251478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699792" y="2060848"/>
            <a:ext cx="1765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Improves the mechanics: no resonance before 100Hz</a:t>
            </a:r>
            <a:endParaRPr lang="en-CA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prstClr val="black">
                    <a:tint val="75000"/>
                  </a:prstClr>
                </a:solidFill>
              </a:rPr>
              <a:t>30/10/2012</a:t>
            </a: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01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Control and module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prstClr val="black">
                    <a:tint val="75000"/>
                  </a:prstClr>
                </a:solidFill>
              </a:rPr>
              <a:t>30/10/2012</a:t>
            </a: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prstClr val="black">
                    <a:tint val="75000"/>
                  </a:prstClr>
                </a:solidFill>
              </a:rPr>
              <a:t>Andrea JEREMIE IEE NSS MIC 2012 Special LC event</a:t>
            </a: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79BF3-24A6-4750-AE05-1AA372DB2E47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573835"/>
              </p:ext>
            </p:extLst>
          </p:nvPr>
        </p:nvGraphicFramePr>
        <p:xfrm>
          <a:off x="755576" y="1174561"/>
          <a:ext cx="2120900" cy="313760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378720"/>
                <a:gridCol w="742180"/>
              </a:tblGrid>
              <a:tr h="27728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Component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Delay</a:t>
                      </a:r>
                      <a:endParaRPr lang="en-US" sz="1200" dirty="0"/>
                    </a:p>
                  </a:txBody>
                  <a:tcPr/>
                </a:tc>
              </a:tr>
              <a:tr h="27728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ADC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8 µs</a:t>
                      </a:r>
                      <a:endParaRPr lang="en-US" sz="1200" dirty="0" smtClean="0">
                        <a:latin typeface="+mn-lt"/>
                        <a:ea typeface="Times New Roman"/>
                      </a:endParaRPr>
                    </a:p>
                  </a:txBody>
                  <a:tcPr/>
                </a:tc>
              </a:tr>
              <a:tr h="462139">
                <a:tc>
                  <a:txBody>
                    <a:bodyPr/>
                    <a:lstStyle/>
                    <a:p>
                      <a:pPr marL="0" marR="0" indent="0" algn="l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Electro-optic transducer</a:t>
                      </a:r>
                      <a:endParaRPr lang="en-US" sz="1200" dirty="0" smtClean="0">
                        <a:latin typeface="+mn-lt"/>
                        <a:ea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 ns </a:t>
                      </a:r>
                      <a:endParaRPr lang="en-US" sz="1200" dirty="0"/>
                    </a:p>
                  </a:txBody>
                  <a:tcPr/>
                </a:tc>
              </a:tr>
              <a:tr h="392994">
                <a:tc>
                  <a:txBody>
                    <a:bodyPr/>
                    <a:lstStyle/>
                    <a:p>
                      <a:pPr marL="0" marR="0" indent="0" algn="l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Optic fiber transmission</a:t>
                      </a:r>
                      <a:endParaRPr lang="en-US" sz="1200" b="1" dirty="0" smtClean="0">
                        <a:solidFill>
                          <a:srgbClr val="FF0000"/>
                        </a:solidFill>
                        <a:latin typeface="+mn-lt"/>
                        <a:ea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5 µs/Km</a:t>
                      </a:r>
                      <a:endParaRPr lang="en-US" sz="1200" b="1" dirty="0" smtClean="0">
                        <a:solidFill>
                          <a:srgbClr val="FF0000"/>
                        </a:solidFill>
                        <a:latin typeface="+mn-lt"/>
                        <a:ea typeface="Times New Roman"/>
                      </a:endParaRPr>
                    </a:p>
                  </a:txBody>
                  <a:tcPr/>
                </a:tc>
              </a:tr>
              <a:tr h="462139">
                <a:tc>
                  <a:txBody>
                    <a:bodyPr/>
                    <a:lstStyle/>
                    <a:p>
                      <a:pPr marL="0" marR="0" indent="0" algn="l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/>
                        <a:t>Opto</a:t>
                      </a:r>
                      <a:r>
                        <a:rPr lang="en-US" sz="1200" dirty="0" smtClean="0"/>
                        <a:t>-electric transducer</a:t>
                      </a:r>
                      <a:endParaRPr lang="en-US" sz="1200" dirty="0" smtClean="0">
                        <a:latin typeface="+mn-lt"/>
                        <a:ea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120 ns</a:t>
                      </a:r>
                      <a:endParaRPr lang="en-US" sz="1200" dirty="0"/>
                    </a:p>
                  </a:txBody>
                  <a:tcPr/>
                </a:tc>
              </a:tr>
              <a:tr h="27728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DAC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3 µs</a:t>
                      </a:r>
                      <a:endParaRPr lang="en-US" sz="1200" dirty="0" smtClean="0">
                        <a:latin typeface="+mn-lt"/>
                        <a:ea typeface="Times New Roman"/>
                      </a:endParaRPr>
                    </a:p>
                  </a:txBody>
                  <a:tcPr/>
                </a:tc>
              </a:tr>
              <a:tr h="462139">
                <a:tc>
                  <a:txBody>
                    <a:bodyPr/>
                    <a:lstStyle/>
                    <a:p>
                      <a:pPr marL="0" marR="0" indent="0" algn="l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Actuator (20nm single step)</a:t>
                      </a:r>
                      <a:endParaRPr lang="en-US" sz="1200" dirty="0" smtClean="0">
                        <a:latin typeface="+mn-lt"/>
                        <a:ea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 µs</a:t>
                      </a:r>
                      <a:endParaRPr lang="en-US" sz="1200" dirty="0" smtClean="0">
                        <a:latin typeface="+mn-lt"/>
                        <a:ea typeface="Times New Roman"/>
                      </a:endParaRPr>
                    </a:p>
                  </a:txBody>
                  <a:tcPr/>
                </a:tc>
              </a:tr>
              <a:tr h="46213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Typical catalog delay values for the components</a:t>
                      </a:r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454296"/>
              </p:ext>
            </p:extLst>
          </p:nvPr>
        </p:nvGraphicFramePr>
        <p:xfrm>
          <a:off x="6358069" y="1702435"/>
          <a:ext cx="2249715" cy="14630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160075"/>
                <a:gridCol w="1089640"/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Control loop delay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Stabilization performance</a:t>
                      </a:r>
                      <a:endParaRPr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43μs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100%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80 μs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90%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90 μs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80%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100 μs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60%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130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μs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30%</a:t>
                      </a:r>
                      <a:endParaRPr lang="en-US" sz="12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3347864" y="1556792"/>
            <a:ext cx="2474221" cy="17543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mtClean="0">
                <a:solidFill>
                  <a:srgbClr val="FF0000"/>
                </a:solidFill>
              </a:rPr>
              <a:t>The farther away the control hardware, the less effective the</a:t>
            </a:r>
          </a:p>
          <a:p>
            <a:r>
              <a:rPr lang="en-CA" smtClean="0">
                <a:solidFill>
                  <a:srgbClr val="FF0000"/>
                </a:solidFill>
              </a:rPr>
              <a:t>stabilisation system</a:t>
            </a:r>
          </a:p>
          <a:p>
            <a:r>
              <a:rPr lang="en-CA" smtClean="0">
                <a:solidFill>
                  <a:srgbClr val="FF0000"/>
                </a:solidFill>
              </a:rPr>
              <a:t>=&gt; Need for a local controller</a:t>
            </a:r>
            <a:endParaRPr lang="en-CA">
              <a:solidFill>
                <a:srgbClr val="FF0000"/>
              </a:solidFill>
            </a:endParaRPr>
          </a:p>
        </p:txBody>
      </p:sp>
      <p:pic>
        <p:nvPicPr>
          <p:cNvPr id="12" name="Picture 8" descr="system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8296" y="4262098"/>
            <a:ext cx="6142056" cy="21002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972719" y="3971156"/>
            <a:ext cx="3492500" cy="2184400"/>
          </a:xfrm>
          <a:prstGeom prst="rect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99819" y="3933056"/>
            <a:ext cx="163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b="1" smtClean="0">
                <a:solidFill>
                  <a:srgbClr val="94B6D2">
                    <a:lumMod val="75000"/>
                  </a:srgbClr>
                </a:solidFill>
                <a:latin typeface="Tw Cen MT"/>
              </a:rPr>
              <a:t>Local controller</a:t>
            </a:r>
            <a:endParaRPr lang="en-CA" b="1">
              <a:solidFill>
                <a:srgbClr val="94B6D2">
                  <a:lumMod val="75000"/>
                </a:srgbClr>
              </a:solidFill>
              <a:latin typeface="Tw Cen MT"/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2915816" y="2433955"/>
            <a:ext cx="363381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5868144" y="2433955"/>
            <a:ext cx="363381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2777" y="3334998"/>
            <a:ext cx="183515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972719" y="3460358"/>
            <a:ext cx="373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mtClean="0"/>
              <a:t>Digital and analog hybrid controller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223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1458" y="3284984"/>
            <a:ext cx="399648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ZoneTexte 38"/>
          <p:cNvSpPr txBox="1"/>
          <p:nvPr/>
        </p:nvSpPr>
        <p:spPr>
          <a:xfrm>
            <a:off x="6156176" y="5733256"/>
            <a:ext cx="191270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sz="1400" smtClean="0">
                <a:solidFill>
                  <a:prstClr val="black"/>
                </a:solidFill>
              </a:rPr>
              <a:t>H.Gerwig + N.Siegrist</a:t>
            </a:r>
            <a:endParaRPr lang="en-CA" sz="1400">
              <a:solidFill>
                <a:prstClr val="black"/>
              </a:solidFill>
            </a:endParaRPr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prstClr val="black">
                    <a:tint val="75000"/>
                  </a:prstClr>
                </a:solidFill>
              </a:rPr>
              <a:t>Andrea JEREMIE IEE NSS MIC 2012 Special LC event</a:t>
            </a: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Espace réservé du numéro de diapositive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79BF3-24A6-4750-AE05-1AA372DB2E47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265"/>
            <a:ext cx="6334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4964107" cy="3258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ulle ronde 3"/>
          <p:cNvSpPr/>
          <p:nvPr/>
        </p:nvSpPr>
        <p:spPr>
          <a:xfrm>
            <a:off x="2699792" y="2825997"/>
            <a:ext cx="280174" cy="242963"/>
          </a:xfrm>
          <a:prstGeom prst="wedgeEllipseCallout">
            <a:avLst>
              <a:gd name="adj1" fmla="val 1028209"/>
              <a:gd name="adj2" fmla="val 31788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3219" y="4365104"/>
            <a:ext cx="2100712" cy="186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Bulle ronde 4"/>
          <p:cNvSpPr/>
          <p:nvPr/>
        </p:nvSpPr>
        <p:spPr>
          <a:xfrm>
            <a:off x="5868144" y="4077072"/>
            <a:ext cx="432048" cy="378170"/>
          </a:xfrm>
          <a:prstGeom prst="wedgeEllipseCallout">
            <a:avLst>
              <a:gd name="adj1" fmla="val -343337"/>
              <a:gd name="adj2" fmla="val 315810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30/10/2012</a:t>
            </a:r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971600" y="116632"/>
            <a:ext cx="817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3600" smtClean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Special case for the last magnet inside detector : Final Focus magnet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388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FF stabilisation results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30/10/2012</a:t>
            </a:r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Andrea JEREMIE IEE NSS MIC 2012 Special LC event</a:t>
            </a:r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79BF3-24A6-4750-AE05-1AA372DB2E47}" type="slidenum">
              <a:rPr lang="en-CA" smtClean="0"/>
              <a:pPr>
                <a:defRPr/>
              </a:pPr>
              <a:t>23</a:t>
            </a:fld>
            <a:endParaRPr lang="en-CA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89" t="5912" r="7651"/>
          <a:stretch/>
        </p:blipFill>
        <p:spPr bwMode="auto">
          <a:xfrm>
            <a:off x="598811" y="1249935"/>
            <a:ext cx="5485358" cy="2395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05" t="6859" r="7973"/>
          <a:stretch/>
        </p:blipFill>
        <p:spPr bwMode="auto">
          <a:xfrm>
            <a:off x="849664" y="3981281"/>
            <a:ext cx="5234504" cy="225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6024729" y="4990017"/>
            <a:ext cx="3131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mtClean="0"/>
              <a:t>RMS ground at 4 Hz: 5 nm</a:t>
            </a:r>
          </a:p>
          <a:p>
            <a:r>
              <a:rPr lang="en-CA" smtClean="0"/>
              <a:t>RMS on foot at 4Hz: 0,6nm</a:t>
            </a:r>
          </a:p>
          <a:p>
            <a:r>
              <a:rPr lang="en-CA" smtClean="0"/>
              <a:t>RMS ratio: 8,3</a:t>
            </a:r>
            <a:endParaRPr lang="en-CA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9442" y="3088192"/>
            <a:ext cx="2530475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6012160" y="1340768"/>
            <a:ext cx="3131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mtClean="0"/>
              <a:t>Attenuation up to 50dB between 1,5-100Hz</a:t>
            </a:r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2339752" y="1926641"/>
            <a:ext cx="2376264" cy="0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2843808" y="1522176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mtClean="0">
                <a:solidFill>
                  <a:srgbClr val="FF0000"/>
                </a:solidFill>
              </a:rPr>
              <a:t>1,5Hz-100Hz</a:t>
            </a:r>
            <a:endParaRPr lang="en-CA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314872" y="5540969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mtClean="0">
                <a:solidFill>
                  <a:srgbClr val="FF0000"/>
                </a:solidFill>
              </a:rPr>
              <a:t>0,6 nm</a:t>
            </a:r>
            <a:endParaRPr lang="en-CA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205167" y="471585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mtClean="0">
                <a:solidFill>
                  <a:srgbClr val="FF0000"/>
                </a:solidFill>
              </a:rPr>
              <a:t>5 nm</a:t>
            </a:r>
            <a:endParaRPr lang="en-CA">
              <a:solidFill>
                <a:srgbClr val="FF0000"/>
              </a:solidFill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3707904" y="5157567"/>
            <a:ext cx="1" cy="43167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2745" y="1923371"/>
            <a:ext cx="1313521" cy="1164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0035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Conclusion for Stabilization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0" indent="-28575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CA" sz="2400" dirty="0" smtClean="0">
                <a:solidFill>
                  <a:srgbClr val="0000CC"/>
                </a:solidFill>
                <a:latin typeface="Arial" charset="0"/>
                <a:cs typeface="Arial" pitchFamily="34" charset="0"/>
              </a:rPr>
              <a:t>Different domains needed:</a:t>
            </a:r>
          </a:p>
          <a:p>
            <a:pPr marL="685800" lvl="1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CA" sz="1800" dirty="0" smtClean="0">
                <a:solidFill>
                  <a:srgbClr val="0000CC"/>
                </a:solidFill>
                <a:latin typeface="Arial" charset="0"/>
                <a:cs typeface="Arial" pitchFamily="34" charset="0"/>
              </a:rPr>
              <a:t> Mechanics (supports, guides, mechanical resonators, …)</a:t>
            </a:r>
          </a:p>
          <a:p>
            <a:pPr marL="685800" lvl="1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CA" sz="1800" dirty="0" smtClean="0">
                <a:solidFill>
                  <a:srgbClr val="0000CC"/>
                </a:solidFill>
                <a:latin typeface="Arial" charset="0"/>
                <a:cs typeface="Arial" pitchFamily="34" charset="0"/>
              </a:rPr>
              <a:t> Instrumentation (sensors, compatibility with active control, …)</a:t>
            </a:r>
          </a:p>
          <a:p>
            <a:pPr marL="685800" lvl="1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CA" sz="1800" dirty="0" smtClean="0">
                <a:solidFill>
                  <a:srgbClr val="0000CC"/>
                </a:solidFill>
                <a:latin typeface="Arial" charset="0"/>
                <a:cs typeface="Arial" pitchFamily="34" charset="0"/>
              </a:rPr>
              <a:t> Electronics (acquisition &amp; control, band-width, resolution,…)</a:t>
            </a:r>
          </a:p>
          <a:p>
            <a:pPr marL="685800" lvl="1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CA" sz="1800" dirty="0" smtClean="0">
                <a:solidFill>
                  <a:srgbClr val="0000CC"/>
                </a:solidFill>
                <a:latin typeface="Arial" charset="0"/>
                <a:cs typeface="Arial" pitchFamily="34" charset="0"/>
              </a:rPr>
              <a:t> </a:t>
            </a:r>
            <a:r>
              <a:rPr lang="en-CA" sz="1800" dirty="0" smtClean="0">
                <a:solidFill>
                  <a:srgbClr val="0000CC"/>
                </a:solidFill>
                <a:latin typeface="Arial" charset="0"/>
                <a:cs typeface="Arial" pitchFamily="34" charset="0"/>
              </a:rPr>
              <a:t>Controls engineering </a:t>
            </a:r>
            <a:r>
              <a:rPr lang="en-CA" sz="1800" dirty="0" smtClean="0">
                <a:solidFill>
                  <a:srgbClr val="0000CC"/>
                </a:solidFill>
                <a:latin typeface="Arial" charset="0"/>
                <a:cs typeface="Arial" pitchFamily="34" charset="0"/>
              </a:rPr>
              <a:t>(control, real time simulation …)</a:t>
            </a:r>
          </a:p>
          <a:p>
            <a:pPr marL="685800" lvl="1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CA" sz="1800" dirty="0" smtClean="0">
                <a:solidFill>
                  <a:srgbClr val="0000CC"/>
                </a:solidFill>
                <a:latin typeface="Arial" charset="0"/>
                <a:cs typeface="Arial" pitchFamily="34" charset="0"/>
              </a:rPr>
              <a:t>Accelerator physics (beam simulations,  luminosity at Interaction Point…).</a:t>
            </a:r>
            <a:endParaRPr lang="en-CA" dirty="0" smtClean="0"/>
          </a:p>
          <a:p>
            <a:pPr marL="28575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CA" sz="2400" dirty="0" smtClean="0">
                <a:solidFill>
                  <a:srgbClr val="0000CC"/>
                </a:solidFill>
                <a:latin typeface="Arial" charset="0"/>
                <a:cs typeface="Arial" pitchFamily="34" charset="0"/>
              </a:rPr>
              <a:t>Sub-nanometre stabilisation </a:t>
            </a:r>
            <a:r>
              <a:rPr lang="en-CA" sz="2400" dirty="0" err="1" smtClean="0">
                <a:solidFill>
                  <a:srgbClr val="0000CC"/>
                </a:solidFill>
                <a:latin typeface="Arial" charset="0"/>
                <a:cs typeface="Arial" pitchFamily="34" charset="0"/>
              </a:rPr>
              <a:t>peformed</a:t>
            </a:r>
            <a:r>
              <a:rPr lang="en-CA" sz="2400" dirty="0" smtClean="0">
                <a:solidFill>
                  <a:srgbClr val="0000CC"/>
                </a:solidFill>
                <a:latin typeface="Arial" charset="0"/>
                <a:cs typeface="Arial" pitchFamily="34" charset="0"/>
              </a:rPr>
              <a:t> validating CLIC stabilisation feasibility: limiting factor are the « noisy » sensors and electronics</a:t>
            </a:r>
          </a:p>
          <a:p>
            <a:pPr marL="28575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CA" sz="2400" dirty="0" smtClean="0">
                <a:solidFill>
                  <a:srgbClr val="0000CC"/>
                </a:solidFill>
                <a:latin typeface="Arial" charset="0"/>
                <a:cs typeface="Arial" pitchFamily="34" charset="0"/>
              </a:rPr>
              <a:t>Next step: tests in accelerator environment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30/10/2012</a:t>
            </a:r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Andrea JEREMIE IEE NSS MIC 2012 Special LC event</a:t>
            </a:r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79BF3-24A6-4750-AE05-1AA372DB2E47}" type="slidenum">
              <a:rPr lang="en-CA" smtClean="0"/>
              <a:pPr>
                <a:defRPr/>
              </a:pPr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092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Conclusion and impact for Industry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000" smtClean="0"/>
              <a:t>Linear Colliders: very creative, yet complex projects</a:t>
            </a:r>
          </a:p>
          <a:p>
            <a:pPr lvl="1"/>
            <a:r>
              <a:rPr lang="en-CA" sz="1800" smtClean="0"/>
              <a:t>Many development needs on different topics</a:t>
            </a:r>
          </a:p>
          <a:p>
            <a:r>
              <a:rPr lang="en-CA" sz="2000" smtClean="0"/>
              <a:t>Large scale strategies needed</a:t>
            </a:r>
          </a:p>
          <a:p>
            <a:pPr lvl="1"/>
            <a:r>
              <a:rPr lang="en-CA" sz="1800" smtClean="0"/>
              <a:t>Increasing number of components to check</a:t>
            </a:r>
          </a:p>
          <a:p>
            <a:r>
              <a:rPr lang="en-CA" sz="2000" smtClean="0"/>
              <a:t>CLIC divided into semi-standartized modules</a:t>
            </a:r>
          </a:p>
          <a:p>
            <a:pPr lvl="1"/>
            <a:r>
              <a:rPr lang="en-CA" sz="1800" smtClean="0"/>
              <a:t>Industrialization eased</a:t>
            </a:r>
          </a:p>
          <a:p>
            <a:r>
              <a:rPr lang="en-CA" sz="2000" smtClean="0"/>
              <a:t>Hundreds of signals to readout and control =&gt; standard components, with modularity</a:t>
            </a:r>
          </a:p>
          <a:p>
            <a:pPr lvl="1"/>
            <a:r>
              <a:rPr lang="en-CA" sz="1800" smtClean="0"/>
              <a:t>Electronics development</a:t>
            </a:r>
          </a:p>
          <a:p>
            <a:r>
              <a:rPr lang="en-CA" sz="2000" smtClean="0"/>
              <a:t>Unprecedented stabilization needs bringing together state-of-the art sensors, actuators and precision automatics</a:t>
            </a:r>
          </a:p>
          <a:p>
            <a:pPr lvl="1"/>
            <a:r>
              <a:rPr lang="en-CA" sz="1800" smtClean="0"/>
              <a:t>Sensors development needed to enhance performance</a:t>
            </a:r>
            <a:endParaRPr lang="en-CA" sz="180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30/10/2012</a:t>
            </a:r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Andrea JEREMIE IEE NSS MIC 2012 Special LC event</a:t>
            </a:r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79BF3-24A6-4750-AE05-1AA372DB2E47}" type="slidenum">
              <a:rPr lang="en-CA" smtClean="0"/>
              <a:pPr>
                <a:defRPr/>
              </a:pPr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749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Introduction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30/10/2012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Andrea JEREMIE IEE NSS MIC 2012 Special LC event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79BF3-24A6-4750-AE05-1AA372DB2E47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095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85875" y="116632"/>
            <a:ext cx="7400925" cy="1143000"/>
          </a:xfrm>
        </p:spPr>
        <p:txBody>
          <a:bodyPr/>
          <a:lstStyle/>
          <a:p>
            <a:r>
              <a:rPr lang="en-CA" smtClean="0"/>
              <a:t>CLIC and CLIC modules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30/10/2012</a:t>
            </a:r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Andrea JEREMIE IEE NSS MIC 2012 Special LC event</a:t>
            </a:r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79BF3-24A6-4750-AE05-1AA372DB2E47}" type="slidenum">
              <a:rPr lang="en-CA" smtClean="0"/>
              <a:pPr>
                <a:defRPr/>
              </a:pPr>
              <a:t>4</a:t>
            </a:fld>
            <a:endParaRPr lang="en-CA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980728"/>
            <a:ext cx="6670311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0821" y="4390836"/>
            <a:ext cx="3581400" cy="223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4113672" y="6372036"/>
            <a:ext cx="1942327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CA" smtClean="0"/>
              <a:t>Type 4: 2m, 400 kg</a:t>
            </a:r>
            <a:endParaRPr lang="en-CA"/>
          </a:p>
        </p:txBody>
      </p:sp>
      <p:sp>
        <p:nvSpPr>
          <p:cNvPr id="12" name="ZoneTexte 11"/>
          <p:cNvSpPr txBox="1"/>
          <p:nvPr/>
        </p:nvSpPr>
        <p:spPr>
          <a:xfrm>
            <a:off x="6238039" y="6372036"/>
            <a:ext cx="2169953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CA" smtClean="0"/>
              <a:t>Type 1: 0.5 m, 100 kg</a:t>
            </a:r>
            <a:endParaRPr lang="en-CA"/>
          </a:p>
        </p:txBody>
      </p:sp>
      <p:sp>
        <p:nvSpPr>
          <p:cNvPr id="14" name="ZoneTexte 13"/>
          <p:cNvSpPr txBox="1"/>
          <p:nvPr/>
        </p:nvSpPr>
        <p:spPr>
          <a:xfrm>
            <a:off x="6238038" y="4437112"/>
            <a:ext cx="2870466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CA" smtClean="0"/>
              <a:t>Type 0: No Main Beam Quad</a:t>
            </a:r>
            <a:endParaRPr lang="en-CA"/>
          </a:p>
        </p:txBody>
      </p:sp>
      <p:sp>
        <p:nvSpPr>
          <p:cNvPr id="9" name="Bulle ronde 8"/>
          <p:cNvSpPr/>
          <p:nvPr/>
        </p:nvSpPr>
        <p:spPr>
          <a:xfrm>
            <a:off x="2483768" y="2060848"/>
            <a:ext cx="504056" cy="504056"/>
          </a:xfrm>
          <a:prstGeom prst="wedgeEllipseCallout">
            <a:avLst>
              <a:gd name="adj1" fmla="val 428843"/>
              <a:gd name="adj2" fmla="val 482152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1" y="4094361"/>
            <a:ext cx="2981273" cy="211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55776" y="4748951"/>
            <a:ext cx="2061952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CA" smtClean="0"/>
              <a:t>20.920 “Modules” of which there are 4010 with CLIC Main Beam Quadrupoles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612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Module control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30/10/2012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Andrea JEREMIE IEE NSS MIC 2012 Special LC event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79BF3-24A6-4750-AE05-1AA372DB2E47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491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What is being controlled?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30/10/2012</a:t>
            </a:r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Andrea JEREMIE IEE NSS MIC 2012 Special LC event</a:t>
            </a:r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79BF3-24A6-4750-AE05-1AA372DB2E47}" type="slidenum">
              <a:rPr lang="en-CA" smtClean="0"/>
              <a:pPr>
                <a:defRPr/>
              </a:pPr>
              <a:t>6</a:t>
            </a:fld>
            <a:endParaRPr lang="en-C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5800" y="2132856"/>
            <a:ext cx="6684592" cy="426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539552" y="1600200"/>
            <a:ext cx="8604448" cy="4525963"/>
          </a:xfrm>
        </p:spPr>
        <p:txBody>
          <a:bodyPr/>
          <a:lstStyle/>
          <a:p>
            <a:pPr marL="0" indent="0">
              <a:buNone/>
            </a:pPr>
            <a:r>
              <a:rPr lang="en-CA" sz="2800" smtClean="0"/>
              <a:t>There are a lot of components on each CLIC Module!</a:t>
            </a:r>
            <a:endParaRPr lang="en-CA" sz="2800"/>
          </a:p>
        </p:txBody>
      </p:sp>
    </p:spTree>
    <p:extLst>
      <p:ext uri="{BB962C8B-B14F-4D97-AF65-F5344CB8AC3E}">
        <p14:creationId xmlns:p14="http://schemas.microsoft.com/office/powerpoint/2010/main" val="90576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85875" y="44624"/>
            <a:ext cx="7400925" cy="1143000"/>
          </a:xfrm>
        </p:spPr>
        <p:txBody>
          <a:bodyPr/>
          <a:lstStyle/>
          <a:p>
            <a:r>
              <a:rPr lang="en-CA" smtClean="0"/>
              <a:t>Channels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30/10/2012</a:t>
            </a:r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Andrea JEREMIE IEE NSS MIC 2012 Special LC event</a:t>
            </a:r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79BF3-24A6-4750-AE05-1AA372DB2E47}" type="slidenum">
              <a:rPr lang="en-CA" smtClean="0"/>
              <a:pPr>
                <a:defRPr/>
              </a:pPr>
              <a:t>7</a:t>
            </a:fld>
            <a:endParaRPr lang="en-C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980728"/>
            <a:ext cx="9145016" cy="2815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3869243"/>
            <a:ext cx="7848872" cy="27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5496" y="993502"/>
            <a:ext cx="1440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mtClean="0">
                <a:solidFill>
                  <a:srgbClr val="FF0000"/>
                </a:solidFill>
              </a:rPr>
              <a:t>Module acquisition signals</a:t>
            </a:r>
            <a:endParaRPr lang="en-CA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83568" y="3861048"/>
            <a:ext cx="1440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mtClean="0">
                <a:solidFill>
                  <a:srgbClr val="FF0000"/>
                </a:solidFill>
              </a:rPr>
              <a:t>Module control signals</a:t>
            </a:r>
            <a:endParaRPr lang="en-CA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71600" y="1547500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mtClean="0">
                <a:solidFill>
                  <a:srgbClr val="FF0000"/>
                </a:solidFill>
              </a:rPr>
              <a:t>~200</a:t>
            </a:r>
            <a:endParaRPr lang="en-CA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475657" y="4415046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mtClean="0">
                <a:solidFill>
                  <a:srgbClr val="FF0000"/>
                </a:solidFill>
              </a:rPr>
              <a:t>~175</a:t>
            </a:r>
            <a:endParaRPr lang="en-CA">
              <a:solidFill>
                <a:srgbClr val="FF0000"/>
              </a:solidFill>
            </a:endParaRPr>
          </a:p>
        </p:txBody>
      </p:sp>
      <p:pic>
        <p:nvPicPr>
          <p:cNvPr id="1030" name="Picture 6" descr="C:\Users\andrea\AppData\Local\Microsoft\Windows\Temporary Internet Files\Content.IE5\QUGB7IT8\MP90043718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2" y="11102"/>
            <a:ext cx="1408604" cy="93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03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Key requirements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1268760"/>
            <a:ext cx="8064896" cy="4525963"/>
          </a:xfrm>
        </p:spPr>
        <p:txBody>
          <a:bodyPr/>
          <a:lstStyle/>
          <a:p>
            <a:r>
              <a:rPr lang="en-CA" sz="2800" smtClean="0"/>
              <a:t>Tunnel space</a:t>
            </a:r>
          </a:p>
          <a:p>
            <a:pPr lvl="1"/>
            <a:r>
              <a:rPr lang="en-CA" sz="2000" smtClean="0"/>
              <a:t>Access only every 900m, Front-End electronics close to Hardware (cabling issues)</a:t>
            </a:r>
          </a:p>
          <a:p>
            <a:r>
              <a:rPr lang="en-CA" sz="2800" smtClean="0"/>
              <a:t>Limited power dissipation</a:t>
            </a:r>
          </a:p>
          <a:p>
            <a:pPr lvl="1" defTabSz="457200" eaLnBrk="1" fontAlgn="auto" hangingPunct="1">
              <a:spcAft>
                <a:spcPts val="0"/>
              </a:spcAft>
              <a:buFont typeface="Arial"/>
              <a:buChar char="–"/>
            </a:pPr>
            <a:r>
              <a:rPr lang="en-CA" sz="2000" smtClean="0">
                <a:solidFill>
                  <a:prstClr val="black"/>
                </a:solidFill>
              </a:rPr>
              <a:t>Total power dissipation to air = 150 W/meter</a:t>
            </a:r>
          </a:p>
          <a:p>
            <a:pPr lvl="1" defTabSz="457200" eaLnBrk="1" fontAlgn="auto" hangingPunct="1">
              <a:spcAft>
                <a:spcPts val="0"/>
              </a:spcAft>
              <a:buFont typeface="Arial"/>
              <a:buChar char="–"/>
            </a:pPr>
            <a:r>
              <a:rPr lang="en-CA" sz="2000" smtClean="0">
                <a:solidFill>
                  <a:prstClr val="black"/>
                </a:solidFill>
              </a:rPr>
              <a:t>Power budget for all Front-End  electronics MAX 30 to 50 W/meter </a:t>
            </a:r>
          </a:p>
          <a:p>
            <a:pPr marL="400050" defTabSz="457200" eaLnBrk="1" fontAlgn="auto" hangingPunct="1">
              <a:spcAft>
                <a:spcPts val="0"/>
              </a:spcAft>
            </a:pPr>
            <a:r>
              <a:rPr lang="en-CA" sz="2800" smtClean="0">
                <a:solidFill>
                  <a:prstClr val="black"/>
                </a:solidFill>
              </a:rPr>
              <a:t>Radiation Hardness</a:t>
            </a:r>
          </a:p>
          <a:p>
            <a:pPr lvl="1"/>
            <a:r>
              <a:rPr lang="en-CA" sz="2000" smtClean="0">
                <a:solidFill>
                  <a:prstClr val="black"/>
                </a:solidFill>
              </a:rPr>
              <a:t>Electronics lifetime 10–15 years</a:t>
            </a:r>
          </a:p>
          <a:p>
            <a:pPr lvl="1"/>
            <a:r>
              <a:rPr lang="en-CA" sz="2000" smtClean="0">
                <a:solidFill>
                  <a:prstClr val="black"/>
                </a:solidFill>
              </a:rPr>
              <a:t>withstand 15 kGy or be shielded </a:t>
            </a:r>
          </a:p>
          <a:p>
            <a:pPr lvl="1"/>
            <a:r>
              <a:rPr lang="en-CA" sz="2000" smtClean="0">
                <a:solidFill>
                  <a:prstClr val="black"/>
                </a:solidFill>
              </a:rPr>
              <a:t>neutron flux =&gt; single-event</a:t>
            </a:r>
          </a:p>
          <a:p>
            <a:pPr marL="457200" lvl="1" indent="0">
              <a:buNone/>
            </a:pPr>
            <a:r>
              <a:rPr lang="en-CA" sz="2000" smtClean="0">
                <a:solidFill>
                  <a:prstClr val="black"/>
                </a:solidFill>
              </a:rPr>
              <a:t>upsets or single-event latch-ups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30/10/2012</a:t>
            </a:r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Andrea JEREMIE IEE NSS MIC 2012 Special LC event</a:t>
            </a:r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79BF3-24A6-4750-AE05-1AA372DB2E47}" type="slidenum">
              <a:rPr lang="en-CA" smtClean="0"/>
              <a:pPr>
                <a:defRPr/>
              </a:pPr>
              <a:t>8</a:t>
            </a:fld>
            <a:endParaRPr lang="en-C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3647208"/>
            <a:ext cx="4032448" cy="2824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534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8028383" cy="1143000"/>
          </a:xfrm>
        </p:spPr>
        <p:txBody>
          <a:bodyPr/>
          <a:lstStyle/>
          <a:p>
            <a:r>
              <a:rPr lang="en-CA" smtClean="0"/>
              <a:t>CLIC Control software architecture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prstClr val="black">
                    <a:tint val="75000"/>
                  </a:prstClr>
                </a:solidFill>
              </a:rPr>
              <a:t>30/10/2012</a:t>
            </a: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smtClean="0">
                <a:solidFill>
                  <a:prstClr val="black">
                    <a:tint val="75000"/>
                  </a:prstClr>
                </a:solidFill>
              </a:rPr>
              <a:t>Andrea JEREMIE IEE NSS MIC 2012 Special LC event</a:t>
            </a: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79BF3-24A6-4750-AE05-1AA372DB2E47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11" y="1772816"/>
            <a:ext cx="9081890" cy="3041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86906"/>
            <a:ext cx="3203848" cy="2174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 rot="21188428">
            <a:off x="3710254" y="1175587"/>
            <a:ext cx="265970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smtClean="0">
                <a:solidFill>
                  <a:srgbClr val="FF0000"/>
                </a:solidFill>
              </a:rPr>
              <a:t>Still under development!</a:t>
            </a:r>
            <a:endParaRPr lang="en-CA">
              <a:solidFill>
                <a:srgbClr val="FF0000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8069" y="5474295"/>
            <a:ext cx="112236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4678" y="5474295"/>
            <a:ext cx="112236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7356" y="5474295"/>
            <a:ext cx="112236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5190926" y="5075892"/>
            <a:ext cx="69762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smtClean="0"/>
              <a:t>ACM</a:t>
            </a:r>
            <a:endParaRPr lang="en-CA"/>
          </a:p>
        </p:txBody>
      </p:sp>
      <p:sp>
        <p:nvSpPr>
          <p:cNvPr id="15" name="ZoneTexte 14"/>
          <p:cNvSpPr txBox="1"/>
          <p:nvPr/>
        </p:nvSpPr>
        <p:spPr>
          <a:xfrm>
            <a:off x="6405805" y="5075892"/>
            <a:ext cx="69762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smtClean="0"/>
              <a:t>ACM</a:t>
            </a:r>
            <a:endParaRPr lang="en-CA"/>
          </a:p>
        </p:txBody>
      </p:sp>
      <p:sp>
        <p:nvSpPr>
          <p:cNvPr id="16" name="ZoneTexte 15"/>
          <p:cNvSpPr txBox="1"/>
          <p:nvPr/>
        </p:nvSpPr>
        <p:spPr>
          <a:xfrm>
            <a:off x="7618789" y="5075892"/>
            <a:ext cx="69762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smtClean="0"/>
              <a:t>ACM</a:t>
            </a:r>
            <a:endParaRPr lang="en-CA"/>
          </a:p>
        </p:txBody>
      </p:sp>
      <p:sp>
        <p:nvSpPr>
          <p:cNvPr id="17" name="ZoneTexte 16"/>
          <p:cNvSpPr txBox="1"/>
          <p:nvPr/>
        </p:nvSpPr>
        <p:spPr>
          <a:xfrm>
            <a:off x="2995956" y="5091281"/>
            <a:ext cx="204414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CA" sz="1600" smtClean="0"/>
              <a:t>In accelerator tunnel</a:t>
            </a:r>
            <a:endParaRPr lang="en-CA" sz="1600"/>
          </a:p>
        </p:txBody>
      </p:sp>
      <p:sp>
        <p:nvSpPr>
          <p:cNvPr id="18" name="Rectangle 17"/>
          <p:cNvSpPr/>
          <p:nvPr/>
        </p:nvSpPr>
        <p:spPr>
          <a:xfrm>
            <a:off x="2915816" y="5021865"/>
            <a:ext cx="5976664" cy="12874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ZoneTexte 18"/>
          <p:cNvSpPr txBox="1"/>
          <p:nvPr/>
        </p:nvSpPr>
        <p:spPr>
          <a:xfrm>
            <a:off x="931105" y="3923764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smtClean="0"/>
              <a:t>Underground</a:t>
            </a:r>
            <a:endParaRPr lang="en-CA" i="1"/>
          </a:p>
        </p:txBody>
      </p:sp>
      <p:sp>
        <p:nvSpPr>
          <p:cNvPr id="20" name="ZoneTexte 19"/>
          <p:cNvSpPr txBox="1"/>
          <p:nvPr/>
        </p:nvSpPr>
        <p:spPr>
          <a:xfrm>
            <a:off x="881489" y="3516229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smtClean="0"/>
              <a:t>In buildings above ground</a:t>
            </a:r>
            <a:endParaRPr lang="en-CA" i="1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4283968" y="4686906"/>
            <a:ext cx="319088" cy="33495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56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2162</TotalTime>
  <Words>1495</Words>
  <Application>Microsoft Office PowerPoint</Application>
  <PresentationFormat>Affichage à l'écran (4:3)</PresentationFormat>
  <Paragraphs>305</Paragraphs>
  <Slides>25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5</vt:i4>
      </vt:variant>
      <vt:variant>
        <vt:lpstr>Titres des diapositives</vt:lpstr>
      </vt:variant>
      <vt:variant>
        <vt:i4>25</vt:i4>
      </vt:variant>
    </vt:vector>
  </HeadingPairs>
  <TitlesOfParts>
    <vt:vector size="30" baseType="lpstr">
      <vt:lpstr>Conception personnalisée</vt:lpstr>
      <vt:lpstr>1_Conception personnalisée</vt:lpstr>
      <vt:lpstr>2_Conception personnalisée</vt:lpstr>
      <vt:lpstr>3_Conception personnalisée</vt:lpstr>
      <vt:lpstr>4_Conception personnalisée</vt:lpstr>
      <vt:lpstr>Linear Collider Module Control and Stabilization</vt:lpstr>
      <vt:lpstr>Outline</vt:lpstr>
      <vt:lpstr>Introduction</vt:lpstr>
      <vt:lpstr>CLIC and CLIC modules</vt:lpstr>
      <vt:lpstr>Module control</vt:lpstr>
      <vt:lpstr>What is being controlled?</vt:lpstr>
      <vt:lpstr>Channels</vt:lpstr>
      <vt:lpstr>Key requirements</vt:lpstr>
      <vt:lpstr>CLIC Control software architecture</vt:lpstr>
      <vt:lpstr>Acquisition and Control Module</vt:lpstr>
      <vt:lpstr>ACM Development for a BPM (for the Instrumentation part see T.Lefevre’s talk)</vt:lpstr>
      <vt:lpstr>Présentation PowerPoint</vt:lpstr>
      <vt:lpstr>BPM shaping and acquisition</vt:lpstr>
      <vt:lpstr>Conclusion for Module Control</vt:lpstr>
      <vt:lpstr>Stabilization</vt:lpstr>
      <vt:lpstr>Let’s go back to CLIC Module Main Linac Module with Type 1 quadrupole </vt:lpstr>
      <vt:lpstr>Why do we need stabilization?</vt:lpstr>
      <vt:lpstr>What is needed?</vt:lpstr>
      <vt:lpstr>Présentation PowerPoint</vt:lpstr>
      <vt:lpstr>2012: Positioning + Stab. test bench X-y guide prototype operational</vt:lpstr>
      <vt:lpstr>Control and module</vt:lpstr>
      <vt:lpstr>Présentation PowerPoint</vt:lpstr>
      <vt:lpstr>FF stabilisation results</vt:lpstr>
      <vt:lpstr>Conclusion for Stabilization</vt:lpstr>
      <vt:lpstr>Conclusion and impact for Industry</vt:lpstr>
    </vt:vector>
  </TitlesOfParts>
  <Company>CNRS IN2P3 LAPP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orand</dc:creator>
  <cp:lastModifiedBy>Andrea Jeremie</cp:lastModifiedBy>
  <cp:revision>166</cp:revision>
  <dcterms:created xsi:type="dcterms:W3CDTF">2007-11-12T09:58:39Z</dcterms:created>
  <dcterms:modified xsi:type="dcterms:W3CDTF">2012-10-29T13:15:11Z</dcterms:modified>
</cp:coreProperties>
</file>