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77" r:id="rId5"/>
    <p:sldMasterId id="2147483691" r:id="rId6"/>
    <p:sldMasterId id="2147483703" r:id="rId7"/>
    <p:sldMasterId id="2147483717" r:id="rId8"/>
    <p:sldMasterId id="2147483730" r:id="rId9"/>
  </p:sldMasterIdLst>
  <p:notesMasterIdLst>
    <p:notesMasterId r:id="rId53"/>
  </p:notesMasterIdLst>
  <p:handoutMasterIdLst>
    <p:handoutMasterId r:id="rId54"/>
  </p:handoutMasterIdLst>
  <p:sldIdLst>
    <p:sldId id="882" r:id="rId10"/>
    <p:sldId id="880" r:id="rId11"/>
    <p:sldId id="851" r:id="rId12"/>
    <p:sldId id="852" r:id="rId13"/>
    <p:sldId id="853" r:id="rId14"/>
    <p:sldId id="855" r:id="rId15"/>
    <p:sldId id="856" r:id="rId16"/>
    <p:sldId id="863" r:id="rId17"/>
    <p:sldId id="862" r:id="rId18"/>
    <p:sldId id="909" r:id="rId19"/>
    <p:sldId id="912" r:id="rId20"/>
    <p:sldId id="915" r:id="rId21"/>
    <p:sldId id="875" r:id="rId22"/>
    <p:sldId id="916" r:id="rId23"/>
    <p:sldId id="858" r:id="rId24"/>
    <p:sldId id="867" r:id="rId25"/>
    <p:sldId id="893" r:id="rId26"/>
    <p:sldId id="868" r:id="rId27"/>
    <p:sldId id="870" r:id="rId28"/>
    <p:sldId id="871" r:id="rId29"/>
    <p:sldId id="859" r:id="rId30"/>
    <p:sldId id="876" r:id="rId31"/>
    <p:sldId id="878" r:id="rId32"/>
    <p:sldId id="877" r:id="rId33"/>
    <p:sldId id="898" r:id="rId34"/>
    <p:sldId id="899" r:id="rId35"/>
    <p:sldId id="879" r:id="rId36"/>
    <p:sldId id="861" r:id="rId37"/>
    <p:sldId id="885" r:id="rId38"/>
    <p:sldId id="886" r:id="rId39"/>
    <p:sldId id="887" r:id="rId40"/>
    <p:sldId id="890" r:id="rId41"/>
    <p:sldId id="860" r:id="rId42"/>
    <p:sldId id="904" r:id="rId43"/>
    <p:sldId id="918" r:id="rId44"/>
    <p:sldId id="892" r:id="rId45"/>
    <p:sldId id="914" r:id="rId46"/>
    <p:sldId id="910" r:id="rId47"/>
    <p:sldId id="895" r:id="rId48"/>
    <p:sldId id="874" r:id="rId49"/>
    <p:sldId id="881" r:id="rId50"/>
    <p:sldId id="919" r:id="rId51"/>
    <p:sldId id="884" r:id="rId52"/>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ola"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00"/>
    <a:srgbClr val="0066FF"/>
    <a:srgbClr val="FF3300"/>
    <a:srgbClr val="FFE7BD"/>
    <a:srgbClr val="FF0066"/>
    <a:srgbClr val="FFCC66"/>
    <a:srgbClr val="FFCC99"/>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68" autoAdjust="0"/>
  </p:normalViewPr>
  <p:slideViewPr>
    <p:cSldViewPr snapToGrid="0">
      <p:cViewPr>
        <p:scale>
          <a:sx n="60" d="100"/>
          <a:sy n="60" d="100"/>
        </p:scale>
        <p:origin x="-1422" y="-180"/>
      </p:cViewPr>
      <p:guideLst>
        <p:guide orient="horz" pos="2160"/>
        <p:guide pos="2880"/>
      </p:guideLst>
    </p:cSldViewPr>
  </p:slideViewPr>
  <p:outlineViewPr>
    <p:cViewPr>
      <p:scale>
        <a:sx n="33" d="100"/>
        <a:sy n="33" d="100"/>
      </p:scale>
      <p:origin x="0" y="15594"/>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56" d="100"/>
          <a:sy n="56" d="100"/>
        </p:scale>
        <p:origin x="-2814" y="-90"/>
      </p:cViewPr>
      <p:guideLst>
        <p:guide orient="horz" pos="2924"/>
        <p:guide pos="220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028207" cy="464185"/>
          </a:xfrm>
          <a:prstGeom prst="rect">
            <a:avLst/>
          </a:prstGeom>
          <a:noFill/>
          <a:ln w="9525">
            <a:noFill/>
            <a:miter lim="800000"/>
            <a:headEnd/>
            <a:tailEnd/>
          </a:ln>
        </p:spPr>
        <p:txBody>
          <a:bodyPr vert="horz" wrap="square" lIns="91221" tIns="45610" rIns="91221" bIns="45610" numCol="1" anchor="t" anchorCtr="0" compatLnSpc="1">
            <a:prstTxWarp prst="textNoShape">
              <a:avLst/>
            </a:prstTxWarp>
          </a:bodyPr>
          <a:lstStyle>
            <a:lvl1pPr defTabSz="912813">
              <a:defRPr sz="1200"/>
            </a:lvl1pPr>
          </a:lstStyle>
          <a:p>
            <a:endParaRPr lang="en-US"/>
          </a:p>
        </p:txBody>
      </p:sp>
      <p:sp>
        <p:nvSpPr>
          <p:cNvPr id="3" name="Date Placeholder 2"/>
          <p:cNvSpPr>
            <a:spLocks noGrp="1"/>
          </p:cNvSpPr>
          <p:nvPr>
            <p:ph type="dt" sz="quarter" idx="1"/>
          </p:nvPr>
        </p:nvSpPr>
        <p:spPr bwMode="auto">
          <a:xfrm>
            <a:off x="3955209" y="0"/>
            <a:ext cx="3028207" cy="464185"/>
          </a:xfrm>
          <a:prstGeom prst="rect">
            <a:avLst/>
          </a:prstGeom>
          <a:noFill/>
          <a:ln w="9525">
            <a:noFill/>
            <a:miter lim="800000"/>
            <a:headEnd/>
            <a:tailEnd/>
          </a:ln>
        </p:spPr>
        <p:txBody>
          <a:bodyPr vert="horz" wrap="square" lIns="91221" tIns="45610" rIns="91221" bIns="45610" numCol="1" anchor="t" anchorCtr="0" compatLnSpc="1">
            <a:prstTxWarp prst="textNoShape">
              <a:avLst/>
            </a:prstTxWarp>
          </a:bodyPr>
          <a:lstStyle>
            <a:lvl1pPr algn="r" defTabSz="912813">
              <a:defRPr sz="1200"/>
            </a:lvl1pPr>
          </a:lstStyle>
          <a:p>
            <a:fld id="{758DDE26-7A15-4396-B294-60D5AA25B991}" type="datetimeFigureOut">
              <a:rPr lang="en-US"/>
              <a:pPr/>
              <a:t>10/30/2012</a:t>
            </a:fld>
            <a:endParaRPr lang="en-US"/>
          </a:p>
        </p:txBody>
      </p:sp>
      <p:sp>
        <p:nvSpPr>
          <p:cNvPr id="4" name="Footer Placeholder 3"/>
          <p:cNvSpPr>
            <a:spLocks noGrp="1"/>
          </p:cNvSpPr>
          <p:nvPr>
            <p:ph type="ftr" sz="quarter" idx="2"/>
          </p:nvPr>
        </p:nvSpPr>
        <p:spPr bwMode="auto">
          <a:xfrm>
            <a:off x="1" y="8817926"/>
            <a:ext cx="3028207" cy="464185"/>
          </a:xfrm>
          <a:prstGeom prst="rect">
            <a:avLst/>
          </a:prstGeom>
          <a:noFill/>
          <a:ln w="9525">
            <a:noFill/>
            <a:miter lim="800000"/>
            <a:headEnd/>
            <a:tailEnd/>
          </a:ln>
        </p:spPr>
        <p:txBody>
          <a:bodyPr vert="horz" wrap="square" lIns="91221" tIns="45610" rIns="91221" bIns="45610" numCol="1" anchor="b" anchorCtr="0" compatLnSpc="1">
            <a:prstTxWarp prst="textNoShape">
              <a:avLst/>
            </a:prstTxWarp>
          </a:bodyPr>
          <a:lstStyle>
            <a:lvl1pPr defTabSz="912813">
              <a:defRPr sz="1200"/>
            </a:lvl1pPr>
          </a:lstStyle>
          <a:p>
            <a:endParaRPr lang="en-US"/>
          </a:p>
        </p:txBody>
      </p:sp>
      <p:sp>
        <p:nvSpPr>
          <p:cNvPr id="5" name="Slide Number Placeholder 4"/>
          <p:cNvSpPr>
            <a:spLocks noGrp="1"/>
          </p:cNvSpPr>
          <p:nvPr>
            <p:ph type="sldNum" sz="quarter" idx="3"/>
          </p:nvPr>
        </p:nvSpPr>
        <p:spPr bwMode="auto">
          <a:xfrm>
            <a:off x="3955209" y="8817926"/>
            <a:ext cx="3028207" cy="464185"/>
          </a:xfrm>
          <a:prstGeom prst="rect">
            <a:avLst/>
          </a:prstGeom>
          <a:noFill/>
          <a:ln w="9525">
            <a:noFill/>
            <a:miter lim="800000"/>
            <a:headEnd/>
            <a:tailEnd/>
          </a:ln>
        </p:spPr>
        <p:txBody>
          <a:bodyPr vert="horz" wrap="square" lIns="91221" tIns="45610" rIns="91221" bIns="45610" numCol="1" anchor="b" anchorCtr="0" compatLnSpc="1">
            <a:prstTxWarp prst="textNoShape">
              <a:avLst/>
            </a:prstTxWarp>
          </a:bodyPr>
          <a:lstStyle>
            <a:lvl1pPr algn="r" defTabSz="912813">
              <a:defRPr sz="1200"/>
            </a:lvl1pPr>
          </a:lstStyle>
          <a:p>
            <a:fld id="{84B8F0FA-C10A-45C1-BBAB-4A604987A95D}" type="slidenum">
              <a:rPr lang="en-US"/>
              <a:pPr/>
              <a:t>‹#›</a:t>
            </a:fld>
            <a:endParaRPr lang="en-US"/>
          </a:p>
        </p:txBody>
      </p:sp>
    </p:spTree>
    <p:extLst>
      <p:ext uri="{BB962C8B-B14F-4D97-AF65-F5344CB8AC3E}">
        <p14:creationId xmlns:p14="http://schemas.microsoft.com/office/powerpoint/2010/main" val="216203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8207" cy="46418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defTabSz="930275">
              <a:defRPr sz="1200"/>
            </a:lvl1pPr>
          </a:lstStyle>
          <a:p>
            <a:endParaRPr lang="en-US"/>
          </a:p>
        </p:txBody>
      </p:sp>
      <p:sp>
        <p:nvSpPr>
          <p:cNvPr id="4099" name="Rectangle 3"/>
          <p:cNvSpPr>
            <a:spLocks noGrp="1" noChangeArrowheads="1"/>
          </p:cNvSpPr>
          <p:nvPr>
            <p:ph type="dt" idx="1"/>
          </p:nvPr>
        </p:nvSpPr>
        <p:spPr bwMode="auto">
          <a:xfrm>
            <a:off x="3955209" y="0"/>
            <a:ext cx="3028207" cy="46418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algn="r" defTabSz="930275">
              <a:defRPr sz="1200"/>
            </a:lvl1pPr>
          </a:lstStyle>
          <a:p>
            <a:endParaRPr lang="en-US"/>
          </a:p>
        </p:txBody>
      </p:sp>
      <p:sp>
        <p:nvSpPr>
          <p:cNvPr id="13316"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8818" y="4409758"/>
            <a:ext cx="5587366" cy="4177665"/>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17926"/>
            <a:ext cx="3028207" cy="464185"/>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defTabSz="930275">
              <a:defRPr sz="1200"/>
            </a:lvl1pPr>
          </a:lstStyle>
          <a:p>
            <a:endParaRPr lang="en-US"/>
          </a:p>
        </p:txBody>
      </p:sp>
      <p:sp>
        <p:nvSpPr>
          <p:cNvPr id="4103" name="Rectangle 7"/>
          <p:cNvSpPr>
            <a:spLocks noGrp="1" noChangeArrowheads="1"/>
          </p:cNvSpPr>
          <p:nvPr>
            <p:ph type="sldNum" sz="quarter" idx="5"/>
          </p:nvPr>
        </p:nvSpPr>
        <p:spPr bwMode="auto">
          <a:xfrm>
            <a:off x="3955209" y="8817926"/>
            <a:ext cx="3028207" cy="464185"/>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algn="r" defTabSz="930275">
              <a:defRPr sz="1200"/>
            </a:lvl1pPr>
          </a:lstStyle>
          <a:p>
            <a:fld id="{7F22B0DF-0EDB-41BA-AF56-199850EB7083}" type="slidenum">
              <a:rPr lang="en-US"/>
              <a:pPr/>
              <a:t>‹#›</a:t>
            </a:fld>
            <a:endParaRPr lang="en-US"/>
          </a:p>
        </p:txBody>
      </p:sp>
    </p:spTree>
    <p:extLst>
      <p:ext uri="{BB962C8B-B14F-4D97-AF65-F5344CB8AC3E}">
        <p14:creationId xmlns:p14="http://schemas.microsoft.com/office/powerpoint/2010/main" val="4032233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(14:00) LC5-1, invited, </a:t>
            </a:r>
            <a:r>
              <a:rPr lang="en-US" dirty="0" smtClean="0">
                <a:hlinkClick r:id="" action="ppaction://hlinkfile"/>
              </a:rPr>
              <a:t>Opportunities for Applications of LC Technology (Institutional Perspective)</a:t>
            </a:r>
            <a:endParaRPr lang="en-US" dirty="0" smtClean="0"/>
          </a:p>
          <a:p>
            <a:r>
              <a:rPr lang="en-US" u="sng" dirty="0" smtClean="0"/>
              <a:t>M. C. Ross</a:t>
            </a:r>
            <a:endParaRPr lang="en-US" dirty="0" smtClean="0"/>
          </a:p>
          <a:p>
            <a:r>
              <a:rPr lang="en-US" dirty="0" smtClean="0"/>
              <a:t>SLAC National Accelerator Laboratory, Palo Alto, CA, USA</a:t>
            </a:r>
          </a:p>
          <a:p>
            <a:r>
              <a:rPr lang="en-US" dirty="0" smtClean="0">
                <a:effectLst/>
              </a:rPr>
              <a:t>Particle accelerators are widely perceived as tools for mankind in the service of science. The next generation will see applications of accelerators broadly expanded and adapted for use in service to society. This transition has been enabled by an era of work to extend the frontiers of technology in terms of performance, reliability and cost. The surprising richness of the micro-universe has motivated accelerator builders over the last few decades to push their art to the limits and we now begin to doubt if these limits have been reached and if machines much larger than LHC, ILC or CLIC are realistic. The term ‘high-technology’ characterizes work on linear colliders and related accelerators, and generally indicates a high level of investment and return on investment (ROI), in other words: high risk. Following the unique decision in 2004 by the world high energy physics community to develop the International Linear Collider an unprecedented degree of global focus and participation allowed this investment in, for example, superconducting RF technology and precision beam control. As we now move forward to realize the linear collider, it is time to consider the ROI, especially toward industrial applications. In this talk we will review this remarkable era and consider the next steps to be taken toward applying what has been learned</a:t>
            </a:r>
          </a:p>
          <a:p>
            <a:endParaRPr lang="en-US" dirty="0"/>
          </a:p>
        </p:txBody>
      </p:sp>
      <p:sp>
        <p:nvSpPr>
          <p:cNvPr id="4" name="Slide Number Placeholder 3"/>
          <p:cNvSpPr>
            <a:spLocks noGrp="1"/>
          </p:cNvSpPr>
          <p:nvPr>
            <p:ph type="sldNum" sz="quarter" idx="10"/>
          </p:nvPr>
        </p:nvSpPr>
        <p:spPr/>
        <p:txBody>
          <a:bodyPr/>
          <a:lstStyle/>
          <a:p>
            <a:fld id="{7F22B0DF-0EDB-41BA-AF56-199850EB7083}" type="slidenum">
              <a:rPr lang="en-US" smtClean="0"/>
              <a:pPr/>
              <a:t>1</a:t>
            </a:fld>
            <a:endParaRPr lang="en-US"/>
          </a:p>
        </p:txBody>
      </p:sp>
    </p:spTree>
    <p:extLst>
      <p:ext uri="{BB962C8B-B14F-4D97-AF65-F5344CB8AC3E}">
        <p14:creationId xmlns:p14="http://schemas.microsoft.com/office/powerpoint/2010/main" val="125006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5256" indent="-290483">
              <a:defRPr sz="2400">
                <a:solidFill>
                  <a:schemeClr val="tx1"/>
                </a:solidFill>
                <a:latin typeface="Arial" pitchFamily="34" charset="0"/>
                <a:ea typeface="ＭＳ Ｐゴシック" pitchFamily="34" charset="-128"/>
              </a:defRPr>
            </a:lvl2pPr>
            <a:lvl3pPr marL="1161933" indent="-232387">
              <a:defRPr sz="2400">
                <a:solidFill>
                  <a:schemeClr val="tx1"/>
                </a:solidFill>
                <a:latin typeface="Arial" pitchFamily="34" charset="0"/>
                <a:ea typeface="ＭＳ Ｐゴシック" pitchFamily="34" charset="-128"/>
              </a:defRPr>
            </a:lvl3pPr>
            <a:lvl4pPr marL="1626705" indent="-232387">
              <a:defRPr sz="2400">
                <a:solidFill>
                  <a:schemeClr val="tx1"/>
                </a:solidFill>
                <a:latin typeface="Arial" pitchFamily="34" charset="0"/>
                <a:ea typeface="ＭＳ Ｐゴシック" pitchFamily="34" charset="-128"/>
              </a:defRPr>
            </a:lvl4pPr>
            <a:lvl5pPr marL="2091478" indent="-232387">
              <a:defRPr sz="2400">
                <a:solidFill>
                  <a:schemeClr val="tx1"/>
                </a:solidFill>
                <a:latin typeface="Arial" pitchFamily="34" charset="0"/>
                <a:ea typeface="ＭＳ Ｐゴシック" pitchFamily="34" charset="-128"/>
              </a:defRPr>
            </a:lvl5pPr>
            <a:lvl6pPr marL="2556251" indent="-23238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1025" indent="-23238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5798" indent="-23238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0571" indent="-23238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5421F18-1179-4CC0-B10F-3321169BD269}" type="slidenum">
              <a:rPr lang="en-US" sz="1200">
                <a:solidFill>
                  <a:prstClr val="black"/>
                </a:solidFill>
              </a:rPr>
              <a:pPr/>
              <a:t>24</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55283" indent="-290493">
              <a:defRPr sz="2400">
                <a:solidFill>
                  <a:schemeClr val="tx1"/>
                </a:solidFill>
                <a:latin typeface="Arial" pitchFamily="34" charset="0"/>
                <a:ea typeface="ＭＳ Ｐゴシック" pitchFamily="34" charset="-128"/>
              </a:defRPr>
            </a:lvl2pPr>
            <a:lvl3pPr marL="1161974" indent="-232395">
              <a:defRPr sz="2400">
                <a:solidFill>
                  <a:schemeClr val="tx1"/>
                </a:solidFill>
                <a:latin typeface="Arial" pitchFamily="34" charset="0"/>
                <a:ea typeface="ＭＳ Ｐゴシック" pitchFamily="34" charset="-128"/>
              </a:defRPr>
            </a:lvl3pPr>
            <a:lvl4pPr marL="1626763" indent="-232395">
              <a:defRPr sz="2400">
                <a:solidFill>
                  <a:schemeClr val="tx1"/>
                </a:solidFill>
                <a:latin typeface="Arial" pitchFamily="34" charset="0"/>
                <a:ea typeface="ＭＳ Ｐゴシック" pitchFamily="34" charset="-128"/>
              </a:defRPr>
            </a:lvl4pPr>
            <a:lvl5pPr marL="2091553" indent="-232395">
              <a:defRPr sz="2400">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3E0753D-70B8-445A-945A-A048A0D81E0F}" type="slidenum">
              <a:rPr lang="en-US" sz="1200">
                <a:solidFill>
                  <a:prstClr val="black"/>
                </a:solidFill>
              </a:rPr>
              <a:pPr/>
              <a:t>25</a:t>
            </a:fld>
            <a:endParaRPr 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55283" indent="-290493">
              <a:defRPr sz="2400">
                <a:solidFill>
                  <a:schemeClr val="tx1"/>
                </a:solidFill>
                <a:latin typeface="Arial" pitchFamily="34" charset="0"/>
                <a:ea typeface="ＭＳ Ｐゴシック" pitchFamily="34" charset="-128"/>
              </a:defRPr>
            </a:lvl2pPr>
            <a:lvl3pPr marL="1161974" indent="-232395">
              <a:defRPr sz="2400">
                <a:solidFill>
                  <a:schemeClr val="tx1"/>
                </a:solidFill>
                <a:latin typeface="Arial" pitchFamily="34" charset="0"/>
                <a:ea typeface="ＭＳ Ｐゴシック" pitchFamily="34" charset="-128"/>
              </a:defRPr>
            </a:lvl3pPr>
            <a:lvl4pPr marL="1626763" indent="-232395">
              <a:defRPr sz="2400">
                <a:solidFill>
                  <a:schemeClr val="tx1"/>
                </a:solidFill>
                <a:latin typeface="Arial" pitchFamily="34" charset="0"/>
                <a:ea typeface="ＭＳ Ｐゴシック" pitchFamily="34" charset="-128"/>
              </a:defRPr>
            </a:lvl4pPr>
            <a:lvl5pPr marL="2091553" indent="-232395">
              <a:defRPr sz="2400">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BB517BB-8816-4461-8518-C2CF829B8A66}" type="slidenum">
              <a:rPr lang="en-US" sz="1200">
                <a:solidFill>
                  <a:prstClr val="black"/>
                </a:solidFill>
              </a:rPr>
              <a:pPr/>
              <a:t>26</a:t>
            </a:fld>
            <a:endParaRPr 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2B0DF-0EDB-41BA-AF56-199850EB7083}" type="slidenum">
              <a:rPr lang="en-US" smtClean="0"/>
              <a:pPr/>
              <a:t>33</a:t>
            </a:fld>
            <a:endParaRPr lang="en-US"/>
          </a:p>
        </p:txBody>
      </p:sp>
    </p:spTree>
    <p:extLst>
      <p:ext uri="{BB962C8B-B14F-4D97-AF65-F5344CB8AC3E}">
        <p14:creationId xmlns:p14="http://schemas.microsoft.com/office/powerpoint/2010/main" val="3929962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solidFill>
                  <a:prstClr val="black"/>
                </a:solidFill>
              </a:rPr>
              <a:pPr>
                <a:defRPr/>
              </a:pPr>
              <a:t>38</a:t>
            </a:fld>
            <a:endParaRPr lang="en-US" altLang="ja-JP">
              <a:solidFill>
                <a:prstClr val="black"/>
              </a:solidFill>
            </a:endParaRPr>
          </a:p>
        </p:txBody>
      </p:sp>
    </p:spTree>
    <p:extLst>
      <p:ext uri="{BB962C8B-B14F-4D97-AF65-F5344CB8AC3E}">
        <p14:creationId xmlns:p14="http://schemas.microsoft.com/office/powerpoint/2010/main" val="393829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2B0DF-0EDB-41BA-AF56-199850EB7083}" type="slidenum">
              <a:rPr lang="en-US" smtClean="0"/>
              <a:pPr/>
              <a:t>39</a:t>
            </a:fld>
            <a:endParaRPr lang="en-US"/>
          </a:p>
        </p:txBody>
      </p:sp>
    </p:spTree>
    <p:extLst>
      <p:ext uri="{BB962C8B-B14F-4D97-AF65-F5344CB8AC3E}">
        <p14:creationId xmlns:p14="http://schemas.microsoft.com/office/powerpoint/2010/main" val="209706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069">
              <a:defRPr/>
            </a:pPr>
            <a:r>
              <a:rPr lang="en-US" dirty="0">
                <a:ea typeface="Arial Unicode MS" pitchFamily="34" charset="-128"/>
                <a:cs typeface="Arial Unicode MS" pitchFamily="34" charset="-128"/>
              </a:rPr>
              <a:t>Comparison with </a:t>
            </a:r>
            <a:r>
              <a:rPr lang="en-US" dirty="0" err="1">
                <a:ea typeface="Arial Unicode MS" pitchFamily="34" charset="-128"/>
                <a:cs typeface="Arial Unicode MS" pitchFamily="34" charset="-128"/>
              </a:rPr>
              <a:t>Iter</a:t>
            </a:r>
            <a:r>
              <a:rPr lang="en-US" dirty="0">
                <a:ea typeface="Arial Unicode MS" pitchFamily="34" charset="-128"/>
                <a:cs typeface="Arial Unicode MS" pitchFamily="34" charset="-128"/>
              </a:rPr>
              <a:t> - using the </a:t>
            </a:r>
            <a:r>
              <a:rPr lang="en-US" dirty="0" err="1">
                <a:ea typeface="Arial Unicode MS" pitchFamily="34" charset="-128"/>
                <a:cs typeface="Arial Unicode MS" pitchFamily="34" charset="-128"/>
              </a:rPr>
              <a:t>rd</a:t>
            </a:r>
            <a:r>
              <a:rPr lang="en-US" dirty="0">
                <a:ea typeface="Arial Unicode MS" pitchFamily="34" charset="-128"/>
                <a:cs typeface="Arial Unicode MS" pitchFamily="34" charset="-128"/>
              </a:rPr>
              <a:t> phase for tech </a:t>
            </a:r>
            <a:r>
              <a:rPr lang="en-US" dirty="0" err="1">
                <a:ea typeface="Arial Unicode MS" pitchFamily="34" charset="-128"/>
                <a:cs typeface="Arial Unicode MS" pitchFamily="34" charset="-128"/>
              </a:rPr>
              <a:t>xfer</a:t>
            </a:r>
            <a:r>
              <a:rPr lang="en-US" dirty="0">
                <a:ea typeface="Arial Unicode MS" pitchFamily="34" charset="-128"/>
                <a:cs typeface="Arial Unicode MS" pitchFamily="34" charset="-128"/>
              </a:rPr>
              <a:t>. Models to be used for construction.</a:t>
            </a:r>
          </a:p>
          <a:p>
            <a:endParaRPr lang="en-US" dirty="0"/>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pPr>
                <a:defRPr/>
              </a:pPr>
              <a:t>40</a:t>
            </a:fld>
            <a:endParaRPr lang="en-US" altLang="ja-JP"/>
          </a:p>
        </p:txBody>
      </p:sp>
    </p:spTree>
    <p:extLst>
      <p:ext uri="{BB962C8B-B14F-4D97-AF65-F5344CB8AC3E}">
        <p14:creationId xmlns:p14="http://schemas.microsoft.com/office/powerpoint/2010/main" val="64160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Purpose </a:t>
            </a:r>
            <a:r>
              <a:rPr lang="en-US" sz="1200" kern="1200" dirty="0" err="1" smtClean="0">
                <a:solidFill>
                  <a:schemeClr val="tx1"/>
                </a:solidFill>
                <a:effectLst/>
                <a:latin typeface="Arial" charset="0"/>
                <a:ea typeface="+mn-ea"/>
                <a:cs typeface="+mn-cs"/>
              </a:rPr>
              <a:t>vs</a:t>
            </a:r>
            <a:r>
              <a:rPr lang="en-US" sz="1200" kern="1200" dirty="0" smtClean="0">
                <a:solidFill>
                  <a:schemeClr val="tx1"/>
                </a:solidFill>
                <a:effectLst/>
                <a:latin typeface="Arial" charset="0"/>
                <a:ea typeface="+mn-ea"/>
                <a:cs typeface="+mn-cs"/>
              </a:rPr>
              <a:t> benefit - to say.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Review - Tech transfer for issues ; successes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Outlook</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Marketing and tech </a:t>
            </a:r>
            <a:r>
              <a:rPr lang="en-US" sz="1200" kern="1200" dirty="0" err="1" smtClean="0">
                <a:solidFill>
                  <a:schemeClr val="tx1"/>
                </a:solidFill>
                <a:effectLst/>
                <a:latin typeface="Arial" charset="0"/>
                <a:ea typeface="+mn-ea"/>
                <a:cs typeface="+mn-cs"/>
              </a:rPr>
              <a:t>xfer</a:t>
            </a:r>
            <a:r>
              <a:rPr lang="en-US" sz="1200" kern="1200" dirty="0" smtClean="0">
                <a:solidFill>
                  <a:schemeClr val="tx1"/>
                </a:solidFill>
                <a:effectLst/>
                <a:latin typeface="Arial" charset="0"/>
                <a:ea typeface="+mn-ea"/>
                <a:cs typeface="+mn-cs"/>
              </a:rPr>
              <a:t> summary</a:t>
            </a:r>
          </a:p>
          <a:p>
            <a:r>
              <a:rPr lang="en-US" sz="1200" kern="1200" dirty="0" smtClean="0">
                <a:solidFill>
                  <a:schemeClr val="tx1"/>
                </a:solidFill>
                <a:effectLst/>
                <a:latin typeface="Arial" charset="0"/>
                <a:ea typeface="+mn-ea"/>
                <a:cs typeface="+mn-cs"/>
              </a:rPr>
              <a:t>TDP story. </a:t>
            </a:r>
          </a:p>
          <a:p>
            <a:r>
              <a:rPr lang="en-US" sz="1200" kern="1200" dirty="0" smtClean="0">
                <a:solidFill>
                  <a:schemeClr val="tx1"/>
                </a:solidFill>
                <a:effectLst/>
                <a:latin typeface="Arial" charset="0"/>
                <a:ea typeface="+mn-ea"/>
                <a:cs typeface="+mn-cs"/>
              </a:rPr>
              <a:t>App talks</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Issues</a:t>
            </a:r>
          </a:p>
          <a:p>
            <a:r>
              <a:rPr lang="en-US" sz="1200" kern="1200" dirty="0" smtClean="0">
                <a:solidFill>
                  <a:schemeClr val="tx1"/>
                </a:solidFill>
                <a:effectLst/>
                <a:latin typeface="Arial" charset="0"/>
                <a:ea typeface="+mn-ea"/>
                <a:cs typeface="+mn-cs"/>
              </a:rPr>
              <a:t>Work commissioned - </a:t>
            </a:r>
            <a:r>
              <a:rPr lang="en-US" sz="1200" kern="1200" dirty="0" err="1" smtClean="0">
                <a:solidFill>
                  <a:schemeClr val="tx1"/>
                </a:solidFill>
                <a:effectLst/>
                <a:latin typeface="Arial" charset="0"/>
                <a:ea typeface="+mn-ea"/>
                <a:cs typeface="+mn-cs"/>
              </a:rPr>
              <a:t>falc</a:t>
            </a:r>
            <a:r>
              <a:rPr lang="en-US" sz="1200" kern="1200" dirty="0" smtClean="0">
                <a:solidFill>
                  <a:schemeClr val="tx1"/>
                </a:solidFill>
                <a:effectLst/>
                <a:latin typeface="Arial" charset="0"/>
                <a:ea typeface="+mn-ea"/>
                <a:cs typeface="+mn-cs"/>
              </a:rPr>
              <a:t> - approach to spin-offs or transfer </a:t>
            </a:r>
          </a:p>
          <a:p>
            <a:r>
              <a:rPr lang="en-US" sz="1200" kern="1200" dirty="0" smtClean="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fld id="{7F22B0DF-0EDB-41BA-AF56-199850EB7083}" type="slidenum">
              <a:rPr lang="en-US" smtClean="0"/>
              <a:pPr/>
              <a:t>3</a:t>
            </a:fld>
            <a:endParaRPr lang="en-US"/>
          </a:p>
        </p:txBody>
      </p:sp>
    </p:spTree>
    <p:extLst>
      <p:ext uri="{BB962C8B-B14F-4D97-AF65-F5344CB8AC3E}">
        <p14:creationId xmlns:p14="http://schemas.microsoft.com/office/powerpoint/2010/main" val="22710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5CF92-D732-4001-8406-EF3397C5E021}" type="slidenum">
              <a:rPr lang="ja-JP" altLang="en-US"/>
              <a:pPr/>
              <a:t>8</a:t>
            </a:fld>
            <a:endParaRPr lang="en-US" altLang="ja-JP"/>
          </a:p>
        </p:txBody>
      </p:sp>
      <p:sp>
        <p:nvSpPr>
          <p:cNvPr id="1669122" name="Rectangle 2"/>
          <p:cNvSpPr>
            <a:spLocks noGrp="1" noRot="1" noChangeAspect="1" noChangeArrowheads="1" noTextEdit="1"/>
          </p:cNvSpPr>
          <p:nvPr>
            <p:ph type="sldImg"/>
          </p:nvPr>
        </p:nvSpPr>
        <p:spPr>
          <a:ln/>
        </p:spPr>
      </p:sp>
      <p:sp>
        <p:nvSpPr>
          <p:cNvPr id="1669123" name="Rectangle 3"/>
          <p:cNvSpPr>
            <a:spLocks noGrp="1" noChangeArrowheads="1"/>
          </p:cNvSpPr>
          <p:nvPr>
            <p:ph type="body" idx="1"/>
          </p:nvPr>
        </p:nvSpPr>
        <p:spPr/>
        <p:txBody>
          <a:bodyPr/>
          <a:lstStyle/>
          <a:p>
            <a:r>
              <a:rPr lang="en-US" dirty="0" smtClean="0"/>
              <a:t>Mamoru</a:t>
            </a:r>
            <a:r>
              <a:rPr lang="en-US" baseline="0" dirty="0" smtClean="0"/>
              <a:t> </a:t>
            </a:r>
            <a:r>
              <a:rPr lang="en-US" baseline="0" dirty="0" err="1" smtClean="0"/>
              <a:t>Horiuchi</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pPr>
                <a:defRPr/>
              </a:pPr>
              <a:t>9</a:t>
            </a:fld>
            <a:endParaRPr lang="en-US" altLang="ja-JP"/>
          </a:p>
        </p:txBody>
      </p:sp>
    </p:spTree>
    <p:extLst>
      <p:ext uri="{BB962C8B-B14F-4D97-AF65-F5344CB8AC3E}">
        <p14:creationId xmlns:p14="http://schemas.microsoft.com/office/powerpoint/2010/main" val="76206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pPr>
                <a:defRPr/>
              </a:pPr>
              <a:t>10</a:t>
            </a:fld>
            <a:endParaRPr lang="en-US" altLang="ja-JP"/>
          </a:p>
        </p:txBody>
      </p:sp>
    </p:spTree>
    <p:extLst>
      <p:ext uri="{BB962C8B-B14F-4D97-AF65-F5344CB8AC3E}">
        <p14:creationId xmlns:p14="http://schemas.microsoft.com/office/powerpoint/2010/main" val="377789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pPr>
                <a:defRPr/>
              </a:pPr>
              <a:t>13</a:t>
            </a:fld>
            <a:endParaRPr lang="en-US" altLang="ja-JP"/>
          </a:p>
        </p:txBody>
      </p:sp>
    </p:spTree>
    <p:extLst>
      <p:ext uri="{BB962C8B-B14F-4D97-AF65-F5344CB8AC3E}">
        <p14:creationId xmlns:p14="http://schemas.microsoft.com/office/powerpoint/2010/main" val="366255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solidFill>
                  <a:prstClr val="black"/>
                </a:solidFill>
              </a:rPr>
              <a:pPr>
                <a:defRPr/>
              </a:pPr>
              <a:t>14</a:t>
            </a:fld>
            <a:endParaRPr lang="en-US" altLang="ja-JP">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2F6F1-5145-4D5A-9350-7DDC159EA2D9}" type="slidenum">
              <a:rPr lang="ja-JP" altLang="en-US" smtClean="0"/>
              <a:pPr>
                <a:defRPr/>
              </a:pPr>
              <a:t>19</a:t>
            </a:fld>
            <a:endParaRPr lang="en-US" altLang="ja-JP"/>
          </a:p>
        </p:txBody>
      </p:sp>
    </p:spTree>
    <p:extLst>
      <p:ext uri="{BB962C8B-B14F-4D97-AF65-F5344CB8AC3E}">
        <p14:creationId xmlns:p14="http://schemas.microsoft.com/office/powerpoint/2010/main" val="336642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6CDFC-BC85-154D-84B0-E914DD43270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6618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20383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59626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19200"/>
            <a:ext cx="8077200" cy="4876800"/>
          </a:xfrm>
        </p:spPr>
        <p:txBody>
          <a:bodyPr/>
          <a:lstStyle/>
          <a:p>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58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981200"/>
            <a:ext cx="38158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033846" y="6400800"/>
            <a:ext cx="1625112" cy="457200"/>
          </a:xfrm>
          <a:prstGeom prst="rect">
            <a:avLst/>
          </a:prstGeom>
        </p:spPr>
        <p:txBody>
          <a:bodyPr/>
          <a:lstStyle>
            <a:lvl1pPr>
              <a:defRPr/>
            </a:lvl1pPr>
          </a:lstStyle>
          <a:p>
            <a:fld id="{0A231A9F-3D59-4639-A2BC-ED9056A8B7E2}" type="datetime1">
              <a:rPr lang="de-DE"/>
              <a:pPr/>
              <a:t>30.10.2012</a:t>
            </a:fld>
            <a:endParaRPr lang="de-DE"/>
          </a:p>
        </p:txBody>
      </p:sp>
      <p:sp>
        <p:nvSpPr>
          <p:cNvPr id="6" name="Footer Placeholder 5"/>
          <p:cNvSpPr>
            <a:spLocks noGrp="1"/>
          </p:cNvSpPr>
          <p:nvPr>
            <p:ph type="ftr" sz="quarter" idx="11"/>
          </p:nvPr>
        </p:nvSpPr>
        <p:spPr>
          <a:xfrm>
            <a:off x="633046" y="6400800"/>
            <a:ext cx="2743200" cy="457200"/>
          </a:xfrm>
        </p:spPr>
        <p:txBody>
          <a:bodyPr/>
          <a:lstStyle>
            <a:lvl1pPr>
              <a:defRPr/>
            </a:lvl1pPr>
          </a:lstStyle>
          <a:p>
            <a:r>
              <a:rPr lang="de-DE"/>
              <a:t>Lutz Lilje   DESY -MPY-</a:t>
            </a:r>
          </a:p>
        </p:txBody>
      </p:sp>
      <p:sp>
        <p:nvSpPr>
          <p:cNvPr id="7" name="Slide Number Placeholder 6"/>
          <p:cNvSpPr>
            <a:spLocks noGrp="1"/>
          </p:cNvSpPr>
          <p:nvPr>
            <p:ph type="sldNum" sz="quarter" idx="12"/>
          </p:nvPr>
        </p:nvSpPr>
        <p:spPr>
          <a:xfrm>
            <a:off x="4114800" y="6248400"/>
            <a:ext cx="1905000" cy="457200"/>
          </a:xfrm>
        </p:spPr>
        <p:txBody>
          <a:bodyPr/>
          <a:lstStyle>
            <a:lvl1pPr>
              <a:defRPr/>
            </a:lvl1pPr>
          </a:lstStyle>
          <a:p>
            <a:fld id="{F24F0CA9-5653-4FBA-ADB4-BD2C30C0FB1B}" type="slidenum">
              <a:rPr lang="de-DE"/>
              <a:pPr/>
              <a:t>‹#›</a:t>
            </a:fld>
            <a:endParaRPr lang="de-DE">
              <a:latin typeface="Times New Roman" pitchFamily="18" charset="0"/>
            </a:endParaRPr>
          </a:p>
        </p:txBody>
      </p:sp>
    </p:spTree>
    <p:extLst>
      <p:ext uri="{BB962C8B-B14F-4D97-AF65-F5344CB8AC3E}">
        <p14:creationId xmlns:p14="http://schemas.microsoft.com/office/powerpoint/2010/main" val="370264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808521"/>
            <a:ext cx="9144000" cy="5553777"/>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pitchFamily="18" charset="0"/>
              <a:ea typeface="+mn-ea"/>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noFill/>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5023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0" y="814812"/>
            <a:ext cx="9144000" cy="55497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512127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p:nvSpPr>
        <p:spPr bwMode="auto">
          <a:xfrm>
            <a:off x="0" y="820132"/>
            <a:ext cx="9144000" cy="5542961"/>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Times" pitchFamily="18" charset="0"/>
              <a:ea typeface="+mn-ea"/>
            </a:endParaRPr>
          </a:p>
        </p:txBody>
      </p:sp>
      <p:sp>
        <p:nvSpPr>
          <p:cNvPr id="2" name="Title 1"/>
          <p:cNvSpPr>
            <a:spLocks noGrp="1"/>
          </p:cNvSpPr>
          <p:nvPr>
            <p:ph type="title"/>
          </p:nvPr>
        </p:nvSpPr>
        <p:spPr>
          <a:xfrm>
            <a:off x="722313" y="4406900"/>
            <a:ext cx="7772400" cy="1362075"/>
          </a:xfrm>
        </p:spPr>
        <p:txBody>
          <a:bodyPr anchor="t"/>
          <a:lstStyle>
            <a:lvl1pPr algn="l">
              <a:defRPr sz="3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noFill/>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2331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015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3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83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400">
                <a:latin typeface="Trebuchet MS" pitchFamily="34" charset="0"/>
              </a:defRPr>
            </a:lvl1pPr>
          </a:lstStyle>
          <a:p>
            <a:fld id="{46D7A3A9-117E-4EF5-82A3-3CC7D0AB76B5}" type="slidenum">
              <a:rPr lang="en-US" smtClean="0"/>
              <a:pPr/>
              <a:t>‹#›</a:t>
            </a:fld>
            <a:endParaRPr lang="en-US" dirty="0"/>
          </a:p>
        </p:txBody>
      </p:sp>
      <p:sp>
        <p:nvSpPr>
          <p:cNvPr id="5" name="Footer Placeholder 4"/>
          <p:cNvSpPr>
            <a:spLocks noGrp="1"/>
          </p:cNvSpPr>
          <p:nvPr>
            <p:ph type="ftr" sz="quarter" idx="11"/>
          </p:nvPr>
        </p:nvSpPr>
        <p:spPr/>
        <p:txBody>
          <a:bodyPr/>
          <a:lstStyle>
            <a:lvl1pPr>
              <a:defRPr sz="1400">
                <a:latin typeface="Trebuchet MS" pitchFamily="34" charset="0"/>
              </a:defRPr>
            </a:lvl1pPr>
          </a:lstStyle>
          <a:p>
            <a:r>
              <a:rPr lang="en-US" smtClean="0"/>
              <a:t>IEEE LC (M. Ross, SLAC)</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8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0513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3924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216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5961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914400"/>
            <a:ext cx="9144000" cy="5410200"/>
          </a:xfrm>
        </p:spPr>
        <p:txBody>
          <a:bodyPr/>
          <a:lstStyle/>
          <a:p>
            <a:r>
              <a:rPr lang="en-US" smtClean="0"/>
              <a:t>Click icon to add table</a:t>
            </a:r>
            <a:endParaRPr lang="en-US" dirty="0"/>
          </a:p>
        </p:txBody>
      </p:sp>
    </p:spTree>
    <p:extLst>
      <p:ext uri="{BB962C8B-B14F-4D97-AF65-F5344CB8AC3E}">
        <p14:creationId xmlns:p14="http://schemas.microsoft.com/office/powerpoint/2010/main" val="673360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638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CBC104-7F79-4293-97DE-8DDF53E3721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7969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EEE78-98D9-4DA9-814B-26DFFCF81B5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0438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02CAE9-BADA-48C6-8770-B4E7B93B92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18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p>
            <a:fld id="{46D7A3A9-117E-4EF5-82A3-3CC7D0AB76B5}" type="slidenum">
              <a:rPr lang="en-US" smtClean="0"/>
              <a:pPr/>
              <a:t>‹#›</a:t>
            </a:fld>
            <a:endParaRPr lang="en-US"/>
          </a:p>
        </p:txBody>
      </p:sp>
      <p:sp>
        <p:nvSpPr>
          <p:cNvPr id="5" name="Footer Placeholder 4"/>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EBD9D6-E731-4B85-B92F-69D5C4C8FD3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6345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93A8F7-0AA8-4BA0-A2B2-8B633E77A7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8163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27C51A-0DDD-4A4B-8C41-C278878CBE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3711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4B9279-05D5-4459-8BF9-F31D28BF7F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3824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3B7470-374A-4D51-AA25-D5042E9E83F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7478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39B322-FEEB-4101-B9C0-C251BA2AB2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8123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2FF688-61CD-4D62-8A89-CBAE1D6044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921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4DBC4A-A4CC-454A-8462-26AC57D46E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6644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lccol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400"/>
            <a:ext cx="1219200" cy="796925"/>
          </a:xfrm>
          <a:prstGeom prst="rect">
            <a:avLst/>
          </a:prstGeom>
          <a:noFill/>
          <a:ln w="9525">
            <a:noFill/>
            <a:miter lim="800000"/>
            <a:headEnd/>
            <a:tailEnd/>
          </a:ln>
        </p:spPr>
      </p:pic>
      <p:pic>
        <p:nvPicPr>
          <p:cNvPr id="5" name="Picture 7" descr="1024_greendot_divi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838200"/>
            <a:ext cx="7848600" cy="153988"/>
          </a:xfrm>
          <a:prstGeom prst="rect">
            <a:avLst/>
          </a:prstGeom>
          <a:noFill/>
          <a:ln w="9525">
            <a:noFill/>
            <a:miter lim="800000"/>
            <a:headEnd/>
            <a:tailEnd/>
          </a:ln>
        </p:spPr>
      </p:pic>
      <p:sp>
        <p:nvSpPr>
          <p:cNvPr id="6" name="Text Box 8"/>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fontAlgn="auto">
              <a:spcBef>
                <a:spcPct val="50000"/>
              </a:spcBef>
              <a:spcAft>
                <a:spcPts val="0"/>
              </a:spcAft>
              <a:defRPr/>
            </a:pPr>
            <a:endParaRPr lang="en-US" sz="2400">
              <a:solidFill>
                <a:srgbClr val="000000"/>
              </a:solidFill>
              <a:latin typeface="Arial"/>
              <a:ea typeface="Arial Unicode MS"/>
            </a:endParaRPr>
          </a:p>
        </p:txBody>
      </p:sp>
      <p:sp>
        <p:nvSpPr>
          <p:cNvPr id="7" name="Text Box 9"/>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fontAlgn="auto">
              <a:spcBef>
                <a:spcPct val="50000"/>
              </a:spcBef>
              <a:spcAft>
                <a:spcPts val="0"/>
              </a:spcAft>
              <a:defRPr/>
            </a:pPr>
            <a:endParaRPr lang="en-US" sz="2400">
              <a:solidFill>
                <a:srgbClr val="000000"/>
              </a:solidFill>
              <a:latin typeface="Arial"/>
              <a:ea typeface="Arial Unicode MS"/>
            </a:endParaRPr>
          </a:p>
        </p:txBody>
      </p:sp>
      <p:pic>
        <p:nvPicPr>
          <p:cNvPr id="8" name="Picture 11" descr="1024_greendot_divid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096000"/>
            <a:ext cx="9144000" cy="179388"/>
          </a:xfrm>
          <a:prstGeom prst="rect">
            <a:avLst/>
          </a:prstGeom>
          <a:noFill/>
          <a:ln w="9525">
            <a:noFill/>
            <a:miter lim="800000"/>
            <a:headEnd/>
            <a:tailEnd/>
          </a:ln>
        </p:spPr>
      </p:pic>
      <p:sp>
        <p:nvSpPr>
          <p:cNvPr id="512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GB"/>
          </a:p>
        </p:txBody>
      </p:sp>
      <p:sp>
        <p:nvSpPr>
          <p:cNvPr id="5130" name="Rectangle 10"/>
          <p:cNvSpPr>
            <a:spLocks noGrp="1" noChangeArrowheads="1"/>
          </p:cNvSpPr>
          <p:nvPr>
            <p:ph type="ctrTitle"/>
          </p:nvPr>
        </p:nvSpPr>
        <p:spPr>
          <a:xfrm>
            <a:off x="762000" y="2286000"/>
            <a:ext cx="7772400" cy="1143000"/>
          </a:xfrm>
        </p:spPr>
        <p:txBody>
          <a:bodyPr/>
          <a:lstStyle>
            <a:lvl1pPr>
              <a:defRPr sz="4800"/>
            </a:lvl1pPr>
          </a:lstStyle>
          <a:p>
            <a:r>
              <a:rPr lang="en-US" smtClean="0"/>
              <a:t>Click to edit Master title style</a:t>
            </a:r>
            <a:endParaRPr lang="en-GB"/>
          </a:p>
        </p:txBody>
      </p:sp>
      <p:sp>
        <p:nvSpPr>
          <p:cNvPr id="9" name="Rectangle 3"/>
          <p:cNvSpPr>
            <a:spLocks noGrp="1" noChangeArrowheads="1"/>
          </p:cNvSpPr>
          <p:nvPr>
            <p:ph type="dt" sz="half" idx="10"/>
          </p:nvPr>
        </p:nvSpPr>
        <p:spPr>
          <a:xfrm>
            <a:off x="0" y="6248400"/>
            <a:ext cx="3124200" cy="457200"/>
          </a:xfrm>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r>
              <a:rPr lang="en-US" smtClean="0"/>
              <a:t>Advances in SCRF for ILC</a:t>
            </a:r>
            <a:endParaRPr lang="en-US"/>
          </a:p>
        </p:txBody>
      </p:sp>
      <p:sp>
        <p:nvSpPr>
          <p:cNvPr id="11" name="Rectangle 5"/>
          <p:cNvSpPr>
            <a:spLocks noGrp="1" noChangeArrowheads="1"/>
          </p:cNvSpPr>
          <p:nvPr>
            <p:ph type="sldNum" sz="quarter" idx="12"/>
          </p:nvPr>
        </p:nvSpPr>
        <p:spPr>
          <a:xfrm>
            <a:off x="6553200" y="6248400"/>
            <a:ext cx="2362200" cy="457200"/>
          </a:xfrm>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08754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b="1"/>
            </a:lvl1pPr>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41551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396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143000"/>
            <a:ext cx="396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903001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56951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9"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197912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5"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53094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4"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56532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28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6437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46876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A. Yamamoto, ASC-2012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Advances in SCRF for ILC</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35726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8975"/>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A. Yamamoto, ASC-2012</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Advances in SCRF for ILC</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0CE37E2-33CB-034B-AFDB-6541EBF5F3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1970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6D7A3A9-117E-4EF5-82A3-3CC7D0AB76B5}" type="slidenum">
              <a:rPr lang="en-US" smtClean="0"/>
              <a:pPr/>
              <a:t>‹#›</a:t>
            </a:fld>
            <a:endParaRPr lang="en-US"/>
          </a:p>
        </p:txBody>
      </p:sp>
      <p:sp>
        <p:nvSpPr>
          <p:cNvPr id="8" name="Footer Placeholder 7"/>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02403" name="Rectangle 3"/>
          <p:cNvSpPr>
            <a:spLocks noGrp="1" noChangeArrowheads="1"/>
          </p:cNvSpPr>
          <p:nvPr>
            <p:ph type="dt" sz="half" idx="2"/>
          </p:nvPr>
        </p:nvSpPr>
        <p:spPr>
          <a:xfrm>
            <a:off x="685800" y="6248400"/>
            <a:ext cx="1905000" cy="457200"/>
          </a:xfrm>
        </p:spPr>
        <p:txBody>
          <a:bodyPr/>
          <a:lstStyle>
            <a:lvl1pPr>
              <a:defRPr/>
            </a:lvl1pPr>
          </a:lstStyle>
          <a:p>
            <a:r>
              <a:rPr lang="en-US" smtClean="0">
                <a:solidFill>
                  <a:srgbClr val="000000"/>
                </a:solidFill>
              </a:rPr>
              <a:t>Rongli Geng</a:t>
            </a:r>
            <a:endParaRPr lang="en-US">
              <a:solidFill>
                <a:srgbClr val="000000"/>
              </a:solidFill>
            </a:endParaRPr>
          </a:p>
        </p:txBody>
      </p:sp>
      <p:sp>
        <p:nvSpPr>
          <p:cNvPr id="102404" name="Rectangle 4"/>
          <p:cNvSpPr>
            <a:spLocks noGrp="1" noChangeArrowheads="1"/>
          </p:cNvSpPr>
          <p:nvPr>
            <p:ph type="ftr" sz="quarter" idx="3"/>
          </p:nvPr>
        </p:nvSpPr>
        <p:spPr>
          <a:xfrm>
            <a:off x="3124200" y="6248400"/>
            <a:ext cx="2895600" cy="457200"/>
          </a:xfrm>
        </p:spPr>
        <p:txBody>
          <a:bodyPr/>
          <a:lstStyle>
            <a:lvl1pPr>
              <a:defRPr/>
            </a:lvl1pPr>
          </a:lstStyle>
          <a:p>
            <a:r>
              <a:rPr lang="en-US" smtClean="0"/>
              <a:t>LCWS12, 10/22-26, 2012</a:t>
            </a:r>
            <a:endParaRPr lang="en-US"/>
          </a:p>
        </p:txBody>
      </p:sp>
      <p:sp>
        <p:nvSpPr>
          <p:cNvPr id="102405" name="Rectangle 5"/>
          <p:cNvSpPr>
            <a:spLocks noGrp="1" noChangeArrowheads="1"/>
          </p:cNvSpPr>
          <p:nvPr>
            <p:ph type="sldNum" sz="quarter" idx="4"/>
          </p:nvPr>
        </p:nvSpPr>
        <p:spPr>
          <a:xfrm>
            <a:off x="6553200" y="6248400"/>
            <a:ext cx="1905000" cy="457200"/>
          </a:xfrm>
        </p:spPr>
        <p:txBody>
          <a:bodyPr/>
          <a:lstStyle>
            <a:lvl1pPr>
              <a:defRPr/>
            </a:lvl1pPr>
          </a:lstStyle>
          <a:p>
            <a:fld id="{978FCE88-E1A4-BB43-B2F0-98E29ABAA41E}" type="slidenum">
              <a:rPr lang="en-US">
                <a:solidFill>
                  <a:srgbClr val="000000"/>
                </a:solidFill>
              </a:rPr>
              <a:pPr/>
              <a:t>‹#›</a:t>
            </a:fld>
            <a:endParaRPr lang="en-US">
              <a:solidFill>
                <a:srgbClr val="000000"/>
              </a:solidFill>
            </a:endParaRPr>
          </a:p>
        </p:txBody>
      </p:sp>
      <p:pic>
        <p:nvPicPr>
          <p:cNvPr id="102407" name="Picture 7" descr="N:\Fermi\ILCRedesign\ilccolor.tif"/>
          <p:cNvPicPr>
            <a:picLocks noChangeAspect="1" noChangeArrowheads="1"/>
          </p:cNvPicPr>
          <p:nvPr userDrawn="1"/>
        </p:nvPicPr>
        <p:blipFill>
          <a:blip r:embed="rId2"/>
          <a:srcRect/>
          <a:stretch>
            <a:fillRect/>
          </a:stretch>
        </p:blipFill>
        <p:spPr bwMode="auto">
          <a:xfrm>
            <a:off x="0" y="0"/>
            <a:ext cx="1219200" cy="796925"/>
          </a:xfrm>
          <a:prstGeom prst="rect">
            <a:avLst/>
          </a:prstGeom>
          <a:noFill/>
        </p:spPr>
      </p:pic>
      <p:pic>
        <p:nvPicPr>
          <p:cNvPr id="102408" name="Picture 8" descr="C:\Documents and Settings\kevin\My Documents\1024_greendot_divider.jpg"/>
          <p:cNvPicPr>
            <a:picLocks noChangeAspect="1" noChangeArrowheads="1"/>
          </p:cNvPicPr>
          <p:nvPr userDrawn="1"/>
        </p:nvPicPr>
        <p:blipFill>
          <a:blip r:embed="rId3"/>
          <a:srcRect/>
          <a:stretch>
            <a:fillRect/>
          </a:stretch>
        </p:blipFill>
        <p:spPr bwMode="auto">
          <a:xfrm>
            <a:off x="1295400" y="685800"/>
            <a:ext cx="7848600" cy="153988"/>
          </a:xfrm>
          <a:prstGeom prst="rect">
            <a:avLst/>
          </a:prstGeom>
          <a:noFill/>
        </p:spPr>
      </p:pic>
      <p:sp>
        <p:nvSpPr>
          <p:cNvPr id="102409" name="Text Box 9"/>
          <p:cNvSpPr txBox="1">
            <a:spLocks noChangeArrowheads="1"/>
          </p:cNvSpPr>
          <p:nvPr userDrawn="1"/>
        </p:nvSpPr>
        <p:spPr bwMode="auto">
          <a:xfrm>
            <a:off x="1295400" y="0"/>
            <a:ext cx="76200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pPr>
            <a:endParaRPr lang="en-US" sz="2400">
              <a:solidFill>
                <a:srgbClr val="000000"/>
              </a:solidFill>
              <a:latin typeface="Arial" charset="0"/>
              <a:ea typeface="Arial Unicode MS" charset="0"/>
            </a:endParaRPr>
          </a:p>
        </p:txBody>
      </p:sp>
      <p:sp>
        <p:nvSpPr>
          <p:cNvPr id="102410" name="Text Box 10"/>
          <p:cNvSpPr txBox="1">
            <a:spLocks noChangeArrowheads="1"/>
          </p:cNvSpPr>
          <p:nvPr userDrawn="1"/>
        </p:nvSpPr>
        <p:spPr bwMode="auto">
          <a:xfrm>
            <a:off x="1828800" y="0"/>
            <a:ext cx="66294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pPr>
            <a:endParaRPr lang="en-US" sz="2400">
              <a:solidFill>
                <a:srgbClr val="000000"/>
              </a:solidFill>
              <a:latin typeface="Arial" charset="0"/>
              <a:ea typeface="Arial Unicode MS" charset="0"/>
            </a:endParaRPr>
          </a:p>
        </p:txBody>
      </p:sp>
      <p:sp>
        <p:nvSpPr>
          <p:cNvPr id="102411" name="Rectangle 11"/>
          <p:cNvSpPr>
            <a:spLocks noGrp="1" noChangeArrowheads="1"/>
          </p:cNvSpPr>
          <p:nvPr>
            <p:ph type="ctrTitle"/>
          </p:nvPr>
        </p:nvSpPr>
        <p:spPr>
          <a:xfrm>
            <a:off x="762000" y="2286000"/>
            <a:ext cx="7772400" cy="1143000"/>
          </a:xfrm>
        </p:spPr>
        <p:txBody>
          <a:bodyPr/>
          <a:lstStyle>
            <a:lvl1pPr>
              <a:defRPr sz="4800"/>
            </a:lvl1pPr>
          </a:lstStyle>
          <a:p>
            <a:r>
              <a:rPr lang="en-US"/>
              <a:t>Click to edit Master title style</a:t>
            </a:r>
          </a:p>
        </p:txBody>
      </p:sp>
      <p:pic>
        <p:nvPicPr>
          <p:cNvPr id="102412" name="Picture 12" descr="C:\Documents and Settings\kevin\My Documents\1024_greendot_divider.jpg"/>
          <p:cNvPicPr>
            <a:picLocks noChangeAspect="1" noChangeArrowheads="1"/>
          </p:cNvPicPr>
          <p:nvPr userDrawn="1"/>
        </p:nvPicPr>
        <p:blipFill>
          <a:blip r:embed="rId3"/>
          <a:srcRect/>
          <a:stretch>
            <a:fillRect/>
          </a:stretch>
        </p:blipFill>
        <p:spPr bwMode="auto">
          <a:xfrm>
            <a:off x="0" y="6096000"/>
            <a:ext cx="9144000" cy="179388"/>
          </a:xfrm>
          <a:prstGeom prst="rect">
            <a:avLst/>
          </a:prstGeom>
          <a:noFill/>
        </p:spPr>
      </p:pic>
    </p:spTree>
    <p:extLst>
      <p:ext uri="{BB962C8B-B14F-4D97-AF65-F5344CB8AC3E}">
        <p14:creationId xmlns:p14="http://schemas.microsoft.com/office/powerpoint/2010/main" val="1905725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LCWS12, 10/22-26, 2012</a:t>
            </a:r>
            <a:endParaRPr lang="en-US"/>
          </a:p>
        </p:txBody>
      </p:sp>
      <p:sp>
        <p:nvSpPr>
          <p:cNvPr id="6" name="Slide Number Placeholder 5"/>
          <p:cNvSpPr>
            <a:spLocks noGrp="1"/>
          </p:cNvSpPr>
          <p:nvPr>
            <p:ph type="sldNum" sz="quarter" idx="12"/>
          </p:nvPr>
        </p:nvSpPr>
        <p:spPr/>
        <p:txBody>
          <a:bodyPr/>
          <a:lstStyle>
            <a:lvl1pPr>
              <a:defRPr smtClean="0"/>
            </a:lvl1pPr>
          </a:lstStyle>
          <a:p>
            <a:fld id="{D6ABC78E-40B4-684F-889A-573585B42F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495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LCWS12, 10/22-26, 2012</a:t>
            </a:r>
            <a:endParaRPr lang="en-US"/>
          </a:p>
        </p:txBody>
      </p:sp>
      <p:sp>
        <p:nvSpPr>
          <p:cNvPr id="6" name="Slide Number Placeholder 5"/>
          <p:cNvSpPr>
            <a:spLocks noGrp="1"/>
          </p:cNvSpPr>
          <p:nvPr>
            <p:ph type="sldNum" sz="quarter" idx="12"/>
          </p:nvPr>
        </p:nvSpPr>
        <p:spPr/>
        <p:txBody>
          <a:bodyPr/>
          <a:lstStyle>
            <a:lvl1pPr>
              <a:defRPr smtClean="0"/>
            </a:lvl1pPr>
          </a:lstStyle>
          <a:p>
            <a:fld id="{F3E0302D-8399-3B43-8CEE-0AA1B92C9D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28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LCWS12, 10/22-26, 2012</a:t>
            </a:r>
            <a:endParaRPr lang="en-US"/>
          </a:p>
        </p:txBody>
      </p:sp>
      <p:sp>
        <p:nvSpPr>
          <p:cNvPr id="7" name="Slide Number Placeholder 6"/>
          <p:cNvSpPr>
            <a:spLocks noGrp="1"/>
          </p:cNvSpPr>
          <p:nvPr>
            <p:ph type="sldNum" sz="quarter" idx="12"/>
          </p:nvPr>
        </p:nvSpPr>
        <p:spPr/>
        <p:txBody>
          <a:bodyPr/>
          <a:lstStyle>
            <a:lvl1pPr>
              <a:defRPr smtClean="0"/>
            </a:lvl1pPr>
          </a:lstStyle>
          <a:p>
            <a:fld id="{A4DE09F4-5F6E-2A4E-9653-099E3DF740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351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smtClean="0"/>
              <a:t>LCWS12, 10/22-26, 2012</a:t>
            </a:r>
            <a:endParaRPr lang="en-US"/>
          </a:p>
        </p:txBody>
      </p:sp>
      <p:sp>
        <p:nvSpPr>
          <p:cNvPr id="9" name="Slide Number Placeholder 8"/>
          <p:cNvSpPr>
            <a:spLocks noGrp="1"/>
          </p:cNvSpPr>
          <p:nvPr>
            <p:ph type="sldNum" sz="quarter" idx="12"/>
          </p:nvPr>
        </p:nvSpPr>
        <p:spPr/>
        <p:txBody>
          <a:bodyPr/>
          <a:lstStyle>
            <a:lvl1pPr>
              <a:defRPr smtClean="0"/>
            </a:lvl1pPr>
          </a:lstStyle>
          <a:p>
            <a:fld id="{33378E72-DC1C-1746-BE48-4D4F4F7AA2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411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smtClean="0"/>
              <a:t>LCWS12, 10/22-26, 2012</a:t>
            </a:r>
            <a:endParaRPr lang="en-US"/>
          </a:p>
        </p:txBody>
      </p:sp>
      <p:sp>
        <p:nvSpPr>
          <p:cNvPr id="5" name="Slide Number Placeholder 4"/>
          <p:cNvSpPr>
            <a:spLocks noGrp="1"/>
          </p:cNvSpPr>
          <p:nvPr>
            <p:ph type="sldNum" sz="quarter" idx="12"/>
          </p:nvPr>
        </p:nvSpPr>
        <p:spPr/>
        <p:txBody>
          <a:bodyPr/>
          <a:lstStyle>
            <a:lvl1pPr>
              <a:defRPr smtClean="0"/>
            </a:lvl1pPr>
          </a:lstStyle>
          <a:p>
            <a:fld id="{E07BA536-4BB2-1E4D-ABC2-316A4C7218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4311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smtClean="0"/>
              <a:t>LCWS12, 10/22-26, 2012</a:t>
            </a:r>
            <a:endParaRPr lang="en-US"/>
          </a:p>
        </p:txBody>
      </p:sp>
      <p:sp>
        <p:nvSpPr>
          <p:cNvPr id="4" name="Slide Number Placeholder 3"/>
          <p:cNvSpPr>
            <a:spLocks noGrp="1"/>
          </p:cNvSpPr>
          <p:nvPr>
            <p:ph type="sldNum" sz="quarter" idx="12"/>
          </p:nvPr>
        </p:nvSpPr>
        <p:spPr/>
        <p:txBody>
          <a:bodyPr/>
          <a:lstStyle>
            <a:lvl1pPr>
              <a:defRPr smtClean="0"/>
            </a:lvl1pPr>
          </a:lstStyle>
          <a:p>
            <a:fld id="{4916C211-6457-9E42-92D8-FCF264DCA2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9115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LCWS12, 10/22-26, 2012</a:t>
            </a:r>
            <a:endParaRPr lang="en-US"/>
          </a:p>
        </p:txBody>
      </p:sp>
      <p:sp>
        <p:nvSpPr>
          <p:cNvPr id="7" name="Slide Number Placeholder 6"/>
          <p:cNvSpPr>
            <a:spLocks noGrp="1"/>
          </p:cNvSpPr>
          <p:nvPr>
            <p:ph type="sldNum" sz="quarter" idx="12"/>
          </p:nvPr>
        </p:nvSpPr>
        <p:spPr/>
        <p:txBody>
          <a:bodyPr/>
          <a:lstStyle>
            <a:lvl1pPr>
              <a:defRPr smtClean="0"/>
            </a:lvl1pPr>
          </a:lstStyle>
          <a:p>
            <a:fld id="{C1873CA8-A16B-0F4B-BD89-29BA236CF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55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LCWS12, 10/22-26, 2012</a:t>
            </a:r>
            <a:endParaRPr lang="en-US"/>
          </a:p>
        </p:txBody>
      </p:sp>
      <p:sp>
        <p:nvSpPr>
          <p:cNvPr id="7" name="Slide Number Placeholder 6"/>
          <p:cNvSpPr>
            <a:spLocks noGrp="1"/>
          </p:cNvSpPr>
          <p:nvPr>
            <p:ph type="sldNum" sz="quarter" idx="12"/>
          </p:nvPr>
        </p:nvSpPr>
        <p:spPr/>
        <p:txBody>
          <a:bodyPr/>
          <a:lstStyle>
            <a:lvl1pPr>
              <a:defRPr smtClean="0"/>
            </a:lvl1pPr>
          </a:lstStyle>
          <a:p>
            <a:fld id="{FAEABDC4-A440-DF4D-B3C4-982A60E859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417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LCWS12, 10/22-26, 2012</a:t>
            </a:r>
            <a:endParaRPr lang="en-US"/>
          </a:p>
        </p:txBody>
      </p:sp>
      <p:sp>
        <p:nvSpPr>
          <p:cNvPr id="6" name="Slide Number Placeholder 5"/>
          <p:cNvSpPr>
            <a:spLocks noGrp="1"/>
          </p:cNvSpPr>
          <p:nvPr>
            <p:ph type="sldNum" sz="quarter" idx="12"/>
          </p:nvPr>
        </p:nvSpPr>
        <p:spPr/>
        <p:txBody>
          <a:bodyPr/>
          <a:lstStyle>
            <a:lvl1pPr>
              <a:defRPr smtClean="0"/>
            </a:lvl1pPr>
          </a:lstStyle>
          <a:p>
            <a:fld id="{5A75148B-17B7-8645-95F1-79BCD40C20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1003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46D7A3A9-117E-4EF5-82A3-3CC7D0AB76B5}" type="slidenum">
              <a:rPr lang="en-US" smtClean="0"/>
              <a:pPr/>
              <a:t>‹#›</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Rongli Geng</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LCWS12, 10/22-26, 2012</a:t>
            </a:r>
            <a:endParaRPr lang="en-US"/>
          </a:p>
        </p:txBody>
      </p:sp>
      <p:sp>
        <p:nvSpPr>
          <p:cNvPr id="6" name="Slide Number Placeholder 5"/>
          <p:cNvSpPr>
            <a:spLocks noGrp="1"/>
          </p:cNvSpPr>
          <p:nvPr>
            <p:ph type="sldNum" sz="quarter" idx="12"/>
          </p:nvPr>
        </p:nvSpPr>
        <p:spPr/>
        <p:txBody>
          <a:bodyPr/>
          <a:lstStyle>
            <a:lvl1pPr>
              <a:defRPr smtClean="0"/>
            </a:lvl1pPr>
          </a:lstStyle>
          <a:p>
            <a:fld id="{C34BDFCD-F3AE-5047-9247-AAA8029C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48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8975"/>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Rongli Geng</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LCWS12, 10/22-26, 2012</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0CE37E2-33CB-034B-AFDB-6541EBF5F3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3154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numero diapositiva 3"/>
          <p:cNvSpPr>
            <a:spLocks noGrp="1"/>
          </p:cNvSpPr>
          <p:nvPr>
            <p:ph type="sldNum" idx="10"/>
          </p:nvPr>
        </p:nvSpPr>
        <p:spPr/>
        <p:txBody>
          <a:bodyPr/>
          <a:lstStyle>
            <a:lvl1pPr>
              <a:defRPr/>
            </a:lvl1pPr>
          </a:lstStyle>
          <a:p>
            <a:pPr defTabSz="449263" fontAlgn="base">
              <a:lnSpc>
                <a:spcPct val="93000"/>
              </a:lnSpc>
              <a:buSzPct val="100000"/>
            </a:pPr>
            <a:fld id="{428A02EB-B844-4ACD-9604-71EB9F07C901}"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581481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pPr defTabSz="449263" fontAlgn="base">
              <a:lnSpc>
                <a:spcPct val="93000"/>
              </a:lnSpc>
              <a:buSzPct val="100000"/>
            </a:pPr>
            <a:fld id="{C74CF322-C153-4162-ADD5-E53FDA2A2FAE}"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1996445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numero diapositiva 3"/>
          <p:cNvSpPr>
            <a:spLocks noGrp="1"/>
          </p:cNvSpPr>
          <p:nvPr>
            <p:ph type="sldNum" idx="10"/>
          </p:nvPr>
        </p:nvSpPr>
        <p:spPr/>
        <p:txBody>
          <a:bodyPr/>
          <a:lstStyle>
            <a:lvl1pPr>
              <a:defRPr/>
            </a:lvl1pPr>
          </a:lstStyle>
          <a:p>
            <a:pPr defTabSz="449263" fontAlgn="base">
              <a:lnSpc>
                <a:spcPct val="93000"/>
              </a:lnSpc>
              <a:buSzPct val="100000"/>
            </a:pPr>
            <a:fld id="{411D79D8-127E-4DF9-AD23-73A4150D7171}"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684067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3438" y="1604963"/>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idx="10"/>
          </p:nvPr>
        </p:nvSpPr>
        <p:spPr/>
        <p:txBody>
          <a:bodyPr/>
          <a:lstStyle>
            <a:lvl1pPr>
              <a:defRPr/>
            </a:lvl1pPr>
          </a:lstStyle>
          <a:p>
            <a:pPr defTabSz="449263" fontAlgn="base">
              <a:lnSpc>
                <a:spcPct val="93000"/>
              </a:lnSpc>
              <a:buSzPct val="100000"/>
            </a:pPr>
            <a:fld id="{F604568A-94C4-4DD1-93D1-667CF40A3901}"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196689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idx="10"/>
          </p:nvPr>
        </p:nvSpPr>
        <p:spPr/>
        <p:txBody>
          <a:bodyPr/>
          <a:lstStyle>
            <a:lvl1pPr>
              <a:defRPr/>
            </a:lvl1pPr>
          </a:lstStyle>
          <a:p>
            <a:pPr defTabSz="449263" fontAlgn="base">
              <a:lnSpc>
                <a:spcPct val="93000"/>
              </a:lnSpc>
              <a:buSzPct val="100000"/>
            </a:pPr>
            <a:fld id="{2BC03101-A8BC-4808-B040-D145B6E947DE}"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4280685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idx="10"/>
          </p:nvPr>
        </p:nvSpPr>
        <p:spPr/>
        <p:txBody>
          <a:bodyPr/>
          <a:lstStyle>
            <a:lvl1pPr>
              <a:defRPr/>
            </a:lvl1pPr>
          </a:lstStyle>
          <a:p>
            <a:pPr defTabSz="449263" fontAlgn="base">
              <a:lnSpc>
                <a:spcPct val="93000"/>
              </a:lnSpc>
              <a:buSzPct val="100000"/>
            </a:pPr>
            <a:fld id="{67823E88-2D50-47EC-81C8-5E1A0F4BFA97}"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29481939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idx="10"/>
          </p:nvPr>
        </p:nvSpPr>
        <p:spPr/>
        <p:txBody>
          <a:bodyPr/>
          <a:lstStyle>
            <a:lvl1pPr>
              <a:defRPr/>
            </a:lvl1pPr>
          </a:lstStyle>
          <a:p>
            <a:pPr defTabSz="449263" fontAlgn="base">
              <a:lnSpc>
                <a:spcPct val="93000"/>
              </a:lnSpc>
              <a:buSzPct val="100000"/>
            </a:pPr>
            <a:fld id="{875794E9-A821-4ECE-A9DD-16DA3B88F2F1}"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15385792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idx="10"/>
          </p:nvPr>
        </p:nvSpPr>
        <p:spPr/>
        <p:txBody>
          <a:bodyPr/>
          <a:lstStyle>
            <a:lvl1pPr>
              <a:defRPr/>
            </a:lvl1pPr>
          </a:lstStyle>
          <a:p>
            <a:pPr defTabSz="449263" fontAlgn="base">
              <a:lnSpc>
                <a:spcPct val="93000"/>
              </a:lnSpc>
              <a:buSzPct val="100000"/>
            </a:pPr>
            <a:fld id="{8A616849-8478-498A-B075-E1F50B2B5242}"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3126676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idx="10"/>
          </p:nvPr>
        </p:nvSpPr>
        <p:spPr/>
        <p:txBody>
          <a:bodyPr/>
          <a:lstStyle>
            <a:lvl1pPr>
              <a:defRPr/>
            </a:lvl1pPr>
          </a:lstStyle>
          <a:p>
            <a:pPr defTabSz="449263" fontAlgn="base">
              <a:lnSpc>
                <a:spcPct val="93000"/>
              </a:lnSpc>
              <a:buSzPct val="100000"/>
            </a:pPr>
            <a:fld id="{75A2ABF4-CE38-43D6-81B7-4A62AFB3E03D}"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3403902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pPr defTabSz="449263" fontAlgn="base">
              <a:lnSpc>
                <a:spcPct val="93000"/>
              </a:lnSpc>
              <a:buSzPct val="100000"/>
            </a:pPr>
            <a:fld id="{3736788C-31FD-4F80-9371-5B6FF6372004}"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914925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4638" y="160338"/>
            <a:ext cx="2054225" cy="59626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338"/>
            <a:ext cx="6015038" cy="59626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pPr defTabSz="449263" fontAlgn="base">
              <a:lnSpc>
                <a:spcPct val="93000"/>
              </a:lnSpc>
              <a:buSzPct val="100000"/>
            </a:pPr>
            <a:fld id="{FBA6C892-2C98-450D-BF33-388EA9150A82}" type="slidenum">
              <a:rPr lang="it-IT"/>
              <a:pPr defTabSz="449263" fontAlgn="base">
                <a:lnSpc>
                  <a:spcPct val="93000"/>
                </a:lnSpc>
                <a:buSzPct val="100000"/>
              </a:pPr>
              <a:t>‹#›</a:t>
            </a:fld>
            <a:endParaRPr lang="it-IT"/>
          </a:p>
        </p:txBody>
      </p:sp>
    </p:spTree>
    <p:extLst>
      <p:ext uri="{BB962C8B-B14F-4D97-AF65-F5344CB8AC3E}">
        <p14:creationId xmlns:p14="http://schemas.microsoft.com/office/powerpoint/2010/main" val="421390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p>
            <a:fld id="{46D7A3A9-117E-4EF5-82A3-3CC7D0AB76B5}"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IEEE LC (M. Ross, SLAC)</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6.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5.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153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19200"/>
            <a:ext cx="8077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descr="SLAC_Logo_hires"/>
          <p:cNvPicPr>
            <a:picLocks noChangeAspect="1" noChangeArrowheads="1"/>
          </p:cNvPicPr>
          <p:nvPr/>
        </p:nvPicPr>
        <p:blipFill>
          <a:blip r:embed="rId15" cstate="print"/>
          <a:srcRect/>
          <a:stretch>
            <a:fillRect/>
          </a:stretch>
        </p:blipFill>
        <p:spPr bwMode="auto">
          <a:xfrm>
            <a:off x="152400" y="6157913"/>
            <a:ext cx="1527175" cy="547687"/>
          </a:xfrm>
          <a:prstGeom prst="rect">
            <a:avLst/>
          </a:prstGeom>
          <a:noFill/>
          <a:ln w="9525">
            <a:noFill/>
            <a:miter lim="800000"/>
            <a:headEnd/>
            <a:tailEnd/>
          </a:ln>
        </p:spPr>
      </p:pic>
      <p:pic>
        <p:nvPicPr>
          <p:cNvPr id="1029" name="Picture 5" descr="arg"/>
          <p:cNvPicPr>
            <a:picLocks noChangeAspect="1" noChangeArrowheads="1"/>
          </p:cNvPicPr>
          <p:nvPr/>
        </p:nvPicPr>
        <p:blipFill>
          <a:blip r:embed="rId16" cstate="print"/>
          <a:srcRect/>
          <a:stretch>
            <a:fillRect/>
          </a:stretch>
        </p:blipFill>
        <p:spPr bwMode="auto">
          <a:xfrm>
            <a:off x="8305800" y="6019800"/>
            <a:ext cx="712788" cy="712788"/>
          </a:xfrm>
          <a:prstGeom prst="rect">
            <a:avLst/>
          </a:prstGeom>
          <a:noFill/>
          <a:ln w="9525">
            <a:noFill/>
            <a:miter lim="800000"/>
            <a:headEnd/>
            <a:tailEnd/>
          </a:ln>
        </p:spPr>
      </p:pic>
      <p:sp>
        <p:nvSpPr>
          <p:cNvPr id="6150" name="Line 6"/>
          <p:cNvSpPr>
            <a:spLocks noChangeShapeType="1"/>
          </p:cNvSpPr>
          <p:nvPr/>
        </p:nvSpPr>
        <p:spPr bwMode="auto">
          <a:xfrm>
            <a:off x="0" y="1104900"/>
            <a:ext cx="8574088" cy="0"/>
          </a:xfrm>
          <a:prstGeom prst="line">
            <a:avLst/>
          </a:prstGeom>
          <a:noFill/>
          <a:ln w="38100">
            <a:solidFill>
              <a:srgbClr val="B40000"/>
            </a:solidFill>
            <a:round/>
            <a:headEnd/>
            <a:tailEnd type="oval" w="med" len="med"/>
          </a:ln>
          <a:effectLst/>
        </p:spPr>
        <p:txBody>
          <a:bodyPr/>
          <a:lstStyle/>
          <a:p>
            <a:pPr algn="ctr" eaLnBrk="0" hangingPunct="0">
              <a:spcBef>
                <a:spcPct val="20000"/>
              </a:spcBef>
              <a:buFontTx/>
              <a:buChar char="•"/>
              <a:defRPr/>
            </a:pPr>
            <a:endParaRPr lang="en-US" sz="2800" b="1">
              <a:latin typeface="Arial" charset="0"/>
              <a:ea typeface="+mn-ea"/>
            </a:endParaRPr>
          </a:p>
        </p:txBody>
      </p:sp>
      <p:sp>
        <p:nvSpPr>
          <p:cNvPr id="8" name="Footer Placeholder 7"/>
          <p:cNvSpPr>
            <a:spLocks noGrp="1"/>
          </p:cNvSpPr>
          <p:nvPr>
            <p:ph type="ftr" sz="quarter" idx="3"/>
          </p:nvPr>
        </p:nvSpPr>
        <p:spPr>
          <a:xfrm>
            <a:off x="2743200" y="6356350"/>
            <a:ext cx="3657600" cy="365125"/>
          </a:xfrm>
          <a:prstGeom prst="rect">
            <a:avLst/>
          </a:prstGeom>
        </p:spPr>
        <p:txBody>
          <a:bodyPr vert="horz" lIns="91440" tIns="45720" rIns="91440" bIns="45720" rtlCol="0" anchor="ctr"/>
          <a:lstStyle>
            <a:lvl1pPr algn="ctr">
              <a:defRPr sz="1400">
                <a:solidFill>
                  <a:schemeClr val="tx1">
                    <a:tint val="75000"/>
                  </a:schemeClr>
                </a:solidFill>
                <a:latin typeface="Trebuchet MS" pitchFamily="34" charset="0"/>
              </a:defRPr>
            </a:lvl1pPr>
          </a:lstStyle>
          <a:p>
            <a:r>
              <a:rPr lang="en-US" smtClean="0"/>
              <a:t>IEEE LC (M. Ross, SLAC)</a:t>
            </a:r>
            <a:endParaRPr lang="en-US" dirty="0"/>
          </a:p>
        </p:txBody>
      </p:sp>
      <p:sp>
        <p:nvSpPr>
          <p:cNvPr id="9" name="Slide Number Placeholder 8"/>
          <p:cNvSpPr>
            <a:spLocks noGrp="1"/>
          </p:cNvSpPr>
          <p:nvPr>
            <p:ph type="sldNum" sz="quarter" idx="4"/>
          </p:nvPr>
        </p:nvSpPr>
        <p:spPr>
          <a:xfrm>
            <a:off x="6553200" y="6356350"/>
            <a:ext cx="1676400" cy="365125"/>
          </a:xfrm>
          <a:prstGeom prst="rect">
            <a:avLst/>
          </a:prstGeom>
        </p:spPr>
        <p:txBody>
          <a:bodyPr vert="horz" lIns="91440" tIns="45720" rIns="91440" bIns="45720" rtlCol="0" anchor="ctr"/>
          <a:lstStyle>
            <a:lvl1pPr algn="r">
              <a:defRPr sz="1200">
                <a:solidFill>
                  <a:schemeClr val="tx1">
                    <a:tint val="75000"/>
                  </a:schemeClr>
                </a:solidFill>
                <a:latin typeface="Trebuchet MS" pitchFamily="34" charset="0"/>
              </a:defRPr>
            </a:lvl1pPr>
          </a:lstStyle>
          <a:p>
            <a:fld id="{46D7A3A9-117E-4EF5-82A3-3CC7D0AB76B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716" r:id="rId13"/>
  </p:sldLayoutIdLst>
  <p:hf hdr="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2pPr>
      <a:lvl3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3pPr>
      <a:lvl4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4pPr>
      <a:lvl5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5pPr>
      <a:lvl6pPr marL="4572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6pPr>
      <a:lvl7pPr marL="9144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7pPr>
      <a:lvl8pPr marL="13716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8pPr>
      <a:lvl9pPr marL="18288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9pPr>
    </p:titleStyle>
    <p:bodyStyle>
      <a:lvl1pPr marL="342900" indent="-342900" algn="l" rtl="0" eaLnBrk="0" fontAlgn="base" hangingPunct="0">
        <a:spcBef>
          <a:spcPct val="20000"/>
        </a:spcBef>
        <a:spcAft>
          <a:spcPct val="0"/>
        </a:spcAft>
        <a:buClr>
          <a:srgbClr val="990000"/>
        </a:buClr>
        <a:buSzPct val="85000"/>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99"/>
        </a:buClr>
        <a:buSzPct val="90000"/>
        <a:buFont typeface="Georgia" pitchFamily="18"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990000"/>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006699"/>
        </a:buClr>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990000"/>
        </a:buClr>
        <a:buFont typeface="Arial" pitchFamily="34" charset="0"/>
        <a:buChar char="-"/>
        <a:defRPr sz="1600">
          <a:solidFill>
            <a:schemeClr val="tx1"/>
          </a:solidFill>
          <a:latin typeface="+mn-lt"/>
          <a:ea typeface="+mn-ea"/>
          <a:cs typeface="+mn-cs"/>
        </a:defRPr>
      </a:lvl5pPr>
      <a:lvl6pPr marL="25146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6pPr>
      <a:lvl7pPr marL="29718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7pPr>
      <a:lvl8pPr marL="34290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8pPr>
      <a:lvl9pPr marL="38862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200"/>
            <a:ext cx="9144000" cy="746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32" name="Rectangle 8"/>
          <p:cNvSpPr>
            <a:spLocks noGrp="1" noChangeArrowheads="1"/>
          </p:cNvSpPr>
          <p:nvPr>
            <p:ph type="body" idx="1"/>
          </p:nvPr>
        </p:nvSpPr>
        <p:spPr bwMode="auto">
          <a:xfrm>
            <a:off x="0" y="822960"/>
            <a:ext cx="9144000" cy="5520690"/>
          </a:xfrm>
          <a:prstGeom prst="rect">
            <a:avLst/>
          </a:prstGeom>
          <a:solidFill>
            <a:srgbClr val="FFFFCC"/>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33" name="Rectangle 9"/>
          <p:cNvSpPr>
            <a:spLocks noChangeArrowheads="1"/>
          </p:cNvSpPr>
          <p:nvPr/>
        </p:nvSpPr>
        <p:spPr bwMode="auto">
          <a:xfrm>
            <a:off x="0" y="698500"/>
            <a:ext cx="9144000" cy="185738"/>
          </a:xfrm>
          <a:prstGeom prst="rect">
            <a:avLst/>
          </a:prstGeom>
          <a:solidFill>
            <a:schemeClr val="bg1"/>
          </a:solidFill>
          <a:ln w="9525">
            <a:noFill/>
            <a:miter lim="800000"/>
            <a:headEnd/>
            <a:tailEnd/>
          </a:ln>
          <a:effectLst/>
        </p:spPr>
        <p:txBody>
          <a:bodyPr wrap="none" anchor="ctr"/>
          <a:lstStyle/>
          <a:p>
            <a:endParaRPr lang="en-US" dirty="0">
              <a:solidFill>
                <a:srgbClr val="000000"/>
              </a:solidFill>
              <a:latin typeface="Arial" charset="0"/>
              <a:ea typeface="+mn-ea"/>
            </a:endParaRPr>
          </a:p>
        </p:txBody>
      </p:sp>
      <p:sp>
        <p:nvSpPr>
          <p:cNvPr id="1034" name="Rectangle 10"/>
          <p:cNvSpPr>
            <a:spLocks noChangeArrowheads="1"/>
          </p:cNvSpPr>
          <p:nvPr/>
        </p:nvSpPr>
        <p:spPr bwMode="auto">
          <a:xfrm>
            <a:off x="0" y="777875"/>
            <a:ext cx="9144000" cy="46038"/>
          </a:xfrm>
          <a:prstGeom prst="rect">
            <a:avLst/>
          </a:prstGeom>
          <a:solidFill>
            <a:srgbClr val="0000CC"/>
          </a:solidFill>
          <a:ln w="9525">
            <a:noFill/>
            <a:miter lim="800000"/>
            <a:headEnd/>
            <a:tailEnd/>
          </a:ln>
          <a:effectLst/>
        </p:spPr>
        <p:txBody>
          <a:bodyPr wrap="none" anchor="ctr"/>
          <a:lstStyle/>
          <a:p>
            <a:pPr algn="ctr"/>
            <a:endParaRPr lang="en-US" dirty="0">
              <a:solidFill>
                <a:srgbClr val="0000CC"/>
              </a:solidFill>
              <a:latin typeface="Arial" charset="0"/>
              <a:ea typeface="+mn-ea"/>
            </a:endParaRPr>
          </a:p>
        </p:txBody>
      </p:sp>
      <p:sp>
        <p:nvSpPr>
          <p:cNvPr id="1036" name="Rectangle 12"/>
          <p:cNvSpPr>
            <a:spLocks noChangeArrowheads="1"/>
          </p:cNvSpPr>
          <p:nvPr/>
        </p:nvSpPr>
        <p:spPr bwMode="auto">
          <a:xfrm>
            <a:off x="6919274" y="6495068"/>
            <a:ext cx="976444" cy="216816"/>
          </a:xfrm>
          <a:prstGeom prst="rect">
            <a:avLst/>
          </a:prstGeom>
          <a:noFill/>
          <a:ln w="9525">
            <a:noFill/>
            <a:miter lim="800000"/>
            <a:headEnd/>
            <a:tailEnd/>
          </a:ln>
          <a:effectLst/>
        </p:spPr>
        <p:txBody>
          <a:bodyPr wrap="square">
            <a:spAutoFit/>
          </a:bodyPr>
          <a:lstStyle/>
          <a:p>
            <a:r>
              <a:rPr lang="en-US" altLang="en-US" sz="800" dirty="0" smtClean="0">
                <a:solidFill>
                  <a:srgbClr val="000000"/>
                </a:solidFill>
                <a:latin typeface="Arial"/>
                <a:ea typeface="+mn-ea"/>
              </a:rPr>
              <a:t>Page </a:t>
            </a:r>
            <a:fld id="{556B3C90-3D17-4E3C-AE77-9EA9102FE8A4}" type="slidenum">
              <a:rPr lang="en-US" altLang="en-US" sz="800">
                <a:solidFill>
                  <a:srgbClr val="000000"/>
                </a:solidFill>
                <a:latin typeface="Arial"/>
                <a:ea typeface="+mn-ea"/>
              </a:rPr>
              <a:pPr/>
              <a:t>‹#›</a:t>
            </a:fld>
            <a:endParaRPr lang="en-US" sz="800" dirty="0">
              <a:solidFill>
                <a:srgbClr val="000000"/>
              </a:solidFill>
              <a:latin typeface="Arial"/>
              <a:ea typeface="+mn-ea"/>
            </a:endParaRPr>
          </a:p>
        </p:txBody>
      </p:sp>
    </p:spTree>
    <p:extLst>
      <p:ext uri="{BB962C8B-B14F-4D97-AF65-F5344CB8AC3E}">
        <p14:creationId xmlns:p14="http://schemas.microsoft.com/office/powerpoint/2010/main" val="9392334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eaLnBrk="1" fontAlgn="base" hangingPunct="1">
        <a:spcBef>
          <a:spcPct val="0"/>
        </a:spcBef>
        <a:spcAft>
          <a:spcPct val="0"/>
        </a:spcAft>
        <a:defRPr sz="3200" b="1">
          <a:solidFill>
            <a:srgbClr val="FF0000"/>
          </a:solidFill>
          <a:latin typeface="+mj-lt"/>
          <a:ea typeface="+mj-ea"/>
          <a:cs typeface="+mj-cs"/>
        </a:defRPr>
      </a:lvl1pPr>
      <a:lvl2pPr algn="ctr" rtl="0" eaLnBrk="1" fontAlgn="base" hangingPunct="1">
        <a:spcBef>
          <a:spcPct val="0"/>
        </a:spcBef>
        <a:spcAft>
          <a:spcPct val="0"/>
        </a:spcAft>
        <a:defRPr sz="3200" b="1">
          <a:solidFill>
            <a:srgbClr val="FF0000"/>
          </a:solidFill>
          <a:latin typeface="Arial" charset="0"/>
        </a:defRPr>
      </a:lvl2pPr>
      <a:lvl3pPr algn="ctr" rtl="0" eaLnBrk="1" fontAlgn="base" hangingPunct="1">
        <a:spcBef>
          <a:spcPct val="0"/>
        </a:spcBef>
        <a:spcAft>
          <a:spcPct val="0"/>
        </a:spcAft>
        <a:defRPr sz="3200" b="1">
          <a:solidFill>
            <a:srgbClr val="FF0000"/>
          </a:solidFill>
          <a:latin typeface="Arial" charset="0"/>
        </a:defRPr>
      </a:lvl3pPr>
      <a:lvl4pPr algn="ctr" rtl="0" eaLnBrk="1" fontAlgn="base" hangingPunct="1">
        <a:spcBef>
          <a:spcPct val="0"/>
        </a:spcBef>
        <a:spcAft>
          <a:spcPct val="0"/>
        </a:spcAft>
        <a:defRPr sz="3200" b="1">
          <a:solidFill>
            <a:srgbClr val="FF0000"/>
          </a:solidFill>
          <a:latin typeface="Arial" charset="0"/>
        </a:defRPr>
      </a:lvl4pPr>
      <a:lvl5pPr algn="ctr" rtl="0" eaLnBrk="1" fontAlgn="base" hangingPunct="1">
        <a:spcBef>
          <a:spcPct val="0"/>
        </a:spcBef>
        <a:spcAft>
          <a:spcPct val="0"/>
        </a:spcAft>
        <a:defRPr sz="3200" b="1">
          <a:solidFill>
            <a:srgbClr val="FF0000"/>
          </a:solidFill>
          <a:latin typeface="Arial" charset="0"/>
        </a:defRPr>
      </a:lvl5pPr>
      <a:lvl6pPr marL="457200" algn="ctr" rtl="0" eaLnBrk="1" fontAlgn="base" hangingPunct="1">
        <a:spcBef>
          <a:spcPct val="0"/>
        </a:spcBef>
        <a:spcAft>
          <a:spcPct val="0"/>
        </a:spcAft>
        <a:defRPr sz="3200" b="1">
          <a:solidFill>
            <a:srgbClr val="FF0000"/>
          </a:solidFill>
          <a:latin typeface="Arial" charset="0"/>
        </a:defRPr>
      </a:lvl6pPr>
      <a:lvl7pPr marL="914400" algn="ctr" rtl="0" eaLnBrk="1" fontAlgn="base" hangingPunct="1">
        <a:spcBef>
          <a:spcPct val="0"/>
        </a:spcBef>
        <a:spcAft>
          <a:spcPct val="0"/>
        </a:spcAft>
        <a:defRPr sz="3200" b="1">
          <a:solidFill>
            <a:srgbClr val="FF0000"/>
          </a:solidFill>
          <a:latin typeface="Arial" charset="0"/>
        </a:defRPr>
      </a:lvl7pPr>
      <a:lvl8pPr marL="1371600" algn="ctr" rtl="0" eaLnBrk="1" fontAlgn="base" hangingPunct="1">
        <a:spcBef>
          <a:spcPct val="0"/>
        </a:spcBef>
        <a:spcAft>
          <a:spcPct val="0"/>
        </a:spcAft>
        <a:defRPr sz="3200" b="1">
          <a:solidFill>
            <a:srgbClr val="FF0000"/>
          </a:solidFill>
          <a:latin typeface="Arial" charset="0"/>
        </a:defRPr>
      </a:lvl8pPr>
      <a:lvl9pPr marL="1828800" algn="ctr" rtl="0" eaLnBrk="1" fontAlgn="base" hangingPunct="1">
        <a:spcBef>
          <a:spcPct val="0"/>
        </a:spcBef>
        <a:spcAft>
          <a:spcPct val="0"/>
        </a:spcAft>
        <a:defRPr sz="3200" b="1">
          <a:solidFill>
            <a:srgbClr val="FF0000"/>
          </a:solidFill>
          <a:latin typeface="Arial" charset="0"/>
        </a:defRPr>
      </a:lvl9pPr>
    </p:titleStyle>
    <p:bodyStyle>
      <a:lvl1pPr marL="342900" indent="-342900" algn="l" rtl="0" eaLnBrk="1" fontAlgn="base" hangingPunct="1">
        <a:spcBef>
          <a:spcPct val="20000"/>
        </a:spcBef>
        <a:spcAft>
          <a:spcPct val="0"/>
        </a:spcAft>
        <a:buChar char="•"/>
        <a:defRPr sz="2400" b="1">
          <a:solidFill>
            <a:srgbClr val="3333C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663300"/>
          </a:solidFill>
          <a:latin typeface="+mn-lt"/>
        </a:defRPr>
      </a:lvl2pPr>
      <a:lvl3pPr marL="1143000" indent="-228600" algn="l" rtl="0" eaLnBrk="1" fontAlgn="base" hangingPunct="1">
        <a:spcBef>
          <a:spcPct val="20000"/>
        </a:spcBef>
        <a:spcAft>
          <a:spcPct val="0"/>
        </a:spcAft>
        <a:buChar char="•"/>
        <a:defRPr sz="2400" b="1">
          <a:solidFill>
            <a:srgbClr val="660066"/>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1600">
          <a:solidFill>
            <a:srgbClr val="009999"/>
          </a:solidFill>
          <a:latin typeface="+mn-lt"/>
        </a:defRPr>
      </a:lvl5pPr>
      <a:lvl6pPr marL="2514600" indent="-228600" algn="l" rtl="0" eaLnBrk="1" fontAlgn="base" hangingPunct="1">
        <a:spcBef>
          <a:spcPct val="20000"/>
        </a:spcBef>
        <a:spcAft>
          <a:spcPct val="0"/>
        </a:spcAft>
        <a:buChar char="•"/>
        <a:defRPr sz="1600">
          <a:solidFill>
            <a:srgbClr val="009999"/>
          </a:solidFill>
          <a:latin typeface="+mn-lt"/>
        </a:defRPr>
      </a:lvl6pPr>
      <a:lvl7pPr marL="2971800" indent="-228600" algn="l" rtl="0" eaLnBrk="1" fontAlgn="base" hangingPunct="1">
        <a:spcBef>
          <a:spcPct val="20000"/>
        </a:spcBef>
        <a:spcAft>
          <a:spcPct val="0"/>
        </a:spcAft>
        <a:buChar char="•"/>
        <a:defRPr sz="1600">
          <a:solidFill>
            <a:srgbClr val="009999"/>
          </a:solidFill>
          <a:latin typeface="+mn-lt"/>
        </a:defRPr>
      </a:lvl7pPr>
      <a:lvl8pPr marL="3429000" indent="-228600" algn="l" rtl="0" eaLnBrk="1" fontAlgn="base" hangingPunct="1">
        <a:spcBef>
          <a:spcPct val="20000"/>
        </a:spcBef>
        <a:spcAft>
          <a:spcPct val="0"/>
        </a:spcAft>
        <a:buChar char="•"/>
        <a:defRPr sz="1600">
          <a:solidFill>
            <a:srgbClr val="009999"/>
          </a:solidFill>
          <a:latin typeface="+mn-lt"/>
        </a:defRPr>
      </a:lvl8pPr>
      <a:lvl9pPr marL="3886200" indent="-228600" algn="l" rtl="0" eaLnBrk="1" fontAlgn="base" hangingPunct="1">
        <a:spcBef>
          <a:spcPct val="20000"/>
        </a:spcBef>
        <a:spcAft>
          <a:spcPct val="0"/>
        </a:spcAft>
        <a:buChar char="•"/>
        <a:defRPr sz="1600">
          <a:solidFill>
            <a:srgbClr val="00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Arial" charset="0"/>
                <a:ea typeface="ＭＳ Ｐゴシック" pitchFamily="96"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Arial" charset="0"/>
                <a:ea typeface="ＭＳ Ｐゴシック" pitchFamily="96"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96" charset="-128"/>
              </a:defRPr>
            </a:lvl1pPr>
          </a:lstStyle>
          <a:p>
            <a:pPr eaLnBrk="0" hangingPunct="0">
              <a:defRPr/>
            </a:pPr>
            <a:fld id="{1651CC6B-AC3B-46E3-9604-CF5EFC59018B}" type="slidenum">
              <a:rPr lang="en-US">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2689992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96" charset="-128"/>
        </a:defRPr>
      </a:lvl2pPr>
      <a:lvl3pPr algn="ctr" rtl="0" eaLnBrk="0" fontAlgn="base" hangingPunct="0">
        <a:spcBef>
          <a:spcPct val="0"/>
        </a:spcBef>
        <a:spcAft>
          <a:spcPct val="0"/>
        </a:spcAft>
        <a:defRPr sz="4400">
          <a:solidFill>
            <a:schemeClr val="tx2"/>
          </a:solidFill>
          <a:latin typeface="Arial" charset="0"/>
          <a:ea typeface="ＭＳ Ｐゴシック" pitchFamily="96" charset="-128"/>
        </a:defRPr>
      </a:lvl3pPr>
      <a:lvl4pPr algn="ctr" rtl="0" eaLnBrk="0" fontAlgn="base" hangingPunct="0">
        <a:spcBef>
          <a:spcPct val="0"/>
        </a:spcBef>
        <a:spcAft>
          <a:spcPct val="0"/>
        </a:spcAft>
        <a:defRPr sz="4400">
          <a:solidFill>
            <a:schemeClr val="tx2"/>
          </a:solidFill>
          <a:latin typeface="Arial" charset="0"/>
          <a:ea typeface="ＭＳ Ｐゴシック" pitchFamily="96" charset="-128"/>
        </a:defRPr>
      </a:lvl4pPr>
      <a:lvl5pPr algn="ctr" rtl="0" eaLnBrk="0" fontAlgn="base" hangingPunct="0">
        <a:spcBef>
          <a:spcPct val="0"/>
        </a:spcBef>
        <a:spcAft>
          <a:spcPct val="0"/>
        </a:spcAft>
        <a:defRPr sz="4400">
          <a:solidFill>
            <a:schemeClr val="tx2"/>
          </a:solidFill>
          <a:latin typeface="Arial" charset="0"/>
          <a:ea typeface="ＭＳ Ｐゴシック" pitchFamily="96" charset="-128"/>
        </a:defRPr>
      </a:lvl5pPr>
      <a:lvl6pPr marL="457200" algn="ctr" rtl="0" fontAlgn="base">
        <a:spcBef>
          <a:spcPct val="0"/>
        </a:spcBef>
        <a:spcAft>
          <a:spcPct val="0"/>
        </a:spcAft>
        <a:defRPr sz="4400">
          <a:solidFill>
            <a:schemeClr val="tx2"/>
          </a:solidFill>
          <a:latin typeface="Arial" charset="0"/>
          <a:ea typeface="ＭＳ Ｐゴシック" pitchFamily="96" charset="-128"/>
        </a:defRPr>
      </a:lvl6pPr>
      <a:lvl7pPr marL="914400" algn="ctr" rtl="0" fontAlgn="base">
        <a:spcBef>
          <a:spcPct val="0"/>
        </a:spcBef>
        <a:spcAft>
          <a:spcPct val="0"/>
        </a:spcAft>
        <a:defRPr sz="4400">
          <a:solidFill>
            <a:schemeClr val="tx2"/>
          </a:solidFill>
          <a:latin typeface="Arial" charset="0"/>
          <a:ea typeface="ＭＳ Ｐゴシック" pitchFamily="96" charset="-128"/>
        </a:defRPr>
      </a:lvl7pPr>
      <a:lvl8pPr marL="1371600" algn="ctr" rtl="0" fontAlgn="base">
        <a:spcBef>
          <a:spcPct val="0"/>
        </a:spcBef>
        <a:spcAft>
          <a:spcPct val="0"/>
        </a:spcAft>
        <a:defRPr sz="4400">
          <a:solidFill>
            <a:schemeClr val="tx2"/>
          </a:solidFill>
          <a:latin typeface="Arial" charset="0"/>
          <a:ea typeface="ＭＳ Ｐゴシック" pitchFamily="96" charset="-128"/>
        </a:defRPr>
      </a:lvl8pPr>
      <a:lvl9pPr marL="1828800" algn="ctr" rtl="0" fontAlgn="base">
        <a:spcBef>
          <a:spcPct val="0"/>
        </a:spcBef>
        <a:spcAft>
          <a:spcPct val="0"/>
        </a:spcAft>
        <a:defRPr sz="4400">
          <a:solidFill>
            <a:schemeClr val="tx2"/>
          </a:solidFill>
          <a:latin typeface="Arial" charset="0"/>
          <a:ea typeface="ＭＳ Ｐゴシック" pitchFamily="9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099" name="Rectangle 3"/>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defTabSz="457200" fontAlgn="auto">
              <a:spcBef>
                <a:spcPts val="0"/>
              </a:spcBef>
              <a:spcAft>
                <a:spcPts val="0"/>
              </a:spcAft>
            </a:pPr>
            <a:r>
              <a:rPr lang="en-US" smtClean="0">
                <a:solidFill>
                  <a:srgbClr val="000000"/>
                </a:solidFill>
                <a:latin typeface="Arial"/>
                <a:ea typeface="Arial Unicode MS"/>
              </a:rPr>
              <a:t>A. Yamamoto, ASC-2012</a:t>
            </a:r>
            <a:endParaRPr lang="en-US">
              <a:solidFill>
                <a:srgbClr val="000000"/>
              </a:solidFill>
              <a:latin typeface="Arial"/>
              <a:ea typeface="Arial Unicode MS"/>
            </a:endParaRPr>
          </a:p>
        </p:txBody>
      </p:sp>
      <p:sp>
        <p:nvSpPr>
          <p:cNvPr id="4100"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spcBef>
                <a:spcPts val="0"/>
              </a:spcBef>
              <a:spcAft>
                <a:spcPts val="0"/>
              </a:spcAft>
              <a:defRPr sz="1600" b="1">
                <a:solidFill>
                  <a:srgbClr val="23346C"/>
                </a:solidFill>
                <a:latin typeface="+mn-lt"/>
                <a:ea typeface="+mn-ea"/>
                <a:cs typeface="+mn-cs"/>
              </a:defRPr>
            </a:lvl1pPr>
          </a:lstStyle>
          <a:p>
            <a:pPr defTabSz="457200"/>
            <a:r>
              <a:rPr lang="en-US" smtClean="0"/>
              <a:t>Advances in SCRF for ILC</a:t>
            </a:r>
            <a:endParaRPr lang="en-US"/>
          </a:p>
        </p:txBody>
      </p:sp>
      <p:sp>
        <p:nvSpPr>
          <p:cNvPr id="4101" name="Rectangle 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fontAlgn="auto">
              <a:spcBef>
                <a:spcPts val="0"/>
              </a:spcBef>
              <a:spcAft>
                <a:spcPts val="0"/>
              </a:spcAft>
            </a:pPr>
            <a:fld id="{AAB6FA28-7AEC-3F43-9C2D-3DB969CFEC6A}" type="slidenum">
              <a:rPr lang="en-US" smtClean="0">
                <a:solidFill>
                  <a:srgbClr val="000000"/>
                </a:solidFill>
                <a:latin typeface="Arial"/>
                <a:ea typeface="Arial Unicode MS"/>
              </a:rPr>
              <a:pPr defTabSz="457200" fontAlgn="auto">
                <a:spcBef>
                  <a:spcPts val="0"/>
                </a:spcBef>
                <a:spcAft>
                  <a:spcPts val="0"/>
                </a:spcAft>
              </a:pPr>
              <a:t>‹#›</a:t>
            </a:fld>
            <a:endParaRPr lang="en-US">
              <a:solidFill>
                <a:srgbClr val="000000"/>
              </a:solidFill>
              <a:latin typeface="Arial"/>
              <a:ea typeface="Arial Unicode MS"/>
            </a:endParaRPr>
          </a:p>
        </p:txBody>
      </p:sp>
      <p:sp>
        <p:nvSpPr>
          <p:cNvPr id="4102" name="Text Box 6"/>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fontAlgn="auto">
              <a:spcBef>
                <a:spcPct val="50000"/>
              </a:spcBef>
              <a:spcAft>
                <a:spcPts val="0"/>
              </a:spcAft>
              <a:defRPr/>
            </a:pPr>
            <a:endParaRPr lang="en-US" sz="2400">
              <a:solidFill>
                <a:srgbClr val="000000"/>
              </a:solidFill>
              <a:latin typeface="Arial"/>
              <a:ea typeface="Arial Unicode MS"/>
            </a:endParaRPr>
          </a:p>
        </p:txBody>
      </p:sp>
      <p:sp>
        <p:nvSpPr>
          <p:cNvPr id="4103" name="Text Box 7"/>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fontAlgn="auto">
              <a:spcBef>
                <a:spcPct val="50000"/>
              </a:spcBef>
              <a:spcAft>
                <a:spcPts val="0"/>
              </a:spcAft>
              <a:defRPr/>
            </a:pPr>
            <a:endParaRPr lang="en-US" sz="2400">
              <a:solidFill>
                <a:srgbClr val="000000"/>
              </a:solidFill>
              <a:latin typeface="Arial"/>
              <a:ea typeface="Arial Unicode MS"/>
            </a:endParaRPr>
          </a:p>
        </p:txBody>
      </p:sp>
      <p:sp>
        <p:nvSpPr>
          <p:cNvPr id="2056" name="Rectangle 8"/>
          <p:cNvSpPr>
            <a:spLocks noGrp="1" noChangeArrowheads="1"/>
          </p:cNvSpPr>
          <p:nvPr>
            <p:ph type="title"/>
          </p:nvPr>
        </p:nvSpPr>
        <p:spPr bwMode="auto">
          <a:xfrm>
            <a:off x="1295400" y="7620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pic>
        <p:nvPicPr>
          <p:cNvPr id="2057" name="Picture 9" descr="1024_greendot_divide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248400"/>
            <a:ext cx="9144000" cy="179388"/>
          </a:xfrm>
          <a:prstGeom prst="rect">
            <a:avLst/>
          </a:prstGeom>
          <a:noFill/>
          <a:ln w="9525">
            <a:noFill/>
            <a:miter lim="800000"/>
            <a:headEnd/>
            <a:tailEnd/>
          </a:ln>
        </p:spPr>
      </p:pic>
      <p:pic>
        <p:nvPicPr>
          <p:cNvPr id="2058" name="Picture 10" descr="ilccolo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52400"/>
            <a:ext cx="1219200" cy="796925"/>
          </a:xfrm>
          <a:prstGeom prst="rect">
            <a:avLst/>
          </a:prstGeom>
          <a:noFill/>
          <a:ln w="9525">
            <a:noFill/>
            <a:miter lim="800000"/>
            <a:headEnd/>
            <a:tailEnd/>
          </a:ln>
        </p:spPr>
      </p:pic>
      <p:pic>
        <p:nvPicPr>
          <p:cNvPr id="2059" name="Picture 11" descr="1024_greendot_divide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95400" y="838200"/>
            <a:ext cx="7848600" cy="153988"/>
          </a:xfrm>
          <a:prstGeom prst="rect">
            <a:avLst/>
          </a:prstGeom>
          <a:noFill/>
          <a:ln w="9525">
            <a:noFill/>
            <a:miter lim="800000"/>
            <a:headEnd/>
            <a:tailEnd/>
          </a:ln>
        </p:spPr>
      </p:pic>
    </p:spTree>
    <p:extLst>
      <p:ext uri="{BB962C8B-B14F-4D97-AF65-F5344CB8AC3E}">
        <p14:creationId xmlns:p14="http://schemas.microsoft.com/office/powerpoint/2010/main" val="6684841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ransition>
    <p:fade/>
  </p:transition>
  <p:hf hdr="0"/>
  <p:txStyles>
    <p:title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1" fontAlgn="base" hangingPunct="1">
        <a:spcBef>
          <a:spcPct val="20000"/>
        </a:spcBef>
        <a:spcAft>
          <a:spcPct val="0"/>
        </a:spcAft>
        <a:buChar char="•"/>
        <a:defRPr sz="2800">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base">
              <a:defRPr sz="1200"/>
            </a:lvl1pPr>
          </a:lstStyle>
          <a:p>
            <a:pPr eaLnBrk="0" hangingPunct="0"/>
            <a:r>
              <a:rPr lang="en-US" smtClean="0">
                <a:solidFill>
                  <a:srgbClr val="000000"/>
                </a:solidFill>
                <a:latin typeface="Arial" charset="0"/>
                <a:ea typeface="Arial Unicode MS" charset="0"/>
              </a:rPr>
              <a:t>Rongli Geng</a:t>
            </a:r>
            <a:endParaRPr lang="en-US">
              <a:solidFill>
                <a:srgbClr val="000000"/>
              </a:solidFill>
              <a:latin typeface="Arial" charset="0"/>
              <a:ea typeface="Arial Unicode MS" charset="0"/>
            </a:endParaRP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defRPr sz="1600" b="1">
                <a:solidFill>
                  <a:srgbClr val="23346C"/>
                </a:solidFill>
              </a:defRPr>
            </a:lvl1pPr>
          </a:lstStyle>
          <a:p>
            <a:pPr eaLnBrk="0" hangingPunct="0"/>
            <a:r>
              <a:rPr lang="en-US" smtClean="0">
                <a:latin typeface="Arial" charset="0"/>
                <a:ea typeface="Arial Unicode MS" charset="0"/>
              </a:rPr>
              <a:t>LCWS12, 10/22-26, 2012</a:t>
            </a:r>
            <a:endParaRPr lang="en-US">
              <a:latin typeface="Arial" charset="0"/>
              <a:ea typeface="Arial Unicode MS" charset="0"/>
            </a:endParaRPr>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fontAlgn="base">
              <a:defRPr sz="1400"/>
            </a:lvl1pPr>
          </a:lstStyle>
          <a:p>
            <a:pPr eaLnBrk="0" hangingPunct="0"/>
            <a:fld id="{5853C43B-79AD-164C-B2C0-38FE5D10D184}" type="slidenum">
              <a:rPr lang="en-US">
                <a:solidFill>
                  <a:srgbClr val="000000"/>
                </a:solidFill>
                <a:latin typeface="Arial" charset="0"/>
                <a:ea typeface="Arial Unicode MS" charset="0"/>
              </a:rPr>
              <a:pPr eaLnBrk="0" hangingPunct="0"/>
              <a:t>‹#›</a:t>
            </a:fld>
            <a:endParaRPr lang="en-US">
              <a:solidFill>
                <a:srgbClr val="000000"/>
              </a:solidFill>
              <a:latin typeface="Arial" charset="0"/>
              <a:ea typeface="Arial Unicode MS" charset="0"/>
            </a:endParaRPr>
          </a:p>
        </p:txBody>
      </p:sp>
      <p:pic>
        <p:nvPicPr>
          <p:cNvPr id="1039" name="Picture 15" descr="N:\Fermi\ILCRedesign\ilccolor.tif"/>
          <p:cNvPicPr>
            <a:picLocks noChangeAspect="1" noChangeArrowheads="1"/>
          </p:cNvPicPr>
          <p:nvPr userDrawn="1"/>
        </p:nvPicPr>
        <p:blipFill>
          <a:blip r:embed="rId14"/>
          <a:srcRect/>
          <a:stretch>
            <a:fillRect/>
          </a:stretch>
        </p:blipFill>
        <p:spPr bwMode="auto">
          <a:xfrm>
            <a:off x="0" y="0"/>
            <a:ext cx="1219200" cy="796925"/>
          </a:xfrm>
          <a:prstGeom prst="rect">
            <a:avLst/>
          </a:prstGeom>
          <a:noFill/>
        </p:spPr>
      </p:pic>
      <p:pic>
        <p:nvPicPr>
          <p:cNvPr id="1040" name="Picture 16" descr="C:\Documents and Settings\kevin\My Documents\1024_greendot_divider.jpg"/>
          <p:cNvPicPr>
            <a:picLocks noChangeAspect="1" noChangeArrowheads="1"/>
          </p:cNvPicPr>
          <p:nvPr userDrawn="1"/>
        </p:nvPicPr>
        <p:blipFill>
          <a:blip r:embed="rId15"/>
          <a:srcRect/>
          <a:stretch>
            <a:fillRect/>
          </a:stretch>
        </p:blipFill>
        <p:spPr bwMode="auto">
          <a:xfrm>
            <a:off x="1295400" y="685800"/>
            <a:ext cx="7848600" cy="153988"/>
          </a:xfrm>
          <a:prstGeom prst="rect">
            <a:avLst/>
          </a:prstGeom>
          <a:noFill/>
        </p:spPr>
      </p:pic>
      <p:sp>
        <p:nvSpPr>
          <p:cNvPr id="1041" name="Text Box 17"/>
          <p:cNvSpPr txBox="1">
            <a:spLocks noChangeArrowheads="1"/>
          </p:cNvSpPr>
          <p:nvPr userDrawn="1"/>
        </p:nvSpPr>
        <p:spPr bwMode="auto">
          <a:xfrm>
            <a:off x="1295400" y="0"/>
            <a:ext cx="76200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pPr>
            <a:endParaRPr lang="en-US" sz="2400">
              <a:solidFill>
                <a:srgbClr val="000000"/>
              </a:solidFill>
              <a:latin typeface="Arial" charset="0"/>
              <a:ea typeface="Arial Unicode MS" charset="0"/>
            </a:endParaRPr>
          </a:p>
        </p:txBody>
      </p:sp>
      <p:sp>
        <p:nvSpPr>
          <p:cNvPr id="1042" name="Text Box 18"/>
          <p:cNvSpPr txBox="1">
            <a:spLocks noChangeArrowheads="1"/>
          </p:cNvSpPr>
          <p:nvPr userDrawn="1"/>
        </p:nvSpPr>
        <p:spPr bwMode="auto">
          <a:xfrm>
            <a:off x="1828800" y="0"/>
            <a:ext cx="66294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pPr>
            <a:endParaRPr lang="en-US" sz="2400">
              <a:solidFill>
                <a:srgbClr val="000000"/>
              </a:solidFill>
              <a:latin typeface="Arial" charset="0"/>
              <a:ea typeface="Arial Unicode MS" charset="0"/>
            </a:endParaRPr>
          </a:p>
        </p:txBody>
      </p:sp>
      <p:sp>
        <p:nvSpPr>
          <p:cNvPr id="1044" name="Rectangle 20"/>
          <p:cNvSpPr>
            <a:spLocks noGrp="1" noChangeArrowheads="1"/>
          </p:cNvSpPr>
          <p:nvPr>
            <p:ph type="title"/>
          </p:nvPr>
        </p:nvSpPr>
        <p:spPr bwMode="auto">
          <a:xfrm>
            <a:off x="1295400" y="0"/>
            <a:ext cx="7086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5" name="Picture 21" descr="C:\Documents and Settings\kevin\My Documents\1024_greendot_divider.jpg"/>
          <p:cNvPicPr>
            <a:picLocks noChangeAspect="1" noChangeArrowheads="1"/>
          </p:cNvPicPr>
          <p:nvPr userDrawn="1"/>
        </p:nvPicPr>
        <p:blipFill>
          <a:blip r:embed="rId15"/>
          <a:srcRect/>
          <a:stretch>
            <a:fillRect/>
          </a:stretch>
        </p:blipFill>
        <p:spPr bwMode="auto">
          <a:xfrm>
            <a:off x="0" y="6248400"/>
            <a:ext cx="9144000" cy="179388"/>
          </a:xfrm>
          <a:prstGeom prst="rect">
            <a:avLst/>
          </a:prstGeom>
          <a:noFill/>
        </p:spPr>
      </p:pic>
    </p:spTree>
    <p:extLst>
      <p:ext uri="{BB962C8B-B14F-4D97-AF65-F5344CB8AC3E}">
        <p14:creationId xmlns:p14="http://schemas.microsoft.com/office/powerpoint/2010/main" val="33816508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hdr="0"/>
  <p:txStyles>
    <p:titleStyle>
      <a:lvl1pPr algn="ctr" rtl="0" fontAlgn="base">
        <a:spcBef>
          <a:spcPct val="0"/>
        </a:spcBef>
        <a:spcAft>
          <a:spcPct val="0"/>
        </a:spcAft>
        <a:defRPr sz="3600">
          <a:solidFill>
            <a:srgbClr val="23346C"/>
          </a:solidFill>
          <a:latin typeface="+mj-lt"/>
          <a:ea typeface="+mj-ea"/>
          <a:cs typeface="+mj-cs"/>
        </a:defRPr>
      </a:lvl1pPr>
      <a:lvl2pPr algn="ctr" rtl="0" fontAlgn="base">
        <a:spcBef>
          <a:spcPct val="0"/>
        </a:spcBef>
        <a:spcAft>
          <a:spcPct val="0"/>
        </a:spcAft>
        <a:defRPr sz="3600">
          <a:solidFill>
            <a:srgbClr val="23346C"/>
          </a:solidFill>
          <a:latin typeface="Arial" charset="0"/>
          <a:ea typeface="Arial Unicode MS" charset="0"/>
          <a:cs typeface="Arial Unicode MS" charset="0"/>
        </a:defRPr>
      </a:lvl2pPr>
      <a:lvl3pPr algn="ctr" rtl="0" fontAlgn="base">
        <a:spcBef>
          <a:spcPct val="0"/>
        </a:spcBef>
        <a:spcAft>
          <a:spcPct val="0"/>
        </a:spcAft>
        <a:defRPr sz="3600">
          <a:solidFill>
            <a:srgbClr val="23346C"/>
          </a:solidFill>
          <a:latin typeface="Arial" charset="0"/>
          <a:ea typeface="Arial Unicode MS" charset="0"/>
          <a:cs typeface="Arial Unicode MS" charset="0"/>
        </a:defRPr>
      </a:lvl3pPr>
      <a:lvl4pPr algn="ctr" rtl="0" fontAlgn="base">
        <a:spcBef>
          <a:spcPct val="0"/>
        </a:spcBef>
        <a:spcAft>
          <a:spcPct val="0"/>
        </a:spcAft>
        <a:defRPr sz="3600">
          <a:solidFill>
            <a:srgbClr val="23346C"/>
          </a:solidFill>
          <a:latin typeface="Arial" charset="0"/>
          <a:ea typeface="Arial Unicode MS" charset="0"/>
          <a:cs typeface="Arial Unicode MS" charset="0"/>
        </a:defRPr>
      </a:lvl4pPr>
      <a:lvl5pPr algn="ctr" rtl="0" fontAlgn="base">
        <a:spcBef>
          <a:spcPct val="0"/>
        </a:spcBef>
        <a:spcAft>
          <a:spcPct val="0"/>
        </a:spcAft>
        <a:defRPr sz="3600">
          <a:solidFill>
            <a:srgbClr val="23346C"/>
          </a:solidFill>
          <a:latin typeface="Arial" charset="0"/>
          <a:ea typeface="Arial Unicode MS" charset="0"/>
          <a:cs typeface="Arial Unicode MS" charset="0"/>
        </a:defRPr>
      </a:lvl5pPr>
      <a:lvl6pPr marL="457200" algn="ctr" rtl="0" fontAlgn="base">
        <a:spcBef>
          <a:spcPct val="0"/>
        </a:spcBef>
        <a:spcAft>
          <a:spcPct val="0"/>
        </a:spcAft>
        <a:defRPr sz="3600">
          <a:solidFill>
            <a:srgbClr val="23346C"/>
          </a:solidFill>
          <a:latin typeface="Arial" charset="0"/>
          <a:ea typeface="Arial Unicode MS" charset="0"/>
          <a:cs typeface="Arial Unicode MS" charset="0"/>
        </a:defRPr>
      </a:lvl6pPr>
      <a:lvl7pPr marL="914400" algn="ctr" rtl="0" fontAlgn="base">
        <a:spcBef>
          <a:spcPct val="0"/>
        </a:spcBef>
        <a:spcAft>
          <a:spcPct val="0"/>
        </a:spcAft>
        <a:defRPr sz="3600">
          <a:solidFill>
            <a:srgbClr val="23346C"/>
          </a:solidFill>
          <a:latin typeface="Arial" charset="0"/>
          <a:ea typeface="Arial Unicode MS" charset="0"/>
          <a:cs typeface="Arial Unicode MS" charset="0"/>
        </a:defRPr>
      </a:lvl7pPr>
      <a:lvl8pPr marL="1371600" algn="ctr" rtl="0" fontAlgn="base">
        <a:spcBef>
          <a:spcPct val="0"/>
        </a:spcBef>
        <a:spcAft>
          <a:spcPct val="0"/>
        </a:spcAft>
        <a:defRPr sz="3600">
          <a:solidFill>
            <a:srgbClr val="23346C"/>
          </a:solidFill>
          <a:latin typeface="Arial" charset="0"/>
          <a:ea typeface="Arial Unicode MS" charset="0"/>
          <a:cs typeface="Arial Unicode MS" charset="0"/>
        </a:defRPr>
      </a:lvl8pPr>
      <a:lvl9pPr marL="1828800" algn="ctr" rtl="0" fontAlgn="base">
        <a:spcBef>
          <a:spcPct val="0"/>
        </a:spcBef>
        <a:spcAft>
          <a:spcPct val="0"/>
        </a:spcAft>
        <a:defRPr sz="3600">
          <a:solidFill>
            <a:srgbClr val="23346C"/>
          </a:solidFill>
          <a:latin typeface="Arial" charset="0"/>
          <a:ea typeface="Arial Unicode MS" charset="0"/>
          <a:cs typeface="Arial Unicode MS" charset="0"/>
        </a:defRPr>
      </a:lvl9pPr>
    </p:titleStyle>
    <p:bodyStyle>
      <a:lvl1pPr marL="342900" indent="-342900" algn="l" rtl="0" fontAlgn="base">
        <a:spcBef>
          <a:spcPct val="20000"/>
        </a:spcBef>
        <a:spcAft>
          <a:spcPct val="0"/>
        </a:spcAft>
        <a:buChar char="•"/>
        <a:defRPr sz="2800">
          <a:solidFill>
            <a:srgbClr val="23346C"/>
          </a:solidFill>
          <a:latin typeface="+mn-lt"/>
          <a:ea typeface="+mn-ea"/>
          <a:cs typeface="+mn-cs"/>
        </a:defRPr>
      </a:lvl1pPr>
      <a:lvl2pPr marL="742950" indent="-285750" algn="l" rtl="0" fontAlgn="base">
        <a:spcBef>
          <a:spcPct val="20000"/>
        </a:spcBef>
        <a:spcAft>
          <a:spcPct val="0"/>
        </a:spcAft>
        <a:buChar char="–"/>
        <a:defRPr sz="2400" b="1">
          <a:solidFill>
            <a:srgbClr val="23346C"/>
          </a:solidFill>
          <a:latin typeface="+mn-lt"/>
          <a:ea typeface="+mn-ea"/>
          <a:cs typeface="+mn-cs"/>
        </a:defRPr>
      </a:lvl2pPr>
      <a:lvl3pPr marL="1143000" indent="-228600" algn="l" rtl="0" fontAlgn="base">
        <a:spcBef>
          <a:spcPct val="20000"/>
        </a:spcBef>
        <a:spcAft>
          <a:spcPct val="0"/>
        </a:spcAft>
        <a:buChar char="•"/>
        <a:defRPr sz="20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DDF9ED"/>
            </a:gs>
          </a:gsLst>
          <a:lin ang="2700000" scaled="1"/>
        </a:gra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6308725"/>
            <a:ext cx="2128838" cy="460375"/>
          </a:xfrm>
          <a:prstGeom prst="rect">
            <a:avLst/>
          </a:prstGeom>
          <a:noFill/>
          <a:ln w="9525">
            <a:noFill/>
            <a:round/>
            <a:headEnd/>
            <a:tailEnd/>
          </a:ln>
          <a:effectLst/>
        </p:spPr>
        <p:txBody>
          <a:bodyPr wrap="none" anchor="ctr"/>
          <a:lstStyle/>
          <a:p>
            <a:pPr defTabSz="449263" eaLnBrk="0" hangingPunct="0">
              <a:lnSpc>
                <a:spcPct val="93000"/>
              </a:lnSpc>
              <a:buClr>
                <a:srgbClr val="000000"/>
              </a:buClr>
              <a:buSzPct val="100000"/>
              <a:buFont typeface="Times New Roman" pitchFamily="16" charset="0"/>
              <a:buNone/>
            </a:pPr>
            <a:endParaRPr lang="it-IT" sz="1000" b="1">
              <a:solidFill>
                <a:srgbClr val="FFFFFF"/>
              </a:solidFill>
              <a:latin typeface="Arial" charset="0"/>
              <a:ea typeface="SimSun"/>
              <a:cs typeface="Arial Unicode MS" pitchFamily="34" charset="-128"/>
            </a:endParaRPr>
          </a:p>
        </p:txBody>
      </p:sp>
      <p:sp>
        <p:nvSpPr>
          <p:cNvPr id="1026" name="Rectangle 2"/>
          <p:cNvSpPr>
            <a:spLocks noGrp="1" noChangeArrowheads="1"/>
          </p:cNvSpPr>
          <p:nvPr>
            <p:ph type="sldNum"/>
          </p:nvPr>
        </p:nvSpPr>
        <p:spPr bwMode="auto">
          <a:xfrm>
            <a:off x="6553200" y="6308725"/>
            <a:ext cx="2119313" cy="450850"/>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pPr defTabSz="449263" eaLnBrk="0" hangingPunct="0">
              <a:lnSpc>
                <a:spcPct val="93000"/>
              </a:lnSpc>
              <a:buSzPct val="100000"/>
            </a:pPr>
            <a:fld id="{4919F06C-2A50-4C41-807B-7A4E55E4B005}" type="slidenum">
              <a:rPr lang="it-IT" sz="1000" b="1">
                <a:latin typeface="Arial" charset="0"/>
              </a:rPr>
              <a:pPr defTabSz="449263" eaLnBrk="0" hangingPunct="0">
                <a:lnSpc>
                  <a:spcPct val="93000"/>
                </a:lnSpc>
                <a:buSzPct val="100000"/>
              </a:pPr>
              <a:t>‹#›</a:t>
            </a:fld>
            <a:endParaRPr lang="it-IT" sz="1000" b="1">
              <a:latin typeface="Arial" charset="0"/>
            </a:endParaRPr>
          </a:p>
        </p:txBody>
      </p:sp>
      <p:sp>
        <p:nvSpPr>
          <p:cNvPr id="1027" name="Rectangle 3"/>
          <p:cNvSpPr>
            <a:spLocks noGrp="1" noChangeArrowheads="1"/>
          </p:cNvSpPr>
          <p:nvPr>
            <p:ph type="title"/>
          </p:nvPr>
        </p:nvSpPr>
        <p:spPr bwMode="auto">
          <a:xfrm>
            <a:off x="457200" y="160338"/>
            <a:ext cx="8221663" cy="1366837"/>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1028" name="Rectangle 4"/>
          <p:cNvSpPr>
            <a:spLocks noGrp="1" noChangeArrowheads="1"/>
          </p:cNvSpPr>
          <p:nvPr>
            <p:ph type="body" idx="1"/>
          </p:nvPr>
        </p:nvSpPr>
        <p:spPr bwMode="auto">
          <a:xfrm>
            <a:off x="457200" y="1604963"/>
            <a:ext cx="8221663" cy="45180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extLst>
      <p:ext uri="{BB962C8B-B14F-4D97-AF65-F5344CB8AC3E}">
        <p14:creationId xmlns:p14="http://schemas.microsoft.com/office/powerpoint/2010/main" val="5411876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mj-lt"/>
          <a:ea typeface="+mj-ea"/>
          <a:cs typeface="+mj-cs"/>
        </a:defRPr>
      </a:lvl1pPr>
      <a:lvl2pPr marL="742950" indent="-28575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2pPr>
      <a:lvl3pPr marL="11430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3pPr>
      <a:lvl4pPr marL="16002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4pPr>
      <a:lvl5pPr marL="20574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5pPr>
      <a:lvl6pPr marL="25146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6pPr>
      <a:lvl7pPr marL="29718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7pPr>
      <a:lvl8pPr marL="34290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8pPr>
      <a:lvl9pPr marL="3886200" indent="-228600" algn="l" defTabSz="449263" rtl="0" fontAlgn="base" hangingPunct="0">
        <a:lnSpc>
          <a:spcPct val="102000"/>
        </a:lnSpc>
        <a:spcBef>
          <a:spcPct val="0"/>
        </a:spcBef>
        <a:spcAft>
          <a:spcPct val="0"/>
        </a:spcAft>
        <a:buClr>
          <a:srgbClr val="000000"/>
        </a:buClr>
        <a:buSzPct val="100000"/>
        <a:buFont typeface="Times New Roman" pitchFamily="16" charset="0"/>
        <a:defRPr sz="4400">
          <a:solidFill>
            <a:srgbClr val="FFFFFF"/>
          </a:solidFill>
          <a:latin typeface="Calibri" pitchFamily="32" charset="0"/>
          <a:ea typeface="SimSun" charset="0"/>
          <a:cs typeface="SimSun" charset="0"/>
        </a:defRPr>
      </a:lvl9pPr>
    </p:titleStyle>
    <p:bodyStyle>
      <a:lvl1pPr marL="342900" indent="-342900" algn="l" defTabSz="449263" rtl="0" fontAlgn="base" hangingPunct="0">
        <a:lnSpc>
          <a:spcPct val="102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hangingPunct="0">
        <a:lnSpc>
          <a:spcPct val="102000"/>
        </a:lnSpc>
        <a:spcBef>
          <a:spcPct val="0"/>
        </a:spcBef>
        <a:spcAft>
          <a:spcPts val="1138"/>
        </a:spcAft>
        <a:buClr>
          <a:srgbClr val="000000"/>
        </a:buClr>
        <a:buSzPct val="100000"/>
        <a:buFont typeface="Times New Roman" pitchFamily="16" charset="0"/>
        <a:defRPr sz="2400">
          <a:solidFill>
            <a:srgbClr val="000000"/>
          </a:solidFill>
          <a:latin typeface="+mn-lt"/>
          <a:ea typeface="+mn-ea"/>
          <a:cs typeface="+mn-cs"/>
        </a:defRPr>
      </a:lvl2pPr>
      <a:lvl3pPr marL="1143000" indent="-228600" algn="l" defTabSz="449263" rtl="0" fontAlgn="base" hangingPunct="0">
        <a:lnSpc>
          <a:spcPct val="102000"/>
        </a:lnSpc>
        <a:spcBef>
          <a:spcPct val="0"/>
        </a:spcBef>
        <a:spcAft>
          <a:spcPts val="85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49263" rtl="0" fontAlgn="base" hangingPunct="0">
        <a:lnSpc>
          <a:spcPct val="102000"/>
        </a:lnSpc>
        <a:spcBef>
          <a:spcPct val="0"/>
        </a:spcBef>
        <a:spcAft>
          <a:spcPts val="575"/>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57.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56.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8.tiff"/><Relationship Id="rId5" Type="http://schemas.openxmlformats.org/officeDocument/2006/relationships/image" Target="../media/image73.png"/><Relationship Id="rId10" Type="http://schemas.openxmlformats.org/officeDocument/2006/relationships/image" Target="../media/image77.tif"/><Relationship Id="rId4" Type="http://schemas.openxmlformats.org/officeDocument/2006/relationships/image" Target="../media/image72.tiff"/><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www.eifast.eu/" TargetMode="External"/><Relationship Id="rId5" Type="http://schemas.openxmlformats.org/officeDocument/2006/relationships/hyperlink" Target="http://aaa-sentan.org/" TargetMode="External"/><Relationship Id="rId4" Type="http://schemas.openxmlformats.org/officeDocument/2006/relationships/hyperlink" Target="http://spafoa.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9.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ilcdoc.linearcollider.org/record/17864/files/ILC_TechnologyBenefits-FALC.pdf"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0034" y="2477277"/>
            <a:ext cx="7772400" cy="1470025"/>
          </a:xfrm>
        </p:spPr>
        <p:txBody>
          <a:bodyPr/>
          <a:lstStyle/>
          <a:p>
            <a:r>
              <a:rPr lang="en-US" dirty="0"/>
              <a:t>Opportunities for Applications of LC Technology</a:t>
            </a:r>
          </a:p>
        </p:txBody>
      </p:sp>
      <p:sp>
        <p:nvSpPr>
          <p:cNvPr id="3" name="Subtitle 2"/>
          <p:cNvSpPr>
            <a:spLocks noGrp="1"/>
          </p:cNvSpPr>
          <p:nvPr>
            <p:ph type="subTitle" idx="1"/>
          </p:nvPr>
        </p:nvSpPr>
        <p:spPr/>
        <p:txBody>
          <a:bodyPr/>
          <a:lstStyle/>
          <a:p>
            <a:r>
              <a:rPr lang="en-US" u="sng" dirty="0"/>
              <a:t>M. C. Ross</a:t>
            </a:r>
            <a:endParaRPr lang="en-US" dirty="0"/>
          </a:p>
          <a:p>
            <a:r>
              <a:rPr lang="en-US" dirty="0"/>
              <a:t>SLAC National Accelerator </a:t>
            </a:r>
            <a:r>
              <a:rPr lang="en-US" dirty="0" smtClean="0"/>
              <a:t>Laboratory</a:t>
            </a:r>
          </a:p>
          <a:p>
            <a:endParaRPr lang="en-US" dirty="0"/>
          </a:p>
          <a:p>
            <a:r>
              <a:rPr lang="en-US" dirty="0" smtClean="0"/>
              <a:t>30 October, 2012 14</a:t>
            </a:r>
            <a:r>
              <a:rPr lang="en-US" dirty="0" smtClean="0">
                <a:sym typeface="Wingdings" pitchFamily="2" charset="2"/>
              </a:rPr>
              <a:t>:00</a:t>
            </a:r>
            <a:endParaRPr lang="en-US" dirty="0"/>
          </a:p>
        </p:txBody>
      </p:sp>
      <p:pic>
        <p:nvPicPr>
          <p:cNvPr id="4" name="Picture 10" descr="ilc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8135" y="5706406"/>
            <a:ext cx="1400175" cy="914400"/>
          </a:xfrm>
          <a:prstGeom prst="rect">
            <a:avLst/>
          </a:prstGeom>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263" y="5430626"/>
            <a:ext cx="1400951" cy="14009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4619297" cy="17874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85064"/>
            <a:ext cx="9144000" cy="745725"/>
          </a:xfrm>
          <a:prstGeom prst="rect">
            <a:avLst/>
          </a:prstGeom>
        </p:spPr>
      </p:pic>
      <p:sp>
        <p:nvSpPr>
          <p:cNvPr id="8" name="Rectangle 7"/>
          <p:cNvSpPr/>
          <p:nvPr/>
        </p:nvSpPr>
        <p:spPr>
          <a:xfrm>
            <a:off x="1198179" y="2530789"/>
            <a:ext cx="6858000" cy="2419583"/>
          </a:xfrm>
          <a:prstGeom prst="rect">
            <a:avLst/>
          </a:prstGeom>
          <a:no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5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4372"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015" y="751418"/>
            <a:ext cx="9186110" cy="6106582"/>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7" name="Footer Placeholder 5"/>
          <p:cNvSpPr>
            <a:spLocks noGrp="1"/>
          </p:cNvSpPr>
          <p:nvPr>
            <p:ph type="ftr" sz="quarter" idx="11"/>
          </p:nvPr>
        </p:nvSpPr>
        <p:spPr>
          <a:xfrm>
            <a:off x="633046" y="6128086"/>
            <a:ext cx="2743200" cy="320840"/>
          </a:xfrm>
          <a:solidFill>
            <a:schemeClr val="bg1"/>
          </a:solidFill>
        </p:spPr>
        <p:txBody>
          <a:bodyPr/>
          <a:lstStyle/>
          <a:p>
            <a:r>
              <a:rPr lang="de-DE" dirty="0"/>
              <a:t>Lutz Lilje   DESY -MPY-</a:t>
            </a:r>
          </a:p>
        </p:txBody>
      </p:sp>
      <p:sp>
        <p:nvSpPr>
          <p:cNvPr id="314370" name="Rectangle 2"/>
          <p:cNvSpPr>
            <a:spLocks noGrp="1" noChangeArrowheads="1"/>
          </p:cNvSpPr>
          <p:nvPr>
            <p:ph type="title"/>
          </p:nvPr>
        </p:nvSpPr>
        <p:spPr>
          <a:xfrm>
            <a:off x="7862" y="31254"/>
            <a:ext cx="7772400" cy="803275"/>
          </a:xfrm>
          <a:solidFill>
            <a:schemeClr val="bg1"/>
          </a:solidFill>
        </p:spPr>
        <p:txBody>
          <a:bodyPr/>
          <a:lstStyle/>
          <a:p>
            <a:r>
              <a:rPr lang="de-DE" sz="3200" dirty="0" smtClean="0"/>
              <a:t>Vertical Cavity Test Results: 1995-2006</a:t>
            </a:r>
            <a:endParaRPr lang="de-DE" sz="3200" dirty="0"/>
          </a:p>
        </p:txBody>
      </p:sp>
      <p:sp>
        <p:nvSpPr>
          <p:cNvPr id="8" name="TextBox 7"/>
          <p:cNvSpPr txBox="1"/>
          <p:nvPr/>
        </p:nvSpPr>
        <p:spPr>
          <a:xfrm>
            <a:off x="3400925" y="5550569"/>
            <a:ext cx="3818024" cy="830997"/>
          </a:xfrm>
          <a:prstGeom prst="rect">
            <a:avLst/>
          </a:prstGeom>
          <a:solidFill>
            <a:schemeClr val="bg1"/>
          </a:solidFill>
        </p:spPr>
        <p:txBody>
          <a:bodyPr wrap="square" rtlCol="0">
            <a:spAutoFit/>
          </a:bodyPr>
          <a:lstStyle/>
          <a:p>
            <a:r>
              <a:rPr lang="en-US" sz="1600" dirty="0" smtClean="0">
                <a:solidFill>
                  <a:srgbClr val="FF0000"/>
                </a:solidFill>
              </a:rPr>
              <a:t>103 cavities</a:t>
            </a:r>
            <a:r>
              <a:rPr lang="en-US" sz="1600" dirty="0">
                <a:solidFill>
                  <a:srgbClr val="FF0000"/>
                </a:solidFill>
              </a:rPr>
              <a:t> </a:t>
            </a:r>
            <a:r>
              <a:rPr lang="en-US" sz="1600" dirty="0" smtClean="0">
                <a:solidFill>
                  <a:srgbClr val="FF0000"/>
                </a:solidFill>
              </a:rPr>
              <a:t>/ 434 tests</a:t>
            </a:r>
          </a:p>
          <a:p>
            <a:r>
              <a:rPr lang="en-US" sz="1600" dirty="0" smtClean="0"/>
              <a:t>4.2 tests/cavity average</a:t>
            </a:r>
          </a:p>
          <a:p>
            <a:r>
              <a:rPr lang="en-US" sz="1600" u="sng" dirty="0" smtClean="0">
                <a:solidFill>
                  <a:srgbClr val="FF0000"/>
                </a:solidFill>
              </a:rPr>
              <a:t>DESY: Establishing the basic recipe</a:t>
            </a:r>
            <a:endParaRPr lang="en-US" sz="1600" u="sng" dirty="0">
              <a:solidFill>
                <a:srgbClr val="FF0000"/>
              </a:solidFill>
            </a:endParaRPr>
          </a:p>
        </p:txBody>
      </p:sp>
      <p:sp>
        <p:nvSpPr>
          <p:cNvPr id="2" name="TextBox 1"/>
          <p:cNvSpPr txBox="1"/>
          <p:nvPr/>
        </p:nvSpPr>
        <p:spPr>
          <a:xfrm>
            <a:off x="2476500" y="1381839"/>
            <a:ext cx="1013419" cy="276999"/>
          </a:xfrm>
          <a:prstGeom prst="rect">
            <a:avLst/>
          </a:prstGeom>
          <a:noFill/>
        </p:spPr>
        <p:txBody>
          <a:bodyPr wrap="none" rtlCol="0">
            <a:spAutoFit/>
          </a:bodyPr>
          <a:lstStyle/>
          <a:p>
            <a:r>
              <a:rPr lang="en-US" sz="1200" b="0" dirty="0" smtClean="0">
                <a:solidFill>
                  <a:schemeClr val="accent2"/>
                </a:solidFill>
              </a:rPr>
              <a:t>ACID ETCH</a:t>
            </a:r>
            <a:endParaRPr lang="en-US" sz="1200" b="0" dirty="0">
              <a:solidFill>
                <a:schemeClr val="accent2"/>
              </a:solidFill>
            </a:endParaRPr>
          </a:p>
        </p:txBody>
      </p:sp>
      <p:sp>
        <p:nvSpPr>
          <p:cNvPr id="9" name="TextBox 8"/>
          <p:cNvSpPr txBox="1"/>
          <p:nvPr/>
        </p:nvSpPr>
        <p:spPr>
          <a:xfrm>
            <a:off x="2419350" y="1610439"/>
            <a:ext cx="1079142" cy="276999"/>
          </a:xfrm>
          <a:prstGeom prst="rect">
            <a:avLst/>
          </a:prstGeom>
          <a:noFill/>
        </p:spPr>
        <p:txBody>
          <a:bodyPr wrap="none" rtlCol="0">
            <a:spAutoFit/>
          </a:bodyPr>
          <a:lstStyle/>
          <a:p>
            <a:r>
              <a:rPr lang="en-US" sz="1200" b="0" dirty="0" err="1" smtClean="0">
                <a:solidFill>
                  <a:srgbClr val="FF0000"/>
                </a:solidFill>
              </a:rPr>
              <a:t>ElectroPolish</a:t>
            </a:r>
            <a:endParaRPr lang="en-US" sz="1200" b="0" dirty="0">
              <a:solidFill>
                <a:srgbClr val="FF0000"/>
              </a:solidFill>
            </a:endParaRPr>
          </a:p>
        </p:txBody>
      </p:sp>
      <p:grpSp>
        <p:nvGrpSpPr>
          <p:cNvPr id="13" name="Group 12"/>
          <p:cNvGrpSpPr/>
          <p:nvPr/>
        </p:nvGrpSpPr>
        <p:grpSpPr>
          <a:xfrm>
            <a:off x="7679403" y="651283"/>
            <a:ext cx="1630735" cy="2123449"/>
            <a:chOff x="7679403" y="651283"/>
            <a:chExt cx="1630735" cy="2123449"/>
          </a:xfrm>
        </p:grpSpPr>
        <p:grpSp>
          <p:nvGrpSpPr>
            <p:cNvPr id="12" name="Group 11"/>
            <p:cNvGrpSpPr/>
            <p:nvPr/>
          </p:nvGrpSpPr>
          <p:grpSpPr>
            <a:xfrm>
              <a:off x="7679403" y="651283"/>
              <a:ext cx="1630735" cy="2123449"/>
              <a:chOff x="7679403" y="682815"/>
              <a:chExt cx="1630735" cy="2123449"/>
            </a:xfrm>
          </p:grpSpPr>
          <p:sp>
            <p:nvSpPr>
              <p:cNvPr id="5" name="TextBox 4"/>
              <p:cNvSpPr txBox="1"/>
              <p:nvPr/>
            </p:nvSpPr>
            <p:spPr>
              <a:xfrm>
                <a:off x="8623732" y="1507967"/>
                <a:ext cx="686406" cy="707886"/>
              </a:xfrm>
              <a:prstGeom prst="rect">
                <a:avLst/>
              </a:prstGeom>
              <a:noFill/>
            </p:spPr>
            <p:txBody>
              <a:bodyPr wrap="none" rtlCol="0">
                <a:spAutoFit/>
              </a:bodyPr>
              <a:lstStyle/>
              <a:p>
                <a:r>
                  <a:rPr lang="en-US" sz="4000" dirty="0" smtClean="0">
                    <a:solidFill>
                      <a:srgbClr val="FF0000"/>
                    </a:solidFill>
                    <a:sym typeface="Wingdings" pitchFamily="2" charset="2"/>
                  </a:rPr>
                  <a:t></a:t>
                </a:r>
                <a:endParaRPr lang="en-US" sz="4000" dirty="0">
                  <a:solidFill>
                    <a:srgbClr val="FF0000"/>
                  </a:solidFill>
                </a:endParaRPr>
              </a:p>
            </p:txBody>
          </p:sp>
          <p:sp>
            <p:nvSpPr>
              <p:cNvPr id="10" name="Oval 9"/>
              <p:cNvSpPr/>
              <p:nvPr/>
            </p:nvSpPr>
            <p:spPr>
              <a:xfrm>
                <a:off x="8198069" y="882870"/>
                <a:ext cx="705802" cy="192339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79403" y="682815"/>
                <a:ext cx="1410964" cy="400110"/>
              </a:xfrm>
              <a:prstGeom prst="rect">
                <a:avLst/>
              </a:prstGeom>
              <a:solidFill>
                <a:schemeClr val="bg1"/>
              </a:solidFill>
            </p:spPr>
            <p:txBody>
              <a:bodyPr wrap="none" rtlCol="0">
                <a:spAutoFit/>
              </a:bodyPr>
              <a:lstStyle/>
              <a:p>
                <a:r>
                  <a:rPr lang="en-US" sz="2000" dirty="0" smtClean="0"/>
                  <a:t>2007-2012</a:t>
                </a:r>
                <a:endParaRPr lang="en-US" sz="2000" dirty="0"/>
              </a:p>
            </p:txBody>
          </p:sp>
        </p:grpSp>
        <p:cxnSp>
          <p:nvCxnSpPr>
            <p:cNvPr id="6" name="Straight Arrow Connector 5"/>
            <p:cNvCxnSpPr/>
            <p:nvPr/>
          </p:nvCxnSpPr>
          <p:spPr>
            <a:xfrm>
              <a:off x="8623732" y="1150882"/>
              <a:ext cx="0" cy="145042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991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914400"/>
          </a:xfrm>
        </p:spPr>
        <p:txBody>
          <a:bodyPr/>
          <a:lstStyle/>
          <a:p>
            <a:pPr>
              <a:defRPr/>
            </a:pPr>
            <a:r>
              <a:rPr lang="en-US" sz="2800" dirty="0" smtClean="0">
                <a:cs typeface="+mj-cs"/>
              </a:rPr>
              <a:t>Gradient Limit Understanding and Control </a:t>
            </a:r>
            <a:endParaRPr lang="en-US" sz="2800" dirty="0">
              <a:cs typeface="+mj-cs"/>
            </a:endParaRPr>
          </a:p>
        </p:txBody>
      </p:sp>
      <p:pic>
        <p:nvPicPr>
          <p:cNvPr id="25602" name="Content Placeholder 7" descr="Max_gradient_reached_by_cavity_A11A12A13A14A15A16_RI18RI19RI27RI28_AES5AES6AES7AES8AES9AES10_HiRes.tif"/>
          <p:cNvPicPr>
            <a:picLocks noGrp="1" noChangeAspect="1"/>
          </p:cNvPicPr>
          <p:nvPr>
            <p:ph idx="1"/>
          </p:nvPr>
        </p:nvPicPr>
        <p:blipFill>
          <a:blip r:embed="rId2">
            <a:extLst>
              <a:ext uri="{28A0092B-C50C-407E-A947-70E740481C1C}">
                <a14:useLocalDpi xmlns:a14="http://schemas.microsoft.com/office/drawing/2010/main" val="0"/>
              </a:ext>
            </a:extLst>
          </a:blip>
          <a:srcRect l="-3223" t="7143" r="-3223"/>
          <a:stretch>
            <a:fillRect/>
          </a:stretch>
        </p:blipFill>
        <p:spPr>
          <a:xfrm>
            <a:off x="76200" y="985838"/>
            <a:ext cx="7772400" cy="4953000"/>
          </a:xfrm>
        </p:spPr>
      </p:pic>
      <p:sp>
        <p:nvSpPr>
          <p:cNvPr id="4" name="Date Placeholder 3"/>
          <p:cNvSpPr>
            <a:spLocks noGrp="1"/>
          </p:cNvSpPr>
          <p:nvPr>
            <p:ph type="dt" sz="quarter" idx="10"/>
          </p:nvPr>
        </p:nvSpPr>
        <p:spPr/>
        <p:txBody>
          <a:bodyPr/>
          <a:lstStyle/>
          <a:p>
            <a:pPr>
              <a:defRPr/>
            </a:pPr>
            <a:r>
              <a:rPr lang="en-US" smtClean="0"/>
              <a:t>Rongli Geng</a:t>
            </a:r>
            <a:endParaRPr lang="en-US"/>
          </a:p>
        </p:txBody>
      </p:sp>
      <p:sp>
        <p:nvSpPr>
          <p:cNvPr id="5" name="Footer Placeholder 4"/>
          <p:cNvSpPr>
            <a:spLocks noGrp="1"/>
          </p:cNvSpPr>
          <p:nvPr>
            <p:ph type="ftr" sz="quarter" idx="11"/>
          </p:nvPr>
        </p:nvSpPr>
        <p:spPr/>
        <p:txBody>
          <a:bodyPr/>
          <a:lstStyle/>
          <a:p>
            <a:pPr>
              <a:defRPr/>
            </a:pPr>
            <a:r>
              <a:rPr lang="en-US" smtClean="0"/>
              <a:t>LCWS12, 10/22-26, 2012</a:t>
            </a:r>
            <a:endParaRPr lang="en-US"/>
          </a:p>
        </p:txBody>
      </p:sp>
      <p:sp>
        <p:nvSpPr>
          <p:cNvPr id="25605" name="Slide Number Placeholder 5"/>
          <p:cNvSpPr>
            <a:spLocks noGrp="1"/>
          </p:cNvSpPr>
          <p:nvPr>
            <p:ph type="sldNum" sz="quarter" idx="4294967295"/>
          </p:nvPr>
        </p:nvSpPr>
        <p:spPr>
          <a:xfrm>
            <a:off x="6553200" y="6400800"/>
            <a:ext cx="1905000" cy="457200"/>
          </a:xfrm>
          <a:prstGeom prst="rect">
            <a:avLst/>
          </a:prstGeom>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fld id="{8DF750F9-2BAA-4455-9ECA-F01EC45C7E2D}" type="slidenum">
              <a:rPr lang="en-US" sz="1400"/>
              <a:pPr/>
              <a:t>11</a:t>
            </a:fld>
            <a:endParaRPr lang="en-US" sz="1400"/>
          </a:p>
        </p:txBody>
      </p:sp>
      <p:pic>
        <p:nvPicPr>
          <p:cNvPr id="25606" name="Picture 8"/>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914775"/>
            <a:ext cx="5826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81438"/>
            <a:ext cx="492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838575"/>
            <a:ext cx="52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9" name="Straight Arrow Connector 12"/>
          <p:cNvCxnSpPr>
            <a:cxnSpLocks noChangeShapeType="1"/>
          </p:cNvCxnSpPr>
          <p:nvPr/>
        </p:nvCxnSpPr>
        <p:spPr bwMode="auto">
          <a:xfrm>
            <a:off x="4381500" y="5710238"/>
            <a:ext cx="2781300" cy="1587"/>
          </a:xfrm>
          <a:prstGeom prst="straightConnector1">
            <a:avLst/>
          </a:prstGeom>
          <a:noFill/>
          <a:ln w="5715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5611" name="TextBox 11"/>
          <p:cNvSpPr txBox="1">
            <a:spLocks noChangeArrowheads="1"/>
          </p:cNvSpPr>
          <p:nvPr/>
        </p:nvSpPr>
        <p:spPr bwMode="auto">
          <a:xfrm>
            <a:off x="6477000" y="1295400"/>
            <a:ext cx="2590800" cy="10779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a:solidFill>
                  <a:srgbClr val="FFFF00"/>
                </a:solidFill>
              </a:rPr>
              <a:t>Gradient yield of 100% achieved at an average gradient of 39 MV/m when allowing post-cycle repair     </a:t>
            </a:r>
          </a:p>
        </p:txBody>
      </p:sp>
      <p:sp>
        <p:nvSpPr>
          <p:cNvPr id="25612" name="TextBox 13"/>
          <p:cNvSpPr txBox="1">
            <a:spLocks noChangeArrowheads="1"/>
          </p:cNvSpPr>
          <p:nvPr/>
        </p:nvSpPr>
        <p:spPr bwMode="auto">
          <a:xfrm>
            <a:off x="1066800" y="2286000"/>
            <a:ext cx="3733800" cy="52387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r>
              <a:rPr lang="en-US" sz="1400"/>
              <a:t> Geometrical defects cause quench and </a:t>
            </a:r>
          </a:p>
          <a:p>
            <a:r>
              <a:rPr lang="en-US" sz="1400"/>
              <a:t>limit gradient &lt; 20 MV/m (more on next slide) </a:t>
            </a:r>
          </a:p>
        </p:txBody>
      </p:sp>
      <p:sp>
        <p:nvSpPr>
          <p:cNvPr id="25613" name="Rectangle 14"/>
          <p:cNvSpPr>
            <a:spLocks noChangeArrowheads="1"/>
          </p:cNvSpPr>
          <p:nvPr/>
        </p:nvSpPr>
        <p:spPr bwMode="auto">
          <a:xfrm>
            <a:off x="4381500" y="4391025"/>
            <a:ext cx="228600" cy="990600"/>
          </a:xfrm>
          <a:prstGeom prst="rect">
            <a:avLst/>
          </a:prstGeom>
          <a:solidFill>
            <a:srgbClr val="C00000"/>
          </a:solidFill>
          <a:ln w="9525">
            <a:solidFill>
              <a:schemeClr val="tx1"/>
            </a:solidFill>
            <a:round/>
            <a:headEnd/>
            <a:tailEnd/>
          </a:ln>
        </p:spPr>
        <p:txBody>
          <a:bodyPr/>
          <a:lstStyle/>
          <a:p>
            <a:endParaRPr lang="en-US" sz="3600"/>
          </a:p>
        </p:txBody>
      </p:sp>
      <p:sp>
        <p:nvSpPr>
          <p:cNvPr id="25614" name="Rectangle 16"/>
          <p:cNvSpPr>
            <a:spLocks noChangeArrowheads="1"/>
          </p:cNvSpPr>
          <p:nvPr/>
        </p:nvSpPr>
        <p:spPr bwMode="auto">
          <a:xfrm>
            <a:off x="5257800" y="4391025"/>
            <a:ext cx="228600" cy="990600"/>
          </a:xfrm>
          <a:prstGeom prst="rect">
            <a:avLst/>
          </a:prstGeom>
          <a:solidFill>
            <a:srgbClr val="C00000"/>
          </a:solidFill>
          <a:ln w="9525">
            <a:solidFill>
              <a:schemeClr val="tx1"/>
            </a:solidFill>
            <a:round/>
            <a:headEnd/>
            <a:tailEnd/>
          </a:ln>
        </p:spPr>
        <p:txBody>
          <a:bodyPr/>
          <a:lstStyle/>
          <a:p>
            <a:endParaRPr lang="en-US" sz="3600"/>
          </a:p>
        </p:txBody>
      </p:sp>
      <p:sp>
        <p:nvSpPr>
          <p:cNvPr id="25615" name="Rectangle 17"/>
          <p:cNvSpPr>
            <a:spLocks noChangeArrowheads="1"/>
          </p:cNvSpPr>
          <p:nvPr/>
        </p:nvSpPr>
        <p:spPr bwMode="auto">
          <a:xfrm>
            <a:off x="5391150" y="3362325"/>
            <a:ext cx="228600" cy="990600"/>
          </a:xfrm>
          <a:prstGeom prst="rect">
            <a:avLst/>
          </a:prstGeom>
          <a:solidFill>
            <a:srgbClr val="C00000"/>
          </a:solidFill>
          <a:ln w="9525">
            <a:solidFill>
              <a:schemeClr val="tx1"/>
            </a:solidFill>
            <a:round/>
            <a:headEnd/>
            <a:tailEnd/>
          </a:ln>
        </p:spPr>
        <p:txBody>
          <a:bodyPr/>
          <a:lstStyle/>
          <a:p>
            <a:endParaRPr lang="en-US" sz="3600"/>
          </a:p>
        </p:txBody>
      </p:sp>
      <p:sp>
        <p:nvSpPr>
          <p:cNvPr id="25616" name="TextBox 18"/>
          <p:cNvSpPr txBox="1">
            <a:spLocks noChangeArrowheads="1"/>
          </p:cNvSpPr>
          <p:nvPr/>
        </p:nvSpPr>
        <p:spPr bwMode="auto">
          <a:xfrm>
            <a:off x="1038225" y="4305300"/>
            <a:ext cx="2286000" cy="1077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a:t>Mechanical abrasive polishing removes geometrical defects and raises gradients  </a:t>
            </a:r>
          </a:p>
        </p:txBody>
      </p:sp>
      <p:pic>
        <p:nvPicPr>
          <p:cNvPr id="256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505200"/>
            <a:ext cx="3175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6100" y="3505200"/>
            <a:ext cx="3175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0" y="3505200"/>
            <a:ext cx="3175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0" name="TextBox 22"/>
          <p:cNvSpPr txBox="1">
            <a:spLocks noChangeArrowheads="1"/>
          </p:cNvSpPr>
          <p:nvPr/>
        </p:nvSpPr>
        <p:spPr bwMode="auto">
          <a:xfrm>
            <a:off x="1066800" y="1905000"/>
            <a:ext cx="5180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a:t>+ mechanical polishing at Cornell &amp; FNAL (2010-2011) </a:t>
            </a:r>
          </a:p>
        </p:txBody>
      </p:sp>
      <p:sp>
        <p:nvSpPr>
          <p:cNvPr id="25621" name="TextBox 23"/>
          <p:cNvSpPr txBox="1">
            <a:spLocks noChangeArrowheads="1"/>
          </p:cNvSpPr>
          <p:nvPr/>
        </p:nvSpPr>
        <p:spPr bwMode="auto">
          <a:xfrm>
            <a:off x="3733800" y="168592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400" b="1"/>
              <a:t>(2008-2010)</a:t>
            </a:r>
          </a:p>
        </p:txBody>
      </p:sp>
      <p:cxnSp>
        <p:nvCxnSpPr>
          <p:cNvPr id="25622" name="Straight Connector 24"/>
          <p:cNvCxnSpPr>
            <a:cxnSpLocks noChangeShapeType="1"/>
          </p:cNvCxnSpPr>
          <p:nvPr/>
        </p:nvCxnSpPr>
        <p:spPr bwMode="auto">
          <a:xfrm flipH="1" flipV="1">
            <a:off x="5248275" y="1304925"/>
            <a:ext cx="19050" cy="4057650"/>
          </a:xfrm>
          <a:prstGeom prst="line">
            <a:avLst/>
          </a:prstGeom>
          <a:noFill/>
          <a:ln w="38100">
            <a:solidFill>
              <a:srgbClr val="2BFC19"/>
            </a:solidFill>
            <a:round/>
            <a:headEnd/>
            <a:tailEnd/>
          </a:ln>
          <a:extLst>
            <a:ext uri="{909E8E84-426E-40DD-AFC4-6F175D3DCCD1}">
              <a14:hiddenFill xmlns:a14="http://schemas.microsoft.com/office/drawing/2010/main">
                <a:noFill/>
              </a14:hiddenFill>
            </a:ext>
          </a:extLst>
        </p:spPr>
      </p:cxnSp>
      <p:sp>
        <p:nvSpPr>
          <p:cNvPr id="25623" name="TextBox 25"/>
          <p:cNvSpPr txBox="1">
            <a:spLocks noChangeArrowheads="1"/>
          </p:cNvSpPr>
          <p:nvPr/>
        </p:nvSpPr>
        <p:spPr bwMode="auto">
          <a:xfrm rot="-5400000">
            <a:off x="4437063" y="3155950"/>
            <a:ext cx="1541462" cy="338138"/>
          </a:xfrm>
          <a:prstGeom prst="rect">
            <a:avLst/>
          </a:prstGeom>
          <a:solidFill>
            <a:schemeClr val="bg1"/>
          </a:solidFill>
          <a:ln w="3175">
            <a:solidFill>
              <a:schemeClr val="tx1"/>
            </a:solid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ctr"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a:t>ILC R&amp;D Goal</a:t>
            </a:r>
          </a:p>
        </p:txBody>
      </p:sp>
    </p:spTree>
    <p:extLst>
      <p:ext uri="{BB962C8B-B14F-4D97-AF65-F5344CB8AC3E}">
        <p14:creationId xmlns:p14="http://schemas.microsoft.com/office/powerpoint/2010/main" val="255774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7010400" cy="5334000"/>
          </a:xfrm>
          <a:prstGeom prst="rect">
            <a:avLst/>
          </a:prstGeom>
          <a:noFill/>
        </p:spPr>
      </p:pic>
      <p:sp>
        <p:nvSpPr>
          <p:cNvPr id="3" name="Title 2"/>
          <p:cNvSpPr>
            <a:spLocks noGrp="1"/>
          </p:cNvSpPr>
          <p:nvPr>
            <p:ph type="title"/>
          </p:nvPr>
        </p:nvSpPr>
        <p:spPr>
          <a:xfrm>
            <a:off x="1365960" y="0"/>
            <a:ext cx="7086600" cy="914400"/>
          </a:xfrm>
        </p:spPr>
        <p:txBody>
          <a:bodyPr/>
          <a:lstStyle/>
          <a:p>
            <a:r>
              <a:rPr lang="en-US" altLang="ja-JP" sz="2800" b="1" dirty="0" smtClean="0">
                <a:solidFill>
                  <a:srgbClr val="000090"/>
                </a:solidFill>
                <a:latin typeface="Arial" charset="0"/>
                <a:cs typeface="Arial Unicode MS" charset="0"/>
              </a:rPr>
              <a:t>Global Progress </a:t>
            </a:r>
            <a:r>
              <a:rPr lang="en-US" altLang="ja-JP" sz="2800" b="1" dirty="0">
                <a:solidFill>
                  <a:srgbClr val="000090"/>
                </a:solidFill>
                <a:latin typeface="Arial" charset="0"/>
                <a:cs typeface="Arial Unicode MS" charset="0"/>
              </a:rPr>
              <a:t>in Cavity Gradient </a:t>
            </a:r>
            <a:r>
              <a:rPr lang="en-US" altLang="ja-JP" sz="2800" b="1" dirty="0" smtClean="0">
                <a:solidFill>
                  <a:srgbClr val="000090"/>
                </a:solidFill>
                <a:latin typeface="Arial" charset="0"/>
                <a:cs typeface="Arial Unicode MS" charset="0"/>
              </a:rPr>
              <a:t>Yield</a:t>
            </a:r>
            <a:r>
              <a:rPr lang="en-US" altLang="ja-JP" sz="2400" b="1" dirty="0" smtClean="0">
                <a:solidFill>
                  <a:srgbClr val="3366FF"/>
                </a:solidFill>
                <a:latin typeface="Arial" charset="0"/>
                <a:cs typeface="Arial Unicode MS" charset="0"/>
              </a:rPr>
              <a:t> </a:t>
            </a:r>
            <a:r>
              <a:rPr lang="en-US" altLang="ja-JP" sz="2400" b="1" dirty="0" smtClean="0">
                <a:solidFill>
                  <a:srgbClr val="000090"/>
                </a:solidFill>
                <a:latin typeface="Arial" charset="0"/>
                <a:cs typeface="Arial Unicode MS" charset="0"/>
              </a:rPr>
              <a:t> </a:t>
            </a:r>
            <a:endParaRPr lang="en-US" sz="2400" dirty="0"/>
          </a:p>
        </p:txBody>
      </p:sp>
      <p:sp>
        <p:nvSpPr>
          <p:cNvPr id="4" name="Slide Number Placeholder 3"/>
          <p:cNvSpPr>
            <a:spLocks noGrp="1"/>
          </p:cNvSpPr>
          <p:nvPr>
            <p:ph type="sldNum" sz="quarter" idx="12"/>
          </p:nvPr>
        </p:nvSpPr>
        <p:spPr/>
        <p:txBody>
          <a:bodyPr/>
          <a:lstStyle/>
          <a:p>
            <a:pPr>
              <a:defRPr/>
            </a:pPr>
            <a:fld id="{A5CD4A7E-7350-4E08-B72E-9EB9E9E740C5}" type="slidenum">
              <a:rPr lang="en-US">
                <a:solidFill>
                  <a:srgbClr val="000000"/>
                </a:solidFill>
              </a:rPr>
              <a:pPr>
                <a:defRPr/>
              </a:pPr>
              <a:t>12</a:t>
            </a:fld>
            <a:endParaRPr lang="en-US" dirty="0">
              <a:solidFill>
                <a:srgbClr val="000000"/>
              </a:solidFill>
            </a:endParaRPr>
          </a:p>
        </p:txBody>
      </p:sp>
      <p:sp>
        <p:nvSpPr>
          <p:cNvPr id="6" name="日付プレースホルダー 5"/>
          <p:cNvSpPr>
            <a:spLocks noGrp="1"/>
          </p:cNvSpPr>
          <p:nvPr>
            <p:ph type="dt" sz="half" idx="10"/>
          </p:nvPr>
        </p:nvSpPr>
        <p:spPr/>
        <p:txBody>
          <a:bodyPr/>
          <a:lstStyle/>
          <a:p>
            <a:pPr>
              <a:defRPr/>
            </a:pPr>
            <a:r>
              <a:rPr lang="en-US" smtClean="0">
                <a:solidFill>
                  <a:srgbClr val="000000"/>
                </a:solidFill>
              </a:rPr>
              <a:t>Rongli Geng</a:t>
            </a:r>
            <a:endParaRPr lang="en-US">
              <a:solidFill>
                <a:srgbClr val="000000"/>
              </a:solidFill>
            </a:endParaRPr>
          </a:p>
        </p:txBody>
      </p:sp>
      <p:sp>
        <p:nvSpPr>
          <p:cNvPr id="7" name="フッター プレースホルダー 6"/>
          <p:cNvSpPr>
            <a:spLocks noGrp="1"/>
          </p:cNvSpPr>
          <p:nvPr>
            <p:ph type="ftr" sz="quarter" idx="11"/>
          </p:nvPr>
        </p:nvSpPr>
        <p:spPr/>
        <p:txBody>
          <a:bodyPr/>
          <a:lstStyle/>
          <a:p>
            <a:r>
              <a:rPr lang="en-US" smtClean="0"/>
              <a:t>LCWS12, 10/22-26, 2012</a:t>
            </a:r>
            <a:endParaRPr lang="en-US"/>
          </a:p>
        </p:txBody>
      </p:sp>
      <p:sp>
        <p:nvSpPr>
          <p:cNvPr id="19" name="Oval 18"/>
          <p:cNvSpPr/>
          <p:nvPr/>
        </p:nvSpPr>
        <p:spPr bwMode="auto">
          <a:xfrm>
            <a:off x="5562600" y="1832850"/>
            <a:ext cx="762000" cy="762000"/>
          </a:xfrm>
          <a:prstGeom prst="ellipse">
            <a:avLst/>
          </a:prstGeom>
          <a:solidFill>
            <a:srgbClr val="FFFF00">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a:solidFill>
                <a:srgbClr val="000000"/>
              </a:solidFill>
              <a:latin typeface="Arial" charset="0"/>
              <a:ea typeface="Arial Unicode MS" charset="0"/>
            </a:endParaRPr>
          </a:p>
        </p:txBody>
      </p:sp>
      <p:cxnSp>
        <p:nvCxnSpPr>
          <p:cNvPr id="22" name="Straight Arrow Connector 21"/>
          <p:cNvCxnSpPr>
            <a:endCxn id="19" idx="7"/>
          </p:cNvCxnSpPr>
          <p:nvPr/>
        </p:nvCxnSpPr>
        <p:spPr bwMode="auto">
          <a:xfrm rot="10800000" flipV="1">
            <a:off x="6213008" y="1752600"/>
            <a:ext cx="644992" cy="19184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23" name="TextBox 22"/>
          <p:cNvSpPr txBox="1"/>
          <p:nvPr/>
        </p:nvSpPr>
        <p:spPr>
          <a:xfrm>
            <a:off x="6858000" y="838200"/>
            <a:ext cx="2209800" cy="1569660"/>
          </a:xfrm>
          <a:prstGeom prst="rect">
            <a:avLst/>
          </a:prstGeom>
          <a:solidFill>
            <a:srgbClr val="FFFF00"/>
          </a:solidFill>
        </p:spPr>
        <p:txBody>
          <a:bodyPr wrap="square" rtlCol="0">
            <a:spAutoFit/>
          </a:bodyPr>
          <a:lstStyle/>
          <a:p>
            <a:pPr eaLnBrk="0" fontAlgn="ctr" hangingPunct="0"/>
            <a:r>
              <a:rPr lang="en-US" sz="2400" dirty="0" smtClean="0">
                <a:solidFill>
                  <a:srgbClr val="000000"/>
                </a:solidFill>
                <a:latin typeface="Arial" charset="0"/>
                <a:ea typeface="Arial Unicode MS" charset="0"/>
              </a:rPr>
              <a:t>(94+/-6)% acceptable for ILC mass production </a:t>
            </a:r>
            <a:endParaRPr lang="en-US" sz="2400" dirty="0">
              <a:solidFill>
                <a:srgbClr val="000000"/>
              </a:solidFill>
              <a:latin typeface="Arial" charset="0"/>
              <a:ea typeface="Arial Unicode MS" charset="0"/>
            </a:endParaRPr>
          </a:p>
        </p:txBody>
      </p:sp>
    </p:spTree>
    <p:extLst>
      <p:ext uri="{BB962C8B-B14F-4D97-AF65-F5344CB8AC3E}">
        <p14:creationId xmlns:p14="http://schemas.microsoft.com/office/powerpoint/2010/main" val="362734176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9517" y="0"/>
            <a:ext cx="8840062" cy="6828268"/>
          </a:xfrm>
        </p:spPr>
      </p:pic>
    </p:spTree>
    <p:extLst>
      <p:ext uri="{BB962C8B-B14F-4D97-AF65-F5344CB8AC3E}">
        <p14:creationId xmlns:p14="http://schemas.microsoft.com/office/powerpoint/2010/main" val="285436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owave Handout March 2011_Page_2.tiff"/>
          <p:cNvPicPr>
            <a:picLocks noChangeAspect="1"/>
          </p:cNvPicPr>
          <p:nvPr/>
        </p:nvPicPr>
        <p:blipFill>
          <a:blip r:embed="rId3"/>
          <a:stretch>
            <a:fillRect/>
          </a:stretch>
        </p:blipFill>
        <p:spPr>
          <a:xfrm>
            <a:off x="134470" y="0"/>
            <a:ext cx="8875059" cy="6858000"/>
          </a:xfrm>
          <a:prstGeom prst="rect">
            <a:avLst/>
          </a:prstGeom>
        </p:spPr>
      </p:pic>
      <p:sp>
        <p:nvSpPr>
          <p:cNvPr id="3" name="TextBox 2"/>
          <p:cNvSpPr txBox="1"/>
          <p:nvPr/>
        </p:nvSpPr>
        <p:spPr>
          <a:xfrm>
            <a:off x="709448" y="2644170"/>
            <a:ext cx="4761187" cy="2554545"/>
          </a:xfrm>
          <a:prstGeom prst="rect">
            <a:avLst/>
          </a:prstGeom>
          <a:solidFill>
            <a:schemeClr val="bg1"/>
          </a:solidFill>
          <a:ln w="76200">
            <a:solidFill>
              <a:schemeClr val="tx1"/>
            </a:solidFill>
          </a:ln>
        </p:spPr>
        <p:txBody>
          <a:bodyPr wrap="square" rtlCol="0">
            <a:spAutoFit/>
          </a:bodyPr>
          <a:lstStyle/>
          <a:p>
            <a:r>
              <a:rPr lang="en-US" sz="3200" b="1" i="1" u="sng" dirty="0" smtClean="0">
                <a:solidFill>
                  <a:srgbClr val="FF0000"/>
                </a:solidFill>
              </a:rPr>
              <a:t>Final Stage of Tech. Transfer: </a:t>
            </a:r>
            <a:r>
              <a:rPr lang="en-US" sz="3200" b="1" i="1" u="sng" dirty="0" smtClean="0"/>
              <a:t>Sustainable enterprise</a:t>
            </a:r>
          </a:p>
          <a:p>
            <a:r>
              <a:rPr lang="en-US" sz="3200" b="1" i="1" u="sng" dirty="0" smtClean="0">
                <a:solidFill>
                  <a:srgbClr val="FF0000"/>
                </a:solidFill>
              </a:rPr>
              <a:t>Linking customers with enabling technology</a:t>
            </a:r>
            <a:endParaRPr lang="en-US" sz="3200" b="1" i="1" u="sng" dirty="0">
              <a:solidFill>
                <a:srgbClr val="FF0000"/>
              </a:solidFill>
            </a:endParaRPr>
          </a:p>
        </p:txBody>
      </p:sp>
    </p:spTree>
    <p:extLst>
      <p:ext uri="{BB962C8B-B14F-4D97-AF65-F5344CB8AC3E}">
        <p14:creationId xmlns:p14="http://schemas.microsoft.com/office/powerpoint/2010/main" val="40448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2" y="228600"/>
            <a:ext cx="8891336" cy="838200"/>
          </a:xfrm>
        </p:spPr>
        <p:txBody>
          <a:bodyPr/>
          <a:lstStyle/>
          <a:p>
            <a:pPr marL="514350" indent="-514350">
              <a:buClr>
                <a:srgbClr val="FF0000"/>
              </a:buClr>
              <a:buSzPct val="110000"/>
              <a:buFont typeface="+mj-lt"/>
              <a:buAutoNum type="arabicPeriod" startAt="2"/>
            </a:pPr>
            <a:r>
              <a:rPr lang="en-US" dirty="0" smtClean="0"/>
              <a:t>Superconductor material: Technology Driver</a:t>
            </a:r>
          </a:p>
        </p:txBody>
      </p:sp>
      <p:sp>
        <p:nvSpPr>
          <p:cNvPr id="3" name="Slide Number Placeholder 2"/>
          <p:cNvSpPr>
            <a:spLocks noGrp="1"/>
          </p:cNvSpPr>
          <p:nvPr>
            <p:ph type="sldNum" sz="quarter" idx="10"/>
          </p:nvPr>
        </p:nvSpPr>
        <p:spPr/>
        <p:txBody>
          <a:bodyPr/>
          <a:lstStyle/>
          <a:p>
            <a:fld id="{46D7A3A9-117E-4EF5-82A3-3CC7D0AB76B5}" type="slidenum">
              <a:rPr lang="en-US" smtClean="0"/>
              <a:pPr/>
              <a:t>15</a:t>
            </a:fld>
            <a:endParaRPr lang="en-US"/>
          </a:p>
        </p:txBody>
      </p:sp>
      <p:sp>
        <p:nvSpPr>
          <p:cNvPr id="4" name="Footer Placeholder 3"/>
          <p:cNvSpPr>
            <a:spLocks noGrp="1"/>
          </p:cNvSpPr>
          <p:nvPr>
            <p:ph type="ftr" sz="quarter" idx="11"/>
          </p:nvPr>
        </p:nvSpPr>
        <p:spPr/>
        <p:txBody>
          <a:bodyPr/>
          <a:lstStyle/>
          <a:p>
            <a:r>
              <a:rPr lang="en-US" dirty="0" smtClean="0"/>
              <a:t>IEEE LC (M. Ross, SLAC)</a:t>
            </a:r>
            <a:endParaRPr lang="en-US" dirty="0"/>
          </a:p>
        </p:txBody>
      </p:sp>
      <p:sp>
        <p:nvSpPr>
          <p:cNvPr id="5" name="Text Placeholder 4"/>
          <p:cNvSpPr>
            <a:spLocks noGrp="1"/>
          </p:cNvSpPr>
          <p:nvPr>
            <p:ph type="body" idx="4294967295"/>
          </p:nvPr>
        </p:nvSpPr>
        <p:spPr>
          <a:xfrm>
            <a:off x="457200" y="1219200"/>
            <a:ext cx="8446168" cy="4876800"/>
          </a:xfrm>
        </p:spPr>
        <p:txBody>
          <a:bodyPr/>
          <a:lstStyle/>
          <a:p>
            <a:pPr marL="0" indent="0">
              <a:buNone/>
            </a:pPr>
            <a:r>
              <a:rPr lang="en-US" sz="2400" b="1" dirty="0" smtClean="0">
                <a:solidFill>
                  <a:srgbClr val="FF0000"/>
                </a:solidFill>
              </a:rPr>
              <a:t>Niobium:</a:t>
            </a:r>
          </a:p>
          <a:p>
            <a:r>
              <a:rPr lang="en-US" dirty="0" smtClean="0"/>
              <a:t>Has </a:t>
            </a:r>
            <a:r>
              <a:rPr lang="en-US" dirty="0"/>
              <a:t>high melting point – 2500 </a:t>
            </a:r>
            <a:r>
              <a:rPr lang="en-US" dirty="0" err="1"/>
              <a:t>degC</a:t>
            </a:r>
            <a:endParaRPr lang="en-US" dirty="0"/>
          </a:p>
          <a:p>
            <a:r>
              <a:rPr lang="en-US" dirty="0"/>
              <a:t>Has strong acid resistance </a:t>
            </a:r>
            <a:r>
              <a:rPr lang="en-US" dirty="0">
                <a:sym typeface="Wingdings" pitchFamily="2" charset="2"/>
              </a:rPr>
              <a:t> </a:t>
            </a:r>
            <a:r>
              <a:rPr lang="en-US" dirty="0"/>
              <a:t>‘refractory’</a:t>
            </a:r>
          </a:p>
          <a:p>
            <a:r>
              <a:rPr lang="en-US" dirty="0"/>
              <a:t>Is difficult to machine</a:t>
            </a:r>
          </a:p>
          <a:p>
            <a:r>
              <a:rPr lang="en-US" dirty="0" smtClean="0"/>
              <a:t>is </a:t>
            </a:r>
            <a:r>
              <a:rPr lang="en-US" dirty="0"/>
              <a:t>ductile and very difficult to grind</a:t>
            </a:r>
          </a:p>
          <a:p>
            <a:r>
              <a:rPr lang="en-US" dirty="0"/>
              <a:t>Has affinity for </a:t>
            </a:r>
            <a:r>
              <a:rPr lang="en-US" dirty="0" smtClean="0"/>
              <a:t>oxygen	</a:t>
            </a:r>
            <a:r>
              <a:rPr lang="en-US" i="1" u="sng" dirty="0" smtClean="0">
                <a:solidFill>
                  <a:srgbClr val="FF0000"/>
                </a:solidFill>
                <a:sym typeface="Wingdings" pitchFamily="2" charset="2"/>
              </a:rPr>
              <a:t> technical limitation to performance</a:t>
            </a:r>
            <a:endParaRPr lang="en-US" i="1" u="sng" dirty="0">
              <a:solidFill>
                <a:srgbClr val="FF0000"/>
              </a:solidFill>
            </a:endParaRPr>
          </a:p>
          <a:p>
            <a:r>
              <a:rPr lang="en-US" dirty="0"/>
              <a:t>Is a daughter metal to Tantalum</a:t>
            </a:r>
          </a:p>
          <a:p>
            <a:pPr marL="0" indent="0">
              <a:buNone/>
            </a:pPr>
            <a:r>
              <a:rPr lang="en-US" dirty="0"/>
              <a:t>R &amp; D topics:</a:t>
            </a:r>
          </a:p>
          <a:p>
            <a:r>
              <a:rPr lang="en-US" dirty="0"/>
              <a:t>Ta content?</a:t>
            </a:r>
          </a:p>
          <a:p>
            <a:r>
              <a:rPr lang="en-US" dirty="0"/>
              <a:t>Crystalline structure</a:t>
            </a:r>
          </a:p>
          <a:p>
            <a:r>
              <a:rPr lang="en-US" dirty="0"/>
              <a:t>Metal </a:t>
            </a:r>
            <a:r>
              <a:rPr lang="en-US" dirty="0" smtClean="0"/>
              <a:t>working</a:t>
            </a:r>
            <a:endParaRPr lang="en-US" dirty="0"/>
          </a:p>
          <a:p>
            <a:endParaRPr lang="en-US" dirty="0"/>
          </a:p>
        </p:txBody>
      </p:sp>
      <p:pic>
        <p:nvPicPr>
          <p:cNvPr id="6" name="Picture 10" descr="ilccol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8135" y="5706406"/>
            <a:ext cx="1400175" cy="914400"/>
          </a:xfrm>
          <a:prstGeom prst="rect">
            <a:avLst/>
          </a:prstGeom>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88759" y="990600"/>
            <a:ext cx="8726904" cy="5334000"/>
          </a:xfrm>
          <a:prstGeom prst="rect">
            <a:avLst/>
          </a:prstGeom>
        </p:spPr>
        <p:txBody>
          <a:bodyPr/>
          <a:lstStyle>
            <a:lvl1pPr marL="342900" indent="-342900" algn="l" rtl="0" eaLnBrk="0" fontAlgn="base" hangingPunct="0">
              <a:spcBef>
                <a:spcPct val="20000"/>
              </a:spcBef>
              <a:spcAft>
                <a:spcPct val="0"/>
              </a:spcAft>
              <a:buClr>
                <a:srgbClr val="990000"/>
              </a:buClr>
              <a:buSzPct val="85000"/>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99"/>
              </a:buClr>
              <a:buSzPct val="90000"/>
              <a:buFont typeface="Georgia" pitchFamily="18"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990000"/>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006699"/>
              </a:buClr>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990000"/>
              </a:buClr>
              <a:buFont typeface="Arial" pitchFamily="34" charset="0"/>
              <a:buChar char="-"/>
              <a:defRPr sz="1600">
                <a:solidFill>
                  <a:schemeClr val="tx1"/>
                </a:solidFill>
                <a:latin typeface="+mn-lt"/>
                <a:ea typeface="+mn-ea"/>
                <a:cs typeface="+mn-cs"/>
              </a:defRPr>
            </a:lvl5pPr>
            <a:lvl6pPr marL="25146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6pPr>
            <a:lvl7pPr marL="29718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7pPr>
            <a:lvl8pPr marL="34290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8pPr>
            <a:lvl9pPr marL="3886200" indent="-228600" algn="l" rtl="0" eaLnBrk="0" fontAlgn="base" hangingPunct="0">
              <a:spcBef>
                <a:spcPct val="20000"/>
              </a:spcBef>
              <a:spcAft>
                <a:spcPct val="0"/>
              </a:spcAft>
              <a:buClr>
                <a:srgbClr val="990000"/>
              </a:buClr>
              <a:buFont typeface="Arial" charset="0"/>
              <a:buChar char="-"/>
              <a:defRPr>
                <a:solidFill>
                  <a:schemeClr val="tx1"/>
                </a:solidFill>
                <a:latin typeface="+mn-lt"/>
                <a:ea typeface="+mn-ea"/>
                <a:cs typeface="+mn-cs"/>
              </a:defRPr>
            </a:lvl9pPr>
          </a:lstStyle>
          <a:p>
            <a:pPr lvl="1"/>
            <a:endParaRPr lang="en-US" dirty="0"/>
          </a:p>
        </p:txBody>
      </p:sp>
      <p:sp>
        <p:nvSpPr>
          <p:cNvPr id="8" name="TextBox 7"/>
          <p:cNvSpPr txBox="1"/>
          <p:nvPr/>
        </p:nvSpPr>
        <p:spPr>
          <a:xfrm>
            <a:off x="5220975" y="4023883"/>
            <a:ext cx="3682393" cy="2246769"/>
          </a:xfrm>
          <a:prstGeom prst="rect">
            <a:avLst/>
          </a:prstGeom>
          <a:solidFill>
            <a:srgbClr val="FFFF00"/>
          </a:solidFill>
          <a:ln>
            <a:solidFill>
              <a:schemeClr val="tx1"/>
            </a:solidFill>
          </a:ln>
        </p:spPr>
        <p:txBody>
          <a:bodyPr wrap="square" rtlCol="0">
            <a:spAutoFit/>
          </a:bodyPr>
          <a:lstStyle/>
          <a:p>
            <a:r>
              <a:rPr lang="en-US" sz="2800" dirty="0" smtClean="0"/>
              <a:t>RRR – Residual Resistance Ratio (R_300K/</a:t>
            </a:r>
            <a:r>
              <a:rPr lang="en-US" sz="2800" dirty="0" err="1" smtClean="0"/>
              <a:t>R_sc</a:t>
            </a:r>
            <a:r>
              <a:rPr lang="en-US" sz="2800" dirty="0" smtClean="0"/>
              <a:t>)</a:t>
            </a:r>
          </a:p>
          <a:p>
            <a:r>
              <a:rPr lang="en-US" sz="2800" i="1" dirty="0" smtClean="0"/>
              <a:t>Typical pure </a:t>
            </a:r>
            <a:r>
              <a:rPr lang="en-US" sz="2800" i="1" dirty="0" err="1" smtClean="0"/>
              <a:t>Nb</a:t>
            </a:r>
            <a:r>
              <a:rPr lang="en-US" sz="2800" i="1" dirty="0" smtClean="0"/>
              <a:t> RRR=300</a:t>
            </a:r>
            <a:endParaRPr lang="en-US" sz="2800" i="1" dirty="0"/>
          </a:p>
        </p:txBody>
      </p:sp>
    </p:spTree>
    <p:extLst>
      <p:ext uri="{BB962C8B-B14F-4D97-AF65-F5344CB8AC3E}">
        <p14:creationId xmlns:p14="http://schemas.microsoft.com/office/powerpoint/2010/main" val="181886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88167" y="0"/>
            <a:ext cx="7109745" cy="962526"/>
          </a:xfrm>
        </p:spPr>
        <p:txBody>
          <a:bodyPr/>
          <a:lstStyle/>
          <a:p>
            <a:pPr>
              <a:lnSpc>
                <a:spcPct val="80000"/>
              </a:lnSpc>
            </a:pPr>
            <a:r>
              <a:rPr lang="en-US" b="1" dirty="0" err="1" smtClean="0"/>
              <a:t>Nb</a:t>
            </a:r>
            <a:r>
              <a:rPr lang="en-US" b="1" dirty="0" smtClean="0"/>
              <a:t> </a:t>
            </a:r>
            <a:r>
              <a:rPr lang="en-US" dirty="0"/>
              <a:t>(high purity, RRR 300)</a:t>
            </a:r>
          </a:p>
        </p:txBody>
      </p:sp>
      <p:sp>
        <p:nvSpPr>
          <p:cNvPr id="71683" name="Rectangle 3"/>
          <p:cNvSpPr>
            <a:spLocks noGrp="1" noChangeArrowheads="1"/>
          </p:cNvSpPr>
          <p:nvPr>
            <p:ph idx="1"/>
          </p:nvPr>
        </p:nvSpPr>
        <p:spPr>
          <a:xfrm>
            <a:off x="468313" y="1196975"/>
            <a:ext cx="8229600" cy="4924425"/>
          </a:xfrm>
        </p:spPr>
        <p:txBody>
          <a:bodyPr/>
          <a:lstStyle/>
          <a:p>
            <a:pPr>
              <a:lnSpc>
                <a:spcPct val="80000"/>
              </a:lnSpc>
            </a:pPr>
            <a:r>
              <a:rPr lang="en-US" sz="2800" dirty="0" smtClean="0"/>
              <a:t>No </a:t>
            </a:r>
            <a:r>
              <a:rPr lang="en-US" sz="2800" dirty="0"/>
              <a:t>shortage of raw </a:t>
            </a:r>
            <a:r>
              <a:rPr lang="en-US" sz="2800" dirty="0" err="1" smtClean="0"/>
              <a:t>Nb</a:t>
            </a:r>
            <a:r>
              <a:rPr lang="en-US" sz="2800" dirty="0" smtClean="0"/>
              <a:t> </a:t>
            </a:r>
          </a:p>
          <a:p>
            <a:pPr lvl="1">
              <a:lnSpc>
                <a:spcPct val="80000"/>
              </a:lnSpc>
            </a:pPr>
            <a:r>
              <a:rPr lang="en-US" sz="2400" dirty="0" smtClean="0"/>
              <a:t>(40000 </a:t>
            </a:r>
            <a:r>
              <a:rPr lang="en-US" sz="2400" dirty="0"/>
              <a:t>tons annual </a:t>
            </a:r>
            <a:r>
              <a:rPr lang="en-US" sz="2400" dirty="0" smtClean="0"/>
              <a:t>production</a:t>
            </a:r>
            <a:r>
              <a:rPr lang="en-US" dirty="0"/>
              <a:t>)</a:t>
            </a:r>
            <a:endParaRPr lang="en-US" sz="2400" dirty="0" smtClean="0"/>
          </a:p>
          <a:p>
            <a:pPr lvl="1">
              <a:lnSpc>
                <a:spcPct val="80000"/>
              </a:lnSpc>
            </a:pPr>
            <a:r>
              <a:rPr lang="en-US" sz="2400" dirty="0" smtClean="0"/>
              <a:t>ILC </a:t>
            </a:r>
            <a:r>
              <a:rPr lang="en-US" sz="2400" dirty="0"/>
              <a:t>needs around 500 tons</a:t>
            </a:r>
          </a:p>
          <a:p>
            <a:pPr>
              <a:lnSpc>
                <a:spcPct val="80000"/>
              </a:lnSpc>
            </a:pPr>
            <a:r>
              <a:rPr lang="en-US" sz="2800" dirty="0" smtClean="0"/>
              <a:t>limited </a:t>
            </a:r>
            <a:r>
              <a:rPr lang="en-US" sz="2800" dirty="0"/>
              <a:t>high </a:t>
            </a:r>
            <a:r>
              <a:rPr lang="en-US" sz="2800" dirty="0" smtClean="0"/>
              <a:t>purity e-beam refining facilities</a:t>
            </a:r>
            <a:endParaRPr lang="en-US" sz="2800" dirty="0"/>
          </a:p>
          <a:p>
            <a:pPr lvl="1">
              <a:lnSpc>
                <a:spcPct val="80000"/>
              </a:lnSpc>
            </a:pPr>
            <a:r>
              <a:rPr lang="en-US" sz="2400" dirty="0" smtClean="0"/>
              <a:t>4 </a:t>
            </a:r>
            <a:r>
              <a:rPr lang="en-US" sz="2400" dirty="0"/>
              <a:t>qualified companies, </a:t>
            </a:r>
            <a:endParaRPr lang="en-US" sz="2400" dirty="0" smtClean="0"/>
          </a:p>
          <a:p>
            <a:pPr lvl="1">
              <a:lnSpc>
                <a:spcPct val="80000"/>
              </a:lnSpc>
            </a:pPr>
            <a:r>
              <a:rPr lang="en-US" sz="2400" dirty="0" smtClean="0"/>
              <a:t>only </a:t>
            </a:r>
            <a:r>
              <a:rPr lang="en-US" sz="2400" dirty="0"/>
              <a:t>one is capable </a:t>
            </a:r>
            <a:r>
              <a:rPr lang="en-US" sz="2400" dirty="0" smtClean="0"/>
              <a:t>of full ILC yield</a:t>
            </a:r>
            <a:endParaRPr lang="en-US" sz="2400" dirty="0"/>
          </a:p>
          <a:p>
            <a:pPr>
              <a:lnSpc>
                <a:spcPct val="80000"/>
              </a:lnSpc>
            </a:pPr>
            <a:r>
              <a:rPr lang="en-US" sz="2800" dirty="0"/>
              <a:t>Marginal savings in mass </a:t>
            </a:r>
            <a:r>
              <a:rPr lang="en-US" sz="2800" dirty="0" smtClean="0"/>
              <a:t>production</a:t>
            </a:r>
            <a:endParaRPr lang="en-US" sz="2800" dirty="0"/>
          </a:p>
          <a:p>
            <a:pPr lvl="1">
              <a:lnSpc>
                <a:spcPct val="80000"/>
              </a:lnSpc>
            </a:pPr>
            <a:r>
              <a:rPr lang="en-US" sz="2400" dirty="0"/>
              <a:t>Size of melting furnace is limited</a:t>
            </a:r>
          </a:p>
          <a:p>
            <a:pPr lvl="1">
              <a:lnSpc>
                <a:spcPct val="80000"/>
              </a:lnSpc>
            </a:pPr>
            <a:r>
              <a:rPr lang="en-US" sz="2400" dirty="0"/>
              <a:t>But some saving can be realized by</a:t>
            </a:r>
          </a:p>
          <a:p>
            <a:pPr lvl="2">
              <a:lnSpc>
                <a:spcPct val="80000"/>
              </a:lnSpc>
            </a:pPr>
            <a:r>
              <a:rPr lang="en-US" sz="1800" dirty="0"/>
              <a:t>Disc rather than rectangular sheet (scrap can be recovered)</a:t>
            </a:r>
          </a:p>
          <a:p>
            <a:pPr lvl="2">
              <a:lnSpc>
                <a:spcPct val="80000"/>
              </a:lnSpc>
            </a:pPr>
            <a:r>
              <a:rPr lang="en-US" sz="1800" dirty="0"/>
              <a:t>Other material produced ready for fabrication, e.g. flange material</a:t>
            </a:r>
          </a:p>
          <a:p>
            <a:pPr>
              <a:lnSpc>
                <a:spcPct val="80000"/>
              </a:lnSpc>
            </a:pPr>
            <a:r>
              <a:rPr lang="en-US" sz="2800" b="1" dirty="0">
                <a:solidFill>
                  <a:srgbClr val="A50021"/>
                </a:solidFill>
              </a:rPr>
              <a:t>Latest developments in large/single crystal cavities promise cost reductions, needs more experience / studies </a:t>
            </a:r>
            <a:endParaRPr lang="en-US" sz="2800" dirty="0">
              <a:solidFill>
                <a:srgbClr val="0033CC"/>
              </a:solidFill>
            </a:endParaRPr>
          </a:p>
        </p:txBody>
      </p:sp>
      <p:sp>
        <p:nvSpPr>
          <p:cNvPr id="3" name="Slide Number Placeholder 2"/>
          <p:cNvSpPr>
            <a:spLocks noGrp="1"/>
          </p:cNvSpPr>
          <p:nvPr>
            <p:ph type="sldNum" sz="quarter" idx="4294967295"/>
          </p:nvPr>
        </p:nvSpPr>
        <p:spPr>
          <a:xfrm>
            <a:off x="6553200" y="6400800"/>
            <a:ext cx="1905000" cy="457200"/>
          </a:xfrm>
          <a:prstGeom prst="rect">
            <a:avLst/>
          </a:prstGeom>
        </p:spPr>
        <p:txBody>
          <a:bodyPr/>
          <a:lstStyle/>
          <a:p>
            <a:pPr defTabSz="457200"/>
            <a:fld id="{C64E1E01-CFF9-374C-90C0-378C39CD55E6}" type="slidenum">
              <a:rPr lang="en-US" smtClean="0">
                <a:solidFill>
                  <a:srgbClr val="000000"/>
                </a:solidFill>
                <a:latin typeface="Arial"/>
                <a:ea typeface="Arial Unicode MS"/>
                <a:cs typeface="Arial Unicode MS"/>
              </a:rPr>
              <a:pPr defTabSz="457200"/>
              <a:t>16</a:t>
            </a:fld>
            <a:endParaRPr lang="en-US">
              <a:solidFill>
                <a:srgbClr val="000000"/>
              </a:solidFill>
              <a:latin typeface="Arial"/>
              <a:ea typeface="Arial Unicode MS"/>
              <a:cs typeface="Arial Unicode MS"/>
            </a:endParaRPr>
          </a:p>
        </p:txBody>
      </p:sp>
      <p:sp>
        <p:nvSpPr>
          <p:cNvPr id="7" name="Footer Placeholder 3"/>
          <p:cNvSpPr>
            <a:spLocks noGrp="1"/>
          </p:cNvSpPr>
          <p:nvPr>
            <p:ph type="ftr" sz="quarter" idx="11"/>
          </p:nvPr>
        </p:nvSpPr>
        <p:spPr>
          <a:xfrm>
            <a:off x="2743200" y="6356350"/>
            <a:ext cx="3657600" cy="365125"/>
          </a:xfrm>
        </p:spPr>
        <p:txBody>
          <a:bodyPr/>
          <a:lstStyle/>
          <a:p>
            <a:r>
              <a:rPr lang="en-US" dirty="0" smtClean="0"/>
              <a:t>IEEE LC (M. Ross, SLAC)</a:t>
            </a:r>
            <a:endParaRPr lang="en-US" dirty="0"/>
          </a:p>
        </p:txBody>
      </p:sp>
    </p:spTree>
    <p:extLst>
      <p:ext uri="{BB962C8B-B14F-4D97-AF65-F5344CB8AC3E}">
        <p14:creationId xmlns:p14="http://schemas.microsoft.com/office/powerpoint/2010/main" val="2505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46D7A3A9-117E-4EF5-82A3-3CC7D0AB76B5}" type="slidenum">
              <a:rPr lang="en-US" smtClean="0"/>
              <a:pPr/>
              <a:t>17</a:t>
            </a:fld>
            <a:endParaRPr lang="en-US" dirty="0"/>
          </a:p>
        </p:txBody>
      </p:sp>
      <p:sp>
        <p:nvSpPr>
          <p:cNvPr id="5" name="Footer Placeholder 4"/>
          <p:cNvSpPr>
            <a:spLocks noGrp="1"/>
          </p:cNvSpPr>
          <p:nvPr>
            <p:ph type="ftr" sz="quarter" idx="11"/>
          </p:nvPr>
        </p:nvSpPr>
        <p:spPr/>
        <p:txBody>
          <a:bodyPr/>
          <a:lstStyle/>
          <a:p>
            <a:r>
              <a:rPr lang="en-US" smtClean="0"/>
              <a:t>IEEE LC (M. Ross, SLAC)</a:t>
            </a:r>
            <a:endParaRPr lang="en-US" dirty="0"/>
          </a:p>
        </p:txBody>
      </p:sp>
      <p:pic>
        <p:nvPicPr>
          <p:cNvPr id="6" name="図 6"/>
          <p:cNvPicPr>
            <a:picLocks noChangeAspect="1"/>
          </p:cNvPicPr>
          <p:nvPr/>
        </p:nvPicPr>
        <p:blipFill>
          <a:blip r:embed="rId2"/>
          <a:stretch>
            <a:fillRect/>
          </a:stretch>
        </p:blipFill>
        <p:spPr>
          <a:xfrm>
            <a:off x="-5568" y="47298"/>
            <a:ext cx="9149568" cy="6780102"/>
          </a:xfrm>
          <a:prstGeom prst="rect">
            <a:avLst/>
          </a:prstGeom>
        </p:spPr>
      </p:pic>
      <p:sp>
        <p:nvSpPr>
          <p:cNvPr id="7" name="Footer Placeholder 3"/>
          <p:cNvSpPr txBox="1">
            <a:spLocks/>
          </p:cNvSpPr>
          <p:nvPr/>
        </p:nvSpPr>
        <p:spPr>
          <a:xfrm>
            <a:off x="2895600" y="6508750"/>
            <a:ext cx="3657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tx1">
                    <a:tint val="75000"/>
                  </a:schemeClr>
                </a:solidFill>
                <a:latin typeface="Trebuchet MS"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mtClean="0"/>
              <a:t>IEEE LC (M. Ross, SLAC)</a:t>
            </a:r>
            <a:endParaRPr lang="en-US" dirty="0"/>
          </a:p>
        </p:txBody>
      </p:sp>
    </p:spTree>
    <p:extLst>
      <p:ext uri="{BB962C8B-B14F-4D97-AF65-F5344CB8AC3E}">
        <p14:creationId xmlns:p14="http://schemas.microsoft.com/office/powerpoint/2010/main" val="287086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09" y="0"/>
            <a:ext cx="9161018" cy="6878800"/>
          </a:xfrm>
        </p:spPr>
      </p:pic>
      <p:sp>
        <p:nvSpPr>
          <p:cNvPr id="4" name="Date Placeholder 3"/>
          <p:cNvSpPr>
            <a:spLocks noGrp="1"/>
          </p:cNvSpPr>
          <p:nvPr>
            <p:ph type="dt" sz="half" idx="10"/>
          </p:nvPr>
        </p:nvSpPr>
        <p:spPr/>
        <p:txBody>
          <a:bodyPr/>
          <a:lstStyle/>
          <a:p>
            <a:pPr algn="l" defTabSz="457200" rtl="0"/>
            <a:r>
              <a:rPr lang="en-US" sz="1200" kern="1200" smtClean="0">
                <a:solidFill>
                  <a:srgbClr val="000000"/>
                </a:solidFill>
                <a:latin typeface="Arial"/>
                <a:ea typeface="Arial Unicode MS"/>
                <a:cs typeface="Arial Unicode MS"/>
              </a:rPr>
              <a:t>1 February, 2012</a:t>
            </a:r>
            <a:endParaRPr lang="en-US" sz="1200" kern="1200">
              <a:solidFill>
                <a:srgbClr val="000000"/>
              </a:solidFill>
              <a:latin typeface="Arial"/>
              <a:ea typeface="Arial Unicode MS"/>
              <a:cs typeface="Arial Unicode MS"/>
            </a:endParaRPr>
          </a:p>
        </p:txBody>
      </p:sp>
      <p:sp>
        <p:nvSpPr>
          <p:cNvPr id="6" name="Slide Number Placeholder 5"/>
          <p:cNvSpPr>
            <a:spLocks noGrp="1"/>
          </p:cNvSpPr>
          <p:nvPr>
            <p:ph type="sldNum" sz="quarter" idx="4294967295"/>
          </p:nvPr>
        </p:nvSpPr>
        <p:spPr>
          <a:xfrm>
            <a:off x="6553200" y="6400800"/>
            <a:ext cx="1905000" cy="457200"/>
          </a:xfrm>
          <a:prstGeom prst="rect">
            <a:avLst/>
          </a:prstGeom>
        </p:spPr>
        <p:txBody>
          <a:bodyPr/>
          <a:lstStyle/>
          <a:p>
            <a:pPr algn="r" defTabSz="457200" rtl="0"/>
            <a:fld id="{C64E1E01-CFF9-374C-90C0-378C39CD55E6}" type="slidenum">
              <a:rPr lang="en-US" sz="1400" kern="1200" smtClean="0">
                <a:solidFill>
                  <a:srgbClr val="000000"/>
                </a:solidFill>
                <a:latin typeface="Arial"/>
                <a:ea typeface="Arial Unicode MS"/>
                <a:cs typeface="Arial Unicode MS"/>
              </a:rPr>
              <a:pPr algn="r" defTabSz="457200" rtl="0"/>
              <a:t>18</a:t>
            </a:fld>
            <a:endParaRPr lang="en-US" sz="1400" kern="1200">
              <a:solidFill>
                <a:srgbClr val="000000"/>
              </a:solidFill>
              <a:latin typeface="Arial"/>
              <a:ea typeface="Arial Unicode MS"/>
              <a:cs typeface="Arial Unicode MS"/>
            </a:endParaRPr>
          </a:p>
        </p:txBody>
      </p:sp>
      <p:pic>
        <p:nvPicPr>
          <p:cNvPr id="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47068" t="9577" r="1"/>
          <a:stretch/>
        </p:blipFill>
        <p:spPr bwMode="auto">
          <a:xfrm>
            <a:off x="4461641" y="646386"/>
            <a:ext cx="4840019" cy="6210538"/>
          </a:xfrm>
          <a:prstGeom prst="rect">
            <a:avLst/>
          </a:prstGeom>
          <a:noFill/>
          <a:ln w="9525">
            <a:noFill/>
            <a:miter lim="800000"/>
            <a:headEnd/>
            <a:tailEnd/>
          </a:ln>
        </p:spPr>
      </p:pic>
    </p:spTree>
    <p:extLst>
      <p:ext uri="{BB962C8B-B14F-4D97-AF65-F5344CB8AC3E}">
        <p14:creationId xmlns:p14="http://schemas.microsoft.com/office/powerpoint/2010/main" val="20867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381000" y="6400800"/>
            <a:ext cx="2438400" cy="457200"/>
          </a:xfrm>
          <a:prstGeom prst="rect">
            <a:avLst/>
          </a:prstGeom>
        </p:spPr>
        <p:txBody>
          <a:bodyPr/>
          <a:lstStyle/>
          <a:p>
            <a:pPr defTabSz="457200"/>
            <a:r>
              <a:rPr lang="en-US" smtClean="0">
                <a:solidFill>
                  <a:srgbClr val="000000"/>
                </a:solidFill>
                <a:latin typeface="Arial"/>
                <a:ea typeface="Arial Unicode MS"/>
                <a:cs typeface="Arial Unicode MS"/>
              </a:rPr>
              <a:t>10/30/2012</a:t>
            </a:r>
            <a:endParaRPr lang="en-US">
              <a:solidFill>
                <a:srgbClr val="000000"/>
              </a:solidFill>
              <a:latin typeface="Arial"/>
              <a:ea typeface="Arial Unicode MS"/>
              <a:cs typeface="Arial Unicode MS"/>
            </a:endParaRPr>
          </a:p>
        </p:txBody>
      </p:sp>
      <p:sp>
        <p:nvSpPr>
          <p:cNvPr id="6" name="Footer Placeholder 2"/>
          <p:cNvSpPr>
            <a:spLocks noGrp="1"/>
          </p:cNvSpPr>
          <p:nvPr>
            <p:ph type="ftr" sz="quarter" idx="4294967295"/>
          </p:nvPr>
        </p:nvSpPr>
        <p:spPr>
          <a:xfrm>
            <a:off x="3124200" y="6400800"/>
            <a:ext cx="2895600" cy="457200"/>
          </a:xfrm>
          <a:prstGeom prst="rect">
            <a:avLst/>
          </a:prstGeom>
        </p:spPr>
        <p:txBody>
          <a:bodyPr/>
          <a:lstStyle/>
          <a:p>
            <a:r>
              <a:rPr lang="en-US" smtClean="0"/>
              <a:t>Marc Ross, Fermilab</a:t>
            </a:r>
            <a:endParaRPr lang="en-US"/>
          </a:p>
        </p:txBody>
      </p:sp>
      <p:sp>
        <p:nvSpPr>
          <p:cNvPr id="3" name="Slide Number Placeholder 2"/>
          <p:cNvSpPr>
            <a:spLocks noGrp="1"/>
          </p:cNvSpPr>
          <p:nvPr>
            <p:ph type="sldNum" sz="quarter" idx="4294967295"/>
          </p:nvPr>
        </p:nvSpPr>
        <p:spPr>
          <a:xfrm>
            <a:off x="6553200" y="6400800"/>
            <a:ext cx="1905000" cy="457200"/>
          </a:xfrm>
          <a:prstGeom prst="rect">
            <a:avLst/>
          </a:prstGeom>
        </p:spPr>
        <p:txBody>
          <a:bodyPr/>
          <a:lstStyle/>
          <a:p>
            <a:pPr defTabSz="457200"/>
            <a:fld id="{C64E1E01-CFF9-374C-90C0-378C39CD55E6}" type="slidenum">
              <a:rPr lang="en-US" smtClean="0">
                <a:solidFill>
                  <a:srgbClr val="000000"/>
                </a:solidFill>
                <a:latin typeface="Arial"/>
                <a:ea typeface="Arial Unicode MS"/>
                <a:cs typeface="Arial Unicode MS"/>
              </a:rPr>
              <a:pPr defTabSz="457200"/>
              <a:t>19</a:t>
            </a:fld>
            <a:endParaRPr lang="en-US">
              <a:solidFill>
                <a:srgbClr val="000000"/>
              </a:solidFill>
              <a:latin typeface="Arial"/>
              <a:ea typeface="Arial Unicode MS"/>
              <a:cs typeface="Arial Unicode MS"/>
            </a:endParaRPr>
          </a:p>
        </p:txBody>
      </p:sp>
      <p:pic>
        <p:nvPicPr>
          <p:cNvPr id="60418" name="Picture 2" descr="aut_06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419" name="Picture 3" descr="q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304800"/>
            <a:ext cx="633413" cy="633413"/>
          </a:xfrm>
          <a:prstGeom prst="rect">
            <a:avLst/>
          </a:prstGeom>
          <a:noFill/>
          <a:extLst>
            <a:ext uri="{909E8E84-426E-40DD-AFC4-6F175D3DCCD1}">
              <a14:hiddenFill xmlns:a14="http://schemas.microsoft.com/office/drawing/2010/main">
                <a:solidFill>
                  <a:srgbClr val="FFFFFF"/>
                </a:solidFill>
              </a14:hiddenFill>
            </a:ext>
          </a:extLst>
        </p:spPr>
      </p:pic>
      <p:sp>
        <p:nvSpPr>
          <p:cNvPr id="60420" name="Text Box 4"/>
          <p:cNvSpPr txBox="1">
            <a:spLocks noChangeArrowheads="1"/>
          </p:cNvSpPr>
          <p:nvPr/>
        </p:nvSpPr>
        <p:spPr bwMode="auto">
          <a:xfrm>
            <a:off x="2438400" y="6338888"/>
            <a:ext cx="6705600" cy="519112"/>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en-US" altLang="zh-CN" sz="2800" b="1">
                <a:solidFill>
                  <a:schemeClr val="bg1"/>
                </a:solidFill>
                <a:latin typeface="Times" charset="0"/>
                <a:ea typeface="楷体_GB2312" pitchFamily="49" charset="-122"/>
              </a:rPr>
              <a:t>500KW electron beam cold hearth furnace</a:t>
            </a:r>
            <a:endParaRPr kumimoji="1" lang="en-US" altLang="zh-CN" sz="2800" b="1">
              <a:latin typeface="Times" charset="0"/>
              <a:ea typeface="楷体_GB2312" pitchFamily="49" charset="-122"/>
            </a:endParaRPr>
          </a:p>
        </p:txBody>
      </p:sp>
    </p:spTree>
    <p:extLst>
      <p:ext uri="{BB962C8B-B14F-4D97-AF65-F5344CB8AC3E}">
        <p14:creationId xmlns:p14="http://schemas.microsoft.com/office/powerpoint/2010/main" val="254679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Applications of LC Technology</a:t>
            </a:r>
            <a:endParaRPr lang="en-US" dirty="0"/>
          </a:p>
        </p:txBody>
      </p:sp>
      <p:sp>
        <p:nvSpPr>
          <p:cNvPr id="3" name="Slide Number Placeholder 2"/>
          <p:cNvSpPr>
            <a:spLocks noGrp="1"/>
          </p:cNvSpPr>
          <p:nvPr>
            <p:ph type="sldNum" sz="quarter" idx="10"/>
          </p:nvPr>
        </p:nvSpPr>
        <p:spPr/>
        <p:txBody>
          <a:bodyPr/>
          <a:lstStyle/>
          <a:p>
            <a:fld id="{46D7A3A9-117E-4EF5-82A3-3CC7D0AB76B5}" type="slidenum">
              <a:rPr lang="en-US" smtClean="0"/>
              <a:pPr/>
              <a:t>2</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sp>
        <p:nvSpPr>
          <p:cNvPr id="5" name="Text Placeholder 4"/>
          <p:cNvSpPr>
            <a:spLocks noGrp="1"/>
          </p:cNvSpPr>
          <p:nvPr>
            <p:ph type="body" idx="4294967295"/>
          </p:nvPr>
        </p:nvSpPr>
        <p:spPr/>
        <p:txBody>
          <a:bodyPr/>
          <a:lstStyle/>
          <a:p>
            <a:r>
              <a:rPr lang="en-US" dirty="0" smtClean="0"/>
              <a:t>Introduction: </a:t>
            </a:r>
            <a:r>
              <a:rPr lang="en-US" b="1" i="1" dirty="0" smtClean="0">
                <a:solidFill>
                  <a:srgbClr val="FF0000"/>
                </a:solidFill>
              </a:rPr>
              <a:t>Challenges</a:t>
            </a:r>
          </a:p>
          <a:p>
            <a:r>
              <a:rPr lang="en-US" dirty="0" smtClean="0"/>
              <a:t>Study</a:t>
            </a:r>
            <a:r>
              <a:rPr lang="en-US" baseline="0" dirty="0" smtClean="0"/>
              <a:t> by Funding Agency Group ‘</a:t>
            </a:r>
            <a:r>
              <a:rPr lang="en-US" b="1" i="1" baseline="0" dirty="0" smtClean="0">
                <a:solidFill>
                  <a:srgbClr val="FF0000"/>
                </a:solidFill>
              </a:rPr>
              <a:t>FALC</a:t>
            </a:r>
            <a:r>
              <a:rPr lang="en-US" baseline="0" dirty="0" smtClean="0"/>
              <a:t>’: (ILC, 2007)</a:t>
            </a:r>
          </a:p>
          <a:p>
            <a:r>
              <a:rPr lang="en-US" baseline="0" dirty="0" smtClean="0"/>
              <a:t>Key Comments and Findings: </a:t>
            </a:r>
            <a:r>
              <a:rPr lang="en-US" b="1" i="1" baseline="0" dirty="0" smtClean="0">
                <a:solidFill>
                  <a:srgbClr val="FF0000"/>
                </a:solidFill>
              </a:rPr>
              <a:t>Return on Investment</a:t>
            </a:r>
          </a:p>
          <a:p>
            <a:pPr lvl="1"/>
            <a:r>
              <a:rPr lang="en-US" dirty="0" smtClean="0"/>
              <a:t>Spread of innovative technology - new </a:t>
            </a:r>
            <a:r>
              <a:rPr lang="en-US" u="sng" dirty="0" smtClean="0"/>
              <a:t>Components and Tools</a:t>
            </a:r>
          </a:p>
          <a:p>
            <a:pPr lvl="1"/>
            <a:r>
              <a:rPr lang="en-US" dirty="0" smtClean="0"/>
              <a:t>Direct adaptation of </a:t>
            </a:r>
            <a:r>
              <a:rPr lang="en-US" u="sng" dirty="0" err="1" smtClean="0"/>
              <a:t>Linac</a:t>
            </a:r>
            <a:r>
              <a:rPr lang="en-US" u="sng" dirty="0" smtClean="0"/>
              <a:t> Technology</a:t>
            </a:r>
          </a:p>
          <a:p>
            <a:r>
              <a:rPr lang="en-US" b="1" i="1" baseline="0" dirty="0" smtClean="0">
                <a:solidFill>
                  <a:srgbClr val="FF0000"/>
                </a:solidFill>
              </a:rPr>
              <a:t>Technology</a:t>
            </a:r>
            <a:r>
              <a:rPr lang="en-US" b="1" i="1" dirty="0" smtClean="0">
                <a:solidFill>
                  <a:srgbClr val="FF0000"/>
                </a:solidFill>
              </a:rPr>
              <a:t> Transfer</a:t>
            </a:r>
            <a:r>
              <a:rPr lang="en-US" dirty="0" smtClean="0"/>
              <a:t>: ILC Project Development</a:t>
            </a:r>
          </a:p>
          <a:p>
            <a:pPr lvl="1"/>
            <a:r>
              <a:rPr lang="en-US" baseline="0" dirty="0" smtClean="0"/>
              <a:t>Global R &amp; D Program</a:t>
            </a:r>
          </a:p>
          <a:p>
            <a:r>
              <a:rPr lang="en-US" baseline="0" dirty="0" smtClean="0"/>
              <a:t>Future</a:t>
            </a:r>
            <a:r>
              <a:rPr lang="en-US" dirty="0" smtClean="0"/>
              <a:t> Prospects: </a:t>
            </a:r>
            <a:r>
              <a:rPr lang="en-US" b="1" i="1" dirty="0" smtClean="0">
                <a:solidFill>
                  <a:srgbClr val="FF0000"/>
                </a:solidFill>
              </a:rPr>
              <a:t>Next Steps</a:t>
            </a:r>
            <a:endParaRPr lang="en-US" b="1" i="1" baseline="0" dirty="0" smtClean="0">
              <a:solidFill>
                <a:srgbClr val="FF0000"/>
              </a:solidFill>
            </a:endParaRP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55733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68" y="15240"/>
            <a:ext cx="9144000" cy="6866022"/>
          </a:xfrm>
        </p:spPr>
      </p:pic>
      <p:sp>
        <p:nvSpPr>
          <p:cNvPr id="4" name="Date Placeholder 3"/>
          <p:cNvSpPr>
            <a:spLocks noGrp="1"/>
          </p:cNvSpPr>
          <p:nvPr>
            <p:ph type="dt" sz="half" idx="10"/>
          </p:nvPr>
        </p:nvSpPr>
        <p:spPr/>
        <p:txBody>
          <a:bodyPr/>
          <a:lstStyle/>
          <a:p>
            <a:pPr algn="l" defTabSz="457200" rtl="0"/>
            <a:r>
              <a:rPr lang="en-US" sz="1200" kern="1200" smtClean="0">
                <a:solidFill>
                  <a:srgbClr val="000000"/>
                </a:solidFill>
                <a:latin typeface="Arial"/>
                <a:ea typeface="Arial Unicode MS"/>
                <a:cs typeface="Arial Unicode MS"/>
              </a:rPr>
              <a:t>1 February, 2012</a:t>
            </a:r>
            <a:endParaRPr lang="en-US" sz="1200" kern="1200">
              <a:solidFill>
                <a:srgbClr val="000000"/>
              </a:solidFill>
              <a:latin typeface="Arial"/>
              <a:ea typeface="Arial Unicode MS"/>
              <a:cs typeface="Arial Unicode MS"/>
            </a:endParaRPr>
          </a:p>
        </p:txBody>
      </p:sp>
      <p:sp>
        <p:nvSpPr>
          <p:cNvPr id="6" name="Slide Number Placeholder 5"/>
          <p:cNvSpPr>
            <a:spLocks noGrp="1"/>
          </p:cNvSpPr>
          <p:nvPr>
            <p:ph type="sldNum" sz="quarter" idx="4294967295"/>
          </p:nvPr>
        </p:nvSpPr>
        <p:spPr>
          <a:xfrm>
            <a:off x="6553200" y="6400800"/>
            <a:ext cx="1905000" cy="457200"/>
          </a:xfrm>
          <a:prstGeom prst="rect">
            <a:avLst/>
          </a:prstGeom>
        </p:spPr>
        <p:txBody>
          <a:bodyPr/>
          <a:lstStyle/>
          <a:p>
            <a:pPr algn="r" defTabSz="457200" rtl="0"/>
            <a:fld id="{C64E1E01-CFF9-374C-90C0-378C39CD55E6}" type="slidenum">
              <a:rPr lang="en-US" sz="1400" kern="1200" smtClean="0">
                <a:solidFill>
                  <a:srgbClr val="000000"/>
                </a:solidFill>
                <a:latin typeface="Arial"/>
                <a:ea typeface="Arial Unicode MS"/>
                <a:cs typeface="Arial Unicode MS"/>
              </a:rPr>
              <a:pPr algn="r" defTabSz="457200" rtl="0"/>
              <a:t>20</a:t>
            </a:fld>
            <a:endParaRPr lang="en-US" sz="1400" kern="1200">
              <a:solidFill>
                <a:srgbClr val="000000"/>
              </a:solidFill>
              <a:latin typeface="Arial"/>
              <a:ea typeface="Arial Unicode MS"/>
              <a:cs typeface="Arial Unicode MS"/>
            </a:endParaRPr>
          </a:p>
        </p:txBody>
      </p:sp>
      <p:cxnSp>
        <p:nvCxnSpPr>
          <p:cNvPr id="8" name="Straight Connector 7"/>
          <p:cNvCxnSpPr/>
          <p:nvPr/>
        </p:nvCxnSpPr>
        <p:spPr bwMode="auto">
          <a:xfrm>
            <a:off x="3352800" y="502920"/>
            <a:ext cx="0" cy="5593080"/>
          </a:xfrm>
          <a:prstGeom prst="line">
            <a:avLst/>
          </a:prstGeom>
          <a:solidFill>
            <a:schemeClr val="accent1"/>
          </a:solidFill>
          <a:ln w="38100" cap="flat" cmpd="sng" algn="ctr">
            <a:solidFill>
              <a:srgbClr val="0000CC"/>
            </a:solidFill>
            <a:prstDash val="solid"/>
            <a:round/>
            <a:headEnd type="none" w="med" len="med"/>
            <a:tailEnd type="none" w="med" len="med"/>
          </a:ln>
          <a:effectLst/>
        </p:spPr>
      </p:cxnSp>
      <p:cxnSp>
        <p:nvCxnSpPr>
          <p:cNvPr id="9" name="Straight Connector 8"/>
          <p:cNvCxnSpPr/>
          <p:nvPr/>
        </p:nvCxnSpPr>
        <p:spPr bwMode="auto">
          <a:xfrm>
            <a:off x="6309360" y="518160"/>
            <a:ext cx="0" cy="5593080"/>
          </a:xfrm>
          <a:prstGeom prst="line">
            <a:avLst/>
          </a:prstGeom>
          <a:solidFill>
            <a:schemeClr val="accent1"/>
          </a:solidFill>
          <a:ln w="38100" cap="flat" cmpd="sng" algn="ctr">
            <a:solidFill>
              <a:srgbClr val="0000CC"/>
            </a:solidFill>
            <a:prstDash val="solid"/>
            <a:round/>
            <a:headEnd type="none" w="med" len="med"/>
            <a:tailEnd type="none" w="med" len="med"/>
          </a:ln>
          <a:effectLst/>
        </p:spPr>
      </p:cxnSp>
      <p:sp>
        <p:nvSpPr>
          <p:cNvPr id="3" name="TextBox 2"/>
          <p:cNvSpPr txBox="1"/>
          <p:nvPr/>
        </p:nvSpPr>
        <p:spPr>
          <a:xfrm>
            <a:off x="7620000" y="15240"/>
            <a:ext cx="1500732" cy="400110"/>
          </a:xfrm>
          <a:prstGeom prst="rect">
            <a:avLst/>
          </a:prstGeom>
          <a:noFill/>
          <a:ln w="28575">
            <a:solidFill>
              <a:schemeClr val="tx1"/>
            </a:solidFill>
          </a:ln>
        </p:spPr>
        <p:txBody>
          <a:bodyPr wrap="none" rtlCol="0">
            <a:spAutoFit/>
          </a:bodyPr>
          <a:lstStyle/>
          <a:p>
            <a:r>
              <a:rPr lang="en-US" sz="2000" dirty="0" smtClean="0"/>
              <a:t>&lt;50% yield</a:t>
            </a:r>
            <a:endParaRPr lang="en-US" sz="2000" dirty="0"/>
          </a:p>
        </p:txBody>
      </p:sp>
    </p:spTree>
    <p:extLst>
      <p:ext uri="{BB962C8B-B14F-4D97-AF65-F5344CB8AC3E}">
        <p14:creationId xmlns:p14="http://schemas.microsoft.com/office/powerpoint/2010/main" val="16436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324" t="32548" r="55460" b="37821"/>
          <a:stretch/>
        </p:blipFill>
        <p:spPr>
          <a:xfrm>
            <a:off x="4943817" y="3807148"/>
            <a:ext cx="4200183" cy="3024429"/>
          </a:xfrm>
          <a:prstGeom prst="rect">
            <a:avLst/>
          </a:prstGeom>
        </p:spPr>
      </p:pic>
      <p:sp>
        <p:nvSpPr>
          <p:cNvPr id="2" name="Title 1"/>
          <p:cNvSpPr>
            <a:spLocks noGrp="1"/>
          </p:cNvSpPr>
          <p:nvPr>
            <p:ph type="title"/>
          </p:nvPr>
        </p:nvSpPr>
        <p:spPr/>
        <p:txBody>
          <a:bodyPr/>
          <a:lstStyle/>
          <a:p>
            <a:pPr marL="514350" indent="-514350">
              <a:buClr>
                <a:srgbClr val="FF0000"/>
              </a:buClr>
              <a:buSzPct val="110000"/>
              <a:buFont typeface="+mj-lt"/>
              <a:buAutoNum type="arabicPeriod" startAt="3"/>
            </a:pPr>
            <a:r>
              <a:rPr lang="en-US" dirty="0" smtClean="0"/>
              <a:t>RF sources	Core technology</a:t>
            </a:r>
          </a:p>
        </p:txBody>
      </p:sp>
      <p:sp>
        <p:nvSpPr>
          <p:cNvPr id="3" name="Slide Number Placeholder 2"/>
          <p:cNvSpPr>
            <a:spLocks noGrp="1"/>
          </p:cNvSpPr>
          <p:nvPr>
            <p:ph type="sldNum" sz="quarter" idx="10"/>
          </p:nvPr>
        </p:nvSpPr>
        <p:spPr/>
        <p:txBody>
          <a:bodyPr/>
          <a:lstStyle/>
          <a:p>
            <a:fld id="{46D7A3A9-117E-4EF5-82A3-3CC7D0AB76B5}" type="slidenum">
              <a:rPr lang="en-US" smtClean="0"/>
              <a:pPr/>
              <a:t>21</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263" y="5430626"/>
            <a:ext cx="1400951" cy="14009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84785"/>
            <a:ext cx="5261994" cy="354679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1228"/>
            <a:ext cx="6144997" cy="4362947"/>
          </a:xfrm>
          <a:prstGeom prst="rect">
            <a:avLst/>
          </a:prstGeom>
        </p:spPr>
      </p:pic>
      <p:sp>
        <p:nvSpPr>
          <p:cNvPr id="5" name="TextBox 4"/>
          <p:cNvSpPr txBox="1"/>
          <p:nvPr/>
        </p:nvSpPr>
        <p:spPr>
          <a:xfrm>
            <a:off x="4943817" y="1403157"/>
            <a:ext cx="4200183" cy="2308324"/>
          </a:xfrm>
          <a:prstGeom prst="rect">
            <a:avLst/>
          </a:prstGeom>
          <a:solidFill>
            <a:schemeClr val="bg1"/>
          </a:solidFill>
          <a:ln w="57150">
            <a:solidFill>
              <a:srgbClr val="FF0000"/>
            </a:solidFill>
          </a:ln>
        </p:spPr>
        <p:txBody>
          <a:bodyPr wrap="square" rtlCol="0">
            <a:spAutoFit/>
          </a:bodyPr>
          <a:lstStyle/>
          <a:p>
            <a:r>
              <a:rPr lang="en-US" sz="2400" u="sng" dirty="0" smtClean="0"/>
              <a:t>Solid State ‘Marx’ Modulator</a:t>
            </a:r>
          </a:p>
          <a:p>
            <a:r>
              <a:rPr lang="en-US" sz="2400" dirty="0" smtClean="0"/>
              <a:t>Fast rise </a:t>
            </a:r>
            <a:r>
              <a:rPr lang="en-US" sz="2400" dirty="0" smtClean="0">
                <a:sym typeface="Wingdings" pitchFamily="2" charset="2"/>
              </a:rPr>
              <a:t> high efficiency</a:t>
            </a:r>
          </a:p>
          <a:p>
            <a:r>
              <a:rPr lang="en-US" sz="2400" dirty="0" smtClean="0">
                <a:sym typeface="Wingdings" pitchFamily="2" charset="2"/>
              </a:rPr>
              <a:t>Modern construction</a:t>
            </a:r>
          </a:p>
          <a:p>
            <a:r>
              <a:rPr lang="en-US" sz="2400" dirty="0" smtClean="0">
                <a:sym typeface="Wingdings" pitchFamily="2" charset="2"/>
              </a:rPr>
              <a:t>No transformer</a:t>
            </a:r>
          </a:p>
          <a:p>
            <a:r>
              <a:rPr lang="en-US" sz="2400" dirty="0" smtClean="0">
                <a:sym typeface="Wingdings" pitchFamily="2" charset="2"/>
              </a:rPr>
              <a:t>Important cost saving for ILC and CLIC</a:t>
            </a:r>
            <a:endParaRPr lang="en-US" sz="2400" dirty="0"/>
          </a:p>
        </p:txBody>
      </p:sp>
      <p:sp>
        <p:nvSpPr>
          <p:cNvPr id="10" name="TextBox 9"/>
          <p:cNvSpPr txBox="1"/>
          <p:nvPr/>
        </p:nvSpPr>
        <p:spPr>
          <a:xfrm>
            <a:off x="6988786" y="5985379"/>
            <a:ext cx="1907217" cy="707886"/>
          </a:xfrm>
          <a:prstGeom prst="rect">
            <a:avLst/>
          </a:prstGeom>
          <a:solidFill>
            <a:schemeClr val="bg1"/>
          </a:solidFill>
        </p:spPr>
        <p:txBody>
          <a:bodyPr wrap="square" rtlCol="0">
            <a:spAutoFit/>
          </a:bodyPr>
          <a:lstStyle/>
          <a:p>
            <a:r>
              <a:rPr lang="en-US" sz="2000" b="1" dirty="0" smtClean="0">
                <a:solidFill>
                  <a:srgbClr val="FF0000"/>
                </a:solidFill>
              </a:rPr>
              <a:t>Graphics by Rey. Hori</a:t>
            </a:r>
            <a:endParaRPr lang="en-US" sz="2000" b="1" dirty="0">
              <a:solidFill>
                <a:srgbClr val="FF0000"/>
              </a:solidFill>
            </a:endParaRPr>
          </a:p>
        </p:txBody>
      </p:sp>
      <p:sp>
        <p:nvSpPr>
          <p:cNvPr id="11" name="Oval 10"/>
          <p:cNvSpPr/>
          <p:nvPr/>
        </p:nvSpPr>
        <p:spPr>
          <a:xfrm>
            <a:off x="5060746" y="4114781"/>
            <a:ext cx="2585545" cy="1876096"/>
          </a:xfrm>
          <a:prstGeom prst="ellipse">
            <a:avLst/>
          </a:prstGeom>
          <a:noFill/>
          <a:ln w="57150">
            <a:solidFill>
              <a:srgbClr val="00B0F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81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76200"/>
            <a:ext cx="7688179" cy="914400"/>
          </a:xfrm>
        </p:spPr>
        <p:txBody>
          <a:bodyPr/>
          <a:lstStyle/>
          <a:p>
            <a:r>
              <a:rPr lang="en-US" dirty="0" smtClean="0"/>
              <a:t>10 </a:t>
            </a:r>
            <a:r>
              <a:rPr lang="en-US" dirty="0"/>
              <a:t>MW </a:t>
            </a:r>
            <a:r>
              <a:rPr lang="en-US" dirty="0" smtClean="0"/>
              <a:t>(pulsed) RF Power Unit</a:t>
            </a:r>
            <a:endParaRPr lang="en-US" dirty="0"/>
          </a:p>
        </p:txBody>
      </p:sp>
      <p:sp>
        <p:nvSpPr>
          <p:cNvPr id="6" name="Slide Number Placeholder 5"/>
          <p:cNvSpPr>
            <a:spLocks noGrp="1"/>
          </p:cNvSpPr>
          <p:nvPr>
            <p:ph type="sldNum" sz="quarter" idx="4294967295"/>
          </p:nvPr>
        </p:nvSpPr>
        <p:spPr>
          <a:xfrm>
            <a:off x="6553200" y="6400800"/>
            <a:ext cx="1905000" cy="457200"/>
          </a:xfrm>
          <a:prstGeom prst="rect">
            <a:avLst/>
          </a:prstGeom>
        </p:spPr>
        <p:txBody>
          <a:bodyPr/>
          <a:lstStyle/>
          <a:p>
            <a:fld id="{C64E1E01-CFF9-374C-90C0-378C39CD55E6}" type="slidenum">
              <a:rPr lang="en-US" smtClean="0">
                <a:solidFill>
                  <a:srgbClr val="000000"/>
                </a:solidFill>
              </a:rPr>
              <a:pPr/>
              <a:t>22</a:t>
            </a:fld>
            <a:endParaRPr lang="en-US">
              <a:solidFill>
                <a:srgbClr val="000000"/>
              </a:solidFill>
            </a:endParaRP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073" t="25224" r="4073" b="14027"/>
          <a:stretch/>
        </p:blipFill>
        <p:spPr bwMode="auto">
          <a:xfrm>
            <a:off x="0" y="1796704"/>
            <a:ext cx="9144000" cy="445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idx="1"/>
          </p:nvPr>
        </p:nvSpPr>
        <p:spPr>
          <a:xfrm>
            <a:off x="685800" y="1163054"/>
            <a:ext cx="7772400" cy="633650"/>
          </a:xfrm>
        </p:spPr>
        <p:txBody>
          <a:bodyPr/>
          <a:lstStyle/>
          <a:p>
            <a:r>
              <a:rPr lang="en-US" dirty="0" smtClean="0"/>
              <a:t>26 Cavities powered by one klystron </a:t>
            </a:r>
            <a:endParaRPr lang="en-US" dirty="0"/>
          </a:p>
        </p:txBody>
      </p:sp>
      <p:sp>
        <p:nvSpPr>
          <p:cNvPr id="3" name="Oval 2"/>
          <p:cNvSpPr/>
          <p:nvPr/>
        </p:nvSpPr>
        <p:spPr>
          <a:xfrm>
            <a:off x="4572000" y="4745421"/>
            <a:ext cx="2585545" cy="18760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urved Connector 9"/>
          <p:cNvCxnSpPr/>
          <p:nvPr/>
        </p:nvCxnSpPr>
        <p:spPr>
          <a:xfrm>
            <a:off x="1907628" y="5297214"/>
            <a:ext cx="2664372" cy="772508"/>
          </a:xfrm>
          <a:prstGeom prst="curvedConnector3">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 y="4713889"/>
            <a:ext cx="2774747" cy="1384995"/>
          </a:xfrm>
          <a:prstGeom prst="rect">
            <a:avLst/>
          </a:prstGeom>
          <a:solidFill>
            <a:schemeClr val="bg1"/>
          </a:solidFill>
          <a:ln w="57150">
            <a:solidFill>
              <a:srgbClr val="FF0000"/>
            </a:solidFill>
          </a:ln>
        </p:spPr>
        <p:txBody>
          <a:bodyPr wrap="square" rtlCol="0">
            <a:spAutoFit/>
          </a:bodyPr>
          <a:lstStyle/>
          <a:p>
            <a:r>
              <a:rPr lang="en-US" sz="2800" b="1" dirty="0" smtClean="0"/>
              <a:t>To be replaced with Marx Modulator:</a:t>
            </a:r>
            <a:endParaRPr lang="en-US" sz="2800" b="1" dirty="0"/>
          </a:p>
        </p:txBody>
      </p:sp>
      <p:sp>
        <p:nvSpPr>
          <p:cNvPr id="12" name="Footer Placeholder 3"/>
          <p:cNvSpPr>
            <a:spLocks noGrp="1"/>
          </p:cNvSpPr>
          <p:nvPr>
            <p:ph type="ftr" sz="quarter" idx="11"/>
          </p:nvPr>
        </p:nvSpPr>
        <p:spPr>
          <a:xfrm>
            <a:off x="2743200" y="6356350"/>
            <a:ext cx="3657600" cy="365125"/>
          </a:xfrm>
        </p:spPr>
        <p:txBody>
          <a:bodyPr/>
          <a:lstStyle/>
          <a:p>
            <a:r>
              <a:rPr lang="en-US" dirty="0" smtClean="0"/>
              <a:t>IEEE LC (M. Ross, SLAC)</a:t>
            </a:r>
            <a:endParaRPr lang="en-US" dirty="0"/>
          </a:p>
        </p:txBody>
      </p:sp>
    </p:spTree>
    <p:extLst>
      <p:ext uri="{BB962C8B-B14F-4D97-AF65-F5344CB8AC3E}">
        <p14:creationId xmlns:p14="http://schemas.microsoft.com/office/powerpoint/2010/main" val="396623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20" y="0"/>
            <a:ext cx="8535159" cy="6858000"/>
          </a:xfrm>
          <a:prstGeom prst="rect">
            <a:avLst/>
          </a:prstGeom>
          <a:solidFill>
            <a:schemeClr val="bg1"/>
          </a:solidFill>
        </p:spPr>
      </p:pic>
      <p:sp>
        <p:nvSpPr>
          <p:cNvPr id="2" name="Oval 1"/>
          <p:cNvSpPr/>
          <p:nvPr/>
        </p:nvSpPr>
        <p:spPr>
          <a:xfrm>
            <a:off x="1135117" y="3121572"/>
            <a:ext cx="2049517" cy="24278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462" y="2711669"/>
            <a:ext cx="1492716" cy="369332"/>
          </a:xfrm>
          <a:prstGeom prst="rect">
            <a:avLst/>
          </a:prstGeom>
          <a:noFill/>
          <a:ln w="28575">
            <a:solidFill>
              <a:schemeClr val="tx1"/>
            </a:solidFill>
          </a:ln>
        </p:spPr>
        <p:txBody>
          <a:bodyPr wrap="none" rtlCol="0">
            <a:spAutoFit/>
          </a:bodyPr>
          <a:lstStyle/>
          <a:p>
            <a:r>
              <a:rPr lang="en-US" dirty="0" smtClean="0"/>
              <a:t>Single Stage</a:t>
            </a:r>
            <a:endParaRPr lang="en-US" dirty="0"/>
          </a:p>
        </p:txBody>
      </p:sp>
      <p:cxnSp>
        <p:nvCxnSpPr>
          <p:cNvPr id="7" name="Curved Connector 6"/>
          <p:cNvCxnSpPr/>
          <p:nvPr/>
        </p:nvCxnSpPr>
        <p:spPr>
          <a:xfrm>
            <a:off x="425663" y="3090040"/>
            <a:ext cx="930166" cy="307428"/>
          </a:xfrm>
          <a:prstGeom prst="curved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9885" y="6069714"/>
            <a:ext cx="6176691" cy="707886"/>
          </a:xfrm>
          <a:prstGeom prst="rect">
            <a:avLst/>
          </a:prstGeom>
          <a:noFill/>
          <a:ln>
            <a:solidFill>
              <a:schemeClr val="tx1"/>
            </a:solidFill>
          </a:ln>
        </p:spPr>
        <p:txBody>
          <a:bodyPr wrap="none" rtlCol="0">
            <a:spAutoFit/>
          </a:bodyPr>
          <a:lstStyle/>
          <a:p>
            <a:r>
              <a:rPr lang="en-US" sz="4000" dirty="0" smtClean="0"/>
              <a:t>Marx Generator Operation</a:t>
            </a:r>
            <a:endParaRPr lang="en-US" sz="4000" dirty="0"/>
          </a:p>
        </p:txBody>
      </p:sp>
    </p:spTree>
    <p:extLst>
      <p:ext uri="{BB962C8B-B14F-4D97-AF65-F5344CB8AC3E}">
        <p14:creationId xmlns:p14="http://schemas.microsoft.com/office/powerpoint/2010/main" val="392166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Marx Modulator: adopted by ILC (and CLIC?)</a:t>
            </a:r>
          </a:p>
        </p:txBody>
      </p:sp>
      <p:pic>
        <p:nvPicPr>
          <p:cNvPr id="4" name="Picture 6" descr="mod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3404"/>
            <a:ext cx="39751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od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1093404"/>
            <a:ext cx="4643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710" y="4353087"/>
            <a:ext cx="3342290" cy="2504913"/>
          </a:xfrm>
          <a:prstGeom prst="rect">
            <a:avLst/>
          </a:prstGeom>
        </p:spPr>
      </p:pic>
      <p:sp>
        <p:nvSpPr>
          <p:cNvPr id="6" name="Footer Placeholder 3"/>
          <p:cNvSpPr>
            <a:spLocks noGrp="1"/>
          </p:cNvSpPr>
          <p:nvPr>
            <p:ph type="ftr" sz="quarter" idx="11"/>
          </p:nvPr>
        </p:nvSpPr>
        <p:spPr>
          <a:xfrm>
            <a:off x="2743200" y="6356350"/>
            <a:ext cx="3657600" cy="365125"/>
          </a:xfrm>
        </p:spPr>
        <p:txBody>
          <a:bodyPr/>
          <a:lstStyle/>
          <a:p>
            <a:r>
              <a:rPr lang="en-US" dirty="0" smtClean="0"/>
              <a:t>IEEE LC (M. Ross, SLAC)</a:t>
            </a:r>
            <a:endParaRPr lang="en-US" dirty="0"/>
          </a:p>
        </p:txBody>
      </p:sp>
    </p:spTree>
    <p:extLst>
      <p:ext uri="{BB962C8B-B14F-4D97-AF65-F5344CB8AC3E}">
        <p14:creationId xmlns:p14="http://schemas.microsoft.com/office/powerpoint/2010/main" val="85292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95300" y="0"/>
            <a:ext cx="7772400" cy="1143000"/>
          </a:xfrm>
        </p:spPr>
        <p:txBody>
          <a:bodyPr/>
          <a:lstStyle/>
          <a:p>
            <a:r>
              <a:rPr lang="en-US" dirty="0" smtClean="0">
                <a:solidFill>
                  <a:srgbClr val="0000FF"/>
                </a:solidFill>
              </a:rPr>
              <a:t>Marx Cell Assembly</a:t>
            </a:r>
          </a:p>
        </p:txBody>
      </p:sp>
      <p:pic>
        <p:nvPicPr>
          <p:cNvPr id="27651" name="Picture 2" descr="V:\NLC\Drop-Boxes\Adolphsen\Conferences &amp; Reviews\11_09 ILC_CLIC Granada\Modulator Talk\P1010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433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V:\NLC\Drop-Boxes\Adolphsen\Conferences &amp; Reviews\11_09 ILC_CLIC Granada\Modulator Talk\SAM_17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33242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V:\NLC\Drop-Boxes\Adolphsen\Conferences &amp; Reviews\11_09 ILC_CLIC Granada\Modulator Talk\SAM_17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43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descr="V:\NLC\Drop-Boxes\Adolphsen\Conferences &amp; Reviews\11_09 ILC_CLIC Granada\Modulator Talk\SAM_1738.JPG"/>
          <p:cNvPicPr>
            <a:picLocks noChangeAspect="1" noChangeArrowheads="1"/>
          </p:cNvPicPr>
          <p:nvPr/>
        </p:nvPicPr>
        <p:blipFill>
          <a:blip r:embed="rId6">
            <a:extLst>
              <a:ext uri="{28A0092B-C50C-407E-A947-70E740481C1C}">
                <a14:useLocalDpi xmlns:a14="http://schemas.microsoft.com/office/drawing/2010/main" val="0"/>
              </a:ext>
            </a:extLst>
          </a:blip>
          <a:srcRect t="5556" b="5556"/>
          <a:stretch>
            <a:fillRect/>
          </a:stretch>
        </p:blipFill>
        <p:spPr bwMode="auto">
          <a:xfrm>
            <a:off x="685800" y="1143000"/>
            <a:ext cx="2641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0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 y="0"/>
            <a:ext cx="8816974" cy="1143000"/>
          </a:xfrm>
        </p:spPr>
        <p:txBody>
          <a:bodyPr/>
          <a:lstStyle/>
          <a:p>
            <a:r>
              <a:rPr lang="en-US" dirty="0" smtClean="0">
                <a:solidFill>
                  <a:srgbClr val="0000FF"/>
                </a:solidFill>
              </a:rPr>
              <a:t>Nearly Assembled Marx Modulator</a:t>
            </a:r>
          </a:p>
        </p:txBody>
      </p:sp>
      <p:pic>
        <p:nvPicPr>
          <p:cNvPr id="28675" name="Picture 2" descr="C:\Documents and Settings\starloc\Desktop\P1140860\P11408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733550"/>
            <a:ext cx="5641975"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descr="C:\Documents and Settings\starloc\Desktop\P1140860\P11408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1077913"/>
            <a:ext cx="293052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C:\Documents and Settings\starloc\Desktop\P1140860\P1140882.JPG"/>
          <p:cNvPicPr>
            <a:picLocks noChangeAspect="1" noChangeArrowheads="1"/>
          </p:cNvPicPr>
          <p:nvPr/>
        </p:nvPicPr>
        <p:blipFill>
          <a:blip r:embed="rId5">
            <a:extLst>
              <a:ext uri="{28A0092B-C50C-407E-A947-70E740481C1C}">
                <a14:useLocalDpi xmlns:a14="http://schemas.microsoft.com/office/drawing/2010/main" val="0"/>
              </a:ext>
            </a:extLst>
          </a:blip>
          <a:srcRect l="14549" t="12445" r="14368" b="33327"/>
          <a:stretch>
            <a:fillRect/>
          </a:stretch>
        </p:blipFill>
        <p:spPr bwMode="auto">
          <a:xfrm>
            <a:off x="5895975" y="5091113"/>
            <a:ext cx="29210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60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66592" y="228600"/>
            <a:ext cx="3867807" cy="838200"/>
          </a:xfrm>
        </p:spPr>
        <p:txBody>
          <a:bodyPr/>
          <a:lstStyle/>
          <a:p>
            <a:r>
              <a:rPr lang="en-US" dirty="0"/>
              <a:t>Marx Modulator Pulse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6690" y="2271845"/>
            <a:ext cx="4887310" cy="4586155"/>
          </a:xfrm>
        </p:spPr>
      </p:pic>
      <p:sp>
        <p:nvSpPr>
          <p:cNvPr id="5" name="Slide Number Placeholder 4"/>
          <p:cNvSpPr>
            <a:spLocks noGrp="1"/>
          </p:cNvSpPr>
          <p:nvPr>
            <p:ph type="sldNum" sz="quarter" idx="10"/>
          </p:nvPr>
        </p:nvSpPr>
        <p:spPr>
          <a:prstGeom prst="rect">
            <a:avLst/>
          </a:prstGeom>
        </p:spPr>
        <p:txBody>
          <a:bodyPr/>
          <a:lstStyle/>
          <a:p>
            <a:pPr defTabSz="457200"/>
            <a:fld id="{C64E1E01-CFF9-374C-90C0-378C39CD55E6}" type="slidenum">
              <a:rPr lang="en-US" smtClean="0">
                <a:solidFill>
                  <a:srgbClr val="000000"/>
                </a:solidFill>
                <a:latin typeface="Arial"/>
                <a:ea typeface="Arial Unicode MS"/>
                <a:cs typeface="Arial Unicode MS"/>
              </a:rPr>
              <a:pPr defTabSz="457200"/>
              <a:t>27</a:t>
            </a:fld>
            <a:endParaRPr lang="en-US">
              <a:solidFill>
                <a:srgbClr val="000000"/>
              </a:solidFill>
              <a:latin typeface="Arial"/>
              <a:ea typeface="Arial Unicode MS"/>
              <a:cs typeface="Arial Unicode MS"/>
            </a:endParaRPr>
          </a:p>
        </p:txBody>
      </p:sp>
      <p:pic>
        <p:nvPicPr>
          <p:cNvPr id="8194" name="Picture 2" descr="C:\Users\mcrec\Documents\Talks\2012 talks\IIT School 20120130\tif\SLACP2Marx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445877" cy="423872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5669" y="3358051"/>
            <a:ext cx="3421117" cy="5833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urved Connector 16"/>
          <p:cNvCxnSpPr/>
          <p:nvPr/>
        </p:nvCxnSpPr>
        <p:spPr>
          <a:xfrm>
            <a:off x="2822027" y="4004439"/>
            <a:ext cx="2096814" cy="520262"/>
          </a:xfrm>
          <a:prstGeom prst="curvedConnector3">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9194" y="4382807"/>
            <a:ext cx="3986989" cy="1569660"/>
          </a:xfrm>
          <a:prstGeom prst="rect">
            <a:avLst/>
          </a:prstGeom>
          <a:noFill/>
          <a:ln>
            <a:solidFill>
              <a:srgbClr val="FF0000"/>
            </a:solidFill>
          </a:ln>
        </p:spPr>
        <p:txBody>
          <a:bodyPr wrap="none" rtlCol="0">
            <a:spAutoFit/>
          </a:bodyPr>
          <a:lstStyle/>
          <a:p>
            <a:r>
              <a:rPr lang="en-US" sz="2400" dirty="0" smtClean="0"/>
              <a:t>-120 KV</a:t>
            </a:r>
          </a:p>
          <a:p>
            <a:r>
              <a:rPr lang="en-US" sz="2400" dirty="0" smtClean="0"/>
              <a:t>0.1% p/p ‘</a:t>
            </a:r>
            <a:r>
              <a:rPr lang="en-US" sz="2400" dirty="0"/>
              <a:t>flatness</a:t>
            </a:r>
            <a:r>
              <a:rPr lang="en-US" sz="2400" dirty="0" smtClean="0"/>
              <a:t>’</a:t>
            </a:r>
          </a:p>
          <a:p>
            <a:r>
              <a:rPr lang="en-US" sz="2400" dirty="0" smtClean="0"/>
              <a:t>1.6 </a:t>
            </a:r>
            <a:r>
              <a:rPr lang="en-US" sz="2400" dirty="0" err="1" smtClean="0"/>
              <a:t>ms</a:t>
            </a:r>
            <a:r>
              <a:rPr lang="en-US" sz="2400" dirty="0" smtClean="0"/>
              <a:t> </a:t>
            </a:r>
          </a:p>
          <a:p>
            <a:r>
              <a:rPr lang="en-US" sz="2400" dirty="0" smtClean="0"/>
              <a:t>CLIC: 10ppm reproducibility</a:t>
            </a:r>
            <a:endParaRPr lang="en-US" sz="2400" dirty="0"/>
          </a:p>
        </p:txBody>
      </p:sp>
      <p:sp>
        <p:nvSpPr>
          <p:cNvPr id="21" name="Footer Placeholder 3"/>
          <p:cNvSpPr>
            <a:spLocks noGrp="1"/>
          </p:cNvSpPr>
          <p:nvPr>
            <p:ph type="ftr" sz="quarter" idx="11"/>
          </p:nvPr>
        </p:nvSpPr>
        <p:spPr>
          <a:xfrm>
            <a:off x="2743200" y="6356350"/>
            <a:ext cx="3657600" cy="365125"/>
          </a:xfrm>
        </p:spPr>
        <p:txBody>
          <a:bodyPr/>
          <a:lstStyle/>
          <a:p>
            <a:r>
              <a:rPr lang="en-US" dirty="0" smtClean="0"/>
              <a:t>IEEE LC (M. Ross, SLAC)</a:t>
            </a:r>
            <a:endParaRPr lang="en-US" dirty="0"/>
          </a:p>
        </p:txBody>
      </p:sp>
    </p:spTree>
    <p:extLst>
      <p:ext uri="{BB962C8B-B14F-4D97-AF65-F5344CB8AC3E}">
        <p14:creationId xmlns:p14="http://schemas.microsoft.com/office/powerpoint/2010/main" val="8979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88" y="-7890"/>
            <a:ext cx="8996012" cy="838200"/>
          </a:xfrm>
        </p:spPr>
        <p:txBody>
          <a:bodyPr/>
          <a:lstStyle/>
          <a:p>
            <a:pPr marL="514350" indent="-514350">
              <a:buClr>
                <a:srgbClr val="FF0000"/>
              </a:buClr>
              <a:buSzPct val="110000"/>
              <a:buFont typeface="+mj-lt"/>
              <a:buAutoNum type="arabicPeriod" startAt="4"/>
            </a:pPr>
            <a:r>
              <a:rPr lang="en-US" dirty="0" smtClean="0"/>
              <a:t>Particle beam simulation	Core expertise</a:t>
            </a:r>
            <a:endParaRPr lang="en-US" dirty="0"/>
          </a:p>
        </p:txBody>
      </p:sp>
      <p:sp>
        <p:nvSpPr>
          <p:cNvPr id="3" name="Slide Number Placeholder 2"/>
          <p:cNvSpPr>
            <a:spLocks noGrp="1"/>
          </p:cNvSpPr>
          <p:nvPr>
            <p:ph type="sldNum" sz="quarter" idx="10"/>
          </p:nvPr>
        </p:nvSpPr>
        <p:spPr/>
        <p:txBody>
          <a:bodyPr/>
          <a:lstStyle/>
          <a:p>
            <a:fld id="{46D7A3A9-117E-4EF5-82A3-3CC7D0AB76B5}" type="slidenum">
              <a:rPr lang="en-US" smtClean="0"/>
              <a:pPr/>
              <a:t>28</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885" y="4828892"/>
            <a:ext cx="4763165" cy="200052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703" y="3220809"/>
            <a:ext cx="2429214" cy="20291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88" y="825342"/>
            <a:ext cx="6173062" cy="4163006"/>
          </a:xfrm>
          <a:prstGeom prst="rect">
            <a:avLst/>
          </a:prstGeom>
        </p:spPr>
      </p:pic>
      <p:sp>
        <p:nvSpPr>
          <p:cNvPr id="8" name="Title 5"/>
          <p:cNvSpPr txBox="1">
            <a:spLocks/>
          </p:cNvSpPr>
          <p:nvPr/>
        </p:nvSpPr>
        <p:spPr bwMode="auto">
          <a:xfrm>
            <a:off x="6321050" y="1203726"/>
            <a:ext cx="2556867" cy="847183"/>
          </a:xfrm>
          <a:prstGeom prst="rect">
            <a:avLst/>
          </a:prstGeom>
          <a:noFill/>
          <a:ln w="9525">
            <a:solidFill>
              <a:srgbClr val="FF33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2pPr>
            <a:lvl3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3pPr>
            <a:lvl4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4pPr>
            <a:lvl5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5pPr>
            <a:lvl6pPr marL="4572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6pPr>
            <a:lvl7pPr marL="9144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7pPr>
            <a:lvl8pPr marL="13716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8pPr>
            <a:lvl9pPr marL="18288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9pPr>
          </a:lstStyle>
          <a:p>
            <a:r>
              <a:rPr lang="en-US" dirty="0" smtClean="0"/>
              <a:t>ACE3P from SLAC</a:t>
            </a:r>
            <a:endParaRPr lang="en-US" dirty="0"/>
          </a:p>
        </p:txBody>
      </p:sp>
      <p:sp>
        <p:nvSpPr>
          <p:cNvPr id="9" name="Oval 8"/>
          <p:cNvSpPr/>
          <p:nvPr/>
        </p:nvSpPr>
        <p:spPr>
          <a:xfrm>
            <a:off x="0" y="825342"/>
            <a:ext cx="1166648" cy="30976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51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p:cNvSpPr>
            <a:spLocks noGrp="1"/>
          </p:cNvSpPr>
          <p:nvPr>
            <p:ph type="title"/>
          </p:nvPr>
        </p:nvSpPr>
        <p:spPr/>
        <p:txBody>
          <a:bodyPr/>
          <a:lstStyle/>
          <a:p>
            <a:r>
              <a:rPr lang="en-US" dirty="0" smtClean="0"/>
              <a:t>Example: Trajectories of different Emitters</a:t>
            </a:r>
            <a:endParaRPr lang="en-US" dirty="0"/>
          </a:p>
        </p:txBody>
      </p:sp>
      <p:pic>
        <p:nvPicPr>
          <p:cNvPr id="3" name="Picture 2"/>
          <p:cNvPicPr>
            <a:picLocks noChangeAspect="1" noChangeArrowheads="1"/>
          </p:cNvPicPr>
          <p:nvPr/>
        </p:nvPicPr>
        <p:blipFill>
          <a:blip r:embed="rId2" cstate="print"/>
          <a:srcRect l="14375" t="50781" r="21250" b="32813"/>
          <a:stretch>
            <a:fillRect/>
          </a:stretch>
        </p:blipFill>
        <p:spPr bwMode="auto">
          <a:xfrm>
            <a:off x="1495730" y="2094594"/>
            <a:ext cx="5653936" cy="10972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l="18125" t="53125" r="8750" b="30469"/>
          <a:stretch>
            <a:fillRect/>
          </a:stretch>
        </p:blipFill>
        <p:spPr bwMode="auto">
          <a:xfrm>
            <a:off x="1494503" y="4262317"/>
            <a:ext cx="5591790" cy="937205"/>
          </a:xfrm>
          <a:prstGeom prst="rect">
            <a:avLst/>
          </a:prstGeom>
          <a:noFill/>
          <a:ln w="9525">
            <a:noFill/>
            <a:miter lim="800000"/>
            <a:headEnd/>
            <a:tailEnd/>
          </a:ln>
        </p:spPr>
      </p:pic>
      <p:pic>
        <p:nvPicPr>
          <p:cNvPr id="5" name="Picture 4"/>
          <p:cNvPicPr>
            <a:picLocks noChangeAspect="1"/>
          </p:cNvPicPr>
          <p:nvPr/>
        </p:nvPicPr>
        <p:blipFill>
          <a:blip r:embed="rId4" cstate="print"/>
          <a:srcRect/>
          <a:stretch>
            <a:fillRect/>
          </a:stretch>
        </p:blipFill>
        <p:spPr bwMode="auto">
          <a:xfrm>
            <a:off x="1484978" y="3139155"/>
            <a:ext cx="5659069" cy="109728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l="20000" t="41406" r="19375" b="45313"/>
          <a:stretch>
            <a:fillRect/>
          </a:stretch>
        </p:blipFill>
        <p:spPr bwMode="auto">
          <a:xfrm>
            <a:off x="1494503" y="1103677"/>
            <a:ext cx="5565057" cy="943009"/>
          </a:xfrm>
          <a:prstGeom prst="rect">
            <a:avLst/>
          </a:prstGeom>
          <a:noFill/>
          <a:ln w="9525">
            <a:noFill/>
            <a:miter lim="800000"/>
            <a:headEnd/>
            <a:tailEnd/>
          </a:ln>
        </p:spPr>
      </p:pic>
      <p:pic>
        <p:nvPicPr>
          <p:cNvPr id="7" name="Picture 6"/>
          <p:cNvPicPr>
            <a:picLocks noChangeAspect="1"/>
          </p:cNvPicPr>
          <p:nvPr/>
        </p:nvPicPr>
        <p:blipFill>
          <a:blip r:embed="rId6" cstate="print"/>
          <a:srcRect l="25803" t="57748" r="13468" b="28372"/>
          <a:stretch>
            <a:fillRect/>
          </a:stretch>
        </p:blipFill>
        <p:spPr bwMode="auto">
          <a:xfrm>
            <a:off x="1530105" y="5258904"/>
            <a:ext cx="5584518" cy="1024128"/>
          </a:xfrm>
          <a:prstGeom prst="rect">
            <a:avLst/>
          </a:prstGeom>
          <a:noFill/>
          <a:ln w="9525">
            <a:noFill/>
            <a:miter lim="800000"/>
            <a:headEnd/>
            <a:tailEnd/>
          </a:ln>
        </p:spPr>
      </p:pic>
      <p:sp>
        <p:nvSpPr>
          <p:cNvPr id="8" name="Title 5"/>
          <p:cNvSpPr txBox="1">
            <a:spLocks/>
          </p:cNvSpPr>
          <p:nvPr/>
        </p:nvSpPr>
        <p:spPr bwMode="auto">
          <a:xfrm>
            <a:off x="6524069" y="1030308"/>
            <a:ext cx="2556867" cy="847183"/>
          </a:xfrm>
          <a:prstGeom prst="rect">
            <a:avLst/>
          </a:prstGeom>
          <a:solidFill>
            <a:schemeClr val="bg1"/>
          </a:solidFill>
          <a:ln w="9525">
            <a:solidFill>
              <a:srgbClr val="FF33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2pPr>
            <a:lvl3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3pPr>
            <a:lvl4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4pPr>
            <a:lvl5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5pPr>
            <a:lvl6pPr marL="4572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6pPr>
            <a:lvl7pPr marL="9144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7pPr>
            <a:lvl8pPr marL="13716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8pPr>
            <a:lvl9pPr marL="18288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9pPr>
          </a:lstStyle>
          <a:p>
            <a:r>
              <a:rPr lang="en-US" dirty="0" err="1" smtClean="0"/>
              <a:t>Rongli</a:t>
            </a:r>
            <a:r>
              <a:rPr lang="en-US" dirty="0" smtClean="0"/>
              <a:t> </a:t>
            </a:r>
            <a:r>
              <a:rPr lang="en-US" dirty="0" err="1" smtClean="0"/>
              <a:t>Geng</a:t>
            </a:r>
            <a:r>
              <a:rPr lang="en-US" dirty="0" smtClean="0"/>
              <a:t>,</a:t>
            </a:r>
          </a:p>
          <a:p>
            <a:r>
              <a:rPr lang="en-US" dirty="0" err="1" smtClean="0"/>
              <a:t>JLab</a:t>
            </a:r>
            <a:endParaRPr lang="en-US" dirty="0"/>
          </a:p>
        </p:txBody>
      </p:sp>
      <p:sp>
        <p:nvSpPr>
          <p:cNvPr id="9" name="Title 5"/>
          <p:cNvSpPr txBox="1">
            <a:spLocks/>
          </p:cNvSpPr>
          <p:nvPr/>
        </p:nvSpPr>
        <p:spPr bwMode="auto">
          <a:xfrm>
            <a:off x="0" y="914694"/>
            <a:ext cx="1954923" cy="847183"/>
          </a:xfrm>
          <a:prstGeom prst="rect">
            <a:avLst/>
          </a:prstGeom>
          <a:solidFill>
            <a:schemeClr val="bg1"/>
          </a:solidFill>
          <a:ln w="9525">
            <a:solidFill>
              <a:srgbClr val="FF33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2pPr>
            <a:lvl3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3pPr>
            <a:lvl4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4pPr>
            <a:lvl5pPr algn="ctr" rtl="0" eaLnBrk="0" fontAlgn="base" hangingPunct="0">
              <a:spcBef>
                <a:spcPct val="0"/>
              </a:spcBef>
              <a:spcAft>
                <a:spcPct val="0"/>
              </a:spcAft>
              <a:defRPr sz="2800" b="1">
                <a:solidFill>
                  <a:schemeClr val="tx1"/>
                </a:solidFill>
                <a:latin typeface="Arial" charset="0"/>
                <a:ea typeface="ＭＳ Ｐゴシック" pitchFamily="-112" charset="-128"/>
                <a:cs typeface="Arial" charset="0"/>
              </a:defRPr>
            </a:lvl5pPr>
            <a:lvl6pPr marL="4572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6pPr>
            <a:lvl7pPr marL="9144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7pPr>
            <a:lvl8pPr marL="13716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8pPr>
            <a:lvl9pPr marL="1828800" algn="l" rtl="0" eaLnBrk="0" fontAlgn="base" hangingPunct="0">
              <a:spcBef>
                <a:spcPct val="0"/>
              </a:spcBef>
              <a:spcAft>
                <a:spcPct val="0"/>
              </a:spcAft>
              <a:defRPr sz="3200" b="1">
                <a:solidFill>
                  <a:schemeClr val="tx1"/>
                </a:solidFill>
                <a:latin typeface="Arial" charset="0"/>
                <a:ea typeface="ＭＳ Ｐゴシック" pitchFamily="-112" charset="-128"/>
                <a:cs typeface="Arial" charset="0"/>
              </a:defRPr>
            </a:lvl9pPr>
          </a:lstStyle>
          <a:p>
            <a:r>
              <a:rPr lang="en-US" sz="1800" dirty="0" smtClean="0"/>
              <a:t>Understanding field emission: </a:t>
            </a:r>
            <a:endParaRPr lang="en-US" sz="1800" dirty="0"/>
          </a:p>
        </p:txBody>
      </p:sp>
    </p:spTree>
    <p:extLst>
      <p:ext uri="{BB962C8B-B14F-4D97-AF65-F5344CB8AC3E}">
        <p14:creationId xmlns:p14="http://schemas.microsoft.com/office/powerpoint/2010/main" val="27743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153400" cy="838200"/>
          </a:xfrm>
        </p:spPr>
        <p:txBody>
          <a:bodyPr/>
          <a:lstStyle/>
          <a:p>
            <a:r>
              <a:rPr lang="en-US" sz="3600" i="1" u="sng" dirty="0" smtClean="0">
                <a:solidFill>
                  <a:srgbClr val="FF0000"/>
                </a:solidFill>
              </a:rPr>
              <a:t>Opportunities ≡ Challenges</a:t>
            </a:r>
            <a:endParaRPr lang="en-US" sz="3600" i="1" u="sng" dirty="0">
              <a:solidFill>
                <a:srgbClr val="FF0000"/>
              </a:solidFill>
            </a:endParaRPr>
          </a:p>
        </p:txBody>
      </p:sp>
      <p:sp>
        <p:nvSpPr>
          <p:cNvPr id="14" name="Text Placeholder 13"/>
          <p:cNvSpPr>
            <a:spLocks noGrp="1"/>
          </p:cNvSpPr>
          <p:nvPr>
            <p:ph type="body" idx="4294967295"/>
          </p:nvPr>
        </p:nvSpPr>
        <p:spPr>
          <a:xfrm>
            <a:off x="0" y="2973388"/>
            <a:ext cx="4679950" cy="3001962"/>
          </a:xfrm>
          <a:ln w="38100">
            <a:solidFill>
              <a:schemeClr val="accent1"/>
            </a:solidFill>
          </a:ln>
        </p:spPr>
        <p:txBody>
          <a:bodyPr/>
          <a:lstStyle/>
          <a:p>
            <a:r>
              <a:rPr lang="en-US" sz="2800" dirty="0" smtClean="0"/>
              <a:t>Collision Energy (</a:t>
            </a:r>
            <a:r>
              <a:rPr lang="en-US" sz="2800" dirty="0" err="1" smtClean="0"/>
              <a:t>E_cm</a:t>
            </a:r>
            <a:r>
              <a:rPr lang="en-US" sz="2800" dirty="0" smtClean="0"/>
              <a:t>)</a:t>
            </a:r>
          </a:p>
          <a:p>
            <a:r>
              <a:rPr lang="en-US" sz="2800" dirty="0" smtClean="0"/>
              <a:t>Beam Intensity (</a:t>
            </a:r>
            <a:r>
              <a:rPr lang="en-US" sz="2800" dirty="0" err="1" smtClean="0"/>
              <a:t>P_beam</a:t>
            </a:r>
            <a:r>
              <a:rPr lang="en-US" sz="2800" dirty="0" smtClean="0"/>
              <a:t>)</a:t>
            </a:r>
          </a:p>
          <a:p>
            <a:r>
              <a:rPr lang="en-US" sz="2800" dirty="0" smtClean="0"/>
              <a:t>Ultra</a:t>
            </a:r>
            <a:r>
              <a:rPr lang="en-US" sz="2800" baseline="0" dirty="0" smtClean="0"/>
              <a:t> small beams (</a:t>
            </a:r>
            <a:r>
              <a:rPr lang="el-GR" sz="2800" baseline="0" dirty="0" smtClean="0"/>
              <a:t>ε</a:t>
            </a:r>
            <a:r>
              <a:rPr lang="en-US" sz="2800" baseline="0" dirty="0" smtClean="0"/>
              <a:t>)</a:t>
            </a:r>
          </a:p>
          <a:p>
            <a:pPr lvl="1"/>
            <a:r>
              <a:rPr lang="en-US" sz="2800" dirty="0" smtClean="0"/>
              <a:t>interacting beams (</a:t>
            </a:r>
            <a:r>
              <a:rPr lang="el-GR" sz="2800" dirty="0" smtClean="0"/>
              <a:t>δ</a:t>
            </a:r>
            <a:r>
              <a:rPr lang="en-US" sz="2800" baseline="-25000" dirty="0" smtClean="0"/>
              <a:t>BS</a:t>
            </a:r>
            <a:r>
              <a:rPr lang="en-US" sz="2800" dirty="0" smtClean="0"/>
              <a:t>)</a:t>
            </a:r>
            <a:endParaRPr lang="en-US" sz="2800" baseline="0" dirty="0" smtClean="0"/>
          </a:p>
          <a:p>
            <a:r>
              <a:rPr lang="en-US" sz="2800" dirty="0" smtClean="0"/>
              <a:t>Cost: construction and operation (€, ¥, $)</a:t>
            </a:r>
            <a:endParaRPr lang="en-US" sz="2800" dirty="0"/>
          </a:p>
        </p:txBody>
      </p:sp>
      <p:grpSp>
        <p:nvGrpSpPr>
          <p:cNvPr id="3" name="Group 2"/>
          <p:cNvGrpSpPr/>
          <p:nvPr/>
        </p:nvGrpSpPr>
        <p:grpSpPr>
          <a:xfrm>
            <a:off x="406320" y="1439658"/>
            <a:ext cx="8134350" cy="1308100"/>
            <a:chOff x="406320" y="1739212"/>
            <a:chExt cx="8134350" cy="130810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4595" y="1891612"/>
              <a:ext cx="77628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2" name="Object 6"/>
            <p:cNvGraphicFramePr>
              <a:graphicFrameLocks noChangeAspect="1"/>
            </p:cNvGraphicFramePr>
            <p:nvPr/>
          </p:nvGraphicFramePr>
          <p:xfrm>
            <a:off x="4081385" y="1815411"/>
            <a:ext cx="836613" cy="639762"/>
          </p:xfrm>
          <a:graphic>
            <a:graphicData uri="http://schemas.openxmlformats.org/presentationml/2006/ole">
              <mc:AlternateContent xmlns:mc="http://schemas.openxmlformats.org/markup-compatibility/2006">
                <mc:Choice xmlns:v="urn:schemas-microsoft-com:vml" Requires="v">
                  <p:oleObj spid="_x0000_s3235" name="Clip" r:id="rId5" imgW="837360" imgH="639000" progId="MS_ClipArt_Gallery.2">
                    <p:embed/>
                  </p:oleObj>
                </mc:Choice>
                <mc:Fallback>
                  <p:oleObj name="Clip" r:id="rId5" imgW="837360" imgH="6390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385" y="1815411"/>
                          <a:ext cx="83661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Text Box 8"/>
            <p:cNvSpPr txBox="1">
              <a:spLocks noChangeArrowheads="1"/>
            </p:cNvSpPr>
            <p:nvPr/>
          </p:nvSpPr>
          <p:spPr bwMode="auto">
            <a:xfrm>
              <a:off x="406320" y="1739212"/>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pPr>
              <a:r>
                <a:rPr lang="en-US">
                  <a:solidFill>
                    <a:schemeClr val="accent2"/>
                  </a:solidFill>
                  <a:latin typeface="Arial" charset="0"/>
                </a:rPr>
                <a:t>e</a:t>
              </a:r>
              <a:r>
                <a:rPr lang="en-US" baseline="30000">
                  <a:solidFill>
                    <a:schemeClr val="accent2"/>
                  </a:solidFill>
                  <a:latin typeface="Arial" charset="0"/>
                </a:rPr>
                <a:t>+</a:t>
              </a:r>
              <a:endParaRPr lang="en-US">
                <a:latin typeface="Arial" charset="0"/>
              </a:endParaRPr>
            </a:p>
          </p:txBody>
        </p:sp>
        <p:sp>
          <p:nvSpPr>
            <p:cNvPr id="7" name="Text Box 9"/>
            <p:cNvSpPr txBox="1">
              <a:spLocks noChangeArrowheads="1"/>
            </p:cNvSpPr>
            <p:nvPr/>
          </p:nvSpPr>
          <p:spPr bwMode="auto">
            <a:xfrm>
              <a:off x="8118395" y="1739212"/>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pPr>
              <a:r>
                <a:rPr lang="en-US">
                  <a:solidFill>
                    <a:srgbClr val="FF3300"/>
                  </a:solidFill>
                  <a:latin typeface="Arial" charset="0"/>
                </a:rPr>
                <a:t>e</a:t>
              </a:r>
              <a:r>
                <a:rPr lang="en-US" baseline="30000">
                  <a:solidFill>
                    <a:srgbClr val="FF3300"/>
                  </a:solidFill>
                  <a:latin typeface="Arial" charset="0"/>
                </a:rPr>
                <a:t>-</a:t>
              </a:r>
              <a:endParaRPr lang="en-US">
                <a:solidFill>
                  <a:srgbClr val="FF3300"/>
                </a:solidFill>
                <a:latin typeface="Arial" charset="0"/>
              </a:endParaRPr>
            </a:p>
          </p:txBody>
        </p:sp>
        <p:sp>
          <p:nvSpPr>
            <p:cNvPr id="8" name="Line 11"/>
            <p:cNvSpPr>
              <a:spLocks noChangeShapeType="1"/>
            </p:cNvSpPr>
            <p:nvPr/>
          </p:nvSpPr>
          <p:spPr bwMode="auto">
            <a:xfrm>
              <a:off x="803195" y="2501212"/>
              <a:ext cx="0" cy="5252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9" name="Line 12"/>
            <p:cNvSpPr>
              <a:spLocks noChangeShapeType="1"/>
            </p:cNvSpPr>
            <p:nvPr/>
          </p:nvSpPr>
          <p:spPr bwMode="auto">
            <a:xfrm>
              <a:off x="3801713" y="2577412"/>
              <a:ext cx="0" cy="3748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 name="Line 13"/>
            <p:cNvSpPr>
              <a:spLocks noChangeShapeType="1"/>
            </p:cNvSpPr>
            <p:nvPr/>
          </p:nvSpPr>
          <p:spPr bwMode="auto">
            <a:xfrm>
              <a:off x="803196" y="2806013"/>
              <a:ext cx="298223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1" name="Text Box 14"/>
            <p:cNvSpPr txBox="1">
              <a:spLocks noChangeArrowheads="1"/>
            </p:cNvSpPr>
            <p:nvPr/>
          </p:nvSpPr>
          <p:spPr bwMode="auto">
            <a:xfrm>
              <a:off x="1282620" y="2590112"/>
              <a:ext cx="1708150" cy="457200"/>
            </a:xfrm>
            <a:prstGeom prst="rect">
              <a:avLst/>
            </a:prstGeom>
            <a:solidFill>
              <a:srgbClr val="FFFFFF"/>
            </a:solidFill>
            <a:ln>
              <a:solidFill>
                <a:srgbClr val="FFFFFF"/>
              </a:solidFill>
            </a:ln>
            <a:effectLst/>
          </p:spPr>
          <p:txBody>
            <a:bodyPr>
              <a:spAutoFit/>
            </a:bodyPr>
            <a:lstStyle/>
            <a:p>
              <a:pPr algn="ctr" eaLnBrk="0" hangingPunct="0"/>
              <a:r>
                <a:rPr lang="en-US">
                  <a:solidFill>
                    <a:schemeClr val="folHlink"/>
                  </a:solidFill>
                  <a:latin typeface="Arial" charset="0"/>
                </a:rPr>
                <a:t>~15-20 km</a:t>
              </a:r>
            </a:p>
          </p:txBody>
        </p:sp>
      </p:grpSp>
      <p:graphicFrame>
        <p:nvGraphicFramePr>
          <p:cNvPr id="15" name="Object 14"/>
          <p:cNvGraphicFramePr>
            <a:graphicFrameLocks noChangeAspect="1"/>
          </p:cNvGraphicFramePr>
          <p:nvPr>
            <p:extLst>
              <p:ext uri="{D42A27DB-BD31-4B8C-83A1-F6EECF244321}">
                <p14:modId xmlns:p14="http://schemas.microsoft.com/office/powerpoint/2010/main" val="4053513211"/>
              </p:ext>
            </p:extLst>
          </p:nvPr>
        </p:nvGraphicFramePr>
        <p:xfrm>
          <a:off x="5208588" y="3606800"/>
          <a:ext cx="3794125" cy="1928813"/>
        </p:xfrm>
        <a:graphic>
          <a:graphicData uri="http://schemas.openxmlformats.org/presentationml/2006/ole">
            <mc:AlternateContent xmlns:mc="http://schemas.openxmlformats.org/markup-compatibility/2006">
              <mc:Choice xmlns:v="urn:schemas-microsoft-com:vml" Requires="v">
                <p:oleObj spid="_x0000_s3236" name="Equation" r:id="rId7" imgW="990360" imgH="495000" progId="Equation.3">
                  <p:embed/>
                </p:oleObj>
              </mc:Choice>
              <mc:Fallback>
                <p:oleObj name="Equation" r:id="rId7" imgW="990360" imgH="495000" progId="Equation.3">
                  <p:embed/>
                  <p:pic>
                    <p:nvPicPr>
                      <p:cNvPr id="0" name="Object 1"/>
                      <p:cNvPicPr>
                        <a:picLocks noChangeAspect="1" noChangeArrowheads="1"/>
                      </p:cNvPicPr>
                      <p:nvPr/>
                    </p:nvPicPr>
                    <p:blipFill>
                      <a:blip r:embed="rId8"/>
                      <a:srcRect/>
                      <a:stretch>
                        <a:fillRect/>
                      </a:stretch>
                    </p:blipFill>
                    <p:spPr bwMode="auto">
                      <a:xfrm>
                        <a:off x="5208588" y="3606800"/>
                        <a:ext cx="3794125" cy="1928813"/>
                      </a:xfrm>
                      <a:prstGeom prst="rect">
                        <a:avLst/>
                      </a:prstGeom>
                      <a:noFill/>
                      <a:ln>
                        <a:noFill/>
                      </a:ln>
                      <a:extLst/>
                    </p:spPr>
                  </p:pic>
                </p:oleObj>
              </mc:Fallback>
            </mc:AlternateContent>
          </a:graphicData>
        </a:graphic>
      </p:graphicFrame>
      <p:sp>
        <p:nvSpPr>
          <p:cNvPr id="17" name="Footer Placeholder 3"/>
          <p:cNvSpPr txBox="1">
            <a:spLocks/>
          </p:cNvSpPr>
          <p:nvPr/>
        </p:nvSpPr>
        <p:spPr>
          <a:xfrm>
            <a:off x="2743200" y="6356350"/>
            <a:ext cx="3657600" cy="365125"/>
          </a:xfrm>
          <a:prstGeom prst="rect">
            <a:avLst/>
          </a:prstGeom>
        </p:spPr>
        <p:txBody>
          <a:bodyPr vert="horz" lIns="91440" tIns="45720" rIns="91440" bIns="45720" rtlCol="0" anchor="ctr"/>
          <a:lstStyle>
            <a:defPPr>
              <a:defRPr lang="en-US"/>
            </a:defPPr>
            <a:lvl1pPr algn="ctr">
              <a:defRPr sz="1400">
                <a:solidFill>
                  <a:schemeClr val="tx1">
                    <a:tint val="75000"/>
                  </a:schemeClr>
                </a:solidFill>
                <a:latin typeface="Trebuchet MS" pitchFamily="34" charset="0"/>
              </a:defRPr>
            </a:lvl1pPr>
          </a:lstStyle>
          <a:p>
            <a:r>
              <a:rPr lang="en-GB" dirty="0"/>
              <a:t>IEEE LC (M. Ross, SLAC)</a:t>
            </a:r>
          </a:p>
        </p:txBody>
      </p:sp>
    </p:spTree>
    <p:extLst>
      <p:ext uri="{BB962C8B-B14F-4D97-AF65-F5344CB8AC3E}">
        <p14:creationId xmlns:p14="http://schemas.microsoft.com/office/powerpoint/2010/main" val="230261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2" cstate="print"/>
          <a:srcRect l="7500" t="34375" r="49375" b="28907"/>
          <a:stretch>
            <a:fillRect/>
          </a:stretch>
        </p:blipFill>
        <p:spPr bwMode="auto">
          <a:xfrm>
            <a:off x="2296139" y="2964407"/>
            <a:ext cx="3733801" cy="2543314"/>
          </a:xfrm>
          <a:prstGeom prst="rect">
            <a:avLst/>
          </a:prstGeom>
          <a:noFill/>
          <a:ln w="9525">
            <a:noFill/>
            <a:miter lim="800000"/>
            <a:headEnd/>
            <a:tailEnd/>
          </a:ln>
        </p:spPr>
      </p:pic>
      <p:sp>
        <p:nvSpPr>
          <p:cNvPr id="9" name="Title 1"/>
          <p:cNvSpPr>
            <a:spLocks noGrp="1"/>
          </p:cNvSpPr>
          <p:nvPr>
            <p:ph type="title"/>
          </p:nvPr>
        </p:nvSpPr>
        <p:spPr>
          <a:xfrm>
            <a:off x="-19050" y="76200"/>
            <a:ext cx="9144000" cy="685800"/>
          </a:xfrm>
        </p:spPr>
        <p:txBody>
          <a:bodyPr/>
          <a:lstStyle/>
          <a:p>
            <a:r>
              <a:rPr lang="en-US" dirty="0" smtClean="0"/>
              <a:t>9-cell Model and Definition of Coordinate</a:t>
            </a:r>
            <a:endParaRPr lang="en-US" dirty="0"/>
          </a:p>
        </p:txBody>
      </p:sp>
      <p:sp>
        <p:nvSpPr>
          <p:cNvPr id="12" name="TextBox 11"/>
          <p:cNvSpPr txBox="1"/>
          <p:nvPr/>
        </p:nvSpPr>
        <p:spPr>
          <a:xfrm>
            <a:off x="2651614" y="3982922"/>
            <a:ext cx="811762" cy="382868"/>
          </a:xfrm>
          <a:prstGeom prst="rect">
            <a:avLst/>
          </a:prstGeom>
          <a:noFill/>
        </p:spPr>
        <p:txBody>
          <a:bodyPr wrap="square" rtlCol="0">
            <a:spAutoFit/>
          </a:bodyPr>
          <a:lstStyle/>
          <a:p>
            <a:r>
              <a:rPr lang="en-US" dirty="0" smtClean="0">
                <a:solidFill>
                  <a:srgbClr val="000000"/>
                </a:solidFill>
                <a:latin typeface="Arial" charset="0"/>
                <a:ea typeface="+mn-ea"/>
              </a:rPr>
              <a:t>I5-L</a:t>
            </a:r>
            <a:endParaRPr lang="en-US" dirty="0">
              <a:solidFill>
                <a:srgbClr val="000000"/>
              </a:solidFill>
              <a:latin typeface="Arial" charset="0"/>
              <a:ea typeface="+mn-ea"/>
            </a:endParaRPr>
          </a:p>
        </p:txBody>
      </p:sp>
      <p:sp>
        <p:nvSpPr>
          <p:cNvPr id="13" name="TextBox 12"/>
          <p:cNvSpPr txBox="1"/>
          <p:nvPr/>
        </p:nvSpPr>
        <p:spPr>
          <a:xfrm>
            <a:off x="5184540" y="4040462"/>
            <a:ext cx="950173" cy="382868"/>
          </a:xfrm>
          <a:prstGeom prst="rect">
            <a:avLst/>
          </a:prstGeom>
          <a:noFill/>
        </p:spPr>
        <p:txBody>
          <a:bodyPr wrap="square" rtlCol="0">
            <a:spAutoFit/>
          </a:bodyPr>
          <a:lstStyle/>
          <a:p>
            <a:r>
              <a:rPr lang="en-US" dirty="0" smtClean="0">
                <a:solidFill>
                  <a:srgbClr val="000000"/>
                </a:solidFill>
                <a:latin typeface="Arial" charset="0"/>
                <a:ea typeface="+mn-ea"/>
              </a:rPr>
              <a:t>I5-R</a:t>
            </a:r>
            <a:endParaRPr lang="en-US" dirty="0">
              <a:solidFill>
                <a:srgbClr val="000000"/>
              </a:solidFill>
              <a:latin typeface="Arial" charset="0"/>
              <a:ea typeface="+mn-ea"/>
            </a:endParaRPr>
          </a:p>
        </p:txBody>
      </p:sp>
      <p:sp>
        <p:nvSpPr>
          <p:cNvPr id="14" name="TextBox 13"/>
          <p:cNvSpPr txBox="1"/>
          <p:nvPr/>
        </p:nvSpPr>
        <p:spPr>
          <a:xfrm>
            <a:off x="2219517" y="3686215"/>
            <a:ext cx="1223412" cy="369332"/>
          </a:xfrm>
          <a:prstGeom prst="rect">
            <a:avLst/>
          </a:prstGeom>
          <a:noFill/>
        </p:spPr>
        <p:txBody>
          <a:bodyPr wrap="none" rtlCol="0">
            <a:spAutoFit/>
          </a:bodyPr>
          <a:lstStyle/>
          <a:p>
            <a:r>
              <a:rPr lang="en-US" dirty="0" smtClean="0">
                <a:solidFill>
                  <a:srgbClr val="000000"/>
                </a:solidFill>
                <a:latin typeface="Arial" charset="0"/>
                <a:ea typeface="+mn-ea"/>
              </a:rPr>
              <a:t>(Iris-5 left)</a:t>
            </a:r>
            <a:endParaRPr lang="en-US" dirty="0">
              <a:solidFill>
                <a:srgbClr val="000000"/>
              </a:solidFill>
              <a:latin typeface="Arial" charset="0"/>
              <a:ea typeface="+mn-ea"/>
            </a:endParaRPr>
          </a:p>
        </p:txBody>
      </p:sp>
      <p:sp>
        <p:nvSpPr>
          <p:cNvPr id="15" name="TextBox 14"/>
          <p:cNvSpPr txBox="1"/>
          <p:nvPr/>
        </p:nvSpPr>
        <p:spPr>
          <a:xfrm>
            <a:off x="4920056" y="3732195"/>
            <a:ext cx="1364476" cy="369332"/>
          </a:xfrm>
          <a:prstGeom prst="rect">
            <a:avLst/>
          </a:prstGeom>
          <a:noFill/>
        </p:spPr>
        <p:txBody>
          <a:bodyPr wrap="none" rtlCol="0">
            <a:spAutoFit/>
          </a:bodyPr>
          <a:lstStyle/>
          <a:p>
            <a:r>
              <a:rPr lang="en-US" dirty="0" smtClean="0">
                <a:solidFill>
                  <a:srgbClr val="000000"/>
                </a:solidFill>
                <a:latin typeface="Arial" charset="0"/>
                <a:ea typeface="+mn-ea"/>
              </a:rPr>
              <a:t>(Iris5- right)</a:t>
            </a:r>
            <a:endParaRPr lang="en-US" dirty="0">
              <a:solidFill>
                <a:srgbClr val="000000"/>
              </a:solidFill>
              <a:latin typeface="Arial" charset="0"/>
              <a:ea typeface="+mn-ea"/>
            </a:endParaRPr>
          </a:p>
        </p:txBody>
      </p:sp>
      <p:sp>
        <p:nvSpPr>
          <p:cNvPr id="16" name="TextBox 15"/>
          <p:cNvSpPr txBox="1"/>
          <p:nvPr/>
        </p:nvSpPr>
        <p:spPr>
          <a:xfrm>
            <a:off x="4186903" y="3806616"/>
            <a:ext cx="546802" cy="319057"/>
          </a:xfrm>
          <a:prstGeom prst="rect">
            <a:avLst/>
          </a:prstGeom>
          <a:noFill/>
        </p:spPr>
        <p:txBody>
          <a:bodyPr wrap="none" rtlCol="0">
            <a:spAutoFit/>
          </a:bodyPr>
          <a:lstStyle/>
          <a:p>
            <a:r>
              <a:rPr lang="en-US" sz="1400" dirty="0" smtClean="0">
                <a:solidFill>
                  <a:srgbClr val="000000"/>
                </a:solidFill>
                <a:latin typeface="Arial" charset="0"/>
                <a:ea typeface="+mn-ea"/>
              </a:rPr>
              <a:t>R/m</a:t>
            </a:r>
            <a:endParaRPr lang="en-US" sz="1400" dirty="0">
              <a:solidFill>
                <a:srgbClr val="000000"/>
              </a:solidFill>
              <a:latin typeface="Arial" charset="0"/>
              <a:ea typeface="+mn-ea"/>
            </a:endParaRPr>
          </a:p>
        </p:txBody>
      </p:sp>
      <p:cxnSp>
        <p:nvCxnSpPr>
          <p:cNvPr id="17" name="Straight Arrow Connector 16"/>
          <p:cNvCxnSpPr/>
          <p:nvPr/>
        </p:nvCxnSpPr>
        <p:spPr bwMode="auto">
          <a:xfrm>
            <a:off x="4143375" y="6143625"/>
            <a:ext cx="27051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p:cNvSpPr txBox="1"/>
          <p:nvPr/>
        </p:nvSpPr>
        <p:spPr>
          <a:xfrm>
            <a:off x="6891966" y="5953125"/>
            <a:ext cx="450764" cy="276999"/>
          </a:xfrm>
          <a:prstGeom prst="rect">
            <a:avLst/>
          </a:prstGeom>
          <a:noFill/>
        </p:spPr>
        <p:txBody>
          <a:bodyPr wrap="none" rtlCol="0">
            <a:spAutoFit/>
          </a:bodyPr>
          <a:lstStyle/>
          <a:p>
            <a:r>
              <a:rPr lang="en-US" sz="1200" dirty="0" smtClean="0">
                <a:solidFill>
                  <a:srgbClr val="000000"/>
                </a:solidFill>
                <a:latin typeface="Arial" charset="0"/>
                <a:ea typeface="+mn-ea"/>
              </a:rPr>
              <a:t>Z/m</a:t>
            </a:r>
            <a:endParaRPr lang="en-US" sz="1200" dirty="0">
              <a:solidFill>
                <a:srgbClr val="000000"/>
              </a:solidFill>
              <a:latin typeface="Arial" charset="0"/>
              <a:ea typeface="+mn-ea"/>
            </a:endParaRPr>
          </a:p>
        </p:txBody>
      </p:sp>
      <p:cxnSp>
        <p:nvCxnSpPr>
          <p:cNvPr id="19" name="Straight Arrow Connector 18"/>
          <p:cNvCxnSpPr/>
          <p:nvPr/>
        </p:nvCxnSpPr>
        <p:spPr bwMode="auto">
          <a:xfrm flipV="1">
            <a:off x="4171950" y="3857625"/>
            <a:ext cx="0" cy="2286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1" name="Group 20"/>
          <p:cNvGrpSpPr/>
          <p:nvPr/>
        </p:nvGrpSpPr>
        <p:grpSpPr>
          <a:xfrm>
            <a:off x="3347242" y="4998175"/>
            <a:ext cx="1593754" cy="495566"/>
            <a:chOff x="629052" y="4737902"/>
            <a:chExt cx="1593754" cy="495566"/>
          </a:xfrm>
        </p:grpSpPr>
        <p:sp>
          <p:nvSpPr>
            <p:cNvPr id="22" name="Freeform 21"/>
            <p:cNvSpPr/>
            <p:nvPr/>
          </p:nvSpPr>
          <p:spPr bwMode="auto">
            <a:xfrm>
              <a:off x="1462785" y="4746843"/>
              <a:ext cx="465948" cy="484575"/>
            </a:xfrm>
            <a:custGeom>
              <a:avLst/>
              <a:gdLst>
                <a:gd name="connsiteX0" fmla="*/ 0 w 359568"/>
                <a:gd name="connsiteY0" fmla="*/ 295275 h 302419"/>
                <a:gd name="connsiteX1" fmla="*/ 114300 w 359568"/>
                <a:gd name="connsiteY1" fmla="*/ 288131 h 302419"/>
                <a:gd name="connsiteX2" fmla="*/ 223837 w 359568"/>
                <a:gd name="connsiteY2" fmla="*/ 209550 h 302419"/>
                <a:gd name="connsiteX3" fmla="*/ 309562 w 359568"/>
                <a:gd name="connsiteY3" fmla="*/ 95250 h 302419"/>
                <a:gd name="connsiteX4" fmla="*/ 359568 w 359568"/>
                <a:gd name="connsiteY4" fmla="*/ 0 h 302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68" h="302419">
                  <a:moveTo>
                    <a:pt x="0" y="295275"/>
                  </a:moveTo>
                  <a:cubicBezTo>
                    <a:pt x="38497" y="298847"/>
                    <a:pt x="76994" y="302419"/>
                    <a:pt x="114300" y="288131"/>
                  </a:cubicBezTo>
                  <a:cubicBezTo>
                    <a:pt x="151606" y="273844"/>
                    <a:pt x="191293" y="241697"/>
                    <a:pt x="223837" y="209550"/>
                  </a:cubicBezTo>
                  <a:cubicBezTo>
                    <a:pt x="256381" y="177403"/>
                    <a:pt x="286940" y="130175"/>
                    <a:pt x="309562" y="95250"/>
                  </a:cubicBezTo>
                  <a:cubicBezTo>
                    <a:pt x="332184" y="60325"/>
                    <a:pt x="345876" y="30162"/>
                    <a:pt x="359568" y="0"/>
                  </a:cubicBezTo>
                </a:path>
              </a:pathLst>
            </a:custGeom>
            <a:noFill/>
            <a:ln w="15875" cap="flat" cmpd="sng" algn="ctr">
              <a:solidFill>
                <a:schemeClr val="tx1"/>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pitchFamily="18" charset="0"/>
                <a:ea typeface="+mn-ea"/>
              </a:endParaRPr>
            </a:p>
          </p:txBody>
        </p:sp>
        <p:sp>
          <p:nvSpPr>
            <p:cNvPr id="23" name="TextBox 22"/>
            <p:cNvSpPr txBox="1"/>
            <p:nvPr/>
          </p:nvSpPr>
          <p:spPr>
            <a:xfrm>
              <a:off x="1873596" y="4737902"/>
              <a:ext cx="349210" cy="382868"/>
            </a:xfrm>
            <a:prstGeom prst="rect">
              <a:avLst/>
            </a:prstGeom>
            <a:noFill/>
          </p:spPr>
          <p:txBody>
            <a:bodyPr wrap="square" rtlCol="0">
              <a:spAutoFit/>
            </a:bodyPr>
            <a:lstStyle/>
            <a:p>
              <a:r>
                <a:rPr lang="en-US" dirty="0" smtClean="0">
                  <a:solidFill>
                    <a:srgbClr val="000000"/>
                  </a:solidFill>
                  <a:latin typeface="Arial" charset="0"/>
                  <a:ea typeface="+mn-ea"/>
                </a:rPr>
                <a:t>S</a:t>
              </a:r>
              <a:endParaRPr lang="en-US" dirty="0">
                <a:solidFill>
                  <a:srgbClr val="000000"/>
                </a:solidFill>
                <a:latin typeface="Arial" charset="0"/>
                <a:ea typeface="+mn-ea"/>
              </a:endParaRPr>
            </a:p>
          </p:txBody>
        </p:sp>
        <p:sp>
          <p:nvSpPr>
            <p:cNvPr id="24" name="Freeform 23"/>
            <p:cNvSpPr/>
            <p:nvPr/>
          </p:nvSpPr>
          <p:spPr bwMode="auto">
            <a:xfrm flipH="1">
              <a:off x="979123" y="4818756"/>
              <a:ext cx="517498" cy="414712"/>
            </a:xfrm>
            <a:custGeom>
              <a:avLst/>
              <a:gdLst>
                <a:gd name="connsiteX0" fmla="*/ 0 w 359568"/>
                <a:gd name="connsiteY0" fmla="*/ 295275 h 302419"/>
                <a:gd name="connsiteX1" fmla="*/ 114300 w 359568"/>
                <a:gd name="connsiteY1" fmla="*/ 288131 h 302419"/>
                <a:gd name="connsiteX2" fmla="*/ 223837 w 359568"/>
                <a:gd name="connsiteY2" fmla="*/ 209550 h 302419"/>
                <a:gd name="connsiteX3" fmla="*/ 309562 w 359568"/>
                <a:gd name="connsiteY3" fmla="*/ 95250 h 302419"/>
                <a:gd name="connsiteX4" fmla="*/ 359568 w 359568"/>
                <a:gd name="connsiteY4" fmla="*/ 0 h 302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68" h="302419">
                  <a:moveTo>
                    <a:pt x="0" y="295275"/>
                  </a:moveTo>
                  <a:cubicBezTo>
                    <a:pt x="38497" y="298847"/>
                    <a:pt x="76994" y="302419"/>
                    <a:pt x="114300" y="288131"/>
                  </a:cubicBezTo>
                  <a:cubicBezTo>
                    <a:pt x="151606" y="273844"/>
                    <a:pt x="191293" y="241697"/>
                    <a:pt x="223837" y="209550"/>
                  </a:cubicBezTo>
                  <a:cubicBezTo>
                    <a:pt x="256381" y="177403"/>
                    <a:pt x="286940" y="130175"/>
                    <a:pt x="309562" y="95250"/>
                  </a:cubicBezTo>
                  <a:cubicBezTo>
                    <a:pt x="332184" y="60325"/>
                    <a:pt x="345876" y="30162"/>
                    <a:pt x="359568" y="0"/>
                  </a:cubicBezTo>
                </a:path>
              </a:pathLst>
            </a:custGeom>
            <a:noFill/>
            <a:ln w="15875" cap="flat" cmpd="sng" algn="ctr">
              <a:solidFill>
                <a:schemeClr val="tx1"/>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pitchFamily="18" charset="0"/>
                <a:ea typeface="+mn-ea"/>
              </a:endParaRPr>
            </a:p>
          </p:txBody>
        </p:sp>
        <p:sp>
          <p:nvSpPr>
            <p:cNvPr id="25" name="TextBox 24"/>
            <p:cNvSpPr txBox="1"/>
            <p:nvPr/>
          </p:nvSpPr>
          <p:spPr>
            <a:xfrm>
              <a:off x="629052" y="4801150"/>
              <a:ext cx="482653" cy="382868"/>
            </a:xfrm>
            <a:prstGeom prst="rect">
              <a:avLst/>
            </a:prstGeom>
            <a:noFill/>
          </p:spPr>
          <p:txBody>
            <a:bodyPr wrap="square" rtlCol="0">
              <a:spAutoFit/>
            </a:bodyPr>
            <a:lstStyle/>
            <a:p>
              <a:r>
                <a:rPr lang="en-US" dirty="0" smtClean="0">
                  <a:solidFill>
                    <a:srgbClr val="000000"/>
                  </a:solidFill>
                  <a:latin typeface="Arial" charset="0"/>
                  <a:ea typeface="+mn-ea"/>
                </a:rPr>
                <a:t>-S</a:t>
              </a:r>
              <a:endParaRPr lang="en-US" dirty="0">
                <a:solidFill>
                  <a:srgbClr val="000000"/>
                </a:solidFill>
                <a:latin typeface="Arial" charset="0"/>
                <a:ea typeface="+mn-ea"/>
              </a:endParaRPr>
            </a:p>
          </p:txBody>
        </p:sp>
      </p:grpSp>
      <p:grpSp>
        <p:nvGrpSpPr>
          <p:cNvPr id="26" name="组合 28"/>
          <p:cNvGrpSpPr/>
          <p:nvPr/>
        </p:nvGrpSpPr>
        <p:grpSpPr>
          <a:xfrm>
            <a:off x="66675" y="1011624"/>
            <a:ext cx="8991600" cy="1875951"/>
            <a:chOff x="152400" y="3000849"/>
            <a:chExt cx="8991600" cy="1875951"/>
          </a:xfrm>
        </p:grpSpPr>
        <p:grpSp>
          <p:nvGrpSpPr>
            <p:cNvPr id="27" name="Group 3"/>
            <p:cNvGrpSpPr/>
            <p:nvPr/>
          </p:nvGrpSpPr>
          <p:grpSpPr>
            <a:xfrm>
              <a:off x="152400" y="3000849"/>
              <a:ext cx="8686800" cy="1875951"/>
              <a:chOff x="304800" y="1295400"/>
              <a:chExt cx="8686800" cy="1875951"/>
            </a:xfrm>
          </p:grpSpPr>
          <p:pic>
            <p:nvPicPr>
              <p:cNvPr id="30" name="Picture 2"/>
              <p:cNvPicPr>
                <a:picLocks noChangeAspect="1" noChangeArrowheads="1"/>
              </p:cNvPicPr>
              <p:nvPr/>
            </p:nvPicPr>
            <p:blipFill>
              <a:blip r:embed="rId3" cstate="print"/>
              <a:srcRect/>
              <a:stretch>
                <a:fillRect/>
              </a:stretch>
            </p:blipFill>
            <p:spPr bwMode="auto">
              <a:xfrm>
                <a:off x="304800" y="1371600"/>
                <a:ext cx="8686800" cy="1799751"/>
              </a:xfrm>
              <a:prstGeom prst="rect">
                <a:avLst/>
              </a:prstGeom>
              <a:noFill/>
              <a:ln w="9525">
                <a:noFill/>
                <a:miter lim="800000"/>
                <a:headEnd/>
                <a:tailEnd/>
              </a:ln>
            </p:spPr>
          </p:pic>
          <p:sp>
            <p:nvSpPr>
              <p:cNvPr id="31" name="TextBox 30"/>
              <p:cNvSpPr txBox="1"/>
              <p:nvPr/>
            </p:nvSpPr>
            <p:spPr>
              <a:xfrm>
                <a:off x="932046" y="1524000"/>
                <a:ext cx="591954" cy="338554"/>
              </a:xfrm>
              <a:prstGeom prst="rect">
                <a:avLst/>
              </a:prstGeom>
              <a:noFill/>
            </p:spPr>
            <p:txBody>
              <a:bodyPr wrap="square" rtlCol="0">
                <a:spAutoFit/>
              </a:bodyPr>
              <a:lstStyle/>
              <a:p>
                <a:r>
                  <a:rPr lang="en-US" sz="1600" dirty="0" smtClean="0">
                    <a:solidFill>
                      <a:srgbClr val="000000"/>
                    </a:solidFill>
                    <a:latin typeface="Arial" charset="0"/>
                    <a:ea typeface="+mn-ea"/>
                  </a:rPr>
                  <a:t>iris1</a:t>
                </a:r>
                <a:endParaRPr lang="en-US" sz="1600" dirty="0">
                  <a:solidFill>
                    <a:srgbClr val="000000"/>
                  </a:solidFill>
                  <a:latin typeface="Arial" charset="0"/>
                  <a:ea typeface="+mn-ea"/>
                </a:endParaRPr>
              </a:p>
            </p:txBody>
          </p:sp>
          <p:sp>
            <p:nvSpPr>
              <p:cNvPr id="32" name="TextBox 31"/>
              <p:cNvSpPr txBox="1"/>
              <p:nvPr/>
            </p:nvSpPr>
            <p:spPr>
              <a:xfrm>
                <a:off x="1905000" y="1342551"/>
                <a:ext cx="576714" cy="338554"/>
              </a:xfrm>
              <a:prstGeom prst="rect">
                <a:avLst/>
              </a:prstGeom>
              <a:noFill/>
            </p:spPr>
            <p:txBody>
              <a:bodyPr wrap="square" rtlCol="0">
                <a:spAutoFit/>
              </a:bodyPr>
              <a:lstStyle/>
              <a:p>
                <a:r>
                  <a:rPr lang="en-US" sz="1600" dirty="0" smtClean="0">
                    <a:solidFill>
                      <a:srgbClr val="000000"/>
                    </a:solidFill>
                    <a:latin typeface="Arial" charset="0"/>
                    <a:ea typeface="+mn-ea"/>
                  </a:rPr>
                  <a:t>iris2</a:t>
                </a:r>
                <a:endParaRPr lang="en-US" sz="1600" dirty="0">
                  <a:solidFill>
                    <a:srgbClr val="000000"/>
                  </a:solidFill>
                  <a:latin typeface="Arial" charset="0"/>
                  <a:ea typeface="+mn-ea"/>
                </a:endParaRPr>
              </a:p>
            </p:txBody>
          </p:sp>
          <p:sp>
            <p:nvSpPr>
              <p:cNvPr id="33" name="TextBox 32"/>
              <p:cNvSpPr txBox="1"/>
              <p:nvPr/>
            </p:nvSpPr>
            <p:spPr>
              <a:xfrm>
                <a:off x="2666999" y="1342551"/>
                <a:ext cx="603985" cy="338554"/>
              </a:xfrm>
              <a:prstGeom prst="rect">
                <a:avLst/>
              </a:prstGeom>
              <a:noFill/>
            </p:spPr>
            <p:txBody>
              <a:bodyPr wrap="square" rtlCol="0">
                <a:spAutoFit/>
              </a:bodyPr>
              <a:lstStyle/>
              <a:p>
                <a:r>
                  <a:rPr lang="en-US" sz="1600" dirty="0" smtClean="0">
                    <a:solidFill>
                      <a:srgbClr val="000000"/>
                    </a:solidFill>
                    <a:latin typeface="Arial" charset="0"/>
                    <a:ea typeface="+mn-ea"/>
                  </a:rPr>
                  <a:t>iris3</a:t>
                </a:r>
                <a:endParaRPr lang="en-US" sz="1600" dirty="0">
                  <a:solidFill>
                    <a:srgbClr val="000000"/>
                  </a:solidFill>
                  <a:latin typeface="Arial" charset="0"/>
                  <a:ea typeface="+mn-ea"/>
                </a:endParaRPr>
              </a:p>
            </p:txBody>
          </p:sp>
          <p:sp>
            <p:nvSpPr>
              <p:cNvPr id="34" name="TextBox 33"/>
              <p:cNvSpPr txBox="1"/>
              <p:nvPr/>
            </p:nvSpPr>
            <p:spPr>
              <a:xfrm>
                <a:off x="3352799" y="1295400"/>
                <a:ext cx="630455" cy="338554"/>
              </a:xfrm>
              <a:prstGeom prst="rect">
                <a:avLst/>
              </a:prstGeom>
              <a:noFill/>
            </p:spPr>
            <p:txBody>
              <a:bodyPr wrap="square" rtlCol="0">
                <a:spAutoFit/>
              </a:bodyPr>
              <a:lstStyle/>
              <a:p>
                <a:r>
                  <a:rPr lang="en-US" sz="1600" dirty="0" smtClean="0">
                    <a:solidFill>
                      <a:srgbClr val="000000"/>
                    </a:solidFill>
                    <a:latin typeface="Arial" charset="0"/>
                    <a:ea typeface="+mn-ea"/>
                  </a:rPr>
                  <a:t>iris4</a:t>
                </a:r>
                <a:endParaRPr lang="en-US" sz="1600" dirty="0">
                  <a:solidFill>
                    <a:srgbClr val="000000"/>
                  </a:solidFill>
                  <a:latin typeface="Arial" charset="0"/>
                  <a:ea typeface="+mn-ea"/>
                </a:endParaRPr>
              </a:p>
            </p:txBody>
          </p:sp>
          <p:sp>
            <p:nvSpPr>
              <p:cNvPr id="35" name="TextBox 34"/>
              <p:cNvSpPr txBox="1"/>
              <p:nvPr/>
            </p:nvSpPr>
            <p:spPr>
              <a:xfrm>
                <a:off x="4114799" y="1295400"/>
                <a:ext cx="628851" cy="338554"/>
              </a:xfrm>
              <a:prstGeom prst="rect">
                <a:avLst/>
              </a:prstGeom>
              <a:noFill/>
            </p:spPr>
            <p:txBody>
              <a:bodyPr wrap="square" rtlCol="0">
                <a:spAutoFit/>
              </a:bodyPr>
              <a:lstStyle/>
              <a:p>
                <a:r>
                  <a:rPr lang="en-US" sz="1600" dirty="0" smtClean="0">
                    <a:solidFill>
                      <a:srgbClr val="000000"/>
                    </a:solidFill>
                    <a:latin typeface="Arial" charset="0"/>
                    <a:ea typeface="+mn-ea"/>
                  </a:rPr>
                  <a:t>iris5</a:t>
                </a:r>
                <a:endParaRPr lang="en-US" sz="1600" dirty="0">
                  <a:solidFill>
                    <a:srgbClr val="000000"/>
                  </a:solidFill>
                  <a:latin typeface="Arial" charset="0"/>
                  <a:ea typeface="+mn-ea"/>
                </a:endParaRPr>
              </a:p>
            </p:txBody>
          </p:sp>
          <p:sp>
            <p:nvSpPr>
              <p:cNvPr id="36" name="TextBox 35"/>
              <p:cNvSpPr txBox="1"/>
              <p:nvPr/>
            </p:nvSpPr>
            <p:spPr>
              <a:xfrm>
                <a:off x="4876799" y="1337846"/>
                <a:ext cx="646497" cy="338554"/>
              </a:xfrm>
              <a:prstGeom prst="rect">
                <a:avLst/>
              </a:prstGeom>
              <a:noFill/>
            </p:spPr>
            <p:txBody>
              <a:bodyPr wrap="square" rtlCol="0">
                <a:spAutoFit/>
              </a:bodyPr>
              <a:lstStyle/>
              <a:p>
                <a:r>
                  <a:rPr lang="en-US" sz="1600" dirty="0" smtClean="0">
                    <a:solidFill>
                      <a:srgbClr val="000000"/>
                    </a:solidFill>
                    <a:latin typeface="Arial" charset="0"/>
                    <a:ea typeface="+mn-ea"/>
                  </a:rPr>
                  <a:t>iris6</a:t>
                </a:r>
                <a:endParaRPr lang="en-US" sz="1600" dirty="0">
                  <a:solidFill>
                    <a:srgbClr val="000000"/>
                  </a:solidFill>
                  <a:latin typeface="Arial" charset="0"/>
                  <a:ea typeface="+mn-ea"/>
                </a:endParaRPr>
              </a:p>
            </p:txBody>
          </p:sp>
          <p:sp>
            <p:nvSpPr>
              <p:cNvPr id="37" name="TextBox 36"/>
              <p:cNvSpPr txBox="1"/>
              <p:nvPr/>
            </p:nvSpPr>
            <p:spPr>
              <a:xfrm>
                <a:off x="5638800" y="1342551"/>
                <a:ext cx="683394" cy="338554"/>
              </a:xfrm>
              <a:prstGeom prst="rect">
                <a:avLst/>
              </a:prstGeom>
              <a:noFill/>
            </p:spPr>
            <p:txBody>
              <a:bodyPr wrap="square" rtlCol="0">
                <a:spAutoFit/>
              </a:bodyPr>
              <a:lstStyle/>
              <a:p>
                <a:r>
                  <a:rPr lang="en-US" sz="1600" dirty="0" smtClean="0">
                    <a:solidFill>
                      <a:srgbClr val="000000"/>
                    </a:solidFill>
                    <a:latin typeface="Arial" charset="0"/>
                    <a:ea typeface="+mn-ea"/>
                  </a:rPr>
                  <a:t>iris7</a:t>
                </a:r>
                <a:endParaRPr lang="en-US" sz="1600" dirty="0">
                  <a:solidFill>
                    <a:srgbClr val="000000"/>
                  </a:solidFill>
                  <a:latin typeface="Arial" charset="0"/>
                  <a:ea typeface="+mn-ea"/>
                </a:endParaRPr>
              </a:p>
            </p:txBody>
          </p:sp>
          <p:sp>
            <p:nvSpPr>
              <p:cNvPr id="38" name="TextBox 37"/>
              <p:cNvSpPr txBox="1"/>
              <p:nvPr/>
            </p:nvSpPr>
            <p:spPr>
              <a:xfrm>
                <a:off x="6324599" y="1342551"/>
                <a:ext cx="661737" cy="338554"/>
              </a:xfrm>
              <a:prstGeom prst="rect">
                <a:avLst/>
              </a:prstGeom>
              <a:noFill/>
            </p:spPr>
            <p:txBody>
              <a:bodyPr wrap="square" rtlCol="0">
                <a:spAutoFit/>
              </a:bodyPr>
              <a:lstStyle/>
              <a:p>
                <a:r>
                  <a:rPr lang="en-US" sz="1600" dirty="0" smtClean="0">
                    <a:solidFill>
                      <a:srgbClr val="000000"/>
                    </a:solidFill>
                    <a:latin typeface="Arial" charset="0"/>
                    <a:ea typeface="+mn-ea"/>
                  </a:rPr>
                  <a:t>iris8</a:t>
                </a:r>
                <a:endParaRPr lang="en-US" sz="1600" dirty="0">
                  <a:solidFill>
                    <a:srgbClr val="000000"/>
                  </a:solidFill>
                  <a:latin typeface="Arial" charset="0"/>
                  <a:ea typeface="+mn-ea"/>
                </a:endParaRPr>
              </a:p>
            </p:txBody>
          </p:sp>
          <p:sp>
            <p:nvSpPr>
              <p:cNvPr id="39" name="TextBox 38"/>
              <p:cNvSpPr txBox="1"/>
              <p:nvPr/>
            </p:nvSpPr>
            <p:spPr>
              <a:xfrm>
                <a:off x="7086599" y="1342551"/>
                <a:ext cx="660133" cy="338554"/>
              </a:xfrm>
              <a:prstGeom prst="rect">
                <a:avLst/>
              </a:prstGeom>
              <a:noFill/>
            </p:spPr>
            <p:txBody>
              <a:bodyPr wrap="square" rtlCol="0">
                <a:spAutoFit/>
              </a:bodyPr>
              <a:lstStyle/>
              <a:p>
                <a:r>
                  <a:rPr lang="en-US" sz="1600" dirty="0" smtClean="0">
                    <a:solidFill>
                      <a:srgbClr val="000000"/>
                    </a:solidFill>
                    <a:latin typeface="Arial" charset="0"/>
                    <a:ea typeface="+mn-ea"/>
                  </a:rPr>
                  <a:t>iris9</a:t>
                </a:r>
                <a:endParaRPr lang="en-US" sz="1600" dirty="0">
                  <a:solidFill>
                    <a:srgbClr val="000000"/>
                  </a:solidFill>
                  <a:latin typeface="Arial" charset="0"/>
                  <a:ea typeface="+mn-ea"/>
                </a:endParaRPr>
              </a:p>
            </p:txBody>
          </p:sp>
          <p:sp>
            <p:nvSpPr>
              <p:cNvPr id="40" name="TextBox 39"/>
              <p:cNvSpPr txBox="1"/>
              <p:nvPr/>
            </p:nvSpPr>
            <p:spPr>
              <a:xfrm>
                <a:off x="8001000" y="1566446"/>
                <a:ext cx="685800" cy="338554"/>
              </a:xfrm>
              <a:prstGeom prst="rect">
                <a:avLst/>
              </a:prstGeom>
              <a:noFill/>
            </p:spPr>
            <p:txBody>
              <a:bodyPr wrap="square" rtlCol="0">
                <a:spAutoFit/>
              </a:bodyPr>
              <a:lstStyle/>
              <a:p>
                <a:r>
                  <a:rPr lang="en-US" sz="1600" dirty="0" smtClean="0">
                    <a:solidFill>
                      <a:srgbClr val="000000"/>
                    </a:solidFill>
                    <a:latin typeface="Arial" charset="0"/>
                    <a:ea typeface="+mn-ea"/>
                  </a:rPr>
                  <a:t>iris10</a:t>
                </a:r>
                <a:endParaRPr lang="en-US" sz="1600" dirty="0">
                  <a:solidFill>
                    <a:srgbClr val="000000"/>
                  </a:solidFill>
                  <a:latin typeface="Arial" charset="0"/>
                  <a:ea typeface="+mn-ea"/>
                </a:endParaRPr>
              </a:p>
            </p:txBody>
          </p:sp>
        </p:grpSp>
        <p:sp>
          <p:nvSpPr>
            <p:cNvPr id="28" name="TextBox 27"/>
            <p:cNvSpPr txBox="1"/>
            <p:nvPr/>
          </p:nvSpPr>
          <p:spPr>
            <a:xfrm>
              <a:off x="180975" y="4191000"/>
              <a:ext cx="1314450" cy="338554"/>
            </a:xfrm>
            <a:prstGeom prst="rect">
              <a:avLst/>
            </a:prstGeom>
            <a:noFill/>
          </p:spPr>
          <p:txBody>
            <a:bodyPr wrap="square" rtlCol="0">
              <a:spAutoFit/>
            </a:bodyPr>
            <a:lstStyle/>
            <a:p>
              <a:r>
                <a:rPr lang="en-US" sz="1600" dirty="0" smtClean="0">
                  <a:solidFill>
                    <a:srgbClr val="000000"/>
                  </a:solidFill>
                  <a:latin typeface="Arial" charset="0"/>
                  <a:ea typeface="+mn-ea"/>
                </a:rPr>
                <a:t>Left flange</a:t>
              </a:r>
              <a:endParaRPr lang="en-US" sz="1600" dirty="0">
                <a:solidFill>
                  <a:srgbClr val="000000"/>
                </a:solidFill>
                <a:latin typeface="Arial" charset="0"/>
                <a:ea typeface="+mn-ea"/>
              </a:endParaRPr>
            </a:p>
          </p:txBody>
        </p:sp>
        <p:sp>
          <p:nvSpPr>
            <p:cNvPr id="29" name="TextBox 28"/>
            <p:cNvSpPr txBox="1"/>
            <p:nvPr/>
          </p:nvSpPr>
          <p:spPr>
            <a:xfrm>
              <a:off x="7886700" y="4240145"/>
              <a:ext cx="1257300" cy="338554"/>
            </a:xfrm>
            <a:prstGeom prst="rect">
              <a:avLst/>
            </a:prstGeom>
            <a:noFill/>
          </p:spPr>
          <p:txBody>
            <a:bodyPr wrap="square" rtlCol="0">
              <a:spAutoFit/>
            </a:bodyPr>
            <a:lstStyle/>
            <a:p>
              <a:r>
                <a:rPr lang="en-US" sz="1600" dirty="0" smtClean="0">
                  <a:solidFill>
                    <a:srgbClr val="000000"/>
                  </a:solidFill>
                  <a:latin typeface="Arial" charset="0"/>
                  <a:ea typeface="+mn-ea"/>
                </a:rPr>
                <a:t>Right flange</a:t>
              </a:r>
              <a:endParaRPr lang="en-US" sz="1600" dirty="0">
                <a:solidFill>
                  <a:srgbClr val="000000"/>
                </a:solidFill>
                <a:latin typeface="Arial" charset="0"/>
                <a:ea typeface="+mn-ea"/>
              </a:endParaRPr>
            </a:p>
          </p:txBody>
        </p:sp>
      </p:grpSp>
      <p:sp>
        <p:nvSpPr>
          <p:cNvPr id="41" name="Down Arrow 40"/>
          <p:cNvSpPr/>
          <p:nvPr/>
        </p:nvSpPr>
        <p:spPr bwMode="auto">
          <a:xfrm>
            <a:off x="4004494" y="2025444"/>
            <a:ext cx="285136" cy="160358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pitchFamily="18" charset="0"/>
              <a:ea typeface="+mn-ea"/>
            </a:endParaRPr>
          </a:p>
        </p:txBody>
      </p:sp>
      <p:cxnSp>
        <p:nvCxnSpPr>
          <p:cNvPr id="42" name="Straight Connector 41"/>
          <p:cNvCxnSpPr/>
          <p:nvPr/>
        </p:nvCxnSpPr>
        <p:spPr bwMode="auto">
          <a:xfrm>
            <a:off x="268236" y="1653670"/>
            <a:ext cx="9833" cy="521109"/>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a:off x="8542078" y="1658279"/>
            <a:ext cx="9833" cy="521109"/>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cxnSp>
        <p:nvCxnSpPr>
          <p:cNvPr id="45" name="Straight Arrow Connector 44"/>
          <p:cNvCxnSpPr/>
          <p:nvPr/>
        </p:nvCxnSpPr>
        <p:spPr bwMode="auto">
          <a:xfrm flipV="1">
            <a:off x="66675" y="1895475"/>
            <a:ext cx="8839200" cy="44600"/>
          </a:xfrm>
          <a:prstGeom prst="straightConnector1">
            <a:avLst/>
          </a:prstGeom>
          <a:solidFill>
            <a:schemeClr val="accent1"/>
          </a:solidFill>
          <a:ln w="9525" cap="flat" cmpd="sng" algn="ctr">
            <a:solidFill>
              <a:srgbClr val="00B0F0"/>
            </a:solidFill>
            <a:prstDash val="solid"/>
            <a:round/>
            <a:headEnd type="none" w="med" len="med"/>
            <a:tailEnd type="arrow"/>
          </a:ln>
          <a:effectLst/>
        </p:spPr>
      </p:cxnSp>
      <p:cxnSp>
        <p:nvCxnSpPr>
          <p:cNvPr id="46" name="Straight Arrow Connector 45"/>
          <p:cNvCxnSpPr/>
          <p:nvPr/>
        </p:nvCxnSpPr>
        <p:spPr bwMode="auto">
          <a:xfrm flipV="1">
            <a:off x="4514850" y="962025"/>
            <a:ext cx="0" cy="952500"/>
          </a:xfrm>
          <a:prstGeom prst="straightConnector1">
            <a:avLst/>
          </a:prstGeom>
          <a:solidFill>
            <a:schemeClr val="accent1"/>
          </a:solidFill>
          <a:ln w="9525" cap="flat" cmpd="sng" algn="ctr">
            <a:solidFill>
              <a:srgbClr val="00B0F0"/>
            </a:solidFill>
            <a:prstDash val="solid"/>
            <a:round/>
            <a:headEnd type="none" w="med" len="med"/>
            <a:tailEnd type="arrow"/>
          </a:ln>
          <a:effectLst/>
        </p:spPr>
      </p:cxnSp>
      <p:sp>
        <p:nvSpPr>
          <p:cNvPr id="47" name="TextBox 46"/>
          <p:cNvSpPr txBox="1"/>
          <p:nvPr/>
        </p:nvSpPr>
        <p:spPr>
          <a:xfrm>
            <a:off x="8066228" y="1897810"/>
            <a:ext cx="552090" cy="276999"/>
          </a:xfrm>
          <a:prstGeom prst="rect">
            <a:avLst/>
          </a:prstGeom>
          <a:noFill/>
        </p:spPr>
        <p:txBody>
          <a:bodyPr wrap="square" rtlCol="0">
            <a:spAutoFit/>
          </a:bodyPr>
          <a:lstStyle/>
          <a:p>
            <a:r>
              <a:rPr lang="en-US" sz="1200" dirty="0" smtClean="0">
                <a:solidFill>
                  <a:srgbClr val="000000"/>
                </a:solidFill>
                <a:latin typeface="Arial" charset="0"/>
                <a:ea typeface="+mn-ea"/>
              </a:rPr>
              <a:t>Z</a:t>
            </a:r>
            <a:endParaRPr lang="en-US" sz="1200" dirty="0">
              <a:solidFill>
                <a:srgbClr val="000000"/>
              </a:solidFill>
              <a:latin typeface="Arial" charset="0"/>
              <a:ea typeface="+mn-ea"/>
            </a:endParaRPr>
          </a:p>
        </p:txBody>
      </p:sp>
      <p:sp>
        <p:nvSpPr>
          <p:cNvPr id="48" name="TextBox 47"/>
          <p:cNvSpPr txBox="1"/>
          <p:nvPr/>
        </p:nvSpPr>
        <p:spPr>
          <a:xfrm>
            <a:off x="4474767" y="963277"/>
            <a:ext cx="552090" cy="276999"/>
          </a:xfrm>
          <a:prstGeom prst="rect">
            <a:avLst/>
          </a:prstGeom>
          <a:noFill/>
        </p:spPr>
        <p:txBody>
          <a:bodyPr wrap="square" rtlCol="0">
            <a:spAutoFit/>
          </a:bodyPr>
          <a:lstStyle/>
          <a:p>
            <a:r>
              <a:rPr lang="en-US" sz="1200" dirty="0" smtClean="0">
                <a:solidFill>
                  <a:srgbClr val="000000"/>
                </a:solidFill>
                <a:latin typeface="Arial" charset="0"/>
                <a:ea typeface="+mn-ea"/>
              </a:rPr>
              <a:t>R</a:t>
            </a:r>
            <a:endParaRPr lang="en-US" sz="1200" dirty="0">
              <a:solidFill>
                <a:srgbClr val="000000"/>
              </a:solidFill>
              <a:latin typeface="Arial" charset="0"/>
              <a:ea typeface="+mn-ea"/>
            </a:endParaRPr>
          </a:p>
        </p:txBody>
      </p:sp>
      <p:sp>
        <p:nvSpPr>
          <p:cNvPr id="49" name="TextBox 48"/>
          <p:cNvSpPr txBox="1"/>
          <p:nvPr/>
        </p:nvSpPr>
        <p:spPr>
          <a:xfrm>
            <a:off x="4305119" y="1880560"/>
            <a:ext cx="552091" cy="261610"/>
          </a:xfrm>
          <a:prstGeom prst="rect">
            <a:avLst/>
          </a:prstGeom>
          <a:noFill/>
        </p:spPr>
        <p:txBody>
          <a:bodyPr wrap="square" rtlCol="0">
            <a:spAutoFit/>
          </a:bodyPr>
          <a:lstStyle/>
          <a:p>
            <a:r>
              <a:rPr lang="en-US" sz="1100" dirty="0" smtClean="0">
                <a:solidFill>
                  <a:srgbClr val="000000"/>
                </a:solidFill>
                <a:latin typeface="Arial" charset="0"/>
                <a:ea typeface="+mn-ea"/>
              </a:rPr>
              <a:t>(0,0)</a:t>
            </a:r>
            <a:endParaRPr lang="en-US" sz="1100" dirty="0">
              <a:solidFill>
                <a:srgbClr val="000000"/>
              </a:solidFill>
              <a:latin typeface="Arial" charset="0"/>
              <a:ea typeface="+mn-ea"/>
            </a:endParaRPr>
          </a:p>
        </p:txBody>
      </p:sp>
      <p:pic>
        <p:nvPicPr>
          <p:cNvPr id="50" name="Picture 49"/>
          <p:cNvPicPr>
            <a:picLocks noChangeAspect="1"/>
          </p:cNvPicPr>
          <p:nvPr/>
        </p:nvPicPr>
        <p:blipFill>
          <a:blip r:embed="rId4" cstate="print"/>
          <a:srcRect l="21827" t="40403" r="69606" b="50526"/>
          <a:stretch>
            <a:fillRect/>
          </a:stretch>
        </p:blipFill>
        <p:spPr bwMode="auto">
          <a:xfrm>
            <a:off x="4049504" y="1559788"/>
            <a:ext cx="194678" cy="164982"/>
          </a:xfrm>
          <a:prstGeom prst="rect">
            <a:avLst/>
          </a:prstGeom>
          <a:noFill/>
          <a:ln w="9525">
            <a:noFill/>
            <a:miter lim="800000"/>
            <a:headEnd/>
            <a:tailEnd/>
          </a:ln>
        </p:spPr>
      </p:pic>
      <p:sp>
        <p:nvSpPr>
          <p:cNvPr id="61" name="TextBox 60"/>
          <p:cNvSpPr txBox="1"/>
          <p:nvPr/>
        </p:nvSpPr>
        <p:spPr>
          <a:xfrm>
            <a:off x="6829631" y="3844096"/>
            <a:ext cx="2060369" cy="646331"/>
          </a:xfrm>
          <a:prstGeom prst="rect">
            <a:avLst/>
          </a:prstGeom>
          <a:noFill/>
        </p:spPr>
        <p:txBody>
          <a:bodyPr wrap="square" rtlCol="0">
            <a:spAutoFit/>
          </a:bodyPr>
          <a:lstStyle/>
          <a:p>
            <a:r>
              <a:rPr lang="en-US" dirty="0" smtClean="0">
                <a:solidFill>
                  <a:srgbClr val="000000"/>
                </a:solidFill>
                <a:latin typeface="Arial" charset="0"/>
                <a:ea typeface="+mn-ea"/>
              </a:rPr>
              <a:t>I5 region, 15MV/m</a:t>
            </a:r>
          </a:p>
          <a:p>
            <a:r>
              <a:rPr lang="el-GR" dirty="0" smtClean="0">
                <a:solidFill>
                  <a:srgbClr val="000000"/>
                </a:solidFill>
                <a:latin typeface="Arial" charset="0"/>
                <a:ea typeface="+mn-ea"/>
              </a:rPr>
              <a:t>β</a:t>
            </a:r>
            <a:r>
              <a:rPr lang="en-US" dirty="0" smtClean="0">
                <a:solidFill>
                  <a:srgbClr val="000000"/>
                </a:solidFill>
                <a:latin typeface="Arial" charset="0"/>
                <a:ea typeface="+mn-ea"/>
              </a:rPr>
              <a:t>=150, </a:t>
            </a:r>
            <a:r>
              <a:rPr lang="el-GR" dirty="0" smtClean="0">
                <a:solidFill>
                  <a:srgbClr val="000000"/>
                </a:solidFill>
                <a:latin typeface="Arial" charset="0"/>
                <a:ea typeface="+mn-ea"/>
              </a:rPr>
              <a:t>Φ</a:t>
            </a:r>
            <a:r>
              <a:rPr lang="en-US" dirty="0" smtClean="0">
                <a:solidFill>
                  <a:srgbClr val="000000"/>
                </a:solidFill>
                <a:latin typeface="Arial" charset="0"/>
                <a:ea typeface="+mn-ea"/>
              </a:rPr>
              <a:t>=4.4eV</a:t>
            </a:r>
          </a:p>
        </p:txBody>
      </p:sp>
    </p:spTree>
    <p:extLst>
      <p:ext uri="{BB962C8B-B14F-4D97-AF65-F5344CB8AC3E}">
        <p14:creationId xmlns:p14="http://schemas.microsoft.com/office/powerpoint/2010/main" val="80441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p:cNvSpPr>
            <a:spLocks noGrp="1"/>
          </p:cNvSpPr>
          <p:nvPr>
            <p:ph type="title"/>
          </p:nvPr>
        </p:nvSpPr>
        <p:spPr/>
        <p:txBody>
          <a:bodyPr/>
          <a:lstStyle/>
          <a:p>
            <a:r>
              <a:rPr lang="en-US" dirty="0" smtClean="0"/>
              <a:t>3 Types of “Long Range” Trajectories </a:t>
            </a:r>
            <a:endParaRPr lang="en-US" dirty="0"/>
          </a:p>
        </p:txBody>
      </p:sp>
      <p:pic>
        <p:nvPicPr>
          <p:cNvPr id="3" name="Picture 2"/>
          <p:cNvPicPr>
            <a:picLocks noChangeAspect="1" noChangeArrowheads="1"/>
          </p:cNvPicPr>
          <p:nvPr/>
        </p:nvPicPr>
        <p:blipFill>
          <a:blip r:embed="rId2" cstate="print"/>
          <a:srcRect l="14375" t="50781" r="21250" b="32813"/>
          <a:stretch>
            <a:fillRect/>
          </a:stretch>
        </p:blipFill>
        <p:spPr bwMode="auto">
          <a:xfrm>
            <a:off x="1072956" y="885258"/>
            <a:ext cx="4753628" cy="914400"/>
          </a:xfrm>
          <a:prstGeom prst="rect">
            <a:avLst/>
          </a:prstGeom>
          <a:noFill/>
          <a:ln w="9525">
            <a:noFill/>
            <a:miter lim="800000"/>
            <a:headEnd/>
            <a:tailEnd/>
          </a:ln>
        </p:spPr>
      </p:pic>
      <p:pic>
        <p:nvPicPr>
          <p:cNvPr id="4" name="Picture 4"/>
          <p:cNvPicPr>
            <a:picLocks noChangeArrowheads="1"/>
          </p:cNvPicPr>
          <p:nvPr/>
        </p:nvPicPr>
        <p:blipFill>
          <a:blip r:embed="rId3" cstate="print"/>
          <a:srcRect l="18125" t="53125" r="8750" b="30469"/>
          <a:stretch>
            <a:fillRect/>
          </a:stretch>
        </p:blipFill>
        <p:spPr bwMode="auto">
          <a:xfrm>
            <a:off x="1031478" y="2692570"/>
            <a:ext cx="4816871" cy="896112"/>
          </a:xfrm>
          <a:prstGeom prst="rect">
            <a:avLst/>
          </a:prstGeom>
          <a:noFill/>
          <a:ln w="9525">
            <a:noFill/>
            <a:miter lim="800000"/>
            <a:headEnd/>
            <a:tailEnd/>
          </a:ln>
        </p:spPr>
      </p:pic>
      <p:sp>
        <p:nvSpPr>
          <p:cNvPr id="5" name="TextBox 4"/>
          <p:cNvSpPr txBox="1"/>
          <p:nvPr/>
        </p:nvSpPr>
        <p:spPr>
          <a:xfrm>
            <a:off x="6329528" y="1144599"/>
            <a:ext cx="1762125" cy="461665"/>
          </a:xfrm>
          <a:prstGeom prst="rect">
            <a:avLst/>
          </a:prstGeom>
          <a:noFill/>
        </p:spPr>
        <p:txBody>
          <a:bodyPr wrap="square" rtlCol="0">
            <a:spAutoFit/>
          </a:bodyPr>
          <a:lstStyle/>
          <a:p>
            <a:r>
              <a:rPr lang="en-US" sz="1200" dirty="0" smtClean="0">
                <a:solidFill>
                  <a:srgbClr val="000000"/>
                </a:solidFill>
                <a:latin typeface="Arial" charset="0"/>
                <a:ea typeface="+mn-ea"/>
              </a:rPr>
              <a:t>Emission in region </a:t>
            </a:r>
          </a:p>
          <a:p>
            <a:r>
              <a:rPr lang="en-US" sz="1200" dirty="0" smtClean="0">
                <a:solidFill>
                  <a:srgbClr val="000000"/>
                </a:solidFill>
                <a:latin typeface="Arial" charset="0"/>
                <a:ea typeface="+mn-ea"/>
              </a:rPr>
              <a:t>&gt;&gt;&gt; “</a:t>
            </a:r>
            <a:r>
              <a:rPr lang="en-US" sz="1200" dirty="0" smtClean="0">
                <a:solidFill>
                  <a:srgbClr val="3333FF"/>
                </a:solidFill>
                <a:latin typeface="Arial" charset="0"/>
                <a:ea typeface="+mn-ea"/>
              </a:rPr>
              <a:t>Reverse </a:t>
            </a:r>
            <a:r>
              <a:rPr lang="en-US" sz="1200" dirty="0" smtClean="0">
                <a:solidFill>
                  <a:srgbClr val="000000"/>
                </a:solidFill>
                <a:latin typeface="Arial" charset="0"/>
                <a:ea typeface="+mn-ea"/>
              </a:rPr>
              <a:t>type”</a:t>
            </a:r>
            <a:endParaRPr lang="en-US" sz="1200" dirty="0">
              <a:solidFill>
                <a:srgbClr val="000000"/>
              </a:solidFill>
              <a:latin typeface="Arial" charset="0"/>
              <a:ea typeface="+mn-ea"/>
            </a:endParaRPr>
          </a:p>
        </p:txBody>
      </p:sp>
      <p:sp>
        <p:nvSpPr>
          <p:cNvPr id="6" name="TextBox 5"/>
          <p:cNvSpPr txBox="1"/>
          <p:nvPr/>
        </p:nvSpPr>
        <p:spPr>
          <a:xfrm>
            <a:off x="6365760" y="1988706"/>
            <a:ext cx="1718309" cy="461665"/>
          </a:xfrm>
          <a:prstGeom prst="rect">
            <a:avLst/>
          </a:prstGeom>
          <a:noFill/>
        </p:spPr>
        <p:txBody>
          <a:bodyPr wrap="square" rtlCol="0">
            <a:spAutoFit/>
          </a:bodyPr>
          <a:lstStyle/>
          <a:p>
            <a:r>
              <a:rPr lang="en-US" sz="1200" dirty="0" smtClean="0">
                <a:solidFill>
                  <a:srgbClr val="000000"/>
                </a:solidFill>
                <a:latin typeface="Arial" charset="0"/>
                <a:ea typeface="+mn-ea"/>
              </a:rPr>
              <a:t>Emission in region &gt;&gt;&gt; “</a:t>
            </a:r>
            <a:r>
              <a:rPr lang="en-US" sz="1200" dirty="0" smtClean="0">
                <a:solidFill>
                  <a:srgbClr val="3333FF"/>
                </a:solidFill>
                <a:latin typeface="Arial" charset="0"/>
                <a:ea typeface="+mn-ea"/>
              </a:rPr>
              <a:t>Zigzag</a:t>
            </a:r>
            <a:r>
              <a:rPr lang="en-US" sz="1200" dirty="0" smtClean="0">
                <a:solidFill>
                  <a:srgbClr val="000000"/>
                </a:solidFill>
                <a:latin typeface="Arial" charset="0"/>
                <a:ea typeface="+mn-ea"/>
              </a:rPr>
              <a:t> type”</a:t>
            </a:r>
            <a:endParaRPr lang="en-US" sz="1200" dirty="0">
              <a:solidFill>
                <a:srgbClr val="000000"/>
              </a:solidFill>
              <a:latin typeface="Arial" charset="0"/>
              <a:ea typeface="+mn-ea"/>
            </a:endParaRPr>
          </a:p>
        </p:txBody>
      </p:sp>
      <p:sp>
        <p:nvSpPr>
          <p:cNvPr id="7" name="TextBox 6"/>
          <p:cNvSpPr txBox="1"/>
          <p:nvPr/>
        </p:nvSpPr>
        <p:spPr>
          <a:xfrm>
            <a:off x="6375152" y="2924424"/>
            <a:ext cx="1718309" cy="461665"/>
          </a:xfrm>
          <a:prstGeom prst="rect">
            <a:avLst/>
          </a:prstGeom>
          <a:noFill/>
        </p:spPr>
        <p:txBody>
          <a:bodyPr wrap="square" rtlCol="0">
            <a:spAutoFit/>
          </a:bodyPr>
          <a:lstStyle/>
          <a:p>
            <a:r>
              <a:rPr lang="en-US" sz="1200" dirty="0" smtClean="0">
                <a:solidFill>
                  <a:srgbClr val="000000"/>
                </a:solidFill>
                <a:latin typeface="Arial" charset="0"/>
                <a:ea typeface="+mn-ea"/>
              </a:rPr>
              <a:t>Emission in region &gt;&gt;&gt; “</a:t>
            </a:r>
            <a:r>
              <a:rPr lang="en-US" sz="1200" dirty="0" smtClean="0">
                <a:solidFill>
                  <a:srgbClr val="3333FF"/>
                </a:solidFill>
                <a:latin typeface="Arial" charset="0"/>
                <a:ea typeface="+mn-ea"/>
              </a:rPr>
              <a:t>Forward</a:t>
            </a:r>
            <a:r>
              <a:rPr lang="en-US" sz="1200" dirty="0" smtClean="0">
                <a:solidFill>
                  <a:srgbClr val="000000"/>
                </a:solidFill>
                <a:latin typeface="Arial" charset="0"/>
                <a:ea typeface="+mn-ea"/>
              </a:rPr>
              <a:t> type”</a:t>
            </a:r>
            <a:endParaRPr lang="en-US" sz="1200" dirty="0">
              <a:solidFill>
                <a:srgbClr val="000000"/>
              </a:solidFill>
              <a:latin typeface="Arial" charset="0"/>
              <a:ea typeface="+mn-ea"/>
            </a:endParaRPr>
          </a:p>
        </p:txBody>
      </p:sp>
      <p:pic>
        <p:nvPicPr>
          <p:cNvPr id="8" name="Picture 7"/>
          <p:cNvPicPr>
            <a:picLocks/>
          </p:cNvPicPr>
          <p:nvPr/>
        </p:nvPicPr>
        <p:blipFill>
          <a:blip r:embed="rId4" cstate="print"/>
          <a:srcRect l="1547" r="1955" b="6344"/>
          <a:stretch>
            <a:fillRect/>
          </a:stretch>
        </p:blipFill>
        <p:spPr bwMode="auto">
          <a:xfrm>
            <a:off x="1085849" y="1772508"/>
            <a:ext cx="4754880" cy="914400"/>
          </a:xfrm>
          <a:prstGeom prst="rect">
            <a:avLst/>
          </a:prstGeom>
          <a:noFill/>
          <a:ln w="9525">
            <a:noFill/>
            <a:miter lim="800000"/>
            <a:headEnd/>
            <a:tailEnd/>
          </a:ln>
        </p:spPr>
      </p:pic>
      <p:pic>
        <p:nvPicPr>
          <p:cNvPr id="33" name="Picture 32"/>
          <p:cNvPicPr>
            <a:picLocks noChangeAspect="1"/>
          </p:cNvPicPr>
          <p:nvPr/>
        </p:nvPicPr>
        <p:blipFill>
          <a:blip r:embed="rId5" cstate="print"/>
          <a:srcRect/>
          <a:stretch>
            <a:fillRect/>
          </a:stretch>
        </p:blipFill>
        <p:spPr bwMode="auto">
          <a:xfrm>
            <a:off x="1000125" y="1749813"/>
            <a:ext cx="4914900" cy="917187"/>
          </a:xfrm>
          <a:prstGeom prst="rect">
            <a:avLst/>
          </a:prstGeom>
          <a:noFill/>
          <a:ln w="9525">
            <a:noFill/>
            <a:miter lim="800000"/>
            <a:headEnd/>
            <a:tailEnd/>
          </a:ln>
        </p:spPr>
      </p:pic>
      <p:pic>
        <p:nvPicPr>
          <p:cNvPr id="81" name="Picture 80"/>
          <p:cNvPicPr/>
          <p:nvPr/>
        </p:nvPicPr>
        <p:blipFill>
          <a:blip r:embed="rId6" cstate="print"/>
          <a:srcRect/>
          <a:stretch>
            <a:fillRect/>
          </a:stretch>
        </p:blipFill>
        <p:spPr bwMode="auto">
          <a:xfrm>
            <a:off x="5410200" y="3785234"/>
            <a:ext cx="3295650" cy="2167891"/>
          </a:xfrm>
          <a:prstGeom prst="rect">
            <a:avLst/>
          </a:prstGeom>
          <a:noFill/>
        </p:spPr>
      </p:pic>
      <p:grpSp>
        <p:nvGrpSpPr>
          <p:cNvPr id="82" name="Group 81"/>
          <p:cNvGrpSpPr>
            <a:grpSpLocks noChangeAspect="1"/>
          </p:cNvGrpSpPr>
          <p:nvPr/>
        </p:nvGrpSpPr>
        <p:grpSpPr>
          <a:xfrm>
            <a:off x="1133475" y="3790950"/>
            <a:ext cx="2933700" cy="2435594"/>
            <a:chOff x="1371600" y="1143000"/>
            <a:chExt cx="5943600" cy="4934449"/>
          </a:xfrm>
        </p:grpSpPr>
        <p:pic>
          <p:nvPicPr>
            <p:cNvPr id="83" name="Picture 82"/>
            <p:cNvPicPr>
              <a:picLocks noChangeAspect="1"/>
            </p:cNvPicPr>
            <p:nvPr/>
          </p:nvPicPr>
          <p:blipFill>
            <a:blip r:embed="rId7" cstate="print"/>
            <a:srcRect/>
            <a:stretch>
              <a:fillRect/>
            </a:stretch>
          </p:blipFill>
          <p:spPr bwMode="auto">
            <a:xfrm>
              <a:off x="1371600" y="1143000"/>
              <a:ext cx="5943600" cy="4934449"/>
            </a:xfrm>
            <a:prstGeom prst="rect">
              <a:avLst/>
            </a:prstGeom>
            <a:noFill/>
          </p:spPr>
        </p:pic>
        <p:sp>
          <p:nvSpPr>
            <p:cNvPr id="84" name="TextBox 83"/>
            <p:cNvSpPr txBox="1"/>
            <p:nvPr/>
          </p:nvSpPr>
          <p:spPr>
            <a:xfrm>
              <a:off x="4266210" y="3927763"/>
              <a:ext cx="841170" cy="467660"/>
            </a:xfrm>
            <a:prstGeom prst="rect">
              <a:avLst/>
            </a:prstGeom>
            <a:noFill/>
          </p:spPr>
          <p:txBody>
            <a:bodyPr wrap="square" rtlCol="0">
              <a:spAutoFit/>
            </a:bodyPr>
            <a:lstStyle/>
            <a:p>
              <a:r>
                <a:rPr lang="en-US" sz="900" dirty="0" smtClean="0">
                  <a:solidFill>
                    <a:srgbClr val="000000"/>
                  </a:solidFill>
                  <a:latin typeface="Arial" charset="0"/>
                  <a:ea typeface="+mn-ea"/>
                </a:rPr>
                <a:t>IR5</a:t>
              </a:r>
              <a:endParaRPr lang="en-US" sz="900" dirty="0">
                <a:solidFill>
                  <a:srgbClr val="000000"/>
                </a:solidFill>
                <a:latin typeface="Arial" charset="0"/>
                <a:ea typeface="+mn-ea"/>
              </a:endParaRPr>
            </a:p>
          </p:txBody>
        </p:sp>
      </p:grpSp>
      <p:sp>
        <p:nvSpPr>
          <p:cNvPr id="85" name="Rectangle 84"/>
          <p:cNvSpPr/>
          <p:nvPr/>
        </p:nvSpPr>
        <p:spPr>
          <a:xfrm>
            <a:off x="5905500" y="5982385"/>
            <a:ext cx="2800350" cy="253916"/>
          </a:xfrm>
          <a:prstGeom prst="rect">
            <a:avLst/>
          </a:prstGeom>
        </p:spPr>
        <p:txBody>
          <a:bodyPr wrap="square">
            <a:spAutoFit/>
          </a:bodyPr>
          <a:lstStyle/>
          <a:p>
            <a:r>
              <a:rPr lang="en-US" sz="1000" dirty="0" smtClean="0">
                <a:solidFill>
                  <a:srgbClr val="000000"/>
                </a:solidFill>
                <a:latin typeface="Arial" charset="0"/>
                <a:ea typeface="+mn-ea"/>
              </a:rPr>
              <a:t>Impact position VS impact energy distribution</a:t>
            </a:r>
            <a:endParaRPr lang="en-US" sz="1000" dirty="0">
              <a:solidFill>
                <a:srgbClr val="000000"/>
              </a:solidFill>
              <a:latin typeface="Arial" charset="0"/>
              <a:ea typeface="+mn-ea"/>
            </a:endParaRPr>
          </a:p>
        </p:txBody>
      </p:sp>
    </p:spTree>
    <p:extLst>
      <p:ext uri="{BB962C8B-B14F-4D97-AF65-F5344CB8AC3E}">
        <p14:creationId xmlns:p14="http://schemas.microsoft.com/office/powerpoint/2010/main" val="185313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p:cNvSpPr>
            <a:spLocks noGrp="1"/>
          </p:cNvSpPr>
          <p:nvPr>
            <p:ph type="title"/>
          </p:nvPr>
        </p:nvSpPr>
        <p:spPr/>
        <p:txBody>
          <a:bodyPr/>
          <a:lstStyle/>
          <a:p>
            <a:r>
              <a:rPr lang="en-US" dirty="0" smtClean="0"/>
              <a:t>Escaping Ratio</a:t>
            </a:r>
            <a:endParaRPr lang="en-US" dirty="0"/>
          </a:p>
        </p:txBody>
      </p:sp>
      <p:pic>
        <p:nvPicPr>
          <p:cNvPr id="3" name="Picture 2"/>
          <p:cNvPicPr/>
          <p:nvPr/>
        </p:nvPicPr>
        <p:blipFill>
          <a:blip r:embed="rId2" cstate="print"/>
          <a:srcRect l="8749" t="36364" r="22191" b="18499"/>
          <a:stretch>
            <a:fillRect/>
          </a:stretch>
        </p:blipFill>
        <p:spPr bwMode="auto">
          <a:xfrm>
            <a:off x="275303" y="3641434"/>
            <a:ext cx="3775588" cy="2002282"/>
          </a:xfrm>
          <a:prstGeom prst="rect">
            <a:avLst/>
          </a:prstGeom>
          <a:noFill/>
          <a:ln w="9525">
            <a:noFill/>
            <a:miter lim="800000"/>
            <a:headEnd/>
            <a:tailEnd/>
          </a:ln>
        </p:spPr>
      </p:pic>
      <p:sp>
        <p:nvSpPr>
          <p:cNvPr id="4" name="Rectangle 3"/>
          <p:cNvSpPr/>
          <p:nvPr/>
        </p:nvSpPr>
        <p:spPr>
          <a:xfrm>
            <a:off x="545690" y="1227871"/>
            <a:ext cx="2895600" cy="646331"/>
          </a:xfrm>
          <a:prstGeom prst="rect">
            <a:avLst/>
          </a:prstGeom>
        </p:spPr>
        <p:txBody>
          <a:bodyPr wrap="square">
            <a:spAutoFit/>
          </a:bodyPr>
          <a:lstStyle/>
          <a:p>
            <a:r>
              <a:rPr lang="en-US" dirty="0" smtClean="0">
                <a:solidFill>
                  <a:srgbClr val="000000"/>
                </a:solidFill>
                <a:latin typeface="Arial" charset="0"/>
                <a:ea typeface="+mn-ea"/>
              </a:rPr>
              <a:t>Escaping from Left Flange </a:t>
            </a:r>
            <a:br>
              <a:rPr lang="en-US" dirty="0" smtClean="0">
                <a:solidFill>
                  <a:srgbClr val="000000"/>
                </a:solidFill>
                <a:latin typeface="Arial" charset="0"/>
                <a:ea typeface="+mn-ea"/>
              </a:rPr>
            </a:br>
            <a:r>
              <a:rPr lang="en-US" dirty="0" smtClean="0">
                <a:solidFill>
                  <a:srgbClr val="000000"/>
                </a:solidFill>
                <a:latin typeface="Arial" charset="0"/>
                <a:ea typeface="+mn-ea"/>
              </a:rPr>
              <a:t>“Reverse type” trajectory</a:t>
            </a:r>
            <a:endParaRPr lang="en-US" dirty="0">
              <a:solidFill>
                <a:srgbClr val="000000"/>
              </a:solidFill>
              <a:latin typeface="Arial" charset="0"/>
              <a:ea typeface="+mn-ea"/>
            </a:endParaRPr>
          </a:p>
        </p:txBody>
      </p:sp>
      <p:pic>
        <p:nvPicPr>
          <p:cNvPr id="5" name="Picture 2"/>
          <p:cNvPicPr>
            <a:picLocks noChangeAspect="1" noChangeArrowheads="1"/>
          </p:cNvPicPr>
          <p:nvPr/>
        </p:nvPicPr>
        <p:blipFill>
          <a:blip r:embed="rId3" cstate="print"/>
          <a:srcRect l="14375" t="50781" r="21250" b="32813"/>
          <a:stretch>
            <a:fillRect/>
          </a:stretch>
        </p:blipFill>
        <p:spPr bwMode="auto">
          <a:xfrm>
            <a:off x="451053" y="2439318"/>
            <a:ext cx="3137721" cy="631831"/>
          </a:xfrm>
          <a:prstGeom prst="rect">
            <a:avLst/>
          </a:prstGeom>
          <a:noFill/>
          <a:ln w="9525">
            <a:noFill/>
            <a:miter lim="800000"/>
            <a:headEnd/>
            <a:tailEnd/>
          </a:ln>
        </p:spPr>
      </p:pic>
      <p:sp>
        <p:nvSpPr>
          <p:cNvPr id="6" name="Rectangle 5"/>
          <p:cNvSpPr/>
          <p:nvPr/>
        </p:nvSpPr>
        <p:spPr>
          <a:xfrm>
            <a:off x="4478592" y="1139383"/>
            <a:ext cx="4291781" cy="646331"/>
          </a:xfrm>
          <a:prstGeom prst="rect">
            <a:avLst/>
          </a:prstGeom>
        </p:spPr>
        <p:txBody>
          <a:bodyPr wrap="square">
            <a:spAutoFit/>
          </a:bodyPr>
          <a:lstStyle/>
          <a:p>
            <a:r>
              <a:rPr lang="en-US" dirty="0" smtClean="0">
                <a:solidFill>
                  <a:srgbClr val="000000"/>
                </a:solidFill>
                <a:latin typeface="Arial" charset="0"/>
                <a:ea typeface="+mn-ea"/>
              </a:rPr>
              <a:t>Escaping from Right Flange </a:t>
            </a:r>
            <a:br>
              <a:rPr lang="en-US" dirty="0" smtClean="0">
                <a:solidFill>
                  <a:srgbClr val="000000"/>
                </a:solidFill>
                <a:latin typeface="Arial" charset="0"/>
                <a:ea typeface="+mn-ea"/>
              </a:rPr>
            </a:br>
            <a:r>
              <a:rPr lang="en-US" dirty="0" smtClean="0">
                <a:solidFill>
                  <a:srgbClr val="000000"/>
                </a:solidFill>
                <a:latin typeface="Arial" charset="0"/>
                <a:ea typeface="+mn-ea"/>
              </a:rPr>
              <a:t>“Zigzag type” &amp; “forward type” trajectory </a:t>
            </a:r>
            <a:endParaRPr lang="en-US" dirty="0">
              <a:solidFill>
                <a:srgbClr val="000000"/>
              </a:solidFill>
              <a:latin typeface="Arial" charset="0"/>
              <a:ea typeface="+mn-ea"/>
            </a:endParaRPr>
          </a:p>
        </p:txBody>
      </p:sp>
      <p:pic>
        <p:nvPicPr>
          <p:cNvPr id="7" name="Picture 5"/>
          <p:cNvPicPr>
            <a:picLocks noChangeAspect="1" noChangeArrowheads="1"/>
          </p:cNvPicPr>
          <p:nvPr/>
        </p:nvPicPr>
        <p:blipFill>
          <a:blip r:embed="rId4" cstate="print"/>
          <a:srcRect l="18125" t="57813" r="8750" b="25781"/>
          <a:stretch>
            <a:fillRect/>
          </a:stretch>
        </p:blipFill>
        <p:spPr bwMode="auto">
          <a:xfrm>
            <a:off x="4912443" y="1935710"/>
            <a:ext cx="3184156" cy="571515"/>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l="18125" t="53125" r="8750" b="30469"/>
          <a:stretch>
            <a:fillRect/>
          </a:stretch>
        </p:blipFill>
        <p:spPr bwMode="auto">
          <a:xfrm>
            <a:off x="4901688" y="2680214"/>
            <a:ext cx="3199478" cy="574264"/>
          </a:xfrm>
          <a:prstGeom prst="rect">
            <a:avLst/>
          </a:prstGeom>
          <a:noFill/>
          <a:ln w="9525">
            <a:noFill/>
            <a:miter lim="800000"/>
            <a:headEnd/>
            <a:tailEnd/>
          </a:ln>
        </p:spPr>
      </p:pic>
      <p:pic>
        <p:nvPicPr>
          <p:cNvPr id="9" name="Picture 8"/>
          <p:cNvPicPr/>
          <p:nvPr/>
        </p:nvPicPr>
        <p:blipFill>
          <a:blip r:embed="rId6" cstate="print"/>
          <a:srcRect l="8200" t="30532" r="22411" b="17976"/>
          <a:stretch>
            <a:fillRect/>
          </a:stretch>
        </p:blipFill>
        <p:spPr bwMode="auto">
          <a:xfrm>
            <a:off x="4876795" y="3540722"/>
            <a:ext cx="3667433" cy="2201320"/>
          </a:xfrm>
          <a:prstGeom prst="rect">
            <a:avLst/>
          </a:prstGeom>
          <a:noFill/>
          <a:ln w="9525">
            <a:noFill/>
            <a:miter lim="800000"/>
            <a:headEnd/>
            <a:tailEnd/>
          </a:ln>
        </p:spPr>
      </p:pic>
    </p:spTree>
    <p:extLst>
      <p:ext uri="{BB962C8B-B14F-4D97-AF65-F5344CB8AC3E}">
        <p14:creationId xmlns:p14="http://schemas.microsoft.com/office/powerpoint/2010/main" val="408931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6" y="228600"/>
            <a:ext cx="8915400" cy="838200"/>
          </a:xfrm>
        </p:spPr>
        <p:txBody>
          <a:bodyPr/>
          <a:lstStyle/>
          <a:p>
            <a:pPr marL="514350" indent="-514350">
              <a:buClr>
                <a:srgbClr val="FF0000"/>
              </a:buClr>
              <a:buSzPct val="110000"/>
              <a:buFont typeface="+mj-lt"/>
              <a:buAutoNum type="arabicPeriod" startAt="5"/>
            </a:pPr>
            <a:r>
              <a:rPr lang="en-US" dirty="0" smtClean="0"/>
              <a:t>Short electron bunches: </a:t>
            </a:r>
            <a:br>
              <a:rPr lang="en-US" dirty="0" smtClean="0"/>
            </a:br>
            <a:r>
              <a:rPr lang="en-US" dirty="0" smtClean="0"/>
              <a:t>Emerging Science - Free Electron Lasers (FEL)</a:t>
            </a:r>
          </a:p>
        </p:txBody>
      </p:sp>
      <p:sp>
        <p:nvSpPr>
          <p:cNvPr id="3" name="Slide Number Placeholder 2"/>
          <p:cNvSpPr>
            <a:spLocks noGrp="1"/>
          </p:cNvSpPr>
          <p:nvPr>
            <p:ph type="sldNum" sz="quarter" idx="10"/>
          </p:nvPr>
        </p:nvSpPr>
        <p:spPr/>
        <p:txBody>
          <a:bodyPr/>
          <a:lstStyle/>
          <a:p>
            <a:fld id="{46D7A3A9-117E-4EF5-82A3-3CC7D0AB76B5}" type="slidenum">
              <a:rPr lang="en-US" smtClean="0"/>
              <a:pPr/>
              <a:t>33</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pic>
        <p:nvPicPr>
          <p:cNvPr id="5" name="Picture 10" descr="ilc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8135" y="5706406"/>
            <a:ext cx="1400175" cy="914400"/>
          </a:xfrm>
          <a:prstGeom prst="rect">
            <a:avLst/>
          </a:prstGeom>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263" y="5430626"/>
            <a:ext cx="1400951" cy="14009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2233"/>
            <a:ext cx="9144000" cy="3687961"/>
          </a:xfrm>
          <a:prstGeom prst="rect">
            <a:avLst/>
          </a:prstGeom>
        </p:spPr>
      </p:pic>
      <p:sp>
        <p:nvSpPr>
          <p:cNvPr id="8" name="Text Placeholder 7"/>
          <p:cNvSpPr>
            <a:spLocks noGrp="1"/>
          </p:cNvSpPr>
          <p:nvPr>
            <p:ph type="body" idx="4294967295"/>
          </p:nvPr>
        </p:nvSpPr>
        <p:spPr>
          <a:xfrm>
            <a:off x="457199" y="1219200"/>
            <a:ext cx="8450317" cy="4876800"/>
          </a:xfrm>
        </p:spPr>
        <p:txBody>
          <a:bodyPr/>
          <a:lstStyle/>
          <a:p>
            <a:r>
              <a:rPr lang="en-US" sz="2200" dirty="0" smtClean="0">
                <a:solidFill>
                  <a:schemeClr val="tx1"/>
                </a:solidFill>
                <a:effectLst/>
                <a:latin typeface="+mn-lt"/>
                <a:ea typeface="+mn-ea"/>
                <a:cs typeface="+mn-cs"/>
              </a:rPr>
              <a:t>‘femtosecond</a:t>
            </a:r>
            <a:r>
              <a:rPr lang="en-US" sz="2200" baseline="0" dirty="0" smtClean="0">
                <a:solidFill>
                  <a:schemeClr val="tx1"/>
                </a:solidFill>
                <a:effectLst/>
                <a:latin typeface="+mn-lt"/>
                <a:ea typeface="+mn-ea"/>
                <a:cs typeface="+mn-cs"/>
              </a:rPr>
              <a:t> molecular dynamics’ with atomic site specificity</a:t>
            </a:r>
          </a:p>
          <a:p>
            <a:r>
              <a:rPr lang="en-US" dirty="0" smtClean="0"/>
              <a:t>~40x longitudinal compression at LCLS (SLAC)</a:t>
            </a:r>
            <a:endParaRPr lang="en-US" dirty="0"/>
          </a:p>
        </p:txBody>
      </p:sp>
    </p:spTree>
    <p:extLst>
      <p:ext uri="{BB962C8B-B14F-4D97-AF65-F5344CB8AC3E}">
        <p14:creationId xmlns:p14="http://schemas.microsoft.com/office/powerpoint/2010/main" val="350826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 </a:t>
            </a:r>
            <a:r>
              <a:rPr lang="en-US" dirty="0" err="1" smtClean="0"/>
              <a:t>Linac</a:t>
            </a:r>
            <a:r>
              <a:rPr lang="en-US" dirty="0" smtClean="0"/>
              <a:t> Beam Dynamics: </a:t>
            </a:r>
            <a:br>
              <a:rPr lang="en-US" dirty="0" smtClean="0"/>
            </a:br>
            <a:r>
              <a:rPr lang="en-US" dirty="0" smtClean="0"/>
              <a:t>Short bunches have a weaker wake</a:t>
            </a:r>
            <a:endParaRPr lang="en-US" dirty="0"/>
          </a:p>
        </p:txBody>
      </p:sp>
      <p:sp>
        <p:nvSpPr>
          <p:cNvPr id="3" name="Slide Number Placeholder 2"/>
          <p:cNvSpPr>
            <a:spLocks noGrp="1"/>
          </p:cNvSpPr>
          <p:nvPr>
            <p:ph type="sldNum" sz="quarter" idx="10"/>
          </p:nvPr>
        </p:nvSpPr>
        <p:spPr/>
        <p:txBody>
          <a:bodyPr/>
          <a:lstStyle/>
          <a:p>
            <a:fld id="{46D7A3A9-117E-4EF5-82A3-3CC7D0AB76B5}" type="slidenum">
              <a:rPr lang="en-US" smtClean="0"/>
              <a:pPr/>
              <a:t>34</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42" y="1489866"/>
            <a:ext cx="7097116" cy="4477375"/>
          </a:xfrm>
          <a:prstGeom prst="rect">
            <a:avLst/>
          </a:prstGeom>
        </p:spPr>
      </p:pic>
    </p:spTree>
    <p:extLst>
      <p:ext uri="{BB962C8B-B14F-4D97-AF65-F5344CB8AC3E}">
        <p14:creationId xmlns:p14="http://schemas.microsoft.com/office/powerpoint/2010/main" val="138866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ILC Technology Applications </a:t>
            </a:r>
            <a:r>
              <a:rPr lang="en-US" dirty="0"/>
              <a:t> </a:t>
            </a:r>
            <a:r>
              <a:rPr lang="en-US" dirty="0" smtClean="0"/>
              <a:t>- Summary:</a:t>
            </a:r>
            <a:endParaRPr lang="en-US" dirty="0"/>
          </a:p>
        </p:txBody>
      </p:sp>
      <p:sp>
        <p:nvSpPr>
          <p:cNvPr id="3" name="Slide Number Placeholder 2"/>
          <p:cNvSpPr>
            <a:spLocks noGrp="1"/>
          </p:cNvSpPr>
          <p:nvPr>
            <p:ph type="sldNum" sz="quarter" idx="10"/>
          </p:nvPr>
        </p:nvSpPr>
        <p:spPr/>
        <p:txBody>
          <a:bodyPr/>
          <a:lstStyle/>
          <a:p>
            <a:fld id="{46D7A3A9-117E-4EF5-82A3-3CC7D0AB76B5}" type="slidenum">
              <a:rPr lang="en-US" smtClean="0"/>
              <a:pPr/>
              <a:t>35</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sp>
        <p:nvSpPr>
          <p:cNvPr id="5" name="Text Placeholder 4"/>
          <p:cNvSpPr>
            <a:spLocks noGrp="1"/>
          </p:cNvSpPr>
          <p:nvPr>
            <p:ph type="body" idx="4294967295"/>
          </p:nvPr>
        </p:nvSpPr>
        <p:spPr>
          <a:xfrm>
            <a:off x="0" y="1232241"/>
            <a:ext cx="9144000" cy="5521325"/>
          </a:xfrm>
        </p:spPr>
        <p:txBody>
          <a:bodyPr/>
          <a:lstStyle/>
          <a:p>
            <a:pPr marL="457200" indent="-457200">
              <a:buClr>
                <a:srgbClr val="C00000"/>
              </a:buClr>
              <a:buSzPct val="110000"/>
              <a:buFont typeface="+mj-lt"/>
              <a:buAutoNum type="arabicPeriod"/>
            </a:pPr>
            <a:r>
              <a:rPr lang="en-US" dirty="0" smtClean="0"/>
              <a:t>Superconducting RF cavities:</a:t>
            </a:r>
          </a:p>
          <a:p>
            <a:pPr marL="857250" lvl="1" indent="-457200">
              <a:buClr>
                <a:srgbClr val="C00000"/>
              </a:buClr>
              <a:buSzPct val="110000"/>
            </a:pPr>
            <a:r>
              <a:rPr lang="en-US" b="1" i="1" dirty="0" smtClean="0">
                <a:solidFill>
                  <a:srgbClr val="FF0000"/>
                </a:solidFill>
              </a:rPr>
              <a:t>Performance and Cost improvements; Technology transfer</a:t>
            </a:r>
          </a:p>
          <a:p>
            <a:pPr marL="457200" indent="-457200">
              <a:buClr>
                <a:srgbClr val="C00000"/>
              </a:buClr>
              <a:buSzPct val="110000"/>
              <a:buFont typeface="+mj-lt"/>
              <a:buAutoNum type="arabicPeriod"/>
            </a:pPr>
            <a:r>
              <a:rPr lang="en-US" dirty="0" smtClean="0"/>
              <a:t>Superconductor material:</a:t>
            </a:r>
          </a:p>
          <a:p>
            <a:pPr marL="857250" lvl="1" indent="-457200">
              <a:buClr>
                <a:srgbClr val="C00000"/>
              </a:buClr>
              <a:buSzPct val="110000"/>
            </a:pPr>
            <a:r>
              <a:rPr lang="en-US" b="1" i="1" dirty="0">
                <a:solidFill>
                  <a:srgbClr val="FF0000"/>
                </a:solidFill>
              </a:rPr>
              <a:t>Quality feedstock production process development</a:t>
            </a:r>
          </a:p>
          <a:p>
            <a:pPr marL="457200" indent="-457200">
              <a:buClr>
                <a:srgbClr val="C00000"/>
              </a:buClr>
              <a:buSzPct val="110000"/>
              <a:buFont typeface="+mj-lt"/>
              <a:buAutoNum type="arabicPeriod"/>
            </a:pPr>
            <a:r>
              <a:rPr lang="en-US" dirty="0" smtClean="0"/>
              <a:t>RF sources</a:t>
            </a:r>
            <a:endParaRPr lang="en-US" dirty="0"/>
          </a:p>
          <a:p>
            <a:pPr marL="857250" lvl="1" indent="-457200">
              <a:buClr>
                <a:srgbClr val="C00000"/>
              </a:buClr>
              <a:buSzPct val="110000"/>
            </a:pPr>
            <a:r>
              <a:rPr lang="en-US" b="1" i="1" dirty="0">
                <a:solidFill>
                  <a:srgbClr val="FF0000"/>
                </a:solidFill>
              </a:rPr>
              <a:t>Modulator Performance and Cost improvement</a:t>
            </a:r>
          </a:p>
          <a:p>
            <a:pPr marL="457200" indent="-457200">
              <a:buClr>
                <a:srgbClr val="C00000"/>
              </a:buClr>
              <a:buSzPct val="110000"/>
              <a:buFont typeface="+mj-lt"/>
              <a:buAutoNum type="arabicPeriod"/>
            </a:pPr>
            <a:r>
              <a:rPr lang="en-US" dirty="0" smtClean="0">
                <a:sym typeface="Wingdings" pitchFamily="2" charset="2"/>
              </a:rPr>
              <a:t>Particle beam simulation</a:t>
            </a:r>
            <a:endParaRPr lang="en-US" dirty="0">
              <a:sym typeface="Wingdings" pitchFamily="2" charset="2"/>
            </a:endParaRPr>
          </a:p>
          <a:p>
            <a:pPr marL="857250" lvl="1" indent="-457200">
              <a:buClr>
                <a:srgbClr val="C00000"/>
              </a:buClr>
              <a:buSzPct val="110000"/>
            </a:pPr>
            <a:r>
              <a:rPr lang="en-US" b="1" i="1" dirty="0">
                <a:solidFill>
                  <a:srgbClr val="FF0000"/>
                </a:solidFill>
                <a:sym typeface="Wingdings" pitchFamily="2" charset="2"/>
              </a:rPr>
              <a:t>Beam / Electro-dynamic simulation with unprecedented accuracy</a:t>
            </a:r>
          </a:p>
          <a:p>
            <a:pPr marL="457200" indent="-457200">
              <a:buClr>
                <a:srgbClr val="C00000"/>
              </a:buClr>
              <a:buSzPct val="110000"/>
              <a:buFont typeface="+mj-lt"/>
              <a:buAutoNum type="arabicPeriod"/>
            </a:pPr>
            <a:r>
              <a:rPr lang="en-US" dirty="0" smtClean="0"/>
              <a:t>Short electron bunches:</a:t>
            </a:r>
          </a:p>
          <a:p>
            <a:pPr marL="857250" lvl="1" indent="-457200">
              <a:buClr>
                <a:srgbClr val="C00000"/>
              </a:buClr>
              <a:buSzPct val="110000"/>
            </a:pPr>
            <a:r>
              <a:rPr lang="en-US" b="1" i="1" dirty="0">
                <a:solidFill>
                  <a:srgbClr val="FF0000"/>
                </a:solidFill>
              </a:rPr>
              <a:t>Free Electron Lasers: understanding the dynamics of chemistry / molecular biology</a:t>
            </a:r>
          </a:p>
        </p:txBody>
      </p:sp>
    </p:spTree>
    <p:extLst>
      <p:ext uri="{BB962C8B-B14F-4D97-AF65-F5344CB8AC3E}">
        <p14:creationId xmlns:p14="http://schemas.microsoft.com/office/powerpoint/2010/main" val="302444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u="sng" dirty="0" smtClean="0">
                <a:solidFill>
                  <a:srgbClr val="FF0000"/>
                </a:solidFill>
              </a:rPr>
              <a:t>Technology Transfer – </a:t>
            </a:r>
            <a:br>
              <a:rPr lang="en-US" sz="3200" i="1" u="sng" dirty="0" smtClean="0">
                <a:solidFill>
                  <a:srgbClr val="FF0000"/>
                </a:solidFill>
              </a:rPr>
            </a:br>
            <a:r>
              <a:rPr lang="en-US" sz="3200" i="1" u="sng" dirty="0" smtClean="0">
                <a:solidFill>
                  <a:srgbClr val="FF0000"/>
                </a:solidFill>
              </a:rPr>
              <a:t>Global SRF R &amp; D for ILC</a:t>
            </a:r>
            <a:endParaRPr lang="en-US" sz="3200" i="1" u="sng"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Timeline:</a:t>
            </a:r>
          </a:p>
          <a:p>
            <a:r>
              <a:rPr lang="en-US" dirty="0" smtClean="0"/>
              <a:t>Goal: Tech Transfer between labs and to industry DURING R &amp; D PHASE</a:t>
            </a:r>
          </a:p>
          <a:p>
            <a:r>
              <a:rPr lang="en-US" dirty="0" smtClean="0"/>
              <a:t>2006: One Lab with proven cavity production performance; 2 companies</a:t>
            </a:r>
          </a:p>
          <a:p>
            <a:r>
              <a:rPr lang="en-US" dirty="0" smtClean="0"/>
              <a:t>2012: 5 labs / 5 companies (four more coming)</a:t>
            </a:r>
          </a:p>
          <a:p>
            <a:r>
              <a:rPr lang="en-US" dirty="0" smtClean="0"/>
              <a:t>2010, 2011: Convene Workshops to exchange information</a:t>
            </a:r>
          </a:p>
          <a:p>
            <a:pPr lvl="1"/>
            <a:r>
              <a:rPr lang="en-US" dirty="0" smtClean="0"/>
              <a:t>Project : Institutions : </a:t>
            </a:r>
            <a:r>
              <a:rPr lang="en-US" dirty="0"/>
              <a:t>Industry</a:t>
            </a:r>
            <a:endParaRPr lang="en-US" dirty="0" smtClean="0"/>
          </a:p>
          <a:p>
            <a:r>
              <a:rPr lang="en-US" dirty="0" smtClean="0"/>
              <a:t>2009 – 2012: One-on-One visits to each interested vendor </a:t>
            </a:r>
          </a:p>
          <a:p>
            <a:r>
              <a:rPr lang="en-US" dirty="0" smtClean="0"/>
              <a:t>Piece-part investment</a:t>
            </a:r>
          </a:p>
          <a:p>
            <a:r>
              <a:rPr lang="en-US" dirty="0" smtClean="0"/>
              <a:t>(… - 2013) Commissioned mass-production studies</a:t>
            </a:r>
          </a:p>
          <a:p>
            <a:endParaRPr lang="en-US" dirty="0"/>
          </a:p>
        </p:txBody>
      </p:sp>
      <p:sp>
        <p:nvSpPr>
          <p:cNvPr id="4" name="Slide Number Placeholder 3"/>
          <p:cNvSpPr>
            <a:spLocks noGrp="1"/>
          </p:cNvSpPr>
          <p:nvPr>
            <p:ph type="sldNum" sz="quarter" idx="10"/>
          </p:nvPr>
        </p:nvSpPr>
        <p:spPr>
          <a:xfrm>
            <a:off x="6553200" y="6356350"/>
            <a:ext cx="1676400" cy="365125"/>
          </a:xfrm>
        </p:spPr>
        <p:txBody>
          <a:bodyPr/>
          <a:lstStyle/>
          <a:p>
            <a:fld id="{46D7A3A9-117E-4EF5-82A3-3CC7D0AB76B5}" type="slidenum">
              <a:rPr lang="en-US" smtClean="0"/>
              <a:pPr/>
              <a:t>36</a:t>
            </a:fld>
            <a:endParaRPr lang="en-US" dirty="0"/>
          </a:p>
        </p:txBody>
      </p:sp>
      <p:sp>
        <p:nvSpPr>
          <p:cNvPr id="5" name="Footer Placeholder 4"/>
          <p:cNvSpPr>
            <a:spLocks noGrp="1"/>
          </p:cNvSpPr>
          <p:nvPr>
            <p:ph type="ftr" sz="quarter" idx="11"/>
          </p:nvPr>
        </p:nvSpPr>
        <p:spPr>
          <a:xfrm>
            <a:off x="2743200" y="6356350"/>
            <a:ext cx="3657600" cy="365125"/>
          </a:xfrm>
        </p:spPr>
        <p:txBody>
          <a:bodyPr/>
          <a:lstStyle/>
          <a:p>
            <a:r>
              <a:rPr lang="en-US" smtClean="0"/>
              <a:t>IEEE LC (M. Ross, SLAC)</a:t>
            </a:r>
            <a:endParaRPr lang="en-US" dirty="0"/>
          </a:p>
        </p:txBody>
      </p:sp>
      <p:pic>
        <p:nvPicPr>
          <p:cNvPr id="6" name="Picture 10" descr="ilccol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8135" y="5706406"/>
            <a:ext cx="1400175" cy="914400"/>
          </a:xfrm>
          <a:prstGeom prst="rect">
            <a:avLst/>
          </a:prstGeom>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263" y="5430626"/>
            <a:ext cx="1400951" cy="1400951"/>
          </a:xfrm>
          <a:prstGeom prst="rect">
            <a:avLst/>
          </a:prstGeom>
        </p:spPr>
      </p:pic>
    </p:spTree>
    <p:extLst>
      <p:ext uri="{BB962C8B-B14F-4D97-AF65-F5344CB8AC3E}">
        <p14:creationId xmlns:p14="http://schemas.microsoft.com/office/powerpoint/2010/main" val="256502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5400" y="79405"/>
            <a:ext cx="7086600" cy="630970"/>
          </a:xfrm>
        </p:spPr>
        <p:txBody>
          <a:bodyPr>
            <a:normAutofit fontScale="90000"/>
          </a:bodyPr>
          <a:lstStyle/>
          <a:p>
            <a:r>
              <a:rPr lang="en-US" altLang="ja-JP" sz="2700" b="1" dirty="0" smtClean="0"/>
              <a:t>The </a:t>
            </a:r>
            <a:r>
              <a:rPr lang="en-US" altLang="ja-JP" sz="2700" b="1" dirty="0" smtClean="0">
                <a:solidFill>
                  <a:srgbClr val="3366FF"/>
                </a:solidFill>
              </a:rPr>
              <a:t>3</a:t>
            </a:r>
            <a:r>
              <a:rPr lang="en-US" altLang="ja-JP" sz="2700" b="1" baseline="30000" dirty="0" smtClean="0">
                <a:solidFill>
                  <a:srgbClr val="3366FF"/>
                </a:solidFill>
              </a:rPr>
              <a:t>rd</a:t>
            </a:r>
            <a:r>
              <a:rPr lang="en-US" altLang="ja-JP" sz="2700" b="1" dirty="0" smtClean="0">
                <a:solidFill>
                  <a:srgbClr val="3366FF"/>
                </a:solidFill>
              </a:rPr>
              <a:t> </a:t>
            </a:r>
            <a:r>
              <a:rPr lang="en-US" altLang="ja-JP" sz="2700" b="1" dirty="0" smtClean="0"/>
              <a:t>Cycle Communication with Companies</a:t>
            </a:r>
            <a:br>
              <a:rPr lang="en-US" altLang="ja-JP" sz="2700" b="1" dirty="0" smtClean="0"/>
            </a:br>
            <a:r>
              <a:rPr lang="en-US" altLang="ja-JP" sz="2200" b="1" dirty="0" smtClean="0">
                <a:solidFill>
                  <a:srgbClr val="3366FF"/>
                </a:solidFill>
              </a:rPr>
              <a:t>in 2011-2012</a:t>
            </a:r>
            <a:endParaRPr lang="ja-JP" altLang="en-US" sz="2200" b="1" dirty="0">
              <a:solidFill>
                <a:srgbClr val="3366FF"/>
              </a:solidFill>
            </a:endParaRPr>
          </a:p>
        </p:txBody>
      </p:sp>
      <p:graphicFrame>
        <p:nvGraphicFramePr>
          <p:cNvPr id="7" name="コンテンツ プレースホルダ 6"/>
          <p:cNvGraphicFramePr>
            <a:graphicFrameLocks noGrp="1"/>
          </p:cNvGraphicFramePr>
          <p:nvPr>
            <p:ph idx="1"/>
            <p:extLst>
              <p:ext uri="{D42A27DB-BD31-4B8C-83A1-F6EECF244321}">
                <p14:modId xmlns:p14="http://schemas.microsoft.com/office/powerpoint/2010/main" val="1143758372"/>
              </p:ext>
            </p:extLst>
          </p:nvPr>
        </p:nvGraphicFramePr>
        <p:xfrm>
          <a:off x="443816" y="785729"/>
          <a:ext cx="8229601" cy="5586263"/>
        </p:xfrm>
        <a:graphic>
          <a:graphicData uri="http://schemas.openxmlformats.org/drawingml/2006/table">
            <a:tbl>
              <a:tblPr firstRow="1" bandRow="1">
                <a:tableStyleId>{21E4AEA4-8DFA-4A89-87EB-49C32662AFE0}</a:tableStyleId>
              </a:tblPr>
              <a:tblGrid>
                <a:gridCol w="497113"/>
                <a:gridCol w="1076960"/>
                <a:gridCol w="1869723"/>
                <a:gridCol w="2216445"/>
                <a:gridCol w="2569360"/>
              </a:tblGrid>
              <a:tr h="296010">
                <a:tc>
                  <a:txBody>
                    <a:bodyPr/>
                    <a:lstStyle/>
                    <a:p>
                      <a:endParaRPr kumimoji="1" lang="ja-JP" altLang="en-US" sz="1200" dirty="0"/>
                    </a:p>
                  </a:txBody>
                  <a:tcPr/>
                </a:tc>
                <a:tc>
                  <a:txBody>
                    <a:bodyPr/>
                    <a:lstStyle/>
                    <a:p>
                      <a:r>
                        <a:rPr kumimoji="1" lang="en-US" altLang="ja-JP" sz="1200" dirty="0" smtClean="0"/>
                        <a:t>Year</a:t>
                      </a:r>
                      <a:endParaRPr kumimoji="1" lang="ja-JP" altLang="en-US" sz="1200" dirty="0"/>
                    </a:p>
                  </a:txBody>
                  <a:tcPr/>
                </a:tc>
                <a:tc>
                  <a:txBody>
                    <a:bodyPr/>
                    <a:lstStyle/>
                    <a:p>
                      <a:r>
                        <a:rPr kumimoji="1" lang="en-US" altLang="ja-JP" sz="1200" dirty="0" smtClean="0">
                          <a:solidFill>
                            <a:schemeClr val="bg1"/>
                          </a:solidFill>
                        </a:rPr>
                        <a:t>Company</a:t>
                      </a:r>
                      <a:endParaRPr kumimoji="1" lang="ja-JP" altLang="en-US" sz="1200" dirty="0">
                        <a:solidFill>
                          <a:schemeClr val="bg1"/>
                        </a:solidFill>
                      </a:endParaRPr>
                    </a:p>
                  </a:txBody>
                  <a:tcPr/>
                </a:tc>
                <a:tc>
                  <a:txBody>
                    <a:bodyPr/>
                    <a:lstStyle/>
                    <a:p>
                      <a:r>
                        <a:rPr kumimoji="1" lang="en-US" altLang="ja-JP" sz="1200" dirty="0" smtClean="0"/>
                        <a:t> Place</a:t>
                      </a:r>
                      <a:endParaRPr kumimoji="1" lang="ja-JP" altLang="en-US" sz="1200" dirty="0"/>
                    </a:p>
                  </a:txBody>
                  <a:tcPr/>
                </a:tc>
                <a:tc>
                  <a:txBody>
                    <a:bodyPr/>
                    <a:lstStyle/>
                    <a:p>
                      <a:r>
                        <a:rPr kumimoji="1" lang="en-US" altLang="ja-JP" sz="1200" dirty="0" smtClean="0"/>
                        <a:t>Technical</a:t>
                      </a:r>
                      <a:r>
                        <a:rPr kumimoji="1" lang="en-US" altLang="ja-JP" sz="1200" baseline="0" dirty="0" smtClean="0"/>
                        <a:t> subject</a:t>
                      </a:r>
                      <a:endParaRPr kumimoji="1" lang="ja-JP" altLang="en-US" sz="1200" dirty="0"/>
                    </a:p>
                  </a:txBody>
                  <a:tcPr/>
                </a:tc>
              </a:tr>
              <a:tr h="279773">
                <a:tc>
                  <a:txBody>
                    <a:bodyPr/>
                    <a:lstStyle/>
                    <a:p>
                      <a:r>
                        <a:rPr kumimoji="1" lang="en-US" altLang="ja-JP" sz="1200" b="0" dirty="0" smtClean="0">
                          <a:solidFill>
                            <a:schemeClr val="tx1"/>
                          </a:solidFill>
                        </a:rPr>
                        <a:t>1</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2011</a:t>
                      </a:r>
                      <a:r>
                        <a:rPr kumimoji="1" lang="en-US" altLang="ja-JP" sz="1200" b="0" baseline="0" dirty="0" smtClean="0">
                          <a:solidFill>
                            <a:schemeClr val="tx1"/>
                          </a:solidFill>
                        </a:rPr>
                        <a:t>~</a:t>
                      </a:r>
                      <a:r>
                        <a:rPr kumimoji="1" lang="en-US" altLang="ja-JP" sz="1200" b="0" dirty="0" smtClean="0">
                          <a:solidFill>
                            <a:schemeClr val="tx1"/>
                          </a:solidFill>
                        </a:rPr>
                        <a:t>2012</a:t>
                      </a:r>
                      <a:endParaRPr kumimoji="1" lang="ja-JP" altLang="en-US" sz="1200" b="0" dirty="0">
                        <a:solidFill>
                          <a:schemeClr val="tx1"/>
                        </a:solidFill>
                      </a:endParaRPr>
                    </a:p>
                  </a:txBody>
                  <a:tcPr/>
                </a:tc>
                <a:tc>
                  <a:txBody>
                    <a:bodyPr/>
                    <a:lstStyle/>
                    <a:p>
                      <a:r>
                        <a:rPr kumimoji="1" lang="en-US" altLang="ja-JP" sz="1200" b="0" dirty="0" smtClean="0">
                          <a:solidFill>
                            <a:srgbClr val="008000"/>
                          </a:solidFill>
                        </a:rPr>
                        <a:t>Hitachi </a:t>
                      </a:r>
                      <a:r>
                        <a:rPr kumimoji="1" lang="en-US" altLang="ja-JP" sz="1200" b="0" dirty="0" smtClean="0">
                          <a:solidFill>
                            <a:srgbClr val="FF0000"/>
                          </a:solidFill>
                        </a:rPr>
                        <a:t> </a:t>
                      </a:r>
                      <a:r>
                        <a:rPr kumimoji="1" lang="en-US" altLang="ja-JP" sz="1200" b="0" dirty="0" smtClean="0">
                          <a:solidFill>
                            <a:schemeClr val="tx1"/>
                          </a:solidFill>
                        </a:rPr>
                        <a:t>(KEK)</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Tokyo</a:t>
                      </a:r>
                      <a:r>
                        <a:rPr kumimoji="1" lang="en-US" altLang="ja-JP" sz="1200" b="0" baseline="0" dirty="0" smtClean="0">
                          <a:solidFill>
                            <a:schemeClr val="tx1"/>
                          </a:solidFill>
                        </a:rPr>
                        <a:t> </a:t>
                      </a:r>
                      <a:r>
                        <a:rPr kumimoji="1" lang="en-US" altLang="ja-JP" sz="1200" b="0" dirty="0" smtClean="0">
                          <a:solidFill>
                            <a:schemeClr val="tx1"/>
                          </a:solidFill>
                        </a:rPr>
                        <a:t> (JP)</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a:t>
                      </a:r>
                      <a:r>
                        <a:rPr kumimoji="1" lang="en-US" altLang="ja-JP" sz="1200" b="0" baseline="0" dirty="0" smtClean="0">
                          <a:solidFill>
                            <a:schemeClr val="tx1"/>
                          </a:solidFill>
                        </a:rPr>
                        <a:t>/</a:t>
                      </a:r>
                      <a:r>
                        <a:rPr kumimoji="1" lang="en-US" altLang="ja-JP" sz="1200" b="0" baseline="0" dirty="0" err="1" smtClean="0">
                          <a:solidFill>
                            <a:schemeClr val="tx1"/>
                          </a:solidFill>
                        </a:rPr>
                        <a:t>Cryomodule</a:t>
                      </a:r>
                      <a:r>
                        <a:rPr kumimoji="1" lang="en-US" altLang="ja-JP" sz="1200" b="0" baseline="0" dirty="0" smtClean="0">
                          <a:solidFill>
                            <a:schemeClr val="tx1"/>
                          </a:solidFill>
                        </a:rPr>
                        <a:t> (CM)</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2</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chemeClr val="tx1"/>
                          </a:solidFill>
                        </a:rPr>
                        <a:t>~</a:t>
                      </a:r>
                      <a:r>
                        <a:rPr kumimoji="1" lang="en-US" altLang="ja-JP" sz="1200" b="0" dirty="0" smtClean="0">
                          <a:solidFill>
                            <a:schemeClr val="tx1"/>
                          </a:solidFill>
                        </a:rPr>
                        <a:t>2012</a:t>
                      </a:r>
                      <a:endParaRPr kumimoji="1" lang="ja-JP" altLang="en-US" sz="1200" b="0" dirty="0" smtClean="0">
                        <a:solidFill>
                          <a:schemeClr val="tx1"/>
                        </a:solidFill>
                      </a:endParaRPr>
                    </a:p>
                  </a:txBody>
                  <a:tcPr/>
                </a:tc>
                <a:tc>
                  <a:txBody>
                    <a:bodyPr/>
                    <a:lstStyle/>
                    <a:p>
                      <a:r>
                        <a:rPr kumimoji="1" lang="en-US" altLang="ja-JP" sz="1200" b="0" dirty="0" smtClean="0">
                          <a:solidFill>
                            <a:srgbClr val="008000"/>
                          </a:solidFill>
                        </a:rPr>
                        <a:t>Toshiba </a:t>
                      </a:r>
                      <a:r>
                        <a:rPr kumimoji="1" lang="en-US" altLang="ja-JP" sz="1200" b="0" dirty="0" smtClean="0">
                          <a:solidFill>
                            <a:srgbClr val="FF0000"/>
                          </a:solidFill>
                        </a:rPr>
                        <a:t> </a:t>
                      </a:r>
                      <a:r>
                        <a:rPr kumimoji="1" lang="en-US" altLang="ja-JP" sz="1200" b="0" dirty="0" smtClean="0">
                          <a:solidFill>
                            <a:srgbClr val="000000"/>
                          </a:solidFill>
                        </a:rPr>
                        <a:t>(KEK)</a:t>
                      </a:r>
                      <a:endParaRPr kumimoji="1" lang="ja-JP" altLang="en-US" sz="1200" b="0" dirty="0">
                        <a:solidFill>
                          <a:srgbClr val="000000"/>
                        </a:solidFill>
                      </a:endParaRPr>
                    </a:p>
                  </a:txBody>
                  <a:tcPr/>
                </a:tc>
                <a:tc>
                  <a:txBody>
                    <a:bodyPr/>
                    <a:lstStyle/>
                    <a:p>
                      <a:r>
                        <a:rPr kumimoji="1" lang="en-US" altLang="ja-JP" sz="1200" b="0" dirty="0" smtClean="0">
                          <a:solidFill>
                            <a:schemeClr val="tx1"/>
                          </a:solidFill>
                        </a:rPr>
                        <a:t>Yokohama (JP)</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a:t>
                      </a:r>
                      <a:r>
                        <a:rPr kumimoji="1" lang="en-US" altLang="ja-JP" sz="1200" b="0" baseline="0" dirty="0" smtClean="0">
                          <a:solidFill>
                            <a:schemeClr val="tx1"/>
                          </a:solidFill>
                        </a:rPr>
                        <a:t>CM,  SC </a:t>
                      </a:r>
                      <a:r>
                        <a:rPr kumimoji="1" lang="en-US" altLang="ja-JP" sz="1200" b="0" baseline="0" dirty="0" err="1" smtClean="0">
                          <a:solidFill>
                            <a:schemeClr val="tx1"/>
                          </a:solidFill>
                        </a:rPr>
                        <a:t>Quadrupole</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3</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chemeClr val="tx1"/>
                          </a:solidFill>
                        </a:rPr>
                        <a:t>~</a:t>
                      </a:r>
                      <a:r>
                        <a:rPr kumimoji="1" lang="en-US" altLang="ja-JP" sz="1200" b="0" dirty="0" smtClean="0">
                          <a:solidFill>
                            <a:schemeClr val="tx1"/>
                          </a:solidFill>
                        </a:rPr>
                        <a:t>2012</a:t>
                      </a:r>
                      <a:endParaRPr kumimoji="1" lang="ja-JP" altLang="en-US" sz="1200" b="0" dirty="0" smtClean="0">
                        <a:solidFill>
                          <a:schemeClr val="tx1"/>
                        </a:solidFill>
                      </a:endParaRPr>
                    </a:p>
                  </a:txBody>
                  <a:tcPr/>
                </a:tc>
                <a:tc>
                  <a:txBody>
                    <a:bodyPr/>
                    <a:lstStyle/>
                    <a:p>
                      <a:r>
                        <a:rPr kumimoji="1" lang="en-US" altLang="ja-JP" sz="1200" b="0" dirty="0" smtClean="0">
                          <a:solidFill>
                            <a:srgbClr val="008000"/>
                          </a:solidFill>
                        </a:rPr>
                        <a:t>MHI </a:t>
                      </a:r>
                      <a:r>
                        <a:rPr kumimoji="1" lang="en-US" altLang="ja-JP" sz="1200" b="0" dirty="0" smtClean="0">
                          <a:solidFill>
                            <a:srgbClr val="FF0000"/>
                          </a:solidFill>
                        </a:rPr>
                        <a:t> </a:t>
                      </a:r>
                      <a:r>
                        <a:rPr kumimoji="1" lang="en-US" altLang="ja-JP" sz="1200" b="0" dirty="0" smtClean="0">
                          <a:solidFill>
                            <a:srgbClr val="000000"/>
                          </a:solidFill>
                        </a:rPr>
                        <a:t>(KEK)</a:t>
                      </a:r>
                      <a:endParaRPr kumimoji="1" lang="ja-JP" altLang="en-US" sz="1200" b="0" dirty="0">
                        <a:solidFill>
                          <a:srgbClr val="000000"/>
                        </a:solidFill>
                      </a:endParaRPr>
                    </a:p>
                  </a:txBody>
                  <a:tcPr/>
                </a:tc>
                <a:tc>
                  <a:txBody>
                    <a:bodyPr/>
                    <a:lstStyle/>
                    <a:p>
                      <a:r>
                        <a:rPr kumimoji="1" lang="en-US" altLang="ja-JP" sz="1200" b="0" dirty="0" smtClean="0">
                          <a:solidFill>
                            <a:schemeClr val="tx1"/>
                          </a:solidFill>
                        </a:rPr>
                        <a:t>Kobe (JP)</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 / CM</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4</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chemeClr val="tx1"/>
                          </a:solidFill>
                        </a:rPr>
                        <a:t>~</a:t>
                      </a:r>
                      <a:r>
                        <a:rPr kumimoji="1" lang="en-US" altLang="ja-JP" sz="1200" b="0" dirty="0" smtClean="0">
                          <a:solidFill>
                            <a:schemeClr val="tx1"/>
                          </a:solidFill>
                        </a:rPr>
                        <a:t>2012</a:t>
                      </a:r>
                      <a:endParaRPr kumimoji="1" lang="ja-JP" altLang="en-US" sz="1200" b="0" dirty="0" smtClean="0">
                        <a:solidFill>
                          <a:schemeClr val="tx1"/>
                        </a:solidFill>
                      </a:endParaRPr>
                    </a:p>
                  </a:txBody>
                  <a:tcPr/>
                </a:tc>
                <a:tc>
                  <a:txBody>
                    <a:bodyPr/>
                    <a:lstStyle/>
                    <a:p>
                      <a:r>
                        <a:rPr kumimoji="1" lang="en-US" altLang="ja-JP" sz="1200" b="0" dirty="0" smtClean="0">
                          <a:solidFill>
                            <a:schemeClr val="tx1"/>
                          </a:solidFill>
                        </a:rPr>
                        <a:t>Tokyo </a:t>
                      </a:r>
                      <a:r>
                        <a:rPr kumimoji="1" lang="en-US" altLang="ja-JP" sz="1200" b="0" dirty="0" err="1" smtClean="0">
                          <a:solidFill>
                            <a:schemeClr val="tx1"/>
                          </a:solidFill>
                        </a:rPr>
                        <a:t>Denkai</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Tokyo (JP)</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SC Material</a:t>
                      </a:r>
                      <a:r>
                        <a:rPr kumimoji="1" lang="en-US" altLang="ja-JP" sz="1200" b="0" baseline="0" dirty="0" smtClean="0">
                          <a:solidFill>
                            <a:schemeClr val="tx1"/>
                          </a:solidFill>
                        </a:rPr>
                        <a:t> </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5</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baseline="0" dirty="0" smtClean="0">
                          <a:solidFill>
                            <a:schemeClr val="tx1"/>
                          </a:solidFill>
                        </a:rPr>
                        <a:t>OTIC</a:t>
                      </a:r>
                      <a:endParaRPr kumimoji="1" lang="ja-JP" altLang="en-US" sz="1200" b="0" dirty="0">
                        <a:solidFill>
                          <a:schemeClr val="tx1"/>
                        </a:solidFill>
                      </a:endParaRPr>
                    </a:p>
                  </a:txBody>
                  <a:tcPr/>
                </a:tc>
                <a:tc>
                  <a:txBody>
                    <a:bodyPr/>
                    <a:lstStyle/>
                    <a:p>
                      <a:r>
                        <a:rPr kumimoji="1" lang="en-US" altLang="ja-JP" sz="1200" b="0" dirty="0" err="1" smtClean="0">
                          <a:solidFill>
                            <a:schemeClr val="tx1"/>
                          </a:solidFill>
                        </a:rPr>
                        <a:t>NingXia</a:t>
                      </a:r>
                      <a:r>
                        <a:rPr kumimoji="1" lang="en-US" altLang="ja-JP" sz="1200" b="0" dirty="0" smtClean="0">
                          <a:solidFill>
                            <a:schemeClr val="tx1"/>
                          </a:solidFill>
                        </a:rPr>
                        <a:t> (CN)</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SC Material </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6</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dirty="0" err="1" smtClean="0">
                          <a:solidFill>
                            <a:schemeClr val="tx1"/>
                          </a:solidFill>
                        </a:rPr>
                        <a:t>Zanon</a:t>
                      </a:r>
                      <a:endParaRPr kumimoji="1" lang="ja-JP" altLang="en-US" sz="1200" b="0" dirty="0">
                        <a:solidFill>
                          <a:schemeClr val="tx1"/>
                        </a:solidFill>
                      </a:endParaRPr>
                    </a:p>
                  </a:txBody>
                  <a:tcPr/>
                </a:tc>
                <a:tc>
                  <a:txBody>
                    <a:bodyPr/>
                    <a:lstStyle/>
                    <a:p>
                      <a:r>
                        <a:rPr kumimoji="1" lang="en-US" altLang="ja-JP" sz="1200" b="0" baseline="0" dirty="0" err="1" smtClean="0">
                          <a:solidFill>
                            <a:schemeClr val="tx1"/>
                          </a:solidFill>
                        </a:rPr>
                        <a:t>Schio</a:t>
                      </a:r>
                      <a:r>
                        <a:rPr kumimoji="1" lang="en-US" altLang="ja-JP" sz="1200" b="0" baseline="0" dirty="0" smtClean="0">
                          <a:solidFill>
                            <a:schemeClr val="tx1"/>
                          </a:solidFill>
                        </a:rPr>
                        <a:t> (IT)</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Cavity/CM</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7</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rgbClr val="3366FF"/>
                          </a:solidFill>
                        </a:rPr>
                        <a:t>~</a:t>
                      </a:r>
                      <a:r>
                        <a:rPr kumimoji="1" lang="en-US" altLang="ja-JP" sz="1200" b="0" dirty="0" smtClean="0">
                          <a:solidFill>
                            <a:srgbClr val="3366FF"/>
                          </a:solidFill>
                        </a:rPr>
                        <a:t>2012</a:t>
                      </a:r>
                      <a:endParaRPr kumimoji="1" lang="ja-JP" altLang="en-US" sz="1200" b="0" dirty="0" smtClean="0">
                        <a:solidFill>
                          <a:srgbClr val="3366FF"/>
                        </a:solidFill>
                      </a:endParaRPr>
                    </a:p>
                  </a:txBody>
                  <a:tcPr/>
                </a:tc>
                <a:tc>
                  <a:txBody>
                    <a:bodyPr/>
                    <a:lstStyle/>
                    <a:p>
                      <a:r>
                        <a:rPr kumimoji="1" lang="en-US" altLang="ja-JP" sz="1200" b="0" dirty="0" smtClean="0">
                          <a:solidFill>
                            <a:srgbClr val="008000"/>
                          </a:solidFill>
                        </a:rPr>
                        <a:t>RI </a:t>
                      </a:r>
                      <a:r>
                        <a:rPr kumimoji="1" lang="en-US" altLang="ja-JP" sz="1200" b="0" dirty="0" smtClean="0">
                          <a:solidFill>
                            <a:srgbClr val="000000"/>
                          </a:solidFill>
                        </a:rPr>
                        <a:t>(DESY)</a:t>
                      </a:r>
                      <a:endParaRPr kumimoji="1" lang="ja-JP" altLang="en-US" sz="1200" b="0" dirty="0">
                        <a:solidFill>
                          <a:srgbClr val="000000"/>
                        </a:solidFill>
                      </a:endParaRPr>
                    </a:p>
                  </a:txBody>
                  <a:tcPr/>
                </a:tc>
                <a:tc>
                  <a:txBody>
                    <a:bodyPr/>
                    <a:lstStyle/>
                    <a:p>
                      <a:r>
                        <a:rPr kumimoji="1" lang="en-US" altLang="ja-JP" sz="1200" b="0" dirty="0" err="1" smtClean="0">
                          <a:solidFill>
                            <a:schemeClr val="tx1"/>
                          </a:solidFill>
                        </a:rPr>
                        <a:t>Koeln</a:t>
                      </a:r>
                      <a:r>
                        <a:rPr kumimoji="1" lang="en-US" altLang="ja-JP" sz="1200" b="0" dirty="0" smtClean="0">
                          <a:solidFill>
                            <a:schemeClr val="tx1"/>
                          </a:solidFill>
                        </a:rPr>
                        <a:t> (DE)</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 Coupler</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8</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chemeClr val="tx1"/>
                          </a:solidFill>
                        </a:rPr>
                        <a:t>~</a:t>
                      </a:r>
                      <a:r>
                        <a:rPr kumimoji="1" lang="en-US" altLang="ja-JP" sz="1200" b="0" dirty="0" smtClean="0">
                          <a:solidFill>
                            <a:schemeClr val="tx1"/>
                          </a:solidFill>
                        </a:rPr>
                        <a:t>2012</a:t>
                      </a:r>
                      <a:endParaRPr kumimoji="1" lang="ja-JP" altLang="en-US" sz="1200" b="0" dirty="0" smtClean="0">
                        <a:solidFill>
                          <a:schemeClr val="tx1"/>
                        </a:solidFill>
                      </a:endParaRPr>
                    </a:p>
                  </a:txBody>
                  <a:tcPr/>
                </a:tc>
                <a:tc>
                  <a:txBody>
                    <a:bodyPr/>
                    <a:lstStyle/>
                    <a:p>
                      <a:r>
                        <a:rPr kumimoji="1" lang="en-US" altLang="ja-JP" sz="1200" b="0" dirty="0" smtClean="0">
                          <a:solidFill>
                            <a:srgbClr val="008000"/>
                          </a:solidFill>
                        </a:rPr>
                        <a:t>AES </a:t>
                      </a:r>
                      <a:r>
                        <a:rPr kumimoji="1" lang="en-US" altLang="ja-JP" sz="1200" b="0" dirty="0" smtClean="0">
                          <a:solidFill>
                            <a:srgbClr val="FF0000"/>
                          </a:solidFill>
                        </a:rPr>
                        <a:t> </a:t>
                      </a:r>
                      <a:r>
                        <a:rPr kumimoji="1" lang="en-US" altLang="ja-JP" sz="1200" b="0" dirty="0" smtClean="0">
                          <a:solidFill>
                            <a:srgbClr val="000000"/>
                          </a:solidFill>
                        </a:rPr>
                        <a:t>(</a:t>
                      </a:r>
                      <a:r>
                        <a:rPr kumimoji="1" lang="en-US" altLang="ja-JP" sz="1200" b="0" dirty="0" err="1" smtClean="0">
                          <a:solidFill>
                            <a:srgbClr val="000000"/>
                          </a:solidFill>
                        </a:rPr>
                        <a:t>Fermilab</a:t>
                      </a:r>
                      <a:r>
                        <a:rPr kumimoji="1" lang="en-US" altLang="ja-JP" sz="1200" b="0" dirty="0" smtClean="0">
                          <a:solidFill>
                            <a:srgbClr val="000000"/>
                          </a:solidFill>
                        </a:rPr>
                        <a:t>)</a:t>
                      </a:r>
                      <a:endParaRPr kumimoji="1" lang="ja-JP" altLang="en-US" sz="1200" b="0" dirty="0">
                        <a:solidFill>
                          <a:srgbClr val="000000"/>
                        </a:solidFill>
                      </a:endParaRPr>
                    </a:p>
                  </a:txBody>
                  <a:tcPr/>
                </a:tc>
                <a:tc>
                  <a:txBody>
                    <a:bodyPr/>
                    <a:lstStyle/>
                    <a:p>
                      <a:r>
                        <a:rPr kumimoji="1" lang="en-US" altLang="ja-JP" sz="1200" b="0" dirty="0" smtClean="0">
                          <a:solidFill>
                            <a:schemeClr val="tx1"/>
                          </a:solidFill>
                        </a:rPr>
                        <a:t>Medford,</a:t>
                      </a:r>
                      <a:r>
                        <a:rPr kumimoji="1" lang="en-US" altLang="ja-JP" sz="1200" b="0" baseline="0" dirty="0" smtClean="0">
                          <a:solidFill>
                            <a:schemeClr val="tx1"/>
                          </a:solidFill>
                        </a:rPr>
                        <a:t> NY </a:t>
                      </a:r>
                      <a:r>
                        <a:rPr kumimoji="1" lang="en-US" altLang="ja-JP" sz="1200" b="0" dirty="0" smtClean="0">
                          <a:solidFill>
                            <a:schemeClr val="tx1"/>
                          </a:solidFill>
                        </a:rPr>
                        <a:t>(US)</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9</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dirty="0" err="1" smtClean="0">
                          <a:solidFill>
                            <a:schemeClr val="tx1"/>
                          </a:solidFill>
                        </a:rPr>
                        <a:t>Niowave</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Lansing, MI (US)</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Cavity/CM</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10</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dirty="0" smtClean="0">
                          <a:solidFill>
                            <a:schemeClr val="tx1"/>
                          </a:solidFill>
                        </a:rPr>
                        <a:t>PAVAC</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Richmond, BC (CA) </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11</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dirty="0" smtClean="0">
                          <a:solidFill>
                            <a:schemeClr val="tx1"/>
                          </a:solidFill>
                        </a:rPr>
                        <a:t>ATI </a:t>
                      </a:r>
                      <a:r>
                        <a:rPr kumimoji="1" lang="en-US" altLang="ja-JP" sz="1200" b="0" dirty="0" err="1" smtClean="0">
                          <a:solidFill>
                            <a:schemeClr val="tx1"/>
                          </a:solidFill>
                        </a:rPr>
                        <a:t>Wah</a:t>
                      </a:r>
                      <a:r>
                        <a:rPr kumimoji="1" lang="en-US" altLang="ja-JP" sz="1200" b="0" dirty="0" smtClean="0">
                          <a:solidFill>
                            <a:schemeClr val="tx1"/>
                          </a:solidFill>
                        </a:rPr>
                        <a:t>-Chang </a:t>
                      </a:r>
                      <a:endParaRPr kumimoji="1" lang="ja-JP" altLang="en-US" sz="1200" b="0" dirty="0">
                        <a:solidFill>
                          <a:schemeClr val="tx1"/>
                        </a:solidFill>
                      </a:endParaRPr>
                    </a:p>
                  </a:txBody>
                  <a:tcPr/>
                </a:tc>
                <a:tc>
                  <a:txBody>
                    <a:bodyPr/>
                    <a:lstStyle/>
                    <a:p>
                      <a:r>
                        <a:rPr kumimoji="1" lang="en-US" altLang="ja-JP" sz="1200" b="0" baseline="0" dirty="0" smtClean="0">
                          <a:solidFill>
                            <a:schemeClr val="tx1"/>
                          </a:solidFill>
                        </a:rPr>
                        <a:t>Albany, OR (US) </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SC Material</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12</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endParaRPr kumimoji="1" lang="ja-JP" altLang="en-US" sz="1200" b="0" dirty="0" smtClean="0">
                        <a:solidFill>
                          <a:schemeClr val="tx1"/>
                        </a:solidFill>
                      </a:endParaRPr>
                    </a:p>
                  </a:txBody>
                  <a:tcPr/>
                </a:tc>
                <a:tc>
                  <a:txBody>
                    <a:bodyPr/>
                    <a:lstStyle/>
                    <a:p>
                      <a:r>
                        <a:rPr kumimoji="1" lang="en-US" altLang="ja-JP" sz="1200" b="0" dirty="0" err="1" smtClean="0">
                          <a:solidFill>
                            <a:schemeClr val="tx1"/>
                          </a:solidFill>
                        </a:rPr>
                        <a:t>Plansee</a:t>
                      </a:r>
                      <a:endParaRPr kumimoji="1" lang="ja-JP" altLang="en-US" sz="1200" b="0" dirty="0">
                        <a:solidFill>
                          <a:schemeClr val="tx1"/>
                        </a:solidFill>
                      </a:endParaRPr>
                    </a:p>
                  </a:txBody>
                  <a:tcPr/>
                </a:tc>
                <a:tc>
                  <a:txBody>
                    <a:bodyPr/>
                    <a:lstStyle/>
                    <a:p>
                      <a:r>
                        <a:rPr kumimoji="1" lang="en-US" altLang="ja-JP" sz="1200" b="0" dirty="0" err="1" smtClean="0">
                          <a:solidFill>
                            <a:schemeClr val="tx1"/>
                          </a:solidFill>
                        </a:rPr>
                        <a:t>Ruette</a:t>
                      </a:r>
                      <a:r>
                        <a:rPr kumimoji="1" lang="en-US" altLang="ja-JP" sz="1200" b="0" baseline="0" dirty="0" smtClean="0">
                          <a:solidFill>
                            <a:schemeClr val="tx1"/>
                          </a:solidFill>
                        </a:rPr>
                        <a:t> (AS) </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SC Material</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13</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dirty="0" smtClean="0">
                          <a:solidFill>
                            <a:schemeClr val="tx1"/>
                          </a:solidFill>
                        </a:rPr>
                        <a:t>SDMS</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Sr. Romans</a:t>
                      </a:r>
                      <a:r>
                        <a:rPr kumimoji="1" lang="en-US" altLang="ja-JP" sz="1200" b="0" baseline="0" dirty="0" smtClean="0">
                          <a:solidFill>
                            <a:schemeClr val="tx1"/>
                          </a:solidFill>
                        </a:rPr>
                        <a:t> (FR)</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Cavity</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14</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chemeClr val="tx1"/>
                          </a:solidFill>
                        </a:rPr>
                        <a:t>~</a:t>
                      </a:r>
                      <a:r>
                        <a:rPr kumimoji="1" lang="en-US" altLang="ja-JP" sz="1200" b="0" dirty="0" smtClean="0">
                          <a:solidFill>
                            <a:schemeClr val="tx1"/>
                          </a:solidFill>
                        </a:rPr>
                        <a:t>2012</a:t>
                      </a:r>
                      <a:endParaRPr kumimoji="1" lang="ja-JP" altLang="en-US" sz="1200" b="0" dirty="0" smtClean="0">
                        <a:solidFill>
                          <a:schemeClr val="tx1"/>
                        </a:solidFill>
                      </a:endParaRPr>
                    </a:p>
                  </a:txBody>
                  <a:tcPr/>
                </a:tc>
                <a:tc>
                  <a:txBody>
                    <a:bodyPr/>
                    <a:lstStyle/>
                    <a:p>
                      <a:r>
                        <a:rPr kumimoji="1" lang="en-US" altLang="ja-JP" sz="1200" b="0" dirty="0" err="1" smtClean="0">
                          <a:solidFill>
                            <a:schemeClr val="tx1"/>
                          </a:solidFill>
                        </a:rPr>
                        <a:t>Heraeus</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Hanau</a:t>
                      </a:r>
                      <a:r>
                        <a:rPr kumimoji="1" lang="en-US" altLang="ja-JP" sz="1200" b="0" baseline="0" dirty="0" smtClean="0">
                          <a:solidFill>
                            <a:schemeClr val="tx1"/>
                          </a:solidFill>
                        </a:rPr>
                        <a:t> (DE)</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SC Material</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15</a:t>
                      </a:r>
                      <a:endParaRPr kumimoji="1" lang="ja-JP" alt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rPr>
                        <a:t>2011</a:t>
                      </a:r>
                      <a:r>
                        <a:rPr kumimoji="1" lang="en-US" altLang="ja-JP" sz="1200" b="0" baseline="0" dirty="0" smtClean="0">
                          <a:solidFill>
                            <a:srgbClr val="3366FF"/>
                          </a:solidFill>
                        </a:rPr>
                        <a:t>~</a:t>
                      </a:r>
                      <a:r>
                        <a:rPr kumimoji="1" lang="en-US" altLang="ja-JP" sz="1200" b="0" dirty="0" smtClean="0">
                          <a:solidFill>
                            <a:srgbClr val="3366FF"/>
                          </a:solidFill>
                        </a:rPr>
                        <a:t>2012</a:t>
                      </a:r>
                      <a:endParaRPr kumimoji="1" lang="ja-JP" altLang="en-US" sz="1200" b="0" dirty="0" smtClean="0">
                        <a:solidFill>
                          <a:srgbClr val="3366FF"/>
                        </a:solidFill>
                      </a:endParaRPr>
                    </a:p>
                  </a:txBody>
                  <a:tcPr/>
                </a:tc>
                <a:tc>
                  <a:txBody>
                    <a:bodyPr/>
                    <a:lstStyle/>
                    <a:p>
                      <a:r>
                        <a:rPr kumimoji="1" lang="en-US" altLang="ja-JP" sz="1200" b="0" dirty="0" smtClean="0">
                          <a:solidFill>
                            <a:srgbClr val="008000"/>
                          </a:solidFill>
                        </a:rPr>
                        <a:t>Babcock-</a:t>
                      </a:r>
                      <a:r>
                        <a:rPr kumimoji="1" lang="en-US" altLang="ja-JP" sz="1200" b="0" dirty="0" err="1" smtClean="0">
                          <a:solidFill>
                            <a:srgbClr val="008000"/>
                          </a:solidFill>
                        </a:rPr>
                        <a:t>Noell</a:t>
                      </a:r>
                      <a:r>
                        <a:rPr kumimoji="1" lang="en-US" altLang="ja-JP" sz="1200" b="0" dirty="0" smtClean="0">
                          <a:solidFill>
                            <a:srgbClr val="008000"/>
                          </a:solidFill>
                        </a:rPr>
                        <a:t> </a:t>
                      </a:r>
                      <a:r>
                        <a:rPr kumimoji="1" lang="en-US" altLang="ja-JP" sz="1200" b="0" dirty="0" smtClean="0">
                          <a:solidFill>
                            <a:srgbClr val="000000"/>
                          </a:solidFill>
                        </a:rPr>
                        <a:t>(CERN)</a:t>
                      </a:r>
                      <a:endParaRPr kumimoji="1" lang="ja-JP" altLang="en-US" sz="1200" b="0" dirty="0">
                        <a:solidFill>
                          <a:srgbClr val="000000"/>
                        </a:solidFill>
                      </a:endParaRPr>
                    </a:p>
                  </a:txBody>
                  <a:tcPr/>
                </a:tc>
                <a:tc>
                  <a:txBody>
                    <a:bodyPr/>
                    <a:lstStyle/>
                    <a:p>
                      <a:r>
                        <a:rPr kumimoji="1" lang="en-US" altLang="ja-JP" sz="1200" b="0" baseline="0" dirty="0" smtClean="0">
                          <a:solidFill>
                            <a:schemeClr val="tx1"/>
                          </a:solidFill>
                        </a:rPr>
                        <a:t>Wurzburg (DE)</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CM</a:t>
                      </a:r>
                      <a:r>
                        <a:rPr kumimoji="1" lang="en-US" altLang="ja-JP" sz="1200" b="0" baseline="0" dirty="0" smtClean="0">
                          <a:solidFill>
                            <a:schemeClr val="tx1"/>
                          </a:solidFill>
                        </a:rPr>
                        <a:t> assembly</a:t>
                      </a:r>
                      <a:endParaRPr kumimoji="1" lang="ja-JP" altLang="en-US" sz="1200" b="0" dirty="0">
                        <a:solidFill>
                          <a:schemeClr val="tx1"/>
                        </a:solidFill>
                      </a:endParaRPr>
                    </a:p>
                  </a:txBody>
                  <a:tcPr/>
                </a:tc>
              </a:tr>
              <a:tr h="296010">
                <a:tc>
                  <a:txBody>
                    <a:bodyPr/>
                    <a:lstStyle/>
                    <a:p>
                      <a:r>
                        <a:rPr kumimoji="1" lang="en-US" altLang="ja-JP" sz="1200" b="0" dirty="0" smtClean="0">
                          <a:solidFill>
                            <a:schemeClr val="tx1"/>
                          </a:solidFill>
                        </a:rPr>
                        <a:t>16</a:t>
                      </a:r>
                      <a:endParaRPr kumimoji="1" lang="ja-JP" altLang="en-US" sz="1200" b="0" dirty="0">
                        <a:solidFill>
                          <a:schemeClr val="tx1"/>
                        </a:solidFill>
                      </a:endParaRPr>
                    </a:p>
                  </a:txBody>
                  <a:tcPr/>
                </a:tc>
                <a:tc>
                  <a:txBody>
                    <a:bodyPr/>
                    <a:lstStyle/>
                    <a:p>
                      <a:r>
                        <a:rPr lang="en-US" altLang="ja-JP" sz="1200" dirty="0" smtClean="0"/>
                        <a:t>2011</a:t>
                      </a:r>
                      <a:endParaRPr lang="ja-JP" altLang="en-US" sz="1200" dirty="0"/>
                    </a:p>
                  </a:txBody>
                  <a:tcPr/>
                </a:tc>
                <a:tc>
                  <a:txBody>
                    <a:bodyPr/>
                    <a:lstStyle/>
                    <a:p>
                      <a:r>
                        <a:rPr kumimoji="1" lang="en-US" altLang="ja-JP" sz="1200" b="0" dirty="0" smtClean="0">
                          <a:solidFill>
                            <a:schemeClr val="tx1"/>
                          </a:solidFill>
                        </a:rPr>
                        <a:t>SST</a:t>
                      </a:r>
                      <a:endParaRPr kumimoji="1" lang="ja-JP" altLang="en-US" sz="1200" b="0" dirty="0">
                        <a:solidFill>
                          <a:schemeClr val="tx1"/>
                        </a:solidFill>
                      </a:endParaRPr>
                    </a:p>
                  </a:txBody>
                  <a:tcPr/>
                </a:tc>
                <a:tc>
                  <a:txBody>
                    <a:bodyPr/>
                    <a:lstStyle/>
                    <a:p>
                      <a:r>
                        <a:rPr kumimoji="1" lang="en-US" altLang="ja-JP" sz="1200" b="0" dirty="0" err="1" smtClean="0">
                          <a:solidFill>
                            <a:schemeClr val="tx1"/>
                          </a:solidFill>
                        </a:rPr>
                        <a:t>Maisach</a:t>
                      </a:r>
                      <a:r>
                        <a:rPr kumimoji="1" lang="en-US" altLang="ja-JP" sz="1200" b="0" dirty="0" smtClean="0">
                          <a:solidFill>
                            <a:schemeClr val="tx1"/>
                          </a:solidFill>
                        </a:rPr>
                        <a:t> (DE)</a:t>
                      </a:r>
                      <a:endParaRPr kumimoji="1" lang="ja-JP" altLang="en-US" sz="1200" b="0" dirty="0">
                        <a:solidFill>
                          <a:schemeClr val="tx1"/>
                        </a:solidFill>
                      </a:endParaRPr>
                    </a:p>
                  </a:txBody>
                  <a:tcPr/>
                </a:tc>
                <a:tc>
                  <a:txBody>
                    <a:bodyPr/>
                    <a:lstStyle/>
                    <a:p>
                      <a:r>
                        <a:rPr kumimoji="1" lang="en-US" altLang="ja-JP" sz="1200" b="0" dirty="0" smtClean="0">
                          <a:solidFill>
                            <a:schemeClr val="tx1"/>
                          </a:solidFill>
                        </a:rPr>
                        <a:t>E</a:t>
                      </a:r>
                      <a:r>
                        <a:rPr kumimoji="1" lang="en-US" altLang="ja-JP" sz="1200" b="0" baseline="0" dirty="0" smtClean="0">
                          <a:solidFill>
                            <a:schemeClr val="tx1"/>
                          </a:solidFill>
                        </a:rPr>
                        <a:t>BW</a:t>
                      </a:r>
                      <a:endParaRPr kumimoji="1" lang="ja-JP" altLang="en-US" sz="1200" b="0" dirty="0">
                        <a:solidFill>
                          <a:schemeClr val="tx1"/>
                        </a:solidFill>
                      </a:endParaRPr>
                    </a:p>
                  </a:txBody>
                  <a:tcPr/>
                </a:tc>
              </a:tr>
              <a:tr h="296010">
                <a:tc>
                  <a:txBody>
                    <a:bodyPr/>
                    <a:lstStyle/>
                    <a:p>
                      <a:r>
                        <a:rPr kumimoji="1" lang="en-US" altLang="ja-JP" sz="1200" b="0" dirty="0" smtClean="0">
                          <a:solidFill>
                            <a:srgbClr val="000000"/>
                          </a:solidFill>
                        </a:rPr>
                        <a:t>17</a:t>
                      </a:r>
                      <a:endParaRPr kumimoji="1" lang="ja-JP" altLang="en-US" sz="1200" b="0" dirty="0">
                        <a:solidFill>
                          <a:srgbClr val="000000"/>
                        </a:solidFill>
                      </a:endParaRPr>
                    </a:p>
                  </a:txBody>
                  <a:tcPr/>
                </a:tc>
                <a:tc>
                  <a:txBody>
                    <a:bodyPr/>
                    <a:lstStyle/>
                    <a:p>
                      <a:r>
                        <a:rPr lang="en-US" altLang="ja-JP" sz="1200" dirty="0" smtClean="0">
                          <a:solidFill>
                            <a:srgbClr val="3366FF"/>
                          </a:solidFill>
                        </a:rPr>
                        <a:t>2012</a:t>
                      </a:r>
                      <a:endParaRPr lang="ja-JP" altLang="en-US" sz="1200" dirty="0">
                        <a:solidFill>
                          <a:srgbClr val="3366FF"/>
                        </a:solidFill>
                      </a:endParaRPr>
                    </a:p>
                  </a:txBody>
                  <a:tcPr/>
                </a:tc>
                <a:tc>
                  <a:txBody>
                    <a:bodyPr/>
                    <a:lstStyle/>
                    <a:p>
                      <a:r>
                        <a:rPr kumimoji="1" lang="en-US" altLang="ja-JP" sz="1200" b="0" dirty="0" smtClean="0">
                          <a:solidFill>
                            <a:srgbClr val="000000"/>
                          </a:solidFill>
                        </a:rPr>
                        <a:t>Toshiba Electron-Tube</a:t>
                      </a:r>
                      <a:endParaRPr kumimoji="1" lang="ja-JP" altLang="en-US" sz="1200" b="0" dirty="0">
                        <a:solidFill>
                          <a:srgbClr val="000000"/>
                        </a:solidFill>
                      </a:endParaRPr>
                    </a:p>
                  </a:txBody>
                  <a:tcPr/>
                </a:tc>
                <a:tc>
                  <a:txBody>
                    <a:bodyPr/>
                    <a:lstStyle/>
                    <a:p>
                      <a:r>
                        <a:rPr kumimoji="1" lang="en-US" altLang="ja-JP" sz="1200" b="0" dirty="0" err="1" smtClean="0">
                          <a:solidFill>
                            <a:srgbClr val="000000"/>
                          </a:solidFill>
                        </a:rPr>
                        <a:t>Nasu</a:t>
                      </a:r>
                      <a:r>
                        <a:rPr kumimoji="1" lang="en-US" altLang="ja-JP" sz="1200" b="0" dirty="0" smtClean="0">
                          <a:solidFill>
                            <a:srgbClr val="000000"/>
                          </a:solidFill>
                        </a:rPr>
                        <a:t> (JP)</a:t>
                      </a:r>
                      <a:endParaRPr kumimoji="1" lang="ja-JP" altLang="en-US" sz="1200" b="0" dirty="0">
                        <a:solidFill>
                          <a:srgbClr val="000000"/>
                        </a:solidFill>
                      </a:endParaRPr>
                    </a:p>
                  </a:txBody>
                  <a:tcPr/>
                </a:tc>
                <a:tc>
                  <a:txBody>
                    <a:bodyPr/>
                    <a:lstStyle/>
                    <a:p>
                      <a:r>
                        <a:rPr kumimoji="1" lang="en-US" altLang="ja-JP" sz="1200" b="0" dirty="0" smtClean="0">
                          <a:solidFill>
                            <a:srgbClr val="000000"/>
                          </a:solidFill>
                        </a:rPr>
                        <a:t>HLRF (Klystron, Coupler)</a:t>
                      </a:r>
                      <a:endParaRPr kumimoji="1" lang="ja-JP" altLang="en-US" sz="1200" b="0" dirty="0">
                        <a:solidFill>
                          <a:srgbClr val="000000"/>
                        </a:solidFill>
                      </a:endParaRPr>
                    </a:p>
                  </a:txBody>
                  <a:tcPr/>
                </a:tc>
              </a:tr>
              <a:tr h="0">
                <a:tc>
                  <a:txBody>
                    <a:bodyPr/>
                    <a:lstStyle/>
                    <a:p>
                      <a:r>
                        <a:rPr kumimoji="1" lang="en-US" altLang="ja-JP" sz="1200" b="0" dirty="0" smtClean="0">
                          <a:solidFill>
                            <a:srgbClr val="000000"/>
                          </a:solidFill>
                        </a:rPr>
                        <a:t>18</a:t>
                      </a:r>
                      <a:endParaRPr kumimoji="1" lang="ja-JP" altLang="en-US" sz="1200" b="0" dirty="0">
                        <a:solidFill>
                          <a:srgbClr val="000000"/>
                        </a:solidFill>
                      </a:endParaRPr>
                    </a:p>
                  </a:txBody>
                  <a:tcPr/>
                </a:tc>
                <a:tc>
                  <a:txBody>
                    <a:bodyPr/>
                    <a:lstStyle/>
                    <a:p>
                      <a:r>
                        <a:rPr lang="en-US" altLang="ja-JP" sz="1200" dirty="0" smtClean="0">
                          <a:solidFill>
                            <a:srgbClr val="3366FF"/>
                          </a:solidFill>
                        </a:rPr>
                        <a:t>2012</a:t>
                      </a:r>
                      <a:endParaRPr lang="ja-JP" altLang="en-US" sz="1200" dirty="0">
                        <a:solidFill>
                          <a:srgbClr val="3366FF"/>
                        </a:solidFill>
                      </a:endParaRPr>
                    </a:p>
                  </a:txBody>
                  <a:tcPr/>
                </a:tc>
                <a:tc>
                  <a:txBody>
                    <a:bodyPr/>
                    <a:lstStyle/>
                    <a:p>
                      <a:r>
                        <a:rPr kumimoji="1" lang="en-US" altLang="ja-JP" sz="1200" b="0" dirty="0" smtClean="0">
                          <a:solidFill>
                            <a:schemeClr val="tx1"/>
                          </a:solidFill>
                        </a:rPr>
                        <a:t>Thales</a:t>
                      </a:r>
                      <a:endParaRPr kumimoji="1" lang="ja-JP" altLang="en-US" sz="1200" b="0" dirty="0">
                        <a:solidFill>
                          <a:schemeClr val="tx1"/>
                        </a:solidFill>
                      </a:endParaRPr>
                    </a:p>
                  </a:txBody>
                  <a:tcPr/>
                </a:tc>
                <a:tc>
                  <a:txBody>
                    <a:bodyPr/>
                    <a:lstStyle/>
                    <a:p>
                      <a:r>
                        <a:rPr kumimoji="1" lang="en-US" altLang="ja-JP" sz="1200" b="0" dirty="0" err="1" smtClean="0">
                          <a:solidFill>
                            <a:srgbClr val="000000"/>
                          </a:solidFill>
                        </a:rPr>
                        <a:t>Velizy</a:t>
                      </a:r>
                      <a:r>
                        <a:rPr kumimoji="1" lang="en-US" altLang="ja-JP" sz="1200" b="0" dirty="0" smtClean="0">
                          <a:solidFill>
                            <a:srgbClr val="000000"/>
                          </a:solidFill>
                        </a:rPr>
                        <a:t> - </a:t>
                      </a:r>
                      <a:r>
                        <a:rPr kumimoji="1" lang="en-US" altLang="ja-JP" sz="1200" b="0" dirty="0" err="1" smtClean="0">
                          <a:solidFill>
                            <a:srgbClr val="000000"/>
                          </a:solidFill>
                        </a:rPr>
                        <a:t>Villacoublay</a:t>
                      </a:r>
                      <a:r>
                        <a:rPr kumimoji="1" lang="en-US" altLang="ja-JP" sz="1200" b="0" dirty="0" smtClean="0">
                          <a:solidFill>
                            <a:srgbClr val="000000"/>
                          </a:solidFill>
                        </a:rPr>
                        <a:t> (FR)</a:t>
                      </a:r>
                      <a:endParaRPr kumimoji="1" lang="ja-JP" altLang="en-US" sz="1200" b="0" dirty="0">
                        <a:solidFill>
                          <a:srgbClr val="000000"/>
                        </a:solidFill>
                      </a:endParaRPr>
                    </a:p>
                  </a:txBody>
                  <a:tcPr/>
                </a:tc>
                <a:tc>
                  <a:txBody>
                    <a:bodyPr/>
                    <a:lstStyle/>
                    <a:p>
                      <a:r>
                        <a:rPr kumimoji="1" lang="en-US" altLang="ja-JP" sz="1200" b="0" baseline="0" dirty="0" smtClean="0">
                          <a:solidFill>
                            <a:srgbClr val="000000"/>
                          </a:solidFill>
                        </a:rPr>
                        <a:t>HLRF (Klystron)  </a:t>
                      </a:r>
                      <a:endParaRPr kumimoji="1" lang="ja-JP" altLang="en-US" sz="1200" b="0" dirty="0">
                        <a:solidFill>
                          <a:srgbClr val="000000"/>
                        </a:solidFill>
                      </a:endParaRPr>
                    </a:p>
                  </a:txBody>
                  <a:tcPr/>
                </a:tc>
              </a:tr>
            </a:tbl>
          </a:graphicData>
        </a:graphic>
      </p:graphicFrame>
      <p:sp>
        <p:nvSpPr>
          <p:cNvPr id="5" name="日付プレースホルダー 4"/>
          <p:cNvSpPr>
            <a:spLocks noGrp="1"/>
          </p:cNvSpPr>
          <p:nvPr>
            <p:ph type="dt" sz="half" idx="10"/>
          </p:nvPr>
        </p:nvSpPr>
        <p:spPr/>
        <p:txBody>
          <a:bodyPr/>
          <a:lstStyle/>
          <a:p>
            <a:r>
              <a:rPr lang="en-US" smtClean="0">
                <a:solidFill>
                  <a:srgbClr val="000000"/>
                </a:solidFill>
              </a:rPr>
              <a:t>A. Yamamoto, ASC-2012</a:t>
            </a:r>
            <a:endParaRPr lang="en-US">
              <a:solidFill>
                <a:srgbClr val="000000"/>
              </a:solidFill>
            </a:endParaRPr>
          </a:p>
        </p:txBody>
      </p:sp>
      <p:sp>
        <p:nvSpPr>
          <p:cNvPr id="8" name="フッター プレースホルダー 7"/>
          <p:cNvSpPr>
            <a:spLocks noGrp="1"/>
          </p:cNvSpPr>
          <p:nvPr>
            <p:ph type="ftr" sz="quarter" idx="11"/>
          </p:nvPr>
        </p:nvSpPr>
        <p:spPr/>
        <p:txBody>
          <a:bodyPr/>
          <a:lstStyle/>
          <a:p>
            <a:r>
              <a:rPr lang="en-US" smtClean="0">
                <a:solidFill>
                  <a:srgbClr val="000000">
                    <a:tint val="75000"/>
                  </a:srgbClr>
                </a:solidFill>
              </a:rPr>
              <a:t>Advances in SCRF for ILC</a:t>
            </a:r>
            <a:endParaRPr lang="en-US">
              <a:solidFill>
                <a:srgbClr val="000000">
                  <a:tint val="75000"/>
                </a:srgbClr>
              </a:solidFill>
            </a:endParaRPr>
          </a:p>
        </p:txBody>
      </p:sp>
      <p:sp>
        <p:nvSpPr>
          <p:cNvPr id="6" name="スライド番号プレースホルダ 5"/>
          <p:cNvSpPr>
            <a:spLocks noGrp="1"/>
          </p:cNvSpPr>
          <p:nvPr>
            <p:ph type="sldNum" sz="quarter" idx="12"/>
          </p:nvPr>
        </p:nvSpPr>
        <p:spPr>
          <a:xfrm>
            <a:off x="7239000" y="6381826"/>
            <a:ext cx="1905000" cy="457200"/>
          </a:xfrm>
          <a:prstGeom prst="rect">
            <a:avLst/>
          </a:prstGeom>
        </p:spPr>
        <p:txBody>
          <a:bodyPr/>
          <a:lstStyle/>
          <a:p>
            <a:pPr>
              <a:defRPr/>
            </a:pPr>
            <a:fld id="{F8326359-397B-D146-B043-A13A549AFB6A}" type="slidenum">
              <a:rPr lang="en-US" altLang="ja-JP" smtClean="0">
                <a:solidFill>
                  <a:srgbClr val="000000"/>
                </a:solidFill>
              </a:rPr>
              <a:pPr>
                <a:defRPr/>
              </a:pPr>
              <a:t>37</a:t>
            </a:fld>
            <a:endParaRPr lang="en-US" altLang="ja-JP" dirty="0">
              <a:solidFill>
                <a:srgbClr val="000000"/>
              </a:solidFill>
            </a:endParaRPr>
          </a:p>
        </p:txBody>
      </p:sp>
    </p:spTree>
    <p:extLst>
      <p:ext uri="{BB962C8B-B14F-4D97-AF65-F5344CB8AC3E}">
        <p14:creationId xmlns:p14="http://schemas.microsoft.com/office/powerpoint/2010/main" val="254104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bwMode="auto">
          <a:xfrm>
            <a:off x="-8022" y="0"/>
            <a:ext cx="3104148" cy="212835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pic>
        <p:nvPicPr>
          <p:cNvPr id="13" name="コンテンツ プレースホルダー 9"/>
          <p:cNvPicPr>
            <a:picLocks noChangeAspect="1"/>
          </p:cNvPicPr>
          <p:nvPr/>
        </p:nvPicPr>
        <p:blipFill rotWithShape="1">
          <a:blip r:embed="rId3"/>
          <a:srcRect l="12057" t="7740" r="19043" b="66928"/>
          <a:stretch/>
        </p:blipFill>
        <p:spPr bwMode="auto">
          <a:xfrm>
            <a:off x="117810" y="85325"/>
            <a:ext cx="2864424" cy="769600"/>
          </a:xfrm>
          <a:prstGeom prst="rect">
            <a:avLst/>
          </a:prstGeom>
          <a:noFill/>
          <a:ln w="9525">
            <a:solidFill>
              <a:srgbClr val="3366FF"/>
            </a:solidFill>
            <a:miter lim="800000"/>
            <a:headEnd/>
            <a:tailEnd/>
          </a:ln>
        </p:spPr>
      </p:pic>
      <p:sp>
        <p:nvSpPr>
          <p:cNvPr id="26" name="Bent Arrow 25"/>
          <p:cNvSpPr/>
          <p:nvPr/>
        </p:nvSpPr>
        <p:spPr bwMode="auto">
          <a:xfrm flipH="1">
            <a:off x="2951757" y="16864"/>
            <a:ext cx="813816" cy="868680"/>
          </a:xfrm>
          <a:prstGeom prst="bentArrow">
            <a:avLst>
              <a:gd name="adj1" fmla="val 25000"/>
              <a:gd name="adj2" fmla="val 25000"/>
              <a:gd name="adj3" fmla="val 17115"/>
              <a:gd name="adj4" fmla="val 43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pic>
        <p:nvPicPr>
          <p:cNvPr id="8" name="Content Placeholder 7"/>
          <p:cNvPicPr>
            <a:picLocks noGrp="1" noChangeAspect="1"/>
          </p:cNvPicPr>
          <p:nvPr>
            <p:ph idx="1"/>
          </p:nvPr>
        </p:nvPicPr>
        <p:blipFill rotWithShape="1">
          <a:blip r:embed="rId4">
            <a:extLst>
              <a:ext uri="{28A0092B-C50C-407E-A947-70E740481C1C}">
                <a14:useLocalDpi xmlns:a14="http://schemas.microsoft.com/office/drawing/2010/main" val="0"/>
              </a:ext>
            </a:extLst>
          </a:blip>
          <a:srcRect t="72013" r="83083" b="8605"/>
          <a:stretch/>
        </p:blipFill>
        <p:spPr>
          <a:xfrm>
            <a:off x="0" y="4879948"/>
            <a:ext cx="2302043" cy="1978052"/>
          </a:xfrm>
        </p:spPr>
      </p:pic>
      <p:sp>
        <p:nvSpPr>
          <p:cNvPr id="6" name="Slide Number Placeholder 5"/>
          <p:cNvSpPr>
            <a:spLocks noGrp="1"/>
          </p:cNvSpPr>
          <p:nvPr>
            <p:ph type="sldNum" sz="quarter" idx="4294967295"/>
          </p:nvPr>
        </p:nvSpPr>
        <p:spPr>
          <a:xfrm>
            <a:off x="7427640" y="6368716"/>
            <a:ext cx="1559945" cy="457200"/>
          </a:xfrm>
          <a:prstGeom prst="rect">
            <a:avLst/>
          </a:prstGeom>
        </p:spPr>
        <p:txBody>
          <a:bodyPr/>
          <a:lstStyle/>
          <a:p>
            <a:pPr defTabSz="457200"/>
            <a:r>
              <a:rPr lang="en-US" dirty="0" smtClean="0">
                <a:solidFill>
                  <a:srgbClr val="000000">
                    <a:tint val="75000"/>
                  </a:srgbClr>
                </a:solidFill>
              </a:rPr>
              <a:t>* (</a:t>
            </a:r>
            <a:r>
              <a:rPr lang="en-US" dirty="0">
                <a:solidFill>
                  <a:srgbClr val="000000">
                    <a:tint val="75000"/>
                  </a:srgbClr>
                </a:solidFill>
              </a:rPr>
              <a:t>or soon to </a:t>
            </a:r>
            <a:r>
              <a:rPr lang="en-US" dirty="0" smtClean="0">
                <a:solidFill>
                  <a:srgbClr val="000000">
                    <a:tint val="75000"/>
                  </a:srgbClr>
                </a:solidFill>
              </a:rPr>
              <a:t>be)</a:t>
            </a:r>
            <a:endParaRPr lang="en-US" sz="1400" dirty="0">
              <a:solidFill>
                <a:srgbClr val="000000"/>
              </a:solidFill>
              <a:latin typeface="Arial"/>
              <a:ea typeface="Arial Unicode MS"/>
              <a:cs typeface="Arial Unicode MS"/>
            </a:endParaRPr>
          </a:p>
        </p:txBody>
      </p:sp>
      <p:pic>
        <p:nvPicPr>
          <p:cNvPr id="7"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2" y="2643119"/>
            <a:ext cx="3707481" cy="111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6510" y="85325"/>
            <a:ext cx="2209186" cy="107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6096291" y="2310868"/>
            <a:ext cx="3047709" cy="1267847"/>
          </a:xfrm>
          <a:prstGeom prst="rect">
            <a:avLst/>
          </a:prstGeom>
          <a:solidFill>
            <a:schemeClr val="bg1"/>
          </a:solidFill>
          <a:ln>
            <a:noFill/>
          </a:ln>
          <a:effec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2358" y="1310154"/>
            <a:ext cx="2769743" cy="7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8036" t="5104" r="73825" b="87602"/>
          <a:stretch/>
        </p:blipFill>
        <p:spPr>
          <a:xfrm>
            <a:off x="0" y="3578715"/>
            <a:ext cx="2588472" cy="1346208"/>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71514" b="82216"/>
          <a:stretch/>
        </p:blipFill>
        <p:spPr>
          <a:xfrm>
            <a:off x="175711" y="908738"/>
            <a:ext cx="2603092" cy="1219621"/>
          </a:xfrm>
          <a:prstGeom prst="rect">
            <a:avLst/>
          </a:prstGeom>
        </p:spPr>
      </p:pic>
      <p:sp>
        <p:nvSpPr>
          <p:cNvPr id="18" name="Rectangle 17"/>
          <p:cNvSpPr/>
          <p:nvPr/>
        </p:nvSpPr>
        <p:spPr bwMode="auto">
          <a:xfrm>
            <a:off x="-1" y="2514535"/>
            <a:ext cx="3699459" cy="434346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sp>
        <p:nvSpPr>
          <p:cNvPr id="2" name="Title 1"/>
          <p:cNvSpPr>
            <a:spLocks noGrp="1"/>
          </p:cNvSpPr>
          <p:nvPr>
            <p:ph type="title"/>
          </p:nvPr>
        </p:nvSpPr>
        <p:spPr>
          <a:xfrm>
            <a:off x="4068674" y="3985849"/>
            <a:ext cx="4877022" cy="1400836"/>
          </a:xfrm>
          <a:solidFill>
            <a:srgbClr val="FFFF00"/>
          </a:solidFill>
          <a:ln w="76200">
            <a:solidFill>
              <a:schemeClr val="tx1"/>
            </a:solidFill>
          </a:ln>
        </p:spPr>
        <p:txBody>
          <a:bodyPr/>
          <a:lstStyle/>
          <a:p>
            <a:r>
              <a:rPr lang="en-US" sz="3200" dirty="0" smtClean="0"/>
              <a:t>Global Industrial </a:t>
            </a:r>
            <a:r>
              <a:rPr lang="en-US" sz="3200" dirty="0"/>
              <a:t>Cavity Fabrication </a:t>
            </a:r>
            <a:r>
              <a:rPr lang="en-US" sz="3200" dirty="0" smtClean="0"/>
              <a:t>Partners – </a:t>
            </a:r>
            <a:r>
              <a:rPr lang="en-US" sz="3200" i="1" dirty="0" smtClean="0">
                <a:solidFill>
                  <a:srgbClr val="C00000"/>
                </a:solidFill>
              </a:rPr>
              <a:t>qualified*</a:t>
            </a:r>
            <a:endParaRPr lang="en-US" sz="3200" dirty="0"/>
          </a:p>
        </p:txBody>
      </p:sp>
      <p:sp>
        <p:nvSpPr>
          <p:cNvPr id="19" name="Rectangle 18"/>
          <p:cNvSpPr/>
          <p:nvPr/>
        </p:nvSpPr>
        <p:spPr bwMode="auto">
          <a:xfrm>
            <a:off x="5871703" y="-42018"/>
            <a:ext cx="3280318" cy="37958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sp>
        <p:nvSpPr>
          <p:cNvPr id="15" name="TextBox 14"/>
          <p:cNvSpPr txBox="1"/>
          <p:nvPr/>
        </p:nvSpPr>
        <p:spPr>
          <a:xfrm>
            <a:off x="3241944" y="412164"/>
            <a:ext cx="2629759" cy="1754326"/>
          </a:xfrm>
          <a:prstGeom prst="rect">
            <a:avLst/>
          </a:prstGeom>
          <a:solidFill>
            <a:schemeClr val="bg1"/>
          </a:solidFill>
        </p:spPr>
        <p:txBody>
          <a:bodyPr wrap="none" rtlCol="0">
            <a:spAutoFit/>
          </a:bodyPr>
          <a:lstStyle/>
          <a:p>
            <a:r>
              <a:rPr lang="en-US" sz="3600" dirty="0" smtClean="0">
                <a:solidFill>
                  <a:srgbClr val="000000"/>
                </a:solidFill>
              </a:rPr>
              <a:t>2 Europe</a:t>
            </a:r>
          </a:p>
          <a:p>
            <a:r>
              <a:rPr lang="en-US" sz="3600" dirty="0">
                <a:solidFill>
                  <a:srgbClr val="000000"/>
                </a:solidFill>
              </a:rPr>
              <a:t>3 Americas</a:t>
            </a:r>
          </a:p>
          <a:p>
            <a:r>
              <a:rPr lang="en-US" sz="3600" dirty="0" smtClean="0">
                <a:solidFill>
                  <a:srgbClr val="000000"/>
                </a:solidFill>
              </a:rPr>
              <a:t>4 Asia</a:t>
            </a:r>
          </a:p>
        </p:txBody>
      </p:sp>
      <p:sp>
        <p:nvSpPr>
          <p:cNvPr id="16" name="Bent Arrow 15"/>
          <p:cNvSpPr/>
          <p:nvPr/>
        </p:nvSpPr>
        <p:spPr bwMode="auto">
          <a:xfrm rot="10800000">
            <a:off x="3465099" y="2070238"/>
            <a:ext cx="813816" cy="86868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sp>
        <p:nvSpPr>
          <p:cNvPr id="23" name="Bent Arrow 22"/>
          <p:cNvSpPr/>
          <p:nvPr/>
        </p:nvSpPr>
        <p:spPr bwMode="auto">
          <a:xfrm rot="10800000" flipH="1">
            <a:off x="5253783" y="1516790"/>
            <a:ext cx="813816" cy="868680"/>
          </a:xfrm>
          <a:prstGeom prst="bentArrow">
            <a:avLst>
              <a:gd name="adj1" fmla="val 25000"/>
              <a:gd name="adj2" fmla="val 25000"/>
              <a:gd name="adj3" fmla="val 17115"/>
              <a:gd name="adj4" fmla="val 43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22801" t="82105" r="27188"/>
          <a:stretch/>
        </p:blipFill>
        <p:spPr>
          <a:xfrm>
            <a:off x="2762234" y="5727033"/>
            <a:ext cx="4213412" cy="1130968"/>
          </a:xfrm>
          <a:prstGeom prst="rect">
            <a:avLst/>
          </a:prstGeom>
        </p:spPr>
      </p:pic>
      <p:sp>
        <p:nvSpPr>
          <p:cNvPr id="20" name="Rectangle 19"/>
          <p:cNvSpPr/>
          <p:nvPr/>
        </p:nvSpPr>
        <p:spPr bwMode="auto">
          <a:xfrm>
            <a:off x="2679348" y="5727033"/>
            <a:ext cx="4296297" cy="112125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lang="en-US" sz="3600" smtClean="0">
              <a:solidFill>
                <a:srgbClr val="000000"/>
              </a:solidFill>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78408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295400" y="0"/>
            <a:ext cx="7848600" cy="914400"/>
          </a:xfrm>
        </p:spPr>
        <p:txBody>
          <a:bodyPr/>
          <a:lstStyle/>
          <a:p>
            <a:r>
              <a:rPr lang="en-US" altLang="ja-JP" sz="2800" b="1" dirty="0" smtClean="0">
                <a:latin typeface="Arial" charset="0"/>
                <a:cs typeface="Arial Unicode MS" charset="0"/>
              </a:rPr>
              <a:t>Progress in Industrial Participation to </a:t>
            </a:r>
            <a:br>
              <a:rPr lang="en-US" altLang="ja-JP" sz="2800" b="1" dirty="0" smtClean="0">
                <a:latin typeface="Arial" charset="0"/>
                <a:cs typeface="Arial Unicode MS" charset="0"/>
              </a:rPr>
            </a:br>
            <a:r>
              <a:rPr lang="en-US" altLang="ja-JP" sz="2800" b="1" dirty="0" smtClean="0">
                <a:latin typeface="Arial" charset="0"/>
                <a:cs typeface="Arial Unicode MS" charset="0"/>
              </a:rPr>
              <a:t>ILC Cavity Production</a:t>
            </a:r>
            <a:endParaRPr kumimoji="0" lang="en-US" altLang="ja-JP" sz="2800" b="1" dirty="0">
              <a:latin typeface="Arial" charset="0"/>
              <a:cs typeface="Arial Unicode MS" charset="0"/>
            </a:endParaRPr>
          </a:p>
        </p:txBody>
      </p:sp>
      <p:sp>
        <p:nvSpPr>
          <p:cNvPr id="45058" name="Content Placeholder 2"/>
          <p:cNvSpPr>
            <a:spLocks noGrp="1"/>
          </p:cNvSpPr>
          <p:nvPr>
            <p:ph idx="1"/>
          </p:nvPr>
        </p:nvSpPr>
        <p:spPr>
          <a:xfrm>
            <a:off x="196567" y="3294099"/>
            <a:ext cx="8720773" cy="3106701"/>
          </a:xfrm>
          <a:solidFill>
            <a:schemeClr val="bg1"/>
          </a:solidFill>
          <a:ln>
            <a:solidFill>
              <a:srgbClr val="000090"/>
            </a:solidFill>
          </a:ln>
        </p:spPr>
        <p:txBody>
          <a:bodyPr/>
          <a:lstStyle/>
          <a:p>
            <a:r>
              <a:rPr lang="en-US" altLang="ja-JP" sz="2400" u="sng" dirty="0" smtClean="0">
                <a:latin typeface="Arial" charset="0"/>
                <a:ea typeface="Arial Unicode MS" charset="0"/>
                <a:cs typeface="Arial Unicode MS" charset="0"/>
              </a:rPr>
              <a:t>Recent Progress in Industry/Lab</a:t>
            </a:r>
          </a:p>
          <a:p>
            <a:pPr lvl="1"/>
            <a:r>
              <a:rPr lang="en-US" altLang="ja-JP" sz="1400" u="sng" dirty="0" err="1" smtClean="0">
                <a:solidFill>
                  <a:srgbClr val="000090"/>
                </a:solidFill>
                <a:latin typeface="Arial" charset="0"/>
                <a:ea typeface="Arial Unicode MS" charset="0"/>
                <a:cs typeface="Arial Unicode MS" charset="0"/>
              </a:rPr>
              <a:t>Niowave</a:t>
            </a:r>
            <a:r>
              <a:rPr lang="en-US" altLang="ja-JP" sz="1400" u="sng" dirty="0" smtClean="0">
                <a:solidFill>
                  <a:srgbClr val="000090"/>
                </a:solidFill>
                <a:latin typeface="Arial" charset="0"/>
                <a:ea typeface="Arial Unicode MS" charset="0"/>
                <a:cs typeface="Arial Unicode MS" charset="0"/>
              </a:rPr>
              <a:t>-Roark/</a:t>
            </a:r>
            <a:r>
              <a:rPr lang="en-US" altLang="ja-JP" sz="1400" u="sng" dirty="0" err="1" smtClean="0">
                <a:solidFill>
                  <a:srgbClr val="000090"/>
                </a:solidFill>
                <a:latin typeface="Arial" charset="0"/>
                <a:ea typeface="Arial Unicode MS" charset="0"/>
                <a:cs typeface="Arial Unicode MS" charset="0"/>
              </a:rPr>
              <a:t>Fermilab</a:t>
            </a:r>
            <a:r>
              <a:rPr lang="en-US" altLang="ja-JP" sz="1400" u="sng" dirty="0" smtClean="0">
                <a:solidFill>
                  <a:srgbClr val="000090"/>
                </a:solidFill>
                <a:latin typeface="Arial" charset="0"/>
                <a:ea typeface="Arial Unicode MS" charset="0"/>
                <a:cs typeface="Arial Unicode MS" charset="0"/>
              </a:rPr>
              <a:t> </a:t>
            </a:r>
            <a:r>
              <a:rPr lang="en-US" altLang="ja-JP" sz="1400" dirty="0" smtClean="0">
                <a:solidFill>
                  <a:srgbClr val="000090"/>
                </a:solidFill>
                <a:latin typeface="Arial" charset="0"/>
                <a:ea typeface="Arial Unicode MS" charset="0"/>
                <a:cs typeface="Arial Unicode MS" charset="0"/>
              </a:rPr>
              <a:t>(TB9NR004): reached </a:t>
            </a:r>
            <a:r>
              <a:rPr lang="en-US" altLang="ja-JP" sz="1400" dirty="0" smtClean="0">
                <a:solidFill>
                  <a:srgbClr val="3366FF"/>
                </a:solidFill>
                <a:latin typeface="Arial" charset="0"/>
                <a:ea typeface="Arial Unicode MS" charset="0"/>
                <a:cs typeface="Arial Unicode MS" charset="0"/>
              </a:rPr>
              <a:t>30</a:t>
            </a:r>
            <a:r>
              <a:rPr lang="en-US" altLang="ja-JP" sz="1400" dirty="0" smtClean="0">
                <a:solidFill>
                  <a:srgbClr val="000090"/>
                </a:solidFill>
                <a:latin typeface="Arial" charset="0"/>
                <a:ea typeface="Arial Unicode MS" charset="0"/>
                <a:cs typeface="Arial Unicode MS" charset="0"/>
              </a:rPr>
              <a:t> MV/m (Nov. 2011) </a:t>
            </a:r>
          </a:p>
          <a:p>
            <a:pPr lvl="1"/>
            <a:r>
              <a:rPr lang="en-US" altLang="ja-JP" sz="1400" u="sng" dirty="0" smtClean="0">
                <a:solidFill>
                  <a:srgbClr val="000090"/>
                </a:solidFill>
                <a:latin typeface="Arial" charset="0"/>
                <a:ea typeface="Arial Unicode MS" charset="0"/>
                <a:cs typeface="Arial Unicode MS" charset="0"/>
              </a:rPr>
              <a:t>Hitachi/KEK </a:t>
            </a:r>
            <a:r>
              <a:rPr lang="en-US" altLang="ja-JP" sz="1400" dirty="0" smtClean="0">
                <a:solidFill>
                  <a:srgbClr val="000090"/>
                </a:solidFill>
                <a:latin typeface="Arial" charset="0"/>
                <a:ea typeface="Arial Unicode MS" charset="0"/>
                <a:cs typeface="Arial Unicode MS" charset="0"/>
              </a:rPr>
              <a:t>(HIT02):  reached </a:t>
            </a:r>
            <a:r>
              <a:rPr lang="en-US" altLang="ja-JP" sz="1400" dirty="0" smtClean="0">
                <a:solidFill>
                  <a:srgbClr val="FF0000"/>
                </a:solidFill>
                <a:latin typeface="Arial" charset="0"/>
                <a:ea typeface="Arial Unicode MS" charset="0"/>
                <a:cs typeface="Arial Unicode MS" charset="0"/>
              </a:rPr>
              <a:t>41</a:t>
            </a:r>
            <a:r>
              <a:rPr lang="en-US" altLang="ja-JP" sz="1400" dirty="0" smtClean="0">
                <a:solidFill>
                  <a:srgbClr val="000090"/>
                </a:solidFill>
                <a:latin typeface="Arial" charset="0"/>
                <a:ea typeface="Arial Unicode MS" charset="0"/>
                <a:cs typeface="Arial Unicode MS" charset="0"/>
              </a:rPr>
              <a:t> MV/m </a:t>
            </a:r>
            <a:r>
              <a:rPr lang="en-US" altLang="ja-JP" sz="1400" dirty="0" smtClean="0">
                <a:solidFill>
                  <a:schemeClr val="tx1"/>
                </a:solidFill>
                <a:latin typeface="Arial" charset="0"/>
                <a:ea typeface="Arial Unicode MS" charset="0"/>
                <a:cs typeface="Arial Unicode MS" charset="0"/>
              </a:rPr>
              <a:t>with HOM </a:t>
            </a:r>
            <a:r>
              <a:rPr lang="en-US" altLang="ja-JP" sz="1400" dirty="0" smtClean="0">
                <a:solidFill>
                  <a:srgbClr val="000090"/>
                </a:solidFill>
                <a:latin typeface="Arial" charset="0"/>
                <a:ea typeface="Arial Unicode MS" charset="0"/>
                <a:cs typeface="Arial Unicode MS" charset="0"/>
              </a:rPr>
              <a:t>(April, 2012)</a:t>
            </a:r>
          </a:p>
          <a:p>
            <a:pPr lvl="1"/>
            <a:r>
              <a:rPr lang="en-US" altLang="ja-JP" sz="1400" u="sng" dirty="0" smtClean="0">
                <a:solidFill>
                  <a:srgbClr val="000090"/>
                </a:solidFill>
                <a:latin typeface="Arial" charset="0"/>
                <a:ea typeface="Arial Unicode MS" charset="0"/>
                <a:cs typeface="Arial Unicode MS" charset="0"/>
              </a:rPr>
              <a:t>Toshiba/KEK </a:t>
            </a:r>
            <a:r>
              <a:rPr lang="en-US" altLang="ja-JP" sz="1400" dirty="0" smtClean="0">
                <a:solidFill>
                  <a:srgbClr val="000090"/>
                </a:solidFill>
                <a:latin typeface="Arial" charset="0"/>
                <a:ea typeface="Arial Unicode MS" charset="0"/>
                <a:cs typeface="Arial Unicode MS" charset="0"/>
              </a:rPr>
              <a:t>(TOS-02): reached </a:t>
            </a:r>
            <a:r>
              <a:rPr lang="en-US" altLang="ja-JP" sz="1400" dirty="0" smtClean="0">
                <a:solidFill>
                  <a:srgbClr val="3366FF"/>
                </a:solidFill>
                <a:latin typeface="Arial" charset="0"/>
                <a:ea typeface="Arial Unicode MS" charset="0"/>
                <a:cs typeface="Arial Unicode MS" charset="0"/>
              </a:rPr>
              <a:t>35 </a:t>
            </a:r>
            <a:r>
              <a:rPr lang="en-US" altLang="ja-JP" sz="1400" dirty="0" smtClean="0">
                <a:solidFill>
                  <a:srgbClr val="000090"/>
                </a:solidFill>
                <a:latin typeface="Arial" charset="0"/>
                <a:ea typeface="Arial Unicode MS" charset="0"/>
                <a:cs typeface="Arial Unicode MS" charset="0"/>
              </a:rPr>
              <a:t>MV/m </a:t>
            </a:r>
            <a:r>
              <a:rPr lang="en-US" altLang="ja-JP" sz="1400" dirty="0" smtClean="0">
                <a:solidFill>
                  <a:srgbClr val="3366FF"/>
                </a:solidFill>
                <a:latin typeface="Arial" charset="0"/>
                <a:ea typeface="Arial Unicode MS" charset="0"/>
                <a:cs typeface="Arial Unicode MS" charset="0"/>
              </a:rPr>
              <a:t>w/o</a:t>
            </a:r>
            <a:r>
              <a:rPr lang="en-US" altLang="ja-JP" sz="1400" dirty="0" smtClean="0">
                <a:solidFill>
                  <a:srgbClr val="000090"/>
                </a:solidFill>
                <a:latin typeface="Arial" charset="0"/>
                <a:ea typeface="Arial Unicode MS" charset="0"/>
                <a:cs typeface="Arial Unicode MS" charset="0"/>
              </a:rPr>
              <a:t> HOM (March 2011)</a:t>
            </a:r>
          </a:p>
          <a:p>
            <a:pPr lvl="1"/>
            <a:r>
              <a:rPr lang="en-US" altLang="ja-JP" sz="1400" dirty="0" err="1" smtClean="0">
                <a:solidFill>
                  <a:srgbClr val="000090"/>
                </a:solidFill>
                <a:latin typeface="Arial" charset="0"/>
                <a:ea typeface="Arial Unicode MS" charset="0"/>
                <a:cs typeface="Arial Unicode MS" charset="0"/>
              </a:rPr>
              <a:t>Accel</a:t>
            </a:r>
            <a:r>
              <a:rPr lang="en-US" altLang="ja-JP" sz="1400" dirty="0" smtClean="0">
                <a:solidFill>
                  <a:srgbClr val="000090"/>
                </a:solidFill>
                <a:latin typeface="Arial" charset="0"/>
                <a:ea typeface="Arial Unicode MS" charset="0"/>
                <a:cs typeface="Arial Unicode MS" charset="0"/>
              </a:rPr>
              <a:t> (RI)/Cornell (A9) : reached </a:t>
            </a:r>
            <a:r>
              <a:rPr lang="en-US" altLang="ja-JP" sz="1400" dirty="0" smtClean="0">
                <a:solidFill>
                  <a:srgbClr val="FF0000"/>
                </a:solidFill>
                <a:latin typeface="Arial" charset="0"/>
                <a:ea typeface="Arial Unicode MS" charset="0"/>
                <a:cs typeface="Arial Unicode MS" charset="0"/>
              </a:rPr>
              <a:t>40 </a:t>
            </a:r>
            <a:r>
              <a:rPr lang="en-US" altLang="ja-JP" sz="1400" dirty="0" smtClean="0">
                <a:solidFill>
                  <a:srgbClr val="000090"/>
                </a:solidFill>
                <a:latin typeface="Arial" charset="0"/>
                <a:ea typeface="Arial Unicode MS" charset="0"/>
                <a:cs typeface="Arial Unicode MS" charset="0"/>
              </a:rPr>
              <a:t>MV/</a:t>
            </a:r>
            <a:r>
              <a:rPr lang="en-US" altLang="ja-JP" sz="1400" dirty="0" smtClean="0">
                <a:solidFill>
                  <a:srgbClr val="000000"/>
                </a:solidFill>
                <a:latin typeface="Arial" charset="0"/>
                <a:ea typeface="Arial Unicode MS" charset="0"/>
                <a:cs typeface="Arial Unicode MS" charset="0"/>
              </a:rPr>
              <a:t>m w/ HOM, </a:t>
            </a:r>
            <a:r>
              <a:rPr lang="en-US" altLang="ja-JP" sz="1400" u="sng" dirty="0" smtClean="0">
                <a:solidFill>
                  <a:srgbClr val="000000"/>
                </a:solidFill>
                <a:latin typeface="Arial" charset="0"/>
                <a:ea typeface="Arial Unicode MS" charset="0"/>
                <a:cs typeface="Arial Unicode MS" charset="0"/>
              </a:rPr>
              <a:t>vertical EP </a:t>
            </a:r>
            <a:r>
              <a:rPr lang="en-US" altLang="ja-JP" sz="1400" dirty="0" smtClean="0">
                <a:solidFill>
                  <a:srgbClr val="000090"/>
                </a:solidFill>
                <a:latin typeface="Arial" charset="0"/>
                <a:ea typeface="Arial Unicode MS" charset="0"/>
                <a:cs typeface="Arial Unicode MS" charset="0"/>
              </a:rPr>
              <a:t>(April, 2012)</a:t>
            </a:r>
          </a:p>
          <a:p>
            <a:pPr lvl="1"/>
            <a:r>
              <a:rPr lang="en-US" altLang="ja-JP" sz="1400" dirty="0" smtClean="0">
                <a:solidFill>
                  <a:srgbClr val="000090"/>
                </a:solidFill>
                <a:latin typeface="Arial" charset="0"/>
                <a:ea typeface="Arial Unicode MS" charset="0"/>
                <a:cs typeface="Arial Unicode MS" charset="0"/>
              </a:rPr>
              <a:t>DESY (LG-  ) : reached &gt; </a:t>
            </a:r>
            <a:r>
              <a:rPr lang="en-US" altLang="ja-JP" sz="1400" dirty="0" smtClean="0">
                <a:solidFill>
                  <a:srgbClr val="FF0000"/>
                </a:solidFill>
                <a:latin typeface="Arial" charset="0"/>
                <a:ea typeface="Arial Unicode MS" charset="0"/>
                <a:cs typeface="Arial Unicode MS" charset="0"/>
              </a:rPr>
              <a:t>45</a:t>
            </a:r>
            <a:r>
              <a:rPr lang="en-US" altLang="ja-JP" sz="1400" dirty="0" smtClean="0">
                <a:solidFill>
                  <a:srgbClr val="000090"/>
                </a:solidFill>
                <a:latin typeface="Arial" charset="0"/>
                <a:ea typeface="Arial Unicode MS" charset="0"/>
                <a:cs typeface="Arial Unicode MS" charset="0"/>
              </a:rPr>
              <a:t> MV/m w/ large-grain (2011~12)</a:t>
            </a:r>
          </a:p>
          <a:p>
            <a:pPr lvl="1">
              <a:defRPr/>
            </a:pPr>
            <a:r>
              <a:rPr lang="en-US" altLang="ja-JP" sz="1400" dirty="0">
                <a:solidFill>
                  <a:srgbClr val="000090"/>
                </a:solidFill>
              </a:rPr>
              <a:t>IHEP-KEK</a:t>
            </a:r>
            <a:r>
              <a:rPr lang="en-US" altLang="ja-JP" sz="1400" dirty="0"/>
              <a:t>:  1</a:t>
            </a:r>
            <a:r>
              <a:rPr lang="en-US" altLang="ja-JP" sz="1400" baseline="30000" dirty="0"/>
              <a:t>st </a:t>
            </a:r>
            <a:r>
              <a:rPr lang="en-US" altLang="ja-JP" sz="1400" dirty="0"/>
              <a:t> cavity (LL, large-grain, no-end)  reached </a:t>
            </a:r>
            <a:r>
              <a:rPr lang="en-US" altLang="ja-JP" sz="1400" dirty="0">
                <a:solidFill>
                  <a:srgbClr val="3366FF"/>
                </a:solidFill>
              </a:rPr>
              <a:t>20</a:t>
            </a:r>
            <a:r>
              <a:rPr lang="en-US" altLang="ja-JP" sz="1400" dirty="0">
                <a:solidFill>
                  <a:srgbClr val="FF0000"/>
                </a:solidFill>
              </a:rPr>
              <a:t> </a:t>
            </a:r>
            <a:r>
              <a:rPr lang="en-US" altLang="ja-JP" sz="1400" dirty="0">
                <a:solidFill>
                  <a:schemeClr val="tx1"/>
                </a:solidFill>
              </a:rPr>
              <a:t>MV/m</a:t>
            </a:r>
            <a:r>
              <a:rPr lang="en-US" altLang="ja-JP" sz="1400" dirty="0">
                <a:solidFill>
                  <a:srgbClr val="FF0000"/>
                </a:solidFill>
              </a:rPr>
              <a:t>, </a:t>
            </a:r>
          </a:p>
          <a:p>
            <a:pPr lvl="1">
              <a:defRPr/>
            </a:pPr>
            <a:r>
              <a:rPr lang="en-US" altLang="ja-JP" sz="1400" dirty="0">
                <a:solidFill>
                  <a:srgbClr val="000090"/>
                </a:solidFill>
              </a:rPr>
              <a:t>PKU-</a:t>
            </a:r>
            <a:r>
              <a:rPr lang="en-US" altLang="ja-JP" sz="1400" dirty="0" err="1">
                <a:solidFill>
                  <a:srgbClr val="000090"/>
                </a:solidFill>
              </a:rPr>
              <a:t>JLab</a:t>
            </a:r>
            <a:r>
              <a:rPr lang="en-US" altLang="ja-JP" sz="1400" dirty="0">
                <a:solidFill>
                  <a:srgbClr val="3366FF"/>
                </a:solidFill>
              </a:rPr>
              <a:t>: </a:t>
            </a:r>
            <a:r>
              <a:rPr lang="en-US" altLang="ja-JP" sz="1400" dirty="0"/>
              <a:t>Cavity (Tesla, fine-grain) reached </a:t>
            </a:r>
            <a:r>
              <a:rPr lang="en-US" altLang="ja-JP" sz="1400" dirty="0">
                <a:solidFill>
                  <a:srgbClr val="3366FF"/>
                </a:solidFill>
              </a:rPr>
              <a:t>28</a:t>
            </a:r>
            <a:r>
              <a:rPr lang="en-US" altLang="ja-JP" sz="1400" dirty="0">
                <a:solidFill>
                  <a:srgbClr val="FF0000"/>
                </a:solidFill>
              </a:rPr>
              <a:t> </a:t>
            </a:r>
            <a:r>
              <a:rPr lang="en-US" altLang="ja-JP" sz="1400" dirty="0">
                <a:solidFill>
                  <a:srgbClr val="000000"/>
                </a:solidFill>
              </a:rPr>
              <a:t>MV/m, </a:t>
            </a:r>
            <a:endParaRPr lang="en-US" altLang="ja-JP" sz="1400" dirty="0" smtClean="0">
              <a:solidFill>
                <a:srgbClr val="000090"/>
              </a:solidFill>
              <a:latin typeface="Arial" charset="0"/>
              <a:ea typeface="Arial Unicode MS" charset="0"/>
              <a:cs typeface="Arial Unicode MS" charset="0"/>
            </a:endParaRPr>
          </a:p>
          <a:p>
            <a:r>
              <a:rPr lang="en-US" altLang="ja-JP" sz="2200" u="sng" dirty="0" smtClean="0">
                <a:solidFill>
                  <a:srgbClr val="000090"/>
                </a:solidFill>
                <a:latin typeface="Arial" charset="0"/>
                <a:ea typeface="Arial Unicode MS" charset="0"/>
                <a:cs typeface="Arial Unicode MS" charset="0"/>
              </a:rPr>
              <a:t>Progress in EXFEL </a:t>
            </a:r>
            <a:r>
              <a:rPr lang="en-US" altLang="ja-JP" sz="1600" b="0" dirty="0" smtClean="0">
                <a:solidFill>
                  <a:srgbClr val="000090"/>
                </a:solidFill>
                <a:latin typeface="Arial" charset="0"/>
                <a:ea typeface="Arial Unicode MS" charset="0"/>
                <a:cs typeface="Arial Unicode MS" charset="0"/>
              </a:rPr>
              <a:t>(updated by W. Singer : the 2</a:t>
            </a:r>
            <a:r>
              <a:rPr lang="en-US" altLang="ja-JP" sz="1600" b="0" baseline="30000" dirty="0" smtClean="0">
                <a:solidFill>
                  <a:srgbClr val="000090"/>
                </a:solidFill>
                <a:latin typeface="Arial" charset="0"/>
                <a:ea typeface="Arial Unicode MS" charset="0"/>
                <a:cs typeface="Arial Unicode MS" charset="0"/>
              </a:rPr>
              <a:t>nd</a:t>
            </a:r>
            <a:r>
              <a:rPr lang="en-US" altLang="ja-JP" sz="1600" b="0" dirty="0" smtClean="0">
                <a:solidFill>
                  <a:srgbClr val="000090"/>
                </a:solidFill>
                <a:latin typeface="Arial" charset="0"/>
                <a:ea typeface="Arial Unicode MS" charset="0"/>
                <a:cs typeface="Arial Unicode MS" charset="0"/>
              </a:rPr>
              <a:t>  EP at DESY, as of Sept. ‘12) </a:t>
            </a:r>
          </a:p>
          <a:p>
            <a:pPr lvl="1"/>
            <a:r>
              <a:rPr lang="en-US" altLang="ja-JP" sz="1400" dirty="0" smtClean="0">
                <a:solidFill>
                  <a:srgbClr val="000090"/>
                </a:solidFill>
                <a:latin typeface="Arial" charset="0"/>
                <a:ea typeface="Arial Unicode MS" charset="0"/>
                <a:cs typeface="Arial Unicode MS" charset="0"/>
              </a:rPr>
              <a:t>RI: </a:t>
            </a:r>
            <a:r>
              <a:rPr lang="en-US" altLang="ja-JP" sz="1400" b="1" dirty="0" smtClean="0">
                <a:solidFill>
                  <a:srgbClr val="3366FF"/>
                </a:solidFill>
                <a:latin typeface="Arial" charset="0"/>
                <a:ea typeface="Arial Unicode MS" charset="0"/>
                <a:cs typeface="Arial Unicode MS" charset="0"/>
              </a:rPr>
              <a:t>4</a:t>
            </a:r>
            <a:r>
              <a:rPr lang="en-US" altLang="ja-JP" sz="1400" dirty="0" smtClean="0">
                <a:solidFill>
                  <a:srgbClr val="000090"/>
                </a:solidFill>
                <a:latin typeface="Arial" charset="0"/>
                <a:ea typeface="Arial Unicode MS" charset="0"/>
                <a:cs typeface="Arial Unicode MS" charset="0"/>
              </a:rPr>
              <a:t> reference cavities with </a:t>
            </a:r>
            <a:r>
              <a:rPr lang="en-US" altLang="ja-JP" sz="1400" dirty="0" err="1" smtClean="0">
                <a:solidFill>
                  <a:srgbClr val="000090"/>
                </a:solidFill>
                <a:latin typeface="Arial" charset="0"/>
                <a:ea typeface="Arial Unicode MS" charset="0"/>
                <a:cs typeface="Arial Unicode MS" charset="0"/>
              </a:rPr>
              <a:t>Eacc</a:t>
            </a:r>
            <a:r>
              <a:rPr lang="en-US" altLang="ja-JP" sz="1400" dirty="0" smtClean="0">
                <a:solidFill>
                  <a:srgbClr val="000090"/>
                </a:solidFill>
                <a:latin typeface="Arial" charset="0"/>
                <a:ea typeface="Arial Unicode MS" charset="0"/>
                <a:cs typeface="Arial Unicode MS" charset="0"/>
              </a:rPr>
              <a:t> </a:t>
            </a:r>
            <a:r>
              <a:rPr lang="en-US" altLang="ja-JP" sz="1400" b="1" dirty="0" smtClean="0">
                <a:solidFill>
                  <a:srgbClr val="008000"/>
                </a:solidFill>
                <a:latin typeface="Arial" charset="0"/>
                <a:ea typeface="Arial Unicode MS" charset="0"/>
                <a:cs typeface="Arial Unicode MS" charset="0"/>
              </a:rPr>
              <a:t>&gt; 28 </a:t>
            </a:r>
            <a:r>
              <a:rPr lang="en-US" altLang="ja-JP" sz="1400" dirty="0" smtClean="0">
                <a:solidFill>
                  <a:srgbClr val="000090"/>
                </a:solidFill>
                <a:latin typeface="Arial" charset="0"/>
                <a:ea typeface="Arial Unicode MS" charset="0"/>
                <a:cs typeface="Arial Unicode MS" charset="0"/>
              </a:rPr>
              <a:t>MV/m, (~ </a:t>
            </a:r>
            <a:r>
              <a:rPr lang="en-US" altLang="ja-JP" sz="1400" dirty="0" smtClean="0">
                <a:solidFill>
                  <a:srgbClr val="FF0000"/>
                </a:solidFill>
                <a:latin typeface="Arial" charset="0"/>
                <a:ea typeface="Arial Unicode MS" charset="0"/>
                <a:cs typeface="Arial Unicode MS" charset="0"/>
              </a:rPr>
              <a:t>39</a:t>
            </a:r>
            <a:r>
              <a:rPr lang="en-US" altLang="ja-JP" sz="1400" dirty="0" smtClean="0">
                <a:solidFill>
                  <a:srgbClr val="000090"/>
                </a:solidFill>
                <a:latin typeface="Arial" charset="0"/>
                <a:ea typeface="Arial Unicode MS" charset="0"/>
                <a:cs typeface="Arial Unicode MS" charset="0"/>
              </a:rPr>
              <a:t> MV/m max.)</a:t>
            </a:r>
          </a:p>
          <a:p>
            <a:pPr lvl="1"/>
            <a:r>
              <a:rPr lang="en-US" altLang="ja-JP" sz="1400" dirty="0" err="1" smtClean="0">
                <a:solidFill>
                  <a:srgbClr val="000090"/>
                </a:solidFill>
                <a:latin typeface="Arial" charset="0"/>
                <a:ea typeface="Arial Unicode MS" charset="0"/>
                <a:cs typeface="Arial Unicode MS" charset="0"/>
              </a:rPr>
              <a:t>Zanon</a:t>
            </a:r>
            <a:r>
              <a:rPr lang="en-US" altLang="ja-JP" sz="1400" dirty="0" smtClean="0">
                <a:solidFill>
                  <a:srgbClr val="000090"/>
                </a:solidFill>
                <a:latin typeface="Arial" charset="0"/>
                <a:ea typeface="Arial Unicode MS" charset="0"/>
                <a:cs typeface="Arial Unicode MS" charset="0"/>
              </a:rPr>
              <a:t>: </a:t>
            </a:r>
            <a:r>
              <a:rPr lang="en-US" altLang="ja-JP" sz="1400" b="1" dirty="0" smtClean="0">
                <a:solidFill>
                  <a:srgbClr val="3366FF"/>
                </a:solidFill>
                <a:latin typeface="Arial" charset="0"/>
                <a:ea typeface="Arial Unicode MS" charset="0"/>
                <a:cs typeface="Arial Unicode MS" charset="0"/>
              </a:rPr>
              <a:t>4</a:t>
            </a:r>
            <a:r>
              <a:rPr lang="en-US" altLang="ja-JP" sz="1400" dirty="0" smtClean="0">
                <a:solidFill>
                  <a:srgbClr val="000090"/>
                </a:solidFill>
                <a:latin typeface="Arial" charset="0"/>
                <a:ea typeface="Arial Unicode MS" charset="0"/>
                <a:cs typeface="Arial Unicode MS" charset="0"/>
              </a:rPr>
              <a:t> reference cavities with </a:t>
            </a:r>
            <a:r>
              <a:rPr lang="en-US" altLang="ja-JP" sz="1400" dirty="0" err="1" smtClean="0">
                <a:solidFill>
                  <a:srgbClr val="000090"/>
                </a:solidFill>
                <a:latin typeface="Arial" charset="0"/>
                <a:ea typeface="Arial Unicode MS" charset="0"/>
                <a:cs typeface="Arial Unicode MS" charset="0"/>
              </a:rPr>
              <a:t>Eacc</a:t>
            </a:r>
            <a:r>
              <a:rPr lang="en-US" altLang="ja-JP" sz="1400" dirty="0" smtClean="0">
                <a:solidFill>
                  <a:srgbClr val="000090"/>
                </a:solidFill>
                <a:latin typeface="Arial" charset="0"/>
                <a:ea typeface="Arial Unicode MS" charset="0"/>
                <a:cs typeface="Arial Unicode MS" charset="0"/>
              </a:rPr>
              <a:t> </a:t>
            </a:r>
            <a:r>
              <a:rPr lang="en-US" altLang="ja-JP" sz="1400" b="1" dirty="0" smtClean="0">
                <a:solidFill>
                  <a:srgbClr val="008000"/>
                </a:solidFill>
                <a:latin typeface="Arial" charset="0"/>
                <a:ea typeface="Arial Unicode MS" charset="0"/>
                <a:cs typeface="Arial Unicode MS" charset="0"/>
              </a:rPr>
              <a:t>&gt; 30 </a:t>
            </a:r>
            <a:r>
              <a:rPr lang="en-US" altLang="ja-JP" sz="1400" dirty="0" smtClean="0">
                <a:solidFill>
                  <a:srgbClr val="000090"/>
                </a:solidFill>
                <a:latin typeface="Arial" charset="0"/>
                <a:ea typeface="Arial Unicode MS" charset="0"/>
                <a:cs typeface="Arial Unicode MS" charset="0"/>
              </a:rPr>
              <a:t>MV/m ( ~ </a:t>
            </a:r>
            <a:r>
              <a:rPr lang="en-US" altLang="ja-JP" sz="1400" dirty="0" smtClean="0">
                <a:solidFill>
                  <a:srgbClr val="FF0000"/>
                </a:solidFill>
                <a:latin typeface="Arial" charset="0"/>
                <a:ea typeface="Arial Unicode MS" charset="0"/>
                <a:cs typeface="Arial Unicode MS" charset="0"/>
              </a:rPr>
              <a:t>36</a:t>
            </a:r>
            <a:r>
              <a:rPr lang="en-US" altLang="ja-JP" sz="1400" dirty="0" smtClean="0">
                <a:solidFill>
                  <a:srgbClr val="000090"/>
                </a:solidFill>
                <a:latin typeface="Arial" charset="0"/>
                <a:ea typeface="Arial Unicode MS" charset="0"/>
                <a:cs typeface="Arial Unicode MS" charset="0"/>
              </a:rPr>
              <a:t> MV/m max.)</a:t>
            </a:r>
          </a:p>
          <a:p>
            <a:pPr lvl="1"/>
            <a:endParaRPr lang="en-US" altLang="ja-JP" sz="2000" dirty="0">
              <a:solidFill>
                <a:srgbClr val="000090"/>
              </a:solidFill>
              <a:latin typeface="Arial" charset="0"/>
              <a:ea typeface="Arial Unicode MS" charset="0"/>
              <a:cs typeface="Arial Unicode MS" charset="0"/>
            </a:endParaRPr>
          </a:p>
          <a:p>
            <a:endParaRPr lang="en-US" altLang="ja-JP" sz="2400" dirty="0" smtClean="0">
              <a:latin typeface="Arial" charset="0"/>
              <a:ea typeface="Arial Unicode MS" charset="0"/>
              <a:cs typeface="Arial Unicode MS" charset="0"/>
            </a:endParaRPr>
          </a:p>
        </p:txBody>
      </p:sp>
      <p:sp>
        <p:nvSpPr>
          <p:cNvPr id="45061" name="Slide Number Placeholder 5"/>
          <p:cNvSpPr>
            <a:spLocks noGrp="1"/>
          </p:cNvSpPr>
          <p:nvPr>
            <p:ph type="sldNum" sz="quarter" idx="4294967295"/>
          </p:nvPr>
        </p:nvSpPr>
        <p:spPr>
          <a:xfrm>
            <a:off x="6553200" y="64008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3600">
                <a:solidFill>
                  <a:schemeClr val="tx1"/>
                </a:solidFill>
                <a:latin typeface="Arial" charset="0"/>
                <a:ea typeface="ＭＳ Ｐゴシック" charset="0"/>
                <a:cs typeface="Arial Unicode MS" charset="0"/>
              </a:defRPr>
            </a:lvl1pPr>
            <a:lvl2pPr marL="742950" indent="-285750">
              <a:defRPr kumimoji="1" sz="3600">
                <a:solidFill>
                  <a:schemeClr val="tx1"/>
                </a:solidFill>
                <a:latin typeface="Arial" charset="0"/>
                <a:ea typeface="Arial Unicode MS" charset="0"/>
                <a:cs typeface="Arial Unicode MS" charset="0"/>
              </a:defRPr>
            </a:lvl2pPr>
            <a:lvl3pPr marL="1143000" indent="-228600">
              <a:defRPr kumimoji="1" sz="3600">
                <a:solidFill>
                  <a:schemeClr val="tx1"/>
                </a:solidFill>
                <a:latin typeface="Arial" charset="0"/>
                <a:ea typeface="Arial Unicode MS" charset="0"/>
                <a:cs typeface="Arial Unicode MS" charset="0"/>
              </a:defRPr>
            </a:lvl3pPr>
            <a:lvl4pPr marL="1600200" indent="-228600">
              <a:defRPr kumimoji="1" sz="3600">
                <a:solidFill>
                  <a:schemeClr val="tx1"/>
                </a:solidFill>
                <a:latin typeface="Arial" charset="0"/>
                <a:ea typeface="Arial Unicode MS" charset="0"/>
                <a:cs typeface="Arial Unicode MS" charset="0"/>
              </a:defRPr>
            </a:lvl4pPr>
            <a:lvl5pPr marL="2057400" indent="-228600">
              <a:defRPr kumimoji="1" sz="3600">
                <a:solidFill>
                  <a:schemeClr val="tx1"/>
                </a:solidFill>
                <a:latin typeface="Arial" charset="0"/>
                <a:ea typeface="Arial Unicode MS" charset="0"/>
                <a:cs typeface="Arial Unicode MS" charset="0"/>
              </a:defRPr>
            </a:lvl5pPr>
            <a:lvl6pPr marL="25146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29718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34290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38862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fld id="{6D81EF2F-ABC7-264E-837A-2C42D66C4A81}" type="slidenum">
              <a:rPr kumimoji="0" lang="en-US" altLang="ja-JP" sz="1400"/>
              <a:pPr/>
              <a:t>39</a:t>
            </a:fld>
            <a:endParaRPr kumimoji="0" lang="en-US" altLang="ja-JP" sz="1400" dirty="0"/>
          </a:p>
        </p:txBody>
      </p:sp>
      <p:graphicFrame>
        <p:nvGraphicFramePr>
          <p:cNvPr id="8" name="Content Placeholder 7"/>
          <p:cNvGraphicFramePr>
            <a:graphicFrameLocks noGrp="1"/>
          </p:cNvGraphicFramePr>
          <p:nvPr>
            <p:extLst>
              <p:ext uri="{D42A27DB-BD31-4B8C-83A1-F6EECF244321}">
                <p14:modId xmlns:p14="http://schemas.microsoft.com/office/powerpoint/2010/main" val="2470302731"/>
              </p:ext>
            </p:extLst>
          </p:nvPr>
        </p:nvGraphicFramePr>
        <p:xfrm>
          <a:off x="198422" y="956733"/>
          <a:ext cx="8704162" cy="2258842"/>
        </p:xfrm>
        <a:graphic>
          <a:graphicData uri="http://schemas.openxmlformats.org/drawingml/2006/table">
            <a:tbl>
              <a:tblPr firstRow="1">
                <a:tableStyleId>{284E427A-3D55-4303-BF80-6455036E1DE7}</a:tableStyleId>
              </a:tblPr>
              <a:tblGrid>
                <a:gridCol w="971915"/>
                <a:gridCol w="1735884"/>
                <a:gridCol w="2878702"/>
                <a:gridCol w="3117661"/>
              </a:tblGrid>
              <a:tr h="443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year</a:t>
                      </a:r>
                      <a:endParaRPr kumimoji="0" lang="en-US" sz="1400" b="1" i="0" u="none" strike="noStrike" cap="none" normalizeH="0" baseline="0" dirty="0" smtClean="0">
                        <a:ln>
                          <a:noFill/>
                        </a:ln>
                        <a:solidFill>
                          <a:srgbClr val="FFFFFF"/>
                        </a:solidFill>
                        <a:effectLst/>
                        <a:latin typeface="Arial" charset="0"/>
                        <a:cs typeface="Arial Unicode MS"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 9-cell cavities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charset="0"/>
                          <a:cs typeface="Arial Unicode MS" charset="0"/>
                        </a:rPr>
                        <a:t>qualified</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 of Labs reaching 35 MV/m processing</a:t>
                      </a:r>
                      <a:endParaRPr kumimoji="0" lang="en-US" sz="1400" b="1" i="0" u="none" strike="noStrike" cap="none" normalizeH="0" baseline="0" dirty="0" smtClean="0">
                        <a:ln>
                          <a:noFill/>
                        </a:ln>
                        <a:solidFill>
                          <a:srgbClr val="FFFFFF"/>
                        </a:solidFill>
                        <a:effectLst/>
                        <a:latin typeface="Arial" charset="0"/>
                        <a:cs typeface="Arial Unicode MS"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 of Industrial manufacturers reaching 35 MV/m fabrication</a:t>
                      </a:r>
                      <a:endParaRPr kumimoji="0" lang="en-US" sz="1400" b="1" i="0" u="none" strike="noStrike" cap="none" normalizeH="0" baseline="0" dirty="0" smtClean="0">
                        <a:ln>
                          <a:noFill/>
                        </a:ln>
                        <a:solidFill>
                          <a:srgbClr val="FFFFFF"/>
                        </a:solidFill>
                        <a:effectLst/>
                        <a:latin typeface="Arial" charset="0"/>
                        <a:cs typeface="Arial Unicode MS" charset="0"/>
                      </a:endParaRPr>
                    </a:p>
                  </a:txBody>
                  <a:tcPr horzOverflow="overflow"/>
                </a:tc>
              </a:tr>
              <a:tr h="443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2006</a:t>
                      </a:r>
                      <a:endParaRPr kumimoji="0" lang="en-US" sz="1400" b="0" i="0" u="none" strike="noStrike" cap="none" normalizeH="0" baseline="0" dirty="0" smtClean="0">
                        <a:ln>
                          <a:noFill/>
                        </a:ln>
                        <a:solidFill>
                          <a:srgbClr val="000000"/>
                        </a:solidFill>
                        <a:effectLst/>
                        <a:latin typeface="Arial" charset="0"/>
                        <a:cs typeface="Arial Unicode MS" charset="0"/>
                      </a:endParaRP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10</a:t>
                      </a:r>
                      <a:endParaRPr kumimoji="0" lang="en-US" sz="1400" b="0" i="0" u="none" strike="noStrike" cap="none" normalizeH="0" baseline="0" dirty="0" smtClean="0">
                        <a:ln>
                          <a:noFill/>
                        </a:ln>
                        <a:solidFill>
                          <a:srgbClr val="000000"/>
                        </a:solidFill>
                        <a:effectLst/>
                        <a:latin typeface="Arial" charset="0"/>
                        <a:cs typeface="Arial Unicode MS" charset="0"/>
                      </a:endParaRP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DESY</a:t>
                      </a:r>
                      <a:endParaRPr kumimoji="0" lang="en-US" sz="1400" b="0" i="0" u="none" strike="noStrike" cap="none" normalizeH="0" baseline="0" dirty="0" smtClean="0">
                        <a:ln>
                          <a:noFill/>
                        </a:ln>
                        <a:solidFill>
                          <a:srgbClr val="000000"/>
                        </a:solidFill>
                        <a:effectLst/>
                        <a:latin typeface="Arial" charset="0"/>
                        <a:cs typeface="Arial Unicode MS" charset="0"/>
                      </a:endParaRP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rgbClr val="3366FF"/>
                          </a:solidFill>
                          <a:effectLst/>
                        </a:rPr>
                        <a:t>ACCEL, ZANON</a:t>
                      </a:r>
                      <a:endParaRPr kumimoji="0" lang="en-US" sz="1400" b="0" i="0" u="none" strike="noStrike" cap="none" normalizeH="0" baseline="0" dirty="0" smtClean="0">
                        <a:ln>
                          <a:noFill/>
                        </a:ln>
                        <a:solidFill>
                          <a:srgbClr val="3366FF"/>
                        </a:solidFill>
                        <a:effectLst/>
                        <a:latin typeface="Arial" charset="0"/>
                        <a:cs typeface="Arial Unicode MS" charset="0"/>
                      </a:endParaRPr>
                    </a:p>
                  </a:txBody>
                  <a:tcPr horzOverflow="overflow">
                    <a:solidFill>
                      <a:srgbClr val="CCFFCC"/>
                    </a:solidFill>
                  </a:tcPr>
                </a:tc>
              </a:tr>
              <a:tr h="443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2011</a:t>
                      </a:r>
                      <a:endParaRPr kumimoji="0" lang="en-US" sz="1400" b="0" i="0" u="none" strike="noStrike" cap="none" normalizeH="0" baseline="0" dirty="0" smtClean="0">
                        <a:ln>
                          <a:noFill/>
                        </a:ln>
                        <a:solidFill>
                          <a:srgbClr val="000000"/>
                        </a:solidFill>
                        <a:effectLst/>
                        <a:latin typeface="Arial" charset="0"/>
                        <a:cs typeface="Arial Unicode MS" charset="0"/>
                      </a:endParaRP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41</a:t>
                      </a:r>
                      <a:endParaRPr kumimoji="0" lang="en-US" sz="1400" b="0" i="0" u="none" strike="noStrike" cap="none" normalizeH="0" baseline="0" dirty="0" smtClean="0">
                        <a:ln>
                          <a:noFill/>
                        </a:ln>
                        <a:solidFill>
                          <a:srgbClr val="000000"/>
                        </a:solidFill>
                        <a:effectLst/>
                        <a:latin typeface="Arial" charset="0"/>
                        <a:cs typeface="Arial Unicode MS" charset="0"/>
                      </a:endParaRP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DESY, JLAB, FNAL, KEK</a:t>
                      </a: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rgbClr val="3366FF"/>
                          </a:solidFill>
                          <a:effectLst/>
                        </a:rPr>
                        <a:t>RI, ZANON, AES, MHI, </a:t>
                      </a:r>
                    </a:p>
                  </a:txBody>
                  <a:tcPr horzOverflow="overflow">
                    <a:solidFill>
                      <a:srgbClr val="CCFFCC"/>
                    </a:solidFill>
                  </a:tcPr>
                </a:tc>
              </a:tr>
              <a:tr h="704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rgbClr val="FF0000"/>
                          </a:solidFill>
                          <a:effectLst/>
                        </a:rPr>
                        <a:t>2012</a:t>
                      </a:r>
                      <a:endParaRPr kumimoji="0" lang="en-US" sz="1400" b="0" i="0" u="none" strike="noStrike" cap="none" normalizeH="0" baseline="0" dirty="0" smtClean="0">
                        <a:ln>
                          <a:noFill/>
                        </a:ln>
                        <a:solidFill>
                          <a:srgbClr val="FF0000"/>
                        </a:solidFill>
                        <a:effectLst/>
                        <a:latin typeface="Arial" charset="0"/>
                        <a:cs typeface="Arial Unicode MS" charset="0"/>
                      </a:endParaRP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Arial Unicode MS" charset="0"/>
                        </a:rPr>
                        <a:t>(45)</a:t>
                      </a: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rgbClr val="FF0000"/>
                          </a:solidFill>
                          <a:effectLst/>
                        </a:rPr>
                        <a:t>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DESY, JLAB, FNAL, KEK, Cornell</a:t>
                      </a:r>
                    </a:p>
                  </a:txBody>
                  <a:tcPr horzOverflow="overflow">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rgbClr val="FF0000"/>
                          </a:solidFill>
                          <a:effectLst/>
                        </a:rPr>
                        <a:t>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rgbClr val="3366FF"/>
                          </a:solidFill>
                          <a:effectLst/>
                        </a:rPr>
                        <a:t>RI, ZANON, AES, MHI, </a:t>
                      </a:r>
                      <a:r>
                        <a:rPr kumimoji="0" lang="en-US" sz="1400" u="none" strike="noStrike" cap="none" normalizeH="0" baseline="0" dirty="0" err="1" smtClean="0">
                          <a:ln>
                            <a:noFill/>
                          </a:ln>
                          <a:solidFill>
                            <a:srgbClr val="008000"/>
                          </a:solidFill>
                          <a:effectLst/>
                        </a:rPr>
                        <a:t>Hitach</a:t>
                      </a:r>
                      <a:endParaRPr kumimoji="0" lang="en-US" sz="1400" u="none" strike="noStrike" cap="none" normalizeH="0" baseline="0" dirty="0" smtClean="0">
                        <a:ln>
                          <a:noFill/>
                        </a:ln>
                        <a:solidFill>
                          <a:srgbClr val="008000"/>
                        </a:solidFill>
                        <a:effectLst/>
                      </a:endParaRPr>
                    </a:p>
                  </a:txBody>
                  <a:tcPr horzOverflow="overflow">
                    <a:solidFill>
                      <a:srgbClr val="CCFFCC"/>
                    </a:solidFill>
                  </a:tcPr>
                </a:tc>
              </a:tr>
            </a:tbl>
          </a:graphicData>
        </a:graphic>
      </p:graphicFrame>
      <p:sp>
        <p:nvSpPr>
          <p:cNvPr id="2" name="日付プレースホルダー 1"/>
          <p:cNvSpPr>
            <a:spLocks noGrp="1"/>
          </p:cNvSpPr>
          <p:nvPr>
            <p:ph type="dt" sz="half" idx="10"/>
          </p:nvPr>
        </p:nvSpPr>
        <p:spPr/>
        <p:txBody>
          <a:bodyPr/>
          <a:lstStyle/>
          <a:p>
            <a:r>
              <a:rPr lang="en-US" smtClean="0"/>
              <a:t>A. Yamamoto, ASC-2012</a:t>
            </a:r>
            <a:endParaRPr lang="en-US"/>
          </a:p>
        </p:txBody>
      </p:sp>
      <p:sp>
        <p:nvSpPr>
          <p:cNvPr id="3" name="フッター プレースホルダー 2"/>
          <p:cNvSpPr>
            <a:spLocks noGrp="1"/>
          </p:cNvSpPr>
          <p:nvPr>
            <p:ph type="ftr" sz="quarter" idx="11"/>
          </p:nvPr>
        </p:nvSpPr>
        <p:spPr/>
        <p:txBody>
          <a:bodyPr/>
          <a:lstStyle/>
          <a:p>
            <a:r>
              <a:rPr lang="en-US" smtClean="0"/>
              <a:t>Advances in SCRF for ILC</a:t>
            </a:r>
            <a:endParaRPr lang="en-US"/>
          </a:p>
        </p:txBody>
      </p:sp>
    </p:spTree>
    <p:extLst>
      <p:ext uri="{BB962C8B-B14F-4D97-AF65-F5344CB8AC3E}">
        <p14:creationId xmlns:p14="http://schemas.microsoft.com/office/powerpoint/2010/main" val="194827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title"/>
          </p:nvPr>
        </p:nvSpPr>
        <p:spPr/>
        <p:txBody>
          <a:bodyPr/>
          <a:lstStyle/>
          <a:p>
            <a:r>
              <a:rPr lang="en-GB" dirty="0" smtClean="0"/>
              <a:t>LC </a:t>
            </a:r>
            <a:r>
              <a:rPr lang="en-GB" dirty="0"/>
              <a:t>Design Issues</a:t>
            </a:r>
          </a:p>
        </p:txBody>
      </p:sp>
      <p:sp>
        <p:nvSpPr>
          <p:cNvPr id="11" name="Content Placeholder 10"/>
          <p:cNvSpPr>
            <a:spLocks noGrp="1"/>
          </p:cNvSpPr>
          <p:nvPr>
            <p:ph sz="half" idx="1"/>
          </p:nvPr>
        </p:nvSpPr>
        <p:spPr/>
        <p:txBody>
          <a:bodyPr/>
          <a:lstStyle/>
          <a:p>
            <a:r>
              <a:rPr lang="en-US" sz="2400" dirty="0"/>
              <a:t>Energy: </a:t>
            </a:r>
          </a:p>
          <a:p>
            <a:pPr lvl="1"/>
            <a:r>
              <a:rPr lang="en-US" sz="2000" dirty="0"/>
              <a:t>Fill factor</a:t>
            </a:r>
          </a:p>
          <a:p>
            <a:pPr lvl="1"/>
            <a:r>
              <a:rPr lang="en-US" sz="2000" dirty="0">
                <a:solidFill>
                  <a:srgbClr val="FF0000"/>
                </a:solidFill>
              </a:rPr>
              <a:t>Gradient</a:t>
            </a:r>
          </a:p>
          <a:p>
            <a:pPr lvl="1"/>
            <a:r>
              <a:rPr lang="en-US" sz="2000" dirty="0"/>
              <a:t>Length</a:t>
            </a:r>
          </a:p>
          <a:p>
            <a:pPr lvl="0"/>
            <a:r>
              <a:rPr lang="en-US" sz="2400" dirty="0"/>
              <a:t>Power:</a:t>
            </a:r>
          </a:p>
          <a:p>
            <a:pPr lvl="1"/>
            <a:r>
              <a:rPr lang="en-US" sz="2000" dirty="0">
                <a:solidFill>
                  <a:srgbClr val="FF0000"/>
                </a:solidFill>
              </a:rPr>
              <a:t>Efficiency</a:t>
            </a:r>
          </a:p>
          <a:p>
            <a:pPr lvl="1"/>
            <a:r>
              <a:rPr lang="en-US" sz="2000" dirty="0"/>
              <a:t>Utilities</a:t>
            </a:r>
          </a:p>
          <a:p>
            <a:pPr lvl="0"/>
            <a:r>
              <a:rPr lang="en-US" sz="2400" dirty="0"/>
              <a:t>Ultra precision</a:t>
            </a:r>
          </a:p>
          <a:p>
            <a:pPr lvl="1"/>
            <a:r>
              <a:rPr lang="en-US" sz="2000" dirty="0"/>
              <a:t>Instrumentation</a:t>
            </a:r>
          </a:p>
          <a:p>
            <a:pPr lvl="1"/>
            <a:r>
              <a:rPr lang="en-US" sz="2000" dirty="0"/>
              <a:t>Stabilization</a:t>
            </a:r>
          </a:p>
          <a:p>
            <a:pPr lvl="1"/>
            <a:r>
              <a:rPr lang="en-US" sz="2000" dirty="0"/>
              <a:t>Alignment</a:t>
            </a:r>
          </a:p>
          <a:p>
            <a:pPr lvl="1"/>
            <a:r>
              <a:rPr lang="en-US" sz="2000" dirty="0"/>
              <a:t>Control</a:t>
            </a:r>
          </a:p>
          <a:p>
            <a:pPr lvl="1"/>
            <a:r>
              <a:rPr lang="en-US" sz="2000" dirty="0">
                <a:solidFill>
                  <a:srgbClr val="FF0000"/>
                </a:solidFill>
              </a:rPr>
              <a:t>Simulation</a:t>
            </a:r>
          </a:p>
          <a:p>
            <a:endParaRPr lang="en-US" sz="2400" dirty="0"/>
          </a:p>
        </p:txBody>
      </p:sp>
      <p:sp>
        <p:nvSpPr>
          <p:cNvPr id="12" name="Content Placeholder 11"/>
          <p:cNvSpPr>
            <a:spLocks noGrp="1"/>
          </p:cNvSpPr>
          <p:nvPr>
            <p:ph sz="half" idx="2"/>
          </p:nvPr>
        </p:nvSpPr>
        <p:spPr>
          <a:xfrm>
            <a:off x="4572000" y="2338854"/>
            <a:ext cx="3962400" cy="3793926"/>
          </a:xfrm>
        </p:spPr>
        <p:txBody>
          <a:bodyPr/>
          <a:lstStyle/>
          <a:p>
            <a:r>
              <a:rPr lang="en-US" dirty="0" smtClean="0"/>
              <a:t>Efficiency</a:t>
            </a:r>
            <a:r>
              <a:rPr lang="en-US" baseline="0" dirty="0" smtClean="0"/>
              <a:t> 7.5%</a:t>
            </a:r>
          </a:p>
          <a:p>
            <a:r>
              <a:rPr lang="en-US" baseline="0" dirty="0" smtClean="0"/>
              <a:t>Transformer</a:t>
            </a:r>
            <a:r>
              <a:rPr lang="en-US" dirty="0" smtClean="0"/>
              <a:t> </a:t>
            </a:r>
            <a:r>
              <a:rPr lang="en-US" baseline="0" dirty="0" smtClean="0"/>
              <a:t>‘turns’ ratio: 500K</a:t>
            </a:r>
          </a:p>
          <a:p>
            <a:endParaRPr lang="en-US" dirty="0"/>
          </a:p>
          <a:p>
            <a:r>
              <a:rPr lang="en-US" dirty="0" smtClean="0"/>
              <a:t>CW SCRF (CEBAF)</a:t>
            </a:r>
          </a:p>
          <a:p>
            <a:r>
              <a:rPr lang="en-US" dirty="0" smtClean="0"/>
              <a:t>100% efficient RF to beam</a:t>
            </a:r>
          </a:p>
          <a:p>
            <a:pPr lvl="1"/>
            <a:r>
              <a:rPr lang="en-US" dirty="0" smtClean="0"/>
              <a:t>14% overall efficiency</a:t>
            </a:r>
          </a:p>
          <a:p>
            <a:endParaRPr lang="en-US" dirty="0"/>
          </a:p>
          <a:p>
            <a:endParaRPr lang="en-US" dirty="0"/>
          </a:p>
        </p:txBody>
      </p:sp>
      <p:sp>
        <p:nvSpPr>
          <p:cNvPr id="5" name="Slide Number Placeholder 4"/>
          <p:cNvSpPr>
            <a:spLocks noGrp="1"/>
          </p:cNvSpPr>
          <p:nvPr>
            <p:ph type="sldNum" sz="quarter" idx="10"/>
          </p:nvPr>
        </p:nvSpPr>
        <p:spPr>
          <a:prstGeom prst="rect">
            <a:avLst/>
          </a:prstGeom>
        </p:spPr>
        <p:txBody>
          <a:bodyPr/>
          <a:lstStyle/>
          <a:p>
            <a:fld id="{1BF6E662-10C0-8546-80F8-67558EE8B433}" type="slidenum">
              <a:rPr lang="en-GB" smtClean="0"/>
              <a:pPr/>
              <a:t>4</a:t>
            </a:fld>
            <a:endParaRPr lang="en-GB"/>
          </a:p>
        </p:txBody>
      </p:sp>
      <p:sp>
        <p:nvSpPr>
          <p:cNvPr id="4" name="Footer Placeholder 3"/>
          <p:cNvSpPr>
            <a:spLocks noGrp="1"/>
          </p:cNvSpPr>
          <p:nvPr>
            <p:ph type="ftr" sz="quarter" idx="11"/>
          </p:nvPr>
        </p:nvSpPr>
        <p:spPr/>
        <p:txBody>
          <a:bodyPr/>
          <a:lstStyle/>
          <a:p>
            <a:pPr>
              <a:defRPr/>
            </a:pPr>
            <a:r>
              <a:rPr lang="en-GB" dirty="0" smtClean="0"/>
              <a:t>IEEE LC (M. Ross, SLAC)</a:t>
            </a:r>
            <a:endParaRPr lang="en-GB" dirty="0"/>
          </a:p>
        </p:txBody>
      </p:sp>
      <p:graphicFrame>
        <p:nvGraphicFramePr>
          <p:cNvPr id="2" name="Object 1"/>
          <p:cNvGraphicFramePr>
            <a:graphicFrameLocks noChangeAspect="1"/>
          </p:cNvGraphicFramePr>
          <p:nvPr>
            <p:extLst>
              <p:ext uri="{D42A27DB-BD31-4B8C-83A1-F6EECF244321}">
                <p14:modId xmlns:p14="http://schemas.microsoft.com/office/powerpoint/2010/main" val="394394727"/>
              </p:ext>
            </p:extLst>
          </p:nvPr>
        </p:nvGraphicFramePr>
        <p:xfrm>
          <a:off x="3185159" y="1357407"/>
          <a:ext cx="3888983" cy="736860"/>
        </p:xfrm>
        <a:graphic>
          <a:graphicData uri="http://schemas.openxmlformats.org/presentationml/2006/ole">
            <mc:AlternateContent xmlns:mc="http://schemas.openxmlformats.org/markup-compatibility/2006">
              <mc:Choice xmlns:v="urn:schemas-microsoft-com:vml" Requires="v">
                <p:oleObj spid="_x0000_s1111" name="Equation" r:id="rId3" imgW="1206500" imgH="228600" progId="Equation.3">
                  <p:embed/>
                </p:oleObj>
              </mc:Choice>
              <mc:Fallback>
                <p:oleObj name="Equation" r:id="rId3" imgW="1206500" imgH="228600" progId="Equation.3">
                  <p:embed/>
                  <p:pic>
                    <p:nvPicPr>
                      <p:cNvPr id="0" name=""/>
                      <p:cNvPicPr/>
                      <p:nvPr/>
                    </p:nvPicPr>
                    <p:blipFill>
                      <a:blip r:embed="rId4"/>
                      <a:stretch>
                        <a:fillRect/>
                      </a:stretch>
                    </p:blipFill>
                    <p:spPr>
                      <a:xfrm>
                        <a:off x="3185159" y="1357407"/>
                        <a:ext cx="3888983" cy="736860"/>
                      </a:xfrm>
                      <a:prstGeom prst="rect">
                        <a:avLst/>
                      </a:prstGeom>
                    </p:spPr>
                  </p:pic>
                </p:oleObj>
              </mc:Fallback>
            </mc:AlternateContent>
          </a:graphicData>
        </a:graphic>
      </p:graphicFrame>
      <p:sp>
        <p:nvSpPr>
          <p:cNvPr id="3" name="Rectangle 2"/>
          <p:cNvSpPr/>
          <p:nvPr/>
        </p:nvSpPr>
        <p:spPr>
          <a:xfrm>
            <a:off x="4430109" y="4177862"/>
            <a:ext cx="4035973" cy="2175641"/>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1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線矢印コネクタ 50"/>
          <p:cNvCxnSpPr/>
          <p:nvPr/>
        </p:nvCxnSpPr>
        <p:spPr>
          <a:xfrm>
            <a:off x="4555608" y="1297739"/>
            <a:ext cx="0" cy="1376763"/>
          </a:xfrm>
          <a:prstGeom prst="straightConnector1">
            <a:avLst/>
          </a:prstGeom>
          <a:ln w="57150" cmpd="sng">
            <a:solidFill>
              <a:srgbClr val="00009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endCxn id="6" idx="3"/>
          </p:cNvCxnSpPr>
          <p:nvPr/>
        </p:nvCxnSpPr>
        <p:spPr>
          <a:xfrm flipV="1">
            <a:off x="6515899" y="2771144"/>
            <a:ext cx="676256" cy="210896"/>
          </a:xfrm>
          <a:prstGeom prst="straightConnector1">
            <a:avLst/>
          </a:prstGeom>
          <a:ln w="57150" cmpd="sng">
            <a:solidFill>
              <a:srgbClr val="00009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680247" y="125892"/>
            <a:ext cx="8003020" cy="509172"/>
          </a:xfrm>
        </p:spPr>
        <p:txBody>
          <a:bodyPr>
            <a:noAutofit/>
          </a:bodyPr>
          <a:lstStyle/>
          <a:p>
            <a:r>
              <a:rPr kumimoji="1" lang="en-US" altLang="ja-JP" sz="3200" b="1" dirty="0" smtClean="0"/>
              <a:t>ILC-SCRF Industrialization Model </a:t>
            </a:r>
            <a:endParaRPr kumimoji="1" lang="ja-JP" altLang="en-US" sz="3200" b="1" dirty="0"/>
          </a:p>
        </p:txBody>
      </p:sp>
      <p:sp>
        <p:nvSpPr>
          <p:cNvPr id="3" name="コンテンツ プレースホルダー 2"/>
          <p:cNvSpPr>
            <a:spLocks noGrp="1"/>
          </p:cNvSpPr>
          <p:nvPr>
            <p:ph idx="1"/>
          </p:nvPr>
        </p:nvSpPr>
        <p:spPr>
          <a:xfrm>
            <a:off x="103615" y="5252902"/>
            <a:ext cx="3181988" cy="1465145"/>
          </a:xfrm>
          <a:solidFill>
            <a:schemeClr val="accent5">
              <a:lumMod val="40000"/>
              <a:lumOff val="60000"/>
            </a:schemeClr>
          </a:solidFill>
          <a:ln>
            <a:solidFill>
              <a:srgbClr val="3366FF"/>
            </a:solidFill>
          </a:ln>
        </p:spPr>
        <p:txBody>
          <a:bodyPr>
            <a:normAutofit fontScale="92500" lnSpcReduction="10000"/>
          </a:bodyPr>
          <a:lstStyle/>
          <a:p>
            <a:pPr marL="0" indent="0">
              <a:buNone/>
            </a:pPr>
            <a:r>
              <a:rPr lang="en-US" altLang="ja-JP" sz="1400" dirty="0" smtClean="0"/>
              <a:t>Note 1: </a:t>
            </a:r>
          </a:p>
          <a:p>
            <a:pPr marL="0" indent="0">
              <a:buNone/>
            </a:pPr>
            <a:r>
              <a:rPr kumimoji="1" lang="en-US" altLang="ja-JP" sz="1400" dirty="0" smtClean="0"/>
              <a:t>-Regional hub-laboratories are responsible </a:t>
            </a:r>
            <a:r>
              <a:rPr lang="en-US" altLang="ja-JP" sz="1400" dirty="0" smtClean="0"/>
              <a:t>for</a:t>
            </a:r>
            <a:r>
              <a:rPr kumimoji="1" lang="en-US" altLang="ja-JP" sz="1400" dirty="0" smtClean="0"/>
              <a:t> any regional procurement and </a:t>
            </a:r>
            <a:r>
              <a:rPr lang="en-US" altLang="ja-JP" sz="1400" dirty="0" smtClean="0"/>
              <a:t>must</a:t>
            </a:r>
            <a:r>
              <a:rPr kumimoji="1" lang="en-US" altLang="ja-JP" sz="1400" dirty="0" smtClean="0"/>
              <a:t> be </a:t>
            </a:r>
            <a:r>
              <a:rPr kumimoji="1" lang="en-US" altLang="ja-JP" sz="1400" dirty="0" smtClean="0">
                <a:solidFill>
                  <a:srgbClr val="FF6600"/>
                </a:solidFill>
              </a:rPr>
              <a:t>open </a:t>
            </a:r>
            <a:r>
              <a:rPr kumimoji="1" lang="en-US" altLang="ja-JP" sz="1400" dirty="0" smtClean="0">
                <a:solidFill>
                  <a:srgbClr val="000000"/>
                </a:solidFill>
              </a:rPr>
              <a:t>for</a:t>
            </a:r>
            <a:r>
              <a:rPr kumimoji="1" lang="en-US" altLang="ja-JP" sz="1400" dirty="0" smtClean="0">
                <a:solidFill>
                  <a:srgbClr val="FF6600"/>
                </a:solidFill>
              </a:rPr>
              <a:t> world-wide </a:t>
            </a:r>
            <a:r>
              <a:rPr kumimoji="1" lang="en-US" altLang="ja-JP" sz="1400" dirty="0" smtClean="0">
                <a:solidFill>
                  <a:srgbClr val="000000"/>
                </a:solidFill>
              </a:rPr>
              <a:t>industry participation </a:t>
            </a:r>
          </a:p>
          <a:p>
            <a:pPr marL="0" indent="0">
              <a:buNone/>
            </a:pPr>
            <a:r>
              <a:rPr lang="en-US" altLang="ja-JP" sz="1400" dirty="0" smtClean="0"/>
              <a:t>- Industry may deliver to any region’s laboratory through procurements  above</a:t>
            </a:r>
            <a:r>
              <a:rPr kumimoji="1" lang="en-US" altLang="ja-JP" sz="1400" dirty="0" smtClean="0"/>
              <a:t> </a:t>
            </a:r>
            <a:endParaRPr kumimoji="1" lang="ja-JP" altLang="en-US" sz="1400" dirty="0"/>
          </a:p>
        </p:txBody>
      </p:sp>
      <p:sp>
        <p:nvSpPr>
          <p:cNvPr id="4" name="円/楕円 3"/>
          <p:cNvSpPr/>
          <p:nvPr/>
        </p:nvSpPr>
        <p:spPr>
          <a:xfrm>
            <a:off x="2001707" y="1860403"/>
            <a:ext cx="5673801" cy="3273594"/>
          </a:xfrm>
          <a:prstGeom prst="ellipse">
            <a:avLst/>
          </a:prstGeom>
          <a:noFill/>
          <a:ln w="19050" cmpd="sng">
            <a:solidFill>
              <a:srgbClr val="3366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1" lang="ja-JP" altLang="en-US" sz="1800" b="0">
              <a:solidFill>
                <a:prstClr val="white"/>
              </a:solidFill>
            </a:endParaRPr>
          </a:p>
        </p:txBody>
      </p:sp>
      <p:sp>
        <p:nvSpPr>
          <p:cNvPr id="6" name="フローチャート: 結合子 5"/>
          <p:cNvSpPr/>
          <p:nvPr/>
        </p:nvSpPr>
        <p:spPr>
          <a:xfrm>
            <a:off x="6945943" y="1931361"/>
            <a:ext cx="1681244" cy="983867"/>
          </a:xfrm>
          <a:prstGeom prst="flowChartConnector">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800" b="0" dirty="0" smtClean="0">
                <a:solidFill>
                  <a:srgbClr val="FFFFFF"/>
                </a:solidFill>
              </a:rPr>
              <a:t>Regional Hub-Lab:</a:t>
            </a:r>
          </a:p>
          <a:p>
            <a:pPr algn="ctr" defTabSz="457200" eaLnBrk="1" fontAlgn="auto" hangingPunct="1">
              <a:spcBef>
                <a:spcPts val="0"/>
              </a:spcBef>
              <a:spcAft>
                <a:spcPts val="0"/>
              </a:spcAft>
            </a:pPr>
            <a:r>
              <a:rPr kumimoji="1" lang="en-US" altLang="ja-JP" sz="1800" b="0" dirty="0" smtClean="0">
                <a:solidFill>
                  <a:srgbClr val="FFFFFF"/>
                </a:solidFill>
              </a:rPr>
              <a:t>E, &amp; … </a:t>
            </a:r>
            <a:endParaRPr kumimoji="1" lang="ja-JP" altLang="en-US" sz="1800" b="0" dirty="0">
              <a:solidFill>
                <a:srgbClr val="FFFFFF"/>
              </a:solidFill>
            </a:endParaRPr>
          </a:p>
        </p:txBody>
      </p:sp>
      <p:sp>
        <p:nvSpPr>
          <p:cNvPr id="7" name="フローチャート: 結合子 6"/>
          <p:cNvSpPr/>
          <p:nvPr/>
        </p:nvSpPr>
        <p:spPr>
          <a:xfrm>
            <a:off x="1153928" y="1876137"/>
            <a:ext cx="1681244" cy="983867"/>
          </a:xfrm>
          <a:prstGeom prst="flowChartConnector">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800" b="0" dirty="0" smtClean="0">
                <a:solidFill>
                  <a:srgbClr val="FFFFFF"/>
                </a:solidFill>
              </a:rPr>
              <a:t>Regional Hub-Lab:</a:t>
            </a:r>
          </a:p>
          <a:p>
            <a:pPr algn="ctr" defTabSz="457200" eaLnBrk="1" fontAlgn="auto" hangingPunct="1">
              <a:spcBef>
                <a:spcPts val="0"/>
              </a:spcBef>
              <a:spcAft>
                <a:spcPts val="0"/>
              </a:spcAft>
            </a:pPr>
            <a:r>
              <a:rPr kumimoji="1" lang="en-US" altLang="ja-JP" sz="1800" b="0" dirty="0">
                <a:solidFill>
                  <a:srgbClr val="FFFFFF"/>
                </a:solidFill>
              </a:rPr>
              <a:t>A</a:t>
            </a:r>
            <a:r>
              <a:rPr kumimoji="1" lang="en-US" altLang="ja-JP" sz="1800" b="0" dirty="0" smtClean="0">
                <a:solidFill>
                  <a:srgbClr val="FFFFFF"/>
                </a:solidFill>
              </a:rPr>
              <a:t> </a:t>
            </a:r>
            <a:endParaRPr kumimoji="1" lang="ja-JP" altLang="en-US" sz="1800" b="0" dirty="0">
              <a:solidFill>
                <a:srgbClr val="FFFFFF"/>
              </a:solidFill>
            </a:endParaRPr>
          </a:p>
        </p:txBody>
      </p:sp>
      <p:sp>
        <p:nvSpPr>
          <p:cNvPr id="8" name="フローチャート: 結合子 7"/>
          <p:cNvSpPr/>
          <p:nvPr/>
        </p:nvSpPr>
        <p:spPr>
          <a:xfrm>
            <a:off x="1153928" y="4087487"/>
            <a:ext cx="1681244" cy="983867"/>
          </a:xfrm>
          <a:prstGeom prst="flowChartConnector">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800" b="0" dirty="0" smtClean="0">
                <a:solidFill>
                  <a:srgbClr val="FFFFFF"/>
                </a:solidFill>
              </a:rPr>
              <a:t>Regional Hub-Lab:</a:t>
            </a:r>
          </a:p>
          <a:p>
            <a:pPr algn="ctr" defTabSz="457200" eaLnBrk="1" fontAlgn="auto" hangingPunct="1">
              <a:spcBef>
                <a:spcPts val="0"/>
              </a:spcBef>
              <a:spcAft>
                <a:spcPts val="0"/>
              </a:spcAft>
            </a:pPr>
            <a:r>
              <a:rPr kumimoji="1" lang="en-US" altLang="ja-JP" sz="1800" b="0" dirty="0">
                <a:solidFill>
                  <a:srgbClr val="FFFFFF"/>
                </a:solidFill>
              </a:rPr>
              <a:t>B</a:t>
            </a:r>
            <a:r>
              <a:rPr kumimoji="1" lang="en-US" altLang="ja-JP" sz="1800" b="0" dirty="0" smtClean="0">
                <a:solidFill>
                  <a:srgbClr val="FFFFFF"/>
                </a:solidFill>
              </a:rPr>
              <a:t> </a:t>
            </a:r>
            <a:endParaRPr kumimoji="1" lang="ja-JP" altLang="en-US" sz="1800" b="0" dirty="0">
              <a:solidFill>
                <a:srgbClr val="FFFFFF"/>
              </a:solidFill>
            </a:endParaRPr>
          </a:p>
        </p:txBody>
      </p:sp>
      <p:sp>
        <p:nvSpPr>
          <p:cNvPr id="9" name="フローチャート: 結合子 8"/>
          <p:cNvSpPr/>
          <p:nvPr/>
        </p:nvSpPr>
        <p:spPr>
          <a:xfrm>
            <a:off x="6988218" y="3963233"/>
            <a:ext cx="1681244" cy="983867"/>
          </a:xfrm>
          <a:prstGeom prst="flowChartConnector">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800" b="0" dirty="0" smtClean="0">
                <a:solidFill>
                  <a:srgbClr val="FFFFFF"/>
                </a:solidFill>
              </a:rPr>
              <a:t>Regional Hub-Lab:</a:t>
            </a:r>
          </a:p>
          <a:p>
            <a:pPr algn="ctr" defTabSz="457200" eaLnBrk="1" fontAlgn="auto" hangingPunct="1">
              <a:spcBef>
                <a:spcPts val="0"/>
              </a:spcBef>
              <a:spcAft>
                <a:spcPts val="0"/>
              </a:spcAft>
            </a:pPr>
            <a:r>
              <a:rPr kumimoji="1" lang="en-US" altLang="ja-JP" sz="1800" b="0" dirty="0">
                <a:solidFill>
                  <a:srgbClr val="FFFFFF"/>
                </a:solidFill>
              </a:rPr>
              <a:t>D</a:t>
            </a:r>
            <a:r>
              <a:rPr kumimoji="1" lang="en-US" altLang="ja-JP" sz="1800" b="0" dirty="0" smtClean="0">
                <a:solidFill>
                  <a:srgbClr val="FFFFFF"/>
                </a:solidFill>
              </a:rPr>
              <a:t> </a:t>
            </a:r>
            <a:endParaRPr kumimoji="1" lang="ja-JP" altLang="en-US" sz="1800" b="0" dirty="0">
              <a:solidFill>
                <a:srgbClr val="FFFFFF"/>
              </a:solidFill>
            </a:endParaRPr>
          </a:p>
        </p:txBody>
      </p:sp>
      <p:sp>
        <p:nvSpPr>
          <p:cNvPr id="15" name="フローチャート: 結合子 14"/>
          <p:cNvSpPr/>
          <p:nvPr/>
        </p:nvSpPr>
        <p:spPr>
          <a:xfrm>
            <a:off x="2788585" y="2623092"/>
            <a:ext cx="4017217" cy="1780940"/>
          </a:xfrm>
          <a:prstGeom prst="flowChartConnector">
            <a:avLst/>
          </a:prstGeom>
          <a:solidFill>
            <a:srgbClr val="FFFF00">
              <a:alpha val="41000"/>
            </a:srgbClr>
          </a:solid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600" b="0" dirty="0" smtClean="0">
                <a:solidFill>
                  <a:srgbClr val="000000"/>
                </a:solidFill>
              </a:rPr>
              <a:t>World-wide</a:t>
            </a:r>
          </a:p>
          <a:p>
            <a:pPr algn="ctr" defTabSz="457200" eaLnBrk="1" fontAlgn="auto" hangingPunct="1">
              <a:spcBef>
                <a:spcPts val="0"/>
              </a:spcBef>
              <a:spcAft>
                <a:spcPts val="0"/>
              </a:spcAft>
            </a:pPr>
            <a:r>
              <a:rPr kumimoji="1" lang="en-US" altLang="ja-JP" sz="1600" b="0" dirty="0" smtClean="0">
                <a:solidFill>
                  <a:srgbClr val="000000"/>
                </a:solidFill>
              </a:rPr>
              <a:t>Industry responsible for</a:t>
            </a:r>
          </a:p>
          <a:p>
            <a:pPr algn="ctr" defTabSz="457200" eaLnBrk="1" fontAlgn="auto" hangingPunct="1">
              <a:spcBef>
                <a:spcPts val="0"/>
              </a:spcBef>
              <a:spcAft>
                <a:spcPts val="0"/>
              </a:spcAft>
            </a:pPr>
            <a:r>
              <a:rPr kumimoji="1" lang="en-US" altLang="ja-JP" sz="1600" dirty="0" smtClean="0">
                <a:solidFill>
                  <a:srgbClr val="FF0000"/>
                </a:solidFill>
              </a:rPr>
              <a:t>‘Build-to-Print’ manufacturing</a:t>
            </a:r>
          </a:p>
          <a:p>
            <a:pPr algn="ctr" defTabSz="457200" eaLnBrk="1" fontAlgn="auto" hangingPunct="1">
              <a:spcBef>
                <a:spcPts val="0"/>
              </a:spcBef>
              <a:spcAft>
                <a:spcPts val="0"/>
              </a:spcAft>
            </a:pPr>
            <a:r>
              <a:rPr kumimoji="1" lang="en-US" altLang="ja-JP" sz="1600" b="0" dirty="0">
                <a:solidFill>
                  <a:srgbClr val="008000"/>
                </a:solidFill>
              </a:rPr>
              <a:t>b</a:t>
            </a:r>
            <a:r>
              <a:rPr kumimoji="1" lang="en-US" altLang="ja-JP" sz="1600" b="0" dirty="0" smtClean="0">
                <a:solidFill>
                  <a:srgbClr val="008000"/>
                </a:solidFill>
              </a:rPr>
              <a:t>y </a:t>
            </a:r>
          </a:p>
          <a:p>
            <a:pPr algn="ctr" defTabSz="457200" eaLnBrk="1" fontAlgn="auto" hangingPunct="1">
              <a:spcBef>
                <a:spcPts val="0"/>
              </a:spcBef>
              <a:spcAft>
                <a:spcPts val="0"/>
              </a:spcAft>
            </a:pPr>
            <a:r>
              <a:rPr kumimoji="1" lang="en-US" altLang="ja-JP" sz="1600" b="0" dirty="0" smtClean="0">
                <a:solidFill>
                  <a:srgbClr val="008000"/>
                </a:solidFill>
              </a:rPr>
              <a:t>Cavity/</a:t>
            </a:r>
            <a:r>
              <a:rPr kumimoji="1" lang="en-US" altLang="ja-JP" sz="1600" b="0" dirty="0" err="1" smtClean="0">
                <a:solidFill>
                  <a:srgbClr val="008000"/>
                </a:solidFill>
              </a:rPr>
              <a:t>Cryomodule</a:t>
            </a:r>
            <a:r>
              <a:rPr kumimoji="1" lang="en-US" altLang="ja-JP" sz="1600" b="0" dirty="0" smtClean="0">
                <a:solidFill>
                  <a:srgbClr val="008000"/>
                </a:solidFill>
              </a:rPr>
              <a:t> Fabricators </a:t>
            </a:r>
          </a:p>
          <a:p>
            <a:pPr algn="ctr" defTabSz="457200" eaLnBrk="1" fontAlgn="auto" hangingPunct="1">
              <a:spcBef>
                <a:spcPts val="0"/>
              </a:spcBef>
              <a:spcAft>
                <a:spcPts val="0"/>
              </a:spcAft>
            </a:pPr>
            <a:r>
              <a:rPr kumimoji="1" lang="en-US" altLang="ja-JP" sz="1600" b="0" dirty="0" smtClean="0">
                <a:solidFill>
                  <a:srgbClr val="008000"/>
                </a:solidFill>
              </a:rPr>
              <a:t>Sub-component Suppliers</a:t>
            </a:r>
          </a:p>
          <a:p>
            <a:pPr algn="ctr" defTabSz="457200" eaLnBrk="1" fontAlgn="auto" hangingPunct="1">
              <a:spcBef>
                <a:spcPts val="0"/>
              </a:spcBef>
              <a:spcAft>
                <a:spcPts val="0"/>
              </a:spcAft>
            </a:pPr>
            <a:r>
              <a:rPr kumimoji="1" lang="en-US" altLang="ja-JP" sz="1600" b="0" dirty="0" smtClean="0">
                <a:solidFill>
                  <a:srgbClr val="008000"/>
                </a:solidFill>
              </a:rPr>
              <a:t>Material Venders</a:t>
            </a:r>
          </a:p>
        </p:txBody>
      </p:sp>
      <p:sp>
        <p:nvSpPr>
          <p:cNvPr id="20" name="角丸四角形 19"/>
          <p:cNvSpPr/>
          <p:nvPr/>
        </p:nvSpPr>
        <p:spPr>
          <a:xfrm>
            <a:off x="2862782" y="730265"/>
            <a:ext cx="3768729" cy="567474"/>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3200" b="0" dirty="0" smtClean="0">
                <a:solidFill>
                  <a:prstClr val="white"/>
                </a:solidFill>
              </a:rPr>
              <a:t>ILC Host-Lab</a:t>
            </a:r>
            <a:r>
              <a:rPr kumimoji="1" lang="en-US" altLang="ja-JP" sz="1800" b="0" dirty="0" smtClean="0">
                <a:solidFill>
                  <a:prstClr val="white"/>
                </a:solidFill>
              </a:rPr>
              <a:t> </a:t>
            </a:r>
            <a:endParaRPr kumimoji="1" lang="ja-JP" altLang="en-US" sz="1800" b="0" dirty="0">
              <a:solidFill>
                <a:prstClr val="white"/>
              </a:solidFill>
            </a:endParaRPr>
          </a:p>
        </p:txBody>
      </p:sp>
      <p:sp>
        <p:nvSpPr>
          <p:cNvPr id="22" name="フローチャート: 結合子 21"/>
          <p:cNvSpPr/>
          <p:nvPr/>
        </p:nvSpPr>
        <p:spPr>
          <a:xfrm>
            <a:off x="3216534" y="4786100"/>
            <a:ext cx="3285560" cy="1882072"/>
          </a:xfrm>
          <a:prstGeom prst="flowChartConnector">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800" b="0" dirty="0" smtClean="0">
                <a:solidFill>
                  <a:srgbClr val="FFFFFF"/>
                </a:solidFill>
              </a:rPr>
              <a:t>Regional Hub-Lab:</a:t>
            </a:r>
          </a:p>
          <a:p>
            <a:pPr algn="ctr" defTabSz="457200" eaLnBrk="1" fontAlgn="auto" hangingPunct="1">
              <a:spcBef>
                <a:spcPts val="0"/>
              </a:spcBef>
              <a:spcAft>
                <a:spcPts val="0"/>
              </a:spcAft>
            </a:pPr>
            <a:r>
              <a:rPr kumimoji="1" lang="en-US" altLang="ja-JP" sz="1800" b="0" dirty="0" smtClean="0">
                <a:solidFill>
                  <a:srgbClr val="FFFFFF"/>
                </a:solidFill>
              </a:rPr>
              <a:t>C: </a:t>
            </a:r>
            <a:r>
              <a:rPr kumimoji="1" lang="en-US" altLang="ja-JP" sz="1800" dirty="0" smtClean="0">
                <a:solidFill>
                  <a:srgbClr val="FFFF00"/>
                </a:solidFill>
              </a:rPr>
              <a:t>responsible for </a:t>
            </a:r>
          </a:p>
          <a:p>
            <a:pPr algn="ctr" defTabSz="457200" eaLnBrk="1" fontAlgn="auto" hangingPunct="1">
              <a:spcBef>
                <a:spcPts val="0"/>
              </a:spcBef>
              <a:spcAft>
                <a:spcPts val="0"/>
              </a:spcAft>
            </a:pPr>
            <a:r>
              <a:rPr kumimoji="1" lang="en-US" altLang="ja-JP" sz="1800" dirty="0" smtClean="0">
                <a:solidFill>
                  <a:srgbClr val="FFFF00"/>
                </a:solidFill>
              </a:rPr>
              <a:t>Hosting System Test  and</a:t>
            </a:r>
          </a:p>
          <a:p>
            <a:pPr algn="ctr" defTabSz="457200" eaLnBrk="1" fontAlgn="auto" hangingPunct="1">
              <a:spcBef>
                <a:spcPts val="0"/>
              </a:spcBef>
              <a:spcAft>
                <a:spcPts val="0"/>
              </a:spcAft>
            </a:pPr>
            <a:r>
              <a:rPr kumimoji="1" lang="en-US" altLang="ja-JP" sz="1800" dirty="0" smtClean="0">
                <a:solidFill>
                  <a:srgbClr val="FF6600"/>
                </a:solidFill>
              </a:rPr>
              <a:t>Gradient Performance</a:t>
            </a:r>
          </a:p>
        </p:txBody>
      </p:sp>
      <p:sp>
        <p:nvSpPr>
          <p:cNvPr id="24" name="角丸四角形 23"/>
          <p:cNvSpPr/>
          <p:nvPr/>
        </p:nvSpPr>
        <p:spPr>
          <a:xfrm>
            <a:off x="3409802" y="1505362"/>
            <a:ext cx="2595315" cy="731165"/>
          </a:xfrm>
          <a:prstGeom prst="roundRect">
            <a:avLst>
              <a:gd name="adj" fmla="val 21532"/>
            </a:avLst>
          </a:prstGeom>
          <a:solidFill>
            <a:srgbClr val="CCFFCC">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kumimoji="1" lang="en-US" altLang="ja-JP" sz="1800" b="0" dirty="0" smtClean="0">
                <a:solidFill>
                  <a:prstClr val="black"/>
                </a:solidFill>
              </a:rPr>
              <a:t>Technical Coordination</a:t>
            </a:r>
          </a:p>
          <a:p>
            <a:pPr algn="ctr" defTabSz="457200" eaLnBrk="1" fontAlgn="auto" hangingPunct="1">
              <a:spcBef>
                <a:spcPts val="0"/>
              </a:spcBef>
              <a:spcAft>
                <a:spcPts val="0"/>
              </a:spcAft>
            </a:pPr>
            <a:r>
              <a:rPr kumimoji="1" lang="en-US" altLang="ja-JP" sz="1800" b="0" dirty="0" smtClean="0">
                <a:solidFill>
                  <a:prstClr val="black"/>
                </a:solidFill>
              </a:rPr>
              <a:t>(for Lab- Consortium) </a:t>
            </a:r>
          </a:p>
        </p:txBody>
      </p:sp>
      <p:cxnSp>
        <p:nvCxnSpPr>
          <p:cNvPr id="31" name="直線矢印コネクタ 30"/>
          <p:cNvCxnSpPr/>
          <p:nvPr/>
        </p:nvCxnSpPr>
        <p:spPr>
          <a:xfrm flipV="1">
            <a:off x="2708889" y="4087487"/>
            <a:ext cx="676256" cy="210896"/>
          </a:xfrm>
          <a:prstGeom prst="straightConnector1">
            <a:avLst/>
          </a:prstGeom>
          <a:ln w="57150" cmpd="sng">
            <a:solidFill>
              <a:srgbClr val="00009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2664343" y="2688308"/>
            <a:ext cx="671135" cy="209403"/>
          </a:xfrm>
          <a:prstGeom prst="straightConnector1">
            <a:avLst/>
          </a:prstGeom>
          <a:ln w="57150" cmpd="sng">
            <a:solidFill>
              <a:srgbClr val="00009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6631511" y="3865606"/>
            <a:ext cx="602919" cy="241711"/>
          </a:xfrm>
          <a:prstGeom prst="straightConnector1">
            <a:avLst/>
          </a:prstGeom>
          <a:ln w="57150" cmpd="sng">
            <a:solidFill>
              <a:srgbClr val="00009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a:off x="4845509" y="4395025"/>
            <a:ext cx="0" cy="391075"/>
          </a:xfrm>
          <a:prstGeom prst="straightConnector1">
            <a:avLst/>
          </a:prstGeom>
          <a:ln w="57150" cmpd="sng">
            <a:solidFill>
              <a:srgbClr val="00009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a:off x="4845509" y="1290098"/>
            <a:ext cx="0" cy="215264"/>
          </a:xfrm>
          <a:prstGeom prst="straightConnector1">
            <a:avLst/>
          </a:prstGeom>
          <a:ln w="12700" cmpd="sng">
            <a:solidFill>
              <a:srgbClr val="00009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a:off x="6795447" y="5985805"/>
            <a:ext cx="687290" cy="13805"/>
          </a:xfrm>
          <a:prstGeom prst="straightConnector1">
            <a:avLst/>
          </a:prstGeom>
          <a:ln w="57150" cmpd="sng">
            <a:solidFill>
              <a:srgbClr val="00009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8" name="テキスト ボックス 77"/>
          <p:cNvSpPr txBox="1"/>
          <p:nvPr/>
        </p:nvSpPr>
        <p:spPr>
          <a:xfrm>
            <a:off x="7538137" y="5635474"/>
            <a:ext cx="1544012" cy="523220"/>
          </a:xfrm>
          <a:prstGeom prst="rect">
            <a:avLst/>
          </a:prstGeom>
          <a:noFill/>
        </p:spPr>
        <p:txBody>
          <a:bodyPr wrap="none" rtlCol="0">
            <a:spAutoFit/>
          </a:bodyPr>
          <a:lstStyle/>
          <a:p>
            <a:pPr defTabSz="457200" eaLnBrk="1" fontAlgn="auto" hangingPunct="1">
              <a:spcBef>
                <a:spcPts val="0"/>
              </a:spcBef>
              <a:spcAft>
                <a:spcPts val="0"/>
              </a:spcAft>
            </a:pPr>
            <a:r>
              <a:rPr kumimoji="1" lang="en-US" altLang="ja-JP" sz="1400" b="0" dirty="0" smtClean="0">
                <a:solidFill>
                  <a:prstClr val="black"/>
                </a:solidFill>
                <a:latin typeface="Calibri"/>
                <a:ea typeface="ＭＳ Ｐゴシック"/>
                <a:cs typeface="+mn-cs"/>
              </a:rPr>
              <a:t>: Coordination link </a:t>
            </a:r>
          </a:p>
          <a:p>
            <a:pPr defTabSz="457200" eaLnBrk="1" fontAlgn="auto" hangingPunct="1">
              <a:spcBef>
                <a:spcPts val="0"/>
              </a:spcBef>
              <a:spcAft>
                <a:spcPts val="0"/>
              </a:spcAft>
            </a:pPr>
            <a:r>
              <a:rPr kumimoji="1" lang="en-US" altLang="ja-JP" sz="1400" b="0" dirty="0" smtClean="0">
                <a:solidFill>
                  <a:prstClr val="black"/>
                </a:solidFill>
                <a:latin typeface="Calibri"/>
                <a:ea typeface="ＭＳ Ｐゴシック"/>
                <a:cs typeface="+mn-cs"/>
              </a:rPr>
              <a:t>: Procurement link </a:t>
            </a:r>
            <a:endParaRPr kumimoji="1" lang="ja-JP" altLang="en-US" sz="1400" b="0" dirty="0">
              <a:solidFill>
                <a:prstClr val="black"/>
              </a:solidFill>
              <a:latin typeface="Calibri"/>
              <a:ea typeface="ＭＳ Ｐゴシック"/>
              <a:cs typeface="+mn-cs"/>
            </a:endParaRPr>
          </a:p>
        </p:txBody>
      </p:sp>
      <p:cxnSp>
        <p:nvCxnSpPr>
          <p:cNvPr id="79" name="直線矢印コネクタ 78"/>
          <p:cNvCxnSpPr/>
          <p:nvPr/>
        </p:nvCxnSpPr>
        <p:spPr>
          <a:xfrm>
            <a:off x="6805802" y="5793062"/>
            <a:ext cx="687290" cy="13805"/>
          </a:xfrm>
          <a:prstGeom prst="straightConnector1">
            <a:avLst/>
          </a:prstGeom>
          <a:ln w="12700" cmpd="sng">
            <a:solidFill>
              <a:srgbClr val="00009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4294967295"/>
          </p:nvPr>
        </p:nvSpPr>
        <p:spPr>
          <a:xfrm>
            <a:off x="6553200" y="6356350"/>
            <a:ext cx="2133600" cy="365125"/>
          </a:xfrm>
          <a:prstGeom prst="rect">
            <a:avLst/>
          </a:prstGeom>
        </p:spPr>
        <p:txBody>
          <a:bodyPr/>
          <a:lstStyle/>
          <a:p>
            <a:fld id="{0883FDE6-6AE0-FE4B-89B8-693E147F5454}" type="slidenum">
              <a:rPr lang="ja-JP" altLang="en-US" smtClean="0">
                <a:solidFill>
                  <a:prstClr val="black">
                    <a:tint val="75000"/>
                  </a:prstClr>
                </a:solidFill>
              </a:rPr>
              <a:pPr/>
              <a:t>40</a:t>
            </a:fld>
            <a:endParaRPr lang="ja-JP" altLang="en-US">
              <a:solidFill>
                <a:prstClr val="black">
                  <a:tint val="75000"/>
                </a:prstClr>
              </a:solidFill>
            </a:endParaRPr>
          </a:p>
        </p:txBody>
      </p:sp>
      <p:sp>
        <p:nvSpPr>
          <p:cNvPr id="26" name="Slide Number Placeholder 3"/>
          <p:cNvSpPr>
            <a:spLocks noGrp="1"/>
          </p:cNvSpPr>
          <p:nvPr>
            <p:ph type="sldNum" sz="quarter" idx="10"/>
          </p:nvPr>
        </p:nvSpPr>
        <p:spPr>
          <a:xfrm>
            <a:off x="6553200" y="6356350"/>
            <a:ext cx="1676400" cy="365125"/>
          </a:xfrm>
        </p:spPr>
        <p:txBody>
          <a:bodyPr/>
          <a:lstStyle/>
          <a:p>
            <a:fld id="{46D7A3A9-117E-4EF5-82A3-3CC7D0AB76B5}" type="slidenum">
              <a:rPr lang="en-US" smtClean="0"/>
              <a:pPr/>
              <a:t>40</a:t>
            </a:fld>
            <a:endParaRPr lang="en-US" dirty="0"/>
          </a:p>
        </p:txBody>
      </p:sp>
      <p:sp>
        <p:nvSpPr>
          <p:cNvPr id="27" name="Footer Placeholder 4"/>
          <p:cNvSpPr>
            <a:spLocks noGrp="1"/>
          </p:cNvSpPr>
          <p:nvPr>
            <p:ph type="ftr" sz="quarter" idx="11"/>
          </p:nvPr>
        </p:nvSpPr>
        <p:spPr>
          <a:xfrm>
            <a:off x="2743200" y="6356350"/>
            <a:ext cx="3657600" cy="365125"/>
          </a:xfrm>
        </p:spPr>
        <p:txBody>
          <a:bodyPr/>
          <a:lstStyle/>
          <a:p>
            <a:r>
              <a:rPr lang="en-US" smtClean="0"/>
              <a:t>IEEE LC (M. Ross, SLAC)</a:t>
            </a:r>
            <a:endParaRPr lang="en-US" dirty="0"/>
          </a:p>
        </p:txBody>
      </p:sp>
    </p:spTree>
    <p:extLst>
      <p:ext uri="{BB962C8B-B14F-4D97-AF65-F5344CB8AC3E}">
        <p14:creationId xmlns:p14="http://schemas.microsoft.com/office/powerpoint/2010/main" val="93131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0196"/>
          <a:stretch/>
        </p:blipFill>
        <p:spPr>
          <a:xfrm>
            <a:off x="2064007" y="0"/>
            <a:ext cx="7079993" cy="2729753"/>
          </a:xfrm>
          <a:prstGeom prst="rect">
            <a:avLst/>
          </a:prstGeom>
          <a:ln w="57150">
            <a:solidFill>
              <a:srgbClr val="FF0000"/>
            </a:solidFill>
          </a:ln>
        </p:spPr>
      </p:pic>
      <p:sp>
        <p:nvSpPr>
          <p:cNvPr id="2" name="Title 1"/>
          <p:cNvSpPr>
            <a:spLocks noGrp="1"/>
          </p:cNvSpPr>
          <p:nvPr>
            <p:ph type="title"/>
          </p:nvPr>
        </p:nvSpPr>
        <p:spPr>
          <a:xfrm>
            <a:off x="0" y="157660"/>
            <a:ext cx="2238703" cy="838200"/>
          </a:xfrm>
        </p:spPr>
        <p:txBody>
          <a:bodyPr/>
          <a:lstStyle/>
          <a:p>
            <a:r>
              <a:rPr lang="en-US" dirty="0" smtClean="0"/>
              <a:t>Industry Groups</a:t>
            </a:r>
            <a:endParaRPr lang="en-US" dirty="0"/>
          </a:p>
        </p:txBody>
      </p:sp>
      <p:sp>
        <p:nvSpPr>
          <p:cNvPr id="4" name="Slide Number Placeholder 3"/>
          <p:cNvSpPr>
            <a:spLocks noGrp="1"/>
          </p:cNvSpPr>
          <p:nvPr>
            <p:ph type="sldNum" sz="quarter" idx="10"/>
          </p:nvPr>
        </p:nvSpPr>
        <p:spPr/>
        <p:txBody>
          <a:bodyPr/>
          <a:lstStyle/>
          <a:p>
            <a:fld id="{46D7A3A9-117E-4EF5-82A3-3CC7D0AB76B5}"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smtClean="0"/>
              <a:t>IEEE LC (M. Ross, SLAC)</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3429000"/>
            <a:ext cx="7908180" cy="3429000"/>
          </a:xfrm>
          <a:prstGeom prst="rect">
            <a:avLst/>
          </a:prstGeom>
          <a:ln w="57150">
            <a:solidFill>
              <a:srgbClr val="FF0000"/>
            </a:solidFill>
          </a:ln>
        </p:spPr>
      </p:pic>
      <p:sp>
        <p:nvSpPr>
          <p:cNvPr id="3" name="Content Placeholder 2"/>
          <p:cNvSpPr>
            <a:spLocks noGrp="1"/>
          </p:cNvSpPr>
          <p:nvPr>
            <p:ph idx="1"/>
          </p:nvPr>
        </p:nvSpPr>
        <p:spPr>
          <a:xfrm>
            <a:off x="5526741" y="2886635"/>
            <a:ext cx="3617259" cy="1335741"/>
          </a:xfrm>
          <a:solidFill>
            <a:schemeClr val="bg1"/>
          </a:solidFill>
        </p:spPr>
        <p:txBody>
          <a:bodyPr/>
          <a:lstStyle/>
          <a:p>
            <a:r>
              <a:rPr lang="en-US" dirty="0" smtClean="0">
                <a:hlinkClick r:id="rId4"/>
              </a:rPr>
              <a:t>http</a:t>
            </a:r>
            <a:r>
              <a:rPr lang="en-US" dirty="0">
                <a:hlinkClick r:id="rId4"/>
              </a:rPr>
              <a:t>://spafoa.org</a:t>
            </a:r>
            <a:r>
              <a:rPr lang="en-US" dirty="0" smtClean="0">
                <a:hlinkClick r:id="rId4"/>
              </a:rPr>
              <a:t>/</a:t>
            </a:r>
            <a:endParaRPr lang="en-US" dirty="0" smtClean="0"/>
          </a:p>
          <a:p>
            <a:r>
              <a:rPr lang="en-US" dirty="0" smtClean="0">
                <a:hlinkClick r:id="rId5"/>
              </a:rPr>
              <a:t>http</a:t>
            </a:r>
            <a:r>
              <a:rPr lang="en-US" dirty="0">
                <a:hlinkClick r:id="rId5"/>
              </a:rPr>
              <a:t>://</a:t>
            </a:r>
            <a:r>
              <a:rPr lang="en-US" dirty="0" smtClean="0">
                <a:hlinkClick r:id="rId5"/>
              </a:rPr>
              <a:t>aaa-sentan.org</a:t>
            </a:r>
            <a:r>
              <a:rPr lang="en-US" dirty="0" smtClean="0"/>
              <a:t> </a:t>
            </a:r>
          </a:p>
          <a:p>
            <a:r>
              <a:rPr lang="en-US" dirty="0" smtClean="0">
                <a:hlinkClick r:id="rId6"/>
              </a:rPr>
              <a:t>http://www.eifast.eu</a:t>
            </a:r>
            <a:r>
              <a:rPr lang="en-US" dirty="0" smtClean="0"/>
              <a:t> </a:t>
            </a:r>
            <a:endParaRPr lang="en-US" dirty="0"/>
          </a:p>
        </p:txBody>
      </p:sp>
    </p:spTree>
    <p:extLst>
      <p:ext uri="{BB962C8B-B14F-4D97-AF65-F5344CB8AC3E}">
        <p14:creationId xmlns:p14="http://schemas.microsoft.com/office/powerpoint/2010/main" val="41094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u="sng" dirty="0" smtClean="0">
                <a:solidFill>
                  <a:srgbClr val="FF0000"/>
                </a:solidFill>
              </a:rPr>
              <a:t>Concluding questions:</a:t>
            </a:r>
            <a:endParaRPr lang="en-US" sz="3200" i="1" u="sng" dirty="0">
              <a:solidFill>
                <a:srgbClr val="FF0000"/>
              </a:solidFill>
            </a:endParaRPr>
          </a:p>
        </p:txBody>
      </p:sp>
      <p:sp>
        <p:nvSpPr>
          <p:cNvPr id="3" name="Content Placeholder 2"/>
          <p:cNvSpPr>
            <a:spLocks noGrp="1"/>
          </p:cNvSpPr>
          <p:nvPr>
            <p:ph idx="1"/>
          </p:nvPr>
        </p:nvSpPr>
        <p:spPr>
          <a:xfrm>
            <a:off x="457199" y="1219200"/>
            <a:ext cx="8324193" cy="4876800"/>
          </a:xfrm>
        </p:spPr>
        <p:txBody>
          <a:bodyPr/>
          <a:lstStyle/>
          <a:p>
            <a:r>
              <a:rPr lang="en-US" dirty="0" smtClean="0"/>
              <a:t>Developing links between projects, institutions, universities and industry requires an ongoing, multi-faceted approach</a:t>
            </a:r>
          </a:p>
          <a:p>
            <a:pPr lvl="1"/>
            <a:r>
              <a:rPr lang="en-US" dirty="0" smtClean="0"/>
              <a:t>Can effective science be done through ‘staged’ application of new technology?</a:t>
            </a:r>
          </a:p>
          <a:p>
            <a:pPr lvl="1"/>
            <a:r>
              <a:rPr lang="en-US" dirty="0" smtClean="0"/>
              <a:t>Are there new ways to partner with industry in a strong and fair manner</a:t>
            </a:r>
          </a:p>
          <a:p>
            <a:endParaRPr lang="en-US" dirty="0"/>
          </a:p>
          <a:p>
            <a:r>
              <a:rPr lang="en-US" dirty="0" smtClean="0"/>
              <a:t>Panel Discussion: Session LC7, 30 October, 2012 17:30-18:30</a:t>
            </a:r>
          </a:p>
          <a:p>
            <a:pPr lvl="1"/>
            <a:r>
              <a:rPr lang="en-US" dirty="0" smtClean="0"/>
              <a:t>How to promote technology transfer?</a:t>
            </a:r>
          </a:p>
          <a:p>
            <a:r>
              <a:rPr lang="en-US" dirty="0" smtClean="0"/>
              <a:t>(See upcoming talks: Accelerator technology ‘Stewardship’ has been mandated by DoE)</a:t>
            </a:r>
          </a:p>
        </p:txBody>
      </p:sp>
      <p:sp>
        <p:nvSpPr>
          <p:cNvPr id="4" name="Slide Number Placeholder 3"/>
          <p:cNvSpPr>
            <a:spLocks noGrp="1"/>
          </p:cNvSpPr>
          <p:nvPr>
            <p:ph type="sldNum" sz="quarter" idx="10"/>
          </p:nvPr>
        </p:nvSpPr>
        <p:spPr/>
        <p:txBody>
          <a:bodyPr/>
          <a:lstStyle/>
          <a:p>
            <a:fld id="{46D7A3A9-117E-4EF5-82A3-3CC7D0AB76B5}" type="slidenum">
              <a:rPr lang="en-US" smtClean="0"/>
              <a:pPr/>
              <a:t>42</a:t>
            </a:fld>
            <a:endParaRPr lang="en-US" dirty="0"/>
          </a:p>
        </p:txBody>
      </p:sp>
      <p:sp>
        <p:nvSpPr>
          <p:cNvPr id="5" name="Footer Placeholder 4"/>
          <p:cNvSpPr>
            <a:spLocks noGrp="1"/>
          </p:cNvSpPr>
          <p:nvPr>
            <p:ph type="ftr" sz="quarter" idx="11"/>
          </p:nvPr>
        </p:nvSpPr>
        <p:spPr/>
        <p:txBody>
          <a:bodyPr/>
          <a:lstStyle/>
          <a:p>
            <a:r>
              <a:rPr lang="en-US" smtClean="0"/>
              <a:t>IEEE LC (M. Ross, SLAC)</a:t>
            </a:r>
            <a:endParaRPr lang="en-US" dirty="0"/>
          </a:p>
        </p:txBody>
      </p:sp>
    </p:spTree>
    <p:extLst>
      <p:ext uri="{BB962C8B-B14F-4D97-AF65-F5344CB8AC3E}">
        <p14:creationId xmlns:p14="http://schemas.microsoft.com/office/powerpoint/2010/main" val="18509781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0" y="18950"/>
            <a:ext cx="9122979" cy="907836"/>
          </a:xfrm>
        </p:spPr>
      </p:pic>
      <p:sp>
        <p:nvSpPr>
          <p:cNvPr id="4" name="Slide Number Placeholder 3"/>
          <p:cNvSpPr>
            <a:spLocks noGrp="1"/>
          </p:cNvSpPr>
          <p:nvPr>
            <p:ph type="sldNum" sz="quarter" idx="10"/>
          </p:nvPr>
        </p:nvSpPr>
        <p:spPr>
          <a:xfrm>
            <a:off x="6553200" y="5930668"/>
            <a:ext cx="1676400" cy="365125"/>
          </a:xfrm>
        </p:spPr>
        <p:txBody>
          <a:bodyPr/>
          <a:lstStyle/>
          <a:p>
            <a:fld id="{46D7A3A9-117E-4EF5-82A3-3CC7D0AB76B5}" type="slidenum">
              <a:rPr lang="en-US" smtClean="0"/>
              <a:pPr/>
              <a:t>43</a:t>
            </a:fld>
            <a:endParaRPr lang="en-US" dirty="0"/>
          </a:p>
        </p:txBody>
      </p:sp>
      <p:sp>
        <p:nvSpPr>
          <p:cNvPr id="5" name="Footer Placeholder 4"/>
          <p:cNvSpPr>
            <a:spLocks noGrp="1"/>
          </p:cNvSpPr>
          <p:nvPr>
            <p:ph type="ftr" sz="quarter" idx="11"/>
          </p:nvPr>
        </p:nvSpPr>
        <p:spPr>
          <a:xfrm>
            <a:off x="2743200" y="5930668"/>
            <a:ext cx="3657600" cy="365125"/>
          </a:xfrm>
        </p:spPr>
        <p:txBody>
          <a:bodyPr/>
          <a:lstStyle/>
          <a:p>
            <a:r>
              <a:rPr lang="en-US" smtClean="0"/>
              <a:t>IEEE LC (M. Ross, SLAC)</a:t>
            </a:r>
            <a:endParaRPr lang="en-US" dirty="0"/>
          </a:p>
        </p:txBody>
      </p:sp>
      <p:pic>
        <p:nvPicPr>
          <p:cNvPr id="6" name="Picture 10" descr="ilc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8135" y="5280724"/>
            <a:ext cx="1400175" cy="914400"/>
          </a:xfrm>
          <a:prstGeom prst="rect">
            <a:avLst/>
          </a:prstGeom>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263" y="5004944"/>
            <a:ext cx="1400951" cy="14009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65070"/>
            <a:ext cx="9144000" cy="10287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51" y="4438641"/>
            <a:ext cx="9116698" cy="72400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0" y="5144775"/>
            <a:ext cx="9088119" cy="1676634"/>
          </a:xfrm>
          <a:prstGeom prst="rect">
            <a:avLst/>
          </a:prstGeom>
        </p:spPr>
      </p:pic>
      <p:cxnSp>
        <p:nvCxnSpPr>
          <p:cNvPr id="17" name="Straight Connector 16"/>
          <p:cNvCxnSpPr/>
          <p:nvPr/>
        </p:nvCxnSpPr>
        <p:spPr>
          <a:xfrm>
            <a:off x="-47040" y="4293694"/>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44073" y="1182398"/>
            <a:ext cx="3365024" cy="369332"/>
          </a:xfrm>
          <a:prstGeom prst="rect">
            <a:avLst/>
          </a:prstGeom>
          <a:solidFill>
            <a:schemeClr val="bg1"/>
          </a:solidFill>
        </p:spPr>
        <p:txBody>
          <a:bodyPr wrap="none" rtlCol="0">
            <a:spAutoFit/>
          </a:bodyPr>
          <a:lstStyle/>
          <a:p>
            <a:r>
              <a:rPr lang="en-US" b="1" dirty="0" smtClean="0">
                <a:solidFill>
                  <a:srgbClr val="FF0000"/>
                </a:solidFill>
                <a:latin typeface="Courier"/>
              </a:rPr>
              <a:t>Stuart Henderson  (</a:t>
            </a:r>
            <a:r>
              <a:rPr lang="en-US" b="1" dirty="0" err="1" smtClean="0">
                <a:solidFill>
                  <a:srgbClr val="FF0000"/>
                </a:solidFill>
                <a:latin typeface="Courier"/>
              </a:rPr>
              <a:t>Fermilab</a:t>
            </a:r>
            <a:r>
              <a:rPr lang="en-US" b="1" dirty="0" smtClean="0">
                <a:solidFill>
                  <a:srgbClr val="FF0000"/>
                </a:solidFill>
                <a:latin typeface="Courier"/>
              </a:rPr>
              <a:t>)</a:t>
            </a:r>
            <a:endParaRPr lang="en-US" b="1" dirty="0">
              <a:solidFill>
                <a:srgbClr val="FF0000"/>
              </a:solidFill>
              <a:latin typeface="Courier"/>
            </a:endParaRPr>
          </a:p>
        </p:txBody>
      </p:sp>
      <p:sp>
        <p:nvSpPr>
          <p:cNvPr id="19" name="Rectangle 18"/>
          <p:cNvSpPr/>
          <p:nvPr/>
        </p:nvSpPr>
        <p:spPr>
          <a:xfrm>
            <a:off x="37467" y="1551730"/>
            <a:ext cx="4692188" cy="2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24823" y="2177110"/>
            <a:ext cx="4198285" cy="2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03" y="1567753"/>
            <a:ext cx="9078593" cy="695422"/>
          </a:xfrm>
          <a:prstGeom prst="rect">
            <a:avLst/>
          </a:prstGeom>
        </p:spPr>
      </p:pic>
      <p:sp>
        <p:nvSpPr>
          <p:cNvPr id="20" name="TextBox 19"/>
          <p:cNvSpPr txBox="1"/>
          <p:nvPr/>
        </p:nvSpPr>
        <p:spPr>
          <a:xfrm>
            <a:off x="3021738" y="1893843"/>
            <a:ext cx="1903085" cy="369332"/>
          </a:xfrm>
          <a:prstGeom prst="rect">
            <a:avLst/>
          </a:prstGeom>
          <a:solidFill>
            <a:schemeClr val="bg1"/>
          </a:solidFill>
        </p:spPr>
        <p:txBody>
          <a:bodyPr wrap="none" rtlCol="0">
            <a:spAutoFit/>
          </a:bodyPr>
          <a:lstStyle/>
          <a:p>
            <a:r>
              <a:rPr lang="en-US" b="1" dirty="0" smtClean="0">
                <a:solidFill>
                  <a:srgbClr val="FF0000"/>
                </a:solidFill>
                <a:latin typeface="Courier"/>
              </a:rPr>
              <a:t>Anthony </a:t>
            </a:r>
            <a:r>
              <a:rPr lang="en-US" b="1" dirty="0" err="1" smtClean="0">
                <a:solidFill>
                  <a:srgbClr val="FF0000"/>
                </a:solidFill>
                <a:latin typeface="Courier"/>
              </a:rPr>
              <a:t>Favale</a:t>
            </a:r>
            <a:endParaRPr lang="en-US" b="1" dirty="0">
              <a:solidFill>
                <a:srgbClr val="FF0000"/>
              </a:solidFill>
              <a:latin typeface="Courier"/>
            </a:endParaRP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50058" t="51531" r="4271" b="11511"/>
          <a:stretch/>
        </p:blipFill>
        <p:spPr>
          <a:xfrm>
            <a:off x="4862766" y="1936118"/>
            <a:ext cx="4146331" cy="25701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77" y="2430120"/>
            <a:ext cx="9097645" cy="70494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67" y="3188840"/>
            <a:ext cx="9069066" cy="1047896"/>
          </a:xfrm>
          <a:prstGeom prst="rect">
            <a:avLst/>
          </a:prstGeom>
        </p:spPr>
      </p:pic>
      <p:cxnSp>
        <p:nvCxnSpPr>
          <p:cNvPr id="23" name="Straight Connector 22"/>
          <p:cNvCxnSpPr/>
          <p:nvPr/>
        </p:nvCxnSpPr>
        <p:spPr>
          <a:xfrm>
            <a:off x="-5002" y="4398796"/>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764" y="3121750"/>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04" y="2312424"/>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522" y="1566162"/>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16" y="898730"/>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16" y="5171316"/>
            <a:ext cx="9130349" cy="3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09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Conducting / Super Conducting </a:t>
            </a:r>
            <a:br>
              <a:rPr lang="en-US" dirty="0" smtClean="0"/>
            </a:br>
            <a:r>
              <a:rPr lang="en-US" dirty="0" err="1" smtClean="0"/>
              <a:t>Linac</a:t>
            </a:r>
            <a:r>
              <a:rPr lang="en-US" dirty="0" smtClean="0"/>
              <a:t> efficiency</a:t>
            </a:r>
            <a:endParaRPr lang="en-US" dirty="0"/>
          </a:p>
        </p:txBody>
      </p:sp>
      <p:sp>
        <p:nvSpPr>
          <p:cNvPr id="3" name="Slide Number Placeholder 2"/>
          <p:cNvSpPr>
            <a:spLocks noGrp="1"/>
          </p:cNvSpPr>
          <p:nvPr>
            <p:ph type="sldNum" sz="quarter" idx="10"/>
          </p:nvPr>
        </p:nvSpPr>
        <p:spPr/>
        <p:txBody>
          <a:bodyPr/>
          <a:lstStyle/>
          <a:p>
            <a:fld id="{46D7A3A9-117E-4EF5-82A3-3CC7D0AB76B5}" type="slidenum">
              <a:rPr lang="en-US" smtClean="0"/>
              <a:pPr/>
              <a:t>5</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4" y="1460328"/>
            <a:ext cx="8860220" cy="527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3413" y="1226291"/>
            <a:ext cx="2159566" cy="369332"/>
          </a:xfrm>
          <a:prstGeom prst="rect">
            <a:avLst/>
          </a:prstGeom>
          <a:noFill/>
          <a:ln w="38100">
            <a:solidFill>
              <a:srgbClr val="FF3300"/>
            </a:solidFill>
          </a:ln>
        </p:spPr>
        <p:txBody>
          <a:bodyPr wrap="none" rtlCol="0">
            <a:spAutoFit/>
          </a:bodyPr>
          <a:lstStyle/>
          <a:p>
            <a:r>
              <a:rPr lang="en-US" dirty="0" smtClean="0">
                <a:solidFill>
                  <a:srgbClr val="FF0000"/>
                </a:solidFill>
              </a:rPr>
              <a:t>Normal Conducting</a:t>
            </a:r>
            <a:endParaRPr lang="en-US" dirty="0">
              <a:solidFill>
                <a:srgbClr val="FF0000"/>
              </a:solidFill>
            </a:endParaRPr>
          </a:p>
        </p:txBody>
      </p:sp>
      <p:cxnSp>
        <p:nvCxnSpPr>
          <p:cNvPr id="10" name="Curved Connector 9"/>
          <p:cNvCxnSpPr/>
          <p:nvPr/>
        </p:nvCxnSpPr>
        <p:spPr>
          <a:xfrm>
            <a:off x="1434344" y="1671032"/>
            <a:ext cx="567876" cy="903155"/>
          </a:xfrm>
          <a:prstGeom prst="curvedConnector2">
            <a:avLst/>
          </a:prstGeom>
          <a:ln w="571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06054" y="6409770"/>
            <a:ext cx="2031325" cy="369332"/>
          </a:xfrm>
          <a:prstGeom prst="rect">
            <a:avLst/>
          </a:prstGeom>
          <a:noFill/>
          <a:ln w="38100">
            <a:solidFill>
              <a:srgbClr val="0070C0"/>
            </a:solidFill>
          </a:ln>
        </p:spPr>
        <p:txBody>
          <a:bodyPr wrap="none" rtlCol="0">
            <a:spAutoFit/>
          </a:bodyPr>
          <a:lstStyle/>
          <a:p>
            <a:r>
              <a:rPr lang="en-US" dirty="0" smtClean="0">
                <a:solidFill>
                  <a:srgbClr val="0070C0"/>
                </a:solidFill>
              </a:rPr>
              <a:t>Super Conducting</a:t>
            </a:r>
            <a:endParaRPr lang="en-US" dirty="0">
              <a:solidFill>
                <a:srgbClr val="0070C0"/>
              </a:solidFill>
            </a:endParaRPr>
          </a:p>
        </p:txBody>
      </p:sp>
      <p:cxnSp>
        <p:nvCxnSpPr>
          <p:cNvPr id="13" name="Curved Connector 12"/>
          <p:cNvCxnSpPr>
            <a:stCxn id="11" idx="1"/>
          </p:cNvCxnSpPr>
          <p:nvPr/>
        </p:nvCxnSpPr>
        <p:spPr>
          <a:xfrm rot="10800000">
            <a:off x="6337738" y="5675586"/>
            <a:ext cx="268316" cy="918850"/>
          </a:xfrm>
          <a:prstGeom prst="curvedConnector2">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638794" y="2550437"/>
            <a:ext cx="831273" cy="454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0" y="4317841"/>
            <a:ext cx="831273" cy="454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760025" y="1978443"/>
            <a:ext cx="831273" cy="454021"/>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922100" y="5360932"/>
            <a:ext cx="831273" cy="454021"/>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28"/>
          <p:cNvSpPr txBox="1">
            <a:spLocks noChangeArrowheads="1"/>
          </p:cNvSpPr>
          <p:nvPr/>
        </p:nvSpPr>
        <p:spPr bwMode="auto">
          <a:xfrm>
            <a:off x="7158050" y="1176928"/>
            <a:ext cx="1905000" cy="58477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dirty="0" smtClean="0"/>
              <a:t>Chris </a:t>
            </a:r>
            <a:r>
              <a:rPr lang="en-US" sz="1600" dirty="0" err="1" smtClean="0"/>
              <a:t>Adolphsen</a:t>
            </a:r>
            <a:r>
              <a:rPr lang="en-US" sz="1600" dirty="0" smtClean="0"/>
              <a:t>, SLAC</a:t>
            </a:r>
            <a:endParaRPr lang="en-US" sz="1600" dirty="0"/>
          </a:p>
        </p:txBody>
      </p:sp>
    </p:spTree>
    <p:extLst>
      <p:ext uri="{BB962C8B-B14F-4D97-AF65-F5344CB8AC3E}">
        <p14:creationId xmlns:p14="http://schemas.microsoft.com/office/powerpoint/2010/main" val="175752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9" y="228600"/>
            <a:ext cx="8337331" cy="838200"/>
          </a:xfrm>
        </p:spPr>
        <p:txBody>
          <a:bodyPr/>
          <a:lstStyle/>
          <a:p>
            <a:r>
              <a:rPr lang="en-US" sz="3200" i="1" u="sng" dirty="0" smtClean="0">
                <a:solidFill>
                  <a:srgbClr val="FF0000"/>
                </a:solidFill>
              </a:rPr>
              <a:t>Funding Agency interest in Applications:</a:t>
            </a:r>
            <a:endParaRPr lang="en-US" sz="3200" i="1" u="sng" dirty="0">
              <a:solidFill>
                <a:srgbClr val="FF0000"/>
              </a:solidFill>
            </a:endParaRPr>
          </a:p>
        </p:txBody>
      </p:sp>
      <p:sp>
        <p:nvSpPr>
          <p:cNvPr id="3" name="Slide Number Placeholder 2"/>
          <p:cNvSpPr>
            <a:spLocks noGrp="1"/>
          </p:cNvSpPr>
          <p:nvPr>
            <p:ph type="sldNum" sz="quarter" idx="10"/>
          </p:nvPr>
        </p:nvSpPr>
        <p:spPr/>
        <p:txBody>
          <a:bodyPr/>
          <a:lstStyle/>
          <a:p>
            <a:fld id="{46D7A3A9-117E-4EF5-82A3-3CC7D0AB76B5}" type="slidenum">
              <a:rPr lang="en-US" smtClean="0"/>
              <a:pPr/>
              <a:t>6</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sp>
        <p:nvSpPr>
          <p:cNvPr id="5" name="Text Placeholder 4"/>
          <p:cNvSpPr>
            <a:spLocks noGrp="1"/>
          </p:cNvSpPr>
          <p:nvPr>
            <p:ph type="body" idx="4294967295"/>
          </p:nvPr>
        </p:nvSpPr>
        <p:spPr>
          <a:xfrm>
            <a:off x="457200" y="1219200"/>
            <a:ext cx="8077200" cy="5181600"/>
          </a:xfrm>
          <a:solidFill>
            <a:schemeClr val="bg1"/>
          </a:solidFill>
        </p:spPr>
        <p:txBody>
          <a:bodyPr/>
          <a:lstStyle/>
          <a:p>
            <a:r>
              <a:rPr lang="en-US" b="1" u="sng" dirty="0" smtClean="0"/>
              <a:t>Funding Agencies for Large Colliders </a:t>
            </a:r>
            <a:r>
              <a:rPr lang="en-US" dirty="0" smtClean="0"/>
              <a:t>(FALC) study commissioned 2007</a:t>
            </a:r>
          </a:p>
          <a:p>
            <a:pPr lvl="1"/>
            <a:r>
              <a:rPr lang="en-US" sz="1400" dirty="0">
                <a:hlinkClick r:id="rId2"/>
              </a:rPr>
              <a:t>http://</a:t>
            </a:r>
            <a:r>
              <a:rPr lang="en-US" sz="1400" dirty="0" smtClean="0">
                <a:hlinkClick r:id="rId2"/>
              </a:rPr>
              <a:t>ilcdoc.linearcollider.org/record/17864/files/ILC_TechnologyBenefits-FALC.pdf</a:t>
            </a:r>
            <a:r>
              <a:rPr lang="en-US" sz="1400" dirty="0" smtClean="0"/>
              <a:t>  </a:t>
            </a:r>
          </a:p>
          <a:p>
            <a:pPr lvl="1"/>
            <a:r>
              <a:rPr lang="en-US" sz="1400" dirty="0" smtClean="0"/>
              <a:t>FALC Members: Canada </a:t>
            </a:r>
            <a:r>
              <a:rPr lang="en-US" sz="1400" dirty="0"/>
              <a:t>(NRC and NSERC), CERN (DG and Chair of Council), China (MOST), France (CNRS), Germany (BMBF), Italy (INFN), India (Tata Institute), Japan (MEXT), Korea (MOST</a:t>
            </a:r>
            <a:r>
              <a:rPr lang="en-US" sz="1400" dirty="0" smtClean="0"/>
              <a:t>), Spain </a:t>
            </a:r>
            <a:r>
              <a:rPr lang="en-US" sz="1400" dirty="0"/>
              <a:t>(ENCYT), UK (STFC), and US (DOE</a:t>
            </a:r>
            <a:r>
              <a:rPr lang="en-US" sz="1400" dirty="0" smtClean="0"/>
              <a:t>)</a:t>
            </a:r>
          </a:p>
          <a:p>
            <a:r>
              <a:rPr lang="en-US" i="1" u="sng" dirty="0" smtClean="0"/>
              <a:t>‘Technology </a:t>
            </a:r>
            <a:r>
              <a:rPr lang="en-US" i="1" u="sng" dirty="0"/>
              <a:t>Benefits Deriving from the International Linear </a:t>
            </a:r>
            <a:r>
              <a:rPr lang="en-US" i="1" u="sng" dirty="0" smtClean="0"/>
              <a:t>Collider’</a:t>
            </a:r>
          </a:p>
          <a:p>
            <a:pPr lvl="1"/>
            <a:r>
              <a:rPr lang="en-US" dirty="0" smtClean="0"/>
              <a:t>P. </a:t>
            </a:r>
            <a:r>
              <a:rPr lang="en-US" dirty="0" err="1" smtClean="0"/>
              <a:t>Grannis</a:t>
            </a:r>
            <a:r>
              <a:rPr lang="en-US" dirty="0" smtClean="0"/>
              <a:t>, K. </a:t>
            </a:r>
            <a:r>
              <a:rPr lang="en-US" dirty="0" err="1" smtClean="0"/>
              <a:t>Wurr</a:t>
            </a:r>
            <a:r>
              <a:rPr lang="en-US" dirty="0" smtClean="0"/>
              <a:t>, M. Yamauchi (SUNY, DESY, KEK)</a:t>
            </a:r>
          </a:p>
          <a:p>
            <a:r>
              <a:rPr lang="en-US" dirty="0" smtClean="0"/>
              <a:t>Major Impacts:</a:t>
            </a:r>
          </a:p>
          <a:p>
            <a:pPr lvl="1"/>
            <a:r>
              <a:rPr lang="en-US" dirty="0" smtClean="0"/>
              <a:t>Accelerators, Computer Science and High-Technology</a:t>
            </a:r>
          </a:p>
          <a:p>
            <a:r>
              <a:rPr lang="en-US" dirty="0" smtClean="0"/>
              <a:t>Technology Sectors:</a:t>
            </a:r>
          </a:p>
          <a:p>
            <a:pPr lvl="1"/>
            <a:r>
              <a:rPr lang="en-US" dirty="0" smtClean="0"/>
              <a:t>Superconducting RF, RF sources, ‘Damped’ beams, Beam instrumentation, Electron and Positron sources, Accelerator simulations, Particle detectors, Computing applications and Remote operations</a:t>
            </a:r>
          </a:p>
        </p:txBody>
      </p:sp>
    </p:spTree>
    <p:extLst>
      <p:ext uri="{BB962C8B-B14F-4D97-AF65-F5344CB8AC3E}">
        <p14:creationId xmlns:p14="http://schemas.microsoft.com/office/powerpoint/2010/main" val="109087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u="sng" dirty="0" smtClean="0">
                <a:solidFill>
                  <a:srgbClr val="FF0000"/>
                </a:solidFill>
              </a:rPr>
              <a:t>Technology Benefits to Industry:</a:t>
            </a:r>
            <a:endParaRPr lang="en-US" sz="3200" i="1" u="sng" dirty="0">
              <a:solidFill>
                <a:srgbClr val="FF0000"/>
              </a:solidFill>
            </a:endParaRPr>
          </a:p>
        </p:txBody>
      </p:sp>
      <p:sp>
        <p:nvSpPr>
          <p:cNvPr id="3" name="Slide Number Placeholder 2"/>
          <p:cNvSpPr>
            <a:spLocks noGrp="1"/>
          </p:cNvSpPr>
          <p:nvPr>
            <p:ph type="sldNum" sz="quarter" idx="10"/>
          </p:nvPr>
        </p:nvSpPr>
        <p:spPr/>
        <p:txBody>
          <a:bodyPr/>
          <a:lstStyle/>
          <a:p>
            <a:fld id="{46D7A3A9-117E-4EF5-82A3-3CC7D0AB76B5}" type="slidenum">
              <a:rPr lang="en-US" smtClean="0"/>
              <a:pPr/>
              <a:t>7</a:t>
            </a:fld>
            <a:endParaRPr lang="en-US"/>
          </a:p>
        </p:txBody>
      </p:sp>
      <p:sp>
        <p:nvSpPr>
          <p:cNvPr id="4" name="Footer Placeholder 3"/>
          <p:cNvSpPr>
            <a:spLocks noGrp="1"/>
          </p:cNvSpPr>
          <p:nvPr>
            <p:ph type="ftr" sz="quarter" idx="11"/>
          </p:nvPr>
        </p:nvSpPr>
        <p:spPr/>
        <p:txBody>
          <a:bodyPr/>
          <a:lstStyle/>
          <a:p>
            <a:r>
              <a:rPr lang="en-US" smtClean="0"/>
              <a:t>IEEE LC (M. Ross, SLAC)</a:t>
            </a:r>
            <a:endParaRPr lang="en-US" dirty="0"/>
          </a:p>
        </p:txBody>
      </p:sp>
      <p:sp>
        <p:nvSpPr>
          <p:cNvPr id="5" name="Text Placeholder 4"/>
          <p:cNvSpPr>
            <a:spLocks noGrp="1"/>
          </p:cNvSpPr>
          <p:nvPr>
            <p:ph type="body" idx="4294967295"/>
          </p:nvPr>
        </p:nvSpPr>
        <p:spPr/>
        <p:txBody>
          <a:bodyPr/>
          <a:lstStyle/>
          <a:p>
            <a:pPr marL="457200" indent="-457200">
              <a:buClr>
                <a:srgbClr val="C00000"/>
              </a:buClr>
              <a:buSzPct val="110000"/>
              <a:buFont typeface="+mj-lt"/>
              <a:buAutoNum type="arabicPeriod"/>
            </a:pPr>
            <a:r>
              <a:rPr lang="en-US" dirty="0" smtClean="0"/>
              <a:t>Superconducting RF cavities  </a:t>
            </a:r>
            <a:r>
              <a:rPr lang="en-US" dirty="0" smtClean="0">
                <a:sym typeface="Wingdings" pitchFamily="2" charset="2"/>
              </a:rPr>
              <a:t> 	Cost Driver</a:t>
            </a:r>
            <a:endParaRPr lang="en-US" dirty="0" smtClean="0"/>
          </a:p>
          <a:p>
            <a:pPr marL="457200" indent="-457200">
              <a:buClr>
                <a:srgbClr val="C00000"/>
              </a:buClr>
              <a:buSzPct val="110000"/>
              <a:buFont typeface="+mj-lt"/>
              <a:buAutoNum type="arabicPeriod"/>
            </a:pPr>
            <a:r>
              <a:rPr lang="en-US" dirty="0" smtClean="0"/>
              <a:t>Superconductor material	</a:t>
            </a:r>
            <a:r>
              <a:rPr lang="en-US" dirty="0" smtClean="0">
                <a:sym typeface="Wingdings" pitchFamily="2" charset="2"/>
              </a:rPr>
              <a:t></a:t>
            </a:r>
            <a:r>
              <a:rPr lang="en-US" dirty="0" smtClean="0"/>
              <a:t>	Technology Driver</a:t>
            </a:r>
          </a:p>
          <a:p>
            <a:pPr marL="457200" indent="-457200">
              <a:buClr>
                <a:srgbClr val="C00000"/>
              </a:buClr>
              <a:buSzPct val="110000"/>
              <a:buFont typeface="+mj-lt"/>
              <a:buAutoNum type="arabicPeriod"/>
            </a:pPr>
            <a:r>
              <a:rPr lang="en-US" dirty="0" smtClean="0"/>
              <a:t>RF sources		</a:t>
            </a:r>
            <a:r>
              <a:rPr lang="en-US" dirty="0" smtClean="0">
                <a:sym typeface="Wingdings" pitchFamily="2" charset="2"/>
              </a:rPr>
              <a:t>	Core technology</a:t>
            </a:r>
            <a:endParaRPr lang="en-US" dirty="0" smtClean="0"/>
          </a:p>
          <a:p>
            <a:pPr marL="457200" indent="-457200">
              <a:buClr>
                <a:srgbClr val="C00000"/>
              </a:buClr>
              <a:buSzPct val="110000"/>
              <a:buFont typeface="+mj-lt"/>
              <a:buAutoNum type="arabicPeriod"/>
            </a:pPr>
            <a:r>
              <a:rPr lang="en-US" dirty="0" smtClean="0">
                <a:sym typeface="Wingdings" pitchFamily="2" charset="2"/>
              </a:rPr>
              <a:t>Particle beam simulation		Core expertise</a:t>
            </a:r>
          </a:p>
          <a:p>
            <a:pPr marL="457200" indent="-457200">
              <a:buClr>
                <a:srgbClr val="C00000"/>
              </a:buClr>
              <a:buSzPct val="110000"/>
              <a:buFont typeface="+mj-lt"/>
              <a:buAutoNum type="arabicPeriod"/>
            </a:pPr>
            <a:r>
              <a:rPr lang="en-US" dirty="0" smtClean="0"/>
              <a:t>Short electron bunches	</a:t>
            </a:r>
            <a:r>
              <a:rPr lang="en-US" dirty="0" smtClean="0">
                <a:sym typeface="Wingdings" pitchFamily="2" charset="2"/>
              </a:rPr>
              <a:t> 	Emerging Science</a:t>
            </a:r>
            <a:endParaRPr lang="en-US" dirty="0" smtClean="0"/>
          </a:p>
          <a:p>
            <a:r>
              <a:rPr lang="en-US" dirty="0" smtClean="0"/>
              <a:t>Beam position monitoring and control 	</a:t>
            </a:r>
            <a:r>
              <a:rPr lang="en-US" dirty="0" smtClean="0">
                <a:sym typeface="Wingdings" pitchFamily="2" charset="2"/>
              </a:rPr>
              <a:t></a:t>
            </a:r>
          </a:p>
          <a:p>
            <a:r>
              <a:rPr lang="en-US" dirty="0" smtClean="0">
                <a:sym typeface="Wingdings" pitchFamily="2" charset="2"/>
              </a:rPr>
              <a:t>Ground motion monitoring and mitigation 	</a:t>
            </a:r>
          </a:p>
          <a:p>
            <a:r>
              <a:rPr lang="en-US" dirty="0" smtClean="0">
                <a:sym typeface="Wingdings" pitchFamily="2" charset="2"/>
              </a:rPr>
              <a:t>Particle detectors		</a:t>
            </a:r>
          </a:p>
          <a:p>
            <a:r>
              <a:rPr lang="en-US" dirty="0" smtClean="0">
                <a:sym typeface="Wingdings" pitchFamily="2" charset="2"/>
              </a:rPr>
              <a:t>Imager resolution, speed and scale	</a:t>
            </a:r>
          </a:p>
          <a:p>
            <a:r>
              <a:rPr lang="en-US" dirty="0" smtClean="0">
                <a:sym typeface="Wingdings" pitchFamily="2" charset="2"/>
              </a:rPr>
              <a:t>Electronics for massive parallel signal processing</a:t>
            </a:r>
          </a:p>
          <a:p>
            <a:r>
              <a:rPr lang="en-US" dirty="0" smtClean="0">
                <a:sym typeface="Wingdings" pitchFamily="2" charset="2"/>
              </a:rPr>
              <a:t>Distributed computing ‘Grid’ architecture</a:t>
            </a:r>
          </a:p>
        </p:txBody>
      </p:sp>
      <p:sp>
        <p:nvSpPr>
          <p:cNvPr id="6" name="TextBox 5"/>
          <p:cNvSpPr txBox="1"/>
          <p:nvPr/>
        </p:nvSpPr>
        <p:spPr>
          <a:xfrm>
            <a:off x="7202697" y="3454394"/>
            <a:ext cx="1659429" cy="369332"/>
          </a:xfrm>
          <a:prstGeom prst="rect">
            <a:avLst/>
          </a:prstGeom>
          <a:noFill/>
          <a:ln w="38100">
            <a:solidFill>
              <a:srgbClr val="0070C0"/>
            </a:solidFill>
          </a:ln>
        </p:spPr>
        <p:txBody>
          <a:bodyPr wrap="none" rtlCol="0">
            <a:spAutoFit/>
          </a:bodyPr>
          <a:lstStyle>
            <a:defPPr>
              <a:defRPr lang="en-US"/>
            </a:defPPr>
          </a:lstStyle>
          <a:p>
            <a:r>
              <a:rPr lang="en-US" dirty="0"/>
              <a:t>See 16:30 talk</a:t>
            </a:r>
          </a:p>
        </p:txBody>
      </p:sp>
      <p:sp>
        <p:nvSpPr>
          <p:cNvPr id="7" name="TextBox 6"/>
          <p:cNvSpPr txBox="1"/>
          <p:nvPr/>
        </p:nvSpPr>
        <p:spPr>
          <a:xfrm>
            <a:off x="7131939" y="4568837"/>
            <a:ext cx="1730187" cy="646331"/>
          </a:xfrm>
          <a:prstGeom prst="rect">
            <a:avLst/>
          </a:prstGeom>
          <a:noFill/>
          <a:ln w="38100">
            <a:solidFill>
              <a:srgbClr val="0070C0"/>
            </a:solidFill>
          </a:ln>
        </p:spPr>
        <p:txBody>
          <a:bodyPr wrap="square" rtlCol="0">
            <a:spAutoFit/>
          </a:bodyPr>
          <a:lstStyle>
            <a:defPPr>
              <a:defRPr lang="en-US"/>
            </a:defPPr>
          </a:lstStyle>
          <a:p>
            <a:r>
              <a:rPr lang="en-US" dirty="0"/>
              <a:t>See Sessions 3 and 4</a:t>
            </a:r>
          </a:p>
        </p:txBody>
      </p:sp>
      <p:cxnSp>
        <p:nvCxnSpPr>
          <p:cNvPr id="9" name="Straight Connector 8"/>
          <p:cNvCxnSpPr/>
          <p:nvPr/>
        </p:nvCxnSpPr>
        <p:spPr>
          <a:xfrm>
            <a:off x="0" y="3281082"/>
            <a:ext cx="9144000" cy="0"/>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83" y="4065491"/>
            <a:ext cx="9144000" cy="0"/>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18250" y="1674809"/>
            <a:ext cx="1043876" cy="369332"/>
          </a:xfrm>
          <a:prstGeom prst="rect">
            <a:avLst/>
          </a:prstGeom>
          <a:noFill/>
          <a:ln w="38100">
            <a:solidFill>
              <a:srgbClr val="0070C0"/>
            </a:solidFill>
          </a:ln>
        </p:spPr>
        <p:txBody>
          <a:bodyPr wrap="none" rtlCol="0">
            <a:spAutoFit/>
          </a:bodyPr>
          <a:lstStyle/>
          <a:p>
            <a:r>
              <a:rPr lang="en-US" dirty="0" smtClean="0"/>
              <a:t>This talk</a:t>
            </a:r>
            <a:endParaRPr lang="en-US" dirty="0"/>
          </a:p>
        </p:txBody>
      </p:sp>
    </p:spTree>
    <p:extLst>
      <p:ext uri="{BB962C8B-B14F-4D97-AF65-F5344CB8AC3E}">
        <p14:creationId xmlns:p14="http://schemas.microsoft.com/office/powerpoint/2010/main" val="86138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28" name="Picture 28" descr="ILC_4B_060810_low"/>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8207" y="990601"/>
            <a:ext cx="8615922" cy="5745162"/>
          </a:xfrm>
          <a:prstGeom prst="rect">
            <a:avLst/>
          </a:prstGeom>
          <a:solidFill>
            <a:schemeClr val="bg1"/>
          </a:solidFill>
          <a:ln w="9525">
            <a:noFill/>
            <a:miter lim="800000"/>
            <a:headEnd/>
            <a:tailEnd/>
          </a:ln>
        </p:spPr>
      </p:pic>
      <p:grpSp>
        <p:nvGrpSpPr>
          <p:cNvPr id="29" name="Group 28"/>
          <p:cNvGrpSpPr/>
          <p:nvPr/>
        </p:nvGrpSpPr>
        <p:grpSpPr>
          <a:xfrm>
            <a:off x="691765" y="1516011"/>
            <a:ext cx="8452235" cy="5187705"/>
            <a:chOff x="691765" y="1516011"/>
            <a:chExt cx="8452235" cy="5187705"/>
          </a:xfrm>
        </p:grpSpPr>
        <p:sp>
          <p:nvSpPr>
            <p:cNvPr id="30" name="TextBox 29"/>
            <p:cNvSpPr txBox="1"/>
            <p:nvPr/>
          </p:nvSpPr>
          <p:spPr>
            <a:xfrm>
              <a:off x="1553635" y="5503387"/>
              <a:ext cx="1459832" cy="1200329"/>
            </a:xfrm>
            <a:prstGeom prst="rect">
              <a:avLst/>
            </a:prstGeom>
            <a:noFill/>
          </p:spPr>
          <p:txBody>
            <a:bodyPr wrap="square" rtlCol="0">
              <a:spAutoFit/>
            </a:bodyPr>
            <a:lstStyle/>
            <a:p>
              <a:r>
                <a:rPr lang="en-US" sz="1800" dirty="0" smtClean="0"/>
                <a:t>Higher Order Mode extraction</a:t>
              </a:r>
              <a:endParaRPr lang="en-US" sz="1800" dirty="0"/>
            </a:p>
          </p:txBody>
        </p:sp>
        <p:sp>
          <p:nvSpPr>
            <p:cNvPr id="31" name="TextBox 30"/>
            <p:cNvSpPr txBox="1"/>
            <p:nvPr/>
          </p:nvSpPr>
          <p:spPr>
            <a:xfrm>
              <a:off x="7956884" y="4393109"/>
              <a:ext cx="1187116" cy="923330"/>
            </a:xfrm>
            <a:prstGeom prst="rect">
              <a:avLst/>
            </a:prstGeom>
            <a:solidFill>
              <a:schemeClr val="bg1"/>
            </a:solidFill>
          </p:spPr>
          <p:txBody>
            <a:bodyPr wrap="square" rtlCol="0">
              <a:spAutoFit/>
            </a:bodyPr>
            <a:lstStyle/>
            <a:p>
              <a:r>
                <a:rPr lang="en-US" sz="1800" dirty="0" smtClean="0"/>
                <a:t>Power Coupler Port</a:t>
              </a:r>
              <a:endParaRPr lang="en-US" sz="1800" dirty="0"/>
            </a:p>
          </p:txBody>
        </p:sp>
        <p:sp>
          <p:nvSpPr>
            <p:cNvPr id="32" name="TextBox 31"/>
            <p:cNvSpPr txBox="1"/>
            <p:nvPr/>
          </p:nvSpPr>
          <p:spPr>
            <a:xfrm>
              <a:off x="6472990" y="5449670"/>
              <a:ext cx="808748" cy="369332"/>
            </a:xfrm>
            <a:prstGeom prst="rect">
              <a:avLst/>
            </a:prstGeom>
            <a:noFill/>
          </p:spPr>
          <p:txBody>
            <a:bodyPr wrap="none" rtlCol="0">
              <a:spAutoFit/>
            </a:bodyPr>
            <a:lstStyle/>
            <a:p>
              <a:r>
                <a:rPr lang="en-US" sz="1800" dirty="0" smtClean="0"/>
                <a:t>Tuner</a:t>
              </a:r>
              <a:endParaRPr lang="en-US" sz="1800" dirty="0"/>
            </a:p>
          </p:txBody>
        </p:sp>
        <p:sp>
          <p:nvSpPr>
            <p:cNvPr id="33" name="TextBox 32"/>
            <p:cNvSpPr txBox="1"/>
            <p:nvPr/>
          </p:nvSpPr>
          <p:spPr>
            <a:xfrm>
              <a:off x="1548067" y="1516011"/>
              <a:ext cx="1992853" cy="369332"/>
            </a:xfrm>
            <a:prstGeom prst="rect">
              <a:avLst/>
            </a:prstGeom>
            <a:noFill/>
          </p:spPr>
          <p:txBody>
            <a:bodyPr wrap="none" rtlCol="0">
              <a:spAutoFit/>
            </a:bodyPr>
            <a:lstStyle/>
            <a:p>
              <a:r>
                <a:rPr lang="en-US" sz="1800" dirty="0" smtClean="0"/>
                <a:t>Cryogen fill pipe</a:t>
              </a:r>
              <a:endParaRPr lang="en-US" sz="1800" dirty="0"/>
            </a:p>
          </p:txBody>
        </p:sp>
        <p:sp>
          <p:nvSpPr>
            <p:cNvPr id="34" name="TextBox 33"/>
            <p:cNvSpPr txBox="1"/>
            <p:nvPr/>
          </p:nvSpPr>
          <p:spPr>
            <a:xfrm>
              <a:off x="691765" y="4018551"/>
              <a:ext cx="904428" cy="649701"/>
            </a:xfrm>
            <a:prstGeom prst="rect">
              <a:avLst/>
            </a:prstGeom>
            <a:noFill/>
          </p:spPr>
          <p:txBody>
            <a:bodyPr wrap="square" rtlCol="0">
              <a:spAutoFit/>
            </a:bodyPr>
            <a:lstStyle/>
            <a:p>
              <a:r>
                <a:rPr lang="en-US" sz="1800" dirty="0" smtClean="0"/>
                <a:t>Field Probe</a:t>
              </a:r>
              <a:endParaRPr lang="en-US" sz="1800" dirty="0"/>
            </a:p>
          </p:txBody>
        </p:sp>
        <p:sp>
          <p:nvSpPr>
            <p:cNvPr id="35" name="TextBox 34"/>
            <p:cNvSpPr txBox="1"/>
            <p:nvPr/>
          </p:nvSpPr>
          <p:spPr>
            <a:xfrm>
              <a:off x="6988786" y="5985379"/>
              <a:ext cx="1907217" cy="707886"/>
            </a:xfrm>
            <a:prstGeom prst="rect">
              <a:avLst/>
            </a:prstGeom>
            <a:noFill/>
          </p:spPr>
          <p:txBody>
            <a:bodyPr wrap="square" rtlCol="0">
              <a:spAutoFit/>
            </a:bodyPr>
            <a:lstStyle/>
            <a:p>
              <a:r>
                <a:rPr lang="en-US" sz="2000" dirty="0" smtClean="0">
                  <a:solidFill>
                    <a:srgbClr val="FF0000"/>
                  </a:solidFill>
                </a:rPr>
                <a:t>Graphics by Rey. Hori</a:t>
              </a:r>
              <a:endParaRPr lang="en-US" sz="2000" dirty="0">
                <a:solidFill>
                  <a:srgbClr val="FF0000"/>
                </a:solidFill>
              </a:endParaRPr>
            </a:p>
          </p:txBody>
        </p:sp>
      </p:grpSp>
      <p:sp>
        <p:nvSpPr>
          <p:cNvPr id="3" name="TextBox 2"/>
          <p:cNvSpPr txBox="1"/>
          <p:nvPr/>
        </p:nvSpPr>
        <p:spPr>
          <a:xfrm>
            <a:off x="4395542" y="385011"/>
            <a:ext cx="4289957" cy="1323439"/>
          </a:xfrm>
          <a:prstGeom prst="rect">
            <a:avLst/>
          </a:prstGeom>
          <a:solidFill>
            <a:schemeClr val="bg1"/>
          </a:solidFill>
          <a:ln>
            <a:solidFill>
              <a:schemeClr val="tx1"/>
            </a:solidFill>
          </a:ln>
        </p:spPr>
        <p:txBody>
          <a:bodyPr wrap="none" rtlCol="0">
            <a:spAutoFit/>
          </a:bodyPr>
          <a:lstStyle/>
          <a:p>
            <a:pPr marL="342900" indent="-342900">
              <a:buFont typeface="Arial" pitchFamily="34" charset="0"/>
              <a:buChar char="•"/>
            </a:pPr>
            <a:r>
              <a:rPr lang="en-US" sz="2000" dirty="0" smtClean="0">
                <a:solidFill>
                  <a:srgbClr val="FF0000"/>
                </a:solidFill>
              </a:rPr>
              <a:t>9 cell 1300 MHz SW cavity</a:t>
            </a:r>
          </a:p>
          <a:p>
            <a:pPr marL="342900" indent="-342900">
              <a:buFont typeface="Arial" pitchFamily="34" charset="0"/>
              <a:buChar char="•"/>
            </a:pPr>
            <a:r>
              <a:rPr lang="en-US" sz="2000" dirty="0" smtClean="0"/>
              <a:t>Formed, welded niobium sheet</a:t>
            </a:r>
          </a:p>
          <a:p>
            <a:pPr marL="342900" indent="-342900">
              <a:buFont typeface="Arial" pitchFamily="34" charset="0"/>
              <a:buChar char="•"/>
            </a:pPr>
            <a:r>
              <a:rPr lang="en-US" sz="2000" dirty="0"/>
              <a:t>2.4 mm </a:t>
            </a:r>
            <a:r>
              <a:rPr lang="en-US" sz="2000" dirty="0" smtClean="0"/>
              <a:t>thick</a:t>
            </a:r>
          </a:p>
          <a:p>
            <a:pPr marL="342900" indent="-342900">
              <a:buFont typeface="Arial" pitchFamily="34" charset="0"/>
              <a:buChar char="•"/>
            </a:pPr>
            <a:r>
              <a:rPr lang="en-US" sz="2000" dirty="0" smtClean="0"/>
              <a:t>1 m long; 30 kg</a:t>
            </a:r>
            <a:endParaRPr lang="en-US" sz="2000" dirty="0"/>
          </a:p>
        </p:txBody>
      </p:sp>
      <p:sp>
        <p:nvSpPr>
          <p:cNvPr id="1614850" name="Rectangle 2"/>
          <p:cNvSpPr>
            <a:spLocks noGrp="1" noChangeArrowheads="1"/>
          </p:cNvSpPr>
          <p:nvPr>
            <p:ph type="title"/>
          </p:nvPr>
        </p:nvSpPr>
        <p:spPr>
          <a:xfrm>
            <a:off x="76200" y="80209"/>
            <a:ext cx="4014537" cy="1267327"/>
          </a:xfrm>
          <a:solidFill>
            <a:schemeClr val="bg1"/>
          </a:solidFill>
        </p:spPr>
        <p:txBody>
          <a:bodyPr/>
          <a:lstStyle/>
          <a:p>
            <a:pPr marL="514350" indent="-514350">
              <a:buClr>
                <a:srgbClr val="FF0000"/>
              </a:buClr>
              <a:buSzPct val="110000"/>
              <a:buFont typeface="+mj-lt"/>
              <a:buAutoNum type="arabicPeriod"/>
            </a:pPr>
            <a:r>
              <a:rPr lang="en-US" dirty="0" smtClean="0"/>
              <a:t>ILC </a:t>
            </a:r>
            <a:r>
              <a:rPr lang="en-US" dirty="0"/>
              <a:t>SCRF </a:t>
            </a:r>
            <a:r>
              <a:rPr lang="en-US" dirty="0" smtClean="0"/>
              <a:t>Cavity</a:t>
            </a:r>
            <a:endParaRPr lang="en-US" dirty="0"/>
          </a:p>
        </p:txBody>
      </p:sp>
    </p:spTree>
    <p:extLst>
      <p:ext uri="{BB962C8B-B14F-4D97-AF65-F5344CB8AC3E}">
        <p14:creationId xmlns:p14="http://schemas.microsoft.com/office/powerpoint/2010/main" val="22276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lgn="l" defTabSz="457200" rtl="0"/>
            <a:r>
              <a:rPr lang="en-US" sz="1200" kern="1200" smtClean="0">
                <a:solidFill>
                  <a:srgbClr val="000000"/>
                </a:solidFill>
                <a:latin typeface="Arial"/>
                <a:ea typeface="Arial Unicode MS"/>
                <a:cs typeface="Arial Unicode MS"/>
              </a:rPr>
              <a:t>IPAC11 Monday 05 September 2011</a:t>
            </a:r>
            <a:endParaRPr lang="en-US" sz="1200" kern="1200">
              <a:solidFill>
                <a:srgbClr val="000000"/>
              </a:solidFill>
              <a:latin typeface="Arial"/>
              <a:ea typeface="Arial Unicode MS"/>
              <a:cs typeface="Arial Unicode MS"/>
            </a:endParaRPr>
          </a:p>
        </p:txBody>
      </p:sp>
      <p:sp>
        <p:nvSpPr>
          <p:cNvPr id="5" name="Footer Placeholder 4"/>
          <p:cNvSpPr>
            <a:spLocks noGrp="1"/>
          </p:cNvSpPr>
          <p:nvPr>
            <p:ph type="ftr" sz="quarter" idx="11"/>
          </p:nvPr>
        </p:nvSpPr>
        <p:spPr/>
        <p:txBody>
          <a:bodyPr/>
          <a:lstStyle/>
          <a:p>
            <a:pPr algn="ctr" defTabSz="457200" rtl="0" fontAlgn="base"/>
            <a:r>
              <a:rPr lang="en-US" sz="1600" b="1" kern="1200" smtClean="0">
                <a:solidFill>
                  <a:srgbClr val="23346C"/>
                </a:solidFill>
                <a:latin typeface="Arial"/>
                <a:ea typeface="Arial Unicode MS"/>
                <a:cs typeface="Arial Unicode MS"/>
              </a:rPr>
              <a:t>Marc Ross, Fermilab</a:t>
            </a:r>
            <a:endParaRPr lang="en-US" sz="1600" b="1" kern="1200">
              <a:solidFill>
                <a:srgbClr val="23346C"/>
              </a:solidFill>
              <a:latin typeface="Arial"/>
              <a:ea typeface="Arial Unicode MS"/>
              <a:cs typeface="Arial Unicode MS"/>
            </a:endParaRPr>
          </a:p>
        </p:txBody>
      </p:sp>
      <p:sp>
        <p:nvSpPr>
          <p:cNvPr id="6" name="Slide Number Placeholder 5"/>
          <p:cNvSpPr>
            <a:spLocks noGrp="1"/>
          </p:cNvSpPr>
          <p:nvPr>
            <p:ph type="sldNum" sz="quarter" idx="4294967295"/>
          </p:nvPr>
        </p:nvSpPr>
        <p:spPr>
          <a:xfrm>
            <a:off x="6553200" y="6400800"/>
            <a:ext cx="1905000" cy="457200"/>
          </a:xfrm>
          <a:prstGeom prst="rect">
            <a:avLst/>
          </a:prstGeom>
        </p:spPr>
        <p:txBody>
          <a:bodyPr/>
          <a:lstStyle/>
          <a:p>
            <a:pPr algn="r" defTabSz="457200" rtl="0"/>
            <a:fld id="{C64E1E01-CFF9-374C-90C0-378C39CD55E6}" type="slidenum">
              <a:rPr lang="en-US" sz="1400" kern="1200" smtClean="0">
                <a:solidFill>
                  <a:srgbClr val="000000"/>
                </a:solidFill>
                <a:latin typeface="Arial"/>
                <a:ea typeface="Arial Unicode MS"/>
                <a:cs typeface="Arial Unicode MS"/>
              </a:rPr>
              <a:pPr algn="r" defTabSz="457200" rtl="0"/>
              <a:t>9</a:t>
            </a:fld>
            <a:endParaRPr lang="en-US" sz="1400" kern="1200">
              <a:solidFill>
                <a:srgbClr val="000000"/>
              </a:solidFill>
              <a:latin typeface="Arial"/>
              <a:ea typeface="Arial Unicode MS"/>
              <a:cs typeface="Arial Unicode MS"/>
            </a:endParaRPr>
          </a:p>
        </p:txBody>
      </p:sp>
      <p:pic>
        <p:nvPicPr>
          <p:cNvPr id="7" name="Picture 4" descr="3  -03"/>
          <p:cNvPicPr>
            <a:picLocks noChangeAspect="1" noChangeArrowheads="1"/>
          </p:cNvPicPr>
          <p:nvPr/>
        </p:nvPicPr>
        <p:blipFill>
          <a:blip r:embed="rId3">
            <a:extLst>
              <a:ext uri="{28A0092B-C50C-407E-A947-70E740481C1C}">
                <a14:useLocalDpi xmlns:a14="http://schemas.microsoft.com/office/drawing/2010/main" val="0"/>
              </a:ext>
            </a:extLst>
          </a:blip>
          <a:srcRect l="57126" t="53014" r="16508" b="14723"/>
          <a:stretch>
            <a:fillRect/>
          </a:stretch>
        </p:blipFill>
        <p:spPr bwMode="auto">
          <a:xfrm>
            <a:off x="2133600" y="-76200"/>
            <a:ext cx="7315200" cy="63277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9"/>
          <p:cNvSpPr>
            <a:spLocks noChangeArrowheads="1"/>
          </p:cNvSpPr>
          <p:nvPr/>
        </p:nvSpPr>
        <p:spPr bwMode="auto">
          <a:xfrm>
            <a:off x="168442" y="1997242"/>
            <a:ext cx="2895600" cy="472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R</a:t>
            </a:r>
          </a:p>
        </p:txBody>
      </p:sp>
      <p:pic>
        <p:nvPicPr>
          <p:cNvPr id="9" name="Chart 5"/>
          <p:cNvPicPr>
            <a:picLocks noChangeArrowheads="1"/>
          </p:cNvPicPr>
          <p:nvPr/>
        </p:nvPicPr>
        <p:blipFill>
          <a:blip r:embed="rId4">
            <a:extLst>
              <a:ext uri="{28A0092B-C50C-407E-A947-70E740481C1C}">
                <a14:useLocalDpi xmlns:a14="http://schemas.microsoft.com/office/drawing/2010/main" val="0"/>
              </a:ext>
            </a:extLst>
          </a:blip>
          <a:srcRect l="27260" t="18240" r="27260" b="26067"/>
          <a:stretch>
            <a:fillRect/>
          </a:stretch>
        </p:blipFill>
        <p:spPr bwMode="auto">
          <a:xfrm>
            <a:off x="219075" y="3505200"/>
            <a:ext cx="2600325" cy="2667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6"/>
          <p:cNvSpPr>
            <a:spLocks noChangeArrowheads="1"/>
          </p:cNvSpPr>
          <p:nvPr/>
        </p:nvSpPr>
        <p:spPr bwMode="auto">
          <a:xfrm>
            <a:off x="4800600" y="5260975"/>
            <a:ext cx="838200" cy="5334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7"/>
          <p:cNvSpPr>
            <a:spLocks noChangeArrowheads="1"/>
          </p:cNvSpPr>
          <p:nvPr/>
        </p:nvSpPr>
        <p:spPr bwMode="auto">
          <a:xfrm>
            <a:off x="3810000" y="4194175"/>
            <a:ext cx="838200" cy="5334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8"/>
          <p:cNvSpPr>
            <a:spLocks noChangeArrowheads="1"/>
          </p:cNvSpPr>
          <p:nvPr/>
        </p:nvSpPr>
        <p:spPr bwMode="auto">
          <a:xfrm>
            <a:off x="3505200" y="3813175"/>
            <a:ext cx="838200" cy="5334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ext Box 10"/>
          <p:cNvSpPr txBox="1">
            <a:spLocks noChangeArrowheads="1"/>
          </p:cNvSpPr>
          <p:nvPr/>
        </p:nvSpPr>
        <p:spPr bwMode="auto">
          <a:xfrm>
            <a:off x="5891213" y="5413375"/>
            <a:ext cx="2271712" cy="34607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Electron Beam Welds</a:t>
            </a:r>
          </a:p>
        </p:txBody>
      </p:sp>
      <p:sp>
        <p:nvSpPr>
          <p:cNvPr id="14" name="Line 12"/>
          <p:cNvSpPr>
            <a:spLocks noChangeShapeType="1"/>
          </p:cNvSpPr>
          <p:nvPr/>
        </p:nvSpPr>
        <p:spPr bwMode="auto">
          <a:xfrm flipH="1" flipV="1">
            <a:off x="4267200" y="4498975"/>
            <a:ext cx="167640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3"/>
          <p:cNvSpPr>
            <a:spLocks noChangeShapeType="1"/>
          </p:cNvSpPr>
          <p:nvPr/>
        </p:nvSpPr>
        <p:spPr bwMode="auto">
          <a:xfrm flipH="1" flipV="1">
            <a:off x="3962400" y="4194175"/>
            <a:ext cx="19812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flipH="1">
            <a:off x="5410200" y="5641975"/>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6"/>
          <p:cNvSpPr txBox="1">
            <a:spLocks noChangeArrowheads="1"/>
          </p:cNvSpPr>
          <p:nvPr/>
        </p:nvSpPr>
        <p:spPr bwMode="auto">
          <a:xfrm>
            <a:off x="7162800" y="1069975"/>
            <a:ext cx="1981200" cy="825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‘End Group’ of the 9 cell sheet metal cavity</a:t>
            </a:r>
          </a:p>
        </p:txBody>
      </p:sp>
      <p:pic>
        <p:nvPicPr>
          <p:cNvPr id="18" name="Picture 17" descr="Pages from 21 ChallengesEBW"/>
          <p:cNvPicPr>
            <a:picLocks noChangeAspect="1" noChangeArrowheads="1"/>
          </p:cNvPicPr>
          <p:nvPr/>
        </p:nvPicPr>
        <p:blipFill>
          <a:blip r:embed="rId5" cstate="print">
            <a:extLst>
              <a:ext uri="{28A0092B-C50C-407E-A947-70E740481C1C}">
                <a14:useLocalDpi xmlns:a14="http://schemas.microsoft.com/office/drawing/2010/main" val="0"/>
              </a:ext>
            </a:extLst>
          </a:blip>
          <a:srcRect l="10817" t="18890" r="10832" b="60756"/>
          <a:stretch>
            <a:fillRect/>
          </a:stretch>
        </p:blipFill>
        <p:spPr bwMode="auto">
          <a:xfrm>
            <a:off x="3200400" y="6019800"/>
            <a:ext cx="4572000" cy="838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txBox="1">
            <a:spLocks noChangeArrowheads="1"/>
          </p:cNvSpPr>
          <p:nvPr/>
        </p:nvSpPr>
        <p:spPr bwMode="auto">
          <a:xfrm>
            <a:off x="228600" y="2057399"/>
            <a:ext cx="2667000" cy="202247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0">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a:lstStyle>
          <a:p>
            <a:pPr>
              <a:lnSpc>
                <a:spcPct val="90000"/>
              </a:lnSpc>
              <a:buFontTx/>
              <a:buNone/>
            </a:pPr>
            <a:r>
              <a:rPr lang="en-US" sz="1800" smtClean="0">
                <a:solidFill>
                  <a:schemeClr val="tx1"/>
                </a:solidFill>
              </a:rPr>
              <a:t>Gradient Limits in Vertical test:</a:t>
            </a:r>
          </a:p>
          <a:p>
            <a:pPr>
              <a:lnSpc>
                <a:spcPct val="90000"/>
              </a:lnSpc>
            </a:pPr>
            <a:r>
              <a:rPr lang="en-US" sz="1800" smtClean="0">
                <a:solidFill>
                  <a:srgbClr val="B59BF7"/>
                </a:solidFill>
              </a:rPr>
              <a:t>Quench (55%)</a:t>
            </a:r>
          </a:p>
          <a:p>
            <a:pPr>
              <a:lnSpc>
                <a:spcPct val="90000"/>
              </a:lnSpc>
            </a:pPr>
            <a:r>
              <a:rPr lang="en-US" sz="1800" smtClean="0">
                <a:solidFill>
                  <a:srgbClr val="7B4575"/>
                </a:solidFill>
              </a:rPr>
              <a:t>Field Emission (19%)</a:t>
            </a:r>
          </a:p>
          <a:p>
            <a:pPr>
              <a:lnSpc>
                <a:spcPct val="90000"/>
              </a:lnSpc>
            </a:pPr>
            <a:r>
              <a:rPr lang="en-US" sz="1800" smtClean="0">
                <a:solidFill>
                  <a:srgbClr val="1F4071"/>
                </a:solidFill>
              </a:rPr>
              <a:t>Q-slope (4%)</a:t>
            </a:r>
          </a:p>
          <a:p>
            <a:pPr>
              <a:lnSpc>
                <a:spcPct val="90000"/>
              </a:lnSpc>
            </a:pPr>
            <a:r>
              <a:rPr lang="en-US" sz="1800" smtClean="0">
                <a:solidFill>
                  <a:schemeClr val="tx1"/>
                </a:solidFill>
              </a:rPr>
              <a:t>(Other)</a:t>
            </a:r>
            <a:endParaRPr lang="en-US" sz="1800" dirty="0">
              <a:solidFill>
                <a:schemeClr val="tx1"/>
              </a:solidFill>
            </a:endParaRPr>
          </a:p>
        </p:txBody>
      </p:sp>
      <p:sp>
        <p:nvSpPr>
          <p:cNvPr id="20" name="Text Box 21"/>
          <p:cNvSpPr txBox="1">
            <a:spLocks noChangeArrowheads="1"/>
          </p:cNvSpPr>
          <p:nvPr/>
        </p:nvSpPr>
        <p:spPr bwMode="auto">
          <a:xfrm>
            <a:off x="152400" y="6359525"/>
            <a:ext cx="2895600" cy="34607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Rongli Geng, Jefferson Lab</a:t>
            </a:r>
          </a:p>
        </p:txBody>
      </p:sp>
      <p:sp>
        <p:nvSpPr>
          <p:cNvPr id="21" name="AutoShape 27"/>
          <p:cNvSpPr>
            <a:spLocks noChangeArrowheads="1"/>
          </p:cNvSpPr>
          <p:nvPr/>
        </p:nvSpPr>
        <p:spPr bwMode="auto">
          <a:xfrm rot="10800000">
            <a:off x="7696200" y="5562600"/>
            <a:ext cx="685800"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28"/>
          <p:cNvSpPr txBox="1">
            <a:spLocks noChangeArrowheads="1"/>
          </p:cNvSpPr>
          <p:nvPr/>
        </p:nvSpPr>
        <p:spPr bwMode="auto">
          <a:xfrm>
            <a:off x="7239000" y="6400800"/>
            <a:ext cx="1905000" cy="34607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dirty="0"/>
              <a:t>Kenji Saito, KEK</a:t>
            </a:r>
          </a:p>
        </p:txBody>
      </p:sp>
      <p:sp>
        <p:nvSpPr>
          <p:cNvPr id="23" name="Rectangle 2"/>
          <p:cNvSpPr txBox="1">
            <a:spLocks noChangeArrowheads="1"/>
          </p:cNvSpPr>
          <p:nvPr/>
        </p:nvSpPr>
        <p:spPr bwMode="auto">
          <a:xfrm>
            <a:off x="76200" y="0"/>
            <a:ext cx="4495800" cy="9144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a:lstStyle>
          <a:p>
            <a:r>
              <a:rPr lang="en-US" dirty="0" smtClean="0"/>
              <a:t>ILC SCRF Cavity</a:t>
            </a:r>
            <a:endParaRPr lang="en-US" dirty="0"/>
          </a:p>
        </p:txBody>
      </p:sp>
    </p:spTree>
    <p:extLst>
      <p:ext uri="{BB962C8B-B14F-4D97-AF65-F5344CB8AC3E}">
        <p14:creationId xmlns:p14="http://schemas.microsoft.com/office/powerpoint/2010/main" val="39540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SLAC white background presentation template">
  <a:themeElements>
    <a:clrScheme name="1_SLAC white backgroun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LAC white background presentation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AC white backgroun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AC white background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AC white background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AC white background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AC white background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AC white background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AC white background presentation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AC white background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AC white background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AC white background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AC white background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AC white background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Lab_PowerPoint3">
  <a:themeElements>
    <a:clrScheme name="JLab_PowerPoint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Lab_PowerPoint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Them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Arial" charset="0"/>
            <a:ea typeface="Arial Unicode MS" charset="0"/>
            <a:cs typeface="Arial Unicode M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7709F57C22AF4C8D185745E3950065" ma:contentTypeVersion="1" ma:contentTypeDescription="Create a new document." ma:contentTypeScope="" ma:versionID="7d3a711b8110c7c07e19378b4cf52c2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BD58FC4-2584-4FE4-B853-9B0E6CE955BF}">
  <ds:schemaRefs>
    <ds:schemaRef ds:uri="http://schemas.microsoft.com/sharepoint/v3/contenttype/forms"/>
  </ds:schemaRefs>
</ds:datastoreItem>
</file>

<file path=customXml/itemProps2.xml><?xml version="1.0" encoding="utf-8"?>
<ds:datastoreItem xmlns:ds="http://schemas.openxmlformats.org/officeDocument/2006/customXml" ds:itemID="{6584CDBF-5686-4E68-B27F-3804588B26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4AB73D7-6E33-455B-8DFE-3CCBE716F5C4}">
  <ds:schemaRefs>
    <ds:schemaRef ds:uri="http://www.w3.org/XML/1998/namespace"/>
    <ds:schemaRef ds:uri="http://schemas.microsoft.com/office/2006/metadata/properties"/>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47613</TotalTime>
  <Words>2090</Words>
  <Application>Microsoft Office PowerPoint</Application>
  <PresentationFormat>On-screen Show (4:3)</PresentationFormat>
  <Paragraphs>514</Paragraphs>
  <Slides>43</Slides>
  <Notes>16</Notes>
  <HiddenSlides>2</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43</vt:i4>
      </vt:variant>
    </vt:vector>
  </HeadingPairs>
  <TitlesOfParts>
    <vt:vector size="51" baseType="lpstr">
      <vt:lpstr>1_SLAC white background presentation template</vt:lpstr>
      <vt:lpstr>JLab_PowerPoint3</vt:lpstr>
      <vt:lpstr>Blank Presentation</vt:lpstr>
      <vt:lpstr>Default Theme</vt:lpstr>
      <vt:lpstr>1_Blank Presentation</vt:lpstr>
      <vt:lpstr>Tema di Office</vt:lpstr>
      <vt:lpstr>Clip</vt:lpstr>
      <vt:lpstr>Equation</vt:lpstr>
      <vt:lpstr>Opportunities for Applications of LC Technology</vt:lpstr>
      <vt:lpstr>Outline: Applications of LC Technology</vt:lpstr>
      <vt:lpstr>Opportunities ≡ Challenges</vt:lpstr>
      <vt:lpstr>LC Design Issues</vt:lpstr>
      <vt:lpstr>Normal Conducting / Super Conducting  Linac efficiency</vt:lpstr>
      <vt:lpstr>Funding Agency interest in Applications:</vt:lpstr>
      <vt:lpstr>Technology Benefits to Industry:</vt:lpstr>
      <vt:lpstr>ILC SCRF Cavity</vt:lpstr>
      <vt:lpstr>PowerPoint Presentation</vt:lpstr>
      <vt:lpstr>Vertical Cavity Test Results: 1995-2006</vt:lpstr>
      <vt:lpstr>Gradient Limit Understanding and Control </vt:lpstr>
      <vt:lpstr>Global Progress in Cavity Gradient Yield  </vt:lpstr>
      <vt:lpstr>PowerPoint Presentation</vt:lpstr>
      <vt:lpstr>PowerPoint Presentation</vt:lpstr>
      <vt:lpstr>Superconductor material: Technology Driver</vt:lpstr>
      <vt:lpstr>Nb (high purity, RRR 300)</vt:lpstr>
      <vt:lpstr>PowerPoint Presentation</vt:lpstr>
      <vt:lpstr>PowerPoint Presentation</vt:lpstr>
      <vt:lpstr>PowerPoint Presentation</vt:lpstr>
      <vt:lpstr>PowerPoint Presentation</vt:lpstr>
      <vt:lpstr>RF sources Core technology</vt:lpstr>
      <vt:lpstr>10 MW (pulsed) RF Power Unit</vt:lpstr>
      <vt:lpstr>PowerPoint Presentation</vt:lpstr>
      <vt:lpstr>Marx Modulator: adopted by ILC (and CLIC?)</vt:lpstr>
      <vt:lpstr>Marx Cell Assembly</vt:lpstr>
      <vt:lpstr>Nearly Assembled Marx Modulator</vt:lpstr>
      <vt:lpstr>Marx Modulator Pulse</vt:lpstr>
      <vt:lpstr>Particle beam simulation Core expertise</vt:lpstr>
      <vt:lpstr>Example: Trajectories of different Emitters</vt:lpstr>
      <vt:lpstr>9-cell Model and Definition of Coordinate</vt:lpstr>
      <vt:lpstr>3 Types of “Long Range” Trajectories </vt:lpstr>
      <vt:lpstr>Escaping Ratio</vt:lpstr>
      <vt:lpstr>Short electron bunches:  Emerging Science - Free Electron Lasers (FEL)</vt:lpstr>
      <vt:lpstr>FEL Linac Beam Dynamics:  Short bunches have a weaker wake</vt:lpstr>
      <vt:lpstr>ILC Technology Applications  - Summary:</vt:lpstr>
      <vt:lpstr>Technology Transfer –  Global SRF R &amp; D for ILC</vt:lpstr>
      <vt:lpstr>The 3rd Cycle Communication with Companies in 2011-2012</vt:lpstr>
      <vt:lpstr>Global Industrial Cavity Fabrication Partners – qualified*</vt:lpstr>
      <vt:lpstr>Progress in Industrial Participation to  ILC Cavity Production</vt:lpstr>
      <vt:lpstr>ILC-SCRF Industrialization Model </vt:lpstr>
      <vt:lpstr>Industry Groups</vt:lpstr>
      <vt:lpstr>Concluding 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IEEE LC Event</dc:title>
  <dc:creator>mcrec@slac.stanford.edu</dc:creator>
  <cp:lastModifiedBy>Ross, Marc C.</cp:lastModifiedBy>
  <cp:revision>1013</cp:revision>
  <dcterms:created xsi:type="dcterms:W3CDTF">2010-01-12T16:21:02Z</dcterms:created>
  <dcterms:modified xsi:type="dcterms:W3CDTF">2012-10-30T17:52:16Z</dcterms:modified>
</cp:coreProperties>
</file>