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6" r:id="rId2"/>
    <p:sldId id="276" r:id="rId3"/>
    <p:sldId id="368" r:id="rId4"/>
    <p:sldId id="373" r:id="rId5"/>
    <p:sldId id="370" r:id="rId6"/>
    <p:sldId id="393" r:id="rId7"/>
    <p:sldId id="374" r:id="rId8"/>
    <p:sldId id="375" r:id="rId9"/>
    <p:sldId id="392" r:id="rId10"/>
    <p:sldId id="385" r:id="rId11"/>
    <p:sldId id="388" r:id="rId12"/>
    <p:sldId id="389" r:id="rId13"/>
    <p:sldId id="380" r:id="rId14"/>
    <p:sldId id="391" r:id="rId15"/>
    <p:sldId id="394" r:id="rId16"/>
    <p:sldId id="395" r:id="rId17"/>
    <p:sldId id="376" r:id="rId18"/>
    <p:sldId id="378" r:id="rId19"/>
    <p:sldId id="390" r:id="rId20"/>
    <p:sldId id="382" r:id="rId21"/>
    <p:sldId id="346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338" autoAdjust="0"/>
    <p:restoredTop sz="94660"/>
  </p:normalViewPr>
  <p:slideViewPr>
    <p:cSldViewPr>
      <p:cViewPr>
        <p:scale>
          <a:sx n="100" d="100"/>
          <a:sy n="100" d="100"/>
        </p:scale>
        <p:origin x="-64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FF3-5D40-4DA3-B50B-4C20FFC1B0B8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425A-FB95-439B-8189-2DB597CEDE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934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3ED69-E29F-4ECE-8AC4-CEA7EE5F8E2F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9115A-DC4F-467E-91B5-12368F26E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678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H" dirty="0" smtClean="0"/>
              <a:t>Se</a:t>
            </a:r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2F39F-60E4-4E1F-86CE-27E53F850F2F}" type="slidenum">
              <a:rPr lang="fr-FR" smtClean="0"/>
              <a:pPr/>
              <a:t>10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0538-16B9-4B75-B1BB-C10ED0013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885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1EAF-BACC-4744-B83F-57C986175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119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9568-6143-473F-A509-9682D2CFC80C}" type="datetimeFigureOut">
              <a:rPr lang="en-US" smtClean="0"/>
              <a:pPr/>
              <a:t>10/27/12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D3F8-8074-4A23-B6E9-B232110046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813520" y="4077072"/>
            <a:ext cx="5638800" cy="10283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H.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Schmickler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has been invited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H. </a:t>
            </a:r>
            <a:r>
              <a:rPr lang="en-US" sz="2000" dirty="0" err="1" smtClean="0">
                <a:solidFill>
                  <a:schemeClr val="tx2"/>
                </a:solidFill>
                <a:latin typeface="Comic Sans MS" pitchFamily="66" charset="0"/>
              </a:rPr>
              <a:t>Mainaud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 Durand prepared the talk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D. Schulte 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presents it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n-US" sz="14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7603" y="2420888"/>
            <a:ext cx="7211144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  <a:ea typeface="+mn-ea"/>
                <a:cs typeface="+mn-cs"/>
              </a:rPr>
              <a:t>Alignment challenges for a future linear collider</a:t>
            </a:r>
            <a:endParaRPr lang="en-US" sz="2800" b="1" dirty="0">
              <a:solidFill>
                <a:schemeClr val="tx2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" name="Picture 9" descr="clic-logo2010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9" y="1700808"/>
            <a:ext cx="1071746" cy="10801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65533"/>
            <a:ext cx="1492855" cy="10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253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10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7"/>
          <p:cNvSpPr txBox="1">
            <a:spLocks noChangeArrowheads="1"/>
          </p:cNvSpPr>
          <p:nvPr/>
        </p:nvSpPr>
        <p:spPr bwMode="auto">
          <a:xfrm>
            <a:off x="0" y="1371600"/>
            <a:ext cx="86264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just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Main issue: long term stability of a wire</a:t>
            </a:r>
          </a:p>
          <a:p>
            <a:pPr marL="1200150" lvl="4" indent="-285750" algn="just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(effects of temperature, humidity, creeping effects, air currents)</a:t>
            </a:r>
          </a:p>
          <a:p>
            <a:pPr marL="1438275" lvl="2" indent="-361950"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Modelization of the wire using Hydrostatic Levelling Systems (HLS)</a:t>
            </a:r>
          </a:p>
          <a:p>
            <a:pPr marL="1200150" lvl="2" indent="-285750" algn="just">
              <a:spcBef>
                <a:spcPct val="50000"/>
              </a:spcBef>
              <a:buFont typeface="Wingdings" pitchFamily="2" charset="2"/>
              <a:buChar char="è"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1200150" lvl="2" indent="-285750" algn="just"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but only in the vertical direction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but HLS system follows the 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equipotential of gravity 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which needs then 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to 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be known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 studies undertaken concerning the determination of the 			    equipotential of gravity</a:t>
            </a:r>
          </a:p>
          <a:p>
            <a:pPr marL="742950" lvl="1" indent="-285750" algn="just"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742950" indent="-285750" algn="just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  <a:p>
            <a:pPr marL="742950" indent="-285750" algn="just"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	</a:t>
            </a:r>
          </a:p>
          <a:p>
            <a:pPr marL="742950" lvl="1" indent="-285750" algn="just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</a:t>
            </a:r>
          </a:p>
        </p:txBody>
      </p:sp>
      <p:grpSp>
        <p:nvGrpSpPr>
          <p:cNvPr id="39939" name="Group 9"/>
          <p:cNvGrpSpPr>
            <a:grpSpLocks/>
          </p:cNvGrpSpPr>
          <p:nvPr/>
        </p:nvGrpSpPr>
        <p:grpSpPr bwMode="auto">
          <a:xfrm>
            <a:off x="2286000" y="1752600"/>
            <a:ext cx="3829050" cy="1079500"/>
            <a:chOff x="916" y="1873"/>
            <a:chExt cx="3892" cy="1481"/>
          </a:xfrm>
        </p:grpSpPr>
        <p:sp>
          <p:nvSpPr>
            <p:cNvPr id="39943" name="Arc 10"/>
            <p:cNvSpPr>
              <a:spLocks/>
            </p:cNvSpPr>
            <p:nvPr/>
          </p:nvSpPr>
          <p:spPr bwMode="auto">
            <a:xfrm rot="5389846" flipV="1">
              <a:off x="2408" y="746"/>
              <a:ext cx="1024" cy="3277"/>
            </a:xfrm>
            <a:custGeom>
              <a:avLst/>
              <a:gdLst>
                <a:gd name="T0" fmla="*/ 0 w 21600"/>
                <a:gd name="T1" fmla="*/ 0 h 25449"/>
                <a:gd name="T2" fmla="*/ 0 w 21600"/>
                <a:gd name="T3" fmla="*/ 0 h 25449"/>
                <a:gd name="T4" fmla="*/ 0 w 21600"/>
                <a:gd name="T5" fmla="*/ 0 h 2544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449"/>
                <a:gd name="T11" fmla="*/ 21600 w 21600"/>
                <a:gd name="T12" fmla="*/ 25449 h 25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449" fill="none" extrusionOk="0">
                  <a:moveTo>
                    <a:pt x="17452" y="-1"/>
                  </a:moveTo>
                  <a:cubicBezTo>
                    <a:pt x="20147" y="3695"/>
                    <a:pt x="21600" y="8152"/>
                    <a:pt x="21600" y="12727"/>
                  </a:cubicBezTo>
                  <a:cubicBezTo>
                    <a:pt x="21600" y="17299"/>
                    <a:pt x="20149" y="21753"/>
                    <a:pt x="17455" y="25448"/>
                  </a:cubicBezTo>
                </a:path>
                <a:path w="21600" h="25449" stroke="0" extrusionOk="0">
                  <a:moveTo>
                    <a:pt x="17452" y="-1"/>
                  </a:moveTo>
                  <a:cubicBezTo>
                    <a:pt x="20147" y="3695"/>
                    <a:pt x="21600" y="8152"/>
                    <a:pt x="21600" y="12727"/>
                  </a:cubicBezTo>
                  <a:cubicBezTo>
                    <a:pt x="21600" y="17299"/>
                    <a:pt x="20149" y="21753"/>
                    <a:pt x="17455" y="25448"/>
                  </a:cubicBezTo>
                  <a:lnTo>
                    <a:pt x="0" y="1272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dirty="0"/>
            </a:p>
          </p:txBody>
        </p:sp>
        <p:grpSp>
          <p:nvGrpSpPr>
            <p:cNvPr id="39944" name="Group 11"/>
            <p:cNvGrpSpPr>
              <a:grpSpLocks/>
            </p:cNvGrpSpPr>
            <p:nvPr/>
          </p:nvGrpSpPr>
          <p:grpSpPr bwMode="auto">
            <a:xfrm>
              <a:off x="916" y="2696"/>
              <a:ext cx="3892" cy="658"/>
              <a:chOff x="888" y="2188"/>
              <a:chExt cx="3892" cy="658"/>
            </a:xfrm>
          </p:grpSpPr>
          <p:grpSp>
            <p:nvGrpSpPr>
              <p:cNvPr id="39945" name="Group 12"/>
              <p:cNvGrpSpPr>
                <a:grpSpLocks/>
              </p:cNvGrpSpPr>
              <p:nvPr/>
            </p:nvGrpSpPr>
            <p:grpSpPr bwMode="auto">
              <a:xfrm>
                <a:off x="1714" y="2692"/>
                <a:ext cx="2674" cy="98"/>
                <a:chOff x="1862" y="2552"/>
                <a:chExt cx="2674" cy="98"/>
              </a:xfrm>
            </p:grpSpPr>
            <p:sp>
              <p:nvSpPr>
                <p:cNvPr id="39970" name="Rectangle 13"/>
                <p:cNvSpPr>
                  <a:spLocks noChangeArrowheads="1"/>
                </p:cNvSpPr>
                <p:nvPr/>
              </p:nvSpPr>
              <p:spPr bwMode="auto">
                <a:xfrm>
                  <a:off x="1872" y="2552"/>
                  <a:ext cx="2664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971" name="Rectangle 14"/>
                <p:cNvSpPr>
                  <a:spLocks noChangeArrowheads="1"/>
                </p:cNvSpPr>
                <p:nvPr/>
              </p:nvSpPr>
              <p:spPr bwMode="auto">
                <a:xfrm>
                  <a:off x="1862" y="2602"/>
                  <a:ext cx="2664" cy="48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9946" name="Oval 15"/>
              <p:cNvSpPr>
                <a:spLocks noChangeArrowheads="1"/>
              </p:cNvSpPr>
              <p:nvPr/>
            </p:nvSpPr>
            <p:spPr bwMode="auto">
              <a:xfrm>
                <a:off x="1037" y="2189"/>
                <a:ext cx="384" cy="38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47" name="Line 16"/>
              <p:cNvSpPr>
                <a:spLocks noChangeShapeType="1"/>
              </p:cNvSpPr>
              <p:nvPr/>
            </p:nvSpPr>
            <p:spPr bwMode="auto">
              <a:xfrm>
                <a:off x="1036" y="23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39948" name="Group 17"/>
              <p:cNvGrpSpPr>
                <a:grpSpLocks/>
              </p:cNvGrpSpPr>
              <p:nvPr/>
            </p:nvGrpSpPr>
            <p:grpSpPr bwMode="auto">
              <a:xfrm>
                <a:off x="1152" y="2324"/>
                <a:ext cx="155" cy="144"/>
                <a:chOff x="1116" y="2359"/>
                <a:chExt cx="155" cy="144"/>
              </a:xfrm>
            </p:grpSpPr>
            <p:sp>
              <p:nvSpPr>
                <p:cNvPr id="39966" name="Oval 18"/>
                <p:cNvSpPr>
                  <a:spLocks noChangeArrowheads="1"/>
                </p:cNvSpPr>
                <p:nvPr/>
              </p:nvSpPr>
              <p:spPr bwMode="auto">
                <a:xfrm>
                  <a:off x="1116" y="2359"/>
                  <a:ext cx="155" cy="1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967" name="Line 19"/>
                <p:cNvSpPr>
                  <a:spLocks noChangeShapeType="1"/>
                </p:cNvSpPr>
                <p:nvPr/>
              </p:nvSpPr>
              <p:spPr bwMode="auto">
                <a:xfrm>
                  <a:off x="1155" y="2436"/>
                  <a:ext cx="85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96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203" y="2397"/>
                  <a:ext cx="39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996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154" y="2400"/>
                  <a:ext cx="48" cy="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9949" name="Rectangle 22"/>
              <p:cNvSpPr>
                <a:spLocks noChangeArrowheads="1"/>
              </p:cNvSpPr>
              <p:nvPr/>
            </p:nvSpPr>
            <p:spPr bwMode="auto">
              <a:xfrm>
                <a:off x="964" y="2612"/>
                <a:ext cx="16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0" name="Oval 23"/>
              <p:cNvSpPr>
                <a:spLocks noChangeArrowheads="1"/>
              </p:cNvSpPr>
              <p:nvPr/>
            </p:nvSpPr>
            <p:spPr bwMode="auto">
              <a:xfrm>
                <a:off x="4436" y="2188"/>
                <a:ext cx="232" cy="22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1" name="Rectangle 24"/>
              <p:cNvSpPr>
                <a:spLocks noChangeArrowheads="1"/>
              </p:cNvSpPr>
              <p:nvPr/>
            </p:nvSpPr>
            <p:spPr bwMode="auto">
              <a:xfrm>
                <a:off x="1510" y="2740"/>
                <a:ext cx="208" cy="10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2" name="Rectangle 25"/>
              <p:cNvSpPr>
                <a:spLocks noChangeArrowheads="1"/>
              </p:cNvSpPr>
              <p:nvPr/>
            </p:nvSpPr>
            <p:spPr bwMode="auto">
              <a:xfrm>
                <a:off x="1510" y="2628"/>
                <a:ext cx="208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3" name="Rectangle 26"/>
              <p:cNvSpPr>
                <a:spLocks noChangeArrowheads="1"/>
              </p:cNvSpPr>
              <p:nvPr/>
            </p:nvSpPr>
            <p:spPr bwMode="auto">
              <a:xfrm>
                <a:off x="1508" y="2454"/>
                <a:ext cx="208" cy="17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4" name="Line 27"/>
              <p:cNvSpPr>
                <a:spLocks noChangeShapeType="1"/>
              </p:cNvSpPr>
              <p:nvPr/>
            </p:nvSpPr>
            <p:spPr bwMode="auto">
              <a:xfrm>
                <a:off x="888" y="2846"/>
                <a:ext cx="38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5" name="Rectangle 28"/>
              <p:cNvSpPr>
                <a:spLocks noChangeArrowheads="1"/>
              </p:cNvSpPr>
              <p:nvPr/>
            </p:nvSpPr>
            <p:spPr bwMode="auto">
              <a:xfrm>
                <a:off x="4190" y="2742"/>
                <a:ext cx="208" cy="104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6" name="Rectangle 29"/>
              <p:cNvSpPr>
                <a:spLocks noChangeArrowheads="1"/>
              </p:cNvSpPr>
              <p:nvPr/>
            </p:nvSpPr>
            <p:spPr bwMode="auto">
              <a:xfrm>
                <a:off x="4190" y="2630"/>
                <a:ext cx="208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7" name="Rectangle 30"/>
              <p:cNvSpPr>
                <a:spLocks noChangeArrowheads="1"/>
              </p:cNvSpPr>
              <p:nvPr/>
            </p:nvSpPr>
            <p:spPr bwMode="auto">
              <a:xfrm>
                <a:off x="4188" y="2456"/>
                <a:ext cx="208" cy="17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8" name="Rectangle 31"/>
              <p:cNvSpPr>
                <a:spLocks noChangeArrowheads="1"/>
              </p:cNvSpPr>
              <p:nvPr/>
            </p:nvSpPr>
            <p:spPr bwMode="auto">
              <a:xfrm>
                <a:off x="2808" y="2324"/>
                <a:ext cx="200" cy="1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59" name="Rectangle 32"/>
              <p:cNvSpPr>
                <a:spLocks noChangeArrowheads="1"/>
              </p:cNvSpPr>
              <p:nvPr/>
            </p:nvSpPr>
            <p:spPr bwMode="auto">
              <a:xfrm>
                <a:off x="2810" y="2743"/>
                <a:ext cx="208" cy="103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60" name="Rectangle 33"/>
              <p:cNvSpPr>
                <a:spLocks noChangeArrowheads="1"/>
              </p:cNvSpPr>
              <p:nvPr/>
            </p:nvSpPr>
            <p:spPr bwMode="auto">
              <a:xfrm>
                <a:off x="2810" y="2632"/>
                <a:ext cx="208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61" name="Rectangle 34"/>
              <p:cNvSpPr>
                <a:spLocks noChangeArrowheads="1"/>
              </p:cNvSpPr>
              <p:nvPr/>
            </p:nvSpPr>
            <p:spPr bwMode="auto">
              <a:xfrm>
                <a:off x="2808" y="2460"/>
                <a:ext cx="208" cy="17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62" name="Rectangle 35"/>
              <p:cNvSpPr>
                <a:spLocks noChangeArrowheads="1"/>
              </p:cNvSpPr>
              <p:nvPr/>
            </p:nvSpPr>
            <p:spPr bwMode="auto">
              <a:xfrm>
                <a:off x="1512" y="2208"/>
                <a:ext cx="200" cy="1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63" name="Rectangle 36"/>
              <p:cNvSpPr>
                <a:spLocks noChangeArrowheads="1"/>
              </p:cNvSpPr>
              <p:nvPr/>
            </p:nvSpPr>
            <p:spPr bwMode="auto">
              <a:xfrm>
                <a:off x="4192" y="2188"/>
                <a:ext cx="200" cy="13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64" name="Rectangle 37"/>
              <p:cNvSpPr>
                <a:spLocks noChangeArrowheads="1"/>
              </p:cNvSpPr>
              <p:nvPr/>
            </p:nvSpPr>
            <p:spPr bwMode="auto">
              <a:xfrm>
                <a:off x="1508" y="2344"/>
                <a:ext cx="208" cy="1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65" name="Rectangle 38"/>
              <p:cNvSpPr>
                <a:spLocks noChangeArrowheads="1"/>
              </p:cNvSpPr>
              <p:nvPr/>
            </p:nvSpPr>
            <p:spPr bwMode="auto">
              <a:xfrm>
                <a:off x="4188" y="2324"/>
                <a:ext cx="208" cy="1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-2905" y="4869160"/>
            <a:ext cx="9144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457200"/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Subject 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of 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 PhD thesis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: 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0" lvl="1" indent="-457200"/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«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  Determination of a precise gravity field for the CLIC feasibility studies  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»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E5144-4236-4BD3-8491-139302ACC09F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0" y="381000"/>
            <a:ext cx="8915400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Long range alignment system</a:t>
            </a:r>
            <a:endParaRPr lang="en-US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1752600" cy="304800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Stretched wire</a:t>
            </a:r>
            <a:endParaRPr lang="en-US" sz="14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7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D880C-3965-4820-858A-F76C2EDF017C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124" y="1752600"/>
            <a:ext cx="388166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19"/>
          <p:cNvSpPr txBox="1">
            <a:spLocks noChangeArrowheads="1"/>
          </p:cNvSpPr>
          <p:nvPr/>
        </p:nvSpPr>
        <p:spPr bwMode="auto">
          <a:xfrm>
            <a:off x="4589156" y="4439433"/>
            <a:ext cx="4419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algn="just"/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Position &amp; orientation of the metrological plates in the coordinate system of the tunnel</a:t>
            </a:r>
          </a:p>
          <a:p>
            <a:pPr algn="just"/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Monte Carlo method using theoretical readings of sensors</a:t>
            </a:r>
          </a:p>
          <a:p>
            <a:pPr algn="just"/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in 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97.5% of the cases, all the pre-alignment errors fit in a cylinder with a radius of 10 µm.</a:t>
            </a:r>
          </a:p>
          <a:p>
            <a:pPr indent="-457200"/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914400" lvl="1" indent="-457200">
              <a:buFont typeface="Arial" charset="0"/>
              <a:buChar char="•"/>
            </a:pP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4" y="1747585"/>
            <a:ext cx="4419600" cy="127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008-12-04 - TT1 3.0 - 0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344" y="311918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8944" y="1137985"/>
            <a:ext cx="14478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TT1 facility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51520" y="5301208"/>
            <a:ext cx="38800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/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One of the objectives  to 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determine the precision and accuracy of a 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reference network 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consisting of overlapping stretched 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wires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57645" y="1143000"/>
            <a:ext cx="20574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Simulations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228600"/>
            <a:ext cx="6804248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Long range alignment system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4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C486D-AAA3-4C53-AB50-0B2AB24C2FFA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2362200" cy="338138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Results in TT1</a:t>
            </a:r>
          </a:p>
        </p:txBody>
      </p:sp>
      <p:sp>
        <p:nvSpPr>
          <p:cNvPr id="37892" name="TextBox 19"/>
          <p:cNvSpPr txBox="1">
            <a:spLocks noChangeArrowheads="1"/>
          </p:cNvSpPr>
          <p:nvPr/>
        </p:nvSpPr>
        <p:spPr bwMode="auto">
          <a:xfrm>
            <a:off x="685800" y="17526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indent="-457200">
              <a:buFont typeface="Wingdings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Precision on a 140 m wire: better than 2 microns over 33 days</a:t>
            </a:r>
          </a:p>
          <a:p>
            <a:pPr lvl="2" indent="-457200">
              <a:buFont typeface="Wingdings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Accuracy: 11 microns in vertical, 17 microns in radial. Can be improved!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3975100" cy="266541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37894" name="TextBox 19"/>
          <p:cNvSpPr txBox="1">
            <a:spLocks noChangeArrowheads="1"/>
          </p:cNvSpPr>
          <p:nvPr/>
        </p:nvSpPr>
        <p:spPr bwMode="auto">
          <a:xfrm>
            <a:off x="228600" y="5257800"/>
            <a:ext cx="426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/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Vertical residuals of the 2 longest wires:</a:t>
            </a:r>
          </a:p>
          <a:p>
            <a:pPr lvl="2" indent="-457200"/>
            <a:r>
              <a:rPr lang="fr-CH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σ (wire 1) = 1.6 µm</a:t>
            </a:r>
          </a:p>
          <a:p>
            <a:pPr lvl="2" indent="-457200"/>
            <a:r>
              <a:rPr lang="fr-CH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σ (wire 2) = 0.5 µm</a:t>
            </a:r>
          </a:p>
        </p:txBody>
      </p:sp>
      <p:pic>
        <p:nvPicPr>
          <p:cNvPr id="14" name="Picture 13" descr="wps-ver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4144963" cy="26670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7896" name="TextBox 19"/>
          <p:cNvSpPr txBox="1">
            <a:spLocks noChangeArrowheads="1"/>
          </p:cNvSpPr>
          <p:nvPr/>
        </p:nvSpPr>
        <p:spPr bwMode="auto">
          <a:xfrm>
            <a:off x="4267200" y="5257800"/>
            <a:ext cx="464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/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Accuracy of the TT1 network adjusted by the least squares method in vertical:</a:t>
            </a:r>
          </a:p>
          <a:p>
            <a:pPr lvl="2" indent="-457200"/>
            <a:r>
              <a:rPr lang="fr-CH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σ = 11 µm r.m.s (27 µm max. value)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28600"/>
            <a:ext cx="6804248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Long range alignment system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44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600"/>
            <a:ext cx="4716016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Long range alignment system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867418"/>
            <a:ext cx="899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657225" algn="just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chemeClr val="tx2"/>
                </a:solidFill>
                <a:latin typeface="Comic Sans MS" pitchFamily="66" charset="0"/>
              </a:rPr>
              <a:t>Development of laser based alternatives</a:t>
            </a:r>
            <a:endParaRPr lang="en-US" sz="16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21473" y="2353905"/>
            <a:ext cx="3422526" cy="115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413267"/>
            <a:ext cx="3615282" cy="197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32040" y="3573596"/>
            <a:ext cx="3119297" cy="1737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4701" y="3925736"/>
            <a:ext cx="3171104" cy="1519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5976" y="5445224"/>
            <a:ext cx="4788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</a:rPr>
              <a:t>Basic laboratory experiments with low cost elements and simple methods done at short distance (about 2 m)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Measurement </a:t>
            </a:r>
            <a:r>
              <a:rPr lang="en-US" sz="1400" dirty="0">
                <a:solidFill>
                  <a:schemeClr val="tx2"/>
                </a:solidFill>
                <a:latin typeface="Comic Sans MS" pitchFamily="66" charset="0"/>
              </a:rPr>
              <a:t>repeatability within an interval of </a:t>
            </a:r>
            <a:endParaRPr lang="en-US" sz="1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    [</a:t>
            </a:r>
            <a:r>
              <a:rPr lang="en-US" sz="1400" dirty="0">
                <a:solidFill>
                  <a:schemeClr val="tx2"/>
                </a:solidFill>
                <a:latin typeface="Comic Sans MS" pitchFamily="66" charset="0"/>
              </a:rPr>
              <a:t>−4 μm,4 μm] around the mean values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Standard </a:t>
            </a:r>
            <a:r>
              <a:rPr lang="en-US" sz="1400" dirty="0">
                <a:solidFill>
                  <a:schemeClr val="tx2"/>
                </a:solidFill>
                <a:latin typeface="Comic Sans MS" pitchFamily="66" charset="0"/>
              </a:rPr>
              <a:t>deviation less than 5 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μm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632" y="3236054"/>
            <a:ext cx="7725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Latest achievements on </a:t>
            </a:r>
            <a:r>
              <a:rPr lang="el-GR" sz="16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λ</a:t>
            </a:r>
            <a:r>
              <a:rPr lang="fr-CH" sz="16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- system: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213" y="5589240"/>
            <a:ext cx="40522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First simulations performed: angular orientation &amp; repeatability of shutter should be better than 0.2 mrad and 12 </a:t>
            </a:r>
            <a:r>
              <a:rPr lang="el-GR" sz="1400" dirty="0" smtClean="0">
                <a:solidFill>
                  <a:schemeClr val="tx2"/>
                </a:solidFill>
                <a:latin typeface="Comic Sans MS" pitchFamily="66" charset="0"/>
              </a:rPr>
              <a:t>μ</a:t>
            </a:r>
            <a:r>
              <a:rPr lang="fr-CH" sz="1400" dirty="0" smtClean="0">
                <a:solidFill>
                  <a:schemeClr val="tx2"/>
                </a:solidFill>
                <a:latin typeface="Comic Sans MS" pitchFamily="66" charset="0"/>
              </a:rPr>
              <a:t>m in order to detect a micrometric displacement</a:t>
            </a:r>
          </a:p>
          <a:p>
            <a:pPr algn="just"/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671" y="1358617"/>
            <a:ext cx="77256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Latest achievements on RasDif:</a:t>
            </a:r>
          </a:p>
          <a:p>
            <a:pPr marL="457200" indent="-457200">
              <a:defRPr/>
            </a:pPr>
            <a:endParaRPr lang="en-US" sz="1400" u="sng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First configuration installed successfully in 2009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Resolution below 0.1µm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Appears to behave as a very precise seismometer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Double configuration showed non coherent results </a:t>
            </a:r>
          </a:p>
          <a:p>
            <a:pPr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inter-comparison needed with WPS</a:t>
            </a:r>
          </a:p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4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0" y="609600"/>
            <a:ext cx="4238625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285750"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Short range alignment system</a:t>
            </a:r>
            <a:endParaRPr lang="en-US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457200" y="1862138"/>
            <a:ext cx="8382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 algn="just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Issue: WPS sensor fulfilling the requirements</a:t>
            </a:r>
          </a:p>
          <a:p>
            <a:pPr lvl="2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« absolute measurements » (known zero w.r.t mechanical interface)</a:t>
            </a:r>
          </a:p>
          <a:p>
            <a:pPr lvl="2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no drift</a:t>
            </a:r>
          </a:p>
          <a:p>
            <a:pPr lvl="2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sub micrometric measurements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8681" y="4719638"/>
            <a:ext cx="15700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3"/>
          <p:cNvSpPr txBox="1">
            <a:spLocks noChangeArrowheads="1"/>
          </p:cNvSpPr>
          <p:nvPr/>
        </p:nvSpPr>
        <p:spPr bwMode="auto">
          <a:xfrm>
            <a:off x="5486400" y="4071938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Optical based WPS (oWPS)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8918" name="TextBox 13"/>
          <p:cNvSpPr txBox="1">
            <a:spLocks noChangeArrowheads="1"/>
          </p:cNvSpPr>
          <p:nvPr/>
        </p:nvSpPr>
        <p:spPr bwMode="auto">
          <a:xfrm>
            <a:off x="533400" y="4071938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Capacitive based WPS (cWPS)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29138"/>
            <a:ext cx="12001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A587D-93DF-41BB-AD60-E6A573B3B10E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3" name="Down Arrow 12"/>
          <p:cNvSpPr/>
          <p:nvPr/>
        </p:nvSpPr>
        <p:spPr>
          <a:xfrm rot="1800000">
            <a:off x="3276600" y="3462338"/>
            <a:ext cx="228600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9800000">
            <a:off x="4918075" y="3482976"/>
            <a:ext cx="228600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85800" y="3538538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Upgrade of an existing WPS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181600" y="3538538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Development of a new WPS</a:t>
            </a:r>
          </a:p>
        </p:txBody>
      </p:sp>
      <p:pic>
        <p:nvPicPr>
          <p:cNvPr id="38926" name="Picture 15" descr="100_19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519738"/>
            <a:ext cx="1495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99514" y="404664"/>
            <a:ext cx="2615886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81000" y="1122611"/>
            <a:ext cx="3686944" cy="338554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WPS (Wire Positioning Sensor)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4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78753-EF87-42AB-968B-163485B1B845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228600"/>
            <a:ext cx="5436096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Short range alignment sensors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196752"/>
            <a:ext cx="899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657225" algn="just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chemeClr val="tx2"/>
                </a:solidFill>
                <a:latin typeface="Comic Sans MS" pitchFamily="66" charset="0"/>
              </a:rPr>
              <a:t>Sensors : cWPS</a:t>
            </a:r>
            <a:endParaRPr lang="en-US" sz="16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628800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4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60 sensors installed in the LHC on the low beta triplets</a:t>
            </a:r>
          </a:p>
          <a:p>
            <a:pPr marL="457200" indent="-457200"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Rad Hard (sensors up to 300 kGy, Remote electronics up to 50 kGy)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Resolution: 0.2 µm</a:t>
            </a:r>
          </a:p>
          <a:p>
            <a:pPr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But relative measurements only!</a:t>
            </a:r>
          </a:p>
          <a:p>
            <a:pPr marL="457200" indent="-457200"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pic>
        <p:nvPicPr>
          <p:cNvPr id="7" name="Picture 10" descr="w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228600"/>
            <a:ext cx="2066925" cy="8858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4543" y="2961089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4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Latest achievements:</a:t>
            </a:r>
          </a:p>
          <a:p>
            <a:pPr marL="457200" indent="-457200"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An isostatic mechanical interface allowing a repositioning within 1µm and an absolute calibration has been developed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 very accurate linearity bench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n « absolute » bench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Dedicated lab with a temperature stable within ± 1ºC</a:t>
            </a:r>
          </a:p>
          <a:p>
            <a:pPr marL="457200" indent="-457200"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547" y="4752563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4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Status / current issues:</a:t>
            </a:r>
          </a:p>
          <a:p>
            <a:pPr marL="457200" indent="-457200"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Linearity depends of the generation of carbon peek wire used: &lt; 5 μm over the whole range (better in middle range)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Repeatability &amp; interchangeability &lt; 1</a:t>
            </a: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  <a:sym typeface="Wingdings" pitchFamily="2" charset="2"/>
              </a:rPr>
              <a:t>μm</a:t>
            </a: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Accuracy (“absolute calibration”) of cWPS &lt; 20 </a:t>
            </a: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  <a:sym typeface="Wingdings" pitchFamily="2" charset="2"/>
              </a:rPr>
              <a:t>μm 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(bench recalibrated last week in the metrology lab).</a:t>
            </a:r>
          </a:p>
          <a:p>
            <a:pPr marL="457200" indent="-457200"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098" y="228600"/>
            <a:ext cx="12001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611" y="2492896"/>
            <a:ext cx="1584176" cy="21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46473"/>
            <a:ext cx="1568798" cy="121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04173" y="2957339"/>
            <a:ext cx="1102239" cy="103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11441" y="4721681"/>
            <a:ext cx="2629823" cy="193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70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78753-EF87-42AB-968B-163485B1B845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228600"/>
            <a:ext cx="5436096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Short range alignment sensors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07" y="883375"/>
            <a:ext cx="899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657225" algn="just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chemeClr val="tx2"/>
                </a:solidFill>
                <a:latin typeface="Comic Sans MS" pitchFamily="66" charset="0"/>
              </a:rPr>
              <a:t>Sensors : oWPS</a:t>
            </a:r>
            <a:endParaRPr lang="en-US" sz="16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268" y="1340768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4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Main characteristics (from the manufacturer)</a:t>
            </a:r>
          </a:p>
          <a:p>
            <a:pPr marL="457200" indent="-457200"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Resolution: &lt; 0.1 </a:t>
            </a: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  <a:sym typeface="Wingdings" pitchFamily="2" charset="2"/>
              </a:rPr>
              <a:t>μm</a:t>
            </a: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Range : +/- 5 mm (along two axes)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Repeatability: 2</a:t>
            </a: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  <a:sym typeface="Wingdings" pitchFamily="2" charset="2"/>
              </a:rPr>
              <a:t>μm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/>
                <a:cs typeface="Arial"/>
                <a:sym typeface="Wingdings" pitchFamily="2" charset="2"/>
              </a:rPr>
              <a:t>Accuracy : &lt; 5μm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Wire: Vectran</a:t>
            </a:r>
          </a:p>
          <a:p>
            <a:pPr marL="457200" indent="-457200"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453454" y="2996952"/>
            <a:ext cx="6638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fr-CH" sz="14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Latest achievements:</a:t>
            </a:r>
            <a:endParaRPr lang="en-US" sz="1400" u="sng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 very accurate linearity bench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 vectran wire  (manufactured fiber spun from a liquid crystal polymer) visible to infra-red light and not antistatic  silver plasma coated wire.</a:t>
            </a:r>
          </a:p>
          <a:p>
            <a:pPr marL="457200" indent="-457200"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31322"/>
            <a:ext cx="1584176" cy="173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0797" y="4381947"/>
            <a:ext cx="5904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4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Status</a:t>
            </a:r>
          </a:p>
          <a:p>
            <a:pPr marL="457200" indent="-457200"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Resolution &lt; 1 µm, interchangeability &lt; 5 µm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Noise problem to be solved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Impact of temperature: ~ 6µm/°C to be corrected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Absolute calibration to be controlled.</a:t>
            </a:r>
          </a:p>
          <a:p>
            <a:pPr marL="457200" indent="-457200"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pic>
        <p:nvPicPr>
          <p:cNvPr id="11" name="Picture 10" descr="IMG_0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5256" y="228600"/>
            <a:ext cx="2221532" cy="296204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808312" cy="26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32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600"/>
            <a:ext cx="4932040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hort range alignment sensors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196752"/>
            <a:ext cx="899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657225" algn="just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chemeClr val="tx2"/>
                </a:solidFill>
                <a:latin typeface="Comic Sans MS" pitchFamily="66" charset="0"/>
              </a:rPr>
              <a:t>Sensors : RasChain</a:t>
            </a:r>
            <a:endParaRPr lang="en-US" sz="16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628800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fr-CH" sz="16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2 possibilities: RasNik versus RasDif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2652142" cy="124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214047" cy="122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5972" y="3955392"/>
            <a:ext cx="55061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Status:</a:t>
            </a:r>
          </a:p>
          <a:p>
            <a:pPr marL="457200" indent="-457200">
              <a:defRPr/>
            </a:pPr>
            <a:endParaRPr lang="en-US" sz="1600" u="sng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Test setup to validate RasNik &amp; Rasdif on 4 m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First results: jitter and refractive bending of light  thermal shielding needed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Preparation of sensors for two beam modules and inter-comparison tests with other sensors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defRPr/>
            </a:pPr>
            <a:endParaRPr lang="en-US" sz="1600" u="sng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pic>
        <p:nvPicPr>
          <p:cNvPr id="9" name="Picture 4" descr="C:\Documents and Settings\Joris van Heijningen\My Documents\Studie\AP3091 RasCLiC project\Metingen - Data&amp;Plots\Photographs\fot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43837" y="4221351"/>
            <a:ext cx="2882424" cy="216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691680" y="3616773"/>
            <a:ext cx="966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RasNik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3999" y="3503116"/>
            <a:ext cx="966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RasDif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30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600"/>
            <a:ext cx="6804248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Fiducialisation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Picture 2" descr="IMG_2365.jpg"/>
          <p:cNvPicPr>
            <a:picLocks noChangeAspect="1"/>
          </p:cNvPicPr>
          <p:nvPr/>
        </p:nvPicPr>
        <p:blipFill>
          <a:blip r:embed="rId2" cstate="print"/>
          <a:srcRect l="21196" t="4348" r="10326"/>
          <a:stretch>
            <a:fillRect/>
          </a:stretch>
        </p:blipFill>
        <p:spPr>
          <a:xfrm>
            <a:off x="5608185" y="4324746"/>
            <a:ext cx="2161219" cy="2264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IMG_4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5870" y="2295147"/>
            <a:ext cx="2336800" cy="17526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7188770" y="6581001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12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Laser tracker: AT 401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66383" y="4186247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fr-CH" sz="12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Micro triangulation</a:t>
            </a:r>
            <a:endParaRPr lang="en-US" sz="12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54138" y="1677168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fr-CH" sz="12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Romer arm</a:t>
            </a:r>
            <a:endParaRPr lang="en-US" sz="12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795" y="1906349"/>
            <a:ext cx="1275098" cy="22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38786" y="1574128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Most accurate but for very short components</a:t>
            </a:r>
          </a:p>
          <a:p>
            <a:pPr marL="457200" indent="-457200"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Development of portable means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400" b="1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400" b="1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86280" y="1322050"/>
            <a:ext cx="2209800" cy="2438400"/>
            <a:chOff x="2201525" y="-238389"/>
            <a:chExt cx="4552153" cy="5497095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35159" t="8635" r="20872" b="6413"/>
            <a:stretch>
              <a:fillRect/>
            </a:stretch>
          </p:blipFill>
          <p:spPr bwMode="auto">
            <a:xfrm>
              <a:off x="2201525" y="-238389"/>
              <a:ext cx="4552153" cy="549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7" descr="File01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86350" y="169182"/>
              <a:ext cx="983079" cy="983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86280" y="3909248"/>
            <a:ext cx="358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omic Sans MS" pitchFamily="66" charset="0"/>
              </a:rPr>
              <a:t>MPE = 0.3 µm + L/1000 (L in mm)</a:t>
            </a:r>
            <a:endParaRPr lang="en-US" sz="1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05280" y="78007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6050" algn="just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First solution: CMM measurements (dimensional control, pre-alignment of components on their supports, fiducialisation), but STATIC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280" y="4498221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4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Latest achievements:</a:t>
            </a:r>
          </a:p>
          <a:p>
            <a:pPr marL="457200" indent="-457200">
              <a:defRPr/>
            </a:pPr>
            <a:endParaRPr lang="en-US" sz="1400" u="sng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Fiducials developed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Several means developed and validated: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AT401 ~ 5µm @ 2m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Micro triangulation ~ 5µm @ 2m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Romer arm ~ 10 µm @ 2m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Test of fiducialisation strategy: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Very precise for short objects on CMM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Accuracy ~ 20 µm on 2m long objects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4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15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78753-EF87-42AB-968B-163485B1B845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228600"/>
            <a:ext cx="6012160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Special case of MDI area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01077"/>
            <a:ext cx="473745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6684" y="792373"/>
            <a:ext cx="899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657225" algn="just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chemeClr val="tx2"/>
                </a:solidFill>
                <a:latin typeface="Comic Sans MS" pitchFamily="66" charset="0"/>
              </a:rPr>
              <a:t>Monitoring on both sides of the detector:</a:t>
            </a:r>
            <a:endParaRPr lang="en-US" sz="16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396" y="1311153"/>
            <a:ext cx="5089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No direct line of sight at the level of the beam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250" y="5517232"/>
            <a:ext cx="4323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Status and next steps :</a:t>
            </a:r>
          </a:p>
          <a:p>
            <a:pPr algn="just"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 mock-up real size will be built @CERN to validate the whole concept</a:t>
            </a:r>
          </a:p>
          <a:p>
            <a:pPr marL="457200" indent="-457200" algn="just"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Design ready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682"/>
            <a:ext cx="1489335" cy="67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99656" y="171578"/>
            <a:ext cx="3228628" cy="235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8593" y="3140968"/>
            <a:ext cx="3032795" cy="158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58146" y="5924240"/>
            <a:ext cx="3655517" cy="6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7825" y="1826981"/>
            <a:ext cx="5089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External line of sight at 3m in “dead space”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958" y="2377857"/>
            <a:ext cx="8954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Spokes equipped at both ends by alignment sensors linking the components and line of sights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25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9126" y="1628800"/>
            <a:ext cx="7599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OUTLINE</a:t>
            </a:r>
          </a:p>
          <a:p>
            <a:endParaRPr lang="en-US" sz="1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1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indent="-45720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Introduction: alignment tolerances achieved for the LHC</a:t>
            </a:r>
          </a:p>
          <a:p>
            <a:pPr indent="-45720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Specifications for alignment of CLIC and ILC, and alignment challenges</a:t>
            </a:r>
            <a:endParaRPr lang="en-US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indent="-45720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Solutions being studied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Long range alignment system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Short range alignment system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Fiducialisation</a:t>
            </a:r>
          </a:p>
          <a:p>
            <a:pPr lvl="2" indent="-45720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Case of the Machine Detector Interface area</a:t>
            </a:r>
          </a:p>
          <a:p>
            <a:pPr indent="-45720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Conclusion</a:t>
            </a:r>
          </a:p>
          <a:p>
            <a:pPr lvl="1"/>
            <a:endParaRPr lang="en-US" sz="16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556792"/>
            <a:ext cx="7632848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600"/>
            <a:ext cx="6804248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MDI area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7913" y="1700808"/>
            <a:ext cx="4104456" cy="272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99058" y="1052736"/>
            <a:ext cx="36728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60881">
            <a:off x="299515" y="4628092"/>
            <a:ext cx="36242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367684" cy="249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6684" y="792373"/>
            <a:ext cx="8991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657225" algn="just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chemeClr val="tx2"/>
                </a:solidFill>
                <a:latin typeface="Comic Sans MS" pitchFamily="66" charset="0"/>
              </a:rPr>
              <a:t>Link between left and right sides:</a:t>
            </a:r>
            <a:endParaRPr lang="en-US" sz="16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347807"/>
            <a:ext cx="4323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Parallel survey galleries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2631" y="3409836"/>
            <a:ext cx="4323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Laser system shielding coupled to the push-pulled detector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796" y="5916130"/>
            <a:ext cx="8204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Next steps:	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Distance reference to reference : means to be developed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N-point laser based alignment system over ~ 100 m to be developed</a:t>
            </a: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38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78753-EF87-42AB-968B-163485B1B845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228600"/>
            <a:ext cx="60121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dirty="0" smtClean="0">
                <a:solidFill>
                  <a:schemeClr val="tx2"/>
                </a:solidFill>
                <a:latin typeface="Comic Sans MS" pitchFamily="66" charset="0"/>
              </a:rPr>
              <a:t>Conclusion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756" y="1412776"/>
            <a:ext cx="86627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In comparison with alignment requirements of the LHC, the alignment of linear colliders is a real challenge, with precision and accuracy of a few microns over several hundreds of meters, including the fiducialisation process.</a:t>
            </a:r>
          </a:p>
          <a:p>
            <a:pPr algn="just"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Solutions are under development concerning long range alignment system: </a:t>
            </a:r>
          </a:p>
          <a:p>
            <a:pPr marL="914400" lvl="1" indent="-457200" algn="just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 stretched wire solution has been proposed for the RDR of ILC and CDR of CLIC.</a:t>
            </a:r>
          </a:p>
          <a:p>
            <a:pPr marL="914400" lvl="1" indent="-457200" algn="just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Results from test setup have shown that an uncertainty in the determination of the position of a sensor over 140m is of the order of 11 </a:t>
            </a:r>
            <a:r>
              <a:rPr lang="el-GR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μ</a:t>
            </a: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m.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914400" lvl="1" indent="-457200" algn="just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Alternatives, based on laser beam under vacuum, are under development, first to validate the stretched wire solution, and why not to replace it.</a:t>
            </a:r>
          </a:p>
          <a:p>
            <a:pPr marL="914400" lvl="1" indent="-457200" algn="just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Short range sensors are under development as well, and the latest results show that an accuracy below 5 μm and a repeatability below 1μm are reachable.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Fiducialisation at a micron level is a challenge too, with a level of difficulty depending of the size of the component. For very short components (length &lt;1m), CMM are a must, but will need to be replaced by portable means that are under development and validation.</a:t>
            </a:r>
          </a:p>
          <a:p>
            <a:pPr marL="914400" lvl="1" indent="-457200" algn="just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914400" lvl="1" indent="-457200">
              <a:buFont typeface="Courier New" pitchFamily="49" charset="0"/>
              <a:buChar char="o"/>
              <a:defRPr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8600"/>
            <a:ext cx="6804248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CONCLUSION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7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78753-EF87-42AB-968B-163485B1B845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228600"/>
            <a:ext cx="3707904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Introduction : state of the art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058359" y="1628800"/>
            <a:ext cx="153601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68372"/>
            <a:ext cx="3718912" cy="239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0055" y="1511846"/>
            <a:ext cx="4895850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Installation and determination of the Survey network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63251" y="2047701"/>
            <a:ext cx="3179762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Transfer of reference into tunnel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7012" y="2505715"/>
            <a:ext cx="5024438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Installation and determination of the tunnel network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796136" y="1511846"/>
            <a:ext cx="2279571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Fiducialisation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4395" y="4221088"/>
            <a:ext cx="425162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Relative alignment of the elements: smoothing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21399" y="5445224"/>
            <a:ext cx="489585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Monitoring and remote adjustment in remote areas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30236" y="4941168"/>
            <a:ext cx="4006850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Control and maintenance of the alignment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68301" y="3717032"/>
            <a:ext cx="3497263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Absolute alignment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68301" y="793666"/>
            <a:ext cx="518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u="sng" dirty="0" smtClean="0">
                <a:solidFill>
                  <a:schemeClr val="tx2"/>
                </a:solidFill>
                <a:latin typeface="Comic Sans MS" pitchFamily="66" charset="0"/>
              </a:rPr>
              <a:t>Steps of alignment of an accelerator</a:t>
            </a:r>
          </a:p>
        </p:txBody>
      </p:sp>
      <p:sp>
        <p:nvSpPr>
          <p:cNvPr id="2" name="Down Arrow 1"/>
          <p:cNvSpPr/>
          <p:nvPr/>
        </p:nvSpPr>
        <p:spPr>
          <a:xfrm rot="5400000">
            <a:off x="4868551" y="4438355"/>
            <a:ext cx="216024" cy="549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380104" y="4358315"/>
            <a:ext cx="338429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Injection of pilot beam</a:t>
            </a:r>
          </a:p>
          <a:p>
            <a:pPr algn="just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Implementation of beam based alignment and beam based feedbacks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819214" y="1037529"/>
            <a:ext cx="967491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 dirty="0" smtClean="0">
                <a:solidFill>
                  <a:srgbClr val="FFC000"/>
                </a:solidFill>
                <a:latin typeface="Comic Sans MS" pitchFamily="66" charset="0"/>
              </a:rPr>
              <a:t>Surface</a:t>
            </a:r>
            <a:endParaRPr lang="en-US" sz="1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463329" y="5877272"/>
            <a:ext cx="14036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 dirty="0" smtClean="0">
                <a:solidFill>
                  <a:srgbClr val="FFC000"/>
                </a:solidFill>
                <a:latin typeface="Comic Sans MS" pitchFamily="66" charset="0"/>
              </a:rPr>
              <a:t>Underground</a:t>
            </a:r>
            <a:endParaRPr lang="en-US" sz="1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351854"/>
            <a:ext cx="8928992" cy="564978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1968372"/>
            <a:ext cx="8928992" cy="3908900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56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78753-EF87-42AB-968B-163485B1B845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228600"/>
            <a:ext cx="5599718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Introduction: state of the art (case of the LHC)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10641" y="867336"/>
            <a:ext cx="3497263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Fiducialisation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0040" y="3545437"/>
            <a:ext cx="3497263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Relative alignment of the elements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40263" y="5281462"/>
            <a:ext cx="489585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Monitoring and remote adjustment in specific areas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0641" y="4834053"/>
            <a:ext cx="4006850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Control and maintenance of the alignment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10640" y="2316565"/>
            <a:ext cx="3497263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Absolute alignment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4420"/>
            <a:ext cx="2428666" cy="25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330" y="1342562"/>
            <a:ext cx="5423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Operation during which the position of the fiducials is measured w.r.t. a reference axis (magnetic, mechanic)</a:t>
            </a:r>
          </a:p>
          <a:p>
            <a:pPr algn="just"/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Uncertainty of measurement &lt; 0.1 mm (1</a:t>
            </a:r>
            <a:r>
              <a:rPr lang="el-GR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σ</a:t>
            </a:r>
            <a:r>
              <a:rPr lang="fr-CH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330" y="2727238"/>
            <a:ext cx="542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Initial alignment of each component w.r.t underground geodetic network 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uncertainty of measurement </a:t>
            </a:r>
            <a:r>
              <a:rPr lang="en-US" sz="1400" dirty="0">
                <a:solidFill>
                  <a:schemeClr val="tx2"/>
                </a:solidFill>
                <a:latin typeface="Comic Sans MS" pitchFamily="66" charset="0"/>
              </a:rPr>
              <a:t>&lt;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0.3 mm (1σ) 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695" y="3969272"/>
            <a:ext cx="642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Smoothing : relative position of components w.r.t to the trend curve 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 uncertainty of measurement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Comic Sans MS" pitchFamily="66" charset="0"/>
              </a:rPr>
              <a:t>&lt;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 0.1 mm (1σ) over 150 m 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916" y="3213697"/>
            <a:ext cx="4068489" cy="7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67792" y="5661248"/>
            <a:ext cx="508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</a:rPr>
              <a:t>Monitoring of the relative displacements w.r.t a given reference time or position σ = a few microns using alignment systems and remote adjustment using motorized jacks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9" name="Picture 5" descr="IMG_06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57292" y="4437111"/>
            <a:ext cx="1664810" cy="221914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38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600"/>
            <a:ext cx="3707904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Specification for ILC &amp; CLIC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4277397"/>
              </p:ext>
            </p:extLst>
          </p:nvPr>
        </p:nvGraphicFramePr>
        <p:xfrm>
          <a:off x="780735" y="1674583"/>
          <a:ext cx="4783658" cy="1259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282"/>
                <a:gridCol w="772594"/>
                <a:gridCol w="2611782"/>
              </a:tblGrid>
              <a:tr h="502771"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latin typeface="Comic Sans MS" pitchFamily="66" charset="0"/>
                        </a:rPr>
                        <a:t>Area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latin typeface="Comic Sans MS" pitchFamily="66" charset="0"/>
                        </a:rPr>
                        <a:t>Nb of beam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dirty="0" smtClean="0">
                          <a:latin typeface="Comic Sans MS" pitchFamily="66" charset="0"/>
                        </a:rPr>
                        <a:t>Error of misalignment</a:t>
                      </a:r>
                      <a:r>
                        <a:rPr lang="fr-CH" sz="1400" baseline="0" dirty="0" smtClean="0">
                          <a:latin typeface="Comic Sans MS" pitchFamily="66" charset="0"/>
                        </a:rPr>
                        <a:t>  on the fiducials (1</a:t>
                      </a:r>
                      <a:r>
                        <a:rPr lang="el-GR" sz="1400" baseline="0" dirty="0" smtClean="0">
                          <a:latin typeface="Comic Sans MS" pitchFamily="66" charset="0"/>
                        </a:rPr>
                        <a:t>σ</a:t>
                      </a:r>
                      <a:r>
                        <a:rPr lang="fr-CH" sz="1400" baseline="0" dirty="0" smtClean="0">
                          <a:latin typeface="Comic Sans MS" pitchFamily="66" charset="0"/>
                        </a:rPr>
                        <a:t>)</a:t>
                      </a:r>
                      <a:endParaRPr lang="en-US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1400" kern="1200" dirty="0" smtClean="0">
                          <a:solidFill>
                            <a:schemeClr val="tx2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Main linac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kern="1200" dirty="0" smtClean="0">
                          <a:solidFill>
                            <a:schemeClr val="tx2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kern="1200" dirty="0" smtClean="0">
                          <a:solidFill>
                            <a:schemeClr val="tx2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0.2 mm rms over 600 m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1400" kern="1200" dirty="0" smtClean="0">
                          <a:solidFill>
                            <a:schemeClr val="tx2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BDS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kern="1200" dirty="0" smtClean="0">
                          <a:solidFill>
                            <a:schemeClr val="tx2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kern="1200" dirty="0" smtClean="0">
                          <a:solidFill>
                            <a:schemeClr val="tx2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0.02 mm over 200 m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0112" y="254712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  <a:latin typeface="Comic Sans MS" pitchFamily="66" charset="0"/>
              </a:rPr>
              <a:t>Fiducialisation: 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: 0.05 mm </a:t>
            </a:r>
            <a:r>
              <a:rPr lang="en-US" sz="1600" dirty="0" err="1" smtClean="0">
                <a:solidFill>
                  <a:schemeClr val="tx2"/>
                </a:solidFill>
                <a:latin typeface="Comic Sans MS" pitchFamily="66" charset="0"/>
              </a:rPr>
              <a:t>rms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4561" y="970479"/>
            <a:ext cx="3379863" cy="338554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Above state of the art for ILC: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30137" y="3259723"/>
            <a:ext cx="3379863" cy="338554"/>
          </a:xfrm>
          <a:prstGeom prst="rect">
            <a:avLst/>
          </a:prstGeom>
          <a:solidFill>
            <a:srgbClr val="FFE07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Above state of the art for CLIC: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" name="Picture 3" descr="schem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37112"/>
            <a:ext cx="3505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10000" y="4219467"/>
            <a:ext cx="53545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</a:rPr>
              <a:t>The zero of each component will be included in a cylinder with a radius of a few microns: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14 </a:t>
            </a:r>
            <a:r>
              <a:rPr lang="el-GR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μ</a:t>
            </a: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 over 200 m (RF structures)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17 </a:t>
            </a:r>
            <a:r>
              <a:rPr lang="el-GR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μ</a:t>
            </a: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 over 200 m (MB quadrupoles)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10</a:t>
            </a:r>
            <a:r>
              <a:rPr lang="el-GR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μ</a:t>
            </a: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 over 500m (BDS and final focus components)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Adjustment required: step size below 1 µm</a:t>
            </a:r>
            <a:endParaRPr lang="en-US" sz="1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just"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5" y="3889829"/>
            <a:ext cx="3972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u="sng" dirty="0">
                <a:solidFill>
                  <a:schemeClr val="tx2"/>
                </a:solidFill>
                <a:latin typeface="Comic Sans MS" pitchFamily="66" charset="0"/>
              </a:rPr>
              <a:t>Special case of main linac and BDS</a:t>
            </a:r>
            <a:endParaRPr lang="en-US" sz="16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80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E78753-EF87-42AB-968B-163485B1B845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-1" y="228600"/>
            <a:ext cx="5670549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Alignment challenges for a future linear collider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8821" y="1601361"/>
            <a:ext cx="1700892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>
                <a:solidFill>
                  <a:schemeClr val="tx2"/>
                </a:solidFill>
                <a:latin typeface="Comic Sans MS" pitchFamily="66" charset="0"/>
              </a:rPr>
              <a:t>Fiducialisation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7192" y="2186947"/>
            <a:ext cx="1682522" cy="314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>
                <a:solidFill>
                  <a:schemeClr val="tx2"/>
                </a:solidFill>
                <a:latin typeface="Comic Sans MS" pitchFamily="66" charset="0"/>
              </a:rPr>
              <a:t>Smoothing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273772" y="2050604"/>
            <a:ext cx="4320480" cy="630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>
                <a:solidFill>
                  <a:schemeClr val="tx2"/>
                </a:solidFill>
                <a:latin typeface="Comic Sans MS" pitchFamily="66" charset="0"/>
              </a:rPr>
              <a:t>Active pre-alignment for CLIC</a:t>
            </a:r>
          </a:p>
          <a:p>
            <a:pPr algn="ctr">
              <a:spcBef>
                <a:spcPct val="50000"/>
              </a:spcBef>
            </a:pPr>
            <a:r>
              <a:rPr lang="fr-CH" sz="1400" dirty="0">
                <a:solidFill>
                  <a:schemeClr val="tx2"/>
                </a:solidFill>
                <a:latin typeface="Comic Sans MS" pitchFamily="66" charset="0"/>
              </a:rPr>
              <a:t>Active determination of the position for ILC</a:t>
            </a:r>
            <a:endParaRPr lang="en-US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68487" y="4436335"/>
            <a:ext cx="2709003" cy="523875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Stable alignment reference, known at the micron level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2976759" y="4456401"/>
            <a:ext cx="2749348" cy="738664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Submicrometric sensors providing « absolute » measurements</a:t>
            </a: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5985913" y="4459039"/>
            <a:ext cx="3074987" cy="523875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Measure </a:t>
            </a:r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objects </a:t>
            </a:r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within a few microns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2976759" y="5995680"/>
            <a:ext cx="3074987" cy="520700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Submicrometric displacements along 3/5 DOF</a:t>
            </a:r>
          </a:p>
        </p:txBody>
      </p:sp>
      <p:sp>
        <p:nvSpPr>
          <p:cNvPr id="29" name="Right Arrow 28"/>
          <p:cNvSpPr/>
          <p:nvPr/>
        </p:nvSpPr>
        <p:spPr>
          <a:xfrm rot="7398886">
            <a:off x="1998178" y="3322920"/>
            <a:ext cx="576014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4400134">
            <a:off x="6757638" y="3272685"/>
            <a:ext cx="5801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691680" y="2209652"/>
            <a:ext cx="1967121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 dirty="0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fr-CH" sz="1400" b="1" dirty="0" smtClean="0">
                <a:solidFill>
                  <a:schemeClr val="tx2"/>
                </a:solidFill>
                <a:latin typeface="Comic Sans MS" pitchFamily="66" charset="0"/>
              </a:rPr>
              <a:t>eplaced by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9045" y="836712"/>
            <a:ext cx="1888434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Up to a few microns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4596579" y="3290939"/>
            <a:ext cx="580132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68487" y="3881436"/>
            <a:ext cx="2709003" cy="307777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Long range alignment system</a:t>
            </a:r>
            <a:endParaRPr lang="en-US" sz="14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2990419" y="3881435"/>
            <a:ext cx="2709003" cy="307777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Short range alignment system</a:t>
            </a:r>
            <a:endParaRPr lang="en-US" sz="14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5997032" y="3885516"/>
            <a:ext cx="3014145" cy="307777"/>
          </a:xfrm>
          <a:prstGeom prst="rect">
            <a:avLst/>
          </a:prstGeom>
          <a:solidFill>
            <a:srgbClr val="FFF5D5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Fiducialisation at a micron level</a:t>
            </a:r>
            <a:endParaRPr lang="en-US" sz="14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3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600"/>
            <a:ext cx="3707904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Special case of MDI area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45" y="597932"/>
            <a:ext cx="5940510" cy="112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242335" y="3501008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1600" u="sng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/>
            <a:r>
              <a:rPr lang="en-US" sz="1600" u="sng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Taking into account:</a:t>
            </a:r>
          </a:p>
          <a:p>
            <a:pPr marL="457200" indent="-457200"/>
            <a:endParaRPr lang="en-US" sz="1600" u="sng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Push pull detectors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600" dirty="0" smtClean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Last component (QD0) inside the 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       detector (L*=3.5m)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/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61935" y="3528071"/>
            <a:ext cx="4368647" cy="32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04800" y="1424536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1600" u="sng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/>
            <a:r>
              <a:rPr lang="en-US" sz="1600" u="sng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Requirements (CLIC):</a:t>
            </a:r>
          </a:p>
          <a:p>
            <a:pPr marL="457200" indent="-457200"/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Determination of left reference line w.r.t right reference line : within ± 0.1 mm rms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Monitoring of left reference line w.r.t right reference line : within a few microns 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Monitoring of the position of left QD0 / right QD0 within ± 5 μm rms</a:t>
            </a:r>
          </a:p>
          <a:p>
            <a:pPr marL="457200" indent="-457200"/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1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600"/>
            <a:ext cx="6804248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Long range alignment system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5760" y="908720"/>
            <a:ext cx="8564711" cy="947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As it is not possible to implement a straight alignment reference over </a:t>
            </a: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kilometers: 		 use </a:t>
            </a:r>
            <a:r>
              <a:rPr lang="en-US" sz="1600" dirty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of overlapping references</a:t>
            </a:r>
          </a:p>
          <a:p>
            <a:pPr marL="742950" indent="-285750" algn="just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896544" cy="295597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37484" y="2753065"/>
            <a:ext cx="5175101" cy="68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37" y="1628800"/>
            <a:ext cx="87820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91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600"/>
            <a:ext cx="6804248" cy="369332"/>
          </a:xfrm>
          <a:prstGeom prst="rect">
            <a:avLst/>
          </a:prstGeom>
          <a:solidFill>
            <a:srgbClr val="EAAF4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Long range alignment system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29043" y="3481101"/>
            <a:ext cx="460851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Stretched wire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44008" y="3496238"/>
            <a:ext cx="32403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Laser beam under vacuum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32938" y="1268760"/>
            <a:ext cx="460851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Reference over hundreds of meters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4320509" cy="7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9393" y="2311498"/>
            <a:ext cx="4414607" cy="88890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35005" y="4664389"/>
            <a:ext cx="2942258" cy="60667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35221" y="4509120"/>
            <a:ext cx="2664296" cy="13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21230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(n - points)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54146" y="1947446"/>
            <a:ext cx="17896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(3 - points)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530392" y="3952700"/>
            <a:ext cx="17896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Raschain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4485" y="4121977"/>
            <a:ext cx="2272827" cy="172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749181" y="3952700"/>
            <a:ext cx="17896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el-GR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Λ</a:t>
            </a: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-system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7944" y="3377991"/>
            <a:ext cx="4252102" cy="987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75362" y="3377991"/>
            <a:ext cx="2126051" cy="5750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ight Arrow 28"/>
          <p:cNvSpPr/>
          <p:nvPr/>
        </p:nvSpPr>
        <p:spPr>
          <a:xfrm rot="3038033">
            <a:off x="3497347" y="3008677"/>
            <a:ext cx="576014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7398886">
            <a:off x="1998178" y="2942732"/>
            <a:ext cx="576014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27584" y="6268255"/>
            <a:ext cx="69602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ctr">
              <a:spcBef>
                <a:spcPct val="50000"/>
              </a:spcBef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Solution consisting of overlapping stretched wires and WPS sensors chosen for CDR of CLIC and RDR of ILC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-386085" y="5826750"/>
            <a:ext cx="38062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spcBef>
                <a:spcPct val="50000"/>
              </a:spcBef>
            </a:pPr>
            <a:r>
              <a:rPr lang="fr-CH" sz="1600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Wire Positioning Sensors (WPS)</a:t>
            </a:r>
            <a:endParaRPr lang="en-US" sz="1600" dirty="0">
              <a:solidFill>
                <a:schemeClr val="tx2"/>
              </a:solidFill>
              <a:latin typeface="Comic Sans MS" pitchFamily="66" charset="0"/>
              <a:sym typeface="Wingdings" pitchFamily="2" charset="2"/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6150612" y="5464351"/>
            <a:ext cx="3006192" cy="355600"/>
            <a:chOff x="-239713" y="1144588"/>
            <a:chExt cx="9852026" cy="914400"/>
          </a:xfrm>
        </p:grpSpPr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rot="5400000">
              <a:off x="990997" y="1599927"/>
              <a:ext cx="914400" cy="372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rot="5400000">
              <a:off x="4266321" y="1599927"/>
              <a:ext cx="914400" cy="372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rot="5400000">
              <a:off x="2591439" y="1599927"/>
              <a:ext cx="914400" cy="372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rot="5400000">
              <a:off x="7543504" y="1601788"/>
              <a:ext cx="9144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 rot="5400000">
              <a:off x="5868622" y="1601788"/>
              <a:ext cx="9144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1446335" y="1372594"/>
              <a:ext cx="3290212" cy="49638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-239713" y="1332219"/>
              <a:ext cx="3286491" cy="4963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4714215" y="1427221"/>
              <a:ext cx="3286488" cy="4987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3035611" y="1427221"/>
              <a:ext cx="3290212" cy="4987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>
              <a:off x="6325822" y="1427221"/>
              <a:ext cx="3286491" cy="4987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35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8130</TotalTime>
  <Words>1842</Words>
  <Application>Microsoft Macintosh PowerPoint</Application>
  <PresentationFormat>On-screen Show (4:3)</PresentationFormat>
  <Paragraphs>284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Alignment challenges for a future linear collider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hmainaud</dc:creator>
  <cp:lastModifiedBy>Daniel Schulte</cp:lastModifiedBy>
  <cp:revision>378</cp:revision>
  <cp:lastPrinted>2012-10-16T16:16:01Z</cp:lastPrinted>
  <dcterms:created xsi:type="dcterms:W3CDTF">2012-10-27T18:11:26Z</dcterms:created>
  <dcterms:modified xsi:type="dcterms:W3CDTF">2012-10-29T17:51:36Z</dcterms:modified>
</cp:coreProperties>
</file>