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70" r:id="rId5"/>
    <p:sldId id="267" r:id="rId6"/>
    <p:sldId id="285" r:id="rId7"/>
    <p:sldId id="282" r:id="rId8"/>
    <p:sldId id="284" r:id="rId9"/>
    <p:sldId id="272" r:id="rId10"/>
    <p:sldId id="274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6600CC"/>
    <a:srgbClr val="D7E4B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71A7-069C-4B11-B8CC-94F24D00F398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FD8DE-F617-4DE6-B306-B566CF769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66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D8DE-F617-4DE6-B306-B566CF7697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65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99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9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8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79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7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3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4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6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36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8D90-8EA1-4360-9CC4-F810E2BB369B}" type="datetimeFigureOut">
              <a:rPr kumimoji="1" lang="ja-JP" altLang="en-US" smtClean="0"/>
              <a:t>2012/10/31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8EB8-C8EF-4EE6-842E-A65B168389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251" y="35876"/>
            <a:ext cx="52681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ILC Proposal from Japan</a:t>
            </a:r>
            <a:endParaRPr lang="ja-JP" alt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3387" y="836712"/>
            <a:ext cx="7864997" cy="5849132"/>
            <a:chOff x="163387" y="836712"/>
            <a:chExt cx="7864997" cy="5849132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63387" y="836712"/>
              <a:ext cx="7864997" cy="5849132"/>
              <a:chOff x="163387" y="836712"/>
              <a:chExt cx="7864997" cy="5849132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163387" y="836712"/>
                <a:ext cx="382226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>
                    <a:solidFill>
                      <a:srgbClr val="0000FF"/>
                    </a:solidFill>
                  </a:rPr>
                  <a:t>1. Why ILC in Japan ? : 1 </a:t>
                </a:r>
                <a:endParaRPr kumimoji="1" lang="ja-JP" altLang="en-US" sz="2800" b="1" dirty="0">
                  <a:solidFill>
                    <a:srgbClr val="0000FF"/>
                  </a:solidFill>
                </a:endParaRPr>
              </a:p>
            </p:txBody>
          </p:sp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1503948"/>
                <a:ext cx="6840760" cy="51818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3" name="テキスト ボックス 2"/>
            <p:cNvSpPr txBox="1"/>
            <p:nvPr/>
          </p:nvSpPr>
          <p:spPr>
            <a:xfrm>
              <a:off x="5940152" y="990600"/>
              <a:ext cx="1114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2008</a:t>
              </a:r>
              <a:endParaRPr kumimoji="1" lang="ja-JP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0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PDG_fig_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1345545"/>
            <a:ext cx="3024336" cy="342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0"/>
            <a:ext cx="903649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0066"/>
                </a:solidFill>
                <a:latin typeface="Century Gothic" pitchFamily="34" charset="0"/>
              </a:rPr>
              <a:t> Organization Framework </a:t>
            </a:r>
          </a:p>
          <a:p>
            <a:r>
              <a:rPr lang="en-US" altLang="ja-JP" sz="2400" b="1" i="1" dirty="0" smtClean="0">
                <a:solidFill>
                  <a:srgbClr val="000066"/>
                </a:solidFill>
                <a:latin typeface="Century Gothic" pitchFamily="34" charset="0"/>
              </a:rPr>
              <a:t>        from Legal and Procurement Perspectives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2708920"/>
            <a:ext cx="4087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66"/>
                </a:solidFill>
              </a:rPr>
              <a:t>Legal Basis of Organization 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66"/>
                </a:solidFill>
              </a:rPr>
              <a:t>   Treaty-based organization (like CERN)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66"/>
                </a:solidFill>
              </a:rPr>
              <a:t>   Limited liability company (like XFEL) 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0066"/>
                </a:solidFill>
              </a:rPr>
              <a:t>   Institution-level agreements</a:t>
            </a:r>
            <a:endParaRPr lang="ja-JP" altLang="en-US" b="1" dirty="0">
              <a:solidFill>
                <a:srgbClr val="000066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9136" y="857328"/>
            <a:ext cx="3613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3300"/>
                </a:solidFill>
              </a:rPr>
              <a:t>Procurement of Material Resources 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3300"/>
                </a:solidFill>
              </a:rPr>
              <a:t> In-kind contributions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003300"/>
                </a:solidFill>
              </a:rPr>
              <a:t>   Common-fund</a:t>
            </a:r>
            <a:endParaRPr lang="ja-JP" altLang="en-US" b="1" dirty="0">
              <a:solidFill>
                <a:srgbClr val="0033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2376" y="4757980"/>
            <a:ext cx="3493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6600CC"/>
                </a:solidFill>
              </a:rPr>
              <a:t>Procurement  of Human Resources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6600CC"/>
                </a:solidFill>
              </a:rPr>
              <a:t>   Seconded personnel </a:t>
            </a:r>
          </a:p>
          <a:p>
            <a:r>
              <a:rPr lang="en-US" altLang="ja-JP" b="1" dirty="0" smtClean="0">
                <a:solidFill>
                  <a:srgbClr val="6600CC"/>
                </a:solidFill>
              </a:rPr>
              <a:t>        from participating institutes</a:t>
            </a:r>
          </a:p>
          <a:p>
            <a:pPr>
              <a:buFont typeface="Wingdings" pitchFamily="2" charset="2"/>
              <a:buChar char="l"/>
            </a:pPr>
            <a:r>
              <a:rPr lang="en-US" altLang="ja-JP" b="1" dirty="0" smtClean="0">
                <a:solidFill>
                  <a:srgbClr val="6600CC"/>
                </a:solidFill>
              </a:rPr>
              <a:t>   Direct employment</a:t>
            </a:r>
            <a:endParaRPr lang="ja-JP" altLang="en-US" b="1" dirty="0">
              <a:solidFill>
                <a:srgbClr val="6600CC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F5E3-EAB0-4990-82D9-908F26ED21A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5355"/>
            <a:ext cx="3168351" cy="3596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4014564" y="5013175"/>
            <a:ext cx="4877915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000066"/>
                </a:solidFill>
              </a:rPr>
              <a:t>Multi-National Lab. : </a:t>
            </a:r>
            <a:r>
              <a:rPr lang="en-US" altLang="ja-JP" sz="2000" b="1" dirty="0" smtClean="0">
                <a:solidFill>
                  <a:srgbClr val="000066"/>
                </a:solidFill>
              </a:rPr>
              <a:t>Essential</a:t>
            </a:r>
            <a:endParaRPr lang="en-US" altLang="ja-JP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 smtClean="0">
                <a:solidFill>
                  <a:srgbClr val="0000FF"/>
                </a:solidFill>
              </a:rPr>
              <a:t> foster </a:t>
            </a:r>
            <a:r>
              <a:rPr lang="en-US" altLang="ja-JP" sz="2000" dirty="0">
                <a:solidFill>
                  <a:srgbClr val="0000FF"/>
                </a:solidFill>
              </a:rPr>
              <a:t>regional activities both for current </a:t>
            </a:r>
            <a:r>
              <a:rPr lang="en-US" altLang="ja-JP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     </a:t>
            </a:r>
            <a:r>
              <a:rPr lang="en-US" altLang="ja-JP" sz="2000" dirty="0" smtClean="0">
                <a:solidFill>
                  <a:srgbClr val="0000FF"/>
                </a:solidFill>
              </a:rPr>
              <a:t>and </a:t>
            </a:r>
            <a:r>
              <a:rPr lang="en-US" altLang="ja-JP" sz="2000" dirty="0">
                <a:solidFill>
                  <a:srgbClr val="0000FF"/>
                </a:solidFill>
              </a:rPr>
              <a:t>future </a:t>
            </a:r>
            <a:r>
              <a:rPr lang="en-US" altLang="ja-JP" sz="2000" dirty="0" smtClean="0">
                <a:solidFill>
                  <a:srgbClr val="0000FF"/>
                </a:solidFill>
              </a:rPr>
              <a:t>programs.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dirty="0">
                <a:solidFill>
                  <a:srgbClr val="0000FF"/>
                </a:solidFill>
              </a:rPr>
              <a:t> foster younger generation in  </a:t>
            </a:r>
            <a:r>
              <a:rPr lang="en-US" altLang="ja-JP" sz="2000" dirty="0" smtClean="0">
                <a:solidFill>
                  <a:srgbClr val="0000FF"/>
                </a:solidFill>
              </a:rPr>
              <a:t>regional 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       </a:t>
            </a:r>
            <a:r>
              <a:rPr lang="en-US" altLang="ja-JP" sz="2000" dirty="0" smtClean="0">
                <a:solidFill>
                  <a:srgbClr val="0000FF"/>
                </a:solidFill>
              </a:rPr>
              <a:t>activities 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780794"/>
            <a:ext cx="4149189" cy="595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73864" y="854583"/>
            <a:ext cx="43123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2060"/>
                </a:solidFill>
              </a:rPr>
              <a:t>Japan Policy Council</a:t>
            </a:r>
            <a:endParaRPr lang="ja-JP" altLang="ja-JP" sz="2400" dirty="0">
              <a:solidFill>
                <a:srgbClr val="002060"/>
              </a:solidFill>
            </a:endParaRPr>
          </a:p>
          <a:p>
            <a:pPr algn="ctr"/>
            <a:r>
              <a:rPr lang="en-US" altLang="ja-JP" sz="2400" b="1" dirty="0">
                <a:solidFill>
                  <a:srgbClr val="002060"/>
                </a:solidFill>
              </a:rPr>
              <a:t>Second Recommendations:</a:t>
            </a:r>
            <a:endParaRPr lang="ja-JP" altLang="ja-JP" sz="2400" dirty="0">
              <a:solidFill>
                <a:srgbClr val="002060"/>
              </a:solidFill>
            </a:endParaRPr>
          </a:p>
          <a:p>
            <a:pPr algn="ctr"/>
            <a:r>
              <a:rPr lang="en-US" altLang="ja-JP" sz="2400" b="1" dirty="0">
                <a:solidFill>
                  <a:srgbClr val="002060"/>
                </a:solidFill>
              </a:rPr>
              <a:t>Regional Development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through </a:t>
            </a:r>
            <a:r>
              <a:rPr lang="en-US" altLang="ja-JP" sz="2400" b="1" dirty="0">
                <a:solidFill>
                  <a:srgbClr val="002060"/>
                </a:solidFill>
              </a:rPr>
              <a:t>Creation of Global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Country inside Japan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864" y="2996952"/>
            <a:ext cx="4251743" cy="1477328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dirty="0" smtClean="0">
                <a:solidFill>
                  <a:srgbClr val="003300"/>
                </a:solidFill>
              </a:rPr>
              <a:t>Realizing a global city that can attract human and financial resources from around the world: Regional development triggered by the International Linear Collider (ILC)</a:t>
            </a:r>
            <a:endParaRPr kumimoji="1" lang="ja-JP" altLang="en-US" dirty="0">
              <a:solidFill>
                <a:srgbClr val="0033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166" y="4725144"/>
            <a:ext cx="4251744" cy="147732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ja-JP" b="1" u="sng" dirty="0" smtClean="0"/>
              <a:t>Realizing </a:t>
            </a:r>
            <a:r>
              <a:rPr lang="en-US" altLang="ja-JP" b="1" u="sng" dirty="0"/>
              <a:t>an international organization for the International Linear Collider (ILC), </a:t>
            </a:r>
            <a:r>
              <a:rPr lang="en-US" altLang="ja-JP" b="1" u="sng" dirty="0" smtClean="0"/>
              <a:t>to </a:t>
            </a:r>
            <a:r>
              <a:rPr lang="en-US" altLang="ja-JP" b="1" u="sng" dirty="0"/>
              <a:t>push towards reforming regional cities as a role model for the creation of a global </a:t>
            </a:r>
            <a:r>
              <a:rPr lang="en-US" altLang="ja-JP" b="1" u="sng" dirty="0" smtClean="0"/>
              <a:t>country.</a:t>
            </a:r>
            <a:endParaRPr lang="ja-JP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5100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July 12, </a:t>
            </a:r>
            <a:r>
              <a:rPr lang="en-US" altLang="ja-JP" sz="2400" b="1" i="1" dirty="0" smtClean="0"/>
              <a:t>2012</a:t>
            </a:r>
            <a:endParaRPr lang="ja-JP" altLang="ja-JP" sz="24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2150"/>
            <a:ext cx="33798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Why ILC in Japan ? : 2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3379836" y="2132856"/>
            <a:ext cx="1578480" cy="864096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627784" y="4221088"/>
            <a:ext cx="2330532" cy="504056"/>
          </a:xfrm>
          <a:prstGeom prst="straightConnector1">
            <a:avLst/>
          </a:prstGeom>
          <a:ln w="285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935" y="0"/>
            <a:ext cx="43123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A bid-to host activity in Japan  </a:t>
            </a:r>
            <a:endParaRPr lang="ja-JP" altLang="ja-JP" sz="2400" dirty="0">
              <a:solidFill>
                <a:srgbClr val="00206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" y="484766"/>
            <a:ext cx="4928417" cy="3520298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370638" y="0"/>
            <a:ext cx="4717008" cy="3715481"/>
            <a:chOff x="4370638" y="0"/>
            <a:chExt cx="4717008" cy="371548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370638" y="0"/>
              <a:ext cx="4717008" cy="3715481"/>
              <a:chOff x="4370638" y="0"/>
              <a:chExt cx="4717008" cy="3715481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7915"/>
              <a:stretch/>
            </p:blipFill>
            <p:spPr>
              <a:xfrm>
                <a:off x="4370638" y="0"/>
                <a:ext cx="4717008" cy="908720"/>
              </a:xfrm>
              <a:prstGeom prst="rect">
                <a:avLst/>
              </a:prstGeom>
            </p:spPr>
          </p:pic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43" t="21597" r="10992"/>
              <a:stretch/>
            </p:blipFill>
            <p:spPr>
              <a:xfrm>
                <a:off x="4770149" y="933664"/>
                <a:ext cx="3917985" cy="2781817"/>
              </a:xfrm>
              <a:prstGeom prst="rect">
                <a:avLst/>
              </a:prstGeom>
            </p:spPr>
          </p:pic>
        </p:grpSp>
        <p:sp>
          <p:nvSpPr>
            <p:cNvPr id="14" name="テキスト ボックス 13"/>
            <p:cNvSpPr txBox="1"/>
            <p:nvPr/>
          </p:nvSpPr>
          <p:spPr bwMode="auto">
            <a:xfrm>
              <a:off x="5292080" y="3284984"/>
              <a:ext cx="3065537" cy="338137"/>
            </a:xfrm>
            <a:prstGeom prst="rect">
              <a:avLst/>
            </a:prstGeom>
            <a:solidFill>
              <a:srgbClr val="0000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en-US" altLang="ja-JP" sz="16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50" charset="-128"/>
                </a:rPr>
                <a:t>~90 industries &amp; ~30 universities</a:t>
              </a:r>
              <a:endParaRPr kumimoji="1" lang="ja-JP" altLang="en-US" sz="1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</a:endParaRPr>
            </a:p>
          </p:txBody>
        </p:sp>
      </p:grpSp>
      <p:pic>
        <p:nvPicPr>
          <p:cNvPr id="7" name="Picture 2" descr="http://aaa-sentan.org/en/en_img/en_sosiki2_ta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32" y="2852786"/>
            <a:ext cx="5544616" cy="3888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1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5" descr="CFS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5616"/>
          <a:stretch>
            <a:fillRect/>
          </a:stretch>
        </p:blipFill>
        <p:spPr bwMode="auto">
          <a:xfrm>
            <a:off x="2898213" y="260648"/>
            <a:ext cx="627233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図 2" descr="CFS2.jpg"/>
          <p:cNvPicPr>
            <a:picLocks noChangeAspect="1"/>
          </p:cNvPicPr>
          <p:nvPr/>
        </p:nvPicPr>
        <p:blipFill rotWithShape="1">
          <a:blip r:embed="rId4" cstate="print"/>
          <a:srcRect l="6346" r="7777" b="85057"/>
          <a:stretch/>
        </p:blipFill>
        <p:spPr bwMode="auto">
          <a:xfrm>
            <a:off x="-7257" y="476672"/>
            <a:ext cx="40324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グループ化 21"/>
          <p:cNvGrpSpPr/>
          <p:nvPr/>
        </p:nvGrpSpPr>
        <p:grpSpPr>
          <a:xfrm>
            <a:off x="-7257" y="3392807"/>
            <a:ext cx="7213800" cy="3465193"/>
            <a:chOff x="8363" y="1602936"/>
            <a:chExt cx="7213800" cy="346519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8363" y="1602936"/>
              <a:ext cx="7213800" cy="3465193"/>
              <a:chOff x="8363" y="3376858"/>
              <a:chExt cx="7213800" cy="3465193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63" y="3376858"/>
                <a:ext cx="2022653" cy="3465193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20416" y="4360898"/>
                <a:ext cx="4901747" cy="2317271"/>
              </a:xfrm>
              <a:prstGeom prst="rect">
                <a:avLst/>
              </a:prstGeom>
            </p:spPr>
          </p:pic>
          <p:grpSp>
            <p:nvGrpSpPr>
              <p:cNvPr id="9" name="グループ化 8"/>
              <p:cNvGrpSpPr/>
              <p:nvPr/>
            </p:nvGrpSpPr>
            <p:grpSpPr>
              <a:xfrm>
                <a:off x="2275085" y="3786936"/>
                <a:ext cx="2152897" cy="1491795"/>
                <a:chOff x="7144606" y="773982"/>
                <a:chExt cx="2749338" cy="1905084"/>
              </a:xfrm>
            </p:grpSpPr>
            <p:pic>
              <p:nvPicPr>
                <p:cNvPr id="11" name="図 10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64288" y="773982"/>
                  <a:ext cx="1807535" cy="1628696"/>
                </a:xfrm>
                <a:prstGeom prst="rect">
                  <a:avLst/>
                </a:prstGeom>
              </p:spPr>
            </p:pic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7144606" y="2246719"/>
                  <a:ext cx="2749338" cy="432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>
                      <a:solidFill>
                        <a:schemeClr val="bg1"/>
                      </a:solidFill>
                    </a:rPr>
                    <a:t>Prime Minister Noda</a:t>
                  </a:r>
                  <a:endParaRPr kumimoji="1" lang="ja-JP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3721154" y="6232756"/>
                <a:ext cx="2854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66FFFF"/>
                    </a:solidFill>
                  </a:rPr>
                  <a:t>p</a:t>
                </a:r>
                <a:r>
                  <a:rPr kumimoji="1" lang="en-US" altLang="ja-JP" b="1" dirty="0" smtClean="0">
                    <a:solidFill>
                      <a:srgbClr val="66FFFF"/>
                    </a:solidFill>
                  </a:rPr>
                  <a:t>ositive reference to the ILC</a:t>
                </a:r>
                <a:endParaRPr kumimoji="1" lang="ja-JP" altLang="en-US" b="1" dirty="0">
                  <a:solidFill>
                    <a:srgbClr val="66FFFF"/>
                  </a:solidFill>
                </a:endParaRPr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267720" y="407784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FF00"/>
                  </a:solidFill>
                </a:rPr>
                <a:t>15/Dec./2011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7115984" y="3892432"/>
            <a:ext cx="2028016" cy="2909253"/>
            <a:chOff x="7115984" y="3892432"/>
            <a:chExt cx="2028016" cy="2909253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2" t="10345" r="6098" b="17025"/>
            <a:stretch/>
          </p:blipFill>
          <p:spPr>
            <a:xfrm>
              <a:off x="8144540" y="3892432"/>
              <a:ext cx="999460" cy="956930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6" t="10345" r="55729" b="17025"/>
            <a:stretch/>
          </p:blipFill>
          <p:spPr>
            <a:xfrm>
              <a:off x="7115984" y="3902149"/>
              <a:ext cx="981948" cy="956930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37" t="4541" r="3180" b="17391"/>
            <a:stretch/>
          </p:blipFill>
          <p:spPr>
            <a:xfrm>
              <a:off x="8146524" y="4849363"/>
              <a:ext cx="997476" cy="99655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8" t="6714" r="54839" b="19311"/>
            <a:stretch/>
          </p:blipFill>
          <p:spPr>
            <a:xfrm>
              <a:off x="7183736" y="4907253"/>
              <a:ext cx="914196" cy="923962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9" t="6939" r="28389" b="17616"/>
            <a:stretch/>
          </p:blipFill>
          <p:spPr>
            <a:xfrm>
              <a:off x="8144540" y="5846837"/>
              <a:ext cx="997475" cy="954848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" t="7732" r="78397" b="15475"/>
            <a:stretch/>
          </p:blipFill>
          <p:spPr>
            <a:xfrm>
              <a:off x="7146659" y="5846837"/>
              <a:ext cx="988351" cy="954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3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73480" y="704146"/>
            <a:ext cx="3805573" cy="2895327"/>
            <a:chOff x="3221824" y="461664"/>
            <a:chExt cx="3805573" cy="289532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53140" y="461664"/>
              <a:ext cx="2742941" cy="2895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221824" y="974106"/>
              <a:ext cx="3805573" cy="13234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2060"/>
                  </a:solidFill>
                </a:rPr>
                <a:t>Japan Policy Council</a:t>
              </a:r>
              <a:endParaRPr lang="ja-JP" altLang="ja-JP" sz="2000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ja-JP" sz="2000" b="1" dirty="0">
                  <a:solidFill>
                    <a:srgbClr val="002060"/>
                  </a:solidFill>
                </a:rPr>
                <a:t>Second Recommendations:</a:t>
              </a:r>
              <a:endParaRPr lang="ja-JP" altLang="ja-JP" sz="2000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ja-JP" sz="2000" b="1" dirty="0">
                  <a:solidFill>
                    <a:srgbClr val="002060"/>
                  </a:solidFill>
                </a:rPr>
                <a:t>Regional Development Through Creation of Global Cities</a:t>
              </a:r>
              <a:endParaRPr kumimoji="1" lang="ja-JP" alt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182437" y="965448"/>
            <a:ext cx="4621217" cy="1825718"/>
            <a:chOff x="4182437" y="965448"/>
            <a:chExt cx="4621217" cy="1825718"/>
          </a:xfrm>
        </p:grpSpPr>
        <p:sp>
          <p:nvSpPr>
            <p:cNvPr id="9" name="右矢印 8"/>
            <p:cNvSpPr/>
            <p:nvPr/>
          </p:nvSpPr>
          <p:spPr>
            <a:xfrm>
              <a:off x="4182437" y="1684137"/>
              <a:ext cx="974630" cy="745305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275261" y="965448"/>
              <a:ext cx="3528393" cy="1825718"/>
              <a:chOff x="5436095" y="908720"/>
              <a:chExt cx="3528393" cy="1825718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5628162" y="908720"/>
                <a:ext cx="314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# of members : ~20</a:t>
                </a:r>
                <a:r>
                  <a:rPr kumimoji="1" lang="en-US" altLang="ja-JP" sz="2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 </a:t>
                </a:r>
                <a:r>
                  <a:rPr lang="en-US" altLang="ja-JP" sz="2000" b="1" dirty="0" smtClean="0">
                    <a:solidFill>
                      <a:srgbClr val="00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itchFamily="2" charset="2"/>
                  </a:rPr>
                  <a:t>&gt; 100</a:t>
                </a:r>
                <a:endParaRPr kumimoji="1" lang="ja-JP" alt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436095" y="1410999"/>
                <a:ext cx="35283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 smtClean="0"/>
                  <a:t>Assessment/</a:t>
                </a:r>
                <a:r>
                  <a:rPr lang="en-US" altLang="ja-JP" sz="2000" b="1" dirty="0" smtClean="0"/>
                  <a:t>R</a:t>
                </a:r>
                <a:r>
                  <a:rPr kumimoji="1" lang="en-US" altLang="ja-JP" sz="2000" b="1" dirty="0" smtClean="0"/>
                  <a:t>ecommendation</a:t>
                </a:r>
              </a:p>
              <a:p>
                <a:pPr algn="ctr"/>
                <a:r>
                  <a:rPr lang="en-US" altLang="ja-JP" sz="2000" b="1" dirty="0"/>
                  <a:t>f</a:t>
                </a:r>
                <a:r>
                  <a:rPr lang="en-US" altLang="ja-JP" sz="2000" b="1" dirty="0" smtClean="0"/>
                  <a:t>or hosting the </a:t>
                </a:r>
                <a:r>
                  <a:rPr lang="en-US" altLang="ja-JP" sz="2000" b="1" dirty="0" smtClean="0"/>
                  <a:t>ILC</a:t>
                </a:r>
              </a:p>
              <a:p>
                <a:pPr algn="ctr"/>
                <a:r>
                  <a:rPr lang="en-US" altLang="ja-JP" sz="2000" b="1" dirty="0" smtClean="0"/>
                  <a:t>to </a:t>
                </a:r>
                <a:r>
                  <a:rPr lang="en-US" altLang="ja-JP" sz="2000" b="1" dirty="0" smtClean="0"/>
                  <a:t>the government</a:t>
                </a:r>
              </a:p>
              <a:p>
                <a:pPr algn="ctr"/>
                <a:r>
                  <a:rPr lang="en-US" altLang="ja-JP" sz="2000" b="1" dirty="0" smtClean="0"/>
                  <a:t>until </a:t>
                </a:r>
                <a:r>
                  <a:rPr lang="en-US" altLang="ja-JP" sz="2000" b="1" dirty="0"/>
                  <a:t>n</a:t>
                </a:r>
                <a:r>
                  <a:rPr lang="en-US" altLang="ja-JP" sz="2000" b="1" dirty="0" smtClean="0"/>
                  <a:t>ext fall</a:t>
                </a:r>
                <a:endParaRPr kumimoji="1" lang="ja-JP" altLang="en-US" sz="2000" b="1" dirty="0"/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4984670" y="3356993"/>
            <a:ext cx="4074512" cy="2699236"/>
            <a:chOff x="4984670" y="3356993"/>
            <a:chExt cx="4074512" cy="269923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4984670" y="4855900"/>
              <a:ext cx="4074512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marL="0" lvl="1" algn="ctr"/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 g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overnment statement</a:t>
              </a:r>
            </a:p>
            <a:p>
              <a:pPr marL="0" lvl="1" algn="ctr"/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 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hosting the 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ILC </a:t>
              </a:r>
            </a:p>
            <a:p>
              <a:pPr marL="0" lvl="1" algn="ctr"/>
              <a:r>
                <a:rPr lang="en-US" altLang="ja-JP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lang="en-US" altLang="ja-JP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ithin a few years</a:t>
              </a:r>
              <a:endPara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右矢印 14"/>
            <p:cNvSpPr/>
            <p:nvPr/>
          </p:nvSpPr>
          <p:spPr>
            <a:xfrm rot="5400000">
              <a:off x="6534611" y="3471655"/>
              <a:ext cx="974630" cy="745305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8935" y="0"/>
            <a:ext cx="331892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What next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in 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Japan ?  </a:t>
            </a:r>
            <a:endParaRPr lang="ja-JP" altLang="ja-JP" sz="2400" dirty="0">
              <a:solidFill>
                <a:srgbClr val="002060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67544" y="4855897"/>
            <a:ext cx="3854950" cy="1015663"/>
            <a:chOff x="467544" y="4855897"/>
            <a:chExt cx="3854950" cy="1015663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67544" y="4855897"/>
              <a:ext cx="27553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ja-JP" sz="2000" b="1" dirty="0" smtClean="0">
                  <a:solidFill>
                    <a:srgbClr val="0000FF"/>
                  </a:solidFill>
                </a:rPr>
                <a:t>Designing </a:t>
              </a:r>
              <a:endParaRPr lang="en-US" altLang="ja-JP" sz="2000" b="1" dirty="0" smtClean="0">
                <a:solidFill>
                  <a:srgbClr val="0000FF"/>
                </a:solidFill>
              </a:endParaRPr>
            </a:p>
            <a:p>
              <a:pPr marL="0" lvl="1" algn="ctr"/>
              <a:r>
                <a:rPr lang="en-US" altLang="ja-JP" sz="2000" b="1" dirty="0" smtClean="0">
                  <a:solidFill>
                    <a:srgbClr val="0000FF"/>
                  </a:solidFill>
                </a:rPr>
                <a:t>the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new </a:t>
              </a:r>
              <a:r>
                <a:rPr lang="en-US" altLang="ja-JP" sz="2000" b="1" dirty="0">
                  <a:solidFill>
                    <a:srgbClr val="0000FF"/>
                  </a:solidFill>
                </a:rPr>
                <a:t>country </a:t>
              </a:r>
              <a:endParaRPr lang="en-US" altLang="ja-JP" sz="2000" b="1" dirty="0" smtClean="0">
                <a:solidFill>
                  <a:srgbClr val="0000FF"/>
                </a:solidFill>
              </a:endParaRPr>
            </a:p>
            <a:p>
              <a:pPr marL="0" lvl="1" algn="ctr"/>
              <a:r>
                <a:rPr lang="en-US" altLang="ja-JP" sz="2000" b="1" dirty="0" smtClean="0">
                  <a:solidFill>
                    <a:srgbClr val="0000FF"/>
                  </a:solidFill>
                </a:rPr>
                <a:t>c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oncept </a:t>
              </a:r>
              <a:r>
                <a:rPr lang="en-US" altLang="ja-JP" sz="2000" b="1" dirty="0" smtClean="0">
                  <a:solidFill>
                    <a:srgbClr val="0000FF"/>
                  </a:solidFill>
                </a:rPr>
                <a:t>starts.</a:t>
              </a:r>
              <a:endParaRPr lang="en-US" altLang="ja-JP" sz="2000" b="1" dirty="0" smtClean="0"/>
            </a:p>
          </p:txBody>
        </p:sp>
        <p:sp>
          <p:nvSpPr>
            <p:cNvPr id="19" name="右矢印 18"/>
            <p:cNvSpPr/>
            <p:nvPr/>
          </p:nvSpPr>
          <p:spPr>
            <a:xfrm flipH="1">
              <a:off x="3347864" y="5083411"/>
              <a:ext cx="974630" cy="745305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7839" y="0"/>
            <a:ext cx="65603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Budget 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support from the government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79512" y="881775"/>
            <a:ext cx="6408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I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n principal (researcher’s proposal)</a:t>
            </a:r>
          </a:p>
          <a:p>
            <a:endParaRPr lang="en-US" altLang="ja-JP" sz="2400" b="1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000066"/>
                </a:solidFill>
              </a:rPr>
              <a:t>50% of the total </a:t>
            </a:r>
            <a:r>
              <a:rPr lang="en-US" altLang="ja-JP" sz="2400" b="1" dirty="0" smtClean="0">
                <a:solidFill>
                  <a:srgbClr val="000066"/>
                </a:solidFill>
                <a:sym typeface="Wingdings" pitchFamily="2" charset="2"/>
              </a:rPr>
              <a:t> host country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000066"/>
                </a:solidFill>
                <a:sym typeface="Wingdings" pitchFamily="2" charset="2"/>
              </a:rPr>
              <a:t>the other      non-host countries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2780928"/>
            <a:ext cx="91447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Extra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support</a:t>
            </a:r>
          </a:p>
          <a:p>
            <a:endParaRPr lang="en-US" altLang="ja-JP" sz="2400" b="1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b="1" dirty="0">
                <a:solidFill>
                  <a:srgbClr val="000066"/>
                </a:solidFill>
                <a:sym typeface="Wingdings" pitchFamily="2" charset="2"/>
              </a:rPr>
              <a:t>Given the special aims in Japan </a:t>
            </a:r>
            <a:r>
              <a:rPr lang="en-US" altLang="ja-JP" sz="2400" b="1" dirty="0" smtClean="0">
                <a:solidFill>
                  <a:srgbClr val="000066"/>
                </a:solidFill>
                <a:sym typeface="Wingdings" pitchFamily="2" charset="2"/>
              </a:rPr>
              <a:t>(</a:t>
            </a:r>
            <a:r>
              <a:rPr lang="en-US" altLang="ja-JP" sz="2400" b="1" dirty="0">
                <a:solidFill>
                  <a:srgbClr val="000066"/>
                </a:solidFill>
              </a:rPr>
              <a:t>Creation of Global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Country inside </a:t>
            </a:r>
            <a:r>
              <a:rPr lang="en-US" altLang="ja-JP" sz="2400" b="1" dirty="0">
                <a:solidFill>
                  <a:srgbClr val="000066"/>
                </a:solidFill>
              </a:rPr>
              <a:t>Japan),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the extra support </a:t>
            </a:r>
            <a:r>
              <a:rPr lang="en-US" altLang="ja-JP" sz="2400" b="1" dirty="0">
                <a:solidFill>
                  <a:srgbClr val="000066"/>
                </a:solidFill>
              </a:rPr>
              <a:t>from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the government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 is feasible.</a:t>
            </a:r>
            <a:endParaRPr lang="en-US" altLang="ja-JP" sz="2400" b="1" dirty="0" smtClean="0">
              <a:solidFill>
                <a:srgbClr val="000066"/>
              </a:solidFill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b="1" dirty="0" smtClean="0">
                <a:solidFill>
                  <a:srgbClr val="000066"/>
                </a:solidFill>
              </a:rPr>
              <a:t>Multi-body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promotion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: </a:t>
            </a:r>
            <a:endParaRPr lang="en-US" altLang="ja-JP" sz="2400" b="1" dirty="0">
              <a:solidFill>
                <a:srgbClr val="000066"/>
              </a:solidFill>
            </a:endParaRPr>
          </a:p>
          <a:p>
            <a:r>
              <a:rPr lang="en-US" altLang="ja-JP" sz="2400" b="1" dirty="0">
                <a:solidFill>
                  <a:srgbClr val="000066"/>
                </a:solidFill>
              </a:rPr>
              <a:t>        MEXT (Ministry of Education, Culture, Sports, Science &amp;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  </a:t>
            </a:r>
          </a:p>
          <a:p>
            <a:r>
              <a:rPr lang="en-US" altLang="ja-JP" sz="2400" b="1" dirty="0">
                <a:solidFill>
                  <a:srgbClr val="000066"/>
                </a:solidFill>
              </a:rPr>
              <a:t>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                                                                                             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Technology </a:t>
            </a:r>
            <a:r>
              <a:rPr lang="en-US" altLang="ja-JP" sz="2400" b="1" dirty="0">
                <a:solidFill>
                  <a:srgbClr val="000066"/>
                </a:solidFill>
              </a:rPr>
              <a:t>)</a:t>
            </a:r>
          </a:p>
          <a:p>
            <a:r>
              <a:rPr lang="en-US" altLang="ja-JP" sz="2400" b="1" dirty="0">
                <a:solidFill>
                  <a:srgbClr val="000066"/>
                </a:solidFill>
              </a:rPr>
              <a:t>      + METI (Ministry of Economy, Trade and Industry)</a:t>
            </a:r>
          </a:p>
          <a:p>
            <a:r>
              <a:rPr lang="en-US" altLang="ja-JP" sz="2400" b="1" dirty="0">
                <a:solidFill>
                  <a:srgbClr val="000066"/>
                </a:solidFill>
              </a:rPr>
              <a:t>      + MLIT (Ministry of Land, Infrastructure, Transport and Tourism)</a:t>
            </a:r>
          </a:p>
          <a:p>
            <a:r>
              <a:rPr lang="en-US" altLang="ja-JP" sz="2400" b="1" dirty="0">
                <a:solidFill>
                  <a:srgbClr val="000066"/>
                </a:solidFill>
              </a:rPr>
              <a:t>      + </a:t>
            </a:r>
            <a:r>
              <a:rPr lang="en-US" altLang="ja-JP" sz="2400" b="1" dirty="0" smtClean="0">
                <a:solidFill>
                  <a:srgbClr val="000066"/>
                </a:solidFill>
              </a:rPr>
              <a:t>……….. </a:t>
            </a:r>
            <a:endParaRPr lang="en-US" altLang="ja-JP" sz="2400" b="1" dirty="0" smtClean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150"/>
            <a:ext cx="33798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Why ILC in Japan ? : 3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3936"/>
            <a:ext cx="5454650" cy="40894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78" y="2348880"/>
            <a:ext cx="5976653" cy="45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D4A8F2-FF05-478F-8260-B47F11A62583}" type="slidenum">
              <a:rPr lang="en-US" altLang="ja-JP" sz="1400"/>
              <a:pPr/>
              <a:t>8</a:t>
            </a:fld>
            <a:endParaRPr lang="en-US" altLang="ja-JP" sz="140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04800" y="669131"/>
            <a:ext cx="8359775" cy="5399088"/>
            <a:chOff x="536" y="679"/>
            <a:chExt cx="5266" cy="3401"/>
          </a:xfrm>
        </p:grpSpPr>
        <p:sp>
          <p:nvSpPr>
            <p:cNvPr id="6198" name="Rectangle 6"/>
            <p:cNvSpPr>
              <a:spLocks noChangeArrowheads="1"/>
            </p:cNvSpPr>
            <p:nvPr/>
          </p:nvSpPr>
          <p:spPr bwMode="auto">
            <a:xfrm>
              <a:off x="536" y="679"/>
              <a:ext cx="5266" cy="3401"/>
            </a:xfrm>
            <a:prstGeom prst="rect">
              <a:avLst/>
            </a:prstGeom>
            <a:solidFill>
              <a:srgbClr val="FFFE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/>
              <a:endParaRPr lang="ja-JP" altLang="en-US">
                <a:latin typeface="Timeline" charset="0"/>
                <a:ea typeface="ＭＳ Ｐゴシック" pitchFamily="50" charset="-128"/>
              </a:endParaRPr>
            </a:p>
          </p:txBody>
        </p:sp>
        <p:sp>
          <p:nvSpPr>
            <p:cNvPr id="6199" name="Line 7"/>
            <p:cNvSpPr>
              <a:spLocks noChangeShapeType="1"/>
            </p:cNvSpPr>
            <p:nvPr/>
          </p:nvSpPr>
          <p:spPr bwMode="auto">
            <a:xfrm>
              <a:off x="1022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0" name="Line 8"/>
            <p:cNvSpPr>
              <a:spLocks noChangeShapeType="1"/>
            </p:cNvSpPr>
            <p:nvPr/>
          </p:nvSpPr>
          <p:spPr bwMode="auto">
            <a:xfrm>
              <a:off x="1553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1" name="Line 9"/>
            <p:cNvSpPr>
              <a:spLocks noChangeShapeType="1"/>
            </p:cNvSpPr>
            <p:nvPr/>
          </p:nvSpPr>
          <p:spPr bwMode="auto">
            <a:xfrm>
              <a:off x="2615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2" name="Line 10"/>
            <p:cNvSpPr>
              <a:spLocks noChangeShapeType="1"/>
            </p:cNvSpPr>
            <p:nvPr/>
          </p:nvSpPr>
          <p:spPr bwMode="auto">
            <a:xfrm>
              <a:off x="3146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3" name="Line 11"/>
            <p:cNvSpPr>
              <a:spLocks noChangeShapeType="1"/>
            </p:cNvSpPr>
            <p:nvPr/>
          </p:nvSpPr>
          <p:spPr bwMode="auto">
            <a:xfrm>
              <a:off x="3677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4" name="Line 12"/>
            <p:cNvSpPr>
              <a:spLocks noChangeShapeType="1"/>
            </p:cNvSpPr>
            <p:nvPr/>
          </p:nvSpPr>
          <p:spPr bwMode="auto">
            <a:xfrm>
              <a:off x="4208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5" name="Line 13"/>
            <p:cNvSpPr>
              <a:spLocks noChangeShapeType="1"/>
            </p:cNvSpPr>
            <p:nvPr/>
          </p:nvSpPr>
          <p:spPr bwMode="auto">
            <a:xfrm>
              <a:off x="2084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6" name="Line 14"/>
            <p:cNvSpPr>
              <a:spLocks noChangeShapeType="1"/>
            </p:cNvSpPr>
            <p:nvPr/>
          </p:nvSpPr>
          <p:spPr bwMode="auto">
            <a:xfrm>
              <a:off x="536" y="967"/>
              <a:ext cx="5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7" name="Line 15"/>
            <p:cNvSpPr>
              <a:spLocks noChangeShapeType="1"/>
            </p:cNvSpPr>
            <p:nvPr/>
          </p:nvSpPr>
          <p:spPr bwMode="auto">
            <a:xfrm>
              <a:off x="5270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08" name="Line 16"/>
            <p:cNvSpPr>
              <a:spLocks noChangeShapeType="1"/>
            </p:cNvSpPr>
            <p:nvPr/>
          </p:nvSpPr>
          <p:spPr bwMode="auto">
            <a:xfrm>
              <a:off x="4739" y="679"/>
              <a:ext cx="0" cy="3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750888" y="1087438"/>
            <a:ext cx="20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CY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5060" name="Rectangle 23"/>
          <p:cNvSpPr>
            <a:spLocks noChangeArrowheads="1"/>
          </p:cNvSpPr>
          <p:nvPr/>
        </p:nvSpPr>
        <p:spPr bwMode="auto">
          <a:xfrm>
            <a:off x="2743200" y="1447800"/>
            <a:ext cx="2108200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Technical Design Report complete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5061" name="Rectangle 24"/>
          <p:cNvSpPr>
            <a:spLocks noChangeArrowheads="1"/>
          </p:cNvSpPr>
          <p:nvPr/>
        </p:nvSpPr>
        <p:spPr bwMode="auto">
          <a:xfrm>
            <a:off x="1371600" y="1524000"/>
            <a:ext cx="1265238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Baseline established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3" name="Rectangle 26"/>
          <p:cNvSpPr>
            <a:spLocks noChangeArrowheads="1"/>
          </p:cNvSpPr>
          <p:nvPr/>
        </p:nvSpPr>
        <p:spPr bwMode="auto">
          <a:xfrm>
            <a:off x="2316163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2011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4" name="Rectangle 27"/>
          <p:cNvSpPr>
            <a:spLocks noChangeArrowheads="1"/>
          </p:cNvSpPr>
          <p:nvPr/>
        </p:nvSpPr>
        <p:spPr bwMode="auto">
          <a:xfrm>
            <a:off x="3154363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2012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5" name="Rectangle 28"/>
          <p:cNvSpPr>
            <a:spLocks noChangeArrowheads="1"/>
          </p:cNvSpPr>
          <p:nvPr/>
        </p:nvSpPr>
        <p:spPr bwMode="auto">
          <a:xfrm>
            <a:off x="3990975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2013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6" name="Rectangle 29"/>
          <p:cNvSpPr>
            <a:spLocks noChangeArrowheads="1"/>
          </p:cNvSpPr>
          <p:nvPr/>
        </p:nvSpPr>
        <p:spPr bwMode="auto">
          <a:xfrm>
            <a:off x="4829175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2014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7" name="Rectangle 30"/>
          <p:cNvSpPr>
            <a:spLocks noChangeArrowheads="1"/>
          </p:cNvSpPr>
          <p:nvPr/>
        </p:nvSpPr>
        <p:spPr bwMode="auto">
          <a:xfrm>
            <a:off x="6503988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2016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8" name="Rectangle 31"/>
          <p:cNvSpPr>
            <a:spLocks noChangeArrowheads="1"/>
          </p:cNvSpPr>
          <p:nvPr/>
        </p:nvSpPr>
        <p:spPr bwMode="auto">
          <a:xfrm>
            <a:off x="1479550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2010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59" name="Rectangle 39"/>
          <p:cNvSpPr>
            <a:spLocks noChangeArrowheads="1"/>
          </p:cNvSpPr>
          <p:nvPr/>
        </p:nvSpPr>
        <p:spPr bwMode="auto">
          <a:xfrm>
            <a:off x="665163" y="2190750"/>
            <a:ext cx="247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ILC</a:t>
            </a:r>
            <a:endParaRPr lang="en-US" altLang="ja-JP" sz="1600" b="1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60" name="Rectangle 41"/>
          <p:cNvSpPr>
            <a:spLocks noChangeArrowheads="1"/>
          </p:cNvSpPr>
          <p:nvPr/>
        </p:nvSpPr>
        <p:spPr bwMode="auto">
          <a:xfrm>
            <a:off x="5667375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2015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1274763" y="2109788"/>
            <a:ext cx="2459037" cy="328612"/>
            <a:chOff x="1149" y="1255"/>
            <a:chExt cx="996" cy="33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5139" name="Rectangle 60"/>
            <p:cNvSpPr>
              <a:spLocks noChangeArrowheads="1"/>
            </p:cNvSpPr>
            <p:nvPr/>
          </p:nvSpPr>
          <p:spPr bwMode="auto">
            <a:xfrm>
              <a:off x="1157" y="1263"/>
              <a:ext cx="980" cy="3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ja-JP" altLang="en-US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5140" name="Rectangle 61"/>
            <p:cNvSpPr>
              <a:spLocks noChangeArrowheads="1"/>
            </p:cNvSpPr>
            <p:nvPr/>
          </p:nvSpPr>
          <p:spPr bwMode="auto">
            <a:xfrm>
              <a:off x="1149" y="1255"/>
              <a:ext cx="996" cy="33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ja-JP" altLang="en-US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5141" name="Rectangle 62"/>
            <p:cNvSpPr>
              <a:spLocks noChangeArrowheads="1"/>
            </p:cNvSpPr>
            <p:nvPr/>
          </p:nvSpPr>
          <p:spPr bwMode="auto">
            <a:xfrm>
              <a:off x="1157" y="1263"/>
              <a:ext cx="980" cy="3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ja-JP" altLang="en-US"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45142" name="Rectangle 63"/>
            <p:cNvSpPr>
              <a:spLocks noChangeArrowheads="1"/>
            </p:cNvSpPr>
            <p:nvPr/>
          </p:nvSpPr>
          <p:spPr bwMode="auto">
            <a:xfrm>
              <a:off x="1149" y="1255"/>
              <a:ext cx="996" cy="331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defRPr/>
              </a:pPr>
              <a:endParaRPr lang="ja-JP" altLang="en-US">
                <a:latin typeface="Calibri" pitchFamily="34" charset="0"/>
                <a:ea typeface="ＭＳ Ｐゴシック" charset="-128"/>
              </a:endParaRPr>
            </a:p>
          </p:txBody>
        </p:sp>
      </p:grpSp>
      <p:sp>
        <p:nvSpPr>
          <p:cNvPr id="6162" name="Rectangle 66"/>
          <p:cNvSpPr>
            <a:spLocks noChangeArrowheads="1"/>
          </p:cNvSpPr>
          <p:nvPr/>
        </p:nvSpPr>
        <p:spPr bwMode="auto">
          <a:xfrm>
            <a:off x="1389063" y="2209800"/>
            <a:ext cx="20399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Technical design &amp; R&amp;D program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64" name="Rectangle 68"/>
          <p:cNvSpPr>
            <a:spLocks noChangeArrowheads="1"/>
          </p:cNvSpPr>
          <p:nvPr/>
        </p:nvSpPr>
        <p:spPr bwMode="auto">
          <a:xfrm>
            <a:off x="7342188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2017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65" name="Rectangle 69"/>
          <p:cNvSpPr>
            <a:spLocks noChangeArrowheads="1"/>
          </p:cNvSpPr>
          <p:nvPr/>
        </p:nvSpPr>
        <p:spPr bwMode="auto">
          <a:xfrm>
            <a:off x="8180388" y="1076325"/>
            <a:ext cx="415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2018</a:t>
            </a:r>
            <a:endParaRPr lang="en-US" altLang="ja-JP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24" name="Down Arrow 123"/>
          <p:cNvSpPr>
            <a:spLocks noChangeArrowheads="1"/>
          </p:cNvSpPr>
          <p:nvPr/>
        </p:nvSpPr>
        <p:spPr bwMode="auto">
          <a:xfrm>
            <a:off x="3657600" y="1676400"/>
            <a:ext cx="152400" cy="3810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6168" name="Rectangle 107"/>
          <p:cNvSpPr>
            <a:spLocks noChangeArrowheads="1"/>
          </p:cNvSpPr>
          <p:nvPr/>
        </p:nvSpPr>
        <p:spPr bwMode="auto">
          <a:xfrm>
            <a:off x="4191000" y="2819400"/>
            <a:ext cx="1025525" cy="184150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SRF system tests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69" name="Rectangle 107"/>
          <p:cNvSpPr>
            <a:spLocks noChangeArrowheads="1"/>
          </p:cNvSpPr>
          <p:nvPr/>
        </p:nvSpPr>
        <p:spPr bwMode="auto">
          <a:xfrm>
            <a:off x="3810000" y="1981200"/>
            <a:ext cx="838200" cy="184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TDR reviews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4" name="Rectangle 107"/>
          <p:cNvSpPr>
            <a:spLocks noChangeArrowheads="1"/>
          </p:cNvSpPr>
          <p:nvPr/>
        </p:nvSpPr>
        <p:spPr bwMode="auto">
          <a:xfrm>
            <a:off x="4876800" y="2286000"/>
            <a:ext cx="577850" cy="184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Site EOI’s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5" name="Rectangle 24"/>
          <p:cNvSpPr>
            <a:spLocks noChangeArrowheads="1"/>
          </p:cNvSpPr>
          <p:nvPr/>
        </p:nvSpPr>
        <p:spPr bwMode="auto">
          <a:xfrm>
            <a:off x="2362200" y="2819400"/>
            <a:ext cx="962025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Cost Estimating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7" name="Left-Right Arrow 146"/>
          <p:cNvSpPr>
            <a:spLocks noChangeArrowheads="1"/>
          </p:cNvSpPr>
          <p:nvPr/>
        </p:nvSpPr>
        <p:spPr bwMode="auto">
          <a:xfrm>
            <a:off x="2286000" y="2667000"/>
            <a:ext cx="1066800" cy="152400"/>
          </a:xfrm>
          <a:prstGeom prst="left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49" name="Striped Right Arrow 148"/>
          <p:cNvSpPr>
            <a:spLocks noChangeArrowheads="1"/>
          </p:cNvSpPr>
          <p:nvPr/>
        </p:nvSpPr>
        <p:spPr bwMode="auto">
          <a:xfrm>
            <a:off x="3733800" y="2133600"/>
            <a:ext cx="838200" cy="228600"/>
          </a:xfrm>
          <a:custGeom>
            <a:avLst/>
            <a:gdLst>
              <a:gd name="T0" fmla="*/ 723900 w 838200"/>
              <a:gd name="T1" fmla="*/ 0 h 228600"/>
              <a:gd name="T2" fmla="*/ 0 w 838200"/>
              <a:gd name="T3" fmla="*/ 114300 h 228600"/>
              <a:gd name="T4" fmla="*/ 723900 w 838200"/>
              <a:gd name="T5" fmla="*/ 228600 h 228600"/>
              <a:gd name="T6" fmla="*/ 838200 w 838200"/>
              <a:gd name="T7" fmla="*/ 114300 h 228600"/>
              <a:gd name="T8" fmla="*/ 3 60000 65536"/>
              <a:gd name="T9" fmla="*/ 2 60000 65536"/>
              <a:gd name="T10" fmla="*/ 1 60000 65536"/>
              <a:gd name="T11" fmla="*/ 0 60000 65536"/>
              <a:gd name="T12" fmla="*/ 35719 w 838200"/>
              <a:gd name="T13" fmla="*/ 57150 h 228600"/>
              <a:gd name="T14" fmla="*/ 781050 w 838200"/>
              <a:gd name="T15" fmla="*/ 171450 h 22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200" h="228600">
                <a:moveTo>
                  <a:pt x="0" y="57150"/>
                </a:moveTo>
                <a:lnTo>
                  <a:pt x="7144" y="57150"/>
                </a:lnTo>
                <a:lnTo>
                  <a:pt x="7144" y="171450"/>
                </a:lnTo>
                <a:lnTo>
                  <a:pt x="0" y="171450"/>
                </a:lnTo>
                <a:close/>
                <a:moveTo>
                  <a:pt x="14288" y="57150"/>
                </a:moveTo>
                <a:lnTo>
                  <a:pt x="28575" y="57150"/>
                </a:lnTo>
                <a:lnTo>
                  <a:pt x="28575" y="171450"/>
                </a:lnTo>
                <a:lnTo>
                  <a:pt x="14288" y="171450"/>
                </a:lnTo>
                <a:close/>
                <a:moveTo>
                  <a:pt x="35719" y="57150"/>
                </a:moveTo>
                <a:lnTo>
                  <a:pt x="723900" y="57150"/>
                </a:lnTo>
                <a:lnTo>
                  <a:pt x="723900" y="0"/>
                </a:lnTo>
                <a:lnTo>
                  <a:pt x="838200" y="114300"/>
                </a:lnTo>
                <a:lnTo>
                  <a:pt x="723900" y="228600"/>
                </a:lnTo>
                <a:lnTo>
                  <a:pt x="723900" y="171450"/>
                </a:lnTo>
                <a:lnTo>
                  <a:pt x="35719" y="1714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0" name="Left-Right Arrow 149"/>
          <p:cNvSpPr>
            <a:spLocks noChangeArrowheads="1"/>
          </p:cNvSpPr>
          <p:nvPr/>
        </p:nvSpPr>
        <p:spPr bwMode="auto">
          <a:xfrm>
            <a:off x="3962400" y="2667000"/>
            <a:ext cx="1447800" cy="152400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B3A2C7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51" name="Notched Right Arrow 150"/>
          <p:cNvSpPr>
            <a:spLocks noChangeArrowheads="1"/>
          </p:cNvSpPr>
          <p:nvPr/>
        </p:nvSpPr>
        <p:spPr bwMode="auto">
          <a:xfrm>
            <a:off x="4648200" y="2438400"/>
            <a:ext cx="11430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7575D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152" name="5-Point Star 151"/>
          <p:cNvSpPr>
            <a:spLocks noChangeArrowheads="1"/>
          </p:cNvSpPr>
          <p:nvPr/>
        </p:nvSpPr>
        <p:spPr bwMode="auto">
          <a:xfrm>
            <a:off x="5410200" y="1828800"/>
            <a:ext cx="381000" cy="304800"/>
          </a:xfrm>
          <a:custGeom>
            <a:avLst/>
            <a:gdLst>
              <a:gd name="T0" fmla="*/ 190500 w 381000"/>
              <a:gd name="T1" fmla="*/ 0 h 304800"/>
              <a:gd name="T2" fmla="*/ 0 w 381000"/>
              <a:gd name="T3" fmla="*/ 116423 h 304800"/>
              <a:gd name="T4" fmla="*/ 72765 w 381000"/>
              <a:gd name="T5" fmla="*/ 304799 h 304800"/>
              <a:gd name="T6" fmla="*/ 308235 w 381000"/>
              <a:gd name="T7" fmla="*/ 304799 h 304800"/>
              <a:gd name="T8" fmla="*/ 381000 w 381000"/>
              <a:gd name="T9" fmla="*/ 116423 h 3048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16424 h 304800"/>
              <a:gd name="T17" fmla="*/ 263263 w 381000"/>
              <a:gd name="T18" fmla="*/ 232845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116423"/>
                </a:moveTo>
                <a:lnTo>
                  <a:pt x="145530" y="116424"/>
                </a:lnTo>
                <a:lnTo>
                  <a:pt x="190500" y="0"/>
                </a:lnTo>
                <a:lnTo>
                  <a:pt x="235470" y="116424"/>
                </a:lnTo>
                <a:lnTo>
                  <a:pt x="381000" y="116423"/>
                </a:lnTo>
                <a:lnTo>
                  <a:pt x="263263" y="188376"/>
                </a:lnTo>
                <a:lnTo>
                  <a:pt x="308235" y="304799"/>
                </a:lnTo>
                <a:lnTo>
                  <a:pt x="190500" y="232845"/>
                </a:lnTo>
                <a:lnTo>
                  <a:pt x="72765" y="304799"/>
                </a:lnTo>
                <a:lnTo>
                  <a:pt x="117737" y="188376"/>
                </a:lnTo>
                <a:close/>
              </a:path>
            </a:pathLst>
          </a:custGeom>
          <a:solidFill>
            <a:srgbClr val="BFBFB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" name="Rectangle 107"/>
          <p:cNvSpPr>
            <a:spLocks noChangeArrowheads="1"/>
          </p:cNvSpPr>
          <p:nvPr/>
        </p:nvSpPr>
        <p:spPr bwMode="auto">
          <a:xfrm>
            <a:off x="4800600" y="1600200"/>
            <a:ext cx="1289050" cy="1841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Decision to proceed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54" name="5-Point Star 153"/>
          <p:cNvSpPr>
            <a:spLocks noChangeArrowheads="1"/>
          </p:cNvSpPr>
          <p:nvPr/>
        </p:nvSpPr>
        <p:spPr bwMode="auto">
          <a:xfrm>
            <a:off x="6096000" y="2362200"/>
            <a:ext cx="381000" cy="304800"/>
          </a:xfrm>
          <a:custGeom>
            <a:avLst/>
            <a:gdLst>
              <a:gd name="T0" fmla="*/ 190500 w 381000"/>
              <a:gd name="T1" fmla="*/ 0 h 304800"/>
              <a:gd name="T2" fmla="*/ 0 w 381000"/>
              <a:gd name="T3" fmla="*/ 116423 h 304800"/>
              <a:gd name="T4" fmla="*/ 72765 w 381000"/>
              <a:gd name="T5" fmla="*/ 304799 h 304800"/>
              <a:gd name="T6" fmla="*/ 308235 w 381000"/>
              <a:gd name="T7" fmla="*/ 304799 h 304800"/>
              <a:gd name="T8" fmla="*/ 381000 w 381000"/>
              <a:gd name="T9" fmla="*/ 116423 h 3048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16424 h 304800"/>
              <a:gd name="T17" fmla="*/ 263263 w 381000"/>
              <a:gd name="T18" fmla="*/ 232845 h 304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04800">
                <a:moveTo>
                  <a:pt x="0" y="116423"/>
                </a:moveTo>
                <a:lnTo>
                  <a:pt x="145530" y="116424"/>
                </a:lnTo>
                <a:lnTo>
                  <a:pt x="190500" y="0"/>
                </a:lnTo>
                <a:lnTo>
                  <a:pt x="235470" y="116424"/>
                </a:lnTo>
                <a:lnTo>
                  <a:pt x="381000" y="116423"/>
                </a:lnTo>
                <a:lnTo>
                  <a:pt x="263263" y="188376"/>
                </a:lnTo>
                <a:lnTo>
                  <a:pt x="308235" y="304799"/>
                </a:lnTo>
                <a:lnTo>
                  <a:pt x="190500" y="232845"/>
                </a:lnTo>
                <a:lnTo>
                  <a:pt x="72765" y="304799"/>
                </a:lnTo>
                <a:lnTo>
                  <a:pt x="117737" y="188376"/>
                </a:lnTo>
                <a:close/>
              </a:path>
            </a:pathLst>
          </a:custGeom>
          <a:solidFill>
            <a:srgbClr val="7575D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5" name="Rectangle 107"/>
          <p:cNvSpPr>
            <a:spLocks noChangeArrowheads="1"/>
          </p:cNvSpPr>
          <p:nvPr/>
        </p:nvSpPr>
        <p:spPr bwMode="auto">
          <a:xfrm>
            <a:off x="5638800" y="2209800"/>
            <a:ext cx="1308100" cy="184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Site/host established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1524000" y="3276600"/>
            <a:ext cx="2411413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Project Implementation Plan complete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2" name="Up Arrow 51"/>
          <p:cNvSpPr>
            <a:spLocks noChangeArrowheads="1"/>
          </p:cNvSpPr>
          <p:nvPr/>
        </p:nvSpPr>
        <p:spPr bwMode="auto">
          <a:xfrm>
            <a:off x="3733800" y="2743200"/>
            <a:ext cx="152400" cy="457200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53" name="Left-Right Arrow 52"/>
          <p:cNvSpPr>
            <a:spLocks noChangeArrowheads="1"/>
          </p:cNvSpPr>
          <p:nvPr/>
        </p:nvSpPr>
        <p:spPr bwMode="auto">
          <a:xfrm>
            <a:off x="1981200" y="1752600"/>
            <a:ext cx="533400" cy="152400"/>
          </a:xfrm>
          <a:prstGeom prst="left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609600" y="3581400"/>
            <a:ext cx="80772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4" name="Rectangle 107"/>
          <p:cNvSpPr>
            <a:spLocks noChangeArrowheads="1"/>
          </p:cNvSpPr>
          <p:nvPr/>
        </p:nvSpPr>
        <p:spPr bwMode="auto">
          <a:xfrm>
            <a:off x="5715000" y="3276600"/>
            <a:ext cx="935038" cy="184150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XFEL operation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609600" y="5486400"/>
            <a:ext cx="80772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6" name="Rectangle 71"/>
          <p:cNvSpPr>
            <a:spLocks noChangeArrowheads="1"/>
          </p:cNvSpPr>
          <p:nvPr/>
        </p:nvSpPr>
        <p:spPr bwMode="auto">
          <a:xfrm>
            <a:off x="609600" y="43434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LHC</a:t>
            </a:r>
            <a:endParaRPr lang="en-US" altLang="ja-JP" sz="1600" b="1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828800" y="3962400"/>
            <a:ext cx="839788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Physics Run 1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2" name="Left-Right Arrow 81"/>
          <p:cNvSpPr>
            <a:spLocks noChangeArrowheads="1"/>
          </p:cNvSpPr>
          <p:nvPr/>
        </p:nvSpPr>
        <p:spPr bwMode="auto">
          <a:xfrm>
            <a:off x="1600200" y="4191000"/>
            <a:ext cx="1371600" cy="152400"/>
          </a:xfrm>
          <a:prstGeom prst="left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4267200" y="3962400"/>
            <a:ext cx="839788" cy="184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Physics Run 2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4" name="Left-Right Arrow 83"/>
          <p:cNvSpPr>
            <a:spLocks noChangeArrowheads="1"/>
          </p:cNvSpPr>
          <p:nvPr/>
        </p:nvSpPr>
        <p:spPr bwMode="auto">
          <a:xfrm>
            <a:off x="4114800" y="4191000"/>
            <a:ext cx="1295400" cy="152400"/>
          </a:xfrm>
          <a:prstGeom prst="leftRightArrow">
            <a:avLst>
              <a:gd name="adj1" fmla="val 50000"/>
              <a:gd name="adj2" fmla="val 50016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6191" name="Rectangle 107"/>
          <p:cNvSpPr>
            <a:spLocks noChangeArrowheads="1"/>
          </p:cNvSpPr>
          <p:nvPr/>
        </p:nvSpPr>
        <p:spPr bwMode="auto">
          <a:xfrm>
            <a:off x="2895600" y="3962400"/>
            <a:ext cx="1204913" cy="184150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Interconnect repair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7" name="5-Point Star 86"/>
          <p:cNvSpPr>
            <a:spLocks noChangeArrowheads="1"/>
          </p:cNvSpPr>
          <p:nvPr/>
        </p:nvSpPr>
        <p:spPr bwMode="auto">
          <a:xfrm>
            <a:off x="3276600" y="4419600"/>
            <a:ext cx="457200" cy="381000"/>
          </a:xfrm>
          <a:custGeom>
            <a:avLst/>
            <a:gdLst>
              <a:gd name="T0" fmla="*/ 228600 w 457200"/>
              <a:gd name="T1" fmla="*/ 0 h 381000"/>
              <a:gd name="T2" fmla="*/ 0 w 457200"/>
              <a:gd name="T3" fmla="*/ 145529 h 381000"/>
              <a:gd name="T4" fmla="*/ 87318 w 457200"/>
              <a:gd name="T5" fmla="*/ 380999 h 381000"/>
              <a:gd name="T6" fmla="*/ 369882 w 457200"/>
              <a:gd name="T7" fmla="*/ 380999 h 381000"/>
              <a:gd name="T8" fmla="*/ 457200 w 4572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41284 w 457200"/>
              <a:gd name="T16" fmla="*/ 145530 h 381000"/>
              <a:gd name="T17" fmla="*/ 315916 w 4572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381000">
                <a:moveTo>
                  <a:pt x="0" y="145529"/>
                </a:moveTo>
                <a:lnTo>
                  <a:pt x="174636" y="145530"/>
                </a:lnTo>
                <a:lnTo>
                  <a:pt x="228600" y="0"/>
                </a:lnTo>
                <a:lnTo>
                  <a:pt x="282564" y="145530"/>
                </a:lnTo>
                <a:lnTo>
                  <a:pt x="457200" y="145529"/>
                </a:lnTo>
                <a:lnTo>
                  <a:pt x="315916" y="235470"/>
                </a:lnTo>
                <a:lnTo>
                  <a:pt x="369882" y="380999"/>
                </a:lnTo>
                <a:lnTo>
                  <a:pt x="228600" y="291056"/>
                </a:lnTo>
                <a:lnTo>
                  <a:pt x="87318" y="380999"/>
                </a:lnTo>
                <a:lnTo>
                  <a:pt x="141284" y="235470"/>
                </a:lnTo>
                <a:close/>
              </a:path>
            </a:pathLst>
          </a:custGeom>
          <a:solidFill>
            <a:srgbClr val="D1D1F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8" name="5-Point Star 87"/>
          <p:cNvSpPr>
            <a:spLocks noChangeArrowheads="1"/>
          </p:cNvSpPr>
          <p:nvPr/>
        </p:nvSpPr>
        <p:spPr bwMode="auto">
          <a:xfrm>
            <a:off x="5105400" y="4419600"/>
            <a:ext cx="457200" cy="381000"/>
          </a:xfrm>
          <a:custGeom>
            <a:avLst/>
            <a:gdLst>
              <a:gd name="T0" fmla="*/ 228600 w 457200"/>
              <a:gd name="T1" fmla="*/ 0 h 381000"/>
              <a:gd name="T2" fmla="*/ 0 w 457200"/>
              <a:gd name="T3" fmla="*/ 145529 h 381000"/>
              <a:gd name="T4" fmla="*/ 87318 w 457200"/>
              <a:gd name="T5" fmla="*/ 380999 h 381000"/>
              <a:gd name="T6" fmla="*/ 369882 w 457200"/>
              <a:gd name="T7" fmla="*/ 380999 h 381000"/>
              <a:gd name="T8" fmla="*/ 457200 w 4572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41284 w 457200"/>
              <a:gd name="T16" fmla="*/ 145530 h 381000"/>
              <a:gd name="T17" fmla="*/ 315916 w 4572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200" h="381000">
                <a:moveTo>
                  <a:pt x="0" y="145529"/>
                </a:moveTo>
                <a:lnTo>
                  <a:pt x="174636" y="145530"/>
                </a:lnTo>
                <a:lnTo>
                  <a:pt x="228600" y="0"/>
                </a:lnTo>
                <a:lnTo>
                  <a:pt x="282564" y="145530"/>
                </a:lnTo>
                <a:lnTo>
                  <a:pt x="457200" y="145529"/>
                </a:lnTo>
                <a:lnTo>
                  <a:pt x="315916" y="235470"/>
                </a:lnTo>
                <a:lnTo>
                  <a:pt x="369882" y="380999"/>
                </a:lnTo>
                <a:lnTo>
                  <a:pt x="228600" y="291056"/>
                </a:lnTo>
                <a:lnTo>
                  <a:pt x="87318" y="380999"/>
                </a:lnTo>
                <a:lnTo>
                  <a:pt x="141284" y="235470"/>
                </a:lnTo>
                <a:close/>
              </a:path>
            </a:pathLst>
          </a:custGeom>
          <a:solidFill>
            <a:srgbClr val="D1D1F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99" name="Rectangle 107"/>
          <p:cNvSpPr>
            <a:spLocks noChangeArrowheads="1"/>
          </p:cNvSpPr>
          <p:nvPr/>
        </p:nvSpPr>
        <p:spPr bwMode="auto">
          <a:xfrm>
            <a:off x="1908175" y="4419600"/>
            <a:ext cx="1292225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Existence of low-lying SUSY known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400" name="Rectangle 107"/>
          <p:cNvSpPr>
            <a:spLocks noChangeArrowheads="1"/>
          </p:cNvSpPr>
          <p:nvPr/>
        </p:nvSpPr>
        <p:spPr bwMode="auto">
          <a:xfrm>
            <a:off x="4191000" y="4419600"/>
            <a:ext cx="838200" cy="365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/>
            <a:r>
              <a:rPr lang="en-US" altLang="ja-JP" sz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Higgs energy scale known</a:t>
            </a:r>
            <a:endParaRPr lang="en-US" altLang="ja-JP" sz="120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3" name="Notched Right Arrow 92"/>
          <p:cNvSpPr>
            <a:spLocks noChangeArrowheads="1"/>
          </p:cNvSpPr>
          <p:nvPr/>
        </p:nvSpPr>
        <p:spPr bwMode="auto">
          <a:xfrm>
            <a:off x="5410200" y="2971800"/>
            <a:ext cx="19050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/>
            <a:endParaRPr lang="ja-JP" altLang="ja-JP">
              <a:solidFill>
                <a:srgbClr val="FFFF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62250" y="914400"/>
            <a:ext cx="842963" cy="5399088"/>
          </a:xfrm>
          <a:prstGeom prst="rect">
            <a:avLst/>
          </a:prstGeom>
          <a:solidFill>
            <a:schemeClr val="accent4">
              <a:lumMod val="20000"/>
              <a:lumOff val="80000"/>
              <a:alpha val="4902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454650" y="2086868"/>
            <a:ext cx="1614698" cy="6141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>
            <a:off x="200211" y="3464294"/>
            <a:ext cx="8605652" cy="301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b="0" dirty="0">
              <a:solidFill>
                <a:prstClr val="white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912813" y="3717032"/>
            <a:ext cx="8385005" cy="3026146"/>
            <a:chOff x="912813" y="3717032"/>
            <a:chExt cx="8385005" cy="3026146"/>
          </a:xfrm>
        </p:grpSpPr>
        <p:pic>
          <p:nvPicPr>
            <p:cNvPr id="69" name="Picture 2" descr="fig1-1-20120823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13" y="3717032"/>
              <a:ext cx="7856860" cy="2657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左中かっこ 69"/>
            <p:cNvSpPr/>
            <p:nvPr/>
          </p:nvSpPr>
          <p:spPr>
            <a:xfrm rot="16200000">
              <a:off x="4774800" y="4543184"/>
              <a:ext cx="364208" cy="3599766"/>
            </a:xfrm>
            <a:prstGeom prst="leftBrac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左中かっこ 71"/>
            <p:cNvSpPr/>
            <p:nvPr/>
          </p:nvSpPr>
          <p:spPr>
            <a:xfrm rot="16200000">
              <a:off x="7885796" y="5113148"/>
              <a:ext cx="364208" cy="2459836"/>
            </a:xfrm>
            <a:prstGeom prst="leftBrac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729949" y="6343067"/>
              <a:ext cx="2141301" cy="400110"/>
            </a:xfrm>
            <a:prstGeom prst="rect">
              <a:avLst/>
            </a:prstGeom>
            <a:solidFill>
              <a:srgbClr val="D7E4BD">
                <a:alpha val="63137"/>
              </a:srgb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</a:rPr>
                <a:t>Transition Period  </a:t>
              </a:r>
              <a:endParaRPr lang="ja-JP" altLang="ja-JP" sz="2000" dirty="0">
                <a:solidFill>
                  <a:srgbClr val="002060"/>
                </a:solidFill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7014220" y="6343068"/>
              <a:ext cx="2036402" cy="400110"/>
            </a:xfrm>
            <a:prstGeom prst="rect">
              <a:avLst/>
            </a:prstGeom>
            <a:solidFill>
              <a:srgbClr val="D7E4BD">
                <a:alpha val="63137"/>
              </a:srgbClr>
            </a:solidFill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2060"/>
                  </a:solidFill>
                </a:rPr>
                <a:t> Facility    Period  </a:t>
              </a:r>
              <a:endParaRPr lang="ja-JP" altLang="ja-JP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0" y="0"/>
            <a:ext cx="45030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 ILC Possible Timeline </a:t>
            </a:r>
            <a:endParaRPr lang="ja-JP" alt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3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807095"/>
            <a:ext cx="478802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2060"/>
                </a:solidFill>
              </a:rPr>
              <a:t>Transition Period  &amp; Facility Period </a:t>
            </a:r>
            <a:endParaRPr lang="ja-JP" altLang="ja-JP" sz="2400" dirty="0">
              <a:solidFill>
                <a:srgbClr val="00206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3" y="1268760"/>
            <a:ext cx="7704856" cy="528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611560" y="620688"/>
            <a:ext cx="259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ILC : </a:t>
            </a:r>
            <a:r>
              <a:rPr lang="en-US" altLang="ja-JP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kumimoji="1" lang="en-US" altLang="ja-JP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endParaRPr kumimoji="1" lang="ja-JP" altLang="en-US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8028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r>
              <a:rPr lang="en-US" altLang="ja-JP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Preferable Organization Model for the ILC </a:t>
            </a:r>
            <a:endParaRPr lang="ja-JP" alt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451</Words>
  <Application>Microsoft Office PowerPoint</Application>
  <PresentationFormat>画面に合わせる (4:3)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suzuki</dc:creator>
  <cp:lastModifiedBy>suzuki</cp:lastModifiedBy>
  <cp:revision>50</cp:revision>
  <dcterms:created xsi:type="dcterms:W3CDTF">2012-10-25T06:15:03Z</dcterms:created>
  <dcterms:modified xsi:type="dcterms:W3CDTF">2012-10-30T18:36:26Z</dcterms:modified>
</cp:coreProperties>
</file>