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 id="2147483657" r:id="rId2"/>
    <p:sldMasterId id="2147483662" r:id="rId3"/>
    <p:sldMasterId id="2147483663" r:id="rId4"/>
    <p:sldMasterId id="2147483720" r:id="rId5"/>
    <p:sldMasterId id="2147484125" r:id="rId6"/>
    <p:sldMasterId id="2147484161" r:id="rId7"/>
    <p:sldMasterId id="2147484173" r:id="rId8"/>
    <p:sldMasterId id="2147484185" r:id="rId9"/>
    <p:sldMasterId id="2147484197" r:id="rId10"/>
    <p:sldMasterId id="2147484209" r:id="rId11"/>
    <p:sldMasterId id="2147484221" r:id="rId12"/>
    <p:sldMasterId id="2147484233" r:id="rId13"/>
    <p:sldMasterId id="2147484245" r:id="rId14"/>
    <p:sldMasterId id="2147484281" r:id="rId15"/>
    <p:sldMasterId id="2147484293" r:id="rId16"/>
    <p:sldMasterId id="2147484352" r:id="rId17"/>
    <p:sldMasterId id="2147484364" r:id="rId18"/>
    <p:sldMasterId id="2147484388" r:id="rId19"/>
    <p:sldMasterId id="2147484401" r:id="rId20"/>
    <p:sldMasterId id="2147484413" r:id="rId21"/>
  </p:sldMasterIdLst>
  <p:notesMasterIdLst>
    <p:notesMasterId r:id="rId100"/>
  </p:notesMasterIdLst>
  <p:handoutMasterIdLst>
    <p:handoutMasterId r:id="rId101"/>
  </p:handoutMasterIdLst>
  <p:sldIdLst>
    <p:sldId id="803" r:id="rId22"/>
    <p:sldId id="813" r:id="rId23"/>
    <p:sldId id="833" r:id="rId24"/>
    <p:sldId id="832" r:id="rId25"/>
    <p:sldId id="814" r:id="rId26"/>
    <p:sldId id="807" r:id="rId27"/>
    <p:sldId id="808" r:id="rId28"/>
    <p:sldId id="741" r:id="rId29"/>
    <p:sldId id="742" r:id="rId30"/>
    <p:sldId id="744" r:id="rId31"/>
    <p:sldId id="751" r:id="rId32"/>
    <p:sldId id="690" r:id="rId33"/>
    <p:sldId id="676" r:id="rId34"/>
    <p:sldId id="809" r:id="rId35"/>
    <p:sldId id="694" r:id="rId36"/>
    <p:sldId id="764" r:id="rId37"/>
    <p:sldId id="711" r:id="rId38"/>
    <p:sldId id="552" r:id="rId39"/>
    <p:sldId id="700" r:id="rId40"/>
    <p:sldId id="713" r:id="rId41"/>
    <p:sldId id="811" r:id="rId42"/>
    <p:sldId id="763" r:id="rId43"/>
    <p:sldId id="817" r:id="rId44"/>
    <p:sldId id="716" r:id="rId45"/>
    <p:sldId id="696" r:id="rId46"/>
    <p:sldId id="695" r:id="rId47"/>
    <p:sldId id="697" r:id="rId48"/>
    <p:sldId id="699" r:id="rId49"/>
    <p:sldId id="717" r:id="rId50"/>
    <p:sldId id="734" r:id="rId51"/>
    <p:sldId id="818" r:id="rId52"/>
    <p:sldId id="719" r:id="rId53"/>
    <p:sldId id="720" r:id="rId54"/>
    <p:sldId id="704" r:id="rId55"/>
    <p:sldId id="558" r:id="rId56"/>
    <p:sldId id="724" r:id="rId57"/>
    <p:sldId id="725" r:id="rId58"/>
    <p:sldId id="721" r:id="rId59"/>
    <p:sldId id="726" r:id="rId60"/>
    <p:sldId id="819" r:id="rId61"/>
    <p:sldId id="705" r:id="rId62"/>
    <p:sldId id="727" r:id="rId63"/>
    <p:sldId id="795" r:id="rId64"/>
    <p:sldId id="820" r:id="rId65"/>
    <p:sldId id="708" r:id="rId66"/>
    <p:sldId id="825" r:id="rId67"/>
    <p:sldId id="759" r:id="rId68"/>
    <p:sldId id="824" r:id="rId69"/>
    <p:sldId id="826" r:id="rId70"/>
    <p:sldId id="782" r:id="rId71"/>
    <p:sldId id="827" r:id="rId72"/>
    <p:sldId id="672" r:id="rId73"/>
    <p:sldId id="829" r:id="rId74"/>
    <p:sldId id="781" r:id="rId75"/>
    <p:sldId id="752" r:id="rId76"/>
    <p:sldId id="783" r:id="rId77"/>
    <p:sldId id="787" r:id="rId78"/>
    <p:sldId id="785" r:id="rId79"/>
    <p:sldId id="790" r:id="rId80"/>
    <p:sldId id="786" r:id="rId81"/>
    <p:sldId id="788" r:id="rId82"/>
    <p:sldId id="791" r:id="rId83"/>
    <p:sldId id="789" r:id="rId84"/>
    <p:sldId id="796" r:id="rId85"/>
    <p:sldId id="797" r:id="rId86"/>
    <p:sldId id="798" r:id="rId87"/>
    <p:sldId id="794" r:id="rId88"/>
    <p:sldId id="799" r:id="rId89"/>
    <p:sldId id="821" r:id="rId90"/>
    <p:sldId id="800" r:id="rId91"/>
    <p:sldId id="801" r:id="rId92"/>
    <p:sldId id="802" r:id="rId93"/>
    <p:sldId id="810" r:id="rId94"/>
    <p:sldId id="812" r:id="rId95"/>
    <p:sldId id="830" r:id="rId96"/>
    <p:sldId id="831" r:id="rId97"/>
    <p:sldId id="834" r:id="rId98"/>
    <p:sldId id="835" r:id="rId99"/>
  </p:sldIdLst>
  <p:sldSz cx="9144000" cy="6858000" type="screen4x3"/>
  <p:notesSz cx="6746875" cy="9867900"/>
  <p:defaultTextStyle>
    <a:defPPr>
      <a:defRPr lang="en-US"/>
    </a:defPPr>
    <a:lvl1pPr algn="ctr" rtl="0" eaLnBrk="0" fontAlgn="base" hangingPunct="0">
      <a:lnSpc>
        <a:spcPct val="90000"/>
      </a:lnSpc>
      <a:spcBef>
        <a:spcPct val="30000"/>
      </a:spcBef>
      <a:spcAft>
        <a:spcPct val="0"/>
      </a:spcAft>
      <a:buClr>
        <a:schemeClr val="hlink"/>
      </a:buClr>
      <a:buFont typeface="Wingdings" pitchFamily="2" charset="2"/>
      <a:defRPr kern="1200">
        <a:solidFill>
          <a:srgbClr val="0000FF"/>
        </a:solidFill>
        <a:latin typeface="Arial" charset="0"/>
        <a:ea typeface="+mn-ea"/>
        <a:cs typeface="+mn-cs"/>
      </a:defRPr>
    </a:lvl1pPr>
    <a:lvl2pPr marL="457200" algn="ctr" rtl="0" eaLnBrk="0" fontAlgn="base" hangingPunct="0">
      <a:lnSpc>
        <a:spcPct val="90000"/>
      </a:lnSpc>
      <a:spcBef>
        <a:spcPct val="30000"/>
      </a:spcBef>
      <a:spcAft>
        <a:spcPct val="0"/>
      </a:spcAft>
      <a:buClr>
        <a:schemeClr val="hlink"/>
      </a:buClr>
      <a:buFont typeface="Wingdings" pitchFamily="2" charset="2"/>
      <a:defRPr kern="1200">
        <a:solidFill>
          <a:srgbClr val="0000FF"/>
        </a:solidFill>
        <a:latin typeface="Arial" charset="0"/>
        <a:ea typeface="+mn-ea"/>
        <a:cs typeface="+mn-cs"/>
      </a:defRPr>
    </a:lvl2pPr>
    <a:lvl3pPr marL="914400" algn="ctr" rtl="0" eaLnBrk="0" fontAlgn="base" hangingPunct="0">
      <a:lnSpc>
        <a:spcPct val="90000"/>
      </a:lnSpc>
      <a:spcBef>
        <a:spcPct val="30000"/>
      </a:spcBef>
      <a:spcAft>
        <a:spcPct val="0"/>
      </a:spcAft>
      <a:buClr>
        <a:schemeClr val="hlink"/>
      </a:buClr>
      <a:buFont typeface="Wingdings" pitchFamily="2" charset="2"/>
      <a:defRPr kern="1200">
        <a:solidFill>
          <a:srgbClr val="0000FF"/>
        </a:solidFill>
        <a:latin typeface="Arial" charset="0"/>
        <a:ea typeface="+mn-ea"/>
        <a:cs typeface="+mn-cs"/>
      </a:defRPr>
    </a:lvl3pPr>
    <a:lvl4pPr marL="1371600" algn="ctr" rtl="0" eaLnBrk="0" fontAlgn="base" hangingPunct="0">
      <a:lnSpc>
        <a:spcPct val="90000"/>
      </a:lnSpc>
      <a:spcBef>
        <a:spcPct val="30000"/>
      </a:spcBef>
      <a:spcAft>
        <a:spcPct val="0"/>
      </a:spcAft>
      <a:buClr>
        <a:schemeClr val="hlink"/>
      </a:buClr>
      <a:buFont typeface="Wingdings" pitchFamily="2" charset="2"/>
      <a:defRPr kern="1200">
        <a:solidFill>
          <a:srgbClr val="0000FF"/>
        </a:solidFill>
        <a:latin typeface="Arial" charset="0"/>
        <a:ea typeface="+mn-ea"/>
        <a:cs typeface="+mn-cs"/>
      </a:defRPr>
    </a:lvl4pPr>
    <a:lvl5pPr marL="1828800" algn="ctr" rtl="0" eaLnBrk="0" fontAlgn="base" hangingPunct="0">
      <a:lnSpc>
        <a:spcPct val="90000"/>
      </a:lnSpc>
      <a:spcBef>
        <a:spcPct val="30000"/>
      </a:spcBef>
      <a:spcAft>
        <a:spcPct val="0"/>
      </a:spcAft>
      <a:buClr>
        <a:schemeClr val="hlink"/>
      </a:buClr>
      <a:buFont typeface="Wingdings" pitchFamily="2" charset="2"/>
      <a:defRPr kern="1200">
        <a:solidFill>
          <a:srgbClr val="0000FF"/>
        </a:solidFill>
        <a:latin typeface="Arial" charset="0"/>
        <a:ea typeface="+mn-ea"/>
        <a:cs typeface="+mn-cs"/>
      </a:defRPr>
    </a:lvl5pPr>
    <a:lvl6pPr marL="2286000" algn="l" defTabSz="914400" rtl="0" eaLnBrk="1" latinLnBrk="0" hangingPunct="1">
      <a:defRPr kern="1200">
        <a:solidFill>
          <a:srgbClr val="0000FF"/>
        </a:solidFill>
        <a:latin typeface="Arial" charset="0"/>
        <a:ea typeface="+mn-ea"/>
        <a:cs typeface="+mn-cs"/>
      </a:defRPr>
    </a:lvl6pPr>
    <a:lvl7pPr marL="2743200" algn="l" defTabSz="914400" rtl="0" eaLnBrk="1" latinLnBrk="0" hangingPunct="1">
      <a:defRPr kern="1200">
        <a:solidFill>
          <a:srgbClr val="0000FF"/>
        </a:solidFill>
        <a:latin typeface="Arial" charset="0"/>
        <a:ea typeface="+mn-ea"/>
        <a:cs typeface="+mn-cs"/>
      </a:defRPr>
    </a:lvl7pPr>
    <a:lvl8pPr marL="3200400" algn="l" defTabSz="914400" rtl="0" eaLnBrk="1" latinLnBrk="0" hangingPunct="1">
      <a:defRPr kern="1200">
        <a:solidFill>
          <a:srgbClr val="0000FF"/>
        </a:solidFill>
        <a:latin typeface="Arial" charset="0"/>
        <a:ea typeface="+mn-ea"/>
        <a:cs typeface="+mn-cs"/>
      </a:defRPr>
    </a:lvl8pPr>
    <a:lvl9pPr marL="3657600" algn="l" defTabSz="914400" rtl="0" eaLnBrk="1" latinLnBrk="0" hangingPunct="1">
      <a:defRPr kern="1200">
        <a:solidFill>
          <a:srgbClr val="0000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33"/>
    <a:srgbClr val="0000FF"/>
    <a:srgbClr val="FFFF00"/>
    <a:srgbClr val="CCFFFF"/>
    <a:srgbClr val="FFCC00"/>
    <a:srgbClr val="00FF99"/>
    <a:srgbClr val="FFFF99"/>
    <a:srgbClr val="0066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3" autoAdjust="0"/>
    <p:restoredTop sz="97730" autoAdjust="0"/>
  </p:normalViewPr>
  <p:slideViewPr>
    <p:cSldViewPr snapToGrid="0">
      <p:cViewPr varScale="1">
        <p:scale>
          <a:sx n="72" d="100"/>
          <a:sy n="72" d="100"/>
        </p:scale>
        <p:origin x="-762" y="-120"/>
      </p:cViewPr>
      <p:guideLst>
        <p:guide orient="horz" pos="2160"/>
        <p:guide pos="2880"/>
      </p:guideLst>
    </p:cSldViewPr>
  </p:slideViewPr>
  <p:outlineViewPr>
    <p:cViewPr>
      <p:scale>
        <a:sx n="33" d="100"/>
        <a:sy n="33" d="100"/>
      </p:scale>
      <p:origin x="0" y="29430"/>
    </p:cViewPr>
  </p:outlineViewPr>
  <p:notesTextViewPr>
    <p:cViewPr>
      <p:scale>
        <a:sx n="100" d="100"/>
        <a:sy n="100" d="100"/>
      </p:scale>
      <p:origin x="0" y="0"/>
    </p:cViewPr>
  </p:notesTextViewPr>
  <p:sorterViewPr>
    <p:cViewPr>
      <p:scale>
        <a:sx n="66" d="100"/>
        <a:sy n="66" d="100"/>
      </p:scale>
      <p:origin x="0" y="27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image" Target="../media/image13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a:buFont typeface="Wingdings" pitchFamily="2" charset="2"/>
              <a:buChar char="l"/>
              <a:defRPr sz="1200" b="1">
                <a:effectLst>
                  <a:outerShdw blurRad="38100" dist="38100" dir="2700000" algn="tl">
                    <a:srgbClr val="C0C0C0"/>
                  </a:outerShdw>
                </a:effectLst>
                <a:latin typeface="Arial" pitchFamily="34" charset="0"/>
              </a:defRPr>
            </a:lvl1pPr>
          </a:lstStyle>
          <a:p>
            <a:pPr>
              <a:defRPr/>
            </a:pPr>
            <a:endParaRPr lang="en-US"/>
          </a:p>
        </p:txBody>
      </p:sp>
      <p:sp>
        <p:nvSpPr>
          <p:cNvPr id="117763"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buFont typeface="Wingdings" pitchFamily="2" charset="2"/>
              <a:buChar char="l"/>
              <a:defRPr sz="1200" b="1">
                <a:effectLst>
                  <a:outerShdw blurRad="38100" dist="38100" dir="2700000" algn="tl">
                    <a:srgbClr val="C0C0C0"/>
                  </a:outerShdw>
                </a:effectLst>
                <a:latin typeface="Arial" pitchFamily="34" charset="0"/>
              </a:defRPr>
            </a:lvl1pPr>
          </a:lstStyle>
          <a:p>
            <a:pPr>
              <a:defRPr/>
            </a:pPr>
            <a:endParaRPr lang="en-US"/>
          </a:p>
        </p:txBody>
      </p:sp>
      <p:sp>
        <p:nvSpPr>
          <p:cNvPr id="117764" name="Rectangle 4"/>
          <p:cNvSpPr>
            <a:spLocks noGrp="1" noChangeArrowheads="1"/>
          </p:cNvSpPr>
          <p:nvPr>
            <p:ph type="ftr" sz="quarter" idx="2"/>
          </p:nvPr>
        </p:nvSpPr>
        <p:spPr bwMode="auto">
          <a:xfrm>
            <a:off x="0" y="93726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a:buFont typeface="Wingdings" pitchFamily="2" charset="2"/>
              <a:buChar char="l"/>
              <a:defRPr sz="1200" b="1">
                <a:effectLst>
                  <a:outerShdw blurRad="38100" dist="38100" dir="2700000" algn="tl">
                    <a:srgbClr val="C0C0C0"/>
                  </a:outerShdw>
                </a:effectLst>
                <a:latin typeface="Arial" pitchFamily="34" charset="0"/>
              </a:defRPr>
            </a:lvl1pPr>
          </a:lstStyle>
          <a:p>
            <a:pPr>
              <a:defRPr/>
            </a:pPr>
            <a:endParaRPr lang="en-US"/>
          </a:p>
        </p:txBody>
      </p:sp>
      <p:sp>
        <p:nvSpPr>
          <p:cNvPr id="117765" name="Rectangle 5"/>
          <p:cNvSpPr>
            <a:spLocks noGrp="1" noChangeArrowheads="1"/>
          </p:cNvSpPr>
          <p:nvPr>
            <p:ph type="sldNum" sz="quarter" idx="3"/>
          </p:nvPr>
        </p:nvSpPr>
        <p:spPr bwMode="auto">
          <a:xfrm>
            <a:off x="3810000" y="9372600"/>
            <a:ext cx="2971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buFont typeface="Wingdings" pitchFamily="2" charset="2"/>
              <a:buChar char="l"/>
              <a:defRPr sz="1200" b="1">
                <a:effectLst>
                  <a:outerShdw blurRad="38100" dist="38100" dir="2700000" algn="tl">
                    <a:srgbClr val="C0C0C0"/>
                  </a:outerShdw>
                </a:effectLst>
                <a:latin typeface="Arial" pitchFamily="34" charset="0"/>
              </a:defRPr>
            </a:lvl1pPr>
          </a:lstStyle>
          <a:p>
            <a:pPr>
              <a:defRPr/>
            </a:pPr>
            <a:fld id="{51CD64C9-BE23-4C5F-89CE-143DF442DD23}" type="slidenum">
              <a:rPr lang="en-US"/>
              <a:pPr>
                <a:defRPr/>
              </a:pPr>
              <a:t>‹#›</a:t>
            </a:fld>
            <a:endParaRPr lang="en-US"/>
          </a:p>
        </p:txBody>
      </p:sp>
    </p:spTree>
    <p:extLst>
      <p:ext uri="{BB962C8B-B14F-4D97-AF65-F5344CB8AC3E}">
        <p14:creationId xmlns:p14="http://schemas.microsoft.com/office/powerpoint/2010/main" val="3210753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811303"/>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889859" name="Rectangle 3"/>
          <p:cNvSpPr>
            <a:spLocks noGrp="1" noChangeArrowheads="1"/>
          </p:cNvSpPr>
          <p:nvPr>
            <p:ph type="body" idx="1"/>
          </p:nvPr>
        </p:nvSpPr>
        <p:spPr bwMode="auto">
          <a:xfrm>
            <a:off x="674688" y="4687890"/>
            <a:ext cx="5397500" cy="4440237"/>
          </a:xfrm>
          <a:prstGeom prst="rect">
            <a:avLst/>
          </a:prstGeom>
          <a:noFill/>
          <a:ln>
            <a:miter lim="800000"/>
            <a:headEnd/>
            <a:tailEnd/>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739775"/>
            <a:ext cx="4933950" cy="3700463"/>
          </a:xfrm>
          <a:prstGeom prst="rect">
            <a:avLst/>
          </a:prstGeom>
          <a:noFill/>
          <a:ln w="12700">
            <a:solidFill>
              <a:prstClr val="black"/>
            </a:solidFill>
          </a:ln>
        </p:spPr>
      </p:sp>
      <p:sp>
        <p:nvSpPr>
          <p:cNvPr id="3" name="Notes Placeholder 2"/>
          <p:cNvSpPr>
            <a:spLocks noGrp="1"/>
          </p:cNvSpPr>
          <p:nvPr>
            <p:ph type="body" idx="1"/>
          </p:nvPr>
        </p:nvSpPr>
        <p:spPr>
          <a:xfrm>
            <a:off x="674688" y="4687888"/>
            <a:ext cx="5397500" cy="4440237"/>
          </a:xfrm>
          <a:prstGeom prst="rect">
            <a:avLst/>
          </a:prstGeom>
        </p:spPr>
        <p:txBody>
          <a:bodyPr>
            <a:normAutofit/>
          </a:bodyPr>
          <a:lstStyle/>
          <a:p>
            <a:r>
              <a:rPr lang="en-US" dirty="0" smtClean="0"/>
              <a:t>Volume of Pb nucleus about 4/3*pi*r^3 = 1800 fm^3</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40962"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Nucleo synthesis is one of the pillar of the BB model, by looking at the ration of light elements you can learn about the thermodynamical properties at the time these particles were created a few minutes after the BB. We do something similar by looking at particle ratiosto learn about temperature, pressure and thermodynamical evolution at the time these particles were created </a:t>
            </a:r>
          </a:p>
        </p:txBody>
      </p:sp>
      <p:sp>
        <p:nvSpPr>
          <p:cNvPr id="40963"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fld id="{F42918C0-44CE-496D-8249-C840FDFECA64}" type="slidenum">
              <a:rPr lang="fr-FR">
                <a:solidFill>
                  <a:prstClr val="black"/>
                </a:solidFill>
              </a:rPr>
              <a:pPr/>
              <a:t>19</a:t>
            </a:fld>
            <a:endParaRPr lang="fr-F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38914"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We know that the Universe expands, we can measure that by the Hubble flow of galaxies and also the little bang expands at the speed of light and we can measure its expansion by the flow of particles</a:t>
            </a:r>
          </a:p>
        </p:txBody>
      </p:sp>
      <p:sp>
        <p:nvSpPr>
          <p:cNvPr id="38915"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fld id="{9F873C67-7BDF-4C55-B9D3-09FDD08090C1}" type="slidenum">
              <a:rPr lang="fr-FR">
                <a:solidFill>
                  <a:prstClr val="black"/>
                </a:solidFill>
              </a:rPr>
              <a:pPr/>
              <a:t>25</a:t>
            </a:fld>
            <a:endParaRPr lang="fr-F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497667" name="Rectangle 3"/>
          <p:cNvSpPr>
            <a:spLocks noGrp="1" noChangeArrowheads="1"/>
          </p:cNvSpPr>
          <p:nvPr>
            <p:ph type="body" idx="1"/>
          </p:nvPr>
        </p:nvSpPr>
        <p:spPr bwMode="auto">
          <a:xfrm>
            <a:off x="674688" y="4687890"/>
            <a:ext cx="5397500" cy="4440237"/>
          </a:xfrm>
          <a:prstGeom prst="rect">
            <a:avLst/>
          </a:prstGeom>
          <a:noFill/>
          <a:ln>
            <a:miter lim="800000"/>
            <a:headEnd/>
            <a:tailEnd/>
          </a:ln>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47106"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By looking at fluctuations in the temperature we can get signals from the early parts which are beyond this horizon when the universe was opaque likewise we do have signals which are created at the very early moment of the collision like jet quenching .. A few examples </a:t>
            </a:r>
          </a:p>
        </p:txBody>
      </p:sp>
      <p:sp>
        <p:nvSpPr>
          <p:cNvPr id="47107"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fld id="{C5275F16-B844-4430-8314-D633B07A439C}" type="slidenum">
              <a:rPr lang="fr-FR">
                <a:solidFill>
                  <a:prstClr val="black"/>
                </a:solidFill>
              </a:rPr>
              <a:pPr/>
              <a:t>34</a:t>
            </a:fld>
            <a:endParaRPr lang="fr-F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47106"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By looking at fluctuations in the temperature we can get signals from the early parts which are beyond this horizon when the universe was opaque likewise we do have signals which are created at the very early moment of the collision like jet quenching .. A few examples </a:t>
            </a:r>
          </a:p>
        </p:txBody>
      </p:sp>
      <p:sp>
        <p:nvSpPr>
          <p:cNvPr id="47107"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pPr>
              <a:buClr>
                <a:srgbClr val="0000FF"/>
              </a:buClr>
            </a:pPr>
            <a:fld id="{C5275F16-B844-4430-8314-D633B07A439C}" type="slidenum">
              <a:rPr lang="fr-FR">
                <a:solidFill>
                  <a:prstClr val="black"/>
                </a:solidFill>
              </a:rPr>
              <a:pPr>
                <a:buClr>
                  <a:srgbClr val="0000FF"/>
                </a:buClr>
              </a:pPr>
              <a:t>41</a:t>
            </a:fld>
            <a:endParaRPr lang="fr-FR">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995331" name="Rectangle 3"/>
          <p:cNvSpPr>
            <a:spLocks noGrp="1" noChangeArrowheads="1"/>
          </p:cNvSpPr>
          <p:nvPr>
            <p:ph type="body" idx="1"/>
          </p:nvPr>
        </p:nvSpPr>
        <p:spPr bwMode="auto">
          <a:xfrm>
            <a:off x="674688" y="4687890"/>
            <a:ext cx="5397500" cy="4440237"/>
          </a:xfrm>
          <a:prstGeom prst="rect">
            <a:avLst/>
          </a:prstGeom>
          <a:noFill/>
          <a:ln>
            <a:miter lim="800000"/>
            <a:headEnd/>
            <a:tailEnd/>
          </a:ln>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bwMode="auto">
          <a:xfrm>
            <a:off x="906463" y="739775"/>
            <a:ext cx="4933950" cy="3700463"/>
          </a:xfrm>
          <a:prstGeom prst="rect">
            <a:avLst/>
          </a:prstGeom>
          <a:solidFill>
            <a:srgbClr val="FFFFFF"/>
          </a:solidFill>
          <a:ln>
            <a:solidFill>
              <a:srgbClr val="000000"/>
            </a:solidFill>
            <a:miter lim="800000"/>
            <a:headEnd/>
            <a:tailEnd/>
          </a:ln>
        </p:spPr>
      </p:sp>
      <p:sp>
        <p:nvSpPr>
          <p:cNvPr id="651267" name="Rectangle 3"/>
          <p:cNvSpPr>
            <a:spLocks noGrp="1" noChangeArrowheads="1"/>
          </p:cNvSpPr>
          <p:nvPr>
            <p:ph type="body" idx="1"/>
          </p:nvPr>
        </p:nvSpPr>
        <p:spPr bwMode="auto">
          <a:xfrm>
            <a:off x="900113" y="4687888"/>
            <a:ext cx="4946650" cy="4440237"/>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889859" name="Rectangle 3"/>
          <p:cNvSpPr>
            <a:spLocks noGrp="1" noChangeArrowheads="1"/>
          </p:cNvSpPr>
          <p:nvPr>
            <p:ph type="body" idx="1"/>
          </p:nvPr>
        </p:nvSpPr>
        <p:spPr bwMode="auto">
          <a:xfrm>
            <a:off x="674688" y="4687890"/>
            <a:ext cx="5397500" cy="4440237"/>
          </a:xfrm>
          <a:prstGeom prst="rect">
            <a:avLst/>
          </a:prstGeom>
          <a:noFill/>
          <a:ln>
            <a:miter lim="800000"/>
            <a:headEnd/>
            <a:tailEnd/>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889859" name="Rectangle 3"/>
          <p:cNvSpPr>
            <a:spLocks noGrp="1" noChangeArrowheads="1"/>
          </p:cNvSpPr>
          <p:nvPr>
            <p:ph type="body" idx="1"/>
          </p:nvPr>
        </p:nvSpPr>
        <p:spPr bwMode="auto">
          <a:xfrm>
            <a:off x="674688" y="4687890"/>
            <a:ext cx="5397500" cy="4440237"/>
          </a:xfrm>
          <a:prstGeom prst="rect">
            <a:avLst/>
          </a:prstGeom>
          <a:noFill/>
          <a:ln>
            <a:miter lim="800000"/>
            <a:headEnd/>
            <a:tailEnd/>
          </a:ln>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79875" name="Rectangle 3"/>
          <p:cNvSpPr>
            <a:spLocks noGrp="1" noChangeArrowheads="1"/>
          </p:cNvSpPr>
          <p:nvPr>
            <p:ph type="body" idx="1"/>
          </p:nvPr>
        </p:nvSpPr>
        <p:spPr bwMode="auto">
          <a:xfrm>
            <a:off x="674688" y="4687888"/>
            <a:ext cx="5397500" cy="4440237"/>
          </a:xfrm>
          <a:prstGeom prst="rect">
            <a:avLst/>
          </a:prstGeom>
          <a:noFill/>
          <a:ln>
            <a:miter lim="800000"/>
            <a:headEnd/>
            <a:tailEnd/>
          </a:ln>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bwMode="auto">
          <a:xfrm>
            <a:off x="906463" y="739775"/>
            <a:ext cx="4933950" cy="3700463"/>
          </a:xfrm>
          <a:prstGeom prst="rect">
            <a:avLst/>
          </a:prstGeom>
          <a:solidFill>
            <a:srgbClr val="FFFFFF"/>
          </a:solidFill>
          <a:ln>
            <a:solidFill>
              <a:srgbClr val="000000"/>
            </a:solidFill>
            <a:miter lim="800000"/>
            <a:headEnd/>
            <a:tailEnd/>
          </a:ln>
        </p:spPr>
      </p:sp>
      <p:sp>
        <p:nvSpPr>
          <p:cNvPr id="651267" name="Rectangle 3"/>
          <p:cNvSpPr>
            <a:spLocks noGrp="1" noChangeArrowheads="1"/>
          </p:cNvSpPr>
          <p:nvPr>
            <p:ph type="body" idx="1"/>
          </p:nvPr>
        </p:nvSpPr>
        <p:spPr bwMode="auto">
          <a:xfrm>
            <a:off x="900113" y="4687888"/>
            <a:ext cx="4946650" cy="4440237"/>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75779" name="Rectangle 3"/>
          <p:cNvSpPr>
            <a:spLocks noGrp="1" noChangeArrowheads="1"/>
          </p:cNvSpPr>
          <p:nvPr>
            <p:ph type="body" idx="1"/>
          </p:nvPr>
        </p:nvSpPr>
        <p:spPr bwMode="auto">
          <a:xfrm>
            <a:off x="674688" y="4687888"/>
            <a:ext cx="5397500" cy="4440237"/>
          </a:xfrm>
          <a:prstGeom prst="rect">
            <a:avLst/>
          </a:prstGeom>
          <a:noFill/>
          <a:ln>
            <a:miter lim="800000"/>
            <a:headEnd/>
            <a:tailEnd/>
          </a:ln>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34818"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This analogy with the Big Bang is appropriate not only because we investigate a tiny piece of the early universe but also becase many of the tools and methods we are using are quite similar</a:t>
            </a:r>
          </a:p>
          <a:p>
            <a:pPr>
              <a:spcBef>
                <a:spcPct val="0"/>
              </a:spcBef>
            </a:pPr>
            <a:endParaRPr lang="en-US" smtClean="0"/>
          </a:p>
        </p:txBody>
      </p:sp>
      <p:sp>
        <p:nvSpPr>
          <p:cNvPr id="34819"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fld id="{C30902BE-03A7-4E34-851E-156F68E47AF5}" type="slidenum">
              <a:rPr lang="fr-FR">
                <a:solidFill>
                  <a:prstClr val="black"/>
                </a:solidFill>
              </a:rPr>
              <a:pPr/>
              <a:t>12</a:t>
            </a:fld>
            <a:endParaRPr lang="fr-F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80899" name="Rectangle 3"/>
          <p:cNvSpPr>
            <a:spLocks noGrp="1" noChangeArrowheads="1"/>
          </p:cNvSpPr>
          <p:nvPr>
            <p:ph type="body" idx="1"/>
          </p:nvPr>
        </p:nvSpPr>
        <p:spPr bwMode="auto">
          <a:xfrm>
            <a:off x="674688" y="4687888"/>
            <a:ext cx="5397500" cy="4440237"/>
          </a:xfrm>
          <a:prstGeom prst="rect">
            <a:avLst/>
          </a:prstGeom>
          <a:noFill/>
          <a:ln>
            <a:miter lim="800000"/>
            <a:headEnd/>
            <a:tailEnd/>
          </a:ln>
        </p:spPr>
        <p:txBody>
          <a:bodyPr/>
          <a:lstStyle/>
          <a:p>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906463" y="739775"/>
            <a:ext cx="4933950" cy="3700463"/>
          </a:xfrm>
          <a:prstGeom prst="rect">
            <a:avLst/>
          </a:prstGeom>
          <a:noFill/>
          <a:ln>
            <a:solidFill>
              <a:srgbClr val="000000"/>
            </a:solidFill>
            <a:miter lim="800000"/>
            <a:headEnd/>
            <a:tailEnd/>
          </a:ln>
        </p:spPr>
      </p:sp>
      <p:sp>
        <p:nvSpPr>
          <p:cNvPr id="36866" name="Notes Placeholder 2"/>
          <p:cNvSpPr>
            <a:spLocks noGrp="1"/>
          </p:cNvSpPr>
          <p:nvPr>
            <p:ph type="body" idx="1"/>
          </p:nvPr>
        </p:nvSpPr>
        <p:spPr bwMode="auto">
          <a:xfrm>
            <a:off x="674688" y="4687253"/>
            <a:ext cx="5397500" cy="4440555"/>
          </a:xfrm>
          <a:prstGeom prst="rect">
            <a:avLst/>
          </a:prstGeom>
          <a:noFill/>
        </p:spPr>
        <p:txBody>
          <a:bodyPr wrap="square" numCol="1" anchor="t" anchorCtr="0" compatLnSpc="1">
            <a:prstTxWarp prst="textNoShape">
              <a:avLst/>
            </a:prstTxWarp>
          </a:bodyPr>
          <a:lstStyle/>
          <a:p>
            <a:pPr>
              <a:spcBef>
                <a:spcPct val="0"/>
              </a:spcBef>
            </a:pPr>
            <a:r>
              <a:rPr lang="en-US" smtClean="0"/>
              <a:t>If you want to study the universe you want first to measure its mass density, you want to know its age likewise </a:t>
            </a:r>
          </a:p>
        </p:txBody>
      </p:sp>
      <p:sp>
        <p:nvSpPr>
          <p:cNvPr id="36867" name="Slide Number Placeholder 3"/>
          <p:cNvSpPr>
            <a:spLocks noGrp="1"/>
          </p:cNvSpPr>
          <p:nvPr>
            <p:ph type="sldNum" sz="quarter" idx="5"/>
          </p:nvPr>
        </p:nvSpPr>
        <p:spPr bwMode="auto">
          <a:xfrm>
            <a:off x="3821668" y="9372792"/>
            <a:ext cx="2923646" cy="493395"/>
          </a:xfrm>
          <a:prstGeom prst="rect">
            <a:avLst/>
          </a:prstGeom>
          <a:noFill/>
          <a:ln>
            <a:miter lim="800000"/>
            <a:headEnd/>
            <a:tailEnd/>
          </a:ln>
        </p:spPr>
        <p:txBody>
          <a:bodyPr wrap="square" numCol="1" anchorCtr="0" compatLnSpc="1">
            <a:prstTxWarp prst="textNoShape">
              <a:avLst/>
            </a:prstTxWarp>
          </a:bodyPr>
          <a:lstStyle/>
          <a:p>
            <a:fld id="{6F525BBE-F28A-4867-9DA8-F8891A8E4202}" type="slidenum">
              <a:rPr lang="fr-FR">
                <a:solidFill>
                  <a:prstClr val="black"/>
                </a:solidFill>
              </a:rPr>
              <a:pPr/>
              <a:t>15</a:t>
            </a:fld>
            <a:endParaRPr lang="fr-F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739775"/>
            <a:ext cx="4933950" cy="3700463"/>
          </a:xfrm>
          <a:prstGeom prst="rect">
            <a:avLst/>
          </a:prstGeom>
          <a:noFill/>
          <a:ln w="12700">
            <a:solidFill>
              <a:prstClr val="black"/>
            </a:solidFill>
          </a:ln>
        </p:spPr>
      </p:sp>
      <p:sp>
        <p:nvSpPr>
          <p:cNvPr id="3" name="Notes Placeholder 2"/>
          <p:cNvSpPr>
            <a:spLocks noGrp="1"/>
          </p:cNvSpPr>
          <p:nvPr>
            <p:ph type="body" idx="1"/>
          </p:nvPr>
        </p:nvSpPr>
        <p:spPr>
          <a:xfrm>
            <a:off x="674688" y="4687888"/>
            <a:ext cx="5397500" cy="4440237"/>
          </a:xfrm>
          <a:prstGeom prst="rect">
            <a:avLst/>
          </a:prstGeom>
        </p:spPr>
        <p:txBody>
          <a:bodyPr>
            <a:normAutofit/>
          </a:bodyPr>
          <a:lstStyle/>
          <a:p>
            <a:r>
              <a:rPr lang="en-US" dirty="0" smtClean="0"/>
              <a:t>Volume of Pb nucleus about 4/3*pi*r^3 = 1800 fm^3</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6F3007F7-2F8A-454D-B666-A8DAA891521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C4CB28AD-CB86-47CF-BE20-9F2B4C78F40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7A41BF20-4121-4E68-8E81-8E596B5A5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23268-56E2-44F2-B0ED-7DF0AD442B0E}"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3CA5989F-8906-4A2B-8936-06D8B07EFE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sz="800"/>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defRPr/>
            </a:pPr>
            <a:fld id="{117C4B5A-B26B-4B80-A4A7-D3114D476326}"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19C6FA9-B10B-4528-932D-F5B838DB38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F04056A-2C17-41D6-B8E8-B52B6F1A00F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2373786B-8F64-419D-B3DD-BCFAE226447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490B08C9-58EA-40B6-82C3-7F9D580166CC}"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47C07-4FEE-428E-B167-BBA6F80D4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8FCB261B-2BCF-4695-A241-902EB1628F34}"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076137E-867B-448A-85AD-DE047A7511A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7A41BF20-4121-4E68-8E81-8E596B5A5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23268-56E2-44F2-B0ED-7DF0AD442B0E}"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3CA5989F-8906-4A2B-8936-06D8B07EFE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defRPr/>
            </a:pPr>
            <a:fld id="{117C4B5A-B26B-4B80-A4A7-D3114D476326}"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19C6FA9-B10B-4528-932D-F5B838DB38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F04056A-2C17-41D6-B8E8-B52B6F1A00F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2373786B-8F64-419D-B3DD-BCFAE226447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490B08C9-58EA-40B6-82C3-7F9D580166CC}"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72F6BD2F-70F5-4FF7-836B-CB6293DF5173}"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47C07-4FEE-428E-B167-BBA6F80D4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076137E-867B-448A-85AD-DE047A7511A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7A41BF20-4121-4E68-8E81-8E596B5A5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23268-56E2-44F2-B0ED-7DF0AD442B0E}"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3CA5989F-8906-4A2B-8936-06D8B07EFE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defRPr/>
            </a:pPr>
            <a:fld id="{117C4B5A-B26B-4B80-A4A7-D3114D476326}"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19C6FA9-B10B-4528-932D-F5B838DB38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F04056A-2C17-41D6-B8E8-B52B6F1A00F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2373786B-8F64-419D-B3DD-BCFAE226447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47A56AC-9EC7-473C-8ED3-43CEF433318A}"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490B08C9-58EA-40B6-82C3-7F9D580166CC}"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47C07-4FEE-428E-B167-BBA6F80D4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076137E-867B-448A-85AD-DE047A7511A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7A41BF20-4121-4E68-8E81-8E596B5A5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23268-56E2-44F2-B0ED-7DF0AD442B0E}"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3CA5989F-8906-4A2B-8936-06D8B07EFE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defRPr/>
            </a:pPr>
            <a:fld id="{117C4B5A-B26B-4B80-A4A7-D3114D476326}"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19C6FA9-B10B-4528-932D-F5B838DB38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F04056A-2C17-41D6-B8E8-B52B6F1A00F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1D211254-B795-4FDA-863F-1CF8E8E4B8F9}"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2373786B-8F64-419D-B3DD-BCFAE226447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490B08C9-58EA-40B6-82C3-7F9D580166CC}"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47C07-4FEE-428E-B167-BBA6F80D4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076137E-867B-448A-85AD-DE047A7511A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buClr>
                <a:srgbClr val="646464"/>
              </a:buCl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buClr>
                <a:srgbClr val="646464"/>
              </a:buClr>
              <a:defRPr/>
            </a:pPr>
            <a:fld id="{7A41BF20-4121-4E68-8E81-8E596B5A53B0}"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buClr>
                <a:srgbClr val="646464"/>
              </a:buClr>
              <a:defRPr/>
            </a:pPr>
            <a:fld id="{21F23268-56E2-44F2-B0ED-7DF0AD442B0E}"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buClr>
                <a:srgbClr val="646464"/>
              </a:buCl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buClr>
                <a:srgbClr val="646464"/>
              </a:buClr>
              <a:defRPr/>
            </a:pPr>
            <a:fld id="{3CA5989F-8906-4A2B-8936-06D8B07EFE52}"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buClr>
                <a:srgbClr val="646464"/>
              </a:buCl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buClr>
                <a:srgbClr val="646464"/>
              </a:buClr>
              <a:defRPr/>
            </a:pPr>
            <a:fld id="{117C4B5A-B26B-4B80-A4A7-D3114D476326}"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buClr>
                <a:srgbClr val="646464"/>
              </a:buClr>
              <a:defRPr/>
            </a:pPr>
            <a:fld id="{619C6FA9-B10B-4528-932D-F5B838DB3852}"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5CD8C45E-0C19-4348-AB55-517ECE40A1C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buClr>
                <a:srgbClr val="646464"/>
              </a:buClr>
              <a:defRPr/>
            </a:pPr>
            <a:fld id="{BF04056A-2C17-41D6-B8E8-B52B6F1A00FA}"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buClr>
                <a:srgbClr val="646464"/>
              </a:buCl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buClr>
                <a:srgbClr val="646464"/>
              </a:buClr>
              <a:defRPr/>
            </a:pPr>
            <a:fld id="{2373786B-8F64-419D-B3DD-BCFAE226447A}"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buClr>
                <a:srgbClr val="646464"/>
              </a:buClr>
              <a:defRPr/>
            </a:pPr>
            <a:fld id="{490B08C9-58EA-40B6-82C3-7F9D580166CC}"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buClr>
                <a:srgbClr val="646464"/>
              </a:buClr>
              <a:defRPr/>
            </a:pPr>
            <a:fld id="{5D647C07-4FEE-428E-B167-BBA6F80D43B0}"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buClr>
                <a:srgbClr val="646464"/>
              </a:buCl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buClr>
                <a:srgbClr val="646464"/>
              </a:buClr>
              <a:defRPr/>
            </a:pPr>
            <a:fld id="{E076137E-867B-448A-85AD-DE047A7511A2}" type="slidenum">
              <a:rPr lang="en-US">
                <a:solidFill>
                  <a:srgbClr val="FFFFFF">
                    <a:lumMod val="65000"/>
                  </a:srgbClr>
                </a:solidFill>
              </a:rPr>
              <a:pPr>
                <a:buClr>
                  <a:srgbClr val="646464"/>
                </a:buClr>
                <a:defRPr/>
              </a:pPr>
              <a:t>‹#›</a:t>
            </a:fld>
            <a:endParaRPr lang="en-US">
              <a:solidFill>
                <a:srgbClr val="FFFFFF">
                  <a:lumMod val="65000"/>
                </a:srgb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9D3B1CFC-2DD5-4BC0-87D3-1C73FA9FF736}"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C0DED2DD-1E24-449A-A8D6-D687A07FBA4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763EC81D-A07F-4BED-8E64-5228896822F6}"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3DB20CA5-BDEA-4042-8C8C-85960EACFCC9}"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E61DAE81-768E-4A98-A9DE-6744671231E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EE790C1D-9AD7-4A6B-98B1-207FFE936288}"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7FFDAA61-93F8-4E6B-A105-45191BF88923}"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B5D3AFA4-8D42-4A2C-B2A5-AF0668E0ACA7}"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E287C01-207D-44DE-A6DB-DC5F83DC1020}"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CCE18A0-46F3-4BB8-9E1E-D59B45598707}"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0855414D-0124-44C3-A6E1-85CBF2F804B8}"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DF5A7BD4-73CC-48AC-9ED3-D78E6BDE13F6}"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199557" y="6641914"/>
            <a:ext cx="1819409" cy="216086"/>
          </a:xfrm>
        </p:spPr>
        <p:txBody>
          <a:bodyPr/>
          <a:lstStyle>
            <a:lvl1pPr>
              <a:defRPr/>
            </a:lvl1pPr>
          </a:lstStyle>
          <a:p>
            <a:r>
              <a:rPr lang="en-US" smtClean="0">
                <a:solidFill>
                  <a:srgbClr val="919191"/>
                </a:solidFill>
              </a:rPr>
              <a:t>December 2012 Bad Honnef J. Schukraft</a:t>
            </a:r>
            <a:endParaRPr lang="en-US" dirty="0">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17F1A71C-F807-4285-8DAC-0572D324E9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0" y="692150"/>
            <a:ext cx="9144000" cy="6165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D927F1D3-1032-48FD-8C43-9F3006DCC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2F08E819-5C50-4EE4-A652-A3936F4A83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C111CEFF-915C-460B-A9B7-54B886F10C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E9746E43-C61B-4C1F-99A6-B052DBC04511}"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8" name="Slide Number Placeholder 7"/>
          <p:cNvSpPr>
            <a:spLocks noGrp="1"/>
          </p:cNvSpPr>
          <p:nvPr>
            <p:ph type="sldNum" sz="quarter" idx="11"/>
          </p:nvPr>
        </p:nvSpPr>
        <p:spPr/>
        <p:txBody>
          <a:bodyPr/>
          <a:lstStyle>
            <a:lvl1pPr>
              <a:defRPr/>
            </a:lvl1pPr>
          </a:lstStyle>
          <a:p>
            <a:pPr>
              <a:defRPr/>
            </a:pPr>
            <a:fld id="{4B8878CA-A9B5-4771-A3E3-8725D9F3D7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lvl1pPr>
              <a:defRPr/>
            </a:lvl1pPr>
          </a:lstStyle>
          <a:p>
            <a:pPr>
              <a:defRPr/>
            </a:pPr>
            <a:fld id="{089AA8E6-BD47-4EA5-8E4B-059D7A0C022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3" name="Slide Number Placeholder 2"/>
          <p:cNvSpPr>
            <a:spLocks noGrp="1"/>
          </p:cNvSpPr>
          <p:nvPr>
            <p:ph type="sldNum" sz="quarter" idx="11"/>
          </p:nvPr>
        </p:nvSpPr>
        <p:spPr/>
        <p:txBody>
          <a:bodyPr/>
          <a:lstStyle>
            <a:lvl1pPr>
              <a:defRPr/>
            </a:lvl1pPr>
          </a:lstStyle>
          <a:p>
            <a:pPr>
              <a:defRPr/>
            </a:pPr>
            <a:fld id="{9EB78B35-0D61-469E-A420-5C1803E741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9D7F9DEA-8488-4E41-B77A-6A6C80D8628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575ED434-007E-4A34-9D59-6413160CF3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0" y="692150"/>
            <a:ext cx="9144000" cy="6165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90CBA173-B96E-470E-BD75-67829B98F6A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9213"/>
            <a:ext cx="2286000" cy="6808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9213"/>
            <a:ext cx="6705600" cy="68087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60D2D73B-5378-4CCE-BC3C-51FC1755E7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150"/>
            <a:ext cx="9144000" cy="6165850"/>
          </a:xfrm>
          <a:prstGeom prst="rect">
            <a:avLst/>
          </a:prstGeom>
        </p:spPr>
        <p:txBody>
          <a:bodyPr/>
          <a:lstStyle>
            <a:lvl1pPr>
              <a:defRPr sz="2000"/>
            </a:lvl1pPr>
            <a:lvl2pPr marL="193675" indent="258763">
              <a:defRPr/>
            </a:lvl2pPr>
            <a:lvl3pPr marL="384175" indent="244475">
              <a:defRPr/>
            </a:lvl3pPr>
            <a:lvl4pPr marL="62865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xfrm>
            <a:off x="7521761" y="6641914"/>
            <a:ext cx="1622239" cy="216086"/>
          </a:xfrm>
          <a:ln/>
        </p:spPr>
        <p:txBody>
          <a:bodyPr/>
          <a:lstStyle>
            <a:lvl1pPr>
              <a:defRPr/>
            </a:lvl1pPr>
          </a:lstStyle>
          <a:p>
            <a:pPr>
              <a:defRPr/>
            </a:pPr>
            <a:r>
              <a:rPr lang="en-US" smtClean="0">
                <a:solidFill>
                  <a:srgbClr val="919191"/>
                </a:solidFill>
              </a:rPr>
              <a:t>December 2012 Bad Honnef J. Schukraft</a:t>
            </a:r>
            <a:endParaRPr lang="en-US" dirty="0">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9D3667D-64B6-48C6-86B8-FA491E514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02690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lvl1pPr>
              <a:defRPr/>
            </a:lvl1pPr>
          </a:lstStyle>
          <a:p>
            <a:pPr>
              <a:defRPr/>
            </a:pPr>
            <a:fld id="{3A3032C9-1424-4BA2-B83E-2F00B0FC4D57}" type="slidenum">
              <a:rPr lang="en-US"/>
              <a:pPr>
                <a:defRPr/>
              </a:pPr>
              <a:t>‹#›</a:t>
            </a:fld>
            <a:endParaRPr lang="en-US"/>
          </a:p>
        </p:txBody>
      </p:sp>
    </p:spTree>
    <p:extLst>
      <p:ext uri="{BB962C8B-B14F-4D97-AF65-F5344CB8AC3E}">
        <p14:creationId xmlns:p14="http://schemas.microsoft.com/office/powerpoint/2010/main" val="11262469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lvl1pPr>
              <a:defRPr/>
            </a:lvl1pPr>
          </a:lstStyle>
          <a:p>
            <a:pPr>
              <a:defRPr/>
            </a:pPr>
            <a:fld id="{05632EFF-3FA2-47A2-A0AD-FFD1130F213C}" type="slidenum">
              <a:rPr lang="en-US"/>
              <a:pPr>
                <a:defRPr/>
              </a:pPr>
              <a:t>‹#›</a:t>
            </a:fld>
            <a:endParaRPr lang="en-US"/>
          </a:p>
        </p:txBody>
      </p:sp>
    </p:spTree>
    <p:extLst>
      <p:ext uri="{BB962C8B-B14F-4D97-AF65-F5344CB8AC3E}">
        <p14:creationId xmlns:p14="http://schemas.microsoft.com/office/powerpoint/2010/main" val="222749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3313BFF7-C689-4245-91AD-6DECA83895B4}"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lvl1pPr>
              <a:defRPr/>
            </a:lvl1pPr>
          </a:lstStyle>
          <a:p>
            <a:pPr>
              <a:defRPr/>
            </a:pPr>
            <a:fld id="{1631423B-9C51-4B22-B16E-0FA24E52EF82}" type="slidenum">
              <a:rPr lang="en-US"/>
              <a:pPr>
                <a:defRPr/>
              </a:pPr>
              <a:t>‹#›</a:t>
            </a:fld>
            <a:endParaRPr lang="en-US"/>
          </a:p>
        </p:txBody>
      </p:sp>
    </p:spTree>
    <p:extLst>
      <p:ext uri="{BB962C8B-B14F-4D97-AF65-F5344CB8AC3E}">
        <p14:creationId xmlns:p14="http://schemas.microsoft.com/office/powerpoint/2010/main" val="37413220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6" name="Slide Number Placeholder 5"/>
          <p:cNvSpPr>
            <a:spLocks noGrp="1"/>
          </p:cNvSpPr>
          <p:nvPr>
            <p:ph type="sldNum" sz="quarter" idx="11"/>
          </p:nvPr>
        </p:nvSpPr>
        <p:spPr/>
        <p:txBody>
          <a:bodyPr/>
          <a:lstStyle>
            <a:lvl1pPr>
              <a:defRPr/>
            </a:lvl1pPr>
          </a:lstStyle>
          <a:p>
            <a:pPr>
              <a:defRPr/>
            </a:pPr>
            <a:fld id="{DF0E3B30-0ECE-4D1A-A196-11A5E5029891}" type="slidenum">
              <a:rPr lang="en-US"/>
              <a:pPr>
                <a:defRPr/>
              </a:pPr>
              <a:t>‹#›</a:t>
            </a:fld>
            <a:endParaRPr lang="en-US"/>
          </a:p>
        </p:txBody>
      </p:sp>
    </p:spTree>
    <p:extLst>
      <p:ext uri="{BB962C8B-B14F-4D97-AF65-F5344CB8AC3E}">
        <p14:creationId xmlns:p14="http://schemas.microsoft.com/office/powerpoint/2010/main" val="3582585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8" name="Slide Number Placeholder 7"/>
          <p:cNvSpPr>
            <a:spLocks noGrp="1"/>
          </p:cNvSpPr>
          <p:nvPr>
            <p:ph type="sldNum" sz="quarter" idx="11"/>
          </p:nvPr>
        </p:nvSpPr>
        <p:spPr/>
        <p:txBody>
          <a:bodyPr/>
          <a:lstStyle>
            <a:lvl1pPr>
              <a:defRPr/>
            </a:lvl1pPr>
          </a:lstStyle>
          <a:p>
            <a:pPr>
              <a:defRPr/>
            </a:pPr>
            <a:fld id="{AAA98C14-6459-4754-95FB-9C5BB3F97176}" type="slidenum">
              <a:rPr lang="en-US"/>
              <a:pPr>
                <a:defRPr/>
              </a:pPr>
              <a:t>‹#›</a:t>
            </a:fld>
            <a:endParaRPr lang="en-US"/>
          </a:p>
        </p:txBody>
      </p:sp>
    </p:spTree>
    <p:extLst>
      <p:ext uri="{BB962C8B-B14F-4D97-AF65-F5344CB8AC3E}">
        <p14:creationId xmlns:p14="http://schemas.microsoft.com/office/powerpoint/2010/main" val="26703465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4" name="Slide Number Placeholder 3"/>
          <p:cNvSpPr>
            <a:spLocks noGrp="1"/>
          </p:cNvSpPr>
          <p:nvPr>
            <p:ph type="sldNum" sz="quarter" idx="11"/>
          </p:nvPr>
        </p:nvSpPr>
        <p:spPr/>
        <p:txBody>
          <a:bodyPr/>
          <a:lstStyle>
            <a:lvl1pPr>
              <a:defRPr/>
            </a:lvl1pPr>
          </a:lstStyle>
          <a:p>
            <a:pPr>
              <a:defRPr/>
            </a:pPr>
            <a:fld id="{698651AC-3922-4C00-9324-1AE4D4372ABF}" type="slidenum">
              <a:rPr lang="en-US"/>
              <a:pPr>
                <a:defRPr/>
              </a:pPr>
              <a:t>‹#›</a:t>
            </a:fld>
            <a:endParaRPr lang="en-US"/>
          </a:p>
        </p:txBody>
      </p:sp>
    </p:spTree>
    <p:extLst>
      <p:ext uri="{BB962C8B-B14F-4D97-AF65-F5344CB8AC3E}">
        <p14:creationId xmlns:p14="http://schemas.microsoft.com/office/powerpoint/2010/main" val="40771941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3" name="Slide Number Placeholder 2"/>
          <p:cNvSpPr>
            <a:spLocks noGrp="1"/>
          </p:cNvSpPr>
          <p:nvPr>
            <p:ph type="sldNum" sz="quarter" idx="11"/>
          </p:nvPr>
        </p:nvSpPr>
        <p:spPr/>
        <p:txBody>
          <a:bodyPr/>
          <a:lstStyle>
            <a:lvl1pPr>
              <a:defRPr/>
            </a:lvl1pPr>
          </a:lstStyle>
          <a:p>
            <a:pPr>
              <a:defRPr/>
            </a:pPr>
            <a:fld id="{5ABEBE7F-34AC-40FF-9ACB-FB1B17DF9432}" type="slidenum">
              <a:rPr lang="en-US"/>
              <a:pPr>
                <a:defRPr/>
              </a:pPr>
              <a:t>‹#›</a:t>
            </a:fld>
            <a:endParaRPr lang="en-US"/>
          </a:p>
        </p:txBody>
      </p:sp>
    </p:spTree>
    <p:extLst>
      <p:ext uri="{BB962C8B-B14F-4D97-AF65-F5344CB8AC3E}">
        <p14:creationId xmlns:p14="http://schemas.microsoft.com/office/powerpoint/2010/main" val="37086878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6" name="Slide Number Placeholder 5"/>
          <p:cNvSpPr>
            <a:spLocks noGrp="1"/>
          </p:cNvSpPr>
          <p:nvPr>
            <p:ph type="sldNum" sz="quarter" idx="11"/>
          </p:nvPr>
        </p:nvSpPr>
        <p:spPr/>
        <p:txBody>
          <a:bodyPr/>
          <a:lstStyle>
            <a:lvl1pPr>
              <a:defRPr/>
            </a:lvl1pPr>
          </a:lstStyle>
          <a:p>
            <a:pPr>
              <a:defRPr/>
            </a:pPr>
            <a:fld id="{6D7D53D5-9E5F-4892-A77E-9C4C4FD45A72}" type="slidenum">
              <a:rPr lang="en-US"/>
              <a:pPr>
                <a:defRPr/>
              </a:pPr>
              <a:t>‹#›</a:t>
            </a:fld>
            <a:endParaRPr lang="en-US"/>
          </a:p>
        </p:txBody>
      </p:sp>
    </p:spTree>
    <p:extLst>
      <p:ext uri="{BB962C8B-B14F-4D97-AF65-F5344CB8AC3E}">
        <p14:creationId xmlns:p14="http://schemas.microsoft.com/office/powerpoint/2010/main" val="21250997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6" name="Slide Number Placeholder 5"/>
          <p:cNvSpPr>
            <a:spLocks noGrp="1"/>
          </p:cNvSpPr>
          <p:nvPr>
            <p:ph type="sldNum" sz="quarter" idx="11"/>
          </p:nvPr>
        </p:nvSpPr>
        <p:spPr/>
        <p:txBody>
          <a:bodyPr/>
          <a:lstStyle>
            <a:lvl1pPr>
              <a:defRPr/>
            </a:lvl1pPr>
          </a:lstStyle>
          <a:p>
            <a:pPr>
              <a:defRPr/>
            </a:pPr>
            <a:fld id="{704BA32B-72AA-462A-B5D8-60FF84BEE731}" type="slidenum">
              <a:rPr lang="en-US"/>
              <a:pPr>
                <a:defRPr/>
              </a:pPr>
              <a:t>‹#›</a:t>
            </a:fld>
            <a:endParaRPr lang="en-US"/>
          </a:p>
        </p:txBody>
      </p:sp>
    </p:spTree>
    <p:extLst>
      <p:ext uri="{BB962C8B-B14F-4D97-AF65-F5344CB8AC3E}">
        <p14:creationId xmlns:p14="http://schemas.microsoft.com/office/powerpoint/2010/main" val="2566986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lvl1pPr>
              <a:defRPr/>
            </a:lvl1pPr>
          </a:lstStyle>
          <a:p>
            <a:pPr>
              <a:defRPr/>
            </a:pPr>
            <a:fld id="{5D1A290E-ECDF-403F-8FA6-E074C5ECF7A7}" type="slidenum">
              <a:rPr lang="en-US"/>
              <a:pPr>
                <a:defRPr/>
              </a:pPr>
              <a:t>‹#›</a:t>
            </a:fld>
            <a:endParaRPr lang="en-US"/>
          </a:p>
        </p:txBody>
      </p:sp>
    </p:spTree>
    <p:extLst>
      <p:ext uri="{BB962C8B-B14F-4D97-AF65-F5344CB8AC3E}">
        <p14:creationId xmlns:p14="http://schemas.microsoft.com/office/powerpoint/2010/main" val="4684980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lvl1pPr>
              <a:defRPr/>
            </a:lvl1pPr>
          </a:lstStyle>
          <a:p>
            <a:pPr>
              <a:defRPr/>
            </a:pPr>
            <a:fld id="{4333B283-72CC-484A-886E-760B67CD123C}" type="slidenum">
              <a:rPr lang="en-US"/>
              <a:pPr>
                <a:defRPr/>
              </a:pPr>
              <a:t>‹#›</a:t>
            </a:fld>
            <a:endParaRPr lang="en-US"/>
          </a:p>
        </p:txBody>
      </p:sp>
    </p:spTree>
    <p:extLst>
      <p:ext uri="{BB962C8B-B14F-4D97-AF65-F5344CB8AC3E}">
        <p14:creationId xmlns:p14="http://schemas.microsoft.com/office/powerpoint/2010/main" val="29097585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230026C1-A000-4A6A-8705-FF910B55C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881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5EF6FAD1-266E-4A68-B7DD-4FC441A8C2A3}"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193675" indent="258763">
              <a:defRPr/>
            </a:lvl2pPr>
            <a:lvl3pPr marL="384175" indent="244475">
              <a:defRPr/>
            </a:lvl3pPr>
            <a:lvl4pPr marL="62865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xfrm>
            <a:off x="7521761" y="6641914"/>
            <a:ext cx="1622239" cy="216086"/>
          </a:xfrm>
          <a:ln/>
        </p:spPr>
        <p:txBody>
          <a:bodyPr/>
          <a:lstStyle>
            <a:lvl1pPr>
              <a:defRPr/>
            </a:lvl1pPr>
          </a:lstStyle>
          <a:p>
            <a:pPr>
              <a:defRPr/>
            </a:pPr>
            <a:r>
              <a:rPr lang="en-US" smtClean="0">
                <a:solidFill>
                  <a:srgbClr val="919191"/>
                </a:solidFill>
              </a:rPr>
              <a:t>December 2012 Bad Honnef J. Schukraft</a:t>
            </a:r>
            <a:endParaRPr lang="en-US" dirty="0">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9D3667D-64B6-48C6-86B8-FA491E514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52750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6041560E-24AC-4925-BCF5-2F01A17A6B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2926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4876AD78-84B2-4DA5-8D52-38D6E8F8B2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1374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48302D35-92F2-43A2-819E-9511B64FB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8787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E141C9E1-BDC2-4823-A7A9-8C95C7C43A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2886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481A6026-7CC3-40CC-A065-ABA75C4DF7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5009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DFD458C8-E8E0-47F4-81C3-4877209367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149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7462A080-C19E-4275-B398-2DB39957EE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1970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FFE21845-E7CF-4E9B-B7C8-3E3C139736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9473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9213"/>
            <a:ext cx="2286000" cy="6808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9213"/>
            <a:ext cx="6705600" cy="6808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1E026FD7-D787-4060-A248-F32B2A81F2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01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E727FA66-3384-418B-B7BF-965CB2C727F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812FBFE-19A1-44C6-9E81-6E41E3611204}"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6F3007F7-2F8A-454D-B666-A8DAA891521A}"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6953807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E727FA66-3384-418B-B7BF-965CB2C727F0}"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231003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4A54C322-0FF2-4B41-B1C3-11139D341689}"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40114393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4623D01F-DDBC-4CB6-AECA-0C327404F283}"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28471212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87BFB8A8-020A-4D8C-A42C-5922AB1C0522}"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37358675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BE575997-4598-472C-9DCE-BD33A11172FD}"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4072447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7F2035BB-E18E-4B64-8F5E-FBDF76004D67}"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4211474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63B25ED-78E1-4D7A-B16A-C9550331CDDE}"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7741236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2374AFEB-5587-4FD2-9529-078AA9FA49C9}"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38574276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C4CB28AD-CB86-47CF-BE20-9F2B4C78F400}"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2422361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8DA760E1-422F-4DF3-9868-C2C810D31604}"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8FCB261B-2BCF-4695-A241-902EB1628F34}"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36917904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230026C1-A000-4A6A-8705-FF910B55C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296229"/>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193675" indent="258763">
              <a:defRPr/>
            </a:lvl2pPr>
            <a:lvl3pPr marL="384175" indent="244475">
              <a:defRPr/>
            </a:lvl3pPr>
            <a:lvl4pPr marL="62865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xfrm>
            <a:off x="7086861" y="6646127"/>
            <a:ext cx="2057139" cy="211872"/>
          </a:xfrm>
          <a:ln/>
        </p:spPr>
        <p:txBody>
          <a:bodyPr/>
          <a:lstStyle>
            <a:lvl1pPr>
              <a:defRPr/>
            </a:lvl1pPr>
          </a:lstStyle>
          <a:p>
            <a:pPr>
              <a:defRPr/>
            </a:pPr>
            <a:r>
              <a:rPr lang="en-US" smtClean="0">
                <a:solidFill>
                  <a:srgbClr val="919191"/>
                </a:solidFill>
              </a:rPr>
              <a:t>December 2012 Bad Honnef J. Schukraft</a:t>
            </a:r>
            <a:endParaRPr lang="en-US" dirty="0">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9D3667D-64B6-48C6-86B8-FA491E514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0757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6041560E-24AC-4925-BCF5-2F01A17A6B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8762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4876AD78-84B2-4DA5-8D52-38D6E8F8B2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5466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48302D35-92F2-43A2-819E-9511B64FB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0908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dirty="0">
              <a:solidFill>
                <a:srgbClr val="919191"/>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E141C9E1-BDC2-4823-A7A9-8C95C7C43A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826904"/>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481A6026-7CC3-40CC-A065-ABA75C4DF7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9152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DFD458C8-E8E0-47F4-81C3-4877209367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4145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7462A080-C19E-4275-B398-2DB39957EE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178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6D597D0F-387B-4283-A921-284B0B858EB8}"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FFE21845-E7CF-4E9B-B7C8-3E3C139736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436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9213"/>
            <a:ext cx="2286000" cy="6808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9213"/>
            <a:ext cx="6705600" cy="6808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solidFill>
                  <a:srgbClr val="919191"/>
                </a:solidFill>
              </a:rPr>
              <a:t>December 2012 Bad Honnef J. Schukraft</a:t>
            </a:r>
            <a:endParaRPr lang="en-US">
              <a:solidFill>
                <a:srgbClr val="919191"/>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1E026FD7-D787-4060-A248-F32B2A81F2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6789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70FE0C7B-3987-4F9F-9DCE-2972CD3DF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2167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44A9524B-F5E0-4A56-B5EC-8BA08C402E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5478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0C51314D-B21D-4EFF-8E78-B8D290294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9384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65930F09-AD44-4F7B-92B6-147A7298DB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7290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8" name="Slide Number Placeholder 7"/>
          <p:cNvSpPr>
            <a:spLocks noGrp="1"/>
          </p:cNvSpPr>
          <p:nvPr>
            <p:ph type="sldNum" sz="quarter" idx="11"/>
          </p:nvPr>
        </p:nvSpPr>
        <p:spPr/>
        <p:txBody>
          <a:bodyPr/>
          <a:lstStyle>
            <a:lvl1pPr>
              <a:defRPr/>
            </a:lvl1pPr>
          </a:lstStyle>
          <a:p>
            <a:pPr>
              <a:defRPr/>
            </a:pPr>
            <a:fld id="{032E554F-50B0-4541-AF99-66EE8218CD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43145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lvl1pPr>
              <a:defRPr/>
            </a:lvl1pPr>
          </a:lstStyle>
          <a:p>
            <a:pPr>
              <a:defRPr/>
            </a:pPr>
            <a:fld id="{2A98DF59-9FCC-463A-BD77-F7557E5AF2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4250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3" name="Slide Number Placeholder 2"/>
          <p:cNvSpPr>
            <a:spLocks noGrp="1"/>
          </p:cNvSpPr>
          <p:nvPr>
            <p:ph type="sldNum" sz="quarter" idx="11"/>
          </p:nvPr>
        </p:nvSpPr>
        <p:spPr/>
        <p:txBody>
          <a:bodyPr/>
          <a:lstStyle>
            <a:lvl1pPr>
              <a:defRPr/>
            </a:lvl1pPr>
          </a:lstStyle>
          <a:p>
            <a:pPr>
              <a:defRPr/>
            </a:pPr>
            <a:fld id="{ED0AE98F-AB00-493A-8804-ABB5C06A6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8167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CBC643AB-5468-4516-A56B-3C904D139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41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230026C1-A000-4A6A-8705-FF910B55C70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92EEAE26-924F-43B3-B568-50B4544B9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0624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E9E951D0-D31D-4DCC-AD65-8B79B96FF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5913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E0046BE2-D604-48A1-976E-3BDABE3067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74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193675" indent="258763">
              <a:defRPr/>
            </a:lvl2pPr>
            <a:lvl3pPr marL="384175" indent="244475">
              <a:defRPr/>
            </a:lvl3pPr>
            <a:lvl4pPr marL="62865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dt" sz="half" idx="10"/>
          </p:nvPr>
        </p:nvSpPr>
        <p:spPr>
          <a:xfrm>
            <a:off x="7086861" y="6646127"/>
            <a:ext cx="2057139" cy="211872"/>
          </a:xfrm>
          <a:ln/>
        </p:spPr>
        <p:txBody>
          <a:bodyPr/>
          <a:lstStyle>
            <a:lvl1pPr>
              <a:defRPr/>
            </a:lvl1pPr>
          </a:lstStyle>
          <a:p>
            <a:pPr>
              <a:defRPr/>
            </a:pPr>
            <a:r>
              <a:rPr lang="en-US" smtClean="0"/>
              <a:t>December 2012 Bad Honnef J. Schukraft</a:t>
            </a:r>
            <a:endParaRPr lang="en-US" dirty="0"/>
          </a:p>
        </p:txBody>
      </p:sp>
      <p:sp>
        <p:nvSpPr>
          <p:cNvPr id="5" name="Rectangle 8"/>
          <p:cNvSpPr>
            <a:spLocks noGrp="1" noChangeArrowheads="1"/>
          </p:cNvSpPr>
          <p:nvPr>
            <p:ph type="sldNum" sz="quarter" idx="11"/>
          </p:nvPr>
        </p:nvSpPr>
        <p:spPr>
          <a:ln/>
        </p:spPr>
        <p:txBody>
          <a:bodyPr/>
          <a:lstStyle>
            <a:lvl1pPr>
              <a:defRPr/>
            </a:lvl1pPr>
          </a:lstStyle>
          <a:p>
            <a:pPr>
              <a:defRPr/>
            </a:pPr>
            <a:fld id="{A9D3667D-64B6-48C6-86B8-FA491E514B2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6041560E-24AC-4925-BCF5-2F01A17A6BA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4876AD78-84B2-4DA5-8D52-38D6E8F8B23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8" name="Rectangle 8"/>
          <p:cNvSpPr>
            <a:spLocks noGrp="1" noChangeArrowheads="1"/>
          </p:cNvSpPr>
          <p:nvPr>
            <p:ph type="sldNum" sz="quarter" idx="11"/>
          </p:nvPr>
        </p:nvSpPr>
        <p:spPr>
          <a:ln/>
        </p:spPr>
        <p:txBody>
          <a:bodyPr/>
          <a:lstStyle>
            <a:lvl1pPr>
              <a:defRPr/>
            </a:lvl1pPr>
          </a:lstStyle>
          <a:p>
            <a:pPr>
              <a:defRPr/>
            </a:pPr>
            <a:fld id="{48302D35-92F2-43A2-819E-9511B64FBEC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dirty="0"/>
          </a:p>
        </p:txBody>
      </p:sp>
      <p:sp>
        <p:nvSpPr>
          <p:cNvPr id="4" name="Rectangle 8"/>
          <p:cNvSpPr>
            <a:spLocks noGrp="1" noChangeArrowheads="1"/>
          </p:cNvSpPr>
          <p:nvPr>
            <p:ph type="sldNum" sz="quarter" idx="11"/>
          </p:nvPr>
        </p:nvSpPr>
        <p:spPr>
          <a:ln/>
        </p:spPr>
        <p:txBody>
          <a:bodyPr/>
          <a:lstStyle>
            <a:lvl1pPr>
              <a:defRPr/>
            </a:lvl1pPr>
          </a:lstStyle>
          <a:p>
            <a:pPr>
              <a:defRPr/>
            </a:pPr>
            <a:fld id="{E141C9E1-BDC2-4823-A7A9-8C95C7C43A4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3" name="Rectangle 8"/>
          <p:cNvSpPr>
            <a:spLocks noGrp="1" noChangeArrowheads="1"/>
          </p:cNvSpPr>
          <p:nvPr>
            <p:ph type="sldNum" sz="quarter" idx="11"/>
          </p:nvPr>
        </p:nvSpPr>
        <p:spPr>
          <a:ln/>
        </p:spPr>
        <p:txBody>
          <a:bodyPr/>
          <a:lstStyle>
            <a:lvl1pPr>
              <a:defRPr/>
            </a:lvl1pPr>
          </a:lstStyle>
          <a:p>
            <a:pPr>
              <a:defRPr/>
            </a:pPr>
            <a:fld id="{481A6026-7CC3-40CC-A065-ABA75C4DF74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4A54C322-0FF2-4B41-B1C3-11139D34168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DFD458C8-E8E0-47F4-81C3-4877209367C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7462A080-C19E-4275-B398-2DB39957EE8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FFE21845-E7CF-4E9B-B7C8-3E3C1397369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9213"/>
            <a:ext cx="2286000" cy="6808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9213"/>
            <a:ext cx="6705600" cy="6808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smtClean="0"/>
              <a:t>December 2012 Bad Honnef J. Schukraft</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1E026FD7-D787-4060-A248-F32B2A81F20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193BCE5-CE36-4B0E-8CBB-900DEECC0D2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23284ED7-1DE7-4802-B918-68107A18559F}"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8CCF2831-4063-4F57-BBB9-A94E82C849A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0118A4AB-4BC0-4924-88B5-1347278C0AD5}"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E7B0E182-045C-4222-9ED2-7A65363EF0BB}"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D82ACC45-0C73-4DB9-9FD7-8FFDD64AEA2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4623D01F-DDBC-4CB6-AECA-0C327404F28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91C3C43F-0C6A-47E3-A276-48755A4EB39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4604049E-C5E0-4449-9375-3C6F8F5D9C4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3D777E4-C273-4F8A-A54B-67D852ABC247}"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5E045BE9-4F82-4E4B-9B91-739F7AC74F92}"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86196F97-4826-4A1D-918E-06271D756362}"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77C65949-7202-4621-AE4B-C37103CEFDB4}"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B9F771FB-5F9A-421F-82B4-73C1925DD2AC}"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2FBD968D-6E4D-4FDD-937C-351AE940ADF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89720245-6D1A-4FCD-8FEA-8FBBAEF5816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8467007D-8E46-42CA-89EC-5B9B86B38F1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87BFB8A8-020A-4D8C-A42C-5922AB1C0522}"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76791410-467D-4BA0-AD12-F7630DCA9D5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69E44253-88AE-43C1-866A-829658026FE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B714C9C2-4A97-4124-B262-574FF87A4F40}"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27E9524-85DE-40AF-A963-B53E52EDD3BF}"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6F4854EF-02F6-465E-A4E2-7751226FC9C3}"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E0A0CFB-7F41-4475-964C-6F1710560308}"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3CD7111-FCEA-4351-9559-709BF8A33424}"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FD0E035-ABB9-427A-A4BB-9DFEC0E142D9}"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4F55D4E-83B7-43E9-AE04-254172116161}"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3F14EE3-3BA4-4342-82B5-D7AA8B93EB47}"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BE575997-4598-472C-9DCE-BD33A11172F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9B8108-77FE-4098-81BF-07817ADD1353}"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1A61F96-8B02-4DC2-AD1C-6E9ED9C89F9F}"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AAF06F9-6D7D-4105-B0F5-D41A39E5F2F1}"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4D40F-AC74-4D48-8C1C-20FE075D9847}"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990DED4-3329-40A2-A8BC-F51080FD86C2}"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EA67B50-3A39-4041-AFFF-59CF5424F359}"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3F3A695-1E96-4E7D-AA43-0ECBD08136B8}"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3A2B259-3756-4CEC-8A3E-A4885006CEAA}"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E60DAE1-C1B8-476A-9738-BDBFEFCF87D9}"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62BE2FC-F083-4B41-9D0E-11B632894FBF}"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7F2035BB-E18E-4B64-8F5E-FBDF76004D67}"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301B0C1-E900-4A72-8C78-B2D5AC110A2F}"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E046729-7248-4298-BE13-9C744721E212}"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252FA89-61F0-42EB-8754-466D8E011B98}"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8E43D4F-A30E-4389-BF09-B4369E85DC5A}"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B55290-8A64-468B-A305-F914C2363C62}"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621B109-F6AA-4BC7-A097-2311CA34FCF7}"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746A280-95A9-4F8A-A8AB-8F3BD19E5407}"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8"/>
            <a:ext cx="2286000" cy="60499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67056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B9A3CAE-01D4-4DFB-B3BC-53E46A199E2C}" type="slidenum">
              <a:rPr lang="en-US">
                <a:solidFill>
                  <a:srgbClr val="919191"/>
                </a:solidFill>
              </a:rPr>
              <a:pPr/>
              <a:t>‹#›</a:t>
            </a:fld>
            <a:endParaRPr lang="en-US">
              <a:solidFill>
                <a:srgbClr val="919191"/>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cstate="screen"/>
          <a:srcRect t="33333"/>
          <a:stretch>
            <a:fillRect/>
          </a:stretch>
        </p:blipFill>
        <p:spPr bwMode="auto">
          <a:xfrm>
            <a:off x="0" y="0"/>
            <a:ext cx="9144000" cy="4572000"/>
          </a:xfrm>
          <a:prstGeom prst="rect">
            <a:avLst/>
          </a:prstGeom>
          <a:noFill/>
          <a:ln w="9525">
            <a:noFill/>
            <a:miter lim="800000"/>
            <a:headEnd/>
            <a:tailEnd/>
          </a:ln>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CH" smtClean="0"/>
              <a:t>Click to edit Master title style</a:t>
            </a:r>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6"/>
          </p:nvPr>
        </p:nvSpPr>
        <p:spPr/>
        <p:txBody>
          <a:bodyPr/>
          <a:lstStyle>
            <a:lvl1pPr>
              <a:defRPr/>
            </a:lvl1pPr>
          </a:lstStyle>
          <a:p>
            <a:pPr>
              <a:defRPr/>
            </a:pPr>
            <a:fld id="{7A41BF20-4121-4E68-8E81-8E596B5A5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863B25ED-78E1-4D7A-B16A-C9550331CDD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CH"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23268-56E2-44F2-B0ED-7DF0AD442B0E}"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7"/>
          </p:nvPr>
        </p:nvSpPr>
        <p:spPr/>
        <p:txBody>
          <a:bodyPr/>
          <a:lstStyle>
            <a:lvl1pPr>
              <a:defRPr/>
            </a:lvl1pPr>
          </a:lstStyle>
          <a:p>
            <a:pPr>
              <a:defRPr/>
            </a:pPr>
            <a:fld id="{3CA5989F-8906-4A2B-8936-06D8B07EFE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CH"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7" name="Date Placeholder 3"/>
          <p:cNvSpPr>
            <a:spLocks noGrp="1"/>
          </p:cNvSpPr>
          <p:nvPr>
            <p:ph type="dt" sz="half" idx="15"/>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FFFFFF">
                  <a:lumMod val="65000"/>
                </a:srgbClr>
              </a:solidFill>
            </a:endParaRPr>
          </a:p>
        </p:txBody>
      </p:sp>
      <p:sp>
        <p:nvSpPr>
          <p:cNvPr id="9" name="Slide Number Placeholder 5"/>
          <p:cNvSpPr>
            <a:spLocks noGrp="1"/>
          </p:cNvSpPr>
          <p:nvPr>
            <p:ph type="sldNum" sz="quarter" idx="17"/>
          </p:nvPr>
        </p:nvSpPr>
        <p:spPr/>
        <p:txBody>
          <a:bodyPr/>
          <a:lstStyle>
            <a:lvl1pPr>
              <a:defRPr/>
            </a:lvl1pPr>
          </a:lstStyle>
          <a:p>
            <a:pPr>
              <a:defRPr/>
            </a:pPr>
            <a:fld id="{117C4B5A-B26B-4B80-A4A7-D3114D476326}"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CH"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619C6FA9-B10B-4528-932D-F5B838DB385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F04056A-2C17-41D6-B8E8-B52B6F1A00F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srgbClr val="FFFFFF">
                  <a:lumMod val="65000"/>
                </a:srgbClr>
              </a:solidFill>
            </a:endParaRPr>
          </a:p>
        </p:txBody>
      </p:sp>
      <p:sp>
        <p:nvSpPr>
          <p:cNvPr id="7" name="Slide Number Placeholder 5"/>
          <p:cNvSpPr>
            <a:spLocks noGrp="1"/>
          </p:cNvSpPr>
          <p:nvPr>
            <p:ph type="sldNum" sz="quarter" idx="16"/>
          </p:nvPr>
        </p:nvSpPr>
        <p:spPr/>
        <p:txBody>
          <a:bodyPr/>
          <a:lstStyle>
            <a:lvl1pPr>
              <a:defRPr/>
            </a:lvl1pPr>
          </a:lstStyle>
          <a:p>
            <a:pPr>
              <a:defRPr/>
            </a:pPr>
            <a:fld id="{2373786B-8F64-419D-B3DD-BCFAE226447A}"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fr-CH"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H"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a:solidFill>
                <a:srgbClr val="FFFFFF">
                  <a:lumMod val="6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490B08C9-58EA-40B6-82C3-7F9D580166CC}"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D647C07-4FEE-428E-B167-BBA6F80D43B0}"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076137E-867B-448A-85AD-DE047A7511A2}" type="slidenum">
              <a:rPr lang="en-US">
                <a:solidFill>
                  <a:srgbClr val="FFFFFF">
                    <a:lumMod val="65000"/>
                  </a:srgbClr>
                </a:solidFill>
              </a:rPr>
              <a:pPr>
                <a:defRPr/>
              </a:pPr>
              <a:t>‹#›</a:t>
            </a:fld>
            <a:endParaRPr lang="en-US">
              <a:solidFill>
                <a:srgbClr val="FFFFFF">
                  <a:lumMod val="65000"/>
                </a:srgb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199557" y="6641914"/>
            <a:ext cx="1819409" cy="216086"/>
          </a:xfrm>
        </p:spPr>
        <p:txBody>
          <a:bodyPr/>
          <a:lstStyle>
            <a:lvl1pPr>
              <a:defRPr/>
            </a:lvl1pPr>
          </a:lstStyle>
          <a:p>
            <a:r>
              <a:rPr lang="en-US" smtClean="0">
                <a:solidFill>
                  <a:srgbClr val="919191"/>
                </a:solidFill>
              </a:rPr>
              <a:t>December 2012 Bad Honnef J. Schukraft</a:t>
            </a:r>
            <a:endParaRPr lang="en-US" dirty="0">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17F1A71C-F807-4285-8DAC-0572D324E9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2374AFEB-5587-4FD2-9529-078AA9FA49C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0" y="692150"/>
            <a:ext cx="9144000" cy="6165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dirty="0">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D927F1D3-1032-48FD-8C43-9F3006DCCF32}"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2F08E819-5C50-4EE4-A652-A3936F4A83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92150"/>
            <a:ext cx="4495800" cy="6165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92150"/>
            <a:ext cx="4495800" cy="6165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C111CEFF-915C-460B-A9B7-54B886F10C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8" name="Slide Number Placeholder 7"/>
          <p:cNvSpPr>
            <a:spLocks noGrp="1"/>
          </p:cNvSpPr>
          <p:nvPr>
            <p:ph type="sldNum" sz="quarter" idx="11"/>
          </p:nvPr>
        </p:nvSpPr>
        <p:spPr/>
        <p:txBody>
          <a:bodyPr/>
          <a:lstStyle>
            <a:lvl1pPr>
              <a:defRPr/>
            </a:lvl1pPr>
          </a:lstStyle>
          <a:p>
            <a:pPr>
              <a:defRPr/>
            </a:pPr>
            <a:fld id="{4B8878CA-A9B5-4771-A3E3-8725D9F3D7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lvl1pPr>
              <a:defRPr/>
            </a:lvl1pPr>
          </a:lstStyle>
          <a:p>
            <a:pPr>
              <a:defRPr/>
            </a:pPr>
            <a:fld id="{089AA8E6-BD47-4EA5-8E4B-059D7A0C022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3" name="Slide Number Placeholder 2"/>
          <p:cNvSpPr>
            <a:spLocks noGrp="1"/>
          </p:cNvSpPr>
          <p:nvPr>
            <p:ph type="sldNum" sz="quarter" idx="11"/>
          </p:nvPr>
        </p:nvSpPr>
        <p:spPr/>
        <p:txBody>
          <a:bodyPr/>
          <a:lstStyle>
            <a:lvl1pPr>
              <a:defRPr/>
            </a:lvl1pPr>
          </a:lstStyle>
          <a:p>
            <a:pPr>
              <a:defRPr/>
            </a:pPr>
            <a:fld id="{9EB78B35-0D61-469E-A420-5C1803E741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9D7F9DEA-8488-4E41-B77A-6A6C80D8628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6" name="Slide Number Placeholder 5"/>
          <p:cNvSpPr>
            <a:spLocks noGrp="1"/>
          </p:cNvSpPr>
          <p:nvPr>
            <p:ph type="sldNum" sz="quarter" idx="11"/>
          </p:nvPr>
        </p:nvSpPr>
        <p:spPr/>
        <p:txBody>
          <a:bodyPr/>
          <a:lstStyle>
            <a:lvl1pPr>
              <a:defRPr/>
            </a:lvl1pPr>
          </a:lstStyle>
          <a:p>
            <a:pPr>
              <a:defRPr/>
            </a:pPr>
            <a:fld id="{575ED434-007E-4A34-9D59-6413160CF3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0" y="692150"/>
            <a:ext cx="9144000" cy="6165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90CBA173-B96E-470E-BD75-67829B98F6A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9213"/>
            <a:ext cx="2286000" cy="6808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49213"/>
            <a:ext cx="6705600" cy="68087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lvl1pPr>
              <a:defRPr/>
            </a:lvl1pPr>
          </a:lstStyle>
          <a:p>
            <a:pPr>
              <a:defRPr/>
            </a:pPr>
            <a:fld id="{60D2D73B-5378-4CCE-BC3C-51FC1755E7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2.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5.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16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pPr>
              <a:defRPr/>
            </a:pPr>
            <a:fld id="{A1CBB784-4134-4CBF-8BFF-5A99DC6B9D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0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rgbClr val="919191"/>
                </a:solidFill>
                <a:latin typeface="Times New Roman" pitchFamily="18" charset="0"/>
              </a:defRPr>
            </a:lvl1pPr>
          </a:lstStyle>
          <a:p>
            <a:pPr>
              <a:defRPr/>
            </a:pPr>
            <a:fld id="{8EE9505F-22C8-4E13-9C6B-3A911FE4F2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hf hdr="0" ftr="0"/>
  <p:txStyles>
    <p:titleStyle>
      <a:lvl1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074523" y="6641914"/>
            <a:ext cx="2069477" cy="216086"/>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nSpc>
                <a:spcPct val="100000"/>
              </a:lnSpc>
              <a:spcBef>
                <a:spcPct val="0"/>
              </a:spcBef>
              <a:buClrTx/>
              <a:buFontTx/>
              <a:buNone/>
              <a:defRPr sz="800">
                <a:solidFill>
                  <a:schemeClr val="bg2"/>
                </a:solidFill>
              </a:defRPr>
            </a:lvl1pPr>
          </a:lstStyle>
          <a:p>
            <a:pPr algn="l"/>
            <a:r>
              <a:rPr lang="en-US" smtClean="0">
                <a:solidFill>
                  <a:srgbClr val="919191"/>
                </a:solidFill>
              </a:rPr>
              <a:t>December 2012 Bad Honnef J. Schukraft</a:t>
            </a:r>
            <a:endParaRPr lang="en-US" dirty="0">
              <a:solidFill>
                <a:srgbClr val="919191"/>
              </a:solidFill>
            </a:endParaRPr>
          </a:p>
        </p:txBody>
      </p:sp>
      <p:sp>
        <p:nvSpPr>
          <p:cNvPr id="620548" name="Rectangle 4"/>
          <p:cNvSpPr>
            <a:spLocks noGrp="1" noChangeArrowheads="1"/>
          </p:cNvSpPr>
          <p:nvPr>
            <p:ph type="title"/>
          </p:nvPr>
        </p:nvSpPr>
        <p:spPr bwMode="auto">
          <a:xfrm>
            <a:off x="3476625" y="49213"/>
            <a:ext cx="2343150" cy="585787"/>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pitchFamily="34" charset="0"/>
            </a:endParaRPr>
          </a:p>
        </p:txBody>
      </p:sp>
      <p:pic>
        <p:nvPicPr>
          <p:cNvPr id="825350"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4800" y="0"/>
            <a:ext cx="458788" cy="533400"/>
          </a:xfrm>
          <a:prstGeom prst="rect">
            <a:avLst/>
          </a:prstGeom>
          <a:noFill/>
          <a:ln w="9525">
            <a:noFill/>
            <a:miter lim="800000"/>
            <a:headEnd/>
            <a:tailEnd/>
          </a:ln>
        </p:spPr>
      </p:pic>
      <p:pic>
        <p:nvPicPr>
          <p:cNvPr id="825351" name="Picture 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FontTx/>
              <a:buNone/>
              <a:defRPr sz="1000" smtClean="0">
                <a:solidFill>
                  <a:schemeClr val="tx1"/>
                </a:solidFill>
                <a:latin typeface="Times New Roman" pitchFamily="18" charset="0"/>
              </a:defRPr>
            </a:lvl1pPr>
          </a:lstStyle>
          <a:p>
            <a:pPr algn="l">
              <a:defRPr/>
            </a:pPr>
            <a:fld id="{9387EF07-AA7A-4E41-B817-6D5B5B604CDE}" type="slidenum">
              <a:rPr lang="en-US">
                <a:solidFill>
                  <a:srgbClr val="000000"/>
                </a:solidFill>
              </a:rPr>
              <a:pPr algn="l">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400" r:id="rId12"/>
  </p:sldLayoutIdLst>
  <p:timing>
    <p:tnLst>
      <p:par>
        <p:cTn id="1" dur="indefinite" restart="never" nodeType="tmRoot"/>
      </p:par>
    </p:tnLst>
  </p:timing>
  <p:hf hdr="0" ftr="0"/>
  <p:txStyles>
    <p:titleStyle>
      <a:lvl1pPr algn="ctr" rtl="0" fontAlgn="base">
        <a:lnSpc>
          <a:spcPct val="90000"/>
        </a:lnSpc>
        <a:spcBef>
          <a:spcPct val="0"/>
        </a:spcBef>
        <a:spcAft>
          <a:spcPct val="0"/>
        </a:spcAft>
        <a:defRPr sz="3600" b="1">
          <a:solidFill>
            <a:srgbClr val="FF0000"/>
          </a:solidFill>
          <a:latin typeface="+mj-lt"/>
          <a:ea typeface="+mj-ea"/>
          <a:cs typeface="+mj-cs"/>
        </a:defRPr>
      </a:lvl1pPr>
      <a:lvl2pPr algn="ctr" rtl="0" fontAlgn="base">
        <a:lnSpc>
          <a:spcPct val="90000"/>
        </a:lnSpc>
        <a:spcBef>
          <a:spcPct val="0"/>
        </a:spcBef>
        <a:spcAft>
          <a:spcPct val="0"/>
        </a:spcAft>
        <a:defRPr sz="3600" b="1">
          <a:solidFill>
            <a:srgbClr val="FF0000"/>
          </a:solidFill>
          <a:latin typeface="Arial" charset="0"/>
        </a:defRPr>
      </a:lvl2pPr>
      <a:lvl3pPr algn="ctr" rtl="0" fontAlgn="base">
        <a:lnSpc>
          <a:spcPct val="90000"/>
        </a:lnSpc>
        <a:spcBef>
          <a:spcPct val="0"/>
        </a:spcBef>
        <a:spcAft>
          <a:spcPct val="0"/>
        </a:spcAft>
        <a:defRPr sz="3600" b="1">
          <a:solidFill>
            <a:srgbClr val="FF0000"/>
          </a:solidFill>
          <a:latin typeface="Arial" charset="0"/>
        </a:defRPr>
      </a:lvl3pPr>
      <a:lvl4pPr algn="ctr" rtl="0" fontAlgn="base">
        <a:lnSpc>
          <a:spcPct val="90000"/>
        </a:lnSpc>
        <a:spcBef>
          <a:spcPct val="0"/>
        </a:spcBef>
        <a:spcAft>
          <a:spcPct val="0"/>
        </a:spcAft>
        <a:defRPr sz="3600" b="1">
          <a:solidFill>
            <a:srgbClr val="FF0000"/>
          </a:solidFill>
          <a:latin typeface="Arial" charset="0"/>
        </a:defRPr>
      </a:lvl4pPr>
      <a:lvl5pPr algn="ctr" rtl="0" fontAlgn="base">
        <a:lnSpc>
          <a:spcPct val="90000"/>
        </a:lnSpc>
        <a:spcBef>
          <a:spcPct val="0"/>
        </a:spcBef>
        <a:spcAft>
          <a:spcPct val="0"/>
        </a:spcAft>
        <a:defRPr sz="3600" b="1">
          <a:solidFill>
            <a:srgbClr val="FF0000"/>
          </a:solidFill>
          <a:latin typeface="Arial" charset="0"/>
        </a:defRPr>
      </a:lvl5pPr>
      <a:lvl6pPr marL="457200" algn="ctr" rtl="0" fontAlgn="base">
        <a:lnSpc>
          <a:spcPct val="90000"/>
        </a:lnSpc>
        <a:spcBef>
          <a:spcPct val="0"/>
        </a:spcBef>
        <a:spcAft>
          <a:spcPct val="0"/>
        </a:spcAft>
        <a:defRPr sz="3600" b="1">
          <a:solidFill>
            <a:srgbClr val="FF0000"/>
          </a:solidFill>
          <a:latin typeface="Arial" charset="0"/>
        </a:defRPr>
      </a:lvl6pPr>
      <a:lvl7pPr marL="914400" algn="ctr" rtl="0" fontAlgn="base">
        <a:lnSpc>
          <a:spcPct val="90000"/>
        </a:lnSpc>
        <a:spcBef>
          <a:spcPct val="0"/>
        </a:spcBef>
        <a:spcAft>
          <a:spcPct val="0"/>
        </a:spcAft>
        <a:defRPr sz="3600" b="1">
          <a:solidFill>
            <a:srgbClr val="FF0000"/>
          </a:solidFill>
          <a:latin typeface="Arial" charset="0"/>
        </a:defRPr>
      </a:lvl7pPr>
      <a:lvl8pPr marL="1371600" algn="ctr" rtl="0" fontAlgn="base">
        <a:lnSpc>
          <a:spcPct val="90000"/>
        </a:lnSpc>
        <a:spcBef>
          <a:spcPct val="0"/>
        </a:spcBef>
        <a:spcAft>
          <a:spcPct val="0"/>
        </a:spcAft>
        <a:defRPr sz="3600" b="1">
          <a:solidFill>
            <a:srgbClr val="FF0000"/>
          </a:solidFill>
          <a:latin typeface="Arial" charset="0"/>
        </a:defRPr>
      </a:lvl8pPr>
      <a:lvl9pPr marL="1828800" algn="ctr" rtl="0" fontAlgn="base">
        <a:lnSpc>
          <a:spcPct val="90000"/>
        </a:lnSpc>
        <a:spcBef>
          <a:spcPct val="0"/>
        </a:spcBef>
        <a:spcAft>
          <a:spcPct val="0"/>
        </a:spcAft>
        <a:defRPr sz="3600" b="1">
          <a:solidFill>
            <a:srgbClr val="FF0000"/>
          </a:solidFill>
          <a:latin typeface="Arial" charset="0"/>
        </a:defRPr>
      </a:lvl9pPr>
    </p:titleStyle>
    <p:bodyStyle>
      <a:lvl1pPr marL="342900" indent="-342900" algn="l" rtl="0" fontAlgn="base">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fontAlgn="base">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fontAlgn="base">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fontAlgn="base">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fontAlgn="base">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197725" y="6643688"/>
            <a:ext cx="2184400" cy="2143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gn="l">
              <a:lnSpc>
                <a:spcPct val="100000"/>
              </a:lnSpc>
              <a:spcBef>
                <a:spcPct val="0"/>
              </a:spcBef>
              <a:buClrTx/>
              <a:buFontTx/>
              <a:buNone/>
              <a:defRPr sz="800">
                <a:solidFill>
                  <a:srgbClr val="919191"/>
                </a:solidFill>
                <a:latin typeface="Arial"/>
              </a:defRPr>
            </a:lvl1pPr>
          </a:lstStyle>
          <a:p>
            <a:pPr>
              <a:defRPr/>
            </a:pPr>
            <a:r>
              <a:rPr lang="en-US" smtClean="0"/>
              <a:t>December 2012 Bad Honnef J. Schukraft</a:t>
            </a:r>
            <a:endParaRPr lang="en-US"/>
          </a:p>
        </p:txBody>
      </p:sp>
      <p:sp>
        <p:nvSpPr>
          <p:cNvPr id="11267" name="Rectangle 3"/>
          <p:cNvSpPr>
            <a:spLocks noGrp="1" noChangeArrowheads="1"/>
          </p:cNvSpPr>
          <p:nvPr>
            <p:ph type="body" idx="1"/>
          </p:nvPr>
        </p:nvSpPr>
        <p:spPr bwMode="auto">
          <a:xfrm>
            <a:off x="0" y="692150"/>
            <a:ext cx="9144000" cy="61658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11268" name="Rectangle 4"/>
          <p:cNvSpPr>
            <a:spLocks noGrp="1" noChangeArrowheads="1"/>
          </p:cNvSpPr>
          <p:nvPr>
            <p:ph type="title"/>
          </p:nvPr>
        </p:nvSpPr>
        <p:spPr bwMode="auto">
          <a:xfrm>
            <a:off x="3465513" y="0"/>
            <a:ext cx="2343150" cy="585788"/>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a:endParaRPr>
          </a:p>
        </p:txBody>
      </p:sp>
      <p:pic>
        <p:nvPicPr>
          <p:cNvPr id="11270" name="Picture 6"/>
          <p:cNvPicPr>
            <a:picLocks noChangeAspect="1" noChangeArrowheads="1"/>
          </p:cNvPicPr>
          <p:nvPr/>
        </p:nvPicPr>
        <p:blipFill>
          <a:blip r:embed="rId13" cstate="screen"/>
          <a:srcRect/>
          <a:stretch>
            <a:fillRect/>
          </a:stretch>
        </p:blipFill>
        <p:spPr bwMode="auto">
          <a:xfrm>
            <a:off x="304800" y="0"/>
            <a:ext cx="458788" cy="533400"/>
          </a:xfrm>
          <a:prstGeom prst="rect">
            <a:avLst/>
          </a:prstGeom>
          <a:noFill/>
          <a:ln w="9525">
            <a:noFill/>
            <a:miter lim="800000"/>
            <a:headEnd/>
            <a:tailEnd/>
          </a:ln>
        </p:spPr>
      </p:pic>
      <p:pic>
        <p:nvPicPr>
          <p:cNvPr id="11271"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FontTx/>
              <a:buNone/>
              <a:defRPr sz="1000">
                <a:solidFill>
                  <a:srgbClr val="000000"/>
                </a:solidFill>
                <a:latin typeface="Times New Roman" pitchFamily="18" charset="0"/>
              </a:defRPr>
            </a:lvl1pPr>
          </a:lstStyle>
          <a:p>
            <a:pPr>
              <a:defRPr/>
            </a:pPr>
            <a:fld id="{D89A2F68-2860-4760-B47A-3FB5FACE2423}" type="slidenum">
              <a:rPr lang="en-US"/>
              <a:pPr>
                <a:defRPr/>
              </a:pPr>
              <a:t>‹#›</a:t>
            </a:fld>
            <a:endParaRPr lang="en-US"/>
          </a:p>
        </p:txBody>
      </p:sp>
    </p:spTree>
    <p:extLst>
      <p:ext uri="{BB962C8B-B14F-4D97-AF65-F5344CB8AC3E}">
        <p14:creationId xmlns:p14="http://schemas.microsoft.com/office/powerpoint/2010/main" val="3667988646"/>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eaLnBrk="0" fontAlgn="base" hangingPunct="0">
        <a:lnSpc>
          <a:spcPct val="90000"/>
        </a:lnSpc>
        <a:spcBef>
          <a:spcPct val="0"/>
        </a:spcBef>
        <a:spcAft>
          <a:spcPct val="0"/>
        </a:spcAft>
        <a:defRPr sz="3600" b="1">
          <a:solidFill>
            <a:srgbClr val="FF0000"/>
          </a:solidFill>
          <a:latin typeface="Arial" pitchFamily="34" charset="0"/>
        </a:defRPr>
      </a:lvl6pPr>
      <a:lvl7pPr marL="914400" algn="ctr" rtl="0" eaLnBrk="0" fontAlgn="base" hangingPunct="0">
        <a:lnSpc>
          <a:spcPct val="90000"/>
        </a:lnSpc>
        <a:spcBef>
          <a:spcPct val="0"/>
        </a:spcBef>
        <a:spcAft>
          <a:spcPct val="0"/>
        </a:spcAft>
        <a:defRPr sz="3600" b="1">
          <a:solidFill>
            <a:srgbClr val="FF0000"/>
          </a:solidFill>
          <a:latin typeface="Arial" pitchFamily="34" charset="0"/>
        </a:defRPr>
      </a:lvl7pPr>
      <a:lvl8pPr marL="1371600" algn="ctr" rtl="0" eaLnBrk="0" fontAlgn="base" hangingPunct="0">
        <a:lnSpc>
          <a:spcPct val="90000"/>
        </a:lnSpc>
        <a:spcBef>
          <a:spcPct val="0"/>
        </a:spcBef>
        <a:spcAft>
          <a:spcPct val="0"/>
        </a:spcAft>
        <a:defRPr sz="3600" b="1">
          <a:solidFill>
            <a:srgbClr val="FF0000"/>
          </a:solidFill>
          <a:latin typeface="Arial" pitchFamily="34" charset="0"/>
        </a:defRPr>
      </a:lvl8pPr>
      <a:lvl9pPr marL="1828800" algn="ctr" rtl="0" eaLnBrk="0" fontAlgn="base" hangingPunct="0">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eaLnBrk="0" fontAlgn="base" hangingPunct="0">
        <a:lnSpc>
          <a:spcPct val="90000"/>
        </a:lnSpc>
        <a:spcBef>
          <a:spcPct val="30000"/>
        </a:spcBef>
        <a:spcAft>
          <a:spcPct val="0"/>
        </a:spcAft>
        <a:tabLst>
          <a:tab pos="1614488" algn="l"/>
        </a:tabLst>
        <a:defRPr>
          <a:solidFill>
            <a:schemeClr val="tx1"/>
          </a:solidFill>
          <a:latin typeface="+mn-lt"/>
        </a:defRPr>
      </a:lvl6pPr>
      <a:lvl7pPr marL="1681163" indent="1062038" algn="l" rtl="0" eaLnBrk="0" fontAlgn="base" hangingPunct="0">
        <a:lnSpc>
          <a:spcPct val="90000"/>
        </a:lnSpc>
        <a:spcBef>
          <a:spcPct val="30000"/>
        </a:spcBef>
        <a:spcAft>
          <a:spcPct val="0"/>
        </a:spcAft>
        <a:tabLst>
          <a:tab pos="1614488" algn="l"/>
        </a:tabLst>
        <a:defRPr>
          <a:solidFill>
            <a:schemeClr val="tx1"/>
          </a:solidFill>
          <a:latin typeface="+mn-lt"/>
        </a:defRPr>
      </a:lvl7pPr>
      <a:lvl8pPr marL="2138363" indent="1062038" algn="l" rtl="0" eaLnBrk="0" fontAlgn="base" hangingPunct="0">
        <a:lnSpc>
          <a:spcPct val="90000"/>
        </a:lnSpc>
        <a:spcBef>
          <a:spcPct val="30000"/>
        </a:spcBef>
        <a:spcAft>
          <a:spcPct val="0"/>
        </a:spcAft>
        <a:tabLst>
          <a:tab pos="1614488" algn="l"/>
        </a:tabLst>
        <a:defRPr>
          <a:solidFill>
            <a:schemeClr val="tx1"/>
          </a:solidFill>
          <a:latin typeface="+mn-lt"/>
        </a:defRPr>
      </a:lvl8pPr>
      <a:lvl9pPr marL="2595563" indent="1062038" algn="l" rtl="0" eaLnBrk="0" fontAlgn="base" hangingPunct="0">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392988" y="6643688"/>
            <a:ext cx="2136775" cy="2143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gn="l">
              <a:lnSpc>
                <a:spcPct val="100000"/>
              </a:lnSpc>
              <a:spcBef>
                <a:spcPct val="0"/>
              </a:spcBef>
              <a:buClrTx/>
              <a:buFontTx/>
              <a:buNone/>
              <a:defRPr sz="800">
                <a:solidFill>
                  <a:schemeClr val="bg2"/>
                </a:solidFill>
                <a:latin typeface="Arial" pitchFamily="34" charset="0"/>
              </a:defRPr>
            </a:lvl1pPr>
          </a:lstStyle>
          <a:p>
            <a:pPr>
              <a:defRPr/>
            </a:pPr>
            <a:r>
              <a:rPr lang="en-US" smtClean="0">
                <a:solidFill>
                  <a:srgbClr val="919191"/>
                </a:solidFill>
              </a:rPr>
              <a:t>December 2012 Bad Honnef J. Schukraft</a:t>
            </a:r>
            <a:endParaRPr lang="en-US">
              <a:solidFill>
                <a:srgbClr val="919191"/>
              </a:solidFill>
            </a:endParaRPr>
          </a:p>
        </p:txBody>
      </p:sp>
      <p:sp>
        <p:nvSpPr>
          <p:cNvPr id="8195" name="Rectangle 3"/>
          <p:cNvSpPr>
            <a:spLocks noGrp="1" noChangeArrowheads="1"/>
          </p:cNvSpPr>
          <p:nvPr>
            <p:ph type="body" idx="1"/>
          </p:nvPr>
        </p:nvSpPr>
        <p:spPr bwMode="auto">
          <a:xfrm>
            <a:off x="0" y="692150"/>
            <a:ext cx="9144000" cy="61658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8196" name="Rectangle 4"/>
          <p:cNvSpPr>
            <a:spLocks noGrp="1" noChangeArrowheads="1"/>
          </p:cNvSpPr>
          <p:nvPr>
            <p:ph type="title"/>
          </p:nvPr>
        </p:nvSpPr>
        <p:spPr bwMode="auto">
          <a:xfrm>
            <a:off x="3476625" y="49213"/>
            <a:ext cx="2343150" cy="585787"/>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pitchFamily="34" charset="0"/>
            </a:endParaRPr>
          </a:p>
        </p:txBody>
      </p:sp>
      <p:pic>
        <p:nvPicPr>
          <p:cNvPr id="8198" name="Picture 6"/>
          <p:cNvPicPr>
            <a:picLocks noChangeAspect="1" noChangeArrowheads="1"/>
          </p:cNvPicPr>
          <p:nvPr/>
        </p:nvPicPr>
        <p:blipFill>
          <a:blip r:embed="rId13" cstate="screen"/>
          <a:srcRect/>
          <a:stretch>
            <a:fillRect/>
          </a:stretch>
        </p:blipFill>
        <p:spPr bwMode="auto">
          <a:xfrm>
            <a:off x="304800" y="0"/>
            <a:ext cx="458788" cy="533400"/>
          </a:xfrm>
          <a:prstGeom prst="rect">
            <a:avLst/>
          </a:prstGeom>
          <a:noFill/>
          <a:ln w="9525">
            <a:noFill/>
            <a:miter lim="800000"/>
            <a:headEnd/>
            <a:tailEnd/>
          </a:ln>
        </p:spPr>
      </p:pic>
      <p:pic>
        <p:nvPicPr>
          <p:cNvPr id="8199"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FontTx/>
              <a:buNone/>
              <a:defRPr sz="1000">
                <a:solidFill>
                  <a:schemeClr val="tx1"/>
                </a:solidFill>
                <a:latin typeface="Times New Roman" pitchFamily="18" charset="0"/>
              </a:defRPr>
            </a:lvl1pPr>
          </a:lstStyle>
          <a:p>
            <a:pPr>
              <a:defRPr/>
            </a:pPr>
            <a:fld id="{1C58A62F-5D10-4B79-BF9E-24B57F8E3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5824032"/>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16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pPr>
              <a:defRPr/>
            </a:pPr>
            <a:fld id="{A1CBB784-4134-4CBF-8BFF-5A99DC6B9D87}" type="slidenum">
              <a:rPr lang="en-US">
                <a:solidFill>
                  <a:srgbClr val="919191"/>
                </a:solidFill>
              </a:rPr>
              <a:pPr>
                <a:defRPr/>
              </a:pPr>
              <a:t>‹#›</a:t>
            </a:fld>
            <a:endParaRPr lang="en-US">
              <a:solidFill>
                <a:srgbClr val="919191"/>
              </a:solidFill>
            </a:endParaRPr>
          </a:p>
        </p:txBody>
      </p:sp>
    </p:spTree>
    <p:extLst>
      <p:ext uri="{BB962C8B-B14F-4D97-AF65-F5344CB8AC3E}">
        <p14:creationId xmlns:p14="http://schemas.microsoft.com/office/powerpoint/2010/main" val="2860714470"/>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28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pPr>
              <a:defRPr/>
            </a:pPr>
            <a:fld id="{5DDB3BC8-5ECD-4BC7-9876-561453C60A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p:txStyles>
    <p:titleStyle>
      <a:lvl1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effectLst>
            <a:outerShdw blurRad="38100" dist="38100" dir="2700000" algn="tl">
              <a:srgbClr val="C0C0C0"/>
            </a:outerShdw>
          </a:effectLst>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007225" y="6643688"/>
            <a:ext cx="2136775" cy="2143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gn="l">
              <a:lnSpc>
                <a:spcPct val="100000"/>
              </a:lnSpc>
              <a:spcBef>
                <a:spcPct val="0"/>
              </a:spcBef>
              <a:buClrTx/>
              <a:buFontTx/>
              <a:buNone/>
              <a:defRPr sz="800">
                <a:solidFill>
                  <a:schemeClr val="bg2"/>
                </a:solidFill>
                <a:latin typeface="Arial" pitchFamily="34" charset="0"/>
              </a:defRPr>
            </a:lvl1pPr>
          </a:lstStyle>
          <a:p>
            <a:pPr>
              <a:defRPr/>
            </a:pPr>
            <a:r>
              <a:rPr lang="en-US" smtClean="0">
                <a:solidFill>
                  <a:srgbClr val="919191"/>
                </a:solidFill>
              </a:rPr>
              <a:t>December 2012 Bad Honnef J. Schukraft</a:t>
            </a:r>
            <a:endParaRPr lang="en-US" dirty="0">
              <a:solidFill>
                <a:srgbClr val="919191"/>
              </a:solidFill>
            </a:endParaRPr>
          </a:p>
        </p:txBody>
      </p:sp>
      <p:sp>
        <p:nvSpPr>
          <p:cNvPr id="8195" name="Rectangle 3"/>
          <p:cNvSpPr>
            <a:spLocks noGrp="1" noChangeArrowheads="1"/>
          </p:cNvSpPr>
          <p:nvPr>
            <p:ph type="body" idx="1"/>
          </p:nvPr>
        </p:nvSpPr>
        <p:spPr bwMode="auto">
          <a:xfrm>
            <a:off x="0" y="692150"/>
            <a:ext cx="9144000" cy="61658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8196" name="Rectangle 4"/>
          <p:cNvSpPr>
            <a:spLocks noGrp="1" noChangeArrowheads="1"/>
          </p:cNvSpPr>
          <p:nvPr>
            <p:ph type="title"/>
          </p:nvPr>
        </p:nvSpPr>
        <p:spPr bwMode="auto">
          <a:xfrm>
            <a:off x="3476625" y="49213"/>
            <a:ext cx="2343150" cy="585787"/>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pitchFamily="34" charset="0"/>
            </a:endParaRPr>
          </a:p>
        </p:txBody>
      </p:sp>
      <p:pic>
        <p:nvPicPr>
          <p:cNvPr id="8198" name="Picture 6"/>
          <p:cNvPicPr>
            <a:picLocks noChangeAspect="1" noChangeArrowheads="1"/>
          </p:cNvPicPr>
          <p:nvPr/>
        </p:nvPicPr>
        <p:blipFill>
          <a:blip r:embed="rId13" cstate="screen"/>
          <a:srcRect/>
          <a:stretch>
            <a:fillRect/>
          </a:stretch>
        </p:blipFill>
        <p:spPr bwMode="auto">
          <a:xfrm>
            <a:off x="304800" y="0"/>
            <a:ext cx="458788" cy="533400"/>
          </a:xfrm>
          <a:prstGeom prst="rect">
            <a:avLst/>
          </a:prstGeom>
          <a:noFill/>
          <a:ln w="9525">
            <a:noFill/>
            <a:miter lim="800000"/>
            <a:headEnd/>
            <a:tailEnd/>
          </a:ln>
        </p:spPr>
      </p:pic>
      <p:pic>
        <p:nvPicPr>
          <p:cNvPr id="8199"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FontTx/>
              <a:buNone/>
              <a:defRPr sz="1000">
                <a:solidFill>
                  <a:schemeClr val="tx1"/>
                </a:solidFill>
                <a:latin typeface="Times New Roman" pitchFamily="18" charset="0"/>
              </a:defRPr>
            </a:lvl1pPr>
          </a:lstStyle>
          <a:p>
            <a:pPr>
              <a:defRPr/>
            </a:pPr>
            <a:fld id="{1C58A62F-5D10-4B79-BF9E-24B57F8E3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664891"/>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197725" y="6643688"/>
            <a:ext cx="2184400" cy="2143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gn="l">
              <a:lnSpc>
                <a:spcPct val="100000"/>
              </a:lnSpc>
              <a:spcBef>
                <a:spcPct val="0"/>
              </a:spcBef>
              <a:buClrTx/>
              <a:buFontTx/>
              <a:buNone/>
              <a:defRPr sz="800">
                <a:solidFill>
                  <a:schemeClr val="bg2"/>
                </a:solidFill>
              </a:defRPr>
            </a:lvl1pPr>
          </a:lstStyle>
          <a:p>
            <a:r>
              <a:rPr lang="en-US" smtClean="0">
                <a:solidFill>
                  <a:srgbClr val="919191"/>
                </a:solidFill>
                <a:latin typeface="Arial"/>
              </a:rPr>
              <a:t>December 2012 Bad Honnef J. Schukraft</a:t>
            </a:r>
          </a:p>
        </p:txBody>
      </p:sp>
      <p:sp>
        <p:nvSpPr>
          <p:cNvPr id="959491" name="Rectangle 3"/>
          <p:cNvSpPr>
            <a:spLocks noGrp="1" noChangeArrowheads="1"/>
          </p:cNvSpPr>
          <p:nvPr>
            <p:ph type="body" idx="1"/>
          </p:nvPr>
        </p:nvSpPr>
        <p:spPr bwMode="auto">
          <a:xfrm>
            <a:off x="0" y="692150"/>
            <a:ext cx="9144000" cy="61658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620548" name="Rectangle 4"/>
          <p:cNvSpPr>
            <a:spLocks noGrp="1" noChangeArrowheads="1"/>
          </p:cNvSpPr>
          <p:nvPr>
            <p:ph type="title"/>
          </p:nvPr>
        </p:nvSpPr>
        <p:spPr bwMode="auto">
          <a:xfrm>
            <a:off x="3465513" y="0"/>
            <a:ext cx="2343150" cy="58578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a:endParaRPr>
          </a:p>
        </p:txBody>
      </p:sp>
      <p:pic>
        <p:nvPicPr>
          <p:cNvPr id="959494" name="Picture 6"/>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04800" y="0"/>
            <a:ext cx="458788" cy="533400"/>
          </a:xfrm>
          <a:prstGeom prst="rect">
            <a:avLst/>
          </a:prstGeom>
          <a:noFill/>
          <a:ln w="9525">
            <a:noFill/>
            <a:miter lim="800000"/>
            <a:headEnd/>
            <a:tailEnd/>
          </a:ln>
        </p:spPr>
      </p:pic>
      <p:pic>
        <p:nvPicPr>
          <p:cNvPr id="959495"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FontTx/>
              <a:buNone/>
              <a:defRPr sz="1000" smtClean="0">
                <a:solidFill>
                  <a:schemeClr val="tx1"/>
                </a:solidFill>
                <a:latin typeface="Times New Roman" pitchFamily="18" charset="0"/>
              </a:defRPr>
            </a:lvl1pPr>
          </a:lstStyle>
          <a:p>
            <a:pPr>
              <a:defRPr/>
            </a:pPr>
            <a:fld id="{2CD30B9D-5BA1-44C1-88DE-9EB99A550C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745020"/>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eaLnBrk="0" fontAlgn="base" hangingPunct="0">
        <a:lnSpc>
          <a:spcPct val="90000"/>
        </a:lnSpc>
        <a:spcBef>
          <a:spcPct val="0"/>
        </a:spcBef>
        <a:spcAft>
          <a:spcPct val="0"/>
        </a:spcAft>
        <a:defRPr sz="3600" b="1">
          <a:solidFill>
            <a:srgbClr val="FF0000"/>
          </a:solidFill>
          <a:latin typeface="Arial" pitchFamily="34" charset="0"/>
        </a:defRPr>
      </a:lvl6pPr>
      <a:lvl7pPr marL="914400" algn="ctr" rtl="0" eaLnBrk="0" fontAlgn="base" hangingPunct="0">
        <a:lnSpc>
          <a:spcPct val="90000"/>
        </a:lnSpc>
        <a:spcBef>
          <a:spcPct val="0"/>
        </a:spcBef>
        <a:spcAft>
          <a:spcPct val="0"/>
        </a:spcAft>
        <a:defRPr sz="3600" b="1">
          <a:solidFill>
            <a:srgbClr val="FF0000"/>
          </a:solidFill>
          <a:latin typeface="Arial" pitchFamily="34" charset="0"/>
        </a:defRPr>
      </a:lvl7pPr>
      <a:lvl8pPr marL="1371600" algn="ctr" rtl="0" eaLnBrk="0" fontAlgn="base" hangingPunct="0">
        <a:lnSpc>
          <a:spcPct val="90000"/>
        </a:lnSpc>
        <a:spcBef>
          <a:spcPct val="0"/>
        </a:spcBef>
        <a:spcAft>
          <a:spcPct val="0"/>
        </a:spcAft>
        <a:defRPr sz="3600" b="1">
          <a:solidFill>
            <a:srgbClr val="FF0000"/>
          </a:solidFill>
          <a:latin typeface="Arial" pitchFamily="34" charset="0"/>
        </a:defRPr>
      </a:lvl8pPr>
      <a:lvl9pPr marL="1828800" algn="ctr" rtl="0" eaLnBrk="0" fontAlgn="base" hangingPunct="0">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eaLnBrk="0" fontAlgn="base" hangingPunct="0">
        <a:lnSpc>
          <a:spcPct val="90000"/>
        </a:lnSpc>
        <a:spcBef>
          <a:spcPct val="30000"/>
        </a:spcBef>
        <a:spcAft>
          <a:spcPct val="0"/>
        </a:spcAft>
        <a:tabLst>
          <a:tab pos="1614488" algn="l"/>
        </a:tabLst>
        <a:defRPr>
          <a:solidFill>
            <a:schemeClr val="tx1"/>
          </a:solidFill>
          <a:latin typeface="+mn-lt"/>
        </a:defRPr>
      </a:lvl6pPr>
      <a:lvl7pPr marL="1681163" indent="1062038" algn="l" rtl="0" eaLnBrk="0" fontAlgn="base" hangingPunct="0">
        <a:lnSpc>
          <a:spcPct val="90000"/>
        </a:lnSpc>
        <a:spcBef>
          <a:spcPct val="30000"/>
        </a:spcBef>
        <a:spcAft>
          <a:spcPct val="0"/>
        </a:spcAft>
        <a:tabLst>
          <a:tab pos="1614488" algn="l"/>
        </a:tabLst>
        <a:defRPr>
          <a:solidFill>
            <a:schemeClr val="tx1"/>
          </a:solidFill>
          <a:latin typeface="+mn-lt"/>
        </a:defRPr>
      </a:lvl7pPr>
      <a:lvl8pPr marL="2138363" indent="1062038" algn="l" rtl="0" eaLnBrk="0" fontAlgn="base" hangingPunct="0">
        <a:lnSpc>
          <a:spcPct val="90000"/>
        </a:lnSpc>
        <a:spcBef>
          <a:spcPct val="30000"/>
        </a:spcBef>
        <a:spcAft>
          <a:spcPct val="0"/>
        </a:spcAft>
        <a:tabLst>
          <a:tab pos="1614488" algn="l"/>
        </a:tabLst>
        <a:defRPr>
          <a:solidFill>
            <a:schemeClr val="tx1"/>
          </a:solidFill>
          <a:latin typeface="+mn-lt"/>
        </a:defRPr>
      </a:lvl8pPr>
      <a:lvl9pPr marL="2595563" indent="1062038" algn="l" rtl="0" eaLnBrk="0" fontAlgn="base" hangingPunct="0">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007225" y="6643688"/>
            <a:ext cx="2136775" cy="214312"/>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gn="l">
              <a:lnSpc>
                <a:spcPct val="100000"/>
              </a:lnSpc>
              <a:spcBef>
                <a:spcPct val="0"/>
              </a:spcBef>
              <a:buClrTx/>
              <a:buFontTx/>
              <a:buNone/>
              <a:defRPr sz="800">
                <a:solidFill>
                  <a:schemeClr val="bg2"/>
                </a:solidFill>
                <a:latin typeface="Arial" pitchFamily="34" charset="0"/>
              </a:defRPr>
            </a:lvl1pPr>
          </a:lstStyle>
          <a:p>
            <a:pPr>
              <a:defRPr/>
            </a:pPr>
            <a:r>
              <a:rPr lang="en-US" smtClean="0"/>
              <a:t>December 2012 Bad Honnef J. Schukraft</a:t>
            </a:r>
            <a:endParaRPr lang="en-US" dirty="0"/>
          </a:p>
        </p:txBody>
      </p:sp>
      <p:sp>
        <p:nvSpPr>
          <p:cNvPr id="8195" name="Rectangle 3"/>
          <p:cNvSpPr>
            <a:spLocks noGrp="1" noChangeArrowheads="1"/>
          </p:cNvSpPr>
          <p:nvPr>
            <p:ph type="body" idx="1"/>
          </p:nvPr>
        </p:nvSpPr>
        <p:spPr bwMode="auto">
          <a:xfrm>
            <a:off x="0" y="692150"/>
            <a:ext cx="9144000" cy="61658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 Second Level</a:t>
            </a:r>
          </a:p>
          <a:p>
            <a:pPr lvl="2"/>
            <a:r>
              <a:rPr lang="en-US" smtClean="0"/>
              <a:t> Third Level</a:t>
            </a:r>
          </a:p>
          <a:p>
            <a:pPr lvl="3"/>
            <a:r>
              <a:rPr lang="en-US" smtClean="0"/>
              <a:t>Fourth Level</a:t>
            </a:r>
          </a:p>
          <a:p>
            <a:pPr lvl="4"/>
            <a:r>
              <a:rPr lang="en-US" smtClean="0"/>
              <a:t>Fifth Level</a:t>
            </a:r>
          </a:p>
        </p:txBody>
      </p:sp>
      <p:sp>
        <p:nvSpPr>
          <p:cNvPr id="8196" name="Rectangle 4"/>
          <p:cNvSpPr>
            <a:spLocks noGrp="1" noChangeArrowheads="1"/>
          </p:cNvSpPr>
          <p:nvPr>
            <p:ph type="title"/>
          </p:nvPr>
        </p:nvSpPr>
        <p:spPr bwMode="auto">
          <a:xfrm>
            <a:off x="3476625" y="49213"/>
            <a:ext cx="2343150" cy="585787"/>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defRPr/>
            </a:pPr>
            <a:endParaRPr lang="en-US" sz="1600">
              <a:latin typeface="Arial" pitchFamily="34" charset="0"/>
            </a:endParaRPr>
          </a:p>
        </p:txBody>
      </p:sp>
      <p:pic>
        <p:nvPicPr>
          <p:cNvPr id="8198" name="Picture 6"/>
          <p:cNvPicPr>
            <a:picLocks noChangeAspect="1" noChangeArrowheads="1"/>
          </p:cNvPicPr>
          <p:nvPr/>
        </p:nvPicPr>
        <p:blipFill>
          <a:blip r:embed="rId13" cstate="screen"/>
          <a:srcRect/>
          <a:stretch>
            <a:fillRect/>
          </a:stretch>
        </p:blipFill>
        <p:spPr bwMode="auto">
          <a:xfrm>
            <a:off x="304800" y="0"/>
            <a:ext cx="458788" cy="533400"/>
          </a:xfrm>
          <a:prstGeom prst="rect">
            <a:avLst/>
          </a:prstGeom>
          <a:noFill/>
          <a:ln w="9525">
            <a:noFill/>
            <a:miter lim="800000"/>
            <a:headEnd/>
            <a:tailEnd/>
          </a:ln>
        </p:spPr>
      </p:pic>
      <p:pic>
        <p:nvPicPr>
          <p:cNvPr id="8199"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lnSpc>
                <a:spcPct val="100000"/>
              </a:lnSpc>
              <a:spcBef>
                <a:spcPct val="0"/>
              </a:spcBef>
              <a:buClrTx/>
              <a:buFontTx/>
              <a:buNone/>
              <a:defRPr sz="1000">
                <a:solidFill>
                  <a:schemeClr val="tx1"/>
                </a:solidFill>
                <a:latin typeface="Times New Roman" pitchFamily="18" charset="0"/>
              </a:defRPr>
            </a:lvl1pPr>
          </a:lstStyle>
          <a:p>
            <a:pPr>
              <a:defRPr/>
            </a:pPr>
            <a:fld id="{1C58A62F-5D10-4B79-BF9E-24B57F8E38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16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pPr>
              <a:defRPr/>
            </a:pPr>
            <a:fld id="{1E64D136-3BE2-476F-9496-E37E998F93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iming>
    <p:tnLst>
      <p:par>
        <p:cTn id="1" dur="indefinite" restart="never" nodeType="tmRoot"/>
      </p:par>
    </p:tnLst>
  </p:timing>
  <p:hf hdr="0" ftr="0"/>
  <p:txStyles>
    <p:title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p:titleStyle>
    <p:bodyStyle>
      <a:lvl1pPr marL="342900" indent="-342900"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0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rgbClr val="919191"/>
                </a:solidFill>
                <a:latin typeface="Times New Roman" pitchFamily="18" charset="0"/>
              </a:defRPr>
            </a:lvl1pPr>
          </a:lstStyle>
          <a:p>
            <a:pPr>
              <a:defRPr/>
            </a:pPr>
            <a:fld id="{581E132D-FBDD-45E4-BCE8-989DD3D5A0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ftr="0"/>
  <p:txStyles>
    <p:titleStyle>
      <a:lvl1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eaLnBrk="0" fontAlgn="base" hangingPunct="0">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eaLnBrk="0" fontAlgn="base" hangingPunct="0">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eaLnBrk="0" fontAlgn="base" hangingPunct="0">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eaLnBrk="0" fontAlgn="base" hangingPunct="0">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eaLnBrk="0" fontAlgn="base" hangingPunct="0">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0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fld id="{BF4EFE5A-BB07-4AEC-B699-D66DC1ED96DD}" type="slidenum">
              <a:rPr lang="en-US">
                <a:solidFill>
                  <a:srgbClr val="919191"/>
                </a:solidFill>
              </a:rPr>
              <a:pPr/>
              <a:t>‹#›</a:t>
            </a:fld>
            <a:endParaRPr lang="en-US">
              <a:solidFill>
                <a:srgbClr val="919191"/>
              </a:solidFill>
            </a:endParaRPr>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hdr="0" ftr="0"/>
  <p:txStyles>
    <p:titleStyle>
      <a:lvl1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fontAlgn="base">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fontAlgn="base">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fontAlgn="base">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fontAlgn="base">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fontAlgn="base">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body" idx="1"/>
          </p:nvPr>
        </p:nvSpPr>
        <p:spPr bwMode="auto">
          <a:xfrm>
            <a:off x="0" y="762000"/>
            <a:ext cx="9144000" cy="5562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 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03" name="Rectangle 3"/>
          <p:cNvSpPr>
            <a:spLocks noGrp="1" noChangeArrowheads="1"/>
          </p:cNvSpPr>
          <p:nvPr>
            <p:ph type="sldNum" sz="quarter" idx="4"/>
          </p:nvPr>
        </p:nvSpPr>
        <p:spPr bwMode="auto">
          <a:xfrm>
            <a:off x="0" y="6400800"/>
            <a:ext cx="685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FontTx/>
              <a:buNone/>
              <a:defRPr sz="1400">
                <a:solidFill>
                  <a:schemeClr val="bg2"/>
                </a:solidFill>
                <a:latin typeface="Times New Roman" pitchFamily="18" charset="0"/>
              </a:defRPr>
            </a:lvl1pPr>
          </a:lstStyle>
          <a:p>
            <a:fld id="{6579A875-CE3E-40D5-9AFE-9AD5CCFFA580}" type="slidenum">
              <a:rPr lang="en-US">
                <a:solidFill>
                  <a:srgbClr val="919191"/>
                </a:solidFill>
              </a:rPr>
              <a:pPr/>
              <a:t>‹#›</a:t>
            </a:fld>
            <a:endParaRPr lang="en-US">
              <a:solidFill>
                <a:srgbClr val="919191"/>
              </a:solidFill>
            </a:endParaRPr>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hdr="0" ftr="0"/>
  <p:txStyles>
    <p:titleStyle>
      <a:lvl1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mj-lt"/>
          <a:ea typeface="+mj-ea"/>
          <a:cs typeface="+mj-cs"/>
        </a:defRPr>
      </a:lvl1pPr>
      <a:lvl2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2pPr>
      <a:lvl3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3pPr>
      <a:lvl4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4pPr>
      <a:lvl5pPr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5pPr>
      <a:lvl6pPr marL="4572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6pPr>
      <a:lvl7pPr marL="9144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7pPr>
      <a:lvl8pPr marL="13716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8pPr>
      <a:lvl9pPr marL="1828800" algn="ctr" rtl="0" fontAlgn="base">
        <a:lnSpc>
          <a:spcPct val="90000"/>
        </a:lnSpc>
        <a:spcBef>
          <a:spcPct val="0"/>
        </a:spcBef>
        <a:spcAft>
          <a:spcPct val="0"/>
        </a:spcAft>
        <a:defRPr sz="3600" b="1">
          <a:solidFill>
            <a:srgbClr val="FF0000"/>
          </a:solidFill>
          <a:effectLst>
            <a:outerShdw blurRad="38100" dist="38100" dir="2700000" algn="tl">
              <a:srgbClr val="C0C0C0"/>
            </a:outerShdw>
          </a:effectLst>
          <a:latin typeface="Arial" pitchFamily="34" charset="0"/>
        </a:defRPr>
      </a:lvl9pPr>
    </p:titleStyle>
    <p:bodyStyle>
      <a:lvl1pPr algn="l" rtl="0" fontAlgn="base">
        <a:lnSpc>
          <a:spcPct val="90000"/>
        </a:lnSpc>
        <a:spcBef>
          <a:spcPct val="30000"/>
        </a:spcBef>
        <a:spcAft>
          <a:spcPct val="0"/>
        </a:spcAft>
        <a:buClr>
          <a:schemeClr val="hlink"/>
        </a:buClr>
        <a:buFont typeface="Wingdings" pitchFamily="2" charset="2"/>
        <a:buChar char="l"/>
        <a:tabLst>
          <a:tab pos="1614488" algn="l"/>
        </a:tabLst>
        <a:defRPr sz="2400" b="1">
          <a:solidFill>
            <a:srgbClr val="0000FF"/>
          </a:solidFill>
          <a:latin typeface="+mn-lt"/>
          <a:ea typeface="+mn-ea"/>
          <a:cs typeface="+mn-cs"/>
        </a:defRPr>
      </a:lvl1pPr>
      <a:lvl2pPr marL="193675" indent="-3175" algn="l" rtl="0" fontAlgn="base">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algn="l" rtl="0" fontAlgn="base">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fontAlgn="base">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algn="l" rtl="0" fontAlgn="base">
        <a:lnSpc>
          <a:spcPct val="90000"/>
        </a:lnSpc>
        <a:spcBef>
          <a:spcPct val="30000"/>
        </a:spcBef>
        <a:spcAft>
          <a:spcPct val="0"/>
        </a:spcAft>
        <a:tabLst>
          <a:tab pos="1614488" algn="l"/>
        </a:tabLst>
        <a:defRPr>
          <a:solidFill>
            <a:schemeClr val="tx1"/>
          </a:solidFill>
          <a:latin typeface="+mn-lt"/>
        </a:defRPr>
      </a:lvl5pPr>
      <a:lvl6pPr marL="1223963" algn="l" rtl="0" fontAlgn="base">
        <a:lnSpc>
          <a:spcPct val="90000"/>
        </a:lnSpc>
        <a:spcBef>
          <a:spcPct val="30000"/>
        </a:spcBef>
        <a:spcAft>
          <a:spcPct val="0"/>
        </a:spcAft>
        <a:tabLst>
          <a:tab pos="1614488" algn="l"/>
        </a:tabLst>
        <a:defRPr>
          <a:solidFill>
            <a:schemeClr val="tx1"/>
          </a:solidFill>
          <a:latin typeface="+mn-lt"/>
        </a:defRPr>
      </a:lvl6pPr>
      <a:lvl7pPr marL="1681163" algn="l" rtl="0" fontAlgn="base">
        <a:lnSpc>
          <a:spcPct val="90000"/>
        </a:lnSpc>
        <a:spcBef>
          <a:spcPct val="30000"/>
        </a:spcBef>
        <a:spcAft>
          <a:spcPct val="0"/>
        </a:spcAft>
        <a:tabLst>
          <a:tab pos="1614488" algn="l"/>
        </a:tabLst>
        <a:defRPr>
          <a:solidFill>
            <a:schemeClr val="tx1"/>
          </a:solidFill>
          <a:latin typeface="+mn-lt"/>
        </a:defRPr>
      </a:lvl7pPr>
      <a:lvl8pPr marL="2138363" algn="l" rtl="0" fontAlgn="base">
        <a:lnSpc>
          <a:spcPct val="90000"/>
        </a:lnSpc>
        <a:spcBef>
          <a:spcPct val="30000"/>
        </a:spcBef>
        <a:spcAft>
          <a:spcPct val="0"/>
        </a:spcAft>
        <a:tabLst>
          <a:tab pos="1614488" algn="l"/>
        </a:tabLst>
        <a:defRPr>
          <a:solidFill>
            <a:schemeClr val="tx1"/>
          </a:solidFill>
          <a:latin typeface="+mn-lt"/>
        </a:defRPr>
      </a:lvl8pPr>
      <a:lvl9pPr marL="2595563"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6" descr="horizon.png"/>
          <p:cNvPicPr>
            <a:picLocks noChangeAspect="1"/>
          </p:cNvPicPr>
          <p:nvPr/>
        </p:nvPicPr>
        <p:blipFill>
          <a:blip r:embed="rId13" cstate="screen"/>
          <a:srcRect/>
          <a:stretch>
            <a:fillRect/>
          </a:stretch>
        </p:blipFill>
        <p:spPr bwMode="auto">
          <a:xfrm>
            <a:off x="0" y="203200"/>
            <a:ext cx="9144000" cy="6858000"/>
          </a:xfrm>
          <a:prstGeom prst="rect">
            <a:avLst/>
          </a:prstGeom>
          <a:noFill/>
          <a:ln w="9525">
            <a:noFill/>
            <a:miter lim="800000"/>
            <a:headEnd/>
            <a:tailEnd/>
          </a:ln>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CH"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endParaRPr lang="en-US">
              <a:solidFill>
                <a:srgbClr val="FFFFFF">
                  <a:lumMod val="65000"/>
                </a:srgbClr>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smtClean="0">
                <a:solidFill>
                  <a:schemeClr val="tx1">
                    <a:lumMod val="65000"/>
                  </a:schemeClr>
                </a:solidFill>
                <a:latin typeface="Comic Sans MS"/>
                <a:cs typeface="Comic Sans MS"/>
              </a:defRPr>
            </a:lvl1pPr>
          </a:lstStyle>
          <a:p>
            <a:pPr defTabSz="457200" eaLnBrk="1" hangingPunct="1">
              <a:lnSpc>
                <a:spcPct val="100000"/>
              </a:lnSpc>
              <a:buClrTx/>
              <a:buFontTx/>
              <a:buNone/>
              <a:defRPr/>
            </a:pPr>
            <a:fld id="{A35B18DD-355A-49DF-ACE8-34B32EB4DCDF}" type="slidenum">
              <a:rPr lang="en-US">
                <a:solidFill>
                  <a:srgbClr val="FFFFFF">
                    <a:lumMod val="65000"/>
                  </a:srgbClr>
                </a:solidFill>
              </a:rPr>
              <a:pPr defTabSz="457200" eaLnBrk="1" hangingPunct="1">
                <a:lnSpc>
                  <a:spcPct val="100000"/>
                </a:lnSpc>
                <a:buClrTx/>
                <a:buFontTx/>
                <a:buNone/>
                <a:defRPr/>
              </a:pPr>
              <a:t>‹#›</a:t>
            </a:fld>
            <a:endParaRPr lang="en-US">
              <a:solidFill>
                <a:srgbClr val="FFFFFF">
                  <a:lumMod val="65000"/>
                </a:srgbClr>
              </a:solidFill>
            </a:endParaRPr>
          </a:p>
        </p:txBody>
      </p:sp>
    </p:spTree>
  </p:cSld>
  <p:clrMap bg1="dk1" tx1="lt1" bg2="dk2"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iming>
    <p:tnLst>
      <p:par>
        <p:cTn id="1" dur="indefinite" restart="never" nodeType="tmRoot"/>
      </p:par>
    </p:tnLst>
  </p:timing>
  <p:hf hdr="0" ftr="0"/>
  <p:txStyles>
    <p:titleStyle>
      <a:lvl1pPr algn="l" rtl="0" fontAlgn="base">
        <a:spcBef>
          <a:spcPct val="0"/>
        </a:spcBef>
        <a:spcAft>
          <a:spcPct val="0"/>
        </a:spcAft>
        <a:defRPr sz="3000" kern="1200" cap="all" spc="5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2pPr>
      <a:lvl3pPr marL="11430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3pPr>
      <a:lvl4pPr marL="16002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4pPr>
      <a:lvl5pPr marL="2057400" indent="-228600" algn="l" rtl="0" fontAlgn="base">
        <a:spcBef>
          <a:spcPct val="20000"/>
        </a:spcBef>
        <a:spcAft>
          <a:spcPts val="600"/>
        </a:spcAft>
        <a:buClr>
          <a:schemeClr val="tx2"/>
        </a:buClr>
        <a:buFont typeface="Arial"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dt" sz="half" idx="2"/>
          </p:nvPr>
        </p:nvSpPr>
        <p:spPr bwMode="auto">
          <a:xfrm>
            <a:off x="7074523" y="6641914"/>
            <a:ext cx="2069477" cy="216086"/>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lvl1pPr>
              <a:lnSpc>
                <a:spcPct val="100000"/>
              </a:lnSpc>
              <a:spcBef>
                <a:spcPct val="0"/>
              </a:spcBef>
              <a:buClrTx/>
              <a:buFontTx/>
              <a:buNone/>
              <a:defRPr sz="800">
                <a:solidFill>
                  <a:schemeClr val="bg2"/>
                </a:solidFill>
              </a:defRPr>
            </a:lvl1pPr>
          </a:lstStyle>
          <a:p>
            <a:pPr algn="l"/>
            <a:r>
              <a:rPr lang="en-US" smtClean="0">
                <a:solidFill>
                  <a:srgbClr val="919191"/>
                </a:solidFill>
              </a:rPr>
              <a:t>December 2012 Bad Honnef J. Schukraft</a:t>
            </a:r>
            <a:endParaRPr lang="en-US" dirty="0">
              <a:solidFill>
                <a:srgbClr val="919191"/>
              </a:solidFill>
            </a:endParaRPr>
          </a:p>
        </p:txBody>
      </p:sp>
      <p:sp>
        <p:nvSpPr>
          <p:cNvPr id="620548" name="Rectangle 4"/>
          <p:cNvSpPr>
            <a:spLocks noGrp="1" noChangeArrowheads="1"/>
          </p:cNvSpPr>
          <p:nvPr>
            <p:ph type="title"/>
          </p:nvPr>
        </p:nvSpPr>
        <p:spPr bwMode="auto">
          <a:xfrm>
            <a:off x="3476625" y="49213"/>
            <a:ext cx="2343150" cy="585787"/>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spAutoFit/>
          </a:bodyPr>
          <a:lstStyle/>
          <a:p>
            <a:pPr lvl="0"/>
            <a:r>
              <a:rPr lang="en-US" smtClean="0"/>
              <a:t>Slide Title</a:t>
            </a:r>
          </a:p>
        </p:txBody>
      </p:sp>
      <p:sp>
        <p:nvSpPr>
          <p:cNvPr id="620549" name="Line 5"/>
          <p:cNvSpPr>
            <a:spLocks noChangeShapeType="1"/>
          </p:cNvSpPr>
          <p:nvPr/>
        </p:nvSpPr>
        <p:spPr bwMode="auto">
          <a:xfrm>
            <a:off x="0" y="609600"/>
            <a:ext cx="9144000" cy="0"/>
          </a:xfrm>
          <a:prstGeom prst="line">
            <a:avLst/>
          </a:prstGeom>
          <a:noFill/>
          <a:ln w="38100">
            <a:solidFill>
              <a:srgbClr val="00FF00"/>
            </a:solidFill>
            <a:round/>
            <a:headEnd type="none" w="sm" len="sm"/>
            <a:tailEnd type="none" w="sm" len="sm"/>
          </a:ln>
          <a:effectLst/>
        </p:spPr>
        <p:txBody>
          <a:bodyPr wrap="none" anchor="ctr"/>
          <a:lstStyle/>
          <a:p>
            <a:pPr algn="l">
              <a:buClr>
                <a:srgbClr val="FC0128"/>
              </a:buClr>
              <a:defRPr/>
            </a:pPr>
            <a:endParaRPr lang="en-US" sz="1600">
              <a:latin typeface="Arial" pitchFamily="34" charset="0"/>
            </a:endParaRPr>
          </a:p>
        </p:txBody>
      </p:sp>
      <p:pic>
        <p:nvPicPr>
          <p:cNvPr id="825350" name="Picture 6"/>
          <p:cNvPicPr>
            <a:picLocks noChangeAspect="1" noChangeArrowheads="1"/>
          </p:cNvPicPr>
          <p:nvPr/>
        </p:nvPicPr>
        <p:blipFill>
          <a:blip r:embed="rId13" cstate="screen"/>
          <a:srcRect/>
          <a:stretch>
            <a:fillRect/>
          </a:stretch>
        </p:blipFill>
        <p:spPr bwMode="auto">
          <a:xfrm>
            <a:off x="304800" y="0"/>
            <a:ext cx="458788" cy="533400"/>
          </a:xfrm>
          <a:prstGeom prst="rect">
            <a:avLst/>
          </a:prstGeom>
          <a:noFill/>
          <a:ln w="9525">
            <a:noFill/>
            <a:miter lim="800000"/>
            <a:headEnd/>
            <a:tailEnd/>
          </a:ln>
        </p:spPr>
      </p:pic>
      <p:pic>
        <p:nvPicPr>
          <p:cNvPr id="825351"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458200" y="0"/>
            <a:ext cx="533400" cy="533400"/>
          </a:xfrm>
          <a:prstGeom prst="rect">
            <a:avLst/>
          </a:prstGeom>
          <a:noFill/>
          <a:ln w="9525">
            <a:noFill/>
            <a:miter lim="800000"/>
            <a:headEnd/>
            <a:tailEnd/>
          </a:ln>
        </p:spPr>
      </p:pic>
      <p:sp>
        <p:nvSpPr>
          <p:cNvPr id="620552" name="Rectangle 8"/>
          <p:cNvSpPr>
            <a:spLocks noGrp="1" noChangeArrowheads="1"/>
          </p:cNvSpPr>
          <p:nvPr>
            <p:ph type="sldNum" sz="quarter" idx="4"/>
          </p:nvPr>
        </p:nvSpPr>
        <p:spPr bwMode="auto">
          <a:xfrm>
            <a:off x="0" y="6705600"/>
            <a:ext cx="685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FontTx/>
              <a:buNone/>
              <a:defRPr sz="1000" smtClean="0">
                <a:solidFill>
                  <a:schemeClr val="tx1"/>
                </a:solidFill>
                <a:latin typeface="Times New Roman" pitchFamily="18" charset="0"/>
              </a:defRPr>
            </a:lvl1pPr>
          </a:lstStyle>
          <a:p>
            <a:pPr algn="l">
              <a:defRPr/>
            </a:pPr>
            <a:fld id="{9387EF07-AA7A-4E41-B817-6D5B5B604CDE}" type="slidenum">
              <a:rPr lang="en-US">
                <a:solidFill>
                  <a:srgbClr val="000000"/>
                </a:solidFill>
              </a:rPr>
              <a:pPr algn="l">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iming>
    <p:tnLst>
      <p:par>
        <p:cTn id="1" dur="indefinite" restart="never" nodeType="tmRoot"/>
      </p:par>
    </p:tnLst>
  </p:timing>
  <p:hf hdr="0" ftr="0"/>
  <p:txStyles>
    <p:titleStyle>
      <a:lvl1pPr algn="ctr" rtl="0" fontAlgn="base">
        <a:lnSpc>
          <a:spcPct val="90000"/>
        </a:lnSpc>
        <a:spcBef>
          <a:spcPct val="0"/>
        </a:spcBef>
        <a:spcAft>
          <a:spcPct val="0"/>
        </a:spcAft>
        <a:defRPr sz="3600" b="1">
          <a:solidFill>
            <a:srgbClr val="FF0000"/>
          </a:solidFill>
          <a:latin typeface="+mj-lt"/>
          <a:ea typeface="+mj-ea"/>
          <a:cs typeface="+mj-cs"/>
        </a:defRPr>
      </a:lvl1pPr>
      <a:lvl2pPr algn="ctr" rtl="0" fontAlgn="base">
        <a:lnSpc>
          <a:spcPct val="90000"/>
        </a:lnSpc>
        <a:spcBef>
          <a:spcPct val="0"/>
        </a:spcBef>
        <a:spcAft>
          <a:spcPct val="0"/>
        </a:spcAft>
        <a:defRPr sz="3600" b="1">
          <a:solidFill>
            <a:srgbClr val="FF0000"/>
          </a:solidFill>
          <a:latin typeface="Arial" charset="0"/>
        </a:defRPr>
      </a:lvl2pPr>
      <a:lvl3pPr algn="ctr" rtl="0" fontAlgn="base">
        <a:lnSpc>
          <a:spcPct val="90000"/>
        </a:lnSpc>
        <a:spcBef>
          <a:spcPct val="0"/>
        </a:spcBef>
        <a:spcAft>
          <a:spcPct val="0"/>
        </a:spcAft>
        <a:defRPr sz="3600" b="1">
          <a:solidFill>
            <a:srgbClr val="FF0000"/>
          </a:solidFill>
          <a:latin typeface="Arial" charset="0"/>
        </a:defRPr>
      </a:lvl3pPr>
      <a:lvl4pPr algn="ctr" rtl="0" fontAlgn="base">
        <a:lnSpc>
          <a:spcPct val="90000"/>
        </a:lnSpc>
        <a:spcBef>
          <a:spcPct val="0"/>
        </a:spcBef>
        <a:spcAft>
          <a:spcPct val="0"/>
        </a:spcAft>
        <a:defRPr sz="3600" b="1">
          <a:solidFill>
            <a:srgbClr val="FF0000"/>
          </a:solidFill>
          <a:latin typeface="Arial" charset="0"/>
        </a:defRPr>
      </a:lvl4pPr>
      <a:lvl5pPr algn="ctr" rtl="0" fontAlgn="base">
        <a:lnSpc>
          <a:spcPct val="90000"/>
        </a:lnSpc>
        <a:spcBef>
          <a:spcPct val="0"/>
        </a:spcBef>
        <a:spcAft>
          <a:spcPct val="0"/>
        </a:spcAft>
        <a:defRPr sz="3600" b="1">
          <a:solidFill>
            <a:srgbClr val="FF0000"/>
          </a:solidFill>
          <a:latin typeface="Arial" charset="0"/>
        </a:defRPr>
      </a:lvl5pPr>
      <a:lvl6pPr marL="457200" algn="ctr" rtl="0" fontAlgn="base">
        <a:lnSpc>
          <a:spcPct val="90000"/>
        </a:lnSpc>
        <a:spcBef>
          <a:spcPct val="0"/>
        </a:spcBef>
        <a:spcAft>
          <a:spcPct val="0"/>
        </a:spcAft>
        <a:defRPr sz="3600" b="1">
          <a:solidFill>
            <a:srgbClr val="FF0000"/>
          </a:solidFill>
          <a:latin typeface="Arial" charset="0"/>
        </a:defRPr>
      </a:lvl6pPr>
      <a:lvl7pPr marL="914400" algn="ctr" rtl="0" fontAlgn="base">
        <a:lnSpc>
          <a:spcPct val="90000"/>
        </a:lnSpc>
        <a:spcBef>
          <a:spcPct val="0"/>
        </a:spcBef>
        <a:spcAft>
          <a:spcPct val="0"/>
        </a:spcAft>
        <a:defRPr sz="3600" b="1">
          <a:solidFill>
            <a:srgbClr val="FF0000"/>
          </a:solidFill>
          <a:latin typeface="Arial" charset="0"/>
        </a:defRPr>
      </a:lvl7pPr>
      <a:lvl8pPr marL="1371600" algn="ctr" rtl="0" fontAlgn="base">
        <a:lnSpc>
          <a:spcPct val="90000"/>
        </a:lnSpc>
        <a:spcBef>
          <a:spcPct val="0"/>
        </a:spcBef>
        <a:spcAft>
          <a:spcPct val="0"/>
        </a:spcAft>
        <a:defRPr sz="3600" b="1">
          <a:solidFill>
            <a:srgbClr val="FF0000"/>
          </a:solidFill>
          <a:latin typeface="Arial" charset="0"/>
        </a:defRPr>
      </a:lvl8pPr>
      <a:lvl9pPr marL="1828800" algn="ctr" rtl="0" fontAlgn="base">
        <a:lnSpc>
          <a:spcPct val="90000"/>
        </a:lnSpc>
        <a:spcBef>
          <a:spcPct val="0"/>
        </a:spcBef>
        <a:spcAft>
          <a:spcPct val="0"/>
        </a:spcAft>
        <a:defRPr sz="3600" b="1">
          <a:solidFill>
            <a:srgbClr val="FF0000"/>
          </a:solidFill>
          <a:latin typeface="Arial" charset="0"/>
        </a:defRPr>
      </a:lvl9pPr>
    </p:titleStyle>
    <p:bodyStyle>
      <a:lvl1pPr marL="342900" indent="-342900" algn="l" rtl="0" fontAlgn="base">
        <a:lnSpc>
          <a:spcPct val="90000"/>
        </a:lnSpc>
        <a:spcBef>
          <a:spcPct val="30000"/>
        </a:spcBef>
        <a:spcAft>
          <a:spcPct val="0"/>
        </a:spcAft>
        <a:buClr>
          <a:schemeClr val="hlink"/>
        </a:buClr>
        <a:buFont typeface="Wingdings" pitchFamily="2" charset="2"/>
        <a:buChar char="l"/>
        <a:tabLst>
          <a:tab pos="1614488" algn="l"/>
        </a:tabLst>
        <a:defRPr sz="2400">
          <a:solidFill>
            <a:srgbClr val="0000FF"/>
          </a:solidFill>
          <a:latin typeface="+mn-lt"/>
          <a:ea typeface="+mn-ea"/>
          <a:cs typeface="+mn-cs"/>
        </a:defRPr>
      </a:lvl1pPr>
      <a:lvl2pPr marL="193675" indent="-3175" algn="l" rtl="0" fontAlgn="base">
        <a:lnSpc>
          <a:spcPct val="90000"/>
        </a:lnSpc>
        <a:spcBef>
          <a:spcPct val="30000"/>
        </a:spcBef>
        <a:spcAft>
          <a:spcPct val="0"/>
        </a:spcAft>
        <a:buClr>
          <a:schemeClr val="hlink"/>
        </a:buClr>
        <a:buFont typeface="Wingdings" pitchFamily="2" charset="2"/>
        <a:buChar char="ð"/>
        <a:tabLst>
          <a:tab pos="1614488" algn="l"/>
        </a:tabLst>
        <a:defRPr>
          <a:solidFill>
            <a:schemeClr val="tx1"/>
          </a:solidFill>
          <a:latin typeface="+mn-lt"/>
        </a:defRPr>
      </a:lvl2pPr>
      <a:lvl3pPr marL="384175" indent="530225" algn="l" rtl="0" fontAlgn="base">
        <a:lnSpc>
          <a:spcPct val="90000"/>
        </a:lnSpc>
        <a:spcBef>
          <a:spcPct val="30000"/>
        </a:spcBef>
        <a:spcAft>
          <a:spcPct val="0"/>
        </a:spcAft>
        <a:buClr>
          <a:schemeClr val="accent2"/>
        </a:buClr>
        <a:buSzPct val="80000"/>
        <a:buFont typeface="Wingdings" pitchFamily="2" charset="2"/>
        <a:buChar char="µ"/>
        <a:tabLst>
          <a:tab pos="1614488" algn="l"/>
        </a:tabLst>
        <a:defRPr>
          <a:solidFill>
            <a:schemeClr val="tx1"/>
          </a:solidFill>
          <a:latin typeface="+mn-lt"/>
        </a:defRPr>
      </a:lvl3pPr>
      <a:lvl4pPr marL="576263" indent="-1588" algn="l" rtl="0" fontAlgn="base">
        <a:lnSpc>
          <a:spcPct val="90000"/>
        </a:lnSpc>
        <a:spcBef>
          <a:spcPct val="30000"/>
        </a:spcBef>
        <a:spcAft>
          <a:spcPct val="0"/>
        </a:spcAft>
        <a:buClr>
          <a:schemeClr val="hlink"/>
        </a:buClr>
        <a:buSzPct val="100000"/>
        <a:buFont typeface="Wingdings" pitchFamily="2" charset="2"/>
        <a:tabLst>
          <a:tab pos="1614488" algn="l"/>
        </a:tabLst>
        <a:defRPr>
          <a:solidFill>
            <a:schemeClr val="tx1"/>
          </a:solidFill>
          <a:latin typeface="+mn-lt"/>
        </a:defRPr>
      </a:lvl4pPr>
      <a:lvl5pPr marL="766763" indent="1062038" algn="l" rtl="0" fontAlgn="base">
        <a:lnSpc>
          <a:spcPct val="90000"/>
        </a:lnSpc>
        <a:spcBef>
          <a:spcPct val="30000"/>
        </a:spcBef>
        <a:spcAft>
          <a:spcPct val="0"/>
        </a:spcAft>
        <a:tabLst>
          <a:tab pos="1614488" algn="l"/>
        </a:tabLst>
        <a:defRPr>
          <a:solidFill>
            <a:schemeClr val="tx1"/>
          </a:solidFill>
          <a:latin typeface="+mn-lt"/>
        </a:defRPr>
      </a:lvl5pPr>
      <a:lvl6pPr marL="1223963" indent="1062038" algn="l" rtl="0" fontAlgn="base">
        <a:lnSpc>
          <a:spcPct val="90000"/>
        </a:lnSpc>
        <a:spcBef>
          <a:spcPct val="30000"/>
        </a:spcBef>
        <a:spcAft>
          <a:spcPct val="0"/>
        </a:spcAft>
        <a:tabLst>
          <a:tab pos="1614488" algn="l"/>
        </a:tabLst>
        <a:defRPr>
          <a:solidFill>
            <a:schemeClr val="tx1"/>
          </a:solidFill>
          <a:latin typeface="+mn-lt"/>
        </a:defRPr>
      </a:lvl6pPr>
      <a:lvl7pPr marL="1681163" indent="1062038" algn="l" rtl="0" fontAlgn="base">
        <a:lnSpc>
          <a:spcPct val="90000"/>
        </a:lnSpc>
        <a:spcBef>
          <a:spcPct val="30000"/>
        </a:spcBef>
        <a:spcAft>
          <a:spcPct val="0"/>
        </a:spcAft>
        <a:tabLst>
          <a:tab pos="1614488" algn="l"/>
        </a:tabLst>
        <a:defRPr>
          <a:solidFill>
            <a:schemeClr val="tx1"/>
          </a:solidFill>
          <a:latin typeface="+mn-lt"/>
        </a:defRPr>
      </a:lvl7pPr>
      <a:lvl8pPr marL="2138363" indent="1062038" algn="l" rtl="0" fontAlgn="base">
        <a:lnSpc>
          <a:spcPct val="90000"/>
        </a:lnSpc>
        <a:spcBef>
          <a:spcPct val="30000"/>
        </a:spcBef>
        <a:spcAft>
          <a:spcPct val="0"/>
        </a:spcAft>
        <a:tabLst>
          <a:tab pos="1614488" algn="l"/>
        </a:tabLst>
        <a:defRPr>
          <a:solidFill>
            <a:schemeClr val="tx1"/>
          </a:solidFill>
          <a:latin typeface="+mn-lt"/>
        </a:defRPr>
      </a:lvl8pPr>
      <a:lvl9pPr marL="2595563" indent="1062038" algn="l" rtl="0" fontAlgn="base">
        <a:lnSpc>
          <a:spcPct val="90000"/>
        </a:lnSpc>
        <a:spcBef>
          <a:spcPct val="30000"/>
        </a:spcBef>
        <a:spcAft>
          <a:spcPct val="0"/>
        </a:spcAft>
        <a:tabLst>
          <a:tab pos="1614488" algn="l"/>
        </a:tabLs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0.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emf"/><Relationship Id="rId7" Type="http://schemas.openxmlformats.org/officeDocument/2006/relationships/image" Target="../media/image48.jpe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45.wmf"/><Relationship Id="rId5" Type="http://schemas.openxmlformats.org/officeDocument/2006/relationships/oleObject" Target="../embeddings/oleObject1.bin"/><Relationship Id="rId4"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0.w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126.xml"/><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90.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6.xml"/></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7" Type="http://schemas.openxmlformats.org/officeDocument/2006/relationships/image" Target="../media/image70.gif"/><Relationship Id="rId2" Type="http://schemas.openxmlformats.org/officeDocument/2006/relationships/hyperlink" Target="https://aliceinfo.cern.ch/Figure/sites/aliceinfo.cern.ch.Figure/files/Figures/lramona/2011-Sep-16-TracksInTPC.gif" TargetMode="External"/><Relationship Id="rId1" Type="http://schemas.openxmlformats.org/officeDocument/2006/relationships/slideLayout" Target="../slideLayouts/slideLayout90.xml"/><Relationship Id="rId6" Type="http://schemas.openxmlformats.org/officeDocument/2006/relationships/hyperlink" Target="https://aliceinfo.cern.ch/Figure/sites/aliceinfo.cern.ch.Figure/files/Figures/lramona/2011-Sep-19-He3PiInvMass.gif"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oleObject" Target="../embeddings/oleObject3.bin"/><Relationship Id="rId7" Type="http://schemas.openxmlformats.org/officeDocument/2006/relationships/image" Target="../media/image81.png"/><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wmf"/></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slideLayout" Target="../slideLayouts/slideLayout24.xml"/><Relationship Id="rId5" Type="http://schemas.openxmlformats.org/officeDocument/2006/relationships/image" Target="../media/image86.jpe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37.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8.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hyperlink" Target="https://aliceinfo.cern.ch/Figure/sites/aliceinfo.cern.ch.Figure/files/Figures/mkrzewic/2011-May-17-triangularity_1020.gif" TargetMode="External"/><Relationship Id="rId1" Type="http://schemas.openxmlformats.org/officeDocument/2006/relationships/slideLayout" Target="../slideLayouts/slideLayout28.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4.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03.png"/><Relationship Id="rId2" Type="http://schemas.openxmlformats.org/officeDocument/2006/relationships/image" Target="../media/image107.png"/><Relationship Id="rId1" Type="http://schemas.openxmlformats.org/officeDocument/2006/relationships/slideLayout" Target="../slideLayouts/slideLayout24.xml"/><Relationship Id="rId6" Type="http://schemas.openxmlformats.org/officeDocument/2006/relationships/image" Target="../media/image105.pn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png"/><Relationship Id="rId1" Type="http://schemas.openxmlformats.org/officeDocument/2006/relationships/slideLayout" Target="../slideLayouts/slideLayout2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48.xml"/><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3.pn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94.xml"/><Relationship Id="rId1" Type="http://schemas.openxmlformats.org/officeDocument/2006/relationships/vmlDrawing" Target="../drawings/vmlDrawing4.vml"/><Relationship Id="rId6" Type="http://schemas.openxmlformats.org/officeDocument/2006/relationships/image" Target="../media/image124.wmf"/><Relationship Id="rId5" Type="http://schemas.openxmlformats.org/officeDocument/2006/relationships/oleObject" Target="../embeddings/oleObject4.bin"/><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90.xml"/><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png"/><Relationship Id="rId1" Type="http://schemas.openxmlformats.org/officeDocument/2006/relationships/slideLayout" Target="../slideLayouts/slideLayout94.xml"/><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5.png"/><Relationship Id="rId7" Type="http://schemas.openxmlformats.org/officeDocument/2006/relationships/oleObject" Target="../embeddings/Microsoft_Excel_97-2003_Worksheet2.xls"/><Relationship Id="rId2" Type="http://schemas.openxmlformats.org/officeDocument/2006/relationships/slideLayout" Target="../slideLayouts/slideLayout90.xml"/><Relationship Id="rId1" Type="http://schemas.openxmlformats.org/officeDocument/2006/relationships/vmlDrawing" Target="../drawings/vmlDrawing5.vml"/><Relationship Id="rId6" Type="http://schemas.openxmlformats.org/officeDocument/2006/relationships/image" Target="../media/image133.png"/><Relationship Id="rId5" Type="http://schemas.openxmlformats.org/officeDocument/2006/relationships/oleObject" Target="../embeddings/Microsoft_Excel_97-2003_Worksheet1.xls"/><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hyperlink" Target="https://aliceinfo.cern.ch/Figure/sites/aliceinfo.cern.ch.Figure/files/Figures/sheckel/2011-Oct-17-PtFluc_PbPb_relative_both_fits.gif" TargetMode="External"/><Relationship Id="rId1" Type="http://schemas.openxmlformats.org/officeDocument/2006/relationships/slideLayout" Target="../slideLayouts/slideLayout16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8" Type="http://schemas.openxmlformats.org/officeDocument/2006/relationships/image" Target="../media/image146.gif"/><Relationship Id="rId3" Type="http://schemas.openxmlformats.org/officeDocument/2006/relationships/hyperlink" Target="https://aliceinfo.cern.ch/Figure/sites/aliceinfo.cern.ch.Figure/files/Figures/coppedis/2011-May-09-fitSingleEMDResults5pNoPedC.gif" TargetMode="External"/><Relationship Id="rId7" Type="http://schemas.openxmlformats.org/officeDocument/2006/relationships/hyperlink" Target="https://aliceinfo.cern.ch/Figure/sites/aliceinfo.cern.ch.Figure/files/Figures/tapiata/2011-May-24-ALI-PERF-1773.gif" TargetMode="External"/><Relationship Id="rId2" Type="http://schemas.openxmlformats.org/officeDocument/2006/relationships/image" Target="../media/image143.png"/><Relationship Id="rId1" Type="http://schemas.openxmlformats.org/officeDocument/2006/relationships/slideLayout" Target="../slideLayouts/slideLayout167.xml"/><Relationship Id="rId6" Type="http://schemas.openxmlformats.org/officeDocument/2006/relationships/image" Target="../media/image145.gif"/><Relationship Id="rId5" Type="http://schemas.openxmlformats.org/officeDocument/2006/relationships/hyperlink" Target="https://aliceinfo.cern.ch/Figure/sites/aliceinfo.cern.ch.Figure/files/Figures/kskjerda/2011-May-18-fig_performance_upc_ccup2_invmass.gif" TargetMode="External"/><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79.xml"/><Relationship Id="rId1" Type="http://schemas.openxmlformats.org/officeDocument/2006/relationships/vmlDrawing" Target="../drawings/vmlDrawing6.vml"/><Relationship Id="rId6" Type="http://schemas.openxmlformats.org/officeDocument/2006/relationships/image" Target="../media/image147.wmf"/><Relationship Id="rId5" Type="http://schemas.openxmlformats.org/officeDocument/2006/relationships/oleObject" Target="../embeddings/oleObject5.bin"/><Relationship Id="rId4" Type="http://schemas.openxmlformats.org/officeDocument/2006/relationships/image" Target="../media/image148.png"/></Relationships>
</file>

<file path=ppt/slides/_rels/slide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79.xml"/></Relationships>
</file>

<file path=ppt/slides/_rels/slide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9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5.xml"/></Relationships>
</file>

<file path=ppt/slides/_rels/slide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24.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image" Target="../media/image150.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0.gif"/><Relationship Id="rId4" Type="http://schemas.openxmlformats.org/officeDocument/2006/relationships/image" Target="../media/image19.gif"/></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71.gif"/><Relationship Id="rId1" Type="http://schemas.openxmlformats.org/officeDocument/2006/relationships/slideLayout" Target="../slideLayouts/slideLayout6.xml"/><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hyperlink" Target="https://aliceinfo.cern.ch/Figure/sites/aliceinfo.cern.ch.Figure/files/Figures/nsharma/2011-May-22-ThermalComp6.gi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7.xml"/><Relationship Id="rId1" Type="http://schemas.openxmlformats.org/officeDocument/2006/relationships/vmlDrawing" Target="../drawings/vmlDrawing8.vml"/><Relationship Id="rId5" Type="http://schemas.openxmlformats.org/officeDocument/2006/relationships/image" Target="../media/image174.emf"/><Relationship Id="rId4" Type="http://schemas.openxmlformats.org/officeDocument/2006/relationships/oleObject" Target="../embeddings/Microsoft_Excel_97-2003_Worksheet3.xls"/></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78.gif"/><Relationship Id="rId2" Type="http://schemas.openxmlformats.org/officeDocument/2006/relationships/notesSlide" Target="../notesSlides/notesSlide17.xml"/><Relationship Id="rId1" Type="http://schemas.openxmlformats.org/officeDocument/2006/relationships/slideLayout" Target="../slideLayouts/slideLayout216.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wmf"/><Relationship Id="rId1" Type="http://schemas.openxmlformats.org/officeDocument/2006/relationships/slideLayout" Target="../slideLayouts/slideLayout223.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8" name="Slide Number Placeholder 4"/>
          <p:cNvSpPr>
            <a:spLocks noGrp="1"/>
          </p:cNvSpPr>
          <p:nvPr>
            <p:ph type="sldNum" sz="quarter" idx="11"/>
          </p:nvPr>
        </p:nvSpPr>
        <p:spPr/>
        <p:txBody>
          <a:bodyPr/>
          <a:lstStyle/>
          <a:p>
            <a:pPr>
              <a:defRPr/>
            </a:pPr>
            <a:fld id="{37C9B4DE-2EAC-4EF7-AFF0-93F89476A457}" type="slidenum">
              <a:rPr lang="en-US">
                <a:solidFill>
                  <a:srgbClr val="000000"/>
                </a:solidFill>
              </a:rPr>
              <a:pPr>
                <a:defRPr/>
              </a:pPr>
              <a:t>1</a:t>
            </a:fld>
            <a:endParaRPr lang="en-US">
              <a:solidFill>
                <a:srgbClr val="000000"/>
              </a:solidFill>
            </a:endParaRPr>
          </a:p>
        </p:txBody>
      </p:sp>
      <p:sp>
        <p:nvSpPr>
          <p:cNvPr id="859138" name="Rectangle 2"/>
          <p:cNvSpPr>
            <a:spLocks noGrp="1" noChangeArrowheads="1"/>
          </p:cNvSpPr>
          <p:nvPr>
            <p:ph type="title"/>
          </p:nvPr>
        </p:nvSpPr>
        <p:spPr>
          <a:noFill/>
          <a:ln/>
        </p:spPr>
        <p:txBody>
          <a:bodyPr/>
          <a:lstStyle/>
          <a:p>
            <a:endParaRPr lang="en-US"/>
          </a:p>
        </p:txBody>
      </p:sp>
      <p:sp>
        <p:nvSpPr>
          <p:cNvPr id="859139" name="Rectangle 3"/>
          <p:cNvSpPr>
            <a:spLocks noGrp="1" noChangeArrowheads="1"/>
          </p:cNvSpPr>
          <p:nvPr>
            <p:ph type="body" idx="1"/>
          </p:nvPr>
        </p:nvSpPr>
        <p:spPr/>
        <p:txBody>
          <a:bodyPr/>
          <a:lstStyle/>
          <a:p>
            <a:endParaRPr lang="en-US" dirty="0"/>
          </a:p>
        </p:txBody>
      </p:sp>
      <p:pic>
        <p:nvPicPr>
          <p:cNvPr id="859141" name="Picture 5" descr="1011251_01-A4-at-144-dpi"/>
          <p:cNvPicPr>
            <a:picLocks noChangeAspect="1" noChangeArrowheads="1"/>
          </p:cNvPicPr>
          <p:nvPr/>
        </p:nvPicPr>
        <p:blipFill>
          <a:blip r:embed="rId2" cstate="screen">
            <a:lum bright="30000" contrast="24000"/>
          </a:blip>
          <a:srcRect/>
          <a:stretch>
            <a:fillRect/>
          </a:stretch>
        </p:blipFill>
        <p:spPr bwMode="auto">
          <a:xfrm>
            <a:off x="0" y="20447"/>
            <a:ext cx="9144000" cy="6727825"/>
          </a:xfrm>
          <a:prstGeom prst="rect">
            <a:avLst/>
          </a:prstGeom>
          <a:noFill/>
        </p:spPr>
      </p:pic>
      <p:sp>
        <p:nvSpPr>
          <p:cNvPr id="606227" name="Rectangle 19"/>
          <p:cNvSpPr>
            <a:spLocks noGrp="1" noChangeArrowheads="1"/>
          </p:cNvSpPr>
          <p:nvPr>
            <p:ph type="ctrTitle" idx="4294967295"/>
          </p:nvPr>
        </p:nvSpPr>
        <p:spPr>
          <a:xfrm>
            <a:off x="333375" y="0"/>
            <a:ext cx="8648700" cy="1247775"/>
          </a:xfrm>
          <a:solidFill>
            <a:srgbClr val="F4FF5F"/>
          </a:solidFill>
          <a:ln w="57150">
            <a:solidFill>
              <a:schemeClr val="tx1"/>
            </a:solidFill>
          </a:ln>
          <a:effectLst>
            <a:outerShdw dist="107763" dir="18900000" algn="ctr" rotWithShape="0">
              <a:schemeClr val="accent1">
                <a:alpha val="50000"/>
              </a:schemeClr>
            </a:outerShdw>
          </a:effectLst>
        </p:spPr>
        <p:txBody>
          <a:bodyPr wrap="square"/>
          <a:lstStyle/>
          <a:p>
            <a:r>
              <a:rPr lang="en-US" sz="4000" dirty="0">
                <a:effectLst>
                  <a:outerShdw blurRad="38100" dist="38100" dir="2700000" algn="tl">
                    <a:srgbClr val="000000"/>
                  </a:outerShdw>
                </a:effectLst>
              </a:rPr>
              <a:t>‘Little </a:t>
            </a:r>
            <a:r>
              <a:rPr lang="en-US" sz="4000" dirty="0" smtClean="0">
                <a:effectLst>
                  <a:outerShdw blurRad="38100" dist="38100" dir="2700000" algn="tl">
                    <a:srgbClr val="000000"/>
                  </a:outerShdw>
                </a:effectLst>
              </a:rPr>
              <a:t>Bang at Big Collider’</a:t>
            </a:r>
            <a:r>
              <a:rPr lang="en-US" sz="4000" dirty="0">
                <a:effectLst>
                  <a:outerShdw blurRad="38100" dist="38100" dir="2700000" algn="tl">
                    <a:srgbClr val="000000"/>
                  </a:outerShdw>
                </a:effectLst>
              </a:rPr>
              <a:t/>
            </a:r>
            <a:br>
              <a:rPr lang="en-US" sz="4000" dirty="0">
                <a:effectLst>
                  <a:outerShdw blurRad="38100" dist="38100" dir="2700000" algn="tl">
                    <a:srgbClr val="000000"/>
                  </a:outerShdw>
                </a:effectLst>
              </a:rPr>
            </a:br>
            <a:r>
              <a:rPr lang="en-US" sz="4000" dirty="0" smtClean="0">
                <a:solidFill>
                  <a:schemeClr val="hlink"/>
                </a:solidFill>
                <a:effectLst>
                  <a:outerShdw blurRad="38100" dist="38100" dir="2700000" algn="tl">
                    <a:srgbClr val="000000"/>
                  </a:outerShdw>
                </a:effectLst>
              </a:rPr>
              <a:t>Heavy Ion Physics at the LHC</a:t>
            </a:r>
            <a:endParaRPr lang="en-US" sz="4000" dirty="0">
              <a:solidFill>
                <a:srgbClr val="FF7C80"/>
              </a:solidFill>
            </a:endParaRPr>
          </a:p>
        </p:txBody>
      </p:sp>
      <p:sp>
        <p:nvSpPr>
          <p:cNvPr id="9" name="Rectangle 4"/>
          <p:cNvSpPr txBox="1">
            <a:spLocks noChangeArrowheads="1"/>
          </p:cNvSpPr>
          <p:nvPr/>
        </p:nvSpPr>
        <p:spPr bwMode="auto">
          <a:xfrm>
            <a:off x="2461846" y="4800741"/>
            <a:ext cx="6682154" cy="1820396"/>
          </a:xfrm>
          <a:prstGeom prst="rect">
            <a:avLst/>
          </a:prstGeom>
          <a:solidFill>
            <a:schemeClr val="bg1">
              <a:alpha val="81960"/>
            </a:schemeClr>
          </a:solid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90000"/>
              </a:lnSpc>
              <a:spcBef>
                <a:spcPct val="30000"/>
              </a:spcBef>
              <a:spcAft>
                <a:spcPct val="0"/>
              </a:spcAft>
              <a:buClr>
                <a:schemeClr val="hlink"/>
              </a:buClr>
              <a:buSzTx/>
              <a:buFont typeface="Wingdings" pitchFamily="2" charset="2"/>
              <a:buChar char="l"/>
              <a:tabLst>
                <a:tab pos="1614488" algn="l"/>
              </a:tabLst>
              <a:defRPr/>
            </a:pPr>
            <a:r>
              <a:rPr kumimoji="0" lang="en-US" sz="2800" b="1" i="0" u="none" strike="noStrike" kern="0" cap="none" spc="0" normalizeH="0" baseline="0" noProof="0" dirty="0" smtClean="0">
                <a:ln>
                  <a:noFill/>
                </a:ln>
                <a:solidFill>
                  <a:srgbClr val="0000FF"/>
                </a:solidFill>
                <a:effectLst/>
                <a:uLnTx/>
                <a:uFillTx/>
                <a:latin typeface="+mn-lt"/>
                <a:ea typeface="+mn-ea"/>
                <a:cs typeface="+mn-cs"/>
              </a:rPr>
              <a:t>Introduction to Heavy Ion Physics</a:t>
            </a:r>
          </a:p>
          <a:p>
            <a:pPr marL="342900" marR="0" lvl="0" indent="-342900" algn="l" defTabSz="914400" rtl="0" eaLnBrk="1" fontAlgn="base" latinLnBrk="0" hangingPunct="1">
              <a:lnSpc>
                <a:spcPct val="90000"/>
              </a:lnSpc>
              <a:spcBef>
                <a:spcPct val="30000"/>
              </a:spcBef>
              <a:spcAft>
                <a:spcPct val="0"/>
              </a:spcAft>
              <a:buClr>
                <a:schemeClr val="hlink"/>
              </a:buClr>
              <a:buSzTx/>
              <a:buFont typeface="Wingdings" pitchFamily="2" charset="2"/>
              <a:buChar char="l"/>
              <a:tabLst>
                <a:tab pos="1614488" algn="l"/>
              </a:tabLst>
              <a:defRPr/>
            </a:pPr>
            <a:r>
              <a:rPr kumimoji="0" lang="en-US" sz="2800" b="1" i="0" u="none" strike="noStrike" kern="0" cap="none" spc="0" normalizeH="0" baseline="0" noProof="0" dirty="0" smtClean="0">
                <a:ln>
                  <a:noFill/>
                </a:ln>
                <a:solidFill>
                  <a:srgbClr val="0000FF"/>
                </a:solidFill>
                <a:effectLst/>
                <a:uLnTx/>
                <a:uFillTx/>
                <a:latin typeface="+mn-lt"/>
                <a:ea typeface="+mn-ea"/>
                <a:cs typeface="+mn-cs"/>
              </a:rPr>
              <a:t>Results from the LHC Ion Runs</a:t>
            </a:r>
            <a:br>
              <a:rPr kumimoji="0" lang="en-US" sz="2800" b="1" i="0" u="none" strike="noStrike" kern="0" cap="none" spc="0" normalizeH="0" baseline="0" noProof="0" dirty="0" smtClean="0">
                <a:ln>
                  <a:noFill/>
                </a:ln>
                <a:solidFill>
                  <a:srgbClr val="0000FF"/>
                </a:solidFill>
                <a:effectLst/>
                <a:uLnTx/>
                <a:uFillTx/>
                <a:latin typeface="+mn-lt"/>
                <a:ea typeface="+mn-ea"/>
                <a:cs typeface="+mn-cs"/>
              </a:rPr>
            </a:br>
            <a:r>
              <a:rPr kumimoji="0" lang="en-US" b="1" i="0" u="none" strike="noStrike" kern="0" cap="none" spc="0" normalizeH="0" noProof="0" dirty="0" smtClean="0">
                <a:ln>
                  <a:noFill/>
                </a:ln>
                <a:solidFill>
                  <a:schemeClr val="tx1"/>
                </a:solidFill>
                <a:effectLst/>
                <a:uLnTx/>
                <a:uFillTx/>
                <a:latin typeface="+mn-lt"/>
                <a:ea typeface="+mn-ea"/>
                <a:cs typeface="+mn-cs"/>
              </a:rPr>
              <a:t>in the context of previous low energy results</a:t>
            </a:r>
            <a:r>
              <a:rPr lang="en-US" sz="2800" b="1" kern="0" dirty="0" smtClean="0">
                <a:solidFill>
                  <a:schemeClr val="tx1"/>
                </a:solidFill>
                <a:latin typeface="+mn-lt"/>
              </a:rPr>
              <a:t/>
            </a:r>
            <a:br>
              <a:rPr lang="en-US" sz="2800" b="1" kern="0" dirty="0" smtClean="0">
                <a:solidFill>
                  <a:schemeClr val="tx1"/>
                </a:solidFill>
                <a:latin typeface="+mn-lt"/>
              </a:rPr>
            </a:br>
            <a:r>
              <a:rPr kumimoji="0" lang="en-US" b="1" i="0" u="none" strike="noStrike" kern="0" cap="none" spc="0" normalizeH="0" baseline="0" noProof="0" dirty="0" smtClean="0">
                <a:ln>
                  <a:noFill/>
                </a:ln>
                <a:solidFill>
                  <a:schemeClr val="tx1"/>
                </a:solidFill>
                <a:effectLst/>
                <a:uLnTx/>
                <a:uFillTx/>
                <a:latin typeface="+mn-lt"/>
                <a:ea typeface="+mn-ea"/>
                <a:cs typeface="+mn-cs"/>
              </a:rPr>
              <a:t>RHIC</a:t>
            </a:r>
            <a:r>
              <a:rPr kumimoji="0" lang="en-US" i="0" u="none" strike="noStrike" kern="0" cap="none" spc="0" normalizeH="0" baseline="0" noProof="0" dirty="0" smtClean="0">
                <a:ln>
                  <a:noFill/>
                </a:ln>
                <a:solidFill>
                  <a:schemeClr val="tx1"/>
                </a:solidFill>
                <a:effectLst/>
                <a:uLnTx/>
                <a:uFillTx/>
                <a:latin typeface="+mn-lt"/>
                <a:ea typeface="+mn-ea"/>
                <a:cs typeface="+mn-cs"/>
              </a:rPr>
              <a:t>(Brookhaven/US)</a:t>
            </a:r>
            <a:r>
              <a:rPr kumimoji="0" lang="en-US" b="1" i="0" u="none" strike="noStrike" kern="0" cap="none" spc="0" normalizeH="0" baseline="0" noProof="0" dirty="0" smtClean="0">
                <a:ln>
                  <a:noFill/>
                </a:ln>
                <a:solidFill>
                  <a:schemeClr val="tx1"/>
                </a:solidFill>
                <a:effectLst/>
                <a:uLnTx/>
                <a:uFillTx/>
                <a:latin typeface="+mn-lt"/>
                <a:ea typeface="+mn-ea"/>
                <a:cs typeface="+mn-cs"/>
              </a:rPr>
              <a:t>; SPS</a:t>
            </a:r>
            <a:r>
              <a:rPr kumimoji="0" lang="en-US" i="0" u="none" strike="noStrike" kern="0" cap="none" spc="0" normalizeH="0" baseline="0" noProof="0" dirty="0" smtClean="0">
                <a:ln>
                  <a:noFill/>
                </a:ln>
                <a:solidFill>
                  <a:schemeClr val="tx1"/>
                </a:solidFill>
                <a:effectLst/>
                <a:uLnTx/>
                <a:uFillTx/>
                <a:latin typeface="+mn-lt"/>
                <a:ea typeface="+mn-ea"/>
                <a:cs typeface="+mn-cs"/>
              </a:rPr>
              <a:t>(CERN)</a:t>
            </a:r>
          </a:p>
        </p:txBody>
      </p:sp>
    </p:spTree>
    <p:extLst>
      <p:ext uri="{BB962C8B-B14F-4D97-AF65-F5344CB8AC3E}">
        <p14:creationId xmlns:p14="http://schemas.microsoft.com/office/powerpoint/2010/main" val="7297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9AA8E6-BD47-4EA5-8E4B-059D7A0C0225}" type="slidenum">
              <a:rPr lang="en-US" smtClean="0">
                <a:solidFill>
                  <a:srgbClr val="000000"/>
                </a:solidFill>
              </a:rPr>
              <a:pPr>
                <a:defRPr/>
              </a:pPr>
              <a:t>10</a:t>
            </a:fld>
            <a:endParaRPr lang="en-US">
              <a:solidFill>
                <a:srgbClr val="000000"/>
              </a:solidFill>
            </a:endParaRPr>
          </a:p>
        </p:txBody>
      </p:sp>
      <p:pic>
        <p:nvPicPr>
          <p:cNvPr id="686082" name="Picture 2" descr="http://cdsweb.cern.ch/stats/customevent_register?event_id=media_download&amp;arg=CERN-EX-0905066%2001,photo,Large,WEBSTAT_IP&amp;url=http%3A//mediaarchive.cern.ch/MediaArchive/Photo/Public/2009/0905066/0905066_01/0905066_01-A4-at-144-dpi.jpg"/>
          <p:cNvPicPr>
            <a:picLocks noChangeAspect="1" noChangeArrowheads="1"/>
          </p:cNvPicPr>
          <p:nvPr/>
        </p:nvPicPr>
        <p:blipFill>
          <a:blip r:embed="rId2" cstate="screen"/>
          <a:srcRect/>
          <a:stretch>
            <a:fillRect/>
          </a:stretch>
        </p:blipFill>
        <p:spPr bwMode="auto">
          <a:xfrm>
            <a:off x="0" y="0"/>
            <a:ext cx="9144000" cy="6501236"/>
          </a:xfrm>
          <a:prstGeom prst="rect">
            <a:avLst/>
          </a:prstGeom>
          <a:noFill/>
        </p:spPr>
      </p:pic>
      <p:sp>
        <p:nvSpPr>
          <p:cNvPr id="6" name="Rectangle 2"/>
          <p:cNvSpPr txBox="1">
            <a:spLocks noChangeArrowheads="1"/>
          </p:cNvSpPr>
          <p:nvPr/>
        </p:nvSpPr>
        <p:spPr>
          <a:xfrm>
            <a:off x="2800952" y="6272212"/>
            <a:ext cx="3359216" cy="585788"/>
          </a:xfrm>
          <a:prstGeom prst="rect">
            <a:avLst/>
          </a:prstGeom>
          <a:solidFill>
            <a:srgbClr val="FFFF99"/>
          </a:solidFill>
          <a:ln w="60325">
            <a:solidFill>
              <a:schemeClr val="tx1"/>
            </a:solidFill>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mj-lt"/>
                <a:ea typeface="+mj-ea"/>
                <a:cs typeface="+mj-cs"/>
              </a:rPr>
              <a:t>Alice</a:t>
            </a:r>
            <a:endParaRPr kumimoji="0" lang="en-US" sz="36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39" name="Date Placeholder 38"/>
          <p:cNvSpPr>
            <a:spLocks noGrp="1"/>
          </p:cNvSpPr>
          <p:nvPr>
            <p:ph type="dt" sz="half" idx="10"/>
          </p:nvPr>
        </p:nvSpPr>
        <p:spPr/>
        <p:txBody>
          <a:bodyPr/>
          <a:lstStyle/>
          <a:p>
            <a:r>
              <a:rPr lang="en-US" smtClean="0">
                <a:solidFill>
                  <a:srgbClr val="919191"/>
                </a:solidFill>
              </a:rPr>
              <a:t>December 2012 Bad Honnef J. Schukraft</a:t>
            </a:r>
            <a:endParaRPr lang="en-US" dirty="0">
              <a:solidFill>
                <a:srgbClr val="919191"/>
              </a:solidFill>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bwMode="auto">
          <a:xfrm>
            <a:off x="1987550" y="20638"/>
            <a:ext cx="5368925" cy="585787"/>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sz="3200" dirty="0" smtClean="0"/>
              <a:t>Theory Tools</a:t>
            </a:r>
            <a:endParaRPr lang="en-US" sz="3200" dirty="0"/>
          </a:p>
        </p:txBody>
      </p:sp>
      <p:sp>
        <p:nvSpPr>
          <p:cNvPr id="37891" name="Slide Number Placeholder 2"/>
          <p:cNvSpPr>
            <a:spLocks noGrp="1"/>
          </p:cNvSpPr>
          <p:nvPr>
            <p:ph type="sldNum" sz="quarter" idx="10"/>
          </p:nvPr>
        </p:nvSpPr>
        <p:spPr>
          <a:noFill/>
        </p:spPr>
        <p:txBody>
          <a:bodyPr/>
          <a:lstStyle/>
          <a:p>
            <a:fld id="{06760777-2D9C-48BC-AF99-CD91FCFA6A20}" type="slidenum">
              <a:rPr lang="en-US" smtClean="0"/>
              <a:pPr/>
              <a:t>11</a:t>
            </a:fld>
            <a:endParaRPr lang="en-US" smtClean="0"/>
          </a:p>
        </p:txBody>
      </p:sp>
      <p:grpSp>
        <p:nvGrpSpPr>
          <p:cNvPr id="2" name="Group 16"/>
          <p:cNvGrpSpPr>
            <a:grpSpLocks/>
          </p:cNvGrpSpPr>
          <p:nvPr/>
        </p:nvGrpSpPr>
        <p:grpSpPr bwMode="auto">
          <a:xfrm>
            <a:off x="4724400" y="455613"/>
            <a:ext cx="4419600" cy="3386137"/>
            <a:chOff x="2976" y="303"/>
            <a:chExt cx="2784" cy="2133"/>
          </a:xfrm>
        </p:grpSpPr>
        <p:pic>
          <p:nvPicPr>
            <p:cNvPr id="37900" name="Picture 13"/>
            <p:cNvPicPr>
              <a:picLocks noChangeAspect="1" noChangeArrowheads="1"/>
            </p:cNvPicPr>
            <p:nvPr/>
          </p:nvPicPr>
          <p:blipFill>
            <a:blip r:embed="rId3" cstate="print"/>
            <a:srcRect/>
            <a:stretch>
              <a:fillRect/>
            </a:stretch>
          </p:blipFill>
          <p:spPr bwMode="auto">
            <a:xfrm>
              <a:off x="2976" y="303"/>
              <a:ext cx="2784" cy="2133"/>
            </a:xfrm>
            <a:prstGeom prst="rect">
              <a:avLst/>
            </a:prstGeom>
            <a:noFill/>
            <a:ln w="9525" algn="ctr">
              <a:noFill/>
              <a:miter lim="800000"/>
              <a:headEnd/>
              <a:tailEnd/>
            </a:ln>
          </p:spPr>
        </p:pic>
        <p:sp>
          <p:nvSpPr>
            <p:cNvPr id="37901" name="Text Box 7"/>
            <p:cNvSpPr txBox="1">
              <a:spLocks noChangeArrowheads="1"/>
            </p:cNvSpPr>
            <p:nvPr/>
          </p:nvSpPr>
          <p:spPr bwMode="auto">
            <a:xfrm>
              <a:off x="3778" y="1663"/>
              <a:ext cx="873" cy="497"/>
            </a:xfrm>
            <a:prstGeom prst="rect">
              <a:avLst/>
            </a:prstGeom>
            <a:solidFill>
              <a:srgbClr val="FFFF99"/>
            </a:solidFill>
            <a:ln w="12700">
              <a:solidFill>
                <a:srgbClr val="FF00FF"/>
              </a:solidFill>
              <a:miter lim="800000"/>
              <a:headEnd/>
              <a:tailEnd/>
            </a:ln>
          </p:spPr>
          <p:txBody>
            <a:bodyPr wrap="none" lIns="92075" tIns="46038" rIns="92075" bIns="46038">
              <a:spAutoFit/>
            </a:bodyPr>
            <a:lstStyle/>
            <a:p>
              <a:pPr>
                <a:lnSpc>
                  <a:spcPct val="80000"/>
                </a:lnSpc>
                <a:spcBef>
                  <a:spcPct val="20000"/>
                </a:spcBef>
                <a:buClrTx/>
                <a:buFontTx/>
                <a:buNone/>
              </a:pPr>
              <a:r>
                <a:rPr lang="en-US" sz="1600" b="1" smtClean="0">
                  <a:solidFill>
                    <a:srgbClr val="FC0128"/>
                  </a:solidFill>
                  <a:latin typeface="Times New Roman" pitchFamily="18" charset="0"/>
                </a:rPr>
                <a:t>T</a:t>
              </a:r>
              <a:r>
                <a:rPr lang="en-US" sz="1600" b="1" baseline="-25000" smtClean="0">
                  <a:solidFill>
                    <a:srgbClr val="FC0128"/>
                  </a:solidFill>
                  <a:latin typeface="Times New Roman" pitchFamily="18" charset="0"/>
                </a:rPr>
                <a:t>c</a:t>
              </a:r>
              <a:r>
                <a:rPr lang="en-US" sz="1600" b="1" smtClean="0">
                  <a:solidFill>
                    <a:srgbClr val="FC0128"/>
                  </a:solidFill>
                  <a:latin typeface="Times New Roman" pitchFamily="18" charset="0"/>
                </a:rPr>
                <a:t> ~ 180 MeV</a:t>
              </a:r>
            </a:p>
            <a:p>
              <a:pPr>
                <a:lnSpc>
                  <a:spcPct val="80000"/>
                </a:lnSpc>
                <a:spcBef>
                  <a:spcPct val="20000"/>
                </a:spcBef>
                <a:buClrTx/>
                <a:buFontTx/>
                <a:buNone/>
              </a:pPr>
              <a:r>
                <a:rPr lang="en-US" sz="1600" b="1" smtClean="0">
                  <a:solidFill>
                    <a:srgbClr val="FC0128"/>
                  </a:solidFill>
                  <a:latin typeface="Symbol" pitchFamily="18" charset="2"/>
                </a:rPr>
                <a:t>e</a:t>
              </a:r>
              <a:r>
                <a:rPr lang="en-US" sz="1600" b="1" baseline="-25000" smtClean="0">
                  <a:solidFill>
                    <a:srgbClr val="FC0128"/>
                  </a:solidFill>
                  <a:latin typeface="Times New Roman" pitchFamily="18" charset="0"/>
                </a:rPr>
                <a:t>c</a:t>
              </a:r>
              <a:r>
                <a:rPr lang="en-US" sz="1600" b="1" smtClean="0">
                  <a:solidFill>
                    <a:srgbClr val="FC0128"/>
                  </a:solidFill>
                  <a:latin typeface="Times New Roman" pitchFamily="18" charset="0"/>
                </a:rPr>
                <a:t> ~ 6 T</a:t>
              </a:r>
              <a:r>
                <a:rPr lang="en-US" sz="1600" b="1" baseline="-25000" smtClean="0">
                  <a:solidFill>
                    <a:srgbClr val="FC0128"/>
                  </a:solidFill>
                  <a:latin typeface="Times New Roman" pitchFamily="18" charset="0"/>
                </a:rPr>
                <a:t>c</a:t>
              </a:r>
              <a:r>
                <a:rPr lang="en-US" sz="1600" b="1" baseline="30000" smtClean="0">
                  <a:solidFill>
                    <a:srgbClr val="FC0128"/>
                  </a:solidFill>
                  <a:latin typeface="Times New Roman" pitchFamily="18" charset="0"/>
                </a:rPr>
                <a:t>4</a:t>
              </a:r>
              <a:endParaRPr lang="en-US" sz="1600" b="1" smtClean="0">
                <a:solidFill>
                  <a:srgbClr val="FC0128"/>
                </a:solidFill>
                <a:latin typeface="Times New Roman" pitchFamily="18" charset="0"/>
              </a:endParaRPr>
            </a:p>
            <a:p>
              <a:pPr>
                <a:lnSpc>
                  <a:spcPct val="80000"/>
                </a:lnSpc>
                <a:spcBef>
                  <a:spcPct val="20000"/>
                </a:spcBef>
                <a:buClrTx/>
                <a:buFontTx/>
                <a:buNone/>
              </a:pPr>
              <a:r>
                <a:rPr lang="en-US" sz="1600" b="1" smtClean="0">
                  <a:solidFill>
                    <a:srgbClr val="FC0128"/>
                  </a:solidFill>
                  <a:latin typeface="Times New Roman" pitchFamily="18" charset="0"/>
                </a:rPr>
                <a:t>(</a:t>
              </a:r>
              <a:r>
                <a:rPr lang="en-US" sz="1600" b="1" smtClean="0">
                  <a:solidFill>
                    <a:srgbClr val="FC0128"/>
                  </a:solidFill>
                  <a:latin typeface="Symbol" pitchFamily="18" charset="2"/>
                </a:rPr>
                <a:t>e</a:t>
              </a:r>
              <a:r>
                <a:rPr lang="en-US" sz="1600" b="1" smtClean="0">
                  <a:solidFill>
                    <a:srgbClr val="FC0128"/>
                  </a:solidFill>
                  <a:latin typeface="Times New Roman" pitchFamily="18" charset="0"/>
                </a:rPr>
                <a:t>-3P) </a:t>
              </a:r>
              <a:r>
                <a:rPr lang="en-US" sz="1600" b="1" smtClean="0">
                  <a:solidFill>
                    <a:srgbClr val="FC0128"/>
                  </a:solidFill>
                  <a:latin typeface="Symbol" pitchFamily="18" charset="2"/>
                </a:rPr>
                <a:t>¹ </a:t>
              </a:r>
              <a:r>
                <a:rPr lang="en-US" sz="1600" b="1" smtClean="0">
                  <a:solidFill>
                    <a:srgbClr val="FC0128"/>
                  </a:solidFill>
                  <a:latin typeface="Times New Roman" pitchFamily="18" charset="0"/>
                </a:rPr>
                <a:t>0</a:t>
              </a:r>
            </a:p>
          </p:txBody>
        </p:sp>
      </p:grpSp>
      <p:grpSp>
        <p:nvGrpSpPr>
          <p:cNvPr id="3" name="Group 20"/>
          <p:cNvGrpSpPr>
            <a:grpSpLocks/>
          </p:cNvGrpSpPr>
          <p:nvPr/>
        </p:nvGrpSpPr>
        <p:grpSpPr bwMode="auto">
          <a:xfrm>
            <a:off x="4283075" y="3444875"/>
            <a:ext cx="4860925" cy="3413125"/>
            <a:chOff x="2698" y="2170"/>
            <a:chExt cx="3062" cy="2150"/>
          </a:xfrm>
        </p:grpSpPr>
        <p:pic>
          <p:nvPicPr>
            <p:cNvPr id="37898"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2066" r="31059"/>
            <a:stretch>
              <a:fillRect/>
            </a:stretch>
          </p:blipFill>
          <p:spPr bwMode="auto">
            <a:xfrm>
              <a:off x="2698" y="2170"/>
              <a:ext cx="3062" cy="2150"/>
            </a:xfrm>
            <a:prstGeom prst="rect">
              <a:avLst/>
            </a:prstGeom>
            <a:noFill/>
            <a:ln w="9525">
              <a:noFill/>
              <a:miter lim="800000"/>
              <a:headEnd/>
              <a:tailEnd/>
            </a:ln>
          </p:spPr>
        </p:pic>
        <p:sp>
          <p:nvSpPr>
            <p:cNvPr id="37899" name="Text Box 19"/>
            <p:cNvSpPr txBox="1">
              <a:spLocks noChangeArrowheads="1"/>
            </p:cNvSpPr>
            <p:nvPr/>
          </p:nvSpPr>
          <p:spPr bwMode="auto">
            <a:xfrm>
              <a:off x="4688" y="2778"/>
              <a:ext cx="873" cy="343"/>
            </a:xfrm>
            <a:prstGeom prst="rect">
              <a:avLst/>
            </a:prstGeom>
            <a:solidFill>
              <a:srgbClr val="FFFF99"/>
            </a:solidFill>
            <a:ln w="12700">
              <a:solidFill>
                <a:srgbClr val="FF00FF"/>
              </a:solidFill>
              <a:miter lim="800000"/>
              <a:headEnd/>
              <a:tailEnd/>
            </a:ln>
          </p:spPr>
          <p:txBody>
            <a:bodyPr wrap="none" lIns="92075" tIns="46038" rIns="92075" bIns="46038">
              <a:spAutoFit/>
            </a:bodyPr>
            <a:lstStyle/>
            <a:p>
              <a:pPr>
                <a:lnSpc>
                  <a:spcPct val="80000"/>
                </a:lnSpc>
                <a:spcBef>
                  <a:spcPct val="20000"/>
                </a:spcBef>
                <a:buClrTx/>
                <a:buFontTx/>
                <a:buNone/>
              </a:pPr>
              <a:r>
                <a:rPr lang="en-US" sz="1600" b="1" smtClean="0">
                  <a:solidFill>
                    <a:srgbClr val="FC0128"/>
                  </a:solidFill>
                  <a:latin typeface="Times New Roman" pitchFamily="18" charset="0"/>
                </a:rPr>
                <a:t>T</a:t>
              </a:r>
              <a:r>
                <a:rPr lang="en-US" sz="1600" b="1" baseline="-25000" smtClean="0">
                  <a:solidFill>
                    <a:srgbClr val="FC0128"/>
                  </a:solidFill>
                  <a:latin typeface="Times New Roman" pitchFamily="18" charset="0"/>
                </a:rPr>
                <a:t>c</a:t>
              </a:r>
              <a:r>
                <a:rPr lang="en-US" sz="1600" b="1" smtClean="0">
                  <a:solidFill>
                    <a:srgbClr val="FC0128"/>
                  </a:solidFill>
                  <a:latin typeface="Times New Roman" pitchFamily="18" charset="0"/>
                </a:rPr>
                <a:t> ~ 176 MeV</a:t>
              </a:r>
            </a:p>
            <a:p>
              <a:pPr>
                <a:lnSpc>
                  <a:spcPct val="80000"/>
                </a:lnSpc>
                <a:spcBef>
                  <a:spcPct val="20000"/>
                </a:spcBef>
                <a:buClrTx/>
                <a:buFontTx/>
                <a:buNone/>
              </a:pPr>
              <a:r>
                <a:rPr lang="en-US" sz="1600" b="1" smtClean="0">
                  <a:solidFill>
                    <a:srgbClr val="FC0128"/>
                  </a:solidFill>
                  <a:latin typeface="Symbol" pitchFamily="18" charset="2"/>
                </a:rPr>
                <a:t>m</a:t>
              </a:r>
              <a:r>
                <a:rPr lang="en-US" sz="1600" b="1" baseline="-25000" smtClean="0">
                  <a:solidFill>
                    <a:srgbClr val="FC0128"/>
                  </a:solidFill>
                  <a:latin typeface="Times New Roman" pitchFamily="18" charset="0"/>
                </a:rPr>
                <a:t>c</a:t>
              </a:r>
              <a:r>
                <a:rPr lang="en-US" sz="1600" b="1" smtClean="0">
                  <a:solidFill>
                    <a:srgbClr val="FC0128"/>
                  </a:solidFill>
                  <a:latin typeface="Times New Roman" pitchFamily="18" charset="0"/>
                </a:rPr>
                <a:t> =41 MeV</a:t>
              </a:r>
            </a:p>
          </p:txBody>
        </p:sp>
      </p:grpSp>
      <p:pic>
        <p:nvPicPr>
          <p:cNvPr id="486421" name="Picture 21"/>
          <p:cNvPicPr>
            <a:picLocks noChangeAspect="1" noChangeArrowheads="1"/>
          </p:cNvPicPr>
          <p:nvPr/>
        </p:nvPicPr>
        <p:blipFill>
          <a:blip r:embed="rId5" cstate="print"/>
          <a:srcRect/>
          <a:stretch>
            <a:fillRect/>
          </a:stretch>
        </p:blipFill>
        <p:spPr bwMode="auto">
          <a:xfrm>
            <a:off x="4562475" y="3240088"/>
            <a:ext cx="4581525" cy="1273175"/>
          </a:xfrm>
          <a:prstGeom prst="rect">
            <a:avLst/>
          </a:prstGeom>
          <a:noFill/>
          <a:ln w="19050">
            <a:solidFill>
              <a:schemeClr val="hlink"/>
            </a:solidFill>
            <a:miter lim="800000"/>
            <a:headEnd/>
            <a:tailEnd/>
          </a:ln>
        </p:spPr>
      </p:pic>
      <p:pic>
        <p:nvPicPr>
          <p:cNvPr id="486422" name="Picture 22" descr="black hol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3763" y="3687763"/>
            <a:ext cx="3170237" cy="3170237"/>
          </a:xfrm>
          <a:prstGeom prst="rect">
            <a:avLst/>
          </a:prstGeom>
          <a:noFill/>
          <a:ln w="9525">
            <a:noFill/>
            <a:miter lim="800000"/>
            <a:headEnd/>
            <a:tailEnd/>
          </a:ln>
        </p:spPr>
      </p:pic>
      <p:sp>
        <p:nvSpPr>
          <p:cNvPr id="486406" name="Rectangle 6"/>
          <p:cNvSpPr>
            <a:spLocks noChangeArrowheads="1"/>
          </p:cNvSpPr>
          <p:nvPr/>
        </p:nvSpPr>
        <p:spPr bwMode="auto">
          <a:xfrm>
            <a:off x="0" y="404813"/>
            <a:ext cx="6315075" cy="6453187"/>
          </a:xfrm>
          <a:prstGeom prst="rect">
            <a:avLst/>
          </a:prstGeom>
          <a:noFill/>
          <a:ln w="9525">
            <a:noFill/>
            <a:miter lim="800000"/>
            <a:headEnd/>
            <a:tailEnd/>
          </a:ln>
        </p:spPr>
        <p:txBody>
          <a:bodyPr lIns="92075" tIns="46038" rIns="92075" bIns="46038"/>
          <a:lstStyle/>
          <a:p>
            <a:pPr marL="92075" indent="-92075" algn="l" eaLnBrk="1" hangingPunct="1">
              <a:buClr>
                <a:srgbClr val="FC0128"/>
              </a:buClr>
              <a:buFont typeface="Wingdings" pitchFamily="2" charset="2"/>
              <a:buChar char="l"/>
            </a:pPr>
            <a:r>
              <a:rPr lang="en-US" sz="2400" b="1" dirty="0" smtClean="0"/>
              <a:t> </a:t>
            </a:r>
            <a:r>
              <a:rPr lang="en-US" sz="2400" b="1" u="sng" dirty="0" smtClean="0"/>
              <a:t>Lattice QCD</a:t>
            </a:r>
            <a:endParaRPr lang="en-US" sz="2400" b="1" dirty="0" smtClean="0"/>
          </a:p>
          <a:p>
            <a:pPr marL="271463" lvl="1" algn="l" eaLnBrk="1" hangingPunct="1">
              <a:buClr>
                <a:srgbClr val="FC0128"/>
              </a:buClr>
              <a:buFont typeface="Wingdings" pitchFamily="2" charset="2"/>
              <a:buChar char="ð"/>
            </a:pPr>
            <a:r>
              <a:rPr lang="en-US" dirty="0" smtClean="0">
                <a:solidFill>
                  <a:srgbClr val="000000"/>
                </a:solidFill>
              </a:rPr>
              <a:t> ideal for thermodynamics(static), </a:t>
            </a:r>
            <a:r>
              <a:rPr lang="en-US" dirty="0" err="1" smtClean="0">
                <a:solidFill>
                  <a:srgbClr val="000000"/>
                </a:solidFill>
              </a:rPr>
              <a:t>EoS</a:t>
            </a:r>
            <a:r>
              <a:rPr lang="en-US" dirty="0" smtClean="0">
                <a:solidFill>
                  <a:srgbClr val="000000"/>
                </a:solidFill>
              </a:rPr>
              <a:t>, </a:t>
            </a:r>
            <a:r>
              <a:rPr lang="en-US" dirty="0" err="1" smtClean="0">
                <a:solidFill>
                  <a:srgbClr val="000000"/>
                </a:solidFill>
              </a:rPr>
              <a:t>T</a:t>
            </a:r>
            <a:r>
              <a:rPr lang="en-US" baseline="-25000" dirty="0" err="1" smtClean="0">
                <a:solidFill>
                  <a:srgbClr val="000000"/>
                </a:solidFill>
              </a:rPr>
              <a:t>c</a:t>
            </a:r>
            <a:endParaRPr lang="en-US" baseline="-25000" dirty="0" smtClean="0">
              <a:solidFill>
                <a:srgbClr val="000000"/>
              </a:solidFill>
            </a:endParaRPr>
          </a:p>
          <a:p>
            <a:pPr marL="271463" lvl="1" algn="l" eaLnBrk="1" hangingPunct="1">
              <a:buClr>
                <a:srgbClr val="FC0128"/>
              </a:buClr>
            </a:pPr>
            <a:endParaRPr lang="en-US" dirty="0" smtClean="0">
              <a:solidFill>
                <a:srgbClr val="00AE00"/>
              </a:solidFill>
            </a:endParaRPr>
          </a:p>
          <a:p>
            <a:pPr marL="92075" indent="-92075" algn="l" eaLnBrk="1" hangingPunct="1">
              <a:buClr>
                <a:srgbClr val="FC0128"/>
              </a:buClr>
              <a:buFont typeface="Wingdings" pitchFamily="2" charset="2"/>
              <a:buChar char="l"/>
            </a:pPr>
            <a:r>
              <a:rPr lang="en-US" sz="2400" b="1" dirty="0" smtClean="0"/>
              <a:t> </a:t>
            </a:r>
            <a:r>
              <a:rPr lang="en-US" sz="2400" b="1" u="sng" dirty="0" smtClean="0"/>
              <a:t>Pert. QCD</a:t>
            </a:r>
            <a:endParaRPr lang="en-US" sz="2400" u="sng" dirty="0" smtClean="0">
              <a:solidFill>
                <a:srgbClr val="FC0128"/>
              </a:solidFill>
            </a:endParaRPr>
          </a:p>
          <a:p>
            <a:pPr marL="271463" lvl="1" algn="l" eaLnBrk="1" hangingPunct="1">
              <a:buClr>
                <a:srgbClr val="FC0128"/>
              </a:buClr>
              <a:buFont typeface="Wingdings" pitchFamily="2" charset="2"/>
              <a:buChar char="ð"/>
            </a:pPr>
            <a:r>
              <a:rPr lang="en-US" b="1" dirty="0" smtClean="0">
                <a:solidFill>
                  <a:srgbClr val="FC0128"/>
                </a:solidFill>
              </a:rPr>
              <a:t> </a:t>
            </a:r>
            <a:r>
              <a:rPr lang="en-US" dirty="0" smtClean="0">
                <a:solidFill>
                  <a:srgbClr val="000000"/>
                </a:solidFill>
              </a:rPr>
              <a:t>cross sections, dynamical coefficients</a:t>
            </a:r>
          </a:p>
          <a:p>
            <a:pPr marL="271463" lvl="1" algn="l" eaLnBrk="1" hangingPunct="1">
              <a:buClr>
                <a:srgbClr val="FC0128"/>
              </a:buClr>
            </a:pPr>
            <a:endParaRPr lang="en-US" dirty="0" smtClean="0">
              <a:solidFill>
                <a:srgbClr val="00AE00"/>
              </a:solidFill>
            </a:endParaRPr>
          </a:p>
          <a:p>
            <a:pPr marL="92075" indent="-92075" algn="l" eaLnBrk="1" hangingPunct="1">
              <a:buClr>
                <a:srgbClr val="FC0128"/>
              </a:buClr>
              <a:buFont typeface="Wingdings" pitchFamily="2" charset="2"/>
              <a:buChar char="l"/>
            </a:pPr>
            <a:r>
              <a:rPr lang="en-US" sz="2400" b="1" dirty="0" smtClean="0"/>
              <a:t> </a:t>
            </a:r>
            <a:r>
              <a:rPr lang="en-US" sz="2400" b="1" u="sng" dirty="0" smtClean="0"/>
              <a:t>Phenomenology</a:t>
            </a:r>
          </a:p>
          <a:p>
            <a:pPr marL="271463" lvl="1" algn="l" eaLnBrk="1" hangingPunct="1">
              <a:buClr>
                <a:srgbClr val="FC0128"/>
              </a:buClr>
              <a:buFont typeface="Wingdings" pitchFamily="2" charset="2"/>
              <a:buChar char="ð"/>
            </a:pPr>
            <a:r>
              <a:rPr lang="en-US" dirty="0" smtClean="0">
                <a:solidFill>
                  <a:srgbClr val="000000"/>
                </a:solidFill>
              </a:rPr>
              <a:t> hydrodynamics, thermal models</a:t>
            </a:r>
          </a:p>
          <a:p>
            <a:pPr marL="271463" lvl="1" algn="l" eaLnBrk="1" hangingPunct="1">
              <a:buClr>
                <a:srgbClr val="FC0128"/>
              </a:buClr>
              <a:buFont typeface="Wingdings" pitchFamily="2" charset="2"/>
              <a:buChar char="ð"/>
            </a:pPr>
            <a:r>
              <a:rPr lang="en-US" dirty="0" smtClean="0">
                <a:solidFill>
                  <a:srgbClr val="000000"/>
                </a:solidFill>
              </a:rPr>
              <a:t> event generators (</a:t>
            </a:r>
            <a:r>
              <a:rPr lang="en-US" dirty="0" err="1" smtClean="0">
                <a:solidFill>
                  <a:srgbClr val="000000"/>
                </a:solidFill>
              </a:rPr>
              <a:t>Phytia</a:t>
            </a:r>
            <a:r>
              <a:rPr lang="en-US" dirty="0" smtClean="0">
                <a:solidFill>
                  <a:srgbClr val="000000"/>
                </a:solidFill>
              </a:rPr>
              <a:t>, </a:t>
            </a:r>
            <a:r>
              <a:rPr lang="en-US" dirty="0" err="1" smtClean="0">
                <a:solidFill>
                  <a:srgbClr val="000000"/>
                </a:solidFill>
              </a:rPr>
              <a:t>Hijing</a:t>
            </a:r>
            <a:r>
              <a:rPr lang="en-US" dirty="0" smtClean="0">
                <a:solidFill>
                  <a:srgbClr val="000000"/>
                </a:solidFill>
              </a:rPr>
              <a:t>, ..)</a:t>
            </a:r>
          </a:p>
          <a:p>
            <a:pPr marL="271463" lvl="1" algn="l" eaLnBrk="1" hangingPunct="1">
              <a:buClr>
                <a:srgbClr val="FC0128"/>
              </a:buClr>
            </a:pPr>
            <a:endParaRPr lang="en-US" dirty="0" smtClean="0">
              <a:solidFill>
                <a:srgbClr val="00AE00"/>
              </a:solidFill>
            </a:endParaRPr>
          </a:p>
          <a:p>
            <a:pPr marL="92075" indent="-92075" algn="l" eaLnBrk="1" hangingPunct="1">
              <a:buClr>
                <a:srgbClr val="FC0128"/>
              </a:buClr>
              <a:buFont typeface="Wingdings" pitchFamily="2" charset="2"/>
              <a:buChar char="l"/>
            </a:pPr>
            <a:r>
              <a:rPr lang="en-US" sz="2400" b="1" dirty="0" smtClean="0"/>
              <a:t> </a:t>
            </a:r>
            <a:r>
              <a:rPr lang="en-US" sz="2400" b="1" u="sng" dirty="0" smtClean="0"/>
              <a:t>Duality: </a:t>
            </a:r>
            <a:r>
              <a:rPr lang="en-US" sz="2400" b="1" u="sng" dirty="0" err="1" smtClean="0"/>
              <a:t>AdS</a:t>
            </a:r>
            <a:r>
              <a:rPr lang="en-US" sz="2400" b="1" u="sng" dirty="0" smtClean="0"/>
              <a:t>/CFT</a:t>
            </a:r>
          </a:p>
          <a:p>
            <a:pPr marL="271463" lvl="1" algn="l" eaLnBrk="1" hangingPunct="1">
              <a:buClr>
                <a:srgbClr val="FC0128"/>
              </a:buClr>
              <a:buFont typeface="Wingdings" pitchFamily="2" charset="2"/>
              <a:buChar char="ð"/>
            </a:pPr>
            <a:r>
              <a:rPr lang="en-US" dirty="0" smtClean="0">
                <a:solidFill>
                  <a:srgbClr val="000000"/>
                </a:solidFill>
              </a:rPr>
              <a:t> 4D gauge theory equivalent to </a:t>
            </a:r>
            <a:r>
              <a:rPr lang="en-US" dirty="0" err="1" smtClean="0">
                <a:solidFill>
                  <a:srgbClr val="000000"/>
                </a:solidFill>
              </a:rPr>
              <a:t>SuSY</a:t>
            </a:r>
            <a:r>
              <a:rPr lang="en-US" dirty="0" smtClean="0">
                <a:solidFill>
                  <a:srgbClr val="000000"/>
                </a:solidFill>
              </a:rPr>
              <a:t> YM in 5D</a:t>
            </a:r>
          </a:p>
          <a:p>
            <a:pPr marL="271463" lvl="1" algn="l" eaLnBrk="1" hangingPunct="1">
              <a:buClr>
                <a:srgbClr val="FC0128"/>
              </a:buClr>
              <a:buFont typeface="Wingdings" pitchFamily="2" charset="2"/>
              <a:buChar char="ð"/>
            </a:pPr>
            <a:r>
              <a:rPr lang="en-US" dirty="0" smtClean="0">
                <a:solidFill>
                  <a:srgbClr val="000000"/>
                </a:solidFill>
              </a:rPr>
              <a:t> strong coupling =&gt; reduced to class. gravity</a:t>
            </a:r>
            <a:endParaRPr lang="en-US" dirty="0" smtClean="0">
              <a:solidFill>
                <a:srgbClr val="00AE00"/>
              </a:solidFill>
            </a:endParaRPr>
          </a:p>
          <a:p>
            <a:pPr marL="271463" lvl="1" algn="l" eaLnBrk="1" hangingPunct="1">
              <a:buClr>
                <a:srgbClr val="FC0128"/>
              </a:buClr>
              <a:buFont typeface="Wingdings" pitchFamily="2" charset="2"/>
              <a:buChar char="ð"/>
            </a:pPr>
            <a:r>
              <a:rPr lang="en-US" dirty="0" smtClean="0">
                <a:solidFill>
                  <a:srgbClr val="000000"/>
                </a:solidFill>
              </a:rPr>
              <a:t> remarkable results: </a:t>
            </a:r>
            <a:r>
              <a:rPr lang="en-US" dirty="0" smtClean="0">
                <a:solidFill>
                  <a:srgbClr val="000000"/>
                </a:solidFill>
                <a:latin typeface="Symbol" pitchFamily="18" charset="2"/>
              </a:rPr>
              <a:t>h</a:t>
            </a:r>
            <a:r>
              <a:rPr lang="en-US" dirty="0" smtClean="0">
                <a:solidFill>
                  <a:srgbClr val="000000"/>
                </a:solidFill>
              </a:rPr>
              <a:t>/s = 1/4</a:t>
            </a:r>
            <a:r>
              <a:rPr lang="en-US" dirty="0" smtClean="0">
                <a:solidFill>
                  <a:srgbClr val="000000"/>
                </a:solidFill>
                <a:latin typeface="Symbol" pitchFamily="18" charset="2"/>
              </a:rPr>
              <a:t>p</a:t>
            </a:r>
            <a:r>
              <a:rPr lang="en-US" dirty="0" smtClean="0">
                <a:solidFill>
                  <a:srgbClr val="000000"/>
                </a:solidFill>
              </a:rPr>
              <a:t>; </a:t>
            </a:r>
            <a:r>
              <a:rPr lang="en-US" dirty="0" smtClean="0">
                <a:solidFill>
                  <a:srgbClr val="000000"/>
                </a:solidFill>
                <a:latin typeface="Symbol" pitchFamily="18" charset="2"/>
              </a:rPr>
              <a:t>e</a:t>
            </a:r>
            <a:r>
              <a:rPr lang="en-US" dirty="0" smtClean="0">
                <a:solidFill>
                  <a:srgbClr val="000000"/>
                </a:solidFill>
              </a:rPr>
              <a:t>(</a:t>
            </a:r>
            <a:r>
              <a:rPr lang="en-US" dirty="0" smtClean="0">
                <a:solidFill>
                  <a:srgbClr val="000000"/>
                </a:solidFill>
                <a:latin typeface="Symbol" pitchFamily="18" charset="2"/>
              </a:rPr>
              <a:t>l</a:t>
            </a:r>
            <a:r>
              <a:rPr lang="en-US" baseline="-25000" dirty="0" smtClean="0">
                <a:solidFill>
                  <a:srgbClr val="000000"/>
                </a:solidFill>
                <a:latin typeface="Symbol" pitchFamily="18" charset="2"/>
              </a:rPr>
              <a:t>¥</a:t>
            </a:r>
            <a:r>
              <a:rPr lang="en-US" dirty="0" smtClean="0">
                <a:solidFill>
                  <a:srgbClr val="000000"/>
                </a:solidFill>
              </a:rPr>
              <a:t>)/</a:t>
            </a:r>
            <a:r>
              <a:rPr lang="en-US" dirty="0" smtClean="0">
                <a:solidFill>
                  <a:srgbClr val="000000"/>
                </a:solidFill>
                <a:latin typeface="Symbol" pitchFamily="18" charset="2"/>
              </a:rPr>
              <a:t>e</a:t>
            </a:r>
            <a:r>
              <a:rPr lang="en-US" dirty="0" smtClean="0">
                <a:solidFill>
                  <a:srgbClr val="000000"/>
                </a:solidFill>
              </a:rPr>
              <a:t>(</a:t>
            </a:r>
            <a:r>
              <a:rPr lang="en-US" dirty="0" smtClean="0">
                <a:solidFill>
                  <a:srgbClr val="000000"/>
                </a:solidFill>
                <a:latin typeface="Symbol" pitchFamily="18" charset="2"/>
              </a:rPr>
              <a:t>l</a:t>
            </a:r>
            <a:r>
              <a:rPr lang="en-US" baseline="-25000" dirty="0" smtClean="0">
                <a:solidFill>
                  <a:srgbClr val="000000"/>
                </a:solidFill>
              </a:rPr>
              <a:t>0</a:t>
            </a:r>
            <a:r>
              <a:rPr lang="en-US" dirty="0" smtClean="0">
                <a:solidFill>
                  <a:srgbClr val="000000"/>
                </a:solidFill>
              </a:rPr>
              <a:t>)=3/4; ..</a:t>
            </a:r>
            <a:endParaRPr lang="en-US" b="1" dirty="0" smtClean="0"/>
          </a:p>
          <a:p>
            <a:pPr marL="92075" indent="-92075" algn="l" eaLnBrk="1" hangingPunct="1">
              <a:buClr>
                <a:srgbClr val="FC0128"/>
              </a:buClr>
              <a:buFont typeface="Wingdings" pitchFamily="2" charset="2"/>
              <a:buChar char="l"/>
            </a:pPr>
            <a:r>
              <a:rPr lang="en-US" sz="2400" b="1" dirty="0" smtClean="0"/>
              <a:t> </a:t>
            </a:r>
            <a:r>
              <a:rPr lang="en-US" sz="2400" b="1" u="sng" dirty="0" smtClean="0"/>
              <a:t>Color Glass Condensate </a:t>
            </a:r>
          </a:p>
          <a:p>
            <a:pPr marL="271463" lvl="1" algn="l" eaLnBrk="1" hangingPunct="1">
              <a:buClr>
                <a:srgbClr val="FC0128"/>
              </a:buClr>
              <a:buFont typeface="Wingdings" pitchFamily="2" charset="2"/>
              <a:buChar char="ð"/>
            </a:pPr>
            <a:r>
              <a:rPr lang="en-US" dirty="0" smtClean="0">
                <a:solidFill>
                  <a:srgbClr val="000000"/>
                </a:solidFill>
              </a:rPr>
              <a:t> initial state: </a:t>
            </a:r>
            <a:r>
              <a:rPr lang="en-US" dirty="0" err="1" smtClean="0">
                <a:solidFill>
                  <a:srgbClr val="000000"/>
                </a:solidFill>
              </a:rPr>
              <a:t>classsical</a:t>
            </a:r>
            <a:r>
              <a:rPr lang="en-US" dirty="0" smtClean="0">
                <a:solidFill>
                  <a:srgbClr val="000000"/>
                </a:solidFill>
              </a:rPr>
              <a:t> FT in high density limit</a:t>
            </a:r>
          </a:p>
          <a:p>
            <a:pPr marL="271463" lvl="1" algn="l" eaLnBrk="1" hangingPunct="1">
              <a:buClr>
                <a:srgbClr val="FC0128"/>
              </a:buClr>
              <a:buFont typeface="Wingdings" pitchFamily="2" charset="2"/>
              <a:buChar char="ð"/>
            </a:pPr>
            <a:r>
              <a:rPr lang="en-US" dirty="0" smtClean="0">
                <a:solidFill>
                  <a:srgbClr val="000000"/>
                </a:solidFill>
              </a:rPr>
              <a:t> related to gluon shadowing, saturation, small x physics</a:t>
            </a:r>
          </a:p>
        </p:txBody>
      </p:sp>
      <p:pic>
        <p:nvPicPr>
          <p:cNvPr id="148482" name="Picture 2" descr="http://www.bnl.gov/rhic/news/013008/images/Story1_Fig1_410px.gif"/>
          <p:cNvPicPr>
            <a:picLocks noChangeAspect="1" noChangeArrowheads="1"/>
          </p:cNvPicPr>
          <p:nvPr/>
        </p:nvPicPr>
        <p:blipFill>
          <a:blip r:embed="rId7" cstate="print"/>
          <a:srcRect/>
          <a:stretch>
            <a:fillRect/>
          </a:stretch>
        </p:blipFill>
        <p:spPr bwMode="auto">
          <a:xfrm>
            <a:off x="6143625" y="5087938"/>
            <a:ext cx="3000375" cy="1770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
                                        </p:tgtEl>
                                      </p:cBhvr>
                                      <p:by x="50000" y="50000"/>
                                    </p:animScale>
                                  </p:childTnLst>
                                </p:cTn>
                              </p:par>
                              <p:par>
                                <p:cTn id="7" presetID="0" presetClass="path" presetSubtype="0" accel="50000" decel="50000" fill="hold" nodeType="withEffect">
                                  <p:stCondLst>
                                    <p:cond delay="0"/>
                                  </p:stCondLst>
                                  <p:childTnLst>
                                    <p:animMotion origin="layout" path="M -3.33333E-6 -1.48148E-6 L 0.10573 -0.1544 " pathEditMode="relative" rAng="0" ptsTypes="AA">
                                      <p:cBhvr>
                                        <p:cTn id="8" dur="500" fill="hold"/>
                                        <p:tgtEl>
                                          <p:spTgt spid="2"/>
                                        </p:tgtEl>
                                        <p:attrNameLst>
                                          <p:attrName>ppt_x</p:attrName>
                                          <p:attrName>ppt_y</p:attrName>
                                        </p:attrNameLst>
                                      </p:cBhvr>
                                      <p:rCtr x="5300" y="-7700"/>
                                    </p:animMotion>
                                  </p:childTnLst>
                                </p:cTn>
                              </p:par>
                              <p:par>
                                <p:cTn id="9" presetID="9" presetClass="entr" presetSubtype="0" fill="hold" nodeType="withEffect">
                                  <p:stCondLst>
                                    <p:cond delay="0"/>
                                  </p:stCondLst>
                                  <p:childTnLst>
                                    <p:set>
                                      <p:cBhvr>
                                        <p:cTn id="10" dur="1" fill="hold">
                                          <p:stCondLst>
                                            <p:cond delay="0"/>
                                          </p:stCondLst>
                                        </p:cTn>
                                        <p:tgtEl>
                                          <p:spTgt spid="486421"/>
                                        </p:tgtEl>
                                        <p:attrNameLst>
                                          <p:attrName>style.visibility</p:attrName>
                                        </p:attrNameLst>
                                      </p:cBhvr>
                                      <p:to>
                                        <p:strVal val="visible"/>
                                      </p:to>
                                    </p:set>
                                    <p:animEffect transition="in" filter="dissolve">
                                      <p:cBhvr>
                                        <p:cTn id="11" dur="500"/>
                                        <p:tgtEl>
                                          <p:spTgt spid="486421"/>
                                        </p:tgtEl>
                                      </p:cBhvr>
                                    </p:animEffect>
                                  </p:childTnLst>
                                </p:cTn>
                              </p:par>
                              <p:par>
                                <p:cTn id="12" presetID="1" presetClass="entr" presetSubtype="0" fill="hold" nodeType="withEffect">
                                  <p:stCondLst>
                                    <p:cond delay="0"/>
                                  </p:stCondLst>
                                  <p:childTnLst>
                                    <p:set>
                                      <p:cBhvr>
                                        <p:cTn id="13" dur="1" fill="hold">
                                          <p:stCondLst>
                                            <p:cond delay="0"/>
                                          </p:stCondLst>
                                        </p:cTn>
                                        <p:tgtEl>
                                          <p:spTgt spid="486406">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86406">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6406">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6406">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6406">
                                            <p:txEl>
                                              <p:pRg st="8" end="8"/>
                                            </p:txEl>
                                          </p:spTgt>
                                        </p:tgtEl>
                                        <p:attrNameLst>
                                          <p:attrName>style.visibility</p:attrName>
                                        </p:attrNameLst>
                                      </p:cBhvr>
                                      <p:to>
                                        <p:strVal val="visible"/>
                                      </p:to>
                                    </p:set>
                                  </p:childTnLst>
                                </p:cTn>
                              </p:par>
                              <p:par>
                                <p:cTn id="24" presetID="6" presetClass="emph" presetSubtype="0" fill="hold" nodeType="withEffect">
                                  <p:stCondLst>
                                    <p:cond delay="0"/>
                                  </p:stCondLst>
                                  <p:childTnLst>
                                    <p:animScale>
                                      <p:cBhvr>
                                        <p:cTn id="25" dur="500" fill="hold"/>
                                        <p:tgtEl>
                                          <p:spTgt spid="486421"/>
                                        </p:tgtEl>
                                      </p:cBhvr>
                                      <p:by x="50000" y="50000"/>
                                    </p:animScale>
                                  </p:childTnLst>
                                </p:cTn>
                              </p:par>
                              <p:par>
                                <p:cTn id="26" presetID="0" presetClass="path" presetSubtype="0" accel="50000" decel="50000" fill="hold" nodeType="withEffect">
                                  <p:stCondLst>
                                    <p:cond delay="0"/>
                                  </p:stCondLst>
                                  <p:childTnLst>
                                    <p:animMotion origin="layout" path="M 3.61111E-6 -5.92593E-6 L 0.12569 -0.26274 " pathEditMode="relative" ptsTypes="AA">
                                      <p:cBhvr>
                                        <p:cTn id="27" dur="500" fill="hold"/>
                                        <p:tgtEl>
                                          <p:spTgt spid="486421"/>
                                        </p:tgtEl>
                                        <p:attrNameLst>
                                          <p:attrName>ppt_x</p:attrName>
                                          <p:attrName>ppt_y</p:attrName>
                                        </p:attrNameLst>
                                      </p:cBhvr>
                                    </p:animMotion>
                                  </p:childTnLst>
                                </p:cTn>
                              </p:par>
                              <p:par>
                                <p:cTn id="28" presetID="9"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640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6406">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6406">
                                            <p:txEl>
                                              <p:pRg st="12" end="12"/>
                                            </p:txEl>
                                          </p:spTgt>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500" fill="hold"/>
                                        <p:tgtEl>
                                          <p:spTgt spid="3"/>
                                        </p:tgtEl>
                                      </p:cBhvr>
                                      <p:by x="50000" y="50000"/>
                                    </p:animScale>
                                  </p:childTnLst>
                                </p:cTn>
                              </p:par>
                              <p:par>
                                <p:cTn id="41" presetID="0" presetClass="path" presetSubtype="0" accel="50000" decel="50000" fill="hold" nodeType="withEffect">
                                  <p:stCondLst>
                                    <p:cond delay="0"/>
                                  </p:stCondLst>
                                  <p:childTnLst>
                                    <p:animMotion origin="layout" path="M -1.38889E-6 2.59259E-6 L -0.10729 -0.37107 " pathEditMode="relative" rAng="0" ptsTypes="AA">
                                      <p:cBhvr>
                                        <p:cTn id="42" dur="500" fill="hold"/>
                                        <p:tgtEl>
                                          <p:spTgt spid="3"/>
                                        </p:tgtEl>
                                        <p:attrNameLst>
                                          <p:attrName>ppt_x</p:attrName>
                                          <p:attrName>ppt_y</p:attrName>
                                        </p:attrNameLst>
                                      </p:cBhvr>
                                      <p:rCtr x="-5400" y="-18600"/>
                                    </p:animMotion>
                                  </p:childTnLst>
                                </p:cTn>
                              </p:par>
                              <p:par>
                                <p:cTn id="43" presetID="9" presetClass="entr" presetSubtype="0" fill="hold" nodeType="withEffect">
                                  <p:stCondLst>
                                    <p:cond delay="0"/>
                                  </p:stCondLst>
                                  <p:childTnLst>
                                    <p:set>
                                      <p:cBhvr>
                                        <p:cTn id="44" dur="1" fill="hold">
                                          <p:stCondLst>
                                            <p:cond delay="0"/>
                                          </p:stCondLst>
                                        </p:cTn>
                                        <p:tgtEl>
                                          <p:spTgt spid="486422"/>
                                        </p:tgtEl>
                                        <p:attrNameLst>
                                          <p:attrName>style.visibility</p:attrName>
                                        </p:attrNameLst>
                                      </p:cBhvr>
                                      <p:to>
                                        <p:strVal val="visible"/>
                                      </p:to>
                                    </p:set>
                                    <p:animEffect transition="in" filter="dissolve">
                                      <p:cBhvr>
                                        <p:cTn id="45" dur="500"/>
                                        <p:tgtEl>
                                          <p:spTgt spid="486422"/>
                                        </p:tgtEl>
                                      </p:cBhvr>
                                    </p:animEffect>
                                  </p:childTnLst>
                                </p:cTn>
                              </p:par>
                              <p:par>
                                <p:cTn id="46" presetID="1" presetClass="entr" presetSubtype="0" fill="hold" nodeType="withEffect">
                                  <p:stCondLst>
                                    <p:cond delay="0"/>
                                  </p:stCondLst>
                                  <p:childTnLst>
                                    <p:set>
                                      <p:cBhvr>
                                        <p:cTn id="47" dur="1" fill="hold">
                                          <p:stCondLst>
                                            <p:cond delay="0"/>
                                          </p:stCondLst>
                                        </p:cTn>
                                        <p:tgtEl>
                                          <p:spTgt spid="486406">
                                            <p:txEl>
                                              <p:pRg st="13" end="13"/>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86406">
                                            <p:txEl>
                                              <p:pRg st="14" end="14"/>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86406">
                                            <p:txEl>
                                              <p:pRg st="15" end="15"/>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86406">
                                            <p:txEl>
                                              <p:pRg st="16" end="16"/>
                                            </p:txEl>
                                          </p:spTgt>
                                        </p:tgtEl>
                                        <p:attrNameLst>
                                          <p:attrName>style.visibility</p:attrName>
                                        </p:attrNameLst>
                                      </p:cBhvr>
                                      <p:to>
                                        <p:strVal val="visible"/>
                                      </p:to>
                                    </p:set>
                                  </p:childTnLst>
                                </p:cTn>
                              </p:par>
                              <p:par>
                                <p:cTn id="56" presetID="6" presetClass="emph" presetSubtype="0" fill="hold" nodeType="withEffect">
                                  <p:stCondLst>
                                    <p:cond delay="0"/>
                                  </p:stCondLst>
                                  <p:childTnLst>
                                    <p:animScale>
                                      <p:cBhvr>
                                        <p:cTn id="57" dur="500" fill="hold"/>
                                        <p:tgtEl>
                                          <p:spTgt spid="486422"/>
                                        </p:tgtEl>
                                      </p:cBhvr>
                                      <p:by x="50000" y="50000"/>
                                    </p:animScale>
                                  </p:childTnLst>
                                </p:cTn>
                              </p:par>
                              <p:par>
                                <p:cTn id="58" presetID="56" presetClass="path" presetSubtype="0" accel="50000" decel="50000" fill="hold" nodeType="withEffect">
                                  <p:stCondLst>
                                    <p:cond delay="0"/>
                                  </p:stCondLst>
                                  <p:childTnLst>
                                    <p:animMotion origin="layout" path="M -2.5E-6 1.14709E-6 L 0.04879 -0.19635 " pathEditMode="relative" rAng="0" ptsTypes="AA">
                                      <p:cBhvr>
                                        <p:cTn id="59" dur="500" fill="hold"/>
                                        <p:tgtEl>
                                          <p:spTgt spid="486422"/>
                                        </p:tgtEl>
                                        <p:attrNameLst>
                                          <p:attrName>ppt_x</p:attrName>
                                          <p:attrName>ppt_y</p:attrName>
                                        </p:attrNameLst>
                                      </p:cBhvr>
                                      <p:rCtr x="2400" y="-9800"/>
                                    </p:animMotion>
                                  </p:childTnLst>
                                </p:cTn>
                              </p:par>
                              <p:par>
                                <p:cTn id="60" presetID="9" presetClass="entr" presetSubtype="0" fill="hold" nodeType="withEffect">
                                  <p:stCondLst>
                                    <p:cond delay="0"/>
                                  </p:stCondLst>
                                  <p:childTnLst>
                                    <p:set>
                                      <p:cBhvr>
                                        <p:cTn id="61" dur="1" fill="hold">
                                          <p:stCondLst>
                                            <p:cond delay="0"/>
                                          </p:stCondLst>
                                        </p:cTn>
                                        <p:tgtEl>
                                          <p:spTgt spid="148482"/>
                                        </p:tgtEl>
                                        <p:attrNameLst>
                                          <p:attrName>style.visibility</p:attrName>
                                        </p:attrNameLst>
                                      </p:cBhvr>
                                      <p:to>
                                        <p:strVal val="visible"/>
                                      </p:to>
                                    </p:set>
                                    <p:animEffect transition="in" filter="dissolve">
                                      <p:cBhvr>
                                        <p:cTn id="62" dur="50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0"/>
          <p:cNvGrpSpPr>
            <a:grpSpLocks/>
          </p:cNvGrpSpPr>
          <p:nvPr/>
        </p:nvGrpSpPr>
        <p:grpSpPr bwMode="auto">
          <a:xfrm>
            <a:off x="522288" y="1109663"/>
            <a:ext cx="3708400" cy="4548187"/>
            <a:chOff x="522000" y="1109428"/>
            <a:chExt cx="3708000" cy="4548421"/>
          </a:xfrm>
        </p:grpSpPr>
        <p:sp>
          <p:nvSpPr>
            <p:cNvPr id="20" name="Freeform 19"/>
            <p:cNvSpPr/>
            <p:nvPr/>
          </p:nvSpPr>
          <p:spPr>
            <a:xfrm>
              <a:off x="762000" y="2106669"/>
              <a:ext cx="1625600" cy="2836219"/>
            </a:xfrm>
            <a:custGeom>
              <a:avLst/>
              <a:gdLst>
                <a:gd name="connsiteX0" fmla="*/ 1663700 w 1663700"/>
                <a:gd name="connsiteY0" fmla="*/ 2851150 h 2855269"/>
                <a:gd name="connsiteX1" fmla="*/ 1574800 w 1663700"/>
                <a:gd name="connsiteY1" fmla="*/ 2832100 h 2855269"/>
                <a:gd name="connsiteX2" fmla="*/ 1549400 w 1663700"/>
                <a:gd name="connsiteY2" fmla="*/ 2673350 h 2855269"/>
                <a:gd name="connsiteX3" fmla="*/ 1524000 w 1663700"/>
                <a:gd name="connsiteY3" fmla="*/ 2444750 h 2855269"/>
                <a:gd name="connsiteX4" fmla="*/ 1358900 w 1663700"/>
                <a:gd name="connsiteY4" fmla="*/ 2076450 h 2855269"/>
                <a:gd name="connsiteX5" fmla="*/ 1162050 w 1663700"/>
                <a:gd name="connsiteY5" fmla="*/ 1797050 h 2855269"/>
                <a:gd name="connsiteX6" fmla="*/ 920750 w 1663700"/>
                <a:gd name="connsiteY6" fmla="*/ 1454150 h 2855269"/>
                <a:gd name="connsiteX7" fmla="*/ 793750 w 1663700"/>
                <a:gd name="connsiteY7" fmla="*/ 1028700 h 2855269"/>
                <a:gd name="connsiteX8" fmla="*/ 603250 w 1663700"/>
                <a:gd name="connsiteY8" fmla="*/ 641350 h 2855269"/>
                <a:gd name="connsiteX9" fmla="*/ 266700 w 1663700"/>
                <a:gd name="connsiteY9" fmla="*/ 203200 h 2855269"/>
                <a:gd name="connsiteX10" fmla="*/ 0 w 1663700"/>
                <a:gd name="connsiteY10" fmla="*/ 0 h 2855269"/>
                <a:gd name="connsiteX0" fmla="*/ 1644650 w 1644650"/>
                <a:gd name="connsiteY0" fmla="*/ 2838450 h 2842569"/>
                <a:gd name="connsiteX1" fmla="*/ 1555750 w 1644650"/>
                <a:gd name="connsiteY1" fmla="*/ 2819400 h 2842569"/>
                <a:gd name="connsiteX2" fmla="*/ 1530350 w 1644650"/>
                <a:gd name="connsiteY2" fmla="*/ 2660650 h 2842569"/>
                <a:gd name="connsiteX3" fmla="*/ 1504950 w 1644650"/>
                <a:gd name="connsiteY3" fmla="*/ 2432050 h 2842569"/>
                <a:gd name="connsiteX4" fmla="*/ 1339850 w 1644650"/>
                <a:gd name="connsiteY4" fmla="*/ 2063750 h 2842569"/>
                <a:gd name="connsiteX5" fmla="*/ 1143000 w 1644650"/>
                <a:gd name="connsiteY5" fmla="*/ 1784350 h 2842569"/>
                <a:gd name="connsiteX6" fmla="*/ 901700 w 1644650"/>
                <a:gd name="connsiteY6" fmla="*/ 1441450 h 2842569"/>
                <a:gd name="connsiteX7" fmla="*/ 774700 w 1644650"/>
                <a:gd name="connsiteY7" fmla="*/ 1016000 h 2842569"/>
                <a:gd name="connsiteX8" fmla="*/ 584200 w 1644650"/>
                <a:gd name="connsiteY8" fmla="*/ 628650 h 2842569"/>
                <a:gd name="connsiteX9" fmla="*/ 247650 w 1644650"/>
                <a:gd name="connsiteY9" fmla="*/ 190500 h 2842569"/>
                <a:gd name="connsiteX10" fmla="*/ 0 w 16446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234950 w 1631950"/>
                <a:gd name="connsiteY9" fmla="*/ 1905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90500 w 1631950"/>
                <a:gd name="connsiteY9" fmla="*/ 184150 h 2842569"/>
                <a:gd name="connsiteX10" fmla="*/ 0 w 1631950"/>
                <a:gd name="connsiteY10" fmla="*/ 0 h 2842569"/>
                <a:gd name="connsiteX0" fmla="*/ 1695450 w 1695450"/>
                <a:gd name="connsiteY0" fmla="*/ 2825750 h 2829869"/>
                <a:gd name="connsiteX1" fmla="*/ 1606550 w 1695450"/>
                <a:gd name="connsiteY1" fmla="*/ 2806700 h 2829869"/>
                <a:gd name="connsiteX2" fmla="*/ 1581150 w 1695450"/>
                <a:gd name="connsiteY2" fmla="*/ 2647950 h 2829869"/>
                <a:gd name="connsiteX3" fmla="*/ 1555750 w 1695450"/>
                <a:gd name="connsiteY3" fmla="*/ 2419350 h 2829869"/>
                <a:gd name="connsiteX4" fmla="*/ 1390650 w 1695450"/>
                <a:gd name="connsiteY4" fmla="*/ 2051050 h 2829869"/>
                <a:gd name="connsiteX5" fmla="*/ 1193800 w 1695450"/>
                <a:gd name="connsiteY5" fmla="*/ 1771650 h 2829869"/>
                <a:gd name="connsiteX6" fmla="*/ 952500 w 1695450"/>
                <a:gd name="connsiteY6" fmla="*/ 1428750 h 2829869"/>
                <a:gd name="connsiteX7" fmla="*/ 825500 w 1695450"/>
                <a:gd name="connsiteY7" fmla="*/ 1003300 h 2829869"/>
                <a:gd name="connsiteX8" fmla="*/ 635000 w 1695450"/>
                <a:gd name="connsiteY8" fmla="*/ 615950 h 2829869"/>
                <a:gd name="connsiteX9" fmla="*/ 254000 w 1695450"/>
                <a:gd name="connsiteY9" fmla="*/ 171450 h 2829869"/>
                <a:gd name="connsiteX10" fmla="*/ 0 w 1695450"/>
                <a:gd name="connsiteY10" fmla="*/ 0 h 2829869"/>
                <a:gd name="connsiteX0" fmla="*/ 1663700 w 1663700"/>
                <a:gd name="connsiteY0" fmla="*/ 2838450 h 2842569"/>
                <a:gd name="connsiteX1" fmla="*/ 1574800 w 1663700"/>
                <a:gd name="connsiteY1" fmla="*/ 2819400 h 2842569"/>
                <a:gd name="connsiteX2" fmla="*/ 1549400 w 1663700"/>
                <a:gd name="connsiteY2" fmla="*/ 2660650 h 2842569"/>
                <a:gd name="connsiteX3" fmla="*/ 1524000 w 1663700"/>
                <a:gd name="connsiteY3" fmla="*/ 2432050 h 2842569"/>
                <a:gd name="connsiteX4" fmla="*/ 1358900 w 1663700"/>
                <a:gd name="connsiteY4" fmla="*/ 2063750 h 2842569"/>
                <a:gd name="connsiteX5" fmla="*/ 1162050 w 1663700"/>
                <a:gd name="connsiteY5" fmla="*/ 1784350 h 2842569"/>
                <a:gd name="connsiteX6" fmla="*/ 920750 w 1663700"/>
                <a:gd name="connsiteY6" fmla="*/ 1441450 h 2842569"/>
                <a:gd name="connsiteX7" fmla="*/ 793750 w 1663700"/>
                <a:gd name="connsiteY7" fmla="*/ 1016000 h 2842569"/>
                <a:gd name="connsiteX8" fmla="*/ 603250 w 1663700"/>
                <a:gd name="connsiteY8" fmla="*/ 628650 h 2842569"/>
                <a:gd name="connsiteX9" fmla="*/ 222250 w 1663700"/>
                <a:gd name="connsiteY9" fmla="*/ 184150 h 2842569"/>
                <a:gd name="connsiteX10" fmla="*/ 0 w 1663700"/>
                <a:gd name="connsiteY10" fmla="*/ 0 h 2842569"/>
                <a:gd name="connsiteX0" fmla="*/ 1663700 w 1663700"/>
                <a:gd name="connsiteY0" fmla="*/ 2838450 h 2842569"/>
                <a:gd name="connsiteX1" fmla="*/ 1574800 w 1663700"/>
                <a:gd name="connsiteY1" fmla="*/ 2819400 h 2842569"/>
                <a:gd name="connsiteX2" fmla="*/ 1549400 w 1663700"/>
                <a:gd name="connsiteY2" fmla="*/ 2660650 h 2842569"/>
                <a:gd name="connsiteX3" fmla="*/ 1524000 w 1663700"/>
                <a:gd name="connsiteY3" fmla="*/ 2432050 h 2842569"/>
                <a:gd name="connsiteX4" fmla="*/ 1358900 w 1663700"/>
                <a:gd name="connsiteY4" fmla="*/ 2063750 h 2842569"/>
                <a:gd name="connsiteX5" fmla="*/ 1162050 w 1663700"/>
                <a:gd name="connsiteY5" fmla="*/ 1784350 h 2842569"/>
                <a:gd name="connsiteX6" fmla="*/ 920750 w 1663700"/>
                <a:gd name="connsiteY6" fmla="*/ 1441450 h 2842569"/>
                <a:gd name="connsiteX7" fmla="*/ 793750 w 1663700"/>
                <a:gd name="connsiteY7" fmla="*/ 1016000 h 2842569"/>
                <a:gd name="connsiteX8" fmla="*/ 603250 w 1663700"/>
                <a:gd name="connsiteY8" fmla="*/ 628650 h 2842569"/>
                <a:gd name="connsiteX9" fmla="*/ 222250 w 1663700"/>
                <a:gd name="connsiteY9" fmla="*/ 184150 h 2842569"/>
                <a:gd name="connsiteX10" fmla="*/ 0 w 1663700"/>
                <a:gd name="connsiteY10" fmla="*/ 0 h 2842569"/>
                <a:gd name="connsiteX0" fmla="*/ 1625600 w 1625600"/>
                <a:gd name="connsiteY0" fmla="*/ 2832100 h 2836219"/>
                <a:gd name="connsiteX1" fmla="*/ 1536700 w 1625600"/>
                <a:gd name="connsiteY1" fmla="*/ 2813050 h 2836219"/>
                <a:gd name="connsiteX2" fmla="*/ 1511300 w 1625600"/>
                <a:gd name="connsiteY2" fmla="*/ 2654300 h 2836219"/>
                <a:gd name="connsiteX3" fmla="*/ 1485900 w 1625600"/>
                <a:gd name="connsiteY3" fmla="*/ 2425700 h 2836219"/>
                <a:gd name="connsiteX4" fmla="*/ 1320800 w 1625600"/>
                <a:gd name="connsiteY4" fmla="*/ 2057400 h 2836219"/>
                <a:gd name="connsiteX5" fmla="*/ 1123950 w 1625600"/>
                <a:gd name="connsiteY5" fmla="*/ 1778000 h 2836219"/>
                <a:gd name="connsiteX6" fmla="*/ 882650 w 1625600"/>
                <a:gd name="connsiteY6" fmla="*/ 1435100 h 2836219"/>
                <a:gd name="connsiteX7" fmla="*/ 755650 w 1625600"/>
                <a:gd name="connsiteY7" fmla="*/ 1009650 h 2836219"/>
                <a:gd name="connsiteX8" fmla="*/ 565150 w 1625600"/>
                <a:gd name="connsiteY8" fmla="*/ 622300 h 2836219"/>
                <a:gd name="connsiteX9" fmla="*/ 184150 w 1625600"/>
                <a:gd name="connsiteY9" fmla="*/ 177800 h 2836219"/>
                <a:gd name="connsiteX10" fmla="*/ 0 w 1625600"/>
                <a:gd name="connsiteY10" fmla="*/ 0 h 28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600" h="2836219">
                  <a:moveTo>
                    <a:pt x="1625600" y="2832100"/>
                  </a:moveTo>
                  <a:cubicBezTo>
                    <a:pt x="1590675" y="2837391"/>
                    <a:pt x="1555750" y="2842683"/>
                    <a:pt x="1536700" y="2813050"/>
                  </a:cubicBezTo>
                  <a:cubicBezTo>
                    <a:pt x="1517650" y="2783417"/>
                    <a:pt x="1519767" y="2718858"/>
                    <a:pt x="1511300" y="2654300"/>
                  </a:cubicBezTo>
                  <a:cubicBezTo>
                    <a:pt x="1502833" y="2589742"/>
                    <a:pt x="1517650" y="2525183"/>
                    <a:pt x="1485900" y="2425700"/>
                  </a:cubicBezTo>
                  <a:cubicBezTo>
                    <a:pt x="1454150" y="2326217"/>
                    <a:pt x="1381125" y="2165350"/>
                    <a:pt x="1320800" y="2057400"/>
                  </a:cubicBezTo>
                  <a:cubicBezTo>
                    <a:pt x="1260475" y="1949450"/>
                    <a:pt x="1123950" y="1778000"/>
                    <a:pt x="1123950" y="1778000"/>
                  </a:cubicBezTo>
                  <a:cubicBezTo>
                    <a:pt x="1050925" y="1674283"/>
                    <a:pt x="944033" y="1563158"/>
                    <a:pt x="882650" y="1435100"/>
                  </a:cubicBezTo>
                  <a:cubicBezTo>
                    <a:pt x="821267" y="1307042"/>
                    <a:pt x="808567" y="1145117"/>
                    <a:pt x="755650" y="1009650"/>
                  </a:cubicBezTo>
                  <a:cubicBezTo>
                    <a:pt x="702733" y="874183"/>
                    <a:pt x="660400" y="760942"/>
                    <a:pt x="565150" y="622300"/>
                  </a:cubicBezTo>
                  <a:cubicBezTo>
                    <a:pt x="469900" y="483658"/>
                    <a:pt x="278342" y="281517"/>
                    <a:pt x="184150" y="177800"/>
                  </a:cubicBezTo>
                  <a:cubicBezTo>
                    <a:pt x="89958" y="74083"/>
                    <a:pt x="51329" y="67204"/>
                    <a:pt x="0" y="0"/>
                  </a:cubicBezTo>
                </a:path>
              </a:pathLst>
            </a:custGeom>
            <a:ln w="28575" cmpd="sng">
              <a:solidFill>
                <a:srgbClr val="ECC577">
                  <a:alpha val="68000"/>
                </a:srgbClr>
              </a:solidFill>
            </a:ln>
            <a:effectLst>
              <a:glow rad="228600">
                <a:schemeClr val="accent3">
                  <a:satMod val="175000"/>
                  <a:alpha val="40000"/>
                </a:schemeClr>
              </a:glow>
              <a:outerShdw blurRad="38100" dist="25400" dir="5400000" rotWithShape="0">
                <a:srgbClr val="000000">
                  <a:alpha val="40000"/>
                </a:srgbClr>
              </a:outerShdw>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lnSpc>
                  <a:spcPct val="100000"/>
                </a:lnSpc>
                <a:spcBef>
                  <a:spcPts val="0"/>
                </a:spcBef>
                <a:spcAft>
                  <a:spcPts val="0"/>
                </a:spcAft>
                <a:buClrTx/>
                <a:buFontTx/>
                <a:buNone/>
                <a:defRPr/>
              </a:pPr>
              <a:endParaRPr lang="en-US">
                <a:ln w="38100" cmpd="sng">
                  <a:solidFill>
                    <a:srgbClr val="FFFFFF"/>
                  </a:solidFill>
                </a:ln>
                <a:solidFill>
                  <a:srgbClr val="FFFFFF"/>
                </a:solidFill>
              </a:endParaRPr>
            </a:p>
          </p:txBody>
        </p:sp>
        <p:grpSp>
          <p:nvGrpSpPr>
            <p:cNvPr id="15" name="Group 14"/>
            <p:cNvGrpSpPr>
              <a:grpSpLocks/>
            </p:cNvGrpSpPr>
            <p:nvPr/>
          </p:nvGrpSpPr>
          <p:grpSpPr bwMode="auto">
            <a:xfrm rot="120000">
              <a:off x="522000" y="1109428"/>
              <a:ext cx="3708000" cy="1992706"/>
              <a:chOff x="640672" y="1034644"/>
              <a:chExt cx="3528000" cy="1992706"/>
            </a:xfrm>
          </p:grpSpPr>
          <p:sp>
            <p:nvSpPr>
              <p:cNvPr id="5" name="Oval 4"/>
              <p:cNvSpPr/>
              <p:nvPr/>
            </p:nvSpPr>
            <p:spPr>
              <a:xfrm rot="21120000">
                <a:off x="749689" y="1158427"/>
                <a:ext cx="3320919" cy="1733433"/>
              </a:xfrm>
              <a:prstGeom prst="ellipse">
                <a:avLst/>
              </a:prstGeom>
              <a:noFill/>
              <a:ln w="38100" cmpd="sng">
                <a:solidFill>
                  <a:schemeClr val="tx2">
                    <a:lumMod val="60000"/>
                    <a:lumOff val="40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pic>
            <p:nvPicPr>
              <p:cNvPr id="14" name="Picture 13"/>
              <p:cNvPicPr>
                <a:picLocks noChangeAspect="1"/>
              </p:cNvPicPr>
              <p:nvPr/>
            </p:nvPicPr>
            <p:blipFill>
              <a:blip r:embed="rId3" cstate="screen"/>
              <a:stretch>
                <a:fillRect/>
              </a:stretch>
            </p:blipFill>
            <p:spPr>
              <a:xfrm rot="21120000">
                <a:off x="640672" y="1034644"/>
                <a:ext cx="3528000" cy="1992706"/>
              </a:xfrm>
              <a:prstGeom prst="ellipse">
                <a:avLst/>
              </a:prstGeom>
              <a:ln>
                <a:noFill/>
              </a:ln>
              <a:effectLst>
                <a:softEdge rad="112500"/>
              </a:effectLst>
              <a:scene3d>
                <a:camera prst="isometricOffAxis2Top"/>
                <a:lightRig rig="threePt" dir="t"/>
              </a:scene3d>
            </p:spPr>
          </p:pic>
        </p:grpSp>
        <p:sp>
          <p:nvSpPr>
            <p:cNvPr id="6" name="Oval 5"/>
            <p:cNvSpPr/>
            <p:nvPr/>
          </p:nvSpPr>
          <p:spPr>
            <a:xfrm rot="21226670">
              <a:off x="1640935" y="3328075"/>
              <a:ext cx="1468246" cy="584200"/>
            </a:xfrm>
            <a:prstGeom prst="ellipse">
              <a:avLst/>
            </a:prstGeom>
            <a:noFill/>
            <a:ln w="38100" cmpd="sng">
              <a:solidFill>
                <a:schemeClr val="tx2">
                  <a:lumMod val="60000"/>
                  <a:lumOff val="40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8" name="Oval 7"/>
            <p:cNvSpPr/>
            <p:nvPr/>
          </p:nvSpPr>
          <p:spPr>
            <a:xfrm rot="21184483">
              <a:off x="2077251" y="4007954"/>
              <a:ext cx="640615" cy="298450"/>
            </a:xfrm>
            <a:prstGeom prst="ellipse">
              <a:avLst/>
            </a:prstGeom>
            <a:noFill/>
            <a:ln w="38100" cmpd="sng">
              <a:solidFill>
                <a:schemeClr val="tx2">
                  <a:lumMod val="60000"/>
                  <a:lumOff val="40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pic>
          <p:nvPicPr>
            <p:cNvPr id="13" name="Picture 3"/>
            <p:cNvPicPr>
              <a:picLocks noChangeAspect="1"/>
            </p:cNvPicPr>
            <p:nvPr/>
          </p:nvPicPr>
          <p:blipFill>
            <a:blip r:embed="rId4" cstate="screen"/>
            <a:stretch>
              <a:fillRect/>
            </a:stretch>
          </p:blipFill>
          <p:spPr>
            <a:xfrm rot="21240000">
              <a:off x="1535084" y="3196538"/>
              <a:ext cx="1692000" cy="846000"/>
            </a:xfrm>
            <a:prstGeom prst="ellipse">
              <a:avLst/>
            </a:prstGeom>
            <a:ln>
              <a:noFill/>
            </a:ln>
            <a:effectLst>
              <a:softEdge rad="112500"/>
            </a:effectLst>
            <a:scene3d>
              <a:camera prst="isometricOffAxis2Top"/>
              <a:lightRig rig="threePt" dir="t"/>
            </a:scene3d>
          </p:spPr>
        </p:pic>
        <p:sp>
          <p:nvSpPr>
            <p:cNvPr id="10" name="Freeform 9"/>
            <p:cNvSpPr/>
            <p:nvPr/>
          </p:nvSpPr>
          <p:spPr>
            <a:xfrm flipH="1">
              <a:off x="2387600" y="2114550"/>
              <a:ext cx="1625600" cy="2836219"/>
            </a:xfrm>
            <a:custGeom>
              <a:avLst/>
              <a:gdLst>
                <a:gd name="connsiteX0" fmla="*/ 1663700 w 1663700"/>
                <a:gd name="connsiteY0" fmla="*/ 2851150 h 2855269"/>
                <a:gd name="connsiteX1" fmla="*/ 1574800 w 1663700"/>
                <a:gd name="connsiteY1" fmla="*/ 2832100 h 2855269"/>
                <a:gd name="connsiteX2" fmla="*/ 1549400 w 1663700"/>
                <a:gd name="connsiteY2" fmla="*/ 2673350 h 2855269"/>
                <a:gd name="connsiteX3" fmla="*/ 1524000 w 1663700"/>
                <a:gd name="connsiteY3" fmla="*/ 2444750 h 2855269"/>
                <a:gd name="connsiteX4" fmla="*/ 1358900 w 1663700"/>
                <a:gd name="connsiteY4" fmla="*/ 2076450 h 2855269"/>
                <a:gd name="connsiteX5" fmla="*/ 1162050 w 1663700"/>
                <a:gd name="connsiteY5" fmla="*/ 1797050 h 2855269"/>
                <a:gd name="connsiteX6" fmla="*/ 920750 w 1663700"/>
                <a:gd name="connsiteY6" fmla="*/ 1454150 h 2855269"/>
                <a:gd name="connsiteX7" fmla="*/ 793750 w 1663700"/>
                <a:gd name="connsiteY7" fmla="*/ 1028700 h 2855269"/>
                <a:gd name="connsiteX8" fmla="*/ 603250 w 1663700"/>
                <a:gd name="connsiteY8" fmla="*/ 641350 h 2855269"/>
                <a:gd name="connsiteX9" fmla="*/ 266700 w 1663700"/>
                <a:gd name="connsiteY9" fmla="*/ 203200 h 2855269"/>
                <a:gd name="connsiteX10" fmla="*/ 0 w 1663700"/>
                <a:gd name="connsiteY10" fmla="*/ 0 h 2855269"/>
                <a:gd name="connsiteX0" fmla="*/ 1644650 w 1644650"/>
                <a:gd name="connsiteY0" fmla="*/ 2838450 h 2842569"/>
                <a:gd name="connsiteX1" fmla="*/ 1555750 w 1644650"/>
                <a:gd name="connsiteY1" fmla="*/ 2819400 h 2842569"/>
                <a:gd name="connsiteX2" fmla="*/ 1530350 w 1644650"/>
                <a:gd name="connsiteY2" fmla="*/ 2660650 h 2842569"/>
                <a:gd name="connsiteX3" fmla="*/ 1504950 w 1644650"/>
                <a:gd name="connsiteY3" fmla="*/ 2432050 h 2842569"/>
                <a:gd name="connsiteX4" fmla="*/ 1339850 w 1644650"/>
                <a:gd name="connsiteY4" fmla="*/ 2063750 h 2842569"/>
                <a:gd name="connsiteX5" fmla="*/ 1143000 w 1644650"/>
                <a:gd name="connsiteY5" fmla="*/ 1784350 h 2842569"/>
                <a:gd name="connsiteX6" fmla="*/ 901700 w 1644650"/>
                <a:gd name="connsiteY6" fmla="*/ 1441450 h 2842569"/>
                <a:gd name="connsiteX7" fmla="*/ 774700 w 1644650"/>
                <a:gd name="connsiteY7" fmla="*/ 1016000 h 2842569"/>
                <a:gd name="connsiteX8" fmla="*/ 584200 w 1644650"/>
                <a:gd name="connsiteY8" fmla="*/ 628650 h 2842569"/>
                <a:gd name="connsiteX9" fmla="*/ 247650 w 1644650"/>
                <a:gd name="connsiteY9" fmla="*/ 190500 h 2842569"/>
                <a:gd name="connsiteX10" fmla="*/ 0 w 16446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234950 w 1631950"/>
                <a:gd name="connsiteY9" fmla="*/ 1905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84150 w 1631950"/>
                <a:gd name="connsiteY9" fmla="*/ 203200 h 2842569"/>
                <a:gd name="connsiteX10" fmla="*/ 0 w 1631950"/>
                <a:gd name="connsiteY10" fmla="*/ 0 h 2842569"/>
                <a:gd name="connsiteX0" fmla="*/ 1631950 w 1631950"/>
                <a:gd name="connsiteY0" fmla="*/ 2838450 h 2842569"/>
                <a:gd name="connsiteX1" fmla="*/ 1543050 w 1631950"/>
                <a:gd name="connsiteY1" fmla="*/ 2819400 h 2842569"/>
                <a:gd name="connsiteX2" fmla="*/ 1517650 w 1631950"/>
                <a:gd name="connsiteY2" fmla="*/ 2660650 h 2842569"/>
                <a:gd name="connsiteX3" fmla="*/ 1492250 w 1631950"/>
                <a:gd name="connsiteY3" fmla="*/ 2432050 h 2842569"/>
                <a:gd name="connsiteX4" fmla="*/ 1327150 w 1631950"/>
                <a:gd name="connsiteY4" fmla="*/ 2063750 h 2842569"/>
                <a:gd name="connsiteX5" fmla="*/ 1130300 w 1631950"/>
                <a:gd name="connsiteY5" fmla="*/ 1784350 h 2842569"/>
                <a:gd name="connsiteX6" fmla="*/ 889000 w 1631950"/>
                <a:gd name="connsiteY6" fmla="*/ 1441450 h 2842569"/>
                <a:gd name="connsiteX7" fmla="*/ 762000 w 1631950"/>
                <a:gd name="connsiteY7" fmla="*/ 1016000 h 2842569"/>
                <a:gd name="connsiteX8" fmla="*/ 571500 w 1631950"/>
                <a:gd name="connsiteY8" fmla="*/ 628650 h 2842569"/>
                <a:gd name="connsiteX9" fmla="*/ 190500 w 1631950"/>
                <a:gd name="connsiteY9" fmla="*/ 184150 h 2842569"/>
                <a:gd name="connsiteX10" fmla="*/ 0 w 1631950"/>
                <a:gd name="connsiteY10" fmla="*/ 0 h 2842569"/>
                <a:gd name="connsiteX0" fmla="*/ 1695450 w 1695450"/>
                <a:gd name="connsiteY0" fmla="*/ 2825750 h 2829869"/>
                <a:gd name="connsiteX1" fmla="*/ 1606550 w 1695450"/>
                <a:gd name="connsiteY1" fmla="*/ 2806700 h 2829869"/>
                <a:gd name="connsiteX2" fmla="*/ 1581150 w 1695450"/>
                <a:gd name="connsiteY2" fmla="*/ 2647950 h 2829869"/>
                <a:gd name="connsiteX3" fmla="*/ 1555750 w 1695450"/>
                <a:gd name="connsiteY3" fmla="*/ 2419350 h 2829869"/>
                <a:gd name="connsiteX4" fmla="*/ 1390650 w 1695450"/>
                <a:gd name="connsiteY4" fmla="*/ 2051050 h 2829869"/>
                <a:gd name="connsiteX5" fmla="*/ 1193800 w 1695450"/>
                <a:gd name="connsiteY5" fmla="*/ 1771650 h 2829869"/>
                <a:gd name="connsiteX6" fmla="*/ 952500 w 1695450"/>
                <a:gd name="connsiteY6" fmla="*/ 1428750 h 2829869"/>
                <a:gd name="connsiteX7" fmla="*/ 825500 w 1695450"/>
                <a:gd name="connsiteY7" fmla="*/ 1003300 h 2829869"/>
                <a:gd name="connsiteX8" fmla="*/ 635000 w 1695450"/>
                <a:gd name="connsiteY8" fmla="*/ 615950 h 2829869"/>
                <a:gd name="connsiteX9" fmla="*/ 254000 w 1695450"/>
                <a:gd name="connsiteY9" fmla="*/ 171450 h 2829869"/>
                <a:gd name="connsiteX10" fmla="*/ 0 w 1695450"/>
                <a:gd name="connsiteY10" fmla="*/ 0 h 2829869"/>
                <a:gd name="connsiteX0" fmla="*/ 1663700 w 1663700"/>
                <a:gd name="connsiteY0" fmla="*/ 2838450 h 2842569"/>
                <a:gd name="connsiteX1" fmla="*/ 1574800 w 1663700"/>
                <a:gd name="connsiteY1" fmla="*/ 2819400 h 2842569"/>
                <a:gd name="connsiteX2" fmla="*/ 1549400 w 1663700"/>
                <a:gd name="connsiteY2" fmla="*/ 2660650 h 2842569"/>
                <a:gd name="connsiteX3" fmla="*/ 1524000 w 1663700"/>
                <a:gd name="connsiteY3" fmla="*/ 2432050 h 2842569"/>
                <a:gd name="connsiteX4" fmla="*/ 1358900 w 1663700"/>
                <a:gd name="connsiteY4" fmla="*/ 2063750 h 2842569"/>
                <a:gd name="connsiteX5" fmla="*/ 1162050 w 1663700"/>
                <a:gd name="connsiteY5" fmla="*/ 1784350 h 2842569"/>
                <a:gd name="connsiteX6" fmla="*/ 920750 w 1663700"/>
                <a:gd name="connsiteY6" fmla="*/ 1441450 h 2842569"/>
                <a:gd name="connsiteX7" fmla="*/ 793750 w 1663700"/>
                <a:gd name="connsiteY7" fmla="*/ 1016000 h 2842569"/>
                <a:gd name="connsiteX8" fmla="*/ 603250 w 1663700"/>
                <a:gd name="connsiteY8" fmla="*/ 628650 h 2842569"/>
                <a:gd name="connsiteX9" fmla="*/ 222250 w 1663700"/>
                <a:gd name="connsiteY9" fmla="*/ 184150 h 2842569"/>
                <a:gd name="connsiteX10" fmla="*/ 0 w 1663700"/>
                <a:gd name="connsiteY10" fmla="*/ 0 h 2842569"/>
                <a:gd name="connsiteX0" fmla="*/ 1663700 w 1663700"/>
                <a:gd name="connsiteY0" fmla="*/ 2838450 h 2842569"/>
                <a:gd name="connsiteX1" fmla="*/ 1574800 w 1663700"/>
                <a:gd name="connsiteY1" fmla="*/ 2819400 h 2842569"/>
                <a:gd name="connsiteX2" fmla="*/ 1549400 w 1663700"/>
                <a:gd name="connsiteY2" fmla="*/ 2660650 h 2842569"/>
                <a:gd name="connsiteX3" fmla="*/ 1524000 w 1663700"/>
                <a:gd name="connsiteY3" fmla="*/ 2432050 h 2842569"/>
                <a:gd name="connsiteX4" fmla="*/ 1358900 w 1663700"/>
                <a:gd name="connsiteY4" fmla="*/ 2063750 h 2842569"/>
                <a:gd name="connsiteX5" fmla="*/ 1162050 w 1663700"/>
                <a:gd name="connsiteY5" fmla="*/ 1784350 h 2842569"/>
                <a:gd name="connsiteX6" fmla="*/ 920750 w 1663700"/>
                <a:gd name="connsiteY6" fmla="*/ 1441450 h 2842569"/>
                <a:gd name="connsiteX7" fmla="*/ 793750 w 1663700"/>
                <a:gd name="connsiteY7" fmla="*/ 1016000 h 2842569"/>
                <a:gd name="connsiteX8" fmla="*/ 603250 w 1663700"/>
                <a:gd name="connsiteY8" fmla="*/ 628650 h 2842569"/>
                <a:gd name="connsiteX9" fmla="*/ 222250 w 1663700"/>
                <a:gd name="connsiteY9" fmla="*/ 184150 h 2842569"/>
                <a:gd name="connsiteX10" fmla="*/ 0 w 1663700"/>
                <a:gd name="connsiteY10" fmla="*/ 0 h 2842569"/>
                <a:gd name="connsiteX0" fmla="*/ 1625600 w 1625600"/>
                <a:gd name="connsiteY0" fmla="*/ 2832100 h 2836219"/>
                <a:gd name="connsiteX1" fmla="*/ 1536700 w 1625600"/>
                <a:gd name="connsiteY1" fmla="*/ 2813050 h 2836219"/>
                <a:gd name="connsiteX2" fmla="*/ 1511300 w 1625600"/>
                <a:gd name="connsiteY2" fmla="*/ 2654300 h 2836219"/>
                <a:gd name="connsiteX3" fmla="*/ 1485900 w 1625600"/>
                <a:gd name="connsiteY3" fmla="*/ 2425700 h 2836219"/>
                <a:gd name="connsiteX4" fmla="*/ 1320800 w 1625600"/>
                <a:gd name="connsiteY4" fmla="*/ 2057400 h 2836219"/>
                <a:gd name="connsiteX5" fmla="*/ 1123950 w 1625600"/>
                <a:gd name="connsiteY5" fmla="*/ 1778000 h 2836219"/>
                <a:gd name="connsiteX6" fmla="*/ 882650 w 1625600"/>
                <a:gd name="connsiteY6" fmla="*/ 1435100 h 2836219"/>
                <a:gd name="connsiteX7" fmla="*/ 755650 w 1625600"/>
                <a:gd name="connsiteY7" fmla="*/ 1009650 h 2836219"/>
                <a:gd name="connsiteX8" fmla="*/ 565150 w 1625600"/>
                <a:gd name="connsiteY8" fmla="*/ 622300 h 2836219"/>
                <a:gd name="connsiteX9" fmla="*/ 184150 w 1625600"/>
                <a:gd name="connsiteY9" fmla="*/ 177800 h 2836219"/>
                <a:gd name="connsiteX10" fmla="*/ 0 w 1625600"/>
                <a:gd name="connsiteY10" fmla="*/ 0 h 28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5600" h="2836219">
                  <a:moveTo>
                    <a:pt x="1625600" y="2832100"/>
                  </a:moveTo>
                  <a:cubicBezTo>
                    <a:pt x="1590675" y="2837391"/>
                    <a:pt x="1555750" y="2842683"/>
                    <a:pt x="1536700" y="2813050"/>
                  </a:cubicBezTo>
                  <a:cubicBezTo>
                    <a:pt x="1517650" y="2783417"/>
                    <a:pt x="1519767" y="2718858"/>
                    <a:pt x="1511300" y="2654300"/>
                  </a:cubicBezTo>
                  <a:cubicBezTo>
                    <a:pt x="1502833" y="2589742"/>
                    <a:pt x="1517650" y="2525183"/>
                    <a:pt x="1485900" y="2425700"/>
                  </a:cubicBezTo>
                  <a:cubicBezTo>
                    <a:pt x="1454150" y="2326217"/>
                    <a:pt x="1381125" y="2165350"/>
                    <a:pt x="1320800" y="2057400"/>
                  </a:cubicBezTo>
                  <a:cubicBezTo>
                    <a:pt x="1260475" y="1949450"/>
                    <a:pt x="1123950" y="1778000"/>
                    <a:pt x="1123950" y="1778000"/>
                  </a:cubicBezTo>
                  <a:cubicBezTo>
                    <a:pt x="1050925" y="1674283"/>
                    <a:pt x="944033" y="1563158"/>
                    <a:pt x="882650" y="1435100"/>
                  </a:cubicBezTo>
                  <a:cubicBezTo>
                    <a:pt x="821267" y="1307042"/>
                    <a:pt x="808567" y="1145117"/>
                    <a:pt x="755650" y="1009650"/>
                  </a:cubicBezTo>
                  <a:cubicBezTo>
                    <a:pt x="702733" y="874183"/>
                    <a:pt x="660400" y="760942"/>
                    <a:pt x="565150" y="622300"/>
                  </a:cubicBezTo>
                  <a:cubicBezTo>
                    <a:pt x="469900" y="483658"/>
                    <a:pt x="278342" y="281517"/>
                    <a:pt x="184150" y="177800"/>
                  </a:cubicBezTo>
                  <a:cubicBezTo>
                    <a:pt x="89958" y="74083"/>
                    <a:pt x="51329" y="67204"/>
                    <a:pt x="0" y="0"/>
                  </a:cubicBezTo>
                </a:path>
              </a:pathLst>
            </a:custGeom>
            <a:ln w="28575" cmpd="sng">
              <a:solidFill>
                <a:srgbClr val="ECC577">
                  <a:alpha val="68000"/>
                </a:srgbClr>
              </a:solidFill>
            </a:ln>
            <a:effectLst>
              <a:glow rad="228600">
                <a:schemeClr val="accent3">
                  <a:satMod val="175000"/>
                  <a:alpha val="40000"/>
                </a:schemeClr>
              </a:glow>
              <a:outerShdw blurRad="38100" dist="25400" dir="5400000" rotWithShape="0">
                <a:srgbClr val="000000">
                  <a:alpha val="40000"/>
                </a:srgbClr>
              </a:outerShdw>
            </a:effectLst>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txBody>
            <a:bodyPr anchor="ctr"/>
            <a:lstStyle/>
            <a:p>
              <a:pPr defTabSz="457200" eaLnBrk="1" fontAlgn="auto" hangingPunct="1">
                <a:lnSpc>
                  <a:spcPct val="100000"/>
                </a:lnSpc>
                <a:spcBef>
                  <a:spcPts val="0"/>
                </a:spcBef>
                <a:spcAft>
                  <a:spcPts val="0"/>
                </a:spcAft>
                <a:buClrTx/>
                <a:buFontTx/>
                <a:buNone/>
                <a:defRPr/>
              </a:pPr>
              <a:endParaRPr lang="en-US">
                <a:ln w="38100" cmpd="sng">
                  <a:solidFill>
                    <a:srgbClr val="FFFFFF"/>
                  </a:solidFill>
                </a:ln>
                <a:solidFill>
                  <a:srgbClr val="FFFFFF"/>
                </a:solidFill>
              </a:endParaRPr>
            </a:p>
          </p:txBody>
        </p:sp>
        <p:sp>
          <p:nvSpPr>
            <p:cNvPr id="11" name="Oval 10"/>
            <p:cNvSpPr/>
            <p:nvPr/>
          </p:nvSpPr>
          <p:spPr>
            <a:xfrm rot="540000">
              <a:off x="2305043" y="4576885"/>
              <a:ext cx="156484" cy="298450"/>
            </a:xfrm>
            <a:prstGeom prst="ellipse">
              <a:avLst/>
            </a:prstGeom>
            <a:noFill/>
            <a:ln w="25400" cmpd="sng">
              <a:solidFill>
                <a:schemeClr val="tx2">
                  <a:lumMod val="60000"/>
                  <a:lumOff val="40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20000">
              <a:off x="2203200" y="4546800"/>
              <a:ext cx="342000" cy="357594"/>
            </a:xfrm>
            <a:prstGeom prst="ellipse">
              <a:avLst/>
            </a:prstGeom>
            <a:ln w="25400">
              <a:solidFill>
                <a:schemeClr val="tx1"/>
              </a:solidFill>
            </a:ln>
            <a:effectLst>
              <a:softEdge rad="112500"/>
            </a:effectLst>
            <a:scene3d>
              <a:camera prst="isometricOffAxis2Top"/>
              <a:lightRig rig="threePt" dir="t"/>
            </a:scene3d>
          </p:spPr>
        </p:pic>
        <p:pic>
          <p:nvPicPr>
            <p:cNvPr id="12" name="Picture 11"/>
            <p:cNvPicPr>
              <a:picLocks noChangeAspect="1"/>
            </p:cNvPicPr>
            <p:nvPr/>
          </p:nvPicPr>
          <p:blipFill>
            <a:blip r:embed="rId6" cstate="screen">
              <a:alphaModFix amt="82000"/>
            </a:blip>
            <a:stretch>
              <a:fillRect/>
            </a:stretch>
          </p:blipFill>
          <p:spPr>
            <a:xfrm>
              <a:off x="1689100" y="4678722"/>
              <a:ext cx="1282700" cy="979127"/>
            </a:xfrm>
            <a:prstGeom prst="ellipse">
              <a:avLst/>
            </a:prstGeom>
            <a:ln>
              <a:noFill/>
            </a:ln>
            <a:effectLst>
              <a:softEdge rad="112500"/>
            </a:effectLst>
          </p:spPr>
        </p:pic>
      </p:grpSp>
      <p:pic>
        <p:nvPicPr>
          <p:cNvPr id="33794" name="Picture 15"/>
          <p:cNvPicPr>
            <a:picLocks noChangeAspect="1"/>
          </p:cNvPicPr>
          <p:nvPr/>
        </p:nvPicPr>
        <p:blipFill>
          <a:blip r:embed="rId7" cstate="screen"/>
          <a:srcRect/>
          <a:stretch>
            <a:fillRect/>
          </a:stretch>
        </p:blipFill>
        <p:spPr bwMode="auto">
          <a:xfrm>
            <a:off x="6070600" y="4343400"/>
            <a:ext cx="2311400" cy="1733550"/>
          </a:xfrm>
          <a:prstGeom prst="rect">
            <a:avLst/>
          </a:prstGeom>
          <a:noFill/>
          <a:ln w="9525">
            <a:noFill/>
            <a:miter lim="800000"/>
            <a:headEnd/>
            <a:tailEnd/>
          </a:ln>
        </p:spPr>
      </p:pic>
      <p:pic>
        <p:nvPicPr>
          <p:cNvPr id="18" name="Picture 17"/>
          <p:cNvPicPr>
            <a:picLocks noChangeAspect="1"/>
          </p:cNvPicPr>
          <p:nvPr/>
        </p:nvPicPr>
        <p:blipFill rotWithShape="1">
          <a:blip r:embed="rId8" cstate="screen"/>
          <a:srcRect/>
          <a:stretch/>
        </p:blipFill>
        <p:spPr>
          <a:xfrm>
            <a:off x="5714999" y="795998"/>
            <a:ext cx="3048001" cy="26341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2Top"/>
            <a:lightRig rig="contrasting" dir="t">
              <a:rot lat="0" lon="0" rev="3000000"/>
            </a:lightRig>
          </a:scene3d>
          <a:sp3d contourW="7620">
            <a:bevelT w="95250" h="31750"/>
            <a:contourClr>
              <a:srgbClr val="333333"/>
            </a:contourClr>
          </a:sp3d>
        </p:spPr>
      </p:pic>
      <p:cxnSp>
        <p:nvCxnSpPr>
          <p:cNvPr id="3" name="Straight Connector 2"/>
          <p:cNvCxnSpPr/>
          <p:nvPr/>
        </p:nvCxnSpPr>
        <p:spPr>
          <a:xfrm>
            <a:off x="5723871" y="2114550"/>
            <a:ext cx="1540529" cy="2673350"/>
          </a:xfrm>
          <a:prstGeom prst="line">
            <a:avLst/>
          </a:prstGeom>
          <a:ln w="28575" cmpd="sng">
            <a:solidFill>
              <a:schemeClr val="accent6"/>
            </a:solidFill>
          </a:ln>
          <a:effectLst>
            <a:glow rad="228600">
              <a:schemeClr val="tx2">
                <a:lumMod val="50000"/>
                <a:alpha val="40000"/>
              </a:schemeClr>
            </a:glow>
            <a:outerShdw blurRad="38100" dist="25400" dir="5400000"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340600" y="2217207"/>
            <a:ext cx="1422400" cy="2572053"/>
          </a:xfrm>
          <a:prstGeom prst="line">
            <a:avLst/>
          </a:prstGeom>
          <a:ln w="28575" cmpd="sng">
            <a:solidFill>
              <a:schemeClr val="accent6"/>
            </a:solidFill>
          </a:ln>
          <a:effectLst>
            <a:glow rad="228600">
              <a:schemeClr val="tx2">
                <a:lumMod val="50000"/>
                <a:alpha val="40000"/>
              </a:schemeClr>
            </a:glow>
            <a:outerShdw blurRad="38100" dist="25400" dir="5400000"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rot="21184483">
            <a:off x="6593755" y="3477610"/>
            <a:ext cx="1329370" cy="292606"/>
          </a:xfrm>
          <a:prstGeom prst="ellipse">
            <a:avLst/>
          </a:prstGeom>
          <a:gradFill flip="none" rotWithShape="1">
            <a:gsLst>
              <a:gs pos="19000">
                <a:srgbClr val="FF9933"/>
              </a:gs>
              <a:gs pos="86000">
                <a:srgbClr val="FFFFFF"/>
              </a:gs>
            </a:gsLst>
            <a:path path="circle">
              <a:fillToRect l="100000" t="100000"/>
            </a:path>
            <a:tileRect r="-100000" b="-100000"/>
          </a:gradFill>
          <a:ln w="38100" cmpd="sng">
            <a:solidFill>
              <a:schemeClr val="tx2">
                <a:lumMod val="60000"/>
                <a:lumOff val="40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30" name="Oval 29"/>
          <p:cNvSpPr/>
          <p:nvPr/>
        </p:nvSpPr>
        <p:spPr>
          <a:xfrm rot="21300000">
            <a:off x="6973192" y="3995749"/>
            <a:ext cx="657481" cy="388119"/>
          </a:xfrm>
          <a:prstGeom prst="ellipse">
            <a:avLst/>
          </a:prstGeom>
          <a:gradFill flip="none" rotWithShape="1">
            <a:gsLst>
              <a:gs pos="0">
                <a:srgbClr val="FF0000"/>
              </a:gs>
              <a:gs pos="100000">
                <a:srgbClr val="FFFFFF"/>
              </a:gs>
            </a:gsLst>
            <a:path path="circle">
              <a:fillToRect l="100000" t="100000"/>
            </a:path>
            <a:tileRect r="-100000" b="-100000"/>
          </a:gradFill>
          <a:ln w="38100" cmpd="sng">
            <a:solidFill>
              <a:srgbClr val="FF0000"/>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33800" name="Text Placeholder 2"/>
          <p:cNvSpPr txBox="1">
            <a:spLocks/>
          </p:cNvSpPr>
          <p:nvPr/>
        </p:nvSpPr>
        <p:spPr bwMode="auto">
          <a:xfrm>
            <a:off x="1536700" y="342900"/>
            <a:ext cx="1893888" cy="639763"/>
          </a:xfrm>
          <a:prstGeom prst="rect">
            <a:avLst/>
          </a:prstGeom>
          <a:noFill/>
          <a:ln w="9525">
            <a:noFill/>
            <a:miter lim="800000"/>
            <a:headEnd/>
            <a:tailEnd/>
          </a:ln>
        </p:spPr>
        <p:txBody>
          <a:bodyPr anchor="b"/>
          <a:lstStyle/>
          <a:p>
            <a:pP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33801" name="Text Placeholder 4"/>
          <p:cNvSpPr txBox="1">
            <a:spLocks/>
          </p:cNvSpPr>
          <p:nvPr/>
        </p:nvSpPr>
        <p:spPr bwMode="auto">
          <a:xfrm>
            <a:off x="6070600" y="342900"/>
            <a:ext cx="2263775" cy="639763"/>
          </a:xfrm>
          <a:prstGeom prst="rect">
            <a:avLst/>
          </a:prstGeom>
          <a:noFill/>
          <a:ln w="9525">
            <a:noFill/>
            <a:miter lim="800000"/>
            <a:headEnd/>
            <a:tailEnd/>
          </a:ln>
        </p:spPr>
        <p:txBody>
          <a:bodyPr anchor="b"/>
          <a:lstStyle/>
          <a:p>
            <a:pP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cxnSp>
        <p:nvCxnSpPr>
          <p:cNvPr id="46" name="Straight Arrow Connector 45"/>
          <p:cNvCxnSpPr/>
          <p:nvPr/>
        </p:nvCxnSpPr>
        <p:spPr>
          <a:xfrm flipH="1" flipV="1">
            <a:off x="4559300" y="2932113"/>
            <a:ext cx="12700" cy="1981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3803" name="TextBox 46"/>
          <p:cNvSpPr txBox="1">
            <a:spLocks noChangeArrowheads="1"/>
          </p:cNvSpPr>
          <p:nvPr/>
        </p:nvSpPr>
        <p:spPr bwMode="auto">
          <a:xfrm rot="-5400000">
            <a:off x="4374356" y="3698082"/>
            <a:ext cx="1036637" cy="584200"/>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sz="3200">
                <a:solidFill>
                  <a:srgbClr val="A7C9FF"/>
                </a:solidFill>
                <a:latin typeface="Comic Sans MS" pitchFamily="66" charset="0"/>
              </a:rPr>
              <a:t>time</a:t>
            </a:r>
          </a:p>
        </p:txBody>
      </p:sp>
      <p:sp>
        <p:nvSpPr>
          <p:cNvPr id="33804" name="TextBox 47"/>
          <p:cNvSpPr txBox="1">
            <a:spLocks noChangeArrowheads="1"/>
          </p:cNvSpPr>
          <p:nvPr/>
        </p:nvSpPr>
        <p:spPr bwMode="auto">
          <a:xfrm>
            <a:off x="7996238" y="4041775"/>
            <a:ext cx="601662" cy="369888"/>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a:solidFill>
                  <a:srgbClr val="FF0000"/>
                </a:solidFill>
                <a:latin typeface="Arial Narrow" pitchFamily="34" charset="0"/>
              </a:rPr>
              <a:t>QGP</a:t>
            </a:r>
          </a:p>
        </p:txBody>
      </p:sp>
      <p:sp>
        <p:nvSpPr>
          <p:cNvPr id="33805" name="TextBox 48"/>
          <p:cNvSpPr txBox="1">
            <a:spLocks noChangeArrowheads="1"/>
          </p:cNvSpPr>
          <p:nvPr/>
        </p:nvSpPr>
        <p:spPr bwMode="auto">
          <a:xfrm>
            <a:off x="1046163" y="1195388"/>
            <a:ext cx="2921000" cy="369887"/>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a:solidFill>
                  <a:srgbClr val="FFFFFF"/>
                </a:solidFill>
                <a:latin typeface="Comic Sans MS" pitchFamily="66" charset="0"/>
              </a:rPr>
              <a:t>Present t</a:t>
            </a:r>
            <a:r>
              <a:rPr lang="en-US" baseline="-25000">
                <a:solidFill>
                  <a:srgbClr val="FFFFFF"/>
                </a:solidFill>
                <a:latin typeface="Comic Sans MS" pitchFamily="66" charset="0"/>
              </a:rPr>
              <a:t>0</a:t>
            </a:r>
            <a:r>
              <a:rPr lang="en-US">
                <a:solidFill>
                  <a:srgbClr val="FFFFFF"/>
                </a:solidFill>
                <a:latin typeface="Comic Sans MS" pitchFamily="66" charset="0"/>
              </a:rPr>
              <a:t>+13.7×10</a:t>
            </a:r>
            <a:r>
              <a:rPr lang="en-US" baseline="30000">
                <a:solidFill>
                  <a:srgbClr val="FFFFFF"/>
                </a:solidFill>
                <a:latin typeface="Comic Sans MS" pitchFamily="66" charset="0"/>
              </a:rPr>
              <a:t>9 </a:t>
            </a:r>
            <a:r>
              <a:rPr lang="en-US">
                <a:solidFill>
                  <a:srgbClr val="FFFFFF"/>
                </a:solidFill>
                <a:latin typeface="Comic Sans MS" pitchFamily="66" charset="0"/>
              </a:rPr>
              <a:t>years </a:t>
            </a:r>
          </a:p>
        </p:txBody>
      </p:sp>
      <p:sp>
        <p:nvSpPr>
          <p:cNvPr id="33806" name="TextBox 49"/>
          <p:cNvSpPr txBox="1">
            <a:spLocks noChangeArrowheads="1"/>
          </p:cNvSpPr>
          <p:nvPr/>
        </p:nvSpPr>
        <p:spPr bwMode="auto">
          <a:xfrm>
            <a:off x="5724525" y="1195388"/>
            <a:ext cx="3106941" cy="369332"/>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dirty="0">
                <a:solidFill>
                  <a:srgbClr val="FFFFFF"/>
                </a:solidFill>
                <a:latin typeface="Comic Sans MS" pitchFamily="66" charset="0"/>
              </a:rPr>
              <a:t>Present </a:t>
            </a:r>
            <a:r>
              <a:rPr lang="en-US" dirty="0" smtClean="0">
                <a:solidFill>
                  <a:srgbClr val="FFFFFF"/>
                </a:solidFill>
                <a:latin typeface="Comic Sans MS" pitchFamily="66" charset="0"/>
              </a:rPr>
              <a:t>t</a:t>
            </a:r>
            <a:r>
              <a:rPr lang="en-US" baseline="-25000" dirty="0" smtClean="0">
                <a:solidFill>
                  <a:srgbClr val="FFFFFF"/>
                </a:solidFill>
                <a:latin typeface="Comic Sans MS" pitchFamily="66" charset="0"/>
              </a:rPr>
              <a:t>0</a:t>
            </a:r>
            <a:r>
              <a:rPr lang="en-US" dirty="0" smtClean="0">
                <a:solidFill>
                  <a:srgbClr val="FFFFFF"/>
                </a:solidFill>
                <a:latin typeface="Comic Sans MS" pitchFamily="66" charset="0"/>
              </a:rPr>
              <a:t>+3×10</a:t>
            </a:r>
            <a:r>
              <a:rPr lang="en-US" baseline="30000" dirty="0" smtClean="0">
                <a:solidFill>
                  <a:srgbClr val="FFFFFF"/>
                </a:solidFill>
                <a:latin typeface="Comic Sans MS" pitchFamily="66" charset="0"/>
              </a:rPr>
              <a:t>-23 </a:t>
            </a:r>
            <a:r>
              <a:rPr lang="en-US" dirty="0">
                <a:solidFill>
                  <a:srgbClr val="FFFFFF"/>
                </a:solidFill>
                <a:latin typeface="Comic Sans MS" pitchFamily="66" charset="0"/>
              </a:rPr>
              <a:t>seconds </a:t>
            </a:r>
          </a:p>
        </p:txBody>
      </p:sp>
      <p:sp>
        <p:nvSpPr>
          <p:cNvPr id="33807" name="TextBox 52"/>
          <p:cNvSpPr txBox="1">
            <a:spLocks noChangeArrowheads="1"/>
          </p:cNvSpPr>
          <p:nvPr/>
        </p:nvSpPr>
        <p:spPr bwMode="auto">
          <a:xfrm>
            <a:off x="4378325" y="5083175"/>
            <a:ext cx="387350" cy="369888"/>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a:solidFill>
                  <a:srgbClr val="FFFFFF"/>
                </a:solidFill>
                <a:latin typeface="Comic Sans MS" pitchFamily="66" charset="0"/>
              </a:rPr>
              <a:t>t</a:t>
            </a:r>
            <a:r>
              <a:rPr lang="en-US" baseline="-25000">
                <a:solidFill>
                  <a:srgbClr val="FFFFFF"/>
                </a:solidFill>
                <a:latin typeface="Comic Sans MS" pitchFamily="66" charset="0"/>
              </a:rPr>
              <a:t>0</a:t>
            </a:r>
            <a:endParaRPr lang="en-US">
              <a:solidFill>
                <a:srgbClr val="FFFFFF"/>
              </a:solidFill>
              <a:latin typeface="Comic Sans MS" pitchFamily="66" charset="0"/>
            </a:endParaRPr>
          </a:p>
        </p:txBody>
      </p:sp>
      <p:sp>
        <p:nvSpPr>
          <p:cNvPr id="7" name="Slide Number Placeholder 6"/>
          <p:cNvSpPr>
            <a:spLocks noGrp="1"/>
          </p:cNvSpPr>
          <p:nvPr>
            <p:ph type="sldNum" sz="quarter" idx="12"/>
          </p:nvPr>
        </p:nvSpPr>
        <p:spPr/>
        <p:txBody>
          <a:bodyPr/>
          <a:lstStyle/>
          <a:p>
            <a:pPr>
              <a:defRPr/>
            </a:pPr>
            <a:fld id="{84907A0A-CEBD-4232-BC99-5DF51566ADCA}" type="slidenum">
              <a:rPr lang="en-US">
                <a:solidFill>
                  <a:srgbClr val="FFFFFF">
                    <a:lumMod val="65000"/>
                  </a:srgbClr>
                </a:solidFill>
              </a:rPr>
              <a:pPr>
                <a:defRPr/>
              </a:pPr>
              <a:t>12</a:t>
            </a:fld>
            <a:endParaRPr lang="en-US">
              <a:solidFill>
                <a:srgbClr val="FFFFFF">
                  <a:lumMod val="65000"/>
                </a:srgbClr>
              </a:solidFill>
            </a:endParaRPr>
          </a:p>
        </p:txBody>
      </p:sp>
      <p:sp>
        <p:nvSpPr>
          <p:cNvPr id="31" name="TextBox 30"/>
          <p:cNvSpPr txBox="1"/>
          <p:nvPr/>
        </p:nvSpPr>
        <p:spPr>
          <a:xfrm>
            <a:off x="8042275" y="3465513"/>
            <a:ext cx="1163638" cy="369887"/>
          </a:xfrm>
          <a:prstGeom prst="rect">
            <a:avLst/>
          </a:prstGeom>
          <a:noFill/>
          <a:ln>
            <a:noFill/>
          </a:ln>
        </p:spPr>
        <p:txBody>
          <a:bodyPr wrap="none">
            <a:spAutoFit/>
          </a:bodyPr>
          <a:lstStyle/>
          <a:p>
            <a:pPr algn="l" defTabSz="457200" eaLnBrk="1" fontAlgn="auto" hangingPunct="1">
              <a:lnSpc>
                <a:spcPct val="100000"/>
              </a:lnSpc>
              <a:spcBef>
                <a:spcPts val="0"/>
              </a:spcBef>
              <a:spcAft>
                <a:spcPts val="0"/>
              </a:spcAft>
              <a:buClrTx/>
              <a:buFontTx/>
              <a:buNone/>
              <a:defRPr/>
            </a:pPr>
            <a:r>
              <a:rPr lang="en-US" dirty="0">
                <a:solidFill>
                  <a:srgbClr val="DC9E1F">
                    <a:lumMod val="60000"/>
                    <a:lumOff val="40000"/>
                  </a:srgbClr>
                </a:solidFill>
                <a:latin typeface="Arial Narrow"/>
              </a:rPr>
              <a:t>Hadron gas</a:t>
            </a:r>
          </a:p>
        </p:txBody>
      </p:sp>
      <p:sp>
        <p:nvSpPr>
          <p:cNvPr id="33812" name="TextBox 31"/>
          <p:cNvSpPr txBox="1">
            <a:spLocks noChangeArrowheads="1"/>
          </p:cNvSpPr>
          <p:nvPr/>
        </p:nvSpPr>
        <p:spPr bwMode="auto">
          <a:xfrm>
            <a:off x="960438" y="4194175"/>
            <a:ext cx="601662" cy="369888"/>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a:solidFill>
                  <a:srgbClr val="FF0000"/>
                </a:solidFill>
                <a:latin typeface="Arial Narrow" pitchFamily="34" charset="0"/>
              </a:rPr>
              <a:t>QGP</a:t>
            </a:r>
          </a:p>
        </p:txBody>
      </p:sp>
      <p:sp>
        <p:nvSpPr>
          <p:cNvPr id="33" name="TextBox 32"/>
          <p:cNvSpPr txBox="1"/>
          <p:nvPr/>
        </p:nvSpPr>
        <p:spPr>
          <a:xfrm>
            <a:off x="865188" y="3465513"/>
            <a:ext cx="606425" cy="369887"/>
          </a:xfrm>
          <a:prstGeom prst="rect">
            <a:avLst/>
          </a:prstGeom>
          <a:noFill/>
          <a:ln>
            <a:noFill/>
          </a:ln>
        </p:spPr>
        <p:txBody>
          <a:bodyPr wrap="none">
            <a:spAutoFit/>
          </a:bodyPr>
          <a:lstStyle/>
          <a:p>
            <a:pPr algn="l" defTabSz="457200" eaLnBrk="1" fontAlgn="auto" hangingPunct="1">
              <a:lnSpc>
                <a:spcPct val="100000"/>
              </a:lnSpc>
              <a:spcBef>
                <a:spcPts val="0"/>
              </a:spcBef>
              <a:spcAft>
                <a:spcPts val="0"/>
              </a:spcAft>
              <a:buClrTx/>
              <a:buFontTx/>
              <a:buNone/>
              <a:defRPr/>
            </a:pPr>
            <a:r>
              <a:rPr lang="en-US" dirty="0">
                <a:solidFill>
                  <a:srgbClr val="DC9E1F">
                    <a:lumMod val="60000"/>
                    <a:lumOff val="40000"/>
                  </a:srgbClr>
                </a:solidFill>
                <a:latin typeface="Arial Narrow"/>
              </a:rPr>
              <a:t>CMB</a:t>
            </a:r>
          </a:p>
        </p:txBody>
      </p:sp>
      <p:sp>
        <p:nvSpPr>
          <p:cNvPr id="32" name="TextBox 31"/>
          <p:cNvSpPr txBox="1"/>
          <p:nvPr/>
        </p:nvSpPr>
        <p:spPr>
          <a:xfrm>
            <a:off x="2889660" y="4023360"/>
            <a:ext cx="829073" cy="341632"/>
          </a:xfrm>
          <a:prstGeom prst="rect">
            <a:avLst/>
          </a:prstGeom>
          <a:noFill/>
        </p:spPr>
        <p:txBody>
          <a:bodyPr wrap="none" rtlCol="0">
            <a:spAutoFit/>
          </a:bodyPr>
          <a:lstStyle/>
          <a:p>
            <a:r>
              <a:rPr lang="en-US" b="1" dirty="0" smtClean="0">
                <a:solidFill>
                  <a:schemeClr val="tx1"/>
                </a:solidFill>
              </a:rPr>
              <a:t>≈ 1 </a:t>
            </a:r>
            <a:r>
              <a:rPr lang="en-US" b="1" dirty="0" smtClean="0">
                <a:solidFill>
                  <a:schemeClr val="tx1"/>
                </a:solidFill>
                <a:latin typeface="Symbol" pitchFamily="18" charset="2"/>
              </a:rPr>
              <a:t>m</a:t>
            </a:r>
            <a:r>
              <a:rPr lang="en-US" b="1" dirty="0" smtClean="0">
                <a:solidFill>
                  <a:schemeClr val="tx1"/>
                </a:solidFill>
              </a:rPr>
              <a:t>s</a:t>
            </a:r>
          </a:p>
        </p:txBody>
      </p:sp>
      <p:sp>
        <p:nvSpPr>
          <p:cNvPr id="34" name="Date Placeholder 33"/>
          <p:cNvSpPr>
            <a:spLocks noGrp="1"/>
          </p:cNvSpPr>
          <p:nvPr>
            <p:ph type="dt" sz="half" idx="10"/>
          </p:nvPr>
        </p:nvSpPr>
        <p:spPr/>
        <p:txBody>
          <a:body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1"/>
          <p:cNvSpPr>
            <a:spLocks noGrp="1"/>
          </p:cNvSpPr>
          <p:nvPr>
            <p:ph type="dt" sz="quarter" idx="10"/>
          </p:nvPr>
        </p:nvSpPr>
        <p:spPr>
          <a:noFill/>
        </p:spPr>
        <p:txBody>
          <a:bodyPr/>
          <a:lstStyle/>
          <a:p>
            <a:r>
              <a:rPr lang="en-US" smtClean="0">
                <a:latin typeface="Arial" charset="0"/>
              </a:rPr>
              <a:t>December 2012 Bad Honnef J. Schukraft</a:t>
            </a:r>
          </a:p>
        </p:txBody>
      </p:sp>
      <p:sp>
        <p:nvSpPr>
          <p:cNvPr id="54275" name="Slide Number Placeholder 2"/>
          <p:cNvSpPr>
            <a:spLocks noGrp="1"/>
          </p:cNvSpPr>
          <p:nvPr>
            <p:ph type="sldNum" sz="quarter" idx="11"/>
          </p:nvPr>
        </p:nvSpPr>
        <p:spPr>
          <a:noFill/>
        </p:spPr>
        <p:txBody>
          <a:bodyPr/>
          <a:lstStyle/>
          <a:p>
            <a:fld id="{50A2AA75-6653-4DFB-BE9D-4FFBBCBA1B01}" type="slidenum">
              <a:rPr lang="en-US" smtClean="0"/>
              <a:pPr/>
              <a:t>13</a:t>
            </a:fld>
            <a:endParaRPr lang="en-US" smtClean="0"/>
          </a:p>
        </p:txBody>
      </p:sp>
      <p:pic>
        <p:nvPicPr>
          <p:cNvPr id="1041410" name="Picture 2" descr="big bang and creation of universe - artwork © Mark A. Garlick"/>
          <p:cNvPicPr>
            <a:picLocks noChangeAspect="1" noChangeArrowheads="1"/>
          </p:cNvPicPr>
          <p:nvPr/>
        </p:nvPicPr>
        <p:blipFill>
          <a:blip r:embed="rId3" cstate="screen"/>
          <a:srcRect/>
          <a:stretch>
            <a:fillRect/>
          </a:stretch>
        </p:blipFill>
        <p:spPr bwMode="auto">
          <a:xfrm>
            <a:off x="207963" y="1749425"/>
            <a:ext cx="4445000" cy="4006850"/>
          </a:xfrm>
          <a:prstGeom prst="rect">
            <a:avLst/>
          </a:prstGeom>
          <a:noFill/>
          <a:ln w="9525">
            <a:noFill/>
            <a:miter lim="800000"/>
            <a:headEnd/>
            <a:tailEnd/>
          </a:ln>
        </p:spPr>
      </p:pic>
      <p:sp>
        <p:nvSpPr>
          <p:cNvPr id="1041411" name="Text Box 3"/>
          <p:cNvSpPr txBox="1">
            <a:spLocks noChangeArrowheads="1"/>
          </p:cNvSpPr>
          <p:nvPr/>
        </p:nvSpPr>
        <p:spPr bwMode="auto">
          <a:xfrm>
            <a:off x="1422400" y="0"/>
            <a:ext cx="1479550" cy="477838"/>
          </a:xfrm>
          <a:prstGeom prst="rect">
            <a:avLst/>
          </a:prstGeom>
          <a:solidFill>
            <a:srgbClr val="FFFF99"/>
          </a:solidFill>
          <a:ln w="57150" algn="ctr">
            <a:solidFill>
              <a:schemeClr val="hlink"/>
            </a:solidFill>
            <a:miter lim="800000"/>
            <a:headEnd/>
            <a:tailEnd/>
          </a:ln>
        </p:spPr>
        <p:txBody>
          <a:bodyPr wrap="none" lIns="92075" tIns="46038" rIns="92075" bIns="46038">
            <a:spAutoFit/>
          </a:bodyPr>
          <a:lstStyle/>
          <a:p>
            <a:pPr algn="l"/>
            <a:r>
              <a:rPr lang="en-US" sz="2400">
                <a:solidFill>
                  <a:schemeClr val="tx1"/>
                </a:solidFill>
              </a:rPr>
              <a:t>Big Bang</a:t>
            </a:r>
          </a:p>
        </p:txBody>
      </p:sp>
      <p:sp>
        <p:nvSpPr>
          <p:cNvPr id="54278" name="Text Box 4"/>
          <p:cNvSpPr txBox="1">
            <a:spLocks noChangeArrowheads="1"/>
          </p:cNvSpPr>
          <p:nvPr/>
        </p:nvSpPr>
        <p:spPr bwMode="auto">
          <a:xfrm>
            <a:off x="6761163" y="0"/>
            <a:ext cx="1682750" cy="477838"/>
          </a:xfrm>
          <a:prstGeom prst="rect">
            <a:avLst/>
          </a:prstGeom>
          <a:solidFill>
            <a:srgbClr val="FFFF99"/>
          </a:solidFill>
          <a:ln w="57150" algn="ctr">
            <a:solidFill>
              <a:schemeClr val="hlink"/>
            </a:solidFill>
            <a:miter lim="800000"/>
            <a:headEnd/>
            <a:tailEnd/>
          </a:ln>
        </p:spPr>
        <p:txBody>
          <a:bodyPr wrap="none" lIns="92075" tIns="46038" rIns="92075" bIns="46038">
            <a:spAutoFit/>
          </a:bodyPr>
          <a:lstStyle/>
          <a:p>
            <a:pPr algn="l"/>
            <a:r>
              <a:rPr lang="en-US" sz="2400">
                <a:solidFill>
                  <a:schemeClr val="tx1"/>
                </a:solidFill>
              </a:rPr>
              <a:t>Little Bang</a:t>
            </a:r>
          </a:p>
        </p:txBody>
      </p:sp>
      <p:pic>
        <p:nvPicPr>
          <p:cNvPr id="1041413" name="Picture 5" descr="StarEvent"/>
          <p:cNvPicPr>
            <a:picLocks noChangeAspect="1" noChangeArrowheads="1"/>
          </p:cNvPicPr>
          <p:nvPr/>
        </p:nvPicPr>
        <p:blipFill>
          <a:blip r:embed="rId4" cstate="screen"/>
          <a:srcRect/>
          <a:stretch>
            <a:fillRect/>
          </a:stretch>
        </p:blipFill>
        <p:spPr bwMode="auto">
          <a:xfrm>
            <a:off x="4797425" y="1652588"/>
            <a:ext cx="4137025" cy="4081462"/>
          </a:xfrm>
          <a:prstGeom prst="rect">
            <a:avLst/>
          </a:prstGeom>
          <a:noFill/>
          <a:ln w="9525">
            <a:noFill/>
            <a:miter lim="800000"/>
            <a:headEnd/>
            <a:tailEnd/>
          </a:ln>
        </p:spPr>
      </p:pic>
      <p:pic>
        <p:nvPicPr>
          <p:cNvPr id="1041414" name="Picture 6" descr="littlebigbang"/>
          <p:cNvPicPr preferRelativeResize="0">
            <a:picLocks noChangeAspect="1" noChangeArrowheads="1"/>
          </p:cNvPicPr>
          <p:nvPr/>
        </p:nvPicPr>
        <p:blipFill>
          <a:blip r:embed="rId5" cstate="screen"/>
          <a:srcRect/>
          <a:stretch>
            <a:fillRect/>
          </a:stretch>
        </p:blipFill>
        <p:spPr bwMode="auto">
          <a:xfrm>
            <a:off x="2970213" y="695325"/>
            <a:ext cx="1385887" cy="1395413"/>
          </a:xfrm>
          <a:prstGeom prst="rect">
            <a:avLst/>
          </a:prstGeom>
          <a:solidFill>
            <a:schemeClr val="bg1"/>
          </a:solidFill>
          <a:ln w="9525">
            <a:noFill/>
            <a:miter lim="800000"/>
            <a:headEnd/>
            <a:tailEnd/>
          </a:ln>
        </p:spPr>
      </p:pic>
      <p:sp>
        <p:nvSpPr>
          <p:cNvPr id="1041415" name="Text Box 7"/>
          <p:cNvSpPr txBox="1">
            <a:spLocks noChangeArrowheads="1"/>
          </p:cNvSpPr>
          <p:nvPr/>
        </p:nvSpPr>
        <p:spPr bwMode="auto">
          <a:xfrm>
            <a:off x="652463" y="1550988"/>
            <a:ext cx="2287587"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a:solidFill>
                  <a:srgbClr val="FF00FF"/>
                </a:solidFill>
              </a:rPr>
              <a:t>Expansion </a:t>
            </a:r>
            <a:r>
              <a:rPr lang="en-US" sz="1400" b="1">
                <a:solidFill>
                  <a:srgbClr val="FF00FF"/>
                </a:solidFill>
              </a:rPr>
              <a:t>(Galaxies)</a:t>
            </a:r>
          </a:p>
          <a:p>
            <a:r>
              <a:rPr lang="en-US">
                <a:solidFill>
                  <a:schemeClr val="tx1"/>
                </a:solidFill>
              </a:rPr>
              <a:t>Hubble Flow</a:t>
            </a:r>
          </a:p>
        </p:txBody>
      </p:sp>
      <p:pic>
        <p:nvPicPr>
          <p:cNvPr id="1041416" name="Picture 8" descr="littlebigbang"/>
          <p:cNvPicPr preferRelativeResize="0">
            <a:picLocks noChangeAspect="1" noChangeArrowheads="1"/>
          </p:cNvPicPr>
          <p:nvPr/>
        </p:nvPicPr>
        <p:blipFill>
          <a:blip r:embed="rId5" cstate="screen"/>
          <a:srcRect/>
          <a:stretch>
            <a:fillRect/>
          </a:stretch>
        </p:blipFill>
        <p:spPr bwMode="auto">
          <a:xfrm>
            <a:off x="4702175" y="649288"/>
            <a:ext cx="889000" cy="1395412"/>
          </a:xfrm>
          <a:prstGeom prst="rect">
            <a:avLst/>
          </a:prstGeom>
          <a:solidFill>
            <a:schemeClr val="bg1"/>
          </a:solidFill>
          <a:ln w="9525">
            <a:noFill/>
            <a:miter lim="800000"/>
            <a:headEnd/>
            <a:tailEnd/>
          </a:ln>
        </p:spPr>
      </p:pic>
      <p:sp>
        <p:nvSpPr>
          <p:cNvPr id="1041417" name="Text Box 9"/>
          <p:cNvSpPr txBox="1">
            <a:spLocks noChangeArrowheads="1"/>
          </p:cNvSpPr>
          <p:nvPr/>
        </p:nvSpPr>
        <p:spPr bwMode="auto">
          <a:xfrm>
            <a:off x="6243812" y="1403350"/>
            <a:ext cx="2261838" cy="674673"/>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a:t>Expansion </a:t>
            </a:r>
            <a:r>
              <a:rPr lang="en-US" sz="1400" b="1" dirty="0"/>
              <a:t>(Hadrons)</a:t>
            </a:r>
          </a:p>
          <a:p>
            <a:r>
              <a:rPr lang="en-US" dirty="0">
                <a:solidFill>
                  <a:schemeClr val="tx1"/>
                </a:solidFill>
              </a:rPr>
              <a:t>Particle </a:t>
            </a:r>
            <a:r>
              <a:rPr lang="en-US" dirty="0" smtClean="0">
                <a:solidFill>
                  <a:schemeClr val="tx1"/>
                </a:solidFill>
              </a:rPr>
              <a:t>Flow</a:t>
            </a:r>
            <a:endParaRPr lang="en-US" dirty="0">
              <a:solidFill>
                <a:schemeClr val="tx1"/>
              </a:solidFill>
            </a:endParaRPr>
          </a:p>
        </p:txBody>
      </p:sp>
      <p:sp>
        <p:nvSpPr>
          <p:cNvPr id="1041418" name="Text Box 10"/>
          <p:cNvSpPr txBox="1">
            <a:spLocks noChangeArrowheads="1"/>
          </p:cNvSpPr>
          <p:nvPr/>
        </p:nvSpPr>
        <p:spPr bwMode="auto">
          <a:xfrm>
            <a:off x="0" y="4599470"/>
            <a:ext cx="3468898" cy="674673"/>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smtClean="0">
                <a:solidFill>
                  <a:srgbClr val="FF00FF"/>
                </a:solidFill>
              </a:rPr>
              <a:t>Temperature Fluctuations</a:t>
            </a:r>
            <a:endParaRPr lang="en-US" b="1" dirty="0">
              <a:solidFill>
                <a:srgbClr val="FF00FF"/>
              </a:solidFill>
            </a:endParaRPr>
          </a:p>
          <a:p>
            <a:r>
              <a:rPr lang="en-US" dirty="0" smtClean="0">
                <a:solidFill>
                  <a:schemeClr val="tx1"/>
                </a:solidFill>
              </a:rPr>
              <a:t>Initial State Density </a:t>
            </a:r>
            <a:r>
              <a:rPr lang="en-US" dirty="0">
                <a:solidFill>
                  <a:schemeClr val="tx1"/>
                </a:solidFill>
              </a:rPr>
              <a:t>Fluctuations</a:t>
            </a:r>
          </a:p>
        </p:txBody>
      </p:sp>
      <p:sp>
        <p:nvSpPr>
          <p:cNvPr id="1041419" name="Text Box 11"/>
          <p:cNvSpPr txBox="1">
            <a:spLocks noChangeArrowheads="1"/>
          </p:cNvSpPr>
          <p:nvPr/>
        </p:nvSpPr>
        <p:spPr bwMode="auto">
          <a:xfrm>
            <a:off x="365125" y="2388263"/>
            <a:ext cx="3148013"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err="1">
                <a:solidFill>
                  <a:srgbClr val="FF00FF"/>
                </a:solidFill>
              </a:rPr>
              <a:t>Nucleosynthesis</a:t>
            </a:r>
            <a:r>
              <a:rPr lang="en-US" b="1" dirty="0">
                <a:solidFill>
                  <a:srgbClr val="FF00FF"/>
                </a:solidFill>
              </a:rPr>
              <a:t> </a:t>
            </a:r>
            <a:r>
              <a:rPr lang="en-US" sz="1400" b="1" dirty="0">
                <a:solidFill>
                  <a:srgbClr val="FF00FF"/>
                </a:solidFill>
              </a:rPr>
              <a:t>(H, He, Li)</a:t>
            </a:r>
          </a:p>
          <a:p>
            <a:r>
              <a:rPr lang="en-US" dirty="0">
                <a:solidFill>
                  <a:schemeClr val="tx1"/>
                </a:solidFill>
              </a:rPr>
              <a:t>Thermodynamics at </a:t>
            </a:r>
            <a:r>
              <a:rPr lang="en-US" dirty="0">
                <a:solidFill>
                  <a:schemeClr val="tx1"/>
                </a:solidFill>
                <a:latin typeface="Symbol" pitchFamily="18" charset="2"/>
              </a:rPr>
              <a:t>t</a:t>
            </a:r>
            <a:r>
              <a:rPr lang="en-US" dirty="0">
                <a:solidFill>
                  <a:schemeClr val="tx1"/>
                </a:solidFill>
              </a:rPr>
              <a:t> ~100 s</a:t>
            </a:r>
          </a:p>
        </p:txBody>
      </p:sp>
      <p:sp>
        <p:nvSpPr>
          <p:cNvPr id="1041420" name="Text Box 12"/>
          <p:cNvSpPr txBox="1">
            <a:spLocks noChangeArrowheads="1"/>
          </p:cNvSpPr>
          <p:nvPr/>
        </p:nvSpPr>
        <p:spPr bwMode="auto">
          <a:xfrm>
            <a:off x="5364306" y="2294653"/>
            <a:ext cx="3476914" cy="674673"/>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err="1" smtClean="0"/>
              <a:t>Hadron</a:t>
            </a:r>
            <a:r>
              <a:rPr lang="en-US" b="1" dirty="0" smtClean="0"/>
              <a:t>-Synthesis </a:t>
            </a:r>
            <a:r>
              <a:rPr lang="en-US" sz="1400" b="1" dirty="0"/>
              <a:t>(</a:t>
            </a:r>
            <a:r>
              <a:rPr lang="en-US" sz="1400" b="1" dirty="0">
                <a:latin typeface="Symbol" pitchFamily="18" charset="2"/>
              </a:rPr>
              <a:t>p</a:t>
            </a:r>
            <a:r>
              <a:rPr lang="en-US" sz="1400" b="1" dirty="0"/>
              <a:t>, K, p, ..)</a:t>
            </a:r>
          </a:p>
          <a:p>
            <a:r>
              <a:rPr lang="en-US" dirty="0">
                <a:solidFill>
                  <a:schemeClr val="tx1"/>
                </a:solidFill>
              </a:rPr>
              <a:t>Thermodynamics at </a:t>
            </a:r>
            <a:r>
              <a:rPr lang="en-US" dirty="0">
                <a:solidFill>
                  <a:schemeClr val="tx1"/>
                </a:solidFill>
                <a:latin typeface="Symbol" pitchFamily="18" charset="2"/>
              </a:rPr>
              <a:t>t</a:t>
            </a:r>
            <a:r>
              <a:rPr lang="en-US" dirty="0">
                <a:solidFill>
                  <a:schemeClr val="tx1"/>
                </a:solidFill>
              </a:rPr>
              <a:t> ~</a:t>
            </a:r>
            <a:r>
              <a:rPr lang="en-US" dirty="0" smtClean="0">
                <a:solidFill>
                  <a:schemeClr val="tx1"/>
                </a:solidFill>
              </a:rPr>
              <a:t>3x10</a:t>
            </a:r>
            <a:r>
              <a:rPr lang="en-US" baseline="30000" dirty="0" smtClean="0">
                <a:solidFill>
                  <a:schemeClr val="tx1"/>
                </a:solidFill>
              </a:rPr>
              <a:t>-23</a:t>
            </a:r>
            <a:r>
              <a:rPr lang="en-US" dirty="0" smtClean="0">
                <a:solidFill>
                  <a:schemeClr val="tx1"/>
                </a:solidFill>
              </a:rPr>
              <a:t> </a:t>
            </a:r>
            <a:r>
              <a:rPr lang="en-US" dirty="0">
                <a:solidFill>
                  <a:schemeClr val="tx1"/>
                </a:solidFill>
              </a:rPr>
              <a:t>s</a:t>
            </a:r>
          </a:p>
        </p:txBody>
      </p:sp>
      <p:sp>
        <p:nvSpPr>
          <p:cNvPr id="1041422" name="Text Box 14"/>
          <p:cNvSpPr txBox="1">
            <a:spLocks noChangeArrowheads="1"/>
          </p:cNvSpPr>
          <p:nvPr/>
        </p:nvSpPr>
        <p:spPr bwMode="auto">
          <a:xfrm>
            <a:off x="1260158" y="3487032"/>
            <a:ext cx="1797050"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a:solidFill>
                  <a:srgbClr val="FF00FF"/>
                </a:solidFill>
              </a:rPr>
              <a:t>Microwave BG</a:t>
            </a:r>
          </a:p>
          <a:p>
            <a:r>
              <a:rPr lang="en-US">
                <a:solidFill>
                  <a:schemeClr val="tx1"/>
                </a:solidFill>
              </a:rPr>
              <a:t>T at decoupling</a:t>
            </a:r>
          </a:p>
        </p:txBody>
      </p:sp>
      <p:sp>
        <p:nvSpPr>
          <p:cNvPr id="1041423" name="Text Box 15"/>
          <p:cNvSpPr txBox="1">
            <a:spLocks noChangeArrowheads="1"/>
          </p:cNvSpPr>
          <p:nvPr/>
        </p:nvSpPr>
        <p:spPr bwMode="auto">
          <a:xfrm>
            <a:off x="5680634" y="3493871"/>
            <a:ext cx="2878138"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a:t>Thermal Radiation (</a:t>
            </a:r>
            <a:r>
              <a:rPr lang="en-US" b="1" dirty="0">
                <a:latin typeface="Symbol" pitchFamily="18" charset="2"/>
              </a:rPr>
              <a:t>g</a:t>
            </a:r>
            <a:r>
              <a:rPr lang="en-US" b="1" dirty="0"/>
              <a:t>, </a:t>
            </a:r>
            <a:r>
              <a:rPr lang="en-US" b="1" dirty="0" err="1">
                <a:latin typeface="French Script MT" pitchFamily="66" charset="0"/>
              </a:rPr>
              <a:t>l</a:t>
            </a:r>
            <a:r>
              <a:rPr lang="en-US" b="1" baseline="30000" dirty="0" err="1"/>
              <a:t>+</a:t>
            </a:r>
            <a:r>
              <a:rPr lang="en-US" b="1" dirty="0" err="1">
                <a:latin typeface="French Script MT" pitchFamily="66" charset="0"/>
              </a:rPr>
              <a:t>l</a:t>
            </a:r>
            <a:r>
              <a:rPr lang="en-US" b="1" baseline="30000" dirty="0"/>
              <a:t>-</a:t>
            </a:r>
            <a:r>
              <a:rPr lang="en-US" b="1" dirty="0"/>
              <a:t>)</a:t>
            </a:r>
          </a:p>
          <a:p>
            <a:r>
              <a:rPr lang="en-US" dirty="0">
                <a:solidFill>
                  <a:schemeClr val="tx1"/>
                </a:solidFill>
              </a:rPr>
              <a:t>Temp. evolution </a:t>
            </a:r>
            <a:r>
              <a:rPr lang="en-US" dirty="0" err="1">
                <a:solidFill>
                  <a:schemeClr val="tx1"/>
                </a:solidFill>
                <a:latin typeface="Symbol" pitchFamily="18" charset="2"/>
              </a:rPr>
              <a:t>ò</a:t>
            </a:r>
            <a:r>
              <a:rPr lang="en-US" dirty="0" err="1">
                <a:solidFill>
                  <a:schemeClr val="tx1"/>
                </a:solidFill>
              </a:rPr>
              <a:t>T</a:t>
            </a:r>
            <a:r>
              <a:rPr lang="en-US" dirty="0">
                <a:solidFill>
                  <a:schemeClr val="tx1"/>
                </a:solidFill>
              </a:rPr>
              <a:t> </a:t>
            </a:r>
            <a:r>
              <a:rPr lang="en-US" dirty="0" err="1">
                <a:solidFill>
                  <a:schemeClr val="tx1"/>
                </a:solidFill>
              </a:rPr>
              <a:t>dt</a:t>
            </a:r>
            <a:endParaRPr lang="en-US" dirty="0">
              <a:solidFill>
                <a:schemeClr val="tx1"/>
              </a:solidFill>
            </a:endParaRPr>
          </a:p>
        </p:txBody>
      </p:sp>
      <p:sp>
        <p:nvSpPr>
          <p:cNvPr id="1041425" name="Text Box 17"/>
          <p:cNvSpPr txBox="1">
            <a:spLocks noChangeArrowheads="1"/>
          </p:cNvSpPr>
          <p:nvPr/>
        </p:nvSpPr>
        <p:spPr bwMode="auto">
          <a:xfrm>
            <a:off x="5994671" y="5805208"/>
            <a:ext cx="2763577" cy="1007072"/>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GB" b="1" dirty="0"/>
              <a:t>Jet </a:t>
            </a:r>
            <a:r>
              <a:rPr lang="en-GB" b="1" dirty="0" smtClean="0"/>
              <a:t>Quenching</a:t>
            </a:r>
          </a:p>
          <a:p>
            <a:r>
              <a:rPr lang="en-GB" b="1" dirty="0" smtClean="0"/>
              <a:t>Quarkonia suppression</a:t>
            </a:r>
            <a:endParaRPr lang="en-GB" b="1" dirty="0"/>
          </a:p>
          <a:p>
            <a:r>
              <a:rPr lang="en-US" dirty="0" smtClean="0">
                <a:solidFill>
                  <a:schemeClr val="tx2"/>
                </a:solidFill>
              </a:rPr>
              <a:t>QGP density</a:t>
            </a:r>
            <a:endParaRPr lang="en-US" sz="1400" dirty="0">
              <a:solidFill>
                <a:schemeClr val="tx2"/>
              </a:solidFill>
            </a:endParaRPr>
          </a:p>
        </p:txBody>
      </p:sp>
      <p:pic>
        <p:nvPicPr>
          <p:cNvPr id="1041427" name="Picture 19" descr="wiener_map"/>
          <p:cNvPicPr>
            <a:picLocks noChangeAspect="1" noChangeArrowheads="1"/>
          </p:cNvPicPr>
          <p:nvPr/>
        </p:nvPicPr>
        <p:blipFill>
          <a:blip r:embed="rId6" cstate="screen"/>
          <a:srcRect/>
          <a:stretch>
            <a:fillRect/>
          </a:stretch>
        </p:blipFill>
        <p:spPr bwMode="auto">
          <a:xfrm>
            <a:off x="3482033" y="4385187"/>
            <a:ext cx="1927809" cy="1212897"/>
          </a:xfrm>
          <a:prstGeom prst="rect">
            <a:avLst/>
          </a:prstGeom>
          <a:noFill/>
          <a:ln w="9525">
            <a:noFill/>
            <a:miter lim="800000"/>
            <a:headEnd/>
            <a:tailEnd/>
          </a:ln>
        </p:spPr>
      </p:pic>
      <p:pic>
        <p:nvPicPr>
          <p:cNvPr id="1041429" name="Picture 21" descr="altbbn"/>
          <p:cNvPicPr>
            <a:picLocks noChangeAspect="1" noChangeArrowheads="1"/>
          </p:cNvPicPr>
          <p:nvPr/>
        </p:nvPicPr>
        <p:blipFill>
          <a:blip r:embed="rId7" cstate="screen"/>
          <a:srcRect/>
          <a:stretch>
            <a:fillRect/>
          </a:stretch>
        </p:blipFill>
        <p:spPr bwMode="auto">
          <a:xfrm>
            <a:off x="3724275" y="1945503"/>
            <a:ext cx="1298575" cy="1387475"/>
          </a:xfrm>
          <a:prstGeom prst="rect">
            <a:avLst/>
          </a:prstGeom>
          <a:noFill/>
          <a:ln w="9525">
            <a:noFill/>
            <a:miter lim="800000"/>
            <a:headEnd/>
            <a:tailEnd/>
          </a:ln>
        </p:spPr>
      </p:pic>
      <p:sp>
        <p:nvSpPr>
          <p:cNvPr id="1041431" name="Oval 23"/>
          <p:cNvSpPr>
            <a:spLocks noChangeArrowheads="1"/>
          </p:cNvSpPr>
          <p:nvPr/>
        </p:nvSpPr>
        <p:spPr bwMode="auto">
          <a:xfrm>
            <a:off x="6464300" y="1663700"/>
            <a:ext cx="1817688" cy="431800"/>
          </a:xfrm>
          <a:prstGeom prst="ellipse">
            <a:avLst/>
          </a:prstGeom>
          <a:solidFill>
            <a:srgbClr val="FFFF00">
              <a:alpha val="47842"/>
            </a:srgbClr>
          </a:solidFill>
          <a:ln w="9525" algn="ctr">
            <a:solidFill>
              <a:schemeClr val="hlink"/>
            </a:solidFill>
            <a:round/>
            <a:headEnd/>
            <a:tailEnd/>
          </a:ln>
        </p:spPr>
        <p:txBody>
          <a:bodyPr lIns="92075" tIns="46038" rIns="92075" bIns="46038" anchor="ctr">
            <a:spAutoFit/>
          </a:bodyPr>
          <a:lstStyle/>
          <a:p>
            <a:endParaRPr lang="en-US"/>
          </a:p>
        </p:txBody>
      </p:sp>
      <p:sp>
        <p:nvSpPr>
          <p:cNvPr id="1041432" name="Oval 24"/>
          <p:cNvSpPr>
            <a:spLocks noChangeArrowheads="1"/>
          </p:cNvSpPr>
          <p:nvPr/>
        </p:nvSpPr>
        <p:spPr bwMode="auto">
          <a:xfrm>
            <a:off x="5868367" y="5761683"/>
            <a:ext cx="3070225" cy="457200"/>
          </a:xfrm>
          <a:prstGeom prst="ellipse">
            <a:avLst/>
          </a:prstGeom>
          <a:solidFill>
            <a:srgbClr val="FFFF00">
              <a:alpha val="47842"/>
            </a:srgbClr>
          </a:solidFill>
          <a:ln w="9525" algn="ctr">
            <a:solidFill>
              <a:schemeClr val="hlink"/>
            </a:solidFill>
            <a:round/>
            <a:headEnd/>
            <a:tailEnd/>
          </a:ln>
        </p:spPr>
        <p:txBody>
          <a:bodyPr lIns="92075" tIns="46038" rIns="92075" bIns="46038" anchor="ctr">
            <a:spAutoFit/>
          </a:bodyPr>
          <a:lstStyle/>
          <a:p>
            <a:endParaRPr lang="en-US"/>
          </a:p>
        </p:txBody>
      </p:sp>
      <p:sp>
        <p:nvSpPr>
          <p:cNvPr id="1041434" name="Text Box 26"/>
          <p:cNvSpPr txBox="1">
            <a:spLocks noChangeArrowheads="1"/>
          </p:cNvSpPr>
          <p:nvPr/>
        </p:nvSpPr>
        <p:spPr bwMode="auto">
          <a:xfrm>
            <a:off x="482939" y="642683"/>
            <a:ext cx="2584450"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a:solidFill>
                  <a:srgbClr val="FF00FF"/>
                </a:solidFill>
              </a:rPr>
              <a:t>Global </a:t>
            </a:r>
            <a:r>
              <a:rPr lang="en-US" b="1" dirty="0" err="1">
                <a:solidFill>
                  <a:srgbClr val="FF00FF"/>
                </a:solidFill>
              </a:rPr>
              <a:t>Characteristcs</a:t>
            </a:r>
            <a:endParaRPr lang="en-US" sz="1400" b="1" dirty="0">
              <a:solidFill>
                <a:srgbClr val="FF00FF"/>
              </a:solidFill>
            </a:endParaRPr>
          </a:p>
          <a:p>
            <a:r>
              <a:rPr lang="en-US" dirty="0">
                <a:solidFill>
                  <a:schemeClr val="tx1"/>
                </a:solidFill>
              </a:rPr>
              <a:t>Mass density </a:t>
            </a:r>
            <a:r>
              <a:rPr lang="en-US" dirty="0">
                <a:solidFill>
                  <a:schemeClr val="tx1"/>
                </a:solidFill>
                <a:latin typeface="Symbol" pitchFamily="18" charset="2"/>
              </a:rPr>
              <a:t>W</a:t>
            </a:r>
            <a:r>
              <a:rPr lang="en-US" dirty="0">
                <a:solidFill>
                  <a:schemeClr val="tx1"/>
                </a:solidFill>
              </a:rPr>
              <a:t>, Age</a:t>
            </a:r>
          </a:p>
        </p:txBody>
      </p:sp>
      <p:sp>
        <p:nvSpPr>
          <p:cNvPr id="1041435" name="Text Box 27"/>
          <p:cNvSpPr txBox="1">
            <a:spLocks noChangeArrowheads="1"/>
          </p:cNvSpPr>
          <p:nvPr/>
        </p:nvSpPr>
        <p:spPr bwMode="auto">
          <a:xfrm>
            <a:off x="5695950" y="638175"/>
            <a:ext cx="3270250" cy="708025"/>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a:t>Global Characteristics</a:t>
            </a:r>
            <a:endParaRPr lang="en-US" sz="1400" b="1"/>
          </a:p>
          <a:p>
            <a:r>
              <a:rPr lang="en-US">
                <a:solidFill>
                  <a:schemeClr val="tx1"/>
                </a:solidFill>
              </a:rPr>
              <a:t>Energy Density, Size, Lifetime</a:t>
            </a:r>
            <a:endParaRPr lang="en-US" b="1"/>
          </a:p>
        </p:txBody>
      </p:sp>
      <p:pic>
        <p:nvPicPr>
          <p:cNvPr id="1041437" name="Picture 29" descr="cmb_wmapandcobe"/>
          <p:cNvPicPr>
            <a:picLocks noChangeAspect="1" noChangeArrowheads="1"/>
          </p:cNvPicPr>
          <p:nvPr/>
        </p:nvPicPr>
        <p:blipFill>
          <a:blip r:embed="rId8" cstate="screen"/>
          <a:srcRect/>
          <a:stretch>
            <a:fillRect/>
          </a:stretch>
        </p:blipFill>
        <p:spPr bwMode="auto">
          <a:xfrm>
            <a:off x="3497324" y="3236831"/>
            <a:ext cx="1924050" cy="1128692"/>
          </a:xfrm>
          <a:prstGeom prst="rect">
            <a:avLst/>
          </a:prstGeom>
          <a:noFill/>
          <a:ln w="9525">
            <a:noFill/>
            <a:miter lim="800000"/>
            <a:headEnd/>
            <a:tailEnd/>
          </a:ln>
        </p:spPr>
      </p:pic>
      <p:grpSp>
        <p:nvGrpSpPr>
          <p:cNvPr id="2" name="Group 33"/>
          <p:cNvGrpSpPr>
            <a:grpSpLocks/>
          </p:cNvGrpSpPr>
          <p:nvPr/>
        </p:nvGrpSpPr>
        <p:grpSpPr bwMode="auto">
          <a:xfrm>
            <a:off x="3248025" y="963613"/>
            <a:ext cx="2114550" cy="877887"/>
            <a:chOff x="2046" y="607"/>
            <a:chExt cx="1332" cy="553"/>
          </a:xfrm>
        </p:grpSpPr>
        <p:sp>
          <p:nvSpPr>
            <p:cNvPr id="54304" name="Oval 31"/>
            <p:cNvSpPr>
              <a:spLocks noChangeArrowheads="1"/>
            </p:cNvSpPr>
            <p:nvPr/>
          </p:nvSpPr>
          <p:spPr bwMode="auto">
            <a:xfrm>
              <a:off x="2046" y="652"/>
              <a:ext cx="516" cy="508"/>
            </a:xfrm>
            <a:prstGeom prst="ellipse">
              <a:avLst/>
            </a:prstGeom>
            <a:gradFill rotWithShape="1">
              <a:gsLst>
                <a:gs pos="0">
                  <a:srgbClr val="FF33CC"/>
                </a:gs>
                <a:gs pos="100000">
                  <a:srgbClr val="FF9933"/>
                </a:gs>
              </a:gsLst>
              <a:path path="shape">
                <a:fillToRect l="50000" t="50000" r="50000" b="50000"/>
              </a:path>
            </a:gradFill>
            <a:ln w="28575" algn="ctr">
              <a:noFill/>
              <a:round/>
              <a:headEnd/>
              <a:tailEnd/>
            </a:ln>
          </p:spPr>
          <p:txBody>
            <a:bodyPr lIns="92075" tIns="46038" rIns="92075" bIns="46038" anchor="ctr">
              <a:spAutoFit/>
            </a:bodyPr>
            <a:lstStyle/>
            <a:p>
              <a:endParaRPr lang="en-US"/>
            </a:p>
          </p:txBody>
        </p:sp>
        <p:sp>
          <p:nvSpPr>
            <p:cNvPr id="54305" name="Oval 32"/>
            <p:cNvSpPr>
              <a:spLocks noChangeArrowheads="1"/>
            </p:cNvSpPr>
            <p:nvPr/>
          </p:nvSpPr>
          <p:spPr bwMode="auto">
            <a:xfrm>
              <a:off x="3102" y="607"/>
              <a:ext cx="276" cy="508"/>
            </a:xfrm>
            <a:prstGeom prst="ellipse">
              <a:avLst/>
            </a:prstGeom>
            <a:gradFill rotWithShape="1">
              <a:gsLst>
                <a:gs pos="0">
                  <a:srgbClr val="FF33CC"/>
                </a:gs>
                <a:gs pos="100000">
                  <a:srgbClr val="FF9933"/>
                </a:gs>
              </a:gsLst>
              <a:path path="shape">
                <a:fillToRect l="50000" t="50000" r="50000" b="50000"/>
              </a:path>
            </a:gradFill>
            <a:ln w="28575" algn="ctr">
              <a:noFill/>
              <a:round/>
              <a:headEnd/>
              <a:tailEnd/>
            </a:ln>
          </p:spPr>
          <p:txBody>
            <a:bodyPr lIns="92075" tIns="46038" rIns="92075" bIns="46038" anchor="ctr">
              <a:spAutoFit/>
            </a:bodyPr>
            <a:lstStyle/>
            <a:p>
              <a:endParaRPr lang="en-US"/>
            </a:p>
          </p:txBody>
        </p:sp>
      </p:grpSp>
      <p:sp>
        <p:nvSpPr>
          <p:cNvPr id="1041442" name="Oval 34"/>
          <p:cNvSpPr>
            <a:spLocks noChangeArrowheads="1"/>
          </p:cNvSpPr>
          <p:nvPr/>
        </p:nvSpPr>
        <p:spPr bwMode="auto">
          <a:xfrm>
            <a:off x="5708650" y="923925"/>
            <a:ext cx="3233738" cy="525463"/>
          </a:xfrm>
          <a:prstGeom prst="ellipse">
            <a:avLst/>
          </a:prstGeom>
          <a:solidFill>
            <a:srgbClr val="FFFF00">
              <a:alpha val="47842"/>
            </a:srgbClr>
          </a:solidFill>
          <a:ln w="9525" algn="ctr">
            <a:solidFill>
              <a:schemeClr val="hlink"/>
            </a:solidFill>
            <a:round/>
            <a:headEnd/>
            <a:tailEnd/>
          </a:ln>
        </p:spPr>
        <p:txBody>
          <a:bodyPr lIns="92075" tIns="46038" rIns="92075" bIns="46038" anchor="ctr">
            <a:spAutoFit/>
          </a:bodyPr>
          <a:lstStyle/>
          <a:p>
            <a:endParaRPr lang="en-US"/>
          </a:p>
        </p:txBody>
      </p:sp>
      <p:sp>
        <p:nvSpPr>
          <p:cNvPr id="35" name="Text Box 16"/>
          <p:cNvSpPr txBox="1">
            <a:spLocks noChangeArrowheads="1"/>
          </p:cNvSpPr>
          <p:nvPr/>
        </p:nvSpPr>
        <p:spPr bwMode="auto">
          <a:xfrm>
            <a:off x="599669" y="5927688"/>
            <a:ext cx="2545569" cy="674673"/>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smtClean="0">
                <a:solidFill>
                  <a:srgbClr val="FF00FF"/>
                </a:solidFill>
              </a:rPr>
              <a:t>Gravitational </a:t>
            </a:r>
            <a:r>
              <a:rPr lang="en-US" b="1" dirty="0" err="1" smtClean="0">
                <a:solidFill>
                  <a:srgbClr val="FF00FF"/>
                </a:solidFill>
              </a:rPr>
              <a:t>Lensing</a:t>
            </a:r>
            <a:endParaRPr lang="en-US" b="1" dirty="0">
              <a:solidFill>
                <a:srgbClr val="FF00FF"/>
              </a:solidFill>
            </a:endParaRPr>
          </a:p>
          <a:p>
            <a:r>
              <a:rPr lang="en-US" dirty="0" smtClean="0">
                <a:solidFill>
                  <a:schemeClr val="tx1"/>
                </a:solidFill>
              </a:rPr>
              <a:t>(Dark) Matter Density</a:t>
            </a:r>
            <a:endParaRPr lang="en-US" dirty="0">
              <a:solidFill>
                <a:schemeClr val="tx1"/>
              </a:solidFill>
            </a:endParaRPr>
          </a:p>
        </p:txBody>
      </p:sp>
      <p:sp>
        <p:nvSpPr>
          <p:cNvPr id="116738" name="AutoShape 2" descr="data:image/jpg;base64,/9j/4AAQSkZJRgABAQAAAQABAAD/2wCEAAkGBhQSERUUExQVFRUVGBwXFhgVFRcYFxgWGBcVFxgdGBUXHCYeHBokGhwXHy8gJCcpLCwsFx4xNTAqNSYrLCkBCQoKDgwOGg8PGiwkHyQsLCwsLCwsLCwsLCwsLCwsLCwsLCwsLCwsLCwsLCwsLCwsLCwsLCwsLCwsLCwsLCwsLP/AABEIAOEA4QMBIgACEQEDEQH/xAAbAAAABwEAAAAAAAAAAAAAAAAAAQIDBAUGB//EAD8QAAEDAgQDBQYEAwYHAAAAAAEAAhEDBAUSITEGQVETYXGBkRQiMqGx8AfB0eEWQlIjMzRicvEVRVRzdLKz/8QAGQEAAwEBAQAAAAAAAAAAAAAAAQIDAAQF/8QAJxEAAgICAwABBAEFAAAAAAAAAAECEQMhEjFBUSIyYfATBBQzcZH/2gAMAwEAAhEDEQA/AOLgwiKMBHPVAqJhO0wJ12SWtEpy5YASAZS34GvS/u8Stm24p06f9p/M930AWcc6URQCWMeIWEjA0QCEJwBNcl1KxdEmY08klzI6Hw2QaFn8ioMNT3YE8lMwayFSoGnQLpjuCKDbYVO1bPMbRpOx1XJm/qFjdHXjw8lZyUsI5JEK6xeiAdFVGmduatCfJWSnHixDQhCUQlhNYtCA1TragZkBR2NWs4Sv6NNxFdmZsRHNRyzaVmjHZUUa7A73mkz3/slV3Ui0wCDO8z8k5jbmdoTT25KsCSKtWBocZaZtkqphxGpEJFNxB3hWlrjz2/FDx/mAT20CSfhT9ifT6JJatY5lvcgwOyqRoAPdcfD12VDc4eWEjoi2GMr0QRTR5E8GINok7BCyoq3fC0eF4xk5rNBqW2rCjkxqZlJm8/i539R9UFi/bfvVBc/9uy1r4M/Xr5iCGhoAAgbaACfE7lC3LcwzSWyM0bxzie5ICW2nK9ds412OXZZ2jjSzBmY5A4guyzpmIEEwmYTjqJTZCCCwiEQCW5kRPNJCIPQBSaNuXbaqOFa4LiYpPDi0OA5FLJutBRW1qEGCkNCtMZuxVeXAATyCrSEIu1sNEm0uiwyNCrd/Eb8mWTCz0pQU54oz2x4zktInsDq1QNbq5xgd580i/qvc7392gN9NFHpujbfrzCcfXc4AOMhug7pJOnnPqjVdAextqW0I2hO06UrNmSCa3wSxI2Up2HuAmNE0acaKfJPoZoQTP34IwFI9jdlz5TlmJjSRrE9UG0v3S8kDiN026qVRt85iN0bafNafg7B+2rsb1ICRybdIDVK2UlzhZaJ5ph1R0e9r4rsH4kcNU6VGm6m0CBlPfHNcnuekbIZE4Sphi1LZBq2/NHa1Cx4cOSfy8kjIlcvCiQiuZJIgTuo76JidYB37ytBRw6i62e91WKrXANp5fibzM9ypnjSJ05oxkZog9n3IKT2A6n5IJ+RtFNQtyStxwnwI+41DZWVw2oJAgAg6nrtHpquy8FcX07akQQCSqZZbojSMJxTwt7OCCNlhqzdV0PjfjDtnvIiHCPmD+SxdEUsjy8nNHu+K2J0rAVhciQcEULqFsMI2lCmASB3qZimHmk4A/wAwB9Qs2roBEmUAUSACAbFIBE1LhBjIMBLaElrU6wffekYRbWKxwuA8TtKhU+fh9U9SUZ7Q6dHUMfubI2TBTH9rHvLmtQa6Jw1yRvKJtOVzxXHso2LbUcW5JOUGY1iesdU4yil06KkU6SVyMMsprWcEXgp3NMnk4LPtpKXQlrgQljkqVglHkqOh/iXxC2oxtNu4JlcvNOSre+rmpBJJPMqNRo66o5c3OVmhDiiK6xMTukVcPIYHEabLe1adr7EI/vgfksNeH0U7djFa5Nubonaibc3SVZGsR2KCX2h7vQfogmAZ2jVhThizogEqsAVlVtQaQcNIHq6RPyhds1H05U2iHVrknVIc9IIRwqUbsKEZanbekHTJAgTr+QTl9bGm7KekrWD0iwpt/fGpk6tAEqMRoE7TpZkLXYaGS2UYYrKjhxOykHDIadDPVSeVJjqJTNZsp9WzNFzc7QZAIDpgg7bcv0Rez5T4KTjWKOrlpdrlaGDwaICSUm5KuvSkVHi77KwDVO0dCPFE1qcaPuE7YqQ41vzT1OmiY1S6VKVCTpDJfIllPkpVGilUaKn0LZc0pj0NU7ZSmWymULNTaVgVBybHorW2yc7BWww8on2aBir7FFkU+pRUao1YxFr1DCrKzlY11XVgmiBkR6ZKkuYU1UpLoTFoayII8o6/T9UE9g38GaG2isxWPs5AJ316d0+arcuqUHmIXfJWcwmfNEQlsGqvMYwNtKjSqNcDnbJHMEHY/fNZySaRqKWhGu+yVcVy4iTMCPJILyQByH56pJRAKyqfZsURtOQe6Cp9mp5Hodfk6JwZw42uYloPKVacS8FPoiSNOoWZwHF3U4grS4jxw99Ise6R3rzNbvstTOc4jahrjoqh7Vc4lWzOJ71W9gSurG6jsV9kUNUinT5Jxtt1T7LfVNKaMlsKkzqp9vSSaVFWFtRXLkmVSF21BW9rZSkWdqtNhWHyVz9jdBYdgsq6pYF3K6w6xAA0Vwyz0V4YnLoSUlHsxlXCo5KBc4eQ0mNOsLZX9IALPX184MLAfdJkjvStU6Y3+jKXFJVtw1Wt29VVw9SaCV9cqDUClXFRRWu1ToA9Z0yHS3f1R18NOpj5LScIYe2rVaHbLa8WYTbUaBygZo01TRUmuQraujjPsZ6H5IK6yNRoc2Nsytzwy1tky5FZhc5xaaYPviOZHRZ1wW94W4U9taWU3DOBIaTE+Cz2McN1KBeHNIyEAyNpkD5heljyW6ZyypFGE9UunOaASYGybLU9bWb6hysBceg+as67YBlm6VkUm2sSSe5T6uCloDnA67eC1k3NIrmt08YV7gmFmoQBzVZUoRBj71Wm4XumtOui5c7ajo6INS2XX8O5ANdT3LOYmS1xC6nUxdtS1LiGgUm5ZG5LtPpK5VjFwHOJHVccOy09Fexsq5wzCp38lDsKEldN4J4dFQjNsnm23xQqVbMTUwFwEwoNSyyldv4lwWlTo6ABcpxCkMxU58sbpjxakrRUUqSsLWkm20VOtWKUmFFpYUNlrMKthlzSNI05nwWesQr21MBMgM01pWEKYb6Asx7WRzUavix6qscko9AajLstMTxELK394k3uJyqW5vFJysYXUfmMKrxEluhV3wxQ7W5YOpRfiHhfZV3QNDqEOLewWujF17jVRhcaykV3qG+r+66Yw0I2aXDsYLNQYIUq/wCJHPHvOJWNFzCVUuiUXh2ay6/4gOqCovaT3+pRJv4kCx3AMfqW9QPpuII6StJi3GoumVc7Wl9RgBdGoLXtdI74BWCaU9b1Idrtt6hdnD6rRzvapjbgpFjeupmWuIO0jpso/wBUZamavQTRYHQc5079Tot9i9xRp0g6BmYwA7OJcdIAIgCOZXIqdQjn96qxt745Hg6yPoU8ZqBzZMTkxOJ3ucmNp+Xlp0SLa7IO+qgucnqXJSkrWzpguPRurzGQ3DqdMfE55e89dAB5AfVZQ3BKRdXpLQ3kBoEzSK51jpFHJl1h1aCF0zBOIG27WOa6cw17jzC5LQrEK2tMQMRK5csWnaL42npnQca4sdW0lQeHn2xqO9qnLBiOqyrbtzSgK6k7ew/gsrl7c5y/DOngn6DlVMqKXSrwkYTTYaVqsLwl1Vst2CwljdrU4LxQ6iI3CtDjf1E5X4P4nbOpGHLMX97BVxj/ABJ2xkwOSxOIXmp1nvSzq6iGP5Hbi+UF15v9hQq12ojriVlBhs2vBmKinc0zP8ysvxVxIGvHRoXPbPEMjwQUviHHDWdJMqkVL7F0BpdlVc19VCfUlCrV1SKxAiPPx+4XbGNE2wsyJzkhp++aSXKlCCvMeqCPt2/0n1RrAtEcHX6pRAnSfv8AdO3NJoMNJIjw1gT89EmkE9+i0WOF4WaroAmVIxjCTSMHQre/hRZ0Q81KsQ0Tr1WY/EDEm1bh5Zo3MYjouXk3IajGPUm3qgMcOenprKjOKGZdVaFYsHUTtz8FLw+q1lQF7c7QdRO48eSg5tNktrkJRtBTJV3Va57i0ZWkyB0HiiaUyW+7MjwS2lJWhiRTcpNOrB3UNpUigpSQ0TS21r21Iubq5nxAdOqjMaUvh++dRqB48wdiOYKv8Swpjj2tL4Halv8AQei85/TKvDsaU48l36UbUvOpwskmrZQsSsYpXRCsLC6fVe1jAXOcYAHMqouKZaVGp3rqbg5pII2IOyZIBa4ldOY4sdo5pgg7ghU1a9TF3el5JcZJ1JKiOqqscYLHX1U3qdt0qi2St1wbwO64BdHut3KZvjpIxz2oSCmDJWv4qw5lNzgB8KzFjcCnVa4tBAIkHn3eapjnaugSRAe0pJfpEnfbkrbGLqk8uLGZZcSACYAPJUr10QfJEmtj1JoKfsLRj6jWveGAnUnYKvDyNlJs7Z1ZxA/lBc7uA1JTNAND/Ddv/wBUz0cgs1I70FPhL5GtBRzTlEI3NhJViZocOxgsYWgwY+ip7u4LySme2O6OpVIzAbO+kzuprGk7RmyORJ70gKSy3JGbkrTC8PovpPc9+VzR7oicx6dydzSRikjRLYiqgSUlqcCHIS2hNynGbJX0FDrCp9rTlQKAWgwagC4A7LmyypFYrZJs7Y6BajD6eUazB3109Fo6HAWeg19P4tzOxHKFW4nhppe7ERuuOnVtFOVOkTMM4ZNaSyAFWY5g76DocFs+CsUYG5ToU1x69hHKU3Ffx8rA2+VHM72iC0kclnK+8eS1VUQwk81lb86lCG2ZldWqxKYNRFXf0UeoV3RiK5F1hVcZhJXVMK4zba2pYyMzlxFtQg6KSMSd1UcmGTlcXQ0WumbTimgBQZVdUa59Uk5AdWgH+bxWIzS790VxeufuZhRnFVx4+KoDZf3LaL2sbTBzx787T3J+54JrCj2hacvWFR4ZeZKgceq6diH4lNqWQoQ0QPMqU+WN0jJWclrU8pIPJLt7x1MODTGcZT3idR8k5fVc7ieqiOeuxbWyT0Jy/c/sghKNOLosHBNwpNVsFMOAUkxhCJwkd4+n+6dpMzGOvyUi/wAOdQeGv0kA+Rj8kU1dCt0QXVDET6JAeeSFRkEhITpC2BzkpqJEiEdlPUxKYzp+g5IzPRPbYOGpGny9Vd21ENYHB2o3CaueLS+0p22RgbTJIcAMxJ6nn99FU0Lgk6arnzQtaDBy9Om4B+IVWkwMkEDaVosJqNvy9pdDspInquM0rsgq1wziJ1J0gkHxXKoyi/lHS2pHQatkWAuBgt006qqr3TnmHuJ8VnK/FznA6/uq+tj5RlFS6QsW12zScRUjSABIgiRBBGvgsPeV5JS7zF3O3JVVUryqYsT7kGbj4FUPNMlyBchSnUgbd0rsSJNj1G2Lth6J+lhxKs+GMQ7Iu9xrszS05hMSInxV9Y4UX/CJJXLlzOLoZK9mZs8AdUeGjc6BWfFHAdezaH1GwHajY+OyvLnBalH3iC3os/xLjNWoA173OA0EmUsMspSoLiuzLOQbUMboiJTZXcTFOekEoonZFKahbBPgghH3CCakC2XlRRn6qTVcozyuWHQ7EsfBlS8VxV1bKXSS1obPcNlBlJc5U47sW9Afr9+ibJRkpIKoLoW2mTsJ8EnJG+kKVheImhUD2gEjaRP1TNWrmJPMlLu68D+RqEtrkbQpNDD3O2CEpJdmqxgO6p2hcFuo3R3Nm5nxAqNmS6aGX4JXbJQup0Ov1HmocoZ1uBiT2pQqOMA6wZjy3TVGSRue4DX5Kxp02VA1hfliYnrvCWTUTW2Vr3yirtLSAd4n1EhHd0w1xAOYDSf2UZ1RUir6M2G4o2VSNiemiblGE9AsvMNuMojkdT5LpnA+PUqD8z2h0j0XI7StBV9YX/JcGaDvki0WumdU424upXDA1jRvM81yHHKwzKfeYmGg6696zV5dZiT1WwxlKXJjOoqkPYTiYoVW1CxlTKfheJadI1E6qFVqguJjQ8kyXao2RInbmu5RV2TlkbjxABOiduLZ1OMwgkT5HUKzq21CnSBDy6pGwiBM8/0VRUrFxkkrXbIhaoJH3sgmNRfVY5Jis4QIBBEyZkEzpA5aJ6onLC3zuI+4kDRc0R+ytJSHKfiuHuo1XMduNFXuVkhbsKERCUEglMhQEoQicUC5GjWSrQAkLp3DV3Z21B1So0VapHut5N7yuUNd8k8y8cNiR5qGTG5elItUXGPYn2ry4jc8lROUylcNdo+Y6jl5c1KscEdVcG0/fJ2y7nyWjUFTFt2VpiBEzrP7JDTH3yU3EcPdScWuBBHIqFKdU1aCLpuI2MJ5lo46hIshLgF1ngnhSjXpu7R4bA0lSyT4ukMkcjq0HJipTjdbfiC1ZQrSNQ08uaxt/ddo8ugCTy28E+KbmJJURlPwhrXVGh+jZVen22r8heAcrYBPIEzE+ipJWqMi84rw6jRqxRfnbG+o5d6rMOxJzHtcBMHbeVCfWJ3KRmSrH9PF7Dy3osMRvjUeTG52CguckSiTxioqhbbDKCEokwA5SmRzR1mtEZSToJkRBjUb7TzTaAXpipCCKEFg2y6eUhr41B1nT7+90p6YcoRQxIxTE313Zqhl0RPVQZS5nmmiqJCtgSZQPJFk0nkPzToSwkGNRkaeKRyRMKIT1vSzQAo2ZT8NqgGSknaWh1RqMI4FfWpOqAe6wSSdlHwnGXWNUPYYc06LYP49p08OFvT+J3xmPvuXMcQvsxnlK4oKWTsrXDZK4gxt1zVdUdq5xk+KrKt4ToY2AnKOW2oTOdGxhdoBqV2RioqifJ3aFU6sGVfWHFD2NgEjRZ1zSDGyGZCeOM+wRk10WuI4u6oIJ7/NVLnJJKIlNGCjpGcrA12sp5124yJ0cdQIiRtokNeMpBGvI9E0mpMXoOUEJQRMCEvsiBKSAnMxiJ0WsI4yzOUu2A5z9FHIR5yiI6oIDA1s8pjXy/REUY8UUogAghKCwxpby7pupta1kOHxGd1VuKNztE5Ymnm/tc2WD8MTMGN++FFR4INkZyTk3Sn76fYSQNVQURCILVYBwLXu6L6lJuYMElZu4t8ri07g6oRmnpCvQyfVE5SqmHPFJtUj3HOLQf8AM2CR6GVHpgT70xzjeO5UBdjUpTKsIyzTTlr5JELNBTHTVOybzJUDLzzT5QkJaGbBKIGECl9j3FEWxdvTL3Ac3aLe/wACtp0T2kZsuYFpnyMc/wBFhLOtlcHdDK3GK8UsFAtDs+Ye7rt1JHVc+XlaSKRXIwdxTgnxTITtQlzidyf90l9EjUgroSJtiEECEbmohsIIAIQjWNZa4NgT7hwawEytbin4TXNCkKjwAI/qb8xKxNliD6ZlpIPcrG74qr1G5XVHEDlJ/Vc0lkb10Ujxrsqbu2LHEHf1+aYTlR8mSm3LoS1sR0BANSgNEAFkBicqCcRrULbJZ38j+Sjnb76BBBL6UYvkEul8Pr+SCCL6FR1T8Kv8Nc/6P1XLsW/vnf6j9UaC5cP+WX76dOb7Ilh/y4/+QP8A5lULuSNBdaOX0S3Y+SB5o0EwRJQcjQQRn0BvL75haXDP8LU/7Tv/AGCCCC/f+E5/b+/Jmkp2yCCD7KroO2+MJ+92H3zKCCPovpCO/mlO3QQRFY2jYggiMuxYRIIJWMgFJCJBEDDCebyQQWMBBBBAY//Z"/>
          <p:cNvSpPr>
            <a:spLocks noChangeAspect="1" noChangeArrowheads="1"/>
          </p:cNvSpPr>
          <p:nvPr/>
        </p:nvSpPr>
        <p:spPr bwMode="auto">
          <a:xfrm>
            <a:off x="120650" y="-1176338"/>
            <a:ext cx="2143125" cy="21431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 name="Picture 6" descr="http://www.universetoday.com/wp-content/uploads/2007/05/2007-0522lens.jpg"/>
          <p:cNvPicPr>
            <a:picLocks noChangeAspect="1" noChangeArrowheads="1"/>
          </p:cNvPicPr>
          <p:nvPr/>
        </p:nvPicPr>
        <p:blipFill>
          <a:blip r:embed="rId9" cstate="screen"/>
          <a:srcRect/>
          <a:stretch>
            <a:fillRect/>
          </a:stretch>
        </p:blipFill>
        <p:spPr bwMode="auto">
          <a:xfrm>
            <a:off x="3497335" y="5683045"/>
            <a:ext cx="2042168" cy="1174955"/>
          </a:xfrm>
          <a:prstGeom prst="rect">
            <a:avLst/>
          </a:prstGeom>
          <a:noFill/>
        </p:spPr>
      </p:pic>
      <p:sp>
        <p:nvSpPr>
          <p:cNvPr id="38" name="Oval 24"/>
          <p:cNvSpPr>
            <a:spLocks noChangeArrowheads="1"/>
          </p:cNvSpPr>
          <p:nvPr/>
        </p:nvSpPr>
        <p:spPr bwMode="auto">
          <a:xfrm>
            <a:off x="5368680" y="2512839"/>
            <a:ext cx="3070225" cy="457200"/>
          </a:xfrm>
          <a:prstGeom prst="ellipse">
            <a:avLst/>
          </a:prstGeom>
          <a:solidFill>
            <a:srgbClr val="FFFF00">
              <a:alpha val="47842"/>
            </a:srgbClr>
          </a:solidFill>
          <a:ln w="9525" algn="ctr">
            <a:solidFill>
              <a:schemeClr val="hlink"/>
            </a:solidFill>
            <a:round/>
            <a:headEnd/>
            <a:tailEnd/>
          </a:ln>
        </p:spPr>
        <p:txBody>
          <a:bodyPr lIns="92075" tIns="46038" rIns="92075" bIns="46038" anchor="ctr">
            <a:spAutoFit/>
          </a:bodyPr>
          <a:lstStyle/>
          <a:p>
            <a:endParaRPr lang="en-US"/>
          </a:p>
        </p:txBody>
      </p:sp>
      <p:sp>
        <p:nvSpPr>
          <p:cNvPr id="1041421" name="Text Box 13"/>
          <p:cNvSpPr txBox="1">
            <a:spLocks noChangeArrowheads="1"/>
          </p:cNvSpPr>
          <p:nvPr/>
        </p:nvSpPr>
        <p:spPr bwMode="auto">
          <a:xfrm>
            <a:off x="5412967" y="4542304"/>
            <a:ext cx="3686908" cy="674673"/>
          </a:xfrm>
          <a:prstGeom prst="rect">
            <a:avLst/>
          </a:prstGeom>
          <a:solidFill>
            <a:schemeClr val="bg1"/>
          </a:solidFill>
          <a:ln w="38100" algn="ctr">
            <a:solidFill>
              <a:schemeClr val="tx1"/>
            </a:solidFill>
            <a:miter lim="800000"/>
            <a:headEnd/>
            <a:tailEnd/>
          </a:ln>
        </p:spPr>
        <p:txBody>
          <a:bodyPr wrap="none" lIns="92075" tIns="46038" rIns="92075" bIns="46038">
            <a:spAutoFit/>
          </a:bodyPr>
          <a:lstStyle/>
          <a:p>
            <a:r>
              <a:rPr lang="en-US" b="1" dirty="0" smtClean="0"/>
              <a:t>Flow Fluctuations</a:t>
            </a:r>
            <a:endParaRPr lang="en-US" sz="1400" b="1" dirty="0"/>
          </a:p>
          <a:p>
            <a:r>
              <a:rPr lang="en-US" dirty="0" smtClean="0">
                <a:solidFill>
                  <a:schemeClr val="tx1"/>
                </a:solidFill>
              </a:rPr>
              <a:t>Initial State Density &amp; Fluctuations</a:t>
            </a:r>
            <a:endParaRPr lang="en-US" dirty="0">
              <a:solidFill>
                <a:schemeClr val="tx1"/>
              </a:solidFill>
            </a:endParaRPr>
          </a:p>
        </p:txBody>
      </p:sp>
      <p:sp>
        <p:nvSpPr>
          <p:cNvPr id="33" name="Oval 24"/>
          <p:cNvSpPr>
            <a:spLocks noChangeArrowheads="1"/>
          </p:cNvSpPr>
          <p:nvPr/>
        </p:nvSpPr>
        <p:spPr bwMode="auto">
          <a:xfrm>
            <a:off x="5314951" y="4816762"/>
            <a:ext cx="3829050" cy="481302"/>
          </a:xfrm>
          <a:prstGeom prst="ellipse">
            <a:avLst/>
          </a:prstGeom>
          <a:solidFill>
            <a:srgbClr val="FFFF00">
              <a:alpha val="47842"/>
            </a:srgbClr>
          </a:solidFill>
          <a:ln w="9525" algn="ctr">
            <a:solidFill>
              <a:schemeClr val="hlink"/>
            </a:solidFill>
            <a:round/>
            <a:headEnd/>
            <a:tailEnd/>
          </a:ln>
        </p:spPr>
        <p:txBody>
          <a:bodyPr wrap="square" lIns="92075" tIns="46038" rIns="92075" bIns="46038" anchor="ctr">
            <a:spAutoFit/>
          </a:bodyPr>
          <a:lstStyle/>
          <a:p>
            <a:endParaRPr lang="en-US"/>
          </a:p>
        </p:txBody>
      </p:sp>
      <p:sp>
        <p:nvSpPr>
          <p:cNvPr id="36" name="Oval 24"/>
          <p:cNvSpPr>
            <a:spLocks noChangeArrowheads="1"/>
          </p:cNvSpPr>
          <p:nvPr/>
        </p:nvSpPr>
        <p:spPr bwMode="auto">
          <a:xfrm>
            <a:off x="5780737" y="6131253"/>
            <a:ext cx="3070225" cy="457200"/>
          </a:xfrm>
          <a:prstGeom prst="ellipse">
            <a:avLst/>
          </a:prstGeom>
          <a:solidFill>
            <a:srgbClr val="FFFF00">
              <a:alpha val="47842"/>
            </a:srgbClr>
          </a:solidFill>
          <a:ln w="9525" algn="ctr">
            <a:solidFill>
              <a:schemeClr val="hlink"/>
            </a:solidFill>
            <a:round/>
            <a:headEnd/>
            <a:tailEnd/>
          </a:ln>
        </p:spPr>
        <p:txBody>
          <a:bodyPr lIns="92075" tIns="46038" rIns="92075" bIns="46038"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1411"/>
                                        </p:tgtEl>
                                        <p:attrNameLst>
                                          <p:attrName>style.visibility</p:attrName>
                                        </p:attrNameLst>
                                      </p:cBhvr>
                                      <p:to>
                                        <p:strVal val="visible"/>
                                      </p:to>
                                    </p:set>
                                  </p:childTnLst>
                                </p:cTn>
                              </p:par>
                              <p:par>
                                <p:cTn id="7" presetID="8" presetClass="entr" presetSubtype="32" fill="hold" nodeType="withEffect">
                                  <p:stCondLst>
                                    <p:cond delay="0"/>
                                  </p:stCondLst>
                                  <p:childTnLst>
                                    <p:set>
                                      <p:cBhvr>
                                        <p:cTn id="8" dur="1" fill="hold">
                                          <p:stCondLst>
                                            <p:cond delay="0"/>
                                          </p:stCondLst>
                                        </p:cTn>
                                        <p:tgtEl>
                                          <p:spTgt spid="1041410"/>
                                        </p:tgtEl>
                                        <p:attrNameLst>
                                          <p:attrName>style.visibility</p:attrName>
                                        </p:attrNameLst>
                                      </p:cBhvr>
                                      <p:to>
                                        <p:strVal val="visible"/>
                                      </p:to>
                                    </p:set>
                                    <p:animEffect transition="in" filter="diamond(out)">
                                      <p:cBhvr>
                                        <p:cTn id="9" dur="500"/>
                                        <p:tgtEl>
                                          <p:spTgt spid="10414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4143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41435"/>
                                        </p:tgtEl>
                                        <p:attrNameLst>
                                          <p:attrName>style.visibility</p:attrName>
                                        </p:attrNameLst>
                                      </p:cBhvr>
                                      <p:to>
                                        <p:strVal val="visible"/>
                                      </p:to>
                                    </p:se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6" presetClass="emph" presetSubtype="0" fill="hold" nodeType="withEffect">
                                  <p:stCondLst>
                                    <p:cond delay="0"/>
                                  </p:stCondLst>
                                  <p:childTnLst>
                                    <p:animScale>
                                      <p:cBhvr>
                                        <p:cTn id="20" dur="500" fill="hold"/>
                                        <p:tgtEl>
                                          <p:spTgt spid="1041410"/>
                                        </p:tgtEl>
                                      </p:cBhvr>
                                      <p:by x="25000" y="25000"/>
                                    </p:animScale>
                                  </p:childTnLst>
                                </p:cTn>
                              </p:par>
                              <p:par>
                                <p:cTn id="21" presetID="0" presetClass="path" presetSubtype="0" accel="50000" decel="50000" fill="hold" nodeType="withEffect">
                                  <p:stCondLst>
                                    <p:cond delay="0"/>
                                  </p:stCondLst>
                                  <p:childTnLst>
                                    <p:animMotion origin="layout" path="M 1.38889E-6 3.9963E-6 L -0.21528 -0.47387 " pathEditMode="relative" rAng="0" ptsTypes="AA">
                                      <p:cBhvr>
                                        <p:cTn id="22" dur="500" fill="hold"/>
                                        <p:tgtEl>
                                          <p:spTgt spid="1041410"/>
                                        </p:tgtEl>
                                        <p:attrNameLst>
                                          <p:attrName>ppt_x</p:attrName>
                                          <p:attrName>ppt_y</p:attrName>
                                        </p:attrNameLst>
                                      </p:cBhvr>
                                      <p:rCtr x="-10800" y="-23700"/>
                                    </p:animMotion>
                                  </p:childTnLst>
                                </p:cTn>
                              </p:par>
                              <p:par>
                                <p:cTn id="23" presetID="6" presetClass="emph" presetSubtype="0" fill="hold" nodeType="withEffect">
                                  <p:stCondLst>
                                    <p:cond delay="0"/>
                                  </p:stCondLst>
                                  <p:childTnLst>
                                    <p:animScale>
                                      <p:cBhvr>
                                        <p:cTn id="24" dur="500" fill="hold"/>
                                        <p:tgtEl>
                                          <p:spTgt spid="1041413"/>
                                        </p:tgtEl>
                                      </p:cBhvr>
                                      <p:by x="25000" y="25000"/>
                                    </p:animScale>
                                  </p:childTnLst>
                                </p:cTn>
                              </p:par>
                              <p:par>
                                <p:cTn id="25" presetID="0" presetClass="path" presetSubtype="0" accel="50000" decel="50000" fill="hold" nodeType="withEffect">
                                  <p:stCondLst>
                                    <p:cond delay="0"/>
                                  </p:stCondLst>
                                  <p:childTnLst>
                                    <p:animMotion origin="layout" path="M 0.02378 -0.00185 L 0.19809 0.39639 " pathEditMode="relative" rAng="0" ptsTypes="AA">
                                      <p:cBhvr>
                                        <p:cTn id="26" dur="500" fill="hold"/>
                                        <p:tgtEl>
                                          <p:spTgt spid="1041413"/>
                                        </p:tgtEl>
                                        <p:attrNameLst>
                                          <p:attrName>ppt_x</p:attrName>
                                          <p:attrName>ppt_y</p:attrName>
                                        </p:attrNameLst>
                                      </p:cBhvr>
                                      <p:rCtr x="8700" y="199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14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1417"/>
                                        </p:tgtEl>
                                        <p:attrNameLst>
                                          <p:attrName>style.visibility</p:attrName>
                                        </p:attrNameLst>
                                      </p:cBhvr>
                                      <p:to>
                                        <p:strVal val="visible"/>
                                      </p:to>
                                    </p:set>
                                  </p:childTnLst>
                                </p:cTn>
                              </p:par>
                              <p:par>
                                <p:cTn id="33" presetID="9" presetClass="entr" presetSubtype="0" fill="hold" nodeType="withEffect">
                                  <p:stCondLst>
                                    <p:cond delay="0"/>
                                  </p:stCondLst>
                                  <p:childTnLst>
                                    <p:set>
                                      <p:cBhvr>
                                        <p:cTn id="34" dur="1" fill="hold">
                                          <p:stCondLst>
                                            <p:cond delay="0"/>
                                          </p:stCondLst>
                                        </p:cTn>
                                        <p:tgtEl>
                                          <p:spTgt spid="1041414"/>
                                        </p:tgtEl>
                                        <p:attrNameLst>
                                          <p:attrName>style.visibility</p:attrName>
                                        </p:attrNameLst>
                                      </p:cBhvr>
                                      <p:to>
                                        <p:strVal val="visible"/>
                                      </p:to>
                                    </p:set>
                                    <p:animEffect transition="in" filter="dissolve">
                                      <p:cBhvr>
                                        <p:cTn id="35" dur="500"/>
                                        <p:tgtEl>
                                          <p:spTgt spid="1041414"/>
                                        </p:tgtEl>
                                      </p:cBhvr>
                                    </p:animEffect>
                                  </p:childTnLst>
                                </p:cTn>
                              </p:par>
                              <p:par>
                                <p:cTn id="36" presetID="9" presetClass="entr" presetSubtype="0" fill="hold" nodeType="withEffect">
                                  <p:stCondLst>
                                    <p:cond delay="0"/>
                                  </p:stCondLst>
                                  <p:childTnLst>
                                    <p:set>
                                      <p:cBhvr>
                                        <p:cTn id="37" dur="1" fill="hold">
                                          <p:stCondLst>
                                            <p:cond delay="0"/>
                                          </p:stCondLst>
                                        </p:cTn>
                                        <p:tgtEl>
                                          <p:spTgt spid="1041416"/>
                                        </p:tgtEl>
                                        <p:attrNameLst>
                                          <p:attrName>style.visibility</p:attrName>
                                        </p:attrNameLst>
                                      </p:cBhvr>
                                      <p:to>
                                        <p:strVal val="visible"/>
                                      </p:to>
                                    </p:set>
                                    <p:animEffect transition="in" filter="dissolve">
                                      <p:cBhvr>
                                        <p:cTn id="38" dur="500"/>
                                        <p:tgtEl>
                                          <p:spTgt spid="104141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14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41420"/>
                                        </p:tgtEl>
                                        <p:attrNameLst>
                                          <p:attrName>style.visibility</p:attrName>
                                        </p:attrNameLst>
                                      </p:cBhvr>
                                      <p:to>
                                        <p:strVal val="visible"/>
                                      </p:to>
                                    </p:set>
                                  </p:childTnLst>
                                </p:cTn>
                              </p:par>
                              <p:par>
                                <p:cTn id="45" presetID="9" presetClass="entr" presetSubtype="0" fill="hold" nodeType="withEffect">
                                  <p:stCondLst>
                                    <p:cond delay="0"/>
                                  </p:stCondLst>
                                  <p:childTnLst>
                                    <p:set>
                                      <p:cBhvr>
                                        <p:cTn id="46" dur="1" fill="hold">
                                          <p:stCondLst>
                                            <p:cond delay="0"/>
                                          </p:stCondLst>
                                        </p:cTn>
                                        <p:tgtEl>
                                          <p:spTgt spid="1041429"/>
                                        </p:tgtEl>
                                        <p:attrNameLst>
                                          <p:attrName>style.visibility</p:attrName>
                                        </p:attrNameLst>
                                      </p:cBhvr>
                                      <p:to>
                                        <p:strVal val="visible"/>
                                      </p:to>
                                    </p:set>
                                    <p:animEffect transition="in" filter="dissolve">
                                      <p:cBhvr>
                                        <p:cTn id="47" dur="500"/>
                                        <p:tgtEl>
                                          <p:spTgt spid="10414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41422"/>
                                        </p:tgtEl>
                                        <p:attrNameLst>
                                          <p:attrName>style.visibility</p:attrName>
                                        </p:attrNameLst>
                                      </p:cBhvr>
                                      <p:to>
                                        <p:strVal val="visible"/>
                                      </p:to>
                                    </p:set>
                                  </p:childTnLst>
                                </p:cTn>
                              </p:par>
                              <p:par>
                                <p:cTn id="52" presetID="9" presetClass="entr" presetSubtype="0" fill="hold" nodeType="withEffect">
                                  <p:stCondLst>
                                    <p:cond delay="0"/>
                                  </p:stCondLst>
                                  <p:childTnLst>
                                    <p:set>
                                      <p:cBhvr>
                                        <p:cTn id="53" dur="1" fill="hold">
                                          <p:stCondLst>
                                            <p:cond delay="0"/>
                                          </p:stCondLst>
                                        </p:cTn>
                                        <p:tgtEl>
                                          <p:spTgt spid="1041437"/>
                                        </p:tgtEl>
                                        <p:attrNameLst>
                                          <p:attrName>style.visibility</p:attrName>
                                        </p:attrNameLst>
                                      </p:cBhvr>
                                      <p:to>
                                        <p:strVal val="visible"/>
                                      </p:to>
                                    </p:set>
                                    <p:animEffect transition="in" filter="dissolve">
                                      <p:cBhvr>
                                        <p:cTn id="54" dur="500"/>
                                        <p:tgtEl>
                                          <p:spTgt spid="1041437"/>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10414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14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1421"/>
                                        </p:tgtEl>
                                        <p:attrNameLst>
                                          <p:attrName>style.visibility</p:attrName>
                                        </p:attrNameLst>
                                      </p:cBhvr>
                                      <p:to>
                                        <p:strVal val="visible"/>
                                      </p:to>
                                    </p:set>
                                  </p:childTnLst>
                                </p:cTn>
                              </p:par>
                              <p:par>
                                <p:cTn id="63" presetID="9" presetClass="entr" presetSubtype="0" fill="hold" nodeType="withEffect">
                                  <p:stCondLst>
                                    <p:cond delay="0"/>
                                  </p:stCondLst>
                                  <p:childTnLst>
                                    <p:set>
                                      <p:cBhvr>
                                        <p:cTn id="64" dur="1" fill="hold">
                                          <p:stCondLst>
                                            <p:cond delay="0"/>
                                          </p:stCondLst>
                                        </p:cTn>
                                        <p:tgtEl>
                                          <p:spTgt spid="1041427"/>
                                        </p:tgtEl>
                                        <p:attrNameLst>
                                          <p:attrName>style.visibility</p:attrName>
                                        </p:attrNameLst>
                                      </p:cBhvr>
                                      <p:to>
                                        <p:strVal val="visible"/>
                                      </p:to>
                                    </p:set>
                                    <p:animEffect transition="in" filter="dissolve">
                                      <p:cBhvr>
                                        <p:cTn id="65" dur="500"/>
                                        <p:tgtEl>
                                          <p:spTgt spid="104142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041425"/>
                                        </p:tgtEl>
                                        <p:attrNameLst>
                                          <p:attrName>style.visibility</p:attrName>
                                        </p:attrNameLst>
                                      </p:cBhvr>
                                      <p:to>
                                        <p:strVal val="visible"/>
                                      </p:to>
                                    </p:set>
                                  </p:childTnLst>
                                </p:cTn>
                              </p:par>
                              <p:par>
                                <p:cTn id="72" presetID="9"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dissolve">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041431"/>
                                        </p:tgtEl>
                                        <p:attrNameLst>
                                          <p:attrName>style.visibility</p:attrName>
                                        </p:attrNameLst>
                                      </p:cBhvr>
                                      <p:to>
                                        <p:strVal val="visible"/>
                                      </p:to>
                                    </p:set>
                                    <p:anim calcmode="lin" valueType="num">
                                      <p:cBhvr additive="base">
                                        <p:cTn id="79" dur="500" fill="hold"/>
                                        <p:tgtEl>
                                          <p:spTgt spid="1041431"/>
                                        </p:tgtEl>
                                        <p:attrNameLst>
                                          <p:attrName>ppt_x</p:attrName>
                                        </p:attrNameLst>
                                      </p:cBhvr>
                                      <p:tavLst>
                                        <p:tav tm="0">
                                          <p:val>
                                            <p:strVal val="1+#ppt_w/2"/>
                                          </p:val>
                                        </p:tav>
                                        <p:tav tm="100000">
                                          <p:val>
                                            <p:strVal val="#ppt_x"/>
                                          </p:val>
                                        </p:tav>
                                      </p:tavLst>
                                    </p:anim>
                                    <p:anim calcmode="lin" valueType="num">
                                      <p:cBhvr additive="base">
                                        <p:cTn id="80" dur="500" fill="hold"/>
                                        <p:tgtEl>
                                          <p:spTgt spid="1041431"/>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041432"/>
                                        </p:tgtEl>
                                        <p:attrNameLst>
                                          <p:attrName>style.visibility</p:attrName>
                                        </p:attrNameLst>
                                      </p:cBhvr>
                                      <p:to>
                                        <p:strVal val="visible"/>
                                      </p:to>
                                    </p:set>
                                    <p:anim calcmode="lin" valueType="num">
                                      <p:cBhvr additive="base">
                                        <p:cTn id="83" dur="500" fill="hold"/>
                                        <p:tgtEl>
                                          <p:spTgt spid="1041432"/>
                                        </p:tgtEl>
                                        <p:attrNameLst>
                                          <p:attrName>ppt_x</p:attrName>
                                        </p:attrNameLst>
                                      </p:cBhvr>
                                      <p:tavLst>
                                        <p:tav tm="0">
                                          <p:val>
                                            <p:strVal val="1+#ppt_w/2"/>
                                          </p:val>
                                        </p:tav>
                                        <p:tav tm="100000">
                                          <p:val>
                                            <p:strVal val="#ppt_x"/>
                                          </p:val>
                                        </p:tav>
                                      </p:tavLst>
                                    </p:anim>
                                    <p:anim calcmode="lin" valueType="num">
                                      <p:cBhvr additive="base">
                                        <p:cTn id="84" dur="500" fill="hold"/>
                                        <p:tgtEl>
                                          <p:spTgt spid="1041432"/>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1041442"/>
                                        </p:tgtEl>
                                        <p:attrNameLst>
                                          <p:attrName>style.visibility</p:attrName>
                                        </p:attrNameLst>
                                      </p:cBhvr>
                                      <p:to>
                                        <p:strVal val="visible"/>
                                      </p:to>
                                    </p:set>
                                    <p:anim calcmode="lin" valueType="num">
                                      <p:cBhvr additive="base">
                                        <p:cTn id="87" dur="500" fill="hold"/>
                                        <p:tgtEl>
                                          <p:spTgt spid="1041442"/>
                                        </p:tgtEl>
                                        <p:attrNameLst>
                                          <p:attrName>ppt_x</p:attrName>
                                        </p:attrNameLst>
                                      </p:cBhvr>
                                      <p:tavLst>
                                        <p:tav tm="0">
                                          <p:val>
                                            <p:strVal val="1+#ppt_w/2"/>
                                          </p:val>
                                        </p:tav>
                                        <p:tav tm="100000">
                                          <p:val>
                                            <p:strVal val="#ppt_x"/>
                                          </p:val>
                                        </p:tav>
                                      </p:tavLst>
                                    </p:anim>
                                    <p:anim calcmode="lin" valueType="num">
                                      <p:cBhvr additive="base">
                                        <p:cTn id="88" dur="500" fill="hold"/>
                                        <p:tgtEl>
                                          <p:spTgt spid="1041442"/>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1+#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1+#ppt_w/2"/>
                                          </p:val>
                                        </p:tav>
                                        <p:tav tm="100000">
                                          <p:val>
                                            <p:strVal val="#ppt_x"/>
                                          </p:val>
                                        </p:tav>
                                      </p:tavLst>
                                    </p:anim>
                                    <p:anim calcmode="lin" valueType="num">
                                      <p:cBhvr additive="base">
                                        <p:cTn id="96" dur="500" fill="hold"/>
                                        <p:tgtEl>
                                          <p:spTgt spid="38"/>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1+#ppt_w/2"/>
                                          </p:val>
                                        </p:tav>
                                        <p:tav tm="100000">
                                          <p:val>
                                            <p:strVal val="#ppt_x"/>
                                          </p:val>
                                        </p:tav>
                                      </p:tavLst>
                                    </p:anim>
                                    <p:anim calcmode="lin" valueType="num">
                                      <p:cBhvr additive="base">
                                        <p:cTn id="10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411" grpId="0" animBg="1"/>
      <p:bldP spid="1041415" grpId="0" animBg="1"/>
      <p:bldP spid="1041417" grpId="0" animBg="1"/>
      <p:bldP spid="1041418" grpId="0" animBg="1"/>
      <p:bldP spid="1041419" grpId="0" animBg="1"/>
      <p:bldP spid="1041420" grpId="0" animBg="1"/>
      <p:bldP spid="1041422" grpId="0" animBg="1"/>
      <p:bldP spid="1041423" grpId="0" animBg="1"/>
      <p:bldP spid="1041425" grpId="0" animBg="1"/>
      <p:bldP spid="1041431" grpId="0" animBg="1"/>
      <p:bldP spid="1041432" grpId="0" animBg="1"/>
      <p:bldP spid="1041434" grpId="0" animBg="1"/>
      <p:bldP spid="1041435" grpId="0" animBg="1"/>
      <p:bldP spid="1041442" grpId="0" animBg="1"/>
      <p:bldP spid="35" grpId="0" animBg="1"/>
      <p:bldP spid="38" grpId="0" animBg="1"/>
      <p:bldP spid="1041421" grpId="0" animBg="1"/>
      <p:bldP spid="3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68308" cy="591573"/>
          </a:xfrm>
        </p:spPr>
        <p:txBody>
          <a:bodyPr/>
          <a:lstStyle/>
          <a:p>
            <a:r>
              <a:rPr lang="en-US" dirty="0" smtClean="0"/>
              <a:t>Nuclei are extended objects..</a:t>
            </a:r>
            <a:endParaRPr lang="en-US" dirty="0"/>
          </a:p>
        </p:txBody>
      </p:sp>
      <p:sp>
        <p:nvSpPr>
          <p:cNvPr id="3" name="Content Placeholder 2"/>
          <p:cNvSpPr>
            <a:spLocks noGrp="1"/>
          </p:cNvSpPr>
          <p:nvPr>
            <p:ph idx="1"/>
          </p:nvPr>
        </p:nvSpPr>
        <p:spPr>
          <a:xfrm>
            <a:off x="0" y="580638"/>
            <a:ext cx="9144000" cy="5973055"/>
          </a:xfrm>
          <a:ln>
            <a:noFill/>
          </a:ln>
        </p:spPr>
        <p:txBody>
          <a:bodyPr/>
          <a:lstStyle/>
          <a:p>
            <a:r>
              <a:rPr lang="en-US" dirty="0" smtClean="0">
                <a:solidFill>
                  <a:srgbClr val="0066FF"/>
                </a:solidFill>
              </a:rPr>
              <a:t>'Centrality' &amp; impact parameter </a:t>
            </a:r>
            <a:r>
              <a:rPr lang="en-US" b="1" dirty="0" smtClean="0">
                <a:solidFill>
                  <a:srgbClr val="FF00FF"/>
                </a:solidFill>
              </a:rPr>
              <a:t>b</a:t>
            </a:r>
          </a:p>
          <a:p>
            <a:pPr lvl="1"/>
            <a:r>
              <a:rPr lang="en-US" dirty="0" smtClean="0"/>
              <a:t> </a:t>
            </a:r>
            <a:r>
              <a:rPr lang="en-US" u="sng" dirty="0" smtClean="0"/>
              <a:t>Measured Quantity:</a:t>
            </a:r>
            <a:r>
              <a:rPr lang="en-US" dirty="0" smtClean="0"/>
              <a:t> </a:t>
            </a:r>
            <a:r>
              <a:rPr lang="en-US" b="1" dirty="0" smtClean="0"/>
              <a:t>Centrality</a:t>
            </a:r>
            <a:r>
              <a:rPr lang="en-US" dirty="0" smtClean="0"/>
              <a:t> </a:t>
            </a:r>
          </a:p>
          <a:p>
            <a:pPr marL="357188" lvl="2"/>
            <a:r>
              <a:rPr lang="en-US" dirty="0"/>
              <a:t> </a:t>
            </a:r>
            <a:r>
              <a:rPr lang="en-US" dirty="0" smtClean="0"/>
              <a:t>slice any observable </a:t>
            </a:r>
            <a:r>
              <a:rPr lang="en-US" b="1" u="sng" dirty="0" smtClean="0"/>
              <a:t>monotonic in b</a:t>
            </a:r>
            <a:r>
              <a:rPr lang="en-US" dirty="0" smtClean="0"/>
              <a:t> (eg N</a:t>
            </a:r>
            <a:r>
              <a:rPr lang="en-US" baseline="-25000" dirty="0" smtClean="0"/>
              <a:t>ch</a:t>
            </a:r>
            <a:r>
              <a:rPr lang="en-US" dirty="0" smtClean="0"/>
              <a:t>, E</a:t>
            </a:r>
            <a:r>
              <a:rPr lang="en-US" baseline="-25000" dirty="0" smtClean="0"/>
              <a:t>T</a:t>
            </a:r>
            <a:r>
              <a:rPr lang="en-US" dirty="0" smtClean="0"/>
              <a:t>, ..)</a:t>
            </a:r>
            <a:endParaRPr lang="en-US" dirty="0"/>
          </a:p>
          <a:p>
            <a:pPr marL="369888" lvl="3" indent="206375"/>
            <a:r>
              <a:rPr lang="en-US" b="1" dirty="0" smtClean="0">
                <a:solidFill>
                  <a:srgbClr val="FF0000"/>
                </a:solidFill>
              </a:rPr>
              <a:t>0-5%: </a:t>
            </a:r>
            <a:r>
              <a:rPr lang="en-US" dirty="0" smtClean="0"/>
              <a:t>       5% most 'central' collisions</a:t>
            </a:r>
          </a:p>
          <a:p>
            <a:pPr marL="369888" lvl="3" indent="206375"/>
            <a:r>
              <a:rPr lang="en-US" b="1" dirty="0" smtClean="0">
                <a:solidFill>
                  <a:srgbClr val="FF0000"/>
                </a:solidFill>
              </a:rPr>
              <a:t>90-100%:</a:t>
            </a:r>
            <a:r>
              <a:rPr lang="en-US" dirty="0" smtClean="0"/>
              <a:t> 10% most 'peripheral' collisions</a:t>
            </a:r>
          </a:p>
          <a:p>
            <a:pPr lvl="1"/>
            <a:r>
              <a:rPr lang="en-US" dirty="0" smtClean="0"/>
              <a:t> </a:t>
            </a:r>
            <a:r>
              <a:rPr lang="en-US" u="sng" dirty="0" smtClean="0"/>
              <a:t>Derived Quantities</a:t>
            </a:r>
            <a:r>
              <a:rPr lang="en-US" dirty="0" smtClean="0"/>
              <a:t>  </a:t>
            </a:r>
            <a:r>
              <a:rPr lang="en-US" sz="1600" dirty="0" smtClean="0"/>
              <a:t>(syst error typically ~ 1%-10%)</a:t>
            </a:r>
          </a:p>
          <a:p>
            <a:pPr lvl="2"/>
            <a:r>
              <a:rPr lang="en-US" b="1" dirty="0" smtClean="0"/>
              <a:t> </a:t>
            </a:r>
            <a:r>
              <a:rPr lang="en-US" b="1" dirty="0" smtClean="0">
                <a:solidFill>
                  <a:srgbClr val="FF0000"/>
                </a:solidFill>
              </a:rPr>
              <a:t>b</a:t>
            </a:r>
            <a:r>
              <a:rPr lang="en-US" dirty="0" smtClean="0"/>
              <a:t> =</a:t>
            </a:r>
            <a:r>
              <a:rPr lang="en-US" b="1" dirty="0" smtClean="0"/>
              <a:t> Impact Parameter</a:t>
            </a:r>
          </a:p>
          <a:p>
            <a:pPr lvl="2"/>
            <a:r>
              <a:rPr lang="en-US" b="1" dirty="0" smtClean="0"/>
              <a:t> </a:t>
            </a:r>
            <a:r>
              <a:rPr lang="en-US" b="1" dirty="0" smtClean="0">
                <a:solidFill>
                  <a:srgbClr val="FF0000"/>
                </a:solidFill>
              </a:rPr>
              <a:t>N</a:t>
            </a:r>
            <a:r>
              <a:rPr lang="en-US" b="1" baseline="-25000" dirty="0" smtClean="0">
                <a:solidFill>
                  <a:srgbClr val="FF0000"/>
                </a:solidFill>
              </a:rPr>
              <a:t>part</a:t>
            </a:r>
            <a:r>
              <a:rPr lang="en-US" dirty="0" smtClean="0"/>
              <a:t> = </a:t>
            </a:r>
            <a:r>
              <a:rPr lang="en-US" b="1" dirty="0" smtClean="0"/>
              <a:t> </a:t>
            </a:r>
            <a:r>
              <a:rPr lang="en-US" dirty="0" smtClean="0"/>
              <a:t>Number of</a:t>
            </a:r>
            <a:r>
              <a:rPr lang="en-US" b="1" dirty="0" smtClean="0"/>
              <a:t> </a:t>
            </a:r>
            <a:r>
              <a:rPr lang="en-US" dirty="0" smtClean="0"/>
              <a:t>nucleons in overlap volume (</a:t>
            </a:r>
            <a:r>
              <a:rPr lang="en-US" b="1" dirty="0"/>
              <a:t>p</a:t>
            </a:r>
            <a:r>
              <a:rPr lang="en-US" b="1" dirty="0" smtClean="0"/>
              <a:t>articipants)</a:t>
            </a:r>
            <a:endParaRPr lang="en-US" dirty="0" smtClean="0"/>
          </a:p>
          <a:p>
            <a:pPr lvl="2"/>
            <a:r>
              <a:rPr lang="en-US" dirty="0"/>
              <a:t> </a:t>
            </a:r>
            <a:r>
              <a:rPr lang="en-US" b="1" dirty="0" err="1" smtClean="0">
                <a:solidFill>
                  <a:srgbClr val="FF0000"/>
                </a:solidFill>
              </a:rPr>
              <a:t>N</a:t>
            </a:r>
            <a:r>
              <a:rPr lang="en-US" b="1" baseline="-25000" dirty="0" err="1" smtClean="0">
                <a:solidFill>
                  <a:srgbClr val="FF0000"/>
                </a:solidFill>
              </a:rPr>
              <a:t>coll</a:t>
            </a:r>
            <a:r>
              <a:rPr lang="en-US" dirty="0" smtClean="0"/>
              <a:t> = Number of nucleon-nucleon </a:t>
            </a:r>
            <a:r>
              <a:rPr lang="en-US" b="1" dirty="0" smtClean="0"/>
              <a:t>collisions</a:t>
            </a:r>
          </a:p>
          <a:p>
            <a:pPr lvl="3"/>
            <a:r>
              <a:rPr lang="en-US" sz="1600" dirty="0" smtClean="0"/>
              <a:t>(N</a:t>
            </a:r>
            <a:r>
              <a:rPr lang="en-US" sz="1600" baseline="-25000" dirty="0" smtClean="0"/>
              <a:t>part</a:t>
            </a:r>
            <a:r>
              <a:rPr lang="en-US" sz="1600" dirty="0" smtClean="0"/>
              <a:t> ~ 400, </a:t>
            </a:r>
            <a:r>
              <a:rPr lang="en-US" sz="1600" dirty="0" err="1" smtClean="0"/>
              <a:t>N</a:t>
            </a:r>
            <a:r>
              <a:rPr lang="en-US" sz="1600" baseline="-25000" dirty="0" err="1" smtClean="0"/>
              <a:t>coll</a:t>
            </a:r>
            <a:r>
              <a:rPr lang="en-US" sz="1600" dirty="0" smtClean="0"/>
              <a:t> ~ 2000 for central Pb-Pb @  LHC)</a:t>
            </a:r>
          </a:p>
          <a:p>
            <a:pPr>
              <a:buNone/>
            </a:pPr>
            <a:endParaRPr lang="en-US" b="1" dirty="0" smtClean="0">
              <a:solidFill>
                <a:srgbClr val="FF0000"/>
              </a:solidFill>
              <a:latin typeface="Symbol" pitchFamily="18" charset="2"/>
            </a:endParaRPr>
          </a:p>
        </p:txBody>
      </p:sp>
      <p:sp>
        <p:nvSpPr>
          <p:cNvPr id="4" name="Date Placeholder 3"/>
          <p:cNvSpPr>
            <a:spLocks noGrp="1"/>
          </p:cNvSpPr>
          <p:nvPr>
            <p:ph type="dt" sz="half" idx="10"/>
          </p:nvPr>
        </p:nvSpPr>
        <p:spPr>
          <a:xfrm>
            <a:off x="6746488" y="6534615"/>
            <a:ext cx="2397512" cy="412596"/>
          </a:xfrm>
        </p:spPr>
        <p:txBody>
          <a:bodyPr/>
          <a:lstStyle/>
          <a:p>
            <a:pPr>
              <a:defRPr/>
            </a:pPr>
            <a:r>
              <a:rPr lang="en-US" sz="1000" smtClean="0"/>
              <a:t>December 2012 Bad Honnef J. Schukraft</a:t>
            </a:r>
            <a:endParaRPr lang="en-US" sz="1000" dirty="0"/>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05632EFF-3FA2-47A2-A0AD-FFD1130F213C}" type="slidenum">
              <a:rPr lang="en-US" smtClean="0"/>
              <a:pPr>
                <a:defRPr/>
              </a:pPr>
              <a:t>14</a:t>
            </a:fld>
            <a:endParaRPr lang="en-US" dirty="0"/>
          </a:p>
        </p:txBody>
      </p:sp>
      <p:grpSp>
        <p:nvGrpSpPr>
          <p:cNvPr id="203" name="Group 202"/>
          <p:cNvGrpSpPr/>
          <p:nvPr/>
        </p:nvGrpSpPr>
        <p:grpSpPr>
          <a:xfrm>
            <a:off x="6534615" y="1864054"/>
            <a:ext cx="2341756" cy="2197665"/>
            <a:chOff x="154235" y="4406531"/>
            <a:chExt cx="2612201" cy="2451469"/>
          </a:xfrm>
        </p:grpSpPr>
        <p:grpSp>
          <p:nvGrpSpPr>
            <p:cNvPr id="155" name="Group 154"/>
            <p:cNvGrpSpPr/>
            <p:nvPr/>
          </p:nvGrpSpPr>
          <p:grpSpPr>
            <a:xfrm>
              <a:off x="966213" y="4406531"/>
              <a:ext cx="1800223" cy="2451469"/>
              <a:chOff x="5890753" y="3806724"/>
              <a:chExt cx="1800223" cy="2451469"/>
            </a:xfrm>
          </p:grpSpPr>
          <p:grpSp>
            <p:nvGrpSpPr>
              <p:cNvPr id="156" name="Gruppo 21"/>
              <p:cNvGrpSpPr>
                <a:grpSpLocks/>
              </p:cNvGrpSpPr>
              <p:nvPr/>
            </p:nvGrpSpPr>
            <p:grpSpPr bwMode="auto">
              <a:xfrm>
                <a:off x="7116301" y="3806724"/>
                <a:ext cx="574675" cy="1436687"/>
                <a:chOff x="4835871" y="1691639"/>
                <a:chExt cx="672119" cy="1596240"/>
              </a:xfrm>
            </p:grpSpPr>
            <p:sp>
              <p:nvSpPr>
                <p:cNvPr id="178" name="Figura a mano libera 22"/>
                <p:cNvSpPr/>
                <p:nvPr/>
              </p:nvSpPr>
              <p:spPr>
                <a:xfrm>
                  <a:off x="4835871" y="1691639"/>
                  <a:ext cx="672119"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9" name="Figura a mano libera 23"/>
                <p:cNvSpPr/>
                <p:nvPr/>
              </p:nvSpPr>
              <p:spPr>
                <a:xfrm>
                  <a:off x="4919422" y="2122006"/>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0" name="Figura a mano libera 24"/>
                <p:cNvSpPr/>
                <p:nvPr/>
              </p:nvSpPr>
              <p:spPr>
                <a:xfrm>
                  <a:off x="5004829" y="1753371"/>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1" name="Figura a mano libera 26"/>
                <p:cNvSpPr/>
                <p:nvPr/>
              </p:nvSpPr>
              <p:spPr>
                <a:xfrm>
                  <a:off x="5004829" y="193680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2" name="Figura a mano libera 28"/>
                <p:cNvSpPr/>
                <p:nvPr/>
              </p:nvSpPr>
              <p:spPr>
                <a:xfrm>
                  <a:off x="5088381" y="298097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3" name="Figura a mano libera 29"/>
                <p:cNvSpPr/>
                <p:nvPr/>
              </p:nvSpPr>
              <p:spPr>
                <a:xfrm>
                  <a:off x="5255480" y="2795778"/>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4" name="Figura a mano libera 30"/>
                <p:cNvSpPr/>
                <p:nvPr/>
              </p:nvSpPr>
              <p:spPr>
                <a:xfrm>
                  <a:off x="5088378" y="2735809"/>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5" name="Figura a mano libera 31"/>
                <p:cNvSpPr/>
                <p:nvPr/>
              </p:nvSpPr>
              <p:spPr>
                <a:xfrm>
                  <a:off x="5255480" y="2501223"/>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6" name="Figura a mano libera 32"/>
                <p:cNvSpPr/>
                <p:nvPr/>
              </p:nvSpPr>
              <p:spPr>
                <a:xfrm>
                  <a:off x="5088378" y="2122006"/>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7" name="Figura a mano libera 33"/>
                <p:cNvSpPr/>
                <p:nvPr/>
              </p:nvSpPr>
              <p:spPr>
                <a:xfrm>
                  <a:off x="4919421" y="2305441"/>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8" name="Figura a mano libera 34"/>
                <p:cNvSpPr/>
                <p:nvPr/>
              </p:nvSpPr>
              <p:spPr>
                <a:xfrm>
                  <a:off x="5255481" y="2243708"/>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89" name="Figura a mano libera 35"/>
                <p:cNvSpPr/>
                <p:nvPr/>
              </p:nvSpPr>
              <p:spPr>
                <a:xfrm>
                  <a:off x="5088379" y="242890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90" name="Figura a mano libera 36"/>
                <p:cNvSpPr/>
                <p:nvPr/>
              </p:nvSpPr>
              <p:spPr>
                <a:xfrm>
                  <a:off x="4919421" y="2550609"/>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91" name="Figura a mano libera 37"/>
                <p:cNvSpPr/>
                <p:nvPr/>
              </p:nvSpPr>
              <p:spPr>
                <a:xfrm>
                  <a:off x="4919421" y="2795778"/>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92" name="Figura a mano libera 25"/>
                <p:cNvSpPr/>
                <p:nvPr/>
              </p:nvSpPr>
              <p:spPr>
                <a:xfrm>
                  <a:off x="5171929" y="177453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93" name="Figura a mano libera 27"/>
                <p:cNvSpPr/>
                <p:nvPr/>
              </p:nvSpPr>
              <p:spPr>
                <a:xfrm>
                  <a:off x="5257342" y="1957972"/>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grpSp>
            <p:nvGrpSpPr>
              <p:cNvPr id="157" name="Gruppo 21"/>
              <p:cNvGrpSpPr>
                <a:grpSpLocks/>
              </p:cNvGrpSpPr>
              <p:nvPr/>
            </p:nvGrpSpPr>
            <p:grpSpPr bwMode="auto">
              <a:xfrm rot="10800000">
                <a:off x="5890753" y="4821506"/>
                <a:ext cx="574675" cy="1436687"/>
                <a:chOff x="4835872" y="1691640"/>
                <a:chExt cx="672119" cy="1596240"/>
              </a:xfrm>
            </p:grpSpPr>
            <p:sp>
              <p:nvSpPr>
                <p:cNvPr id="162" name="Figura a mano libera 22"/>
                <p:cNvSpPr/>
                <p:nvPr/>
              </p:nvSpPr>
              <p:spPr>
                <a:xfrm>
                  <a:off x="4835872" y="1691640"/>
                  <a:ext cx="672119"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3" name="Figura a mano libera 23"/>
                <p:cNvSpPr/>
                <p:nvPr/>
              </p:nvSpPr>
              <p:spPr>
                <a:xfrm>
                  <a:off x="4919419" y="20902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4" name="Figura a mano libera 24"/>
                <p:cNvSpPr/>
                <p:nvPr/>
              </p:nvSpPr>
              <p:spPr>
                <a:xfrm>
                  <a:off x="5004827" y="1721624"/>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5" name="Figura a mano libera 26"/>
                <p:cNvSpPr/>
                <p:nvPr/>
              </p:nvSpPr>
              <p:spPr>
                <a:xfrm>
                  <a:off x="5004827" y="19050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6" name="Figura a mano libera 28"/>
                <p:cNvSpPr/>
                <p:nvPr/>
              </p:nvSpPr>
              <p:spPr>
                <a:xfrm>
                  <a:off x="5088377" y="2949229"/>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7" name="Figura a mano libera 29"/>
                <p:cNvSpPr/>
                <p:nvPr/>
              </p:nvSpPr>
              <p:spPr>
                <a:xfrm>
                  <a:off x="5255481" y="2795779"/>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8" name="Figura a mano libera 30"/>
                <p:cNvSpPr/>
                <p:nvPr/>
              </p:nvSpPr>
              <p:spPr>
                <a:xfrm>
                  <a:off x="5088379" y="2704061"/>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69" name="Figura a mano libera 31"/>
                <p:cNvSpPr/>
                <p:nvPr/>
              </p:nvSpPr>
              <p:spPr>
                <a:xfrm>
                  <a:off x="5255481" y="2501224"/>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0" name="Figura a mano libera 32"/>
                <p:cNvSpPr/>
                <p:nvPr/>
              </p:nvSpPr>
              <p:spPr>
                <a:xfrm>
                  <a:off x="5088379" y="20902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1" name="Figura a mano libera 33"/>
                <p:cNvSpPr/>
                <p:nvPr/>
              </p:nvSpPr>
              <p:spPr>
                <a:xfrm>
                  <a:off x="4919424" y="2305443"/>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2" name="Figura a mano libera 34"/>
                <p:cNvSpPr/>
                <p:nvPr/>
              </p:nvSpPr>
              <p:spPr>
                <a:xfrm>
                  <a:off x="5255483" y="2243709"/>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3" name="Figura a mano libera 35"/>
                <p:cNvSpPr/>
                <p:nvPr/>
              </p:nvSpPr>
              <p:spPr>
                <a:xfrm>
                  <a:off x="5088381" y="2397160"/>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4" name="Figura a mano libera 36"/>
                <p:cNvSpPr/>
                <p:nvPr/>
              </p:nvSpPr>
              <p:spPr>
                <a:xfrm>
                  <a:off x="4919424" y="2550610"/>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5" name="Figura a mano libera 37"/>
                <p:cNvSpPr/>
                <p:nvPr/>
              </p:nvSpPr>
              <p:spPr>
                <a:xfrm>
                  <a:off x="4919424" y="2795779"/>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6" name="Figura a mano libera 25"/>
                <p:cNvSpPr/>
                <p:nvPr/>
              </p:nvSpPr>
              <p:spPr>
                <a:xfrm>
                  <a:off x="5171934" y="1742790"/>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77" name="Figura a mano libera 27"/>
                <p:cNvSpPr/>
                <p:nvPr/>
              </p:nvSpPr>
              <p:spPr>
                <a:xfrm>
                  <a:off x="5257338" y="1926225"/>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158" name="Straight Arrow Connector 85"/>
              <p:cNvCxnSpPr>
                <a:cxnSpLocks noChangeShapeType="1"/>
              </p:cNvCxnSpPr>
              <p:nvPr/>
            </p:nvCxnSpPr>
            <p:spPr bwMode="auto">
              <a:xfrm rot="5400000">
                <a:off x="6141147" y="5040398"/>
                <a:ext cx="1047540" cy="576"/>
              </a:xfrm>
              <a:prstGeom prst="straightConnector1">
                <a:avLst/>
              </a:prstGeom>
              <a:noFill/>
              <a:ln w="28575" algn="ctr">
                <a:solidFill>
                  <a:srgbClr val="FF00FF"/>
                </a:solidFill>
                <a:round/>
                <a:headEnd type="arrow" w="med" len="med"/>
                <a:tailEnd type="arrow" w="med" len="med"/>
              </a:ln>
            </p:spPr>
          </p:cxnSp>
          <p:sp>
            <p:nvSpPr>
              <p:cNvPr id="159" name="Rectangle 53"/>
              <p:cNvSpPr>
                <a:spLocks noChangeArrowheads="1"/>
              </p:cNvSpPr>
              <p:nvPr/>
            </p:nvSpPr>
            <p:spPr bwMode="auto">
              <a:xfrm>
                <a:off x="6703502" y="4934353"/>
                <a:ext cx="325731" cy="341632"/>
              </a:xfrm>
              <a:prstGeom prst="rect">
                <a:avLst/>
              </a:prstGeom>
              <a:noFill/>
              <a:ln w="9525">
                <a:noFill/>
                <a:miter lim="800000"/>
                <a:headEnd/>
                <a:tailEnd/>
              </a:ln>
            </p:spPr>
            <p:txBody>
              <a:bodyPr wrap="none">
                <a:spAutoFit/>
              </a:bodyPr>
              <a:lstStyle/>
              <a:p>
                <a:r>
                  <a:rPr lang="en-GB" b="1" dirty="0">
                    <a:solidFill>
                      <a:srgbClr val="FF00FF"/>
                    </a:solidFill>
                  </a:rPr>
                  <a:t>b</a:t>
                </a:r>
              </a:p>
            </p:txBody>
          </p:sp>
          <p:cxnSp>
            <p:nvCxnSpPr>
              <p:cNvPr id="160" name="Straight Arrow Connector 159"/>
              <p:cNvCxnSpPr>
                <a:cxnSpLocks noChangeShapeType="1"/>
              </p:cNvCxnSpPr>
              <p:nvPr/>
            </p:nvCxnSpPr>
            <p:spPr bwMode="auto">
              <a:xfrm>
                <a:off x="6489049" y="5550455"/>
                <a:ext cx="574675" cy="1587"/>
              </a:xfrm>
              <a:prstGeom prst="straightConnector1">
                <a:avLst/>
              </a:prstGeom>
              <a:noFill/>
              <a:ln w="38100" cap="flat" algn="ctr">
                <a:solidFill>
                  <a:srgbClr val="0066FF">
                    <a:alpha val="96000"/>
                  </a:srgbClr>
                </a:solidFill>
                <a:round/>
                <a:headEnd/>
                <a:tailEnd type="arrow" w="med" len="med"/>
              </a:ln>
              <a:effectLst/>
            </p:spPr>
          </p:cxnSp>
          <p:cxnSp>
            <p:nvCxnSpPr>
              <p:cNvPr id="161" name="Straight Arrow Connector 160"/>
              <p:cNvCxnSpPr>
                <a:cxnSpLocks noChangeShapeType="1"/>
              </p:cNvCxnSpPr>
              <p:nvPr/>
            </p:nvCxnSpPr>
            <p:spPr bwMode="auto">
              <a:xfrm rot="10800000" flipV="1">
                <a:off x="6498765" y="4505415"/>
                <a:ext cx="577850" cy="1587"/>
              </a:xfrm>
              <a:prstGeom prst="straightConnector1">
                <a:avLst/>
              </a:prstGeom>
              <a:noFill/>
              <a:ln w="38100" cap="flat" algn="ctr">
                <a:solidFill>
                  <a:srgbClr val="0066FF">
                    <a:alpha val="96000"/>
                  </a:srgbClr>
                </a:solidFill>
                <a:round/>
                <a:headEnd/>
                <a:tailEnd type="arrow" w="med" len="med"/>
              </a:ln>
              <a:effectLst/>
            </p:spPr>
          </p:cxnSp>
        </p:grpSp>
        <p:sp>
          <p:nvSpPr>
            <p:cNvPr id="194" name="TextBox 193"/>
            <p:cNvSpPr txBox="1"/>
            <p:nvPr/>
          </p:nvSpPr>
          <p:spPr>
            <a:xfrm>
              <a:off x="154235" y="5001659"/>
              <a:ext cx="1313180" cy="341632"/>
            </a:xfrm>
            <a:prstGeom prst="rect">
              <a:avLst/>
            </a:prstGeom>
            <a:noFill/>
          </p:spPr>
          <p:txBody>
            <a:bodyPr wrap="none" rtlCol="0">
              <a:spAutoFit/>
            </a:bodyPr>
            <a:lstStyle/>
            <a:p>
              <a:r>
                <a:rPr lang="en-US" b="1" dirty="0" smtClean="0">
                  <a:solidFill>
                    <a:srgbClr val="FF00FF"/>
                  </a:solidFill>
                </a:rPr>
                <a:t>Peripheral</a:t>
              </a:r>
              <a:endParaRPr lang="en-US" b="1" dirty="0">
                <a:solidFill>
                  <a:srgbClr val="FF00FF"/>
                </a:solidFill>
              </a:endParaRPr>
            </a:p>
          </p:txBody>
        </p:sp>
      </p:grpSp>
      <p:grpSp>
        <p:nvGrpSpPr>
          <p:cNvPr id="204" name="Group 203"/>
          <p:cNvGrpSpPr/>
          <p:nvPr/>
        </p:nvGrpSpPr>
        <p:grpSpPr>
          <a:xfrm>
            <a:off x="7237141" y="0"/>
            <a:ext cx="1722792" cy="1776495"/>
            <a:chOff x="3334840" y="5001658"/>
            <a:chExt cx="1800225" cy="1856342"/>
          </a:xfrm>
        </p:grpSpPr>
        <p:grpSp>
          <p:nvGrpSpPr>
            <p:cNvPr id="116" name="Group 115"/>
            <p:cNvGrpSpPr/>
            <p:nvPr/>
          </p:nvGrpSpPr>
          <p:grpSpPr>
            <a:xfrm>
              <a:off x="3334840" y="5166704"/>
              <a:ext cx="1800225" cy="1691296"/>
              <a:chOff x="5890753" y="4566897"/>
              <a:chExt cx="1800225" cy="1691296"/>
            </a:xfrm>
          </p:grpSpPr>
          <p:grpSp>
            <p:nvGrpSpPr>
              <p:cNvPr id="117" name="Gruppo 21"/>
              <p:cNvGrpSpPr>
                <a:grpSpLocks/>
              </p:cNvGrpSpPr>
              <p:nvPr/>
            </p:nvGrpSpPr>
            <p:grpSpPr bwMode="auto">
              <a:xfrm>
                <a:off x="7116303" y="4566897"/>
                <a:ext cx="574675" cy="1436687"/>
                <a:chOff x="4835880" y="1691640"/>
                <a:chExt cx="672120" cy="1596240"/>
              </a:xfrm>
            </p:grpSpPr>
            <p:sp>
              <p:nvSpPr>
                <p:cNvPr id="139" name="Figura a mano libera 22"/>
                <p:cNvSpPr/>
                <p:nvPr/>
              </p:nvSpPr>
              <p:spPr>
                <a:xfrm>
                  <a:off x="4835880" y="1691640"/>
                  <a:ext cx="672120"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0" name="Figura a mano libera 23"/>
                <p:cNvSpPr/>
                <p:nvPr/>
              </p:nvSpPr>
              <p:spPr>
                <a:xfrm>
                  <a:off x="4919430" y="2122008"/>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alpha val="88000"/>
                  </a:srgb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1" name="Figura a mano libera 24"/>
                <p:cNvSpPr/>
                <p:nvPr/>
              </p:nvSpPr>
              <p:spPr>
                <a:xfrm>
                  <a:off x="5004838" y="1753373"/>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2" name="Figura a mano libera 26"/>
                <p:cNvSpPr/>
                <p:nvPr/>
              </p:nvSpPr>
              <p:spPr>
                <a:xfrm>
                  <a:off x="5004838" y="193680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3" name="Figura a mano libera 28"/>
                <p:cNvSpPr/>
                <p:nvPr/>
              </p:nvSpPr>
              <p:spPr>
                <a:xfrm>
                  <a:off x="5088389" y="298097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4" name="Figura a mano libera 29"/>
                <p:cNvSpPr/>
                <p:nvPr/>
              </p:nvSpPr>
              <p:spPr>
                <a:xfrm>
                  <a:off x="525549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5" name="Figura a mano libera 30"/>
                <p:cNvSpPr/>
                <p:nvPr/>
              </p:nvSpPr>
              <p:spPr>
                <a:xfrm>
                  <a:off x="5088389" y="2735811"/>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6" name="Figura a mano libera 31"/>
                <p:cNvSpPr/>
                <p:nvPr/>
              </p:nvSpPr>
              <p:spPr>
                <a:xfrm>
                  <a:off x="5255491" y="2501224"/>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7" name="Figura a mano libera 32"/>
                <p:cNvSpPr/>
                <p:nvPr/>
              </p:nvSpPr>
              <p:spPr>
                <a:xfrm>
                  <a:off x="5088389" y="2122008"/>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8" name="Figura a mano libera 33"/>
                <p:cNvSpPr/>
                <p:nvPr/>
              </p:nvSpPr>
              <p:spPr>
                <a:xfrm>
                  <a:off x="4919430" y="2305443"/>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49" name="Figura a mano libera 34"/>
                <p:cNvSpPr/>
                <p:nvPr/>
              </p:nvSpPr>
              <p:spPr>
                <a:xfrm>
                  <a:off x="5255491" y="2243709"/>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50" name="Figura a mano libera 35"/>
                <p:cNvSpPr/>
                <p:nvPr/>
              </p:nvSpPr>
              <p:spPr>
                <a:xfrm>
                  <a:off x="5088389" y="242890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51" name="Figura a mano libera 36"/>
                <p:cNvSpPr/>
                <p:nvPr/>
              </p:nvSpPr>
              <p:spPr>
                <a:xfrm>
                  <a:off x="4919430" y="2550611"/>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52" name="Figura a mano libera 37"/>
                <p:cNvSpPr/>
                <p:nvPr/>
              </p:nvSpPr>
              <p:spPr>
                <a:xfrm>
                  <a:off x="4919430"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53" name="Figura a mano libera 25"/>
                <p:cNvSpPr/>
                <p:nvPr/>
              </p:nvSpPr>
              <p:spPr>
                <a:xfrm>
                  <a:off x="5171939" y="177453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54" name="Figura a mano libera 27"/>
                <p:cNvSpPr/>
                <p:nvPr/>
              </p:nvSpPr>
              <p:spPr>
                <a:xfrm>
                  <a:off x="5257347" y="1957974"/>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grpSp>
            <p:nvGrpSpPr>
              <p:cNvPr id="118" name="Gruppo 21"/>
              <p:cNvGrpSpPr>
                <a:grpSpLocks/>
              </p:cNvGrpSpPr>
              <p:nvPr/>
            </p:nvGrpSpPr>
            <p:grpSpPr bwMode="auto">
              <a:xfrm rot="10800000">
                <a:off x="5890753" y="4821506"/>
                <a:ext cx="574675" cy="1436687"/>
                <a:chOff x="4835880" y="1691640"/>
                <a:chExt cx="672120" cy="1596240"/>
              </a:xfrm>
            </p:grpSpPr>
            <p:sp>
              <p:nvSpPr>
                <p:cNvPr id="123" name="Figura a mano libera 22"/>
                <p:cNvSpPr/>
                <p:nvPr/>
              </p:nvSpPr>
              <p:spPr>
                <a:xfrm>
                  <a:off x="4835880" y="1691640"/>
                  <a:ext cx="672120"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4" name="Figura a mano libera 23"/>
                <p:cNvSpPr/>
                <p:nvPr/>
              </p:nvSpPr>
              <p:spPr>
                <a:xfrm>
                  <a:off x="4919431" y="20902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5" name="Figura a mano libera 24"/>
                <p:cNvSpPr/>
                <p:nvPr/>
              </p:nvSpPr>
              <p:spPr>
                <a:xfrm>
                  <a:off x="5004839" y="1721624"/>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6" name="Figura a mano libera 26"/>
                <p:cNvSpPr/>
                <p:nvPr/>
              </p:nvSpPr>
              <p:spPr>
                <a:xfrm>
                  <a:off x="5004839" y="19050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7" name="Figura a mano libera 28"/>
                <p:cNvSpPr/>
                <p:nvPr/>
              </p:nvSpPr>
              <p:spPr>
                <a:xfrm>
                  <a:off x="5088389" y="2949230"/>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8" name="Figura a mano libera 29"/>
                <p:cNvSpPr/>
                <p:nvPr/>
              </p:nvSpPr>
              <p:spPr>
                <a:xfrm>
                  <a:off x="525549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29" name="Figura a mano libera 30"/>
                <p:cNvSpPr/>
                <p:nvPr/>
              </p:nvSpPr>
              <p:spPr>
                <a:xfrm>
                  <a:off x="5088389" y="2704062"/>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0" name="Figura a mano libera 31"/>
                <p:cNvSpPr/>
                <p:nvPr/>
              </p:nvSpPr>
              <p:spPr>
                <a:xfrm>
                  <a:off x="5255491" y="2501224"/>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1" name="Figura a mano libera 32"/>
                <p:cNvSpPr/>
                <p:nvPr/>
              </p:nvSpPr>
              <p:spPr>
                <a:xfrm>
                  <a:off x="5088389" y="20902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2" name="Figura a mano libera 33"/>
                <p:cNvSpPr/>
                <p:nvPr/>
              </p:nvSpPr>
              <p:spPr>
                <a:xfrm>
                  <a:off x="4919431" y="2305443"/>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3" name="Figura a mano libera 34"/>
                <p:cNvSpPr/>
                <p:nvPr/>
              </p:nvSpPr>
              <p:spPr>
                <a:xfrm>
                  <a:off x="5255491" y="2243709"/>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4" name="Figura a mano libera 35"/>
                <p:cNvSpPr/>
                <p:nvPr/>
              </p:nvSpPr>
              <p:spPr>
                <a:xfrm>
                  <a:off x="5088389" y="2397161"/>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5" name="Figura a mano libera 36"/>
                <p:cNvSpPr/>
                <p:nvPr/>
              </p:nvSpPr>
              <p:spPr>
                <a:xfrm>
                  <a:off x="4919431" y="2550611"/>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6" name="Figura a mano libera 37"/>
                <p:cNvSpPr/>
                <p:nvPr/>
              </p:nvSpPr>
              <p:spPr>
                <a:xfrm>
                  <a:off x="491943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7" name="Figura a mano libera 25"/>
                <p:cNvSpPr/>
                <p:nvPr/>
              </p:nvSpPr>
              <p:spPr>
                <a:xfrm>
                  <a:off x="5171941" y="1742790"/>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138" name="Figura a mano libera 27"/>
                <p:cNvSpPr/>
                <p:nvPr/>
              </p:nvSpPr>
              <p:spPr>
                <a:xfrm>
                  <a:off x="5257348" y="1926225"/>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119" name="Straight Arrow Connector 85"/>
              <p:cNvCxnSpPr>
                <a:cxnSpLocks noChangeShapeType="1"/>
              </p:cNvCxnSpPr>
              <p:nvPr/>
            </p:nvCxnSpPr>
            <p:spPr bwMode="auto">
              <a:xfrm rot="5400000">
                <a:off x="6521230" y="5409465"/>
                <a:ext cx="298390" cy="11592"/>
              </a:xfrm>
              <a:prstGeom prst="straightConnector1">
                <a:avLst/>
              </a:prstGeom>
              <a:noFill/>
              <a:ln w="28575" algn="ctr">
                <a:solidFill>
                  <a:srgbClr val="FF00FF"/>
                </a:solidFill>
                <a:round/>
                <a:headEnd type="arrow" w="med" len="med"/>
                <a:tailEnd type="arrow" w="med" len="med"/>
              </a:ln>
            </p:spPr>
          </p:cxnSp>
          <p:sp>
            <p:nvSpPr>
              <p:cNvPr id="120" name="Rectangle 53"/>
              <p:cNvSpPr>
                <a:spLocks noChangeArrowheads="1"/>
              </p:cNvSpPr>
              <p:nvPr/>
            </p:nvSpPr>
            <p:spPr bwMode="auto">
              <a:xfrm>
                <a:off x="6681469" y="5264860"/>
                <a:ext cx="325731" cy="341632"/>
              </a:xfrm>
              <a:prstGeom prst="rect">
                <a:avLst/>
              </a:prstGeom>
              <a:noFill/>
              <a:ln w="9525">
                <a:noFill/>
                <a:miter lim="800000"/>
                <a:headEnd/>
                <a:tailEnd/>
              </a:ln>
            </p:spPr>
            <p:txBody>
              <a:bodyPr wrap="none">
                <a:spAutoFit/>
              </a:bodyPr>
              <a:lstStyle/>
              <a:p>
                <a:r>
                  <a:rPr lang="en-GB" b="1" dirty="0">
                    <a:solidFill>
                      <a:srgbClr val="FF00FF"/>
                    </a:solidFill>
                  </a:rPr>
                  <a:t>b</a:t>
                </a:r>
              </a:p>
            </p:txBody>
          </p:sp>
          <p:cxnSp>
            <p:nvCxnSpPr>
              <p:cNvPr id="121" name="Straight Arrow Connector 120"/>
              <p:cNvCxnSpPr>
                <a:cxnSpLocks noChangeShapeType="1"/>
              </p:cNvCxnSpPr>
              <p:nvPr/>
            </p:nvCxnSpPr>
            <p:spPr bwMode="auto">
              <a:xfrm>
                <a:off x="6489049" y="5550455"/>
                <a:ext cx="574675" cy="1587"/>
              </a:xfrm>
              <a:prstGeom prst="straightConnector1">
                <a:avLst/>
              </a:prstGeom>
              <a:noFill/>
              <a:ln w="38100" cap="flat" algn="ctr">
                <a:solidFill>
                  <a:srgbClr val="0066FF">
                    <a:alpha val="96000"/>
                  </a:srgbClr>
                </a:solidFill>
                <a:round/>
                <a:headEnd/>
                <a:tailEnd type="arrow" w="med" len="med"/>
              </a:ln>
              <a:effectLst/>
            </p:spPr>
          </p:cxnSp>
          <p:cxnSp>
            <p:nvCxnSpPr>
              <p:cNvPr id="122" name="Straight Arrow Connector 121"/>
              <p:cNvCxnSpPr>
                <a:cxnSpLocks noChangeShapeType="1"/>
              </p:cNvCxnSpPr>
              <p:nvPr/>
            </p:nvCxnSpPr>
            <p:spPr bwMode="auto">
              <a:xfrm rot="10800000" flipV="1">
                <a:off x="6498765" y="5298639"/>
                <a:ext cx="577850" cy="1587"/>
              </a:xfrm>
              <a:prstGeom prst="straightConnector1">
                <a:avLst/>
              </a:prstGeom>
              <a:noFill/>
              <a:ln w="38100" cap="flat" algn="ctr">
                <a:solidFill>
                  <a:srgbClr val="0066FF">
                    <a:alpha val="96000"/>
                  </a:srgbClr>
                </a:solidFill>
                <a:round/>
                <a:headEnd/>
                <a:tailEnd type="arrow" w="med" len="med"/>
              </a:ln>
              <a:effectLst/>
            </p:spPr>
          </p:cxnSp>
        </p:grpSp>
        <p:sp>
          <p:nvSpPr>
            <p:cNvPr id="195" name="TextBox 194"/>
            <p:cNvSpPr txBox="1"/>
            <p:nvPr/>
          </p:nvSpPr>
          <p:spPr>
            <a:xfrm>
              <a:off x="3480429" y="5001658"/>
              <a:ext cx="979755" cy="341632"/>
            </a:xfrm>
            <a:prstGeom prst="rect">
              <a:avLst/>
            </a:prstGeom>
            <a:noFill/>
          </p:spPr>
          <p:txBody>
            <a:bodyPr wrap="none" rtlCol="0">
              <a:spAutoFit/>
            </a:bodyPr>
            <a:lstStyle/>
            <a:p>
              <a:r>
                <a:rPr lang="en-US" b="1" dirty="0" smtClean="0">
                  <a:solidFill>
                    <a:srgbClr val="FF00FF"/>
                  </a:solidFill>
                </a:rPr>
                <a:t>Central</a:t>
              </a:r>
              <a:endParaRPr lang="en-US" b="1" dirty="0">
                <a:solidFill>
                  <a:srgbClr val="FF00FF"/>
                </a:solidFill>
              </a:endParaRPr>
            </a:p>
          </p:txBody>
        </p:sp>
      </p:grpSp>
      <p:grpSp>
        <p:nvGrpSpPr>
          <p:cNvPr id="22" name="Group 21"/>
          <p:cNvGrpSpPr/>
          <p:nvPr/>
        </p:nvGrpSpPr>
        <p:grpSpPr>
          <a:xfrm>
            <a:off x="5356051" y="4113089"/>
            <a:ext cx="3787949" cy="2744911"/>
            <a:chOff x="5356051" y="4113089"/>
            <a:chExt cx="3787949" cy="2744911"/>
          </a:xfrm>
        </p:grpSpPr>
        <p:grpSp>
          <p:nvGrpSpPr>
            <p:cNvPr id="104" name="Group 103"/>
            <p:cNvGrpSpPr/>
            <p:nvPr/>
          </p:nvGrpSpPr>
          <p:grpSpPr>
            <a:xfrm>
              <a:off x="5356051" y="4113089"/>
              <a:ext cx="3787949" cy="2744911"/>
              <a:chOff x="5356051" y="4113089"/>
              <a:chExt cx="3787949" cy="2744911"/>
            </a:xfrm>
          </p:grpSpPr>
          <p:grpSp>
            <p:nvGrpSpPr>
              <p:cNvPr id="89" name="Group 88"/>
              <p:cNvGrpSpPr/>
              <p:nvPr/>
            </p:nvGrpSpPr>
            <p:grpSpPr>
              <a:xfrm>
                <a:off x="5356051" y="4136834"/>
                <a:ext cx="3787949" cy="2721166"/>
                <a:chOff x="429659" y="457199"/>
                <a:chExt cx="3787949" cy="2721166"/>
              </a:xfrm>
            </p:grpSpPr>
            <p:grpSp>
              <p:nvGrpSpPr>
                <p:cNvPr id="90" name="Group 79"/>
                <p:cNvGrpSpPr/>
                <p:nvPr/>
              </p:nvGrpSpPr>
              <p:grpSpPr>
                <a:xfrm>
                  <a:off x="429659" y="457199"/>
                  <a:ext cx="3787949" cy="2721166"/>
                  <a:chOff x="429659" y="457199"/>
                  <a:chExt cx="3787949" cy="2721166"/>
                </a:xfrm>
              </p:grpSpPr>
              <p:grpSp>
                <p:nvGrpSpPr>
                  <p:cNvPr id="92" name="Group 8"/>
                  <p:cNvGrpSpPr/>
                  <p:nvPr/>
                </p:nvGrpSpPr>
                <p:grpSpPr>
                  <a:xfrm>
                    <a:off x="429659" y="457199"/>
                    <a:ext cx="3734718" cy="2721166"/>
                    <a:chOff x="183748" y="312769"/>
                    <a:chExt cx="7346797" cy="5352974"/>
                  </a:xfrm>
                </p:grpSpPr>
                <p:grpSp>
                  <p:nvGrpSpPr>
                    <p:cNvPr id="100" name="Group 6"/>
                    <p:cNvGrpSpPr/>
                    <p:nvPr/>
                  </p:nvGrpSpPr>
                  <p:grpSpPr>
                    <a:xfrm>
                      <a:off x="183748" y="312769"/>
                      <a:ext cx="7346797" cy="5352974"/>
                      <a:chOff x="183748" y="312769"/>
                      <a:chExt cx="7346797" cy="5352974"/>
                    </a:xfrm>
                  </p:grpSpPr>
                  <p:pic>
                    <p:nvPicPr>
                      <p:cNvPr id="102" name="Picture 5"/>
                      <p:cNvPicPr>
                        <a:picLocks noChangeAspect="1" noChangeArrowheads="1"/>
                      </p:cNvPicPr>
                      <p:nvPr/>
                    </p:nvPicPr>
                    <p:blipFill>
                      <a:blip r:embed="rId2" cstate="screen"/>
                      <a:srcRect/>
                      <a:stretch>
                        <a:fillRect/>
                      </a:stretch>
                    </p:blipFill>
                    <p:spPr bwMode="auto">
                      <a:xfrm>
                        <a:off x="183748" y="312769"/>
                        <a:ext cx="7346797" cy="5352974"/>
                      </a:xfrm>
                      <a:prstGeom prst="rect">
                        <a:avLst/>
                      </a:prstGeom>
                      <a:noFill/>
                      <a:ln w="9525">
                        <a:noFill/>
                        <a:miter lim="800000"/>
                        <a:headEnd/>
                        <a:tailEnd/>
                      </a:ln>
                    </p:spPr>
                  </p:pic>
                  <p:sp>
                    <p:nvSpPr>
                      <p:cNvPr id="103" name="Freeform 102"/>
                      <p:cNvSpPr/>
                      <p:nvPr/>
                    </p:nvSpPr>
                    <p:spPr bwMode="auto">
                      <a:xfrm>
                        <a:off x="2930487" y="1311007"/>
                        <a:ext cx="3690650" cy="3547433"/>
                      </a:xfrm>
                      <a:custGeom>
                        <a:avLst/>
                        <a:gdLst>
                          <a:gd name="connsiteX0" fmla="*/ 242371 w 3690650"/>
                          <a:gd name="connsiteY0" fmla="*/ 1961003 h 3547432"/>
                          <a:gd name="connsiteX1" fmla="*/ 242371 w 3690650"/>
                          <a:gd name="connsiteY1" fmla="*/ 1961003 h 3547432"/>
                          <a:gd name="connsiteX2" fmla="*/ 2412694 w 3690650"/>
                          <a:gd name="connsiteY2" fmla="*/ 0 h 3547432"/>
                          <a:gd name="connsiteX3" fmla="*/ 2743200 w 3690650"/>
                          <a:gd name="connsiteY3" fmla="*/ 407624 h 3547432"/>
                          <a:gd name="connsiteX4" fmla="*/ 3062689 w 3690650"/>
                          <a:gd name="connsiteY4" fmla="*/ 2302526 h 3547432"/>
                          <a:gd name="connsiteX5" fmla="*/ 3327094 w 3690650"/>
                          <a:gd name="connsiteY5" fmla="*/ 3172858 h 3547432"/>
                          <a:gd name="connsiteX6" fmla="*/ 3690650 w 3690650"/>
                          <a:gd name="connsiteY6" fmla="*/ 3547432 h 3547432"/>
                          <a:gd name="connsiteX7" fmla="*/ 2732183 w 3690650"/>
                          <a:gd name="connsiteY7" fmla="*/ 3073706 h 3547432"/>
                          <a:gd name="connsiteX8" fmla="*/ 2478795 w 3690650"/>
                          <a:gd name="connsiteY8" fmla="*/ 3525398 h 3547432"/>
                          <a:gd name="connsiteX9" fmla="*/ 2115238 w 3690650"/>
                          <a:gd name="connsiteY9" fmla="*/ 3470313 h 3547432"/>
                          <a:gd name="connsiteX10" fmla="*/ 1883884 w 3690650"/>
                          <a:gd name="connsiteY10" fmla="*/ 3305060 h 3547432"/>
                          <a:gd name="connsiteX11" fmla="*/ 1729648 w 3690650"/>
                          <a:gd name="connsiteY11" fmla="*/ 3525398 h 3547432"/>
                          <a:gd name="connsiteX12" fmla="*/ 0 w 3690650"/>
                          <a:gd name="connsiteY12" fmla="*/ 2875403 h 3547432"/>
                          <a:gd name="connsiteX13" fmla="*/ 242371 w 3690650"/>
                          <a:gd name="connsiteY13" fmla="*/ 1961003 h 354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650" h="3547432">
                            <a:moveTo>
                              <a:pt x="242371" y="1961003"/>
                            </a:moveTo>
                            <a:lnTo>
                              <a:pt x="242371" y="1961003"/>
                            </a:lnTo>
                            <a:lnTo>
                              <a:pt x="2412694" y="0"/>
                            </a:lnTo>
                            <a:lnTo>
                              <a:pt x="2743200" y="407624"/>
                            </a:lnTo>
                            <a:lnTo>
                              <a:pt x="3062689" y="2302526"/>
                            </a:lnTo>
                            <a:lnTo>
                              <a:pt x="3327094" y="3172858"/>
                            </a:lnTo>
                            <a:lnTo>
                              <a:pt x="3690650" y="3547432"/>
                            </a:lnTo>
                            <a:lnTo>
                              <a:pt x="2732183" y="3073706"/>
                            </a:lnTo>
                            <a:lnTo>
                              <a:pt x="2478795" y="3525398"/>
                            </a:lnTo>
                            <a:lnTo>
                              <a:pt x="2115238" y="3470313"/>
                            </a:lnTo>
                            <a:lnTo>
                              <a:pt x="1883884" y="3305060"/>
                            </a:lnTo>
                            <a:lnTo>
                              <a:pt x="1729648" y="3525398"/>
                            </a:lnTo>
                            <a:lnTo>
                              <a:pt x="0" y="2875403"/>
                            </a:lnTo>
                            <a:lnTo>
                              <a:pt x="242371" y="1961003"/>
                            </a:lnTo>
                            <a:close/>
                          </a:path>
                        </a:pathLst>
                      </a:cu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101" name="Rounded Rectangle 100"/>
                    <p:cNvSpPr/>
                    <p:nvPr/>
                  </p:nvSpPr>
                  <p:spPr bwMode="auto">
                    <a:xfrm>
                      <a:off x="5563518" y="705080"/>
                      <a:ext cx="1795749" cy="418640"/>
                    </a:xfrm>
                    <a:prstGeom prst="roundRect">
                      <a:avLst/>
                    </a:pr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93" name="Freeform 92"/>
                  <p:cNvSpPr/>
                  <p:nvPr/>
                </p:nvSpPr>
                <p:spPr bwMode="auto">
                  <a:xfrm>
                    <a:off x="919979" y="2431952"/>
                    <a:ext cx="386426" cy="347224"/>
                  </a:xfrm>
                  <a:custGeom>
                    <a:avLst/>
                    <a:gdLst>
                      <a:gd name="connsiteX0" fmla="*/ 0 w 760163"/>
                      <a:gd name="connsiteY0" fmla="*/ 683046 h 683046"/>
                      <a:gd name="connsiteX1" fmla="*/ 760163 w 760163"/>
                      <a:gd name="connsiteY1" fmla="*/ 683046 h 683046"/>
                      <a:gd name="connsiteX2" fmla="*/ 760163 w 760163"/>
                      <a:gd name="connsiteY2" fmla="*/ 0 h 683046"/>
                      <a:gd name="connsiteX3" fmla="*/ 0 w 760163"/>
                      <a:gd name="connsiteY3" fmla="*/ 683046 h 683046"/>
                    </a:gdLst>
                    <a:ahLst/>
                    <a:cxnLst>
                      <a:cxn ang="0">
                        <a:pos x="connsiteX0" y="connsiteY0"/>
                      </a:cxn>
                      <a:cxn ang="0">
                        <a:pos x="connsiteX1" y="connsiteY1"/>
                      </a:cxn>
                      <a:cxn ang="0">
                        <a:pos x="connsiteX2" y="connsiteY2"/>
                      </a:cxn>
                      <a:cxn ang="0">
                        <a:pos x="connsiteX3" y="connsiteY3"/>
                      </a:cxn>
                    </a:cxnLst>
                    <a:rect l="l" t="t" r="r" b="b"/>
                    <a:pathLst>
                      <a:path w="760163" h="683046">
                        <a:moveTo>
                          <a:pt x="0" y="683046"/>
                        </a:moveTo>
                        <a:lnTo>
                          <a:pt x="760163" y="683046"/>
                        </a:lnTo>
                        <a:lnTo>
                          <a:pt x="760163" y="0"/>
                        </a:lnTo>
                        <a:lnTo>
                          <a:pt x="0" y="683046"/>
                        </a:lnTo>
                        <a:close/>
                      </a:path>
                    </a:pathLst>
                  </a:custGeom>
                  <a:solidFill>
                    <a:srgbClr val="FFCC00">
                      <a:alpha val="67843"/>
                    </a:srgbClr>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cxnSp>
                <p:nvCxnSpPr>
                  <p:cNvPr id="94" name="Straight Arrow Connector 93"/>
                  <p:cNvCxnSpPr/>
                  <p:nvPr/>
                </p:nvCxnSpPr>
                <p:spPr bwMode="auto">
                  <a:xfrm>
                    <a:off x="903178" y="1412682"/>
                    <a:ext cx="2312959" cy="11200"/>
                  </a:xfrm>
                  <a:prstGeom prst="straightConnector1">
                    <a:avLst/>
                  </a:prstGeom>
                  <a:solidFill>
                    <a:srgbClr val="FFFF99"/>
                  </a:solidFill>
                  <a:ln w="28575" cap="flat" cmpd="sng" algn="ctr">
                    <a:solidFill>
                      <a:srgbClr val="FF00FF"/>
                    </a:solidFill>
                    <a:prstDash val="dash"/>
                    <a:round/>
                    <a:headEnd type="triangle" w="med" len="med"/>
                    <a:tailEnd type="triangle"/>
                  </a:ln>
                  <a:effectLst/>
                </p:spPr>
              </p:cxnSp>
              <p:sp>
                <p:nvSpPr>
                  <p:cNvPr id="95" name="TextBox 94"/>
                  <p:cNvSpPr txBox="1"/>
                  <p:nvPr/>
                </p:nvSpPr>
                <p:spPr>
                  <a:xfrm>
                    <a:off x="954955" y="988052"/>
                    <a:ext cx="2020105" cy="313932"/>
                  </a:xfrm>
                  <a:prstGeom prst="rect">
                    <a:avLst/>
                  </a:prstGeom>
                  <a:noFill/>
                </p:spPr>
                <p:txBody>
                  <a:bodyPr wrap="none" rtlCol="0">
                    <a:spAutoFit/>
                  </a:bodyPr>
                  <a:lstStyle/>
                  <a:p>
                    <a:r>
                      <a:rPr lang="en-US" sz="1600" b="1" dirty="0" smtClean="0"/>
                      <a:t>2 x Nuclear Radius</a:t>
                    </a:r>
                    <a:endParaRPr lang="en-US" sz="1600" b="1" dirty="0"/>
                  </a:p>
                </p:txBody>
              </p:sp>
              <p:cxnSp>
                <p:nvCxnSpPr>
                  <p:cNvPr id="96" name="Straight Arrow Connector 95"/>
                  <p:cNvCxnSpPr/>
                  <p:nvPr/>
                </p:nvCxnSpPr>
                <p:spPr bwMode="auto">
                  <a:xfrm rot="5400000">
                    <a:off x="1399836" y="2391151"/>
                    <a:ext cx="242168" cy="241186"/>
                  </a:xfrm>
                  <a:prstGeom prst="straightConnector1">
                    <a:avLst/>
                  </a:prstGeom>
                  <a:solidFill>
                    <a:srgbClr val="FFFF99"/>
                  </a:solidFill>
                  <a:ln w="28575" cap="flat" cmpd="sng" algn="ctr">
                    <a:solidFill>
                      <a:srgbClr val="FF00FF"/>
                    </a:solidFill>
                    <a:prstDash val="solid"/>
                    <a:round/>
                    <a:headEnd type="none" w="med" len="med"/>
                    <a:tailEnd type="arrow"/>
                  </a:ln>
                  <a:effectLst/>
                </p:spPr>
              </p:cxnSp>
              <p:sp>
                <p:nvSpPr>
                  <p:cNvPr id="97" name="TextBox 96"/>
                  <p:cNvSpPr txBox="1"/>
                  <p:nvPr/>
                </p:nvSpPr>
                <p:spPr>
                  <a:xfrm>
                    <a:off x="1533651" y="2181178"/>
                    <a:ext cx="1943161" cy="313932"/>
                  </a:xfrm>
                  <a:prstGeom prst="rect">
                    <a:avLst/>
                  </a:prstGeom>
                  <a:noFill/>
                </p:spPr>
                <p:txBody>
                  <a:bodyPr wrap="none" rtlCol="0">
                    <a:spAutoFit/>
                  </a:bodyPr>
                  <a:lstStyle/>
                  <a:p>
                    <a:r>
                      <a:rPr lang="en-US" sz="1600" b="1" dirty="0" smtClean="0"/>
                      <a:t>0-5% most central</a:t>
                    </a:r>
                    <a:endParaRPr lang="en-US" sz="1600" b="1" dirty="0"/>
                  </a:p>
                </p:txBody>
              </p:sp>
              <p:sp>
                <p:nvSpPr>
                  <p:cNvPr id="98" name="TextBox 97"/>
                  <p:cNvSpPr txBox="1"/>
                  <p:nvPr/>
                </p:nvSpPr>
                <p:spPr>
                  <a:xfrm>
                    <a:off x="3212205" y="1406168"/>
                    <a:ext cx="1005403" cy="313932"/>
                  </a:xfrm>
                  <a:prstGeom prst="rect">
                    <a:avLst/>
                  </a:prstGeom>
                  <a:noFill/>
                </p:spPr>
                <p:txBody>
                  <a:bodyPr wrap="none" rtlCol="0">
                    <a:spAutoFit/>
                  </a:bodyPr>
                  <a:lstStyle/>
                  <a:p>
                    <a:r>
                      <a:rPr lang="en-US" sz="1600" b="1" dirty="0" smtClean="0"/>
                      <a:t>90-100%</a:t>
                    </a:r>
                    <a:endParaRPr lang="en-US" sz="1600" b="1" dirty="0"/>
                  </a:p>
                </p:txBody>
              </p:sp>
              <p:cxnSp>
                <p:nvCxnSpPr>
                  <p:cNvPr id="99" name="Straight Arrow Connector 98"/>
                  <p:cNvCxnSpPr>
                    <a:endCxn id="91" idx="4"/>
                  </p:cNvCxnSpPr>
                  <p:nvPr/>
                </p:nvCxnSpPr>
                <p:spPr bwMode="auto">
                  <a:xfrm flipH="1">
                    <a:off x="3376613" y="1685581"/>
                    <a:ext cx="181835" cy="262282"/>
                  </a:xfrm>
                  <a:prstGeom prst="straightConnector1">
                    <a:avLst/>
                  </a:prstGeom>
                  <a:solidFill>
                    <a:srgbClr val="FFFF99"/>
                  </a:solidFill>
                  <a:ln w="28575" cap="flat" cmpd="sng" algn="ctr">
                    <a:solidFill>
                      <a:srgbClr val="FF00FF"/>
                    </a:solidFill>
                    <a:prstDash val="solid"/>
                    <a:round/>
                    <a:headEnd type="none" w="med" len="med"/>
                    <a:tailEnd type="arrow"/>
                  </a:ln>
                  <a:effectLst/>
                </p:spPr>
              </p:cxnSp>
            </p:grpSp>
            <p:sp>
              <p:nvSpPr>
                <p:cNvPr id="91" name="Freeform 90"/>
                <p:cNvSpPr/>
                <p:nvPr/>
              </p:nvSpPr>
              <p:spPr bwMode="auto">
                <a:xfrm>
                  <a:off x="3300413" y="1443038"/>
                  <a:ext cx="400050" cy="1333500"/>
                </a:xfrm>
                <a:custGeom>
                  <a:avLst/>
                  <a:gdLst>
                    <a:gd name="connsiteX0" fmla="*/ 400050 w 400050"/>
                    <a:gd name="connsiteY0" fmla="*/ 1319212 h 1333500"/>
                    <a:gd name="connsiteX1" fmla="*/ 266700 w 400050"/>
                    <a:gd name="connsiteY1" fmla="*/ 1195387 h 1333500"/>
                    <a:gd name="connsiteX2" fmla="*/ 190500 w 400050"/>
                    <a:gd name="connsiteY2" fmla="*/ 1033462 h 1333500"/>
                    <a:gd name="connsiteX3" fmla="*/ 109537 w 400050"/>
                    <a:gd name="connsiteY3" fmla="*/ 733425 h 1333500"/>
                    <a:gd name="connsiteX4" fmla="*/ 76200 w 400050"/>
                    <a:gd name="connsiteY4" fmla="*/ 504825 h 1333500"/>
                    <a:gd name="connsiteX5" fmla="*/ 57150 w 400050"/>
                    <a:gd name="connsiteY5" fmla="*/ 419100 h 1333500"/>
                    <a:gd name="connsiteX6" fmla="*/ 28575 w 400050"/>
                    <a:gd name="connsiteY6" fmla="*/ 219075 h 1333500"/>
                    <a:gd name="connsiteX7" fmla="*/ 0 w 400050"/>
                    <a:gd name="connsiteY7" fmla="*/ 0 h 1333500"/>
                    <a:gd name="connsiteX8" fmla="*/ 0 w 400050"/>
                    <a:gd name="connsiteY8" fmla="*/ 1333500 h 1333500"/>
                    <a:gd name="connsiteX9" fmla="*/ 400050 w 400050"/>
                    <a:gd name="connsiteY9" fmla="*/ 1319212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1333500">
                      <a:moveTo>
                        <a:pt x="400050" y="1319212"/>
                      </a:moveTo>
                      <a:lnTo>
                        <a:pt x="266700" y="1195387"/>
                      </a:lnTo>
                      <a:lnTo>
                        <a:pt x="190500" y="1033462"/>
                      </a:lnTo>
                      <a:lnTo>
                        <a:pt x="109537" y="733425"/>
                      </a:lnTo>
                      <a:lnTo>
                        <a:pt x="76200" y="504825"/>
                      </a:lnTo>
                      <a:lnTo>
                        <a:pt x="57150" y="419100"/>
                      </a:lnTo>
                      <a:lnTo>
                        <a:pt x="28575" y="219075"/>
                      </a:lnTo>
                      <a:lnTo>
                        <a:pt x="0" y="0"/>
                      </a:lnTo>
                      <a:lnTo>
                        <a:pt x="0" y="1333500"/>
                      </a:lnTo>
                      <a:lnTo>
                        <a:pt x="400050" y="1319212"/>
                      </a:lnTo>
                      <a:close/>
                    </a:path>
                  </a:pathLst>
                </a:custGeom>
                <a:solidFill>
                  <a:srgbClr val="FFC000">
                    <a:alpha val="54000"/>
                  </a:srgbClr>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86" name="Text Box 22"/>
              <p:cNvSpPr txBox="1">
                <a:spLocks noChangeArrowheads="1"/>
              </p:cNvSpPr>
              <p:nvPr/>
            </p:nvSpPr>
            <p:spPr bwMode="auto">
              <a:xfrm>
                <a:off x="6053207" y="4113089"/>
                <a:ext cx="2930289" cy="342274"/>
              </a:xfrm>
              <a:prstGeom prst="rect">
                <a:avLst/>
              </a:prstGeom>
              <a:solidFill>
                <a:srgbClr val="CCFFFF"/>
              </a:solidFill>
              <a:ln w="9525" algn="ctr">
                <a:noFill/>
                <a:miter lim="800000"/>
                <a:headEnd/>
                <a:tailEnd/>
              </a:ln>
              <a:effectLst/>
            </p:spPr>
            <p:txBody>
              <a:bodyPr wrap="none" lIns="92075" tIns="46038" rIns="92075" bIns="46038">
                <a:spAutoFit/>
              </a:bodyPr>
              <a:lstStyle/>
              <a:p>
                <a:r>
                  <a:rPr lang="en-US" dirty="0" smtClean="0"/>
                  <a:t>P</a:t>
                </a:r>
                <a:r>
                  <a:rPr lang="en-US" sz="1800" dirty="0" smtClean="0"/>
                  <a:t>robability </a:t>
                </a:r>
                <a:r>
                  <a:rPr lang="en-US" dirty="0" smtClean="0"/>
                  <a:t>D</a:t>
                </a:r>
                <a:r>
                  <a:rPr lang="en-US" sz="1800" dirty="0" smtClean="0"/>
                  <a:t>istribution of </a:t>
                </a:r>
                <a:r>
                  <a:rPr lang="en-US" sz="1800" b="1" dirty="0" smtClean="0">
                    <a:solidFill>
                      <a:srgbClr val="FF00FF"/>
                    </a:solidFill>
                  </a:rPr>
                  <a:t>b</a:t>
                </a:r>
                <a:endParaRPr lang="en-US" sz="1800" b="1" baseline="-25000" dirty="0">
                  <a:solidFill>
                    <a:srgbClr val="FF00FF"/>
                  </a:solidFill>
                  <a:latin typeface="Symbol" pitchFamily="18" charset="2"/>
                </a:endParaRPr>
              </a:p>
            </p:txBody>
          </p:sp>
        </p:grpSp>
        <p:grpSp>
          <p:nvGrpSpPr>
            <p:cNvPr id="196" name="Group 195"/>
            <p:cNvGrpSpPr/>
            <p:nvPr/>
          </p:nvGrpSpPr>
          <p:grpSpPr>
            <a:xfrm>
              <a:off x="5922522" y="5610893"/>
              <a:ext cx="498476" cy="407988"/>
              <a:chOff x="8645524" y="1699702"/>
              <a:chExt cx="498476" cy="407988"/>
            </a:xfrm>
          </p:grpSpPr>
          <p:sp>
            <p:nvSpPr>
              <p:cNvPr id="197" name="Oval 9"/>
              <p:cNvSpPr>
                <a:spLocks noChangeArrowheads="1"/>
              </p:cNvSpPr>
              <p:nvPr/>
            </p:nvSpPr>
            <p:spPr bwMode="auto">
              <a:xfrm>
                <a:off x="8645524" y="1699702"/>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198" name="Oval 10"/>
              <p:cNvSpPr>
                <a:spLocks noChangeArrowheads="1"/>
              </p:cNvSpPr>
              <p:nvPr/>
            </p:nvSpPr>
            <p:spPr bwMode="auto">
              <a:xfrm>
                <a:off x="8748712" y="1712402"/>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199" name="Group 198"/>
            <p:cNvGrpSpPr/>
            <p:nvPr/>
          </p:nvGrpSpPr>
          <p:grpSpPr>
            <a:xfrm>
              <a:off x="8310676" y="5585592"/>
              <a:ext cx="708602" cy="404891"/>
              <a:chOff x="6604762" y="1280908"/>
              <a:chExt cx="708602" cy="404891"/>
            </a:xfrm>
          </p:grpSpPr>
          <p:sp>
            <p:nvSpPr>
              <p:cNvPr id="200" name="Oval 9"/>
              <p:cNvSpPr>
                <a:spLocks noChangeArrowheads="1"/>
              </p:cNvSpPr>
              <p:nvPr/>
            </p:nvSpPr>
            <p:spPr bwMode="auto">
              <a:xfrm>
                <a:off x="6604762" y="1290511"/>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01" name="Oval 10"/>
              <p:cNvSpPr>
                <a:spLocks noChangeArrowheads="1"/>
              </p:cNvSpPr>
              <p:nvPr/>
            </p:nvSpPr>
            <p:spPr bwMode="auto">
              <a:xfrm>
                <a:off x="6918076" y="128090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grpSp>
        <p:nvGrpSpPr>
          <p:cNvPr id="6" name="Group 5"/>
          <p:cNvGrpSpPr/>
          <p:nvPr/>
        </p:nvGrpSpPr>
        <p:grpSpPr>
          <a:xfrm>
            <a:off x="0" y="4003287"/>
            <a:ext cx="4815898" cy="2854713"/>
            <a:chOff x="0" y="4003287"/>
            <a:chExt cx="4815898" cy="2854713"/>
          </a:xfrm>
        </p:grpSpPr>
        <p:pic>
          <p:nvPicPr>
            <p:cNvPr id="1360904"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03287"/>
              <a:ext cx="4815898" cy="285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 name="Group 204"/>
            <p:cNvGrpSpPr/>
            <p:nvPr/>
          </p:nvGrpSpPr>
          <p:grpSpPr>
            <a:xfrm>
              <a:off x="4234247" y="5252654"/>
              <a:ext cx="498476" cy="407988"/>
              <a:chOff x="8645524" y="1699702"/>
              <a:chExt cx="498476" cy="407988"/>
            </a:xfrm>
          </p:grpSpPr>
          <p:sp>
            <p:nvSpPr>
              <p:cNvPr id="206" name="Oval 9"/>
              <p:cNvSpPr>
                <a:spLocks noChangeArrowheads="1"/>
              </p:cNvSpPr>
              <p:nvPr/>
            </p:nvSpPr>
            <p:spPr bwMode="auto">
              <a:xfrm>
                <a:off x="8645524" y="1699702"/>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07" name="Oval 10"/>
              <p:cNvSpPr>
                <a:spLocks noChangeArrowheads="1"/>
              </p:cNvSpPr>
              <p:nvPr/>
            </p:nvSpPr>
            <p:spPr bwMode="auto">
              <a:xfrm>
                <a:off x="8748712" y="1712402"/>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208" name="Group 207"/>
            <p:cNvGrpSpPr/>
            <p:nvPr/>
          </p:nvGrpSpPr>
          <p:grpSpPr>
            <a:xfrm>
              <a:off x="138474" y="5227353"/>
              <a:ext cx="708602" cy="404891"/>
              <a:chOff x="6604762" y="1280908"/>
              <a:chExt cx="708602" cy="404891"/>
            </a:xfrm>
          </p:grpSpPr>
          <p:sp>
            <p:nvSpPr>
              <p:cNvPr id="209" name="Oval 9"/>
              <p:cNvSpPr>
                <a:spLocks noChangeArrowheads="1"/>
              </p:cNvSpPr>
              <p:nvPr/>
            </p:nvSpPr>
            <p:spPr bwMode="auto">
              <a:xfrm>
                <a:off x="6604762" y="1290511"/>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10" name="Oval 10"/>
              <p:cNvSpPr>
                <a:spLocks noChangeArrowheads="1"/>
              </p:cNvSpPr>
              <p:nvPr/>
            </p:nvSpPr>
            <p:spPr bwMode="auto">
              <a:xfrm>
                <a:off x="6918076" y="128090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sp>
        <p:nvSpPr>
          <p:cNvPr id="17" name="Arc 16"/>
          <p:cNvSpPr/>
          <p:nvPr/>
        </p:nvSpPr>
        <p:spPr bwMode="auto">
          <a:xfrm rot="18755472">
            <a:off x="4119828" y="5930734"/>
            <a:ext cx="2305685" cy="2390553"/>
          </a:xfrm>
          <a:prstGeom prst="arc">
            <a:avLst/>
          </a:prstGeom>
          <a:noFill/>
          <a:ln w="76200" cap="flat" cmpd="sng" algn="ctr">
            <a:solidFill>
              <a:srgbClr val="00B050"/>
            </a:solidFill>
            <a:prstDash val="solid"/>
            <a:round/>
            <a:headEnd type="triangle" w="med" len="med"/>
            <a:tailEnd type="triangl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600" b="0" i="0" u="none" strike="noStrike" cap="none" normalizeH="0" baseline="0" smtClean="0">
              <a:ln>
                <a:noFill/>
              </a:ln>
              <a:solidFill>
                <a:srgbClr val="0000FF"/>
              </a:solidFill>
              <a:effectLst/>
              <a:latin typeface="Arial" pitchFamily="34" charset="0"/>
            </a:endParaRPr>
          </a:p>
        </p:txBody>
      </p:sp>
    </p:spTree>
    <p:extLst>
      <p:ext uri="{BB962C8B-B14F-4D97-AF65-F5344CB8AC3E}">
        <p14:creationId xmlns:p14="http://schemas.microsoft.com/office/powerpoint/2010/main" val="35298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Placeholder 2"/>
          <p:cNvSpPr txBox="1">
            <a:spLocks/>
          </p:cNvSpPr>
          <p:nvPr/>
        </p:nvSpPr>
        <p:spPr bwMode="auto">
          <a:xfrm>
            <a:off x="12700" y="120650"/>
            <a:ext cx="4040188" cy="639763"/>
          </a:xfrm>
          <a:prstGeom prst="rect">
            <a:avLst/>
          </a:prstGeom>
          <a:noFill/>
          <a:ln w="9525">
            <a:noFill/>
            <a:miter lim="800000"/>
            <a:headEnd/>
            <a:tailEnd/>
          </a:ln>
        </p:spPr>
        <p:txBody>
          <a:bodyPr anchor="b"/>
          <a:lstStyle/>
          <a:p>
            <a:pPr algn="l"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35842" name="Text Placeholder 4"/>
          <p:cNvSpPr txBox="1">
            <a:spLocks/>
          </p:cNvSpPr>
          <p:nvPr/>
        </p:nvSpPr>
        <p:spPr bwMode="auto">
          <a:xfrm>
            <a:off x="5089525" y="120650"/>
            <a:ext cx="4041775" cy="639763"/>
          </a:xfrm>
          <a:prstGeom prst="rect">
            <a:avLst/>
          </a:prstGeom>
          <a:noFill/>
          <a:ln w="9525">
            <a:noFill/>
            <a:miter lim="800000"/>
            <a:headEnd/>
            <a:tailEnd/>
          </a:ln>
        </p:spPr>
        <p:txBody>
          <a:bodyPr anchor="b"/>
          <a:lstStyle/>
          <a:p>
            <a:pPr algn="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sp>
        <p:nvSpPr>
          <p:cNvPr id="2" name="Content Placeholder 1"/>
          <p:cNvSpPr>
            <a:spLocks noGrp="1"/>
          </p:cNvSpPr>
          <p:nvPr>
            <p:ph sz="quarter" idx="13"/>
          </p:nvPr>
        </p:nvSpPr>
        <p:spPr>
          <a:xfrm>
            <a:off x="609600" y="1173163"/>
            <a:ext cx="3733800" cy="4608512"/>
          </a:xfrm>
        </p:spPr>
        <p:txBody>
          <a:bodyPr/>
          <a:lstStyle/>
          <a:p>
            <a:pPr fontAlgn="auto">
              <a:buFont typeface="Arial" pitchFamily="34" charset="0"/>
              <a:buChar char="•"/>
              <a:defRPr/>
            </a:pPr>
            <a:r>
              <a:rPr lang="en-US" dirty="0" smtClean="0"/>
              <a:t>Global characteristics</a:t>
            </a:r>
          </a:p>
          <a:p>
            <a:pPr lvl="1" fontAlgn="auto">
              <a:buFont typeface="Arial" pitchFamily="34" charset="0"/>
              <a:buChar char="•"/>
              <a:defRPr/>
            </a:pPr>
            <a:r>
              <a:rPr lang="en-US" dirty="0" smtClean="0"/>
              <a:t>mass density </a:t>
            </a:r>
            <a:r>
              <a:rPr lang="en-US" dirty="0" err="1" smtClean="0"/>
              <a:t>Ω</a:t>
            </a:r>
            <a:r>
              <a:rPr lang="en-US" dirty="0" smtClean="0"/>
              <a:t>, age </a:t>
            </a:r>
          </a:p>
        </p:txBody>
      </p:sp>
      <p:sp>
        <p:nvSpPr>
          <p:cNvPr id="3" name="Content Placeholder 2"/>
          <p:cNvSpPr>
            <a:spLocks noGrp="1"/>
          </p:cNvSpPr>
          <p:nvPr>
            <p:ph sz="quarter" idx="14"/>
          </p:nvPr>
        </p:nvSpPr>
        <p:spPr>
          <a:xfrm>
            <a:off x="4800600" y="1173163"/>
            <a:ext cx="3733800" cy="4608512"/>
          </a:xfrm>
        </p:spPr>
        <p:txBody>
          <a:bodyPr/>
          <a:lstStyle/>
          <a:p>
            <a:pPr fontAlgn="auto">
              <a:buFont typeface="Arial" pitchFamily="34" charset="0"/>
              <a:buChar char="•"/>
              <a:defRPr/>
            </a:pPr>
            <a:r>
              <a:rPr lang="en-US" dirty="0"/>
              <a:t>Global </a:t>
            </a:r>
            <a:r>
              <a:rPr lang="en-US" dirty="0" smtClean="0"/>
              <a:t>characteristics</a:t>
            </a:r>
          </a:p>
          <a:p>
            <a:pPr lvl="1" fontAlgn="auto">
              <a:buFont typeface="Arial" pitchFamily="34" charset="0"/>
              <a:buChar char="•"/>
              <a:defRPr/>
            </a:pPr>
            <a:r>
              <a:rPr lang="en-US" dirty="0" smtClean="0"/>
              <a:t>Energy density, size, lifetime</a:t>
            </a:r>
            <a:endParaRPr lang="en-US" dirty="0"/>
          </a:p>
        </p:txBody>
      </p:sp>
      <p:pic>
        <p:nvPicPr>
          <p:cNvPr id="35845"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7925" y="3255963"/>
            <a:ext cx="1779588" cy="1849437"/>
          </a:xfrm>
          <a:prstGeom prst="rect">
            <a:avLst/>
          </a:prstGeom>
          <a:noFill/>
          <a:ln w="9525">
            <a:noFill/>
            <a:miter lim="800000"/>
            <a:headEnd/>
            <a:tailEnd/>
          </a:ln>
        </p:spPr>
      </p:pic>
      <p:sp>
        <p:nvSpPr>
          <p:cNvPr id="4" name="Donut 3"/>
          <p:cNvSpPr/>
          <p:nvPr/>
        </p:nvSpPr>
        <p:spPr>
          <a:xfrm>
            <a:off x="819150" y="3022600"/>
            <a:ext cx="2438400" cy="2422525"/>
          </a:xfrm>
          <a:prstGeom prst="don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7" name="Slide Number Placeholder 6"/>
          <p:cNvSpPr>
            <a:spLocks noGrp="1"/>
          </p:cNvSpPr>
          <p:nvPr>
            <p:ph type="sldNum" sz="quarter" idx="17"/>
          </p:nvPr>
        </p:nvSpPr>
        <p:spPr/>
        <p:txBody>
          <a:bodyPr/>
          <a:lstStyle/>
          <a:p>
            <a:pPr>
              <a:defRPr/>
            </a:pPr>
            <a:fld id="{6763F0C1-C10B-45A5-A634-3142398E25D1}" type="slidenum">
              <a:rPr lang="en-US">
                <a:solidFill>
                  <a:srgbClr val="FFFFFF">
                    <a:lumMod val="65000"/>
                  </a:srgbClr>
                </a:solidFill>
              </a:rPr>
              <a:pPr>
                <a:defRPr/>
              </a:pPr>
              <a:t>15</a:t>
            </a:fld>
            <a:endParaRPr lang="en-US">
              <a:solidFill>
                <a:srgbClr val="FFFFFF">
                  <a:lumMod val="65000"/>
                </a:srgbClr>
              </a:solidFill>
            </a:endParaRPr>
          </a:p>
        </p:txBody>
      </p:sp>
      <p:pic>
        <p:nvPicPr>
          <p:cNvPr id="16" name="Picture 18"/>
          <p:cNvPicPr>
            <a:picLocks noChangeAspect="1" noChangeArrowheads="1"/>
          </p:cNvPicPr>
          <p:nvPr/>
        </p:nvPicPr>
        <p:blipFill>
          <a:blip r:embed="rId4" cstate="screen">
            <a:lum bright="2000"/>
          </a:blip>
          <a:srcRect/>
          <a:stretch>
            <a:fillRect/>
          </a:stretch>
        </p:blipFill>
        <p:spPr bwMode="auto">
          <a:xfrm>
            <a:off x="4200107" y="2606135"/>
            <a:ext cx="4570413" cy="3201987"/>
          </a:xfrm>
          <a:prstGeom prst="rect">
            <a:avLst/>
          </a:prstGeom>
          <a:noFill/>
          <a:ln w="9525">
            <a:noFill/>
            <a:miter lim="800000"/>
            <a:headEnd/>
            <a:tailEnd/>
          </a:ln>
        </p:spPr>
      </p:pic>
      <p:sp>
        <p:nvSpPr>
          <p:cNvPr id="10" name="Date Placeholder 9"/>
          <p:cNvSpPr>
            <a:spLocks noGrp="1"/>
          </p:cNvSpPr>
          <p:nvPr>
            <p:ph type="dt" sz="half" idx="15"/>
          </p:nvPr>
        </p:nvSpPr>
        <p:spPr/>
        <p:txBody>
          <a:body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5" name="Rectangle 3"/>
          <p:cNvSpPr>
            <a:spLocks noGrp="1" noChangeArrowheads="1"/>
          </p:cNvSpPr>
          <p:nvPr>
            <p:ph type="body" idx="1"/>
          </p:nvPr>
        </p:nvSpPr>
        <p:spPr>
          <a:xfrm>
            <a:off x="0" y="619958"/>
            <a:ext cx="9144000" cy="5802313"/>
          </a:xfrm>
        </p:spPr>
        <p:txBody>
          <a:bodyPr/>
          <a:lstStyle/>
          <a:p>
            <a:pPr eaLnBrk="1" hangingPunct="1"/>
            <a:r>
              <a:rPr lang="en-US" dirty="0" smtClean="0"/>
              <a:t>Particle Production and Energy density</a:t>
            </a:r>
            <a:r>
              <a:rPr lang="en-US" dirty="0" smtClean="0">
                <a:latin typeface="Symbol" pitchFamily="18" charset="2"/>
              </a:rPr>
              <a:t> e:</a:t>
            </a:r>
          </a:p>
          <a:p>
            <a:pPr lvl="1" eaLnBrk="1" hangingPunct="1"/>
            <a:r>
              <a:rPr lang="en-US" dirty="0" smtClean="0"/>
              <a:t> Produced </a:t>
            </a:r>
            <a:r>
              <a:rPr lang="en-US" dirty="0" err="1" smtClean="0"/>
              <a:t>Particles:</a:t>
            </a:r>
            <a:r>
              <a:rPr lang="en-US" b="1" dirty="0" err="1" smtClean="0">
                <a:solidFill>
                  <a:schemeClr val="hlink"/>
                </a:solidFill>
              </a:rPr>
              <a:t>dN</a:t>
            </a:r>
            <a:r>
              <a:rPr lang="en-US" b="1" baseline="-25000" dirty="0" err="1" smtClean="0">
                <a:solidFill>
                  <a:schemeClr val="hlink"/>
                </a:solidFill>
              </a:rPr>
              <a:t>ch</a:t>
            </a:r>
            <a:r>
              <a:rPr lang="en-US" b="1" dirty="0" smtClean="0">
                <a:solidFill>
                  <a:schemeClr val="hlink"/>
                </a:solidFill>
              </a:rPr>
              <a:t>/d</a:t>
            </a:r>
            <a:r>
              <a:rPr lang="en-US" b="1" dirty="0" smtClean="0">
                <a:solidFill>
                  <a:schemeClr val="hlink"/>
                </a:solidFill>
                <a:latin typeface="Symbol" pitchFamily="18" charset="2"/>
              </a:rPr>
              <a:t>h</a:t>
            </a:r>
            <a:r>
              <a:rPr lang="en-US" b="1" dirty="0" smtClean="0">
                <a:solidFill>
                  <a:schemeClr val="hlink"/>
                </a:solidFill>
              </a:rPr>
              <a:t> ~ 1600 ± 76 (</a:t>
            </a:r>
            <a:r>
              <a:rPr lang="en-US" b="1" dirty="0" err="1" smtClean="0">
                <a:solidFill>
                  <a:schemeClr val="hlink"/>
                </a:solidFill>
              </a:rPr>
              <a:t>syst</a:t>
            </a:r>
            <a:r>
              <a:rPr lang="en-US" b="1" dirty="0" smtClean="0">
                <a:solidFill>
                  <a:schemeClr val="hlink"/>
                </a:solidFill>
              </a:rPr>
              <a:t>) </a:t>
            </a:r>
          </a:p>
          <a:p>
            <a:pPr lvl="2" indent="339725" eaLnBrk="1" hangingPunct="1"/>
            <a:r>
              <a:rPr lang="en-US" dirty="0" smtClean="0"/>
              <a:t>~ 30,000 particles in total, ~ 400 times pp !  </a:t>
            </a:r>
          </a:p>
          <a:p>
            <a:pPr lvl="2" indent="339725" eaLnBrk="1" hangingPunct="1"/>
            <a:r>
              <a:rPr lang="en-US" dirty="0" smtClean="0"/>
              <a:t>somewhat on </a:t>
            </a:r>
            <a:r>
              <a:rPr lang="en-US" dirty="0" smtClean="0">
                <a:solidFill>
                  <a:srgbClr val="FF00FF"/>
                </a:solidFill>
              </a:rPr>
              <a:t>high side</a:t>
            </a:r>
            <a:r>
              <a:rPr lang="en-US" dirty="0" smtClean="0"/>
              <a:t> of (recent) expectations </a:t>
            </a:r>
          </a:p>
          <a:p>
            <a:pPr lvl="1" indent="339725" eaLnBrk="1" hangingPunct="1"/>
            <a:r>
              <a:rPr lang="en-US" dirty="0" smtClean="0">
                <a:solidFill>
                  <a:srgbClr val="FF00FF"/>
                </a:solidFill>
              </a:rPr>
              <a:t>power </a:t>
            </a:r>
            <a:r>
              <a:rPr lang="en-US" dirty="0">
                <a:solidFill>
                  <a:srgbClr val="FF00FF"/>
                </a:solidFill>
              </a:rPr>
              <a:t>law</a:t>
            </a:r>
            <a:r>
              <a:rPr lang="en-US" dirty="0"/>
              <a:t> </a:t>
            </a:r>
            <a:r>
              <a:rPr lang="en-US" dirty="0" smtClean="0"/>
              <a:t>(√s)</a:t>
            </a:r>
            <a:r>
              <a:rPr lang="en-US" baseline="30000" dirty="0" smtClean="0">
                <a:latin typeface="Symbol" pitchFamily="18" charset="2"/>
              </a:rPr>
              <a:t>a</a:t>
            </a:r>
            <a:r>
              <a:rPr lang="en-US" dirty="0" smtClean="0"/>
              <a:t>, </a:t>
            </a:r>
            <a:r>
              <a:rPr lang="en-US" dirty="0" smtClean="0">
                <a:latin typeface="Symbol" pitchFamily="18" charset="2"/>
              </a:rPr>
              <a:t>a</a:t>
            </a:r>
            <a:r>
              <a:rPr lang="en-US" dirty="0" smtClean="0"/>
              <a:t>(AA) </a:t>
            </a:r>
            <a:r>
              <a:rPr lang="en-US" b="1" dirty="0" smtClean="0">
                <a:solidFill>
                  <a:srgbClr val="FF0000"/>
                </a:solidFill>
              </a:rPr>
              <a:t>~ 0.15</a:t>
            </a:r>
            <a:r>
              <a:rPr lang="en-US" dirty="0" smtClean="0"/>
              <a:t> &gt; </a:t>
            </a:r>
            <a:r>
              <a:rPr lang="en-US" dirty="0" smtClean="0">
                <a:latin typeface="Symbol" pitchFamily="18" charset="2"/>
              </a:rPr>
              <a:t>a</a:t>
            </a:r>
            <a:r>
              <a:rPr lang="en-US" dirty="0" smtClean="0"/>
              <a:t>(pp) </a:t>
            </a:r>
            <a:r>
              <a:rPr lang="en-US" b="1" dirty="0" smtClean="0">
                <a:solidFill>
                  <a:srgbClr val="FF0000"/>
                </a:solidFill>
              </a:rPr>
              <a:t>~ 0.11</a:t>
            </a:r>
            <a:r>
              <a:rPr lang="en-US" dirty="0" smtClean="0"/>
              <a:t>   </a:t>
            </a:r>
            <a:r>
              <a:rPr lang="en-US" sz="1600" dirty="0"/>
              <a:t>(√</a:t>
            </a:r>
            <a:r>
              <a:rPr lang="en-US" sz="1600" dirty="0" smtClean="0"/>
              <a:t>s dependent 'nuclear amplification')</a:t>
            </a:r>
          </a:p>
          <a:p>
            <a:pPr lvl="2" indent="339725" eaLnBrk="1" hangingPunct="1"/>
            <a:r>
              <a:rPr lang="en-US" dirty="0" smtClean="0"/>
              <a:t>power law and </a:t>
            </a:r>
            <a:r>
              <a:rPr lang="en-US" dirty="0" smtClean="0">
                <a:latin typeface="Symbol" pitchFamily="18" charset="2"/>
              </a:rPr>
              <a:t>a</a:t>
            </a:r>
            <a:r>
              <a:rPr lang="en-US" dirty="0" smtClean="0"/>
              <a:t> as</a:t>
            </a:r>
            <a:r>
              <a:rPr lang="en-US" dirty="0" smtClean="0">
                <a:solidFill>
                  <a:srgbClr val="FF00FF"/>
                </a:solidFill>
              </a:rPr>
              <a:t> predicted by</a:t>
            </a:r>
            <a:r>
              <a:rPr lang="en-US" dirty="0" smtClean="0"/>
              <a:t> </a:t>
            </a:r>
            <a:r>
              <a:rPr lang="en-US" dirty="0" smtClean="0">
                <a:solidFill>
                  <a:srgbClr val="FF00FF"/>
                </a:solidFill>
              </a:rPr>
              <a:t>Saturation</a:t>
            </a:r>
            <a:r>
              <a:rPr lang="en-US" dirty="0" smtClean="0"/>
              <a:t> Physics (CGC)</a:t>
            </a:r>
          </a:p>
          <a:p>
            <a:pPr lvl="2" indent="339725" eaLnBrk="1" hangingPunct="1"/>
            <a:r>
              <a:rPr lang="en-US" dirty="0" smtClean="0">
                <a:solidFill>
                  <a:srgbClr val="FF00FF"/>
                </a:solidFill>
              </a:rPr>
              <a:t>excellent agreement</a:t>
            </a:r>
            <a:r>
              <a:rPr lang="en-US" dirty="0" smtClean="0"/>
              <a:t> between </a:t>
            </a:r>
            <a:r>
              <a:rPr lang="en-US" dirty="0" err="1" smtClean="0"/>
              <a:t>expts</a:t>
            </a:r>
            <a:endParaRPr lang="en-US" dirty="0" smtClean="0"/>
          </a:p>
          <a:p>
            <a:pPr lvl="1" eaLnBrk="1" hangingPunct="1"/>
            <a:r>
              <a:rPr lang="en-US" sz="1600" dirty="0" smtClean="0"/>
              <a:t> </a:t>
            </a:r>
            <a:r>
              <a:rPr lang="en-US" b="1" dirty="0" smtClean="0">
                <a:solidFill>
                  <a:schemeClr val="hlink"/>
                </a:solidFill>
              </a:rPr>
              <a:t>Energy density </a:t>
            </a:r>
            <a:r>
              <a:rPr lang="en-US" b="1" dirty="0" smtClean="0">
                <a:solidFill>
                  <a:schemeClr val="hlink"/>
                </a:solidFill>
                <a:latin typeface="Symbol" pitchFamily="18" charset="2"/>
              </a:rPr>
              <a:t>e</a:t>
            </a:r>
            <a:r>
              <a:rPr lang="en-US" b="1" dirty="0" smtClean="0">
                <a:solidFill>
                  <a:schemeClr val="hlink"/>
                </a:solidFill>
              </a:rPr>
              <a:t> </a:t>
            </a:r>
            <a:r>
              <a:rPr lang="en-GB" dirty="0" smtClean="0">
                <a:solidFill>
                  <a:srgbClr val="FF0000"/>
                </a:solidFill>
              </a:rPr>
              <a:t>≈</a:t>
            </a:r>
            <a:r>
              <a:rPr lang="en-US" b="1" dirty="0" smtClean="0">
                <a:solidFill>
                  <a:srgbClr val="FF0000"/>
                </a:solidFill>
              </a:rPr>
              <a:t> </a:t>
            </a:r>
            <a:r>
              <a:rPr lang="en-US" b="1" dirty="0" smtClean="0">
                <a:solidFill>
                  <a:schemeClr val="hlink"/>
                </a:solidFill>
              </a:rPr>
              <a:t>2.5 x RHIC </a:t>
            </a:r>
            <a:r>
              <a:rPr lang="en-US" sz="1600" dirty="0" smtClean="0"/>
              <a:t>(fixed </a:t>
            </a:r>
            <a:r>
              <a:rPr lang="en-US" sz="1600" dirty="0" smtClean="0">
                <a:latin typeface="Symbol" pitchFamily="18" charset="2"/>
              </a:rPr>
              <a:t>t</a:t>
            </a:r>
            <a:r>
              <a:rPr lang="en-US" sz="1600" baseline="-25000" dirty="0" smtClean="0">
                <a:latin typeface="Symbol" pitchFamily="18" charset="2"/>
              </a:rPr>
              <a:t>0</a:t>
            </a:r>
            <a:r>
              <a:rPr lang="en-US" sz="1600" dirty="0" smtClean="0"/>
              <a:t>=1fm/c)</a:t>
            </a:r>
          </a:p>
          <a:p>
            <a:pPr lvl="1" eaLnBrk="1" hangingPunct="1"/>
            <a:r>
              <a:rPr lang="en-US" sz="1600" dirty="0" smtClean="0"/>
              <a:t> </a:t>
            </a:r>
            <a:r>
              <a:rPr lang="en-US" b="1" dirty="0" smtClean="0">
                <a:solidFill>
                  <a:schemeClr val="hlink"/>
                </a:solidFill>
              </a:rPr>
              <a:t>Temperature </a:t>
            </a:r>
            <a:r>
              <a:rPr lang="en-GB" dirty="0">
                <a:solidFill>
                  <a:srgbClr val="FF0000"/>
                </a:solidFill>
              </a:rPr>
              <a:t>≈</a:t>
            </a:r>
            <a:r>
              <a:rPr lang="en-US" b="1" dirty="0">
                <a:solidFill>
                  <a:srgbClr val="FF0000"/>
                </a:solidFill>
              </a:rPr>
              <a:t> </a:t>
            </a:r>
            <a:r>
              <a:rPr lang="en-US" b="1" dirty="0" smtClean="0">
                <a:solidFill>
                  <a:schemeClr val="hlink"/>
                </a:solidFill>
              </a:rPr>
              <a:t>+ 30%</a:t>
            </a:r>
          </a:p>
          <a:p>
            <a:pPr lvl="2" indent="339725" eaLnBrk="1" hangingPunct="1"/>
            <a:r>
              <a:rPr lang="en-US" sz="1600" dirty="0" smtClean="0"/>
              <a:t>lower limit, likely </a:t>
            </a:r>
            <a:r>
              <a:rPr lang="en-US" sz="1600" dirty="0" smtClean="0">
                <a:latin typeface="Symbol" pitchFamily="18" charset="2"/>
              </a:rPr>
              <a:t>t</a:t>
            </a:r>
            <a:r>
              <a:rPr lang="en-US" sz="1600" baseline="-25000" dirty="0" smtClean="0">
                <a:latin typeface="Symbol" pitchFamily="18" charset="2"/>
              </a:rPr>
              <a:t>0</a:t>
            </a:r>
            <a:r>
              <a:rPr lang="en-US" sz="1600" dirty="0" smtClean="0">
                <a:latin typeface="Symbol" pitchFamily="18" charset="2"/>
              </a:rPr>
              <a:t>(</a:t>
            </a:r>
            <a:r>
              <a:rPr lang="en-US" sz="1600" dirty="0" smtClean="0"/>
              <a:t>LHC)  &lt; </a:t>
            </a:r>
            <a:r>
              <a:rPr lang="en-US" sz="1600" dirty="0" smtClean="0">
                <a:latin typeface="Symbol" pitchFamily="18" charset="2"/>
              </a:rPr>
              <a:t>t</a:t>
            </a:r>
            <a:r>
              <a:rPr lang="en-US" sz="1600" baseline="-25000" dirty="0" smtClean="0">
                <a:latin typeface="Symbol" pitchFamily="18" charset="2"/>
              </a:rPr>
              <a:t>0</a:t>
            </a:r>
            <a:r>
              <a:rPr lang="en-US" sz="1600" dirty="0" smtClean="0">
                <a:latin typeface="Symbol" pitchFamily="18" charset="2"/>
              </a:rPr>
              <a:t>(</a:t>
            </a:r>
            <a:r>
              <a:rPr lang="en-US" sz="1600" dirty="0" smtClean="0"/>
              <a:t>RHIC)</a:t>
            </a:r>
          </a:p>
          <a:p>
            <a:pPr lvl="2" indent="339725" eaLnBrk="1" hangingPunct="1">
              <a:buFont typeface="Wingdings" pitchFamily="2" charset="2"/>
              <a:buNone/>
            </a:pPr>
            <a:endParaRPr lang="en-US" dirty="0" smtClean="0"/>
          </a:p>
        </p:txBody>
      </p:sp>
      <p:grpSp>
        <p:nvGrpSpPr>
          <p:cNvPr id="2" name="Group 32"/>
          <p:cNvGrpSpPr>
            <a:grpSpLocks/>
          </p:cNvGrpSpPr>
          <p:nvPr/>
        </p:nvGrpSpPr>
        <p:grpSpPr bwMode="auto">
          <a:xfrm>
            <a:off x="5302250" y="709613"/>
            <a:ext cx="3560763" cy="6148387"/>
            <a:chOff x="3340" y="447"/>
            <a:chExt cx="2243" cy="3873"/>
          </a:xfrm>
        </p:grpSpPr>
        <p:grpSp>
          <p:nvGrpSpPr>
            <p:cNvPr id="3" name="Group 29"/>
            <p:cNvGrpSpPr>
              <a:grpSpLocks/>
            </p:cNvGrpSpPr>
            <p:nvPr/>
          </p:nvGrpSpPr>
          <p:grpSpPr bwMode="auto">
            <a:xfrm>
              <a:off x="3340" y="447"/>
              <a:ext cx="2243" cy="3873"/>
              <a:chOff x="3340" y="447"/>
              <a:chExt cx="2243" cy="3873"/>
            </a:xfrm>
          </p:grpSpPr>
          <p:pic>
            <p:nvPicPr>
              <p:cNvPr id="4112" name="Picture 13"/>
              <p:cNvPicPr>
                <a:picLocks noChangeAspect="1" noChangeArrowheads="1"/>
              </p:cNvPicPr>
              <p:nvPr/>
            </p:nvPicPr>
            <p:blipFill>
              <a:blip r:embed="rId3" cstate="print"/>
              <a:srcRect l="10133" r="7816" b="12743"/>
              <a:stretch>
                <a:fillRect/>
              </a:stretch>
            </p:blipFill>
            <p:spPr bwMode="auto">
              <a:xfrm>
                <a:off x="3340" y="1413"/>
                <a:ext cx="2243" cy="2907"/>
              </a:xfrm>
              <a:prstGeom prst="rect">
                <a:avLst/>
              </a:prstGeom>
              <a:noFill/>
              <a:ln w="9525">
                <a:noFill/>
                <a:miter lim="800000"/>
                <a:headEnd/>
                <a:tailEnd/>
              </a:ln>
            </p:spPr>
          </p:pic>
          <p:sp>
            <p:nvSpPr>
              <p:cNvPr id="4113" name="Text Box 28"/>
              <p:cNvSpPr txBox="1">
                <a:spLocks noChangeArrowheads="1"/>
              </p:cNvSpPr>
              <p:nvPr/>
            </p:nvSpPr>
            <p:spPr bwMode="auto">
              <a:xfrm>
                <a:off x="3919" y="447"/>
                <a:ext cx="1308" cy="422"/>
              </a:xfrm>
              <a:prstGeom prst="rect">
                <a:avLst/>
              </a:prstGeom>
              <a:solidFill>
                <a:srgbClr val="FFFF99"/>
              </a:solidFill>
              <a:ln w="28575" algn="ctr">
                <a:noFill/>
                <a:miter lim="800000"/>
                <a:headEnd/>
                <a:tailEnd/>
              </a:ln>
            </p:spPr>
            <p:txBody>
              <a:bodyPr wrap="none" lIns="92075" tIns="46038" rIns="92075" bIns="46038">
                <a:spAutoFit/>
              </a:bodyPr>
              <a:lstStyle/>
              <a:p>
                <a:r>
                  <a:rPr lang="en-US"/>
                  <a:t>Particle production</a:t>
                </a:r>
              </a:p>
              <a:p>
                <a:r>
                  <a:rPr lang="en-US"/>
                  <a:t>at RHIC (BNL)</a:t>
                </a:r>
              </a:p>
            </p:txBody>
          </p:sp>
        </p:grpSp>
        <p:sp>
          <p:nvSpPr>
            <p:cNvPr id="4110" name="Text Box 30"/>
            <p:cNvSpPr txBox="1">
              <a:spLocks noChangeArrowheads="1"/>
            </p:cNvSpPr>
            <p:nvPr/>
          </p:nvSpPr>
          <p:spPr bwMode="auto">
            <a:xfrm>
              <a:off x="4867" y="1694"/>
              <a:ext cx="428" cy="214"/>
            </a:xfrm>
            <a:prstGeom prst="rect">
              <a:avLst/>
            </a:prstGeom>
            <a:noFill/>
            <a:ln w="28575" algn="ctr">
              <a:noFill/>
              <a:miter lim="800000"/>
              <a:headEnd/>
              <a:tailEnd/>
            </a:ln>
          </p:spPr>
          <p:txBody>
            <a:bodyPr wrap="none" lIns="92075" tIns="46038" rIns="92075" bIns="46038">
              <a:spAutoFit/>
            </a:bodyPr>
            <a:lstStyle/>
            <a:p>
              <a:r>
                <a:rPr lang="en-US" b="1">
                  <a:solidFill>
                    <a:schemeClr val="hlink"/>
                  </a:solidFill>
                </a:rPr>
                <a:t>Data</a:t>
              </a:r>
            </a:p>
          </p:txBody>
        </p:sp>
        <p:sp>
          <p:nvSpPr>
            <p:cNvPr id="4111" name="Line 31"/>
            <p:cNvSpPr>
              <a:spLocks noChangeShapeType="1"/>
            </p:cNvSpPr>
            <p:nvPr/>
          </p:nvSpPr>
          <p:spPr bwMode="auto">
            <a:xfrm flipH="1">
              <a:off x="4513" y="1805"/>
              <a:ext cx="370" cy="43"/>
            </a:xfrm>
            <a:prstGeom prst="line">
              <a:avLst/>
            </a:prstGeom>
            <a:noFill/>
            <a:ln w="28575">
              <a:solidFill>
                <a:schemeClr val="hlink"/>
              </a:solidFill>
              <a:round/>
              <a:headEnd/>
              <a:tailEnd type="triangle" w="med" len="med"/>
            </a:ln>
          </p:spPr>
          <p:txBody>
            <a:bodyPr lIns="92075" tIns="46038" rIns="92075" bIns="46038">
              <a:spAutoFit/>
            </a:bodyPr>
            <a:lstStyle/>
            <a:p>
              <a:endParaRPr lang="en-US"/>
            </a:p>
          </p:txBody>
        </p:sp>
      </p:grpSp>
      <p:sp>
        <p:nvSpPr>
          <p:cNvPr id="4100" name="Date Placeholder 3"/>
          <p:cNvSpPr>
            <a:spLocks noGrp="1"/>
          </p:cNvSpPr>
          <p:nvPr>
            <p:ph type="dt" sz="quarter" idx="10"/>
          </p:nvPr>
        </p:nvSpPr>
        <p:spPr>
          <a:noFill/>
        </p:spPr>
        <p:txBody>
          <a:bodyPr/>
          <a:lstStyle/>
          <a:p>
            <a:r>
              <a:rPr lang="en-US" smtClean="0">
                <a:latin typeface="Arial" charset="0"/>
              </a:rPr>
              <a:t>December 2012 Bad Honnef J. Schukraft</a:t>
            </a:r>
            <a:endParaRPr lang="en-US" dirty="0" smtClean="0">
              <a:latin typeface="Arial" charset="0"/>
            </a:endParaRPr>
          </a:p>
        </p:txBody>
      </p:sp>
      <p:sp>
        <p:nvSpPr>
          <p:cNvPr id="4101" name="Slide Number Placeholder 4"/>
          <p:cNvSpPr>
            <a:spLocks noGrp="1"/>
          </p:cNvSpPr>
          <p:nvPr>
            <p:ph type="sldNum" sz="quarter" idx="11"/>
          </p:nvPr>
        </p:nvSpPr>
        <p:spPr>
          <a:noFill/>
        </p:spPr>
        <p:txBody>
          <a:bodyPr/>
          <a:lstStyle/>
          <a:p>
            <a:fld id="{F56E12EF-92B4-4018-9F1C-D65242BCBE95}" type="slidenum">
              <a:rPr lang="en-US" smtClean="0"/>
              <a:pPr/>
              <a:t>16</a:t>
            </a:fld>
            <a:endParaRPr lang="en-US" smtClean="0"/>
          </a:p>
        </p:txBody>
      </p:sp>
      <p:pic>
        <p:nvPicPr>
          <p:cNvPr id="893957" name="Picture 5"/>
          <p:cNvPicPr>
            <a:picLocks noChangeAspect="1" noChangeArrowheads="1"/>
          </p:cNvPicPr>
          <p:nvPr/>
        </p:nvPicPr>
        <p:blipFill>
          <a:blip r:embed="rId4" cstate="print"/>
          <a:srcRect/>
          <a:stretch>
            <a:fillRect/>
          </a:stretch>
        </p:blipFill>
        <p:spPr bwMode="auto">
          <a:xfrm>
            <a:off x="10391" y="3317013"/>
            <a:ext cx="4313238" cy="3530600"/>
          </a:xfrm>
          <a:prstGeom prst="rect">
            <a:avLst/>
          </a:prstGeom>
          <a:noFill/>
          <a:ln w="9525" algn="ctr">
            <a:noFill/>
            <a:miter lim="800000"/>
            <a:headEnd/>
            <a:tailEnd/>
          </a:ln>
        </p:spPr>
      </p:pic>
      <p:graphicFrame>
        <p:nvGraphicFramePr>
          <p:cNvPr id="893986" name="Object 34"/>
          <p:cNvGraphicFramePr>
            <a:graphicFrameLocks noChangeAspect="1"/>
          </p:cNvGraphicFramePr>
          <p:nvPr>
            <p:extLst>
              <p:ext uri="{D42A27DB-BD31-4B8C-83A1-F6EECF244321}">
                <p14:modId xmlns:p14="http://schemas.microsoft.com/office/powerpoint/2010/main" val="2905662664"/>
              </p:ext>
            </p:extLst>
          </p:nvPr>
        </p:nvGraphicFramePr>
        <p:xfrm>
          <a:off x="5333970" y="2689225"/>
          <a:ext cx="3027362" cy="790575"/>
        </p:xfrm>
        <a:graphic>
          <a:graphicData uri="http://schemas.openxmlformats.org/presentationml/2006/ole">
            <mc:AlternateContent xmlns:mc="http://schemas.openxmlformats.org/markup-compatibility/2006">
              <mc:Choice xmlns:v="urn:schemas-microsoft-com:vml" Requires="v">
                <p:oleObj spid="_x0000_s1010757" name="Equation" r:id="rId5" imgW="1651000" imgH="431800" progId="Equation.3">
                  <p:embed/>
                </p:oleObj>
              </mc:Choice>
              <mc:Fallback>
                <p:oleObj name="Equation" r:id="rId5" imgW="1651000" imgH="431800" progId="Equation.3">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3970" y="2689225"/>
                        <a:ext cx="3027362" cy="790575"/>
                      </a:xfrm>
                      <a:prstGeom prst="rect">
                        <a:avLst/>
                      </a:prstGeom>
                      <a:solidFill>
                        <a:srgbClr val="FFFFCC"/>
                      </a:solidFill>
                    </p:spPr>
                  </p:pic>
                </p:oleObj>
              </mc:Fallback>
            </mc:AlternateContent>
          </a:graphicData>
        </a:graphic>
      </p:graphicFrame>
      <p:pic>
        <p:nvPicPr>
          <p:cNvPr id="893985" name="Picture 33" descr="1011251_01-A4-at-144-dpi"/>
          <p:cNvPicPr>
            <a:picLocks noChangeAspect="1" noChangeArrowheads="1"/>
          </p:cNvPicPr>
          <p:nvPr/>
        </p:nvPicPr>
        <p:blipFill>
          <a:blip r:embed="rId7" cstate="screen">
            <a:lum bright="36000" contrast="24000"/>
            <a:extLst>
              <a:ext uri="{28A0092B-C50C-407E-A947-70E740481C1C}">
                <a14:useLocalDpi xmlns:a14="http://schemas.microsoft.com/office/drawing/2010/main"/>
              </a:ext>
            </a:extLst>
          </a:blip>
          <a:srcRect l="14323" t="16234" r="20296" b="6088"/>
          <a:stretch>
            <a:fillRect/>
          </a:stretch>
        </p:blipFill>
        <p:spPr bwMode="auto">
          <a:xfrm>
            <a:off x="6276975" y="738188"/>
            <a:ext cx="2603500" cy="2276475"/>
          </a:xfrm>
          <a:prstGeom prst="rect">
            <a:avLst/>
          </a:prstGeom>
          <a:noFill/>
          <a:ln w="9525">
            <a:noFill/>
            <a:miter lim="800000"/>
            <a:headEnd/>
            <a:tailEnd/>
          </a:ln>
        </p:spPr>
      </p:pic>
      <p:sp>
        <p:nvSpPr>
          <p:cNvPr id="4104" name="Rectangle 2"/>
          <p:cNvSpPr>
            <a:spLocks noGrp="1" noChangeArrowheads="1"/>
          </p:cNvSpPr>
          <p:nvPr>
            <p:ph type="title"/>
          </p:nvPr>
        </p:nvSpPr>
        <p:spPr>
          <a:xfrm>
            <a:off x="974725" y="49213"/>
            <a:ext cx="7346950" cy="585787"/>
          </a:xfrm>
          <a:noFill/>
        </p:spPr>
        <p:txBody>
          <a:bodyPr/>
          <a:lstStyle/>
          <a:p>
            <a:pPr eaLnBrk="1" hangingPunct="1"/>
            <a:r>
              <a:rPr lang="en-US" smtClean="0"/>
              <a:t>Characterizing the Little Bang (1)</a:t>
            </a:r>
          </a:p>
        </p:txBody>
      </p:sp>
      <p:sp>
        <p:nvSpPr>
          <p:cNvPr id="893972" name="Text Box 20"/>
          <p:cNvSpPr txBox="1">
            <a:spLocks noChangeArrowheads="1"/>
          </p:cNvSpPr>
          <p:nvPr/>
        </p:nvSpPr>
        <p:spPr bwMode="auto">
          <a:xfrm>
            <a:off x="4414149" y="3856990"/>
            <a:ext cx="4738477" cy="2669065"/>
          </a:xfrm>
          <a:prstGeom prst="rect">
            <a:avLst/>
          </a:prstGeom>
          <a:solidFill>
            <a:srgbClr val="FFFF99"/>
          </a:solidFill>
          <a:ln w="28575" algn="ctr">
            <a:solidFill>
              <a:schemeClr val="tx1"/>
            </a:solidFill>
            <a:miter lim="800000"/>
            <a:headEnd/>
            <a:tailEnd/>
          </a:ln>
          <a:effectLst/>
        </p:spPr>
        <p:txBody>
          <a:bodyPr wrap="none" lIns="92075" tIns="46038" rIns="92075" bIns="46038">
            <a:spAutoFit/>
          </a:bodyPr>
          <a:lstStyle/>
          <a:p>
            <a:pPr>
              <a:defRPr/>
            </a:pPr>
            <a:r>
              <a:rPr lang="en-US" b="1" dirty="0">
                <a:solidFill>
                  <a:schemeClr val="hlink"/>
                </a:solidFill>
                <a:effectLst>
                  <a:outerShdw blurRad="38100" dist="38100" dir="2700000" algn="tl">
                    <a:srgbClr val="000000"/>
                  </a:outerShdw>
                </a:effectLst>
                <a:latin typeface="Arial" pitchFamily="34" charset="0"/>
              </a:rPr>
              <a:t>Matter under extreme conditions:</a:t>
            </a:r>
          </a:p>
          <a:p>
            <a:pPr>
              <a:defRPr/>
            </a:pPr>
            <a:r>
              <a:rPr lang="en-US" b="1" dirty="0">
                <a:latin typeface="Symbol" pitchFamily="18" charset="2"/>
              </a:rPr>
              <a:t>e</a:t>
            </a:r>
            <a:r>
              <a:rPr lang="en-US" b="1" dirty="0">
                <a:latin typeface="Arial" pitchFamily="34" charset="0"/>
              </a:rPr>
              <a:t> &gt; 15 </a:t>
            </a:r>
            <a:r>
              <a:rPr lang="en-US" b="1" dirty="0" smtClean="0">
                <a:latin typeface="Arial" pitchFamily="34" charset="0"/>
              </a:rPr>
              <a:t>GeV/fm</a:t>
            </a:r>
            <a:r>
              <a:rPr lang="en-US" b="1" baseline="30000" dirty="0" smtClean="0">
                <a:latin typeface="Arial" pitchFamily="34" charset="0"/>
              </a:rPr>
              <a:t>3 </a:t>
            </a:r>
            <a:r>
              <a:rPr lang="en-US" b="1" dirty="0" smtClean="0">
                <a:latin typeface="Arial" pitchFamily="34" charset="0"/>
              </a:rPr>
              <a:t>   </a:t>
            </a:r>
          </a:p>
          <a:p>
            <a:pPr>
              <a:defRPr/>
            </a:pPr>
            <a:r>
              <a:rPr lang="en-US" dirty="0" smtClean="0">
                <a:latin typeface="Arial" pitchFamily="34" charset="0"/>
              </a:rPr>
              <a:t>&gt; </a:t>
            </a:r>
            <a:r>
              <a:rPr lang="en-US" dirty="0">
                <a:latin typeface="Arial" pitchFamily="34" charset="0"/>
              </a:rPr>
              <a:t>1</a:t>
            </a:r>
            <a:r>
              <a:rPr lang="en-US" dirty="0" smtClean="0">
                <a:latin typeface="Arial" pitchFamily="34" charset="0"/>
              </a:rPr>
              <a:t>0 times </a:t>
            </a:r>
            <a:r>
              <a:rPr lang="en-US" dirty="0" err="1" smtClean="0">
                <a:latin typeface="Symbol" pitchFamily="18" charset="2"/>
              </a:rPr>
              <a:t>e</a:t>
            </a:r>
            <a:r>
              <a:rPr lang="en-US" baseline="-25000" dirty="0" err="1" smtClean="0">
                <a:latin typeface="Arial" pitchFamily="34" charset="0"/>
              </a:rPr>
              <a:t>c</a:t>
            </a:r>
            <a:r>
              <a:rPr lang="en-US" dirty="0" smtClean="0">
                <a:latin typeface="Arial" pitchFamily="34" charset="0"/>
              </a:rPr>
              <a:t>(QCD) </a:t>
            </a:r>
            <a:endParaRPr lang="en-US" dirty="0">
              <a:latin typeface="Arial" pitchFamily="34" charset="0"/>
            </a:endParaRPr>
          </a:p>
          <a:p>
            <a:pPr>
              <a:defRPr/>
            </a:pPr>
            <a:r>
              <a:rPr lang="en-US" dirty="0">
                <a:solidFill>
                  <a:schemeClr val="hlink"/>
                </a:solidFill>
                <a:latin typeface="Arial" pitchFamily="34" charset="0"/>
              </a:rPr>
              <a:t>~ 50 times core of a neutron star</a:t>
            </a:r>
          </a:p>
          <a:p>
            <a:pPr>
              <a:defRPr/>
            </a:pPr>
            <a:r>
              <a:rPr lang="en-US" dirty="0">
                <a:latin typeface="Arial" pitchFamily="34" charset="0"/>
              </a:rPr>
              <a:t>(40 billion tons/cm</a:t>
            </a:r>
            <a:r>
              <a:rPr lang="en-US" baseline="30000" dirty="0">
                <a:latin typeface="Arial" pitchFamily="34" charset="0"/>
              </a:rPr>
              <a:t>3</a:t>
            </a:r>
            <a:r>
              <a:rPr lang="en-US" dirty="0">
                <a:latin typeface="Arial" pitchFamily="34" charset="0"/>
              </a:rPr>
              <a:t>)</a:t>
            </a:r>
          </a:p>
          <a:p>
            <a:pPr>
              <a:defRPr/>
            </a:pPr>
            <a:r>
              <a:rPr lang="en-US" dirty="0">
                <a:latin typeface="Arial" pitchFamily="34" charset="0"/>
              </a:rPr>
              <a:t>50 protons packed into the volume of one p !</a:t>
            </a:r>
          </a:p>
          <a:p>
            <a:pPr>
              <a:defRPr/>
            </a:pPr>
            <a:r>
              <a:rPr lang="en-US" b="1" dirty="0">
                <a:latin typeface="Arial" pitchFamily="34" charset="0"/>
              </a:rPr>
              <a:t>Temperature &gt; 4 x 10</a:t>
            </a:r>
            <a:r>
              <a:rPr lang="en-US" b="1" baseline="30000" dirty="0">
                <a:latin typeface="Arial" pitchFamily="34" charset="0"/>
              </a:rPr>
              <a:t>12</a:t>
            </a:r>
            <a:r>
              <a:rPr lang="en-US" b="1" dirty="0">
                <a:latin typeface="Arial" pitchFamily="34" charset="0"/>
              </a:rPr>
              <a:t> </a:t>
            </a:r>
            <a:r>
              <a:rPr lang="en-US" b="1" baseline="30000" dirty="0">
                <a:latin typeface="Arial" pitchFamily="34" charset="0"/>
              </a:rPr>
              <a:t>0</a:t>
            </a:r>
            <a:r>
              <a:rPr lang="en-US" b="1" dirty="0">
                <a:latin typeface="Arial" pitchFamily="34" charset="0"/>
              </a:rPr>
              <a:t>K</a:t>
            </a:r>
          </a:p>
          <a:p>
            <a:pPr>
              <a:defRPr/>
            </a:pPr>
            <a:r>
              <a:rPr lang="en-US" dirty="0">
                <a:solidFill>
                  <a:schemeClr val="hlink"/>
                </a:solidFill>
                <a:latin typeface="Arial" pitchFamily="34" charset="0"/>
              </a:rPr>
              <a:t>&gt; 200,000 times center of Sun !</a:t>
            </a:r>
          </a:p>
        </p:txBody>
      </p:sp>
      <p:pic>
        <p:nvPicPr>
          <p:cNvPr id="1010698" name="Picture 1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1843" y="3233232"/>
            <a:ext cx="5058135" cy="36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5"/>
          <p:cNvSpPr txBox="1">
            <a:spLocks noChangeArrowheads="1"/>
          </p:cNvSpPr>
          <p:nvPr/>
        </p:nvSpPr>
        <p:spPr bwMode="auto">
          <a:xfrm>
            <a:off x="4379589" y="2924218"/>
            <a:ext cx="4807596" cy="314574"/>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sz="1600" b="1" dirty="0" smtClean="0">
                <a:solidFill>
                  <a:srgbClr val="FF0000"/>
                </a:solidFill>
                <a:latin typeface="Arial" pitchFamily="34" charset="0"/>
              </a:rPr>
              <a:t>N</a:t>
            </a:r>
            <a:r>
              <a:rPr lang="en-US" sz="1600" b="1" baseline="-25000" dirty="0" smtClean="0">
                <a:solidFill>
                  <a:srgbClr val="FF0000"/>
                </a:solidFill>
                <a:latin typeface="Arial" pitchFamily="34" charset="0"/>
              </a:rPr>
              <a:t>ch</a:t>
            </a:r>
            <a:r>
              <a:rPr lang="en-US" sz="1600" b="1" dirty="0" smtClean="0">
                <a:solidFill>
                  <a:srgbClr val="FF0000"/>
                </a:solidFill>
                <a:latin typeface="Arial" pitchFamily="34" charset="0"/>
              </a:rPr>
              <a:t>/N</a:t>
            </a:r>
            <a:r>
              <a:rPr lang="en-US" sz="1600" b="1" baseline="-25000" dirty="0" smtClean="0">
                <a:solidFill>
                  <a:srgbClr val="FF0000"/>
                </a:solidFill>
                <a:latin typeface="Arial" pitchFamily="34" charset="0"/>
              </a:rPr>
              <a:t>part</a:t>
            </a:r>
            <a:r>
              <a:rPr lang="en-US" sz="1600" dirty="0" smtClean="0">
                <a:latin typeface="Arial" pitchFamily="34" charset="0"/>
              </a:rPr>
              <a:t>: particles </a:t>
            </a:r>
            <a:r>
              <a:rPr lang="en-US" sz="1600" b="1" dirty="0" smtClean="0">
                <a:latin typeface="Arial" pitchFamily="34" charset="0"/>
              </a:rPr>
              <a:t>per participant</a:t>
            </a:r>
            <a:r>
              <a:rPr lang="en-US" sz="1600" dirty="0" smtClean="0">
                <a:latin typeface="Arial" pitchFamily="34" charset="0"/>
              </a:rPr>
              <a:t> N</a:t>
            </a:r>
            <a:r>
              <a:rPr lang="en-US" sz="1600" baseline="-25000" dirty="0" smtClean="0">
                <a:latin typeface="Arial" pitchFamily="34" charset="0"/>
              </a:rPr>
              <a:t>part</a:t>
            </a:r>
            <a:r>
              <a:rPr lang="en-US" sz="1600" dirty="0" smtClean="0">
                <a:latin typeface="Arial" pitchFamily="34" charset="0"/>
              </a:rPr>
              <a:t> versus </a:t>
            </a:r>
            <a:r>
              <a:rPr lang="en-US" sz="1600" dirty="0"/>
              <a:t>√</a:t>
            </a:r>
            <a:r>
              <a:rPr lang="en-US" sz="1600" dirty="0" smtClean="0">
                <a:latin typeface="Arial" pitchFamily="34" charset="0"/>
              </a:rPr>
              <a:t>s</a:t>
            </a:r>
            <a:endParaRPr lang="en-US" sz="1600" dirty="0">
              <a:latin typeface="Symbol" pitchFamily="18" charset="2"/>
            </a:endParaRPr>
          </a:p>
        </p:txBody>
      </p:sp>
      <p:sp>
        <p:nvSpPr>
          <p:cNvPr id="4" name="Oval 3"/>
          <p:cNvSpPr/>
          <p:nvPr/>
        </p:nvSpPr>
        <p:spPr bwMode="auto">
          <a:xfrm>
            <a:off x="8190411" y="3540034"/>
            <a:ext cx="666206" cy="653143"/>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39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3957"/>
                                        </p:tgtEl>
                                        <p:attrNameLst>
                                          <p:attrName>style.visibility</p:attrName>
                                        </p:attrNameLst>
                                      </p:cBhvr>
                                      <p:to>
                                        <p:strVal val="visible"/>
                                      </p:to>
                                    </p:set>
                                  </p:childTnLst>
                                </p:cTn>
                              </p:par>
                              <p:par>
                                <p:cTn id="9" presetID="9" presetClass="exit" presetSubtype="0" fill="hold" nodeType="withEffect">
                                  <p:stCondLst>
                                    <p:cond delay="0"/>
                                  </p:stCondLst>
                                  <p:childTnLst>
                                    <p:animEffect transition="out" filter="dissolve">
                                      <p:cBhvr>
                                        <p:cTn id="10" dur="500"/>
                                        <p:tgtEl>
                                          <p:spTgt spid="893985"/>
                                        </p:tgtEl>
                                      </p:cBhvr>
                                    </p:animEffect>
                                    <p:set>
                                      <p:cBhvr>
                                        <p:cTn id="11" dur="1" fill="hold">
                                          <p:stCondLst>
                                            <p:cond delay="499"/>
                                          </p:stCondLst>
                                        </p:cTn>
                                        <p:tgtEl>
                                          <p:spTgt spid="89398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93955">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9395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93955">
                                            <p:txEl>
                                              <p:pRg st="5" end="5"/>
                                            </p:txEl>
                                          </p:spTgt>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893957"/>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01069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93955">
                                            <p:txEl>
                                              <p:pRg st="7" end="7"/>
                                            </p:txEl>
                                          </p:spTgt>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893955">
                                            <p:txEl>
                                              <p:pRg st="8" end="8"/>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93955">
                                            <p:txEl>
                                              <p:pRg st="9" end="9"/>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93986"/>
                                        </p:tgtEl>
                                        <p:attrNameLst>
                                          <p:attrName>style.visibility</p:attrName>
                                        </p:attrNameLst>
                                      </p:cBhvr>
                                      <p:to>
                                        <p:strVal val="visible"/>
                                      </p:to>
                                    </p:set>
                                  </p:childTnLst>
                                </p:cTn>
                              </p:par>
                              <p:par>
                                <p:cTn id="48" presetID="42" presetClass="path" presetSubtype="0" accel="50000" decel="50000" fill="hold" nodeType="withEffect">
                                  <p:stCondLst>
                                    <p:cond delay="0"/>
                                  </p:stCondLst>
                                  <p:childTnLst>
                                    <p:animMotion origin="layout" path="M 3.88889E-6 2.3641E-6 L -0.45191 0.05737 " pathEditMode="relative" rAng="0" ptsTypes="AA">
                                      <p:cBhvr>
                                        <p:cTn id="49" dur="500" fill="hold"/>
                                        <p:tgtEl>
                                          <p:spTgt spid="1010698"/>
                                        </p:tgtEl>
                                        <p:attrNameLst>
                                          <p:attrName>ppt_x</p:attrName>
                                          <p:attrName>ppt_y</p:attrName>
                                        </p:attrNameLst>
                                      </p:cBhvr>
                                      <p:rCtr x="-22604" y="2868"/>
                                    </p:animMotion>
                                  </p:childTnLst>
                                </p:cTn>
                              </p:par>
                              <p:par>
                                <p:cTn id="50" presetID="6" presetClass="emph" presetSubtype="0" fill="hold" nodeType="withEffect">
                                  <p:stCondLst>
                                    <p:cond delay="0"/>
                                  </p:stCondLst>
                                  <p:childTnLst>
                                    <p:animScale>
                                      <p:cBhvr>
                                        <p:cTn id="51" dur="500" fill="hold"/>
                                        <p:tgtEl>
                                          <p:spTgt spid="1010698"/>
                                        </p:tgtEl>
                                      </p:cBhvr>
                                      <p:by x="80000" y="80000"/>
                                    </p:animScale>
                                  </p:childTnLst>
                                </p:cTn>
                              </p:par>
                              <p:par>
                                <p:cTn id="52" presetID="9" presetClass="entr" presetSubtype="0" fill="hold" grpId="0" nodeType="withEffect">
                                  <p:stCondLst>
                                    <p:cond delay="0"/>
                                  </p:stCondLst>
                                  <p:childTnLst>
                                    <p:set>
                                      <p:cBhvr>
                                        <p:cTn id="53" dur="1" fill="hold">
                                          <p:stCondLst>
                                            <p:cond delay="0"/>
                                          </p:stCondLst>
                                        </p:cTn>
                                        <p:tgtEl>
                                          <p:spTgt spid="893972"/>
                                        </p:tgtEl>
                                        <p:attrNameLst>
                                          <p:attrName>style.visibility</p:attrName>
                                        </p:attrNameLst>
                                      </p:cBhvr>
                                      <p:to>
                                        <p:strVal val="visible"/>
                                      </p:to>
                                    </p:set>
                                    <p:animEffect transition="in" filter="dissolve">
                                      <p:cBhvr>
                                        <p:cTn id="54" dur="500"/>
                                        <p:tgtEl>
                                          <p:spTgt spid="89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72" grpId="0" animBg="1"/>
      <p:bldP spid="32" grpId="0" animBg="1"/>
      <p:bldP spid="32" grpId="1"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lstStyle/>
          <a:p>
            <a:r>
              <a:rPr lang="en-US" smtClean="0"/>
              <a:t>Measuring Volume &amp; Lifetime</a:t>
            </a:r>
            <a:endParaRPr lang="en-US" dirty="0" smtClean="0"/>
          </a:p>
        </p:txBody>
      </p:sp>
      <p:sp>
        <p:nvSpPr>
          <p:cNvPr id="894979" name="Rectangle 3"/>
          <p:cNvSpPr>
            <a:spLocks noGrp="1" noChangeArrowheads="1"/>
          </p:cNvSpPr>
          <p:nvPr>
            <p:ph idx="1"/>
          </p:nvPr>
        </p:nvSpPr>
        <p:spPr>
          <a:xfrm>
            <a:off x="0" y="692150"/>
            <a:ext cx="9144000" cy="6165850"/>
          </a:xfrm>
        </p:spPr>
        <p:txBody>
          <a:bodyPr/>
          <a:lstStyle/>
          <a:p>
            <a:r>
              <a:rPr lang="en-US" dirty="0" smtClean="0"/>
              <a:t>Identical particle interferometry </a:t>
            </a:r>
            <a:r>
              <a:rPr lang="en-US" sz="1800" dirty="0" smtClean="0">
                <a:solidFill>
                  <a:srgbClr val="0066FF"/>
                </a:solidFill>
              </a:rPr>
              <a:t>(Bose Einstein Correlations, HBT)</a:t>
            </a:r>
          </a:p>
          <a:p>
            <a:pPr lvl="1"/>
            <a:r>
              <a:rPr lang="en-US" dirty="0" smtClean="0"/>
              <a:t> Quantum mechanical interference =&gt; </a:t>
            </a:r>
            <a:r>
              <a:rPr lang="en-US" dirty="0" smtClean="0">
                <a:solidFill>
                  <a:srgbClr val="FF00FF"/>
                </a:solidFill>
              </a:rPr>
              <a:t>Bose-Einstein</a:t>
            </a:r>
            <a:r>
              <a:rPr lang="en-US" dirty="0" smtClean="0"/>
              <a:t> / </a:t>
            </a:r>
            <a:r>
              <a:rPr lang="en-US" dirty="0" smtClean="0">
                <a:solidFill>
                  <a:srgbClr val="00B050"/>
                </a:solidFill>
              </a:rPr>
              <a:t>Fermi-Dirac</a:t>
            </a:r>
            <a:r>
              <a:rPr lang="en-US" dirty="0" smtClean="0"/>
              <a:t> statistics</a:t>
            </a:r>
            <a:br>
              <a:rPr lang="en-US" dirty="0" smtClean="0"/>
            </a:br>
            <a:r>
              <a:rPr lang="en-US" dirty="0" smtClean="0"/>
              <a:t>    </a:t>
            </a:r>
            <a:r>
              <a:rPr lang="en-US" dirty="0" smtClean="0">
                <a:solidFill>
                  <a:srgbClr val="FF0000"/>
                </a:solidFill>
              </a:rPr>
              <a:t> </a:t>
            </a:r>
            <a:r>
              <a:rPr lang="en-US" dirty="0" smtClean="0">
                <a:solidFill>
                  <a:srgbClr val="FF00FF"/>
                </a:solidFill>
              </a:rPr>
              <a:t>enhanced</a:t>
            </a:r>
            <a:r>
              <a:rPr lang="en-US" dirty="0" smtClean="0"/>
              <a:t>(bosons)/</a:t>
            </a:r>
            <a:r>
              <a:rPr lang="en-US" dirty="0" smtClean="0">
                <a:solidFill>
                  <a:srgbClr val="00B050"/>
                </a:solidFill>
              </a:rPr>
              <a:t>suppressed</a:t>
            </a:r>
            <a:r>
              <a:rPr lang="en-US" dirty="0" smtClean="0"/>
              <a:t>(fermions) occupation of  quantum states </a:t>
            </a:r>
          </a:p>
          <a:p>
            <a:pPr lvl="2" indent="244475"/>
            <a:r>
              <a:rPr lang="en-US" dirty="0" smtClean="0"/>
              <a:t> used to measure </a:t>
            </a:r>
            <a:r>
              <a:rPr lang="en-US" dirty="0" smtClean="0">
                <a:solidFill>
                  <a:srgbClr val="FF00FF"/>
                </a:solidFill>
              </a:rPr>
              <a:t>star diameter (</a:t>
            </a:r>
            <a:r>
              <a:rPr lang="en-US" dirty="0" err="1" smtClean="0">
                <a:solidFill>
                  <a:srgbClr val="FF00FF"/>
                </a:solidFill>
                <a:latin typeface="Symbol" pitchFamily="18" charset="2"/>
              </a:rPr>
              <a:t>gg</a:t>
            </a:r>
            <a:r>
              <a:rPr lang="en-US" dirty="0" smtClean="0">
                <a:solidFill>
                  <a:srgbClr val="FF00FF"/>
                </a:solidFill>
              </a:rPr>
              <a:t>)</a:t>
            </a:r>
            <a:r>
              <a:rPr lang="en-US" dirty="0" smtClean="0"/>
              <a:t>  	</a:t>
            </a:r>
            <a:r>
              <a:rPr lang="en-US" dirty="0" err="1" smtClean="0"/>
              <a:t>Hanbury</a:t>
            </a:r>
            <a:r>
              <a:rPr lang="en-US" dirty="0" smtClean="0"/>
              <a:t>-Brown &amp; </a:t>
            </a:r>
            <a:r>
              <a:rPr lang="en-US" dirty="0" err="1" smtClean="0"/>
              <a:t>Twiss</a:t>
            </a:r>
            <a:r>
              <a:rPr lang="en-US" dirty="0" smtClean="0"/>
              <a:t> (ca 1953)</a:t>
            </a:r>
          </a:p>
          <a:p>
            <a:pPr lvl="2" indent="244475"/>
            <a:r>
              <a:rPr lang="en-US" dirty="0" smtClean="0"/>
              <a:t> used in </a:t>
            </a:r>
            <a:r>
              <a:rPr lang="en-US" dirty="0" smtClean="0">
                <a:solidFill>
                  <a:srgbClr val="FF00FF"/>
                </a:solidFill>
              </a:rPr>
              <a:t>high energy physics (</a:t>
            </a:r>
            <a:r>
              <a:rPr lang="en-US" dirty="0" smtClean="0">
                <a:solidFill>
                  <a:srgbClr val="FF00FF"/>
                </a:solidFill>
                <a:latin typeface="Symbol" pitchFamily="18" charset="2"/>
              </a:rPr>
              <a:t>pp</a:t>
            </a:r>
            <a:r>
              <a:rPr lang="en-US" dirty="0" smtClean="0">
                <a:solidFill>
                  <a:srgbClr val="FF00FF"/>
                </a:solidFill>
              </a:rPr>
              <a:t>)</a:t>
            </a:r>
            <a:r>
              <a:rPr lang="en-US" dirty="0" smtClean="0"/>
              <a:t>	</a:t>
            </a:r>
            <a:r>
              <a:rPr lang="en-US" dirty="0" err="1" smtClean="0"/>
              <a:t>Goldhaber</a:t>
            </a:r>
            <a:r>
              <a:rPr lang="en-US" dirty="0" smtClean="0"/>
              <a:t> (ca 1959)</a:t>
            </a:r>
          </a:p>
          <a:p>
            <a:r>
              <a:rPr lang="en-US" dirty="0" smtClean="0"/>
              <a:t>measure extend of dynamical (evolving) source</a:t>
            </a:r>
          </a:p>
          <a:p>
            <a:pPr lvl="1">
              <a:buNone/>
            </a:pPr>
            <a:endParaRPr lang="en-US" dirty="0" smtClean="0"/>
          </a:p>
        </p:txBody>
      </p:sp>
      <p:sp>
        <p:nvSpPr>
          <p:cNvPr id="55298" name="Date Placeholder 3"/>
          <p:cNvSpPr>
            <a:spLocks noGrp="1"/>
          </p:cNvSpPr>
          <p:nvPr>
            <p:ph type="dt" sz="half" idx="10"/>
          </p:nvPr>
        </p:nvSpPr>
        <p:spPr/>
        <p:txBody>
          <a:bodyPr/>
          <a:lstStyle/>
          <a:p>
            <a:r>
              <a:rPr lang="en-US" smtClean="0"/>
              <a:t>December 2012 Bad Honnef J. Schukraft</a:t>
            </a:r>
          </a:p>
        </p:txBody>
      </p:sp>
      <p:sp>
        <p:nvSpPr>
          <p:cNvPr id="55299" name="Slide Number Placeholder 4"/>
          <p:cNvSpPr>
            <a:spLocks noGrp="1"/>
          </p:cNvSpPr>
          <p:nvPr>
            <p:ph type="sldNum" sz="quarter" idx="11"/>
          </p:nvPr>
        </p:nvSpPr>
        <p:spPr/>
        <p:txBody>
          <a:bodyPr/>
          <a:lstStyle/>
          <a:p>
            <a:fld id="{2C6EB2AC-B294-4654-86FE-2AB30B9D7FB3}" type="slidenum">
              <a:rPr lang="en-US" smtClean="0"/>
              <a:pPr/>
              <a:t>17</a:t>
            </a:fld>
            <a:endParaRPr lang="en-US" smtClean="0"/>
          </a:p>
        </p:txBody>
      </p:sp>
      <p:grpSp>
        <p:nvGrpSpPr>
          <p:cNvPr id="50" name="Group 49"/>
          <p:cNvGrpSpPr/>
          <p:nvPr/>
        </p:nvGrpSpPr>
        <p:grpSpPr>
          <a:xfrm>
            <a:off x="462708" y="4979625"/>
            <a:ext cx="3429249" cy="1667928"/>
            <a:chOff x="2588963" y="3205909"/>
            <a:chExt cx="3429249" cy="1667928"/>
          </a:xfrm>
        </p:grpSpPr>
        <p:pic>
          <p:nvPicPr>
            <p:cNvPr id="39" name="Image 4"/>
            <p:cNvPicPr>
              <a:picLocks noChangeAspect="1"/>
            </p:cNvPicPr>
            <p:nvPr/>
          </p:nvPicPr>
          <p:blipFill>
            <a:blip r:embed="rId4" cstate="screen"/>
            <a:srcRect/>
            <a:stretch>
              <a:fillRect/>
            </a:stretch>
          </p:blipFill>
          <p:spPr bwMode="auto">
            <a:xfrm>
              <a:off x="3150392" y="3297449"/>
              <a:ext cx="2465388" cy="1576388"/>
            </a:xfrm>
            <a:prstGeom prst="rect">
              <a:avLst/>
            </a:prstGeom>
            <a:noFill/>
            <a:ln w="9525">
              <a:noFill/>
              <a:miter lim="800000"/>
              <a:headEnd/>
              <a:tailEnd/>
            </a:ln>
          </p:spPr>
        </p:pic>
        <p:sp>
          <p:nvSpPr>
            <p:cNvPr id="41" name="Oval 40"/>
            <p:cNvSpPr/>
            <p:nvPr/>
          </p:nvSpPr>
          <p:spPr bwMode="auto">
            <a:xfrm>
              <a:off x="2588963" y="3382179"/>
              <a:ext cx="1421176" cy="1421176"/>
            </a:xfrm>
            <a:prstGeom prst="ellipse">
              <a:avLst/>
            </a:prstGeom>
            <a:solidFill>
              <a:srgbClr val="FFFF99">
                <a:alpha val="52000"/>
              </a:srgbClr>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42" name="TextBox 41"/>
            <p:cNvSpPr txBox="1"/>
            <p:nvPr/>
          </p:nvSpPr>
          <p:spPr>
            <a:xfrm>
              <a:off x="4113258" y="3205909"/>
              <a:ext cx="617477" cy="341632"/>
            </a:xfrm>
            <a:prstGeom prst="rect">
              <a:avLst/>
            </a:prstGeom>
            <a:noFill/>
          </p:spPr>
          <p:txBody>
            <a:bodyPr wrap="none" rtlCol="0">
              <a:spAutoFit/>
            </a:bodyPr>
            <a:lstStyle/>
            <a:p>
              <a:r>
                <a:rPr lang="en-US" dirty="0" smtClean="0">
                  <a:latin typeface="Symbol" pitchFamily="18" charset="2"/>
                </a:rPr>
                <a:t>g (p)</a:t>
              </a:r>
              <a:endParaRPr lang="en-US" dirty="0">
                <a:latin typeface="Symbol" pitchFamily="18" charset="2"/>
              </a:endParaRPr>
            </a:p>
          </p:txBody>
        </p:sp>
        <p:sp>
          <p:nvSpPr>
            <p:cNvPr id="43" name="TextBox 42"/>
            <p:cNvSpPr txBox="1"/>
            <p:nvPr/>
          </p:nvSpPr>
          <p:spPr>
            <a:xfrm>
              <a:off x="4177522" y="4228642"/>
              <a:ext cx="617477" cy="341632"/>
            </a:xfrm>
            <a:prstGeom prst="rect">
              <a:avLst/>
            </a:prstGeom>
            <a:noFill/>
          </p:spPr>
          <p:txBody>
            <a:bodyPr wrap="none" rtlCol="0">
              <a:spAutoFit/>
            </a:bodyPr>
            <a:lstStyle/>
            <a:p>
              <a:r>
                <a:rPr lang="en-US" dirty="0" smtClean="0">
                  <a:latin typeface="Symbol" pitchFamily="18" charset="2"/>
                </a:rPr>
                <a:t>g (p)</a:t>
              </a:r>
              <a:endParaRPr lang="en-US" dirty="0">
                <a:latin typeface="Symbol" pitchFamily="18" charset="2"/>
              </a:endParaRPr>
            </a:p>
          </p:txBody>
        </p:sp>
        <p:cxnSp>
          <p:nvCxnSpPr>
            <p:cNvPr id="45" name="Straight Arrow Connector 44"/>
            <p:cNvCxnSpPr/>
            <p:nvPr/>
          </p:nvCxnSpPr>
          <p:spPr bwMode="auto">
            <a:xfrm rot="5400000">
              <a:off x="2947012" y="4081749"/>
              <a:ext cx="738130" cy="1588"/>
            </a:xfrm>
            <a:prstGeom prst="straightConnector1">
              <a:avLst/>
            </a:prstGeom>
            <a:solidFill>
              <a:srgbClr val="FFFF99"/>
            </a:solidFill>
            <a:ln w="28575" cap="flat" cmpd="sng" algn="ctr">
              <a:solidFill>
                <a:srgbClr val="0066FF"/>
              </a:solidFill>
              <a:prstDash val="solid"/>
              <a:round/>
              <a:headEnd type="triangle" w="med" len="med"/>
              <a:tailEnd type="triangle" w="med" len="med"/>
            </a:ln>
            <a:effectLst/>
          </p:spPr>
        </p:cxnSp>
        <p:sp>
          <p:nvSpPr>
            <p:cNvPr id="48" name="TextBox 47"/>
            <p:cNvSpPr txBox="1"/>
            <p:nvPr/>
          </p:nvSpPr>
          <p:spPr>
            <a:xfrm>
              <a:off x="2740898" y="3887118"/>
              <a:ext cx="582275" cy="341632"/>
            </a:xfrm>
            <a:prstGeom prst="rect">
              <a:avLst/>
            </a:prstGeom>
            <a:noFill/>
          </p:spPr>
          <p:txBody>
            <a:bodyPr wrap="none" rtlCol="0">
              <a:spAutoFit/>
            </a:bodyPr>
            <a:lstStyle/>
            <a:p>
              <a:r>
                <a:rPr lang="en-US" dirty="0" smtClean="0">
                  <a:latin typeface="Symbol" pitchFamily="18" charset="2"/>
                </a:rPr>
                <a:t>D</a:t>
              </a:r>
              <a:r>
                <a:rPr lang="en-US" dirty="0" smtClean="0">
                  <a:latin typeface="+mn-lt"/>
                </a:rPr>
                <a:t>r, t</a:t>
              </a:r>
              <a:endParaRPr lang="en-US" dirty="0">
                <a:latin typeface="+mn-lt"/>
              </a:endParaRPr>
            </a:p>
          </p:txBody>
        </p:sp>
        <p:sp>
          <p:nvSpPr>
            <p:cNvPr id="56" name="TextBox 55"/>
            <p:cNvSpPr txBox="1"/>
            <p:nvPr/>
          </p:nvSpPr>
          <p:spPr>
            <a:xfrm>
              <a:off x="5286217" y="3907316"/>
              <a:ext cx="731995" cy="341632"/>
            </a:xfrm>
            <a:prstGeom prst="rect">
              <a:avLst/>
            </a:prstGeom>
            <a:noFill/>
          </p:spPr>
          <p:txBody>
            <a:bodyPr wrap="none" rtlCol="0">
              <a:spAutoFit/>
            </a:bodyPr>
            <a:lstStyle/>
            <a:p>
              <a:r>
                <a:rPr lang="en-US" dirty="0" err="1" smtClean="0">
                  <a:latin typeface="Symbol" pitchFamily="18" charset="2"/>
                </a:rPr>
                <a:t>D</a:t>
              </a:r>
              <a:r>
                <a:rPr lang="en-US" dirty="0" err="1" smtClean="0">
                  <a:latin typeface="+mn-lt"/>
                </a:rPr>
                <a:t>p</a:t>
              </a:r>
              <a:r>
                <a:rPr lang="en-US" dirty="0" smtClean="0">
                  <a:latin typeface="+mn-lt"/>
                </a:rPr>
                <a:t>, E</a:t>
              </a:r>
              <a:endParaRPr lang="en-US" dirty="0">
                <a:latin typeface="+mn-lt"/>
              </a:endParaRPr>
            </a:p>
          </p:txBody>
        </p:sp>
        <p:cxnSp>
          <p:nvCxnSpPr>
            <p:cNvPr id="57" name="Straight Arrow Connector 56"/>
            <p:cNvCxnSpPr/>
            <p:nvPr/>
          </p:nvCxnSpPr>
          <p:spPr bwMode="auto">
            <a:xfrm rot="5400000">
              <a:off x="4873128" y="4112963"/>
              <a:ext cx="738130" cy="1588"/>
            </a:xfrm>
            <a:prstGeom prst="straightConnector1">
              <a:avLst/>
            </a:prstGeom>
            <a:solidFill>
              <a:srgbClr val="FFFF99"/>
            </a:solidFill>
            <a:ln w="28575" cap="flat" cmpd="sng" algn="ctr">
              <a:solidFill>
                <a:srgbClr val="0066FF"/>
              </a:solidFill>
              <a:prstDash val="solid"/>
              <a:round/>
              <a:headEnd type="triangle" w="med" len="med"/>
              <a:tailEnd type="triangle" w="med" len="med"/>
            </a:ln>
            <a:effectLst/>
          </p:spPr>
        </p:cxnSp>
      </p:grpSp>
      <p:sp>
        <p:nvSpPr>
          <p:cNvPr id="55" name="TextBox 54"/>
          <p:cNvSpPr txBox="1"/>
          <p:nvPr/>
        </p:nvSpPr>
        <p:spPr>
          <a:xfrm>
            <a:off x="38473" y="3117773"/>
            <a:ext cx="4814138" cy="1671227"/>
          </a:xfrm>
          <a:prstGeom prst="rect">
            <a:avLst/>
          </a:prstGeom>
          <a:solidFill>
            <a:srgbClr val="FFFF00">
              <a:alpha val="24000"/>
            </a:srgbClr>
          </a:solidFill>
        </p:spPr>
        <p:txBody>
          <a:bodyPr wrap="none" rtlCol="0">
            <a:spAutoFit/>
          </a:bodyPr>
          <a:lstStyle/>
          <a:p>
            <a:r>
              <a:rPr lang="en-US" dirty="0"/>
              <a:t>Particle correlations in </a:t>
            </a:r>
            <a:r>
              <a:rPr lang="en-US" b="1" dirty="0">
                <a:solidFill>
                  <a:srgbClr val="FF0000"/>
                </a:solidFill>
              </a:rPr>
              <a:t>momentum &amp; </a:t>
            </a:r>
            <a:r>
              <a:rPr lang="en-US" b="1" dirty="0" smtClean="0">
                <a:solidFill>
                  <a:srgbClr val="FF0000"/>
                </a:solidFill>
              </a:rPr>
              <a:t>energy</a:t>
            </a:r>
            <a:endParaRPr lang="en-US" b="1" dirty="0" smtClean="0">
              <a:latin typeface="Symbol"/>
            </a:endParaRPr>
          </a:p>
          <a:p>
            <a:r>
              <a:rPr lang="en-US" b="1" dirty="0" smtClean="0">
                <a:latin typeface="Symbol"/>
              </a:rPr>
              <a:t>ß</a:t>
            </a:r>
            <a:endParaRPr lang="en-US" b="1" dirty="0" smtClean="0"/>
          </a:p>
          <a:p>
            <a:r>
              <a:rPr lang="en-US" u="sng" dirty="0" smtClean="0"/>
              <a:t>Fourier Transform</a:t>
            </a:r>
          </a:p>
          <a:p>
            <a:r>
              <a:rPr lang="en-US" b="1" dirty="0" smtClean="0">
                <a:latin typeface="Symbol"/>
              </a:rPr>
              <a:t>ß</a:t>
            </a:r>
            <a:endParaRPr lang="en-US" b="1" dirty="0" smtClean="0"/>
          </a:p>
          <a:p>
            <a:r>
              <a:rPr lang="en-US" b="1" dirty="0" smtClean="0">
                <a:solidFill>
                  <a:srgbClr val="FF0000"/>
                </a:solidFill>
              </a:rPr>
              <a:t> </a:t>
            </a:r>
            <a:r>
              <a:rPr lang="en-US" dirty="0"/>
              <a:t>Source distribution </a:t>
            </a:r>
            <a:r>
              <a:rPr lang="en-US" b="1" dirty="0">
                <a:solidFill>
                  <a:srgbClr val="FF0000"/>
                </a:solidFill>
              </a:rPr>
              <a:t>space &amp; </a:t>
            </a:r>
            <a:r>
              <a:rPr lang="en-US" b="1" dirty="0" smtClean="0">
                <a:solidFill>
                  <a:srgbClr val="FF0000"/>
                </a:solidFill>
              </a:rPr>
              <a:t>time</a:t>
            </a:r>
            <a:endParaRPr lang="en-US" b="1" dirty="0">
              <a:solidFill>
                <a:srgbClr val="FF0000"/>
              </a:solidFill>
            </a:endParaRPr>
          </a:p>
        </p:txBody>
      </p:sp>
      <p:grpSp>
        <p:nvGrpSpPr>
          <p:cNvPr id="47" name="Group 46"/>
          <p:cNvGrpSpPr/>
          <p:nvPr/>
        </p:nvGrpSpPr>
        <p:grpSpPr>
          <a:xfrm>
            <a:off x="4393212" y="3746174"/>
            <a:ext cx="4750788" cy="3111826"/>
            <a:chOff x="4393212" y="3746174"/>
            <a:chExt cx="4750788" cy="3111826"/>
          </a:xfrm>
        </p:grpSpPr>
        <p:grpSp>
          <p:nvGrpSpPr>
            <p:cNvPr id="74" name="Group 73"/>
            <p:cNvGrpSpPr/>
            <p:nvPr/>
          </p:nvGrpSpPr>
          <p:grpSpPr>
            <a:xfrm>
              <a:off x="4393212" y="3746174"/>
              <a:ext cx="4750788" cy="3111826"/>
              <a:chOff x="4393212" y="3746174"/>
              <a:chExt cx="4750788" cy="3111826"/>
            </a:xfrm>
          </p:grpSpPr>
          <p:grpSp>
            <p:nvGrpSpPr>
              <p:cNvPr id="64" name="Group 63"/>
              <p:cNvGrpSpPr/>
              <p:nvPr/>
            </p:nvGrpSpPr>
            <p:grpSpPr>
              <a:xfrm>
                <a:off x="5023691" y="3892899"/>
                <a:ext cx="4120309" cy="2965101"/>
                <a:chOff x="5023691" y="3892899"/>
                <a:chExt cx="4120309" cy="2965101"/>
              </a:xfrm>
            </p:grpSpPr>
            <p:pic>
              <p:nvPicPr>
                <p:cNvPr id="58" name="Picture 9" descr="c"/>
                <p:cNvPicPr>
                  <a:picLocks noChangeAspect="1" noChangeArrowheads="1"/>
                </p:cNvPicPr>
                <p:nvPr/>
              </p:nvPicPr>
              <p:blipFill>
                <a:blip r:embed="rId5" cstate="screen">
                  <a:extLst>
                    <a:ext uri="{28A0092B-C50C-407E-A947-70E740481C1C}">
                      <a14:useLocalDpi xmlns:a14="http://schemas.microsoft.com/office/drawing/2010/main"/>
                    </a:ext>
                  </a:extLst>
                </a:blip>
                <a:srcRect l="6038" r="6327"/>
                <a:stretch>
                  <a:fillRect/>
                </a:stretch>
              </p:blipFill>
              <p:spPr bwMode="auto">
                <a:xfrm>
                  <a:off x="5023691" y="3892899"/>
                  <a:ext cx="4120309" cy="2965101"/>
                </a:xfrm>
                <a:prstGeom prst="rect">
                  <a:avLst/>
                </a:prstGeom>
                <a:noFill/>
              </p:spPr>
            </p:pic>
            <p:sp>
              <p:nvSpPr>
                <p:cNvPr id="63" name="Rectangle 62"/>
                <p:cNvSpPr/>
                <p:nvPr/>
              </p:nvSpPr>
              <p:spPr bwMode="auto">
                <a:xfrm>
                  <a:off x="5673686" y="5662670"/>
                  <a:ext cx="1994053" cy="749147"/>
                </a:xfrm>
                <a:prstGeom prst="rect">
                  <a:avLst/>
                </a:pr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61" name="TextBox 60"/>
              <p:cNvSpPr txBox="1"/>
              <p:nvPr/>
            </p:nvSpPr>
            <p:spPr>
              <a:xfrm>
                <a:off x="5646894" y="6103344"/>
                <a:ext cx="3012363" cy="313932"/>
              </a:xfrm>
              <a:prstGeom prst="rect">
                <a:avLst/>
              </a:prstGeom>
              <a:noFill/>
            </p:spPr>
            <p:txBody>
              <a:bodyPr wrap="none" rtlCol="0">
                <a:spAutoFit/>
              </a:bodyPr>
              <a:lstStyle/>
              <a:p>
                <a:r>
                  <a:rPr lang="en-US" sz="1600" dirty="0" smtClean="0">
                    <a:solidFill>
                      <a:schemeClr val="tx1"/>
                    </a:solidFill>
                  </a:rPr>
                  <a:t>independent </a:t>
                </a:r>
                <a:r>
                  <a:rPr lang="en-US" sz="1600" dirty="0" smtClean="0">
                    <a:solidFill>
                      <a:schemeClr val="tx1"/>
                    </a:solidFill>
                    <a:latin typeface="Symbol" pitchFamily="18" charset="2"/>
                  </a:rPr>
                  <a:t>pp</a:t>
                </a:r>
                <a:r>
                  <a:rPr lang="en-US" sz="1600" dirty="0" smtClean="0">
                    <a:solidFill>
                      <a:schemeClr val="tx1"/>
                    </a:solidFill>
                  </a:rPr>
                  <a:t> (phase space)</a:t>
                </a:r>
                <a:endParaRPr lang="en-US" sz="1600" dirty="0">
                  <a:solidFill>
                    <a:schemeClr val="tx1"/>
                  </a:solidFill>
                </a:endParaRPr>
              </a:p>
            </p:txBody>
          </p:sp>
          <p:sp>
            <p:nvSpPr>
              <p:cNvPr id="65" name="TextBox 64"/>
              <p:cNvSpPr txBox="1"/>
              <p:nvPr/>
            </p:nvSpPr>
            <p:spPr>
              <a:xfrm>
                <a:off x="5972168" y="5594731"/>
                <a:ext cx="617477" cy="313932"/>
              </a:xfrm>
              <a:prstGeom prst="rect">
                <a:avLst/>
              </a:prstGeom>
              <a:noFill/>
            </p:spPr>
            <p:txBody>
              <a:bodyPr wrap="none" rtlCol="0">
                <a:spAutoFit/>
              </a:bodyPr>
              <a:lstStyle/>
              <a:p>
                <a:r>
                  <a:rPr lang="en-US" sz="1600" dirty="0" smtClean="0">
                    <a:solidFill>
                      <a:srgbClr val="FF0000"/>
                    </a:solidFill>
                  </a:rPr>
                  <a:t>Data</a:t>
                </a:r>
                <a:endParaRPr lang="en-US" sz="1600" dirty="0">
                  <a:solidFill>
                    <a:srgbClr val="FF0000"/>
                  </a:solidFill>
                </a:endParaRPr>
              </a:p>
            </p:txBody>
          </p:sp>
          <p:sp>
            <p:nvSpPr>
              <p:cNvPr id="66" name="TextBox 65"/>
              <p:cNvSpPr txBox="1"/>
              <p:nvPr/>
            </p:nvSpPr>
            <p:spPr>
              <a:xfrm>
                <a:off x="5492804" y="4182737"/>
                <a:ext cx="662361" cy="313932"/>
              </a:xfrm>
              <a:prstGeom prst="rect">
                <a:avLst/>
              </a:prstGeom>
              <a:noFill/>
            </p:spPr>
            <p:txBody>
              <a:bodyPr wrap="none" rtlCol="0">
                <a:spAutoFit/>
              </a:bodyPr>
              <a:lstStyle/>
              <a:p>
                <a:r>
                  <a:rPr lang="en-US" sz="1600" dirty="0" smtClean="0">
                    <a:solidFill>
                      <a:srgbClr val="0066FF"/>
                    </a:solidFill>
                  </a:rPr>
                  <a:t>Ratio</a:t>
                </a:r>
                <a:endParaRPr lang="en-US" sz="1600" dirty="0">
                  <a:solidFill>
                    <a:srgbClr val="0066FF"/>
                  </a:solidFill>
                </a:endParaRPr>
              </a:p>
            </p:txBody>
          </p:sp>
          <p:cxnSp>
            <p:nvCxnSpPr>
              <p:cNvPr id="68" name="Straight Arrow Connector 67"/>
              <p:cNvCxnSpPr/>
              <p:nvPr/>
            </p:nvCxnSpPr>
            <p:spPr bwMode="auto">
              <a:xfrm rot="16200000" flipV="1">
                <a:off x="5513942" y="5745296"/>
                <a:ext cx="561860" cy="176270"/>
              </a:xfrm>
              <a:prstGeom prst="straightConnector1">
                <a:avLst/>
              </a:prstGeom>
              <a:solidFill>
                <a:srgbClr val="FFFF99"/>
              </a:solidFill>
              <a:ln w="19050" cap="flat" cmpd="sng" algn="ctr">
                <a:solidFill>
                  <a:schemeClr val="tx1"/>
                </a:solidFill>
                <a:prstDash val="solid"/>
                <a:round/>
                <a:headEnd type="none" w="med" len="med"/>
                <a:tailEnd type="arrow"/>
              </a:ln>
              <a:effectLst/>
            </p:spPr>
          </p:cxnSp>
          <p:cxnSp>
            <p:nvCxnSpPr>
              <p:cNvPr id="69" name="Straight Arrow Connector 68"/>
              <p:cNvCxnSpPr/>
              <p:nvPr/>
            </p:nvCxnSpPr>
            <p:spPr bwMode="auto">
              <a:xfrm rot="16200000" flipV="1">
                <a:off x="5523122" y="5390920"/>
                <a:ext cx="561860" cy="176270"/>
              </a:xfrm>
              <a:prstGeom prst="straightConnector1">
                <a:avLst/>
              </a:prstGeom>
              <a:solidFill>
                <a:srgbClr val="FFFF99"/>
              </a:solidFill>
              <a:ln w="19050" cap="flat" cmpd="sng" algn="ctr">
                <a:solidFill>
                  <a:srgbClr val="FF0000"/>
                </a:solidFill>
                <a:prstDash val="solid"/>
                <a:round/>
                <a:headEnd type="none" w="med" len="med"/>
                <a:tailEnd type="arrow"/>
              </a:ln>
              <a:effectLst/>
            </p:spPr>
          </p:cxnSp>
          <p:cxnSp>
            <p:nvCxnSpPr>
              <p:cNvPr id="70" name="Straight Arrow Connector 69"/>
              <p:cNvCxnSpPr/>
              <p:nvPr/>
            </p:nvCxnSpPr>
            <p:spPr bwMode="auto">
              <a:xfrm rot="5400000">
                <a:off x="5491910" y="4423272"/>
                <a:ext cx="253387" cy="242370"/>
              </a:xfrm>
              <a:prstGeom prst="straightConnector1">
                <a:avLst/>
              </a:prstGeom>
              <a:solidFill>
                <a:srgbClr val="FFFF99"/>
              </a:solidFill>
              <a:ln w="19050" cap="flat" cmpd="sng" algn="ctr">
                <a:solidFill>
                  <a:srgbClr val="0066FF"/>
                </a:solidFill>
                <a:prstDash val="solid"/>
                <a:round/>
                <a:headEnd type="none" w="med" len="med"/>
                <a:tailEnd type="arrow"/>
              </a:ln>
              <a:effectLst/>
            </p:spPr>
          </p:cxnSp>
          <p:sp>
            <p:nvSpPr>
              <p:cNvPr id="59" name="Text Box 22"/>
              <p:cNvSpPr txBox="1">
                <a:spLocks noChangeArrowheads="1"/>
              </p:cNvSpPr>
              <p:nvPr/>
            </p:nvSpPr>
            <p:spPr bwMode="auto">
              <a:xfrm>
                <a:off x="4393212" y="3746174"/>
                <a:ext cx="4750788" cy="314574"/>
              </a:xfrm>
              <a:prstGeom prst="rect">
                <a:avLst/>
              </a:prstGeom>
              <a:solidFill>
                <a:srgbClr val="CCFFFF"/>
              </a:solidFill>
              <a:ln w="9525" algn="ctr">
                <a:noFill/>
                <a:miter lim="800000"/>
                <a:headEnd/>
                <a:tailEnd/>
              </a:ln>
              <a:effectLst/>
            </p:spPr>
            <p:txBody>
              <a:bodyPr wrap="none" lIns="92075" tIns="46038" rIns="92075" bIns="46038">
                <a:spAutoFit/>
              </a:bodyPr>
              <a:lstStyle/>
              <a:p>
                <a:r>
                  <a:rPr lang="en-US" sz="1600" dirty="0" smtClean="0"/>
                  <a:t>Distribution of </a:t>
                </a:r>
                <a:r>
                  <a:rPr lang="en-US" sz="1600" dirty="0" smtClean="0">
                    <a:latin typeface="Symbol" pitchFamily="18" charset="2"/>
                  </a:rPr>
                  <a:t>pp</a:t>
                </a:r>
                <a:r>
                  <a:rPr lang="en-US" sz="1600" dirty="0" smtClean="0"/>
                  <a:t> momentum difference</a:t>
                </a:r>
                <a:r>
                  <a:rPr lang="en-US" sz="1600" dirty="0" smtClean="0">
                    <a:latin typeface="Symbol" pitchFamily="18" charset="2"/>
                  </a:rPr>
                  <a:t> </a:t>
                </a:r>
                <a:r>
                  <a:rPr lang="en-GB" sz="1600" dirty="0" err="1" smtClean="0">
                    <a:solidFill>
                      <a:srgbClr val="FF00FF"/>
                    </a:solidFill>
                    <a:latin typeface="Symbol" pitchFamily="18" charset="2"/>
                  </a:rPr>
                  <a:t>D</a:t>
                </a:r>
                <a:r>
                  <a:rPr lang="en-GB" sz="1600" dirty="0" err="1" smtClean="0">
                    <a:solidFill>
                      <a:srgbClr val="FF00FF"/>
                    </a:solidFill>
                  </a:rPr>
                  <a:t>p</a:t>
                </a:r>
                <a:r>
                  <a:rPr lang="en-GB" sz="1600" dirty="0" smtClean="0">
                    <a:solidFill>
                      <a:srgbClr val="FF00FF"/>
                    </a:solidFill>
                  </a:rPr>
                  <a:t>=|</a:t>
                </a:r>
                <a:r>
                  <a:rPr lang="en-GB" sz="1600" b="1" dirty="0" smtClean="0">
                    <a:solidFill>
                      <a:srgbClr val="FF00FF"/>
                    </a:solidFill>
                  </a:rPr>
                  <a:t>p</a:t>
                </a:r>
                <a:r>
                  <a:rPr lang="en-GB" sz="1600" baseline="-25000" dirty="0" smtClean="0">
                    <a:solidFill>
                      <a:srgbClr val="FF00FF"/>
                    </a:solidFill>
                  </a:rPr>
                  <a:t>1</a:t>
                </a:r>
                <a:r>
                  <a:rPr lang="en-GB" sz="1600" dirty="0" smtClean="0">
                    <a:solidFill>
                      <a:srgbClr val="FF00FF"/>
                    </a:solidFill>
                  </a:rPr>
                  <a:t>-</a:t>
                </a:r>
                <a:r>
                  <a:rPr lang="en-GB" sz="1600" b="1" dirty="0" smtClean="0">
                    <a:solidFill>
                      <a:srgbClr val="FF00FF"/>
                    </a:solidFill>
                  </a:rPr>
                  <a:t>p</a:t>
                </a:r>
                <a:r>
                  <a:rPr lang="en-GB" sz="1600" baseline="-25000" dirty="0" smtClean="0">
                    <a:solidFill>
                      <a:srgbClr val="FF00FF"/>
                    </a:solidFill>
                  </a:rPr>
                  <a:t>2</a:t>
                </a:r>
                <a:r>
                  <a:rPr lang="en-GB" sz="1600" dirty="0" smtClean="0">
                    <a:solidFill>
                      <a:srgbClr val="FF00FF"/>
                    </a:solidFill>
                  </a:rPr>
                  <a:t>|</a:t>
                </a:r>
                <a:endParaRPr lang="en-US" sz="1600" baseline="-25000" dirty="0">
                  <a:latin typeface="Symbol" pitchFamily="18" charset="2"/>
                </a:endParaRPr>
              </a:p>
            </p:txBody>
          </p:sp>
        </p:grpSp>
        <p:sp>
          <p:nvSpPr>
            <p:cNvPr id="37" name="Text Box 14"/>
            <p:cNvSpPr txBox="1">
              <a:spLocks noChangeArrowheads="1"/>
            </p:cNvSpPr>
            <p:nvPr/>
          </p:nvSpPr>
          <p:spPr bwMode="auto">
            <a:xfrm>
              <a:off x="7153017" y="4367312"/>
              <a:ext cx="1695534" cy="347300"/>
            </a:xfrm>
            <a:prstGeom prst="rect">
              <a:avLst/>
            </a:prstGeom>
            <a:solidFill>
              <a:srgbClr val="FFFF99"/>
            </a:solidFill>
            <a:ln w="9525" algn="ctr">
              <a:noFill/>
              <a:miter lim="800000"/>
              <a:headEnd/>
              <a:tailEnd/>
            </a:ln>
            <a:effectLst/>
          </p:spPr>
          <p:txBody>
            <a:bodyPr wrap="none" lIns="92075" tIns="46038" rIns="92075" bIns="46038">
              <a:spAutoFit/>
            </a:bodyPr>
            <a:lstStyle/>
            <a:p>
              <a:r>
                <a:rPr lang="en-US" dirty="0">
                  <a:solidFill>
                    <a:schemeClr val="tx1"/>
                  </a:solidFill>
                </a:rPr>
                <a:t>radius ~ 1/width</a:t>
              </a:r>
            </a:p>
          </p:txBody>
        </p:sp>
        <p:cxnSp>
          <p:nvCxnSpPr>
            <p:cNvPr id="40" name="Straight Arrow Connector 39"/>
            <p:cNvCxnSpPr/>
            <p:nvPr/>
          </p:nvCxnSpPr>
          <p:spPr bwMode="auto">
            <a:xfrm>
              <a:off x="5290457" y="4990011"/>
              <a:ext cx="418011" cy="0"/>
            </a:xfrm>
            <a:prstGeom prst="straightConnector1">
              <a:avLst/>
            </a:prstGeom>
            <a:solidFill>
              <a:srgbClr val="FFFF99"/>
            </a:solidFill>
            <a:ln w="28575" cap="flat" cmpd="sng" algn="ctr">
              <a:solidFill>
                <a:schemeClr val="tx1"/>
              </a:solidFill>
              <a:prstDash val="solid"/>
              <a:round/>
              <a:headEnd type="arrow" w="med" len="med"/>
              <a:tailEnd type="arrow" w="med" len="med"/>
            </a:ln>
            <a:effectLst/>
          </p:spPr>
        </p:cxnSp>
        <p:cxnSp>
          <p:nvCxnSpPr>
            <p:cNvPr id="46" name="Straight Arrow Connector 45"/>
            <p:cNvCxnSpPr/>
            <p:nvPr/>
          </p:nvCxnSpPr>
          <p:spPr bwMode="auto">
            <a:xfrm flipH="1">
              <a:off x="5760720" y="4624251"/>
              <a:ext cx="1267097" cy="326572"/>
            </a:xfrm>
            <a:prstGeom prst="straightConnector1">
              <a:avLst/>
            </a:prstGeom>
            <a:solidFill>
              <a:srgbClr val="FFFF99"/>
            </a:solidFill>
            <a:ln w="6350" cap="flat" cmpd="sng" algn="ctr">
              <a:solidFill>
                <a:schemeClr val="tx1"/>
              </a:solidFill>
              <a:prstDash val="solid"/>
              <a:round/>
              <a:headEnd type="none" w="med" len="med"/>
              <a:tailEnd type="arrow"/>
            </a:ln>
            <a:effectLst/>
          </p:spPr>
        </p:cxnSp>
      </p:grpSp>
      <p:graphicFrame>
        <p:nvGraphicFramePr>
          <p:cNvPr id="2" name="Object 1"/>
          <p:cNvGraphicFramePr>
            <a:graphicFrameLocks noChangeAspect="1"/>
          </p:cNvGraphicFramePr>
          <p:nvPr>
            <p:extLst>
              <p:ext uri="{D42A27DB-BD31-4B8C-83A1-F6EECF244321}">
                <p14:modId xmlns:p14="http://schemas.microsoft.com/office/powerpoint/2010/main" val="3430164279"/>
              </p:ext>
            </p:extLst>
          </p:nvPr>
        </p:nvGraphicFramePr>
        <p:xfrm>
          <a:off x="3891957" y="5052631"/>
          <a:ext cx="1201422" cy="628401"/>
        </p:xfrm>
        <a:graphic>
          <a:graphicData uri="http://schemas.openxmlformats.org/presentationml/2006/ole">
            <mc:AlternateContent xmlns:mc="http://schemas.openxmlformats.org/markup-compatibility/2006">
              <mc:Choice xmlns:v="urn:schemas-microsoft-com:vml" Requires="v">
                <p:oleObj spid="_x0000_s1357866" name="Equation" r:id="rId6" imgW="825480" imgH="431640" progId="Equation.3">
                  <p:embed/>
                </p:oleObj>
              </mc:Choice>
              <mc:Fallback>
                <p:oleObj name="Equation" r:id="rId6" imgW="825480" imgH="431640" progId="Equation.3">
                  <p:embed/>
                  <p:pic>
                    <p:nvPicPr>
                      <p:cNvPr id="0" name="Object 1"/>
                      <p:cNvPicPr>
                        <a:picLocks noChangeAspect="1" noChangeArrowheads="1"/>
                      </p:cNvPicPr>
                      <p:nvPr/>
                    </p:nvPicPr>
                    <p:blipFill>
                      <a:blip r:embed="rId7"/>
                      <a:srcRect/>
                      <a:stretch>
                        <a:fillRect/>
                      </a:stretch>
                    </p:blipFill>
                    <p:spPr bwMode="auto">
                      <a:xfrm>
                        <a:off x="3891957" y="5052631"/>
                        <a:ext cx="1201422" cy="628401"/>
                      </a:xfrm>
                      <a:prstGeom prst="rect">
                        <a:avLst/>
                      </a:prstGeom>
                      <a:solidFill>
                        <a:srgbClr val="FFFF99"/>
                      </a:solidFill>
                      <a:ln w="12700">
                        <a:solidFill>
                          <a:schemeClr val="tx1"/>
                        </a:solidFill>
                        <a:miter lim="800000"/>
                        <a:headEnd/>
                        <a:tailEnd/>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949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497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497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016" y="2892176"/>
            <a:ext cx="4743970" cy="3947033"/>
            <a:chOff x="-43016" y="2892176"/>
            <a:chExt cx="4743970" cy="3947033"/>
          </a:xfrm>
        </p:grpSpPr>
        <p:pic>
          <p:nvPicPr>
            <p:cNvPr id="13568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16" y="3228089"/>
              <a:ext cx="4743970" cy="36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15" name="Text Box 56"/>
            <p:cNvSpPr txBox="1">
              <a:spLocks noChangeArrowheads="1"/>
            </p:cNvSpPr>
            <p:nvPr/>
          </p:nvSpPr>
          <p:spPr bwMode="auto">
            <a:xfrm>
              <a:off x="2189096" y="6496935"/>
              <a:ext cx="1494946" cy="342274"/>
            </a:xfrm>
            <a:prstGeom prst="rect">
              <a:avLst/>
            </a:prstGeom>
            <a:noFill/>
            <a:ln w="28575" algn="ctr">
              <a:noFill/>
              <a:miter lim="800000"/>
              <a:headEnd/>
              <a:tailEnd/>
            </a:ln>
          </p:spPr>
          <p:txBody>
            <a:bodyPr wrap="square" lIns="92075" tIns="46038" rIns="92075" bIns="46038">
              <a:spAutoFit/>
            </a:bodyPr>
            <a:lstStyle/>
            <a:p>
              <a:r>
                <a:rPr lang="en-US" b="1" dirty="0">
                  <a:solidFill>
                    <a:schemeClr val="tx1"/>
                  </a:solidFill>
                </a:rPr>
                <a:t>Multiplicity</a:t>
              </a:r>
            </a:p>
          </p:txBody>
        </p:sp>
        <p:grpSp>
          <p:nvGrpSpPr>
            <p:cNvPr id="55317" name="Group 40"/>
            <p:cNvGrpSpPr>
              <a:grpSpLocks/>
            </p:cNvGrpSpPr>
            <p:nvPr/>
          </p:nvGrpSpPr>
          <p:grpSpPr bwMode="auto">
            <a:xfrm>
              <a:off x="1385434" y="4478002"/>
              <a:ext cx="805221" cy="566737"/>
              <a:chOff x="760" y="2852"/>
              <a:chExt cx="516" cy="357"/>
            </a:xfrm>
          </p:grpSpPr>
          <p:sp>
            <p:nvSpPr>
              <p:cNvPr id="55321" name="AutoShape 38"/>
              <p:cNvSpPr>
                <a:spLocks/>
              </p:cNvSpPr>
              <p:nvPr/>
            </p:nvSpPr>
            <p:spPr bwMode="auto">
              <a:xfrm rot="5400000">
                <a:off x="923" y="2857"/>
                <a:ext cx="189" cy="516"/>
              </a:xfrm>
              <a:prstGeom prst="leftBrace">
                <a:avLst>
                  <a:gd name="adj1" fmla="val 22751"/>
                  <a:gd name="adj2" fmla="val 51838"/>
                </a:avLst>
              </a:prstGeom>
              <a:noFill/>
              <a:ln w="28575">
                <a:solidFill>
                  <a:srgbClr val="0000FF"/>
                </a:solidFill>
                <a:round/>
                <a:headEnd/>
                <a:tailEnd/>
              </a:ln>
            </p:spPr>
            <p:txBody>
              <a:bodyPr lIns="92075" tIns="46038" rIns="92075" bIns="46038" anchor="ctr">
                <a:spAutoFit/>
              </a:bodyPr>
              <a:lstStyle/>
              <a:p>
                <a:endParaRPr lang="en-US"/>
              </a:p>
            </p:txBody>
          </p:sp>
          <p:sp>
            <p:nvSpPr>
              <p:cNvPr id="55322" name="Text Box 39"/>
              <p:cNvSpPr txBox="1">
                <a:spLocks noChangeArrowheads="1"/>
              </p:cNvSpPr>
              <p:nvPr/>
            </p:nvSpPr>
            <p:spPr bwMode="auto">
              <a:xfrm>
                <a:off x="807" y="2852"/>
                <a:ext cx="468" cy="214"/>
              </a:xfrm>
              <a:prstGeom prst="rect">
                <a:avLst/>
              </a:prstGeom>
              <a:noFill/>
              <a:ln w="28575" algn="ctr">
                <a:noFill/>
                <a:miter lim="800000"/>
                <a:headEnd/>
                <a:tailEnd/>
              </a:ln>
            </p:spPr>
            <p:txBody>
              <a:bodyPr wrap="none" lIns="92075" tIns="46038" rIns="92075" bIns="46038">
                <a:spAutoFit/>
              </a:bodyPr>
              <a:lstStyle/>
              <a:p>
                <a:r>
                  <a:rPr lang="en-US" dirty="0"/>
                  <a:t>RHIC</a:t>
                </a:r>
              </a:p>
            </p:txBody>
          </p:sp>
        </p:grpSp>
        <p:sp>
          <p:nvSpPr>
            <p:cNvPr id="55318" name="Text Box 30"/>
            <p:cNvSpPr txBox="1">
              <a:spLocks noChangeArrowheads="1"/>
            </p:cNvSpPr>
            <p:nvPr/>
          </p:nvSpPr>
          <p:spPr bwMode="auto">
            <a:xfrm>
              <a:off x="1052101" y="2892176"/>
              <a:ext cx="3236204" cy="314574"/>
            </a:xfrm>
            <a:prstGeom prst="rect">
              <a:avLst/>
            </a:prstGeom>
            <a:solidFill>
              <a:srgbClr val="FFFF99"/>
            </a:solidFill>
            <a:ln w="9525" algn="ctr">
              <a:noFill/>
              <a:miter lim="800000"/>
              <a:headEnd/>
              <a:tailEnd/>
            </a:ln>
          </p:spPr>
          <p:txBody>
            <a:bodyPr wrap="square" lIns="92075" tIns="46038" rIns="92075" bIns="46038">
              <a:spAutoFit/>
            </a:bodyPr>
            <a:lstStyle/>
            <a:p>
              <a:pPr algn="l"/>
              <a:r>
                <a:rPr lang="en-US" sz="1600" b="1" dirty="0" smtClean="0"/>
                <a:t>Volume  </a:t>
              </a:r>
              <a:r>
                <a:rPr lang="en-US" sz="1600" dirty="0" smtClean="0"/>
                <a:t>at </a:t>
              </a:r>
              <a:r>
                <a:rPr lang="en-US" sz="1600" dirty="0"/>
                <a:t>decoupling</a:t>
              </a:r>
            </a:p>
          </p:txBody>
        </p:sp>
        <p:sp>
          <p:nvSpPr>
            <p:cNvPr id="55319" name="AutoShape 49"/>
            <p:cNvSpPr>
              <a:spLocks noChangeArrowheads="1"/>
            </p:cNvSpPr>
            <p:nvPr/>
          </p:nvSpPr>
          <p:spPr bwMode="auto">
            <a:xfrm>
              <a:off x="3255827" y="3963652"/>
              <a:ext cx="260605" cy="1147762"/>
            </a:xfrm>
            <a:prstGeom prst="upArrow">
              <a:avLst>
                <a:gd name="adj1" fmla="val 50000"/>
                <a:gd name="adj2" fmla="val 108234"/>
              </a:avLst>
            </a:prstGeom>
            <a:solidFill>
              <a:srgbClr val="CCECFF"/>
            </a:solidFill>
            <a:ln w="28575" algn="ctr">
              <a:solidFill>
                <a:srgbClr val="CCECFF"/>
              </a:solidFill>
              <a:miter lim="800000"/>
              <a:headEnd/>
              <a:tailEnd/>
            </a:ln>
          </p:spPr>
          <p:txBody>
            <a:bodyPr wrap="square" lIns="92075" tIns="46038" rIns="92075" bIns="46038" anchor="ctr">
              <a:spAutoFit/>
            </a:bodyPr>
            <a:lstStyle/>
            <a:p>
              <a:endParaRPr lang="en-US"/>
            </a:p>
          </p:txBody>
        </p:sp>
        <p:sp>
          <p:nvSpPr>
            <p:cNvPr id="55320" name="Text Box 51"/>
            <p:cNvSpPr txBox="1">
              <a:spLocks noChangeArrowheads="1"/>
            </p:cNvSpPr>
            <p:nvPr/>
          </p:nvSpPr>
          <p:spPr bwMode="auto">
            <a:xfrm>
              <a:off x="3488700" y="4616542"/>
              <a:ext cx="520591" cy="342274"/>
            </a:xfrm>
            <a:prstGeom prst="rect">
              <a:avLst/>
            </a:prstGeom>
            <a:noFill/>
            <a:ln w="28575" algn="ctr">
              <a:noFill/>
              <a:miter lim="800000"/>
              <a:headEnd/>
              <a:tailEnd/>
            </a:ln>
          </p:spPr>
          <p:txBody>
            <a:bodyPr wrap="square" lIns="92075" tIns="46038" rIns="92075" bIns="46038">
              <a:spAutoFit/>
            </a:bodyPr>
            <a:lstStyle/>
            <a:p>
              <a:r>
                <a:rPr lang="en-US" b="1" dirty="0">
                  <a:solidFill>
                    <a:schemeClr val="hlink"/>
                  </a:solidFill>
                </a:rPr>
                <a:t>x 2</a:t>
              </a:r>
            </a:p>
          </p:txBody>
        </p:sp>
      </p:grpSp>
      <p:sp>
        <p:nvSpPr>
          <p:cNvPr id="55298" name="Date Placeholder 3"/>
          <p:cNvSpPr>
            <a:spLocks noGrp="1"/>
          </p:cNvSpPr>
          <p:nvPr>
            <p:ph type="dt" sz="quarter" idx="10"/>
          </p:nvPr>
        </p:nvSpPr>
        <p:spPr>
          <a:noFill/>
        </p:spPr>
        <p:txBody>
          <a:bodyPr/>
          <a:lstStyle/>
          <a:p>
            <a:r>
              <a:rPr lang="en-US" smtClean="0">
                <a:latin typeface="Arial" charset="0"/>
              </a:rPr>
              <a:t>December 2012 Bad Honnef J. Schukraft</a:t>
            </a:r>
          </a:p>
        </p:txBody>
      </p:sp>
      <p:sp>
        <p:nvSpPr>
          <p:cNvPr id="55299" name="Slide Number Placeholder 4"/>
          <p:cNvSpPr>
            <a:spLocks noGrp="1"/>
          </p:cNvSpPr>
          <p:nvPr>
            <p:ph type="sldNum" sz="quarter" idx="11"/>
          </p:nvPr>
        </p:nvSpPr>
        <p:spPr>
          <a:noFill/>
        </p:spPr>
        <p:txBody>
          <a:bodyPr/>
          <a:lstStyle/>
          <a:p>
            <a:fld id="{2C6EB2AC-B294-4654-86FE-2AB30B9D7FB3}" type="slidenum">
              <a:rPr lang="en-US" smtClean="0"/>
              <a:pPr/>
              <a:t>18</a:t>
            </a:fld>
            <a:endParaRPr lang="en-US" smtClean="0"/>
          </a:p>
        </p:txBody>
      </p:sp>
      <p:sp>
        <p:nvSpPr>
          <p:cNvPr id="55300" name="Rectangle 2"/>
          <p:cNvSpPr>
            <a:spLocks noGrp="1" noChangeArrowheads="1"/>
          </p:cNvSpPr>
          <p:nvPr>
            <p:ph type="title"/>
          </p:nvPr>
        </p:nvSpPr>
        <p:spPr>
          <a:xfrm>
            <a:off x="974725" y="49213"/>
            <a:ext cx="7346950" cy="585787"/>
          </a:xfrm>
          <a:noFill/>
        </p:spPr>
        <p:txBody>
          <a:bodyPr/>
          <a:lstStyle/>
          <a:p>
            <a:pPr eaLnBrk="1" hangingPunct="1"/>
            <a:r>
              <a:rPr lang="en-US" dirty="0" smtClean="0"/>
              <a:t>Characterizing the Little Bang (2)</a:t>
            </a:r>
          </a:p>
        </p:txBody>
      </p:sp>
      <p:sp>
        <p:nvSpPr>
          <p:cNvPr id="894979" name="Rectangle 3"/>
          <p:cNvSpPr>
            <a:spLocks noGrp="1" noChangeArrowheads="1"/>
          </p:cNvSpPr>
          <p:nvPr>
            <p:ph type="body" idx="1"/>
          </p:nvPr>
        </p:nvSpPr>
        <p:spPr>
          <a:xfrm>
            <a:off x="0" y="692150"/>
            <a:ext cx="9144000" cy="1746250"/>
          </a:xfrm>
        </p:spPr>
        <p:txBody>
          <a:bodyPr/>
          <a:lstStyle/>
          <a:p>
            <a:pPr eaLnBrk="1" hangingPunct="1"/>
            <a:r>
              <a:rPr lang="en-US" dirty="0" smtClean="0"/>
              <a:t> Volume and Lifetime: </a:t>
            </a:r>
            <a:endParaRPr lang="en-US" sz="1600" dirty="0" smtClean="0"/>
          </a:p>
          <a:p>
            <a:pPr marL="180975" lvl="1" indent="0" eaLnBrk="1" hangingPunct="1"/>
            <a:r>
              <a:rPr lang="en-US" dirty="0" smtClean="0"/>
              <a:t> </a:t>
            </a:r>
            <a:r>
              <a:rPr lang="en-US" b="1" dirty="0" smtClean="0">
                <a:solidFill>
                  <a:schemeClr val="hlink"/>
                </a:solidFill>
              </a:rPr>
              <a:t>Volume ≈ 2 x RHIC</a:t>
            </a:r>
            <a:r>
              <a:rPr lang="en-US" b="1" dirty="0" smtClean="0"/>
              <a:t> </a:t>
            </a:r>
            <a:r>
              <a:rPr lang="en-US" sz="1400" b="1" dirty="0" smtClean="0"/>
              <a:t>(≈ (2</a:t>
            </a:r>
            <a:r>
              <a:rPr lang="en-US" sz="1400" b="1" dirty="0" smtClean="0">
                <a:latin typeface="Symbol" pitchFamily="18" charset="2"/>
              </a:rPr>
              <a:t>p</a:t>
            </a:r>
            <a:r>
              <a:rPr lang="en-US" sz="1400" b="1" dirty="0" smtClean="0"/>
              <a:t>)</a:t>
            </a:r>
            <a:r>
              <a:rPr lang="en-US" sz="1400" b="1" baseline="30000" dirty="0" smtClean="0"/>
              <a:t>3/2</a:t>
            </a:r>
            <a:r>
              <a:rPr lang="en-US" sz="1400" b="1" dirty="0" smtClean="0"/>
              <a:t>xR</a:t>
            </a:r>
            <a:r>
              <a:rPr lang="en-US" sz="1400" b="1" baseline="30000" dirty="0" smtClean="0"/>
              <a:t>3</a:t>
            </a:r>
            <a:r>
              <a:rPr lang="en-US" sz="1400" b="1" dirty="0" smtClean="0"/>
              <a:t> ≈ 5000 fm</a:t>
            </a:r>
            <a:r>
              <a:rPr lang="en-US" sz="1400" b="1" baseline="30000" dirty="0" smtClean="0"/>
              <a:t>3</a:t>
            </a:r>
            <a:r>
              <a:rPr lang="en-US" sz="1400" b="1" dirty="0" smtClean="0"/>
              <a:t>)</a:t>
            </a:r>
            <a:endParaRPr lang="en-US" sz="1600" b="1" dirty="0" smtClean="0"/>
          </a:p>
          <a:p>
            <a:pPr marL="542925" lvl="2" indent="-90488" eaLnBrk="1" hangingPunct="1"/>
            <a:r>
              <a:rPr lang="en-US" dirty="0" smtClean="0"/>
              <a:t> ≈ few x Nuclear Volume</a:t>
            </a:r>
            <a:br>
              <a:rPr lang="en-US" dirty="0" smtClean="0"/>
            </a:br>
            <a:endParaRPr lang="en-US" dirty="0" smtClean="0"/>
          </a:p>
          <a:p>
            <a:pPr marL="180975" lvl="1" indent="0" eaLnBrk="1" hangingPunct="1"/>
            <a:r>
              <a:rPr lang="en-US" b="1" dirty="0" smtClean="0">
                <a:solidFill>
                  <a:schemeClr val="hlink"/>
                </a:solidFill>
              </a:rPr>
              <a:t> Lifetime ≈ + 40%</a:t>
            </a:r>
            <a:r>
              <a:rPr lang="en-US" b="1" dirty="0" smtClean="0"/>
              <a:t> </a:t>
            </a:r>
            <a:r>
              <a:rPr lang="en-US" sz="1400" b="1" dirty="0" smtClean="0"/>
              <a:t>(&gt; 10 fm/c ~ 3x10</a:t>
            </a:r>
            <a:r>
              <a:rPr lang="en-US" sz="1400" b="1" baseline="30000" dirty="0" smtClean="0"/>
              <a:t>-23</a:t>
            </a:r>
            <a:r>
              <a:rPr lang="en-US" sz="1400" b="1" dirty="0" smtClean="0"/>
              <a:t> s)</a:t>
            </a:r>
            <a:br>
              <a:rPr lang="en-US" sz="1400" b="1" dirty="0" smtClean="0"/>
            </a:br>
            <a:r>
              <a:rPr lang="en-US" sz="1400" b="1" dirty="0" smtClean="0"/>
              <a:t/>
            </a:r>
            <a:br>
              <a:rPr lang="en-US" sz="1400" b="1" dirty="0" smtClean="0"/>
            </a:br>
            <a:endParaRPr lang="en-US" sz="1400" b="1" dirty="0" smtClean="0"/>
          </a:p>
        </p:txBody>
      </p:sp>
      <p:grpSp>
        <p:nvGrpSpPr>
          <p:cNvPr id="5" name="Group 60"/>
          <p:cNvGrpSpPr>
            <a:grpSpLocks/>
          </p:cNvGrpSpPr>
          <p:nvPr/>
        </p:nvGrpSpPr>
        <p:grpSpPr bwMode="auto">
          <a:xfrm>
            <a:off x="4564067" y="2611438"/>
            <a:ext cx="4683125" cy="4246562"/>
            <a:chOff x="2866" y="1645"/>
            <a:chExt cx="2950" cy="2675"/>
          </a:xfrm>
        </p:grpSpPr>
        <p:pic>
          <p:nvPicPr>
            <p:cNvPr id="55306" name="Picture 36"/>
            <p:cNvPicPr>
              <a:picLocks noChangeAspect="1" noChangeArrowheads="1"/>
            </p:cNvPicPr>
            <p:nvPr/>
          </p:nvPicPr>
          <p:blipFill>
            <a:blip r:embed="rId4" cstate="screen"/>
            <a:srcRect/>
            <a:stretch>
              <a:fillRect/>
            </a:stretch>
          </p:blipFill>
          <p:spPr bwMode="auto">
            <a:xfrm>
              <a:off x="2866" y="2020"/>
              <a:ext cx="2950" cy="2300"/>
            </a:xfrm>
            <a:prstGeom prst="rect">
              <a:avLst/>
            </a:prstGeom>
            <a:noFill/>
            <a:ln w="19050" algn="ctr">
              <a:noFill/>
              <a:miter lim="800000"/>
              <a:headEnd/>
              <a:tailEnd/>
            </a:ln>
          </p:spPr>
        </p:pic>
        <p:sp>
          <p:nvSpPr>
            <p:cNvPr id="55307" name="Text Box 31"/>
            <p:cNvSpPr txBox="1">
              <a:spLocks noChangeArrowheads="1"/>
            </p:cNvSpPr>
            <p:nvPr/>
          </p:nvSpPr>
          <p:spPr bwMode="auto">
            <a:xfrm>
              <a:off x="3551" y="1645"/>
              <a:ext cx="1958" cy="382"/>
            </a:xfrm>
            <a:prstGeom prst="rect">
              <a:avLst/>
            </a:prstGeom>
            <a:solidFill>
              <a:srgbClr val="FFFF99"/>
            </a:solidFill>
            <a:ln w="9525" algn="ctr">
              <a:noFill/>
              <a:miter lim="800000"/>
              <a:headEnd/>
              <a:tailEnd/>
            </a:ln>
          </p:spPr>
          <p:txBody>
            <a:bodyPr wrap="none" lIns="92075" tIns="46038" rIns="92075" bIns="46038">
              <a:spAutoFit/>
            </a:bodyPr>
            <a:lstStyle/>
            <a:p>
              <a:pPr algn="l"/>
              <a:r>
                <a:rPr lang="en-US" sz="1600" b="1"/>
                <a:t>Lifetime</a:t>
              </a:r>
              <a:r>
                <a:rPr lang="en-US" sz="1600"/>
                <a:t>: from collision to</a:t>
              </a:r>
            </a:p>
            <a:p>
              <a:pPr algn="l"/>
              <a:r>
                <a:rPr lang="en-US" sz="1600"/>
                <a:t>‘freeze-out’  (hadron decoupling)</a:t>
              </a:r>
            </a:p>
          </p:txBody>
        </p:sp>
        <p:grpSp>
          <p:nvGrpSpPr>
            <p:cNvPr id="55308" name="Group 41"/>
            <p:cNvGrpSpPr>
              <a:grpSpLocks/>
            </p:cNvGrpSpPr>
            <p:nvPr/>
          </p:nvGrpSpPr>
          <p:grpSpPr bwMode="auto">
            <a:xfrm>
              <a:off x="4339" y="2481"/>
              <a:ext cx="526" cy="371"/>
              <a:chOff x="807" y="2852"/>
              <a:chExt cx="526" cy="371"/>
            </a:xfrm>
          </p:grpSpPr>
          <p:sp>
            <p:nvSpPr>
              <p:cNvPr id="55312" name="AutoShape 42"/>
              <p:cNvSpPr>
                <a:spLocks/>
              </p:cNvSpPr>
              <p:nvPr/>
            </p:nvSpPr>
            <p:spPr bwMode="auto">
              <a:xfrm rot="5400000">
                <a:off x="980" y="2871"/>
                <a:ext cx="189" cy="516"/>
              </a:xfrm>
              <a:prstGeom prst="leftBrace">
                <a:avLst>
                  <a:gd name="adj1" fmla="val 22751"/>
                  <a:gd name="adj2" fmla="val 51838"/>
                </a:avLst>
              </a:prstGeom>
              <a:noFill/>
              <a:ln w="28575">
                <a:solidFill>
                  <a:srgbClr val="0000FF"/>
                </a:solidFill>
                <a:round/>
                <a:headEnd/>
                <a:tailEnd/>
              </a:ln>
            </p:spPr>
            <p:txBody>
              <a:bodyPr lIns="92075" tIns="46038" rIns="92075" bIns="46038" anchor="ctr">
                <a:spAutoFit/>
              </a:bodyPr>
              <a:lstStyle/>
              <a:p>
                <a:endParaRPr lang="en-US"/>
              </a:p>
            </p:txBody>
          </p:sp>
          <p:sp>
            <p:nvSpPr>
              <p:cNvPr id="55313" name="Text Box 43"/>
              <p:cNvSpPr txBox="1">
                <a:spLocks noChangeArrowheads="1"/>
              </p:cNvSpPr>
              <p:nvPr/>
            </p:nvSpPr>
            <p:spPr bwMode="auto">
              <a:xfrm>
                <a:off x="807" y="2852"/>
                <a:ext cx="468" cy="214"/>
              </a:xfrm>
              <a:prstGeom prst="rect">
                <a:avLst/>
              </a:prstGeom>
              <a:noFill/>
              <a:ln w="28575" algn="ctr">
                <a:noFill/>
                <a:miter lim="800000"/>
                <a:headEnd/>
                <a:tailEnd/>
              </a:ln>
            </p:spPr>
            <p:txBody>
              <a:bodyPr wrap="none" lIns="92075" tIns="46038" rIns="92075" bIns="46038">
                <a:spAutoFit/>
              </a:bodyPr>
              <a:lstStyle/>
              <a:p>
                <a:r>
                  <a:rPr lang="en-US"/>
                  <a:t>RHIC</a:t>
                </a:r>
              </a:p>
            </p:txBody>
          </p:sp>
        </p:grpSp>
        <p:sp>
          <p:nvSpPr>
            <p:cNvPr id="55309" name="AutoShape 50"/>
            <p:cNvSpPr>
              <a:spLocks noChangeArrowheads="1"/>
            </p:cNvSpPr>
            <p:nvPr/>
          </p:nvSpPr>
          <p:spPr bwMode="auto">
            <a:xfrm>
              <a:off x="4916" y="2440"/>
              <a:ext cx="167" cy="467"/>
            </a:xfrm>
            <a:prstGeom prst="upArrow">
              <a:avLst>
                <a:gd name="adj1" fmla="val 50000"/>
                <a:gd name="adj2" fmla="val 69910"/>
              </a:avLst>
            </a:prstGeom>
            <a:solidFill>
              <a:srgbClr val="CCECFF"/>
            </a:solidFill>
            <a:ln w="28575" algn="ctr">
              <a:solidFill>
                <a:srgbClr val="CCECFF"/>
              </a:solidFill>
              <a:miter lim="800000"/>
              <a:headEnd/>
              <a:tailEnd/>
            </a:ln>
          </p:spPr>
          <p:txBody>
            <a:bodyPr lIns="92075" tIns="46038" rIns="92075" bIns="46038" anchor="ctr">
              <a:spAutoFit/>
            </a:bodyPr>
            <a:lstStyle/>
            <a:p>
              <a:endParaRPr lang="en-US"/>
            </a:p>
          </p:txBody>
        </p:sp>
        <p:sp>
          <p:nvSpPr>
            <p:cNvPr id="55310" name="Text Box 52"/>
            <p:cNvSpPr txBox="1">
              <a:spLocks noChangeArrowheads="1"/>
            </p:cNvSpPr>
            <p:nvPr/>
          </p:nvSpPr>
          <p:spPr bwMode="auto">
            <a:xfrm>
              <a:off x="5056" y="2684"/>
              <a:ext cx="533" cy="216"/>
            </a:xfrm>
            <a:prstGeom prst="rect">
              <a:avLst/>
            </a:prstGeom>
            <a:noFill/>
            <a:ln w="28575" algn="ctr">
              <a:noFill/>
              <a:miter lim="800000"/>
              <a:headEnd/>
              <a:tailEnd/>
            </a:ln>
          </p:spPr>
          <p:txBody>
            <a:bodyPr wrap="none" lIns="92075" tIns="46038" rIns="92075" bIns="46038">
              <a:spAutoFit/>
            </a:bodyPr>
            <a:lstStyle/>
            <a:p>
              <a:r>
                <a:rPr lang="en-US" b="1" dirty="0">
                  <a:solidFill>
                    <a:schemeClr val="hlink"/>
                  </a:solidFill>
                </a:rPr>
                <a:t>+ 40%</a:t>
              </a:r>
            </a:p>
          </p:txBody>
        </p:sp>
        <p:sp>
          <p:nvSpPr>
            <p:cNvPr id="55311" name="Text Box 57"/>
            <p:cNvSpPr txBox="1">
              <a:spLocks noChangeArrowheads="1"/>
            </p:cNvSpPr>
            <p:nvPr/>
          </p:nvSpPr>
          <p:spPr bwMode="auto">
            <a:xfrm>
              <a:off x="3709" y="4106"/>
              <a:ext cx="1001" cy="214"/>
            </a:xfrm>
            <a:prstGeom prst="rect">
              <a:avLst/>
            </a:prstGeom>
            <a:noFill/>
            <a:ln w="28575" algn="ctr">
              <a:noFill/>
              <a:miter lim="800000"/>
              <a:headEnd/>
              <a:tailEnd/>
            </a:ln>
          </p:spPr>
          <p:txBody>
            <a:bodyPr wrap="none" lIns="92075" tIns="46038" rIns="92075" bIns="46038">
              <a:spAutoFit/>
            </a:bodyPr>
            <a:lstStyle/>
            <a:p>
              <a:r>
                <a:rPr lang="en-US" b="1">
                  <a:solidFill>
                    <a:schemeClr val="tx1"/>
                  </a:solidFill>
                </a:rPr>
                <a:t>Multiplicity</a:t>
              </a:r>
              <a:r>
                <a:rPr lang="en-US" b="1" baseline="30000">
                  <a:solidFill>
                    <a:schemeClr val="tx1"/>
                  </a:solidFill>
                </a:rPr>
                <a:t>1/3</a:t>
              </a:r>
            </a:p>
          </p:txBody>
        </p:sp>
      </p:grpSp>
      <p:cxnSp>
        <p:nvCxnSpPr>
          <p:cNvPr id="7" name="Straight Connector 6"/>
          <p:cNvCxnSpPr/>
          <p:nvPr/>
        </p:nvCxnSpPr>
        <p:spPr bwMode="auto">
          <a:xfrm flipV="1">
            <a:off x="5158154" y="3540278"/>
            <a:ext cx="3729004" cy="2837076"/>
          </a:xfrm>
          <a:prstGeom prst="line">
            <a:avLst/>
          </a:prstGeom>
          <a:solidFill>
            <a:srgbClr val="FFFF99"/>
          </a:solidFill>
          <a:ln w="28575" cap="flat" cmpd="sng" algn="ctr">
            <a:solidFill>
              <a:srgbClr val="FF0000"/>
            </a:solidFill>
            <a:prstDash val="sysDot"/>
            <a:round/>
            <a:headEnd type="none" w="med" len="med"/>
            <a:tailEnd type="none" w="med" len="med"/>
          </a:ln>
          <a:effectLst/>
        </p:spPr>
      </p:cxnSp>
      <p:cxnSp>
        <p:nvCxnSpPr>
          <p:cNvPr id="40" name="Straight Connector 39"/>
          <p:cNvCxnSpPr/>
          <p:nvPr/>
        </p:nvCxnSpPr>
        <p:spPr bwMode="auto">
          <a:xfrm flipV="1">
            <a:off x="477240" y="3657600"/>
            <a:ext cx="3603168" cy="2394476"/>
          </a:xfrm>
          <a:prstGeom prst="line">
            <a:avLst/>
          </a:prstGeom>
          <a:solidFill>
            <a:srgbClr val="FFFF99"/>
          </a:solidFill>
          <a:ln w="28575" cap="flat" cmpd="sng" algn="ctr">
            <a:solidFill>
              <a:srgbClr val="FF0000"/>
            </a:solidFill>
            <a:prstDash val="sysDot"/>
            <a:round/>
            <a:headEnd type="none" w="med" len="med"/>
            <a:tailEnd type="none" w="med" len="med"/>
          </a:ln>
          <a:effectLst/>
        </p:spPr>
      </p:cxnSp>
      <p:sp>
        <p:nvSpPr>
          <p:cNvPr id="42" name="Text Box 14"/>
          <p:cNvSpPr txBox="1">
            <a:spLocks noChangeArrowheads="1"/>
          </p:cNvSpPr>
          <p:nvPr/>
        </p:nvSpPr>
        <p:spPr bwMode="auto">
          <a:xfrm>
            <a:off x="1219453" y="5801565"/>
            <a:ext cx="2901500" cy="342274"/>
          </a:xfrm>
          <a:prstGeom prst="rect">
            <a:avLst/>
          </a:prstGeom>
          <a:solidFill>
            <a:srgbClr val="FFFF99"/>
          </a:solidFill>
          <a:ln w="9525" algn="ctr">
            <a:noFill/>
            <a:miter lim="800000"/>
            <a:headEnd/>
            <a:tailEnd/>
          </a:ln>
          <a:effectLst/>
        </p:spPr>
        <p:txBody>
          <a:bodyPr wrap="none" lIns="92075" tIns="46038" rIns="92075" bIns="46038">
            <a:spAutoFit/>
          </a:bodyPr>
          <a:lstStyle/>
          <a:p>
            <a:r>
              <a:rPr lang="en-US" dirty="0" smtClean="0">
                <a:solidFill>
                  <a:schemeClr val="tx1"/>
                </a:solidFill>
              </a:rPr>
              <a:t>800 fm</a:t>
            </a:r>
            <a:r>
              <a:rPr lang="en-US" baseline="30000" dirty="0" smtClean="0">
                <a:solidFill>
                  <a:schemeClr val="tx1"/>
                </a:solidFill>
              </a:rPr>
              <a:t>3</a:t>
            </a:r>
            <a:r>
              <a:rPr lang="en-US" dirty="0" smtClean="0">
                <a:solidFill>
                  <a:schemeClr val="tx1"/>
                </a:solidFill>
              </a:rPr>
              <a:t> </a:t>
            </a:r>
            <a:r>
              <a:rPr lang="en-GB" dirty="0" smtClean="0">
                <a:solidFill>
                  <a:schemeClr val="tx1"/>
                </a:solidFill>
              </a:rPr>
              <a:t>≈</a:t>
            </a:r>
            <a:r>
              <a:rPr lang="en-US" dirty="0">
                <a:solidFill>
                  <a:schemeClr val="tx1"/>
                </a:solidFill>
              </a:rPr>
              <a:t> </a:t>
            </a:r>
            <a:r>
              <a:rPr lang="en-US" dirty="0" smtClean="0">
                <a:solidFill>
                  <a:schemeClr val="tx1"/>
                </a:solidFill>
              </a:rPr>
              <a:t>Volume of </a:t>
            </a:r>
            <a:r>
              <a:rPr lang="en-US" baseline="30000" dirty="0" smtClean="0">
                <a:solidFill>
                  <a:schemeClr val="tx1"/>
                </a:solidFill>
              </a:rPr>
              <a:t> </a:t>
            </a:r>
            <a:r>
              <a:rPr lang="en-US" baseline="30000" dirty="0">
                <a:solidFill>
                  <a:schemeClr val="tx1"/>
                </a:solidFill>
              </a:rPr>
              <a:t>208</a:t>
            </a:r>
            <a:r>
              <a:rPr lang="en-US" dirty="0" smtClean="0">
                <a:solidFill>
                  <a:schemeClr val="tx1"/>
                </a:solidFill>
              </a:rPr>
              <a:t>Pb</a:t>
            </a:r>
            <a:endParaRPr lang="en-GB" dirty="0"/>
          </a:p>
        </p:txBody>
      </p:sp>
      <p:sp>
        <p:nvSpPr>
          <p:cNvPr id="895038" name="Text Box 62"/>
          <p:cNvSpPr txBox="1">
            <a:spLocks noChangeArrowheads="1"/>
          </p:cNvSpPr>
          <p:nvPr/>
        </p:nvSpPr>
        <p:spPr bwMode="auto">
          <a:xfrm>
            <a:off x="5079090" y="5606601"/>
            <a:ext cx="4000500" cy="698500"/>
          </a:xfrm>
          <a:prstGeom prst="rect">
            <a:avLst/>
          </a:prstGeom>
          <a:solidFill>
            <a:srgbClr val="CCFFFF"/>
          </a:solidFill>
          <a:ln w="28575" algn="ctr">
            <a:solidFill>
              <a:schemeClr val="tx1"/>
            </a:solidFill>
            <a:miter lim="800000"/>
            <a:headEnd/>
            <a:tailEnd/>
          </a:ln>
        </p:spPr>
        <p:txBody>
          <a:bodyPr wrap="none" lIns="92075" tIns="46038" rIns="92075" bIns="46038">
            <a:spAutoFit/>
          </a:bodyPr>
          <a:lstStyle/>
          <a:p>
            <a:r>
              <a:rPr lang="en-US" dirty="0"/>
              <a:t>‘Little Bang’ lives some 10</a:t>
            </a:r>
            <a:r>
              <a:rPr lang="en-US" baseline="30000" dirty="0"/>
              <a:t>40</a:t>
            </a:r>
            <a:r>
              <a:rPr lang="en-US" dirty="0"/>
              <a:t> less than</a:t>
            </a:r>
          </a:p>
          <a:p>
            <a:r>
              <a:rPr lang="en-US" dirty="0"/>
              <a:t>current age of Universe..</a:t>
            </a:r>
          </a:p>
        </p:txBody>
      </p:sp>
      <p:sp>
        <p:nvSpPr>
          <p:cNvPr id="41" name="Text Box 20"/>
          <p:cNvSpPr txBox="1">
            <a:spLocks noChangeArrowheads="1"/>
          </p:cNvSpPr>
          <p:nvPr/>
        </p:nvSpPr>
        <p:spPr bwMode="auto">
          <a:xfrm>
            <a:off x="702771" y="5499724"/>
            <a:ext cx="3743012" cy="1007072"/>
          </a:xfrm>
          <a:prstGeom prst="rect">
            <a:avLst/>
          </a:prstGeom>
          <a:solidFill>
            <a:srgbClr val="FFFF99"/>
          </a:solidFill>
          <a:ln w="28575" algn="ctr">
            <a:solidFill>
              <a:schemeClr val="tx1"/>
            </a:solidFill>
            <a:miter lim="800000"/>
            <a:headEnd/>
            <a:tailEnd/>
          </a:ln>
          <a:effectLst/>
        </p:spPr>
        <p:txBody>
          <a:bodyPr wrap="none" lIns="92075" tIns="46038" rIns="92075" bIns="46038">
            <a:spAutoFit/>
          </a:bodyPr>
          <a:lstStyle/>
          <a:p>
            <a:pPr>
              <a:defRPr/>
            </a:pPr>
            <a:r>
              <a:rPr lang="en-US" b="1" dirty="0" smtClean="0">
                <a:solidFill>
                  <a:schemeClr val="hlink"/>
                </a:solidFill>
                <a:effectLst>
                  <a:outerShdw blurRad="38100" dist="38100" dir="2700000" algn="tl">
                    <a:srgbClr val="000000"/>
                  </a:outerShdw>
                </a:effectLst>
              </a:rPr>
              <a:t>'Macroscopic' system:</a:t>
            </a:r>
            <a:endParaRPr lang="en-US" b="1" dirty="0">
              <a:solidFill>
                <a:schemeClr val="hlink"/>
              </a:solidFill>
              <a:effectLst>
                <a:outerShdw blurRad="38100" dist="38100" dir="2700000" algn="tl">
                  <a:srgbClr val="000000"/>
                </a:outerShdw>
              </a:effectLst>
            </a:endParaRPr>
          </a:p>
          <a:p>
            <a:pPr>
              <a:defRPr/>
            </a:pPr>
            <a:r>
              <a:rPr lang="en-US" b="1" dirty="0" smtClean="0">
                <a:latin typeface="+mn-lt"/>
              </a:rPr>
              <a:t>Size R &gt;&gt; Interaction length </a:t>
            </a:r>
            <a:r>
              <a:rPr lang="en-US" b="1" dirty="0" smtClean="0">
                <a:latin typeface="Symbol" pitchFamily="18" charset="2"/>
              </a:rPr>
              <a:t>l</a:t>
            </a:r>
          </a:p>
          <a:p>
            <a:pPr>
              <a:defRPr/>
            </a:pPr>
            <a:r>
              <a:rPr lang="en-US" b="1" dirty="0" smtClean="0">
                <a:solidFill>
                  <a:schemeClr val="hlink"/>
                </a:solidFill>
                <a:latin typeface="+mn-lt"/>
              </a:rPr>
              <a:t>Lifetime </a:t>
            </a:r>
            <a:r>
              <a:rPr lang="en-US" b="1" dirty="0" smtClean="0">
                <a:solidFill>
                  <a:schemeClr val="hlink"/>
                </a:solidFill>
                <a:latin typeface="Symbol" pitchFamily="18" charset="2"/>
              </a:rPr>
              <a:t>t</a:t>
            </a:r>
            <a:r>
              <a:rPr lang="en-US" b="1" dirty="0" smtClean="0">
                <a:solidFill>
                  <a:schemeClr val="hlink"/>
                </a:solidFill>
                <a:latin typeface="+mn-lt"/>
              </a:rPr>
              <a:t> &gt;&gt; Relaxation times </a:t>
            </a:r>
            <a:r>
              <a:rPr lang="en-US" b="1" dirty="0" err="1" smtClean="0">
                <a:solidFill>
                  <a:schemeClr val="hlink"/>
                </a:solidFill>
                <a:latin typeface="Symbol" pitchFamily="18" charset="2"/>
              </a:rPr>
              <a:t>t</a:t>
            </a:r>
            <a:r>
              <a:rPr lang="en-US" b="1" baseline="-25000" dirty="0" err="1" smtClean="0">
                <a:solidFill>
                  <a:schemeClr val="hlink"/>
                </a:solidFill>
                <a:latin typeface="+mn-lt"/>
              </a:rPr>
              <a:t>R</a:t>
            </a:r>
            <a:endParaRPr lang="en-US" baseline="-25000" dirty="0">
              <a:solidFill>
                <a:schemeClr val="hlink"/>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49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5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dissolve">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038"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01638" y="2857500"/>
            <a:ext cx="2990850" cy="272415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12" name="Rounded Rectangle 11"/>
          <p:cNvSpPr/>
          <p:nvPr/>
        </p:nvSpPr>
        <p:spPr>
          <a:xfrm>
            <a:off x="5089525" y="2925763"/>
            <a:ext cx="3479800" cy="26050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en-US">
              <a:solidFill>
                <a:srgbClr val="FFFFFF"/>
              </a:solidFill>
            </a:endParaRPr>
          </a:p>
        </p:txBody>
      </p:sp>
      <p:sp>
        <p:nvSpPr>
          <p:cNvPr id="39939" name="Text Placeholder 2"/>
          <p:cNvSpPr txBox="1">
            <a:spLocks/>
          </p:cNvSpPr>
          <p:nvPr/>
        </p:nvSpPr>
        <p:spPr bwMode="auto">
          <a:xfrm>
            <a:off x="12700" y="120650"/>
            <a:ext cx="4040188" cy="639763"/>
          </a:xfrm>
          <a:prstGeom prst="rect">
            <a:avLst/>
          </a:prstGeom>
          <a:noFill/>
          <a:ln w="9525">
            <a:noFill/>
            <a:miter lim="800000"/>
            <a:headEnd/>
            <a:tailEnd/>
          </a:ln>
        </p:spPr>
        <p:txBody>
          <a:bodyPr anchor="b"/>
          <a:lstStyle/>
          <a:p>
            <a:pPr algn="l"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39940" name="Text Placeholder 4"/>
          <p:cNvSpPr txBox="1">
            <a:spLocks/>
          </p:cNvSpPr>
          <p:nvPr/>
        </p:nvSpPr>
        <p:spPr bwMode="auto">
          <a:xfrm>
            <a:off x="5089525" y="120650"/>
            <a:ext cx="4041775" cy="639763"/>
          </a:xfrm>
          <a:prstGeom prst="rect">
            <a:avLst/>
          </a:prstGeom>
          <a:noFill/>
          <a:ln w="9525">
            <a:noFill/>
            <a:miter lim="800000"/>
            <a:headEnd/>
            <a:tailEnd/>
          </a:ln>
        </p:spPr>
        <p:txBody>
          <a:bodyPr anchor="b"/>
          <a:lstStyle/>
          <a:p>
            <a:pPr algn="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sp>
        <p:nvSpPr>
          <p:cNvPr id="2" name="Content Placeholder 1"/>
          <p:cNvSpPr>
            <a:spLocks noGrp="1"/>
          </p:cNvSpPr>
          <p:nvPr>
            <p:ph sz="quarter" idx="13"/>
          </p:nvPr>
        </p:nvSpPr>
        <p:spPr>
          <a:xfrm>
            <a:off x="609600" y="1173163"/>
            <a:ext cx="3733800" cy="4892675"/>
          </a:xfrm>
        </p:spPr>
        <p:txBody>
          <a:bodyPr/>
          <a:lstStyle/>
          <a:p>
            <a:pPr fontAlgn="auto">
              <a:buFont typeface="Arial" pitchFamily="34" charset="0"/>
              <a:buChar char="•"/>
              <a:defRPr/>
            </a:pPr>
            <a:r>
              <a:rPr lang="en-US" dirty="0" smtClean="0"/>
              <a:t>Global Characteristics</a:t>
            </a:r>
          </a:p>
          <a:p>
            <a:pPr lvl="1" fontAlgn="auto">
              <a:buFont typeface="Arial" pitchFamily="34" charset="0"/>
              <a:buChar char="•"/>
              <a:defRPr/>
            </a:pPr>
            <a:r>
              <a:rPr lang="en-US" dirty="0" smtClean="0"/>
              <a:t>mass density Ω, age 	</a:t>
            </a:r>
          </a:p>
          <a:p>
            <a:pPr fontAlgn="auto">
              <a:buFont typeface="Arial" pitchFamily="34" charset="0"/>
              <a:buChar char="•"/>
              <a:defRPr/>
            </a:pPr>
            <a:r>
              <a:rPr lang="en-US" dirty="0" smtClean="0"/>
              <a:t>Primordial </a:t>
            </a:r>
            <a:r>
              <a:rPr lang="en-US" dirty="0" err="1" smtClean="0"/>
              <a:t>nucleosynthesis</a:t>
            </a:r>
            <a:r>
              <a:rPr lang="en-US" dirty="0" smtClean="0"/>
              <a:t> (H, He, Li)</a:t>
            </a:r>
          </a:p>
          <a:p>
            <a:pPr lvl="1" fontAlgn="auto">
              <a:buFont typeface="Arial" pitchFamily="34" charset="0"/>
              <a:buChar char="•"/>
              <a:defRPr/>
            </a:pPr>
            <a:r>
              <a:rPr lang="en-US" dirty="0" smtClean="0"/>
              <a:t>Thermodynamics at </a:t>
            </a:r>
            <a:r>
              <a:rPr lang="en-US" dirty="0" err="1" smtClean="0"/>
              <a:t>τ</a:t>
            </a:r>
            <a:r>
              <a:rPr lang="en-US" dirty="0" smtClean="0"/>
              <a:t> ∼ 100 s</a:t>
            </a:r>
            <a:endParaRPr lang="en-US" dirty="0"/>
          </a:p>
        </p:txBody>
      </p:sp>
      <p:sp>
        <p:nvSpPr>
          <p:cNvPr id="3" name="Content Placeholder 2"/>
          <p:cNvSpPr>
            <a:spLocks noGrp="1"/>
          </p:cNvSpPr>
          <p:nvPr>
            <p:ph sz="quarter" idx="14"/>
          </p:nvPr>
        </p:nvSpPr>
        <p:spPr>
          <a:xfrm>
            <a:off x="4800600" y="1173163"/>
            <a:ext cx="3733800" cy="4608512"/>
          </a:xfrm>
        </p:spPr>
        <p:txBody>
          <a:bodyPr/>
          <a:lstStyle/>
          <a:p>
            <a:pPr fontAlgn="auto">
              <a:buFont typeface="Arial" pitchFamily="34" charset="0"/>
              <a:buChar char="•"/>
              <a:defRPr/>
            </a:pPr>
            <a:r>
              <a:rPr lang="en-US" dirty="0" smtClean="0"/>
              <a:t>Global Characteristics</a:t>
            </a:r>
          </a:p>
          <a:p>
            <a:pPr lvl="1" fontAlgn="auto">
              <a:buFont typeface="Arial" pitchFamily="34" charset="0"/>
              <a:buChar char="•"/>
              <a:defRPr/>
            </a:pPr>
            <a:r>
              <a:rPr lang="en-US" dirty="0" smtClean="0"/>
              <a:t>Energy density, size, lifetime</a:t>
            </a:r>
          </a:p>
          <a:p>
            <a:pPr fontAlgn="auto">
              <a:buFont typeface="Arial" pitchFamily="34" charset="0"/>
              <a:buChar char="•"/>
              <a:defRPr/>
            </a:pPr>
            <a:r>
              <a:rPr lang="en-US" dirty="0" err="1" smtClean="0"/>
              <a:t>Hadrochemistry</a:t>
            </a:r>
            <a:r>
              <a:rPr lang="en-US" dirty="0" smtClean="0"/>
              <a:t> (π, K, p ratios)</a:t>
            </a:r>
          </a:p>
          <a:p>
            <a:pPr lvl="1" fontAlgn="auto">
              <a:buFont typeface="Arial" pitchFamily="34" charset="0"/>
              <a:buChar char="•"/>
              <a:defRPr/>
            </a:pPr>
            <a:r>
              <a:rPr lang="en-US" dirty="0" smtClean="0"/>
              <a:t>Thermodynamics at τ ∼ 10</a:t>
            </a:r>
            <a:r>
              <a:rPr lang="en-US" baseline="30000" dirty="0" smtClean="0"/>
              <a:t>-23</a:t>
            </a:r>
            <a:r>
              <a:rPr lang="en-US" dirty="0" smtClean="0"/>
              <a:t> </a:t>
            </a:r>
            <a:r>
              <a:rPr lang="en-US" dirty="0"/>
              <a:t>s</a:t>
            </a:r>
          </a:p>
        </p:txBody>
      </p:sp>
      <p:sp>
        <p:nvSpPr>
          <p:cNvPr id="39943" name="Rectangle 5"/>
          <p:cNvSpPr>
            <a:spLocks noChangeArrowheads="1"/>
          </p:cNvSpPr>
          <p:nvPr/>
        </p:nvSpPr>
        <p:spPr bwMode="auto">
          <a:xfrm>
            <a:off x="1588" y="5611813"/>
            <a:ext cx="3857625" cy="307975"/>
          </a:xfrm>
          <a:prstGeom prst="rect">
            <a:avLst/>
          </a:prstGeom>
          <a:noFill/>
          <a:ln w="9525">
            <a:noFill/>
            <a:miter lim="800000"/>
            <a:headEnd/>
            <a:tailEnd/>
          </a:ln>
        </p:spPr>
        <p:txBody>
          <a:bodyPr>
            <a:spAutoFit/>
          </a:bodyPr>
          <a:lstStyle/>
          <a:p>
            <a:pPr algn="l" defTabSz="457200" eaLnBrk="1" hangingPunct="1">
              <a:lnSpc>
                <a:spcPct val="100000"/>
              </a:lnSpc>
              <a:spcBef>
                <a:spcPct val="0"/>
              </a:spcBef>
              <a:buClrTx/>
              <a:buFontTx/>
              <a:buNone/>
            </a:pPr>
            <a:r>
              <a:rPr lang="en-US" sz="1400" dirty="0">
                <a:solidFill>
                  <a:srgbClr val="FFFFFF"/>
                </a:solidFill>
                <a:latin typeface="Arial Narrow" pitchFamily="34" charset="0"/>
              </a:rPr>
              <a:t>http://astro.berkeley.edu/~mwhite/darkmatter/bbn.html</a:t>
            </a:r>
          </a:p>
        </p:txBody>
      </p:sp>
      <p:pic>
        <p:nvPicPr>
          <p:cNvPr id="39945" name="Picture 9" descr="ratios_s200all.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9525" y="2925763"/>
            <a:ext cx="3479800" cy="2605087"/>
          </a:xfrm>
          <a:prstGeom prst="rect">
            <a:avLst/>
          </a:prstGeom>
          <a:noFill/>
          <a:ln w="9525">
            <a:noFill/>
            <a:miter lim="800000"/>
            <a:headEnd/>
            <a:tailEnd/>
          </a:ln>
        </p:spPr>
      </p:pic>
      <p:sp>
        <p:nvSpPr>
          <p:cNvPr id="39946" name="Rectangle 12"/>
          <p:cNvSpPr>
            <a:spLocks noChangeArrowheads="1"/>
          </p:cNvSpPr>
          <p:nvPr/>
        </p:nvSpPr>
        <p:spPr bwMode="auto">
          <a:xfrm>
            <a:off x="6286500" y="5592763"/>
            <a:ext cx="2806700" cy="307975"/>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sz="1400">
                <a:solidFill>
                  <a:srgbClr val="FFFFFF"/>
                </a:solidFill>
                <a:latin typeface="Arial Narrow" pitchFamily="34" charset="0"/>
              </a:rPr>
              <a:t>http://arxiv.org/format/nucl-th/0511071v3</a:t>
            </a:r>
          </a:p>
        </p:txBody>
      </p:sp>
      <p:sp>
        <p:nvSpPr>
          <p:cNvPr id="8" name="Slide Number Placeholder 7"/>
          <p:cNvSpPr>
            <a:spLocks noGrp="1"/>
          </p:cNvSpPr>
          <p:nvPr>
            <p:ph type="sldNum" sz="quarter" idx="17"/>
          </p:nvPr>
        </p:nvSpPr>
        <p:spPr/>
        <p:txBody>
          <a:bodyPr/>
          <a:lstStyle/>
          <a:p>
            <a:pPr>
              <a:defRPr/>
            </a:pPr>
            <a:fld id="{23DB2C06-6032-4E84-AE6D-38FEFE3A93A9}" type="slidenum">
              <a:rPr lang="en-US">
                <a:solidFill>
                  <a:srgbClr val="FFFFFF">
                    <a:lumMod val="65000"/>
                  </a:srgbClr>
                </a:solidFill>
              </a:rPr>
              <a:pPr>
                <a:defRPr/>
              </a:pPr>
              <a:t>19</a:t>
            </a:fld>
            <a:endParaRPr lang="en-US">
              <a:solidFill>
                <a:srgbClr val="FFFFFF">
                  <a:lumMod val="65000"/>
                </a:srgbClr>
              </a:solidFill>
            </a:endParaRPr>
          </a:p>
        </p:txBody>
      </p:sp>
      <p:grpSp>
        <p:nvGrpSpPr>
          <p:cNvPr id="25" name="Group 24"/>
          <p:cNvGrpSpPr/>
          <p:nvPr/>
        </p:nvGrpSpPr>
        <p:grpSpPr>
          <a:xfrm>
            <a:off x="580135" y="2945330"/>
            <a:ext cx="2711705" cy="2608448"/>
            <a:chOff x="2081676" y="1393411"/>
            <a:chExt cx="4140220" cy="4997450"/>
          </a:xfrm>
        </p:grpSpPr>
        <p:pic>
          <p:nvPicPr>
            <p:cNvPr id="26" name="Picture 25" descr="BBN_Omega"/>
            <p:cNvPicPr>
              <a:picLocks noChangeAspect="1" noChangeArrowheads="1"/>
            </p:cNvPicPr>
            <p:nvPr/>
          </p:nvPicPr>
          <p:blipFill>
            <a:blip r:embed="rId4" cstate="screen"/>
            <a:srcRect/>
            <a:stretch>
              <a:fillRect/>
            </a:stretch>
          </p:blipFill>
          <p:spPr bwMode="auto">
            <a:xfrm>
              <a:off x="2081676" y="1393411"/>
              <a:ext cx="3330819" cy="4997450"/>
            </a:xfrm>
            <a:prstGeom prst="rect">
              <a:avLst/>
            </a:prstGeom>
            <a:noFill/>
          </p:spPr>
        </p:pic>
        <p:pic>
          <p:nvPicPr>
            <p:cNvPr id="27" name="Picture 9" descr="altbbn"/>
            <p:cNvPicPr>
              <a:picLocks noChangeAspect="1" noChangeArrowheads="1"/>
            </p:cNvPicPr>
            <p:nvPr/>
          </p:nvPicPr>
          <p:blipFill>
            <a:blip r:embed="rId5" cstate="screen"/>
            <a:srcRect/>
            <a:stretch>
              <a:fillRect/>
            </a:stretch>
          </p:blipFill>
          <p:spPr bwMode="auto">
            <a:xfrm>
              <a:off x="5408608" y="1554508"/>
              <a:ext cx="813288" cy="4679950"/>
            </a:xfrm>
            <a:prstGeom prst="rect">
              <a:avLst/>
            </a:prstGeom>
            <a:noFill/>
          </p:spPr>
        </p:pic>
        <p:sp>
          <p:nvSpPr>
            <p:cNvPr id="28" name="Line 12"/>
            <p:cNvSpPr>
              <a:spLocks noChangeShapeType="1"/>
            </p:cNvSpPr>
            <p:nvPr/>
          </p:nvSpPr>
          <p:spPr bwMode="auto">
            <a:xfrm flipH="1">
              <a:off x="5198548" y="1990311"/>
              <a:ext cx="212481" cy="31750"/>
            </a:xfrm>
            <a:prstGeom prst="line">
              <a:avLst/>
            </a:prstGeom>
            <a:noFill/>
            <a:ln w="28575">
              <a:solidFill>
                <a:schemeClr val="bg1"/>
              </a:solidFill>
              <a:round/>
              <a:headEnd/>
              <a:tailEnd type="triangle" w="med" len="med"/>
            </a:ln>
            <a:effectLst/>
          </p:spPr>
          <p:txBody>
            <a:bodyPr wrap="none"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29" name="Line 13"/>
            <p:cNvSpPr>
              <a:spLocks noChangeShapeType="1"/>
            </p:cNvSpPr>
            <p:nvPr/>
          </p:nvSpPr>
          <p:spPr bwMode="auto">
            <a:xfrm flipH="1">
              <a:off x="5010979" y="3101561"/>
              <a:ext cx="449873" cy="714375"/>
            </a:xfrm>
            <a:prstGeom prst="line">
              <a:avLst/>
            </a:prstGeom>
            <a:noFill/>
            <a:ln w="28575">
              <a:solidFill>
                <a:schemeClr val="bg1"/>
              </a:solidFill>
              <a:round/>
              <a:headEnd/>
              <a:tailEnd type="triangle" w="med" len="med"/>
            </a:ln>
            <a:effectLst/>
          </p:spPr>
          <p:txBody>
            <a:bodyPr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30" name="Line 14"/>
            <p:cNvSpPr>
              <a:spLocks noChangeShapeType="1"/>
            </p:cNvSpPr>
            <p:nvPr/>
          </p:nvSpPr>
          <p:spPr bwMode="auto">
            <a:xfrm flipH="1">
              <a:off x="4934779" y="4287424"/>
              <a:ext cx="451338" cy="715963"/>
            </a:xfrm>
            <a:prstGeom prst="line">
              <a:avLst/>
            </a:prstGeom>
            <a:noFill/>
            <a:ln w="28575">
              <a:solidFill>
                <a:schemeClr val="bg1"/>
              </a:solidFill>
              <a:round/>
              <a:headEnd/>
              <a:tailEnd type="triangle" w="med" len="med"/>
            </a:ln>
            <a:effectLst/>
          </p:spPr>
          <p:txBody>
            <a:bodyPr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31" name="Line 15"/>
            <p:cNvSpPr>
              <a:spLocks noChangeShapeType="1"/>
            </p:cNvSpPr>
            <p:nvPr/>
          </p:nvSpPr>
          <p:spPr bwMode="auto">
            <a:xfrm flipH="1" flipV="1">
              <a:off x="4498095" y="4060411"/>
              <a:ext cx="974481" cy="1246188"/>
            </a:xfrm>
            <a:prstGeom prst="line">
              <a:avLst/>
            </a:prstGeom>
            <a:noFill/>
            <a:ln w="28575">
              <a:solidFill>
                <a:schemeClr val="bg1"/>
              </a:solidFill>
              <a:round/>
              <a:headEnd/>
              <a:tailEnd type="triangle" w="med" len="med"/>
            </a:ln>
            <a:effectLst/>
          </p:spPr>
          <p:txBody>
            <a:bodyPr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32" name="Text Box 20"/>
            <p:cNvSpPr txBox="1">
              <a:spLocks noChangeArrowheads="1"/>
            </p:cNvSpPr>
            <p:nvPr/>
          </p:nvSpPr>
          <p:spPr bwMode="auto">
            <a:xfrm>
              <a:off x="2733772" y="4650961"/>
              <a:ext cx="924658" cy="307975"/>
            </a:xfrm>
            <a:prstGeom prst="rect">
              <a:avLst/>
            </a:prstGeom>
            <a:noFill/>
            <a:ln w="9525">
              <a:noFill/>
              <a:miter lim="800000"/>
              <a:headEnd/>
              <a:tailEnd/>
            </a:ln>
            <a:effectLst/>
          </p:spPr>
          <p:txBody>
            <a:bodyPr wrap="none" lIns="92075" tIns="46038" rIns="92075" bIns="46038">
              <a:spAutoFit/>
            </a:bodyPr>
            <a:lstStyle/>
            <a:p>
              <a:pPr algn="ctr" eaLnBrk="0" fontAlgn="base" hangingPunct="0">
                <a:spcBef>
                  <a:spcPct val="0"/>
                </a:spcBef>
                <a:spcAft>
                  <a:spcPct val="0"/>
                </a:spcAft>
              </a:pPr>
              <a:r>
                <a:rPr lang="en-US" sz="1400" b="1" u="sng" dirty="0">
                  <a:solidFill>
                    <a:srgbClr val="000000"/>
                  </a:solidFill>
                  <a:latin typeface="Times New Roman" pitchFamily="18" charset="0"/>
                </a:rPr>
                <a:t>Observed</a:t>
              </a:r>
            </a:p>
          </p:txBody>
        </p:sp>
        <p:sp>
          <p:nvSpPr>
            <p:cNvPr id="33" name="Line 23"/>
            <p:cNvSpPr>
              <a:spLocks noChangeShapeType="1"/>
            </p:cNvSpPr>
            <p:nvPr/>
          </p:nvSpPr>
          <p:spPr bwMode="auto">
            <a:xfrm flipH="1">
              <a:off x="3420966" y="2723066"/>
              <a:ext cx="461694" cy="89707"/>
            </a:xfrm>
            <a:prstGeom prst="line">
              <a:avLst/>
            </a:prstGeom>
            <a:noFill/>
            <a:ln w="9525">
              <a:solidFill>
                <a:schemeClr val="bg1"/>
              </a:solidFill>
              <a:round/>
              <a:headEnd/>
              <a:tailEnd type="triangle" w="med" len="med"/>
            </a:ln>
            <a:effectLst/>
          </p:spPr>
          <p:txBody>
            <a:bodyPr wrap="square"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34" name="Line 24"/>
            <p:cNvSpPr>
              <a:spLocks noChangeShapeType="1"/>
            </p:cNvSpPr>
            <p:nvPr/>
          </p:nvSpPr>
          <p:spPr bwMode="auto">
            <a:xfrm>
              <a:off x="3591346" y="5118447"/>
              <a:ext cx="93461" cy="432627"/>
            </a:xfrm>
            <a:prstGeom prst="line">
              <a:avLst/>
            </a:prstGeom>
            <a:noFill/>
            <a:ln w="9525">
              <a:solidFill>
                <a:schemeClr val="bg1"/>
              </a:solidFill>
              <a:round/>
              <a:headEnd/>
              <a:tailEnd type="triangle" w="med" len="med"/>
            </a:ln>
            <a:effectLst/>
          </p:spPr>
          <p:txBody>
            <a:bodyPr wrap="square"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sp>
          <p:nvSpPr>
            <p:cNvPr id="22" name="Text Box 20"/>
            <p:cNvSpPr txBox="1">
              <a:spLocks noChangeArrowheads="1"/>
            </p:cNvSpPr>
            <p:nvPr/>
          </p:nvSpPr>
          <p:spPr bwMode="auto">
            <a:xfrm>
              <a:off x="3842078" y="2205639"/>
              <a:ext cx="1546794" cy="549614"/>
            </a:xfrm>
            <a:prstGeom prst="rect">
              <a:avLst/>
            </a:prstGeom>
            <a:noFill/>
            <a:ln w="9525">
              <a:noFill/>
              <a:miter lim="800000"/>
              <a:headEnd/>
              <a:tailEnd/>
            </a:ln>
            <a:effectLst/>
          </p:spPr>
          <p:txBody>
            <a:bodyPr wrap="none" lIns="92075" tIns="46038" rIns="92075" bIns="46038">
              <a:spAutoFit/>
            </a:bodyPr>
            <a:lstStyle/>
            <a:p>
              <a:pPr algn="ctr" eaLnBrk="0" fontAlgn="base" hangingPunct="0">
                <a:spcBef>
                  <a:spcPct val="0"/>
                </a:spcBef>
                <a:spcAft>
                  <a:spcPct val="0"/>
                </a:spcAft>
              </a:pPr>
              <a:r>
                <a:rPr lang="en-US" sz="1400" b="1" u="sng" dirty="0" smtClean="0">
                  <a:solidFill>
                    <a:srgbClr val="000000"/>
                  </a:solidFill>
                  <a:latin typeface="Times New Roman" pitchFamily="18" charset="0"/>
                </a:rPr>
                <a:t>Calculated</a:t>
              </a:r>
              <a:endParaRPr lang="en-US" sz="1400" b="1" u="sng" dirty="0">
                <a:solidFill>
                  <a:srgbClr val="000000"/>
                </a:solidFill>
                <a:latin typeface="Times New Roman" pitchFamily="18" charset="0"/>
              </a:endParaRPr>
            </a:p>
          </p:txBody>
        </p:sp>
        <p:sp>
          <p:nvSpPr>
            <p:cNvPr id="23" name="Line 23"/>
            <p:cNvSpPr>
              <a:spLocks noChangeShapeType="1"/>
            </p:cNvSpPr>
            <p:nvPr/>
          </p:nvSpPr>
          <p:spPr bwMode="auto">
            <a:xfrm flipV="1">
              <a:off x="3388207" y="3677037"/>
              <a:ext cx="124107" cy="962141"/>
            </a:xfrm>
            <a:prstGeom prst="line">
              <a:avLst/>
            </a:prstGeom>
            <a:noFill/>
            <a:ln w="9525">
              <a:solidFill>
                <a:schemeClr val="bg1"/>
              </a:solidFill>
              <a:round/>
              <a:headEnd/>
              <a:tailEnd type="triangle" w="med" len="med"/>
            </a:ln>
            <a:effectLst/>
          </p:spPr>
          <p:txBody>
            <a:bodyPr wrap="square" lIns="92075" tIns="46038" rIns="92075" bIns="46038" anchor="ctr">
              <a:spAutoFit/>
            </a:bodyPr>
            <a:lstStyle/>
            <a:p>
              <a:pPr algn="ctr" eaLnBrk="0" fontAlgn="base" hangingPunct="0">
                <a:spcBef>
                  <a:spcPct val="0"/>
                </a:spcBef>
                <a:spcAft>
                  <a:spcPct val="0"/>
                </a:spcAft>
              </a:pPr>
              <a:endParaRPr lang="en-US">
                <a:solidFill>
                  <a:srgbClr val="000000"/>
                </a:solidFill>
                <a:latin typeface="Times New Roman" pitchFamily="18" charset="0"/>
              </a:endParaRPr>
            </a:p>
          </p:txBody>
        </p:sp>
      </p:grpSp>
      <p:sp>
        <p:nvSpPr>
          <p:cNvPr id="24" name="Date Placeholder 23"/>
          <p:cNvSpPr>
            <a:spLocks noGrp="1"/>
          </p:cNvSpPr>
          <p:nvPr>
            <p:ph type="dt" sz="half" idx="15"/>
          </p:nvPr>
        </p:nvSpPr>
        <p:spPr/>
        <p:txBody>
          <a:body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rctx="PPT">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11" name="Slide Number Placeholder 3"/>
          <p:cNvSpPr>
            <a:spLocks noGrp="1"/>
          </p:cNvSpPr>
          <p:nvPr>
            <p:ph type="sldNum" sz="quarter" idx="11"/>
          </p:nvPr>
        </p:nvSpPr>
        <p:spPr/>
        <p:txBody>
          <a:bodyPr/>
          <a:lstStyle/>
          <a:p>
            <a:fld id="{ABDE689B-A726-4DF7-97B0-00D17D047524}" type="slidenum">
              <a:rPr lang="en-US">
                <a:solidFill>
                  <a:srgbClr val="000000"/>
                </a:solidFill>
              </a:rPr>
              <a:pPr/>
              <a:t>2</a:t>
            </a:fld>
            <a:endParaRPr lang="en-US">
              <a:solidFill>
                <a:srgbClr val="000000"/>
              </a:solidFill>
            </a:endParaRPr>
          </a:p>
        </p:txBody>
      </p:sp>
      <p:sp>
        <p:nvSpPr>
          <p:cNvPr id="178178" name="Rectangle 2"/>
          <p:cNvSpPr>
            <a:spLocks noGrp="1" noChangeArrowheads="1"/>
          </p:cNvSpPr>
          <p:nvPr>
            <p:ph type="title"/>
          </p:nvPr>
        </p:nvSpPr>
        <p:spPr>
          <a:xfrm>
            <a:off x="1814092" y="46320"/>
            <a:ext cx="5668218" cy="591573"/>
          </a:xfrm>
        </p:spPr>
        <p:txBody>
          <a:bodyPr/>
          <a:lstStyle/>
          <a:p>
            <a:r>
              <a:rPr lang="en-US" dirty="0"/>
              <a:t>Heavy Ion </a:t>
            </a:r>
            <a:r>
              <a:rPr lang="en-US" dirty="0" smtClean="0"/>
              <a:t>Collision </a:t>
            </a:r>
            <a:r>
              <a:rPr lang="en-US" sz="2000" dirty="0" smtClean="0">
                <a:solidFill>
                  <a:schemeClr val="tx2"/>
                </a:solidFill>
              </a:rPr>
              <a:t>(ca 1990)</a:t>
            </a:r>
            <a:endParaRPr lang="en-US" sz="2000" dirty="0">
              <a:solidFill>
                <a:schemeClr val="tx2"/>
              </a:solidFill>
            </a:endParaRPr>
          </a:p>
        </p:txBody>
      </p:sp>
      <p:pic>
        <p:nvPicPr>
          <p:cNvPr id="178179" name="Picture 3" descr="9107038"/>
          <p:cNvPicPr>
            <a:picLocks noChangeAspect="1" noChangeArrowheads="1"/>
          </p:cNvPicPr>
          <p:nvPr/>
        </p:nvPicPr>
        <p:blipFill>
          <a:blip r:embed="rId2" cstate="screen"/>
          <a:srcRect/>
          <a:stretch>
            <a:fillRect/>
          </a:stretch>
        </p:blipFill>
        <p:spPr bwMode="auto">
          <a:xfrm>
            <a:off x="1340690" y="882650"/>
            <a:ext cx="7118350" cy="5711825"/>
          </a:xfrm>
          <a:prstGeom prst="rect">
            <a:avLst/>
          </a:prstGeom>
          <a:noFill/>
        </p:spPr>
      </p:pic>
      <p:sp>
        <p:nvSpPr>
          <p:cNvPr id="178180" name="Text Box 4"/>
          <p:cNvSpPr txBox="1">
            <a:spLocks noChangeArrowheads="1"/>
          </p:cNvSpPr>
          <p:nvPr/>
        </p:nvSpPr>
        <p:spPr bwMode="auto">
          <a:xfrm>
            <a:off x="3408363" y="6589713"/>
            <a:ext cx="2695575" cy="268287"/>
          </a:xfrm>
          <a:prstGeom prst="rect">
            <a:avLst/>
          </a:prstGeom>
          <a:noFill/>
          <a:ln w="9525">
            <a:noFill/>
            <a:miter lim="800000"/>
            <a:headEnd/>
            <a:tailEnd/>
          </a:ln>
          <a:effectLst/>
        </p:spPr>
        <p:txBody>
          <a:bodyPr wrap="none" lIns="86877" tIns="43439" rIns="86877" bIns="43439">
            <a:spAutoFit/>
          </a:bodyPr>
          <a:lstStyle/>
          <a:p>
            <a:pPr algn="ctr" eaLnBrk="0" fontAlgn="base" hangingPunct="0">
              <a:spcBef>
                <a:spcPct val="0"/>
              </a:spcBef>
              <a:spcAft>
                <a:spcPct val="0"/>
              </a:spcAft>
            </a:pPr>
            <a:r>
              <a:rPr lang="en-US" sz="1200">
                <a:solidFill>
                  <a:srgbClr val="000000"/>
                </a:solidFill>
                <a:latin typeface="Times New Roman" pitchFamily="18" charset="0"/>
              </a:rPr>
              <a:t>NA35 streamer chamber picture, ca 1990</a:t>
            </a:r>
          </a:p>
        </p:txBody>
      </p:sp>
      <p:sp>
        <p:nvSpPr>
          <p:cNvPr id="7" name="TextBox 6"/>
          <p:cNvSpPr txBox="1"/>
          <p:nvPr/>
        </p:nvSpPr>
        <p:spPr>
          <a:xfrm>
            <a:off x="6761617" y="6183969"/>
            <a:ext cx="2382383" cy="674031"/>
          </a:xfrm>
          <a:prstGeom prst="rect">
            <a:avLst/>
          </a:prstGeom>
          <a:solidFill>
            <a:srgbClr val="FFFF00"/>
          </a:solidFill>
        </p:spPr>
        <p:txBody>
          <a:bodyPr wrap="none" rtlCol="0">
            <a:spAutoFit/>
          </a:bodyPr>
          <a:lstStyle/>
          <a:p>
            <a:r>
              <a:rPr lang="en-US" dirty="0" smtClean="0"/>
              <a:t>CERN SPS</a:t>
            </a:r>
          </a:p>
          <a:p>
            <a:r>
              <a:rPr lang="en-US" dirty="0" smtClean="0"/>
              <a:t>√s = 20 GeV/Nucleon</a:t>
            </a:r>
          </a:p>
        </p:txBody>
      </p:sp>
      <p:grpSp>
        <p:nvGrpSpPr>
          <p:cNvPr id="8" name="Group 7"/>
          <p:cNvGrpSpPr/>
          <p:nvPr/>
        </p:nvGrpSpPr>
        <p:grpSpPr>
          <a:xfrm>
            <a:off x="248194" y="2542903"/>
            <a:ext cx="1184700" cy="1584960"/>
            <a:chOff x="248194" y="2542903"/>
            <a:chExt cx="1184700" cy="1584960"/>
          </a:xfrm>
        </p:grpSpPr>
        <p:sp>
          <p:nvSpPr>
            <p:cNvPr id="9" name="Right Arrow 8"/>
            <p:cNvSpPr/>
            <p:nvPr/>
          </p:nvSpPr>
          <p:spPr bwMode="auto">
            <a:xfrm>
              <a:off x="248194" y="3331029"/>
              <a:ext cx="770709" cy="352697"/>
            </a:xfrm>
            <a:prstGeom prst="rightArrow">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12" name="Rectangle 11"/>
            <p:cNvSpPr/>
            <p:nvPr/>
          </p:nvSpPr>
          <p:spPr bwMode="auto">
            <a:xfrm>
              <a:off x="1058091" y="2978331"/>
              <a:ext cx="182880" cy="1149532"/>
            </a:xfrm>
            <a:prstGeom prst="rect">
              <a:avLst/>
            </a:prstGeom>
            <a:solidFill>
              <a:srgbClr val="0000FF"/>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13" name="TextBox 12"/>
            <p:cNvSpPr txBox="1"/>
            <p:nvPr/>
          </p:nvSpPr>
          <p:spPr>
            <a:xfrm>
              <a:off x="316084" y="2926080"/>
              <a:ext cx="545342" cy="369332"/>
            </a:xfrm>
            <a:prstGeom prst="rect">
              <a:avLst/>
            </a:prstGeom>
            <a:noFill/>
          </p:spPr>
          <p:txBody>
            <a:bodyPr wrap="none" rtlCol="0">
              <a:spAutoFit/>
            </a:bodyPr>
            <a:lstStyle/>
            <a:p>
              <a:r>
                <a:rPr lang="en-US" sz="2000" baseline="30000" dirty="0" smtClean="0">
                  <a:solidFill>
                    <a:srgbClr val="FF0000"/>
                  </a:solidFill>
                </a:rPr>
                <a:t>32</a:t>
              </a:r>
              <a:r>
                <a:rPr lang="en-US" sz="2000" dirty="0" smtClean="0">
                  <a:solidFill>
                    <a:srgbClr val="FF0000"/>
                  </a:solidFill>
                </a:rPr>
                <a:t>S</a:t>
              </a:r>
              <a:endParaRPr lang="en-US" sz="2000" dirty="0">
                <a:solidFill>
                  <a:srgbClr val="FF0000"/>
                </a:solidFill>
              </a:endParaRPr>
            </a:p>
          </p:txBody>
        </p:sp>
        <p:sp>
          <p:nvSpPr>
            <p:cNvPr id="14" name="TextBox 13"/>
            <p:cNvSpPr txBox="1"/>
            <p:nvPr/>
          </p:nvSpPr>
          <p:spPr>
            <a:xfrm>
              <a:off x="650307" y="2542903"/>
              <a:ext cx="782587" cy="369332"/>
            </a:xfrm>
            <a:prstGeom prst="rect">
              <a:avLst/>
            </a:prstGeom>
            <a:noFill/>
          </p:spPr>
          <p:txBody>
            <a:bodyPr wrap="none" rtlCol="0">
              <a:spAutoFit/>
            </a:bodyPr>
            <a:lstStyle/>
            <a:p>
              <a:r>
                <a:rPr lang="en-US" sz="2000" baseline="30000" dirty="0" smtClean="0"/>
                <a:t>197</a:t>
              </a:r>
              <a:r>
                <a:rPr lang="en-US" sz="2000" dirty="0" smtClean="0"/>
                <a:t>Au</a:t>
              </a:r>
              <a:endParaRPr lang="en-US" sz="2000" dirty="0"/>
            </a:p>
          </p:txBody>
        </p:sp>
      </p:grpSp>
    </p:spTree>
    <p:extLst>
      <p:ext uri="{BB962C8B-B14F-4D97-AF65-F5344CB8AC3E}">
        <p14:creationId xmlns:p14="http://schemas.microsoft.com/office/powerpoint/2010/main" val="2717905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3" descr="1011251_01-A4-at-144-dpi"/>
          <p:cNvPicPr>
            <a:picLocks noChangeAspect="1" noChangeArrowheads="1"/>
          </p:cNvPicPr>
          <p:nvPr/>
        </p:nvPicPr>
        <p:blipFill>
          <a:blip r:embed="rId2" cstate="screen">
            <a:lum bright="36000" contrast="24000"/>
          </a:blip>
          <a:srcRect/>
          <a:stretch>
            <a:fillRect/>
          </a:stretch>
        </p:blipFill>
        <p:spPr bwMode="auto">
          <a:xfrm>
            <a:off x="3442335" y="4278223"/>
            <a:ext cx="2603500" cy="22764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Particle Production</a:t>
            </a:r>
            <a:endParaRPr lang="en-US" dirty="0"/>
          </a:p>
        </p:txBody>
      </p:sp>
      <p:sp>
        <p:nvSpPr>
          <p:cNvPr id="3" name="Content Placeholder 2"/>
          <p:cNvSpPr>
            <a:spLocks noGrp="1"/>
          </p:cNvSpPr>
          <p:nvPr>
            <p:ph idx="1"/>
          </p:nvPr>
        </p:nvSpPr>
        <p:spPr/>
        <p:txBody>
          <a:bodyPr/>
          <a:lstStyle/>
          <a:p>
            <a:r>
              <a:rPr lang="en-US" sz="2000" dirty="0" smtClean="0"/>
              <a:t>Dozens of different particle types: </a:t>
            </a:r>
            <a:r>
              <a:rPr lang="en-US" sz="1800" dirty="0" smtClean="0">
                <a:solidFill>
                  <a:schemeClr val="tx1"/>
                </a:solidFill>
                <a:latin typeface="Symbol" pitchFamily="18" charset="2"/>
              </a:rPr>
              <a:t>p</a:t>
            </a:r>
            <a:r>
              <a:rPr lang="en-US" sz="1800" dirty="0" smtClean="0">
                <a:solidFill>
                  <a:schemeClr val="tx1"/>
                </a:solidFill>
              </a:rPr>
              <a:t>(</a:t>
            </a:r>
            <a:r>
              <a:rPr lang="en-US" sz="1800" dirty="0" err="1" smtClean="0">
                <a:solidFill>
                  <a:schemeClr val="tx1"/>
                </a:solidFill>
              </a:rPr>
              <a:t>u</a:t>
            </a:r>
            <a:r>
              <a:rPr lang="en-US" sz="1800" b="1" u="sng" dirty="0" err="1" smtClean="0">
                <a:solidFill>
                  <a:schemeClr val="tx1"/>
                </a:solidFill>
              </a:rPr>
              <a:t>d</a:t>
            </a:r>
            <a:r>
              <a:rPr lang="en-US" sz="1800" dirty="0" smtClean="0">
                <a:solidFill>
                  <a:schemeClr val="tx1"/>
                </a:solidFill>
              </a:rPr>
              <a:t>),p(</a:t>
            </a:r>
            <a:r>
              <a:rPr lang="en-US" sz="1800" dirty="0" err="1" smtClean="0">
                <a:solidFill>
                  <a:schemeClr val="tx1"/>
                </a:solidFill>
              </a:rPr>
              <a:t>uud</a:t>
            </a:r>
            <a:r>
              <a:rPr lang="en-US" sz="1800" dirty="0" smtClean="0">
                <a:solidFill>
                  <a:schemeClr val="tx1"/>
                </a:solidFill>
              </a:rPr>
              <a:t>), K(u</a:t>
            </a:r>
            <a:r>
              <a:rPr lang="en-US" sz="1800" b="1" u="sng" dirty="0" smtClean="0">
                <a:solidFill>
                  <a:srgbClr val="FF0000"/>
                </a:solidFill>
              </a:rPr>
              <a:t>s</a:t>
            </a:r>
            <a:r>
              <a:rPr lang="en-US" sz="1800" dirty="0" smtClean="0">
                <a:solidFill>
                  <a:schemeClr val="tx1"/>
                </a:solidFill>
              </a:rPr>
              <a:t>), </a:t>
            </a:r>
            <a:r>
              <a:rPr lang="en-US" sz="1800" dirty="0" smtClean="0">
                <a:solidFill>
                  <a:schemeClr val="tx1"/>
                </a:solidFill>
                <a:latin typeface="Symbol" pitchFamily="18" charset="2"/>
              </a:rPr>
              <a:t>L</a:t>
            </a:r>
            <a:r>
              <a:rPr lang="en-US" sz="1800" dirty="0" smtClean="0">
                <a:solidFill>
                  <a:schemeClr val="tx1"/>
                </a:solidFill>
              </a:rPr>
              <a:t>(</a:t>
            </a:r>
            <a:r>
              <a:rPr lang="en-US" sz="1800" dirty="0" err="1" smtClean="0">
                <a:solidFill>
                  <a:schemeClr val="tx1"/>
                </a:solidFill>
              </a:rPr>
              <a:t>ud</a:t>
            </a:r>
            <a:r>
              <a:rPr lang="en-US" sz="1800" dirty="0" err="1" smtClean="0">
                <a:solidFill>
                  <a:srgbClr val="FF0000"/>
                </a:solidFill>
              </a:rPr>
              <a:t>s</a:t>
            </a:r>
            <a:r>
              <a:rPr lang="en-US" sz="1800" dirty="0" smtClean="0">
                <a:solidFill>
                  <a:schemeClr val="tx1"/>
                </a:solidFill>
              </a:rPr>
              <a:t>),</a:t>
            </a:r>
            <a:r>
              <a:rPr lang="en-US" sz="1800" dirty="0" smtClean="0">
                <a:solidFill>
                  <a:schemeClr val="tx1"/>
                </a:solidFill>
                <a:latin typeface="Symbol" pitchFamily="18" charset="2"/>
              </a:rPr>
              <a:t>X</a:t>
            </a:r>
            <a:r>
              <a:rPr lang="en-US" sz="1800" dirty="0" smtClean="0">
                <a:solidFill>
                  <a:schemeClr val="tx1"/>
                </a:solidFill>
              </a:rPr>
              <a:t>(</a:t>
            </a:r>
            <a:r>
              <a:rPr lang="en-US" sz="1800" dirty="0" err="1" smtClean="0">
                <a:solidFill>
                  <a:schemeClr val="tx1"/>
                </a:solidFill>
              </a:rPr>
              <a:t>u</a:t>
            </a:r>
            <a:r>
              <a:rPr lang="en-US" sz="1800" dirty="0" err="1" smtClean="0">
                <a:solidFill>
                  <a:srgbClr val="FF0000"/>
                </a:solidFill>
              </a:rPr>
              <a:t>ss</a:t>
            </a:r>
            <a:r>
              <a:rPr lang="en-US" sz="1800" dirty="0" smtClean="0">
                <a:solidFill>
                  <a:schemeClr val="tx1"/>
                </a:solidFill>
              </a:rPr>
              <a:t>),</a:t>
            </a:r>
            <a:r>
              <a:rPr lang="en-US" sz="1800" dirty="0" smtClean="0">
                <a:solidFill>
                  <a:schemeClr val="tx1"/>
                </a:solidFill>
                <a:latin typeface="Symbol" pitchFamily="18" charset="2"/>
              </a:rPr>
              <a:t>W</a:t>
            </a:r>
            <a:r>
              <a:rPr lang="en-US" sz="1800" dirty="0" smtClean="0">
                <a:solidFill>
                  <a:schemeClr val="tx1"/>
                </a:solidFill>
              </a:rPr>
              <a:t>(</a:t>
            </a:r>
            <a:r>
              <a:rPr lang="en-US" sz="1800" dirty="0" err="1" smtClean="0">
                <a:solidFill>
                  <a:srgbClr val="FF0000"/>
                </a:solidFill>
              </a:rPr>
              <a:t>sss</a:t>
            </a:r>
            <a:r>
              <a:rPr lang="en-US" sz="1800" dirty="0" smtClean="0">
                <a:solidFill>
                  <a:schemeClr val="tx1"/>
                </a:solidFill>
              </a:rPr>
              <a:t>),.</a:t>
            </a:r>
          </a:p>
          <a:p>
            <a:pPr lvl="1"/>
            <a:r>
              <a:rPr lang="en-US" dirty="0" smtClean="0"/>
              <a:t> production ratios can not be calculated with QCD (non-</a:t>
            </a:r>
            <a:r>
              <a:rPr lang="en-US" dirty="0" err="1" smtClean="0"/>
              <a:t>pertubative</a:t>
            </a:r>
            <a:r>
              <a:rPr lang="en-US" dirty="0" smtClean="0"/>
              <a:t>)</a:t>
            </a:r>
          </a:p>
          <a:p>
            <a:pPr lvl="2" indent="338138"/>
            <a:r>
              <a:rPr lang="en-US" dirty="0" smtClean="0"/>
              <a:t>phenomenological models ('event generators') use many adjustable parameters</a:t>
            </a:r>
          </a:p>
          <a:p>
            <a:r>
              <a:rPr lang="en-US" sz="2000" dirty="0" smtClean="0"/>
              <a:t>Statistical ('thermal') models:</a:t>
            </a:r>
            <a:endParaRPr lang="en-US" sz="1600" dirty="0" smtClean="0">
              <a:solidFill>
                <a:schemeClr val="tx1"/>
              </a:solidFill>
            </a:endParaRPr>
          </a:p>
          <a:p>
            <a:pPr lvl="1"/>
            <a:r>
              <a:rPr lang="en-US" dirty="0" smtClean="0"/>
              <a:t> particle with mass </a:t>
            </a:r>
            <a:r>
              <a:rPr lang="en-US" i="1" dirty="0" smtClean="0">
                <a:solidFill>
                  <a:srgbClr val="FF0000"/>
                </a:solidFill>
              </a:rPr>
              <a:t>m</a:t>
            </a:r>
            <a:r>
              <a:rPr lang="en-US" dirty="0" smtClean="0"/>
              <a:t> produced in 'heat bath </a:t>
            </a:r>
            <a:r>
              <a:rPr lang="en-US" dirty="0" smtClean="0">
                <a:solidFill>
                  <a:srgbClr val="FF0000"/>
                </a:solidFill>
              </a:rPr>
              <a:t>T</a:t>
            </a:r>
            <a:r>
              <a:rPr lang="en-US" dirty="0" smtClean="0"/>
              <a:t>' according to phase space</a:t>
            </a:r>
          </a:p>
          <a:p>
            <a:pPr lvl="1"/>
            <a:r>
              <a:rPr lang="en-US" dirty="0" smtClean="0"/>
              <a:t> P(</a:t>
            </a:r>
            <a:r>
              <a:rPr lang="en-US" dirty="0" smtClean="0">
                <a:solidFill>
                  <a:srgbClr val="FF0000"/>
                </a:solidFill>
              </a:rPr>
              <a:t>m</a:t>
            </a:r>
            <a:r>
              <a:rPr lang="en-US" dirty="0" smtClean="0"/>
              <a:t>) ~ e</a:t>
            </a:r>
            <a:r>
              <a:rPr lang="en-US" baseline="30000" dirty="0" smtClean="0"/>
              <a:t>-(</a:t>
            </a:r>
            <a:r>
              <a:rPr lang="en-US" b="1" baseline="30000" dirty="0" smtClean="0">
                <a:solidFill>
                  <a:srgbClr val="FF0000"/>
                </a:solidFill>
              </a:rPr>
              <a:t>m/T</a:t>
            </a:r>
            <a:r>
              <a:rPr lang="en-US" baseline="30000" dirty="0" smtClean="0"/>
              <a:t>)</a:t>
            </a:r>
            <a:r>
              <a:rPr lang="en-US" dirty="0" smtClean="0"/>
              <a:t>  </a:t>
            </a:r>
            <a:br>
              <a:rPr lang="en-US" dirty="0" smtClean="0"/>
            </a:br>
            <a:r>
              <a:rPr lang="en-US" dirty="0" smtClean="0"/>
              <a:t/>
            </a:r>
            <a:br>
              <a:rPr lang="en-US" dirty="0" smtClean="0"/>
            </a:br>
            <a:r>
              <a:rPr lang="en-US" sz="2000" b="1" dirty="0" err="1" smtClean="0">
                <a:solidFill>
                  <a:srgbClr val="FF00FF"/>
                </a:solidFill>
              </a:rPr>
              <a:t>T</a:t>
            </a:r>
            <a:r>
              <a:rPr lang="en-US" sz="2000" b="1" baseline="-25000" dirty="0" err="1" smtClean="0">
                <a:solidFill>
                  <a:srgbClr val="FF00FF"/>
                </a:solidFill>
              </a:rPr>
              <a:t>ch</a:t>
            </a:r>
            <a:r>
              <a:rPr lang="en-US" baseline="-25000" dirty="0" smtClean="0"/>
              <a:t> </a:t>
            </a:r>
            <a:r>
              <a:rPr lang="en-US" dirty="0" smtClean="0"/>
              <a:t> Temperature</a:t>
            </a:r>
            <a:r>
              <a:rPr lang="en-US" sz="1600" dirty="0" smtClean="0"/>
              <a:t> (</a:t>
            </a:r>
            <a:r>
              <a:rPr lang="en-US" sz="1600" dirty="0" err="1" smtClean="0"/>
              <a:t>ch</a:t>
            </a:r>
            <a:r>
              <a:rPr lang="en-US" sz="1600" dirty="0"/>
              <a:t>=</a:t>
            </a:r>
            <a:r>
              <a:rPr lang="en-US" sz="1600" dirty="0" smtClean="0"/>
              <a:t>'chemical')</a:t>
            </a:r>
            <a:r>
              <a:rPr lang="en-US" dirty="0" smtClean="0"/>
              <a:t/>
            </a:r>
            <a:br>
              <a:rPr lang="en-US" dirty="0" smtClean="0"/>
            </a:br>
            <a:r>
              <a:rPr lang="en-US" sz="2000" b="1" dirty="0" err="1" smtClean="0">
                <a:solidFill>
                  <a:srgbClr val="FF00FF"/>
                </a:solidFill>
                <a:latin typeface="Symbol" pitchFamily="18" charset="2"/>
              </a:rPr>
              <a:t>m</a:t>
            </a:r>
            <a:r>
              <a:rPr lang="en-US" sz="2000" b="1" baseline="-25000" dirty="0" err="1" smtClean="0">
                <a:solidFill>
                  <a:srgbClr val="FF00FF"/>
                </a:solidFill>
              </a:rPr>
              <a:t>b</a:t>
            </a:r>
            <a:r>
              <a:rPr lang="en-US" dirty="0" smtClean="0"/>
              <a:t> </a:t>
            </a:r>
            <a:r>
              <a:rPr lang="en-US" dirty="0" err="1" smtClean="0"/>
              <a:t>Baryo</a:t>
            </a:r>
            <a:r>
              <a:rPr lang="en-US" dirty="0" smtClean="0"/>
              <a:t>-chemical potential (baryon conservation)</a:t>
            </a:r>
            <a:br>
              <a:rPr lang="en-US" dirty="0" smtClean="0"/>
            </a:br>
            <a:r>
              <a:rPr lang="en-US" sz="2000" b="1" dirty="0" err="1" smtClean="0">
                <a:solidFill>
                  <a:srgbClr val="FF00FF"/>
                </a:solidFill>
                <a:latin typeface="Symbol" pitchFamily="18" charset="2"/>
              </a:rPr>
              <a:t>g</a:t>
            </a:r>
            <a:r>
              <a:rPr lang="en-US" sz="2000" b="1" baseline="-25000" dirty="0" err="1" smtClean="0">
                <a:solidFill>
                  <a:srgbClr val="FF00FF"/>
                </a:solidFill>
              </a:rPr>
              <a:t>s</a:t>
            </a:r>
            <a:r>
              <a:rPr lang="en-US" sz="2000" dirty="0" smtClean="0"/>
              <a:t> </a:t>
            </a:r>
            <a:r>
              <a:rPr lang="en-US" dirty="0" smtClean="0"/>
              <a:t> Strangeness suppression</a:t>
            </a:r>
          </a:p>
          <a:p>
            <a:pPr lvl="2"/>
            <a:endParaRPr lang="en-US" dirty="0" smtClean="0"/>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fld id="{D927F1D3-1032-48FD-8C43-9F3006DCCF32}" type="slidenum">
              <a:rPr lang="en-US" smtClean="0"/>
              <a:pPr/>
              <a:t>20</a:t>
            </a:fld>
            <a:endParaRPr lang="en-US"/>
          </a:p>
        </p:txBody>
      </p:sp>
      <p:pic>
        <p:nvPicPr>
          <p:cNvPr id="10" name="Picture 2"/>
          <p:cNvPicPr>
            <a:picLocks noChangeAspect="1" noChangeArrowheads="1"/>
          </p:cNvPicPr>
          <p:nvPr/>
        </p:nvPicPr>
        <p:blipFill>
          <a:blip r:embed="rId3" cstate="screen"/>
          <a:srcRect/>
          <a:stretch>
            <a:fillRect/>
          </a:stretch>
        </p:blipFill>
        <p:spPr bwMode="auto">
          <a:xfrm>
            <a:off x="4326535" y="2384023"/>
            <a:ext cx="4529810" cy="850210"/>
          </a:xfrm>
          <a:prstGeom prst="rect">
            <a:avLst/>
          </a:prstGeom>
          <a:noFill/>
          <a:ln w="19050">
            <a:solidFill>
              <a:srgbClr val="FF0000">
                <a:alpha val="46000"/>
              </a:srgbClr>
            </a:solidFill>
            <a:miter lim="800000"/>
            <a:headEnd/>
            <a:tailEnd/>
          </a:ln>
        </p:spPr>
      </p:pic>
      <p:grpSp>
        <p:nvGrpSpPr>
          <p:cNvPr id="11" name="Group 15"/>
          <p:cNvGrpSpPr/>
          <p:nvPr/>
        </p:nvGrpSpPr>
        <p:grpSpPr>
          <a:xfrm>
            <a:off x="0" y="4109292"/>
            <a:ext cx="4047848" cy="2748708"/>
            <a:chOff x="0" y="4681417"/>
            <a:chExt cx="3205316" cy="2176583"/>
          </a:xfrm>
        </p:grpSpPr>
        <p:pic>
          <p:nvPicPr>
            <p:cNvPr id="12" name="Picture 7"/>
            <p:cNvPicPr>
              <a:picLocks noChangeAspect="1" noChangeArrowheads="1"/>
            </p:cNvPicPr>
            <p:nvPr/>
          </p:nvPicPr>
          <p:blipFill>
            <a:blip r:embed="rId4" cstate="screen"/>
            <a:srcRect/>
            <a:stretch>
              <a:fillRect/>
            </a:stretch>
          </p:blipFill>
          <p:spPr bwMode="auto">
            <a:xfrm>
              <a:off x="0" y="4681417"/>
              <a:ext cx="3205316" cy="2176583"/>
            </a:xfrm>
            <a:prstGeom prst="rect">
              <a:avLst/>
            </a:prstGeom>
            <a:noFill/>
            <a:ln w="9525">
              <a:noFill/>
              <a:miter lim="800000"/>
              <a:headEnd/>
              <a:tailEnd/>
            </a:ln>
          </p:spPr>
        </p:pic>
        <p:sp>
          <p:nvSpPr>
            <p:cNvPr id="13" name="Text Box 5"/>
            <p:cNvSpPr txBox="1">
              <a:spLocks noChangeArrowheads="1"/>
            </p:cNvSpPr>
            <p:nvPr/>
          </p:nvSpPr>
          <p:spPr bwMode="auto">
            <a:xfrm>
              <a:off x="540299" y="5178002"/>
              <a:ext cx="924136" cy="269215"/>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dirty="0" smtClean="0">
                  <a:latin typeface="Arial" pitchFamily="34" charset="0"/>
                </a:rPr>
                <a:t>RHIC pp</a:t>
              </a:r>
              <a:endParaRPr lang="en-US" dirty="0">
                <a:latin typeface="Symbol" pitchFamily="18" charset="2"/>
              </a:endParaRPr>
            </a:p>
          </p:txBody>
        </p:sp>
      </p:grpSp>
      <p:grpSp>
        <p:nvGrpSpPr>
          <p:cNvPr id="14" name="Group 14"/>
          <p:cNvGrpSpPr/>
          <p:nvPr/>
        </p:nvGrpSpPr>
        <p:grpSpPr>
          <a:xfrm>
            <a:off x="4514249" y="4052003"/>
            <a:ext cx="4167044" cy="2805997"/>
            <a:chOff x="0" y="2373542"/>
            <a:chExt cx="3498440" cy="2355774"/>
          </a:xfrm>
        </p:grpSpPr>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b="27389"/>
            <a:stretch>
              <a:fillRect/>
            </a:stretch>
          </p:blipFill>
          <p:spPr bwMode="auto">
            <a:xfrm>
              <a:off x="0" y="2373542"/>
              <a:ext cx="3498440" cy="2355774"/>
            </a:xfrm>
            <a:prstGeom prst="rect">
              <a:avLst/>
            </a:prstGeom>
            <a:noFill/>
            <a:ln w="9525">
              <a:noFill/>
              <a:miter lim="800000"/>
              <a:headEnd/>
              <a:tailEnd/>
            </a:ln>
          </p:spPr>
        </p:pic>
        <p:sp>
          <p:nvSpPr>
            <p:cNvPr id="16" name="Text Box 5"/>
            <p:cNvSpPr txBox="1">
              <a:spLocks noChangeArrowheads="1"/>
            </p:cNvSpPr>
            <p:nvPr/>
          </p:nvSpPr>
          <p:spPr bwMode="auto">
            <a:xfrm>
              <a:off x="653801" y="2953914"/>
              <a:ext cx="1216777" cy="287356"/>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dirty="0" smtClean="0">
                  <a:latin typeface="Arial" pitchFamily="34" charset="0"/>
                </a:rPr>
                <a:t>SPS Pb-Pb</a:t>
              </a:r>
              <a:endParaRPr lang="en-US" dirty="0">
                <a:latin typeface="Symbol" pitchFamily="18" charset="2"/>
              </a:endParaRPr>
            </a:p>
          </p:txBody>
        </p:sp>
      </p:grpSp>
      <p:sp>
        <p:nvSpPr>
          <p:cNvPr id="17" name="Text Box 16"/>
          <p:cNvSpPr txBox="1">
            <a:spLocks noChangeArrowheads="1"/>
          </p:cNvSpPr>
          <p:nvPr/>
        </p:nvSpPr>
        <p:spPr bwMode="auto">
          <a:xfrm>
            <a:off x="3371162" y="3476485"/>
            <a:ext cx="5772838" cy="702373"/>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a:buClr>
                <a:srgbClr val="FC0128"/>
              </a:buClr>
            </a:pPr>
            <a:r>
              <a:rPr lang="en-US" sz="2000" b="1" dirty="0" err="1" smtClean="0">
                <a:solidFill>
                  <a:srgbClr val="000000"/>
                </a:solidFill>
                <a:latin typeface="Arial" pitchFamily="34" charset="0"/>
              </a:rPr>
              <a:t>T</a:t>
            </a:r>
            <a:r>
              <a:rPr lang="en-US" sz="2000" b="1" baseline="-25000" dirty="0" err="1" smtClean="0">
                <a:solidFill>
                  <a:srgbClr val="000000"/>
                </a:solidFill>
                <a:latin typeface="Arial" pitchFamily="34" charset="0"/>
              </a:rPr>
              <a:t>ch</a:t>
            </a:r>
            <a:r>
              <a:rPr lang="en-US" sz="2000" b="1" dirty="0" smtClean="0">
                <a:solidFill>
                  <a:srgbClr val="000000"/>
                </a:solidFill>
                <a:latin typeface="Arial" pitchFamily="34" charset="0"/>
              </a:rPr>
              <a:t>:</a:t>
            </a:r>
            <a:r>
              <a:rPr lang="en-US" sz="2000" b="1" dirty="0" smtClean="0">
                <a:solidFill>
                  <a:srgbClr val="FF0000"/>
                </a:solidFill>
                <a:latin typeface="Arial" pitchFamily="34" charset="0"/>
              </a:rPr>
              <a:t> 160-170 </a:t>
            </a:r>
            <a:r>
              <a:rPr lang="en-US" sz="2000" b="1" dirty="0" err="1" smtClean="0">
                <a:solidFill>
                  <a:srgbClr val="FF0000"/>
                </a:solidFill>
                <a:latin typeface="Arial" pitchFamily="34" charset="0"/>
              </a:rPr>
              <a:t>MeV</a:t>
            </a:r>
            <a:r>
              <a:rPr lang="en-US" sz="2000" b="1" dirty="0" smtClean="0">
                <a:solidFill>
                  <a:srgbClr val="FC0128"/>
                </a:solidFill>
                <a:latin typeface="Arial" pitchFamily="34" charset="0"/>
              </a:rPr>
              <a:t>      </a:t>
            </a:r>
            <a:r>
              <a:rPr lang="en-US" sz="2000" b="1" dirty="0" err="1" smtClean="0">
                <a:solidFill>
                  <a:srgbClr val="000000"/>
                </a:solidFill>
                <a:latin typeface="Symbol" pitchFamily="18" charset="2"/>
              </a:rPr>
              <a:t>g</a:t>
            </a:r>
            <a:r>
              <a:rPr lang="en-US" sz="2000" b="1" baseline="-25000" dirty="0" err="1" smtClean="0">
                <a:solidFill>
                  <a:srgbClr val="000000"/>
                </a:solidFill>
                <a:latin typeface="Arial" pitchFamily="34" charset="0"/>
              </a:rPr>
              <a:t>s</a:t>
            </a:r>
            <a:r>
              <a:rPr lang="en-US" sz="2000" b="1" dirty="0" smtClean="0">
                <a:solidFill>
                  <a:srgbClr val="FF0000"/>
                </a:solidFill>
                <a:latin typeface="Arial" pitchFamily="34" charset="0"/>
              </a:rPr>
              <a:t> :  0.9-1 (AA), </a:t>
            </a:r>
            <a:r>
              <a:rPr lang="en-US" sz="2000" b="1" dirty="0" smtClean="0">
                <a:solidFill>
                  <a:srgbClr val="0066FF"/>
                </a:solidFill>
                <a:latin typeface="Arial" pitchFamily="34" charset="0"/>
              </a:rPr>
              <a:t>0.5-0.6 (pp)</a:t>
            </a:r>
          </a:p>
          <a:p>
            <a:pPr>
              <a:buClr>
                <a:srgbClr val="FC0128"/>
              </a:buClr>
            </a:pPr>
            <a:r>
              <a:rPr lang="en-US" b="1" dirty="0" smtClean="0">
                <a:solidFill>
                  <a:srgbClr val="0066FF"/>
                </a:solidFill>
                <a:latin typeface="Arial" pitchFamily="34" charset="0"/>
              </a:rPr>
              <a:t>strangeness enhancement = QGP signal ?</a:t>
            </a:r>
            <a:endParaRPr lang="en-US" b="1" dirty="0">
              <a:solidFill>
                <a:srgbClr val="0066FF"/>
              </a:solidFill>
              <a:latin typeface="Arial" pitchFamily="34" charset="0"/>
            </a:endParaRPr>
          </a:p>
        </p:txBody>
      </p:sp>
      <p:sp>
        <p:nvSpPr>
          <p:cNvPr id="18" name="TextBox 17"/>
          <p:cNvSpPr txBox="1"/>
          <p:nvPr/>
        </p:nvSpPr>
        <p:spPr>
          <a:xfrm rot="16200000">
            <a:off x="-151771" y="5638528"/>
            <a:ext cx="617477" cy="313932"/>
          </a:xfrm>
          <a:prstGeom prst="rect">
            <a:avLst/>
          </a:prstGeom>
          <a:solidFill>
            <a:srgbClr val="FFFF00"/>
          </a:solidFill>
        </p:spPr>
        <p:txBody>
          <a:bodyPr wrap="none" rtlCol="0">
            <a:spAutoFit/>
          </a:bodyPr>
          <a:lstStyle/>
          <a:p>
            <a:pPr>
              <a:buClr>
                <a:srgbClr val="FC0128"/>
              </a:buClr>
            </a:pPr>
            <a:r>
              <a:rPr lang="en-US" sz="1600" dirty="0" smtClean="0">
                <a:latin typeface="Arial" pitchFamily="34" charset="0"/>
              </a:rPr>
              <a:t>Data</a:t>
            </a:r>
            <a:endParaRPr lang="en-US" sz="1600" baseline="-25000" dirty="0">
              <a:latin typeface="Arial" pitchFamily="34" charset="0"/>
            </a:endParaRPr>
          </a:p>
        </p:txBody>
      </p:sp>
      <p:sp>
        <p:nvSpPr>
          <p:cNvPr id="19" name="TextBox 18"/>
          <p:cNvSpPr txBox="1"/>
          <p:nvPr/>
        </p:nvSpPr>
        <p:spPr>
          <a:xfrm>
            <a:off x="1586745" y="6544068"/>
            <a:ext cx="742511" cy="313932"/>
          </a:xfrm>
          <a:prstGeom prst="rect">
            <a:avLst/>
          </a:prstGeom>
          <a:solidFill>
            <a:srgbClr val="FFFF00"/>
          </a:solidFill>
        </p:spPr>
        <p:txBody>
          <a:bodyPr wrap="none" rtlCol="0">
            <a:spAutoFit/>
          </a:bodyPr>
          <a:lstStyle/>
          <a:p>
            <a:pPr>
              <a:buClr>
                <a:srgbClr val="FC0128"/>
              </a:buClr>
            </a:pPr>
            <a:r>
              <a:rPr lang="en-US" sz="1600" dirty="0" smtClean="0">
                <a:latin typeface="Arial" pitchFamily="34" charset="0"/>
              </a:rPr>
              <a:t>Model</a:t>
            </a:r>
            <a:endParaRPr lang="en-US" sz="1600" baseline="-25000" dirty="0">
              <a:latin typeface="Arial" pitchFamily="34" charset="0"/>
            </a:endParaRPr>
          </a:p>
        </p:txBody>
      </p:sp>
      <p:sp>
        <p:nvSpPr>
          <p:cNvPr id="20" name="Text Box 5"/>
          <p:cNvSpPr txBox="1">
            <a:spLocks noChangeArrowheads="1"/>
          </p:cNvSpPr>
          <p:nvPr/>
        </p:nvSpPr>
        <p:spPr bwMode="auto">
          <a:xfrm>
            <a:off x="620264" y="3790744"/>
            <a:ext cx="2575323" cy="286874"/>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sz="1400" dirty="0" smtClean="0">
                <a:latin typeface="Arial" pitchFamily="34" charset="0"/>
              </a:rPr>
              <a:t>particles created per collision</a:t>
            </a:r>
            <a:endParaRPr lang="en-US" sz="1400" dirty="0">
              <a:latin typeface="Symbol" pitchFamily="18" charset="2"/>
            </a:endParaRPr>
          </a:p>
        </p:txBody>
      </p:sp>
      <p:sp>
        <p:nvSpPr>
          <p:cNvPr id="21" name="TextBox 20"/>
          <p:cNvSpPr txBox="1"/>
          <p:nvPr/>
        </p:nvSpPr>
        <p:spPr>
          <a:xfrm>
            <a:off x="3646542" y="1707615"/>
            <a:ext cx="5296642" cy="369332"/>
          </a:xfrm>
          <a:prstGeom prst="rect">
            <a:avLst/>
          </a:prstGeom>
          <a:noFill/>
        </p:spPr>
        <p:txBody>
          <a:bodyPr wrap="none" rtlCol="0">
            <a:spAutoFit/>
          </a:bodyPr>
          <a:lstStyle/>
          <a:p>
            <a:r>
              <a:rPr lang="en-US" sz="2000" dirty="0" smtClean="0">
                <a:solidFill>
                  <a:srgbClr val="FF00FF"/>
                </a:solidFill>
              </a:rPr>
              <a:t>accurate to ~10%</a:t>
            </a:r>
            <a:r>
              <a:rPr lang="en-US" sz="2000" dirty="0" smtClean="0"/>
              <a:t> </a:t>
            </a:r>
            <a:r>
              <a:rPr lang="en-US" sz="1600" dirty="0" smtClean="0">
                <a:solidFill>
                  <a:schemeClr val="tx1"/>
                </a:solidFill>
              </a:rPr>
              <a:t>(but no 'a priori' justification in pp)</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9" presetClass="exit" presetSubtype="0" fill="hold" nodeType="withEffect">
                                  <p:stCondLst>
                                    <p:cond delay="0"/>
                                  </p:stCondLst>
                                  <p:childTnLst>
                                    <p:animEffect transition="out" filter="dissolv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379641" y="1498292"/>
            <a:ext cx="6400802" cy="4450816"/>
            <a:chOff x="1537017" y="2954956"/>
            <a:chExt cx="5236258" cy="3686476"/>
          </a:xfrm>
        </p:grpSpPr>
        <p:pic>
          <p:nvPicPr>
            <p:cNvPr id="21" name="Picture 8" descr="phasestructure"/>
            <p:cNvPicPr>
              <a:picLocks noChangeAspect="1" noChangeArrowheads="1"/>
            </p:cNvPicPr>
            <p:nvPr/>
          </p:nvPicPr>
          <p:blipFill>
            <a:blip r:embed="rId2" cstate="screen"/>
            <a:srcRect t="2158"/>
            <a:stretch>
              <a:fillRect/>
            </a:stretch>
          </p:blipFill>
          <p:spPr bwMode="auto">
            <a:xfrm>
              <a:off x="1537017" y="2954956"/>
              <a:ext cx="5236258" cy="3686476"/>
            </a:xfrm>
            <a:prstGeom prst="rect">
              <a:avLst/>
            </a:prstGeom>
            <a:noFill/>
          </p:spPr>
        </p:pic>
        <p:grpSp>
          <p:nvGrpSpPr>
            <p:cNvPr id="26" name="Group 13"/>
            <p:cNvGrpSpPr/>
            <p:nvPr/>
          </p:nvGrpSpPr>
          <p:grpSpPr>
            <a:xfrm>
              <a:off x="2000604" y="3224464"/>
              <a:ext cx="1843185" cy="336884"/>
              <a:chOff x="1875475" y="2059807"/>
              <a:chExt cx="1843185" cy="336884"/>
            </a:xfrm>
          </p:grpSpPr>
          <p:sp>
            <p:nvSpPr>
              <p:cNvPr id="27" name="Rounded Rectangle 26"/>
              <p:cNvSpPr/>
              <p:nvPr/>
            </p:nvSpPr>
            <p:spPr bwMode="auto">
              <a:xfrm>
                <a:off x="1925052" y="2059807"/>
                <a:ext cx="1742173" cy="336884"/>
              </a:xfrm>
              <a:prstGeom prst="roundRect">
                <a:avLst>
                  <a:gd name="adj" fmla="val 50000"/>
                </a:avLst>
              </a:prstGeom>
              <a:solidFill>
                <a:srgbClr val="FFFF00"/>
              </a:solidFill>
              <a:ln w="28575" cap="flat" cmpd="sng" algn="ctr">
                <a:solidFill>
                  <a:schemeClr val="tx1"/>
                </a:solidFill>
                <a:prstDash val="solid"/>
                <a:round/>
                <a:headEnd type="none" w="med" len="med"/>
                <a:tailEnd type="none" w="med" len="med"/>
              </a:ln>
              <a:effectLst/>
            </p:spPr>
            <p:txBody>
              <a:bodyPr vert="horz" wrap="non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28" name="TextBox 27"/>
              <p:cNvSpPr txBox="1"/>
              <p:nvPr/>
            </p:nvSpPr>
            <p:spPr>
              <a:xfrm>
                <a:off x="1875475" y="2079056"/>
                <a:ext cx="1843185" cy="311908"/>
              </a:xfrm>
              <a:prstGeom prst="rect">
                <a:avLst/>
              </a:prstGeom>
              <a:noFill/>
            </p:spPr>
            <p:txBody>
              <a:bodyPr wrap="none" rtlCol="0">
                <a:spAutoFit/>
              </a:bodyPr>
              <a:lstStyle/>
              <a:p>
                <a:r>
                  <a:rPr lang="en-US" sz="1100" b="1" dirty="0" smtClean="0">
                    <a:solidFill>
                      <a:schemeClr val="tx1"/>
                    </a:solidFill>
                  </a:rPr>
                  <a:t>smooth cross-over</a:t>
                </a:r>
                <a:endParaRPr lang="en-US" sz="1100" b="1" dirty="0">
                  <a:solidFill>
                    <a:schemeClr val="tx1"/>
                  </a:solidFill>
                </a:endParaRPr>
              </a:p>
            </p:txBody>
          </p:sp>
        </p:grpSp>
      </p:grpSp>
      <p:sp>
        <p:nvSpPr>
          <p:cNvPr id="2" name="Title 1"/>
          <p:cNvSpPr>
            <a:spLocks noGrp="1"/>
          </p:cNvSpPr>
          <p:nvPr>
            <p:ph type="title"/>
          </p:nvPr>
        </p:nvSpPr>
        <p:spPr>
          <a:xfrm>
            <a:off x="1310755" y="46320"/>
            <a:ext cx="6674905" cy="591573"/>
          </a:xfrm>
        </p:spPr>
        <p:txBody>
          <a:bodyPr/>
          <a:lstStyle/>
          <a:p>
            <a:r>
              <a:rPr lang="en-US" dirty="0" smtClean="0"/>
              <a:t>Mapping the Phase Boundary</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dirty="0">
              <a:solidFill>
                <a:srgbClr val="919191"/>
              </a:solidFill>
            </a:endParaRPr>
          </a:p>
        </p:txBody>
      </p:sp>
      <p:sp>
        <p:nvSpPr>
          <p:cNvPr id="5" name="Slide Number Placeholder 4"/>
          <p:cNvSpPr>
            <a:spLocks noGrp="1"/>
          </p:cNvSpPr>
          <p:nvPr>
            <p:ph type="sldNum" sz="quarter" idx="11"/>
          </p:nvPr>
        </p:nvSpPr>
        <p:spPr/>
        <p:txBody>
          <a:bodyPr/>
          <a:lstStyle/>
          <a:p>
            <a:pPr>
              <a:defRPr/>
            </a:pPr>
            <a:fld id="{D927F1D3-1032-48FD-8C43-9F3006DCCF32}" type="slidenum">
              <a:rPr lang="en-US" smtClean="0">
                <a:solidFill>
                  <a:srgbClr val="000000"/>
                </a:solidFill>
              </a:rPr>
              <a:pPr>
                <a:defRPr/>
              </a:pPr>
              <a:t>21</a:t>
            </a:fld>
            <a:endParaRPr lang="en-US">
              <a:solidFill>
                <a:srgbClr val="000000"/>
              </a:solidFill>
            </a:endParaRPr>
          </a:p>
        </p:txBody>
      </p:sp>
      <p:grpSp>
        <p:nvGrpSpPr>
          <p:cNvPr id="25" name="Group 24"/>
          <p:cNvGrpSpPr/>
          <p:nvPr/>
        </p:nvGrpSpPr>
        <p:grpSpPr>
          <a:xfrm>
            <a:off x="1891614" y="967911"/>
            <a:ext cx="6958809" cy="5543496"/>
            <a:chOff x="1891614" y="967911"/>
            <a:chExt cx="6958809" cy="5543496"/>
          </a:xfrm>
        </p:grpSpPr>
        <p:pic>
          <p:nvPicPr>
            <p:cNvPr id="6" name="Picture 3"/>
            <p:cNvPicPr>
              <a:picLocks noChangeAspect="1" noChangeArrowheads="1"/>
            </p:cNvPicPr>
            <p:nvPr/>
          </p:nvPicPr>
          <p:blipFill>
            <a:blip r:embed="rId3" cstate="screen"/>
            <a:srcRect/>
            <a:stretch>
              <a:fillRect/>
            </a:stretch>
          </p:blipFill>
          <p:spPr bwMode="auto">
            <a:xfrm>
              <a:off x="1891614" y="967911"/>
              <a:ext cx="5632906" cy="5543496"/>
            </a:xfrm>
            <a:prstGeom prst="rect">
              <a:avLst/>
            </a:prstGeom>
            <a:noFill/>
            <a:ln w="9525">
              <a:noFill/>
              <a:miter lim="800000"/>
              <a:headEnd/>
              <a:tailEnd/>
            </a:ln>
          </p:spPr>
        </p:pic>
        <p:grpSp>
          <p:nvGrpSpPr>
            <p:cNvPr id="24" name="Group 23"/>
            <p:cNvGrpSpPr/>
            <p:nvPr/>
          </p:nvGrpSpPr>
          <p:grpSpPr>
            <a:xfrm>
              <a:off x="5012675" y="2324560"/>
              <a:ext cx="2119845" cy="341632"/>
              <a:chOff x="5012675" y="2324560"/>
              <a:chExt cx="2119845" cy="341632"/>
            </a:xfrm>
          </p:grpSpPr>
          <p:sp>
            <p:nvSpPr>
              <p:cNvPr id="15" name="TextBox 14"/>
              <p:cNvSpPr txBox="1"/>
              <p:nvPr/>
            </p:nvSpPr>
            <p:spPr>
              <a:xfrm>
                <a:off x="5413139" y="2324560"/>
                <a:ext cx="1719381" cy="341632"/>
              </a:xfrm>
              <a:prstGeom prst="rect">
                <a:avLst/>
              </a:prstGeom>
              <a:noFill/>
            </p:spPr>
            <p:txBody>
              <a:bodyPr wrap="none" rtlCol="0">
                <a:spAutoFit/>
              </a:bodyPr>
              <a:lstStyle/>
              <a:p>
                <a:r>
                  <a:rPr lang="en-US" dirty="0" smtClean="0"/>
                  <a:t>QGP boundary</a:t>
                </a:r>
                <a:endParaRPr lang="en-US" dirty="0"/>
              </a:p>
            </p:txBody>
          </p:sp>
          <p:cxnSp>
            <p:nvCxnSpPr>
              <p:cNvPr id="18" name="Straight Arrow Connector 17"/>
              <p:cNvCxnSpPr>
                <a:stCxn id="15" idx="1"/>
              </p:cNvCxnSpPr>
              <p:nvPr/>
            </p:nvCxnSpPr>
            <p:spPr bwMode="auto">
              <a:xfrm flipH="1">
                <a:off x="5012675" y="2495376"/>
                <a:ext cx="400464" cy="104605"/>
              </a:xfrm>
              <a:prstGeom prst="straightConnector1">
                <a:avLst/>
              </a:prstGeom>
              <a:noFill/>
              <a:ln w="28575" cap="flat" cmpd="sng" algn="ctr">
                <a:solidFill>
                  <a:srgbClr val="0066FF"/>
                </a:solidFill>
                <a:prstDash val="solid"/>
                <a:round/>
                <a:headEnd type="none" w="med" len="med"/>
                <a:tailEnd type="arrow"/>
              </a:ln>
              <a:effectLst/>
            </p:spPr>
          </p:cxnSp>
        </p:grpSp>
        <p:grpSp>
          <p:nvGrpSpPr>
            <p:cNvPr id="23" name="Group 22"/>
            <p:cNvGrpSpPr/>
            <p:nvPr/>
          </p:nvGrpSpPr>
          <p:grpSpPr>
            <a:xfrm>
              <a:off x="4913523" y="2818482"/>
              <a:ext cx="3936900" cy="1006429"/>
              <a:chOff x="4913523" y="2818482"/>
              <a:chExt cx="3936900" cy="1006429"/>
            </a:xfrm>
          </p:grpSpPr>
          <p:sp>
            <p:nvSpPr>
              <p:cNvPr id="16" name="TextBox 15"/>
              <p:cNvSpPr txBox="1"/>
              <p:nvPr/>
            </p:nvSpPr>
            <p:spPr>
              <a:xfrm>
                <a:off x="5850883" y="2818482"/>
                <a:ext cx="2999540" cy="1006429"/>
              </a:xfrm>
              <a:prstGeom prst="rect">
                <a:avLst/>
              </a:prstGeom>
              <a:solidFill>
                <a:srgbClr val="FFFF99"/>
              </a:solidFill>
            </p:spPr>
            <p:txBody>
              <a:bodyPr wrap="none" rtlCol="0">
                <a:spAutoFit/>
              </a:bodyPr>
              <a:lstStyle/>
              <a:p>
                <a:r>
                  <a:rPr lang="en-US" dirty="0" smtClean="0"/>
                  <a:t>measured </a:t>
                </a:r>
              </a:p>
              <a:p>
                <a:r>
                  <a:rPr lang="en-US" dirty="0" smtClean="0"/>
                  <a:t>'particle freeze-out' </a:t>
                </a:r>
              </a:p>
              <a:p>
                <a:r>
                  <a:rPr lang="en-US" dirty="0" smtClean="0"/>
                  <a:t>boundary (</a:t>
                </a:r>
                <a:r>
                  <a:rPr lang="en-US" dirty="0" smtClean="0">
                    <a:latin typeface="Symbol" pitchFamily="18" charset="2"/>
                  </a:rPr>
                  <a:t>e</a:t>
                </a:r>
                <a:r>
                  <a:rPr lang="en-US" dirty="0" smtClean="0"/>
                  <a:t> ≈ 0.5 GeV/fm</a:t>
                </a:r>
                <a:r>
                  <a:rPr lang="en-US" baseline="30000" dirty="0" smtClean="0"/>
                  <a:t>3</a:t>
                </a:r>
                <a:r>
                  <a:rPr lang="en-US" dirty="0" smtClean="0"/>
                  <a:t>)</a:t>
                </a:r>
              </a:p>
            </p:txBody>
          </p:sp>
          <p:cxnSp>
            <p:nvCxnSpPr>
              <p:cNvPr id="22" name="Straight Arrow Connector 21"/>
              <p:cNvCxnSpPr/>
              <p:nvPr/>
            </p:nvCxnSpPr>
            <p:spPr bwMode="auto">
              <a:xfrm flipH="1">
                <a:off x="4913523" y="3117773"/>
                <a:ext cx="892366" cy="110169"/>
              </a:xfrm>
              <a:prstGeom prst="straightConnector1">
                <a:avLst/>
              </a:prstGeom>
              <a:noFill/>
              <a:ln w="28575" cap="flat" cmpd="sng" algn="ctr">
                <a:solidFill>
                  <a:srgbClr val="FF0000"/>
                </a:solidFill>
                <a:prstDash val="solid"/>
                <a:round/>
                <a:headEnd type="none" w="med" len="med"/>
                <a:tailEnd type="arrow"/>
              </a:ln>
              <a:effectLst/>
            </p:spPr>
          </p:cxnSp>
        </p:grpSp>
      </p:grpSp>
    </p:spTree>
    <p:extLst>
      <p:ext uri="{BB962C8B-B14F-4D97-AF65-F5344CB8AC3E}">
        <p14:creationId xmlns:p14="http://schemas.microsoft.com/office/powerpoint/2010/main" val="16733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05556E-6 2.62549E-6 L -0.46909 0.30257 " pathEditMode="relative" rAng="0" ptsTypes="AA">
                                      <p:cBhvr>
                                        <p:cTn id="6" dur="500" fill="hold"/>
                                        <p:tgtEl>
                                          <p:spTgt spid="20"/>
                                        </p:tgtEl>
                                        <p:attrNameLst>
                                          <p:attrName>ppt_x</p:attrName>
                                          <p:attrName>ppt_y</p:attrName>
                                        </p:attrNameLst>
                                      </p:cBhvr>
                                      <p:rCtr x="-23500" y="15100"/>
                                    </p:animMotion>
                                  </p:childTnLst>
                                </p:cTn>
                              </p:par>
                              <p:par>
                                <p:cTn id="7" presetID="6" presetClass="emph" presetSubtype="0" fill="hold" nodeType="withEffect">
                                  <p:stCondLst>
                                    <p:cond delay="0"/>
                                  </p:stCondLst>
                                  <p:childTnLst>
                                    <p:animScale>
                                      <p:cBhvr>
                                        <p:cTn id="8" dur="500" fill="hold"/>
                                        <p:tgtEl>
                                          <p:spTgt spid="20"/>
                                        </p:tgtEl>
                                      </p:cBhvr>
                                      <p:by x="35000" y="35000"/>
                                    </p:animScale>
                                  </p:childTnLst>
                                </p:cTn>
                              </p:par>
                              <p:par>
                                <p:cTn id="9" presetID="9"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dissolv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21264"/>
            <a:ext cx="2656496" cy="2225225"/>
          </a:xfrm>
          <a:prstGeom prst="rect">
            <a:avLst/>
          </a:prstGeom>
          <a:solidFill>
            <a:srgbClr val="FFFF99"/>
          </a:solidFill>
        </p:spPr>
        <p:txBody>
          <a:bodyPr wrap="none" rtlCol="0">
            <a:spAutoFit/>
          </a:bodyPr>
          <a:lstStyle/>
          <a:p>
            <a:pPr algn="l"/>
            <a:r>
              <a:rPr lang="en-US" sz="1600" b="1" dirty="0" smtClean="0"/>
              <a:t>Strangeness is enhanced</a:t>
            </a:r>
          </a:p>
          <a:p>
            <a:pPr algn="l"/>
            <a:r>
              <a:rPr lang="en-US" sz="1600" b="1" dirty="0" smtClean="0">
                <a:solidFill>
                  <a:srgbClr val="FF00FF"/>
                </a:solidFill>
              </a:rPr>
              <a:t>  +30% (K), &gt; factor 3 (</a:t>
            </a:r>
            <a:r>
              <a:rPr lang="en-US" sz="1600" b="1" dirty="0" smtClean="0">
                <a:solidFill>
                  <a:srgbClr val="FF00FF"/>
                </a:solidFill>
                <a:latin typeface="Symbol" pitchFamily="18" charset="2"/>
              </a:rPr>
              <a:t>W</a:t>
            </a:r>
            <a:r>
              <a:rPr lang="en-US" sz="1600" b="1" dirty="0" smtClean="0">
                <a:solidFill>
                  <a:srgbClr val="FF00FF"/>
                </a:solidFill>
              </a:rPr>
              <a:t>)</a:t>
            </a:r>
          </a:p>
          <a:p>
            <a:pPr algn="l"/>
            <a:r>
              <a:rPr lang="en-US" sz="1600" b="1" dirty="0">
                <a:solidFill>
                  <a:srgbClr val="FF00FF"/>
                </a:solidFill>
              </a:rPr>
              <a:t> </a:t>
            </a:r>
            <a:r>
              <a:rPr lang="en-US" sz="1600" b="1" dirty="0" smtClean="0">
                <a:solidFill>
                  <a:srgbClr val="FF00FF"/>
                </a:solidFill>
              </a:rPr>
              <a:t> </a:t>
            </a:r>
            <a:r>
              <a:rPr lang="en-US" sz="1600" b="1" dirty="0" err="1" smtClean="0">
                <a:solidFill>
                  <a:srgbClr val="FF0000"/>
                </a:solidFill>
                <a:latin typeface="Symbol" pitchFamily="18" charset="2"/>
              </a:rPr>
              <a:t>g</a:t>
            </a:r>
            <a:r>
              <a:rPr lang="en-US" sz="1600" b="1" baseline="-25000" dirty="0" err="1" smtClean="0">
                <a:solidFill>
                  <a:srgbClr val="FF0000"/>
                </a:solidFill>
              </a:rPr>
              <a:t>s</a:t>
            </a:r>
            <a:r>
              <a:rPr lang="en-US" sz="1600" b="1" dirty="0" smtClean="0">
                <a:solidFill>
                  <a:srgbClr val="FF0000"/>
                </a:solidFill>
              </a:rPr>
              <a:t> = 1</a:t>
            </a:r>
            <a:r>
              <a:rPr lang="en-US" sz="1600" b="1" dirty="0" smtClean="0">
                <a:solidFill>
                  <a:srgbClr val="FF00FF"/>
                </a:solidFill>
              </a:rPr>
              <a:t>,</a:t>
            </a:r>
            <a:r>
              <a:rPr lang="en-US" sz="1600" dirty="0" smtClean="0">
                <a:solidFill>
                  <a:srgbClr val="FF00FF"/>
                </a:solidFill>
              </a:rPr>
              <a:t> </a:t>
            </a:r>
            <a:r>
              <a:rPr lang="en-US" sz="1600" dirty="0" smtClean="0">
                <a:solidFill>
                  <a:schemeClr val="tx1"/>
                </a:solidFill>
              </a:rPr>
              <a:t>like thermal model</a:t>
            </a:r>
          </a:p>
          <a:p>
            <a:pPr algn="l"/>
            <a:r>
              <a:rPr lang="en-US" b="1" dirty="0" smtClean="0">
                <a:solidFill>
                  <a:srgbClr val="FF0000"/>
                </a:solidFill>
              </a:rPr>
              <a:t>p/</a:t>
            </a:r>
            <a:r>
              <a:rPr lang="en-US" b="1" dirty="0" smtClean="0">
                <a:solidFill>
                  <a:srgbClr val="FF0000"/>
                </a:solidFill>
                <a:latin typeface="Symbol" pitchFamily="18" charset="2"/>
              </a:rPr>
              <a:t>p</a:t>
            </a:r>
            <a:r>
              <a:rPr lang="en-US" b="1" dirty="0" smtClean="0">
                <a:solidFill>
                  <a:srgbClr val="FF0000"/>
                </a:solidFill>
              </a:rPr>
              <a:t> off by factor &gt; 1.5 </a:t>
            </a:r>
            <a:br>
              <a:rPr lang="en-US" b="1" dirty="0" smtClean="0">
                <a:solidFill>
                  <a:srgbClr val="FF0000"/>
                </a:solidFill>
              </a:rPr>
            </a:br>
            <a:r>
              <a:rPr lang="en-US" b="1" dirty="0" smtClean="0">
                <a:solidFill>
                  <a:srgbClr val="FF0000"/>
                </a:solidFill>
              </a:rPr>
              <a:t>from predictions !</a:t>
            </a:r>
          </a:p>
          <a:p>
            <a:pPr algn="l"/>
            <a:r>
              <a:rPr lang="en-US" sz="1600" dirty="0" smtClean="0">
                <a:solidFill>
                  <a:schemeClr val="tx1"/>
                </a:solidFill>
              </a:rPr>
              <a:t>suppressed, </a:t>
            </a:r>
            <a:br>
              <a:rPr lang="en-US" sz="1600" dirty="0" smtClean="0">
                <a:solidFill>
                  <a:schemeClr val="tx1"/>
                </a:solidFill>
              </a:rPr>
            </a:br>
            <a:r>
              <a:rPr lang="en-US" sz="1600" dirty="0" smtClean="0">
                <a:solidFill>
                  <a:schemeClr val="tx1"/>
                </a:solidFill>
              </a:rPr>
              <a:t>not enhanced, </a:t>
            </a:r>
            <a:br>
              <a:rPr lang="en-US" sz="1600" dirty="0" smtClean="0">
                <a:solidFill>
                  <a:schemeClr val="tx1"/>
                </a:solidFill>
              </a:rPr>
            </a:br>
            <a:r>
              <a:rPr lang="en-US" sz="1600" dirty="0" smtClean="0">
                <a:solidFill>
                  <a:schemeClr val="tx1"/>
                </a:solidFill>
              </a:rPr>
              <a:t>compared to pp</a:t>
            </a:r>
          </a:p>
        </p:txBody>
      </p:sp>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b="3870"/>
          <a:stretch/>
        </p:blipFill>
        <p:spPr bwMode="auto">
          <a:xfrm>
            <a:off x="2133910" y="2018131"/>
            <a:ext cx="7010090" cy="48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21256" y="46320"/>
            <a:ext cx="4853893" cy="591573"/>
          </a:xfrm>
        </p:spPr>
        <p:txBody>
          <a:bodyPr/>
          <a:lstStyle/>
          <a:p>
            <a:r>
              <a:rPr lang="en-US" dirty="0" smtClean="0"/>
              <a:t>Particle Ratios Pb-Pb</a:t>
            </a:r>
            <a:endParaRPr lang="en-US" dirty="0"/>
          </a:p>
        </p:txBody>
      </p:sp>
      <p:sp>
        <p:nvSpPr>
          <p:cNvPr id="3" name="Date Placeholder 2"/>
          <p:cNvSpPr>
            <a:spLocks noGrp="1"/>
          </p:cNvSpPr>
          <p:nvPr>
            <p:ph type="dt" sz="half" idx="10"/>
          </p:nvPr>
        </p:nvSpPr>
        <p:spPr>
          <a:xfrm>
            <a:off x="6935788" y="6643688"/>
            <a:ext cx="2208212" cy="214312"/>
          </a:xfrm>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CE8094DB-52B9-4D1F-A63C-1F18D98D7628}" type="slidenum">
              <a:rPr lang="en-US" smtClean="0">
                <a:solidFill>
                  <a:srgbClr val="000000"/>
                </a:solidFill>
              </a:rPr>
              <a:pPr>
                <a:defRPr/>
              </a:pPr>
              <a:t>22</a:t>
            </a:fld>
            <a:endParaRPr lang="en-US">
              <a:solidFill>
                <a:srgbClr val="000000"/>
              </a:solidFill>
            </a:endParaRPr>
          </a:p>
        </p:txBody>
      </p:sp>
      <p:grpSp>
        <p:nvGrpSpPr>
          <p:cNvPr id="16" name="Group 10"/>
          <p:cNvGrpSpPr>
            <a:grpSpLocks/>
          </p:cNvGrpSpPr>
          <p:nvPr/>
        </p:nvGrpSpPr>
        <p:grpSpPr bwMode="auto">
          <a:xfrm>
            <a:off x="946044" y="4412470"/>
            <a:ext cx="593725" cy="1438275"/>
            <a:chOff x="2264" y="1103"/>
            <a:chExt cx="374" cy="906"/>
          </a:xfrm>
        </p:grpSpPr>
        <p:pic>
          <p:nvPicPr>
            <p:cNvPr id="63" name="Picture 9" descr="ANd9GcSKWebf1asZ9Ykwot2h7lGlV5l2kCWwO2pjCqRe_8RFKrTyzwQ2"/>
            <p:cNvPicPr>
              <a:picLocks noChangeAspect="1" noChangeArrowheads="1"/>
            </p:cNvPicPr>
            <p:nvPr/>
          </p:nvPicPr>
          <p:blipFill>
            <a:blip r:embed="rId3" cstate="print"/>
            <a:srcRect/>
            <a:stretch>
              <a:fillRect/>
            </a:stretch>
          </p:blipFill>
          <p:spPr bwMode="auto">
            <a:xfrm>
              <a:off x="2264" y="1289"/>
              <a:ext cx="324" cy="720"/>
            </a:xfrm>
            <a:prstGeom prst="rect">
              <a:avLst/>
            </a:prstGeom>
            <a:noFill/>
          </p:spPr>
        </p:pic>
        <p:sp>
          <p:nvSpPr>
            <p:cNvPr id="64" name="Text Box 7"/>
            <p:cNvSpPr txBox="1">
              <a:spLocks noChangeArrowheads="1"/>
            </p:cNvSpPr>
            <p:nvPr/>
          </p:nvSpPr>
          <p:spPr bwMode="auto">
            <a:xfrm>
              <a:off x="2397" y="1103"/>
              <a:ext cx="241" cy="300"/>
            </a:xfrm>
            <a:prstGeom prst="rect">
              <a:avLst/>
            </a:prstGeom>
            <a:noFill/>
            <a:ln w="19050" algn="ctr">
              <a:noFill/>
              <a:miter lim="800000"/>
              <a:headEnd/>
              <a:tailEnd/>
            </a:ln>
            <a:effectLst/>
          </p:spPr>
          <p:txBody>
            <a:bodyPr lIns="92075" tIns="46038" rIns="92075" bIns="46038">
              <a:spAutoFit/>
            </a:bodyPr>
            <a:lstStyle/>
            <a:p>
              <a:pPr algn="ctr" eaLnBrk="0" fontAlgn="base" hangingPunct="0">
                <a:lnSpc>
                  <a:spcPct val="90000"/>
                </a:lnSpc>
                <a:spcBef>
                  <a:spcPct val="30000"/>
                </a:spcBef>
                <a:spcAft>
                  <a:spcPct val="0"/>
                </a:spcAft>
                <a:buClr>
                  <a:srgbClr val="FC0128"/>
                </a:buClr>
                <a:buFont typeface="Wingdings" pitchFamily="2" charset="2"/>
                <a:buNone/>
              </a:pPr>
              <a:r>
                <a:rPr lang="en-US" sz="2800" smtClean="0">
                  <a:solidFill>
                    <a:srgbClr val="FC0128"/>
                  </a:solidFill>
                </a:rPr>
                <a:t>?</a:t>
              </a:r>
            </a:p>
          </p:txBody>
        </p:sp>
      </p:grpSp>
      <p:sp>
        <p:nvSpPr>
          <p:cNvPr id="69" name="TextBox 68"/>
          <p:cNvSpPr txBox="1"/>
          <p:nvPr/>
        </p:nvSpPr>
        <p:spPr>
          <a:xfrm>
            <a:off x="4017887" y="647105"/>
            <a:ext cx="4830168" cy="904863"/>
          </a:xfrm>
          <a:prstGeom prst="rect">
            <a:avLst/>
          </a:prstGeom>
          <a:solidFill>
            <a:srgbClr val="FFFF99"/>
          </a:solidFill>
        </p:spPr>
        <p:txBody>
          <a:bodyPr wrap="none" rtlCol="0">
            <a:spAutoFit/>
          </a:bodyPr>
          <a:lstStyle/>
          <a:p>
            <a:pPr algn="l"/>
            <a:r>
              <a:rPr lang="en-US" sz="1600" b="1" dirty="0" smtClean="0"/>
              <a:t>very puzzling, indeed </a:t>
            </a:r>
            <a:r>
              <a:rPr lang="en-US" sz="1600" dirty="0" smtClean="0">
                <a:solidFill>
                  <a:schemeClr val="tx1"/>
                </a:solidFill>
              </a:rPr>
              <a:t>(safest prediction for LHC !)</a:t>
            </a:r>
          </a:p>
          <a:p>
            <a:pPr algn="l"/>
            <a:r>
              <a:rPr lang="en-US" sz="1600" dirty="0" smtClean="0">
                <a:solidFill>
                  <a:schemeClr val="tx1"/>
                </a:solidFill>
              </a:rPr>
              <a:t>- non-equilibrium freeze-out at LHC ??</a:t>
            </a:r>
          </a:p>
          <a:p>
            <a:pPr algn="l"/>
            <a:r>
              <a:rPr lang="en-US" sz="1600" dirty="0" smtClean="0">
                <a:solidFill>
                  <a:schemeClr val="tx1"/>
                </a:solidFill>
              </a:rPr>
              <a:t>- final state interactions -&gt; sequential freeze-out ??</a:t>
            </a:r>
          </a:p>
        </p:txBody>
      </p:sp>
      <p:sp>
        <p:nvSpPr>
          <p:cNvPr id="70" name="TextBox 69"/>
          <p:cNvSpPr txBox="1"/>
          <p:nvPr/>
        </p:nvSpPr>
        <p:spPr>
          <a:xfrm>
            <a:off x="6065902" y="5742717"/>
            <a:ext cx="1491434" cy="261218"/>
          </a:xfrm>
          <a:prstGeom prst="rect">
            <a:avLst/>
          </a:prstGeom>
          <a:noFill/>
        </p:spPr>
        <p:txBody>
          <a:bodyPr wrap="none" rtlCol="0">
            <a:spAutoFit/>
          </a:bodyPr>
          <a:lstStyle/>
          <a:p>
            <a:r>
              <a:rPr lang="en-US" dirty="0" smtClean="0">
                <a:solidFill>
                  <a:schemeClr val="tx1"/>
                </a:solidFill>
              </a:rPr>
              <a:t>(</a:t>
            </a:r>
            <a:r>
              <a:rPr lang="en-US" b="1" dirty="0" smtClean="0">
                <a:solidFill>
                  <a:schemeClr val="tx1"/>
                </a:solidFill>
              </a:rPr>
              <a:t>Prediction</a:t>
            </a:r>
            <a:r>
              <a:rPr lang="en-US" dirty="0" smtClean="0">
                <a:solidFill>
                  <a:schemeClr val="tx1"/>
                </a:solidFill>
              </a:rPr>
              <a:t>, no fit)</a:t>
            </a:r>
            <a:endParaRPr lang="en-US" dirty="0">
              <a:solidFill>
                <a:schemeClr val="tx1"/>
              </a:solidFill>
            </a:endParaRPr>
          </a:p>
        </p:txBody>
      </p:sp>
      <p:sp>
        <p:nvSpPr>
          <p:cNvPr id="71" name="Oval 70"/>
          <p:cNvSpPr/>
          <p:nvPr/>
        </p:nvSpPr>
        <p:spPr bwMode="auto">
          <a:xfrm>
            <a:off x="4411020" y="2892403"/>
            <a:ext cx="1755864" cy="552720"/>
          </a:xfrm>
          <a:prstGeom prst="ellipse">
            <a:avLst/>
          </a:prstGeom>
          <a:noFill/>
          <a:ln w="28575" cap="flat" cmpd="sng" algn="ctr">
            <a:solidFill>
              <a:schemeClr val="accent2">
                <a:lumMod val="75000"/>
              </a:schemeClr>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sp>
        <p:nvSpPr>
          <p:cNvPr id="65" name="Text Box 5"/>
          <p:cNvSpPr txBox="1">
            <a:spLocks noChangeArrowheads="1"/>
          </p:cNvSpPr>
          <p:nvPr/>
        </p:nvSpPr>
        <p:spPr bwMode="auto">
          <a:xfrm>
            <a:off x="3519122" y="2136467"/>
            <a:ext cx="585045"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dirty="0" smtClean="0">
                <a:latin typeface="Arial" pitchFamily="34" charset="0"/>
              </a:rPr>
              <a:t>K</a:t>
            </a:r>
            <a:r>
              <a:rPr lang="en-US" sz="1600" dirty="0" smtClean="0">
                <a:latin typeface="Arial" pitchFamily="34" charset="0"/>
              </a:rPr>
              <a:t>(</a:t>
            </a:r>
            <a:r>
              <a:rPr lang="en-US" sz="1600" dirty="0" smtClean="0">
                <a:solidFill>
                  <a:srgbClr val="FF0000"/>
                </a:solidFill>
                <a:latin typeface="Arial" pitchFamily="34" charset="0"/>
              </a:rPr>
              <a:t>s</a:t>
            </a:r>
            <a:r>
              <a:rPr lang="en-US" sz="1600" dirty="0" smtClean="0">
                <a:latin typeface="Arial" pitchFamily="34" charset="0"/>
              </a:rPr>
              <a:t>)</a:t>
            </a:r>
            <a:endParaRPr lang="en-US" sz="1600" dirty="0">
              <a:latin typeface="Symbol" pitchFamily="18" charset="2"/>
            </a:endParaRPr>
          </a:p>
        </p:txBody>
      </p:sp>
      <p:sp>
        <p:nvSpPr>
          <p:cNvPr id="72" name="Text Box 5"/>
          <p:cNvSpPr txBox="1">
            <a:spLocks noChangeArrowheads="1"/>
          </p:cNvSpPr>
          <p:nvPr/>
        </p:nvSpPr>
        <p:spPr bwMode="auto">
          <a:xfrm>
            <a:off x="6605342" y="3809060"/>
            <a:ext cx="720491"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dirty="0" smtClean="0">
                <a:latin typeface="Symbol" pitchFamily="18" charset="2"/>
              </a:rPr>
              <a:t>X</a:t>
            </a:r>
            <a:r>
              <a:rPr lang="en-US" sz="1600" dirty="0" smtClean="0">
                <a:latin typeface="Arial" pitchFamily="34" charset="0"/>
              </a:rPr>
              <a:t>(</a:t>
            </a:r>
            <a:r>
              <a:rPr lang="en-US" sz="1600" dirty="0" err="1" smtClean="0">
                <a:solidFill>
                  <a:srgbClr val="FF0000"/>
                </a:solidFill>
                <a:latin typeface="Arial" pitchFamily="34" charset="0"/>
              </a:rPr>
              <a:t>ss</a:t>
            </a:r>
            <a:r>
              <a:rPr lang="en-US" sz="1600" dirty="0" smtClean="0">
                <a:latin typeface="Arial" pitchFamily="34" charset="0"/>
              </a:rPr>
              <a:t>)</a:t>
            </a:r>
            <a:endParaRPr lang="en-US" sz="1600" dirty="0">
              <a:latin typeface="Symbol" pitchFamily="18" charset="2"/>
            </a:endParaRPr>
          </a:p>
        </p:txBody>
      </p:sp>
      <p:sp>
        <p:nvSpPr>
          <p:cNvPr id="73" name="Text Box 5"/>
          <p:cNvSpPr txBox="1">
            <a:spLocks noChangeArrowheads="1"/>
          </p:cNvSpPr>
          <p:nvPr/>
        </p:nvSpPr>
        <p:spPr bwMode="auto">
          <a:xfrm>
            <a:off x="7851760" y="4595470"/>
            <a:ext cx="896221"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buClr>
                <a:srgbClr val="FC0128"/>
              </a:buClr>
            </a:pPr>
            <a:r>
              <a:rPr lang="en-US" dirty="0" smtClean="0">
                <a:latin typeface="Symbol" pitchFamily="18" charset="2"/>
              </a:rPr>
              <a:t>W</a:t>
            </a:r>
            <a:r>
              <a:rPr lang="en-US" sz="1600" dirty="0" smtClean="0">
                <a:latin typeface="Arial" pitchFamily="34" charset="0"/>
              </a:rPr>
              <a:t>(</a:t>
            </a:r>
            <a:r>
              <a:rPr lang="en-US" sz="1600" dirty="0" err="1" smtClean="0">
                <a:solidFill>
                  <a:srgbClr val="FF0000"/>
                </a:solidFill>
                <a:latin typeface="Arial" pitchFamily="34" charset="0"/>
              </a:rPr>
              <a:t>sss</a:t>
            </a:r>
            <a:r>
              <a:rPr lang="en-US" sz="1600" dirty="0" smtClean="0">
                <a:latin typeface="Arial" pitchFamily="34" charset="0"/>
              </a:rPr>
              <a:t>)</a:t>
            </a:r>
            <a:endParaRPr lang="en-US" sz="1600" dirty="0">
              <a:latin typeface="Symbol" pitchFamily="18" charset="2"/>
            </a:endParaRPr>
          </a:p>
        </p:txBody>
      </p:sp>
      <p:grpSp>
        <p:nvGrpSpPr>
          <p:cNvPr id="31" name="Group 30"/>
          <p:cNvGrpSpPr/>
          <p:nvPr/>
        </p:nvGrpSpPr>
        <p:grpSpPr>
          <a:xfrm>
            <a:off x="3793202" y="2604977"/>
            <a:ext cx="4506669" cy="3241142"/>
            <a:chOff x="3793202" y="2604977"/>
            <a:chExt cx="4506669" cy="3241142"/>
          </a:xfrm>
        </p:grpSpPr>
        <p:cxnSp>
          <p:nvCxnSpPr>
            <p:cNvPr id="25" name="Straight Arrow Connector 24"/>
            <p:cNvCxnSpPr/>
            <p:nvPr/>
          </p:nvCxnSpPr>
          <p:spPr bwMode="auto">
            <a:xfrm flipV="1">
              <a:off x="3793202" y="2604977"/>
              <a:ext cx="0" cy="191386"/>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bwMode="auto">
            <a:xfrm flipV="1">
              <a:off x="6807769" y="4301678"/>
              <a:ext cx="0" cy="295752"/>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bwMode="auto">
            <a:xfrm flipV="1">
              <a:off x="8299871" y="5199321"/>
              <a:ext cx="0" cy="6467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cxnSp>
        <p:nvCxnSpPr>
          <p:cNvPr id="20" name="Straight Arrow Connector 19"/>
          <p:cNvCxnSpPr/>
          <p:nvPr/>
        </p:nvCxnSpPr>
        <p:spPr bwMode="auto">
          <a:xfrm>
            <a:off x="5210522" y="3040203"/>
            <a:ext cx="1558" cy="251637"/>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childTnLst>
                                </p:cTn>
                              </p:par>
                              <p:par>
                                <p:cTn id="24" presetID="42"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1000"/>
                                        <p:tgtEl>
                                          <p:spTgt spid="71"/>
                                        </p:tgtEl>
                                      </p:cBhvr>
                                    </p:animEffect>
                                    <p:anim calcmode="lin" valueType="num">
                                      <p:cBhvr>
                                        <p:cTn id="27" dur="1000" fill="hold"/>
                                        <p:tgtEl>
                                          <p:spTgt spid="71"/>
                                        </p:tgtEl>
                                        <p:attrNameLst>
                                          <p:attrName>ppt_x</p:attrName>
                                        </p:attrNameLst>
                                      </p:cBhvr>
                                      <p:tavLst>
                                        <p:tav tm="0">
                                          <p:val>
                                            <p:strVal val="#ppt_x"/>
                                          </p:val>
                                        </p:tav>
                                        <p:tav tm="100000">
                                          <p:val>
                                            <p:strVal val="#ppt_x"/>
                                          </p:val>
                                        </p:tav>
                                      </p:tavLst>
                                    </p:anim>
                                    <p:anim calcmode="lin" valueType="num">
                                      <p:cBhvr>
                                        <p:cTn id="28" dur="1000" fill="hold"/>
                                        <p:tgtEl>
                                          <p:spTgt spid="71"/>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53"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9" grpId="0" animBg="1"/>
      <p:bldP spid="7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2035BB-E18E-4B64-8F5E-FBDF76004D67}" type="slidenum">
              <a:rPr lang="en-US" smtClean="0">
                <a:solidFill>
                  <a:srgbClr val="919191"/>
                </a:solidFill>
              </a:rPr>
              <a:pPr>
                <a:defRPr/>
              </a:pPr>
              <a:t>23</a:t>
            </a:fld>
            <a:endParaRPr lang="en-US">
              <a:solidFill>
                <a:srgbClr val="919191"/>
              </a:solidFill>
            </a:endParaRPr>
          </a:p>
        </p:txBody>
      </p:sp>
      <p:pic>
        <p:nvPicPr>
          <p:cNvPr id="1371138"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4754" t="6290" r="4215" b="11411"/>
          <a:stretch/>
        </p:blipFill>
        <p:spPr bwMode="auto">
          <a:xfrm>
            <a:off x="100483" y="20101"/>
            <a:ext cx="9043517" cy="631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87265" y="6183969"/>
            <a:ext cx="6349815" cy="674031"/>
          </a:xfrm>
          <a:prstGeom prst="rect">
            <a:avLst/>
          </a:prstGeom>
          <a:solidFill>
            <a:srgbClr val="FFFF99"/>
          </a:solidFill>
        </p:spPr>
        <p:txBody>
          <a:bodyPr wrap="none" rtlCol="0">
            <a:spAutoFit/>
          </a:bodyPr>
          <a:lstStyle/>
          <a:p>
            <a:pPr>
              <a:buClr>
                <a:srgbClr val="FC0128"/>
              </a:buClr>
            </a:pPr>
            <a:r>
              <a:rPr lang="en-US" dirty="0" smtClean="0"/>
              <a:t>Abundance 'at freeze-out' is determined by the cross section</a:t>
            </a:r>
          </a:p>
          <a:p>
            <a:pPr>
              <a:buClr>
                <a:srgbClr val="FC0128"/>
              </a:buClr>
            </a:pPr>
            <a:r>
              <a:rPr lang="en-US" dirty="0" smtClean="0"/>
              <a:t>large </a:t>
            </a:r>
            <a:r>
              <a:rPr lang="en-US" dirty="0" smtClean="0">
                <a:latin typeface="Symbol" pitchFamily="18" charset="2"/>
              </a:rPr>
              <a:t>s</a:t>
            </a:r>
            <a:r>
              <a:rPr lang="en-US" dirty="0" smtClean="0"/>
              <a:t> =&gt; freeze-out at low T =&gt; smaller abundance</a:t>
            </a:r>
            <a:endParaRPr lang="en-GB" dirty="0"/>
          </a:p>
        </p:txBody>
      </p:sp>
    </p:spTree>
    <p:extLst>
      <p:ext uri="{BB962C8B-B14F-4D97-AF65-F5344CB8AC3E}">
        <p14:creationId xmlns:p14="http://schemas.microsoft.com/office/powerpoint/2010/main" val="2912698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537" y="46320"/>
            <a:ext cx="5623334" cy="591573"/>
          </a:xfrm>
        </p:spPr>
        <p:txBody>
          <a:bodyPr/>
          <a:lstStyle/>
          <a:p>
            <a:r>
              <a:rPr lang="en-US" dirty="0" err="1" smtClean="0"/>
              <a:t>Nucleo</a:t>
            </a:r>
            <a:r>
              <a:rPr lang="en-US" dirty="0" smtClean="0"/>
              <a:t>-synthesis at LHC</a:t>
            </a:r>
            <a:endParaRPr lang="en-US" dirty="0"/>
          </a:p>
        </p:txBody>
      </p:sp>
      <p:sp>
        <p:nvSpPr>
          <p:cNvPr id="3" name="Content Placeholder 2"/>
          <p:cNvSpPr>
            <a:spLocks noGrp="1"/>
          </p:cNvSpPr>
          <p:nvPr>
            <p:ph idx="1"/>
          </p:nvPr>
        </p:nvSpPr>
        <p:spPr>
          <a:xfrm>
            <a:off x="0" y="692150"/>
            <a:ext cx="9144000" cy="1180717"/>
          </a:xfrm>
        </p:spPr>
        <p:txBody>
          <a:bodyPr/>
          <a:lstStyle/>
          <a:p>
            <a:r>
              <a:rPr lang="en-US" dirty="0" smtClean="0"/>
              <a:t>Light Nuclei &amp; anti-Nuclei</a:t>
            </a:r>
          </a:p>
          <a:p>
            <a:pPr lvl="1"/>
            <a:r>
              <a:rPr lang="en-US" dirty="0" smtClean="0"/>
              <a:t> </a:t>
            </a:r>
            <a:r>
              <a:rPr lang="en-US" b="1" dirty="0" smtClean="0">
                <a:solidFill>
                  <a:srgbClr val="FF0000"/>
                </a:solidFill>
              </a:rPr>
              <a:t>anti-</a:t>
            </a:r>
            <a:r>
              <a:rPr lang="en-US" b="1" baseline="30000" dirty="0" smtClean="0">
                <a:solidFill>
                  <a:srgbClr val="FF0000"/>
                </a:solidFill>
              </a:rPr>
              <a:t>4</a:t>
            </a:r>
            <a:r>
              <a:rPr lang="en-US" b="1" dirty="0" smtClean="0">
                <a:solidFill>
                  <a:srgbClr val="FF0000"/>
                </a:solidFill>
              </a:rPr>
              <a:t>He</a:t>
            </a:r>
            <a:r>
              <a:rPr lang="en-US" dirty="0" smtClean="0"/>
              <a:t> is the heaviest anti-nucleus ever observed</a:t>
            </a:r>
          </a:p>
          <a:p>
            <a:pPr lvl="1"/>
            <a:r>
              <a:rPr lang="en-US" dirty="0" smtClean="0"/>
              <a:t> </a:t>
            </a:r>
            <a:r>
              <a:rPr lang="en-US" b="1" dirty="0" err="1" smtClean="0">
                <a:solidFill>
                  <a:srgbClr val="FF0000"/>
                </a:solidFill>
              </a:rPr>
              <a:t>Hypertriton</a:t>
            </a:r>
            <a:r>
              <a:rPr lang="en-US" b="1" dirty="0" smtClean="0">
                <a:solidFill>
                  <a:srgbClr val="FF0000"/>
                </a:solidFill>
              </a:rPr>
              <a:t>:</a:t>
            </a:r>
            <a:r>
              <a:rPr lang="en-US" dirty="0" smtClean="0"/>
              <a:t> one proton replaced by </a:t>
            </a:r>
            <a:r>
              <a:rPr lang="en-US" dirty="0" smtClean="0">
                <a:latin typeface="Symbol" pitchFamily="18" charset="2"/>
              </a:rPr>
              <a:t>L </a:t>
            </a:r>
            <a:r>
              <a:rPr lang="en-US" dirty="0" smtClean="0"/>
              <a:t>particle</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p>
            <a:pPr>
              <a:defRPr/>
            </a:pPr>
            <a:fld id="{D927F1D3-1032-48FD-8C43-9F3006DCCF32}" type="slidenum">
              <a:rPr lang="en-US" smtClean="0">
                <a:solidFill>
                  <a:srgbClr val="000000"/>
                </a:solidFill>
              </a:rPr>
              <a:pPr>
                <a:defRPr/>
              </a:pPr>
              <a:t>24</a:t>
            </a:fld>
            <a:endParaRPr lang="en-US">
              <a:solidFill>
                <a:srgbClr val="000000"/>
              </a:solidFill>
            </a:endParaRPr>
          </a:p>
        </p:txBody>
      </p:sp>
      <p:grpSp>
        <p:nvGrpSpPr>
          <p:cNvPr id="13" name="Group 12"/>
          <p:cNvGrpSpPr/>
          <p:nvPr/>
        </p:nvGrpSpPr>
        <p:grpSpPr>
          <a:xfrm>
            <a:off x="1473100" y="2126438"/>
            <a:ext cx="6403959" cy="4153286"/>
            <a:chOff x="1120561" y="2159488"/>
            <a:chExt cx="6403959" cy="4153286"/>
          </a:xfrm>
        </p:grpSpPr>
        <p:pic>
          <p:nvPicPr>
            <p:cNvPr id="6" name="Picture 8" descr="0">
              <a:hlinkClick r:id="rId2"/>
            </p:cNvPr>
            <p:cNvPicPr>
              <a:picLocks noChangeAspect="1" noChangeArrowheads="1"/>
            </p:cNvPicPr>
            <p:nvPr/>
          </p:nvPicPr>
          <p:blipFill>
            <a:blip r:embed="rId3" cstate="screen"/>
            <a:srcRect t="8280" r="8962" b="5694"/>
            <a:stretch>
              <a:fillRect/>
            </a:stretch>
          </p:blipFill>
          <p:spPr bwMode="auto">
            <a:xfrm>
              <a:off x="1509312" y="2159488"/>
              <a:ext cx="6015208" cy="4043010"/>
            </a:xfrm>
            <a:prstGeom prst="rect">
              <a:avLst/>
            </a:prstGeom>
            <a:noFill/>
          </p:spPr>
        </p:pic>
        <p:sp>
          <p:nvSpPr>
            <p:cNvPr id="7" name="TextBox 6"/>
            <p:cNvSpPr txBox="1"/>
            <p:nvPr/>
          </p:nvSpPr>
          <p:spPr>
            <a:xfrm>
              <a:off x="3317558" y="5971142"/>
              <a:ext cx="2274983" cy="341632"/>
            </a:xfrm>
            <a:prstGeom prst="rect">
              <a:avLst/>
            </a:prstGeom>
            <a:noFill/>
          </p:spPr>
          <p:txBody>
            <a:bodyPr wrap="none" rtlCol="0">
              <a:spAutoFit/>
            </a:bodyPr>
            <a:lstStyle/>
            <a:p>
              <a:r>
                <a:rPr lang="en-US" b="1" dirty="0" smtClean="0">
                  <a:solidFill>
                    <a:schemeClr val="tx1"/>
                  </a:solidFill>
                </a:rPr>
                <a:t>Momentum/Charge</a:t>
              </a:r>
              <a:endParaRPr lang="en-US" b="1" dirty="0">
                <a:solidFill>
                  <a:schemeClr val="tx1"/>
                </a:solidFill>
              </a:endParaRPr>
            </a:p>
          </p:txBody>
        </p:sp>
        <p:sp>
          <p:nvSpPr>
            <p:cNvPr id="8" name="TextBox 7"/>
            <p:cNvSpPr txBox="1"/>
            <p:nvPr/>
          </p:nvSpPr>
          <p:spPr>
            <a:xfrm rot="16200000">
              <a:off x="-378311" y="3898136"/>
              <a:ext cx="3339376" cy="341632"/>
            </a:xfrm>
            <a:prstGeom prst="rect">
              <a:avLst/>
            </a:prstGeom>
            <a:noFill/>
          </p:spPr>
          <p:txBody>
            <a:bodyPr wrap="none" rtlCol="0">
              <a:spAutoFit/>
            </a:bodyPr>
            <a:lstStyle/>
            <a:p>
              <a:r>
                <a:rPr lang="en-US" b="1" dirty="0" smtClean="0">
                  <a:solidFill>
                    <a:schemeClr val="tx1"/>
                  </a:solidFill>
                </a:rPr>
                <a:t>Energy Loss in Gas Detector</a:t>
              </a:r>
              <a:endParaRPr lang="en-US" b="1" dirty="0">
                <a:solidFill>
                  <a:schemeClr val="tx1"/>
                </a:solidFill>
              </a:endParaRPr>
            </a:p>
          </p:txBody>
        </p:sp>
        <p:sp>
          <p:nvSpPr>
            <p:cNvPr id="9" name="TextBox 8"/>
            <p:cNvSpPr txBox="1"/>
            <p:nvPr/>
          </p:nvSpPr>
          <p:spPr>
            <a:xfrm>
              <a:off x="5747777" y="4129489"/>
              <a:ext cx="1531188" cy="341632"/>
            </a:xfrm>
            <a:prstGeom prst="rect">
              <a:avLst/>
            </a:prstGeom>
            <a:noFill/>
          </p:spPr>
          <p:txBody>
            <a:bodyPr wrap="none" rtlCol="0">
              <a:spAutoFit/>
            </a:bodyPr>
            <a:lstStyle/>
            <a:p>
              <a:r>
                <a:rPr lang="en-US" b="1" dirty="0" smtClean="0">
                  <a:solidFill>
                    <a:schemeClr val="tx1"/>
                  </a:solidFill>
                </a:rPr>
                <a:t>Background</a:t>
              </a:r>
            </a:p>
          </p:txBody>
        </p:sp>
        <p:cxnSp>
          <p:nvCxnSpPr>
            <p:cNvPr id="11" name="Straight Arrow Connector 10"/>
            <p:cNvCxnSpPr/>
            <p:nvPr/>
          </p:nvCxnSpPr>
          <p:spPr bwMode="auto">
            <a:xfrm flipH="1">
              <a:off x="5530467" y="4373696"/>
              <a:ext cx="374574" cy="319490"/>
            </a:xfrm>
            <a:prstGeom prst="straightConnector1">
              <a:avLst/>
            </a:prstGeom>
            <a:noFill/>
            <a:ln w="28575" cap="flat" cmpd="sng" algn="ctr">
              <a:solidFill>
                <a:srgbClr val="0066FF"/>
              </a:solidFill>
              <a:prstDash val="solid"/>
              <a:round/>
              <a:headEnd type="none" w="med" len="med"/>
              <a:tailEnd type="arrow"/>
            </a:ln>
            <a:effectLst/>
          </p:spPr>
        </p:cxnSp>
      </p:grpSp>
      <p:grpSp>
        <p:nvGrpSpPr>
          <p:cNvPr id="14" name="Group 14"/>
          <p:cNvGrpSpPr>
            <a:grpSpLocks/>
          </p:cNvGrpSpPr>
          <p:nvPr/>
        </p:nvGrpSpPr>
        <p:grpSpPr bwMode="auto">
          <a:xfrm>
            <a:off x="2456760" y="2170323"/>
            <a:ext cx="6687239" cy="4224969"/>
            <a:chOff x="1303337" y="1790205"/>
            <a:chExt cx="7840663" cy="4892675"/>
          </a:xfrm>
        </p:grpSpPr>
        <p:pic>
          <p:nvPicPr>
            <p:cNvPr id="15" name="Picture 11" descr="NatashaPoster_LHCC_v6_cropped.pdf"/>
            <p:cNvPicPr>
              <a:picLocks noChangeAspect="1"/>
            </p:cNvPicPr>
            <p:nvPr/>
          </p:nvPicPr>
          <p:blipFill>
            <a:blip r:embed="rId4" cstate="screen"/>
            <a:srcRect/>
            <a:stretch>
              <a:fillRect/>
            </a:stretch>
          </p:blipFill>
          <p:spPr bwMode="auto">
            <a:xfrm>
              <a:off x="1303337" y="1790205"/>
              <a:ext cx="7840663" cy="4892675"/>
            </a:xfrm>
            <a:prstGeom prst="rect">
              <a:avLst/>
            </a:prstGeom>
            <a:noFill/>
            <a:ln w="9525">
              <a:noFill/>
              <a:miter lim="800000"/>
              <a:headEnd/>
              <a:tailEnd/>
            </a:ln>
          </p:spPr>
        </p:pic>
        <p:sp>
          <p:nvSpPr>
            <p:cNvPr id="16" name="Oval 10"/>
            <p:cNvSpPr>
              <a:spLocks noChangeArrowheads="1"/>
            </p:cNvSpPr>
            <p:nvPr/>
          </p:nvSpPr>
          <p:spPr bwMode="auto">
            <a:xfrm rot="2028085">
              <a:off x="3599570" y="4058050"/>
              <a:ext cx="1819393" cy="442351"/>
            </a:xfrm>
            <a:prstGeom prst="ellipse">
              <a:avLst/>
            </a:prstGeom>
            <a:solidFill>
              <a:srgbClr val="FFFF00">
                <a:alpha val="30980"/>
              </a:srgbClr>
            </a:solidFill>
            <a:ln w="19050" algn="ctr">
              <a:solidFill>
                <a:srgbClr val="FF0000"/>
              </a:solidFill>
              <a:round/>
              <a:headEnd/>
              <a:tailEnd/>
            </a:ln>
          </p:spPr>
          <p:txBody>
            <a:bodyPr lIns="92075" tIns="46038" rIns="92075" bIns="46038" anchor="ctr">
              <a:spAutoFit/>
            </a:bodyPr>
            <a:lstStyle/>
            <a:p>
              <a:endParaRPr lang="en-US" sz="1600"/>
            </a:p>
          </p:txBody>
        </p:sp>
        <p:grpSp>
          <p:nvGrpSpPr>
            <p:cNvPr id="17" name="Group 13"/>
            <p:cNvGrpSpPr>
              <a:grpSpLocks/>
            </p:cNvGrpSpPr>
            <p:nvPr/>
          </p:nvGrpSpPr>
          <p:grpSpPr bwMode="auto">
            <a:xfrm>
              <a:off x="7018688" y="2091769"/>
              <a:ext cx="2046842" cy="923330"/>
              <a:chOff x="7018688" y="2091769"/>
              <a:chExt cx="2046842" cy="923330"/>
            </a:xfrm>
          </p:grpSpPr>
          <p:sp>
            <p:nvSpPr>
              <p:cNvPr id="18" name="TextBox 17"/>
              <p:cNvSpPr txBox="1">
                <a:spLocks noChangeArrowheads="1"/>
              </p:cNvSpPr>
              <p:nvPr/>
            </p:nvSpPr>
            <p:spPr bwMode="auto">
              <a:xfrm>
                <a:off x="7018688" y="2091769"/>
                <a:ext cx="2046842" cy="923330"/>
              </a:xfrm>
              <a:prstGeom prst="rect">
                <a:avLst/>
              </a:prstGeom>
              <a:noFill/>
              <a:ln w="9525">
                <a:noFill/>
                <a:miter lim="800000"/>
                <a:headEnd/>
                <a:tailEnd/>
              </a:ln>
            </p:spPr>
            <p:txBody>
              <a:bodyPr wrap="none">
                <a:spAutoFit/>
              </a:bodyPr>
              <a:lstStyle/>
              <a:p>
                <a:r>
                  <a:rPr lang="en-US" b="1">
                    <a:solidFill>
                      <a:srgbClr val="FF0000"/>
                    </a:solidFill>
                    <a:latin typeface="Calibri" pitchFamily="34" charset="0"/>
                  </a:rPr>
                  <a:t>5 </a:t>
                </a:r>
                <a:r>
                  <a:rPr lang="en-US" b="1" baseline="30000">
                    <a:solidFill>
                      <a:srgbClr val="FF0000"/>
                    </a:solidFill>
                    <a:latin typeface="Calibri" pitchFamily="34" charset="0"/>
                  </a:rPr>
                  <a:t>4</a:t>
                </a:r>
                <a:r>
                  <a:rPr lang="en-US" b="1">
                    <a:solidFill>
                      <a:srgbClr val="FF0000"/>
                    </a:solidFill>
                    <a:latin typeface="Calibri" pitchFamily="34" charset="0"/>
                  </a:rPr>
                  <a:t>He candidates</a:t>
                </a:r>
              </a:p>
              <a:p>
                <a:r>
                  <a:rPr lang="en-US" b="1">
                    <a:solidFill>
                      <a:srgbClr val="FF0000"/>
                    </a:solidFill>
                    <a:latin typeface="Calibri" pitchFamily="34" charset="0"/>
                  </a:rPr>
                  <a:t>4 with TOF</a:t>
                </a:r>
              </a:p>
              <a:p>
                <a:r>
                  <a:rPr lang="en-US" b="1">
                    <a:solidFill>
                      <a:srgbClr val="FF0000"/>
                    </a:solidFill>
                    <a:latin typeface="Calibri" pitchFamily="34" charset="0"/>
                  </a:rPr>
                  <a:t>3 with correct mass</a:t>
                </a:r>
              </a:p>
            </p:txBody>
          </p:sp>
          <p:cxnSp>
            <p:nvCxnSpPr>
              <p:cNvPr id="19" name="Straight Connector 12"/>
              <p:cNvCxnSpPr>
                <a:cxnSpLocks noChangeShapeType="1"/>
              </p:cNvCxnSpPr>
              <p:nvPr/>
            </p:nvCxnSpPr>
            <p:spPr bwMode="auto">
              <a:xfrm>
                <a:off x="7243948" y="2137558"/>
                <a:ext cx="356260" cy="0"/>
              </a:xfrm>
              <a:prstGeom prst="line">
                <a:avLst/>
              </a:prstGeom>
              <a:noFill/>
              <a:ln w="19050" algn="ctr">
                <a:solidFill>
                  <a:srgbClr val="FF0000"/>
                </a:solidFill>
                <a:round/>
                <a:headEnd/>
                <a:tailEnd/>
              </a:ln>
            </p:spPr>
          </p:cxnSp>
        </p:grpSp>
      </p:grpSp>
      <p:pic>
        <p:nvPicPr>
          <p:cNvPr id="20" name="Picture 2"/>
          <p:cNvPicPr>
            <a:picLocks noChangeAspect="1" noChangeArrowheads="1"/>
          </p:cNvPicPr>
          <p:nvPr/>
        </p:nvPicPr>
        <p:blipFill>
          <a:blip r:embed="rId5" cstate="screen"/>
          <a:srcRect/>
          <a:stretch>
            <a:fillRect/>
          </a:stretch>
        </p:blipFill>
        <p:spPr bwMode="auto">
          <a:xfrm>
            <a:off x="7686675" y="654953"/>
            <a:ext cx="1457325" cy="1543050"/>
          </a:xfrm>
          <a:prstGeom prst="rect">
            <a:avLst/>
          </a:prstGeom>
          <a:noFill/>
          <a:ln w="9525">
            <a:noFill/>
            <a:miter lim="800000"/>
            <a:headEnd/>
            <a:tailEnd/>
          </a:ln>
        </p:spPr>
      </p:pic>
      <p:grpSp>
        <p:nvGrpSpPr>
          <p:cNvPr id="23" name="Group 22"/>
          <p:cNvGrpSpPr/>
          <p:nvPr/>
        </p:nvGrpSpPr>
        <p:grpSpPr>
          <a:xfrm>
            <a:off x="3876995" y="1970504"/>
            <a:ext cx="5267005" cy="4098276"/>
            <a:chOff x="3876995" y="2622014"/>
            <a:chExt cx="5267005" cy="4098276"/>
          </a:xfrm>
        </p:grpSpPr>
        <p:pic>
          <p:nvPicPr>
            <p:cNvPr id="21" name="Picture 6" descr="0">
              <a:hlinkClick r:id="rId6"/>
            </p:cNvPr>
            <p:cNvPicPr>
              <a:picLocks noChangeAspect="1" noChangeArrowheads="1"/>
            </p:cNvPicPr>
            <p:nvPr/>
          </p:nvPicPr>
          <p:blipFill>
            <a:blip r:embed="rId7" cstate="screen"/>
            <a:srcRect l="3148" t="7621" r="6855" b="6472"/>
            <a:stretch>
              <a:fillRect/>
            </a:stretch>
          </p:blipFill>
          <p:spPr bwMode="auto">
            <a:xfrm>
              <a:off x="3876995" y="2941504"/>
              <a:ext cx="5267005" cy="3778786"/>
            </a:xfrm>
            <a:prstGeom prst="rect">
              <a:avLst/>
            </a:prstGeom>
            <a:noFill/>
          </p:spPr>
        </p:pic>
        <p:sp>
          <p:nvSpPr>
            <p:cNvPr id="22" name="TextBox 21"/>
            <p:cNvSpPr txBox="1"/>
            <p:nvPr/>
          </p:nvSpPr>
          <p:spPr>
            <a:xfrm>
              <a:off x="5679438" y="2622014"/>
              <a:ext cx="1891865" cy="369332"/>
            </a:xfrm>
            <a:prstGeom prst="rect">
              <a:avLst/>
            </a:prstGeom>
            <a:solidFill>
              <a:schemeClr val="accent1">
                <a:lumMod val="60000"/>
                <a:lumOff val="40000"/>
                <a:alpha val="38000"/>
              </a:schemeClr>
            </a:solidFill>
          </p:spPr>
          <p:txBody>
            <a:bodyPr wrap="none" rtlCol="0">
              <a:spAutoFit/>
            </a:bodyPr>
            <a:lstStyle/>
            <a:p>
              <a:r>
                <a:rPr lang="en-US" sz="2000" baseline="30000" dirty="0" smtClean="0"/>
                <a:t>3</a:t>
              </a:r>
              <a:r>
                <a:rPr lang="en-US" sz="2000" baseline="-25000" dirty="0" smtClean="0">
                  <a:latin typeface="Symbol" pitchFamily="18" charset="2"/>
                </a:rPr>
                <a:t>L</a:t>
              </a:r>
              <a:r>
                <a:rPr lang="en-US" sz="2000" dirty="0" smtClean="0"/>
                <a:t>H → </a:t>
              </a:r>
              <a:r>
                <a:rPr lang="en-US" sz="2000" baseline="30000" dirty="0" smtClean="0"/>
                <a:t>3</a:t>
              </a:r>
              <a:r>
                <a:rPr lang="en-US" sz="2000" dirty="0" smtClean="0"/>
                <a:t>He + </a:t>
              </a:r>
              <a:r>
                <a:rPr lang="en-US" sz="2000" dirty="0" smtClean="0">
                  <a:latin typeface="Symbol" pitchFamily="18" charset="2"/>
                </a:rPr>
                <a:t>p</a:t>
              </a:r>
              <a:r>
                <a:rPr lang="en-US" sz="2000" baseline="30000" dirty="0" smtClean="0"/>
                <a:t>-</a:t>
              </a:r>
            </a:p>
          </p:txBody>
        </p:sp>
      </p:grpSp>
      <p:sp>
        <p:nvSpPr>
          <p:cNvPr id="24" name="Text Box 16"/>
          <p:cNvSpPr txBox="1">
            <a:spLocks noChangeArrowheads="1"/>
          </p:cNvSpPr>
          <p:nvPr/>
        </p:nvSpPr>
        <p:spPr bwMode="auto">
          <a:xfrm>
            <a:off x="0" y="6155627"/>
            <a:ext cx="6776185" cy="674673"/>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a:buClr>
                <a:srgbClr val="FC0128"/>
              </a:buClr>
            </a:pPr>
            <a:r>
              <a:rPr lang="en-US" dirty="0" smtClean="0">
                <a:latin typeface="Arial" pitchFamily="34" charset="0"/>
              </a:rPr>
              <a:t>In general, also nuclear abundances fit a common freeze-out </a:t>
            </a:r>
          </a:p>
          <a:p>
            <a:pPr>
              <a:buClr>
                <a:srgbClr val="FC0128"/>
              </a:buClr>
            </a:pPr>
            <a:r>
              <a:rPr lang="en-US" dirty="0" smtClean="0">
                <a:latin typeface="Arial" pitchFamily="34" charset="0"/>
              </a:rPr>
              <a:t>(T ~ 170 </a:t>
            </a:r>
            <a:r>
              <a:rPr lang="en-US" dirty="0" err="1" smtClean="0">
                <a:latin typeface="Arial" pitchFamily="34" charset="0"/>
              </a:rPr>
              <a:t>MeV</a:t>
            </a:r>
            <a:r>
              <a:rPr lang="en-US" dirty="0" smtClean="0">
                <a:latin typeface="Arial" pitchFamily="34" charset="0"/>
              </a:rPr>
              <a:t>) with </a:t>
            </a:r>
            <a:r>
              <a:rPr lang="en-US" dirty="0" smtClean="0">
                <a:latin typeface="Symbol" pitchFamily="18" charset="2"/>
              </a:rPr>
              <a:t>p</a:t>
            </a:r>
            <a:r>
              <a:rPr lang="en-US" dirty="0" smtClean="0">
                <a:latin typeface="Arial" pitchFamily="34" charset="0"/>
              </a:rPr>
              <a:t>/K/p</a:t>
            </a:r>
            <a:r>
              <a:rPr lang="en-US" b="1" dirty="0" smtClean="0">
                <a:solidFill>
                  <a:srgbClr val="000000"/>
                </a:solidFill>
                <a:latin typeface="Arial" pitchFamily="34" charset="0"/>
              </a:rPr>
              <a:t>, ..   </a:t>
            </a:r>
            <a:r>
              <a:rPr lang="en-US" b="1" dirty="0" err="1" smtClean="0">
                <a:solidFill>
                  <a:srgbClr val="FF0000"/>
                </a:solidFill>
                <a:latin typeface="Arial" pitchFamily="34" charset="0"/>
              </a:rPr>
              <a:t>tbc</a:t>
            </a:r>
            <a:r>
              <a:rPr lang="en-US" b="1" dirty="0" smtClean="0">
                <a:solidFill>
                  <a:srgbClr val="FF0000"/>
                </a:solidFill>
                <a:latin typeface="Arial" pitchFamily="34" charset="0"/>
              </a:rPr>
              <a:t> at LHC</a:t>
            </a:r>
            <a:endParaRPr lang="en-US" b="1" dirty="0">
              <a:solidFill>
                <a:srgbClr val="FF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2222E-6 -1.48148E-6 L -0.33784 0.1257 " pathEditMode="relative" rAng="0" ptsTypes="AA">
                                      <p:cBhvr>
                                        <p:cTn id="6" dur="500" fill="hold"/>
                                        <p:tgtEl>
                                          <p:spTgt spid="13"/>
                                        </p:tgtEl>
                                        <p:attrNameLst>
                                          <p:attrName>ppt_x</p:attrName>
                                          <p:attrName>ppt_y</p:attrName>
                                        </p:attrNameLst>
                                      </p:cBhvr>
                                      <p:rCtr x="-16900" y="6300"/>
                                    </p:animMotion>
                                  </p:childTnLst>
                                </p:cTn>
                              </p:par>
                              <p:par>
                                <p:cTn id="7" presetID="6" presetClass="emph" presetSubtype="0" fill="hold" nodeType="withEffect">
                                  <p:stCondLst>
                                    <p:cond delay="0"/>
                                  </p:stCondLst>
                                  <p:childTnLst>
                                    <p:animScale>
                                      <p:cBhvr>
                                        <p:cTn id="8" dur="500" fill="hold"/>
                                        <p:tgtEl>
                                          <p:spTgt spid="13"/>
                                        </p:tgtEl>
                                      </p:cBhvr>
                                      <p:by x="60000" y="60000"/>
                                    </p:animScale>
                                  </p:childTnLst>
                                </p:cTn>
                              </p:par>
                              <p:par>
                                <p:cTn id="9" presetID="9"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500" fill="hold"/>
                                        <p:tgtEl>
                                          <p:spTgt spid="14"/>
                                        </p:tgtEl>
                                      </p:cBhvr>
                                      <p:by x="50000" y="50000"/>
                                    </p:animScale>
                                  </p:childTnLst>
                                </p:cTn>
                              </p:par>
                              <p:par>
                                <p:cTn id="16" presetID="49" presetClass="path" presetSubtype="0" accel="50000" decel="50000" fill="hold" nodeType="withEffect">
                                  <p:stCondLst>
                                    <p:cond delay="0"/>
                                  </p:stCondLst>
                                  <p:childTnLst>
                                    <p:animMotion origin="layout" path="M 5E-6 2.96296E-6 L -0.41823 -0.21181 " pathEditMode="relative" rAng="0" ptsTypes="AA">
                                      <p:cBhvr>
                                        <p:cTn id="17" dur="500" fill="hold"/>
                                        <p:tgtEl>
                                          <p:spTgt spid="14"/>
                                        </p:tgtEl>
                                        <p:attrNameLst>
                                          <p:attrName>ppt_x</p:attrName>
                                          <p:attrName>ppt_y</p:attrName>
                                        </p:attrNameLst>
                                      </p:cBhvr>
                                      <p:rCtr x="-20900" y="-10600"/>
                                    </p:animMotion>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p:cNvPicPr>
            <a:picLocks noChangeAspect="1"/>
          </p:cNvPicPr>
          <p:nvPr/>
        </p:nvPicPr>
        <p:blipFill>
          <a:blip r:embed="rId3" cstate="screen"/>
          <a:srcRect/>
          <a:stretch>
            <a:fillRect/>
          </a:stretch>
        </p:blipFill>
        <p:spPr bwMode="auto">
          <a:xfrm>
            <a:off x="609600" y="2562225"/>
            <a:ext cx="3017838" cy="3135313"/>
          </a:xfrm>
          <a:prstGeom prst="rect">
            <a:avLst/>
          </a:prstGeom>
          <a:noFill/>
          <a:ln w="9525">
            <a:noFill/>
            <a:miter lim="800000"/>
            <a:headEnd/>
            <a:tailEnd/>
          </a:ln>
        </p:spPr>
      </p:pic>
      <p:pic>
        <p:nvPicPr>
          <p:cNvPr id="37890" name="Picture 8"/>
          <p:cNvPicPr>
            <a:picLocks noChangeAspect="1" noChangeArrowheads="1"/>
          </p:cNvPicPr>
          <p:nvPr/>
        </p:nvPicPr>
        <p:blipFill>
          <a:blip r:embed="rId4" cstate="screen"/>
          <a:srcRect/>
          <a:stretch>
            <a:fillRect/>
          </a:stretch>
        </p:blipFill>
        <p:spPr bwMode="auto">
          <a:xfrm>
            <a:off x="4567238" y="2613025"/>
            <a:ext cx="3949700" cy="2965450"/>
          </a:xfrm>
          <a:prstGeom prst="rect">
            <a:avLst/>
          </a:prstGeom>
          <a:noFill/>
          <a:ln w="9525">
            <a:noFill/>
            <a:miter lim="800000"/>
            <a:headEnd/>
            <a:tailEnd/>
          </a:ln>
        </p:spPr>
      </p:pic>
      <p:sp>
        <p:nvSpPr>
          <p:cNvPr id="37891" name="Text Placeholder 2"/>
          <p:cNvSpPr txBox="1">
            <a:spLocks/>
          </p:cNvSpPr>
          <p:nvPr/>
        </p:nvSpPr>
        <p:spPr bwMode="auto">
          <a:xfrm>
            <a:off x="12700" y="120650"/>
            <a:ext cx="4040188" cy="639763"/>
          </a:xfrm>
          <a:prstGeom prst="rect">
            <a:avLst/>
          </a:prstGeom>
          <a:noFill/>
          <a:ln w="9525">
            <a:noFill/>
            <a:miter lim="800000"/>
            <a:headEnd/>
            <a:tailEnd/>
          </a:ln>
        </p:spPr>
        <p:txBody>
          <a:bodyPr anchor="b"/>
          <a:lstStyle/>
          <a:p>
            <a:pPr algn="l"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37892" name="Text Placeholder 4"/>
          <p:cNvSpPr txBox="1">
            <a:spLocks/>
          </p:cNvSpPr>
          <p:nvPr/>
        </p:nvSpPr>
        <p:spPr bwMode="auto">
          <a:xfrm>
            <a:off x="5089525" y="120650"/>
            <a:ext cx="4041775" cy="639763"/>
          </a:xfrm>
          <a:prstGeom prst="rect">
            <a:avLst/>
          </a:prstGeom>
          <a:noFill/>
          <a:ln w="9525">
            <a:noFill/>
            <a:miter lim="800000"/>
            <a:headEnd/>
            <a:tailEnd/>
          </a:ln>
        </p:spPr>
        <p:txBody>
          <a:bodyPr anchor="b"/>
          <a:lstStyle/>
          <a:p>
            <a:pPr algn="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sp>
        <p:nvSpPr>
          <p:cNvPr id="2" name="Content Placeholder 1"/>
          <p:cNvSpPr>
            <a:spLocks noGrp="1"/>
          </p:cNvSpPr>
          <p:nvPr>
            <p:ph sz="quarter" idx="13"/>
          </p:nvPr>
        </p:nvSpPr>
        <p:spPr>
          <a:xfrm>
            <a:off x="609600" y="1173163"/>
            <a:ext cx="3733800" cy="4608512"/>
          </a:xfrm>
        </p:spPr>
        <p:txBody>
          <a:bodyPr/>
          <a:lstStyle/>
          <a:p>
            <a:pPr fontAlgn="auto">
              <a:buFont typeface="Arial" pitchFamily="34" charset="0"/>
              <a:buChar char="•"/>
              <a:defRPr/>
            </a:pPr>
            <a:r>
              <a:rPr lang="en-US" dirty="0" smtClean="0"/>
              <a:t>Primordial </a:t>
            </a:r>
            <a:r>
              <a:rPr lang="en-US" dirty="0" err="1" smtClean="0"/>
              <a:t>nucleosynthesis</a:t>
            </a:r>
            <a:r>
              <a:rPr lang="en-US" dirty="0" smtClean="0"/>
              <a:t> (H, He, Li)</a:t>
            </a:r>
          </a:p>
          <a:p>
            <a:pPr lvl="1" fontAlgn="auto">
              <a:buFont typeface="Arial" pitchFamily="34" charset="0"/>
              <a:buChar char="•"/>
              <a:defRPr/>
            </a:pPr>
            <a:r>
              <a:rPr lang="en-US" dirty="0" smtClean="0"/>
              <a:t>Thermodynamics at τ ∼ 100 s </a:t>
            </a:r>
          </a:p>
          <a:p>
            <a:pPr fontAlgn="auto">
              <a:buFont typeface="Arial" pitchFamily="34" charset="0"/>
              <a:buChar char="•"/>
              <a:defRPr/>
            </a:pPr>
            <a:r>
              <a:rPr lang="en-US" dirty="0" smtClean="0"/>
              <a:t>Expansion (galaxies)</a:t>
            </a:r>
          </a:p>
          <a:p>
            <a:pPr lvl="1" fontAlgn="auto">
              <a:buFont typeface="Arial" pitchFamily="34" charset="0"/>
              <a:buChar char="•"/>
              <a:defRPr/>
            </a:pPr>
            <a:r>
              <a:rPr lang="en-US" dirty="0" smtClean="0"/>
              <a:t>Hubble flow	</a:t>
            </a:r>
            <a:endParaRPr lang="en-US" dirty="0"/>
          </a:p>
        </p:txBody>
      </p:sp>
      <p:sp>
        <p:nvSpPr>
          <p:cNvPr id="3" name="Content Placeholder 2"/>
          <p:cNvSpPr>
            <a:spLocks noGrp="1"/>
          </p:cNvSpPr>
          <p:nvPr>
            <p:ph sz="quarter" idx="14"/>
          </p:nvPr>
        </p:nvSpPr>
        <p:spPr>
          <a:xfrm>
            <a:off x="4800600" y="1173163"/>
            <a:ext cx="3733800" cy="4608512"/>
          </a:xfrm>
        </p:spPr>
        <p:txBody>
          <a:bodyPr/>
          <a:lstStyle/>
          <a:p>
            <a:pPr fontAlgn="auto">
              <a:buFont typeface="Arial" pitchFamily="34" charset="0"/>
              <a:buChar char="•"/>
              <a:defRPr/>
            </a:pPr>
            <a:r>
              <a:rPr lang="en-US" dirty="0" err="1" smtClean="0"/>
              <a:t>Hadrochemistry</a:t>
            </a:r>
            <a:r>
              <a:rPr lang="en-US" dirty="0" smtClean="0"/>
              <a:t> (π, K, p ratios)</a:t>
            </a:r>
          </a:p>
          <a:p>
            <a:pPr lvl="1" fontAlgn="auto">
              <a:buFont typeface="Arial" pitchFamily="34" charset="0"/>
              <a:buChar char="•"/>
              <a:defRPr/>
            </a:pPr>
            <a:r>
              <a:rPr lang="en-US" dirty="0" smtClean="0"/>
              <a:t>Thermodynamics at τ ∼ 10</a:t>
            </a:r>
            <a:r>
              <a:rPr lang="en-US" baseline="30000" dirty="0" smtClean="0"/>
              <a:t>-23</a:t>
            </a:r>
            <a:r>
              <a:rPr lang="en-US" dirty="0" smtClean="0"/>
              <a:t> s</a:t>
            </a:r>
          </a:p>
          <a:p>
            <a:pPr fontAlgn="auto">
              <a:buFont typeface="Arial" pitchFamily="34" charset="0"/>
              <a:buChar char="•"/>
              <a:defRPr/>
            </a:pPr>
            <a:r>
              <a:rPr lang="en-US" dirty="0" smtClean="0"/>
              <a:t>Expansion (hadrons)</a:t>
            </a:r>
          </a:p>
          <a:p>
            <a:pPr lvl="1" fontAlgn="auto">
              <a:buFont typeface="Arial" pitchFamily="34" charset="0"/>
              <a:buChar char="•"/>
              <a:defRPr/>
            </a:pPr>
            <a:r>
              <a:rPr lang="en-US" dirty="0" smtClean="0"/>
              <a:t>Particles flow</a:t>
            </a:r>
            <a:endParaRPr lang="en-US" dirty="0"/>
          </a:p>
        </p:txBody>
      </p:sp>
      <p:sp>
        <p:nvSpPr>
          <p:cNvPr id="6" name="Slide Number Placeholder 5"/>
          <p:cNvSpPr>
            <a:spLocks noGrp="1"/>
          </p:cNvSpPr>
          <p:nvPr>
            <p:ph type="sldNum" sz="quarter" idx="17"/>
          </p:nvPr>
        </p:nvSpPr>
        <p:spPr/>
        <p:txBody>
          <a:bodyPr/>
          <a:lstStyle/>
          <a:p>
            <a:pPr>
              <a:defRPr/>
            </a:pPr>
            <a:fld id="{3AFC8371-37AF-48AD-A345-8944901CC8DB}" type="slidenum">
              <a:rPr lang="en-US">
                <a:solidFill>
                  <a:srgbClr val="FFFFFF">
                    <a:lumMod val="65000"/>
                  </a:srgbClr>
                </a:solidFill>
              </a:rPr>
              <a:pPr>
                <a:defRPr/>
              </a:pPr>
              <a:t>25</a:t>
            </a:fld>
            <a:endParaRPr lang="en-US">
              <a:solidFill>
                <a:srgbClr val="FFFFFF">
                  <a:lumMod val="65000"/>
                </a:srgbClr>
              </a:solidFill>
            </a:endParaRPr>
          </a:p>
        </p:txBody>
      </p:sp>
      <p:sp>
        <p:nvSpPr>
          <p:cNvPr id="9" name="Date Placeholder 8"/>
          <p:cNvSpPr>
            <a:spLocks noGrp="1"/>
          </p:cNvSpPr>
          <p:nvPr>
            <p:ph type="dt" sz="half" idx="15"/>
          </p:nvPr>
        </p:nvSpPr>
        <p:spPr/>
        <p:txBody>
          <a:body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rctx="PPT">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191" name="Slide Number Placeholder 4"/>
          <p:cNvSpPr>
            <a:spLocks noGrp="1"/>
          </p:cNvSpPr>
          <p:nvPr>
            <p:ph type="sldNum" sz="quarter" idx="11"/>
          </p:nvPr>
        </p:nvSpPr>
        <p:spPr/>
        <p:txBody>
          <a:bodyPr/>
          <a:lstStyle/>
          <a:p>
            <a:fld id="{51AC681D-A208-4AA9-927A-62F84584EA97}" type="slidenum">
              <a:rPr lang="en-US">
                <a:solidFill>
                  <a:srgbClr val="919191"/>
                </a:solidFill>
              </a:rPr>
              <a:pPr/>
              <a:t>26</a:t>
            </a:fld>
            <a:endParaRPr lang="en-US">
              <a:solidFill>
                <a:srgbClr val="919191"/>
              </a:solidFill>
            </a:endParaRPr>
          </a:p>
        </p:txBody>
      </p:sp>
      <p:pic>
        <p:nvPicPr>
          <p:cNvPr id="434178" name="Picture 2" descr="flow"/>
          <p:cNvPicPr>
            <a:picLocks noChangeAspect="1" noChangeArrowheads="1"/>
          </p:cNvPicPr>
          <p:nvPr/>
        </p:nvPicPr>
        <p:blipFill>
          <a:blip r:embed="rId3" cstate="screen"/>
          <a:srcRect/>
          <a:stretch>
            <a:fillRect/>
          </a:stretch>
        </p:blipFill>
        <p:spPr bwMode="auto">
          <a:xfrm>
            <a:off x="1160463" y="2713038"/>
            <a:ext cx="6591300" cy="4144962"/>
          </a:xfrm>
          <a:prstGeom prst="rect">
            <a:avLst/>
          </a:prstGeom>
          <a:noFill/>
        </p:spPr>
      </p:pic>
      <p:sp>
        <p:nvSpPr>
          <p:cNvPr id="434179" name="Rectangle 3"/>
          <p:cNvSpPr>
            <a:spLocks noGrp="1" noChangeArrowheads="1"/>
          </p:cNvSpPr>
          <p:nvPr>
            <p:ph type="title"/>
          </p:nvPr>
        </p:nvSpPr>
        <p:spPr>
          <a:xfrm>
            <a:off x="2298200" y="47908"/>
            <a:ext cx="4700005" cy="591573"/>
          </a:xfrm>
          <a:noFill/>
          <a:ln/>
        </p:spPr>
        <p:txBody>
          <a:bodyPr/>
          <a:lstStyle/>
          <a:p>
            <a:r>
              <a:rPr lang="en-US" dirty="0" smtClean="0"/>
              <a:t>Hydrodynamic  </a:t>
            </a:r>
            <a:r>
              <a:rPr lang="en-US" dirty="0"/>
              <a:t>Flow</a:t>
            </a:r>
          </a:p>
        </p:txBody>
      </p:sp>
      <p:sp>
        <p:nvSpPr>
          <p:cNvPr id="434180" name="Rectangle 4"/>
          <p:cNvSpPr>
            <a:spLocks noGrp="1" noChangeArrowheads="1"/>
          </p:cNvSpPr>
          <p:nvPr>
            <p:ph type="body" idx="1"/>
          </p:nvPr>
        </p:nvSpPr>
        <p:spPr>
          <a:xfrm>
            <a:off x="0" y="606425"/>
            <a:ext cx="9312275" cy="6096000"/>
          </a:xfrm>
        </p:spPr>
        <p:txBody>
          <a:bodyPr/>
          <a:lstStyle/>
          <a:p>
            <a:r>
              <a:rPr lang="en-US" dirty="0"/>
              <a:t> </a:t>
            </a:r>
            <a:r>
              <a:rPr lang="en-US" b="1" dirty="0"/>
              <a:t>Flow: </a:t>
            </a:r>
            <a:r>
              <a:rPr lang="en-US" dirty="0"/>
              <a:t>Correlation between coordinate and momentum space</a:t>
            </a:r>
          </a:p>
          <a:p>
            <a:pPr lvl="1"/>
            <a:r>
              <a:rPr lang="en-US" b="1" dirty="0"/>
              <a:t> </a:t>
            </a:r>
            <a:r>
              <a:rPr lang="en-US" dirty="0"/>
              <a:t>close particles move at</a:t>
            </a:r>
            <a:r>
              <a:rPr lang="en-US" b="1" dirty="0"/>
              <a:t> </a:t>
            </a:r>
            <a:r>
              <a:rPr lang="en-US" b="1" dirty="0">
                <a:solidFill>
                  <a:schemeClr val="hlink"/>
                </a:solidFill>
              </a:rPr>
              <a:t>similar velocity and direction</a:t>
            </a:r>
          </a:p>
          <a:p>
            <a:pPr lvl="1"/>
            <a:r>
              <a:rPr lang="en-US" b="1" dirty="0"/>
              <a:t> </a:t>
            </a:r>
            <a:r>
              <a:rPr lang="en-US" dirty="0"/>
              <a:t>flow builds up in an</a:t>
            </a:r>
            <a:r>
              <a:rPr lang="en-US" b="1" dirty="0"/>
              <a:t> </a:t>
            </a:r>
            <a:r>
              <a:rPr lang="en-US" b="1" dirty="0">
                <a:solidFill>
                  <a:schemeClr val="hlink"/>
                </a:solidFill>
              </a:rPr>
              <a:t>interacting medium with pressure gradients</a:t>
            </a:r>
          </a:p>
          <a:p>
            <a:pPr lvl="1"/>
            <a:r>
              <a:rPr lang="en-US" b="1" dirty="0"/>
              <a:t> </a:t>
            </a:r>
            <a:r>
              <a:rPr lang="en-US" b="1" dirty="0">
                <a:solidFill>
                  <a:srgbClr val="FF00FF"/>
                </a:solidFill>
              </a:rPr>
              <a:t>Hydrodynamics:</a:t>
            </a:r>
            <a:r>
              <a:rPr lang="en-US" b="1" dirty="0"/>
              <a:t> </a:t>
            </a:r>
            <a:r>
              <a:rPr lang="en-US" dirty="0"/>
              <a:t>flow </a:t>
            </a:r>
            <a:r>
              <a:rPr lang="en-US" dirty="0" smtClean="0"/>
              <a:t>depends </a:t>
            </a:r>
            <a:r>
              <a:rPr lang="en-US" dirty="0"/>
              <a:t>on </a:t>
            </a:r>
          </a:p>
          <a:p>
            <a:pPr marL="363538" lvl="2" indent="176213"/>
            <a:r>
              <a:rPr lang="en-US" b="1" dirty="0"/>
              <a:t> </a:t>
            </a:r>
            <a:r>
              <a:rPr lang="en-US" b="1" u="sng" dirty="0" smtClean="0"/>
              <a:t>Initial Conditions</a:t>
            </a:r>
            <a:r>
              <a:rPr lang="en-US" b="1" dirty="0" smtClean="0"/>
              <a:t>: </a:t>
            </a:r>
            <a:r>
              <a:rPr lang="en-US" dirty="0" smtClean="0"/>
              <a:t>geometrical boundary conditions, pressure gradients</a:t>
            </a:r>
            <a:endParaRPr lang="en-US" dirty="0"/>
          </a:p>
          <a:p>
            <a:pPr marL="363538" lvl="2" indent="176213"/>
            <a:r>
              <a:rPr lang="en-US" b="1" dirty="0"/>
              <a:t> </a:t>
            </a:r>
            <a:r>
              <a:rPr lang="en-US" b="1" u="sng" dirty="0"/>
              <a:t>Fluid properties</a:t>
            </a:r>
            <a:r>
              <a:rPr lang="en-US" b="1" dirty="0"/>
              <a:t>: </a:t>
            </a:r>
            <a:r>
              <a:rPr lang="en-US" b="1" dirty="0">
                <a:solidFill>
                  <a:srgbClr val="FF00FF"/>
                </a:solidFill>
              </a:rPr>
              <a:t>Equation of State</a:t>
            </a:r>
            <a:r>
              <a:rPr lang="en-US" b="1" dirty="0"/>
              <a:t> </a:t>
            </a:r>
            <a:r>
              <a:rPr lang="en-US" b="1" dirty="0" err="1"/>
              <a:t>EoS</a:t>
            </a:r>
            <a:r>
              <a:rPr lang="en-US" b="1" dirty="0"/>
              <a:t> </a:t>
            </a:r>
            <a:r>
              <a:rPr lang="en-US" b="1" dirty="0" smtClean="0"/>
              <a:t>f(P,E,T), </a:t>
            </a:r>
            <a:r>
              <a:rPr lang="en-US" b="1" dirty="0" smtClean="0">
                <a:solidFill>
                  <a:srgbClr val="FF00FF"/>
                </a:solidFill>
              </a:rPr>
              <a:t>viscosity</a:t>
            </a:r>
            <a:r>
              <a:rPr lang="en-US" b="1" dirty="0" smtClean="0"/>
              <a:t> </a:t>
            </a:r>
            <a:r>
              <a:rPr lang="en-US" b="1" dirty="0">
                <a:latin typeface="Symbol" pitchFamily="18" charset="2"/>
              </a:rPr>
              <a:t>h</a:t>
            </a:r>
            <a:r>
              <a:rPr lang="en-US" b="1" dirty="0"/>
              <a:t>  </a:t>
            </a:r>
            <a:r>
              <a:rPr lang="en-US" dirty="0"/>
              <a:t>(internal friction</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18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418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41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ate Placeholder 3"/>
          <p:cNvSpPr>
            <a:spLocks noGrp="1"/>
          </p:cNvSpPr>
          <p:nvPr>
            <p:ph type="dt" sz="half" idx="10"/>
          </p:nvPr>
        </p:nvSpPr>
        <p:spPr/>
        <p:txBody>
          <a:bodyPr/>
          <a:lstStyle/>
          <a:p>
            <a:r>
              <a:rPr lang="en-US" smtClean="0"/>
              <a:t>December 2012 Bad Honnef J. Schukraft</a:t>
            </a:r>
            <a:endParaRPr lang="en-US"/>
          </a:p>
        </p:txBody>
      </p:sp>
      <p:sp>
        <p:nvSpPr>
          <p:cNvPr id="194" name="Slide Number Placeholder 4"/>
          <p:cNvSpPr>
            <a:spLocks noGrp="1"/>
          </p:cNvSpPr>
          <p:nvPr>
            <p:ph type="sldNum" sz="quarter" idx="11"/>
          </p:nvPr>
        </p:nvSpPr>
        <p:spPr/>
        <p:txBody>
          <a:bodyPr/>
          <a:lstStyle/>
          <a:p>
            <a:pPr>
              <a:defRPr/>
            </a:pPr>
            <a:fld id="{A44383F3-4323-4BCD-91E8-AF9E935D0779}" type="slidenum">
              <a:rPr lang="en-US"/>
              <a:pPr>
                <a:defRPr/>
              </a:pPr>
              <a:t>27</a:t>
            </a:fld>
            <a:endParaRPr lang="en-US"/>
          </a:p>
        </p:txBody>
      </p:sp>
      <p:sp>
        <p:nvSpPr>
          <p:cNvPr id="899074" name="Rectangle 2"/>
          <p:cNvSpPr>
            <a:spLocks noGrp="1" noChangeArrowheads="1"/>
          </p:cNvSpPr>
          <p:nvPr>
            <p:ph type="title"/>
          </p:nvPr>
        </p:nvSpPr>
        <p:spPr>
          <a:xfrm>
            <a:off x="1438996" y="46320"/>
            <a:ext cx="6418424" cy="591573"/>
          </a:xfrm>
          <a:noFill/>
          <a:ln/>
        </p:spPr>
        <p:txBody>
          <a:bodyPr/>
          <a:lstStyle/>
          <a:p>
            <a:r>
              <a:rPr lang="en-US" dirty="0" smtClean="0"/>
              <a:t>Flow in Heavy Ion Collisions</a:t>
            </a:r>
            <a:endParaRPr lang="en-US" dirty="0"/>
          </a:p>
        </p:txBody>
      </p:sp>
      <p:sp>
        <p:nvSpPr>
          <p:cNvPr id="899086" name="Rectangle 14"/>
          <p:cNvSpPr>
            <a:spLocks noGrp="1" noChangeArrowheads="1"/>
          </p:cNvSpPr>
          <p:nvPr>
            <p:ph type="body" idx="1"/>
          </p:nvPr>
        </p:nvSpPr>
        <p:spPr/>
        <p:txBody>
          <a:bodyPr/>
          <a:lstStyle/>
          <a:p>
            <a:r>
              <a:rPr lang="en-US" u="sng" dirty="0" smtClean="0"/>
              <a:t>Radial</a:t>
            </a:r>
            <a:r>
              <a:rPr lang="en-US" dirty="0" smtClean="0"/>
              <a:t> Flow</a:t>
            </a:r>
            <a:endParaRPr lang="en-US" dirty="0"/>
          </a:p>
          <a:p>
            <a:pPr lvl="1"/>
            <a:r>
              <a:rPr lang="en-US" b="1" dirty="0" smtClean="0">
                <a:solidFill>
                  <a:schemeClr val="hlink"/>
                </a:solidFill>
              </a:rPr>
              <a:t> </a:t>
            </a:r>
            <a:r>
              <a:rPr lang="en-US" u="sng" dirty="0" smtClean="0"/>
              <a:t>pressure</a:t>
            </a:r>
            <a:r>
              <a:rPr lang="en-US" dirty="0" smtClean="0"/>
              <a:t> </a:t>
            </a:r>
            <a:r>
              <a:rPr lang="en-US" b="1" dirty="0" smtClean="0">
                <a:solidFill>
                  <a:srgbClr val="FF0000"/>
                </a:solidFill>
              </a:rPr>
              <a:t>P</a:t>
            </a:r>
            <a:r>
              <a:rPr lang="en-US" dirty="0" smtClean="0"/>
              <a:t> in center drives expansion</a:t>
            </a:r>
          </a:p>
          <a:p>
            <a:pPr lvl="1"/>
            <a:r>
              <a:rPr lang="en-US" dirty="0" smtClean="0"/>
              <a:t> </a:t>
            </a:r>
            <a:r>
              <a:rPr lang="en-US" u="sng" dirty="0" smtClean="0"/>
              <a:t>flow velocity </a:t>
            </a:r>
            <a:r>
              <a:rPr lang="en-US" b="1" dirty="0" smtClean="0">
                <a:solidFill>
                  <a:srgbClr val="FF0000"/>
                </a:solidFill>
                <a:latin typeface="Symbol" pitchFamily="18" charset="2"/>
              </a:rPr>
              <a:t>b</a:t>
            </a:r>
            <a:r>
              <a:rPr lang="en-US" b="1" dirty="0" smtClean="0">
                <a:solidFill>
                  <a:srgbClr val="FF0000"/>
                </a:solidFill>
              </a:rPr>
              <a:t>=v</a:t>
            </a:r>
            <a:r>
              <a:rPr lang="en-US" b="1" baseline="-25000" dirty="0" smtClean="0">
                <a:solidFill>
                  <a:srgbClr val="FF0000"/>
                </a:solidFill>
              </a:rPr>
              <a:t>0</a:t>
            </a:r>
            <a:r>
              <a:rPr lang="en-US" b="1" dirty="0" smtClean="0">
                <a:solidFill>
                  <a:srgbClr val="FF0000"/>
                </a:solidFill>
              </a:rPr>
              <a:t>/c </a:t>
            </a:r>
            <a:r>
              <a:rPr lang="en-US" dirty="0" smtClean="0"/>
              <a:t> depends on  </a:t>
            </a:r>
            <a:r>
              <a:rPr lang="en-US" b="1" dirty="0" smtClean="0">
                <a:solidFill>
                  <a:srgbClr val="FF0000"/>
                </a:solidFill>
              </a:rPr>
              <a:t>f(P, </a:t>
            </a:r>
            <a:r>
              <a:rPr lang="en-US" b="1" dirty="0" smtClean="0">
                <a:solidFill>
                  <a:srgbClr val="FF0000"/>
                </a:solidFill>
                <a:latin typeface="Symbol" pitchFamily="18" charset="2"/>
              </a:rPr>
              <a:t>t</a:t>
            </a:r>
            <a:r>
              <a:rPr lang="en-US" b="1" dirty="0" smtClean="0">
                <a:solidFill>
                  <a:srgbClr val="FF0000"/>
                </a:solidFill>
              </a:rPr>
              <a:t>, </a:t>
            </a:r>
            <a:r>
              <a:rPr lang="en-US" b="1" dirty="0" err="1" smtClean="0">
                <a:solidFill>
                  <a:srgbClr val="FF0000"/>
                </a:solidFill>
              </a:rPr>
              <a:t>EoS</a:t>
            </a:r>
            <a:r>
              <a:rPr lang="en-US" b="1" dirty="0" smtClean="0">
                <a:solidFill>
                  <a:srgbClr val="FF0000"/>
                </a:solidFill>
              </a:rPr>
              <a:t>, ..)</a:t>
            </a:r>
            <a:r>
              <a:rPr lang="en-US" sz="1400" b="1" dirty="0" smtClean="0">
                <a:solidFill>
                  <a:srgbClr val="FF0000"/>
                </a:solidFill>
              </a:rPr>
              <a:t> </a:t>
            </a:r>
            <a:r>
              <a:rPr lang="en-US" sz="1400" dirty="0"/>
              <a:t>(most important is the absolute pressure P)</a:t>
            </a:r>
            <a:endParaRPr lang="en-US" sz="1400" b="1" dirty="0" smtClean="0">
              <a:solidFill>
                <a:srgbClr val="FF0000"/>
              </a:solidFill>
            </a:endParaRPr>
          </a:p>
          <a:p>
            <a:pPr lvl="1"/>
            <a:r>
              <a:rPr lang="en-US" b="1" dirty="0" smtClean="0">
                <a:solidFill>
                  <a:srgbClr val="FF0000"/>
                </a:solidFill>
              </a:rPr>
              <a:t> </a:t>
            </a:r>
            <a:r>
              <a:rPr lang="en-US" u="sng" dirty="0" smtClean="0"/>
              <a:t>momentum</a:t>
            </a:r>
            <a:r>
              <a:rPr lang="en-US" dirty="0" smtClean="0"/>
              <a:t> </a:t>
            </a:r>
            <a:r>
              <a:rPr lang="en-US" b="1" dirty="0" smtClean="0">
                <a:solidFill>
                  <a:srgbClr val="FF0000"/>
                </a:solidFill>
              </a:rPr>
              <a:t>p = </a:t>
            </a:r>
            <a:r>
              <a:rPr lang="en-US" b="1" dirty="0" smtClean="0">
                <a:solidFill>
                  <a:srgbClr val="FF0000"/>
                </a:solidFill>
                <a:latin typeface="Symbol" pitchFamily="18" charset="2"/>
              </a:rPr>
              <a:t>g</a:t>
            </a:r>
            <a:r>
              <a:rPr lang="en-US" b="1" dirty="0" smtClean="0">
                <a:solidFill>
                  <a:srgbClr val="FF0000"/>
                </a:solidFill>
              </a:rPr>
              <a:t> m v</a:t>
            </a:r>
            <a:r>
              <a:rPr lang="en-US" b="1" baseline="-25000" dirty="0" smtClean="0">
                <a:solidFill>
                  <a:srgbClr val="FF0000"/>
                </a:solidFill>
              </a:rPr>
              <a:t>0</a:t>
            </a:r>
            <a:r>
              <a:rPr lang="en-US" b="1" dirty="0" smtClean="0">
                <a:solidFill>
                  <a:srgbClr val="FF0000"/>
                </a:solidFill>
              </a:rPr>
              <a:t> =&gt; </a:t>
            </a:r>
            <a:r>
              <a:rPr lang="en-US" dirty="0" smtClean="0">
                <a:solidFill>
                  <a:schemeClr val="tx2"/>
                </a:solidFill>
              </a:rPr>
              <a:t>particles of different mass have </a:t>
            </a:r>
            <a:br>
              <a:rPr lang="en-US" dirty="0" smtClean="0">
                <a:solidFill>
                  <a:schemeClr val="tx2"/>
                </a:solidFill>
              </a:rPr>
            </a:br>
            <a:r>
              <a:rPr lang="en-US" dirty="0" smtClean="0">
                <a:solidFill>
                  <a:srgbClr val="FF00FF"/>
                </a:solidFill>
              </a:rPr>
              <a:t>characteristic</a:t>
            </a:r>
            <a:r>
              <a:rPr lang="en-US" dirty="0" smtClean="0">
                <a:solidFill>
                  <a:schemeClr val="tx2"/>
                </a:solidFill>
              </a:rPr>
              <a:t> &amp; different </a:t>
            </a:r>
            <a:r>
              <a:rPr lang="en-US" dirty="0" smtClean="0">
                <a:solidFill>
                  <a:srgbClr val="FF00FF"/>
                </a:solidFill>
              </a:rPr>
              <a:t>momentum spectra</a:t>
            </a:r>
            <a:endParaRPr lang="en-US" sz="1600" dirty="0">
              <a:solidFill>
                <a:srgbClr val="FF00FF"/>
              </a:solidFill>
            </a:endParaRPr>
          </a:p>
        </p:txBody>
      </p:sp>
      <p:grpSp>
        <p:nvGrpSpPr>
          <p:cNvPr id="15" name="Group 139"/>
          <p:cNvGrpSpPr/>
          <p:nvPr/>
        </p:nvGrpSpPr>
        <p:grpSpPr>
          <a:xfrm>
            <a:off x="484944" y="2985571"/>
            <a:ext cx="2462569" cy="3078410"/>
            <a:chOff x="383459" y="2421257"/>
            <a:chExt cx="1530365" cy="1913080"/>
          </a:xfrm>
        </p:grpSpPr>
        <p:sp>
          <p:nvSpPr>
            <p:cNvPr id="217" name="TextBox 216"/>
            <p:cNvSpPr txBox="1"/>
            <p:nvPr/>
          </p:nvSpPr>
          <p:spPr>
            <a:xfrm>
              <a:off x="497105" y="2421257"/>
              <a:ext cx="1334094" cy="212307"/>
            </a:xfrm>
            <a:prstGeom prst="rect">
              <a:avLst/>
            </a:prstGeom>
            <a:solidFill>
              <a:srgbClr val="FFFF99"/>
            </a:solidFill>
          </p:spPr>
          <p:txBody>
            <a:bodyPr wrap="none" rtlCol="0">
              <a:spAutoFit/>
            </a:bodyPr>
            <a:lstStyle/>
            <a:p>
              <a:r>
                <a:rPr lang="en-US" dirty="0" smtClean="0"/>
                <a:t>isotropic</a:t>
              </a:r>
              <a:r>
                <a:rPr lang="en-US" dirty="0" smtClean="0">
                  <a:solidFill>
                    <a:srgbClr val="FF00FF"/>
                  </a:solidFill>
                </a:rPr>
                <a:t> radial</a:t>
              </a:r>
              <a:r>
                <a:rPr lang="en-US" dirty="0" smtClean="0"/>
                <a:t> flow</a:t>
              </a:r>
              <a:endParaRPr lang="en-US" dirty="0"/>
            </a:p>
          </p:txBody>
        </p:sp>
        <p:grpSp>
          <p:nvGrpSpPr>
            <p:cNvPr id="16" name="Group 195"/>
            <p:cNvGrpSpPr/>
            <p:nvPr/>
          </p:nvGrpSpPr>
          <p:grpSpPr>
            <a:xfrm>
              <a:off x="383459" y="2770212"/>
              <a:ext cx="1530365" cy="1564125"/>
              <a:chOff x="5437240" y="3942735"/>
              <a:chExt cx="1818966" cy="1859093"/>
            </a:xfrm>
          </p:grpSpPr>
          <p:grpSp>
            <p:nvGrpSpPr>
              <p:cNvPr id="17" name="Group 42"/>
              <p:cNvGrpSpPr>
                <a:grpSpLocks/>
              </p:cNvGrpSpPr>
              <p:nvPr/>
            </p:nvGrpSpPr>
            <p:grpSpPr bwMode="auto">
              <a:xfrm>
                <a:off x="5774403" y="4321076"/>
                <a:ext cx="1196668" cy="1170948"/>
                <a:chOff x="4146" y="1327"/>
                <a:chExt cx="374" cy="753"/>
              </a:xfrm>
            </p:grpSpPr>
            <p:sp>
              <p:nvSpPr>
                <p:cNvPr id="211" name="Oval 43"/>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buClr>
                      <a:srgbClr val="FC0128"/>
                    </a:buClr>
                  </a:pPr>
                  <a:endParaRPr lang="en-US" sz="1600"/>
                </a:p>
              </p:txBody>
            </p:sp>
            <p:sp>
              <p:nvSpPr>
                <p:cNvPr id="212" name="Freeform 44"/>
                <p:cNvSpPr>
                  <a:spLocks/>
                </p:cNvSpPr>
                <p:nvPr/>
              </p:nvSpPr>
              <p:spPr bwMode="auto">
                <a:xfrm>
                  <a:off x="4146" y="1686"/>
                  <a:ext cx="374" cy="394"/>
                </a:xfrm>
                <a:custGeom>
                  <a:avLst/>
                  <a:gdLst>
                    <a:gd name="T0" fmla="*/ 10 w 489"/>
                    <a:gd name="T1" fmla="*/ 35 h 515"/>
                    <a:gd name="T2" fmla="*/ 50 w 489"/>
                    <a:gd name="T3" fmla="*/ 62 h 515"/>
                    <a:gd name="T4" fmla="*/ 93 w 489"/>
                    <a:gd name="T5" fmla="*/ 74 h 515"/>
                    <a:gd name="T6" fmla="*/ 135 w 489"/>
                    <a:gd name="T7" fmla="*/ 86 h 515"/>
                    <a:gd name="T8" fmla="*/ 184 w 489"/>
                    <a:gd name="T9" fmla="*/ 87 h 515"/>
                    <a:gd name="T10" fmla="*/ 239 w 489"/>
                    <a:gd name="T11" fmla="*/ 79 h 515"/>
                    <a:gd name="T12" fmla="*/ 294 w 489"/>
                    <a:gd name="T13" fmla="*/ 60 h 515"/>
                    <a:gd name="T14" fmla="*/ 346 w 489"/>
                    <a:gd name="T15" fmla="*/ 22 h 515"/>
                    <a:gd name="T16" fmla="*/ 371 w 489"/>
                    <a:gd name="T17" fmla="*/ 5 h 515"/>
                    <a:gd name="T18" fmla="*/ 372 w 489"/>
                    <a:gd name="T19" fmla="*/ 54 h 515"/>
                    <a:gd name="T20" fmla="*/ 363 w 489"/>
                    <a:gd name="T21" fmla="*/ 145 h 515"/>
                    <a:gd name="T22" fmla="*/ 340 w 489"/>
                    <a:gd name="T23" fmla="*/ 233 h 515"/>
                    <a:gd name="T24" fmla="*/ 312 w 489"/>
                    <a:gd name="T25" fmla="*/ 295 h 515"/>
                    <a:gd name="T26" fmla="*/ 272 w 489"/>
                    <a:gd name="T27" fmla="*/ 350 h 515"/>
                    <a:gd name="T28" fmla="*/ 221 w 489"/>
                    <a:gd name="T29" fmla="*/ 385 h 515"/>
                    <a:gd name="T30" fmla="*/ 164 w 489"/>
                    <a:gd name="T31" fmla="*/ 389 h 515"/>
                    <a:gd name="T32" fmla="*/ 109 w 489"/>
                    <a:gd name="T33" fmla="*/ 359 h 515"/>
                    <a:gd name="T34" fmla="*/ 67 w 489"/>
                    <a:gd name="T35" fmla="*/ 304 h 515"/>
                    <a:gd name="T36" fmla="*/ 30 w 489"/>
                    <a:gd name="T37" fmla="*/ 221 h 515"/>
                    <a:gd name="T38" fmla="*/ 8 w 489"/>
                    <a:gd name="T39" fmla="*/ 123 h 515"/>
                    <a:gd name="T40" fmla="*/ 0 w 489"/>
                    <a:gd name="T41" fmla="*/ 21 h 515"/>
                    <a:gd name="T42" fmla="*/ 10 w 489"/>
                    <a:gd name="T43" fmla="*/ 35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w="9525" cap="flat" cmpd="sng">
                  <a:noFill/>
                  <a:prstDash val="solid"/>
                  <a:round/>
                  <a:headEnd/>
                  <a:tailEnd/>
                </a:ln>
              </p:spPr>
              <p:txBody>
                <a:bodyPr wrap="none" anchor="ctr"/>
                <a:lstStyle/>
                <a:p>
                  <a:endParaRPr lang="en-US"/>
                </a:p>
              </p:txBody>
            </p:sp>
            <p:sp>
              <p:nvSpPr>
                <p:cNvPr id="213" name="Freeform 45"/>
                <p:cNvSpPr>
                  <a:spLocks/>
                </p:cNvSpPr>
                <p:nvPr/>
              </p:nvSpPr>
              <p:spPr bwMode="auto">
                <a:xfrm>
                  <a:off x="4146" y="1688"/>
                  <a:ext cx="372" cy="84"/>
                </a:xfrm>
                <a:custGeom>
                  <a:avLst/>
                  <a:gdLst>
                    <a:gd name="T0" fmla="*/ 0 w 979"/>
                    <a:gd name="T1" fmla="*/ 25 h 257"/>
                    <a:gd name="T2" fmla="*/ 38 w 979"/>
                    <a:gd name="T3" fmla="*/ 52 h 257"/>
                    <a:gd name="T4" fmla="*/ 100 w 979"/>
                    <a:gd name="T5" fmla="*/ 76 h 257"/>
                    <a:gd name="T6" fmla="*/ 154 w 979"/>
                    <a:gd name="T7" fmla="*/ 84 h 257"/>
                    <a:gd name="T8" fmla="*/ 231 w 979"/>
                    <a:gd name="T9" fmla="*/ 78 h 257"/>
                    <a:gd name="T10" fmla="*/ 304 w 979"/>
                    <a:gd name="T11" fmla="*/ 52 h 257"/>
                    <a:gd name="T12" fmla="*/ 372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p:spPr>
              <p:txBody>
                <a:bodyPr wrap="none" anchor="ctr"/>
                <a:lstStyle/>
                <a:p>
                  <a:endParaRPr lang="en-US"/>
                </a:p>
              </p:txBody>
            </p:sp>
            <p:sp>
              <p:nvSpPr>
                <p:cNvPr id="214" name="Oval 46"/>
                <p:cNvSpPr>
                  <a:spLocks noChangeArrowheads="1"/>
                </p:cNvSpPr>
                <p:nvPr/>
              </p:nvSpPr>
              <p:spPr bwMode="auto">
                <a:xfrm>
                  <a:off x="4146" y="1327"/>
                  <a:ext cx="373" cy="750"/>
                </a:xfrm>
                <a:prstGeom prst="ellipse">
                  <a:avLst/>
                </a:prstGeom>
                <a:noFill/>
                <a:ln w="19050">
                  <a:solidFill>
                    <a:schemeClr val="tx1"/>
                  </a:solidFill>
                  <a:round/>
                  <a:headEnd/>
                  <a:tailEnd/>
                </a:ln>
              </p:spPr>
              <p:txBody>
                <a:bodyPr wrap="none" anchor="ctr"/>
                <a:lstStyle/>
                <a:p>
                  <a:pPr>
                    <a:buClr>
                      <a:srgbClr val="FC0128"/>
                    </a:buClr>
                  </a:pPr>
                  <a:endParaRPr lang="en-US" sz="1600"/>
                </a:p>
              </p:txBody>
            </p:sp>
          </p:grpSp>
          <p:grpSp>
            <p:nvGrpSpPr>
              <p:cNvPr id="18" name="Group 145"/>
              <p:cNvGrpSpPr/>
              <p:nvPr/>
            </p:nvGrpSpPr>
            <p:grpSpPr>
              <a:xfrm>
                <a:off x="5437240" y="3942735"/>
                <a:ext cx="1818966" cy="1859093"/>
                <a:chOff x="5437240" y="3942735"/>
                <a:chExt cx="1818966" cy="1859093"/>
              </a:xfrm>
            </p:grpSpPr>
            <p:cxnSp>
              <p:nvCxnSpPr>
                <p:cNvPr id="199" name="Straight Arrow Connector 198"/>
                <p:cNvCxnSpPr/>
                <p:nvPr/>
              </p:nvCxnSpPr>
              <p:spPr bwMode="auto">
                <a:xfrm rot="5400000" flipH="1" flipV="1">
                  <a:off x="6169742" y="4124631"/>
                  <a:ext cx="363795" cy="3"/>
                </a:xfrm>
                <a:prstGeom prst="straightConnector1">
                  <a:avLst/>
                </a:prstGeom>
                <a:noFill/>
                <a:ln w="28575" cap="flat" cmpd="sng" algn="ctr">
                  <a:solidFill>
                    <a:srgbClr val="000099"/>
                  </a:solidFill>
                  <a:prstDash val="solid"/>
                  <a:round/>
                  <a:headEnd type="none" w="med" len="med"/>
                  <a:tailEnd type="triangle"/>
                </a:ln>
                <a:effectLst/>
              </p:spPr>
            </p:cxnSp>
            <p:cxnSp>
              <p:nvCxnSpPr>
                <p:cNvPr id="200" name="Straight Arrow Connector 199"/>
                <p:cNvCxnSpPr/>
                <p:nvPr/>
              </p:nvCxnSpPr>
              <p:spPr bwMode="auto">
                <a:xfrm rot="16200000" flipV="1">
                  <a:off x="5732206" y="4178711"/>
                  <a:ext cx="280221" cy="280219"/>
                </a:xfrm>
                <a:prstGeom prst="straightConnector1">
                  <a:avLst/>
                </a:prstGeom>
                <a:noFill/>
                <a:ln w="28575" cap="flat" cmpd="sng" algn="ctr">
                  <a:solidFill>
                    <a:srgbClr val="000099"/>
                  </a:solidFill>
                  <a:prstDash val="solid"/>
                  <a:round/>
                  <a:headEnd type="none" w="med" len="med"/>
                  <a:tailEnd type="triangle"/>
                </a:ln>
                <a:effectLst/>
              </p:spPr>
            </p:cxnSp>
            <p:cxnSp>
              <p:nvCxnSpPr>
                <p:cNvPr id="201" name="Straight Arrow Connector 200"/>
                <p:cNvCxnSpPr/>
                <p:nvPr/>
              </p:nvCxnSpPr>
              <p:spPr bwMode="auto">
                <a:xfrm rot="10800000">
                  <a:off x="5437240" y="4906298"/>
                  <a:ext cx="304803" cy="1"/>
                </a:xfrm>
                <a:prstGeom prst="straightConnector1">
                  <a:avLst/>
                </a:prstGeom>
                <a:noFill/>
                <a:ln w="28575" cap="flat" cmpd="sng" algn="ctr">
                  <a:solidFill>
                    <a:srgbClr val="000099"/>
                  </a:solidFill>
                  <a:prstDash val="solid"/>
                  <a:round/>
                  <a:headEnd type="none" w="med" len="med"/>
                  <a:tailEnd type="triangle"/>
                </a:ln>
                <a:effectLst/>
              </p:spPr>
            </p:cxnSp>
            <p:cxnSp>
              <p:nvCxnSpPr>
                <p:cNvPr id="202" name="Straight Arrow Connector 201"/>
                <p:cNvCxnSpPr/>
                <p:nvPr/>
              </p:nvCxnSpPr>
              <p:spPr bwMode="auto">
                <a:xfrm flipV="1">
                  <a:off x="6946489" y="4886632"/>
                  <a:ext cx="309717" cy="14750"/>
                </a:xfrm>
                <a:prstGeom prst="straightConnector1">
                  <a:avLst/>
                </a:prstGeom>
                <a:noFill/>
                <a:ln w="28575" cap="flat" cmpd="sng" algn="ctr">
                  <a:solidFill>
                    <a:srgbClr val="000099"/>
                  </a:solidFill>
                  <a:prstDash val="solid"/>
                  <a:round/>
                  <a:headEnd type="none" w="med" len="med"/>
                  <a:tailEnd type="triangle"/>
                </a:ln>
                <a:effectLst/>
              </p:spPr>
            </p:cxnSp>
            <p:cxnSp>
              <p:nvCxnSpPr>
                <p:cNvPr id="203" name="Straight Arrow Connector 202"/>
                <p:cNvCxnSpPr/>
                <p:nvPr/>
              </p:nvCxnSpPr>
              <p:spPr bwMode="auto">
                <a:xfrm rot="5400000" flipH="1" flipV="1">
                  <a:off x="6700682" y="4183626"/>
                  <a:ext cx="304802" cy="216310"/>
                </a:xfrm>
                <a:prstGeom prst="straightConnector1">
                  <a:avLst/>
                </a:prstGeom>
                <a:noFill/>
                <a:ln w="28575" cap="flat" cmpd="sng" algn="ctr">
                  <a:solidFill>
                    <a:srgbClr val="000099"/>
                  </a:solidFill>
                  <a:prstDash val="solid"/>
                  <a:round/>
                  <a:headEnd type="none" w="med" len="med"/>
                  <a:tailEnd type="triangle"/>
                </a:ln>
                <a:effectLst/>
              </p:spPr>
            </p:cxnSp>
            <p:cxnSp>
              <p:nvCxnSpPr>
                <p:cNvPr id="204" name="Straight Arrow Connector 203"/>
                <p:cNvCxnSpPr/>
                <p:nvPr/>
              </p:nvCxnSpPr>
              <p:spPr bwMode="auto">
                <a:xfrm rot="10800000" flipV="1">
                  <a:off x="5732206" y="5299589"/>
                  <a:ext cx="235978" cy="226139"/>
                </a:xfrm>
                <a:prstGeom prst="straightConnector1">
                  <a:avLst/>
                </a:prstGeom>
                <a:noFill/>
                <a:ln w="28575" cap="flat" cmpd="sng" algn="ctr">
                  <a:solidFill>
                    <a:srgbClr val="000099"/>
                  </a:solidFill>
                  <a:prstDash val="solid"/>
                  <a:round/>
                  <a:headEnd type="none" w="med" len="med"/>
                  <a:tailEnd type="triangle"/>
                </a:ln>
                <a:effectLst/>
              </p:spPr>
            </p:cxnSp>
            <p:cxnSp>
              <p:nvCxnSpPr>
                <p:cNvPr id="205" name="Straight Arrow Connector 204"/>
                <p:cNvCxnSpPr/>
                <p:nvPr/>
              </p:nvCxnSpPr>
              <p:spPr bwMode="auto">
                <a:xfrm>
                  <a:off x="6808841" y="5314338"/>
                  <a:ext cx="250720" cy="191727"/>
                </a:xfrm>
                <a:prstGeom prst="straightConnector1">
                  <a:avLst/>
                </a:prstGeom>
                <a:noFill/>
                <a:ln w="28575" cap="flat" cmpd="sng" algn="ctr">
                  <a:solidFill>
                    <a:srgbClr val="000099"/>
                  </a:solidFill>
                  <a:prstDash val="solid"/>
                  <a:round/>
                  <a:headEnd type="none" w="med" len="med"/>
                  <a:tailEnd type="triangle"/>
                </a:ln>
                <a:effectLst/>
              </p:spPr>
            </p:cxnSp>
            <p:cxnSp>
              <p:nvCxnSpPr>
                <p:cNvPr id="206" name="Straight Arrow Connector 205"/>
                <p:cNvCxnSpPr/>
                <p:nvPr/>
              </p:nvCxnSpPr>
              <p:spPr bwMode="auto">
                <a:xfrm rot="5400000">
                  <a:off x="6204158" y="5633886"/>
                  <a:ext cx="334297" cy="1588"/>
                </a:xfrm>
                <a:prstGeom prst="straightConnector1">
                  <a:avLst/>
                </a:prstGeom>
                <a:noFill/>
                <a:ln w="28575" cap="flat" cmpd="sng" algn="ctr">
                  <a:solidFill>
                    <a:srgbClr val="000099"/>
                  </a:solidFill>
                  <a:prstDash val="solid"/>
                  <a:round/>
                  <a:headEnd type="none" w="med" len="med"/>
                  <a:tailEnd type="triangle"/>
                </a:ln>
                <a:effectLst/>
              </p:spPr>
            </p:cxnSp>
            <p:cxnSp>
              <p:nvCxnSpPr>
                <p:cNvPr id="207" name="Straight Arrow Connector 206"/>
                <p:cNvCxnSpPr/>
                <p:nvPr/>
              </p:nvCxnSpPr>
              <p:spPr bwMode="auto">
                <a:xfrm rot="10800000">
                  <a:off x="6007511" y="4699820"/>
                  <a:ext cx="211393" cy="73743"/>
                </a:xfrm>
                <a:prstGeom prst="straightConnector1">
                  <a:avLst/>
                </a:prstGeom>
                <a:noFill/>
                <a:ln w="28575" cap="flat" cmpd="sng" algn="ctr">
                  <a:solidFill>
                    <a:srgbClr val="000099"/>
                  </a:solidFill>
                  <a:prstDash val="solid"/>
                  <a:round/>
                  <a:headEnd type="none" w="med" len="med"/>
                  <a:tailEnd type="triangle"/>
                </a:ln>
                <a:effectLst/>
              </p:spPr>
            </p:cxnSp>
            <p:cxnSp>
              <p:nvCxnSpPr>
                <p:cNvPr id="208" name="Straight Arrow Connector 207"/>
                <p:cNvCxnSpPr/>
                <p:nvPr/>
              </p:nvCxnSpPr>
              <p:spPr bwMode="auto">
                <a:xfrm flipV="1">
                  <a:off x="6538454" y="4660490"/>
                  <a:ext cx="206478" cy="98326"/>
                </a:xfrm>
                <a:prstGeom prst="straightConnector1">
                  <a:avLst/>
                </a:prstGeom>
                <a:noFill/>
                <a:ln w="28575" cap="flat" cmpd="sng" algn="ctr">
                  <a:solidFill>
                    <a:srgbClr val="000099"/>
                  </a:solidFill>
                  <a:prstDash val="solid"/>
                  <a:round/>
                  <a:headEnd type="none" w="med" len="med"/>
                  <a:tailEnd type="triangle"/>
                </a:ln>
                <a:effectLst/>
              </p:spPr>
            </p:cxnSp>
            <p:cxnSp>
              <p:nvCxnSpPr>
                <p:cNvPr id="209" name="Straight Arrow Connector 208"/>
                <p:cNvCxnSpPr/>
                <p:nvPr/>
              </p:nvCxnSpPr>
              <p:spPr bwMode="auto">
                <a:xfrm>
                  <a:off x="6563036" y="5186520"/>
                  <a:ext cx="172064" cy="83570"/>
                </a:xfrm>
                <a:prstGeom prst="straightConnector1">
                  <a:avLst/>
                </a:prstGeom>
                <a:noFill/>
                <a:ln w="28575" cap="flat" cmpd="sng" algn="ctr">
                  <a:solidFill>
                    <a:srgbClr val="000099"/>
                  </a:solidFill>
                  <a:prstDash val="solid"/>
                  <a:round/>
                  <a:headEnd type="none" w="med" len="med"/>
                  <a:tailEnd type="triangle"/>
                </a:ln>
                <a:effectLst/>
              </p:spPr>
            </p:cxnSp>
            <p:cxnSp>
              <p:nvCxnSpPr>
                <p:cNvPr id="210" name="Straight Arrow Connector 209"/>
                <p:cNvCxnSpPr>
                  <a:endCxn id="212" idx="15"/>
                </p:cNvCxnSpPr>
                <p:nvPr/>
              </p:nvCxnSpPr>
              <p:spPr bwMode="auto">
                <a:xfrm rot="5400000">
                  <a:off x="6129354" y="5218158"/>
                  <a:ext cx="170353" cy="77579"/>
                </a:xfrm>
                <a:prstGeom prst="straightConnector1">
                  <a:avLst/>
                </a:prstGeom>
                <a:noFill/>
                <a:ln w="28575" cap="flat" cmpd="sng" algn="ctr">
                  <a:solidFill>
                    <a:srgbClr val="000099"/>
                  </a:solidFill>
                  <a:prstDash val="solid"/>
                  <a:round/>
                  <a:headEnd type="none" w="med" len="med"/>
                  <a:tailEnd type="triangle"/>
                </a:ln>
                <a:effectLst/>
              </p:spPr>
            </p:cxnSp>
          </p:grpSp>
        </p:grpSp>
      </p:grpSp>
      <p:grpSp>
        <p:nvGrpSpPr>
          <p:cNvPr id="285" name="Group 284"/>
          <p:cNvGrpSpPr/>
          <p:nvPr/>
        </p:nvGrpSpPr>
        <p:grpSpPr>
          <a:xfrm>
            <a:off x="3804782" y="2090936"/>
            <a:ext cx="5339218" cy="4767064"/>
            <a:chOff x="3804782" y="2090936"/>
            <a:chExt cx="5339218" cy="4767064"/>
          </a:xfrm>
        </p:grpSpPr>
        <p:grpSp>
          <p:nvGrpSpPr>
            <p:cNvPr id="265" name="Group 264"/>
            <p:cNvGrpSpPr>
              <a:grpSpLocks noChangeAspect="1"/>
            </p:cNvGrpSpPr>
            <p:nvPr/>
          </p:nvGrpSpPr>
          <p:grpSpPr>
            <a:xfrm>
              <a:off x="3804782" y="2335576"/>
              <a:ext cx="5339218" cy="4522424"/>
              <a:chOff x="2370629" y="1564396"/>
              <a:chExt cx="6249686" cy="5293604"/>
            </a:xfrm>
          </p:grpSpPr>
          <p:grpSp>
            <p:nvGrpSpPr>
              <p:cNvPr id="266" name="Group 27"/>
              <p:cNvGrpSpPr/>
              <p:nvPr/>
            </p:nvGrpSpPr>
            <p:grpSpPr>
              <a:xfrm>
                <a:off x="2370629" y="1564396"/>
                <a:ext cx="6249686" cy="5293604"/>
                <a:chOff x="2370629" y="1564396"/>
                <a:chExt cx="6249686" cy="5293604"/>
              </a:xfrm>
            </p:grpSpPr>
            <p:pic>
              <p:nvPicPr>
                <p:cNvPr id="280" name="Picture 279" descr="pTPbppComparis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0629" y="1564396"/>
                  <a:ext cx="6249686" cy="5293604"/>
                </a:xfrm>
                <a:prstGeom prst="rect">
                  <a:avLst/>
                </a:prstGeom>
              </p:spPr>
            </p:pic>
            <p:grpSp>
              <p:nvGrpSpPr>
                <p:cNvPr id="281" name="Group 26"/>
                <p:cNvGrpSpPr/>
                <p:nvPr/>
              </p:nvGrpSpPr>
              <p:grpSpPr>
                <a:xfrm>
                  <a:off x="7641153" y="2140579"/>
                  <a:ext cx="498476" cy="407988"/>
                  <a:chOff x="5922522" y="5610893"/>
                  <a:chExt cx="498476" cy="407988"/>
                </a:xfrm>
              </p:grpSpPr>
              <p:sp>
                <p:nvSpPr>
                  <p:cNvPr id="282" name="Oval 9"/>
                  <p:cNvSpPr>
                    <a:spLocks noChangeArrowheads="1"/>
                  </p:cNvSpPr>
                  <p:nvPr/>
                </p:nvSpPr>
                <p:spPr bwMode="auto">
                  <a:xfrm>
                    <a:off x="5922522" y="5610893"/>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83" name="Oval 10"/>
                  <p:cNvSpPr>
                    <a:spLocks noChangeArrowheads="1"/>
                  </p:cNvSpPr>
                  <p:nvPr/>
                </p:nvSpPr>
                <p:spPr bwMode="auto">
                  <a:xfrm>
                    <a:off x="6025710" y="5623593"/>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grpSp>
            <p:nvGrpSpPr>
              <p:cNvPr id="267" name="Group 23"/>
              <p:cNvGrpSpPr/>
              <p:nvPr/>
            </p:nvGrpSpPr>
            <p:grpSpPr>
              <a:xfrm>
                <a:off x="3404165" y="1914666"/>
                <a:ext cx="4924587" cy="3888106"/>
                <a:chOff x="3404165" y="1914666"/>
                <a:chExt cx="4924587" cy="3888106"/>
              </a:xfrm>
            </p:grpSpPr>
            <p:sp>
              <p:nvSpPr>
                <p:cNvPr id="268" name="Text Box 5"/>
                <p:cNvSpPr txBox="1">
                  <a:spLocks noChangeArrowheads="1"/>
                </p:cNvSpPr>
                <p:nvPr/>
              </p:nvSpPr>
              <p:spPr bwMode="auto">
                <a:xfrm>
                  <a:off x="3407837" y="1914666"/>
                  <a:ext cx="437050"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800" b="1" dirty="0">
                      <a:solidFill>
                        <a:srgbClr val="FF0000"/>
                      </a:solidFill>
                      <a:latin typeface="Symbol" pitchFamily="18" charset="2"/>
                    </a:rPr>
                    <a:t> </a:t>
                  </a:r>
                  <a:r>
                    <a:rPr lang="en-US" b="1" dirty="0" smtClean="0">
                      <a:solidFill>
                        <a:srgbClr val="FF0000"/>
                      </a:solidFill>
                      <a:latin typeface="Symbol" pitchFamily="18" charset="2"/>
                    </a:rPr>
                    <a:t>p</a:t>
                  </a:r>
                  <a:endParaRPr lang="en-US" sz="1800" b="1" dirty="0">
                    <a:solidFill>
                      <a:srgbClr val="FF0000"/>
                    </a:solidFill>
                    <a:latin typeface="Symbol" pitchFamily="18" charset="2"/>
                  </a:endParaRPr>
                </a:p>
              </p:txBody>
            </p:sp>
            <p:sp>
              <p:nvSpPr>
                <p:cNvPr id="269" name="Text Box 5"/>
                <p:cNvSpPr txBox="1">
                  <a:spLocks noChangeArrowheads="1"/>
                </p:cNvSpPr>
                <p:nvPr/>
              </p:nvSpPr>
              <p:spPr bwMode="auto">
                <a:xfrm>
                  <a:off x="3472101" y="4006035"/>
                  <a:ext cx="437050"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600" dirty="0">
                      <a:solidFill>
                        <a:schemeClr val="tx1"/>
                      </a:solidFill>
                    </a:rPr>
                    <a:t> </a:t>
                  </a:r>
                  <a:r>
                    <a:rPr lang="en-US" sz="1600" dirty="0" smtClean="0">
                      <a:solidFill>
                        <a:schemeClr val="tx1"/>
                      </a:solidFill>
                    </a:rPr>
                    <a:t>p</a:t>
                  </a:r>
                  <a:endParaRPr lang="en-US" sz="1600" dirty="0">
                    <a:solidFill>
                      <a:schemeClr val="tx1"/>
                    </a:solidFill>
                    <a:latin typeface="Symbol" pitchFamily="18" charset="2"/>
                  </a:endParaRPr>
                </a:p>
              </p:txBody>
            </p:sp>
            <p:sp>
              <p:nvSpPr>
                <p:cNvPr id="270" name="Text Box 5"/>
                <p:cNvSpPr txBox="1">
                  <a:spLocks noChangeArrowheads="1"/>
                </p:cNvSpPr>
                <p:nvPr/>
              </p:nvSpPr>
              <p:spPr bwMode="auto">
                <a:xfrm>
                  <a:off x="3404165" y="2957596"/>
                  <a:ext cx="437050"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800" dirty="0" smtClean="0"/>
                    <a:t>K</a:t>
                  </a:r>
                  <a:endParaRPr lang="en-US" sz="1800" dirty="0">
                    <a:latin typeface="Symbol" pitchFamily="18" charset="2"/>
                  </a:endParaRPr>
                </a:p>
              </p:txBody>
            </p:sp>
            <p:sp>
              <p:nvSpPr>
                <p:cNvPr id="271" name="Text Box 5"/>
                <p:cNvSpPr txBox="1">
                  <a:spLocks noChangeArrowheads="1"/>
                </p:cNvSpPr>
                <p:nvPr/>
              </p:nvSpPr>
              <p:spPr bwMode="auto">
                <a:xfrm>
                  <a:off x="7447355" y="4588093"/>
                  <a:ext cx="881397" cy="342274"/>
                </a:xfrm>
                <a:prstGeom prst="rect">
                  <a:avLst/>
                </a:prstGeom>
                <a:solidFill>
                  <a:srgbClr val="FFFF99">
                    <a:alpha val="30000"/>
                  </a:srgbClr>
                </a:solidFill>
                <a:ln w="9525" algn="ctr">
                  <a:noFill/>
                  <a:miter lim="800000"/>
                  <a:headEnd/>
                  <a:tailEnd/>
                </a:ln>
                <a:effectLst/>
              </p:spPr>
              <p:txBody>
                <a:bodyPr wrap="square" lIns="92075" tIns="46038" rIns="92075" bIns="46038">
                  <a:spAutoFit/>
                </a:bodyPr>
                <a:lstStyle/>
                <a:p>
                  <a:pPr algn="l"/>
                  <a:r>
                    <a:rPr lang="en-US" sz="1600" dirty="0">
                      <a:solidFill>
                        <a:schemeClr val="tx1"/>
                      </a:solidFill>
                    </a:rPr>
                    <a:t> </a:t>
                  </a:r>
                  <a:r>
                    <a:rPr lang="en-US" sz="1600" dirty="0" smtClean="0">
                      <a:solidFill>
                        <a:schemeClr val="tx1"/>
                      </a:solidFill>
                    </a:rPr>
                    <a:t>PbPb</a:t>
                  </a:r>
                  <a:endParaRPr lang="en-US" sz="1600" dirty="0">
                    <a:solidFill>
                      <a:schemeClr val="tx1"/>
                    </a:solidFill>
                    <a:latin typeface="Symbol" pitchFamily="18" charset="2"/>
                  </a:endParaRPr>
                </a:p>
              </p:txBody>
            </p:sp>
            <p:sp>
              <p:nvSpPr>
                <p:cNvPr id="272" name="Text Box 5"/>
                <p:cNvSpPr txBox="1">
                  <a:spLocks noChangeArrowheads="1"/>
                </p:cNvSpPr>
                <p:nvPr/>
              </p:nvSpPr>
              <p:spPr bwMode="auto">
                <a:xfrm>
                  <a:off x="7588738" y="5434556"/>
                  <a:ext cx="580235" cy="368216"/>
                </a:xfrm>
                <a:prstGeom prst="rect">
                  <a:avLst/>
                </a:prstGeom>
                <a:solidFill>
                  <a:srgbClr val="FFFF99">
                    <a:alpha val="30000"/>
                  </a:srgbClr>
                </a:solidFill>
                <a:ln w="9525" algn="ctr">
                  <a:noFill/>
                  <a:miter lim="800000"/>
                  <a:headEnd/>
                  <a:tailEnd/>
                </a:ln>
                <a:effectLst/>
              </p:spPr>
              <p:txBody>
                <a:bodyPr wrap="square" lIns="92075" tIns="46038" rIns="92075" bIns="46038">
                  <a:spAutoFit/>
                </a:bodyPr>
                <a:lstStyle/>
                <a:p>
                  <a:pPr algn="l"/>
                  <a:r>
                    <a:rPr lang="en-US" sz="1600" dirty="0">
                      <a:solidFill>
                        <a:schemeClr val="tx1"/>
                      </a:solidFill>
                    </a:rPr>
                    <a:t> </a:t>
                  </a:r>
                  <a:r>
                    <a:rPr lang="en-US" sz="1600" dirty="0" smtClean="0">
                      <a:solidFill>
                        <a:schemeClr val="tx1"/>
                      </a:solidFill>
                    </a:rPr>
                    <a:t>pp</a:t>
                  </a:r>
                  <a:endParaRPr lang="en-US" sz="1600" dirty="0">
                    <a:solidFill>
                      <a:schemeClr val="tx1"/>
                    </a:solidFill>
                    <a:latin typeface="Symbol" pitchFamily="18" charset="2"/>
                  </a:endParaRPr>
                </a:p>
              </p:txBody>
            </p:sp>
            <p:cxnSp>
              <p:nvCxnSpPr>
                <p:cNvPr id="273" name="Straight Arrow Connector 272"/>
                <p:cNvCxnSpPr>
                  <a:stCxn id="271" idx="1"/>
                </p:cNvCxnSpPr>
                <p:nvPr/>
              </p:nvCxnSpPr>
              <p:spPr bwMode="auto">
                <a:xfrm flipH="1">
                  <a:off x="7127913" y="4759230"/>
                  <a:ext cx="319442" cy="55141"/>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274" name="Straight Arrow Connector 273"/>
                <p:cNvCxnSpPr/>
                <p:nvPr/>
              </p:nvCxnSpPr>
              <p:spPr bwMode="auto">
                <a:xfrm flipH="1" flipV="1">
                  <a:off x="7271133" y="5332164"/>
                  <a:ext cx="253387" cy="242371"/>
                </a:xfrm>
                <a:prstGeom prst="straightConnector1">
                  <a:avLst/>
                </a:prstGeom>
                <a:solidFill>
                  <a:srgbClr val="FFFF99"/>
                </a:solidFill>
                <a:ln w="28575" cap="flat" cmpd="sng" algn="ctr">
                  <a:solidFill>
                    <a:schemeClr val="tx1"/>
                  </a:solidFill>
                  <a:prstDash val="solid"/>
                  <a:round/>
                  <a:headEnd type="none" w="med" len="med"/>
                  <a:tailEnd type="arrow"/>
                </a:ln>
                <a:effectLst/>
              </p:spPr>
            </p:cxnSp>
            <p:sp>
              <p:nvSpPr>
                <p:cNvPr id="275" name="Right Arrow 274"/>
                <p:cNvSpPr/>
                <p:nvPr/>
              </p:nvSpPr>
              <p:spPr bwMode="auto">
                <a:xfrm>
                  <a:off x="5982160" y="4803354"/>
                  <a:ext cx="539826" cy="154236"/>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6" name="Right Arrow 275"/>
                <p:cNvSpPr/>
                <p:nvPr/>
              </p:nvSpPr>
              <p:spPr bwMode="auto">
                <a:xfrm rot="5400000">
                  <a:off x="3505475" y="4565437"/>
                  <a:ext cx="432000" cy="144000"/>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7" name="Right Arrow 276"/>
                <p:cNvSpPr/>
                <p:nvPr/>
              </p:nvSpPr>
              <p:spPr bwMode="auto">
                <a:xfrm>
                  <a:off x="5561683" y="3765933"/>
                  <a:ext cx="288000" cy="154236"/>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8" name="Right Arrow 277"/>
                <p:cNvSpPr/>
                <p:nvPr/>
              </p:nvSpPr>
              <p:spPr bwMode="auto">
                <a:xfrm>
                  <a:off x="5868319" y="3125118"/>
                  <a:ext cx="144000" cy="154236"/>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9" name="Right Arrow 278"/>
                <p:cNvSpPr/>
                <p:nvPr/>
              </p:nvSpPr>
              <p:spPr bwMode="auto">
                <a:xfrm rot="5400000">
                  <a:off x="3378507" y="3466641"/>
                  <a:ext cx="288000" cy="154236"/>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grpSp>
        <p:sp>
          <p:nvSpPr>
            <p:cNvPr id="284" name="Text Box 5"/>
            <p:cNvSpPr txBox="1">
              <a:spLocks noChangeArrowheads="1"/>
            </p:cNvSpPr>
            <p:nvPr/>
          </p:nvSpPr>
          <p:spPr bwMode="auto">
            <a:xfrm>
              <a:off x="6158429" y="2090936"/>
              <a:ext cx="2699133"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dirty="0" smtClean="0"/>
                <a:t>Momentum Distribution</a:t>
              </a:r>
              <a:endParaRPr lang="en-US" sz="1800" dirty="0">
                <a:latin typeface="Symbol" pitchFamily="18" charset="2"/>
              </a:endParaRPr>
            </a:p>
          </p:txBody>
        </p:sp>
      </p:grpSp>
      <p:sp>
        <p:nvSpPr>
          <p:cNvPr id="48" name="TextBox 47"/>
          <p:cNvSpPr txBox="1"/>
          <p:nvPr/>
        </p:nvSpPr>
        <p:spPr>
          <a:xfrm>
            <a:off x="1353920" y="4697730"/>
            <a:ext cx="860172" cy="341632"/>
          </a:xfrm>
          <a:prstGeom prst="rect">
            <a:avLst/>
          </a:prstGeom>
          <a:noFill/>
        </p:spPr>
        <p:txBody>
          <a:bodyPr wrap="none" rtlCol="0">
            <a:spAutoFit/>
          </a:bodyPr>
          <a:lstStyle/>
          <a:p>
            <a:r>
              <a:rPr lang="en-US" b="1" dirty="0" smtClean="0">
                <a:solidFill>
                  <a:schemeClr val="tx1"/>
                </a:solidFill>
              </a:rPr>
              <a:t>P &gt;&gt; 0</a:t>
            </a:r>
            <a:endParaRPr lang="en-US" b="1" dirty="0">
              <a:solidFill>
                <a:schemeClr val="tx1"/>
              </a:solidFill>
            </a:endParaRPr>
          </a:p>
        </p:txBody>
      </p:sp>
      <p:sp>
        <p:nvSpPr>
          <p:cNvPr id="49" name="TextBox 48"/>
          <p:cNvSpPr txBox="1"/>
          <p:nvPr/>
        </p:nvSpPr>
        <p:spPr>
          <a:xfrm>
            <a:off x="2556626" y="4255770"/>
            <a:ext cx="725519" cy="341632"/>
          </a:xfrm>
          <a:prstGeom prst="rect">
            <a:avLst/>
          </a:prstGeom>
          <a:noFill/>
        </p:spPr>
        <p:txBody>
          <a:bodyPr wrap="none" rtlCol="0">
            <a:spAutoFit/>
          </a:bodyPr>
          <a:lstStyle/>
          <a:p>
            <a:r>
              <a:rPr lang="en-US" b="1" dirty="0" smtClean="0">
                <a:solidFill>
                  <a:schemeClr val="tx1"/>
                </a:solidFill>
              </a:rPr>
              <a:t>P = 0</a:t>
            </a:r>
            <a:endParaRPr lang="en-US" b="1" dirty="0">
              <a:solidFill>
                <a:schemeClr val="tx1"/>
              </a:solidFill>
            </a:endParaRPr>
          </a:p>
        </p:txBody>
      </p:sp>
      <p:sp>
        <p:nvSpPr>
          <p:cNvPr id="50" name="TextBox 49"/>
          <p:cNvSpPr txBox="1"/>
          <p:nvPr/>
        </p:nvSpPr>
        <p:spPr>
          <a:xfrm>
            <a:off x="459868" y="3528060"/>
            <a:ext cx="397866" cy="341632"/>
          </a:xfrm>
          <a:prstGeom prst="rect">
            <a:avLst/>
          </a:prstGeom>
          <a:noFill/>
        </p:spPr>
        <p:txBody>
          <a:bodyPr wrap="none" rtlCol="0">
            <a:spAutoFit/>
          </a:bodyPr>
          <a:lstStyle/>
          <a:p>
            <a:r>
              <a:rPr lang="en-US" b="1" dirty="0" smtClean="0">
                <a:solidFill>
                  <a:schemeClr val="tx1"/>
                </a:solidFill>
              </a:rPr>
              <a:t>v</a:t>
            </a:r>
            <a:r>
              <a:rPr lang="en-US" b="1" baseline="-25000" dirty="0" smtClean="0">
                <a:solidFill>
                  <a:schemeClr val="tx1"/>
                </a:solidFill>
              </a:rPr>
              <a:t>0</a:t>
            </a:r>
            <a:endParaRPr lang="en-US" b="1" baseline="-25000" dirty="0">
              <a:solidFill>
                <a:schemeClr val="tx1"/>
              </a:solidFill>
            </a:endParaRPr>
          </a:p>
        </p:txBody>
      </p:sp>
      <p:sp>
        <p:nvSpPr>
          <p:cNvPr id="51" name="TextBox 50"/>
          <p:cNvSpPr txBox="1"/>
          <p:nvPr/>
        </p:nvSpPr>
        <p:spPr>
          <a:xfrm>
            <a:off x="0" y="4697730"/>
            <a:ext cx="397866" cy="341632"/>
          </a:xfrm>
          <a:prstGeom prst="rect">
            <a:avLst/>
          </a:prstGeom>
          <a:noFill/>
        </p:spPr>
        <p:txBody>
          <a:bodyPr wrap="none" rtlCol="0">
            <a:spAutoFit/>
          </a:bodyPr>
          <a:lstStyle/>
          <a:p>
            <a:r>
              <a:rPr lang="en-US" b="1" dirty="0" smtClean="0">
                <a:solidFill>
                  <a:schemeClr val="tx1"/>
                </a:solidFill>
              </a:rPr>
              <a:t>v</a:t>
            </a:r>
            <a:r>
              <a:rPr lang="en-US" b="1" baseline="-25000" dirty="0" smtClean="0">
                <a:solidFill>
                  <a:schemeClr val="tx1"/>
                </a:solidFill>
              </a:rPr>
              <a:t>0</a:t>
            </a:r>
            <a:endParaRPr lang="en-US" b="1" baseline="-25000" dirty="0">
              <a:solidFill>
                <a:schemeClr val="tx1"/>
              </a:solidFill>
            </a:endParaRPr>
          </a:p>
        </p:txBody>
      </p:sp>
      <p:sp>
        <p:nvSpPr>
          <p:cNvPr id="52" name="TextBox 51"/>
          <p:cNvSpPr txBox="1"/>
          <p:nvPr/>
        </p:nvSpPr>
        <p:spPr>
          <a:xfrm>
            <a:off x="403860" y="5707380"/>
            <a:ext cx="397866" cy="341632"/>
          </a:xfrm>
          <a:prstGeom prst="rect">
            <a:avLst/>
          </a:prstGeom>
          <a:noFill/>
        </p:spPr>
        <p:txBody>
          <a:bodyPr wrap="none" rtlCol="0">
            <a:spAutoFit/>
          </a:bodyPr>
          <a:lstStyle/>
          <a:p>
            <a:r>
              <a:rPr lang="en-US" b="1" dirty="0" smtClean="0">
                <a:solidFill>
                  <a:schemeClr val="tx1"/>
                </a:solidFill>
              </a:rPr>
              <a:t>v</a:t>
            </a:r>
            <a:r>
              <a:rPr lang="en-US" b="1" baseline="-25000" dirty="0" smtClean="0">
                <a:solidFill>
                  <a:schemeClr val="tx1"/>
                </a:solidFill>
              </a:rPr>
              <a:t>0</a:t>
            </a:r>
            <a:endParaRPr lang="en-US" b="1" baseline="-25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92843" y="659596"/>
            <a:ext cx="6365174" cy="4568761"/>
            <a:chOff x="2778826" y="670968"/>
            <a:chExt cx="6365174" cy="4568761"/>
          </a:xfrm>
        </p:grpSpPr>
        <p:pic>
          <p:nvPicPr>
            <p:cNvPr id="13598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78826" y="670968"/>
              <a:ext cx="6365174" cy="456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3769744" y="2604739"/>
              <a:ext cx="3416681" cy="2016916"/>
              <a:chOff x="3769744" y="2604739"/>
              <a:chExt cx="3416681" cy="2016916"/>
            </a:xfrm>
          </p:grpSpPr>
          <p:sp>
            <p:nvSpPr>
              <p:cNvPr id="49" name="Text Box 5"/>
              <p:cNvSpPr txBox="1">
                <a:spLocks noChangeArrowheads="1"/>
              </p:cNvSpPr>
              <p:nvPr/>
            </p:nvSpPr>
            <p:spPr bwMode="auto">
              <a:xfrm>
                <a:off x="3984696" y="4048548"/>
                <a:ext cx="3201729" cy="573107"/>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600" dirty="0" smtClean="0"/>
                  <a:t>Hydrodynamic Model </a:t>
                </a:r>
                <a:r>
                  <a:rPr lang="en-US" sz="1600" dirty="0" smtClean="0">
                    <a:latin typeface="+mn-lt"/>
                  </a:rPr>
                  <a:t>Calculation</a:t>
                </a:r>
              </a:p>
              <a:p>
                <a:pPr algn="l"/>
                <a:r>
                  <a:rPr lang="en-US" sz="1400" dirty="0" smtClean="0">
                    <a:latin typeface="+mn-lt"/>
                  </a:rPr>
                  <a:t>w &amp; w/o URQMD 'afterburner'</a:t>
                </a:r>
                <a:endParaRPr lang="en-US" sz="1400" dirty="0">
                  <a:latin typeface="+mn-lt"/>
                </a:endParaRPr>
              </a:p>
            </p:txBody>
          </p:sp>
          <p:cxnSp>
            <p:nvCxnSpPr>
              <p:cNvPr id="9" name="Straight Arrow Connector 8"/>
              <p:cNvCxnSpPr/>
              <p:nvPr/>
            </p:nvCxnSpPr>
            <p:spPr bwMode="auto">
              <a:xfrm flipH="1" flipV="1">
                <a:off x="3966358" y="3453492"/>
                <a:ext cx="18338" cy="595056"/>
              </a:xfrm>
              <a:prstGeom prst="straightConnector1">
                <a:avLst/>
              </a:prstGeom>
              <a:solidFill>
                <a:srgbClr val="FFFF99"/>
              </a:solidFill>
              <a:ln w="28575" cap="flat" cmpd="sng" algn="ctr">
                <a:solidFill>
                  <a:srgbClr val="0000FF"/>
                </a:solidFill>
                <a:prstDash val="solid"/>
                <a:round/>
                <a:headEnd type="none" w="med" len="med"/>
                <a:tailEnd type="arrow"/>
              </a:ln>
              <a:effectLst/>
            </p:spPr>
          </p:cxnSp>
          <p:cxnSp>
            <p:nvCxnSpPr>
              <p:cNvPr id="50" name="Straight Arrow Connector 49"/>
              <p:cNvCxnSpPr/>
              <p:nvPr/>
            </p:nvCxnSpPr>
            <p:spPr bwMode="auto">
              <a:xfrm flipH="1" flipV="1">
                <a:off x="3769744" y="2604739"/>
                <a:ext cx="196614" cy="1462091"/>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51" name="Straight Arrow Connector 50"/>
              <p:cNvCxnSpPr/>
              <p:nvPr/>
            </p:nvCxnSpPr>
            <p:spPr bwMode="auto">
              <a:xfrm flipV="1">
                <a:off x="3970316" y="3895106"/>
                <a:ext cx="494806" cy="171724"/>
              </a:xfrm>
              <a:prstGeom prst="straightConnector1">
                <a:avLst/>
              </a:prstGeom>
              <a:solidFill>
                <a:srgbClr val="FFFF99"/>
              </a:solidFill>
              <a:ln w="28575" cap="flat" cmpd="sng" algn="ctr">
                <a:solidFill>
                  <a:srgbClr val="FF00FF"/>
                </a:solidFill>
                <a:prstDash val="solid"/>
                <a:round/>
                <a:headEnd type="none" w="med" len="med"/>
                <a:tailEnd type="arrow"/>
              </a:ln>
              <a:effectLst/>
            </p:spPr>
          </p:cxnSp>
        </p:grpSp>
      </p:grpSp>
      <p:sp>
        <p:nvSpPr>
          <p:cNvPr id="2" name="Title 1"/>
          <p:cNvSpPr>
            <a:spLocks noGrp="1"/>
          </p:cNvSpPr>
          <p:nvPr>
            <p:ph type="title"/>
          </p:nvPr>
        </p:nvSpPr>
        <p:spPr>
          <a:xfrm>
            <a:off x="1746769" y="46320"/>
            <a:ext cx="5802872" cy="591573"/>
          </a:xfrm>
        </p:spPr>
        <p:txBody>
          <a:bodyPr/>
          <a:lstStyle/>
          <a:p>
            <a:r>
              <a:rPr lang="en-US" dirty="0" smtClean="0"/>
              <a:t>Identified Particle spectra</a:t>
            </a:r>
            <a:endParaRPr lang="en-US"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dirty="0">
              <a:solidFill>
                <a:srgbClr val="919191"/>
              </a:solidFill>
            </a:endParaRPr>
          </a:p>
        </p:txBody>
      </p:sp>
      <p:sp>
        <p:nvSpPr>
          <p:cNvPr id="4" name="Slide Number Placeholder 3"/>
          <p:cNvSpPr>
            <a:spLocks noGrp="1"/>
          </p:cNvSpPr>
          <p:nvPr>
            <p:ph type="sldNum" sz="quarter" idx="11"/>
          </p:nvPr>
        </p:nvSpPr>
        <p:spPr/>
        <p:txBody>
          <a:bodyPr/>
          <a:lstStyle/>
          <a:p>
            <a:pPr>
              <a:defRPr/>
            </a:pPr>
            <a:fld id="{CE8094DB-52B9-4D1F-A63C-1F18D98D7628}" type="slidenum">
              <a:rPr lang="en-US" smtClean="0">
                <a:solidFill>
                  <a:srgbClr val="000000"/>
                </a:solidFill>
              </a:rPr>
              <a:pPr>
                <a:defRPr/>
              </a:pPr>
              <a:t>28</a:t>
            </a:fld>
            <a:endParaRPr lang="en-US">
              <a:solidFill>
                <a:srgbClr val="000000"/>
              </a:solidFill>
            </a:endParaRPr>
          </a:p>
        </p:txBody>
      </p:sp>
      <p:sp>
        <p:nvSpPr>
          <p:cNvPr id="8" name="TextBox 7"/>
          <p:cNvSpPr txBox="1"/>
          <p:nvPr/>
        </p:nvSpPr>
        <p:spPr>
          <a:xfrm>
            <a:off x="121207" y="5307927"/>
            <a:ext cx="8902477" cy="1301895"/>
          </a:xfrm>
          <a:prstGeom prst="rect">
            <a:avLst/>
          </a:prstGeom>
          <a:solidFill>
            <a:srgbClr val="FFFF99"/>
          </a:solidFill>
        </p:spPr>
        <p:txBody>
          <a:bodyPr wrap="square" rtlCol="0">
            <a:spAutoFit/>
          </a:bodyPr>
          <a:lstStyle/>
          <a:p>
            <a:pPr algn="l"/>
            <a:r>
              <a:rPr lang="en-US" b="1" dirty="0" smtClean="0">
                <a:solidFill>
                  <a:srgbClr val="FF0000"/>
                </a:solidFill>
              </a:rPr>
              <a:t>Shape and mass dependence well described by Hydro flow models</a:t>
            </a:r>
          </a:p>
          <a:p>
            <a:pPr algn="l"/>
            <a:r>
              <a:rPr lang="en-US" dirty="0" smtClean="0">
                <a:solidFill>
                  <a:schemeClr val="tx1"/>
                </a:solidFill>
              </a:rPr>
              <a:t>up to ~ 1.5 GeV for </a:t>
            </a:r>
            <a:r>
              <a:rPr lang="en-US" dirty="0" smtClean="0">
                <a:solidFill>
                  <a:schemeClr val="tx1"/>
                </a:solidFill>
                <a:latin typeface="Symbol" pitchFamily="18" charset="2"/>
              </a:rPr>
              <a:t>p</a:t>
            </a:r>
            <a:r>
              <a:rPr lang="en-US" dirty="0" smtClean="0">
                <a:solidFill>
                  <a:schemeClr val="tx1"/>
                </a:solidFill>
              </a:rPr>
              <a:t>, up to ~ 4 GeV for </a:t>
            </a:r>
            <a:r>
              <a:rPr lang="en-US" dirty="0" smtClean="0">
                <a:solidFill>
                  <a:schemeClr val="tx1"/>
                </a:solidFill>
                <a:latin typeface="Symbol" pitchFamily="18" charset="2"/>
              </a:rPr>
              <a:t>X, W</a:t>
            </a:r>
          </a:p>
          <a:p>
            <a:pPr algn="l"/>
            <a:r>
              <a:rPr lang="en-US" b="1" dirty="0" smtClean="0">
                <a:solidFill>
                  <a:srgbClr val="FF0000"/>
                </a:solidFill>
              </a:rPr>
              <a:t>Very strong radial flow,  &lt;</a:t>
            </a:r>
            <a:r>
              <a:rPr lang="en-US" b="1" dirty="0" smtClean="0">
                <a:solidFill>
                  <a:srgbClr val="FF0000"/>
                </a:solidFill>
                <a:latin typeface="Symbol" pitchFamily="18" charset="2"/>
              </a:rPr>
              <a:t>b&gt;</a:t>
            </a:r>
            <a:r>
              <a:rPr lang="en-US" b="1" dirty="0" smtClean="0">
                <a:solidFill>
                  <a:srgbClr val="FF0000"/>
                </a:solidFill>
              </a:rPr>
              <a:t> </a:t>
            </a:r>
            <a:r>
              <a:rPr lang="en-US" dirty="0" smtClean="0">
                <a:solidFill>
                  <a:srgbClr val="FF0000"/>
                </a:solidFill>
              </a:rPr>
              <a:t>≈ 0.66</a:t>
            </a:r>
            <a:r>
              <a:rPr lang="en-US" b="1" dirty="0" smtClean="0">
                <a:solidFill>
                  <a:srgbClr val="FF0000"/>
                </a:solidFill>
              </a:rPr>
              <a:t> </a:t>
            </a:r>
            <a:r>
              <a:rPr lang="en-US" dirty="0">
                <a:solidFill>
                  <a:srgbClr val="0066FF"/>
                </a:solidFill>
              </a:rPr>
              <a:t> </a:t>
            </a:r>
            <a:r>
              <a:rPr lang="en-US" dirty="0" smtClean="0">
                <a:solidFill>
                  <a:srgbClr val="0066FF"/>
                </a:solidFill>
              </a:rPr>
              <a:t>  2/3 speed of light, shock front reaches </a:t>
            </a:r>
            <a:r>
              <a:rPr lang="en-US" dirty="0" smtClean="0">
                <a:solidFill>
                  <a:srgbClr val="0066FF"/>
                </a:solidFill>
                <a:latin typeface="Symbol" pitchFamily="18" charset="2"/>
              </a:rPr>
              <a:t>b</a:t>
            </a:r>
            <a:r>
              <a:rPr lang="en-US" dirty="0" smtClean="0">
                <a:solidFill>
                  <a:srgbClr val="0066FF"/>
                </a:solidFill>
              </a:rPr>
              <a:t> ≈</a:t>
            </a:r>
            <a:r>
              <a:rPr lang="en-US" dirty="0" smtClean="0">
                <a:solidFill>
                  <a:srgbClr val="FF0000"/>
                </a:solidFill>
              </a:rPr>
              <a:t> </a:t>
            </a:r>
            <a:r>
              <a:rPr lang="en-US" dirty="0" smtClean="0">
                <a:solidFill>
                  <a:srgbClr val="0066FF"/>
                </a:solidFill>
              </a:rPr>
              <a:t>1 !</a:t>
            </a:r>
          </a:p>
          <a:p>
            <a:pPr algn="l"/>
            <a:r>
              <a:rPr lang="en-US" sz="1600" dirty="0" smtClean="0">
                <a:solidFill>
                  <a:schemeClr val="tx1"/>
                </a:solidFill>
              </a:rPr>
              <a:t>(flow is significantly larger than at RHIC !)</a:t>
            </a:r>
          </a:p>
        </p:txBody>
      </p:sp>
      <p:grpSp>
        <p:nvGrpSpPr>
          <p:cNvPr id="48" name="Group 47"/>
          <p:cNvGrpSpPr/>
          <p:nvPr/>
        </p:nvGrpSpPr>
        <p:grpSpPr>
          <a:xfrm>
            <a:off x="6366555" y="2275166"/>
            <a:ext cx="425857" cy="348552"/>
            <a:chOff x="8307484" y="2827820"/>
            <a:chExt cx="425857" cy="348552"/>
          </a:xfrm>
        </p:grpSpPr>
        <p:sp>
          <p:nvSpPr>
            <p:cNvPr id="46" name="Oval 9"/>
            <p:cNvSpPr>
              <a:spLocks noChangeArrowheads="1"/>
            </p:cNvSpPr>
            <p:nvPr/>
          </p:nvSpPr>
          <p:spPr bwMode="auto">
            <a:xfrm>
              <a:off x="8307484" y="2827820"/>
              <a:ext cx="337702" cy="337702"/>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47" name="Oval 10"/>
            <p:cNvSpPr>
              <a:spLocks noChangeArrowheads="1"/>
            </p:cNvSpPr>
            <p:nvPr/>
          </p:nvSpPr>
          <p:spPr bwMode="auto">
            <a:xfrm>
              <a:off x="8395639" y="2838670"/>
              <a:ext cx="337702" cy="337702"/>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ate Placeholder 3"/>
          <p:cNvSpPr>
            <a:spLocks noGrp="1"/>
          </p:cNvSpPr>
          <p:nvPr>
            <p:ph type="dt" sz="half" idx="10"/>
          </p:nvPr>
        </p:nvSpPr>
        <p:spPr/>
        <p:txBody>
          <a:bodyPr/>
          <a:lstStyle/>
          <a:p>
            <a:r>
              <a:rPr lang="en-US" smtClean="0"/>
              <a:t>December 2012 Bad Honnef J. Schukraft</a:t>
            </a:r>
            <a:endParaRPr lang="en-US"/>
          </a:p>
        </p:txBody>
      </p:sp>
      <p:sp>
        <p:nvSpPr>
          <p:cNvPr id="194" name="Slide Number Placeholder 4"/>
          <p:cNvSpPr>
            <a:spLocks noGrp="1"/>
          </p:cNvSpPr>
          <p:nvPr>
            <p:ph type="sldNum" sz="quarter" idx="11"/>
          </p:nvPr>
        </p:nvSpPr>
        <p:spPr/>
        <p:txBody>
          <a:bodyPr/>
          <a:lstStyle/>
          <a:p>
            <a:pPr>
              <a:defRPr/>
            </a:pPr>
            <a:fld id="{A44383F3-4323-4BCD-91E8-AF9E935D0779}" type="slidenum">
              <a:rPr lang="en-US"/>
              <a:pPr>
                <a:defRPr/>
              </a:pPr>
              <a:t>29</a:t>
            </a:fld>
            <a:endParaRPr lang="en-US"/>
          </a:p>
        </p:txBody>
      </p:sp>
      <p:sp>
        <p:nvSpPr>
          <p:cNvPr id="899074" name="Rectangle 2"/>
          <p:cNvSpPr>
            <a:spLocks noGrp="1" noChangeArrowheads="1"/>
          </p:cNvSpPr>
          <p:nvPr>
            <p:ph type="title"/>
          </p:nvPr>
        </p:nvSpPr>
        <p:spPr>
          <a:xfrm>
            <a:off x="1438996" y="46320"/>
            <a:ext cx="6418424" cy="591573"/>
          </a:xfrm>
          <a:noFill/>
          <a:ln/>
        </p:spPr>
        <p:txBody>
          <a:bodyPr/>
          <a:lstStyle/>
          <a:p>
            <a:r>
              <a:rPr lang="en-US" dirty="0" smtClean="0"/>
              <a:t>Flow in Heavy Ion Collisions</a:t>
            </a:r>
            <a:endParaRPr lang="en-US" dirty="0"/>
          </a:p>
        </p:txBody>
      </p:sp>
      <p:sp>
        <p:nvSpPr>
          <p:cNvPr id="899086" name="Rectangle 14"/>
          <p:cNvSpPr>
            <a:spLocks noGrp="1" noChangeArrowheads="1"/>
          </p:cNvSpPr>
          <p:nvPr>
            <p:ph type="body" idx="1"/>
          </p:nvPr>
        </p:nvSpPr>
        <p:spPr/>
        <p:txBody>
          <a:bodyPr/>
          <a:lstStyle/>
          <a:p>
            <a:r>
              <a:rPr lang="en-US" u="sng" dirty="0" smtClean="0"/>
              <a:t>Elliptic</a:t>
            </a:r>
            <a:r>
              <a:rPr lang="en-US" dirty="0" smtClean="0"/>
              <a:t> Flow</a:t>
            </a:r>
            <a:endParaRPr lang="en-US" dirty="0"/>
          </a:p>
          <a:p>
            <a:pPr lvl="1"/>
            <a:r>
              <a:rPr lang="en-US" b="1" dirty="0" smtClean="0">
                <a:solidFill>
                  <a:schemeClr val="hlink"/>
                </a:solidFill>
              </a:rPr>
              <a:t> </a:t>
            </a:r>
            <a:r>
              <a:rPr lang="en-US" dirty="0" smtClean="0"/>
              <a:t>non-central collisions</a:t>
            </a:r>
          </a:p>
          <a:p>
            <a:pPr marL="265113" lvl="2" indent="274638"/>
            <a:r>
              <a:rPr lang="en-US" dirty="0" smtClean="0"/>
              <a:t>deformed, 'elliptic' reaction zone</a:t>
            </a:r>
          </a:p>
          <a:p>
            <a:pPr marL="265113" lvl="2" indent="274638"/>
            <a:r>
              <a:rPr lang="en-US" dirty="0" smtClean="0"/>
              <a:t>anisotropic particle density around reaction plane</a:t>
            </a:r>
          </a:p>
          <a:p>
            <a:pPr lvl="1"/>
            <a:r>
              <a:rPr lang="en-US" dirty="0" smtClean="0"/>
              <a:t> flow modulation </a:t>
            </a:r>
            <a:r>
              <a:rPr lang="en-US" b="1" dirty="0" smtClean="0">
                <a:solidFill>
                  <a:srgbClr val="FF0000"/>
                </a:solidFill>
              </a:rPr>
              <a:t>v</a:t>
            </a:r>
            <a:r>
              <a:rPr lang="en-US" b="1" baseline="-25000" dirty="0" smtClean="0">
                <a:solidFill>
                  <a:srgbClr val="FF0000"/>
                </a:solidFill>
              </a:rPr>
              <a:t>2</a:t>
            </a:r>
            <a:r>
              <a:rPr lang="en-US" b="1" dirty="0" smtClean="0">
                <a:solidFill>
                  <a:srgbClr val="FF0000"/>
                </a:solidFill>
              </a:rPr>
              <a:t> </a:t>
            </a:r>
            <a:r>
              <a:rPr lang="en-US" dirty="0" smtClean="0"/>
              <a:t>depends on </a:t>
            </a:r>
            <a:r>
              <a:rPr lang="en-US" b="1" dirty="0" smtClean="0">
                <a:solidFill>
                  <a:srgbClr val="FF0000"/>
                </a:solidFill>
              </a:rPr>
              <a:t>f(</a:t>
            </a:r>
            <a:r>
              <a:rPr lang="en-US" b="1" dirty="0" err="1" smtClean="0">
                <a:solidFill>
                  <a:srgbClr val="FF0000"/>
                </a:solidFill>
                <a:latin typeface="Symbol" pitchFamily="18" charset="2"/>
              </a:rPr>
              <a:t>e</a:t>
            </a:r>
            <a:r>
              <a:rPr lang="en-US" b="1" dirty="0" err="1" smtClean="0">
                <a:solidFill>
                  <a:srgbClr val="FF0000"/>
                </a:solidFill>
              </a:rPr>
              <a:t>,</a:t>
            </a:r>
            <a:r>
              <a:rPr lang="en-US" b="1" dirty="0" err="1" smtClean="0">
                <a:solidFill>
                  <a:srgbClr val="FF0000"/>
                </a:solidFill>
                <a:latin typeface="Symbol" pitchFamily="18" charset="2"/>
              </a:rPr>
              <a:t>h</a:t>
            </a:r>
            <a:r>
              <a:rPr lang="en-US" b="1" dirty="0" smtClean="0">
                <a:solidFill>
                  <a:srgbClr val="FF0000"/>
                </a:solidFill>
              </a:rPr>
              <a:t>, </a:t>
            </a:r>
            <a:r>
              <a:rPr lang="en-US" b="1" dirty="0" err="1">
                <a:solidFill>
                  <a:srgbClr val="FF0000"/>
                </a:solidFill>
              </a:rPr>
              <a:t>EoS</a:t>
            </a:r>
            <a:r>
              <a:rPr lang="en-US" b="1" dirty="0">
                <a:solidFill>
                  <a:srgbClr val="FF0000"/>
                </a:solidFill>
              </a:rPr>
              <a:t>,..)</a:t>
            </a:r>
            <a:endParaRPr lang="en-US" b="1" dirty="0" smtClean="0">
              <a:solidFill>
                <a:srgbClr val="FF0000"/>
              </a:solidFill>
            </a:endParaRPr>
          </a:p>
          <a:p>
            <a:pPr lvl="2"/>
            <a:r>
              <a:rPr lang="en-US" b="1" dirty="0" smtClean="0">
                <a:solidFill>
                  <a:srgbClr val="FF0000"/>
                </a:solidFill>
              </a:rPr>
              <a:t> </a:t>
            </a:r>
            <a:r>
              <a:rPr lang="en-US" dirty="0" smtClean="0"/>
              <a:t>eccentricity </a:t>
            </a:r>
            <a:r>
              <a:rPr lang="en-US" dirty="0" smtClean="0">
                <a:latin typeface="Symbol" pitchFamily="18" charset="2"/>
              </a:rPr>
              <a:t>e</a:t>
            </a:r>
            <a:r>
              <a:rPr lang="en-US" dirty="0" smtClean="0"/>
              <a:t> = (y</a:t>
            </a:r>
            <a:r>
              <a:rPr lang="en-US" baseline="30000" dirty="0" smtClean="0"/>
              <a:t>2</a:t>
            </a:r>
            <a:r>
              <a:rPr lang="en-US" dirty="0" smtClean="0"/>
              <a:t>-x</a:t>
            </a:r>
            <a:r>
              <a:rPr lang="en-US" baseline="30000" dirty="0" smtClean="0"/>
              <a:t>2</a:t>
            </a:r>
            <a:r>
              <a:rPr lang="en-US" dirty="0" smtClean="0"/>
              <a:t>)/(y</a:t>
            </a:r>
            <a:r>
              <a:rPr lang="en-US" baseline="30000" dirty="0" smtClean="0"/>
              <a:t>2</a:t>
            </a:r>
            <a:r>
              <a:rPr lang="en-US" dirty="0" smtClean="0"/>
              <a:t>+x</a:t>
            </a:r>
            <a:r>
              <a:rPr lang="en-US" baseline="30000" dirty="0" smtClean="0"/>
              <a:t>2</a:t>
            </a:r>
            <a:r>
              <a:rPr lang="en-US" dirty="0" smtClean="0"/>
              <a:t>)</a:t>
            </a:r>
          </a:p>
          <a:p>
            <a:pPr lvl="2"/>
            <a:r>
              <a:rPr lang="en-US" u="sng" dirty="0" smtClean="0">
                <a:solidFill>
                  <a:schemeClr val="hlink"/>
                </a:solidFill>
              </a:rPr>
              <a:t>(shear) viscosity </a:t>
            </a:r>
            <a:r>
              <a:rPr lang="en-US" u="sng" dirty="0" smtClean="0">
                <a:solidFill>
                  <a:schemeClr val="hlink"/>
                </a:solidFill>
                <a:latin typeface="Symbol" pitchFamily="18" charset="2"/>
              </a:rPr>
              <a:t>h</a:t>
            </a:r>
          </a:p>
          <a:p>
            <a:pPr lvl="2">
              <a:buNone/>
            </a:pPr>
            <a:r>
              <a:rPr lang="en-US" b="1" dirty="0" smtClean="0"/>
              <a:t>large </a:t>
            </a:r>
            <a:r>
              <a:rPr lang="en-US" b="1" dirty="0" smtClean="0">
                <a:latin typeface="Symbol" pitchFamily="18" charset="2"/>
              </a:rPr>
              <a:t>h</a:t>
            </a:r>
            <a:r>
              <a:rPr lang="en-US" dirty="0" smtClean="0"/>
              <a:t> dissipates pressure</a:t>
            </a:r>
          </a:p>
          <a:p>
            <a:pPr lvl="2">
              <a:buNone/>
            </a:pPr>
            <a:r>
              <a:rPr lang="en-US" dirty="0" smtClean="0"/>
              <a:t>gradients =&gt; </a:t>
            </a:r>
            <a:r>
              <a:rPr lang="en-US" b="1" dirty="0" smtClean="0"/>
              <a:t>reduces v</a:t>
            </a:r>
            <a:r>
              <a:rPr lang="en-US" b="1" baseline="-25000" dirty="0" smtClean="0"/>
              <a:t>2</a:t>
            </a:r>
            <a:endParaRPr lang="en-US" b="1" baseline="-25000" dirty="0"/>
          </a:p>
          <a:p>
            <a:pPr>
              <a:buNone/>
            </a:pPr>
            <a:endParaRPr lang="en-US" b="1" dirty="0">
              <a:solidFill>
                <a:srgbClr val="FF0000"/>
              </a:solidFill>
            </a:endParaRPr>
          </a:p>
        </p:txBody>
      </p:sp>
      <p:grpSp>
        <p:nvGrpSpPr>
          <p:cNvPr id="3" name="Group 207"/>
          <p:cNvGrpSpPr>
            <a:grpSpLocks/>
          </p:cNvGrpSpPr>
          <p:nvPr/>
        </p:nvGrpSpPr>
        <p:grpSpPr bwMode="auto">
          <a:xfrm>
            <a:off x="95539" y="3821443"/>
            <a:ext cx="3451892" cy="2970455"/>
            <a:chOff x="128" y="1679"/>
            <a:chExt cx="1891" cy="1750"/>
          </a:xfrm>
        </p:grpSpPr>
        <p:grpSp>
          <p:nvGrpSpPr>
            <p:cNvPr id="4" name="Group 15"/>
            <p:cNvGrpSpPr>
              <a:grpSpLocks/>
            </p:cNvGrpSpPr>
            <p:nvPr/>
          </p:nvGrpSpPr>
          <p:grpSpPr bwMode="auto">
            <a:xfrm>
              <a:off x="128" y="2005"/>
              <a:ext cx="1891" cy="1424"/>
              <a:chOff x="366" y="346"/>
              <a:chExt cx="2287" cy="1952"/>
            </a:xfrm>
          </p:grpSpPr>
          <p:sp>
            <p:nvSpPr>
              <p:cNvPr id="899088" name="Line 16"/>
              <p:cNvSpPr>
                <a:spLocks noChangeShapeType="1"/>
              </p:cNvSpPr>
              <p:nvPr/>
            </p:nvSpPr>
            <p:spPr bwMode="auto">
              <a:xfrm rot="2580000">
                <a:off x="1156" y="346"/>
                <a:ext cx="0" cy="1952"/>
              </a:xfrm>
              <a:prstGeom prst="line">
                <a:avLst/>
              </a:prstGeom>
              <a:noFill/>
              <a:ln w="9525">
                <a:solidFill>
                  <a:schemeClr val="tx1"/>
                </a:solidFill>
                <a:prstDash val="dash"/>
                <a:round/>
                <a:headEnd/>
                <a:tailEnd/>
              </a:ln>
              <a:effectLst/>
            </p:spPr>
            <p:txBody>
              <a:bodyPr/>
              <a:lstStyle/>
              <a:p>
                <a:endParaRPr lang="en-US"/>
              </a:p>
            </p:txBody>
          </p:sp>
          <p:grpSp>
            <p:nvGrpSpPr>
              <p:cNvPr id="5" name="Group 17"/>
              <p:cNvGrpSpPr>
                <a:grpSpLocks/>
              </p:cNvGrpSpPr>
              <p:nvPr/>
            </p:nvGrpSpPr>
            <p:grpSpPr bwMode="auto">
              <a:xfrm rot="543536">
                <a:off x="366" y="393"/>
                <a:ext cx="2287" cy="1563"/>
                <a:chOff x="185" y="981"/>
                <a:chExt cx="2287" cy="1563"/>
              </a:xfrm>
            </p:grpSpPr>
            <p:sp>
              <p:nvSpPr>
                <p:cNvPr id="899090" name="Freeform 18"/>
                <p:cNvSpPr>
                  <a:spLocks/>
                </p:cNvSpPr>
                <p:nvPr/>
              </p:nvSpPr>
              <p:spPr bwMode="auto">
                <a:xfrm rot="10800000">
                  <a:off x="1893" y="981"/>
                  <a:ext cx="253" cy="219"/>
                </a:xfrm>
                <a:custGeom>
                  <a:avLst/>
                  <a:gdLst/>
                  <a:ahLst/>
                  <a:cxnLst>
                    <a:cxn ang="0">
                      <a:pos x="430" y="0"/>
                    </a:cxn>
                    <a:cxn ang="0">
                      <a:pos x="177" y="379"/>
                    </a:cxn>
                    <a:cxn ang="0">
                      <a:pos x="0" y="379"/>
                    </a:cxn>
                    <a:cxn ang="0">
                      <a:pos x="168" y="622"/>
                    </a:cxn>
                    <a:cxn ang="0">
                      <a:pos x="631" y="379"/>
                    </a:cxn>
                    <a:cxn ang="0">
                      <a:pos x="465" y="382"/>
                    </a:cxn>
                    <a:cxn ang="0">
                      <a:pos x="720" y="0"/>
                    </a:cxn>
                    <a:cxn ang="0">
                      <a:pos x="430" y="0"/>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899091" name="Line 19"/>
                <p:cNvSpPr>
                  <a:spLocks noChangeShapeType="1"/>
                </p:cNvSpPr>
                <p:nvPr/>
              </p:nvSpPr>
              <p:spPr bwMode="auto">
                <a:xfrm flipH="1">
                  <a:off x="595" y="1211"/>
                  <a:ext cx="438" cy="649"/>
                </a:xfrm>
                <a:prstGeom prst="line">
                  <a:avLst/>
                </a:prstGeom>
                <a:noFill/>
                <a:ln w="9525">
                  <a:solidFill>
                    <a:schemeClr val="folHlink"/>
                  </a:solidFill>
                  <a:round/>
                  <a:headEnd/>
                  <a:tailEnd/>
                </a:ln>
                <a:effectLst/>
              </p:spPr>
              <p:txBody>
                <a:bodyPr wrap="none" anchor="ctr"/>
                <a:lstStyle/>
                <a:p>
                  <a:endParaRPr lang="en-US"/>
                </a:p>
              </p:txBody>
            </p:sp>
            <p:sp>
              <p:nvSpPr>
                <p:cNvPr id="899092" name="Line 20"/>
                <p:cNvSpPr>
                  <a:spLocks noChangeShapeType="1"/>
                </p:cNvSpPr>
                <p:nvPr/>
              </p:nvSpPr>
              <p:spPr bwMode="auto">
                <a:xfrm flipH="1">
                  <a:off x="807" y="1211"/>
                  <a:ext cx="429" cy="639"/>
                </a:xfrm>
                <a:prstGeom prst="line">
                  <a:avLst/>
                </a:prstGeom>
                <a:noFill/>
                <a:ln w="9525">
                  <a:solidFill>
                    <a:schemeClr val="folHlink"/>
                  </a:solidFill>
                  <a:round/>
                  <a:headEnd/>
                  <a:tailEnd/>
                </a:ln>
                <a:effectLst/>
              </p:spPr>
              <p:txBody>
                <a:bodyPr wrap="none" anchor="ctr"/>
                <a:lstStyle/>
                <a:p>
                  <a:endParaRPr lang="en-US"/>
                </a:p>
              </p:txBody>
            </p:sp>
            <p:sp>
              <p:nvSpPr>
                <p:cNvPr id="899093" name="Line 21"/>
                <p:cNvSpPr>
                  <a:spLocks noChangeShapeType="1"/>
                </p:cNvSpPr>
                <p:nvPr/>
              </p:nvSpPr>
              <p:spPr bwMode="auto">
                <a:xfrm>
                  <a:off x="942" y="1347"/>
                  <a:ext cx="1440" cy="0"/>
                </a:xfrm>
                <a:prstGeom prst="line">
                  <a:avLst/>
                </a:prstGeom>
                <a:noFill/>
                <a:ln w="9525">
                  <a:solidFill>
                    <a:schemeClr val="folHlink"/>
                  </a:solidFill>
                  <a:round/>
                  <a:headEnd/>
                  <a:tailEnd/>
                </a:ln>
                <a:effectLst/>
              </p:spPr>
              <p:txBody>
                <a:bodyPr wrap="none" anchor="ctr"/>
                <a:lstStyle/>
                <a:p>
                  <a:endParaRPr lang="en-US"/>
                </a:p>
              </p:txBody>
            </p:sp>
            <p:sp>
              <p:nvSpPr>
                <p:cNvPr id="899094" name="Line 22"/>
                <p:cNvSpPr>
                  <a:spLocks noChangeShapeType="1"/>
                </p:cNvSpPr>
                <p:nvPr/>
              </p:nvSpPr>
              <p:spPr bwMode="auto">
                <a:xfrm>
                  <a:off x="908" y="2027"/>
                  <a:ext cx="1012" cy="0"/>
                </a:xfrm>
                <a:prstGeom prst="line">
                  <a:avLst/>
                </a:prstGeom>
                <a:noFill/>
                <a:ln w="9525">
                  <a:solidFill>
                    <a:schemeClr val="folHlink"/>
                  </a:solidFill>
                  <a:round/>
                  <a:headEnd/>
                  <a:tailEnd/>
                </a:ln>
                <a:effectLst/>
              </p:spPr>
              <p:txBody>
                <a:bodyPr wrap="none" anchor="ctr"/>
                <a:lstStyle/>
                <a:p>
                  <a:endParaRPr lang="en-US"/>
                </a:p>
              </p:txBody>
            </p:sp>
            <p:sp>
              <p:nvSpPr>
                <p:cNvPr id="899095" name="AutoShape 23"/>
                <p:cNvSpPr>
                  <a:spLocks noChangeArrowheads="1"/>
                </p:cNvSpPr>
                <p:nvPr/>
              </p:nvSpPr>
              <p:spPr bwMode="auto">
                <a:xfrm>
                  <a:off x="185" y="1208"/>
                  <a:ext cx="2287" cy="1261"/>
                </a:xfrm>
                <a:prstGeom prst="parallelogram">
                  <a:avLst>
                    <a:gd name="adj" fmla="val 67289"/>
                  </a:avLst>
                </a:prstGeom>
                <a:noFill/>
                <a:ln w="28575">
                  <a:solidFill>
                    <a:schemeClr val="folHlink"/>
                  </a:solidFill>
                  <a:miter lim="800000"/>
                  <a:headEnd/>
                  <a:tailEnd/>
                </a:ln>
                <a:effectLst/>
              </p:spPr>
              <p:txBody>
                <a:bodyPr wrap="none" anchor="ctr"/>
                <a:lstStyle/>
                <a:p>
                  <a:endParaRPr lang="en-US"/>
                </a:p>
              </p:txBody>
            </p:sp>
            <p:sp>
              <p:nvSpPr>
                <p:cNvPr id="899096" name="Line 24"/>
                <p:cNvSpPr>
                  <a:spLocks noChangeShapeType="1"/>
                </p:cNvSpPr>
                <p:nvPr/>
              </p:nvSpPr>
              <p:spPr bwMode="auto">
                <a:xfrm flipH="1">
                  <a:off x="185" y="2197"/>
                  <a:ext cx="183" cy="274"/>
                </a:xfrm>
                <a:prstGeom prst="line">
                  <a:avLst/>
                </a:prstGeom>
                <a:noFill/>
                <a:ln w="9525">
                  <a:solidFill>
                    <a:schemeClr val="folHlink"/>
                  </a:solidFill>
                  <a:round/>
                  <a:headEnd/>
                  <a:tailEnd/>
                </a:ln>
                <a:effectLst/>
              </p:spPr>
              <p:txBody>
                <a:bodyPr wrap="none" anchor="ctr"/>
                <a:lstStyle/>
                <a:p>
                  <a:endParaRPr lang="en-US"/>
                </a:p>
              </p:txBody>
            </p:sp>
            <p:sp>
              <p:nvSpPr>
                <p:cNvPr id="899097" name="Line 25"/>
                <p:cNvSpPr>
                  <a:spLocks noChangeShapeType="1"/>
                </p:cNvSpPr>
                <p:nvPr/>
              </p:nvSpPr>
              <p:spPr bwMode="auto">
                <a:xfrm flipH="1">
                  <a:off x="908" y="1211"/>
                  <a:ext cx="532" cy="791"/>
                </a:xfrm>
                <a:prstGeom prst="line">
                  <a:avLst/>
                </a:prstGeom>
                <a:noFill/>
                <a:ln w="9525">
                  <a:solidFill>
                    <a:schemeClr val="folHlink"/>
                  </a:solidFill>
                  <a:round/>
                  <a:headEnd/>
                  <a:tailEnd/>
                </a:ln>
                <a:effectLst/>
              </p:spPr>
              <p:txBody>
                <a:bodyPr wrap="none" anchor="ctr"/>
                <a:lstStyle/>
                <a:p>
                  <a:endParaRPr lang="en-US"/>
                </a:p>
              </p:txBody>
            </p:sp>
            <p:sp>
              <p:nvSpPr>
                <p:cNvPr id="899098" name="Freeform 26"/>
                <p:cNvSpPr>
                  <a:spLocks/>
                </p:cNvSpPr>
                <p:nvPr/>
              </p:nvSpPr>
              <p:spPr bwMode="auto">
                <a:xfrm rot="10800000" flipV="1">
                  <a:off x="887" y="1924"/>
                  <a:ext cx="178" cy="506"/>
                </a:xfrm>
                <a:custGeom>
                  <a:avLst/>
                  <a:gdLst/>
                  <a:ahLst/>
                  <a:cxnLst>
                    <a:cxn ang="0">
                      <a:pos x="84" y="643"/>
                    </a:cxn>
                    <a:cxn ang="0">
                      <a:pos x="24" y="519"/>
                    </a:cxn>
                    <a:cxn ang="0">
                      <a:pos x="1" y="351"/>
                    </a:cxn>
                    <a:cxn ang="0">
                      <a:pos x="30" y="205"/>
                    </a:cxn>
                    <a:cxn ang="0">
                      <a:pos x="100" y="73"/>
                    </a:cxn>
                    <a:cxn ang="0">
                      <a:pos x="166" y="4"/>
                    </a:cxn>
                    <a:cxn ang="0">
                      <a:pos x="225" y="171"/>
                    </a:cxn>
                    <a:cxn ang="0">
                      <a:pos x="249" y="337"/>
                    </a:cxn>
                    <a:cxn ang="0">
                      <a:pos x="241" y="514"/>
                    </a:cxn>
                    <a:cxn ang="0">
                      <a:pos x="199" y="636"/>
                    </a:cxn>
                    <a:cxn ang="0">
                      <a:pos x="142" y="712"/>
                    </a:cxn>
                    <a:cxn ang="0">
                      <a:pos x="84" y="64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endParaRPr lang="en-US"/>
                </a:p>
              </p:txBody>
            </p:sp>
            <p:sp>
              <p:nvSpPr>
                <p:cNvPr id="899099" name="Line 27"/>
                <p:cNvSpPr>
                  <a:spLocks noChangeShapeType="1"/>
                </p:cNvSpPr>
                <p:nvPr/>
              </p:nvSpPr>
              <p:spPr bwMode="auto">
                <a:xfrm flipH="1">
                  <a:off x="792" y="1885"/>
                  <a:ext cx="392" cy="581"/>
                </a:xfrm>
                <a:prstGeom prst="line">
                  <a:avLst/>
                </a:prstGeom>
                <a:noFill/>
                <a:ln w="9525">
                  <a:solidFill>
                    <a:schemeClr val="folHlink"/>
                  </a:solidFill>
                  <a:round/>
                  <a:headEnd/>
                  <a:tailEnd/>
                </a:ln>
                <a:effectLst/>
              </p:spPr>
              <p:txBody>
                <a:bodyPr wrap="none" anchor="ctr"/>
                <a:lstStyle/>
                <a:p>
                  <a:endParaRPr lang="en-US"/>
                </a:p>
              </p:txBody>
            </p:sp>
            <p:grpSp>
              <p:nvGrpSpPr>
                <p:cNvPr id="6" name="Group 28"/>
                <p:cNvGrpSpPr>
                  <a:grpSpLocks/>
                </p:cNvGrpSpPr>
                <p:nvPr/>
              </p:nvGrpSpPr>
              <p:grpSpPr bwMode="auto">
                <a:xfrm>
                  <a:off x="1493" y="1091"/>
                  <a:ext cx="726" cy="707"/>
                  <a:chOff x="4551" y="901"/>
                  <a:chExt cx="784" cy="763"/>
                </a:xfrm>
              </p:grpSpPr>
              <p:grpSp>
                <p:nvGrpSpPr>
                  <p:cNvPr id="7" name="Group 29"/>
                  <p:cNvGrpSpPr>
                    <a:grpSpLocks/>
                  </p:cNvGrpSpPr>
                  <p:nvPr/>
                </p:nvGrpSpPr>
                <p:grpSpPr bwMode="auto">
                  <a:xfrm>
                    <a:off x="4551" y="901"/>
                    <a:ext cx="784" cy="763"/>
                    <a:chOff x="4551" y="901"/>
                    <a:chExt cx="784" cy="763"/>
                  </a:xfrm>
                </p:grpSpPr>
                <p:sp>
                  <p:nvSpPr>
                    <p:cNvPr id="899102" name="Oval 30"/>
                    <p:cNvSpPr>
                      <a:spLocks noChangeArrowheads="1"/>
                    </p:cNvSpPr>
                    <p:nvPr/>
                  </p:nvSpPr>
                  <p:spPr bwMode="auto">
                    <a:xfrm>
                      <a:off x="4569" y="902"/>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899103" name="Oval 31"/>
                    <p:cNvSpPr>
                      <a:spLocks noChangeArrowheads="1"/>
                    </p:cNvSpPr>
                    <p:nvPr/>
                  </p:nvSpPr>
                  <p:spPr bwMode="auto">
                    <a:xfrm>
                      <a:off x="4569" y="901"/>
                      <a:ext cx="749" cy="749"/>
                    </a:xfrm>
                    <a:prstGeom prst="ellipse">
                      <a:avLst/>
                    </a:prstGeom>
                    <a:noFill/>
                    <a:ln w="19050">
                      <a:solidFill>
                        <a:schemeClr val="tx1"/>
                      </a:solidFill>
                      <a:round/>
                      <a:headEnd/>
                      <a:tailEnd/>
                    </a:ln>
                    <a:effectLst/>
                  </p:spPr>
                  <p:txBody>
                    <a:bodyPr wrap="none" anchor="ctr"/>
                    <a:lstStyle/>
                    <a:p>
                      <a:endParaRPr lang="en-US"/>
                    </a:p>
                  </p:txBody>
                </p:sp>
                <p:sp>
                  <p:nvSpPr>
                    <p:cNvPr id="899104" name="Freeform 32"/>
                    <p:cNvSpPr>
                      <a:spLocks/>
                    </p:cNvSpPr>
                    <p:nvPr/>
                  </p:nvSpPr>
                  <p:spPr bwMode="auto">
                    <a:xfrm>
                      <a:off x="4551" y="1206"/>
                      <a:ext cx="784" cy="458"/>
                    </a:xfrm>
                    <a:custGeom>
                      <a:avLst/>
                      <a:gdLst/>
                      <a:ahLst/>
                      <a:cxnLst>
                        <a:cxn ang="0">
                          <a:pos x="43" y="123"/>
                        </a:cxn>
                        <a:cxn ang="0">
                          <a:pos x="120" y="181"/>
                        </a:cxn>
                        <a:cxn ang="0">
                          <a:pos x="262" y="250"/>
                        </a:cxn>
                        <a:cxn ang="0">
                          <a:pos x="432" y="280"/>
                        </a:cxn>
                        <a:cxn ang="0">
                          <a:pos x="634" y="259"/>
                        </a:cxn>
                        <a:cxn ang="0">
                          <a:pos x="799" y="201"/>
                        </a:cxn>
                        <a:cxn ang="0">
                          <a:pos x="937" y="90"/>
                        </a:cxn>
                        <a:cxn ang="0">
                          <a:pos x="1026" y="9"/>
                        </a:cxn>
                        <a:cxn ang="0">
                          <a:pos x="1019" y="144"/>
                        </a:cxn>
                        <a:cxn ang="0">
                          <a:pos x="992" y="267"/>
                        </a:cxn>
                        <a:cxn ang="0">
                          <a:pos x="929" y="384"/>
                        </a:cxn>
                        <a:cxn ang="0">
                          <a:pos x="857" y="467"/>
                        </a:cxn>
                        <a:cxn ang="0">
                          <a:pos x="749" y="542"/>
                        </a:cxn>
                        <a:cxn ang="0">
                          <a:pos x="610" y="588"/>
                        </a:cxn>
                        <a:cxn ang="0">
                          <a:pos x="455" y="594"/>
                        </a:cxn>
                        <a:cxn ang="0">
                          <a:pos x="310" y="553"/>
                        </a:cxn>
                        <a:cxn ang="0">
                          <a:pos x="193" y="479"/>
                        </a:cxn>
                        <a:cxn ang="0">
                          <a:pos x="95" y="368"/>
                        </a:cxn>
                        <a:cxn ang="0">
                          <a:pos x="36" y="237"/>
                        </a:cxn>
                        <a:cxn ang="0">
                          <a:pos x="1" y="73"/>
                        </a:cxn>
                        <a:cxn ang="0">
                          <a:pos x="43" y="123"/>
                        </a:cxn>
                      </a:cxnLst>
                      <a:rect l="0" t="0" r="r" b="b"/>
                      <a:pathLst>
                        <a:path w="1026" h="600">
                          <a:moveTo>
                            <a:pt x="43" y="123"/>
                          </a:moveTo>
                          <a:cubicBezTo>
                            <a:pt x="61" y="136"/>
                            <a:pt x="84" y="160"/>
                            <a:pt x="120" y="181"/>
                          </a:cubicBezTo>
                          <a:cubicBezTo>
                            <a:pt x="156" y="202"/>
                            <a:pt x="210" y="233"/>
                            <a:pt x="262" y="250"/>
                          </a:cubicBezTo>
                          <a:cubicBezTo>
                            <a:pt x="314" y="267"/>
                            <a:pt x="370" y="279"/>
                            <a:pt x="432" y="280"/>
                          </a:cubicBezTo>
                          <a:cubicBezTo>
                            <a:pt x="494" y="281"/>
                            <a:pt x="573" y="272"/>
                            <a:pt x="634" y="259"/>
                          </a:cubicBezTo>
                          <a:cubicBezTo>
                            <a:pt x="695" y="246"/>
                            <a:pt x="749" y="229"/>
                            <a:pt x="799" y="201"/>
                          </a:cubicBezTo>
                          <a:cubicBezTo>
                            <a:pt x="849" y="173"/>
                            <a:pt x="899" y="122"/>
                            <a:pt x="937" y="90"/>
                          </a:cubicBezTo>
                          <a:cubicBezTo>
                            <a:pt x="975" y="58"/>
                            <a:pt x="1012" y="0"/>
                            <a:pt x="1026" y="9"/>
                          </a:cubicBezTo>
                          <a:cubicBezTo>
                            <a:pt x="1021" y="13"/>
                            <a:pt x="1025" y="101"/>
                            <a:pt x="1019" y="144"/>
                          </a:cubicBezTo>
                          <a:cubicBezTo>
                            <a:pt x="1013" y="187"/>
                            <a:pt x="1007" y="227"/>
                            <a:pt x="992" y="267"/>
                          </a:cubicBezTo>
                          <a:cubicBezTo>
                            <a:pt x="978" y="307"/>
                            <a:pt x="952" y="351"/>
                            <a:pt x="929" y="384"/>
                          </a:cubicBezTo>
                          <a:cubicBezTo>
                            <a:pt x="907" y="417"/>
                            <a:pt x="886" y="440"/>
                            <a:pt x="857" y="467"/>
                          </a:cubicBezTo>
                          <a:cubicBezTo>
                            <a:pt x="827" y="493"/>
                            <a:pt x="790" y="521"/>
                            <a:pt x="749" y="542"/>
                          </a:cubicBezTo>
                          <a:cubicBezTo>
                            <a:pt x="708" y="562"/>
                            <a:pt x="659" y="580"/>
                            <a:pt x="610" y="588"/>
                          </a:cubicBezTo>
                          <a:cubicBezTo>
                            <a:pt x="561" y="596"/>
                            <a:pt x="505" y="600"/>
                            <a:pt x="455" y="594"/>
                          </a:cubicBezTo>
                          <a:cubicBezTo>
                            <a:pt x="404" y="588"/>
                            <a:pt x="353" y="572"/>
                            <a:pt x="310" y="553"/>
                          </a:cubicBezTo>
                          <a:cubicBezTo>
                            <a:pt x="267" y="533"/>
                            <a:pt x="229" y="510"/>
                            <a:pt x="193" y="479"/>
                          </a:cubicBezTo>
                          <a:cubicBezTo>
                            <a:pt x="157" y="448"/>
                            <a:pt x="121" y="408"/>
                            <a:pt x="95" y="368"/>
                          </a:cubicBezTo>
                          <a:cubicBezTo>
                            <a:pt x="69" y="328"/>
                            <a:pt x="52" y="286"/>
                            <a:pt x="36" y="237"/>
                          </a:cubicBezTo>
                          <a:cubicBezTo>
                            <a:pt x="20" y="188"/>
                            <a:pt x="0" y="92"/>
                            <a:pt x="1" y="73"/>
                          </a:cubicBezTo>
                          <a:lnTo>
                            <a:pt x="43" y="123"/>
                          </a:lnTo>
                          <a:close/>
                        </a:path>
                      </a:pathLst>
                    </a:custGeom>
                    <a:solidFill>
                      <a:schemeClr val="bg1">
                        <a:alpha val="50000"/>
                      </a:schemeClr>
                    </a:solidFill>
                    <a:ln w="9525" cap="flat" cmpd="sng">
                      <a:noFill/>
                      <a:prstDash val="solid"/>
                      <a:round/>
                      <a:headEnd/>
                      <a:tailEnd/>
                    </a:ln>
                    <a:effectLst/>
                  </p:spPr>
                  <p:txBody>
                    <a:bodyPr wrap="none" anchor="ctr"/>
                    <a:lstStyle/>
                    <a:p>
                      <a:endParaRPr lang="en-US"/>
                    </a:p>
                  </p:txBody>
                </p:sp>
                <p:sp>
                  <p:nvSpPr>
                    <p:cNvPr id="899105" name="Freeform 33"/>
                    <p:cNvSpPr>
                      <a:spLocks/>
                    </p:cNvSpPr>
                    <p:nvPr/>
                  </p:nvSpPr>
                  <p:spPr bwMode="auto">
                    <a:xfrm>
                      <a:off x="4569" y="1225"/>
                      <a:ext cx="748" cy="196"/>
                    </a:xfrm>
                    <a:custGeom>
                      <a:avLst/>
                      <a:gdLst/>
                      <a:ahLst/>
                      <a:cxnLst>
                        <a:cxn ang="0">
                          <a:pos x="0" y="78"/>
                        </a:cxn>
                        <a:cxn ang="0">
                          <a:pos x="101" y="160"/>
                        </a:cxn>
                        <a:cxn ang="0">
                          <a:pos x="263" y="232"/>
                        </a:cxn>
                        <a:cxn ang="0">
                          <a:pos x="404" y="256"/>
                        </a:cxn>
                        <a:cxn ang="0">
                          <a:pos x="608" y="238"/>
                        </a:cxn>
                        <a:cxn ang="0">
                          <a:pos x="800" y="160"/>
                        </a:cxn>
                        <a:cxn ang="0">
                          <a:pos x="979" y="0"/>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endParaRPr lang="en-US"/>
                    </a:p>
                  </p:txBody>
                </p:sp>
              </p:grpSp>
              <p:sp>
                <p:nvSpPr>
                  <p:cNvPr id="899106" name="Freeform 34"/>
                  <p:cNvSpPr>
                    <a:spLocks/>
                  </p:cNvSpPr>
                  <p:nvPr/>
                </p:nvSpPr>
                <p:spPr bwMode="auto">
                  <a:xfrm>
                    <a:off x="4565" y="1006"/>
                    <a:ext cx="192" cy="546"/>
                  </a:xfrm>
                  <a:custGeom>
                    <a:avLst/>
                    <a:gdLst/>
                    <a:ahLst/>
                    <a:cxnLst>
                      <a:cxn ang="0">
                        <a:pos x="84" y="643"/>
                      </a:cxn>
                      <a:cxn ang="0">
                        <a:pos x="24" y="519"/>
                      </a:cxn>
                      <a:cxn ang="0">
                        <a:pos x="1" y="351"/>
                      </a:cxn>
                      <a:cxn ang="0">
                        <a:pos x="30" y="205"/>
                      </a:cxn>
                      <a:cxn ang="0">
                        <a:pos x="100" y="73"/>
                      </a:cxn>
                      <a:cxn ang="0">
                        <a:pos x="166" y="4"/>
                      </a:cxn>
                      <a:cxn ang="0">
                        <a:pos x="225" y="171"/>
                      </a:cxn>
                      <a:cxn ang="0">
                        <a:pos x="249" y="337"/>
                      </a:cxn>
                      <a:cxn ang="0">
                        <a:pos x="241" y="514"/>
                      </a:cxn>
                      <a:cxn ang="0">
                        <a:pos x="199" y="636"/>
                      </a:cxn>
                      <a:cxn ang="0">
                        <a:pos x="142" y="712"/>
                      </a:cxn>
                      <a:cxn ang="0">
                        <a:pos x="84" y="64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57150" cap="flat" cmpd="sng">
                    <a:solidFill>
                      <a:schemeClr val="bg1"/>
                    </a:solidFill>
                    <a:prstDash val="solid"/>
                    <a:round/>
                    <a:headEnd/>
                    <a:tailEnd/>
                  </a:ln>
                  <a:effectLst/>
                </p:spPr>
                <p:txBody>
                  <a:bodyPr wrap="none" anchor="ctr"/>
                  <a:lstStyle/>
                  <a:p>
                    <a:endParaRPr lang="en-US"/>
                  </a:p>
                </p:txBody>
              </p:sp>
            </p:grpSp>
            <p:sp>
              <p:nvSpPr>
                <p:cNvPr id="899107" name="Line 35"/>
                <p:cNvSpPr>
                  <a:spLocks noChangeShapeType="1"/>
                </p:cNvSpPr>
                <p:nvPr/>
              </p:nvSpPr>
              <p:spPr bwMode="auto">
                <a:xfrm>
                  <a:off x="1043" y="1208"/>
                  <a:ext cx="593" cy="0"/>
                </a:xfrm>
                <a:prstGeom prst="line">
                  <a:avLst/>
                </a:prstGeom>
                <a:noFill/>
                <a:ln w="28575">
                  <a:solidFill>
                    <a:schemeClr val="folHlink"/>
                  </a:solidFill>
                  <a:round/>
                  <a:headEnd/>
                  <a:tailEnd/>
                </a:ln>
                <a:effectLst/>
              </p:spPr>
              <p:txBody>
                <a:bodyPr wrap="none" anchor="ctr"/>
                <a:lstStyle/>
                <a:p>
                  <a:endParaRPr lang="en-US"/>
                </a:p>
              </p:txBody>
            </p:sp>
            <p:sp>
              <p:nvSpPr>
                <p:cNvPr id="899108" name="Line 36"/>
                <p:cNvSpPr>
                  <a:spLocks noChangeShapeType="1"/>
                </p:cNvSpPr>
                <p:nvPr/>
              </p:nvSpPr>
              <p:spPr bwMode="auto">
                <a:xfrm>
                  <a:off x="1259" y="1347"/>
                  <a:ext cx="426" cy="0"/>
                </a:xfrm>
                <a:prstGeom prst="line">
                  <a:avLst/>
                </a:prstGeom>
                <a:noFill/>
                <a:ln w="9525">
                  <a:solidFill>
                    <a:schemeClr val="folHlink"/>
                  </a:solidFill>
                  <a:round/>
                  <a:headEnd/>
                  <a:tailEnd/>
                </a:ln>
                <a:effectLst/>
              </p:spPr>
              <p:txBody>
                <a:bodyPr wrap="none" anchor="ctr"/>
                <a:lstStyle/>
                <a:p>
                  <a:endParaRPr lang="en-US"/>
                </a:p>
              </p:txBody>
            </p:sp>
            <p:sp>
              <p:nvSpPr>
                <p:cNvPr id="899109" name="Line 37"/>
                <p:cNvSpPr>
                  <a:spLocks noChangeShapeType="1"/>
                </p:cNvSpPr>
                <p:nvPr/>
              </p:nvSpPr>
              <p:spPr bwMode="auto">
                <a:xfrm>
                  <a:off x="848" y="1482"/>
                  <a:ext cx="844" cy="0"/>
                </a:xfrm>
                <a:prstGeom prst="line">
                  <a:avLst/>
                </a:prstGeom>
                <a:noFill/>
                <a:ln w="9525">
                  <a:solidFill>
                    <a:schemeClr val="folHlink"/>
                  </a:solidFill>
                  <a:round/>
                  <a:headEnd/>
                  <a:tailEnd/>
                </a:ln>
                <a:effectLst/>
              </p:spPr>
              <p:txBody>
                <a:bodyPr wrap="none" anchor="ctr"/>
                <a:lstStyle/>
                <a:p>
                  <a:endParaRPr lang="en-US"/>
                </a:p>
              </p:txBody>
            </p:sp>
            <p:sp>
              <p:nvSpPr>
                <p:cNvPr id="899110" name="Line 38"/>
                <p:cNvSpPr>
                  <a:spLocks noChangeShapeType="1"/>
                </p:cNvSpPr>
                <p:nvPr/>
              </p:nvSpPr>
              <p:spPr bwMode="auto">
                <a:xfrm flipH="1">
                  <a:off x="1461" y="1430"/>
                  <a:ext cx="230" cy="342"/>
                </a:xfrm>
                <a:prstGeom prst="line">
                  <a:avLst/>
                </a:prstGeom>
                <a:noFill/>
                <a:ln w="9525">
                  <a:solidFill>
                    <a:schemeClr val="folHlink"/>
                  </a:solidFill>
                  <a:round/>
                  <a:headEnd/>
                  <a:tailEnd/>
                </a:ln>
                <a:effectLst/>
              </p:spPr>
              <p:txBody>
                <a:bodyPr wrap="none" anchor="ctr"/>
                <a:lstStyle/>
                <a:p>
                  <a:endParaRPr lang="en-US"/>
                </a:p>
              </p:txBody>
            </p:sp>
            <p:sp>
              <p:nvSpPr>
                <p:cNvPr id="899111" name="Line 39"/>
                <p:cNvSpPr>
                  <a:spLocks noChangeShapeType="1"/>
                </p:cNvSpPr>
                <p:nvPr/>
              </p:nvSpPr>
              <p:spPr bwMode="auto">
                <a:xfrm>
                  <a:off x="757" y="1619"/>
                  <a:ext cx="1442" cy="0"/>
                </a:xfrm>
                <a:prstGeom prst="line">
                  <a:avLst/>
                </a:prstGeom>
                <a:noFill/>
                <a:ln w="9525">
                  <a:solidFill>
                    <a:schemeClr val="folHlink"/>
                  </a:solidFill>
                  <a:round/>
                  <a:headEnd/>
                  <a:tailEnd/>
                </a:ln>
                <a:effectLst/>
              </p:spPr>
              <p:txBody>
                <a:bodyPr wrap="none" anchor="ctr"/>
                <a:lstStyle/>
                <a:p>
                  <a:endParaRPr lang="en-US"/>
                </a:p>
              </p:txBody>
            </p:sp>
            <p:sp>
              <p:nvSpPr>
                <p:cNvPr id="899112" name="Line 40"/>
                <p:cNvSpPr>
                  <a:spLocks noChangeShapeType="1"/>
                </p:cNvSpPr>
                <p:nvPr/>
              </p:nvSpPr>
              <p:spPr bwMode="auto">
                <a:xfrm flipH="1">
                  <a:off x="794" y="1208"/>
                  <a:ext cx="843" cy="1256"/>
                </a:xfrm>
                <a:prstGeom prst="line">
                  <a:avLst/>
                </a:prstGeom>
                <a:noFill/>
                <a:ln w="9525">
                  <a:solidFill>
                    <a:schemeClr val="folHlink"/>
                  </a:solidFill>
                  <a:round/>
                  <a:headEnd/>
                  <a:tailEnd/>
                </a:ln>
                <a:effectLst/>
              </p:spPr>
              <p:txBody>
                <a:bodyPr wrap="none" anchor="ctr"/>
                <a:lstStyle/>
                <a:p>
                  <a:endParaRPr lang="en-US"/>
                </a:p>
              </p:txBody>
            </p:sp>
            <p:sp>
              <p:nvSpPr>
                <p:cNvPr id="899113" name="Line 41"/>
                <p:cNvSpPr>
                  <a:spLocks noChangeShapeType="1"/>
                </p:cNvSpPr>
                <p:nvPr/>
              </p:nvSpPr>
              <p:spPr bwMode="auto">
                <a:xfrm>
                  <a:off x="665" y="1755"/>
                  <a:ext cx="1442" cy="0"/>
                </a:xfrm>
                <a:prstGeom prst="line">
                  <a:avLst/>
                </a:prstGeom>
                <a:noFill/>
                <a:ln w="9525">
                  <a:solidFill>
                    <a:schemeClr val="folHlink"/>
                  </a:solidFill>
                  <a:round/>
                  <a:headEnd/>
                  <a:tailEnd/>
                </a:ln>
                <a:effectLst/>
              </p:spPr>
              <p:txBody>
                <a:bodyPr wrap="none" anchor="ctr"/>
                <a:lstStyle/>
                <a:p>
                  <a:endParaRPr lang="en-US"/>
                </a:p>
              </p:txBody>
            </p:sp>
            <p:grpSp>
              <p:nvGrpSpPr>
                <p:cNvPr id="8" name="Group 42"/>
                <p:cNvGrpSpPr>
                  <a:grpSpLocks/>
                </p:cNvGrpSpPr>
                <p:nvPr/>
              </p:nvGrpSpPr>
              <p:grpSpPr bwMode="auto">
                <a:xfrm>
                  <a:off x="1118" y="1486"/>
                  <a:ext cx="346" cy="698"/>
                  <a:chOff x="4146" y="1327"/>
                  <a:chExt cx="374" cy="753"/>
                </a:xfrm>
              </p:grpSpPr>
              <p:sp>
                <p:nvSpPr>
                  <p:cNvPr id="899115" name="Oval 43"/>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899116" name="Freeform 44"/>
                  <p:cNvSpPr>
                    <a:spLocks/>
                  </p:cNvSpPr>
                  <p:nvPr/>
                </p:nvSpPr>
                <p:spPr bwMode="auto">
                  <a:xfrm>
                    <a:off x="4146" y="1686"/>
                    <a:ext cx="374" cy="394"/>
                  </a:xfrm>
                  <a:custGeom>
                    <a:avLst/>
                    <a:gdLst/>
                    <a:ahLst/>
                    <a:cxnLst>
                      <a:cxn ang="0">
                        <a:pos x="13" y="46"/>
                      </a:cxn>
                      <a:cxn ang="0">
                        <a:pos x="65" y="81"/>
                      </a:cxn>
                      <a:cxn ang="0">
                        <a:pos x="121" y="97"/>
                      </a:cxn>
                      <a:cxn ang="0">
                        <a:pos x="176" y="112"/>
                      </a:cxn>
                      <a:cxn ang="0">
                        <a:pos x="241" y="114"/>
                      </a:cxn>
                      <a:cxn ang="0">
                        <a:pos x="313" y="103"/>
                      </a:cxn>
                      <a:cxn ang="0">
                        <a:pos x="385" y="78"/>
                      </a:cxn>
                      <a:cxn ang="0">
                        <a:pos x="452" y="29"/>
                      </a:cxn>
                      <a:cxn ang="0">
                        <a:pos x="485" y="7"/>
                      </a:cxn>
                      <a:cxn ang="0">
                        <a:pos x="487" y="70"/>
                      </a:cxn>
                      <a:cxn ang="0">
                        <a:pos x="474" y="190"/>
                      </a:cxn>
                      <a:cxn ang="0">
                        <a:pos x="444" y="304"/>
                      </a:cxn>
                      <a:cxn ang="0">
                        <a:pos x="408" y="385"/>
                      </a:cxn>
                      <a:cxn ang="0">
                        <a:pos x="356" y="458"/>
                      </a:cxn>
                      <a:cxn ang="0">
                        <a:pos x="289" y="503"/>
                      </a:cxn>
                      <a:cxn ang="0">
                        <a:pos x="214" y="509"/>
                      </a:cxn>
                      <a:cxn ang="0">
                        <a:pos x="143" y="469"/>
                      </a:cxn>
                      <a:cxn ang="0">
                        <a:pos x="87" y="397"/>
                      </a:cxn>
                      <a:cxn ang="0">
                        <a:pos x="39" y="289"/>
                      </a:cxn>
                      <a:cxn ang="0">
                        <a:pos x="10" y="161"/>
                      </a:cxn>
                      <a:cxn ang="0">
                        <a:pos x="0" y="28"/>
                      </a:cxn>
                      <a:cxn ang="0">
                        <a:pos x="13" y="46"/>
                      </a:cxn>
                    </a:cxnLst>
                    <a:rect l="0" t="0" r="r" b="b"/>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000"/>
                    </a:schemeClr>
                  </a:solidFill>
                  <a:ln w="9525" cap="flat" cmpd="sng">
                    <a:noFill/>
                    <a:prstDash val="solid"/>
                    <a:round/>
                    <a:headEnd/>
                    <a:tailEnd/>
                  </a:ln>
                  <a:effectLst/>
                </p:spPr>
                <p:txBody>
                  <a:bodyPr wrap="none" anchor="ctr"/>
                  <a:lstStyle/>
                  <a:p>
                    <a:endParaRPr lang="en-US"/>
                  </a:p>
                </p:txBody>
              </p:sp>
              <p:sp>
                <p:nvSpPr>
                  <p:cNvPr id="899117" name="Freeform 45"/>
                  <p:cNvSpPr>
                    <a:spLocks/>
                  </p:cNvSpPr>
                  <p:nvPr/>
                </p:nvSpPr>
                <p:spPr bwMode="auto">
                  <a:xfrm>
                    <a:off x="4146" y="1688"/>
                    <a:ext cx="372" cy="84"/>
                  </a:xfrm>
                  <a:custGeom>
                    <a:avLst/>
                    <a:gdLst/>
                    <a:ahLst/>
                    <a:cxnLst>
                      <a:cxn ang="0">
                        <a:pos x="0" y="78"/>
                      </a:cxn>
                      <a:cxn ang="0">
                        <a:pos x="101" y="160"/>
                      </a:cxn>
                      <a:cxn ang="0">
                        <a:pos x="263" y="232"/>
                      </a:cxn>
                      <a:cxn ang="0">
                        <a:pos x="404" y="256"/>
                      </a:cxn>
                      <a:cxn ang="0">
                        <a:pos x="608" y="238"/>
                      </a:cxn>
                      <a:cxn ang="0">
                        <a:pos x="800" y="160"/>
                      </a:cxn>
                      <a:cxn ang="0">
                        <a:pos x="979" y="0"/>
                      </a:cxn>
                    </a:cxnLst>
                    <a:rect l="0" t="0" r="r" b="b"/>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a:effectLst/>
                </p:spPr>
                <p:txBody>
                  <a:bodyPr wrap="none" anchor="ctr"/>
                  <a:lstStyle/>
                  <a:p>
                    <a:endParaRPr lang="en-US"/>
                  </a:p>
                </p:txBody>
              </p:sp>
              <p:sp>
                <p:nvSpPr>
                  <p:cNvPr id="899118" name="Oval 46"/>
                  <p:cNvSpPr>
                    <a:spLocks noChangeArrowheads="1"/>
                  </p:cNvSpPr>
                  <p:nvPr/>
                </p:nvSpPr>
                <p:spPr bwMode="auto">
                  <a:xfrm>
                    <a:off x="4146" y="1327"/>
                    <a:ext cx="373" cy="750"/>
                  </a:xfrm>
                  <a:prstGeom prst="ellipse">
                    <a:avLst/>
                  </a:prstGeom>
                  <a:noFill/>
                  <a:ln w="19050">
                    <a:solidFill>
                      <a:schemeClr val="tx1"/>
                    </a:solidFill>
                    <a:round/>
                    <a:headEnd/>
                    <a:tailEnd/>
                  </a:ln>
                  <a:effectLst/>
                </p:spPr>
                <p:txBody>
                  <a:bodyPr wrap="none" anchor="ctr"/>
                  <a:lstStyle/>
                  <a:p>
                    <a:endParaRPr lang="en-US"/>
                  </a:p>
                </p:txBody>
              </p:sp>
            </p:grpSp>
            <p:sp>
              <p:nvSpPr>
                <p:cNvPr id="899119" name="Line 47"/>
                <p:cNvSpPr>
                  <a:spLocks noChangeShapeType="1"/>
                </p:cNvSpPr>
                <p:nvPr/>
              </p:nvSpPr>
              <p:spPr bwMode="auto">
                <a:xfrm flipH="1">
                  <a:off x="1413" y="1523"/>
                  <a:ext cx="633" cy="943"/>
                </a:xfrm>
                <a:prstGeom prst="line">
                  <a:avLst/>
                </a:prstGeom>
                <a:noFill/>
                <a:ln w="9525">
                  <a:solidFill>
                    <a:schemeClr val="folHlink"/>
                  </a:solidFill>
                  <a:round/>
                  <a:headEnd/>
                  <a:tailEnd/>
                </a:ln>
                <a:effectLst/>
              </p:spPr>
              <p:txBody>
                <a:bodyPr wrap="none" anchor="ctr"/>
                <a:lstStyle/>
                <a:p>
                  <a:endParaRPr lang="en-US"/>
                </a:p>
              </p:txBody>
            </p:sp>
            <p:sp>
              <p:nvSpPr>
                <p:cNvPr id="899120" name="Line 48"/>
                <p:cNvSpPr>
                  <a:spLocks noChangeShapeType="1"/>
                </p:cNvSpPr>
                <p:nvPr/>
              </p:nvSpPr>
              <p:spPr bwMode="auto">
                <a:xfrm flipH="1">
                  <a:off x="1210" y="1576"/>
                  <a:ext cx="597" cy="888"/>
                </a:xfrm>
                <a:prstGeom prst="line">
                  <a:avLst/>
                </a:prstGeom>
                <a:noFill/>
                <a:ln w="9525">
                  <a:solidFill>
                    <a:schemeClr val="folHlink"/>
                  </a:solidFill>
                  <a:round/>
                  <a:headEnd/>
                  <a:tailEnd/>
                </a:ln>
                <a:effectLst/>
              </p:spPr>
              <p:txBody>
                <a:bodyPr wrap="none" anchor="ctr"/>
                <a:lstStyle/>
                <a:p>
                  <a:endParaRPr lang="en-US"/>
                </a:p>
              </p:txBody>
            </p:sp>
            <p:sp>
              <p:nvSpPr>
                <p:cNvPr id="899121" name="Line 49"/>
                <p:cNvSpPr>
                  <a:spLocks noChangeShapeType="1"/>
                </p:cNvSpPr>
                <p:nvPr/>
              </p:nvSpPr>
              <p:spPr bwMode="auto">
                <a:xfrm>
                  <a:off x="1351" y="1890"/>
                  <a:ext cx="663" cy="0"/>
                </a:xfrm>
                <a:prstGeom prst="line">
                  <a:avLst/>
                </a:prstGeom>
                <a:noFill/>
                <a:ln w="9525">
                  <a:solidFill>
                    <a:schemeClr val="folHlink"/>
                  </a:solidFill>
                  <a:round/>
                  <a:headEnd/>
                  <a:tailEnd/>
                </a:ln>
                <a:effectLst/>
              </p:spPr>
              <p:txBody>
                <a:bodyPr wrap="none" anchor="ctr"/>
                <a:lstStyle/>
                <a:p>
                  <a:endParaRPr lang="en-US"/>
                </a:p>
              </p:txBody>
            </p:sp>
            <p:sp>
              <p:nvSpPr>
                <p:cNvPr id="899122" name="Line 50"/>
                <p:cNvSpPr>
                  <a:spLocks noChangeShapeType="1"/>
                </p:cNvSpPr>
                <p:nvPr/>
              </p:nvSpPr>
              <p:spPr bwMode="auto">
                <a:xfrm flipH="1">
                  <a:off x="995" y="1873"/>
                  <a:ext cx="400" cy="596"/>
                </a:xfrm>
                <a:prstGeom prst="line">
                  <a:avLst/>
                </a:prstGeom>
                <a:noFill/>
                <a:ln w="9525">
                  <a:solidFill>
                    <a:schemeClr val="folHlink"/>
                  </a:solidFill>
                  <a:round/>
                  <a:headEnd/>
                  <a:tailEnd/>
                </a:ln>
                <a:effectLst/>
              </p:spPr>
              <p:txBody>
                <a:bodyPr wrap="none" anchor="ctr"/>
                <a:lstStyle/>
                <a:p>
                  <a:endParaRPr lang="en-US"/>
                </a:p>
              </p:txBody>
            </p:sp>
            <p:sp>
              <p:nvSpPr>
                <p:cNvPr id="899123" name="Line 51"/>
                <p:cNvSpPr>
                  <a:spLocks noChangeShapeType="1"/>
                </p:cNvSpPr>
                <p:nvPr/>
              </p:nvSpPr>
              <p:spPr bwMode="auto">
                <a:xfrm flipH="1">
                  <a:off x="1086" y="1884"/>
                  <a:ext cx="98" cy="146"/>
                </a:xfrm>
                <a:prstGeom prst="line">
                  <a:avLst/>
                </a:prstGeom>
                <a:noFill/>
                <a:ln w="9525">
                  <a:solidFill>
                    <a:schemeClr val="folHlink"/>
                  </a:solidFill>
                  <a:round/>
                  <a:headEnd/>
                  <a:tailEnd/>
                </a:ln>
                <a:effectLst/>
              </p:spPr>
              <p:txBody>
                <a:bodyPr wrap="none" anchor="ctr"/>
                <a:lstStyle/>
                <a:p>
                  <a:endParaRPr lang="en-US"/>
                </a:p>
              </p:txBody>
            </p:sp>
            <p:sp>
              <p:nvSpPr>
                <p:cNvPr id="899124" name="Line 52"/>
                <p:cNvSpPr>
                  <a:spLocks noChangeShapeType="1"/>
                </p:cNvSpPr>
                <p:nvPr/>
              </p:nvSpPr>
              <p:spPr bwMode="auto">
                <a:xfrm>
                  <a:off x="864" y="1891"/>
                  <a:ext cx="337" cy="0"/>
                </a:xfrm>
                <a:prstGeom prst="line">
                  <a:avLst/>
                </a:prstGeom>
                <a:noFill/>
                <a:ln w="9525">
                  <a:solidFill>
                    <a:schemeClr val="folHlink"/>
                  </a:solidFill>
                  <a:round/>
                  <a:headEnd/>
                  <a:tailEnd/>
                </a:ln>
                <a:effectLst/>
              </p:spPr>
              <p:txBody>
                <a:bodyPr wrap="none" anchor="ctr"/>
                <a:lstStyle/>
                <a:p>
                  <a:endParaRPr lang="en-US"/>
                </a:p>
              </p:txBody>
            </p:sp>
            <p:grpSp>
              <p:nvGrpSpPr>
                <p:cNvPr id="9" name="Group 53"/>
                <p:cNvGrpSpPr>
                  <a:grpSpLocks/>
                </p:cNvGrpSpPr>
                <p:nvPr/>
              </p:nvGrpSpPr>
              <p:grpSpPr bwMode="auto">
                <a:xfrm>
                  <a:off x="361" y="1834"/>
                  <a:ext cx="719" cy="708"/>
                  <a:chOff x="3329" y="1703"/>
                  <a:chExt cx="776" cy="764"/>
                </a:xfrm>
              </p:grpSpPr>
              <p:sp>
                <p:nvSpPr>
                  <p:cNvPr id="899126" name="Oval 54"/>
                  <p:cNvSpPr>
                    <a:spLocks noChangeArrowheads="1"/>
                  </p:cNvSpPr>
                  <p:nvPr/>
                </p:nvSpPr>
                <p:spPr bwMode="auto">
                  <a:xfrm>
                    <a:off x="3340" y="1704"/>
                    <a:ext cx="749" cy="749"/>
                  </a:xfrm>
                  <a:prstGeom prst="ellipse">
                    <a:avLst/>
                  </a:prstGeom>
                  <a:gradFill rotWithShape="0">
                    <a:gsLst>
                      <a:gs pos="0">
                        <a:schemeClr val="bg1"/>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899127" name="Oval 55"/>
                  <p:cNvSpPr>
                    <a:spLocks noChangeArrowheads="1"/>
                  </p:cNvSpPr>
                  <p:nvPr/>
                </p:nvSpPr>
                <p:spPr bwMode="auto">
                  <a:xfrm>
                    <a:off x="3338" y="1703"/>
                    <a:ext cx="749" cy="749"/>
                  </a:xfrm>
                  <a:prstGeom prst="ellipse">
                    <a:avLst/>
                  </a:prstGeom>
                  <a:noFill/>
                  <a:ln w="19050">
                    <a:solidFill>
                      <a:schemeClr val="tx1"/>
                    </a:solidFill>
                    <a:round/>
                    <a:headEnd/>
                    <a:tailEnd/>
                  </a:ln>
                  <a:effectLst/>
                </p:spPr>
                <p:txBody>
                  <a:bodyPr wrap="none" anchor="ctr"/>
                  <a:lstStyle/>
                  <a:p>
                    <a:endParaRPr lang="en-US"/>
                  </a:p>
                </p:txBody>
              </p:sp>
              <p:sp>
                <p:nvSpPr>
                  <p:cNvPr id="899128" name="Freeform 56"/>
                  <p:cNvSpPr>
                    <a:spLocks/>
                  </p:cNvSpPr>
                  <p:nvPr/>
                </p:nvSpPr>
                <p:spPr bwMode="auto">
                  <a:xfrm>
                    <a:off x="3329" y="2014"/>
                    <a:ext cx="776" cy="453"/>
                  </a:xfrm>
                  <a:custGeom>
                    <a:avLst/>
                    <a:gdLst/>
                    <a:ahLst/>
                    <a:cxnLst>
                      <a:cxn ang="0">
                        <a:pos x="22" y="106"/>
                      </a:cxn>
                      <a:cxn ang="0">
                        <a:pos x="100" y="166"/>
                      </a:cxn>
                      <a:cxn ang="0">
                        <a:pos x="262" y="238"/>
                      </a:cxn>
                      <a:cxn ang="0">
                        <a:pos x="403" y="262"/>
                      </a:cxn>
                      <a:cxn ang="0">
                        <a:pos x="607" y="244"/>
                      </a:cxn>
                      <a:cxn ang="0">
                        <a:pos x="769" y="183"/>
                      </a:cxn>
                      <a:cxn ang="0">
                        <a:pos x="907" y="82"/>
                      </a:cxn>
                      <a:cxn ang="0">
                        <a:pos x="978" y="7"/>
                      </a:cxn>
                      <a:cxn ang="0">
                        <a:pos x="978" y="123"/>
                      </a:cxn>
                      <a:cxn ang="0">
                        <a:pos x="952" y="243"/>
                      </a:cxn>
                      <a:cxn ang="0">
                        <a:pos x="891" y="357"/>
                      </a:cxn>
                      <a:cxn ang="0">
                        <a:pos x="820" y="438"/>
                      </a:cxn>
                      <a:cxn ang="0">
                        <a:pos x="715" y="511"/>
                      </a:cxn>
                      <a:cxn ang="0">
                        <a:pos x="580" y="556"/>
                      </a:cxn>
                      <a:cxn ang="0">
                        <a:pos x="429" y="562"/>
                      </a:cxn>
                      <a:cxn ang="0">
                        <a:pos x="288" y="522"/>
                      </a:cxn>
                      <a:cxn ang="0">
                        <a:pos x="174" y="450"/>
                      </a:cxn>
                      <a:cxn ang="0">
                        <a:pos x="79" y="342"/>
                      </a:cxn>
                      <a:cxn ang="0">
                        <a:pos x="21" y="214"/>
                      </a:cxn>
                      <a:cxn ang="0">
                        <a:pos x="0" y="81"/>
                      </a:cxn>
                      <a:cxn ang="0">
                        <a:pos x="22" y="106"/>
                      </a:cxn>
                    </a:cxnLst>
                    <a:rect l="0" t="0" r="r" b="b"/>
                    <a:pathLst>
                      <a:path w="982" h="568">
                        <a:moveTo>
                          <a:pt x="22" y="106"/>
                        </a:moveTo>
                        <a:cubicBezTo>
                          <a:pt x="39" y="120"/>
                          <a:pt x="60" y="144"/>
                          <a:pt x="100" y="166"/>
                        </a:cubicBezTo>
                        <a:cubicBezTo>
                          <a:pt x="140" y="188"/>
                          <a:pt x="212" y="222"/>
                          <a:pt x="262" y="238"/>
                        </a:cubicBezTo>
                        <a:cubicBezTo>
                          <a:pt x="312" y="254"/>
                          <a:pt x="346" y="261"/>
                          <a:pt x="403" y="262"/>
                        </a:cubicBezTo>
                        <a:cubicBezTo>
                          <a:pt x="460" y="263"/>
                          <a:pt x="546" y="257"/>
                          <a:pt x="607" y="244"/>
                        </a:cubicBezTo>
                        <a:cubicBezTo>
                          <a:pt x="668" y="231"/>
                          <a:pt x="719" y="210"/>
                          <a:pt x="769" y="183"/>
                        </a:cubicBezTo>
                        <a:cubicBezTo>
                          <a:pt x="819" y="156"/>
                          <a:pt x="872" y="111"/>
                          <a:pt x="907" y="82"/>
                        </a:cubicBezTo>
                        <a:cubicBezTo>
                          <a:pt x="942" y="53"/>
                          <a:pt x="966" y="0"/>
                          <a:pt x="978" y="7"/>
                        </a:cubicBezTo>
                        <a:cubicBezTo>
                          <a:pt x="973" y="11"/>
                          <a:pt x="982" y="84"/>
                          <a:pt x="978" y="123"/>
                        </a:cubicBezTo>
                        <a:cubicBezTo>
                          <a:pt x="974" y="162"/>
                          <a:pt x="966" y="204"/>
                          <a:pt x="952" y="243"/>
                        </a:cubicBezTo>
                        <a:cubicBezTo>
                          <a:pt x="938" y="282"/>
                          <a:pt x="913" y="325"/>
                          <a:pt x="891" y="357"/>
                        </a:cubicBezTo>
                        <a:cubicBezTo>
                          <a:pt x="869" y="389"/>
                          <a:pt x="849" y="412"/>
                          <a:pt x="820" y="438"/>
                        </a:cubicBezTo>
                        <a:cubicBezTo>
                          <a:pt x="791" y="464"/>
                          <a:pt x="755" y="491"/>
                          <a:pt x="715" y="511"/>
                        </a:cubicBezTo>
                        <a:cubicBezTo>
                          <a:pt x="675" y="531"/>
                          <a:pt x="628" y="548"/>
                          <a:pt x="580" y="556"/>
                        </a:cubicBezTo>
                        <a:cubicBezTo>
                          <a:pt x="532" y="564"/>
                          <a:pt x="478" y="568"/>
                          <a:pt x="429" y="562"/>
                        </a:cubicBezTo>
                        <a:cubicBezTo>
                          <a:pt x="380" y="556"/>
                          <a:pt x="330" y="541"/>
                          <a:pt x="288" y="522"/>
                        </a:cubicBezTo>
                        <a:cubicBezTo>
                          <a:pt x="246" y="503"/>
                          <a:pt x="209" y="480"/>
                          <a:pt x="174" y="450"/>
                        </a:cubicBezTo>
                        <a:cubicBezTo>
                          <a:pt x="139" y="420"/>
                          <a:pt x="104" y="381"/>
                          <a:pt x="79" y="342"/>
                        </a:cubicBezTo>
                        <a:cubicBezTo>
                          <a:pt x="54" y="303"/>
                          <a:pt x="34" y="257"/>
                          <a:pt x="21" y="214"/>
                        </a:cubicBezTo>
                        <a:cubicBezTo>
                          <a:pt x="8" y="171"/>
                          <a:pt x="0" y="99"/>
                          <a:pt x="0" y="81"/>
                        </a:cubicBezTo>
                        <a:lnTo>
                          <a:pt x="22" y="106"/>
                        </a:lnTo>
                        <a:close/>
                      </a:path>
                    </a:pathLst>
                  </a:custGeom>
                  <a:solidFill>
                    <a:schemeClr val="bg1">
                      <a:alpha val="50000"/>
                    </a:schemeClr>
                  </a:solidFill>
                  <a:ln w="9525" cap="flat" cmpd="sng">
                    <a:noFill/>
                    <a:prstDash val="solid"/>
                    <a:round/>
                    <a:headEnd/>
                    <a:tailEnd/>
                  </a:ln>
                  <a:effectLst/>
                </p:spPr>
                <p:txBody>
                  <a:bodyPr wrap="none" anchor="ctr"/>
                  <a:lstStyle/>
                  <a:p>
                    <a:endParaRPr lang="en-US"/>
                  </a:p>
                </p:txBody>
              </p:sp>
              <p:sp>
                <p:nvSpPr>
                  <p:cNvPr id="899129" name="Freeform 57"/>
                  <p:cNvSpPr>
                    <a:spLocks/>
                  </p:cNvSpPr>
                  <p:nvPr/>
                </p:nvSpPr>
                <p:spPr bwMode="auto">
                  <a:xfrm rot="10800000" flipV="1">
                    <a:off x="3897" y="1795"/>
                    <a:ext cx="193" cy="546"/>
                  </a:xfrm>
                  <a:custGeom>
                    <a:avLst/>
                    <a:gdLst/>
                    <a:ahLst/>
                    <a:cxnLst>
                      <a:cxn ang="0">
                        <a:pos x="84" y="643"/>
                      </a:cxn>
                      <a:cxn ang="0">
                        <a:pos x="24" y="519"/>
                      </a:cxn>
                      <a:cxn ang="0">
                        <a:pos x="1" y="351"/>
                      </a:cxn>
                      <a:cxn ang="0">
                        <a:pos x="30" y="205"/>
                      </a:cxn>
                      <a:cxn ang="0">
                        <a:pos x="100" y="73"/>
                      </a:cxn>
                      <a:cxn ang="0">
                        <a:pos x="166" y="4"/>
                      </a:cxn>
                      <a:cxn ang="0">
                        <a:pos x="225" y="171"/>
                      </a:cxn>
                      <a:cxn ang="0">
                        <a:pos x="249" y="337"/>
                      </a:cxn>
                      <a:cxn ang="0">
                        <a:pos x="241" y="514"/>
                      </a:cxn>
                      <a:cxn ang="0">
                        <a:pos x="199" y="636"/>
                      </a:cxn>
                      <a:cxn ang="0">
                        <a:pos x="142" y="712"/>
                      </a:cxn>
                      <a:cxn ang="0">
                        <a:pos x="84" y="643"/>
                      </a:cxn>
                    </a:cxnLst>
                    <a:rect l="0" t="0" r="r" b="b"/>
                    <a:pathLst>
                      <a:path w="252" h="715">
                        <a:moveTo>
                          <a:pt x="84" y="643"/>
                        </a:moveTo>
                        <a:cubicBezTo>
                          <a:pt x="64" y="611"/>
                          <a:pt x="38" y="568"/>
                          <a:pt x="24" y="519"/>
                        </a:cubicBezTo>
                        <a:cubicBezTo>
                          <a:pt x="10" y="470"/>
                          <a:pt x="0" y="403"/>
                          <a:pt x="1" y="351"/>
                        </a:cubicBezTo>
                        <a:cubicBezTo>
                          <a:pt x="2" y="299"/>
                          <a:pt x="14" y="251"/>
                          <a:pt x="30" y="205"/>
                        </a:cubicBezTo>
                        <a:cubicBezTo>
                          <a:pt x="46" y="159"/>
                          <a:pt x="77" y="106"/>
                          <a:pt x="100" y="73"/>
                        </a:cubicBezTo>
                        <a:cubicBezTo>
                          <a:pt x="123" y="40"/>
                          <a:pt x="163" y="0"/>
                          <a:pt x="166" y="4"/>
                        </a:cubicBezTo>
                        <a:cubicBezTo>
                          <a:pt x="198" y="57"/>
                          <a:pt x="212" y="120"/>
                          <a:pt x="225" y="171"/>
                        </a:cubicBezTo>
                        <a:cubicBezTo>
                          <a:pt x="239" y="226"/>
                          <a:pt x="246" y="280"/>
                          <a:pt x="249" y="337"/>
                        </a:cubicBezTo>
                        <a:cubicBezTo>
                          <a:pt x="252" y="394"/>
                          <a:pt x="249" y="464"/>
                          <a:pt x="241" y="514"/>
                        </a:cubicBezTo>
                        <a:cubicBezTo>
                          <a:pt x="233" y="564"/>
                          <a:pt x="216" y="603"/>
                          <a:pt x="199" y="636"/>
                        </a:cubicBezTo>
                        <a:cubicBezTo>
                          <a:pt x="182" y="669"/>
                          <a:pt x="142" y="715"/>
                          <a:pt x="142" y="712"/>
                        </a:cubicBezTo>
                        <a:cubicBezTo>
                          <a:pt x="142" y="711"/>
                          <a:pt x="104" y="675"/>
                          <a:pt x="84" y="643"/>
                        </a:cubicBezTo>
                        <a:close/>
                      </a:path>
                    </a:pathLst>
                  </a:custGeom>
                  <a:solidFill>
                    <a:schemeClr val="bg1"/>
                  </a:solidFill>
                  <a:ln w="38100" cap="flat" cmpd="sng">
                    <a:solidFill>
                      <a:schemeClr val="bg1"/>
                    </a:solidFill>
                    <a:prstDash val="solid"/>
                    <a:round/>
                    <a:headEnd/>
                    <a:tailEnd/>
                  </a:ln>
                  <a:effectLst/>
                </p:spPr>
                <p:txBody>
                  <a:bodyPr wrap="none" anchor="ctr"/>
                  <a:lstStyle/>
                  <a:p>
                    <a:endParaRPr lang="en-US"/>
                  </a:p>
                </p:txBody>
              </p:sp>
              <p:sp>
                <p:nvSpPr>
                  <p:cNvPr id="899130" name="Freeform 58"/>
                  <p:cNvSpPr>
                    <a:spLocks/>
                  </p:cNvSpPr>
                  <p:nvPr/>
                </p:nvSpPr>
                <p:spPr bwMode="auto">
                  <a:xfrm>
                    <a:off x="3879" y="1791"/>
                    <a:ext cx="87" cy="556"/>
                  </a:xfrm>
                  <a:custGeom>
                    <a:avLst/>
                    <a:gdLst/>
                    <a:ahLst/>
                    <a:cxnLst>
                      <a:cxn ang="0">
                        <a:pos x="90" y="621"/>
                      </a:cxn>
                      <a:cxn ang="0">
                        <a:pos x="84" y="540"/>
                      </a:cxn>
                      <a:cxn ang="0">
                        <a:pos x="78" y="426"/>
                      </a:cxn>
                      <a:cxn ang="0">
                        <a:pos x="81" y="291"/>
                      </a:cxn>
                      <a:cxn ang="0">
                        <a:pos x="84" y="138"/>
                      </a:cxn>
                      <a:cxn ang="0">
                        <a:pos x="86" y="6"/>
                      </a:cxn>
                      <a:cxn ang="0">
                        <a:pos x="27" y="173"/>
                      </a:cxn>
                      <a:cxn ang="0">
                        <a:pos x="3" y="339"/>
                      </a:cxn>
                      <a:cxn ang="0">
                        <a:pos x="11" y="516"/>
                      </a:cxn>
                      <a:cxn ang="0">
                        <a:pos x="52" y="643"/>
                      </a:cxn>
                      <a:cxn ang="0">
                        <a:pos x="114" y="724"/>
                      </a:cxn>
                      <a:cxn ang="0">
                        <a:pos x="90" y="621"/>
                      </a:cxn>
                    </a:cxnLst>
                    <a:rect l="0" t="0" r="r" b="b"/>
                    <a:pathLst>
                      <a:path w="114" h="728">
                        <a:moveTo>
                          <a:pt x="90" y="621"/>
                        </a:moveTo>
                        <a:cubicBezTo>
                          <a:pt x="86" y="592"/>
                          <a:pt x="86" y="572"/>
                          <a:pt x="84" y="540"/>
                        </a:cubicBezTo>
                        <a:cubicBezTo>
                          <a:pt x="82" y="508"/>
                          <a:pt x="78" y="467"/>
                          <a:pt x="78" y="426"/>
                        </a:cubicBezTo>
                        <a:cubicBezTo>
                          <a:pt x="78" y="385"/>
                          <a:pt x="80" y="339"/>
                          <a:pt x="81" y="291"/>
                        </a:cubicBezTo>
                        <a:cubicBezTo>
                          <a:pt x="82" y="243"/>
                          <a:pt x="83" y="185"/>
                          <a:pt x="84" y="138"/>
                        </a:cubicBezTo>
                        <a:cubicBezTo>
                          <a:pt x="85" y="91"/>
                          <a:pt x="95" y="0"/>
                          <a:pt x="86" y="6"/>
                        </a:cubicBezTo>
                        <a:cubicBezTo>
                          <a:pt x="54" y="59"/>
                          <a:pt x="40" y="122"/>
                          <a:pt x="27" y="173"/>
                        </a:cubicBezTo>
                        <a:cubicBezTo>
                          <a:pt x="13" y="228"/>
                          <a:pt x="6" y="282"/>
                          <a:pt x="3" y="339"/>
                        </a:cubicBezTo>
                        <a:cubicBezTo>
                          <a:pt x="0" y="396"/>
                          <a:pt x="3" y="465"/>
                          <a:pt x="11" y="516"/>
                        </a:cubicBezTo>
                        <a:cubicBezTo>
                          <a:pt x="19" y="567"/>
                          <a:pt x="35" y="608"/>
                          <a:pt x="52" y="643"/>
                        </a:cubicBezTo>
                        <a:cubicBezTo>
                          <a:pt x="69" y="678"/>
                          <a:pt x="108" y="728"/>
                          <a:pt x="114" y="724"/>
                        </a:cubicBezTo>
                        <a:cubicBezTo>
                          <a:pt x="114" y="723"/>
                          <a:pt x="95" y="642"/>
                          <a:pt x="90" y="621"/>
                        </a:cubicBezTo>
                        <a:close/>
                      </a:path>
                    </a:pathLst>
                  </a:custGeom>
                  <a:solidFill>
                    <a:schemeClr val="hlink"/>
                  </a:solidFill>
                  <a:ln w="38100" cap="flat" cmpd="sng">
                    <a:noFill/>
                    <a:prstDash val="solid"/>
                    <a:round/>
                    <a:headEnd/>
                    <a:tailEnd/>
                  </a:ln>
                  <a:effectLst/>
                </p:spPr>
                <p:txBody>
                  <a:bodyPr wrap="none" anchor="ctr"/>
                  <a:lstStyle/>
                  <a:p>
                    <a:endParaRPr lang="en-US"/>
                  </a:p>
                </p:txBody>
              </p:sp>
              <p:sp>
                <p:nvSpPr>
                  <p:cNvPr id="899131" name="Freeform 59"/>
                  <p:cNvSpPr>
                    <a:spLocks/>
                  </p:cNvSpPr>
                  <p:nvPr/>
                </p:nvSpPr>
                <p:spPr bwMode="auto">
                  <a:xfrm>
                    <a:off x="3340" y="2087"/>
                    <a:ext cx="603" cy="136"/>
                  </a:xfrm>
                  <a:custGeom>
                    <a:avLst/>
                    <a:gdLst/>
                    <a:ahLst/>
                    <a:cxnLst>
                      <a:cxn ang="0">
                        <a:pos x="0" y="0"/>
                      </a:cxn>
                      <a:cxn ang="0">
                        <a:pos x="101" y="82"/>
                      </a:cxn>
                      <a:cxn ang="0">
                        <a:pos x="263" y="154"/>
                      </a:cxn>
                      <a:cxn ang="0">
                        <a:pos x="404" y="178"/>
                      </a:cxn>
                      <a:cxn ang="0">
                        <a:pos x="608" y="160"/>
                      </a:cxn>
                      <a:cxn ang="0">
                        <a:pos x="714" y="123"/>
                      </a:cxn>
                      <a:cxn ang="0">
                        <a:pos x="768" y="60"/>
                      </a:cxn>
                      <a:cxn ang="0">
                        <a:pos x="790" y="42"/>
                      </a:cxn>
                    </a:cxnLst>
                    <a:rect l="0" t="0" r="r" b="b"/>
                    <a:pathLst>
                      <a:path w="790" h="179">
                        <a:moveTo>
                          <a:pt x="0" y="0"/>
                        </a:moveTo>
                        <a:cubicBezTo>
                          <a:pt x="17" y="14"/>
                          <a:pt x="57" y="56"/>
                          <a:pt x="101" y="82"/>
                        </a:cubicBezTo>
                        <a:cubicBezTo>
                          <a:pt x="145" y="108"/>
                          <a:pt x="213" y="138"/>
                          <a:pt x="263" y="154"/>
                        </a:cubicBezTo>
                        <a:cubicBezTo>
                          <a:pt x="313" y="170"/>
                          <a:pt x="347" y="177"/>
                          <a:pt x="404" y="178"/>
                        </a:cubicBezTo>
                        <a:cubicBezTo>
                          <a:pt x="461" y="179"/>
                          <a:pt x="556" y="169"/>
                          <a:pt x="608" y="160"/>
                        </a:cubicBezTo>
                        <a:cubicBezTo>
                          <a:pt x="660" y="151"/>
                          <a:pt x="687" y="140"/>
                          <a:pt x="714" y="123"/>
                        </a:cubicBezTo>
                        <a:cubicBezTo>
                          <a:pt x="741" y="106"/>
                          <a:pt x="755" y="73"/>
                          <a:pt x="768" y="60"/>
                        </a:cubicBezTo>
                        <a:cubicBezTo>
                          <a:pt x="781" y="47"/>
                          <a:pt x="785" y="46"/>
                          <a:pt x="790" y="42"/>
                        </a:cubicBezTo>
                      </a:path>
                    </a:pathLst>
                  </a:custGeom>
                  <a:noFill/>
                  <a:ln w="9525" cap="flat" cmpd="sng">
                    <a:solidFill>
                      <a:schemeClr val="tx1"/>
                    </a:solidFill>
                    <a:prstDash val="solid"/>
                    <a:round/>
                    <a:headEnd/>
                    <a:tailEnd/>
                  </a:ln>
                  <a:effectLst/>
                </p:spPr>
                <p:txBody>
                  <a:bodyPr wrap="none" anchor="ctr"/>
                  <a:lstStyle/>
                  <a:p>
                    <a:endParaRPr lang="en-US"/>
                  </a:p>
                </p:txBody>
              </p:sp>
            </p:grpSp>
            <p:sp>
              <p:nvSpPr>
                <p:cNvPr id="899132" name="Line 60"/>
                <p:cNvSpPr>
                  <a:spLocks noChangeShapeType="1"/>
                </p:cNvSpPr>
                <p:nvPr/>
              </p:nvSpPr>
              <p:spPr bwMode="auto">
                <a:xfrm flipH="1">
                  <a:off x="914" y="1757"/>
                  <a:ext cx="159" cy="237"/>
                </a:xfrm>
                <a:prstGeom prst="line">
                  <a:avLst/>
                </a:prstGeom>
                <a:noFill/>
                <a:ln w="9525">
                  <a:solidFill>
                    <a:schemeClr val="folHlink"/>
                  </a:solidFill>
                  <a:round/>
                  <a:headEnd/>
                  <a:tailEnd/>
                </a:ln>
                <a:effectLst/>
              </p:spPr>
              <p:txBody>
                <a:bodyPr wrap="none" anchor="ctr"/>
                <a:lstStyle/>
                <a:p>
                  <a:endParaRPr lang="en-US"/>
                </a:p>
              </p:txBody>
            </p:sp>
            <p:sp>
              <p:nvSpPr>
                <p:cNvPr id="899133" name="Line 61"/>
                <p:cNvSpPr>
                  <a:spLocks noChangeShapeType="1"/>
                </p:cNvSpPr>
                <p:nvPr/>
              </p:nvSpPr>
              <p:spPr bwMode="auto">
                <a:xfrm>
                  <a:off x="907" y="2028"/>
                  <a:ext cx="893" cy="0"/>
                </a:xfrm>
                <a:prstGeom prst="line">
                  <a:avLst/>
                </a:prstGeom>
                <a:noFill/>
                <a:ln w="9525">
                  <a:solidFill>
                    <a:schemeClr val="folHlink"/>
                  </a:solidFill>
                  <a:round/>
                  <a:headEnd/>
                  <a:tailEnd/>
                </a:ln>
                <a:effectLst/>
              </p:spPr>
              <p:txBody>
                <a:bodyPr wrap="none" anchor="ctr"/>
                <a:lstStyle/>
                <a:p>
                  <a:endParaRPr lang="en-US"/>
                </a:p>
              </p:txBody>
            </p:sp>
            <p:sp>
              <p:nvSpPr>
                <p:cNvPr id="899134" name="Freeform 62"/>
                <p:cNvSpPr>
                  <a:spLocks/>
                </p:cNvSpPr>
                <p:nvPr/>
              </p:nvSpPr>
              <p:spPr bwMode="auto">
                <a:xfrm>
                  <a:off x="842" y="2297"/>
                  <a:ext cx="896" cy="2"/>
                </a:xfrm>
                <a:custGeom>
                  <a:avLst/>
                  <a:gdLst/>
                  <a:ahLst/>
                  <a:cxnLst>
                    <a:cxn ang="0">
                      <a:pos x="0" y="3"/>
                    </a:cxn>
                    <a:cxn ang="0">
                      <a:pos x="1266" y="0"/>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p:spPr>
              <p:txBody>
                <a:bodyPr wrap="none" anchor="ctr"/>
                <a:lstStyle/>
                <a:p>
                  <a:endParaRPr lang="en-US"/>
                </a:p>
              </p:txBody>
            </p:sp>
            <p:sp>
              <p:nvSpPr>
                <p:cNvPr id="899135" name="Line 63"/>
                <p:cNvSpPr>
                  <a:spLocks noChangeShapeType="1"/>
                </p:cNvSpPr>
                <p:nvPr/>
              </p:nvSpPr>
              <p:spPr bwMode="auto">
                <a:xfrm>
                  <a:off x="896" y="2163"/>
                  <a:ext cx="945" cy="0"/>
                </a:xfrm>
                <a:prstGeom prst="line">
                  <a:avLst/>
                </a:prstGeom>
                <a:noFill/>
                <a:ln w="9525">
                  <a:solidFill>
                    <a:schemeClr val="folHlink"/>
                  </a:solidFill>
                  <a:round/>
                  <a:headEnd/>
                  <a:tailEnd/>
                </a:ln>
                <a:effectLst/>
              </p:spPr>
              <p:txBody>
                <a:bodyPr wrap="none" anchor="ctr"/>
                <a:lstStyle/>
                <a:p>
                  <a:endParaRPr lang="en-US"/>
                </a:p>
              </p:txBody>
            </p:sp>
            <p:sp>
              <p:nvSpPr>
                <p:cNvPr id="899136" name="Line 64"/>
                <p:cNvSpPr>
                  <a:spLocks noChangeShapeType="1"/>
                </p:cNvSpPr>
                <p:nvPr/>
              </p:nvSpPr>
              <p:spPr bwMode="auto">
                <a:xfrm flipH="1">
                  <a:off x="791" y="2020"/>
                  <a:ext cx="301" cy="449"/>
                </a:xfrm>
                <a:prstGeom prst="line">
                  <a:avLst/>
                </a:prstGeom>
                <a:noFill/>
                <a:ln w="9525">
                  <a:solidFill>
                    <a:schemeClr val="folHlink"/>
                  </a:solidFill>
                  <a:round/>
                  <a:headEnd/>
                  <a:tailEnd/>
                </a:ln>
                <a:effectLst/>
              </p:spPr>
              <p:txBody>
                <a:bodyPr wrap="none" anchor="ctr"/>
                <a:lstStyle/>
                <a:p>
                  <a:endParaRPr lang="en-US"/>
                </a:p>
              </p:txBody>
            </p:sp>
            <p:sp>
              <p:nvSpPr>
                <p:cNvPr id="899137" name="Line 65"/>
                <p:cNvSpPr>
                  <a:spLocks noChangeShapeType="1"/>
                </p:cNvSpPr>
                <p:nvPr/>
              </p:nvSpPr>
              <p:spPr bwMode="auto">
                <a:xfrm flipH="1">
                  <a:off x="595" y="2322"/>
                  <a:ext cx="99" cy="147"/>
                </a:xfrm>
                <a:prstGeom prst="line">
                  <a:avLst/>
                </a:prstGeom>
                <a:noFill/>
                <a:ln w="9525">
                  <a:solidFill>
                    <a:schemeClr val="folHlink"/>
                  </a:solidFill>
                  <a:round/>
                  <a:headEnd/>
                  <a:tailEnd/>
                </a:ln>
                <a:effectLst/>
              </p:spPr>
              <p:txBody>
                <a:bodyPr wrap="none" anchor="ctr"/>
                <a:lstStyle/>
                <a:p>
                  <a:endParaRPr lang="en-US"/>
                </a:p>
              </p:txBody>
            </p:sp>
            <p:sp>
              <p:nvSpPr>
                <p:cNvPr id="899138" name="Line 66"/>
                <p:cNvSpPr>
                  <a:spLocks noChangeShapeType="1"/>
                </p:cNvSpPr>
                <p:nvPr/>
              </p:nvSpPr>
              <p:spPr bwMode="auto">
                <a:xfrm flipH="1">
                  <a:off x="394" y="2289"/>
                  <a:ext cx="117" cy="177"/>
                </a:xfrm>
                <a:prstGeom prst="line">
                  <a:avLst/>
                </a:prstGeom>
                <a:noFill/>
                <a:ln w="9525">
                  <a:solidFill>
                    <a:schemeClr val="folHlink"/>
                  </a:solidFill>
                  <a:round/>
                  <a:headEnd/>
                  <a:tailEnd/>
                </a:ln>
                <a:effectLst/>
              </p:spPr>
              <p:txBody>
                <a:bodyPr wrap="none" anchor="ctr"/>
                <a:lstStyle/>
                <a:p>
                  <a:endParaRPr lang="en-US"/>
                </a:p>
              </p:txBody>
            </p:sp>
            <p:sp>
              <p:nvSpPr>
                <p:cNvPr id="899139" name="Line 67"/>
                <p:cNvSpPr>
                  <a:spLocks noChangeShapeType="1"/>
                </p:cNvSpPr>
                <p:nvPr/>
              </p:nvSpPr>
              <p:spPr bwMode="auto">
                <a:xfrm>
                  <a:off x="213" y="2469"/>
                  <a:ext cx="1410" cy="0"/>
                </a:xfrm>
                <a:prstGeom prst="line">
                  <a:avLst/>
                </a:prstGeom>
                <a:noFill/>
                <a:ln w="28575">
                  <a:solidFill>
                    <a:schemeClr val="folHlink"/>
                  </a:solidFill>
                  <a:round/>
                  <a:headEnd/>
                  <a:tailEnd/>
                </a:ln>
                <a:effectLst/>
              </p:spPr>
              <p:txBody>
                <a:bodyPr wrap="none" anchor="ctr"/>
                <a:lstStyle/>
                <a:p>
                  <a:endParaRPr lang="en-US"/>
                </a:p>
              </p:txBody>
            </p:sp>
            <p:sp>
              <p:nvSpPr>
                <p:cNvPr id="899140" name="Freeform 68"/>
                <p:cNvSpPr>
                  <a:spLocks/>
                </p:cNvSpPr>
                <p:nvPr/>
              </p:nvSpPr>
              <p:spPr bwMode="auto">
                <a:xfrm>
                  <a:off x="423" y="2326"/>
                  <a:ext cx="253" cy="218"/>
                </a:xfrm>
                <a:custGeom>
                  <a:avLst/>
                  <a:gdLst/>
                  <a:ahLst/>
                  <a:cxnLst>
                    <a:cxn ang="0">
                      <a:pos x="430" y="0"/>
                    </a:cxn>
                    <a:cxn ang="0">
                      <a:pos x="177" y="379"/>
                    </a:cxn>
                    <a:cxn ang="0">
                      <a:pos x="0" y="379"/>
                    </a:cxn>
                    <a:cxn ang="0">
                      <a:pos x="168" y="622"/>
                    </a:cxn>
                    <a:cxn ang="0">
                      <a:pos x="631" y="379"/>
                    </a:cxn>
                    <a:cxn ang="0">
                      <a:pos x="465" y="382"/>
                    </a:cxn>
                    <a:cxn ang="0">
                      <a:pos x="720" y="0"/>
                    </a:cxn>
                    <a:cxn ang="0">
                      <a:pos x="430" y="0"/>
                    </a:cxn>
                  </a:cxnLst>
                  <a:rect l="0" t="0" r="r" b="b"/>
                  <a:pathLst>
                    <a:path w="720" h="622">
                      <a:moveTo>
                        <a:pt x="430" y="0"/>
                      </a:moveTo>
                      <a:lnTo>
                        <a:pt x="177" y="379"/>
                      </a:lnTo>
                      <a:lnTo>
                        <a:pt x="0" y="379"/>
                      </a:lnTo>
                      <a:lnTo>
                        <a:pt x="168" y="622"/>
                      </a:lnTo>
                      <a:lnTo>
                        <a:pt x="631" y="379"/>
                      </a:lnTo>
                      <a:lnTo>
                        <a:pt x="465" y="382"/>
                      </a:lnTo>
                      <a:lnTo>
                        <a:pt x="720" y="0"/>
                      </a:lnTo>
                      <a:lnTo>
                        <a:pt x="430" y="0"/>
                      </a:lnTo>
                      <a:close/>
                    </a:path>
                  </a:pathLst>
                </a:custGeom>
                <a:solidFill>
                  <a:schemeClr val="accent1"/>
                </a:solidFill>
                <a:ln w="9525" cap="flat" cmpd="sng">
                  <a:prstDash val="solid"/>
                  <a:round/>
                  <a:headEnd/>
                  <a:tailEnd/>
                </a:ln>
                <a:effectLst/>
                <a:scene3d>
                  <a:camera prst="legacyPerspectiveTopRight">
                    <a:rot lat="20099999" lon="21299999" rev="0"/>
                  </a:camera>
                  <a:lightRig rig="legacyFlat1"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nvGrpSpPr>
                <p:cNvPr id="10" name="Group 69"/>
                <p:cNvGrpSpPr>
                  <a:grpSpLocks/>
                </p:cNvGrpSpPr>
                <p:nvPr/>
              </p:nvGrpSpPr>
              <p:grpSpPr bwMode="auto">
                <a:xfrm>
                  <a:off x="884" y="1608"/>
                  <a:ext cx="829" cy="241"/>
                  <a:chOff x="3894" y="1459"/>
                  <a:chExt cx="895" cy="260"/>
                </a:xfrm>
              </p:grpSpPr>
              <p:sp>
                <p:nvSpPr>
                  <p:cNvPr id="899142" name="Line 70"/>
                  <p:cNvSpPr>
                    <a:spLocks noChangeShapeType="1"/>
                  </p:cNvSpPr>
                  <p:nvPr/>
                </p:nvSpPr>
                <p:spPr bwMode="auto">
                  <a:xfrm flipV="1">
                    <a:off x="4375" y="1509"/>
                    <a:ext cx="54" cy="78"/>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3" name="Line 71"/>
                  <p:cNvSpPr>
                    <a:spLocks noChangeShapeType="1"/>
                  </p:cNvSpPr>
                  <p:nvPr/>
                </p:nvSpPr>
                <p:spPr bwMode="auto">
                  <a:xfrm flipV="1">
                    <a:off x="4473" y="1459"/>
                    <a:ext cx="140" cy="118"/>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4" name="Line 72"/>
                  <p:cNvSpPr>
                    <a:spLocks noChangeShapeType="1"/>
                  </p:cNvSpPr>
                  <p:nvPr/>
                </p:nvSpPr>
                <p:spPr bwMode="auto">
                  <a:xfrm flipV="1">
                    <a:off x="4535" y="1587"/>
                    <a:ext cx="220" cy="58"/>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5" name="Line 73"/>
                  <p:cNvSpPr>
                    <a:spLocks noChangeShapeType="1"/>
                  </p:cNvSpPr>
                  <p:nvPr/>
                </p:nvSpPr>
                <p:spPr bwMode="auto">
                  <a:xfrm flipV="1">
                    <a:off x="4535" y="1679"/>
                    <a:ext cx="254" cy="16"/>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6" name="Line 74"/>
                  <p:cNvSpPr>
                    <a:spLocks noChangeShapeType="1"/>
                  </p:cNvSpPr>
                  <p:nvPr/>
                </p:nvSpPr>
                <p:spPr bwMode="auto">
                  <a:xfrm flipH="1" flipV="1">
                    <a:off x="3982" y="1480"/>
                    <a:ext cx="228" cy="94"/>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7" name="Line 75"/>
                  <p:cNvSpPr>
                    <a:spLocks noChangeShapeType="1"/>
                  </p:cNvSpPr>
                  <p:nvPr/>
                </p:nvSpPr>
                <p:spPr bwMode="auto">
                  <a:xfrm flipH="1" flipV="1">
                    <a:off x="3911" y="1597"/>
                    <a:ext cx="247" cy="58"/>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8" name="Line 76"/>
                  <p:cNvSpPr>
                    <a:spLocks noChangeShapeType="1"/>
                  </p:cNvSpPr>
                  <p:nvPr/>
                </p:nvSpPr>
                <p:spPr bwMode="auto">
                  <a:xfrm flipH="1" flipV="1">
                    <a:off x="3894" y="1715"/>
                    <a:ext cx="220" cy="4"/>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49" name="Line 77"/>
                  <p:cNvSpPr>
                    <a:spLocks noChangeShapeType="1"/>
                  </p:cNvSpPr>
                  <p:nvPr/>
                </p:nvSpPr>
                <p:spPr bwMode="auto">
                  <a:xfrm flipH="1" flipV="1">
                    <a:off x="4096" y="1676"/>
                    <a:ext cx="158" cy="16"/>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50" name="Line 78"/>
                  <p:cNvSpPr>
                    <a:spLocks noChangeShapeType="1"/>
                  </p:cNvSpPr>
                  <p:nvPr/>
                </p:nvSpPr>
                <p:spPr bwMode="auto">
                  <a:xfrm flipH="1" flipV="1">
                    <a:off x="4114" y="1580"/>
                    <a:ext cx="140" cy="41"/>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51" name="Line 79"/>
                  <p:cNvSpPr>
                    <a:spLocks noChangeShapeType="1"/>
                  </p:cNvSpPr>
                  <p:nvPr/>
                </p:nvSpPr>
                <p:spPr bwMode="auto">
                  <a:xfrm flipH="1" flipV="1">
                    <a:off x="4254" y="1527"/>
                    <a:ext cx="52" cy="60"/>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52" name="Line 80"/>
                  <p:cNvSpPr>
                    <a:spLocks noChangeShapeType="1"/>
                  </p:cNvSpPr>
                  <p:nvPr/>
                </p:nvSpPr>
                <p:spPr bwMode="auto">
                  <a:xfrm flipV="1">
                    <a:off x="4429" y="1574"/>
                    <a:ext cx="96" cy="34"/>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53" name="Line 81"/>
                  <p:cNvSpPr>
                    <a:spLocks noChangeShapeType="1"/>
                  </p:cNvSpPr>
                  <p:nvPr/>
                </p:nvSpPr>
                <p:spPr bwMode="auto">
                  <a:xfrm flipV="1">
                    <a:off x="4421" y="1655"/>
                    <a:ext cx="158" cy="10"/>
                  </a:xfrm>
                  <a:prstGeom prst="line">
                    <a:avLst/>
                  </a:prstGeom>
                  <a:noFill/>
                  <a:ln w="9525">
                    <a:solidFill>
                      <a:srgbClr val="000099"/>
                    </a:solidFill>
                    <a:round/>
                    <a:headEnd/>
                    <a:tailEnd type="triangle" w="med" len="med"/>
                  </a:ln>
                  <a:effectLst/>
                </p:spPr>
                <p:txBody>
                  <a:bodyPr wrap="none" anchor="ctr"/>
                  <a:lstStyle/>
                  <a:p>
                    <a:endParaRPr lang="en-US"/>
                  </a:p>
                </p:txBody>
              </p:sp>
              <p:sp>
                <p:nvSpPr>
                  <p:cNvPr id="899154" name="Line 82"/>
                  <p:cNvSpPr>
                    <a:spLocks noChangeShapeType="1"/>
                  </p:cNvSpPr>
                  <p:nvPr/>
                </p:nvSpPr>
                <p:spPr bwMode="auto">
                  <a:xfrm flipH="1" flipV="1">
                    <a:off x="4229" y="1638"/>
                    <a:ext cx="88" cy="27"/>
                  </a:xfrm>
                  <a:prstGeom prst="line">
                    <a:avLst/>
                  </a:prstGeom>
                  <a:noFill/>
                  <a:ln w="9525">
                    <a:solidFill>
                      <a:srgbClr val="000099"/>
                    </a:solidFill>
                    <a:round/>
                    <a:headEnd/>
                    <a:tailEnd type="triangle" w="med" len="med"/>
                  </a:ln>
                  <a:effectLst/>
                </p:spPr>
                <p:txBody>
                  <a:bodyPr wrap="none" anchor="ctr"/>
                  <a:lstStyle/>
                  <a:p>
                    <a:endParaRPr lang="en-US"/>
                  </a:p>
                </p:txBody>
              </p:sp>
            </p:grpSp>
            <p:grpSp>
              <p:nvGrpSpPr>
                <p:cNvPr id="11" name="Group 83"/>
                <p:cNvGrpSpPr>
                  <a:grpSpLocks/>
                </p:cNvGrpSpPr>
                <p:nvPr/>
              </p:nvGrpSpPr>
              <p:grpSpPr bwMode="auto">
                <a:xfrm>
                  <a:off x="898" y="1918"/>
                  <a:ext cx="797" cy="242"/>
                  <a:chOff x="3909" y="1793"/>
                  <a:chExt cx="860" cy="261"/>
                </a:xfrm>
              </p:grpSpPr>
              <p:sp>
                <p:nvSpPr>
                  <p:cNvPr id="899156" name="Line 84"/>
                  <p:cNvSpPr>
                    <a:spLocks noChangeShapeType="1"/>
                  </p:cNvSpPr>
                  <p:nvPr/>
                </p:nvSpPr>
                <p:spPr bwMode="auto">
                  <a:xfrm rot="10800000" flipV="1">
                    <a:off x="4227" y="1896"/>
                    <a:ext cx="58" cy="103"/>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57" name="Line 85"/>
                  <p:cNvSpPr>
                    <a:spLocks noChangeShapeType="1"/>
                  </p:cNvSpPr>
                  <p:nvPr/>
                </p:nvSpPr>
                <p:spPr bwMode="auto">
                  <a:xfrm rot="10800000" flipV="1">
                    <a:off x="4050" y="1935"/>
                    <a:ext cx="140" cy="119"/>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58" name="Line 86"/>
                  <p:cNvSpPr>
                    <a:spLocks noChangeShapeType="1"/>
                  </p:cNvSpPr>
                  <p:nvPr/>
                </p:nvSpPr>
                <p:spPr bwMode="auto">
                  <a:xfrm rot="10800000" flipV="1">
                    <a:off x="3909" y="1868"/>
                    <a:ext cx="219" cy="58"/>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59" name="Line 87"/>
                  <p:cNvSpPr>
                    <a:spLocks noChangeShapeType="1"/>
                  </p:cNvSpPr>
                  <p:nvPr/>
                </p:nvSpPr>
                <p:spPr bwMode="auto">
                  <a:xfrm rot="10800000" flipV="1">
                    <a:off x="3962" y="1817"/>
                    <a:ext cx="167" cy="12"/>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0" name="Line 88"/>
                  <p:cNvSpPr>
                    <a:spLocks noChangeShapeType="1"/>
                  </p:cNvSpPr>
                  <p:nvPr/>
                </p:nvSpPr>
                <p:spPr bwMode="auto">
                  <a:xfrm rot="10800000" flipH="1" flipV="1">
                    <a:off x="4454" y="1939"/>
                    <a:ext cx="228" cy="95"/>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1" name="Line 89"/>
                  <p:cNvSpPr>
                    <a:spLocks noChangeShapeType="1"/>
                  </p:cNvSpPr>
                  <p:nvPr/>
                </p:nvSpPr>
                <p:spPr bwMode="auto">
                  <a:xfrm rot="10800000" flipH="1" flipV="1">
                    <a:off x="4505" y="1858"/>
                    <a:ext cx="247" cy="58"/>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2" name="Line 90"/>
                  <p:cNvSpPr>
                    <a:spLocks noChangeShapeType="1"/>
                  </p:cNvSpPr>
                  <p:nvPr/>
                </p:nvSpPr>
                <p:spPr bwMode="auto">
                  <a:xfrm rot="10800000" flipH="1" flipV="1">
                    <a:off x="4550" y="1793"/>
                    <a:ext cx="219" cy="4"/>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3" name="Line 91"/>
                  <p:cNvSpPr>
                    <a:spLocks noChangeShapeType="1"/>
                  </p:cNvSpPr>
                  <p:nvPr/>
                </p:nvSpPr>
                <p:spPr bwMode="auto">
                  <a:xfrm rot="10800000" flipH="1" flipV="1">
                    <a:off x="4410" y="1821"/>
                    <a:ext cx="158" cy="16"/>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4" name="Line 92"/>
                  <p:cNvSpPr>
                    <a:spLocks noChangeShapeType="1"/>
                  </p:cNvSpPr>
                  <p:nvPr/>
                </p:nvSpPr>
                <p:spPr bwMode="auto">
                  <a:xfrm rot="10800000" flipH="1" flipV="1">
                    <a:off x="4410" y="1892"/>
                    <a:ext cx="140" cy="41"/>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5" name="Line 93"/>
                  <p:cNvSpPr>
                    <a:spLocks noChangeShapeType="1"/>
                  </p:cNvSpPr>
                  <p:nvPr/>
                </p:nvSpPr>
                <p:spPr bwMode="auto">
                  <a:xfrm rot="10800000" flipH="1" flipV="1">
                    <a:off x="4358" y="1925"/>
                    <a:ext cx="52" cy="61"/>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6" name="Line 94"/>
                  <p:cNvSpPr>
                    <a:spLocks noChangeShapeType="1"/>
                  </p:cNvSpPr>
                  <p:nvPr/>
                </p:nvSpPr>
                <p:spPr bwMode="auto">
                  <a:xfrm rot="10800000" flipV="1">
                    <a:off x="4138" y="1906"/>
                    <a:ext cx="96" cy="33"/>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7" name="Line 95"/>
                  <p:cNvSpPr>
                    <a:spLocks noChangeShapeType="1"/>
                  </p:cNvSpPr>
                  <p:nvPr/>
                </p:nvSpPr>
                <p:spPr bwMode="auto">
                  <a:xfrm rot="10800000" flipV="1">
                    <a:off x="4086" y="1847"/>
                    <a:ext cx="157" cy="10"/>
                  </a:xfrm>
                  <a:prstGeom prst="line">
                    <a:avLst/>
                  </a:prstGeom>
                  <a:noFill/>
                  <a:ln w="9525">
                    <a:solidFill>
                      <a:srgbClr val="99CCFF"/>
                    </a:solidFill>
                    <a:round/>
                    <a:headEnd/>
                    <a:tailEnd type="triangle" w="med" len="med"/>
                  </a:ln>
                  <a:effectLst/>
                </p:spPr>
                <p:txBody>
                  <a:bodyPr wrap="none" anchor="ctr"/>
                  <a:lstStyle/>
                  <a:p>
                    <a:endParaRPr lang="en-US"/>
                  </a:p>
                </p:txBody>
              </p:sp>
              <p:sp>
                <p:nvSpPr>
                  <p:cNvPr id="899168" name="Line 96"/>
                  <p:cNvSpPr>
                    <a:spLocks noChangeShapeType="1"/>
                  </p:cNvSpPr>
                  <p:nvPr/>
                </p:nvSpPr>
                <p:spPr bwMode="auto">
                  <a:xfrm rot="10800000" flipH="1" flipV="1">
                    <a:off x="4346" y="1847"/>
                    <a:ext cx="88" cy="27"/>
                  </a:xfrm>
                  <a:prstGeom prst="line">
                    <a:avLst/>
                  </a:prstGeom>
                  <a:noFill/>
                  <a:ln w="9525">
                    <a:solidFill>
                      <a:srgbClr val="99CCFF"/>
                    </a:solidFill>
                    <a:round/>
                    <a:headEnd/>
                    <a:tailEnd type="triangle" w="med" len="med"/>
                  </a:ln>
                  <a:effectLst/>
                </p:spPr>
                <p:txBody>
                  <a:bodyPr wrap="none" anchor="ctr"/>
                  <a:lstStyle/>
                  <a:p>
                    <a:endParaRPr lang="en-US"/>
                  </a:p>
                </p:txBody>
              </p:sp>
            </p:grpSp>
            <p:sp>
              <p:nvSpPr>
                <p:cNvPr id="899169" name="Line 97"/>
                <p:cNvSpPr>
                  <a:spLocks noChangeShapeType="1"/>
                </p:cNvSpPr>
                <p:nvPr/>
              </p:nvSpPr>
              <p:spPr bwMode="auto">
                <a:xfrm>
                  <a:off x="301" y="2299"/>
                  <a:ext cx="234" cy="0"/>
                </a:xfrm>
                <a:prstGeom prst="line">
                  <a:avLst/>
                </a:prstGeom>
                <a:noFill/>
                <a:ln w="9525">
                  <a:solidFill>
                    <a:schemeClr val="folHlink"/>
                  </a:solidFill>
                  <a:round/>
                  <a:headEnd/>
                  <a:tailEnd/>
                </a:ln>
                <a:effectLst/>
              </p:spPr>
              <p:txBody>
                <a:bodyPr wrap="none" anchor="ctr"/>
                <a:lstStyle/>
                <a:p>
                  <a:endParaRPr lang="en-US"/>
                </a:p>
              </p:txBody>
            </p:sp>
            <p:sp>
              <p:nvSpPr>
                <p:cNvPr id="899170" name="Line 98"/>
                <p:cNvSpPr>
                  <a:spLocks noChangeShapeType="1"/>
                </p:cNvSpPr>
                <p:nvPr/>
              </p:nvSpPr>
              <p:spPr bwMode="auto">
                <a:xfrm>
                  <a:off x="2111" y="1482"/>
                  <a:ext cx="176" cy="0"/>
                </a:xfrm>
                <a:prstGeom prst="line">
                  <a:avLst/>
                </a:prstGeom>
                <a:noFill/>
                <a:ln w="9525">
                  <a:solidFill>
                    <a:schemeClr val="folHlink"/>
                  </a:solidFill>
                  <a:round/>
                  <a:headEnd/>
                  <a:tailEnd/>
                </a:ln>
                <a:effectLst/>
              </p:spPr>
              <p:txBody>
                <a:bodyPr wrap="none" anchor="ctr"/>
                <a:lstStyle/>
                <a:p>
                  <a:endParaRPr lang="en-US"/>
                </a:p>
              </p:txBody>
            </p:sp>
            <p:sp>
              <p:nvSpPr>
                <p:cNvPr id="899171" name="Line 99"/>
                <p:cNvSpPr>
                  <a:spLocks noChangeShapeType="1"/>
                </p:cNvSpPr>
                <p:nvPr/>
              </p:nvSpPr>
              <p:spPr bwMode="auto">
                <a:xfrm flipH="1">
                  <a:off x="2186" y="1207"/>
                  <a:ext cx="72" cy="109"/>
                </a:xfrm>
                <a:prstGeom prst="line">
                  <a:avLst/>
                </a:prstGeom>
                <a:noFill/>
                <a:ln w="9525">
                  <a:solidFill>
                    <a:schemeClr val="folHlink"/>
                  </a:solidFill>
                  <a:round/>
                  <a:headEnd/>
                  <a:tailEnd/>
                </a:ln>
                <a:effectLst/>
              </p:spPr>
              <p:txBody>
                <a:bodyPr wrap="none" anchor="ctr"/>
                <a:lstStyle/>
                <a:p>
                  <a:endParaRPr lang="en-US"/>
                </a:p>
              </p:txBody>
            </p:sp>
          </p:grpSp>
          <p:sp>
            <p:nvSpPr>
              <p:cNvPr id="899172" name="Text Box 100"/>
              <p:cNvSpPr txBox="1">
                <a:spLocks noChangeArrowheads="1"/>
              </p:cNvSpPr>
              <p:nvPr/>
            </p:nvSpPr>
            <p:spPr bwMode="auto">
              <a:xfrm rot="-2960607">
                <a:off x="1760" y="1059"/>
                <a:ext cx="1475" cy="279"/>
              </a:xfrm>
              <a:prstGeom prst="rect">
                <a:avLst/>
              </a:prstGeom>
              <a:noFill/>
              <a:ln w="9525">
                <a:noFill/>
                <a:miter lim="800000"/>
                <a:headEnd/>
                <a:tailEnd/>
              </a:ln>
              <a:effectLst/>
            </p:spPr>
            <p:txBody>
              <a:bodyPr wrap="none">
                <a:spAutoFit/>
              </a:bodyPr>
              <a:lstStyle/>
              <a:p>
                <a:pPr algn="l" eaLnBrk="1" hangingPunct="1">
                  <a:lnSpc>
                    <a:spcPct val="100000"/>
                  </a:lnSpc>
                  <a:spcBef>
                    <a:spcPct val="0"/>
                  </a:spcBef>
                  <a:buClrTx/>
                  <a:buFontTx/>
                  <a:buNone/>
                </a:pPr>
                <a:r>
                  <a:rPr kumimoji="1" lang="en-US" altLang="ja-JP" sz="1800" u="sng" dirty="0">
                    <a:solidFill>
                      <a:schemeClr val="tx1"/>
                    </a:solidFill>
                    <a:ea typeface="ＭＳ Ｐゴシック" charset="-128"/>
                  </a:rPr>
                  <a:t>Reaction plane</a:t>
                </a:r>
              </a:p>
            </p:txBody>
          </p:sp>
          <p:sp>
            <p:nvSpPr>
              <p:cNvPr id="899173" name="Line 101"/>
              <p:cNvSpPr>
                <a:spLocks noChangeShapeType="1"/>
              </p:cNvSpPr>
              <p:nvPr/>
            </p:nvSpPr>
            <p:spPr bwMode="auto">
              <a:xfrm rot="13380000">
                <a:off x="1773" y="433"/>
                <a:ext cx="0" cy="453"/>
              </a:xfrm>
              <a:prstGeom prst="line">
                <a:avLst/>
              </a:prstGeom>
              <a:noFill/>
              <a:ln w="28575">
                <a:solidFill>
                  <a:schemeClr val="tx1"/>
                </a:solidFill>
                <a:round/>
                <a:headEnd/>
                <a:tailEnd type="triangle" w="lg" len="lg"/>
              </a:ln>
              <a:effectLst/>
            </p:spPr>
            <p:txBody>
              <a:bodyPr/>
              <a:lstStyle/>
              <a:p>
                <a:endParaRPr lang="en-US"/>
              </a:p>
            </p:txBody>
          </p:sp>
          <p:sp>
            <p:nvSpPr>
              <p:cNvPr id="899174" name="Line 102"/>
              <p:cNvSpPr>
                <a:spLocks noChangeShapeType="1"/>
              </p:cNvSpPr>
              <p:nvPr/>
            </p:nvSpPr>
            <p:spPr bwMode="auto">
              <a:xfrm rot="16677775">
                <a:off x="1876" y="1734"/>
                <a:ext cx="0" cy="409"/>
              </a:xfrm>
              <a:prstGeom prst="line">
                <a:avLst/>
              </a:prstGeom>
              <a:noFill/>
              <a:ln w="28575">
                <a:solidFill>
                  <a:schemeClr val="tx1"/>
                </a:solidFill>
                <a:round/>
                <a:headEnd/>
                <a:tailEnd type="triangle" w="lg" len="lg"/>
              </a:ln>
              <a:effectLst/>
            </p:spPr>
            <p:txBody>
              <a:bodyPr/>
              <a:lstStyle/>
              <a:p>
                <a:endParaRPr lang="en-US"/>
              </a:p>
            </p:txBody>
          </p:sp>
          <p:sp>
            <p:nvSpPr>
              <p:cNvPr id="899175" name="Text Box 103"/>
              <p:cNvSpPr txBox="1">
                <a:spLocks noChangeArrowheads="1"/>
              </p:cNvSpPr>
              <p:nvPr/>
            </p:nvSpPr>
            <p:spPr bwMode="auto">
              <a:xfrm>
                <a:off x="1806" y="1931"/>
                <a:ext cx="257" cy="316"/>
              </a:xfrm>
              <a:prstGeom prst="rect">
                <a:avLst/>
              </a:prstGeom>
              <a:noFill/>
              <a:ln w="9525">
                <a:noFill/>
                <a:miter lim="800000"/>
                <a:headEnd/>
                <a:tailEnd/>
              </a:ln>
              <a:effectLst/>
            </p:spPr>
            <p:txBody>
              <a:bodyPr wrap="none">
                <a:spAutoFit/>
              </a:bodyPr>
              <a:lstStyle/>
              <a:p>
                <a:pPr algn="l" eaLnBrk="1" hangingPunct="1">
                  <a:lnSpc>
                    <a:spcPct val="100000"/>
                  </a:lnSpc>
                  <a:spcBef>
                    <a:spcPct val="0"/>
                  </a:spcBef>
                  <a:buClrTx/>
                  <a:buFontTx/>
                  <a:buNone/>
                </a:pPr>
                <a:r>
                  <a:rPr kumimoji="1" lang="en-US" altLang="ja-JP" sz="1800">
                    <a:solidFill>
                      <a:schemeClr val="tx1"/>
                    </a:solidFill>
                    <a:ea typeface="ＭＳ Ｐゴシック" charset="-128"/>
                  </a:rPr>
                  <a:t>X</a:t>
                </a:r>
              </a:p>
            </p:txBody>
          </p:sp>
          <p:sp>
            <p:nvSpPr>
              <p:cNvPr id="899176" name="Text Box 104"/>
              <p:cNvSpPr txBox="1">
                <a:spLocks noChangeArrowheads="1"/>
              </p:cNvSpPr>
              <p:nvPr/>
            </p:nvSpPr>
            <p:spPr bwMode="auto">
              <a:xfrm>
                <a:off x="1633" y="432"/>
                <a:ext cx="247" cy="317"/>
              </a:xfrm>
              <a:prstGeom prst="rect">
                <a:avLst/>
              </a:prstGeom>
              <a:noFill/>
              <a:ln w="9525">
                <a:noFill/>
                <a:miter lim="800000"/>
                <a:headEnd/>
                <a:tailEnd/>
              </a:ln>
              <a:effectLst/>
            </p:spPr>
            <p:txBody>
              <a:bodyPr wrap="none">
                <a:spAutoFit/>
              </a:bodyPr>
              <a:lstStyle/>
              <a:p>
                <a:pPr algn="l" eaLnBrk="1" hangingPunct="1">
                  <a:lnSpc>
                    <a:spcPct val="100000"/>
                  </a:lnSpc>
                  <a:spcBef>
                    <a:spcPct val="0"/>
                  </a:spcBef>
                  <a:buClrTx/>
                  <a:buFontTx/>
                  <a:buNone/>
                </a:pPr>
                <a:r>
                  <a:rPr kumimoji="1" lang="en-US" altLang="ja-JP" sz="1800" dirty="0">
                    <a:solidFill>
                      <a:schemeClr val="tx1"/>
                    </a:solidFill>
                    <a:ea typeface="ＭＳ Ｐゴシック" charset="-128"/>
                  </a:rPr>
                  <a:t>Z</a:t>
                </a:r>
              </a:p>
            </p:txBody>
          </p:sp>
          <p:sp>
            <p:nvSpPr>
              <p:cNvPr id="899177" name="Line 105"/>
              <p:cNvSpPr>
                <a:spLocks noChangeShapeType="1"/>
              </p:cNvSpPr>
              <p:nvPr/>
            </p:nvSpPr>
            <p:spPr bwMode="auto">
              <a:xfrm rot="-16677775" flipH="1" flipV="1">
                <a:off x="1527" y="1724"/>
                <a:ext cx="318" cy="46"/>
              </a:xfrm>
              <a:prstGeom prst="line">
                <a:avLst/>
              </a:prstGeom>
              <a:noFill/>
              <a:ln w="28575">
                <a:solidFill>
                  <a:schemeClr val="tx1"/>
                </a:solidFill>
                <a:round/>
                <a:headEnd/>
                <a:tailEnd type="triangle" w="lg" len="lg"/>
              </a:ln>
              <a:effectLst/>
            </p:spPr>
            <p:txBody>
              <a:bodyPr/>
              <a:lstStyle/>
              <a:p>
                <a:endParaRPr lang="en-US"/>
              </a:p>
            </p:txBody>
          </p:sp>
          <p:sp>
            <p:nvSpPr>
              <p:cNvPr id="899178" name="Text Box 106"/>
              <p:cNvSpPr txBox="1">
                <a:spLocks noChangeArrowheads="1"/>
              </p:cNvSpPr>
              <p:nvPr/>
            </p:nvSpPr>
            <p:spPr bwMode="auto">
              <a:xfrm>
                <a:off x="1701" y="1571"/>
                <a:ext cx="257" cy="317"/>
              </a:xfrm>
              <a:prstGeom prst="rect">
                <a:avLst/>
              </a:prstGeom>
              <a:noFill/>
              <a:ln w="9525">
                <a:noFill/>
                <a:miter lim="800000"/>
                <a:headEnd/>
                <a:tailEnd/>
              </a:ln>
              <a:effectLst/>
            </p:spPr>
            <p:txBody>
              <a:bodyPr wrap="none">
                <a:spAutoFit/>
              </a:bodyPr>
              <a:lstStyle/>
              <a:p>
                <a:pPr algn="l" eaLnBrk="1" hangingPunct="1">
                  <a:lnSpc>
                    <a:spcPct val="100000"/>
                  </a:lnSpc>
                  <a:spcBef>
                    <a:spcPct val="0"/>
                  </a:spcBef>
                  <a:buClrTx/>
                  <a:buFontTx/>
                  <a:buNone/>
                </a:pPr>
                <a:r>
                  <a:rPr kumimoji="1" lang="en-US" altLang="ja-JP" sz="1800">
                    <a:solidFill>
                      <a:schemeClr val="tx1"/>
                    </a:solidFill>
                    <a:ea typeface="ＭＳ Ｐゴシック" charset="-128"/>
                  </a:rPr>
                  <a:t>Y</a:t>
                </a:r>
              </a:p>
            </p:txBody>
          </p:sp>
        </p:grpSp>
        <p:grpSp>
          <p:nvGrpSpPr>
            <p:cNvPr id="12" name="Group 206"/>
            <p:cNvGrpSpPr>
              <a:grpSpLocks/>
            </p:cNvGrpSpPr>
            <p:nvPr/>
          </p:nvGrpSpPr>
          <p:grpSpPr bwMode="auto">
            <a:xfrm>
              <a:off x="902" y="1679"/>
              <a:ext cx="420" cy="557"/>
              <a:chOff x="902" y="1679"/>
              <a:chExt cx="420" cy="557"/>
            </a:xfrm>
          </p:grpSpPr>
          <p:sp>
            <p:nvSpPr>
              <p:cNvPr id="899273" name="Line 201"/>
              <p:cNvSpPr>
                <a:spLocks noChangeShapeType="1"/>
              </p:cNvSpPr>
              <p:nvPr/>
            </p:nvSpPr>
            <p:spPr bwMode="auto">
              <a:xfrm flipV="1">
                <a:off x="902" y="1679"/>
                <a:ext cx="420" cy="455"/>
              </a:xfrm>
              <a:prstGeom prst="line">
                <a:avLst/>
              </a:prstGeom>
              <a:noFill/>
              <a:ln w="19050">
                <a:solidFill>
                  <a:srgbClr val="0000FF"/>
                </a:solidFill>
                <a:round/>
                <a:headEnd/>
                <a:tailEnd type="triangle" w="med" len="med"/>
              </a:ln>
              <a:effectLst/>
            </p:spPr>
            <p:txBody>
              <a:bodyPr lIns="92075" tIns="46038" rIns="92075" bIns="46038">
                <a:spAutoFit/>
              </a:bodyPr>
              <a:lstStyle/>
              <a:p>
                <a:endParaRPr lang="en-US"/>
              </a:p>
            </p:txBody>
          </p:sp>
          <p:sp>
            <p:nvSpPr>
              <p:cNvPr id="899276" name="Arc 204"/>
              <p:cNvSpPr>
                <a:spLocks/>
              </p:cNvSpPr>
              <p:nvPr/>
            </p:nvSpPr>
            <p:spPr bwMode="auto">
              <a:xfrm rot="18142124" flipV="1">
                <a:off x="993" y="1949"/>
                <a:ext cx="327" cy="248"/>
              </a:xfrm>
              <a:custGeom>
                <a:avLst/>
                <a:gdLst>
                  <a:gd name="G0" fmla="+- 0 0 0"/>
                  <a:gd name="G1" fmla="+- 20921 0 0"/>
                  <a:gd name="G2" fmla="+- 21600 0 0"/>
                  <a:gd name="T0" fmla="*/ 5374 w 21600"/>
                  <a:gd name="T1" fmla="*/ 0 h 20921"/>
                  <a:gd name="T2" fmla="*/ 21600 w 21600"/>
                  <a:gd name="T3" fmla="*/ 20921 h 20921"/>
                  <a:gd name="T4" fmla="*/ 0 w 21600"/>
                  <a:gd name="T5" fmla="*/ 20921 h 20921"/>
                </a:gdLst>
                <a:ahLst/>
                <a:cxnLst>
                  <a:cxn ang="0">
                    <a:pos x="T0" y="T1"/>
                  </a:cxn>
                  <a:cxn ang="0">
                    <a:pos x="T2" y="T3"/>
                  </a:cxn>
                  <a:cxn ang="0">
                    <a:pos x="T4" y="T5"/>
                  </a:cxn>
                </a:cxnLst>
                <a:rect l="0" t="0" r="r" b="b"/>
                <a:pathLst>
                  <a:path w="21600" h="20921" fill="none" extrusionOk="0">
                    <a:moveTo>
                      <a:pt x="5373" y="0"/>
                    </a:moveTo>
                    <a:cubicBezTo>
                      <a:pt x="14923" y="2453"/>
                      <a:pt x="21600" y="11061"/>
                      <a:pt x="21600" y="20921"/>
                    </a:cubicBezTo>
                  </a:path>
                  <a:path w="21600" h="20921" stroke="0" extrusionOk="0">
                    <a:moveTo>
                      <a:pt x="5373" y="0"/>
                    </a:moveTo>
                    <a:cubicBezTo>
                      <a:pt x="14923" y="2453"/>
                      <a:pt x="21600" y="11061"/>
                      <a:pt x="21600" y="20921"/>
                    </a:cubicBezTo>
                    <a:lnTo>
                      <a:pt x="0" y="20921"/>
                    </a:lnTo>
                    <a:close/>
                  </a:path>
                </a:pathLst>
              </a:custGeom>
              <a:noFill/>
              <a:ln w="38100">
                <a:solidFill>
                  <a:srgbClr val="0000FF"/>
                </a:solidFill>
                <a:round/>
                <a:headEnd/>
                <a:tailEnd type="triangle" w="med" len="med"/>
              </a:ln>
              <a:effectLst/>
            </p:spPr>
            <p:txBody>
              <a:bodyPr wrap="none" lIns="92075" tIns="46038" rIns="92075" bIns="46038" anchor="ctr">
                <a:spAutoFit/>
              </a:bodyPr>
              <a:lstStyle/>
              <a:p>
                <a:endParaRPr lang="en-US"/>
              </a:p>
            </p:txBody>
          </p:sp>
          <p:sp>
            <p:nvSpPr>
              <p:cNvPr id="899277" name="Text Box 205"/>
              <p:cNvSpPr txBox="1">
                <a:spLocks noChangeArrowheads="1"/>
              </p:cNvSpPr>
              <p:nvPr/>
            </p:nvSpPr>
            <p:spPr bwMode="auto">
              <a:xfrm>
                <a:off x="987" y="1969"/>
                <a:ext cx="183" cy="197"/>
              </a:xfrm>
              <a:prstGeom prst="rect">
                <a:avLst/>
              </a:prstGeom>
              <a:noFill/>
              <a:ln w="9525" algn="ctr">
                <a:noFill/>
                <a:miter lim="800000"/>
                <a:headEnd/>
                <a:tailEnd/>
              </a:ln>
              <a:effectLst/>
            </p:spPr>
            <p:txBody>
              <a:bodyPr wrap="none" lIns="92075" tIns="46038" rIns="92075" bIns="46038">
                <a:spAutoFit/>
              </a:bodyPr>
              <a:lstStyle/>
              <a:p>
                <a:pPr algn="l"/>
                <a:r>
                  <a:rPr lang="en-US" b="1">
                    <a:latin typeface="Symbol" pitchFamily="18" charset="2"/>
                  </a:rPr>
                  <a:t>f</a:t>
                </a:r>
              </a:p>
            </p:txBody>
          </p:sp>
        </p:grpSp>
      </p:grpSp>
      <p:grpSp>
        <p:nvGrpSpPr>
          <p:cNvPr id="21" name="Group 111"/>
          <p:cNvGrpSpPr>
            <a:grpSpLocks/>
          </p:cNvGrpSpPr>
          <p:nvPr/>
        </p:nvGrpSpPr>
        <p:grpSpPr bwMode="auto">
          <a:xfrm>
            <a:off x="5759140" y="4572003"/>
            <a:ext cx="3384860" cy="1850834"/>
            <a:chOff x="240" y="2229"/>
            <a:chExt cx="2350" cy="1323"/>
          </a:xfrm>
        </p:grpSpPr>
        <p:sp>
          <p:nvSpPr>
            <p:cNvPr id="145" name="Text Box 112"/>
            <p:cNvSpPr txBox="1">
              <a:spLocks noChangeArrowheads="1"/>
            </p:cNvSpPr>
            <p:nvPr/>
          </p:nvSpPr>
          <p:spPr bwMode="auto">
            <a:xfrm>
              <a:off x="2256" y="2689"/>
              <a:ext cx="334" cy="30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1" lang="en-US" altLang="ja-JP">
                  <a:solidFill>
                    <a:srgbClr val="000000"/>
                  </a:solidFill>
                  <a:ea typeface="MS PGothic" pitchFamily="34" charset="-128"/>
                </a:rPr>
                <a:t>P</a:t>
              </a:r>
              <a:r>
                <a:rPr kumimoji="1" lang="en-US" altLang="ja-JP" baseline="-25000">
                  <a:solidFill>
                    <a:srgbClr val="000000"/>
                  </a:solidFill>
                  <a:ea typeface="MS PGothic" pitchFamily="34" charset="-128"/>
                </a:rPr>
                <a:t>x</a:t>
              </a:r>
            </a:p>
          </p:txBody>
        </p:sp>
        <p:sp>
          <p:nvSpPr>
            <p:cNvPr id="146" name="Text Box 113"/>
            <p:cNvSpPr txBox="1">
              <a:spLocks noChangeArrowheads="1"/>
            </p:cNvSpPr>
            <p:nvPr/>
          </p:nvSpPr>
          <p:spPr bwMode="auto">
            <a:xfrm>
              <a:off x="1515" y="2249"/>
              <a:ext cx="334" cy="306"/>
            </a:xfrm>
            <a:prstGeom prst="rect">
              <a:avLst/>
            </a:prstGeom>
            <a:noFill/>
            <a:ln w="9525">
              <a:noFill/>
              <a:miter lim="800000"/>
              <a:headEnd/>
              <a:tailEnd/>
            </a:ln>
            <a:effectLst/>
          </p:spPr>
          <p:txBody>
            <a:bodyPr wrap="none">
              <a:spAutoFit/>
            </a:bodyPr>
            <a:lstStyle/>
            <a:p>
              <a:pPr fontAlgn="base">
                <a:spcBef>
                  <a:spcPct val="0"/>
                </a:spcBef>
                <a:spcAft>
                  <a:spcPct val="0"/>
                </a:spcAft>
              </a:pPr>
              <a:r>
                <a:rPr kumimoji="1" lang="en-US" altLang="ja-JP">
                  <a:solidFill>
                    <a:srgbClr val="000000"/>
                  </a:solidFill>
                  <a:ea typeface="MS PGothic" pitchFamily="34" charset="-128"/>
                </a:rPr>
                <a:t>P</a:t>
              </a:r>
              <a:r>
                <a:rPr kumimoji="1" lang="en-US" altLang="ja-JP" baseline="-25000">
                  <a:solidFill>
                    <a:srgbClr val="000000"/>
                  </a:solidFill>
                  <a:ea typeface="MS PGothic" pitchFamily="34" charset="-128"/>
                </a:rPr>
                <a:t>y</a:t>
              </a:r>
            </a:p>
          </p:txBody>
        </p:sp>
        <p:sp>
          <p:nvSpPr>
            <p:cNvPr id="147" name="Text Box 114"/>
            <p:cNvSpPr txBox="1">
              <a:spLocks noChangeArrowheads="1"/>
            </p:cNvSpPr>
            <p:nvPr/>
          </p:nvSpPr>
          <p:spPr bwMode="auto">
            <a:xfrm>
              <a:off x="2150" y="2248"/>
              <a:ext cx="335" cy="30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1" lang="en-US" altLang="ja-JP">
                  <a:solidFill>
                    <a:srgbClr val="000000"/>
                  </a:solidFill>
                  <a:ea typeface="MS PGothic" pitchFamily="34" charset="-128"/>
                </a:rPr>
                <a:t>P</a:t>
              </a:r>
              <a:r>
                <a:rPr kumimoji="1" lang="en-US" altLang="ja-JP" baseline="-25000">
                  <a:solidFill>
                    <a:srgbClr val="000000"/>
                  </a:solidFill>
                  <a:ea typeface="MS PGothic" pitchFamily="34" charset="-128"/>
                </a:rPr>
                <a:t>z</a:t>
              </a:r>
            </a:p>
          </p:txBody>
        </p:sp>
        <p:grpSp>
          <p:nvGrpSpPr>
            <p:cNvPr id="22" name="Group 115"/>
            <p:cNvGrpSpPr>
              <a:grpSpLocks/>
            </p:cNvGrpSpPr>
            <p:nvPr/>
          </p:nvGrpSpPr>
          <p:grpSpPr bwMode="auto">
            <a:xfrm>
              <a:off x="240" y="2304"/>
              <a:ext cx="2256" cy="1248"/>
              <a:chOff x="435" y="2308"/>
              <a:chExt cx="2354" cy="1394"/>
            </a:xfrm>
          </p:grpSpPr>
          <p:sp>
            <p:nvSpPr>
              <p:cNvPr id="152" name="Line 116"/>
              <p:cNvSpPr>
                <a:spLocks noChangeShapeType="1"/>
              </p:cNvSpPr>
              <p:nvPr/>
            </p:nvSpPr>
            <p:spPr bwMode="auto">
              <a:xfrm rot="543536">
                <a:off x="994" y="2940"/>
                <a:ext cx="1442"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3" name="Line 117"/>
              <p:cNvSpPr>
                <a:spLocks noChangeShapeType="1"/>
              </p:cNvSpPr>
              <p:nvPr/>
            </p:nvSpPr>
            <p:spPr bwMode="auto">
              <a:xfrm rot="543536" flipH="1">
                <a:off x="1935" y="2505"/>
                <a:ext cx="633" cy="943"/>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4" name="Line 118"/>
              <p:cNvSpPr>
                <a:spLocks noChangeShapeType="1"/>
              </p:cNvSpPr>
              <p:nvPr/>
            </p:nvSpPr>
            <p:spPr bwMode="auto">
              <a:xfrm rot="543536" flipH="1">
                <a:off x="1757" y="2450"/>
                <a:ext cx="633" cy="943"/>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5" name="Line 119"/>
              <p:cNvSpPr>
                <a:spLocks noChangeShapeType="1"/>
              </p:cNvSpPr>
              <p:nvPr/>
            </p:nvSpPr>
            <p:spPr bwMode="auto">
              <a:xfrm rot="543536" flipH="1">
                <a:off x="1545" y="2417"/>
                <a:ext cx="633" cy="943"/>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6" name="Line 120"/>
              <p:cNvSpPr>
                <a:spLocks noChangeShapeType="1"/>
              </p:cNvSpPr>
              <p:nvPr/>
            </p:nvSpPr>
            <p:spPr bwMode="auto">
              <a:xfrm rot="543536">
                <a:off x="1803" y="2744"/>
                <a:ext cx="844"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7" name="Line 121"/>
              <p:cNvSpPr>
                <a:spLocks noChangeShapeType="1"/>
              </p:cNvSpPr>
              <p:nvPr/>
            </p:nvSpPr>
            <p:spPr bwMode="auto">
              <a:xfrm rot="543536">
                <a:off x="772" y="3137"/>
                <a:ext cx="893"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8" name="Line 122"/>
              <p:cNvSpPr>
                <a:spLocks noChangeShapeType="1"/>
              </p:cNvSpPr>
              <p:nvPr/>
            </p:nvSpPr>
            <p:spPr bwMode="auto">
              <a:xfrm rot="543536" flipH="1">
                <a:off x="1496" y="2777"/>
                <a:ext cx="597" cy="888"/>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9" name="Line 123"/>
              <p:cNvSpPr>
                <a:spLocks noChangeShapeType="1"/>
              </p:cNvSpPr>
              <p:nvPr/>
            </p:nvSpPr>
            <p:spPr bwMode="auto">
              <a:xfrm rot="543536" flipH="1">
                <a:off x="966" y="2308"/>
                <a:ext cx="438" cy="649"/>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0" name="Line 124"/>
              <p:cNvSpPr>
                <a:spLocks noChangeShapeType="1"/>
              </p:cNvSpPr>
              <p:nvPr/>
            </p:nvSpPr>
            <p:spPr bwMode="auto">
              <a:xfrm rot="543536" flipH="1">
                <a:off x="1176" y="2341"/>
                <a:ext cx="429" cy="639"/>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1" name="Line 125"/>
              <p:cNvSpPr>
                <a:spLocks noChangeShapeType="1"/>
              </p:cNvSpPr>
              <p:nvPr/>
            </p:nvSpPr>
            <p:spPr bwMode="auto">
              <a:xfrm rot="543536">
                <a:off x="1332" y="2580"/>
                <a:ext cx="1440"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2" name="AutoShape 126"/>
              <p:cNvSpPr>
                <a:spLocks noChangeArrowheads="1"/>
              </p:cNvSpPr>
              <p:nvPr/>
            </p:nvSpPr>
            <p:spPr bwMode="auto">
              <a:xfrm rot="543536">
                <a:off x="502" y="2383"/>
                <a:ext cx="2287" cy="1261"/>
              </a:xfrm>
              <a:prstGeom prst="parallelogram">
                <a:avLst>
                  <a:gd name="adj" fmla="val 67289"/>
                </a:avLst>
              </a:prstGeom>
              <a:noFill/>
              <a:ln w="28575">
                <a:solidFill>
                  <a:schemeClr val="folHlink"/>
                </a:solidFill>
                <a:miter lim="800000"/>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3" name="Line 127"/>
              <p:cNvSpPr>
                <a:spLocks noChangeShapeType="1"/>
              </p:cNvSpPr>
              <p:nvPr/>
            </p:nvSpPr>
            <p:spPr bwMode="auto">
              <a:xfrm rot="543536" flipH="1">
                <a:off x="437" y="3200"/>
                <a:ext cx="183" cy="274"/>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4" name="Line 128"/>
              <p:cNvSpPr>
                <a:spLocks noChangeShapeType="1"/>
              </p:cNvSpPr>
              <p:nvPr/>
            </p:nvSpPr>
            <p:spPr bwMode="auto">
              <a:xfrm rot="543536" flipH="1">
                <a:off x="1263" y="2364"/>
                <a:ext cx="532" cy="791"/>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5" name="Line 129"/>
              <p:cNvSpPr>
                <a:spLocks noChangeShapeType="1"/>
              </p:cNvSpPr>
              <p:nvPr/>
            </p:nvSpPr>
            <p:spPr bwMode="auto">
              <a:xfrm rot="543536" flipH="1">
                <a:off x="1060" y="3002"/>
                <a:ext cx="392" cy="581"/>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6" name="Line 130"/>
              <p:cNvSpPr>
                <a:spLocks noChangeShapeType="1"/>
              </p:cNvSpPr>
              <p:nvPr/>
            </p:nvSpPr>
            <p:spPr bwMode="auto">
              <a:xfrm rot="543536">
                <a:off x="1459" y="2392"/>
                <a:ext cx="593" cy="0"/>
              </a:xfrm>
              <a:prstGeom prst="line">
                <a:avLst/>
              </a:prstGeom>
              <a:noFill/>
              <a:ln w="2857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7" name="Line 131"/>
              <p:cNvSpPr>
                <a:spLocks noChangeShapeType="1"/>
              </p:cNvSpPr>
              <p:nvPr/>
            </p:nvSpPr>
            <p:spPr bwMode="auto">
              <a:xfrm rot="543536">
                <a:off x="1651" y="2550"/>
                <a:ext cx="426"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8" name="Line 132"/>
              <p:cNvSpPr>
                <a:spLocks noChangeShapeType="1"/>
              </p:cNvSpPr>
              <p:nvPr/>
            </p:nvSpPr>
            <p:spPr bwMode="auto">
              <a:xfrm rot="543536">
                <a:off x="1221" y="2652"/>
                <a:ext cx="844"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69" name="Line 133"/>
              <p:cNvSpPr>
                <a:spLocks noChangeShapeType="1"/>
              </p:cNvSpPr>
              <p:nvPr/>
            </p:nvSpPr>
            <p:spPr bwMode="auto">
              <a:xfrm rot="543536" flipH="1">
                <a:off x="1812" y="2646"/>
                <a:ext cx="230" cy="342"/>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0" name="Line 134"/>
              <p:cNvSpPr>
                <a:spLocks noChangeShapeType="1"/>
              </p:cNvSpPr>
              <p:nvPr/>
            </p:nvSpPr>
            <p:spPr bwMode="auto">
              <a:xfrm rot="543536">
                <a:off x="1106" y="2820"/>
                <a:ext cx="1442"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1" name="Line 135"/>
              <p:cNvSpPr>
                <a:spLocks noChangeShapeType="1"/>
              </p:cNvSpPr>
              <p:nvPr/>
            </p:nvSpPr>
            <p:spPr bwMode="auto">
              <a:xfrm rot="543536" flipH="1">
                <a:off x="1112" y="2365"/>
                <a:ext cx="843" cy="1256"/>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2" name="Line 136"/>
              <p:cNvSpPr>
                <a:spLocks noChangeShapeType="1"/>
              </p:cNvSpPr>
              <p:nvPr/>
            </p:nvSpPr>
            <p:spPr bwMode="auto">
              <a:xfrm rot="543536" flipH="1">
                <a:off x="1700" y="2759"/>
                <a:ext cx="633" cy="943"/>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3" name="Line 137"/>
              <p:cNvSpPr>
                <a:spLocks noChangeShapeType="1"/>
              </p:cNvSpPr>
              <p:nvPr/>
            </p:nvSpPr>
            <p:spPr bwMode="auto">
              <a:xfrm rot="543536" flipH="1">
                <a:off x="1386" y="3027"/>
                <a:ext cx="98" cy="146"/>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4" name="Line 138"/>
              <p:cNvSpPr>
                <a:spLocks noChangeShapeType="1"/>
              </p:cNvSpPr>
              <p:nvPr/>
            </p:nvSpPr>
            <p:spPr bwMode="auto">
              <a:xfrm rot="543536">
                <a:off x="1176" y="3018"/>
                <a:ext cx="337"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5" name="Line 139"/>
              <p:cNvSpPr>
                <a:spLocks noChangeShapeType="1"/>
              </p:cNvSpPr>
              <p:nvPr/>
            </p:nvSpPr>
            <p:spPr bwMode="auto">
              <a:xfrm rot="543536" flipH="1">
                <a:off x="1229" y="2878"/>
                <a:ext cx="159" cy="237"/>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6" name="Line 140"/>
              <p:cNvSpPr>
                <a:spLocks noChangeShapeType="1"/>
              </p:cNvSpPr>
              <p:nvPr/>
            </p:nvSpPr>
            <p:spPr bwMode="auto">
              <a:xfrm rot="543536">
                <a:off x="1193" y="3204"/>
                <a:ext cx="893"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7" name="Freeform 141"/>
              <p:cNvSpPr>
                <a:spLocks/>
              </p:cNvSpPr>
              <p:nvPr/>
            </p:nvSpPr>
            <p:spPr bwMode="auto">
              <a:xfrm rot="543536">
                <a:off x="776" y="3433"/>
                <a:ext cx="1211" cy="2"/>
              </a:xfrm>
              <a:custGeom>
                <a:avLst/>
                <a:gdLst/>
                <a:ahLst/>
                <a:cxnLst>
                  <a:cxn ang="0">
                    <a:pos x="0" y="3"/>
                  </a:cxn>
                  <a:cxn ang="0">
                    <a:pos x="1266" y="0"/>
                  </a:cxn>
                </a:cxnLst>
                <a:rect l="0" t="0" r="r" b="b"/>
                <a:pathLst>
                  <a:path w="1266" h="3">
                    <a:moveTo>
                      <a:pt x="0" y="3"/>
                    </a:moveTo>
                    <a:lnTo>
                      <a:pt x="1266" y="0"/>
                    </a:lnTo>
                  </a:path>
                </a:pathLst>
              </a:custGeom>
              <a:noFill/>
              <a:ln w="9525" cap="flat" cmpd="sng">
                <a:solidFill>
                  <a:schemeClr val="folHlink"/>
                </a:solidFill>
                <a:prstDash val="solid"/>
                <a:round/>
                <a:headEnd type="none" w="med" len="med"/>
                <a:tailEnd type="non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8" name="Line 142"/>
              <p:cNvSpPr>
                <a:spLocks noChangeShapeType="1"/>
              </p:cNvSpPr>
              <p:nvPr/>
            </p:nvSpPr>
            <p:spPr bwMode="auto">
              <a:xfrm rot="543536">
                <a:off x="1161" y="3340"/>
                <a:ext cx="945"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79" name="Line 143"/>
              <p:cNvSpPr>
                <a:spLocks noChangeShapeType="1"/>
              </p:cNvSpPr>
              <p:nvPr/>
            </p:nvSpPr>
            <p:spPr bwMode="auto">
              <a:xfrm rot="543536" flipH="1">
                <a:off x="832" y="3382"/>
                <a:ext cx="99" cy="147"/>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0" name="Line 144"/>
              <p:cNvSpPr>
                <a:spLocks noChangeShapeType="1"/>
              </p:cNvSpPr>
              <p:nvPr/>
            </p:nvSpPr>
            <p:spPr bwMode="auto">
              <a:xfrm rot="543536" flipH="1">
                <a:off x="635" y="3317"/>
                <a:ext cx="118" cy="177"/>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1" name="Line 145"/>
              <p:cNvSpPr>
                <a:spLocks noChangeShapeType="1"/>
              </p:cNvSpPr>
              <p:nvPr/>
            </p:nvSpPr>
            <p:spPr bwMode="auto">
              <a:xfrm rot="543536">
                <a:off x="435" y="3571"/>
                <a:ext cx="1410" cy="0"/>
              </a:xfrm>
              <a:prstGeom prst="line">
                <a:avLst/>
              </a:prstGeom>
              <a:noFill/>
              <a:ln w="2857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2" name="Line 146"/>
              <p:cNvSpPr>
                <a:spLocks noChangeShapeType="1"/>
              </p:cNvSpPr>
              <p:nvPr/>
            </p:nvSpPr>
            <p:spPr bwMode="auto">
              <a:xfrm rot="543536">
                <a:off x="556" y="3324"/>
                <a:ext cx="234"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3" name="Line 147"/>
              <p:cNvSpPr>
                <a:spLocks noChangeShapeType="1"/>
              </p:cNvSpPr>
              <p:nvPr/>
            </p:nvSpPr>
            <p:spPr bwMode="auto">
              <a:xfrm rot="543536">
                <a:off x="2473" y="2798"/>
                <a:ext cx="176"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4" name="Line 148"/>
              <p:cNvSpPr>
                <a:spLocks noChangeShapeType="1"/>
              </p:cNvSpPr>
              <p:nvPr/>
            </p:nvSpPr>
            <p:spPr bwMode="auto">
              <a:xfrm rot="543536" flipH="1">
                <a:off x="2582" y="2529"/>
                <a:ext cx="72" cy="109"/>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5" name="Oval 149"/>
              <p:cNvSpPr>
                <a:spLocks noChangeAspect="1" noChangeArrowheads="1"/>
              </p:cNvSpPr>
              <p:nvPr/>
            </p:nvSpPr>
            <p:spPr bwMode="auto">
              <a:xfrm rot="571988">
                <a:off x="1065" y="2614"/>
                <a:ext cx="1225" cy="606"/>
              </a:xfrm>
              <a:prstGeom prst="ellipse">
                <a:avLst/>
              </a:prstGeom>
              <a:gradFill rotWithShape="1">
                <a:gsLst>
                  <a:gs pos="0">
                    <a:srgbClr val="FFCC00"/>
                  </a:gs>
                  <a:gs pos="100000">
                    <a:srgbClr val="FF0000"/>
                  </a:gs>
                </a:gsLst>
                <a:path path="shape">
                  <a:fillToRect l="50000" t="50000" r="50000" b="50000"/>
                </a:path>
              </a:gradFill>
              <a:ln w="12700">
                <a:solidFill>
                  <a:schemeClr val="tx1"/>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6" name="Line 150"/>
              <p:cNvSpPr>
                <a:spLocks noChangeShapeType="1"/>
              </p:cNvSpPr>
              <p:nvPr/>
            </p:nvSpPr>
            <p:spPr bwMode="auto">
              <a:xfrm rot="543536" flipH="1">
                <a:off x="1261" y="3022"/>
                <a:ext cx="400" cy="596"/>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7" name="Line 151"/>
              <p:cNvSpPr>
                <a:spLocks noChangeShapeType="1"/>
              </p:cNvSpPr>
              <p:nvPr/>
            </p:nvSpPr>
            <p:spPr bwMode="auto">
              <a:xfrm rot="543536">
                <a:off x="668" y="3261"/>
                <a:ext cx="945"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8" name="Arc 152"/>
              <p:cNvSpPr>
                <a:spLocks/>
              </p:cNvSpPr>
              <p:nvPr/>
            </p:nvSpPr>
            <p:spPr bwMode="auto">
              <a:xfrm rot="11371988">
                <a:off x="1085" y="2615"/>
                <a:ext cx="1218" cy="392"/>
              </a:xfrm>
              <a:custGeom>
                <a:avLst/>
                <a:gdLst>
                  <a:gd name="G0" fmla="+- 14686 0 0"/>
                  <a:gd name="G1" fmla="+- 21600 0 0"/>
                  <a:gd name="G2" fmla="+- 21600 0 0"/>
                  <a:gd name="T0" fmla="*/ 0 w 29645"/>
                  <a:gd name="T1" fmla="*/ 5761 h 21600"/>
                  <a:gd name="T2" fmla="*/ 29645 w 29645"/>
                  <a:gd name="T3" fmla="*/ 6018 h 21600"/>
                  <a:gd name="T4" fmla="*/ 14686 w 29645"/>
                  <a:gd name="T5" fmla="*/ 21600 h 21600"/>
                </a:gdLst>
                <a:ahLst/>
                <a:cxnLst>
                  <a:cxn ang="0">
                    <a:pos x="T0" y="T1"/>
                  </a:cxn>
                  <a:cxn ang="0">
                    <a:pos x="T2" y="T3"/>
                  </a:cxn>
                  <a:cxn ang="0">
                    <a:pos x="T4" y="T5"/>
                  </a:cxn>
                </a:cxnLst>
                <a:rect l="0" t="0" r="r" b="b"/>
                <a:pathLst>
                  <a:path w="29645" h="21600" fill="none" extrusionOk="0">
                    <a:moveTo>
                      <a:pt x="-1" y="5760"/>
                    </a:moveTo>
                    <a:cubicBezTo>
                      <a:pt x="3993" y="2057"/>
                      <a:pt x="9239" y="-1"/>
                      <a:pt x="14686" y="0"/>
                    </a:cubicBezTo>
                    <a:cubicBezTo>
                      <a:pt x="20262" y="0"/>
                      <a:pt x="25622" y="2156"/>
                      <a:pt x="29644" y="6018"/>
                    </a:cubicBezTo>
                  </a:path>
                  <a:path w="29645" h="21600" stroke="0" extrusionOk="0">
                    <a:moveTo>
                      <a:pt x="-1" y="5760"/>
                    </a:moveTo>
                    <a:cubicBezTo>
                      <a:pt x="3993" y="2057"/>
                      <a:pt x="9239" y="-1"/>
                      <a:pt x="14686" y="0"/>
                    </a:cubicBezTo>
                    <a:cubicBezTo>
                      <a:pt x="20262" y="0"/>
                      <a:pt x="25622" y="2156"/>
                      <a:pt x="29644" y="6018"/>
                    </a:cubicBezTo>
                    <a:lnTo>
                      <a:pt x="14686" y="21600"/>
                    </a:lnTo>
                    <a:close/>
                  </a:path>
                </a:pathLst>
              </a:custGeom>
              <a:noFill/>
              <a:ln w="9525">
                <a:solidFill>
                  <a:schemeClr val="tx1"/>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89" name="Freeform 153"/>
              <p:cNvSpPr>
                <a:spLocks/>
              </p:cNvSpPr>
              <p:nvPr/>
            </p:nvSpPr>
            <p:spPr bwMode="auto">
              <a:xfrm>
                <a:off x="1072" y="2795"/>
                <a:ext cx="1212" cy="438"/>
              </a:xfrm>
              <a:custGeom>
                <a:avLst/>
                <a:gdLst/>
                <a:ahLst/>
                <a:cxnLst>
                  <a:cxn ang="0">
                    <a:pos x="58" y="184"/>
                  </a:cxn>
                  <a:cxn ang="0">
                    <a:pos x="108" y="234"/>
                  </a:cxn>
                  <a:cxn ang="0">
                    <a:pos x="163" y="276"/>
                  </a:cxn>
                  <a:cxn ang="0">
                    <a:pos x="244" y="322"/>
                  </a:cxn>
                  <a:cxn ang="0">
                    <a:pos x="334" y="361"/>
                  </a:cxn>
                  <a:cxn ang="0">
                    <a:pos x="394" y="382"/>
                  </a:cxn>
                  <a:cxn ang="0">
                    <a:pos x="471" y="405"/>
                  </a:cxn>
                  <a:cxn ang="0">
                    <a:pos x="526" y="414"/>
                  </a:cxn>
                  <a:cxn ang="0">
                    <a:pos x="579" y="424"/>
                  </a:cxn>
                  <a:cxn ang="0">
                    <a:pos x="658" y="433"/>
                  </a:cxn>
                  <a:cxn ang="0">
                    <a:pos x="730" y="436"/>
                  </a:cxn>
                  <a:cxn ang="0">
                    <a:pos x="792" y="436"/>
                  </a:cxn>
                  <a:cxn ang="0">
                    <a:pos x="871" y="430"/>
                  </a:cxn>
                  <a:cxn ang="0">
                    <a:pos x="940" y="418"/>
                  </a:cxn>
                  <a:cxn ang="0">
                    <a:pos x="1008" y="400"/>
                  </a:cxn>
                  <a:cxn ang="0">
                    <a:pos x="1090" y="367"/>
                  </a:cxn>
                  <a:cxn ang="0">
                    <a:pos x="1167" y="312"/>
                  </a:cxn>
                  <a:cxn ang="0">
                    <a:pos x="1195" y="271"/>
                  </a:cxn>
                  <a:cxn ang="0">
                    <a:pos x="1205" y="251"/>
                  </a:cxn>
                  <a:cxn ang="0">
                    <a:pos x="1212" y="207"/>
                  </a:cxn>
                  <a:cxn ang="0">
                    <a:pos x="1143" y="219"/>
                  </a:cxn>
                  <a:cxn ang="0">
                    <a:pos x="1107" y="225"/>
                  </a:cxn>
                  <a:cxn ang="0">
                    <a:pos x="1027" y="232"/>
                  </a:cxn>
                  <a:cxn ang="0">
                    <a:pos x="940" y="238"/>
                  </a:cxn>
                  <a:cxn ang="0">
                    <a:pos x="861" y="237"/>
                  </a:cxn>
                  <a:cxn ang="0">
                    <a:pos x="777" y="234"/>
                  </a:cxn>
                  <a:cxn ang="0">
                    <a:pos x="675" y="222"/>
                  </a:cxn>
                  <a:cxn ang="0">
                    <a:pos x="615" y="214"/>
                  </a:cxn>
                  <a:cxn ang="0">
                    <a:pos x="541" y="199"/>
                  </a:cxn>
                  <a:cxn ang="0">
                    <a:pos x="460" y="183"/>
                  </a:cxn>
                  <a:cxn ang="0">
                    <a:pos x="387" y="165"/>
                  </a:cxn>
                  <a:cxn ang="0">
                    <a:pos x="316" y="142"/>
                  </a:cxn>
                  <a:cxn ang="0">
                    <a:pos x="252" y="121"/>
                  </a:cxn>
                  <a:cxn ang="0">
                    <a:pos x="203" y="101"/>
                  </a:cxn>
                  <a:cxn ang="0">
                    <a:pos x="169" y="87"/>
                  </a:cxn>
                  <a:cxn ang="0">
                    <a:pos x="123" y="64"/>
                  </a:cxn>
                  <a:cxn ang="0">
                    <a:pos x="70" y="36"/>
                  </a:cxn>
                  <a:cxn ang="0">
                    <a:pos x="29" y="15"/>
                  </a:cxn>
                  <a:cxn ang="0">
                    <a:pos x="7" y="1"/>
                  </a:cxn>
                  <a:cxn ang="0">
                    <a:pos x="0" y="45"/>
                  </a:cxn>
                  <a:cxn ang="0">
                    <a:pos x="10" y="106"/>
                  </a:cxn>
                  <a:cxn ang="0">
                    <a:pos x="57" y="183"/>
                  </a:cxn>
                </a:cxnLst>
                <a:rect l="0" t="0" r="r" b="b"/>
                <a:pathLst>
                  <a:path w="1212" h="438">
                    <a:moveTo>
                      <a:pt x="58" y="184"/>
                    </a:moveTo>
                    <a:cubicBezTo>
                      <a:pt x="69" y="195"/>
                      <a:pt x="60" y="192"/>
                      <a:pt x="108" y="234"/>
                    </a:cubicBezTo>
                    <a:cubicBezTo>
                      <a:pt x="157" y="271"/>
                      <a:pt x="130" y="252"/>
                      <a:pt x="163" y="276"/>
                    </a:cubicBezTo>
                    <a:cubicBezTo>
                      <a:pt x="200" y="299"/>
                      <a:pt x="211" y="307"/>
                      <a:pt x="244" y="322"/>
                    </a:cubicBezTo>
                    <a:cubicBezTo>
                      <a:pt x="276" y="337"/>
                      <a:pt x="318" y="355"/>
                      <a:pt x="334" y="361"/>
                    </a:cubicBezTo>
                    <a:cubicBezTo>
                      <a:pt x="354" y="369"/>
                      <a:pt x="374" y="375"/>
                      <a:pt x="394" y="382"/>
                    </a:cubicBezTo>
                    <a:cubicBezTo>
                      <a:pt x="415" y="390"/>
                      <a:pt x="445" y="396"/>
                      <a:pt x="471" y="405"/>
                    </a:cubicBezTo>
                    <a:cubicBezTo>
                      <a:pt x="516" y="411"/>
                      <a:pt x="505" y="411"/>
                      <a:pt x="526" y="414"/>
                    </a:cubicBezTo>
                    <a:cubicBezTo>
                      <a:pt x="555" y="420"/>
                      <a:pt x="559" y="421"/>
                      <a:pt x="579" y="424"/>
                    </a:cubicBezTo>
                    <a:cubicBezTo>
                      <a:pt x="615" y="429"/>
                      <a:pt x="637" y="433"/>
                      <a:pt x="658" y="433"/>
                    </a:cubicBezTo>
                    <a:cubicBezTo>
                      <a:pt x="697" y="438"/>
                      <a:pt x="717" y="435"/>
                      <a:pt x="730" y="436"/>
                    </a:cubicBezTo>
                    <a:cubicBezTo>
                      <a:pt x="774" y="436"/>
                      <a:pt x="763" y="438"/>
                      <a:pt x="792" y="436"/>
                    </a:cubicBezTo>
                    <a:cubicBezTo>
                      <a:pt x="828" y="435"/>
                      <a:pt x="849" y="433"/>
                      <a:pt x="871" y="430"/>
                    </a:cubicBezTo>
                    <a:cubicBezTo>
                      <a:pt x="934" y="420"/>
                      <a:pt x="915" y="424"/>
                      <a:pt x="940" y="418"/>
                    </a:cubicBezTo>
                    <a:cubicBezTo>
                      <a:pt x="987" y="406"/>
                      <a:pt x="985" y="408"/>
                      <a:pt x="1008" y="400"/>
                    </a:cubicBezTo>
                    <a:cubicBezTo>
                      <a:pt x="1054" y="385"/>
                      <a:pt x="1068" y="381"/>
                      <a:pt x="1090" y="367"/>
                    </a:cubicBezTo>
                    <a:cubicBezTo>
                      <a:pt x="1137" y="334"/>
                      <a:pt x="1142" y="336"/>
                      <a:pt x="1167" y="312"/>
                    </a:cubicBezTo>
                    <a:cubicBezTo>
                      <a:pt x="1191" y="281"/>
                      <a:pt x="1183" y="292"/>
                      <a:pt x="1195" y="271"/>
                    </a:cubicBezTo>
                    <a:cubicBezTo>
                      <a:pt x="1210" y="237"/>
                      <a:pt x="1201" y="259"/>
                      <a:pt x="1205" y="251"/>
                    </a:cubicBezTo>
                    <a:cubicBezTo>
                      <a:pt x="1206" y="236"/>
                      <a:pt x="1209" y="237"/>
                      <a:pt x="1212" y="207"/>
                    </a:cubicBezTo>
                    <a:cubicBezTo>
                      <a:pt x="1176" y="213"/>
                      <a:pt x="1163" y="217"/>
                      <a:pt x="1143" y="219"/>
                    </a:cubicBezTo>
                    <a:cubicBezTo>
                      <a:pt x="1134" y="222"/>
                      <a:pt x="1107" y="225"/>
                      <a:pt x="1107" y="225"/>
                    </a:cubicBezTo>
                    <a:cubicBezTo>
                      <a:pt x="1068" y="232"/>
                      <a:pt x="1054" y="231"/>
                      <a:pt x="1027" y="232"/>
                    </a:cubicBezTo>
                    <a:cubicBezTo>
                      <a:pt x="994" y="235"/>
                      <a:pt x="962" y="238"/>
                      <a:pt x="940" y="238"/>
                    </a:cubicBezTo>
                    <a:cubicBezTo>
                      <a:pt x="907" y="237"/>
                      <a:pt x="891" y="235"/>
                      <a:pt x="861" y="237"/>
                    </a:cubicBezTo>
                    <a:cubicBezTo>
                      <a:pt x="818" y="236"/>
                      <a:pt x="814" y="234"/>
                      <a:pt x="777" y="234"/>
                    </a:cubicBezTo>
                    <a:cubicBezTo>
                      <a:pt x="738" y="229"/>
                      <a:pt x="723" y="230"/>
                      <a:pt x="675" y="222"/>
                    </a:cubicBezTo>
                    <a:cubicBezTo>
                      <a:pt x="654" y="219"/>
                      <a:pt x="634" y="217"/>
                      <a:pt x="615" y="214"/>
                    </a:cubicBezTo>
                    <a:cubicBezTo>
                      <a:pt x="593" y="210"/>
                      <a:pt x="567" y="204"/>
                      <a:pt x="541" y="199"/>
                    </a:cubicBezTo>
                    <a:cubicBezTo>
                      <a:pt x="511" y="194"/>
                      <a:pt x="494" y="191"/>
                      <a:pt x="460" y="183"/>
                    </a:cubicBezTo>
                    <a:cubicBezTo>
                      <a:pt x="424" y="176"/>
                      <a:pt x="424" y="172"/>
                      <a:pt x="387" y="165"/>
                    </a:cubicBezTo>
                    <a:cubicBezTo>
                      <a:pt x="358" y="157"/>
                      <a:pt x="338" y="149"/>
                      <a:pt x="316" y="142"/>
                    </a:cubicBezTo>
                    <a:cubicBezTo>
                      <a:pt x="306" y="138"/>
                      <a:pt x="262" y="122"/>
                      <a:pt x="252" y="121"/>
                    </a:cubicBezTo>
                    <a:cubicBezTo>
                      <a:pt x="233" y="114"/>
                      <a:pt x="219" y="107"/>
                      <a:pt x="203" y="101"/>
                    </a:cubicBezTo>
                    <a:cubicBezTo>
                      <a:pt x="187" y="95"/>
                      <a:pt x="185" y="92"/>
                      <a:pt x="169" y="87"/>
                    </a:cubicBezTo>
                    <a:cubicBezTo>
                      <a:pt x="154" y="81"/>
                      <a:pt x="138" y="73"/>
                      <a:pt x="123" y="64"/>
                    </a:cubicBezTo>
                    <a:cubicBezTo>
                      <a:pt x="106" y="55"/>
                      <a:pt x="86" y="46"/>
                      <a:pt x="70" y="36"/>
                    </a:cubicBezTo>
                    <a:cubicBezTo>
                      <a:pt x="59" y="29"/>
                      <a:pt x="40" y="21"/>
                      <a:pt x="29" y="15"/>
                    </a:cubicBezTo>
                    <a:cubicBezTo>
                      <a:pt x="27" y="14"/>
                      <a:pt x="6" y="0"/>
                      <a:pt x="7" y="1"/>
                    </a:cubicBezTo>
                    <a:cubicBezTo>
                      <a:pt x="5" y="12"/>
                      <a:pt x="1" y="15"/>
                      <a:pt x="0" y="45"/>
                    </a:cubicBezTo>
                    <a:cubicBezTo>
                      <a:pt x="0" y="73"/>
                      <a:pt x="1" y="77"/>
                      <a:pt x="10" y="106"/>
                    </a:cubicBezTo>
                    <a:cubicBezTo>
                      <a:pt x="27" y="139"/>
                      <a:pt x="40" y="163"/>
                      <a:pt x="57" y="183"/>
                    </a:cubicBezTo>
                  </a:path>
                </a:pathLst>
              </a:custGeom>
              <a:solidFill>
                <a:schemeClr val="bg1">
                  <a:alpha val="50000"/>
                </a:schemeClr>
              </a:solidFill>
              <a:ln w="3175">
                <a:solidFill>
                  <a:schemeClr val="tx1"/>
                </a:solidFill>
                <a:round/>
                <a:headEnd/>
                <a:tailEnd/>
              </a:ln>
              <a:effectLst/>
            </p:spPr>
            <p:txBody>
              <a:bodyP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0" name="Line 154"/>
              <p:cNvSpPr>
                <a:spLocks noChangeAspect="1" noChangeShapeType="1"/>
              </p:cNvSpPr>
              <p:nvPr/>
            </p:nvSpPr>
            <p:spPr bwMode="auto">
              <a:xfrm rot="543536" flipH="1">
                <a:off x="1173" y="2954"/>
                <a:ext cx="331" cy="494"/>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1" name="Line 155"/>
              <p:cNvSpPr>
                <a:spLocks noChangeAspect="1" noChangeShapeType="1"/>
              </p:cNvSpPr>
              <p:nvPr/>
            </p:nvSpPr>
            <p:spPr bwMode="auto">
              <a:xfrm rot="543536" flipH="1">
                <a:off x="892" y="2895"/>
                <a:ext cx="428" cy="639"/>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2" name="Line 156"/>
              <p:cNvSpPr>
                <a:spLocks noChangeAspect="1" noChangeShapeType="1"/>
              </p:cNvSpPr>
              <p:nvPr/>
            </p:nvSpPr>
            <p:spPr bwMode="auto">
              <a:xfrm rot="543536" flipH="1">
                <a:off x="701" y="2823"/>
                <a:ext cx="449" cy="669"/>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5" name="Line 157"/>
              <p:cNvSpPr>
                <a:spLocks noChangeShapeType="1"/>
              </p:cNvSpPr>
              <p:nvPr/>
            </p:nvSpPr>
            <p:spPr bwMode="auto">
              <a:xfrm rot="543536" flipH="1">
                <a:off x="1298" y="2982"/>
                <a:ext cx="400" cy="596"/>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6" name="Line 158"/>
              <p:cNvSpPr>
                <a:spLocks noChangeShapeType="1"/>
              </p:cNvSpPr>
              <p:nvPr/>
            </p:nvSpPr>
            <p:spPr bwMode="auto">
              <a:xfrm rot="543536" flipH="1">
                <a:off x="1525" y="2998"/>
                <a:ext cx="400" cy="596"/>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7" name="Line 159"/>
              <p:cNvSpPr>
                <a:spLocks noChangeShapeType="1"/>
              </p:cNvSpPr>
              <p:nvPr/>
            </p:nvSpPr>
            <p:spPr bwMode="auto">
              <a:xfrm rot="543536">
                <a:off x="1655" y="3120"/>
                <a:ext cx="663"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98" name="Line 160"/>
              <p:cNvSpPr>
                <a:spLocks noChangeShapeType="1"/>
              </p:cNvSpPr>
              <p:nvPr/>
            </p:nvSpPr>
            <p:spPr bwMode="auto">
              <a:xfrm rot="543536">
                <a:off x="884" y="3025"/>
                <a:ext cx="1012"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19" name="Line 161"/>
              <p:cNvSpPr>
                <a:spLocks noChangeAspect="1" noChangeShapeType="1"/>
              </p:cNvSpPr>
              <p:nvPr/>
            </p:nvSpPr>
            <p:spPr bwMode="auto">
              <a:xfrm rot="543536">
                <a:off x="992" y="2842"/>
                <a:ext cx="204" cy="1"/>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24" name="Line 162"/>
              <p:cNvSpPr>
                <a:spLocks noChangeAspect="1" noChangeShapeType="1"/>
              </p:cNvSpPr>
              <p:nvPr/>
            </p:nvSpPr>
            <p:spPr bwMode="auto">
              <a:xfrm rot="543536">
                <a:off x="2205" y="3036"/>
                <a:ext cx="227" cy="1"/>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32" name="Line 163"/>
              <p:cNvSpPr>
                <a:spLocks noChangeAspect="1" noChangeShapeType="1"/>
              </p:cNvSpPr>
              <p:nvPr/>
            </p:nvSpPr>
            <p:spPr bwMode="auto">
              <a:xfrm rot="543536" flipH="1">
                <a:off x="1701" y="2976"/>
                <a:ext cx="462" cy="688"/>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33" name="Line 164"/>
              <p:cNvSpPr>
                <a:spLocks noChangeShapeType="1"/>
              </p:cNvSpPr>
              <p:nvPr/>
            </p:nvSpPr>
            <p:spPr bwMode="auto">
              <a:xfrm rot="543536">
                <a:off x="1194" y="3213"/>
                <a:ext cx="1012" cy="0"/>
              </a:xfrm>
              <a:prstGeom prst="line">
                <a:avLst/>
              </a:prstGeom>
              <a:noFill/>
              <a:ln w="9525">
                <a:solidFill>
                  <a:schemeClr val="folHlink"/>
                </a:solidFill>
                <a:round/>
                <a:headEnd/>
                <a:tailEn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nvGrpSpPr>
              <p:cNvPr id="23" name="Group 165"/>
              <p:cNvGrpSpPr>
                <a:grpSpLocks/>
              </p:cNvGrpSpPr>
              <p:nvPr/>
            </p:nvGrpSpPr>
            <p:grpSpPr bwMode="auto">
              <a:xfrm>
                <a:off x="1973" y="2659"/>
                <a:ext cx="512" cy="317"/>
                <a:chOff x="2059" y="1117"/>
                <a:chExt cx="512" cy="317"/>
              </a:xfrm>
            </p:grpSpPr>
            <p:sp>
              <p:nvSpPr>
                <p:cNvPr id="258" name="Line 166"/>
                <p:cNvSpPr>
                  <a:spLocks noChangeShapeType="1"/>
                </p:cNvSpPr>
                <p:nvPr/>
              </p:nvSpPr>
              <p:spPr bwMode="auto">
                <a:xfrm rot="543536" flipV="1">
                  <a:off x="2059" y="1180"/>
                  <a:ext cx="50" cy="73"/>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9" name="Line 167"/>
                <p:cNvSpPr>
                  <a:spLocks noChangeShapeType="1"/>
                </p:cNvSpPr>
                <p:nvPr/>
              </p:nvSpPr>
              <p:spPr bwMode="auto">
                <a:xfrm rot="543536" flipV="1">
                  <a:off x="2200" y="1117"/>
                  <a:ext cx="130" cy="109"/>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60" name="Line 168"/>
                <p:cNvSpPr>
                  <a:spLocks noChangeShapeType="1"/>
                </p:cNvSpPr>
                <p:nvPr/>
              </p:nvSpPr>
              <p:spPr bwMode="auto">
                <a:xfrm rot="543536" flipV="1">
                  <a:off x="2268" y="1265"/>
                  <a:ext cx="204" cy="53"/>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61" name="Line 169"/>
                <p:cNvSpPr>
                  <a:spLocks noChangeShapeType="1"/>
                </p:cNvSpPr>
                <p:nvPr/>
              </p:nvSpPr>
              <p:spPr bwMode="auto">
                <a:xfrm rot="543536" flipV="1">
                  <a:off x="2336" y="1419"/>
                  <a:ext cx="235" cy="15"/>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62" name="Line 170"/>
                <p:cNvSpPr>
                  <a:spLocks noChangeShapeType="1"/>
                </p:cNvSpPr>
                <p:nvPr/>
              </p:nvSpPr>
              <p:spPr bwMode="auto">
                <a:xfrm rot="543536" flipV="1">
                  <a:off x="2112" y="1267"/>
                  <a:ext cx="88" cy="31"/>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63" name="Line 171"/>
                <p:cNvSpPr>
                  <a:spLocks noChangeShapeType="1"/>
                </p:cNvSpPr>
                <p:nvPr/>
              </p:nvSpPr>
              <p:spPr bwMode="auto">
                <a:xfrm rot="543536" flipV="1">
                  <a:off x="2099" y="1380"/>
                  <a:ext cx="146" cy="9"/>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grpSp>
            <p:nvGrpSpPr>
              <p:cNvPr id="24" name="Group 172"/>
              <p:cNvGrpSpPr>
                <a:grpSpLocks/>
              </p:cNvGrpSpPr>
              <p:nvPr/>
            </p:nvGrpSpPr>
            <p:grpSpPr bwMode="auto">
              <a:xfrm>
                <a:off x="925" y="2557"/>
                <a:ext cx="594" cy="238"/>
                <a:chOff x="1020" y="1015"/>
                <a:chExt cx="594" cy="238"/>
              </a:xfrm>
            </p:grpSpPr>
            <p:sp>
              <p:nvSpPr>
                <p:cNvPr id="251" name="Line 173"/>
                <p:cNvSpPr>
                  <a:spLocks noChangeShapeType="1"/>
                </p:cNvSpPr>
                <p:nvPr/>
              </p:nvSpPr>
              <p:spPr bwMode="auto">
                <a:xfrm rot="543536" flipH="1" flipV="1">
                  <a:off x="1202" y="1026"/>
                  <a:ext cx="211" cy="88"/>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2" name="Line 174"/>
                <p:cNvSpPr>
                  <a:spLocks noChangeShapeType="1"/>
                </p:cNvSpPr>
                <p:nvPr/>
              </p:nvSpPr>
              <p:spPr bwMode="auto">
                <a:xfrm rot="543536" flipH="1" flipV="1">
                  <a:off x="1066" y="1108"/>
                  <a:ext cx="229" cy="54"/>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3" name="Line 175"/>
                <p:cNvSpPr>
                  <a:spLocks noChangeShapeType="1"/>
                </p:cNvSpPr>
                <p:nvPr/>
              </p:nvSpPr>
              <p:spPr bwMode="auto">
                <a:xfrm rot="543536" flipH="1" flipV="1">
                  <a:off x="1020" y="1207"/>
                  <a:ext cx="204" cy="4"/>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4" name="Line 176"/>
                <p:cNvSpPr>
                  <a:spLocks noChangeShapeType="1"/>
                </p:cNvSpPr>
                <p:nvPr/>
              </p:nvSpPr>
              <p:spPr bwMode="auto">
                <a:xfrm rot="543536" flipH="1" flipV="1">
                  <a:off x="1282" y="1238"/>
                  <a:ext cx="146" cy="15"/>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5" name="Line 177"/>
                <p:cNvSpPr>
                  <a:spLocks noChangeShapeType="1"/>
                </p:cNvSpPr>
                <p:nvPr/>
              </p:nvSpPr>
              <p:spPr bwMode="auto">
                <a:xfrm rot="543536" flipH="1" flipV="1">
                  <a:off x="1428" y="1071"/>
                  <a:ext cx="129" cy="38"/>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6" name="Line 178"/>
                <p:cNvSpPr>
                  <a:spLocks noChangeShapeType="1"/>
                </p:cNvSpPr>
                <p:nvPr/>
              </p:nvSpPr>
              <p:spPr bwMode="auto">
                <a:xfrm rot="543536" flipH="1" flipV="1">
                  <a:off x="1565" y="1015"/>
                  <a:ext cx="49" cy="56"/>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7" name="Line 179"/>
                <p:cNvSpPr>
                  <a:spLocks noChangeShapeType="1"/>
                </p:cNvSpPr>
                <p:nvPr/>
              </p:nvSpPr>
              <p:spPr bwMode="auto">
                <a:xfrm rot="543536" flipH="1" flipV="1">
                  <a:off x="1428" y="1182"/>
                  <a:ext cx="82" cy="25"/>
                </a:xfrm>
                <a:prstGeom prst="line">
                  <a:avLst/>
                </a:prstGeom>
                <a:noFill/>
                <a:ln w="9525">
                  <a:solidFill>
                    <a:srgbClr val="000099"/>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grpSp>
            <p:nvGrpSpPr>
              <p:cNvPr id="25" name="Group 180"/>
              <p:cNvGrpSpPr>
                <a:grpSpLocks/>
              </p:cNvGrpSpPr>
              <p:nvPr/>
            </p:nvGrpSpPr>
            <p:grpSpPr bwMode="auto">
              <a:xfrm>
                <a:off x="975" y="2882"/>
                <a:ext cx="298" cy="276"/>
                <a:chOff x="1047" y="1344"/>
                <a:chExt cx="298" cy="276"/>
              </a:xfrm>
            </p:grpSpPr>
            <p:sp>
              <p:nvSpPr>
                <p:cNvPr id="245" name="Line 181"/>
                <p:cNvSpPr>
                  <a:spLocks noChangeShapeType="1"/>
                </p:cNvSpPr>
                <p:nvPr/>
              </p:nvSpPr>
              <p:spPr bwMode="auto">
                <a:xfrm rot="11343536" flipV="1">
                  <a:off x="1292" y="1525"/>
                  <a:ext cx="53" cy="95"/>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6" name="Line 182"/>
                <p:cNvSpPr>
                  <a:spLocks noChangeShapeType="1"/>
                </p:cNvSpPr>
                <p:nvPr/>
              </p:nvSpPr>
              <p:spPr bwMode="auto">
                <a:xfrm rot="11343536" flipV="1">
                  <a:off x="1163" y="1480"/>
                  <a:ext cx="129" cy="110"/>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7" name="Line 183"/>
                <p:cNvSpPr>
                  <a:spLocks noChangeShapeType="1"/>
                </p:cNvSpPr>
                <p:nvPr/>
              </p:nvSpPr>
              <p:spPr bwMode="auto">
                <a:xfrm rot="11343536" flipV="1">
                  <a:off x="1066" y="1427"/>
                  <a:ext cx="203" cy="53"/>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8" name="Line 184"/>
                <p:cNvSpPr>
                  <a:spLocks noChangeShapeType="1"/>
                </p:cNvSpPr>
                <p:nvPr/>
              </p:nvSpPr>
              <p:spPr bwMode="auto">
                <a:xfrm rot="11343536" flipV="1">
                  <a:off x="1047" y="1344"/>
                  <a:ext cx="155" cy="11"/>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9" name="Line 185"/>
                <p:cNvSpPr>
                  <a:spLocks noChangeShapeType="1"/>
                </p:cNvSpPr>
                <p:nvPr/>
              </p:nvSpPr>
              <p:spPr bwMode="auto">
                <a:xfrm rot="11343536" flipV="1">
                  <a:off x="1249" y="1450"/>
                  <a:ext cx="89" cy="30"/>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50" name="Line 186"/>
                <p:cNvSpPr>
                  <a:spLocks noChangeShapeType="1"/>
                </p:cNvSpPr>
                <p:nvPr/>
              </p:nvSpPr>
              <p:spPr bwMode="auto">
                <a:xfrm rot="11343536" flipV="1">
                  <a:off x="1156" y="1389"/>
                  <a:ext cx="146" cy="9"/>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grpSp>
            <p:nvGrpSpPr>
              <p:cNvPr id="26" name="Group 187"/>
              <p:cNvGrpSpPr>
                <a:grpSpLocks/>
              </p:cNvGrpSpPr>
              <p:nvPr/>
            </p:nvGrpSpPr>
            <p:grpSpPr bwMode="auto">
              <a:xfrm>
                <a:off x="1880" y="3100"/>
                <a:ext cx="501" cy="194"/>
                <a:chOff x="2016" y="1510"/>
                <a:chExt cx="501" cy="194"/>
              </a:xfrm>
            </p:grpSpPr>
            <p:sp>
              <p:nvSpPr>
                <p:cNvPr id="238" name="Line 188"/>
                <p:cNvSpPr>
                  <a:spLocks noChangeShapeType="1"/>
                </p:cNvSpPr>
                <p:nvPr/>
              </p:nvSpPr>
              <p:spPr bwMode="auto">
                <a:xfrm rot="11343536" flipH="1" flipV="1">
                  <a:off x="2079" y="1616"/>
                  <a:ext cx="211" cy="88"/>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39" name="Line 189"/>
                <p:cNvSpPr>
                  <a:spLocks noChangeShapeType="1"/>
                </p:cNvSpPr>
                <p:nvPr/>
              </p:nvSpPr>
              <p:spPr bwMode="auto">
                <a:xfrm rot="11343536" flipH="1" flipV="1">
                  <a:off x="2197" y="1570"/>
                  <a:ext cx="229" cy="54"/>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0" name="Line 190"/>
                <p:cNvSpPr>
                  <a:spLocks noChangeShapeType="1"/>
                </p:cNvSpPr>
                <p:nvPr/>
              </p:nvSpPr>
              <p:spPr bwMode="auto">
                <a:xfrm rot="11343536" flipH="1" flipV="1">
                  <a:off x="2314" y="1525"/>
                  <a:ext cx="203" cy="4"/>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1" name="Line 191"/>
                <p:cNvSpPr>
                  <a:spLocks noChangeShapeType="1"/>
                </p:cNvSpPr>
                <p:nvPr/>
              </p:nvSpPr>
              <p:spPr bwMode="auto">
                <a:xfrm rot="11343536" flipH="1" flipV="1">
                  <a:off x="2143" y="1510"/>
                  <a:ext cx="147" cy="15"/>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2" name="Line 192"/>
                <p:cNvSpPr>
                  <a:spLocks noChangeShapeType="1"/>
                </p:cNvSpPr>
                <p:nvPr/>
              </p:nvSpPr>
              <p:spPr bwMode="auto">
                <a:xfrm rot="11343536" flipH="1" flipV="1">
                  <a:off x="2070" y="1570"/>
                  <a:ext cx="130" cy="38"/>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3" name="Line 193"/>
                <p:cNvSpPr>
                  <a:spLocks noChangeShapeType="1"/>
                </p:cNvSpPr>
                <p:nvPr/>
              </p:nvSpPr>
              <p:spPr bwMode="auto">
                <a:xfrm rot="11343536" flipH="1" flipV="1">
                  <a:off x="2016" y="1616"/>
                  <a:ext cx="48" cy="57"/>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244" name="Line 194"/>
                <p:cNvSpPr>
                  <a:spLocks noChangeShapeType="1"/>
                </p:cNvSpPr>
                <p:nvPr/>
              </p:nvSpPr>
              <p:spPr bwMode="auto">
                <a:xfrm rot="11343536" flipH="1" flipV="1">
                  <a:off x="2064" y="1525"/>
                  <a:ext cx="82" cy="25"/>
                </a:xfrm>
                <a:prstGeom prst="line">
                  <a:avLst/>
                </a:prstGeom>
                <a:noFill/>
                <a:ln w="9525">
                  <a:solidFill>
                    <a:srgbClr val="99CCFF"/>
                  </a:solidFill>
                  <a:round/>
                  <a:headEnd/>
                  <a:tailEnd type="triangle" w="med" len="med"/>
                </a:ln>
                <a:effectLst/>
              </p:spPr>
              <p:txBody>
                <a:bodyPr wrap="none" anchor="ct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grpSp>
        <p:sp>
          <p:nvSpPr>
            <p:cNvPr id="149" name="Line 195"/>
            <p:cNvSpPr>
              <a:spLocks noChangeAspect="1" noChangeShapeType="1"/>
            </p:cNvSpPr>
            <p:nvPr/>
          </p:nvSpPr>
          <p:spPr bwMode="auto">
            <a:xfrm rot="16677775">
              <a:off x="2227" y="2779"/>
              <a:ext cx="1" cy="331"/>
            </a:xfrm>
            <a:prstGeom prst="line">
              <a:avLst/>
            </a:prstGeom>
            <a:noFill/>
            <a:ln w="28575">
              <a:solidFill>
                <a:schemeClr val="tx1"/>
              </a:solidFill>
              <a:round/>
              <a:headEnd/>
              <a:tailEnd type="triangle" w="lg" len="lg"/>
            </a:ln>
            <a:effectLst/>
          </p:spPr>
          <p:txBody>
            <a:bodyP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0" name="Line 196"/>
            <p:cNvSpPr>
              <a:spLocks noChangeAspect="1" noChangeShapeType="1"/>
            </p:cNvSpPr>
            <p:nvPr/>
          </p:nvSpPr>
          <p:spPr bwMode="auto">
            <a:xfrm rot="-16677775" flipH="1" flipV="1">
              <a:off x="1281" y="2574"/>
              <a:ext cx="440" cy="64"/>
            </a:xfrm>
            <a:prstGeom prst="line">
              <a:avLst/>
            </a:prstGeom>
            <a:noFill/>
            <a:ln w="28575">
              <a:solidFill>
                <a:schemeClr val="tx1"/>
              </a:solidFill>
              <a:round/>
              <a:headEnd/>
              <a:tailEnd type="triangle" w="lg" len="lg"/>
            </a:ln>
            <a:effectLst/>
          </p:spPr>
          <p:txBody>
            <a:bodyP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sp>
          <p:nvSpPr>
            <p:cNvPr id="151" name="Line 197"/>
            <p:cNvSpPr>
              <a:spLocks noChangeShapeType="1"/>
            </p:cNvSpPr>
            <p:nvPr/>
          </p:nvSpPr>
          <p:spPr bwMode="auto">
            <a:xfrm rot="13380000">
              <a:off x="2014" y="2229"/>
              <a:ext cx="0" cy="453"/>
            </a:xfrm>
            <a:prstGeom prst="line">
              <a:avLst/>
            </a:prstGeom>
            <a:noFill/>
            <a:ln w="28575">
              <a:solidFill>
                <a:schemeClr val="tx1"/>
              </a:solidFill>
              <a:round/>
              <a:headEnd/>
              <a:tailEnd type="triangle" w="lg" len="lg"/>
            </a:ln>
            <a:effectLst/>
          </p:spPr>
          <p:txBody>
            <a:bodyPr/>
            <a:lstStyle/>
            <a:p>
              <a:pPr eaLnBrk="0" fontAlgn="base" hangingPunct="0">
                <a:lnSpc>
                  <a:spcPct val="90000"/>
                </a:lnSpc>
                <a:spcBef>
                  <a:spcPct val="30000"/>
                </a:spcBef>
                <a:spcAft>
                  <a:spcPct val="0"/>
                </a:spcAft>
                <a:buClr>
                  <a:srgbClr val="FC0128"/>
                </a:buClr>
                <a:buFont typeface="Wingdings" pitchFamily="2" charset="2"/>
                <a:buNone/>
              </a:pPr>
              <a:endParaRPr lang="en-US" sz="1600">
                <a:solidFill>
                  <a:srgbClr val="0000FF"/>
                </a:solidFill>
              </a:endParaRPr>
            </a:p>
          </p:txBody>
        </p:sp>
      </p:grpSp>
      <p:sp>
        <p:nvSpPr>
          <p:cNvPr id="264" name="Text Box 198"/>
          <p:cNvSpPr txBox="1">
            <a:spLocks noChangeArrowheads="1"/>
          </p:cNvSpPr>
          <p:nvPr/>
        </p:nvSpPr>
        <p:spPr bwMode="auto">
          <a:xfrm>
            <a:off x="19236" y="6515726"/>
            <a:ext cx="2173672" cy="342274"/>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eaLnBrk="0" fontAlgn="base" hangingPunct="0">
              <a:lnSpc>
                <a:spcPct val="90000"/>
              </a:lnSpc>
              <a:spcBef>
                <a:spcPct val="30000"/>
              </a:spcBef>
              <a:spcAft>
                <a:spcPct val="0"/>
              </a:spcAft>
            </a:pPr>
            <a:r>
              <a:rPr lang="en-US" dirty="0" smtClean="0">
                <a:solidFill>
                  <a:srgbClr val="000000"/>
                </a:solidFill>
              </a:rPr>
              <a:t>Spatial deformation</a:t>
            </a:r>
            <a:endParaRPr lang="en-US" dirty="0">
              <a:solidFill>
                <a:srgbClr val="000000"/>
              </a:solidFill>
            </a:endParaRPr>
          </a:p>
        </p:txBody>
      </p:sp>
      <p:sp>
        <p:nvSpPr>
          <p:cNvPr id="234" name="Text Box 198"/>
          <p:cNvSpPr txBox="1">
            <a:spLocks noChangeArrowheads="1"/>
          </p:cNvSpPr>
          <p:nvPr/>
        </p:nvSpPr>
        <p:spPr bwMode="auto">
          <a:xfrm>
            <a:off x="3796364" y="4821602"/>
            <a:ext cx="2096728" cy="674673"/>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eaLnBrk="0" fontAlgn="base" hangingPunct="0">
              <a:lnSpc>
                <a:spcPct val="90000"/>
              </a:lnSpc>
              <a:spcBef>
                <a:spcPct val="30000"/>
              </a:spcBef>
              <a:spcAft>
                <a:spcPct val="0"/>
              </a:spcAft>
            </a:pPr>
            <a:r>
              <a:rPr lang="en-US" dirty="0" err="1" smtClean="0">
                <a:solidFill>
                  <a:srgbClr val="000000"/>
                </a:solidFill>
              </a:rPr>
              <a:t>Azimuthal</a:t>
            </a:r>
            <a:r>
              <a:rPr lang="en-US" dirty="0" smtClean="0">
                <a:solidFill>
                  <a:srgbClr val="000000"/>
                </a:solidFill>
              </a:rPr>
              <a:t> (</a:t>
            </a:r>
            <a:r>
              <a:rPr lang="en-US" dirty="0" smtClean="0">
                <a:solidFill>
                  <a:srgbClr val="000000"/>
                </a:solidFill>
                <a:latin typeface="Symbol" pitchFamily="18" charset="2"/>
              </a:rPr>
              <a:t>f</a:t>
            </a:r>
            <a:r>
              <a:rPr lang="en-US" dirty="0" smtClean="0">
                <a:solidFill>
                  <a:srgbClr val="000000"/>
                </a:solidFill>
              </a:rPr>
              <a:t>)</a:t>
            </a:r>
          </a:p>
          <a:p>
            <a:pPr algn="ctr" eaLnBrk="0" fontAlgn="base" hangingPunct="0">
              <a:lnSpc>
                <a:spcPct val="90000"/>
              </a:lnSpc>
              <a:spcBef>
                <a:spcPct val="30000"/>
              </a:spcBef>
              <a:spcAft>
                <a:spcPct val="0"/>
              </a:spcAft>
            </a:pPr>
            <a:r>
              <a:rPr lang="en-US" dirty="0" smtClean="0">
                <a:solidFill>
                  <a:srgbClr val="000000"/>
                </a:solidFill>
              </a:rPr>
              <a:t>pressure gradients</a:t>
            </a:r>
            <a:endParaRPr lang="en-US" dirty="0">
              <a:solidFill>
                <a:srgbClr val="000000"/>
              </a:solidFill>
            </a:endParaRPr>
          </a:p>
        </p:txBody>
      </p:sp>
      <p:sp>
        <p:nvSpPr>
          <p:cNvPr id="235" name="Text Box 198"/>
          <p:cNvSpPr txBox="1">
            <a:spLocks noChangeArrowheads="1"/>
          </p:cNvSpPr>
          <p:nvPr/>
        </p:nvSpPr>
        <p:spPr bwMode="auto">
          <a:xfrm>
            <a:off x="7342224" y="6515726"/>
            <a:ext cx="1801776" cy="342274"/>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eaLnBrk="0" fontAlgn="base" hangingPunct="0">
              <a:lnSpc>
                <a:spcPct val="90000"/>
              </a:lnSpc>
              <a:spcBef>
                <a:spcPct val="30000"/>
              </a:spcBef>
              <a:spcAft>
                <a:spcPct val="0"/>
              </a:spcAft>
            </a:pPr>
            <a:r>
              <a:rPr lang="en-US" dirty="0" smtClean="0">
                <a:solidFill>
                  <a:srgbClr val="000000"/>
                </a:solidFill>
              </a:rPr>
              <a:t>Anisotropic flow</a:t>
            </a:r>
            <a:endParaRPr lang="en-US" dirty="0">
              <a:solidFill>
                <a:srgbClr val="000000"/>
              </a:solidFill>
            </a:endParaRPr>
          </a:p>
        </p:txBody>
      </p:sp>
      <p:sp>
        <p:nvSpPr>
          <p:cNvPr id="236" name="Text Box 198"/>
          <p:cNvSpPr txBox="1">
            <a:spLocks noChangeArrowheads="1"/>
          </p:cNvSpPr>
          <p:nvPr/>
        </p:nvSpPr>
        <p:spPr bwMode="auto">
          <a:xfrm>
            <a:off x="6213710" y="4046749"/>
            <a:ext cx="2930290" cy="342274"/>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eaLnBrk="0" fontAlgn="base" hangingPunct="0">
              <a:lnSpc>
                <a:spcPct val="90000"/>
              </a:lnSpc>
              <a:spcBef>
                <a:spcPct val="30000"/>
              </a:spcBef>
              <a:spcAft>
                <a:spcPct val="0"/>
              </a:spcAft>
            </a:pPr>
            <a:r>
              <a:rPr lang="en-US" dirty="0" smtClean="0">
                <a:solidFill>
                  <a:srgbClr val="000000"/>
                </a:solidFill>
              </a:rPr>
              <a:t>Anisotropic particle density</a:t>
            </a:r>
            <a:endParaRPr lang="en-US" dirty="0">
              <a:solidFill>
                <a:srgbClr val="000000"/>
              </a:solidFill>
            </a:endParaRPr>
          </a:p>
        </p:txBody>
      </p:sp>
      <p:sp>
        <p:nvSpPr>
          <p:cNvPr id="237" name="Text Box 39"/>
          <p:cNvSpPr txBox="1">
            <a:spLocks noChangeArrowheads="1"/>
          </p:cNvSpPr>
          <p:nvPr/>
        </p:nvSpPr>
        <p:spPr bwMode="auto">
          <a:xfrm>
            <a:off x="3695393" y="763719"/>
            <a:ext cx="5147243" cy="342274"/>
          </a:xfrm>
          <a:prstGeom prst="rect">
            <a:avLst/>
          </a:prstGeom>
          <a:solidFill>
            <a:srgbClr val="FFFF99">
              <a:alpha val="59000"/>
            </a:srgbClr>
          </a:solidFill>
          <a:ln w="9525" algn="ctr">
            <a:solidFill>
              <a:schemeClr val="tx1"/>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buClr>
                <a:srgbClr val="FC0128"/>
              </a:buClr>
              <a:buFont typeface="Wingdings" pitchFamily="2" charset="2"/>
              <a:buNone/>
            </a:pPr>
            <a:r>
              <a:rPr lang="en-GB" b="1" dirty="0" smtClean="0">
                <a:solidFill>
                  <a:srgbClr val="000000"/>
                </a:solidFill>
              </a:rPr>
              <a:t>Fourier analysis: </a:t>
            </a:r>
            <a:r>
              <a:rPr lang="en-GB" b="1" dirty="0" err="1" smtClean="0">
                <a:solidFill>
                  <a:srgbClr val="000000"/>
                </a:solidFill>
              </a:rPr>
              <a:t>dN</a:t>
            </a:r>
            <a:r>
              <a:rPr lang="en-GB" b="1" dirty="0" smtClean="0">
                <a:solidFill>
                  <a:srgbClr val="000000"/>
                </a:solidFill>
              </a:rPr>
              <a:t>/</a:t>
            </a:r>
            <a:r>
              <a:rPr lang="en-GB" b="1" dirty="0" err="1" smtClean="0">
                <a:solidFill>
                  <a:srgbClr val="000000"/>
                </a:solidFill>
              </a:rPr>
              <a:t>d</a:t>
            </a:r>
            <a:r>
              <a:rPr lang="en-GB" b="1" dirty="0" err="1" smtClean="0">
                <a:solidFill>
                  <a:srgbClr val="000000"/>
                </a:solidFill>
                <a:latin typeface="Symbol" pitchFamily="18" charset="2"/>
              </a:rPr>
              <a:t>f</a:t>
            </a:r>
            <a:r>
              <a:rPr lang="en-GB" b="1" dirty="0" smtClean="0">
                <a:solidFill>
                  <a:srgbClr val="000000"/>
                </a:solidFill>
              </a:rPr>
              <a:t> </a:t>
            </a:r>
            <a:r>
              <a:rPr lang="en-GB" b="1" dirty="0">
                <a:solidFill>
                  <a:srgbClr val="000000"/>
                </a:solidFill>
              </a:rPr>
              <a:t>= 1 </a:t>
            </a:r>
            <a:r>
              <a:rPr lang="en-GB" b="1" dirty="0" smtClean="0">
                <a:solidFill>
                  <a:srgbClr val="000000"/>
                </a:solidFill>
              </a:rPr>
              <a:t>+ 2 </a:t>
            </a:r>
            <a:r>
              <a:rPr lang="en-GB" b="1" dirty="0" smtClean="0">
                <a:solidFill>
                  <a:srgbClr val="FC0128"/>
                </a:solidFill>
              </a:rPr>
              <a:t>v</a:t>
            </a:r>
            <a:r>
              <a:rPr lang="en-GB" b="1" baseline="-25000" dirty="0" smtClean="0">
                <a:solidFill>
                  <a:srgbClr val="FC0128"/>
                </a:solidFill>
              </a:rPr>
              <a:t>2</a:t>
            </a:r>
            <a:r>
              <a:rPr lang="en-GB" b="1" dirty="0" smtClean="0">
                <a:solidFill>
                  <a:srgbClr val="000000"/>
                </a:solidFill>
              </a:rPr>
              <a:t> </a:t>
            </a:r>
            <a:r>
              <a:rPr lang="en-GB" b="1" dirty="0" err="1" smtClean="0">
                <a:solidFill>
                  <a:srgbClr val="000000"/>
                </a:solidFill>
              </a:rPr>
              <a:t>cos</a:t>
            </a:r>
            <a:r>
              <a:rPr lang="en-GB" b="1" dirty="0" smtClean="0">
                <a:solidFill>
                  <a:srgbClr val="000000"/>
                </a:solidFill>
              </a:rPr>
              <a:t>(2</a:t>
            </a:r>
            <a:r>
              <a:rPr lang="en-GB" b="1" dirty="0" smtClean="0">
                <a:solidFill>
                  <a:srgbClr val="000000"/>
                </a:solidFill>
                <a:latin typeface="Symbol" pitchFamily="18" charset="2"/>
              </a:rPr>
              <a:t>f</a:t>
            </a:r>
            <a:r>
              <a:rPr lang="en-GB" b="1" dirty="0" smtClean="0">
                <a:solidFill>
                  <a:srgbClr val="000000"/>
                </a:solidFill>
              </a:rPr>
              <a:t>) </a:t>
            </a:r>
            <a:r>
              <a:rPr lang="en-GB" b="1" dirty="0">
                <a:solidFill>
                  <a:srgbClr val="000000"/>
                </a:solidFill>
              </a:rPr>
              <a:t>+ …</a:t>
            </a:r>
          </a:p>
        </p:txBody>
      </p:sp>
      <p:grpSp>
        <p:nvGrpSpPr>
          <p:cNvPr id="277" name="Group 276"/>
          <p:cNvGrpSpPr/>
          <p:nvPr/>
        </p:nvGrpSpPr>
        <p:grpSpPr>
          <a:xfrm>
            <a:off x="6676103" y="1190837"/>
            <a:ext cx="2467897" cy="2846844"/>
            <a:chOff x="6676103" y="1190837"/>
            <a:chExt cx="2467897" cy="2846844"/>
          </a:xfrm>
        </p:grpSpPr>
        <p:grpSp>
          <p:nvGrpSpPr>
            <p:cNvPr id="2" name="Group 142"/>
            <p:cNvGrpSpPr/>
            <p:nvPr/>
          </p:nvGrpSpPr>
          <p:grpSpPr>
            <a:xfrm>
              <a:off x="6676103" y="1190837"/>
              <a:ext cx="2467897" cy="2846844"/>
              <a:chOff x="6422408" y="2851001"/>
              <a:chExt cx="2467897" cy="2846844"/>
            </a:xfrm>
          </p:grpSpPr>
          <p:pic>
            <p:nvPicPr>
              <p:cNvPr id="215" name="Picture 5"/>
              <p:cNvPicPr>
                <a:picLocks noChangeAspect="1" noChangeArrowheads="1"/>
              </p:cNvPicPr>
              <p:nvPr/>
            </p:nvPicPr>
            <p:blipFill>
              <a:blip r:embed="rId2" cstate="screen"/>
              <a:srcRect/>
              <a:stretch>
                <a:fillRect/>
              </a:stretch>
            </p:blipFill>
            <p:spPr bwMode="auto">
              <a:xfrm>
                <a:off x="6422408" y="3126276"/>
                <a:ext cx="2467897" cy="2571569"/>
              </a:xfrm>
              <a:prstGeom prst="rect">
                <a:avLst/>
              </a:prstGeom>
              <a:noFill/>
              <a:ln w="9525" algn="ctr">
                <a:noFill/>
                <a:miter lim="800000"/>
                <a:headEnd/>
                <a:tailEnd/>
              </a:ln>
              <a:effectLst/>
            </p:spPr>
          </p:pic>
          <p:sp>
            <p:nvSpPr>
              <p:cNvPr id="216" name="Text Box 5"/>
              <p:cNvSpPr txBox="1">
                <a:spLocks noChangeArrowheads="1"/>
              </p:cNvSpPr>
              <p:nvPr/>
            </p:nvSpPr>
            <p:spPr bwMode="auto">
              <a:xfrm>
                <a:off x="7270045" y="2851001"/>
                <a:ext cx="1086511"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b="1" dirty="0" err="1" smtClean="0"/>
                  <a:t>dN</a:t>
                </a:r>
                <a:r>
                  <a:rPr lang="en-US" b="1" baseline="-25000" dirty="0" err="1" smtClean="0"/>
                  <a:t>ch</a:t>
                </a:r>
                <a:r>
                  <a:rPr lang="en-US" b="1" dirty="0" smtClean="0"/>
                  <a:t>/</a:t>
                </a:r>
                <a:r>
                  <a:rPr lang="en-US" b="1" dirty="0" err="1" smtClean="0"/>
                  <a:t>d</a:t>
                </a:r>
                <a:r>
                  <a:rPr lang="en-US" b="1" dirty="0" err="1" smtClean="0">
                    <a:latin typeface="Symbol" pitchFamily="18" charset="2"/>
                  </a:rPr>
                  <a:t>f</a:t>
                </a:r>
                <a:endParaRPr lang="en-US" dirty="0">
                  <a:latin typeface="Symbol" pitchFamily="18" charset="2"/>
                </a:endParaRPr>
              </a:p>
            </p:txBody>
          </p:sp>
        </p:grpSp>
        <p:cxnSp>
          <p:nvCxnSpPr>
            <p:cNvPr id="266" name="Straight Arrow Connector 265"/>
            <p:cNvCxnSpPr/>
            <p:nvPr/>
          </p:nvCxnSpPr>
          <p:spPr bwMode="auto">
            <a:xfrm flipH="1" flipV="1">
              <a:off x="6940627" y="2544896"/>
              <a:ext cx="11016" cy="583894"/>
            </a:xfrm>
            <a:prstGeom prst="straightConnector1">
              <a:avLst/>
            </a:prstGeom>
            <a:solidFill>
              <a:srgbClr val="FFFF99"/>
            </a:solidFill>
            <a:ln w="28575" cap="flat" cmpd="sng" algn="ctr">
              <a:solidFill>
                <a:srgbClr val="0000FF"/>
              </a:solidFill>
              <a:prstDash val="solid"/>
              <a:round/>
              <a:headEnd type="none" w="med" len="med"/>
              <a:tailEnd type="arrow"/>
            </a:ln>
            <a:effectLst/>
          </p:spPr>
        </p:cxnSp>
        <p:cxnSp>
          <p:nvCxnSpPr>
            <p:cNvPr id="267" name="Straight Arrow Connector 266"/>
            <p:cNvCxnSpPr/>
            <p:nvPr/>
          </p:nvCxnSpPr>
          <p:spPr bwMode="auto">
            <a:xfrm flipH="1" flipV="1">
              <a:off x="7954178" y="3327094"/>
              <a:ext cx="9180" cy="218501"/>
            </a:xfrm>
            <a:prstGeom prst="straightConnector1">
              <a:avLst/>
            </a:prstGeom>
            <a:solidFill>
              <a:srgbClr val="FFFF99"/>
            </a:solidFill>
            <a:ln w="28575" cap="flat" cmpd="sng" algn="ctr">
              <a:solidFill>
                <a:srgbClr val="0000FF"/>
              </a:solidFill>
              <a:prstDash val="solid"/>
              <a:round/>
              <a:headEnd type="none" w="med" len="med"/>
              <a:tailEnd type="arrow"/>
            </a:ln>
            <a:effectLst/>
          </p:spPr>
        </p:cxnSp>
        <p:sp>
          <p:nvSpPr>
            <p:cNvPr id="269" name="TextBox 268"/>
            <p:cNvSpPr txBox="1"/>
            <p:nvPr/>
          </p:nvSpPr>
          <p:spPr>
            <a:xfrm>
              <a:off x="6964673" y="2743200"/>
              <a:ext cx="312907" cy="341632"/>
            </a:xfrm>
            <a:prstGeom prst="rect">
              <a:avLst/>
            </a:prstGeom>
            <a:noFill/>
          </p:spPr>
          <p:txBody>
            <a:bodyPr wrap="none" rtlCol="0">
              <a:spAutoFit/>
            </a:bodyPr>
            <a:lstStyle/>
            <a:p>
              <a:r>
                <a:rPr lang="en-US" b="1" dirty="0" smtClean="0"/>
                <a:t>x</a:t>
              </a:r>
              <a:endParaRPr lang="en-US" b="1" dirty="0"/>
            </a:p>
          </p:txBody>
        </p:sp>
        <p:sp>
          <p:nvSpPr>
            <p:cNvPr id="270" name="TextBox 269"/>
            <p:cNvSpPr txBox="1"/>
            <p:nvPr/>
          </p:nvSpPr>
          <p:spPr>
            <a:xfrm>
              <a:off x="8042490" y="3259157"/>
              <a:ext cx="312906" cy="341632"/>
            </a:xfrm>
            <a:prstGeom prst="rect">
              <a:avLst/>
            </a:prstGeom>
            <a:noFill/>
          </p:spPr>
          <p:txBody>
            <a:bodyPr wrap="none" rtlCol="0">
              <a:spAutoFit/>
            </a:bodyPr>
            <a:lstStyle/>
            <a:p>
              <a:r>
                <a:rPr lang="en-US" b="1" dirty="0" smtClean="0"/>
                <a:t>y</a:t>
              </a:r>
              <a:endParaRPr lang="en-US" b="1" dirty="0"/>
            </a:p>
          </p:txBody>
        </p:sp>
      </p:grpSp>
      <p:sp>
        <p:nvSpPr>
          <p:cNvPr id="271" name="Right Arrow 270"/>
          <p:cNvSpPr/>
          <p:nvPr/>
        </p:nvSpPr>
        <p:spPr bwMode="auto">
          <a:xfrm rot="18811751">
            <a:off x="3117775" y="5750805"/>
            <a:ext cx="716096" cy="36355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2" name="Right Arrow 271"/>
          <p:cNvSpPr/>
          <p:nvPr/>
        </p:nvSpPr>
        <p:spPr bwMode="auto">
          <a:xfrm rot="2542199">
            <a:off x="5154058" y="5693884"/>
            <a:ext cx="716096" cy="36355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73" name="Right Arrow 272"/>
          <p:cNvSpPr/>
          <p:nvPr/>
        </p:nvSpPr>
        <p:spPr bwMode="auto">
          <a:xfrm rot="16200000">
            <a:off x="6473075" y="4468004"/>
            <a:ext cx="432000" cy="36355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nvGrpSpPr>
          <p:cNvPr id="276" name="Group 275"/>
          <p:cNvGrpSpPr/>
          <p:nvPr/>
        </p:nvGrpSpPr>
        <p:grpSpPr>
          <a:xfrm>
            <a:off x="3569459" y="2677098"/>
            <a:ext cx="2269471" cy="2109730"/>
            <a:chOff x="3569459" y="2677098"/>
            <a:chExt cx="2269471" cy="2109730"/>
          </a:xfrm>
        </p:grpSpPr>
        <p:grpSp>
          <p:nvGrpSpPr>
            <p:cNvPr id="13" name="Group 185"/>
            <p:cNvGrpSpPr>
              <a:grpSpLocks/>
            </p:cNvGrpSpPr>
            <p:nvPr/>
          </p:nvGrpSpPr>
          <p:grpSpPr bwMode="auto">
            <a:xfrm>
              <a:off x="3569459" y="2677098"/>
              <a:ext cx="2269471" cy="2109730"/>
              <a:chOff x="3011" y="1837"/>
              <a:chExt cx="1668" cy="1746"/>
            </a:xfrm>
          </p:grpSpPr>
          <p:pic>
            <p:nvPicPr>
              <p:cNvPr id="220" name="Picture 186" descr="initial"/>
              <p:cNvPicPr>
                <a:picLocks noChangeAspect="1" noChangeArrowheads="1"/>
              </p:cNvPicPr>
              <p:nvPr/>
            </p:nvPicPr>
            <p:blipFill>
              <a:blip r:embed="rId3" cstate="screen"/>
              <a:srcRect/>
              <a:stretch>
                <a:fillRect/>
              </a:stretch>
            </p:blipFill>
            <p:spPr bwMode="auto">
              <a:xfrm>
                <a:off x="3011" y="1837"/>
                <a:ext cx="1668" cy="1746"/>
              </a:xfrm>
              <a:prstGeom prst="rect">
                <a:avLst/>
              </a:prstGeom>
              <a:noFill/>
              <a:ln w="9525">
                <a:noFill/>
                <a:miter lim="800000"/>
                <a:headEnd/>
                <a:tailEnd/>
              </a:ln>
            </p:spPr>
          </p:pic>
          <p:sp>
            <p:nvSpPr>
              <p:cNvPr id="221" name="Line 187"/>
              <p:cNvSpPr>
                <a:spLocks noChangeShapeType="1"/>
              </p:cNvSpPr>
              <p:nvPr/>
            </p:nvSpPr>
            <p:spPr bwMode="auto">
              <a:xfrm flipV="1">
                <a:off x="3901" y="2294"/>
                <a:ext cx="0" cy="404"/>
              </a:xfrm>
              <a:prstGeom prst="line">
                <a:avLst/>
              </a:prstGeom>
              <a:noFill/>
              <a:ln w="38100">
                <a:solidFill>
                  <a:srgbClr val="0000FF"/>
                </a:solidFill>
                <a:round/>
                <a:headEnd/>
                <a:tailEnd type="triangle" w="med" len="med"/>
              </a:ln>
              <a:effectLst/>
            </p:spPr>
            <p:txBody>
              <a:bodyPr wrap="none" lIns="92075" tIns="46038" rIns="92075" bIns="46038">
                <a:spAutoFit/>
              </a:bodyPr>
              <a:lstStyle/>
              <a:p>
                <a:endParaRPr lang="en-US"/>
              </a:p>
            </p:txBody>
          </p:sp>
          <p:sp>
            <p:nvSpPr>
              <p:cNvPr id="222" name="Line 188"/>
              <p:cNvSpPr>
                <a:spLocks noChangeShapeType="1"/>
              </p:cNvSpPr>
              <p:nvPr/>
            </p:nvSpPr>
            <p:spPr bwMode="auto">
              <a:xfrm>
                <a:off x="3921" y="2698"/>
                <a:ext cx="273" cy="0"/>
              </a:xfrm>
              <a:prstGeom prst="line">
                <a:avLst/>
              </a:prstGeom>
              <a:noFill/>
              <a:ln w="38100">
                <a:solidFill>
                  <a:srgbClr val="0000FF"/>
                </a:solidFill>
                <a:round/>
                <a:headEnd/>
                <a:tailEnd type="triangle" w="med" len="med"/>
              </a:ln>
              <a:effectLst/>
            </p:spPr>
            <p:txBody>
              <a:bodyPr wrap="none" lIns="92075" tIns="46038" rIns="92075" bIns="46038">
                <a:spAutoFit/>
              </a:bodyPr>
              <a:lstStyle/>
              <a:p>
                <a:endParaRPr lang="en-US"/>
              </a:p>
            </p:txBody>
          </p:sp>
          <p:sp>
            <p:nvSpPr>
              <p:cNvPr id="223" name="Text Box 189"/>
              <p:cNvSpPr txBox="1">
                <a:spLocks noChangeArrowheads="1"/>
              </p:cNvSpPr>
              <p:nvPr/>
            </p:nvSpPr>
            <p:spPr bwMode="auto">
              <a:xfrm>
                <a:off x="3181" y="3090"/>
                <a:ext cx="1446" cy="260"/>
              </a:xfrm>
              <a:prstGeom prst="rect">
                <a:avLst/>
              </a:prstGeom>
              <a:noFill/>
              <a:ln w="38100" algn="ctr">
                <a:noFill/>
                <a:miter lim="800000"/>
                <a:headEnd/>
                <a:tailEnd/>
              </a:ln>
              <a:effectLst/>
            </p:spPr>
            <p:txBody>
              <a:bodyPr wrap="none" lIns="92075" tIns="46038" rIns="92075" bIns="46038">
                <a:spAutoFit/>
              </a:bodyPr>
              <a:lstStyle/>
              <a:p>
                <a:pPr algn="l">
                  <a:buClrTx/>
                  <a:buFontTx/>
                  <a:buNone/>
                </a:pPr>
                <a:r>
                  <a:rPr lang="en-US" sz="1600" dirty="0" smtClean="0">
                    <a:solidFill>
                      <a:srgbClr val="000000"/>
                    </a:solidFill>
                    <a:latin typeface="+mn-lt"/>
                  </a:rPr>
                  <a:t> Pressure</a:t>
                </a:r>
                <a:r>
                  <a:rPr lang="en-US" sz="1600" dirty="0" smtClean="0">
                    <a:solidFill>
                      <a:srgbClr val="000000"/>
                    </a:solidFill>
                    <a:latin typeface="Symbol" pitchFamily="18" charset="2"/>
                  </a:rPr>
                  <a:t> </a:t>
                </a:r>
                <a:r>
                  <a:rPr lang="en-US" sz="1600" dirty="0" err="1" smtClean="0">
                    <a:solidFill>
                      <a:srgbClr val="000000"/>
                    </a:solidFill>
                    <a:latin typeface="Symbol" pitchFamily="18" charset="2"/>
                  </a:rPr>
                  <a:t>D</a:t>
                </a:r>
                <a:r>
                  <a:rPr lang="en-US" sz="1600" dirty="0" err="1" smtClean="0">
                    <a:solidFill>
                      <a:srgbClr val="000000"/>
                    </a:solidFill>
                  </a:rPr>
                  <a:t>p</a:t>
                </a:r>
                <a:r>
                  <a:rPr lang="en-US" sz="1600" baseline="-25000" dirty="0" err="1" smtClean="0">
                    <a:solidFill>
                      <a:srgbClr val="000000"/>
                    </a:solidFill>
                  </a:rPr>
                  <a:t>x</a:t>
                </a:r>
                <a:r>
                  <a:rPr lang="en-US" sz="1600" dirty="0" smtClean="0">
                    <a:solidFill>
                      <a:srgbClr val="000000"/>
                    </a:solidFill>
                  </a:rPr>
                  <a:t> </a:t>
                </a:r>
                <a:r>
                  <a:rPr lang="en-US" sz="1600" dirty="0">
                    <a:solidFill>
                      <a:srgbClr val="000000"/>
                    </a:solidFill>
                  </a:rPr>
                  <a:t>&gt; </a:t>
                </a:r>
                <a:r>
                  <a:rPr lang="en-US" sz="1600" dirty="0" err="1">
                    <a:solidFill>
                      <a:srgbClr val="000000"/>
                    </a:solidFill>
                    <a:latin typeface="Symbol" pitchFamily="18" charset="2"/>
                  </a:rPr>
                  <a:t>D</a:t>
                </a:r>
                <a:r>
                  <a:rPr lang="en-US" sz="1600" dirty="0" err="1">
                    <a:solidFill>
                      <a:srgbClr val="000000"/>
                    </a:solidFill>
                  </a:rPr>
                  <a:t>p</a:t>
                </a:r>
                <a:r>
                  <a:rPr lang="en-US" sz="1600" baseline="-25000" dirty="0" err="1">
                    <a:solidFill>
                      <a:srgbClr val="000000"/>
                    </a:solidFill>
                  </a:rPr>
                  <a:t>y</a:t>
                </a:r>
                <a:endParaRPr lang="en-US" sz="1600" baseline="-25000" dirty="0">
                  <a:solidFill>
                    <a:srgbClr val="000000"/>
                  </a:solidFill>
                </a:endParaRPr>
              </a:p>
            </p:txBody>
          </p:sp>
        </p:grpSp>
        <p:sp>
          <p:nvSpPr>
            <p:cNvPr id="274" name="TextBox 273"/>
            <p:cNvSpPr txBox="1"/>
            <p:nvPr/>
          </p:nvSpPr>
          <p:spPr>
            <a:xfrm>
              <a:off x="4825564" y="3699832"/>
              <a:ext cx="312907" cy="341632"/>
            </a:xfrm>
            <a:prstGeom prst="rect">
              <a:avLst/>
            </a:prstGeom>
            <a:noFill/>
          </p:spPr>
          <p:txBody>
            <a:bodyPr wrap="none" rtlCol="0">
              <a:spAutoFit/>
            </a:bodyPr>
            <a:lstStyle/>
            <a:p>
              <a:r>
                <a:rPr lang="en-US" b="1" dirty="0" smtClean="0"/>
                <a:t>x</a:t>
              </a:r>
              <a:endParaRPr lang="en-US" b="1" dirty="0"/>
            </a:p>
          </p:txBody>
        </p:sp>
        <p:sp>
          <p:nvSpPr>
            <p:cNvPr id="275" name="TextBox 274"/>
            <p:cNvSpPr txBox="1"/>
            <p:nvPr/>
          </p:nvSpPr>
          <p:spPr>
            <a:xfrm>
              <a:off x="4394071" y="3257321"/>
              <a:ext cx="312906" cy="341632"/>
            </a:xfrm>
            <a:prstGeom prst="rect">
              <a:avLst/>
            </a:prstGeom>
            <a:noFill/>
          </p:spPr>
          <p:txBody>
            <a:bodyPr wrap="none" rtlCol="0">
              <a:spAutoFit/>
            </a:bodyPr>
            <a:lstStyle/>
            <a:p>
              <a:r>
                <a:rPr lang="en-US" b="1" dirty="0" smtClean="0"/>
                <a:t>y</a:t>
              </a:r>
              <a:endParaRPr lang="en-U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34"/>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271"/>
                                        </p:tgtEl>
                                        <p:attrNameLst>
                                          <p:attrName>style.visibility</p:attrName>
                                        </p:attrNameLst>
                                      </p:cBhvr>
                                      <p:to>
                                        <p:strVal val="visible"/>
                                      </p:to>
                                    </p:set>
                                    <p:anim calcmode="lin" valueType="num">
                                      <p:cBhvr additive="base">
                                        <p:cTn id="11" dur="500" fill="hold"/>
                                        <p:tgtEl>
                                          <p:spTgt spid="271"/>
                                        </p:tgtEl>
                                        <p:attrNameLst>
                                          <p:attrName>ppt_x</p:attrName>
                                        </p:attrNameLst>
                                      </p:cBhvr>
                                      <p:tavLst>
                                        <p:tav tm="0">
                                          <p:val>
                                            <p:strVal val="#ppt_x"/>
                                          </p:val>
                                        </p:tav>
                                        <p:tav tm="100000">
                                          <p:val>
                                            <p:strVal val="#ppt_x"/>
                                          </p:val>
                                        </p:tav>
                                      </p:tavLst>
                                    </p:anim>
                                    <p:anim calcmode="lin" valueType="num">
                                      <p:cBhvr additive="base">
                                        <p:cTn id="12" dur="500" fill="hold"/>
                                        <p:tgtEl>
                                          <p:spTgt spid="2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272"/>
                                        </p:tgtEl>
                                        <p:attrNameLst>
                                          <p:attrName>style.visibility</p:attrName>
                                        </p:attrNameLst>
                                      </p:cBhvr>
                                      <p:to>
                                        <p:strVal val="visible"/>
                                      </p:to>
                                    </p:set>
                                    <p:anim calcmode="lin" valueType="num">
                                      <p:cBhvr additive="base">
                                        <p:cTn id="21" dur="500" fill="hold"/>
                                        <p:tgtEl>
                                          <p:spTgt spid="272"/>
                                        </p:tgtEl>
                                        <p:attrNameLst>
                                          <p:attrName>ppt_x</p:attrName>
                                        </p:attrNameLst>
                                      </p:cBhvr>
                                      <p:tavLst>
                                        <p:tav tm="0">
                                          <p:val>
                                            <p:strVal val="#ppt_x"/>
                                          </p:val>
                                        </p:tav>
                                        <p:tav tm="100000">
                                          <p:val>
                                            <p:strVal val="#ppt_x"/>
                                          </p:val>
                                        </p:tav>
                                      </p:tavLst>
                                    </p:anim>
                                    <p:anim calcmode="lin" valueType="num">
                                      <p:cBhvr additive="base">
                                        <p:cTn id="22"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7"/>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273"/>
                                        </p:tgtEl>
                                        <p:attrNameLst>
                                          <p:attrName>style.visibility</p:attrName>
                                        </p:attrNameLst>
                                      </p:cBhvr>
                                      <p:to>
                                        <p:strVal val="visible"/>
                                      </p:to>
                                    </p:set>
                                    <p:anim calcmode="lin" valueType="num">
                                      <p:cBhvr additive="base">
                                        <p:cTn id="31" dur="500" fill="hold"/>
                                        <p:tgtEl>
                                          <p:spTgt spid="273"/>
                                        </p:tgtEl>
                                        <p:attrNameLst>
                                          <p:attrName>ppt_x</p:attrName>
                                        </p:attrNameLst>
                                      </p:cBhvr>
                                      <p:tavLst>
                                        <p:tav tm="0">
                                          <p:val>
                                            <p:strVal val="#ppt_x"/>
                                          </p:val>
                                        </p:tav>
                                        <p:tav tm="100000">
                                          <p:val>
                                            <p:strVal val="#ppt_x"/>
                                          </p:val>
                                        </p:tav>
                                      </p:tavLst>
                                    </p:anim>
                                    <p:anim calcmode="lin" valueType="num">
                                      <p:cBhvr additive="base">
                                        <p:cTn id="32" dur="500" fill="hold"/>
                                        <p:tgtEl>
                                          <p:spTgt spid="273"/>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89908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908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908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908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908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9086">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p:bldP spid="235" grpId="0" animBg="1"/>
      <p:bldP spid="236" grpId="0" animBg="1"/>
      <p:bldP spid="237" grpId="0" animBg="1"/>
      <p:bldP spid="271" grpId="0" animBg="1"/>
      <p:bldP spid="272" grpId="0" animBg="1"/>
      <p:bldP spid="2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55693" y="46320"/>
            <a:ext cx="7385035" cy="591573"/>
          </a:xfrm>
          <a:noFill/>
          <a:ln/>
        </p:spPr>
        <p:txBody>
          <a:bodyPr/>
          <a:lstStyle/>
          <a:p>
            <a:r>
              <a:rPr lang="en-US" dirty="0" smtClean="0"/>
              <a:t>What for ? Exploring the SM </a:t>
            </a:r>
            <a:r>
              <a:rPr lang="en-US" sz="2400" dirty="0" smtClean="0"/>
              <a:t>(QCD)</a:t>
            </a:r>
            <a:endParaRPr lang="en-US" sz="2400" dirty="0"/>
          </a:p>
        </p:txBody>
      </p:sp>
      <p:sp>
        <p:nvSpPr>
          <p:cNvPr id="7" name="Date Placeholder 3"/>
          <p:cNvSpPr>
            <a:spLocks noGrp="1"/>
          </p:cNvSpPr>
          <p:nvPr>
            <p:ph type="dt" sz="half" idx="10"/>
          </p:nvPr>
        </p:nvSpPr>
        <p:spPr>
          <a:xfrm>
            <a:off x="7145333" y="6643688"/>
            <a:ext cx="2184400" cy="214312"/>
          </a:xfrm>
          <a:prstGeom prst="rect">
            <a:avLst/>
          </a:prstGeom>
        </p:spPr>
        <p:txBody>
          <a:bodyPr/>
          <a:lstStyle/>
          <a:p>
            <a:r>
              <a:rPr lang="en-US" smtClean="0">
                <a:solidFill>
                  <a:srgbClr val="919191"/>
                </a:solidFill>
              </a:rPr>
              <a:t>December 2012 Bad Honnef J. Schukraft</a:t>
            </a:r>
            <a:endParaRPr lang="en-US" dirty="0">
              <a:solidFill>
                <a:srgbClr val="919191"/>
              </a:solidFill>
            </a:endParaRPr>
          </a:p>
        </p:txBody>
      </p:sp>
      <p:sp>
        <p:nvSpPr>
          <p:cNvPr id="8" name="Slide Number Placeholder 4"/>
          <p:cNvSpPr>
            <a:spLocks noGrp="1"/>
          </p:cNvSpPr>
          <p:nvPr>
            <p:ph type="sldNum" sz="quarter" idx="11"/>
          </p:nvPr>
        </p:nvSpPr>
        <p:spPr>
          <a:prstGeom prst="rect">
            <a:avLst/>
          </a:prstGeom>
        </p:spPr>
        <p:txBody>
          <a:bodyPr/>
          <a:lstStyle/>
          <a:p>
            <a:pPr>
              <a:defRPr/>
            </a:pPr>
            <a:fld id="{55282057-7A05-4712-8D1E-6D41A2056A28}" type="slidenum">
              <a:rPr lang="en-US">
                <a:solidFill>
                  <a:srgbClr val="000000"/>
                </a:solidFill>
              </a:rPr>
              <a:pPr>
                <a:defRPr/>
              </a:pPr>
              <a:t>3</a:t>
            </a:fld>
            <a:endParaRPr lang="en-US">
              <a:solidFill>
                <a:srgbClr val="000000"/>
              </a:solidFill>
            </a:endParaRPr>
          </a:p>
        </p:txBody>
      </p:sp>
      <p:grpSp>
        <p:nvGrpSpPr>
          <p:cNvPr id="3" name="Group 2"/>
          <p:cNvGrpSpPr/>
          <p:nvPr/>
        </p:nvGrpSpPr>
        <p:grpSpPr>
          <a:xfrm>
            <a:off x="829348" y="1291592"/>
            <a:ext cx="7440008" cy="4671886"/>
            <a:chOff x="1400175" y="1585913"/>
            <a:chExt cx="6343650" cy="3686175"/>
          </a:xfrm>
        </p:grpSpPr>
        <p:pic>
          <p:nvPicPr>
            <p:cNvPr id="137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585913"/>
              <a:ext cx="634365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49214" y="4985856"/>
              <a:ext cx="3494611" cy="286232"/>
            </a:xfrm>
            <a:prstGeom prst="rect">
              <a:avLst/>
            </a:prstGeom>
            <a:noFill/>
          </p:spPr>
          <p:txBody>
            <a:bodyPr wrap="none" rtlCol="0">
              <a:spAutoFit/>
            </a:bodyPr>
            <a:lstStyle/>
            <a:p>
              <a:r>
                <a:rPr lang="en-US" sz="1400" dirty="0" smtClean="0">
                  <a:solidFill>
                    <a:schemeClr val="bg1"/>
                  </a:solidFill>
                </a:rPr>
                <a:t>J. </a:t>
              </a:r>
              <a:r>
                <a:rPr lang="en-US" sz="1400" dirty="0" err="1" smtClean="0">
                  <a:solidFill>
                    <a:schemeClr val="bg1"/>
                  </a:solidFill>
                </a:rPr>
                <a:t>Lykken</a:t>
              </a:r>
              <a:r>
                <a:rPr lang="en-US" sz="1400" dirty="0" smtClean="0">
                  <a:solidFill>
                    <a:schemeClr val="bg1"/>
                  </a:solidFill>
                </a:rPr>
                <a:t>, FNAL, Overview talk HCP2012</a:t>
              </a:r>
              <a:endParaRPr lang="en-GB" sz="1400" dirty="0">
                <a:solidFill>
                  <a:schemeClr val="bg1"/>
                </a:solidFill>
              </a:endParaRPr>
            </a:p>
          </p:txBody>
        </p:sp>
      </p:grpSp>
    </p:spTree>
    <p:extLst>
      <p:ext uri="{BB962C8B-B14F-4D97-AF65-F5344CB8AC3E}">
        <p14:creationId xmlns:p14="http://schemas.microsoft.com/office/powerpoint/2010/main" val="4036381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4" name="Picture 4"/>
          <p:cNvPicPr>
            <a:picLocks noChangeAspect="1" noChangeArrowheads="1"/>
          </p:cNvPicPr>
          <p:nvPr/>
        </p:nvPicPr>
        <p:blipFill>
          <a:blip r:embed="rId2" cstate="screen"/>
          <a:srcRect/>
          <a:stretch>
            <a:fillRect/>
          </a:stretch>
        </p:blipFill>
        <p:spPr bwMode="auto">
          <a:xfrm>
            <a:off x="179388" y="2133600"/>
            <a:ext cx="5472112" cy="4449763"/>
          </a:xfrm>
          <a:prstGeom prst="rect">
            <a:avLst/>
          </a:prstGeom>
          <a:noFill/>
          <a:ln w="9525">
            <a:noFill/>
            <a:miter lim="800000"/>
            <a:headEnd/>
            <a:tailEnd/>
          </a:ln>
          <a:effectLst/>
        </p:spPr>
      </p:pic>
      <p:sp>
        <p:nvSpPr>
          <p:cNvPr id="885778" name="Text Box 18"/>
          <p:cNvSpPr txBox="1">
            <a:spLocks noChangeArrowheads="1"/>
          </p:cNvSpPr>
          <p:nvPr/>
        </p:nvSpPr>
        <p:spPr bwMode="auto">
          <a:xfrm>
            <a:off x="1874838" y="6075363"/>
            <a:ext cx="1790555" cy="425374"/>
          </a:xfrm>
          <a:prstGeom prst="rect">
            <a:avLst/>
          </a:prstGeom>
          <a:noFill/>
          <a:ln w="9525" algn="ctr">
            <a:noFill/>
            <a:miter lim="800000"/>
            <a:headEnd/>
            <a:tailEnd/>
          </a:ln>
          <a:effectLst/>
        </p:spPr>
        <p:txBody>
          <a:bodyPr wrap="none" lIns="92075" tIns="46038" rIns="92075" bIns="46038">
            <a:spAutoFit/>
          </a:bodyPr>
          <a:lstStyle/>
          <a:p>
            <a:pPr algn="l"/>
            <a:r>
              <a:rPr lang="en-US" sz="2400" b="1" dirty="0">
                <a:solidFill>
                  <a:schemeClr val="tx1"/>
                </a:solidFill>
              </a:rPr>
              <a:t>Multiplicity</a:t>
            </a:r>
          </a:p>
        </p:txBody>
      </p:sp>
      <p:sp>
        <p:nvSpPr>
          <p:cNvPr id="17" name="Date Placeholder 3"/>
          <p:cNvSpPr>
            <a:spLocks noGrp="1"/>
          </p:cNvSpPr>
          <p:nvPr>
            <p:ph type="dt" sz="half" idx="10"/>
          </p:nvPr>
        </p:nvSpPr>
        <p:spPr/>
        <p:txBody>
          <a:bodyPr/>
          <a:lstStyle/>
          <a:p>
            <a:r>
              <a:rPr lang="en-US" smtClean="0"/>
              <a:t>December 2012 Bad Honnef J. Schukraft</a:t>
            </a:r>
            <a:endParaRPr lang="en-US"/>
          </a:p>
        </p:txBody>
      </p:sp>
      <p:sp>
        <p:nvSpPr>
          <p:cNvPr id="18" name="Slide Number Placeholder 4"/>
          <p:cNvSpPr>
            <a:spLocks noGrp="1"/>
          </p:cNvSpPr>
          <p:nvPr>
            <p:ph type="sldNum" sz="quarter" idx="11"/>
          </p:nvPr>
        </p:nvSpPr>
        <p:spPr/>
        <p:txBody>
          <a:bodyPr/>
          <a:lstStyle/>
          <a:p>
            <a:pPr>
              <a:defRPr/>
            </a:pPr>
            <a:fld id="{EC88D916-E051-4CF8-B2EF-81A285BEE370}" type="slidenum">
              <a:rPr lang="en-US"/>
              <a:pPr>
                <a:defRPr/>
              </a:pPr>
              <a:t>30</a:t>
            </a:fld>
            <a:endParaRPr lang="en-US"/>
          </a:p>
        </p:txBody>
      </p:sp>
      <p:sp>
        <p:nvSpPr>
          <p:cNvPr id="885762" name="Rectangle 2"/>
          <p:cNvSpPr>
            <a:spLocks noGrp="1" noChangeArrowheads="1"/>
          </p:cNvSpPr>
          <p:nvPr>
            <p:ph type="title"/>
          </p:nvPr>
        </p:nvSpPr>
        <p:spPr>
          <a:xfrm>
            <a:off x="2554688" y="46320"/>
            <a:ext cx="4187044" cy="591573"/>
          </a:xfrm>
          <a:noFill/>
          <a:ln/>
        </p:spPr>
        <p:txBody>
          <a:bodyPr/>
          <a:lstStyle/>
          <a:p>
            <a:r>
              <a:rPr lang="en-US" dirty="0" smtClean="0"/>
              <a:t>Discovery at RHIC</a:t>
            </a:r>
            <a:endParaRPr lang="en-US" dirty="0"/>
          </a:p>
        </p:txBody>
      </p:sp>
      <p:sp>
        <p:nvSpPr>
          <p:cNvPr id="885765" name="Text Box 5"/>
          <p:cNvSpPr txBox="1">
            <a:spLocks noChangeArrowheads="1"/>
          </p:cNvSpPr>
          <p:nvPr/>
        </p:nvSpPr>
        <p:spPr bwMode="auto">
          <a:xfrm>
            <a:off x="5521325" y="3883025"/>
            <a:ext cx="3436938" cy="1200150"/>
          </a:xfrm>
          <a:prstGeom prst="rect">
            <a:avLst/>
          </a:prstGeom>
          <a:solidFill>
            <a:srgbClr val="FFFF99"/>
          </a:solidFill>
          <a:ln w="19050" algn="ctr">
            <a:solidFill>
              <a:schemeClr val="tx1"/>
            </a:solidFill>
            <a:miter lim="800000"/>
            <a:headEnd/>
            <a:tailEnd/>
          </a:ln>
          <a:effectLst/>
        </p:spPr>
        <p:txBody>
          <a:bodyPr wrap="none" lIns="92075" tIns="46038" rIns="92075" bIns="46038">
            <a:spAutoFit/>
          </a:bodyPr>
          <a:lstStyle/>
          <a:p>
            <a:pPr algn="l"/>
            <a:r>
              <a:rPr lang="en-US" sz="1000" b="1" dirty="0"/>
              <a:t>BNL Press release, April 18, 2005:</a:t>
            </a:r>
          </a:p>
          <a:p>
            <a:pPr algn="l"/>
            <a:r>
              <a:rPr lang="en-US" b="1" dirty="0">
                <a:solidFill>
                  <a:schemeClr val="hlink"/>
                </a:solidFill>
              </a:rPr>
              <a:t>Data = ideal Hydro</a:t>
            </a:r>
          </a:p>
          <a:p>
            <a:pPr algn="l"/>
            <a:r>
              <a:rPr lang="en-US" b="1" dirty="0">
                <a:solidFill>
                  <a:schemeClr val="hlink"/>
                </a:solidFill>
              </a:rPr>
              <a:t>"Perfect" Liquid</a:t>
            </a:r>
          </a:p>
          <a:p>
            <a:pPr algn="l"/>
            <a:r>
              <a:rPr lang="en-US" sz="1000" b="1" dirty="0"/>
              <a:t>New state of matter more remarkable than predicted –</a:t>
            </a:r>
          </a:p>
          <a:p>
            <a:pPr algn="l"/>
            <a:r>
              <a:rPr lang="en-US" sz="1000" b="1" dirty="0"/>
              <a:t> raising many new questions</a:t>
            </a:r>
          </a:p>
        </p:txBody>
      </p:sp>
      <p:sp>
        <p:nvSpPr>
          <p:cNvPr id="885774" name="Oval 14"/>
          <p:cNvSpPr>
            <a:spLocks noChangeArrowheads="1"/>
          </p:cNvSpPr>
          <p:nvPr/>
        </p:nvSpPr>
        <p:spPr bwMode="auto">
          <a:xfrm>
            <a:off x="4167188" y="2963863"/>
            <a:ext cx="671512" cy="684212"/>
          </a:xfrm>
          <a:prstGeom prst="ellipse">
            <a:avLst/>
          </a:prstGeom>
          <a:solidFill>
            <a:srgbClr val="FFFF00">
              <a:alpha val="22000"/>
            </a:srgbClr>
          </a:solidFill>
          <a:ln w="9525" algn="ctr">
            <a:solidFill>
              <a:schemeClr val="tx1"/>
            </a:solidFill>
            <a:round/>
            <a:headEnd/>
            <a:tailEnd/>
          </a:ln>
          <a:effectLst/>
        </p:spPr>
        <p:txBody>
          <a:bodyPr lIns="92075" tIns="46038" rIns="92075" bIns="46038" anchor="ctr">
            <a:spAutoFit/>
          </a:bodyPr>
          <a:lstStyle/>
          <a:p>
            <a:endParaRPr lang="en-US"/>
          </a:p>
        </p:txBody>
      </p:sp>
      <p:sp>
        <p:nvSpPr>
          <p:cNvPr id="885775" name="Line 15"/>
          <p:cNvSpPr>
            <a:spLocks noChangeShapeType="1"/>
          </p:cNvSpPr>
          <p:nvPr/>
        </p:nvSpPr>
        <p:spPr bwMode="auto">
          <a:xfrm>
            <a:off x="4757738" y="3552825"/>
            <a:ext cx="774700" cy="325438"/>
          </a:xfrm>
          <a:prstGeom prst="line">
            <a:avLst/>
          </a:prstGeom>
          <a:noFill/>
          <a:ln w="9525">
            <a:solidFill>
              <a:schemeClr val="tx1"/>
            </a:solidFill>
            <a:round/>
            <a:headEnd/>
            <a:tailEnd/>
          </a:ln>
          <a:effectLst/>
        </p:spPr>
        <p:txBody>
          <a:bodyPr wrap="none" lIns="92075" tIns="46038" rIns="92075" bIns="46038">
            <a:spAutoFit/>
          </a:bodyPr>
          <a:lstStyle/>
          <a:p>
            <a:endParaRPr lang="en-US"/>
          </a:p>
        </p:txBody>
      </p:sp>
      <p:sp>
        <p:nvSpPr>
          <p:cNvPr id="885763" name="Rectangle 3"/>
          <p:cNvSpPr>
            <a:spLocks noGrp="1" noChangeArrowheads="1"/>
          </p:cNvSpPr>
          <p:nvPr>
            <p:ph type="body" idx="1"/>
          </p:nvPr>
        </p:nvSpPr>
        <p:spPr>
          <a:xfrm>
            <a:off x="0" y="692150"/>
            <a:ext cx="9144000" cy="1698510"/>
          </a:xfrm>
        </p:spPr>
        <p:txBody>
          <a:bodyPr/>
          <a:lstStyle/>
          <a:p>
            <a:r>
              <a:rPr lang="en-US" dirty="0"/>
              <a:t> </a:t>
            </a:r>
            <a:r>
              <a:rPr lang="en-US" dirty="0" smtClean="0"/>
              <a:t>Very large elliptic flow (v</a:t>
            </a:r>
            <a:r>
              <a:rPr lang="en-US" baseline="-25000" dirty="0" smtClean="0"/>
              <a:t>2</a:t>
            </a:r>
            <a:r>
              <a:rPr lang="en-US" dirty="0" smtClean="0"/>
              <a:t>)  (2005)</a:t>
            </a:r>
            <a:endParaRPr lang="en-US" dirty="0"/>
          </a:p>
          <a:p>
            <a:pPr lvl="1"/>
            <a:r>
              <a:rPr lang="en-US" dirty="0"/>
              <a:t> </a:t>
            </a:r>
            <a:r>
              <a:rPr lang="en-US" dirty="0" smtClean="0"/>
              <a:t>Coincides with Hydro calculations for ideal fluid (</a:t>
            </a:r>
            <a:r>
              <a:rPr lang="en-US" dirty="0" smtClean="0">
                <a:latin typeface="Symbol" pitchFamily="18" charset="2"/>
              </a:rPr>
              <a:t>h</a:t>
            </a:r>
            <a:r>
              <a:rPr lang="en-US" dirty="0" smtClean="0"/>
              <a:t>=0)</a:t>
            </a:r>
          </a:p>
          <a:p>
            <a:pPr lvl="2"/>
            <a:r>
              <a:rPr lang="en-US" sz="1600" dirty="0" smtClean="0"/>
              <a:t>at top energy, for very central collisions </a:t>
            </a:r>
          </a:p>
        </p:txBody>
      </p:sp>
      <p:sp>
        <p:nvSpPr>
          <p:cNvPr id="885779" name="Text Box 19"/>
          <p:cNvSpPr txBox="1">
            <a:spLocks noChangeArrowheads="1"/>
          </p:cNvSpPr>
          <p:nvPr/>
        </p:nvSpPr>
        <p:spPr bwMode="auto">
          <a:xfrm rot="16200000">
            <a:off x="-799304" y="4123887"/>
            <a:ext cx="2133597" cy="425374"/>
          </a:xfrm>
          <a:prstGeom prst="rect">
            <a:avLst/>
          </a:prstGeom>
          <a:noFill/>
          <a:ln w="9525" algn="ctr">
            <a:noFill/>
            <a:miter lim="800000"/>
            <a:headEnd/>
            <a:tailEnd/>
          </a:ln>
          <a:effectLst/>
        </p:spPr>
        <p:txBody>
          <a:bodyPr wrap="none" lIns="92075" tIns="46038" rIns="92075" bIns="46038">
            <a:spAutoFit/>
          </a:bodyPr>
          <a:lstStyle/>
          <a:p>
            <a:pPr algn="l"/>
            <a:r>
              <a:rPr lang="en-US" sz="2400" b="1" dirty="0">
                <a:solidFill>
                  <a:schemeClr val="tx1"/>
                </a:solidFill>
              </a:rPr>
              <a:t>(scaled) Flow</a:t>
            </a:r>
          </a:p>
        </p:txBody>
      </p:sp>
      <p:sp>
        <p:nvSpPr>
          <p:cNvPr id="27" name="TextBox 26"/>
          <p:cNvSpPr txBox="1"/>
          <p:nvPr/>
        </p:nvSpPr>
        <p:spPr>
          <a:xfrm>
            <a:off x="1001336" y="4510216"/>
            <a:ext cx="628698" cy="313932"/>
          </a:xfrm>
          <a:prstGeom prst="rect">
            <a:avLst/>
          </a:prstGeom>
          <a:noFill/>
        </p:spPr>
        <p:txBody>
          <a:bodyPr wrap="none" rtlCol="0">
            <a:spAutoFit/>
          </a:bodyPr>
          <a:lstStyle/>
          <a:p>
            <a:r>
              <a:rPr lang="en-US" sz="1600" b="1" dirty="0" smtClean="0">
                <a:solidFill>
                  <a:srgbClr val="FF0000"/>
                </a:solidFill>
              </a:rPr>
              <a:t>AGS</a:t>
            </a:r>
            <a:endParaRPr lang="en-US" sz="1600" b="1" dirty="0">
              <a:solidFill>
                <a:srgbClr val="FF0000"/>
              </a:solidFill>
            </a:endParaRPr>
          </a:p>
        </p:txBody>
      </p:sp>
      <p:sp>
        <p:nvSpPr>
          <p:cNvPr id="28" name="TextBox 27"/>
          <p:cNvSpPr txBox="1"/>
          <p:nvPr/>
        </p:nvSpPr>
        <p:spPr>
          <a:xfrm>
            <a:off x="1999271" y="3624648"/>
            <a:ext cx="593432" cy="313932"/>
          </a:xfrm>
          <a:prstGeom prst="rect">
            <a:avLst/>
          </a:prstGeom>
          <a:noFill/>
        </p:spPr>
        <p:txBody>
          <a:bodyPr wrap="none" rtlCol="0">
            <a:spAutoFit/>
          </a:bodyPr>
          <a:lstStyle/>
          <a:p>
            <a:r>
              <a:rPr lang="en-US" sz="1600" b="1" dirty="0" smtClean="0">
                <a:solidFill>
                  <a:schemeClr val="tx1"/>
                </a:solidFill>
              </a:rPr>
              <a:t>SPS</a:t>
            </a:r>
            <a:endParaRPr lang="en-US" sz="1600" b="1" dirty="0">
              <a:solidFill>
                <a:schemeClr val="tx1"/>
              </a:solidFill>
            </a:endParaRPr>
          </a:p>
        </p:txBody>
      </p:sp>
      <p:sp>
        <p:nvSpPr>
          <p:cNvPr id="29" name="TextBox 28"/>
          <p:cNvSpPr txBox="1"/>
          <p:nvPr/>
        </p:nvSpPr>
        <p:spPr>
          <a:xfrm>
            <a:off x="3341663" y="2739080"/>
            <a:ext cx="684803" cy="313932"/>
          </a:xfrm>
          <a:prstGeom prst="rect">
            <a:avLst/>
          </a:prstGeom>
          <a:noFill/>
        </p:spPr>
        <p:txBody>
          <a:bodyPr wrap="none" rtlCol="0">
            <a:spAutoFit/>
          </a:bodyPr>
          <a:lstStyle/>
          <a:p>
            <a:r>
              <a:rPr lang="en-US" sz="1600" b="1" dirty="0" smtClean="0">
                <a:solidFill>
                  <a:srgbClr val="FF0000"/>
                </a:solidFill>
              </a:rPr>
              <a:t>RHIC</a:t>
            </a:r>
            <a:endParaRPr lang="en-US" sz="1600" b="1" dirty="0">
              <a:solidFill>
                <a:srgbClr val="FF0000"/>
              </a:solidFill>
            </a:endParaRPr>
          </a:p>
        </p:txBody>
      </p:sp>
      <p:cxnSp>
        <p:nvCxnSpPr>
          <p:cNvPr id="31" name="Straight Arrow Connector 30"/>
          <p:cNvCxnSpPr>
            <a:stCxn id="27" idx="2"/>
          </p:cNvCxnSpPr>
          <p:nvPr/>
        </p:nvCxnSpPr>
        <p:spPr bwMode="auto">
          <a:xfrm rot="16200000" flipH="1">
            <a:off x="1123728" y="5016105"/>
            <a:ext cx="513971" cy="130056"/>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stCxn id="28" idx="2"/>
          </p:cNvCxnSpPr>
          <p:nvPr/>
        </p:nvCxnSpPr>
        <p:spPr bwMode="auto">
          <a:xfrm rot="16200000" flipH="1">
            <a:off x="2104029" y="4130537"/>
            <a:ext cx="497496" cy="113581"/>
          </a:xfrm>
          <a:prstGeom prst="straightConnector1">
            <a:avLst/>
          </a:prstGeom>
          <a:noFill/>
          <a:ln w="19050" cap="flat" cmpd="sng" algn="ctr">
            <a:solidFill>
              <a:schemeClr val="tx1"/>
            </a:solidFill>
            <a:prstDash val="solid"/>
            <a:round/>
            <a:headEnd type="none" w="med" len="med"/>
            <a:tailEnd type="arrow"/>
          </a:ln>
          <a:effectLst/>
        </p:spPr>
      </p:cxnSp>
      <p:cxnSp>
        <p:nvCxnSpPr>
          <p:cNvPr id="35" name="Straight Arrow Connector 34"/>
          <p:cNvCxnSpPr>
            <a:stCxn id="29" idx="2"/>
          </p:cNvCxnSpPr>
          <p:nvPr/>
        </p:nvCxnSpPr>
        <p:spPr bwMode="auto">
          <a:xfrm rot="16200000" flipH="1">
            <a:off x="3881344" y="2855733"/>
            <a:ext cx="221529" cy="616086"/>
          </a:xfrm>
          <a:prstGeom prst="straightConnector1">
            <a:avLst/>
          </a:prstGeom>
          <a:noFill/>
          <a:ln w="190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57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5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5" grpId="0" animBg="1"/>
      <p:bldP spid="8857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11907146"/>
              </p:ext>
            </p:extLst>
          </p:nvPr>
        </p:nvGraphicFramePr>
        <p:xfrm>
          <a:off x="6940788" y="1146038"/>
          <a:ext cx="1609725" cy="882650"/>
        </p:xfrm>
        <a:graphic>
          <a:graphicData uri="http://schemas.openxmlformats.org/presentationml/2006/ole">
            <mc:AlternateContent xmlns:mc="http://schemas.openxmlformats.org/markup-compatibility/2006">
              <mc:Choice xmlns:v="urn:schemas-microsoft-com:vml" Requires="v">
                <p:oleObj spid="_x0000_s1365009" name="Equation" r:id="rId3" imgW="787400" imgH="431800" progId="Equation.3">
                  <p:embed/>
                </p:oleObj>
              </mc:Choice>
              <mc:Fallback>
                <p:oleObj name="Equation" r:id="rId3" imgW="7874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788" y="1146038"/>
                        <a:ext cx="1609725" cy="88265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24"/>
          <p:cNvGrpSpPr>
            <a:grpSpLocks/>
          </p:cNvGrpSpPr>
          <p:nvPr/>
        </p:nvGrpSpPr>
        <p:grpSpPr bwMode="auto">
          <a:xfrm>
            <a:off x="5751871" y="508819"/>
            <a:ext cx="3392129" cy="3276600"/>
            <a:chOff x="3083" y="1512"/>
            <a:chExt cx="2677" cy="2677"/>
          </a:xfrm>
        </p:grpSpPr>
        <p:grpSp>
          <p:nvGrpSpPr>
            <p:cNvPr id="56328" name="Group 222"/>
            <p:cNvGrpSpPr>
              <a:grpSpLocks/>
            </p:cNvGrpSpPr>
            <p:nvPr/>
          </p:nvGrpSpPr>
          <p:grpSpPr bwMode="auto">
            <a:xfrm>
              <a:off x="3083" y="1512"/>
              <a:ext cx="2677" cy="2660"/>
              <a:chOff x="2962" y="1646"/>
              <a:chExt cx="2702" cy="2692"/>
            </a:xfrm>
          </p:grpSpPr>
          <p:sp>
            <p:nvSpPr>
              <p:cNvPr id="56330" name="Text Box 212"/>
              <p:cNvSpPr txBox="1">
                <a:spLocks noChangeArrowheads="1"/>
              </p:cNvSpPr>
              <p:nvPr/>
            </p:nvSpPr>
            <p:spPr bwMode="auto">
              <a:xfrm rot="-5400000">
                <a:off x="2223" y="2892"/>
                <a:ext cx="1731" cy="253"/>
              </a:xfrm>
              <a:prstGeom prst="rect">
                <a:avLst/>
              </a:prstGeom>
              <a:solidFill>
                <a:schemeClr val="bg1"/>
              </a:solidFill>
              <a:ln w="9525">
                <a:noFill/>
                <a:miter lim="800000"/>
                <a:headEnd/>
                <a:tailEnd/>
              </a:ln>
            </p:spPr>
            <p:txBody>
              <a:bodyPr wrap="none">
                <a:spAutoFit/>
              </a:bodyPr>
              <a:lstStyle/>
              <a:p>
                <a:pPr algn="l" eaLnBrk="1" hangingPunct="1">
                  <a:lnSpc>
                    <a:spcPct val="100000"/>
                  </a:lnSpc>
                  <a:spcBef>
                    <a:spcPct val="0"/>
                  </a:spcBef>
                  <a:buClrTx/>
                  <a:buFontTx/>
                  <a:buNone/>
                </a:pPr>
                <a:r>
                  <a:rPr lang="en-US" sz="2000" b="1">
                    <a:solidFill>
                      <a:srgbClr val="000099"/>
                    </a:solidFill>
                  </a:rPr>
                  <a:t>Viscosity/Entropy</a:t>
                </a:r>
                <a:r>
                  <a:rPr lang="en-US" sz="2000" b="1">
                    <a:solidFill>
                      <a:srgbClr val="000099"/>
                    </a:solidFill>
                    <a:latin typeface="Symbol" pitchFamily="18" charset="2"/>
                  </a:rPr>
                  <a:t> h</a:t>
                </a:r>
                <a:r>
                  <a:rPr lang="en-US" sz="2000" b="1">
                    <a:solidFill>
                      <a:srgbClr val="000099"/>
                    </a:solidFill>
                    <a:latin typeface="Times New Roman" pitchFamily="18" charset="0"/>
                  </a:rPr>
                  <a:t>/s</a:t>
                </a:r>
              </a:p>
            </p:txBody>
          </p:sp>
          <p:pic>
            <p:nvPicPr>
              <p:cNvPr id="56331" name="Picture 215" descr="graph_nature"/>
              <p:cNvPicPr>
                <a:picLocks noChangeAspect="1" noChangeArrowheads="1"/>
              </p:cNvPicPr>
              <p:nvPr/>
            </p:nvPicPr>
            <p:blipFill>
              <a:blip r:embed="rId5" cstate="screen"/>
              <a:srcRect/>
              <a:stretch>
                <a:fillRect/>
              </a:stretch>
            </p:blipFill>
            <p:spPr bwMode="auto">
              <a:xfrm>
                <a:off x="3220" y="1646"/>
                <a:ext cx="2444" cy="2692"/>
              </a:xfrm>
              <a:prstGeom prst="rect">
                <a:avLst/>
              </a:prstGeom>
              <a:noFill/>
              <a:ln w="9525">
                <a:noFill/>
                <a:miter lim="800000"/>
                <a:headEnd/>
                <a:tailEnd/>
              </a:ln>
            </p:spPr>
          </p:pic>
          <p:sp>
            <p:nvSpPr>
              <p:cNvPr id="56332" name="Text Box 216"/>
              <p:cNvSpPr txBox="1">
                <a:spLocks noChangeArrowheads="1"/>
              </p:cNvSpPr>
              <p:nvPr/>
            </p:nvSpPr>
            <p:spPr bwMode="auto">
              <a:xfrm>
                <a:off x="4158" y="3351"/>
                <a:ext cx="588" cy="277"/>
              </a:xfrm>
              <a:prstGeom prst="rect">
                <a:avLst/>
              </a:prstGeom>
              <a:solidFill>
                <a:srgbClr val="FF0000"/>
              </a:solidFill>
              <a:ln w="9525">
                <a:noFill/>
                <a:miter lim="800000"/>
                <a:headEnd/>
                <a:tailEnd/>
              </a:ln>
            </p:spPr>
            <p:txBody>
              <a:bodyPr wrap="square">
                <a:spAutoFit/>
              </a:bodyPr>
              <a:lstStyle/>
              <a:p>
                <a:pPr algn="l" eaLnBrk="1" hangingPunct="1">
                  <a:lnSpc>
                    <a:spcPct val="100000"/>
                  </a:lnSpc>
                  <a:spcBef>
                    <a:spcPct val="0"/>
                  </a:spcBef>
                  <a:buClrTx/>
                  <a:buFontTx/>
                  <a:buNone/>
                </a:pPr>
                <a:r>
                  <a:rPr lang="en-US" b="1" dirty="0">
                    <a:solidFill>
                      <a:srgbClr val="FFFFFF"/>
                    </a:solidFill>
                    <a:latin typeface="Times New Roman" pitchFamily="18" charset="0"/>
                  </a:rPr>
                  <a:t>QGP</a:t>
                </a:r>
              </a:p>
            </p:txBody>
          </p:sp>
          <p:sp>
            <p:nvSpPr>
              <p:cNvPr id="56333" name="Line 217"/>
              <p:cNvSpPr>
                <a:spLocks noChangeShapeType="1"/>
              </p:cNvSpPr>
              <p:nvPr/>
            </p:nvSpPr>
            <p:spPr bwMode="auto">
              <a:xfrm>
                <a:off x="3661" y="4051"/>
                <a:ext cx="1775" cy="0"/>
              </a:xfrm>
              <a:prstGeom prst="line">
                <a:avLst/>
              </a:prstGeom>
              <a:noFill/>
              <a:ln w="28575">
                <a:solidFill>
                  <a:srgbClr val="FF0000"/>
                </a:solidFill>
                <a:round/>
                <a:headEnd/>
                <a:tailEnd type="triangle" w="med" len="med"/>
              </a:ln>
            </p:spPr>
            <p:txBody>
              <a:bodyPr/>
              <a:lstStyle/>
              <a:p>
                <a:pPr>
                  <a:buClr>
                    <a:srgbClr val="FC0128"/>
                  </a:buClr>
                </a:pPr>
                <a:endParaRPr lang="en-US"/>
              </a:p>
            </p:txBody>
          </p:sp>
          <p:sp>
            <p:nvSpPr>
              <p:cNvPr id="56334" name="Text Box 218"/>
              <p:cNvSpPr txBox="1">
                <a:spLocks noChangeArrowheads="1"/>
              </p:cNvSpPr>
              <p:nvPr/>
            </p:nvSpPr>
            <p:spPr bwMode="auto">
              <a:xfrm>
                <a:off x="4982" y="3795"/>
                <a:ext cx="682" cy="210"/>
              </a:xfrm>
              <a:prstGeom prst="rect">
                <a:avLst/>
              </a:prstGeom>
              <a:solidFill>
                <a:srgbClr val="FF0000"/>
              </a:solidFill>
              <a:ln w="9525">
                <a:noFill/>
                <a:miter lim="800000"/>
                <a:headEnd/>
                <a:tailEnd/>
              </a:ln>
            </p:spPr>
            <p:txBody>
              <a:bodyPr wrap="square">
                <a:spAutoFit/>
              </a:bodyPr>
              <a:lstStyle/>
              <a:p>
                <a:pPr algn="l" eaLnBrk="1" hangingPunct="1">
                  <a:lnSpc>
                    <a:spcPct val="100000"/>
                  </a:lnSpc>
                  <a:spcBef>
                    <a:spcPct val="0"/>
                  </a:spcBef>
                  <a:buClrTx/>
                  <a:buFontTx/>
                  <a:buNone/>
                </a:pPr>
                <a:r>
                  <a:rPr lang="en-US" sz="1400" b="1" dirty="0">
                    <a:solidFill>
                      <a:srgbClr val="FFFFFF"/>
                    </a:solidFill>
                    <a:latin typeface="Helvetica" pitchFamily="34" charset="0"/>
                  </a:rPr>
                  <a:t>10</a:t>
                </a:r>
                <a:r>
                  <a:rPr lang="en-US" sz="1400" b="1" baseline="30000" dirty="0">
                    <a:solidFill>
                      <a:srgbClr val="FFFFFF"/>
                    </a:solidFill>
                    <a:latin typeface="Helvetica" pitchFamily="34" charset="0"/>
                  </a:rPr>
                  <a:t>12</a:t>
                </a:r>
                <a:r>
                  <a:rPr lang="en-US" sz="1400" b="1" dirty="0">
                    <a:solidFill>
                      <a:srgbClr val="FFFFFF"/>
                    </a:solidFill>
                    <a:latin typeface="Helvetica" pitchFamily="34" charset="0"/>
                  </a:rPr>
                  <a:t> </a:t>
                </a:r>
                <a:r>
                  <a:rPr lang="en-US" sz="1400" b="1" baseline="30000" dirty="0">
                    <a:solidFill>
                      <a:srgbClr val="FFFFFF"/>
                    </a:solidFill>
                    <a:latin typeface="Helvetica" pitchFamily="34" charset="0"/>
                  </a:rPr>
                  <a:t>0</a:t>
                </a:r>
                <a:r>
                  <a:rPr lang="en-US" sz="1400" b="1" dirty="0">
                    <a:solidFill>
                      <a:srgbClr val="FFFFFF"/>
                    </a:solidFill>
                    <a:latin typeface="Helvetica" pitchFamily="34" charset="0"/>
                  </a:rPr>
                  <a:t>C</a:t>
                </a:r>
              </a:p>
            </p:txBody>
          </p:sp>
          <p:pic>
            <p:nvPicPr>
              <p:cNvPr id="56335" name="Picture 219" descr="graph_nature"/>
              <p:cNvPicPr>
                <a:picLocks noChangeAspect="1" noChangeArrowheads="1"/>
              </p:cNvPicPr>
              <p:nvPr/>
            </p:nvPicPr>
            <p:blipFill>
              <a:blip r:embed="rId6" cstate="screen"/>
              <a:srcRect/>
              <a:stretch>
                <a:fillRect/>
              </a:stretch>
            </p:blipFill>
            <p:spPr bwMode="auto">
              <a:xfrm>
                <a:off x="3368" y="1813"/>
                <a:ext cx="932" cy="525"/>
              </a:xfrm>
              <a:prstGeom prst="rect">
                <a:avLst/>
              </a:prstGeom>
              <a:noFill/>
              <a:ln w="9525">
                <a:noFill/>
                <a:miter lim="800000"/>
                <a:headEnd/>
                <a:tailEnd/>
              </a:ln>
            </p:spPr>
          </p:pic>
        </p:grpSp>
        <p:sp>
          <p:nvSpPr>
            <p:cNvPr id="56329" name="Text Box 223"/>
            <p:cNvSpPr txBox="1">
              <a:spLocks noChangeArrowheads="1"/>
            </p:cNvSpPr>
            <p:nvPr/>
          </p:nvSpPr>
          <p:spPr bwMode="auto">
            <a:xfrm>
              <a:off x="3277" y="3958"/>
              <a:ext cx="1377" cy="231"/>
            </a:xfrm>
            <a:prstGeom prst="rect">
              <a:avLst/>
            </a:prstGeom>
            <a:noFill/>
            <a:ln w="28575" algn="ctr">
              <a:noFill/>
              <a:miter lim="800000"/>
              <a:headEnd/>
              <a:tailEnd/>
            </a:ln>
          </p:spPr>
          <p:txBody>
            <a:bodyPr lIns="92075" tIns="46038" rIns="92075" bIns="46038">
              <a:spAutoFit/>
            </a:bodyPr>
            <a:lstStyle/>
            <a:p>
              <a:pPr>
                <a:spcBef>
                  <a:spcPct val="50000"/>
                </a:spcBef>
                <a:buClr>
                  <a:srgbClr val="FC0128"/>
                </a:buClr>
              </a:pPr>
              <a:r>
                <a:rPr lang="en-US" sz="2000" b="1">
                  <a:solidFill>
                    <a:srgbClr val="000099"/>
                  </a:solidFill>
                </a:rPr>
                <a:t>Temperature</a:t>
              </a:r>
            </a:p>
          </p:txBody>
        </p:sp>
      </p:grpSp>
      <p:sp>
        <p:nvSpPr>
          <p:cNvPr id="56322" name="Date Placeholder 3"/>
          <p:cNvSpPr>
            <a:spLocks noGrp="1"/>
          </p:cNvSpPr>
          <p:nvPr>
            <p:ph type="dt" sz="quarter" idx="10"/>
          </p:nvPr>
        </p:nvSpPr>
        <p:spPr>
          <a:noFill/>
        </p:spPr>
        <p:txBody>
          <a:bodyPr/>
          <a:lstStyle/>
          <a:p>
            <a:r>
              <a:rPr lang="en-US" smtClean="0">
                <a:solidFill>
                  <a:srgbClr val="919191"/>
                </a:solidFill>
                <a:latin typeface="Arial" charset="0"/>
              </a:rPr>
              <a:t>December 2012 Bad Honnef J. Schukraft</a:t>
            </a:r>
          </a:p>
        </p:txBody>
      </p:sp>
      <p:sp>
        <p:nvSpPr>
          <p:cNvPr id="56323" name="Slide Number Placeholder 4"/>
          <p:cNvSpPr>
            <a:spLocks noGrp="1"/>
          </p:cNvSpPr>
          <p:nvPr>
            <p:ph type="sldNum" sz="quarter" idx="11"/>
          </p:nvPr>
        </p:nvSpPr>
        <p:spPr>
          <a:noFill/>
        </p:spPr>
        <p:txBody>
          <a:bodyPr/>
          <a:lstStyle/>
          <a:p>
            <a:fld id="{BF6CEF66-1797-4DE3-8F32-4976061375FC}" type="slidenum">
              <a:rPr lang="en-US" smtClean="0">
                <a:solidFill>
                  <a:srgbClr val="000000"/>
                </a:solidFill>
              </a:rPr>
              <a:pPr/>
              <a:t>31</a:t>
            </a:fld>
            <a:endParaRPr lang="en-US" smtClean="0">
              <a:solidFill>
                <a:srgbClr val="000000"/>
              </a:solidFill>
            </a:endParaRPr>
          </a:p>
        </p:txBody>
      </p:sp>
      <p:sp>
        <p:nvSpPr>
          <p:cNvPr id="56324" name="Rectangle 2"/>
          <p:cNvSpPr>
            <a:spLocks noGrp="1" noChangeArrowheads="1"/>
          </p:cNvSpPr>
          <p:nvPr>
            <p:ph type="title"/>
          </p:nvPr>
        </p:nvSpPr>
        <p:spPr>
          <a:xfrm>
            <a:off x="1791657" y="46320"/>
            <a:ext cx="5713103" cy="591573"/>
          </a:xfrm>
          <a:noFill/>
        </p:spPr>
        <p:txBody>
          <a:bodyPr/>
          <a:lstStyle/>
          <a:p>
            <a:pPr eaLnBrk="1" hangingPunct="1"/>
            <a:r>
              <a:rPr lang="en-US" dirty="0" smtClean="0"/>
              <a:t>QGP: The 'perfect Liquid'</a:t>
            </a:r>
          </a:p>
        </p:txBody>
      </p:sp>
      <p:sp>
        <p:nvSpPr>
          <p:cNvPr id="899086" name="Rectangle 14"/>
          <p:cNvSpPr>
            <a:spLocks noGrp="1" noChangeArrowheads="1"/>
          </p:cNvSpPr>
          <p:nvPr>
            <p:ph type="body" idx="1"/>
          </p:nvPr>
        </p:nvSpPr>
        <p:spPr/>
        <p:txBody>
          <a:bodyPr/>
          <a:lstStyle/>
          <a:p>
            <a:pPr eaLnBrk="1" hangingPunct="1">
              <a:spcAft>
                <a:spcPts val="600"/>
              </a:spcAft>
            </a:pPr>
            <a:r>
              <a:rPr lang="en-US" b="1" dirty="0" smtClean="0"/>
              <a:t>Perfect liquid </a:t>
            </a:r>
            <a:r>
              <a:rPr lang="en-US" b="1" dirty="0" smtClean="0">
                <a:solidFill>
                  <a:schemeClr val="hlink"/>
                </a:solidFill>
                <a:latin typeface="Symbol" pitchFamily="18" charset="2"/>
              </a:rPr>
              <a:t>®</a:t>
            </a:r>
            <a:r>
              <a:rPr lang="en-US" b="1" dirty="0" smtClean="0">
                <a:latin typeface="Symbol" pitchFamily="18" charset="2"/>
              </a:rPr>
              <a:t> </a:t>
            </a:r>
            <a:r>
              <a:rPr lang="en-US" dirty="0" smtClean="0"/>
              <a:t> </a:t>
            </a:r>
            <a:r>
              <a:rPr lang="en-US" b="1" dirty="0" smtClean="0"/>
              <a:t>Viscosity </a:t>
            </a:r>
            <a:r>
              <a:rPr lang="en-US" b="1" dirty="0" smtClean="0">
                <a:solidFill>
                  <a:srgbClr val="FF33CC"/>
                </a:solidFill>
                <a:latin typeface="Symbol" pitchFamily="18" charset="2"/>
              </a:rPr>
              <a:t>h</a:t>
            </a:r>
            <a:r>
              <a:rPr lang="en-US" b="1" dirty="0" smtClean="0">
                <a:solidFill>
                  <a:srgbClr val="FF33CC"/>
                </a:solidFill>
              </a:rPr>
              <a:t> </a:t>
            </a:r>
            <a:r>
              <a:rPr lang="en-US" b="1" dirty="0" smtClean="0">
                <a:solidFill>
                  <a:srgbClr val="FF33CC"/>
                </a:solidFill>
                <a:latin typeface="Symbol" pitchFamily="18" charset="2"/>
              </a:rPr>
              <a:t>»</a:t>
            </a:r>
            <a:r>
              <a:rPr lang="en-US" b="1" dirty="0" smtClean="0">
                <a:solidFill>
                  <a:srgbClr val="FF33CC"/>
                </a:solidFill>
              </a:rPr>
              <a:t> 0 </a:t>
            </a:r>
          </a:p>
          <a:p>
            <a:pPr marL="180975" lvl="1" indent="0" eaLnBrk="1" hangingPunct="1">
              <a:spcAft>
                <a:spcPts val="600"/>
              </a:spcAft>
            </a:pPr>
            <a:r>
              <a:rPr lang="en-US" dirty="0" smtClean="0"/>
              <a:t> large </a:t>
            </a:r>
            <a:r>
              <a:rPr lang="en-US" dirty="0"/>
              <a:t>interaction cross section </a:t>
            </a:r>
            <a:r>
              <a:rPr lang="en-US" b="1" dirty="0">
                <a:solidFill>
                  <a:srgbClr val="FF0000"/>
                </a:solidFill>
                <a:latin typeface="Symbol" pitchFamily="18" charset="2"/>
              </a:rPr>
              <a:t>s</a:t>
            </a:r>
            <a:r>
              <a:rPr lang="en-US" dirty="0"/>
              <a:t> in the liquid</a:t>
            </a:r>
            <a:endParaRPr lang="en-US" sz="1600" dirty="0"/>
          </a:p>
          <a:p>
            <a:pPr marL="361950" lvl="2" indent="0" eaLnBrk="1" hangingPunct="1">
              <a:spcAft>
                <a:spcPts val="600"/>
              </a:spcAft>
            </a:pPr>
            <a:r>
              <a:rPr lang="en-US" b="1" dirty="0"/>
              <a:t> </a:t>
            </a:r>
            <a:r>
              <a:rPr lang="en-US" dirty="0"/>
              <a:t>usually use Viscosity/Entropy (</a:t>
            </a:r>
            <a:r>
              <a:rPr lang="en-US" b="1" dirty="0">
                <a:solidFill>
                  <a:srgbClr val="FF00FF"/>
                </a:solidFill>
                <a:latin typeface="Symbol" pitchFamily="18" charset="2"/>
              </a:rPr>
              <a:t>h</a:t>
            </a:r>
            <a:r>
              <a:rPr lang="en-US" b="1" dirty="0">
                <a:solidFill>
                  <a:srgbClr val="FF00FF"/>
                </a:solidFill>
              </a:rPr>
              <a:t>/s</a:t>
            </a:r>
            <a:r>
              <a:rPr lang="en-US" dirty="0"/>
              <a:t> </a:t>
            </a:r>
            <a:r>
              <a:rPr lang="en-US" dirty="0" smtClean="0"/>
              <a:t>dimensionless)</a:t>
            </a:r>
            <a:endParaRPr lang="en-US" dirty="0" smtClean="0">
              <a:solidFill>
                <a:schemeClr val="hlink"/>
              </a:solidFill>
            </a:endParaRPr>
          </a:p>
          <a:p>
            <a:pPr marL="180975" lvl="1" indent="0" eaLnBrk="1" hangingPunct="1">
              <a:spcAft>
                <a:spcPts val="600"/>
              </a:spcAft>
              <a:tabLst>
                <a:tab pos="1614488" algn="l"/>
                <a:tab pos="7804150" algn="l"/>
              </a:tabLst>
            </a:pPr>
            <a:r>
              <a:rPr lang="en-US" dirty="0" smtClean="0"/>
              <a:t> QGP almost </a:t>
            </a:r>
            <a:r>
              <a:rPr lang="en-US" b="1" dirty="0" smtClean="0">
                <a:solidFill>
                  <a:schemeClr val="hlink"/>
                </a:solidFill>
              </a:rPr>
              <a:t>ideal fluid</a:t>
            </a:r>
            <a:r>
              <a:rPr lang="en-US" dirty="0" smtClean="0"/>
              <a:t>,</a:t>
            </a:r>
            <a:r>
              <a:rPr lang="en-US" b="1" dirty="0" smtClean="0">
                <a:solidFill>
                  <a:srgbClr val="FF0000"/>
                </a:solidFill>
              </a:rPr>
              <a:t> </a:t>
            </a:r>
            <a:r>
              <a:rPr lang="en-US" b="1" dirty="0" smtClean="0">
                <a:solidFill>
                  <a:srgbClr val="FF0000"/>
                </a:solidFill>
                <a:latin typeface="Symbol" pitchFamily="18" charset="2"/>
              </a:rPr>
              <a:t>h</a:t>
            </a:r>
            <a:r>
              <a:rPr lang="en-US" b="1" dirty="0" smtClean="0">
                <a:solidFill>
                  <a:srgbClr val="FF0000"/>
                </a:solidFill>
              </a:rPr>
              <a:t>/s &lt; 0.2 - 0.4</a:t>
            </a:r>
            <a:br>
              <a:rPr lang="en-US" b="1" dirty="0" smtClean="0">
                <a:solidFill>
                  <a:srgbClr val="FF0000"/>
                </a:solidFill>
              </a:rPr>
            </a:br>
            <a:endParaRPr lang="en-US" b="1" dirty="0" smtClean="0">
              <a:solidFill>
                <a:srgbClr val="FF0000"/>
              </a:solidFill>
            </a:endParaRPr>
          </a:p>
          <a:p>
            <a:pPr eaLnBrk="1" hangingPunct="1">
              <a:spcAft>
                <a:spcPts val="600"/>
              </a:spcAft>
            </a:pPr>
            <a:r>
              <a:rPr lang="en-US" dirty="0" smtClean="0"/>
              <a:t>unexpected result</a:t>
            </a:r>
          </a:p>
          <a:p>
            <a:pPr marL="180975" lvl="1" indent="0" eaLnBrk="1" hangingPunct="1">
              <a:spcAft>
                <a:spcPts val="600"/>
              </a:spcAft>
            </a:pPr>
            <a:r>
              <a:rPr lang="en-US" dirty="0" smtClean="0"/>
              <a:t> </a:t>
            </a:r>
            <a:r>
              <a:rPr lang="en-US" dirty="0" smtClean="0">
                <a:solidFill>
                  <a:schemeClr val="hlink"/>
                </a:solidFill>
              </a:rPr>
              <a:t>QGP</a:t>
            </a:r>
            <a:r>
              <a:rPr lang="en-US" dirty="0" smtClean="0"/>
              <a:t> though to behave like a </a:t>
            </a:r>
            <a:r>
              <a:rPr lang="en-US" dirty="0" smtClean="0">
                <a:solidFill>
                  <a:schemeClr val="hlink"/>
                </a:solidFill>
              </a:rPr>
              <a:t>gas </a:t>
            </a:r>
            <a:r>
              <a:rPr lang="en-US" dirty="0" smtClean="0"/>
              <a:t/>
            </a:r>
            <a:br>
              <a:rPr lang="en-US" dirty="0" smtClean="0"/>
            </a:br>
            <a:r>
              <a:rPr lang="en-US" dirty="0" smtClean="0"/>
              <a:t>(weakly interacting)</a:t>
            </a:r>
            <a:br>
              <a:rPr lang="en-US" dirty="0" smtClean="0"/>
            </a:br>
            <a:endParaRPr lang="en-US" dirty="0" smtClean="0"/>
          </a:p>
          <a:p>
            <a:pPr marL="180975" lvl="1" indent="0" eaLnBrk="1" hangingPunct="1">
              <a:spcAft>
                <a:spcPts val="600"/>
              </a:spcAft>
            </a:pPr>
            <a:r>
              <a:rPr lang="en-US" dirty="0" smtClean="0"/>
              <a:t> closest Theory prediction </a:t>
            </a:r>
            <a:r>
              <a:rPr lang="en-US" b="1" dirty="0" smtClean="0">
                <a:solidFill>
                  <a:schemeClr val="hlink"/>
                </a:solidFill>
                <a:latin typeface="Symbol" pitchFamily="18" charset="2"/>
              </a:rPr>
              <a:t>h</a:t>
            </a:r>
            <a:r>
              <a:rPr lang="en-US" b="1" dirty="0" smtClean="0">
                <a:solidFill>
                  <a:schemeClr val="hlink"/>
                </a:solidFill>
              </a:rPr>
              <a:t>/s &gt; 1/4</a:t>
            </a:r>
            <a:r>
              <a:rPr lang="en-US" b="1" dirty="0" smtClean="0">
                <a:solidFill>
                  <a:schemeClr val="hlink"/>
                </a:solidFill>
                <a:latin typeface="Symbol" pitchFamily="18" charset="2"/>
              </a:rPr>
              <a:t>p </a:t>
            </a:r>
            <a:r>
              <a:rPr lang="en-US" b="1" dirty="0" smtClean="0">
                <a:solidFill>
                  <a:schemeClr val="hlink"/>
                </a:solidFill>
              </a:rPr>
              <a:t>≈</a:t>
            </a:r>
            <a:r>
              <a:rPr lang="en-US" b="1" dirty="0" smtClean="0">
                <a:solidFill>
                  <a:schemeClr val="hlink"/>
                </a:solidFill>
                <a:latin typeface="Symbol" pitchFamily="18" charset="2"/>
              </a:rPr>
              <a:t> 0.08</a:t>
            </a:r>
          </a:p>
          <a:p>
            <a:pPr marL="361950" lvl="2" indent="0" eaLnBrk="1" hangingPunct="1">
              <a:spcAft>
                <a:spcPts val="600"/>
              </a:spcAft>
            </a:pPr>
            <a:r>
              <a:rPr lang="en-US" dirty="0" smtClean="0">
                <a:latin typeface="Symbol" pitchFamily="18" charset="2"/>
              </a:rPr>
              <a:t> </a:t>
            </a:r>
            <a:r>
              <a:rPr lang="en-US" dirty="0" err="1" smtClean="0">
                <a:solidFill>
                  <a:schemeClr val="hlink"/>
                </a:solidFill>
              </a:rPr>
              <a:t>AdS</a:t>
            </a:r>
            <a:r>
              <a:rPr lang="en-US" dirty="0" smtClean="0">
                <a:solidFill>
                  <a:schemeClr val="hlink"/>
                </a:solidFill>
              </a:rPr>
              <a:t>/CFT: </a:t>
            </a:r>
            <a:r>
              <a:rPr lang="en-US" dirty="0" smtClean="0"/>
              <a:t>('QCD analogue')</a:t>
            </a:r>
            <a:br>
              <a:rPr lang="en-US" dirty="0" smtClean="0"/>
            </a:br>
            <a:r>
              <a:rPr lang="en-US" dirty="0" smtClean="0"/>
              <a:t>(</a:t>
            </a:r>
            <a:r>
              <a:rPr lang="en-US" sz="1600" dirty="0" smtClean="0"/>
              <a:t>Conformal Field Theory in Anti-de Sitter Space)</a:t>
            </a:r>
            <a:r>
              <a:rPr lang="en-US" sz="1600" dirty="0" smtClean="0">
                <a:solidFill>
                  <a:schemeClr val="hlink"/>
                </a:solidFill>
              </a:rPr>
              <a:t/>
            </a:r>
            <a:br>
              <a:rPr lang="en-US" sz="1600" dirty="0" smtClean="0">
                <a:solidFill>
                  <a:schemeClr val="hlink"/>
                </a:solidFill>
              </a:rPr>
            </a:br>
            <a:r>
              <a:rPr lang="en-US" dirty="0" smtClean="0"/>
              <a:t/>
            </a:r>
            <a:br>
              <a:rPr lang="en-US" dirty="0" smtClean="0"/>
            </a:br>
            <a:r>
              <a:rPr lang="en-US" dirty="0" smtClean="0"/>
              <a:t>SUSY string theory in 5 dimensions !</a:t>
            </a:r>
          </a:p>
          <a:p>
            <a:pPr marL="361950" lvl="2" indent="0" eaLnBrk="1" hangingPunct="1">
              <a:spcAft>
                <a:spcPts val="600"/>
              </a:spcAft>
            </a:pPr>
            <a:r>
              <a:rPr lang="en-US" dirty="0" smtClean="0"/>
              <a:t> conjecture:</a:t>
            </a:r>
            <a:r>
              <a:rPr lang="en-US" dirty="0" smtClean="0">
                <a:latin typeface="Symbol" pitchFamily="18" charset="2"/>
              </a:rPr>
              <a:t> </a:t>
            </a:r>
            <a:r>
              <a:rPr lang="en-US" dirty="0" smtClean="0">
                <a:solidFill>
                  <a:srgbClr val="FF00FF"/>
                </a:solidFill>
                <a:latin typeface="Symbol" pitchFamily="18" charset="2"/>
              </a:rPr>
              <a:t>h</a:t>
            </a:r>
            <a:r>
              <a:rPr lang="en-US" dirty="0" smtClean="0">
                <a:solidFill>
                  <a:srgbClr val="FF00FF"/>
                </a:solidFill>
              </a:rPr>
              <a:t>/s = 1/4</a:t>
            </a:r>
            <a:r>
              <a:rPr lang="en-US" dirty="0" smtClean="0">
                <a:solidFill>
                  <a:srgbClr val="FF00FF"/>
                </a:solidFill>
                <a:latin typeface="Symbol" pitchFamily="18" charset="2"/>
              </a:rPr>
              <a:t>p</a:t>
            </a:r>
            <a:r>
              <a:rPr lang="en-US" dirty="0" smtClean="0"/>
              <a:t/>
            </a:r>
            <a:br>
              <a:rPr lang="en-US" dirty="0" smtClean="0"/>
            </a:br>
            <a:r>
              <a:rPr lang="en-US" dirty="0" smtClean="0"/>
              <a:t>is lower</a:t>
            </a:r>
            <a:r>
              <a:rPr lang="en-US" dirty="0" smtClean="0">
                <a:solidFill>
                  <a:srgbClr val="FF00FF"/>
                </a:solidFill>
              </a:rPr>
              <a:t> quantum limit</a:t>
            </a:r>
            <a:r>
              <a:rPr lang="en-US" dirty="0" smtClean="0"/>
              <a:t> for viscosity</a:t>
            </a:r>
            <a:br>
              <a:rPr lang="en-US" dirty="0" smtClean="0"/>
            </a:br>
            <a:r>
              <a:rPr lang="en-US" dirty="0" err="1" smtClean="0"/>
              <a:t>mfp</a:t>
            </a:r>
            <a:r>
              <a:rPr lang="en-US" dirty="0" smtClean="0"/>
              <a:t> </a:t>
            </a:r>
            <a:r>
              <a:rPr lang="en-US" dirty="0" smtClean="0">
                <a:latin typeface="Symbol" pitchFamily="18" charset="2"/>
              </a:rPr>
              <a:t>l</a:t>
            </a:r>
            <a:r>
              <a:rPr lang="en-US" dirty="0" smtClean="0"/>
              <a:t> ~ 1/</a:t>
            </a:r>
            <a:r>
              <a:rPr lang="en-US" dirty="0" smtClean="0">
                <a:latin typeface="Symbol" pitchFamily="18" charset="2"/>
              </a:rPr>
              <a:t>s</a:t>
            </a:r>
            <a:r>
              <a:rPr lang="en-US" dirty="0" smtClean="0"/>
              <a:t> = Compton wavelength of particles</a:t>
            </a:r>
          </a:p>
        </p:txBody>
      </p:sp>
      <p:pic>
        <p:nvPicPr>
          <p:cNvPr id="1371154" name="Picture 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4914" y="6456234"/>
            <a:ext cx="1425128" cy="40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22239" y="3795253"/>
            <a:ext cx="3121761" cy="306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9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908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908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908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908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908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908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71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4" name="Picture 4"/>
          <p:cNvPicPr>
            <a:picLocks noChangeAspect="1" noChangeArrowheads="1"/>
          </p:cNvPicPr>
          <p:nvPr/>
        </p:nvPicPr>
        <p:blipFill>
          <a:blip r:embed="rId2" cstate="screen"/>
          <a:srcRect/>
          <a:stretch>
            <a:fillRect/>
          </a:stretch>
        </p:blipFill>
        <p:spPr bwMode="auto">
          <a:xfrm>
            <a:off x="179388" y="2373630"/>
            <a:ext cx="5472112" cy="4449763"/>
          </a:xfrm>
          <a:prstGeom prst="rect">
            <a:avLst/>
          </a:prstGeom>
          <a:noFill/>
          <a:ln w="9525">
            <a:noFill/>
            <a:miter lim="800000"/>
            <a:headEnd/>
            <a:tailEnd/>
          </a:ln>
          <a:effectLst/>
        </p:spPr>
      </p:pic>
      <p:sp>
        <p:nvSpPr>
          <p:cNvPr id="885778" name="Text Box 18"/>
          <p:cNvSpPr txBox="1">
            <a:spLocks noChangeArrowheads="1"/>
          </p:cNvSpPr>
          <p:nvPr/>
        </p:nvSpPr>
        <p:spPr bwMode="auto">
          <a:xfrm>
            <a:off x="1874838" y="6315393"/>
            <a:ext cx="1790555" cy="425374"/>
          </a:xfrm>
          <a:prstGeom prst="rect">
            <a:avLst/>
          </a:prstGeom>
          <a:noFill/>
          <a:ln w="9525" algn="ctr">
            <a:noFill/>
            <a:miter lim="800000"/>
            <a:headEnd/>
            <a:tailEnd/>
          </a:ln>
          <a:effectLst/>
        </p:spPr>
        <p:txBody>
          <a:bodyPr wrap="none" lIns="92075" tIns="46038" rIns="92075" bIns="46038">
            <a:spAutoFit/>
          </a:bodyPr>
          <a:lstStyle/>
          <a:p>
            <a:pPr algn="l"/>
            <a:r>
              <a:rPr lang="en-US" sz="2400" b="1" dirty="0">
                <a:solidFill>
                  <a:schemeClr val="tx1"/>
                </a:solidFill>
              </a:rPr>
              <a:t>Multiplicity</a:t>
            </a:r>
          </a:p>
        </p:txBody>
      </p:sp>
      <p:sp>
        <p:nvSpPr>
          <p:cNvPr id="17" name="Date Placeholder 3"/>
          <p:cNvSpPr>
            <a:spLocks noGrp="1"/>
          </p:cNvSpPr>
          <p:nvPr>
            <p:ph type="dt" sz="half" idx="10"/>
          </p:nvPr>
        </p:nvSpPr>
        <p:spPr/>
        <p:txBody>
          <a:bodyPr/>
          <a:lstStyle/>
          <a:p>
            <a:r>
              <a:rPr lang="en-US" smtClean="0"/>
              <a:t>December 2012 Bad Honnef J. Schukraft</a:t>
            </a:r>
            <a:endParaRPr lang="en-US"/>
          </a:p>
        </p:txBody>
      </p:sp>
      <p:sp>
        <p:nvSpPr>
          <p:cNvPr id="18" name="Slide Number Placeholder 4"/>
          <p:cNvSpPr>
            <a:spLocks noGrp="1"/>
          </p:cNvSpPr>
          <p:nvPr>
            <p:ph type="sldNum" sz="quarter" idx="11"/>
          </p:nvPr>
        </p:nvSpPr>
        <p:spPr/>
        <p:txBody>
          <a:bodyPr/>
          <a:lstStyle/>
          <a:p>
            <a:pPr>
              <a:defRPr/>
            </a:pPr>
            <a:fld id="{EC88D916-E051-4CF8-B2EF-81A285BEE370}" type="slidenum">
              <a:rPr lang="en-US"/>
              <a:pPr>
                <a:defRPr/>
              </a:pPr>
              <a:t>32</a:t>
            </a:fld>
            <a:endParaRPr lang="en-US"/>
          </a:p>
        </p:txBody>
      </p:sp>
      <p:sp>
        <p:nvSpPr>
          <p:cNvPr id="885762" name="Rectangle 2"/>
          <p:cNvSpPr>
            <a:spLocks noGrp="1" noChangeArrowheads="1"/>
          </p:cNvSpPr>
          <p:nvPr>
            <p:ph type="title"/>
          </p:nvPr>
        </p:nvSpPr>
        <p:spPr>
          <a:xfrm>
            <a:off x="2387972" y="46320"/>
            <a:ext cx="4520469" cy="591573"/>
          </a:xfrm>
          <a:noFill/>
          <a:ln/>
        </p:spPr>
        <p:txBody>
          <a:bodyPr/>
          <a:lstStyle/>
          <a:p>
            <a:r>
              <a:rPr lang="en-US" dirty="0" smtClean="0"/>
              <a:t>Predictions for LHC</a:t>
            </a:r>
            <a:endParaRPr lang="en-US" dirty="0"/>
          </a:p>
        </p:txBody>
      </p:sp>
      <p:grpSp>
        <p:nvGrpSpPr>
          <p:cNvPr id="2" name="Group 6"/>
          <p:cNvGrpSpPr>
            <a:grpSpLocks/>
          </p:cNvGrpSpPr>
          <p:nvPr/>
        </p:nvGrpSpPr>
        <p:grpSpPr bwMode="auto">
          <a:xfrm>
            <a:off x="1797050" y="1005205"/>
            <a:ext cx="7227888" cy="4067175"/>
            <a:chOff x="1132" y="482"/>
            <a:chExt cx="4553" cy="2562"/>
          </a:xfrm>
        </p:grpSpPr>
        <p:grpSp>
          <p:nvGrpSpPr>
            <p:cNvPr id="3" name="Group 7"/>
            <p:cNvGrpSpPr>
              <a:grpSpLocks/>
            </p:cNvGrpSpPr>
            <p:nvPr/>
          </p:nvGrpSpPr>
          <p:grpSpPr bwMode="auto">
            <a:xfrm>
              <a:off x="1132" y="482"/>
              <a:ext cx="4553" cy="2562"/>
              <a:chOff x="1132" y="482"/>
              <a:chExt cx="4553" cy="2562"/>
            </a:xfrm>
          </p:grpSpPr>
          <p:sp>
            <p:nvSpPr>
              <p:cNvPr id="885768" name="AutoShape 8"/>
              <p:cNvSpPr>
                <a:spLocks noChangeArrowheads="1"/>
              </p:cNvSpPr>
              <p:nvPr/>
            </p:nvSpPr>
            <p:spPr bwMode="auto">
              <a:xfrm>
                <a:off x="5420" y="482"/>
                <a:ext cx="265" cy="254"/>
              </a:xfrm>
              <a:prstGeom prst="plus">
                <a:avLst>
                  <a:gd name="adj" fmla="val 25000"/>
                </a:avLst>
              </a:prstGeom>
              <a:solidFill>
                <a:schemeClr val="hlink"/>
              </a:solidFill>
              <a:ln w="9525" algn="ctr">
                <a:solidFill>
                  <a:schemeClr val="tx1"/>
                </a:solidFill>
                <a:miter lim="800000"/>
                <a:headEnd/>
                <a:tailEnd/>
              </a:ln>
              <a:effectLst/>
            </p:spPr>
            <p:txBody>
              <a:bodyPr wrap="none" lIns="92075" tIns="46038" rIns="92075" bIns="46038" anchor="ctr">
                <a:spAutoFit/>
              </a:bodyPr>
              <a:lstStyle/>
              <a:p>
                <a:endParaRPr lang="en-US"/>
              </a:p>
            </p:txBody>
          </p:sp>
          <p:sp>
            <p:nvSpPr>
              <p:cNvPr id="885769" name="Line 9"/>
              <p:cNvSpPr>
                <a:spLocks noChangeShapeType="1"/>
              </p:cNvSpPr>
              <p:nvPr/>
            </p:nvSpPr>
            <p:spPr bwMode="auto">
              <a:xfrm flipV="1">
                <a:off x="1132" y="618"/>
                <a:ext cx="4424" cy="2426"/>
              </a:xfrm>
              <a:prstGeom prst="line">
                <a:avLst/>
              </a:prstGeom>
              <a:noFill/>
              <a:ln w="38100">
                <a:solidFill>
                  <a:schemeClr val="tx1"/>
                </a:solidFill>
                <a:round/>
                <a:headEnd/>
                <a:tailEnd type="triangle" w="lg" len="lg"/>
              </a:ln>
              <a:effectLst/>
            </p:spPr>
            <p:txBody>
              <a:bodyPr lIns="92075" tIns="46038" rIns="92075" bIns="46038">
                <a:spAutoFit/>
              </a:bodyPr>
              <a:lstStyle/>
              <a:p>
                <a:endParaRPr lang="en-US"/>
              </a:p>
            </p:txBody>
          </p:sp>
        </p:grpSp>
        <p:sp>
          <p:nvSpPr>
            <p:cNvPr id="885770" name="Text Box 10"/>
            <p:cNvSpPr txBox="1">
              <a:spLocks noChangeArrowheads="1"/>
            </p:cNvSpPr>
            <p:nvPr/>
          </p:nvSpPr>
          <p:spPr bwMode="auto">
            <a:xfrm>
              <a:off x="5117" y="898"/>
              <a:ext cx="532" cy="239"/>
            </a:xfrm>
            <a:prstGeom prst="rect">
              <a:avLst/>
            </a:prstGeom>
            <a:solidFill>
              <a:srgbClr val="FFFF99"/>
            </a:solidFill>
            <a:ln w="12700">
              <a:solidFill>
                <a:schemeClr val="tx1"/>
              </a:solidFill>
              <a:miter lim="800000"/>
              <a:headEnd/>
              <a:tailEnd/>
            </a:ln>
            <a:effectLst/>
          </p:spPr>
          <p:txBody>
            <a:bodyPr wrap="none">
              <a:spAutoFit/>
            </a:bodyPr>
            <a:lstStyle/>
            <a:p>
              <a:pPr eaLnBrk="1" hangingPunct="1">
                <a:lnSpc>
                  <a:spcPct val="100000"/>
                </a:lnSpc>
                <a:spcBef>
                  <a:spcPct val="0"/>
                </a:spcBef>
                <a:buClrTx/>
                <a:buFontTx/>
                <a:buNone/>
              </a:pPr>
              <a:r>
                <a:rPr lang="en-US" sz="1800">
                  <a:solidFill>
                    <a:schemeClr val="tx1"/>
                  </a:solidFill>
                </a:rPr>
                <a:t>LHC ?</a:t>
              </a:r>
            </a:p>
          </p:txBody>
        </p:sp>
      </p:grpSp>
      <p:sp>
        <p:nvSpPr>
          <p:cNvPr id="885772" name="AutoShape 12"/>
          <p:cNvSpPr>
            <a:spLocks noChangeArrowheads="1"/>
          </p:cNvSpPr>
          <p:nvPr/>
        </p:nvSpPr>
        <p:spPr bwMode="auto">
          <a:xfrm rot="15547741">
            <a:off x="6033870" y="1116650"/>
            <a:ext cx="1476000" cy="4248000"/>
          </a:xfrm>
          <a:prstGeom prst="triangle">
            <a:avLst>
              <a:gd name="adj" fmla="val 50000"/>
            </a:avLst>
          </a:prstGeom>
          <a:solidFill>
            <a:srgbClr val="66FF33"/>
          </a:solidFill>
          <a:ln w="9525" algn="ctr">
            <a:solidFill>
              <a:srgbClr val="66FF33"/>
            </a:solidFill>
            <a:miter lim="800000"/>
            <a:headEnd/>
            <a:tailEnd/>
          </a:ln>
          <a:effectLst/>
        </p:spPr>
        <p:txBody>
          <a:bodyPr vert="eaVert" wrap="square" lIns="92075" tIns="46038" rIns="92075" bIns="46038" anchor="ctr">
            <a:spAutoFit/>
          </a:bodyPr>
          <a:lstStyle/>
          <a:p>
            <a:endParaRPr lang="en-GB"/>
          </a:p>
        </p:txBody>
      </p:sp>
      <p:sp>
        <p:nvSpPr>
          <p:cNvPr id="885774" name="Oval 14"/>
          <p:cNvSpPr>
            <a:spLocks noChangeArrowheads="1"/>
          </p:cNvSpPr>
          <p:nvPr/>
        </p:nvSpPr>
        <p:spPr bwMode="auto">
          <a:xfrm>
            <a:off x="4167188" y="2963863"/>
            <a:ext cx="671512" cy="684212"/>
          </a:xfrm>
          <a:prstGeom prst="ellipse">
            <a:avLst/>
          </a:prstGeom>
          <a:solidFill>
            <a:srgbClr val="FFFF00">
              <a:alpha val="22000"/>
            </a:srgbClr>
          </a:solidFill>
          <a:ln w="9525" algn="ctr">
            <a:solidFill>
              <a:schemeClr val="tx1"/>
            </a:solidFill>
            <a:round/>
            <a:headEnd/>
            <a:tailEnd/>
          </a:ln>
          <a:effectLst/>
        </p:spPr>
        <p:txBody>
          <a:bodyPr lIns="92075" tIns="46038" rIns="92075" bIns="46038" anchor="ctr">
            <a:spAutoFit/>
          </a:bodyPr>
          <a:lstStyle/>
          <a:p>
            <a:endParaRPr lang="en-US"/>
          </a:p>
        </p:txBody>
      </p:sp>
      <p:sp>
        <p:nvSpPr>
          <p:cNvPr id="885763" name="Rectangle 3"/>
          <p:cNvSpPr>
            <a:spLocks noGrp="1" noChangeArrowheads="1"/>
          </p:cNvSpPr>
          <p:nvPr>
            <p:ph type="body" idx="1"/>
          </p:nvPr>
        </p:nvSpPr>
        <p:spPr>
          <a:xfrm>
            <a:off x="0" y="692150"/>
            <a:ext cx="9144000" cy="1902460"/>
          </a:xfrm>
        </p:spPr>
        <p:txBody>
          <a:bodyPr/>
          <a:lstStyle/>
          <a:p>
            <a:r>
              <a:rPr lang="en-US" dirty="0" smtClean="0"/>
              <a:t> </a:t>
            </a:r>
            <a:r>
              <a:rPr lang="en-US" dirty="0"/>
              <a:t>LHC prediction: </a:t>
            </a:r>
            <a:r>
              <a:rPr lang="en-US" dirty="0">
                <a:solidFill>
                  <a:srgbClr val="FF00FF"/>
                </a:solidFill>
              </a:rPr>
              <a:t>modest rise </a:t>
            </a:r>
            <a:r>
              <a:rPr lang="en-US" b="1" dirty="0" smtClean="0">
                <a:solidFill>
                  <a:srgbClr val="FF0000"/>
                </a:solidFill>
              </a:rPr>
              <a:t>0-30%</a:t>
            </a:r>
            <a:r>
              <a:rPr lang="en-US" dirty="0" smtClean="0"/>
              <a:t> </a:t>
            </a:r>
          </a:p>
          <a:p>
            <a:pPr lvl="1"/>
            <a:r>
              <a:rPr lang="en-US" dirty="0" smtClean="0"/>
              <a:t>(Depending </a:t>
            </a:r>
            <a:r>
              <a:rPr lang="en-US" dirty="0"/>
              <a:t>on </a:t>
            </a:r>
            <a:r>
              <a:rPr lang="en-US" dirty="0" err="1"/>
              <a:t>EoS</a:t>
            </a:r>
            <a:r>
              <a:rPr lang="en-US" dirty="0"/>
              <a:t>, viscosity, </a:t>
            </a:r>
            <a:r>
              <a:rPr lang="en-US" dirty="0" err="1" smtClean="0"/>
              <a:t>dN</a:t>
            </a:r>
            <a:r>
              <a:rPr lang="en-US" baseline="-25000" dirty="0" err="1" smtClean="0"/>
              <a:t>ch</a:t>
            </a:r>
            <a:r>
              <a:rPr lang="en-US" dirty="0" smtClean="0"/>
              <a:t>/d</a:t>
            </a:r>
            <a:r>
              <a:rPr lang="en-US" dirty="0" smtClean="0">
                <a:latin typeface="Symbol" pitchFamily="18" charset="2"/>
              </a:rPr>
              <a:t>h</a:t>
            </a:r>
            <a:r>
              <a:rPr lang="en-US" dirty="0">
                <a:latin typeface="Symbol" pitchFamily="18" charset="2"/>
              </a:rPr>
              <a:t>, </a:t>
            </a:r>
            <a:r>
              <a:rPr lang="en-US" dirty="0" smtClean="0">
                <a:latin typeface="Symbol" pitchFamily="18" charset="2"/>
              </a:rPr>
              <a:t>..</a:t>
            </a:r>
            <a:r>
              <a:rPr lang="en-US" dirty="0" smtClean="0"/>
              <a:t>)</a:t>
            </a:r>
          </a:p>
          <a:p>
            <a:r>
              <a:rPr lang="en-US" dirty="0" smtClean="0"/>
              <a:t> Hydro seems to work very well for first time at RHIC</a:t>
            </a:r>
          </a:p>
          <a:p>
            <a:pPr lvl="1"/>
            <a:r>
              <a:rPr lang="en-US" dirty="0" smtClean="0"/>
              <a:t> experimental trend &amp; scaling predicts </a:t>
            </a:r>
            <a:r>
              <a:rPr lang="en-US" dirty="0" smtClean="0">
                <a:solidFill>
                  <a:srgbClr val="FF00FF"/>
                </a:solidFill>
              </a:rPr>
              <a:t>larger increase</a:t>
            </a:r>
            <a:r>
              <a:rPr lang="en-US" dirty="0" smtClean="0"/>
              <a:t> of flow</a:t>
            </a:r>
          </a:p>
          <a:p>
            <a:pPr lvl="2"/>
            <a:r>
              <a:rPr lang="en-US" dirty="0" smtClean="0"/>
              <a:t>(‘</a:t>
            </a:r>
            <a:r>
              <a:rPr lang="en-US" dirty="0"/>
              <a:t>RHIC = Hydro is just a chance coincidence’)</a:t>
            </a:r>
          </a:p>
        </p:txBody>
      </p:sp>
      <p:sp>
        <p:nvSpPr>
          <p:cNvPr id="885779" name="Text Box 19"/>
          <p:cNvSpPr txBox="1">
            <a:spLocks noChangeArrowheads="1"/>
          </p:cNvSpPr>
          <p:nvPr/>
        </p:nvSpPr>
        <p:spPr bwMode="auto">
          <a:xfrm rot="16200000">
            <a:off x="-765014" y="4283907"/>
            <a:ext cx="2133597" cy="425374"/>
          </a:xfrm>
          <a:prstGeom prst="rect">
            <a:avLst/>
          </a:prstGeom>
          <a:noFill/>
          <a:ln w="9525" algn="ctr">
            <a:noFill/>
            <a:miter lim="800000"/>
            <a:headEnd/>
            <a:tailEnd/>
          </a:ln>
          <a:effectLst/>
        </p:spPr>
        <p:txBody>
          <a:bodyPr wrap="none" lIns="92075" tIns="46038" rIns="92075" bIns="46038">
            <a:spAutoFit/>
          </a:bodyPr>
          <a:lstStyle/>
          <a:p>
            <a:pPr algn="l"/>
            <a:r>
              <a:rPr lang="en-US" sz="2400" b="1" dirty="0">
                <a:solidFill>
                  <a:schemeClr val="tx1"/>
                </a:solidFill>
              </a:rPr>
              <a:t>(scaled) Flow</a:t>
            </a:r>
          </a:p>
        </p:txBody>
      </p:sp>
      <p:sp>
        <p:nvSpPr>
          <p:cNvPr id="19" name="Text Box 16"/>
          <p:cNvSpPr txBox="1">
            <a:spLocks noChangeArrowheads="1"/>
          </p:cNvSpPr>
          <p:nvPr/>
        </p:nvSpPr>
        <p:spPr bwMode="auto">
          <a:xfrm>
            <a:off x="5785063" y="5495428"/>
            <a:ext cx="2512775" cy="840872"/>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dirty="0" smtClean="0"/>
              <a:t>one of the most anticipated results from LHC</a:t>
            </a:r>
            <a:endParaRPr lang="en-US" sz="1800" b="1" dirty="0"/>
          </a:p>
        </p:txBody>
      </p:sp>
      <p:sp>
        <p:nvSpPr>
          <p:cNvPr id="27" name="TextBox 26"/>
          <p:cNvSpPr txBox="1"/>
          <p:nvPr/>
        </p:nvSpPr>
        <p:spPr>
          <a:xfrm>
            <a:off x="1001336" y="4510216"/>
            <a:ext cx="628698" cy="313932"/>
          </a:xfrm>
          <a:prstGeom prst="rect">
            <a:avLst/>
          </a:prstGeom>
          <a:noFill/>
        </p:spPr>
        <p:txBody>
          <a:bodyPr wrap="none" rtlCol="0">
            <a:spAutoFit/>
          </a:bodyPr>
          <a:lstStyle/>
          <a:p>
            <a:r>
              <a:rPr lang="en-US" sz="1600" b="1" dirty="0" smtClean="0">
                <a:solidFill>
                  <a:srgbClr val="FF0000"/>
                </a:solidFill>
              </a:rPr>
              <a:t>AGS</a:t>
            </a:r>
            <a:endParaRPr lang="en-US" sz="1600" b="1" dirty="0">
              <a:solidFill>
                <a:srgbClr val="FF0000"/>
              </a:solidFill>
            </a:endParaRPr>
          </a:p>
        </p:txBody>
      </p:sp>
      <p:sp>
        <p:nvSpPr>
          <p:cNvPr id="28" name="TextBox 27"/>
          <p:cNvSpPr txBox="1"/>
          <p:nvPr/>
        </p:nvSpPr>
        <p:spPr>
          <a:xfrm>
            <a:off x="1999271" y="3624648"/>
            <a:ext cx="593432" cy="313932"/>
          </a:xfrm>
          <a:prstGeom prst="rect">
            <a:avLst/>
          </a:prstGeom>
          <a:noFill/>
        </p:spPr>
        <p:txBody>
          <a:bodyPr wrap="none" rtlCol="0">
            <a:spAutoFit/>
          </a:bodyPr>
          <a:lstStyle/>
          <a:p>
            <a:r>
              <a:rPr lang="en-US" sz="1600" b="1" dirty="0" smtClean="0">
                <a:solidFill>
                  <a:schemeClr val="tx1"/>
                </a:solidFill>
              </a:rPr>
              <a:t>SPS</a:t>
            </a:r>
            <a:endParaRPr lang="en-US" sz="1600" b="1" dirty="0">
              <a:solidFill>
                <a:schemeClr val="tx1"/>
              </a:solidFill>
            </a:endParaRPr>
          </a:p>
        </p:txBody>
      </p:sp>
      <p:sp>
        <p:nvSpPr>
          <p:cNvPr id="29" name="TextBox 28"/>
          <p:cNvSpPr txBox="1"/>
          <p:nvPr/>
        </p:nvSpPr>
        <p:spPr>
          <a:xfrm>
            <a:off x="3341663" y="2739080"/>
            <a:ext cx="684803" cy="313932"/>
          </a:xfrm>
          <a:prstGeom prst="rect">
            <a:avLst/>
          </a:prstGeom>
          <a:noFill/>
        </p:spPr>
        <p:txBody>
          <a:bodyPr wrap="none" rtlCol="0">
            <a:spAutoFit/>
          </a:bodyPr>
          <a:lstStyle/>
          <a:p>
            <a:r>
              <a:rPr lang="en-US" sz="1600" b="1" dirty="0" smtClean="0">
                <a:solidFill>
                  <a:srgbClr val="FF0000"/>
                </a:solidFill>
              </a:rPr>
              <a:t>RHIC</a:t>
            </a:r>
            <a:endParaRPr lang="en-US" sz="1600" b="1" dirty="0">
              <a:solidFill>
                <a:srgbClr val="FF0000"/>
              </a:solidFill>
            </a:endParaRPr>
          </a:p>
        </p:txBody>
      </p:sp>
      <p:cxnSp>
        <p:nvCxnSpPr>
          <p:cNvPr id="31" name="Straight Arrow Connector 30"/>
          <p:cNvCxnSpPr>
            <a:stCxn id="27" idx="2"/>
          </p:cNvCxnSpPr>
          <p:nvPr/>
        </p:nvCxnSpPr>
        <p:spPr bwMode="auto">
          <a:xfrm rot="16200000" flipH="1">
            <a:off x="1123728" y="5016105"/>
            <a:ext cx="513971" cy="130056"/>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stCxn id="28" idx="2"/>
          </p:cNvCxnSpPr>
          <p:nvPr/>
        </p:nvCxnSpPr>
        <p:spPr bwMode="auto">
          <a:xfrm rot="16200000" flipH="1">
            <a:off x="2104029" y="4130537"/>
            <a:ext cx="497496" cy="113581"/>
          </a:xfrm>
          <a:prstGeom prst="straightConnector1">
            <a:avLst/>
          </a:prstGeom>
          <a:noFill/>
          <a:ln w="19050" cap="flat" cmpd="sng" algn="ctr">
            <a:solidFill>
              <a:schemeClr val="tx1"/>
            </a:solidFill>
            <a:prstDash val="solid"/>
            <a:round/>
            <a:headEnd type="none" w="med" len="med"/>
            <a:tailEnd type="arrow"/>
          </a:ln>
          <a:effectLst/>
        </p:spPr>
      </p:cxnSp>
      <p:cxnSp>
        <p:nvCxnSpPr>
          <p:cNvPr id="35" name="Straight Arrow Connector 34"/>
          <p:cNvCxnSpPr>
            <a:stCxn id="29" idx="2"/>
          </p:cNvCxnSpPr>
          <p:nvPr/>
        </p:nvCxnSpPr>
        <p:spPr bwMode="auto">
          <a:xfrm rot="16200000" flipH="1">
            <a:off x="3881344" y="2855733"/>
            <a:ext cx="221529" cy="616086"/>
          </a:xfrm>
          <a:prstGeom prst="straightConnector1">
            <a:avLst/>
          </a:prstGeom>
          <a:noFill/>
          <a:ln w="190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57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57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576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49" presetClass="entr" presetSubtype="0" decel="10000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 calcmode="lin" valueType="num">
                                      <p:cBhvr>
                                        <p:cTn id="18" dur="500" fill="hold"/>
                                        <p:tgtEl>
                                          <p:spTgt spid="19"/>
                                        </p:tgtEl>
                                        <p:attrNameLst>
                                          <p:attrName>style.rotation</p:attrName>
                                        </p:attrNameLst>
                                      </p:cBhvr>
                                      <p:tavLst>
                                        <p:tav tm="0">
                                          <p:val>
                                            <p:fltVal val="360"/>
                                          </p:val>
                                        </p:tav>
                                        <p:tav tm="100000">
                                          <p:val>
                                            <p:fltVal val="0"/>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30"/>
          <p:cNvGrpSpPr>
            <a:grpSpLocks/>
          </p:cNvGrpSpPr>
          <p:nvPr/>
        </p:nvGrpSpPr>
        <p:grpSpPr bwMode="auto">
          <a:xfrm>
            <a:off x="3700463" y="650300"/>
            <a:ext cx="5443537" cy="3079750"/>
            <a:chOff x="2331" y="453"/>
            <a:chExt cx="3429" cy="1940"/>
          </a:xfrm>
        </p:grpSpPr>
        <p:pic>
          <p:nvPicPr>
            <p:cNvPr id="42" name="Picture 13"/>
            <p:cNvPicPr>
              <a:picLocks noChangeAspect="1" noChangeArrowheads="1"/>
            </p:cNvPicPr>
            <p:nvPr/>
          </p:nvPicPr>
          <p:blipFill>
            <a:blip r:embed="rId2" cstate="print"/>
            <a:srcRect/>
            <a:stretch>
              <a:fillRect/>
            </a:stretch>
          </p:blipFill>
          <p:spPr bwMode="auto">
            <a:xfrm>
              <a:off x="2331" y="453"/>
              <a:ext cx="3429" cy="1940"/>
            </a:xfrm>
            <a:prstGeom prst="rect">
              <a:avLst/>
            </a:prstGeom>
            <a:noFill/>
            <a:ln w="9525" algn="ctr">
              <a:noFill/>
              <a:miter lim="800000"/>
              <a:headEnd/>
              <a:tailEnd/>
            </a:ln>
            <a:effectLst/>
          </p:spPr>
        </p:pic>
        <p:sp>
          <p:nvSpPr>
            <p:cNvPr id="43" name="Text Box 18"/>
            <p:cNvSpPr txBox="1">
              <a:spLocks noChangeArrowheads="1"/>
            </p:cNvSpPr>
            <p:nvPr/>
          </p:nvSpPr>
          <p:spPr bwMode="auto">
            <a:xfrm>
              <a:off x="4388" y="1756"/>
              <a:ext cx="947" cy="197"/>
            </a:xfrm>
            <a:prstGeom prst="rect">
              <a:avLst/>
            </a:prstGeom>
            <a:solidFill>
              <a:srgbClr val="FFFF99"/>
            </a:solidFill>
            <a:ln w="9525" algn="ctr">
              <a:noFill/>
              <a:miter lim="800000"/>
              <a:headEnd/>
              <a:tailEnd/>
            </a:ln>
            <a:effectLst/>
          </p:spPr>
          <p:txBody>
            <a:bodyPr wrap="none" lIns="92075" tIns="46038" rIns="92075" bIns="46038">
              <a:spAutoFit/>
            </a:bodyPr>
            <a:lstStyle/>
            <a:p>
              <a:pPr algn="l"/>
              <a:r>
                <a:rPr lang="en-US">
                  <a:solidFill>
                    <a:schemeClr val="tx1"/>
                  </a:solidFill>
                </a:rPr>
                <a:t>STAR at RHIC</a:t>
              </a:r>
            </a:p>
          </p:txBody>
        </p:sp>
        <p:sp>
          <p:nvSpPr>
            <p:cNvPr id="46" name="Line 19"/>
            <p:cNvSpPr>
              <a:spLocks noChangeShapeType="1"/>
            </p:cNvSpPr>
            <p:nvPr/>
          </p:nvSpPr>
          <p:spPr bwMode="auto">
            <a:xfrm flipH="1" flipV="1">
              <a:off x="4366" y="1399"/>
              <a:ext cx="92" cy="364"/>
            </a:xfrm>
            <a:prstGeom prst="line">
              <a:avLst/>
            </a:prstGeom>
            <a:noFill/>
            <a:ln w="9525">
              <a:solidFill>
                <a:schemeClr val="tx1"/>
              </a:solidFill>
              <a:round/>
              <a:headEnd/>
              <a:tailEnd type="triangle" w="med" len="med"/>
            </a:ln>
            <a:effectLst/>
          </p:spPr>
          <p:txBody>
            <a:bodyPr lIns="92075" tIns="46038" rIns="92075" bIns="46038">
              <a:spAutoFit/>
            </a:bodyPr>
            <a:lstStyle/>
            <a:p>
              <a:endParaRPr lang="en-US"/>
            </a:p>
          </p:txBody>
        </p:sp>
        <p:sp>
          <p:nvSpPr>
            <p:cNvPr id="48" name="Line 21"/>
            <p:cNvSpPr>
              <a:spLocks noChangeShapeType="1"/>
            </p:cNvSpPr>
            <p:nvPr/>
          </p:nvSpPr>
          <p:spPr bwMode="auto">
            <a:xfrm flipH="1" flipV="1">
              <a:off x="4438" y="1243"/>
              <a:ext cx="42" cy="577"/>
            </a:xfrm>
            <a:prstGeom prst="line">
              <a:avLst/>
            </a:prstGeom>
            <a:noFill/>
            <a:ln w="9525">
              <a:solidFill>
                <a:schemeClr val="tx1"/>
              </a:solidFill>
              <a:round/>
              <a:headEnd/>
              <a:tailEnd type="triangle" w="med" len="med"/>
            </a:ln>
            <a:effectLst/>
          </p:spPr>
          <p:txBody>
            <a:bodyPr lIns="92075" tIns="46038" rIns="92075" bIns="46038">
              <a:spAutoFit/>
            </a:bodyPr>
            <a:lstStyle/>
            <a:p>
              <a:endParaRPr lang="en-US"/>
            </a:p>
          </p:txBody>
        </p:sp>
      </p:grpSp>
      <p:grpSp>
        <p:nvGrpSpPr>
          <p:cNvPr id="57" name="Group 56"/>
          <p:cNvGrpSpPr/>
          <p:nvPr/>
        </p:nvGrpSpPr>
        <p:grpSpPr>
          <a:xfrm>
            <a:off x="4059215" y="3762375"/>
            <a:ext cx="5290525" cy="3095625"/>
            <a:chOff x="3853475" y="731792"/>
            <a:chExt cx="5290525" cy="3095625"/>
          </a:xfrm>
        </p:grpSpPr>
        <p:grpSp>
          <p:nvGrpSpPr>
            <p:cNvPr id="2" name="Group 46"/>
            <p:cNvGrpSpPr/>
            <p:nvPr/>
          </p:nvGrpSpPr>
          <p:grpSpPr>
            <a:xfrm>
              <a:off x="3887788" y="731792"/>
              <a:ext cx="5256212" cy="3095625"/>
              <a:chOff x="3887788" y="3762375"/>
              <a:chExt cx="5256212" cy="3095625"/>
            </a:xfrm>
          </p:grpSpPr>
          <p:grpSp>
            <p:nvGrpSpPr>
              <p:cNvPr id="3" name="Group 29"/>
              <p:cNvGrpSpPr>
                <a:grpSpLocks/>
              </p:cNvGrpSpPr>
              <p:nvPr/>
            </p:nvGrpSpPr>
            <p:grpSpPr bwMode="auto">
              <a:xfrm>
                <a:off x="3887788" y="3762375"/>
                <a:ext cx="5256212" cy="3095625"/>
                <a:chOff x="2449" y="2370"/>
                <a:chExt cx="3311" cy="1950"/>
              </a:xfrm>
            </p:grpSpPr>
            <p:pic>
              <p:nvPicPr>
                <p:cNvPr id="90214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6259"/>
                <a:stretch>
                  <a:fillRect/>
                </a:stretch>
              </p:blipFill>
              <p:spPr bwMode="auto">
                <a:xfrm>
                  <a:off x="2449" y="2370"/>
                  <a:ext cx="3311" cy="1950"/>
                </a:xfrm>
                <a:prstGeom prst="rect">
                  <a:avLst/>
                </a:prstGeom>
                <a:noFill/>
                <a:ln>
                  <a:noFill/>
                </a:ln>
                <a:effectLst/>
              </p:spPr>
            </p:pic>
            <p:grpSp>
              <p:nvGrpSpPr>
                <p:cNvPr id="4" name="Group 11"/>
                <p:cNvGrpSpPr>
                  <a:grpSpLocks/>
                </p:cNvGrpSpPr>
                <p:nvPr/>
              </p:nvGrpSpPr>
              <p:grpSpPr bwMode="auto">
                <a:xfrm>
                  <a:off x="4949" y="2556"/>
                  <a:ext cx="419" cy="250"/>
                  <a:chOff x="3846" y="1126"/>
                  <a:chExt cx="419" cy="250"/>
                </a:xfrm>
              </p:grpSpPr>
              <p:sp>
                <p:nvSpPr>
                  <p:cNvPr id="902150" name="Oval 6"/>
                  <p:cNvSpPr>
                    <a:spLocks noChangeArrowheads="1"/>
                  </p:cNvSpPr>
                  <p:nvPr/>
                </p:nvSpPr>
                <p:spPr bwMode="auto">
                  <a:xfrm>
                    <a:off x="3846" y="1126"/>
                    <a:ext cx="249" cy="249"/>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902151" name="Oval 7"/>
                  <p:cNvSpPr>
                    <a:spLocks noChangeArrowheads="1"/>
                  </p:cNvSpPr>
                  <p:nvPr/>
                </p:nvSpPr>
                <p:spPr bwMode="auto">
                  <a:xfrm>
                    <a:off x="4016" y="1127"/>
                    <a:ext cx="249" cy="249"/>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grpSp>
              <p:nvGrpSpPr>
                <p:cNvPr id="5" name="Group 8"/>
                <p:cNvGrpSpPr>
                  <a:grpSpLocks/>
                </p:cNvGrpSpPr>
                <p:nvPr/>
              </p:nvGrpSpPr>
              <p:grpSpPr bwMode="auto">
                <a:xfrm>
                  <a:off x="3139" y="2525"/>
                  <a:ext cx="314" cy="257"/>
                  <a:chOff x="2861" y="1544"/>
                  <a:chExt cx="314" cy="257"/>
                </a:xfrm>
              </p:grpSpPr>
              <p:sp>
                <p:nvSpPr>
                  <p:cNvPr id="902153" name="Oval 9"/>
                  <p:cNvSpPr>
                    <a:spLocks noChangeArrowheads="1"/>
                  </p:cNvSpPr>
                  <p:nvPr/>
                </p:nvSpPr>
                <p:spPr bwMode="auto">
                  <a:xfrm>
                    <a:off x="2861" y="1544"/>
                    <a:ext cx="249" cy="249"/>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902154" name="Oval 10"/>
                  <p:cNvSpPr>
                    <a:spLocks noChangeArrowheads="1"/>
                  </p:cNvSpPr>
                  <p:nvPr/>
                </p:nvSpPr>
                <p:spPr bwMode="auto">
                  <a:xfrm>
                    <a:off x="2926" y="1552"/>
                    <a:ext cx="249" cy="249"/>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sp>
              <p:nvSpPr>
                <p:cNvPr id="902160" name="Line 16"/>
                <p:cNvSpPr>
                  <a:spLocks noChangeShapeType="1"/>
                </p:cNvSpPr>
                <p:nvPr/>
              </p:nvSpPr>
              <p:spPr bwMode="auto">
                <a:xfrm flipV="1">
                  <a:off x="4324" y="2908"/>
                  <a:ext cx="0" cy="278"/>
                </a:xfrm>
                <a:prstGeom prst="line">
                  <a:avLst/>
                </a:prstGeom>
                <a:noFill/>
                <a:ln w="76200">
                  <a:solidFill>
                    <a:srgbClr val="0000FF"/>
                  </a:solidFill>
                  <a:round/>
                  <a:headEnd/>
                  <a:tailEnd type="triangle" w="med" len="med"/>
                </a:ln>
                <a:effectLst/>
              </p:spPr>
              <p:txBody>
                <a:bodyPr wrap="none" lIns="92075" tIns="46038" rIns="92075" bIns="46038">
                  <a:spAutoFit/>
                </a:bodyPr>
                <a:lstStyle/>
                <a:p>
                  <a:endParaRPr lang="en-US"/>
                </a:p>
              </p:txBody>
            </p:sp>
            <p:sp>
              <p:nvSpPr>
                <p:cNvPr id="902161" name="Text Box 17"/>
                <p:cNvSpPr txBox="1">
                  <a:spLocks noChangeArrowheads="1"/>
                </p:cNvSpPr>
                <p:nvPr/>
              </p:nvSpPr>
              <p:spPr bwMode="auto">
                <a:xfrm>
                  <a:off x="4393" y="2944"/>
                  <a:ext cx="447" cy="197"/>
                </a:xfrm>
                <a:prstGeom prst="rect">
                  <a:avLst/>
                </a:prstGeom>
                <a:noFill/>
                <a:ln w="9525" algn="ctr">
                  <a:noFill/>
                  <a:miter lim="800000"/>
                  <a:headEnd/>
                  <a:tailEnd/>
                </a:ln>
                <a:effectLst/>
              </p:spPr>
              <p:txBody>
                <a:bodyPr wrap="none" lIns="92075" tIns="46038" rIns="92075" bIns="46038">
                  <a:spAutoFit/>
                </a:bodyPr>
                <a:lstStyle/>
                <a:p>
                  <a:pPr algn="l"/>
                  <a:r>
                    <a:rPr lang="en-US"/>
                    <a:t>+30%</a:t>
                  </a:r>
                </a:p>
              </p:txBody>
            </p:sp>
            <p:sp>
              <p:nvSpPr>
                <p:cNvPr id="902166" name="Text Box 22"/>
                <p:cNvSpPr txBox="1">
                  <a:spLocks noChangeArrowheads="1"/>
                </p:cNvSpPr>
                <p:nvPr/>
              </p:nvSpPr>
              <p:spPr bwMode="auto">
                <a:xfrm>
                  <a:off x="3557" y="3520"/>
                  <a:ext cx="428" cy="197"/>
                </a:xfrm>
                <a:prstGeom prst="rect">
                  <a:avLst/>
                </a:prstGeom>
                <a:noFill/>
                <a:ln w="9525" algn="ctr">
                  <a:noFill/>
                  <a:miter lim="800000"/>
                  <a:headEnd/>
                  <a:tailEnd/>
                </a:ln>
                <a:effectLst/>
              </p:spPr>
              <p:txBody>
                <a:bodyPr wrap="none" lIns="92075" tIns="46038" rIns="92075" bIns="46038">
                  <a:spAutoFit/>
                </a:bodyPr>
                <a:lstStyle/>
                <a:p>
                  <a:pPr algn="l"/>
                  <a:r>
                    <a:rPr lang="en-US">
                      <a:solidFill>
                        <a:srgbClr val="FF99FF"/>
                      </a:solidFill>
                    </a:rPr>
                    <a:t>RHIC</a:t>
                  </a:r>
                </a:p>
              </p:txBody>
            </p:sp>
            <p:sp>
              <p:nvSpPr>
                <p:cNvPr id="902167" name="Line 23"/>
                <p:cNvSpPr>
                  <a:spLocks noChangeShapeType="1"/>
                </p:cNvSpPr>
                <p:nvPr/>
              </p:nvSpPr>
              <p:spPr bwMode="auto">
                <a:xfrm flipV="1">
                  <a:off x="3776" y="3257"/>
                  <a:ext cx="228" cy="306"/>
                </a:xfrm>
                <a:prstGeom prst="line">
                  <a:avLst/>
                </a:prstGeom>
                <a:noFill/>
                <a:ln w="19050">
                  <a:solidFill>
                    <a:srgbClr val="FF99FF"/>
                  </a:solidFill>
                  <a:round/>
                  <a:headEnd/>
                  <a:tailEnd type="triangle" w="med" len="med"/>
                </a:ln>
                <a:effectLst/>
              </p:spPr>
              <p:txBody>
                <a:bodyPr wrap="none" lIns="92075" tIns="46038" rIns="92075" bIns="46038">
                  <a:spAutoFit/>
                </a:bodyPr>
                <a:lstStyle/>
                <a:p>
                  <a:endParaRPr lang="en-US"/>
                </a:p>
              </p:txBody>
            </p:sp>
            <p:sp>
              <p:nvSpPr>
                <p:cNvPr id="902169" name="Text Box 25"/>
                <p:cNvSpPr txBox="1">
                  <a:spLocks noChangeArrowheads="1"/>
                </p:cNvSpPr>
                <p:nvPr/>
              </p:nvSpPr>
              <p:spPr bwMode="auto">
                <a:xfrm>
                  <a:off x="3693" y="2553"/>
                  <a:ext cx="485" cy="197"/>
                </a:xfrm>
                <a:prstGeom prst="rect">
                  <a:avLst/>
                </a:prstGeom>
                <a:noFill/>
                <a:ln w="9525" algn="ctr">
                  <a:noFill/>
                  <a:miter lim="800000"/>
                  <a:headEnd/>
                  <a:tailEnd/>
                </a:ln>
                <a:effectLst/>
              </p:spPr>
              <p:txBody>
                <a:bodyPr wrap="none" lIns="92075" tIns="46038" rIns="92075" bIns="46038">
                  <a:spAutoFit/>
                </a:bodyPr>
                <a:lstStyle/>
                <a:p>
                  <a:pPr algn="l"/>
                  <a:r>
                    <a:rPr lang="en-US">
                      <a:solidFill>
                        <a:schemeClr val="hlink"/>
                      </a:solidFill>
                    </a:rPr>
                    <a:t>ALICE</a:t>
                  </a:r>
                </a:p>
              </p:txBody>
            </p:sp>
            <p:sp>
              <p:nvSpPr>
                <p:cNvPr id="902170" name="Line 26"/>
                <p:cNvSpPr>
                  <a:spLocks noChangeShapeType="1"/>
                </p:cNvSpPr>
                <p:nvPr/>
              </p:nvSpPr>
              <p:spPr bwMode="auto">
                <a:xfrm>
                  <a:off x="4124" y="2688"/>
                  <a:ext cx="320" cy="135"/>
                </a:xfrm>
                <a:prstGeom prst="line">
                  <a:avLst/>
                </a:prstGeom>
                <a:noFill/>
                <a:ln w="9525">
                  <a:solidFill>
                    <a:schemeClr val="hlink"/>
                  </a:solidFill>
                  <a:round/>
                  <a:headEnd/>
                  <a:tailEnd type="triangle" w="med" len="med"/>
                </a:ln>
                <a:effectLst/>
              </p:spPr>
              <p:txBody>
                <a:bodyPr lIns="92075" tIns="46038" rIns="92075" bIns="46038">
                  <a:spAutoFit/>
                </a:bodyPr>
                <a:lstStyle/>
                <a:p>
                  <a:endParaRPr lang="en-US"/>
                </a:p>
              </p:txBody>
            </p:sp>
            <p:sp>
              <p:nvSpPr>
                <p:cNvPr id="902171" name="AutoShape 27"/>
                <p:cNvSpPr>
                  <a:spLocks/>
                </p:cNvSpPr>
                <p:nvPr/>
              </p:nvSpPr>
              <p:spPr bwMode="auto">
                <a:xfrm>
                  <a:off x="4644" y="3463"/>
                  <a:ext cx="177" cy="356"/>
                </a:xfrm>
                <a:prstGeom prst="rightBrace">
                  <a:avLst>
                    <a:gd name="adj1" fmla="val 16761"/>
                    <a:gd name="adj2" fmla="val 50000"/>
                  </a:avLst>
                </a:prstGeom>
                <a:noFill/>
                <a:ln w="9525">
                  <a:solidFill>
                    <a:schemeClr val="hlink"/>
                  </a:solidFill>
                  <a:round/>
                  <a:headEnd/>
                  <a:tailEnd/>
                </a:ln>
                <a:effectLst/>
              </p:spPr>
              <p:txBody>
                <a:bodyPr wrap="none" lIns="92075" tIns="46038" rIns="92075" bIns="46038" anchor="ctr">
                  <a:spAutoFit/>
                </a:bodyPr>
                <a:lstStyle/>
                <a:p>
                  <a:endParaRPr lang="en-US"/>
                </a:p>
              </p:txBody>
            </p:sp>
            <p:sp>
              <p:nvSpPr>
                <p:cNvPr id="902172" name="Text Box 28"/>
                <p:cNvSpPr txBox="1">
                  <a:spLocks noChangeArrowheads="1"/>
                </p:cNvSpPr>
                <p:nvPr/>
              </p:nvSpPr>
              <p:spPr bwMode="auto">
                <a:xfrm>
                  <a:off x="4832" y="3563"/>
                  <a:ext cx="393" cy="162"/>
                </a:xfrm>
                <a:prstGeom prst="rect">
                  <a:avLst/>
                </a:prstGeom>
                <a:noFill/>
                <a:ln w="9525" algn="ctr">
                  <a:noFill/>
                  <a:miter lim="800000"/>
                  <a:headEnd/>
                  <a:tailEnd/>
                </a:ln>
                <a:effectLst/>
              </p:spPr>
              <p:txBody>
                <a:bodyPr wrap="none" lIns="92075" tIns="46038" rIns="92075" bIns="46038">
                  <a:spAutoFit/>
                </a:bodyPr>
                <a:lstStyle/>
                <a:p>
                  <a:pPr algn="l"/>
                  <a:r>
                    <a:rPr lang="en-US" sz="1200">
                      <a:solidFill>
                        <a:schemeClr val="hlink"/>
                      </a:solidFill>
                    </a:rPr>
                    <a:t>ALICE</a:t>
                  </a:r>
                </a:p>
              </p:txBody>
            </p:sp>
          </p:grpSp>
          <p:grpSp>
            <p:nvGrpSpPr>
              <p:cNvPr id="6" name="Group 28"/>
              <p:cNvGrpSpPr/>
              <p:nvPr/>
            </p:nvGrpSpPr>
            <p:grpSpPr>
              <a:xfrm>
                <a:off x="4983163" y="4008438"/>
                <a:ext cx="498476" cy="407988"/>
                <a:chOff x="4983163" y="4008438"/>
                <a:chExt cx="498476" cy="407988"/>
              </a:xfrm>
            </p:grpSpPr>
            <p:sp>
              <p:nvSpPr>
                <p:cNvPr id="30" name="Oval 9"/>
                <p:cNvSpPr>
                  <a:spLocks noChangeArrowheads="1"/>
                </p:cNvSpPr>
                <p:nvPr/>
              </p:nvSpPr>
              <p:spPr bwMode="auto">
                <a:xfrm>
                  <a:off x="4983163" y="4008438"/>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31" name="Oval 10"/>
                <p:cNvSpPr>
                  <a:spLocks noChangeArrowheads="1"/>
                </p:cNvSpPr>
                <p:nvPr/>
              </p:nvSpPr>
              <p:spPr bwMode="auto">
                <a:xfrm>
                  <a:off x="5086351" y="402113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grpSp>
            <p:nvGrpSpPr>
              <p:cNvPr id="7" name="Group 31"/>
              <p:cNvGrpSpPr/>
              <p:nvPr/>
            </p:nvGrpSpPr>
            <p:grpSpPr>
              <a:xfrm>
                <a:off x="7856538" y="4057650"/>
                <a:ext cx="665162" cy="396876"/>
                <a:chOff x="7856538" y="4057650"/>
                <a:chExt cx="665162" cy="396876"/>
              </a:xfrm>
            </p:grpSpPr>
            <p:sp>
              <p:nvSpPr>
                <p:cNvPr id="33" name="Oval 6"/>
                <p:cNvSpPr>
                  <a:spLocks noChangeArrowheads="1"/>
                </p:cNvSpPr>
                <p:nvPr/>
              </p:nvSpPr>
              <p:spPr bwMode="auto">
                <a:xfrm>
                  <a:off x="7856538" y="4057650"/>
                  <a:ext cx="395287"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34" name="Oval 7"/>
                <p:cNvSpPr>
                  <a:spLocks noChangeArrowheads="1"/>
                </p:cNvSpPr>
                <p:nvPr/>
              </p:nvSpPr>
              <p:spPr bwMode="auto">
                <a:xfrm>
                  <a:off x="8126413" y="4059238"/>
                  <a:ext cx="395287"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grpSp>
        <p:sp>
          <p:nvSpPr>
            <p:cNvPr id="56" name="TextBox 55"/>
            <p:cNvSpPr txBox="1"/>
            <p:nvPr/>
          </p:nvSpPr>
          <p:spPr>
            <a:xfrm rot="16200000">
              <a:off x="3059924" y="1894115"/>
              <a:ext cx="1928733" cy="341632"/>
            </a:xfrm>
            <a:prstGeom prst="rect">
              <a:avLst/>
            </a:prstGeom>
            <a:noFill/>
          </p:spPr>
          <p:txBody>
            <a:bodyPr wrap="none" rtlCol="0">
              <a:spAutoFit/>
            </a:bodyPr>
            <a:lstStyle/>
            <a:p>
              <a:r>
                <a:rPr lang="en-US" b="1" dirty="0" smtClean="0">
                  <a:solidFill>
                    <a:schemeClr val="tx1"/>
                  </a:solidFill>
                </a:rPr>
                <a:t>Flow coefficient</a:t>
              </a:r>
              <a:endParaRPr lang="en-US" b="1" dirty="0">
                <a:solidFill>
                  <a:schemeClr val="tx1"/>
                </a:solidFill>
              </a:endParaRPr>
            </a:p>
          </p:txBody>
        </p:sp>
      </p:grpSp>
      <p:pic>
        <p:nvPicPr>
          <p:cNvPr id="13619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8205" y="3731570"/>
            <a:ext cx="5222372" cy="313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Date Placeholder 3"/>
          <p:cNvSpPr>
            <a:spLocks noGrp="1"/>
          </p:cNvSpPr>
          <p:nvPr>
            <p:ph type="dt" sz="half" idx="10"/>
          </p:nvPr>
        </p:nvSpPr>
        <p:spPr/>
        <p:txBody>
          <a:bodyPr/>
          <a:lstStyle/>
          <a:p>
            <a:r>
              <a:rPr lang="en-US" smtClean="0"/>
              <a:t>December 2012 Bad Honnef J. Schukraft</a:t>
            </a:r>
            <a:endParaRPr lang="en-US"/>
          </a:p>
        </p:txBody>
      </p:sp>
      <p:sp>
        <p:nvSpPr>
          <p:cNvPr id="27" name="Slide Number Placeholder 4"/>
          <p:cNvSpPr>
            <a:spLocks noGrp="1"/>
          </p:cNvSpPr>
          <p:nvPr>
            <p:ph type="sldNum" sz="quarter" idx="11"/>
          </p:nvPr>
        </p:nvSpPr>
        <p:spPr/>
        <p:txBody>
          <a:bodyPr/>
          <a:lstStyle/>
          <a:p>
            <a:pPr>
              <a:defRPr/>
            </a:pPr>
            <a:fld id="{31376EE4-E8E8-4889-8F6B-A8334C09AAC9}" type="slidenum">
              <a:rPr lang="en-US"/>
              <a:pPr>
                <a:defRPr/>
              </a:pPr>
              <a:t>33</a:t>
            </a:fld>
            <a:endParaRPr lang="en-US"/>
          </a:p>
        </p:txBody>
      </p:sp>
      <p:sp>
        <p:nvSpPr>
          <p:cNvPr id="902146" name="Rectangle 2"/>
          <p:cNvSpPr>
            <a:spLocks noGrp="1" noChangeArrowheads="1"/>
          </p:cNvSpPr>
          <p:nvPr>
            <p:ph type="title"/>
          </p:nvPr>
        </p:nvSpPr>
        <p:spPr>
          <a:xfrm>
            <a:off x="764124" y="73227"/>
            <a:ext cx="7768153" cy="536173"/>
          </a:xfrm>
          <a:noFill/>
          <a:ln/>
        </p:spPr>
        <p:txBody>
          <a:bodyPr/>
          <a:lstStyle/>
          <a:p>
            <a:r>
              <a:rPr lang="en-US" sz="3200" dirty="0"/>
              <a:t>First Elliptic Flow Measurement at LHC</a:t>
            </a:r>
          </a:p>
        </p:txBody>
      </p:sp>
      <p:sp>
        <p:nvSpPr>
          <p:cNvPr id="902159" name="Rectangle 15"/>
          <p:cNvSpPr>
            <a:spLocks noGrp="1" noChangeArrowheads="1"/>
          </p:cNvSpPr>
          <p:nvPr>
            <p:ph type="body" idx="1"/>
          </p:nvPr>
        </p:nvSpPr>
        <p:spPr>
          <a:xfrm>
            <a:off x="0" y="692150"/>
            <a:ext cx="9144000" cy="6165850"/>
          </a:xfrm>
        </p:spPr>
        <p:txBody>
          <a:bodyPr/>
          <a:lstStyle/>
          <a:p>
            <a:r>
              <a:rPr lang="en-US" sz="1800" dirty="0" smtClean="0"/>
              <a:t>v</a:t>
            </a:r>
            <a:r>
              <a:rPr lang="en-US" sz="1800" baseline="-25000" dirty="0" smtClean="0"/>
              <a:t>2</a:t>
            </a:r>
            <a:r>
              <a:rPr lang="en-US" sz="1800" dirty="0" smtClean="0"/>
              <a:t> versus p</a:t>
            </a:r>
            <a:r>
              <a:rPr lang="en-US" sz="1800" baseline="-25000" dirty="0" smtClean="0"/>
              <a:t>T</a:t>
            </a:r>
            <a:endParaRPr lang="en-US" sz="1800" dirty="0" smtClean="0"/>
          </a:p>
          <a:p>
            <a:pPr lvl="1"/>
            <a:r>
              <a:rPr lang="en-US" dirty="0" smtClean="0"/>
              <a:t>essentially</a:t>
            </a:r>
            <a:r>
              <a:rPr lang="en-US" b="1" dirty="0" smtClean="0">
                <a:solidFill>
                  <a:srgbClr val="FF0000"/>
                </a:solidFill>
              </a:rPr>
              <a:t> no change</a:t>
            </a:r>
            <a:r>
              <a:rPr lang="en-US" dirty="0" smtClean="0"/>
              <a:t> from RHIC</a:t>
            </a:r>
          </a:p>
          <a:p>
            <a:r>
              <a:rPr lang="en-US" sz="2000" dirty="0" smtClean="0"/>
              <a:t>v</a:t>
            </a:r>
            <a:r>
              <a:rPr lang="en-US" sz="2000" baseline="-25000" dirty="0" smtClean="0"/>
              <a:t>2</a:t>
            </a:r>
            <a:r>
              <a:rPr lang="en-US" sz="2000" dirty="0" smtClean="0"/>
              <a:t> integrated over p</a:t>
            </a:r>
            <a:r>
              <a:rPr lang="en-US" sz="2000" baseline="-25000" dirty="0" smtClean="0"/>
              <a:t>T</a:t>
            </a:r>
          </a:p>
          <a:p>
            <a:pPr lvl="1"/>
            <a:r>
              <a:rPr lang="en-US" sz="1400" dirty="0" smtClean="0"/>
              <a:t> </a:t>
            </a:r>
            <a:r>
              <a:rPr lang="en-US" b="1" dirty="0" smtClean="0">
                <a:solidFill>
                  <a:schemeClr val="hlink"/>
                </a:solidFill>
              </a:rPr>
              <a:t>30% increase from RHIC</a:t>
            </a:r>
          </a:p>
          <a:p>
            <a:pPr lvl="1"/>
            <a:r>
              <a:rPr lang="en-US" dirty="0" smtClean="0"/>
              <a:t> at the upper edge (but within)</a:t>
            </a:r>
            <a:br>
              <a:rPr lang="en-US" dirty="0" smtClean="0"/>
            </a:br>
            <a:r>
              <a:rPr lang="en-US" dirty="0" smtClean="0"/>
              <a:t>hydro-predictions</a:t>
            </a:r>
          </a:p>
          <a:p>
            <a:r>
              <a:rPr lang="en-US" sz="2000" dirty="0" smtClean="0"/>
              <a:t>particle mass dependence</a:t>
            </a:r>
            <a:r>
              <a:rPr lang="en-US" sz="2000" b="1" dirty="0" smtClean="0">
                <a:solidFill>
                  <a:srgbClr val="FF0000"/>
                </a:solidFill>
              </a:rPr>
              <a:t> </a:t>
            </a:r>
            <a:endParaRPr lang="en-US" sz="2000" baseline="-25000" dirty="0" smtClean="0"/>
          </a:p>
          <a:p>
            <a:pPr lvl="1" indent="-11113"/>
            <a:r>
              <a:rPr lang="en-US" dirty="0" smtClean="0">
                <a:solidFill>
                  <a:srgbClr val="0000FF"/>
                </a:solidFill>
              </a:rPr>
              <a:t> </a:t>
            </a:r>
            <a:r>
              <a:rPr lang="en-US" b="1" dirty="0" smtClean="0">
                <a:solidFill>
                  <a:srgbClr val="FF0000"/>
                </a:solidFill>
              </a:rPr>
              <a:t>as predicted by hydro </a:t>
            </a:r>
          </a:p>
          <a:p>
            <a:pPr lvl="1" indent="-11113">
              <a:buNone/>
            </a:pPr>
            <a:r>
              <a:rPr lang="en-US" dirty="0" smtClean="0"/>
              <a:t/>
            </a:r>
            <a:br>
              <a:rPr lang="en-US" dirty="0" smtClean="0"/>
            </a:br>
            <a:endParaRPr lang="en-US" b="1" dirty="0" smtClean="0"/>
          </a:p>
          <a:p>
            <a:pPr lvl="2" indent="-11113"/>
            <a:endParaRPr lang="en-US" dirty="0"/>
          </a:p>
        </p:txBody>
      </p:sp>
      <p:pic>
        <p:nvPicPr>
          <p:cNvPr id="54" name="Picture 28" descr="champagne"/>
          <p:cNvPicPr>
            <a:picLocks noChangeAspect="1" noChangeArrowheads="1"/>
          </p:cNvPicPr>
          <p:nvPr/>
        </p:nvPicPr>
        <p:blipFill>
          <a:blip r:embed="rId5" cstate="screen"/>
          <a:srcRect/>
          <a:stretch>
            <a:fillRect/>
          </a:stretch>
        </p:blipFill>
        <p:spPr bwMode="auto">
          <a:xfrm>
            <a:off x="6211038" y="4526280"/>
            <a:ext cx="2932961" cy="2331720"/>
          </a:xfrm>
          <a:prstGeom prst="rect">
            <a:avLst/>
          </a:prstGeom>
          <a:noFill/>
        </p:spPr>
      </p:pic>
      <p:sp>
        <p:nvSpPr>
          <p:cNvPr id="55" name="Text Box 16"/>
          <p:cNvSpPr txBox="1">
            <a:spLocks noChangeArrowheads="1"/>
          </p:cNvSpPr>
          <p:nvPr/>
        </p:nvSpPr>
        <p:spPr bwMode="auto">
          <a:xfrm>
            <a:off x="4582742" y="5168125"/>
            <a:ext cx="4184068" cy="739306"/>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a:buClr>
                <a:srgbClr val="FC0128"/>
              </a:buClr>
            </a:pPr>
            <a:r>
              <a:rPr lang="en-US" sz="2000" b="1" dirty="0" smtClean="0">
                <a:solidFill>
                  <a:srgbClr val="000000"/>
                </a:solidFill>
                <a:latin typeface="Arial" pitchFamily="34" charset="0"/>
              </a:rPr>
              <a:t>How perfect is it ?</a:t>
            </a:r>
          </a:p>
          <a:p>
            <a:pPr>
              <a:buClr>
                <a:srgbClr val="FC0128"/>
              </a:buClr>
            </a:pPr>
            <a:r>
              <a:rPr lang="en-US" sz="2000" b="1" dirty="0" smtClean="0">
                <a:solidFill>
                  <a:srgbClr val="000000"/>
                </a:solidFill>
                <a:latin typeface="Arial" pitchFamily="34" charset="0"/>
              </a:rPr>
              <a:t>Is </a:t>
            </a:r>
            <a:r>
              <a:rPr lang="en-US" sz="2000" b="1" dirty="0" smtClean="0">
                <a:solidFill>
                  <a:srgbClr val="000000"/>
                </a:solidFill>
                <a:latin typeface="Symbol" pitchFamily="18" charset="2"/>
              </a:rPr>
              <a:t>h</a:t>
            </a:r>
            <a:r>
              <a:rPr lang="en-US" sz="2000" b="1" dirty="0" smtClean="0">
                <a:solidFill>
                  <a:srgbClr val="000000"/>
                </a:solidFill>
                <a:latin typeface="Arial" pitchFamily="34" charset="0"/>
              </a:rPr>
              <a:t>/s at the quantum limit 1/4</a:t>
            </a:r>
            <a:r>
              <a:rPr lang="en-US" sz="2000" b="1" dirty="0" smtClean="0">
                <a:solidFill>
                  <a:srgbClr val="000000"/>
                </a:solidFill>
                <a:latin typeface="Symbol" pitchFamily="18" charset="2"/>
              </a:rPr>
              <a:t>p</a:t>
            </a:r>
            <a:r>
              <a:rPr lang="en-US" sz="2000" b="1" dirty="0" smtClean="0">
                <a:solidFill>
                  <a:srgbClr val="000000"/>
                </a:solidFill>
                <a:latin typeface="Arial" pitchFamily="34" charset="0"/>
              </a:rPr>
              <a:t> ?</a:t>
            </a:r>
            <a:endParaRPr lang="en-US" b="1" dirty="0">
              <a:solidFill>
                <a:srgbClr val="0066FF"/>
              </a:solidFill>
              <a:latin typeface="Arial" pitchFamily="34" charset="0"/>
            </a:endParaRPr>
          </a:p>
        </p:txBody>
      </p:sp>
      <p:grpSp>
        <p:nvGrpSpPr>
          <p:cNvPr id="49" name="Group 48"/>
          <p:cNvGrpSpPr/>
          <p:nvPr/>
        </p:nvGrpSpPr>
        <p:grpSpPr>
          <a:xfrm>
            <a:off x="6154103" y="2490534"/>
            <a:ext cx="498476" cy="407988"/>
            <a:chOff x="4983163" y="4008438"/>
            <a:chExt cx="498476" cy="407988"/>
          </a:xfrm>
        </p:grpSpPr>
        <p:sp>
          <p:nvSpPr>
            <p:cNvPr id="50" name="Oval 9"/>
            <p:cNvSpPr>
              <a:spLocks noChangeArrowheads="1"/>
            </p:cNvSpPr>
            <p:nvPr/>
          </p:nvSpPr>
          <p:spPr bwMode="auto">
            <a:xfrm>
              <a:off x="4983163" y="4008438"/>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58" name="Oval 10"/>
            <p:cNvSpPr>
              <a:spLocks noChangeArrowheads="1"/>
            </p:cNvSpPr>
            <p:nvPr/>
          </p:nvSpPr>
          <p:spPr bwMode="auto">
            <a:xfrm>
              <a:off x="5086351" y="402113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grpSp>
        <p:nvGrpSpPr>
          <p:cNvPr id="59" name="Group 58"/>
          <p:cNvGrpSpPr/>
          <p:nvPr/>
        </p:nvGrpSpPr>
        <p:grpSpPr>
          <a:xfrm>
            <a:off x="7722934" y="808482"/>
            <a:ext cx="665162" cy="396876"/>
            <a:chOff x="7856538" y="4057650"/>
            <a:chExt cx="665162" cy="396876"/>
          </a:xfrm>
        </p:grpSpPr>
        <p:sp>
          <p:nvSpPr>
            <p:cNvPr id="60" name="Oval 6"/>
            <p:cNvSpPr>
              <a:spLocks noChangeArrowheads="1"/>
            </p:cNvSpPr>
            <p:nvPr/>
          </p:nvSpPr>
          <p:spPr bwMode="auto">
            <a:xfrm>
              <a:off x="7856538" y="4057650"/>
              <a:ext cx="395287"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61" name="Oval 7"/>
            <p:cNvSpPr>
              <a:spLocks noChangeArrowheads="1"/>
            </p:cNvSpPr>
            <p:nvPr/>
          </p:nvSpPr>
          <p:spPr bwMode="auto">
            <a:xfrm>
              <a:off x="8126413" y="4059238"/>
              <a:ext cx="395287"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cxnSp>
        <p:nvCxnSpPr>
          <p:cNvPr id="62" name="Straight Arrow Connector 61"/>
          <p:cNvCxnSpPr/>
          <p:nvPr/>
        </p:nvCxnSpPr>
        <p:spPr bwMode="auto">
          <a:xfrm rot="10800000">
            <a:off x="5864352" y="2572512"/>
            <a:ext cx="243840" cy="158496"/>
          </a:xfrm>
          <a:prstGeom prst="straightConnector1">
            <a:avLst/>
          </a:prstGeom>
          <a:noFill/>
          <a:ln w="28575" cap="flat" cmpd="sng" algn="ctr">
            <a:solidFill>
              <a:srgbClr val="0066FF"/>
            </a:solidFill>
            <a:prstDash val="solid"/>
            <a:round/>
            <a:headEnd type="none" w="med" len="med"/>
            <a:tailEnd type="arrow"/>
          </a:ln>
          <a:effectLst/>
        </p:spPr>
      </p:cxnSp>
      <p:cxnSp>
        <p:nvCxnSpPr>
          <p:cNvPr id="63" name="Straight Arrow Connector 62"/>
          <p:cNvCxnSpPr>
            <a:stCxn id="60" idx="3"/>
          </p:cNvCxnSpPr>
          <p:nvPr/>
        </p:nvCxnSpPr>
        <p:spPr bwMode="auto">
          <a:xfrm rot="5400000">
            <a:off x="7206552" y="1022881"/>
            <a:ext cx="451271" cy="697270"/>
          </a:xfrm>
          <a:prstGeom prst="straightConnector1">
            <a:avLst/>
          </a:prstGeom>
          <a:noFill/>
          <a:ln w="28575" cap="flat" cmpd="sng" algn="ctr">
            <a:solidFill>
              <a:schemeClr val="accent2">
                <a:lumMod val="75000"/>
              </a:schemeClr>
            </a:solidFill>
            <a:prstDash val="solid"/>
            <a:round/>
            <a:headEnd type="none" w="med" len="med"/>
            <a:tailEnd type="arrow"/>
          </a:ln>
          <a:effectLst/>
        </p:spPr>
      </p:cxnSp>
      <p:sp>
        <p:nvSpPr>
          <p:cNvPr id="28" name="Text Box 16"/>
          <p:cNvSpPr txBox="1">
            <a:spLocks noChangeArrowheads="1"/>
          </p:cNvSpPr>
          <p:nvPr/>
        </p:nvSpPr>
        <p:spPr bwMode="auto">
          <a:xfrm>
            <a:off x="35625" y="4564589"/>
            <a:ext cx="4011930" cy="202273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lvl="0" algn="l">
              <a:buClr>
                <a:srgbClr val="FC0128"/>
              </a:buClr>
            </a:pPr>
            <a:r>
              <a:rPr lang="en-US" b="1" dirty="0" smtClean="0">
                <a:solidFill>
                  <a:srgbClr val="FC0128"/>
                </a:solidFill>
              </a:rPr>
              <a:t>Hydro Interpretation past the test !</a:t>
            </a:r>
          </a:p>
          <a:p>
            <a:pPr algn="l"/>
            <a:r>
              <a:rPr lang="en-US" sz="1000" b="1" dirty="0" smtClean="0"/>
              <a:t>CERN </a:t>
            </a:r>
            <a:r>
              <a:rPr lang="en-US" sz="1000" b="1" dirty="0"/>
              <a:t>Press release, November 26, 2010:</a:t>
            </a:r>
          </a:p>
          <a:p>
            <a:pPr algn="l"/>
            <a:endParaRPr lang="en-US" sz="1000" b="1" dirty="0"/>
          </a:p>
          <a:p>
            <a:pPr algn="l"/>
            <a:r>
              <a:rPr lang="en-US" sz="1000" b="1" dirty="0"/>
              <a:t>‘confirms that the much hotter plasma </a:t>
            </a:r>
            <a:br>
              <a:rPr lang="en-US" sz="1000" b="1" dirty="0"/>
            </a:br>
            <a:r>
              <a:rPr lang="en-US" sz="1000" b="1" dirty="0"/>
              <a:t>produced at the LHC behaves as a </a:t>
            </a:r>
            <a:br>
              <a:rPr lang="en-US" sz="1000" b="1" dirty="0"/>
            </a:br>
            <a:r>
              <a:rPr lang="en-US" sz="1000" b="1" dirty="0"/>
              <a:t>very low viscosity liquid (a perfect fluid</a:t>
            </a:r>
            <a:r>
              <a:rPr lang="en-US" sz="1000" b="1" dirty="0" smtClean="0"/>
              <a:t>)..’</a:t>
            </a:r>
          </a:p>
          <a:p>
            <a:pPr algn="l"/>
            <a:endParaRPr lang="en-US" sz="1000" b="1" dirty="0" smtClean="0"/>
          </a:p>
          <a:p>
            <a:pPr algn="l"/>
            <a:r>
              <a:rPr lang="en-US" b="1" dirty="0" smtClean="0"/>
              <a:t>QGP@LHC :</a:t>
            </a:r>
          </a:p>
          <a:p>
            <a:pPr algn="l"/>
            <a:r>
              <a:rPr lang="en-US" b="1" dirty="0" smtClean="0"/>
              <a:t>still a (almost) perfect liquid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15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215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2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par>
                          <p:cTn id="17" fill="hold">
                            <p:stCondLst>
                              <p:cond delay="0"/>
                            </p:stCondLst>
                            <p:childTnLst>
                              <p:par>
                                <p:cTn id="18" presetID="53"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2000" fill="hold"/>
                                        <p:tgtEl>
                                          <p:spTgt spid="54"/>
                                        </p:tgtEl>
                                        <p:attrNameLst>
                                          <p:attrName>ppt_w</p:attrName>
                                        </p:attrNameLst>
                                      </p:cBhvr>
                                      <p:tavLst>
                                        <p:tav tm="0">
                                          <p:val>
                                            <p:fltVal val="0"/>
                                          </p:val>
                                        </p:tav>
                                        <p:tav tm="100000">
                                          <p:val>
                                            <p:strVal val="#ppt_w"/>
                                          </p:val>
                                        </p:tav>
                                      </p:tavLst>
                                    </p:anim>
                                    <p:anim calcmode="lin" valueType="num">
                                      <p:cBhvr>
                                        <p:cTn id="21" dur="2000" fill="hold"/>
                                        <p:tgtEl>
                                          <p:spTgt spid="54"/>
                                        </p:tgtEl>
                                        <p:attrNameLst>
                                          <p:attrName>ppt_h</p:attrName>
                                        </p:attrNameLst>
                                      </p:cBhvr>
                                      <p:tavLst>
                                        <p:tav tm="0">
                                          <p:val>
                                            <p:fltVal val="0"/>
                                          </p:val>
                                        </p:tav>
                                        <p:tav tm="100000">
                                          <p:val>
                                            <p:strVal val="#ppt_h"/>
                                          </p:val>
                                        </p:tav>
                                      </p:tavLst>
                                    </p:anim>
                                    <p:animEffect transition="in" filter="fade">
                                      <p:cBhvr>
                                        <p:cTn id="22" dur="2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par>
                                <p:cTn id="28" presetID="1" presetClass="exit" presetSubtype="0" fill="hold" nodeType="withEffect">
                                  <p:stCondLst>
                                    <p:cond delay="0"/>
                                  </p:stCondLst>
                                  <p:childTnLst>
                                    <p:set>
                                      <p:cBhvr>
                                        <p:cTn id="29"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5"/>
          <p:cNvSpPr/>
          <p:nvPr/>
        </p:nvSpPr>
        <p:spPr>
          <a:xfrm>
            <a:off x="5009629" y="2814821"/>
            <a:ext cx="3524771" cy="2967373"/>
          </a:xfrm>
          <a:prstGeom prst="roundRect">
            <a:avLst/>
          </a:prstGeom>
          <a:solidFill>
            <a:srgbClr val="FFFFFF"/>
          </a:solidFill>
          <a:scene3d>
            <a:camera prst="orthographicFront"/>
            <a:lightRig rig="threePt" dir="t"/>
          </a:scene3d>
          <a:sp3d contourW="12700">
            <a:bevelT/>
            <a:contourClr>
              <a:schemeClr val="tx2"/>
            </a:contourClr>
          </a:sp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fr-FR">
              <a:solidFill>
                <a:srgbClr val="FFFFFF"/>
              </a:solidFill>
            </a:endParaRPr>
          </a:p>
        </p:txBody>
      </p:sp>
      <p:sp>
        <p:nvSpPr>
          <p:cNvPr id="46084" name="Text Placeholder 2"/>
          <p:cNvSpPr txBox="1">
            <a:spLocks/>
          </p:cNvSpPr>
          <p:nvPr/>
        </p:nvSpPr>
        <p:spPr bwMode="auto">
          <a:xfrm>
            <a:off x="12700" y="120650"/>
            <a:ext cx="4040188" cy="639763"/>
          </a:xfrm>
          <a:prstGeom prst="rect">
            <a:avLst/>
          </a:prstGeom>
          <a:noFill/>
          <a:ln w="9525">
            <a:noFill/>
            <a:miter lim="800000"/>
            <a:headEnd/>
            <a:tailEnd/>
          </a:ln>
        </p:spPr>
        <p:txBody>
          <a:bodyPr anchor="b"/>
          <a:lstStyle/>
          <a:p>
            <a:pPr algn="l"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46085" name="Text Placeholder 4"/>
          <p:cNvSpPr txBox="1">
            <a:spLocks/>
          </p:cNvSpPr>
          <p:nvPr/>
        </p:nvSpPr>
        <p:spPr bwMode="auto">
          <a:xfrm>
            <a:off x="5089525" y="120650"/>
            <a:ext cx="4041775" cy="639763"/>
          </a:xfrm>
          <a:prstGeom prst="rect">
            <a:avLst/>
          </a:prstGeom>
          <a:noFill/>
          <a:ln w="9525">
            <a:noFill/>
            <a:miter lim="800000"/>
            <a:headEnd/>
            <a:tailEnd/>
          </a:ln>
        </p:spPr>
        <p:txBody>
          <a:bodyPr anchor="b"/>
          <a:lstStyle/>
          <a:p>
            <a:pPr algn="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sp>
        <p:nvSpPr>
          <p:cNvPr id="2" name="Content Placeholder 1"/>
          <p:cNvSpPr>
            <a:spLocks noGrp="1"/>
          </p:cNvSpPr>
          <p:nvPr>
            <p:ph sz="quarter" idx="13"/>
          </p:nvPr>
        </p:nvSpPr>
        <p:spPr>
          <a:xfrm>
            <a:off x="609600" y="1173163"/>
            <a:ext cx="3733800" cy="4892675"/>
          </a:xfrm>
        </p:spPr>
        <p:txBody>
          <a:bodyPr/>
          <a:lstStyle/>
          <a:p>
            <a:pPr fontAlgn="auto">
              <a:buFont typeface="Arial" pitchFamily="34" charset="0"/>
              <a:buChar char="•"/>
              <a:defRPr/>
            </a:pPr>
            <a:r>
              <a:rPr lang="en-US" dirty="0" smtClean="0"/>
              <a:t>Expansion (galaxies)</a:t>
            </a:r>
          </a:p>
          <a:p>
            <a:pPr lvl="1" fontAlgn="auto">
              <a:buFont typeface="Arial" pitchFamily="34" charset="0"/>
              <a:buChar char="•"/>
              <a:defRPr/>
            </a:pPr>
            <a:r>
              <a:rPr lang="en-US" dirty="0" smtClean="0"/>
              <a:t>Hubble flow</a:t>
            </a:r>
          </a:p>
          <a:p>
            <a:pPr fontAlgn="auto">
              <a:buFont typeface="Arial" pitchFamily="34" charset="0"/>
              <a:buChar char="•"/>
              <a:defRPr/>
            </a:pPr>
            <a:r>
              <a:rPr lang="en-US" dirty="0" smtClean="0"/>
              <a:t>Temperatures fluctuations</a:t>
            </a:r>
          </a:p>
          <a:p>
            <a:pPr lvl="1" fontAlgn="auto">
              <a:buFont typeface="Arial" pitchFamily="34" charset="0"/>
              <a:buChar char="•"/>
              <a:defRPr/>
            </a:pPr>
            <a:r>
              <a:rPr lang="en-US" dirty="0" smtClean="0"/>
              <a:t>Initial Density Fluctuations</a:t>
            </a:r>
            <a:endParaRPr lang="en-US" dirty="0"/>
          </a:p>
        </p:txBody>
      </p:sp>
      <p:sp>
        <p:nvSpPr>
          <p:cNvPr id="3" name="Content Placeholder 2"/>
          <p:cNvSpPr>
            <a:spLocks noGrp="1"/>
          </p:cNvSpPr>
          <p:nvPr>
            <p:ph sz="quarter" idx="14"/>
          </p:nvPr>
        </p:nvSpPr>
        <p:spPr>
          <a:xfrm>
            <a:off x="4800600" y="1173163"/>
            <a:ext cx="3733800" cy="4608512"/>
          </a:xfrm>
        </p:spPr>
        <p:txBody>
          <a:bodyPr/>
          <a:lstStyle/>
          <a:p>
            <a:pPr fontAlgn="auto">
              <a:buFont typeface="Arial" pitchFamily="34" charset="0"/>
              <a:buChar char="•"/>
              <a:defRPr/>
            </a:pPr>
            <a:r>
              <a:rPr lang="en-US" dirty="0" smtClean="0"/>
              <a:t>Expansion (Hadrons)</a:t>
            </a:r>
          </a:p>
          <a:p>
            <a:pPr lvl="1" fontAlgn="auto">
              <a:buFont typeface="Arial" pitchFamily="34" charset="0"/>
              <a:buChar char="•"/>
              <a:defRPr/>
            </a:pPr>
            <a:r>
              <a:rPr lang="en-US" dirty="0" smtClean="0"/>
              <a:t>Particle flow</a:t>
            </a:r>
          </a:p>
          <a:p>
            <a:pPr fontAlgn="auto">
              <a:buFont typeface="Arial" pitchFamily="34" charset="0"/>
              <a:buChar char="•"/>
              <a:defRPr/>
            </a:pPr>
            <a:r>
              <a:rPr lang="en-US" dirty="0" smtClean="0"/>
              <a:t>Flow fluctuations</a:t>
            </a:r>
          </a:p>
          <a:p>
            <a:pPr lvl="1" fontAlgn="auto">
              <a:buFont typeface="Arial" pitchFamily="34" charset="0"/>
              <a:buChar char="•"/>
              <a:defRPr/>
            </a:pPr>
            <a:r>
              <a:rPr lang="en-US" dirty="0" smtClean="0"/>
              <a:t>Initial Density &amp; Fluctuations</a:t>
            </a:r>
            <a:endParaRPr lang="en-US" dirty="0"/>
          </a:p>
        </p:txBody>
      </p:sp>
      <p:sp>
        <p:nvSpPr>
          <p:cNvPr id="46088" name="TextBox 9"/>
          <p:cNvSpPr txBox="1">
            <a:spLocks noChangeArrowheads="1"/>
          </p:cNvSpPr>
          <p:nvPr/>
        </p:nvSpPr>
        <p:spPr bwMode="auto">
          <a:xfrm>
            <a:off x="795338" y="5756275"/>
            <a:ext cx="2874962" cy="276225"/>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sz="1200" b="1" dirty="0">
                <a:solidFill>
                  <a:srgbClr val="FFFFFF"/>
                </a:solidFill>
                <a:latin typeface="Arial Narrow" pitchFamily="34" charset="0"/>
              </a:rPr>
              <a:t>WMAP </a:t>
            </a:r>
            <a:r>
              <a:rPr lang="en-US" sz="1200" dirty="0">
                <a:solidFill>
                  <a:srgbClr val="FFFFFF"/>
                </a:solidFill>
                <a:latin typeface="Arial Narrow" pitchFamily="34" charset="0"/>
              </a:rPr>
              <a:t>(Wilkinson Microwave Anisotropy Probe)</a:t>
            </a:r>
          </a:p>
        </p:txBody>
      </p:sp>
      <p:pic>
        <p:nvPicPr>
          <p:cNvPr id="46090" name="Picture 3"/>
          <p:cNvPicPr>
            <a:picLocks noChangeAspect="1"/>
          </p:cNvPicPr>
          <p:nvPr/>
        </p:nvPicPr>
        <p:blipFill>
          <a:blip r:embed="rId3" cstate="screen"/>
          <a:srcRect/>
          <a:stretch>
            <a:fillRect/>
          </a:stretch>
        </p:blipFill>
        <p:spPr bwMode="auto">
          <a:xfrm>
            <a:off x="728663" y="2814638"/>
            <a:ext cx="2941637" cy="2941637"/>
          </a:xfrm>
          <a:prstGeom prst="rect">
            <a:avLst/>
          </a:prstGeom>
          <a:noFill/>
          <a:ln w="9525">
            <a:noFill/>
            <a:miter lim="800000"/>
            <a:headEnd/>
            <a:tailEnd/>
          </a:ln>
        </p:spPr>
      </p:pic>
      <p:sp>
        <p:nvSpPr>
          <p:cNvPr id="8" name="Slide Number Placeholder 7"/>
          <p:cNvSpPr>
            <a:spLocks noGrp="1"/>
          </p:cNvSpPr>
          <p:nvPr>
            <p:ph type="sldNum" sz="quarter" idx="17"/>
          </p:nvPr>
        </p:nvSpPr>
        <p:spPr/>
        <p:txBody>
          <a:bodyPr/>
          <a:lstStyle/>
          <a:p>
            <a:pPr>
              <a:defRPr/>
            </a:pPr>
            <a:fld id="{B0FE404C-BB6E-4EEB-AABC-BD27595E192A}" type="slidenum">
              <a:rPr lang="en-US">
                <a:solidFill>
                  <a:srgbClr val="FFFFFF">
                    <a:lumMod val="65000"/>
                  </a:srgbClr>
                </a:solidFill>
              </a:rPr>
              <a:pPr>
                <a:defRPr/>
              </a:pPr>
              <a:t>34</a:t>
            </a:fld>
            <a:endParaRPr lang="en-US">
              <a:solidFill>
                <a:srgbClr val="FFFFFF">
                  <a:lumMod val="65000"/>
                </a:srgbClr>
              </a:solidFill>
            </a:endParaRPr>
          </a:p>
        </p:txBody>
      </p:sp>
      <p:grpSp>
        <p:nvGrpSpPr>
          <p:cNvPr id="12" name="Group 9"/>
          <p:cNvGrpSpPr>
            <a:grpSpLocks/>
          </p:cNvGrpSpPr>
          <p:nvPr/>
        </p:nvGrpSpPr>
        <p:grpSpPr bwMode="auto">
          <a:xfrm>
            <a:off x="4952554" y="2731770"/>
            <a:ext cx="3597086" cy="3163590"/>
            <a:chOff x="2822308" y="1340768"/>
            <a:chExt cx="3456381" cy="4032448"/>
          </a:xfrm>
        </p:grpSpPr>
        <p:pic>
          <p:nvPicPr>
            <p:cNvPr id="13" name="Picture 2"/>
            <p:cNvPicPr>
              <a:picLocks noChangeAspect="1" noChangeArrowheads="1"/>
            </p:cNvPicPr>
            <p:nvPr/>
          </p:nvPicPr>
          <p:blipFill>
            <a:blip r:embed="rId4" cstate="screen"/>
            <a:srcRect/>
            <a:stretch>
              <a:fillRect/>
            </a:stretch>
          </p:blipFill>
          <p:spPr bwMode="auto">
            <a:xfrm>
              <a:off x="2822308" y="1340768"/>
              <a:ext cx="3456381" cy="4032448"/>
            </a:xfrm>
            <a:prstGeom prst="rect">
              <a:avLst/>
            </a:prstGeom>
            <a:noFill/>
            <a:ln w="9525">
              <a:noFill/>
              <a:miter lim="800000"/>
              <a:headEnd/>
              <a:tailEnd/>
            </a:ln>
          </p:spPr>
        </p:pic>
        <p:sp>
          <p:nvSpPr>
            <p:cNvPr id="14" name="Rectangle 7"/>
            <p:cNvSpPr>
              <a:spLocks noChangeArrowheads="1"/>
            </p:cNvSpPr>
            <p:nvPr/>
          </p:nvSpPr>
          <p:spPr bwMode="auto">
            <a:xfrm>
              <a:off x="2889312" y="1691516"/>
              <a:ext cx="1008112" cy="369332"/>
            </a:xfrm>
            <a:prstGeom prst="rect">
              <a:avLst/>
            </a:prstGeom>
            <a:solidFill>
              <a:schemeClr val="tx1"/>
            </a:solidFill>
            <a:ln w="9525" algn="ctr">
              <a:noFill/>
              <a:round/>
              <a:headEnd/>
              <a:tailEnd type="triangle" w="med" len="med"/>
            </a:ln>
          </p:spPr>
          <p:txBody>
            <a:bodyPr>
              <a:spAutoFit/>
            </a:bodyPr>
            <a:lstStyle/>
            <a:p>
              <a:endParaRPr lang="en-GB"/>
            </a:p>
          </p:txBody>
        </p:sp>
        <p:sp>
          <p:nvSpPr>
            <p:cNvPr id="15" name="Rectangle 8"/>
            <p:cNvSpPr>
              <a:spLocks noChangeArrowheads="1"/>
            </p:cNvSpPr>
            <p:nvPr/>
          </p:nvSpPr>
          <p:spPr bwMode="auto">
            <a:xfrm>
              <a:off x="2830556" y="2087352"/>
              <a:ext cx="576064" cy="369332"/>
            </a:xfrm>
            <a:prstGeom prst="rect">
              <a:avLst/>
            </a:prstGeom>
            <a:solidFill>
              <a:schemeClr val="tx1"/>
            </a:solidFill>
            <a:ln w="9525" algn="ctr">
              <a:noFill/>
              <a:round/>
              <a:headEnd/>
              <a:tailEnd type="triangle" w="med" len="med"/>
            </a:ln>
          </p:spPr>
          <p:txBody>
            <a:bodyPr>
              <a:spAutoFit/>
            </a:bodyPr>
            <a:lstStyle/>
            <a:p>
              <a:endParaRPr lang="en-GB"/>
            </a:p>
          </p:txBody>
        </p:sp>
      </p:grpSp>
      <p:sp>
        <p:nvSpPr>
          <p:cNvPr id="16" name="TextBox 7"/>
          <p:cNvSpPr txBox="1">
            <a:spLocks noChangeArrowheads="1"/>
          </p:cNvSpPr>
          <p:nvPr/>
        </p:nvSpPr>
        <p:spPr bwMode="auto">
          <a:xfrm>
            <a:off x="6138921" y="5903913"/>
            <a:ext cx="1833762" cy="258528"/>
          </a:xfrm>
          <a:prstGeom prst="rect">
            <a:avLst/>
          </a:prstGeom>
          <a:noFill/>
          <a:ln w="28575">
            <a:noFill/>
            <a:miter lim="800000"/>
            <a:headEnd/>
            <a:tailEnd/>
          </a:ln>
        </p:spPr>
        <p:txBody>
          <a:bodyPr wrap="none" lIns="91435" tIns="45718" rIns="91435" bIns="45718">
            <a:spAutoFit/>
          </a:bodyPr>
          <a:lstStyle/>
          <a:p>
            <a:r>
              <a:rPr lang="en-GB" sz="1200" u="none" dirty="0">
                <a:solidFill>
                  <a:schemeClr val="tx1"/>
                </a:solidFill>
              </a:rPr>
              <a:t>ATLAS-CONF-2011-074</a:t>
            </a:r>
          </a:p>
        </p:txBody>
      </p:sp>
      <p:sp>
        <p:nvSpPr>
          <p:cNvPr id="17" name="Text Box 16"/>
          <p:cNvSpPr txBox="1">
            <a:spLocks noChangeArrowheads="1"/>
          </p:cNvSpPr>
          <p:nvPr/>
        </p:nvSpPr>
        <p:spPr bwMode="auto">
          <a:xfrm>
            <a:off x="2593922" y="6211027"/>
            <a:ext cx="4184068" cy="646973"/>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a:buClr>
                <a:srgbClr val="FC0128"/>
              </a:buClr>
            </a:pPr>
            <a:r>
              <a:rPr lang="en-US" sz="2000" b="1" dirty="0" smtClean="0">
                <a:solidFill>
                  <a:srgbClr val="000000"/>
                </a:solidFill>
                <a:latin typeface="Arial" pitchFamily="34" charset="0"/>
              </a:rPr>
              <a:t>Significant progress &amp; new insights from LHC</a:t>
            </a:r>
            <a:endParaRPr lang="en-US" b="1" dirty="0">
              <a:solidFill>
                <a:srgbClr val="0066FF"/>
              </a:solidFill>
              <a:latin typeface="Arial" pitchFamily="34" charset="0"/>
            </a:endParaRPr>
          </a:p>
        </p:txBody>
      </p:sp>
      <p:sp>
        <p:nvSpPr>
          <p:cNvPr id="18" name="Date Placeholder 17"/>
          <p:cNvSpPr>
            <a:spLocks noGrp="1"/>
          </p:cNvSpPr>
          <p:nvPr>
            <p:ph type="dt" sz="half" idx="15"/>
          </p:nvPr>
        </p:nvSpPr>
        <p:spPr/>
        <p:txBody>
          <a:bodyPr/>
          <a:lstStyle/>
          <a:p>
            <a:pP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rctx="PPT">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p:txBody>
          <a:bodyPr/>
          <a:lstStyle/>
          <a:p>
            <a:r>
              <a:rPr lang="en-US" smtClean="0"/>
              <a:t>Initial Conditions</a:t>
            </a:r>
            <a:endParaRPr lang="en-US" dirty="0" smtClean="0"/>
          </a:p>
        </p:txBody>
      </p:sp>
      <p:sp>
        <p:nvSpPr>
          <p:cNvPr id="59397" name="Rectangle 3"/>
          <p:cNvSpPr>
            <a:spLocks noGrp="1" noChangeArrowheads="1"/>
          </p:cNvSpPr>
          <p:nvPr>
            <p:ph type="body" idx="1"/>
          </p:nvPr>
        </p:nvSpPr>
        <p:spPr>
          <a:xfrm>
            <a:off x="0" y="692150"/>
            <a:ext cx="9144000" cy="2719644"/>
          </a:xfrm>
        </p:spPr>
        <p:txBody>
          <a:bodyPr/>
          <a:lstStyle/>
          <a:p>
            <a:r>
              <a:rPr lang="en-US" dirty="0" smtClean="0"/>
              <a:t> Current limit: </a:t>
            </a:r>
            <a:r>
              <a:rPr lang="en-US" dirty="0" smtClean="0">
                <a:solidFill>
                  <a:srgbClr val="FF0000"/>
                </a:solidFill>
                <a:latin typeface="Symbol" pitchFamily="18" charset="2"/>
              </a:rPr>
              <a:t>h</a:t>
            </a:r>
            <a:r>
              <a:rPr lang="en-US" dirty="0" smtClean="0">
                <a:solidFill>
                  <a:srgbClr val="FF0000"/>
                </a:solidFill>
              </a:rPr>
              <a:t>/s &lt; (2-5) x 1/4</a:t>
            </a:r>
            <a:r>
              <a:rPr lang="en-US" dirty="0" smtClean="0">
                <a:solidFill>
                  <a:srgbClr val="FF0000"/>
                </a:solidFill>
                <a:latin typeface="Symbol" pitchFamily="18" charset="2"/>
              </a:rPr>
              <a:t>p</a:t>
            </a:r>
          </a:p>
          <a:p>
            <a:pPr lvl="1"/>
            <a:r>
              <a:rPr lang="en-US" dirty="0" smtClean="0">
                <a:solidFill>
                  <a:srgbClr val="FF00FF"/>
                </a:solidFill>
              </a:rPr>
              <a:t>initial conditions</a:t>
            </a:r>
            <a:r>
              <a:rPr lang="en-US" dirty="0" smtClean="0"/>
              <a:t> (pressure/energy distribution) </a:t>
            </a:r>
            <a:r>
              <a:rPr lang="en-US" dirty="0" smtClean="0">
                <a:solidFill>
                  <a:srgbClr val="FF00FF"/>
                </a:solidFill>
              </a:rPr>
              <a:t>not known precisely</a:t>
            </a:r>
            <a:r>
              <a:rPr lang="en-US" dirty="0" smtClean="0"/>
              <a:t> enough</a:t>
            </a:r>
          </a:p>
          <a:p>
            <a:pPr marL="163513" lvl="1" indent="274638"/>
            <a:r>
              <a:rPr lang="en-US" dirty="0" smtClean="0"/>
              <a:t> 1) energy distribution (→ eccentricity </a:t>
            </a:r>
            <a:r>
              <a:rPr lang="en-US" b="1" dirty="0" smtClean="0">
                <a:latin typeface="Symbol" pitchFamily="18" charset="2"/>
              </a:rPr>
              <a:t>e</a:t>
            </a:r>
            <a:r>
              <a:rPr lang="en-US" dirty="0" smtClean="0"/>
              <a:t>) in overlap volume is </a:t>
            </a:r>
            <a:r>
              <a:rPr lang="en-US" dirty="0" smtClean="0">
                <a:solidFill>
                  <a:srgbClr val="FF00FF"/>
                </a:solidFill>
              </a:rPr>
              <a:t>model dependent</a:t>
            </a:r>
          </a:p>
          <a:p>
            <a:pPr lvl="2"/>
            <a:r>
              <a:rPr lang="en-US" dirty="0" smtClean="0"/>
              <a:t>different combinations of </a:t>
            </a:r>
            <a:r>
              <a:rPr lang="en-US" b="1" dirty="0" smtClean="0">
                <a:solidFill>
                  <a:srgbClr val="FF0000"/>
                </a:solidFill>
                <a:latin typeface="Symbol" pitchFamily="18" charset="2"/>
              </a:rPr>
              <a:t>e</a:t>
            </a:r>
            <a:r>
              <a:rPr lang="en-US" dirty="0" smtClean="0"/>
              <a:t> and </a:t>
            </a:r>
            <a:r>
              <a:rPr lang="en-US" b="1" dirty="0" smtClean="0">
                <a:solidFill>
                  <a:srgbClr val="FF0000"/>
                </a:solidFill>
                <a:latin typeface="Symbol" pitchFamily="18" charset="2"/>
              </a:rPr>
              <a:t>h</a:t>
            </a:r>
            <a:r>
              <a:rPr lang="en-US" b="1" dirty="0" smtClean="0">
                <a:solidFill>
                  <a:srgbClr val="FF0000"/>
                </a:solidFill>
              </a:rPr>
              <a:t>/s</a:t>
            </a:r>
            <a:r>
              <a:rPr lang="en-US" dirty="0" smtClean="0"/>
              <a:t> describe data equally well</a:t>
            </a:r>
          </a:p>
          <a:p>
            <a:pPr lvl="1"/>
            <a:r>
              <a:rPr lang="en-US" dirty="0" smtClean="0"/>
              <a:t>2)  event-by-event fluctuations → change </a:t>
            </a:r>
            <a:r>
              <a:rPr lang="en-US" dirty="0" smtClean="0">
                <a:latin typeface="Symbol" pitchFamily="18" charset="2"/>
              </a:rPr>
              <a:t>e</a:t>
            </a:r>
            <a:r>
              <a:rPr lang="en-US" dirty="0" smtClean="0"/>
              <a:t> at fixed </a:t>
            </a:r>
            <a:r>
              <a:rPr lang="en-US" b="1" dirty="0" smtClean="0">
                <a:solidFill>
                  <a:srgbClr val="FF0000"/>
                </a:solidFill>
              </a:rPr>
              <a:t>b</a:t>
            </a:r>
            <a:r>
              <a:rPr lang="en-US" dirty="0" smtClean="0"/>
              <a:t> &amp; higher order deformation</a:t>
            </a:r>
            <a:br>
              <a:rPr lang="en-US" dirty="0" smtClean="0"/>
            </a:br>
            <a:r>
              <a:rPr lang="en-US" dirty="0" smtClean="0"/>
              <a:t/>
            </a:r>
            <a:br>
              <a:rPr lang="en-US" dirty="0" smtClean="0"/>
            </a:br>
            <a:endParaRPr lang="en-US" dirty="0" smtClean="0"/>
          </a:p>
          <a:p>
            <a:pPr lvl="2"/>
            <a:r>
              <a:rPr lang="en-US" dirty="0" smtClean="0"/>
              <a:t>suggested in 2010 but controversial, higher </a:t>
            </a:r>
            <a:r>
              <a:rPr lang="en-US" dirty="0" err="1" smtClean="0"/>
              <a:t>v</a:t>
            </a:r>
            <a:r>
              <a:rPr lang="en-US" baseline="-25000" dirty="0" err="1" smtClean="0"/>
              <a:t>n</a:t>
            </a:r>
            <a:r>
              <a:rPr lang="en-US" dirty="0" smtClean="0"/>
              <a:t> where not directly 'seen' in the data</a:t>
            </a:r>
          </a:p>
        </p:txBody>
      </p:sp>
      <p:sp>
        <p:nvSpPr>
          <p:cNvPr id="5124" name="Date Placeholder 3"/>
          <p:cNvSpPr>
            <a:spLocks noGrp="1"/>
          </p:cNvSpPr>
          <p:nvPr>
            <p:ph type="dt" sz="quarter" idx="10"/>
          </p:nvPr>
        </p:nvSpPr>
        <p:spPr/>
        <p:txBody>
          <a:bodyPr/>
          <a:lstStyle/>
          <a:p>
            <a:r>
              <a:rPr lang="en-US" smtClean="0"/>
              <a:t>December 2012 Bad Honnef J. Schukraft</a:t>
            </a:r>
          </a:p>
        </p:txBody>
      </p:sp>
      <p:sp>
        <p:nvSpPr>
          <p:cNvPr id="5125" name="Slide Number Placeholder 4"/>
          <p:cNvSpPr>
            <a:spLocks noGrp="1"/>
          </p:cNvSpPr>
          <p:nvPr>
            <p:ph type="sldNum" sz="quarter" idx="11"/>
          </p:nvPr>
        </p:nvSpPr>
        <p:spPr/>
        <p:txBody>
          <a:bodyPr/>
          <a:lstStyle/>
          <a:p>
            <a:fld id="{656E4B48-532B-4A2B-B306-E001CAF9E5CE}" type="slidenum">
              <a:rPr lang="en-US" smtClean="0"/>
              <a:pPr/>
              <a:t>35</a:t>
            </a:fld>
            <a:endParaRPr lang="en-US" smtClean="0"/>
          </a:p>
        </p:txBody>
      </p:sp>
      <p:grpSp>
        <p:nvGrpSpPr>
          <p:cNvPr id="5135" name="Group 42"/>
          <p:cNvGrpSpPr>
            <a:grpSpLocks/>
          </p:cNvGrpSpPr>
          <p:nvPr/>
        </p:nvGrpSpPr>
        <p:grpSpPr bwMode="auto">
          <a:xfrm rot="20708179">
            <a:off x="163371" y="4068102"/>
            <a:ext cx="1222626" cy="2421798"/>
            <a:chOff x="4146" y="1327"/>
            <a:chExt cx="374" cy="753"/>
          </a:xfrm>
        </p:grpSpPr>
        <p:sp>
          <p:nvSpPr>
            <p:cNvPr id="5169" name="Oval 43"/>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buClr>
                  <a:srgbClr val="FC0128"/>
                </a:buClr>
              </a:pPr>
              <a:endParaRPr lang="en-US" sz="1600"/>
            </a:p>
          </p:txBody>
        </p:sp>
        <p:sp>
          <p:nvSpPr>
            <p:cNvPr id="5170" name="Freeform 44"/>
            <p:cNvSpPr>
              <a:spLocks/>
            </p:cNvSpPr>
            <p:nvPr/>
          </p:nvSpPr>
          <p:spPr bwMode="auto">
            <a:xfrm>
              <a:off x="4146" y="1686"/>
              <a:ext cx="374" cy="394"/>
            </a:xfrm>
            <a:custGeom>
              <a:avLst/>
              <a:gdLst>
                <a:gd name="T0" fmla="*/ 8 w 489"/>
                <a:gd name="T1" fmla="*/ 27 h 515"/>
                <a:gd name="T2" fmla="*/ 38 w 489"/>
                <a:gd name="T3" fmla="*/ 47 h 515"/>
                <a:gd name="T4" fmla="*/ 71 w 489"/>
                <a:gd name="T5" fmla="*/ 57 h 515"/>
                <a:gd name="T6" fmla="*/ 103 w 489"/>
                <a:gd name="T7" fmla="*/ 66 h 515"/>
                <a:gd name="T8" fmla="*/ 141 w 489"/>
                <a:gd name="T9" fmla="*/ 67 h 515"/>
                <a:gd name="T10" fmla="*/ 183 w 489"/>
                <a:gd name="T11" fmla="*/ 60 h 515"/>
                <a:gd name="T12" fmla="*/ 225 w 489"/>
                <a:gd name="T13" fmla="*/ 46 h 515"/>
                <a:gd name="T14" fmla="*/ 265 w 489"/>
                <a:gd name="T15" fmla="*/ 17 h 515"/>
                <a:gd name="T16" fmla="*/ 284 w 489"/>
                <a:gd name="T17" fmla="*/ 4 h 515"/>
                <a:gd name="T18" fmla="*/ 285 w 489"/>
                <a:gd name="T19" fmla="*/ 41 h 515"/>
                <a:gd name="T20" fmla="*/ 278 w 489"/>
                <a:gd name="T21" fmla="*/ 111 h 515"/>
                <a:gd name="T22" fmla="*/ 260 w 489"/>
                <a:gd name="T23" fmla="*/ 178 h 515"/>
                <a:gd name="T24" fmla="*/ 239 w 489"/>
                <a:gd name="T25" fmla="*/ 226 h 515"/>
                <a:gd name="T26" fmla="*/ 208 w 489"/>
                <a:gd name="T27" fmla="*/ 268 h 515"/>
                <a:gd name="T28" fmla="*/ 169 w 489"/>
                <a:gd name="T29" fmla="*/ 295 h 515"/>
                <a:gd name="T30" fmla="*/ 125 w 489"/>
                <a:gd name="T31" fmla="*/ 298 h 515"/>
                <a:gd name="T32" fmla="*/ 83 w 489"/>
                <a:gd name="T33" fmla="*/ 275 h 515"/>
                <a:gd name="T34" fmla="*/ 51 w 489"/>
                <a:gd name="T35" fmla="*/ 233 h 515"/>
                <a:gd name="T36" fmla="*/ 23 w 489"/>
                <a:gd name="T37" fmla="*/ 169 h 515"/>
                <a:gd name="T38" fmla="*/ 6 w 489"/>
                <a:gd name="T39" fmla="*/ 94 h 515"/>
                <a:gd name="T40" fmla="*/ 0 w 489"/>
                <a:gd name="T41" fmla="*/ 16 h 515"/>
                <a:gd name="T42" fmla="*/ 8 w 489"/>
                <a:gd name="T43" fmla="*/ 27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w="9525" cap="flat" cmpd="sng">
              <a:noFill/>
              <a:prstDash val="solid"/>
              <a:round/>
              <a:headEnd/>
              <a:tailEnd/>
            </a:ln>
          </p:spPr>
          <p:txBody>
            <a:bodyPr wrap="none" anchor="ctr"/>
            <a:lstStyle/>
            <a:p>
              <a:endParaRPr lang="en-US"/>
            </a:p>
          </p:txBody>
        </p:sp>
        <p:sp>
          <p:nvSpPr>
            <p:cNvPr id="5171" name="Freeform 45"/>
            <p:cNvSpPr>
              <a:spLocks/>
            </p:cNvSpPr>
            <p:nvPr/>
          </p:nvSpPr>
          <p:spPr bwMode="auto">
            <a:xfrm>
              <a:off x="4146" y="1688"/>
              <a:ext cx="372" cy="84"/>
            </a:xfrm>
            <a:custGeom>
              <a:avLst/>
              <a:gdLst>
                <a:gd name="T0" fmla="*/ 0 w 979"/>
                <a:gd name="T1" fmla="*/ 8 h 257"/>
                <a:gd name="T2" fmla="*/ 14 w 979"/>
                <a:gd name="T3" fmla="*/ 17 h 257"/>
                <a:gd name="T4" fmla="*/ 38 w 979"/>
                <a:gd name="T5" fmla="*/ 25 h 257"/>
                <a:gd name="T6" fmla="*/ 59 w 979"/>
                <a:gd name="T7" fmla="*/ 27 h 257"/>
                <a:gd name="T8" fmla="*/ 88 w 979"/>
                <a:gd name="T9" fmla="*/ 25 h 257"/>
                <a:gd name="T10" fmla="*/ 116 w 979"/>
                <a:gd name="T11" fmla="*/ 17 h 257"/>
                <a:gd name="T12" fmla="*/ 141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p:spPr>
          <p:txBody>
            <a:bodyPr wrap="none" anchor="ctr"/>
            <a:lstStyle/>
            <a:p>
              <a:endParaRPr lang="en-US"/>
            </a:p>
          </p:txBody>
        </p:sp>
        <p:sp>
          <p:nvSpPr>
            <p:cNvPr id="5172" name="Oval 46"/>
            <p:cNvSpPr>
              <a:spLocks noChangeArrowheads="1"/>
            </p:cNvSpPr>
            <p:nvPr/>
          </p:nvSpPr>
          <p:spPr bwMode="auto">
            <a:xfrm>
              <a:off x="4146" y="1327"/>
              <a:ext cx="373" cy="750"/>
            </a:xfrm>
            <a:prstGeom prst="ellipse">
              <a:avLst/>
            </a:prstGeom>
            <a:noFill/>
            <a:ln w="19050">
              <a:solidFill>
                <a:schemeClr val="tx1"/>
              </a:solidFill>
              <a:round/>
              <a:headEnd/>
              <a:tailEnd/>
            </a:ln>
          </p:spPr>
          <p:txBody>
            <a:bodyPr wrap="none" anchor="ctr"/>
            <a:lstStyle/>
            <a:p>
              <a:pPr>
                <a:buClr>
                  <a:srgbClr val="FC0128"/>
                </a:buClr>
              </a:pPr>
              <a:endParaRPr lang="en-US" sz="1600"/>
            </a:p>
          </p:txBody>
        </p:sp>
      </p:grpSp>
      <p:sp>
        <p:nvSpPr>
          <p:cNvPr id="5132" name="Right Arrow 64"/>
          <p:cNvSpPr>
            <a:spLocks noChangeArrowheads="1"/>
          </p:cNvSpPr>
          <p:nvPr/>
        </p:nvSpPr>
        <p:spPr bwMode="auto">
          <a:xfrm>
            <a:off x="1531423" y="4928175"/>
            <a:ext cx="527555" cy="222793"/>
          </a:xfrm>
          <a:prstGeom prst="rightArrow">
            <a:avLst>
              <a:gd name="adj1" fmla="val 50000"/>
              <a:gd name="adj2" fmla="val 50000"/>
            </a:avLst>
          </a:prstGeom>
          <a:solidFill>
            <a:srgbClr val="FF0000"/>
          </a:solidFill>
          <a:ln w="28575" algn="ctr">
            <a:solidFill>
              <a:schemeClr val="tx1"/>
            </a:solidFill>
            <a:round/>
            <a:headEnd/>
            <a:tailEnd/>
          </a:ln>
        </p:spPr>
        <p:txBody>
          <a:bodyPr lIns="92075" tIns="46038" rIns="92075" bIns="46038">
            <a:spAutoFit/>
          </a:bodyPr>
          <a:lstStyle/>
          <a:p>
            <a:endParaRPr lang="en-US"/>
          </a:p>
        </p:txBody>
      </p:sp>
      <p:grpSp>
        <p:nvGrpSpPr>
          <p:cNvPr id="53" name="Group 52"/>
          <p:cNvGrpSpPr/>
          <p:nvPr/>
        </p:nvGrpSpPr>
        <p:grpSpPr>
          <a:xfrm>
            <a:off x="2209079" y="3783277"/>
            <a:ext cx="2490739" cy="2925766"/>
            <a:chOff x="7567660" y="2586130"/>
            <a:chExt cx="1576340" cy="1851660"/>
          </a:xfrm>
        </p:grpSpPr>
        <p:pic>
          <p:nvPicPr>
            <p:cNvPr id="5" name="Picture 6"/>
            <p:cNvPicPr>
              <a:picLocks noChangeAspect="1" noChangeArrowheads="1"/>
            </p:cNvPicPr>
            <p:nvPr/>
          </p:nvPicPr>
          <p:blipFill>
            <a:blip r:embed="rId2" cstate="screen"/>
            <a:srcRect/>
            <a:stretch>
              <a:fillRect/>
            </a:stretch>
          </p:blipFill>
          <p:spPr bwMode="auto">
            <a:xfrm>
              <a:off x="7567660" y="2586130"/>
              <a:ext cx="1576340" cy="1851660"/>
            </a:xfrm>
            <a:prstGeom prst="rect">
              <a:avLst/>
            </a:prstGeom>
            <a:noFill/>
            <a:ln w="9525">
              <a:noFill/>
              <a:miter lim="800000"/>
              <a:headEnd/>
              <a:tailEnd/>
            </a:ln>
          </p:spPr>
        </p:pic>
        <p:sp>
          <p:nvSpPr>
            <p:cNvPr id="52" name="Oval 51"/>
            <p:cNvSpPr/>
            <p:nvPr/>
          </p:nvSpPr>
          <p:spPr bwMode="auto">
            <a:xfrm rot="20951763">
              <a:off x="8064863" y="2843886"/>
              <a:ext cx="720000" cy="1404000"/>
            </a:xfrm>
            <a:prstGeom prst="ellipse">
              <a:avLst/>
            </a:prstGeom>
            <a:noFill/>
            <a:ln w="28575" cap="flat" cmpd="sng" algn="ctr">
              <a:solidFill>
                <a:schemeClr val="bg1"/>
              </a:solidFill>
              <a:prstDash val="sysDash"/>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pic>
        <p:nvPicPr>
          <p:cNvPr id="5133" name="Picture 19"/>
          <p:cNvPicPr>
            <a:picLocks noChangeAspect="1" noChangeArrowheads="1"/>
          </p:cNvPicPr>
          <p:nvPr/>
        </p:nvPicPr>
        <p:blipFill>
          <a:blip r:embed="rId3" cstate="screen"/>
          <a:srcRect/>
          <a:stretch>
            <a:fillRect/>
          </a:stretch>
        </p:blipFill>
        <p:spPr bwMode="auto">
          <a:xfrm rot="20882142">
            <a:off x="5625064" y="3883742"/>
            <a:ext cx="3116382" cy="2551037"/>
          </a:xfrm>
          <a:prstGeom prst="rect">
            <a:avLst/>
          </a:prstGeom>
          <a:noFill/>
          <a:ln w="28575" algn="ctr">
            <a:noFill/>
            <a:miter lim="800000"/>
            <a:headEnd/>
            <a:tailEnd/>
          </a:ln>
        </p:spPr>
      </p:pic>
      <p:sp>
        <p:nvSpPr>
          <p:cNvPr id="51" name="Oval 50"/>
          <p:cNvSpPr/>
          <p:nvPr/>
        </p:nvSpPr>
        <p:spPr bwMode="auto">
          <a:xfrm rot="20790603">
            <a:off x="6668787" y="4228978"/>
            <a:ext cx="1234798" cy="1913938"/>
          </a:xfrm>
          <a:prstGeom prst="ellipse">
            <a:avLst/>
          </a:prstGeom>
          <a:noFill/>
          <a:ln w="57150" cap="flat" cmpd="sng" algn="ctr">
            <a:solidFill>
              <a:srgbClr val="0000FF"/>
            </a:solidFill>
            <a:prstDash val="sysDash"/>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54" name="Isosceles Triangle 53"/>
          <p:cNvSpPr/>
          <p:nvPr/>
        </p:nvSpPr>
        <p:spPr bwMode="auto">
          <a:xfrm rot="811147">
            <a:off x="6240117" y="4097880"/>
            <a:ext cx="2160897" cy="1770543"/>
          </a:xfrm>
          <a:prstGeom prst="triangle">
            <a:avLst/>
          </a:prstGeom>
          <a:noFill/>
          <a:ln w="57150" cap="flat" cmpd="sng" algn="ctr">
            <a:solidFill>
              <a:srgbClr val="0000FF"/>
            </a:solidFill>
            <a:prstDash val="sysDot"/>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55" name="Right Arrow 64"/>
          <p:cNvSpPr>
            <a:spLocks noChangeArrowheads="1"/>
          </p:cNvSpPr>
          <p:nvPr/>
        </p:nvSpPr>
        <p:spPr bwMode="auto">
          <a:xfrm>
            <a:off x="4948133" y="4992084"/>
            <a:ext cx="527555" cy="222793"/>
          </a:xfrm>
          <a:prstGeom prst="rightArrow">
            <a:avLst>
              <a:gd name="adj1" fmla="val 50000"/>
              <a:gd name="adj2" fmla="val 50000"/>
            </a:avLst>
          </a:prstGeom>
          <a:solidFill>
            <a:srgbClr val="FF0000"/>
          </a:solidFill>
          <a:ln w="28575" algn="ctr">
            <a:solidFill>
              <a:schemeClr val="tx1"/>
            </a:solidFill>
            <a:round/>
            <a:headEnd/>
            <a:tailEnd/>
          </a:ln>
        </p:spPr>
        <p:txBody>
          <a:bodyPr lIns="92075" tIns="46038" rIns="92075" bIns="46038">
            <a:spAutoFit/>
          </a:bodyPr>
          <a:lstStyle/>
          <a:p>
            <a:endParaRPr lang="en-US"/>
          </a:p>
        </p:txBody>
      </p:sp>
      <p:sp>
        <p:nvSpPr>
          <p:cNvPr id="56" name="Text Box 39"/>
          <p:cNvSpPr txBox="1">
            <a:spLocks noChangeArrowheads="1"/>
          </p:cNvSpPr>
          <p:nvPr/>
        </p:nvSpPr>
        <p:spPr bwMode="auto">
          <a:xfrm>
            <a:off x="722381" y="2484364"/>
            <a:ext cx="7833876" cy="342274"/>
          </a:xfrm>
          <a:prstGeom prst="rect">
            <a:avLst/>
          </a:prstGeom>
          <a:solidFill>
            <a:srgbClr val="FFFF99">
              <a:alpha val="59000"/>
            </a:srgbClr>
          </a:solidFill>
          <a:ln w="9525" algn="ctr">
            <a:solidFill>
              <a:schemeClr val="tx1"/>
            </a:solidFill>
            <a:miter lim="800000"/>
            <a:headEnd/>
            <a:tailEnd/>
          </a:ln>
          <a:effectLst/>
        </p:spPr>
        <p:txBody>
          <a:bodyPr wrap="none" lIns="92075" tIns="46038" rIns="92075" bIns="46038">
            <a:spAutoFit/>
          </a:bodyPr>
          <a:lstStyle/>
          <a:p>
            <a:pPr>
              <a:buClr>
                <a:srgbClr val="FC0128"/>
              </a:buClr>
            </a:pPr>
            <a:r>
              <a:rPr lang="en-GB" b="1" dirty="0" smtClean="0">
                <a:solidFill>
                  <a:srgbClr val="000000"/>
                </a:solidFill>
              </a:rPr>
              <a:t>Fourier series: </a:t>
            </a:r>
            <a:r>
              <a:rPr lang="en-GB" b="1" dirty="0" err="1" smtClean="0">
                <a:solidFill>
                  <a:srgbClr val="000000"/>
                </a:solidFill>
              </a:rPr>
              <a:t>dN</a:t>
            </a:r>
            <a:r>
              <a:rPr lang="en-GB" b="1" dirty="0" smtClean="0">
                <a:solidFill>
                  <a:srgbClr val="000000"/>
                </a:solidFill>
              </a:rPr>
              <a:t>/</a:t>
            </a:r>
            <a:r>
              <a:rPr lang="en-GB" b="1" dirty="0" err="1" smtClean="0">
                <a:solidFill>
                  <a:srgbClr val="000000"/>
                </a:solidFill>
              </a:rPr>
              <a:t>d</a:t>
            </a:r>
            <a:r>
              <a:rPr lang="en-GB" b="1" dirty="0" err="1" smtClean="0">
                <a:solidFill>
                  <a:srgbClr val="000000"/>
                </a:solidFill>
                <a:latin typeface="Symbol" pitchFamily="18" charset="2"/>
              </a:rPr>
              <a:t>f</a:t>
            </a:r>
            <a:r>
              <a:rPr lang="en-GB" b="1" dirty="0" smtClean="0">
                <a:solidFill>
                  <a:srgbClr val="000000"/>
                </a:solidFill>
              </a:rPr>
              <a:t> </a:t>
            </a:r>
            <a:r>
              <a:rPr lang="en-GB" b="1" dirty="0">
                <a:solidFill>
                  <a:srgbClr val="000000"/>
                </a:solidFill>
              </a:rPr>
              <a:t>= 1 </a:t>
            </a:r>
            <a:r>
              <a:rPr lang="en-GB" b="1" dirty="0" smtClean="0">
                <a:solidFill>
                  <a:srgbClr val="000000"/>
                </a:solidFill>
              </a:rPr>
              <a:t>+ 2 </a:t>
            </a:r>
            <a:r>
              <a:rPr lang="en-GB" b="1" dirty="0" smtClean="0">
                <a:solidFill>
                  <a:srgbClr val="FC0128"/>
                </a:solidFill>
              </a:rPr>
              <a:t>v</a:t>
            </a:r>
            <a:r>
              <a:rPr lang="en-GB" b="1" baseline="-25000" dirty="0" smtClean="0">
                <a:solidFill>
                  <a:srgbClr val="FC0128"/>
                </a:solidFill>
              </a:rPr>
              <a:t>1</a:t>
            </a:r>
            <a:r>
              <a:rPr lang="en-GB" b="1" dirty="0" smtClean="0">
                <a:solidFill>
                  <a:srgbClr val="000000"/>
                </a:solidFill>
              </a:rPr>
              <a:t> </a:t>
            </a:r>
            <a:r>
              <a:rPr lang="en-GB" b="1" dirty="0" err="1" smtClean="0">
                <a:solidFill>
                  <a:srgbClr val="000000"/>
                </a:solidFill>
              </a:rPr>
              <a:t>cos</a:t>
            </a:r>
            <a:r>
              <a:rPr lang="en-GB" b="1" dirty="0" smtClean="0">
                <a:solidFill>
                  <a:srgbClr val="000000"/>
                </a:solidFill>
              </a:rPr>
              <a:t>(</a:t>
            </a:r>
            <a:r>
              <a:rPr lang="en-GB" b="1" dirty="0" smtClean="0">
                <a:solidFill>
                  <a:srgbClr val="000000"/>
                </a:solidFill>
                <a:latin typeface="Symbol" pitchFamily="18" charset="2"/>
              </a:rPr>
              <a:t>f</a:t>
            </a:r>
            <a:r>
              <a:rPr lang="en-GB" b="1" dirty="0" smtClean="0">
                <a:solidFill>
                  <a:srgbClr val="000000"/>
                </a:solidFill>
              </a:rPr>
              <a:t>)  + 2 </a:t>
            </a:r>
            <a:r>
              <a:rPr lang="en-GB" b="1" dirty="0" smtClean="0">
                <a:solidFill>
                  <a:srgbClr val="FC0128"/>
                </a:solidFill>
              </a:rPr>
              <a:t>v</a:t>
            </a:r>
            <a:r>
              <a:rPr lang="en-GB" b="1" baseline="-25000" dirty="0" smtClean="0">
                <a:solidFill>
                  <a:srgbClr val="FC0128"/>
                </a:solidFill>
              </a:rPr>
              <a:t>2</a:t>
            </a:r>
            <a:r>
              <a:rPr lang="en-GB" b="1" dirty="0" smtClean="0">
                <a:solidFill>
                  <a:srgbClr val="000000"/>
                </a:solidFill>
              </a:rPr>
              <a:t> </a:t>
            </a:r>
            <a:r>
              <a:rPr lang="en-GB" b="1" dirty="0" err="1" smtClean="0">
                <a:solidFill>
                  <a:srgbClr val="000000"/>
                </a:solidFill>
              </a:rPr>
              <a:t>cos</a:t>
            </a:r>
            <a:r>
              <a:rPr lang="en-GB" b="1" dirty="0" smtClean="0">
                <a:solidFill>
                  <a:srgbClr val="000000"/>
                </a:solidFill>
              </a:rPr>
              <a:t>(</a:t>
            </a:r>
            <a:r>
              <a:rPr lang="en-GB" b="1" dirty="0" smtClean="0">
                <a:solidFill>
                  <a:srgbClr val="FF0000"/>
                </a:solidFill>
              </a:rPr>
              <a:t>2</a:t>
            </a:r>
            <a:r>
              <a:rPr lang="en-GB" b="1" dirty="0" smtClean="0">
                <a:solidFill>
                  <a:srgbClr val="000000"/>
                </a:solidFill>
                <a:latin typeface="Symbol" pitchFamily="18" charset="2"/>
              </a:rPr>
              <a:t>f</a:t>
            </a:r>
            <a:r>
              <a:rPr lang="en-GB" b="1" dirty="0" smtClean="0">
                <a:solidFill>
                  <a:srgbClr val="000000"/>
                </a:solidFill>
              </a:rPr>
              <a:t>) </a:t>
            </a:r>
            <a:r>
              <a:rPr lang="en-GB" b="1" dirty="0">
                <a:solidFill>
                  <a:srgbClr val="000000"/>
                </a:solidFill>
              </a:rPr>
              <a:t>+ </a:t>
            </a:r>
            <a:r>
              <a:rPr lang="en-GB" b="1" dirty="0" smtClean="0">
                <a:solidFill>
                  <a:srgbClr val="000000"/>
                </a:solidFill>
              </a:rPr>
              <a:t>2 </a:t>
            </a:r>
            <a:r>
              <a:rPr lang="en-GB" b="1" dirty="0" smtClean="0">
                <a:solidFill>
                  <a:srgbClr val="FC0128"/>
                </a:solidFill>
              </a:rPr>
              <a:t>v</a:t>
            </a:r>
            <a:r>
              <a:rPr lang="en-GB" b="1" baseline="-25000" dirty="0" smtClean="0">
                <a:solidFill>
                  <a:srgbClr val="FC0128"/>
                </a:solidFill>
              </a:rPr>
              <a:t>3</a:t>
            </a:r>
            <a:r>
              <a:rPr lang="en-GB" b="1" dirty="0" smtClean="0">
                <a:solidFill>
                  <a:srgbClr val="000000"/>
                </a:solidFill>
              </a:rPr>
              <a:t> </a:t>
            </a:r>
            <a:r>
              <a:rPr lang="en-GB" b="1" dirty="0" err="1" smtClean="0">
                <a:solidFill>
                  <a:srgbClr val="000000"/>
                </a:solidFill>
              </a:rPr>
              <a:t>cos</a:t>
            </a:r>
            <a:r>
              <a:rPr lang="en-GB" b="1" dirty="0" smtClean="0">
                <a:solidFill>
                  <a:srgbClr val="000000"/>
                </a:solidFill>
              </a:rPr>
              <a:t>(</a:t>
            </a:r>
            <a:r>
              <a:rPr lang="en-GB" b="1" dirty="0" smtClean="0">
                <a:solidFill>
                  <a:srgbClr val="FF0000"/>
                </a:solidFill>
              </a:rPr>
              <a:t>3</a:t>
            </a:r>
            <a:r>
              <a:rPr lang="en-GB" b="1" dirty="0" smtClean="0">
                <a:solidFill>
                  <a:srgbClr val="000000"/>
                </a:solidFill>
                <a:latin typeface="Symbol" pitchFamily="18" charset="2"/>
              </a:rPr>
              <a:t>f</a:t>
            </a:r>
            <a:r>
              <a:rPr lang="en-GB" b="1" dirty="0" smtClean="0">
                <a:solidFill>
                  <a:srgbClr val="000000"/>
                </a:solidFill>
              </a:rPr>
              <a:t>) +…</a:t>
            </a:r>
            <a:endParaRPr lang="en-GB" b="1" dirty="0">
              <a:solidFill>
                <a:srgbClr val="000000"/>
              </a:solidFill>
            </a:endParaRPr>
          </a:p>
        </p:txBody>
      </p:sp>
      <p:grpSp>
        <p:nvGrpSpPr>
          <p:cNvPr id="62" name="Group 61"/>
          <p:cNvGrpSpPr/>
          <p:nvPr/>
        </p:nvGrpSpPr>
        <p:grpSpPr>
          <a:xfrm>
            <a:off x="6960516" y="3394710"/>
            <a:ext cx="1282723" cy="811530"/>
            <a:chOff x="6960516" y="3394710"/>
            <a:chExt cx="1282723" cy="811530"/>
          </a:xfrm>
        </p:grpSpPr>
        <p:sp>
          <p:nvSpPr>
            <p:cNvPr id="58" name="TextBox 57"/>
            <p:cNvSpPr txBox="1"/>
            <p:nvPr/>
          </p:nvSpPr>
          <p:spPr>
            <a:xfrm>
              <a:off x="6960516" y="3394710"/>
              <a:ext cx="1282723" cy="341632"/>
            </a:xfrm>
            <a:prstGeom prst="rect">
              <a:avLst/>
            </a:prstGeom>
            <a:noFill/>
          </p:spPr>
          <p:txBody>
            <a:bodyPr wrap="none" rtlCol="0">
              <a:spAutoFit/>
            </a:bodyPr>
            <a:lstStyle/>
            <a:p>
              <a:r>
                <a:rPr lang="en-US" b="1" dirty="0" smtClean="0"/>
                <a:t>Elliptic, v</a:t>
              </a:r>
              <a:r>
                <a:rPr lang="en-US" b="1" baseline="-25000" dirty="0" smtClean="0"/>
                <a:t>2</a:t>
              </a:r>
              <a:endParaRPr lang="en-US" b="1" baseline="-25000" dirty="0"/>
            </a:p>
          </p:txBody>
        </p:sp>
        <p:cxnSp>
          <p:nvCxnSpPr>
            <p:cNvPr id="60" name="Straight Arrow Connector 59"/>
            <p:cNvCxnSpPr/>
            <p:nvPr/>
          </p:nvCxnSpPr>
          <p:spPr bwMode="auto">
            <a:xfrm flipH="1">
              <a:off x="7143750" y="3634740"/>
              <a:ext cx="68580" cy="571500"/>
            </a:xfrm>
            <a:prstGeom prst="straightConnector1">
              <a:avLst/>
            </a:prstGeom>
            <a:solidFill>
              <a:srgbClr val="FFFF99"/>
            </a:solidFill>
            <a:ln w="28575" cap="flat" cmpd="sng" algn="ctr">
              <a:solidFill>
                <a:srgbClr val="0000FF"/>
              </a:solidFill>
              <a:prstDash val="solid"/>
              <a:round/>
              <a:headEnd type="none" w="med" len="med"/>
              <a:tailEnd type="arrow"/>
            </a:ln>
            <a:effectLst/>
          </p:spPr>
        </p:cxnSp>
      </p:grpSp>
      <p:grpSp>
        <p:nvGrpSpPr>
          <p:cNvPr id="63" name="Group 62"/>
          <p:cNvGrpSpPr/>
          <p:nvPr/>
        </p:nvGrpSpPr>
        <p:grpSpPr>
          <a:xfrm>
            <a:off x="5350960" y="3554730"/>
            <a:ext cx="1644200" cy="948690"/>
            <a:chOff x="7278820" y="902970"/>
            <a:chExt cx="1644200" cy="948690"/>
          </a:xfrm>
        </p:grpSpPr>
        <p:sp>
          <p:nvSpPr>
            <p:cNvPr id="64" name="TextBox 63"/>
            <p:cNvSpPr txBox="1"/>
            <p:nvPr/>
          </p:nvSpPr>
          <p:spPr>
            <a:xfrm>
              <a:off x="7278820" y="902970"/>
              <a:ext cx="1629100" cy="341632"/>
            </a:xfrm>
            <a:prstGeom prst="rect">
              <a:avLst/>
            </a:prstGeom>
            <a:noFill/>
          </p:spPr>
          <p:txBody>
            <a:bodyPr wrap="none" rtlCol="0">
              <a:spAutoFit/>
            </a:bodyPr>
            <a:lstStyle/>
            <a:p>
              <a:r>
                <a:rPr lang="en-US" b="1" dirty="0" smtClean="0"/>
                <a:t>Triangular, v</a:t>
              </a:r>
              <a:r>
                <a:rPr lang="en-US" b="1" baseline="-25000" dirty="0" smtClean="0"/>
                <a:t>3</a:t>
              </a:r>
              <a:endParaRPr lang="en-US" b="1" baseline="-25000" dirty="0"/>
            </a:p>
          </p:txBody>
        </p:sp>
        <p:cxnSp>
          <p:nvCxnSpPr>
            <p:cNvPr id="65" name="Straight Arrow Connector 64"/>
            <p:cNvCxnSpPr/>
            <p:nvPr/>
          </p:nvCxnSpPr>
          <p:spPr bwMode="auto">
            <a:xfrm>
              <a:off x="8081010" y="1188720"/>
              <a:ext cx="842010" cy="662940"/>
            </a:xfrm>
            <a:prstGeom prst="straightConnector1">
              <a:avLst/>
            </a:prstGeom>
            <a:solidFill>
              <a:srgbClr val="FFFF99"/>
            </a:solidFill>
            <a:ln w="28575" cap="flat" cmpd="sng" algn="ctr">
              <a:solidFill>
                <a:srgbClr val="0000FF"/>
              </a:solidFill>
              <a:prstDash val="solid"/>
              <a:round/>
              <a:headEnd type="none" w="med" len="med"/>
              <a:tailEnd type="arrow"/>
            </a:ln>
            <a:effectLst/>
          </p:spPr>
        </p:cxnSp>
      </p:grpSp>
      <p:grpSp>
        <p:nvGrpSpPr>
          <p:cNvPr id="31" name="Group 30"/>
          <p:cNvGrpSpPr/>
          <p:nvPr/>
        </p:nvGrpSpPr>
        <p:grpSpPr>
          <a:xfrm>
            <a:off x="5600700" y="2766060"/>
            <a:ext cx="1885950" cy="1554480"/>
            <a:chOff x="5600700" y="2766060"/>
            <a:chExt cx="1885950" cy="1554480"/>
          </a:xfrm>
        </p:grpSpPr>
        <p:cxnSp>
          <p:nvCxnSpPr>
            <p:cNvPr id="27" name="Straight Arrow Connector 26"/>
            <p:cNvCxnSpPr/>
            <p:nvPr/>
          </p:nvCxnSpPr>
          <p:spPr bwMode="auto">
            <a:xfrm flipH="1" flipV="1">
              <a:off x="5600700" y="2846070"/>
              <a:ext cx="1268730" cy="1474470"/>
            </a:xfrm>
            <a:prstGeom prst="straightConnector1">
              <a:avLst/>
            </a:prstGeom>
            <a:solidFill>
              <a:srgbClr val="FFFF99"/>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flipV="1">
              <a:off x="7040880" y="2766060"/>
              <a:ext cx="445770" cy="1337310"/>
            </a:xfrm>
            <a:prstGeom prst="straightConnector1">
              <a:avLst/>
            </a:prstGeom>
            <a:solidFill>
              <a:srgbClr val="FFFF99"/>
            </a:solid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397">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1" grpId="2" animBg="1"/>
      <p:bldP spid="54" grpId="0" animBg="1"/>
      <p:bldP spid="55" grpId="0" animBg="1"/>
      <p:bldP spid="5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28" y="46320"/>
            <a:ext cx="7136570" cy="591573"/>
          </a:xfrm>
        </p:spPr>
        <p:txBody>
          <a:bodyPr/>
          <a:lstStyle/>
          <a:p>
            <a:r>
              <a:rPr lang="en-US" dirty="0" smtClean="0"/>
              <a:t>Fluctuations &amp; Higher Moments</a:t>
            </a:r>
            <a:endParaRPr lang="en-US"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CE8094DB-52B9-4D1F-A63C-1F18D98D7628}" type="slidenum">
              <a:rPr lang="en-US" smtClean="0">
                <a:solidFill>
                  <a:srgbClr val="000000"/>
                </a:solidFill>
              </a:rPr>
              <a:pPr>
                <a:defRPr/>
              </a:pPr>
              <a:t>36</a:t>
            </a:fld>
            <a:endParaRPr lang="en-US">
              <a:solidFill>
                <a:srgbClr val="000000"/>
              </a:solidFill>
            </a:endParaRPr>
          </a:p>
        </p:txBody>
      </p:sp>
      <p:pic>
        <p:nvPicPr>
          <p:cNvPr id="199686" name="Picture 6"/>
          <p:cNvPicPr>
            <a:picLocks noChangeAspect="1" noChangeArrowheads="1"/>
          </p:cNvPicPr>
          <p:nvPr/>
        </p:nvPicPr>
        <p:blipFill>
          <a:blip r:embed="rId2" cstate="screen"/>
          <a:srcRect/>
          <a:stretch>
            <a:fillRect/>
          </a:stretch>
        </p:blipFill>
        <p:spPr bwMode="auto">
          <a:xfrm>
            <a:off x="4657725" y="670832"/>
            <a:ext cx="4486275" cy="4210050"/>
          </a:xfrm>
          <a:prstGeom prst="rect">
            <a:avLst/>
          </a:prstGeom>
          <a:noFill/>
          <a:ln w="9525">
            <a:noFill/>
            <a:miter lim="800000"/>
            <a:headEnd/>
            <a:tailEnd/>
          </a:ln>
        </p:spPr>
      </p:pic>
      <p:pic>
        <p:nvPicPr>
          <p:cNvPr id="199687" name="Picture 7"/>
          <p:cNvPicPr>
            <a:picLocks noChangeAspect="1" noChangeArrowheads="1"/>
          </p:cNvPicPr>
          <p:nvPr/>
        </p:nvPicPr>
        <p:blipFill>
          <a:blip r:embed="rId3" cstate="screen"/>
          <a:srcRect/>
          <a:stretch>
            <a:fillRect/>
          </a:stretch>
        </p:blipFill>
        <p:spPr bwMode="auto">
          <a:xfrm>
            <a:off x="4783015" y="659897"/>
            <a:ext cx="4360985" cy="4248150"/>
          </a:xfrm>
          <a:prstGeom prst="rect">
            <a:avLst/>
          </a:prstGeom>
          <a:noFill/>
          <a:ln w="9525">
            <a:noFill/>
            <a:miter lim="800000"/>
            <a:headEnd/>
            <a:tailEnd/>
          </a:ln>
        </p:spPr>
      </p:pic>
      <p:pic>
        <p:nvPicPr>
          <p:cNvPr id="199688" name="Picture 8"/>
          <p:cNvPicPr>
            <a:picLocks noChangeAspect="1" noChangeArrowheads="1"/>
          </p:cNvPicPr>
          <p:nvPr/>
        </p:nvPicPr>
        <p:blipFill>
          <a:blip r:embed="rId4" cstate="screen"/>
          <a:srcRect/>
          <a:stretch>
            <a:fillRect/>
          </a:stretch>
        </p:blipFill>
        <p:spPr bwMode="auto">
          <a:xfrm>
            <a:off x="4860032" y="692696"/>
            <a:ext cx="4295775" cy="4124325"/>
          </a:xfrm>
          <a:prstGeom prst="rect">
            <a:avLst/>
          </a:prstGeom>
          <a:noFill/>
          <a:ln w="9525">
            <a:noFill/>
            <a:miter lim="800000"/>
            <a:headEnd/>
            <a:tailEnd/>
          </a:ln>
        </p:spPr>
      </p:pic>
      <p:pic>
        <p:nvPicPr>
          <p:cNvPr id="199689" name="Picture 9"/>
          <p:cNvPicPr>
            <a:picLocks noChangeAspect="1" noChangeArrowheads="1"/>
          </p:cNvPicPr>
          <p:nvPr/>
        </p:nvPicPr>
        <p:blipFill>
          <a:blip r:embed="rId5" cstate="screen"/>
          <a:srcRect/>
          <a:stretch>
            <a:fillRect/>
          </a:stretch>
        </p:blipFill>
        <p:spPr bwMode="auto">
          <a:xfrm>
            <a:off x="4935415" y="723167"/>
            <a:ext cx="4208585" cy="4133850"/>
          </a:xfrm>
          <a:prstGeom prst="rect">
            <a:avLst/>
          </a:prstGeom>
          <a:noFill/>
          <a:ln w="9525">
            <a:noFill/>
            <a:miter lim="800000"/>
            <a:headEnd/>
            <a:tailEnd/>
          </a:ln>
        </p:spPr>
      </p:pic>
      <p:pic>
        <p:nvPicPr>
          <p:cNvPr id="199690" name="Picture 10"/>
          <p:cNvPicPr>
            <a:picLocks noChangeAspect="1" noChangeArrowheads="1"/>
          </p:cNvPicPr>
          <p:nvPr/>
        </p:nvPicPr>
        <p:blipFill>
          <a:blip r:embed="rId6" cstate="screen"/>
          <a:srcRect/>
          <a:stretch>
            <a:fillRect/>
          </a:stretch>
        </p:blipFill>
        <p:spPr bwMode="auto">
          <a:xfrm>
            <a:off x="4970585" y="692696"/>
            <a:ext cx="4173415" cy="4152900"/>
          </a:xfrm>
          <a:prstGeom prst="rect">
            <a:avLst/>
          </a:prstGeom>
          <a:noFill/>
          <a:ln w="9525">
            <a:noFill/>
            <a:miter lim="800000"/>
            <a:headEnd/>
            <a:tailEnd/>
          </a:ln>
        </p:spPr>
      </p:pic>
      <p:sp>
        <p:nvSpPr>
          <p:cNvPr id="15" name="Oval 14"/>
          <p:cNvSpPr/>
          <p:nvPr/>
        </p:nvSpPr>
        <p:spPr bwMode="auto">
          <a:xfrm>
            <a:off x="7397263" y="1383324"/>
            <a:ext cx="656492" cy="442351"/>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22" name="Text Box 21"/>
          <p:cNvSpPr txBox="1">
            <a:spLocks noChangeArrowheads="1"/>
          </p:cNvSpPr>
          <p:nvPr/>
        </p:nvSpPr>
        <p:spPr bwMode="auto">
          <a:xfrm>
            <a:off x="1" y="5223064"/>
            <a:ext cx="9144000" cy="1671869"/>
          </a:xfrm>
          <a:prstGeom prst="rect">
            <a:avLst/>
          </a:prstGeom>
          <a:solidFill>
            <a:srgbClr val="FFFF99"/>
          </a:solidFill>
          <a:ln w="9525" algn="ctr">
            <a:noFill/>
            <a:miter lim="800000"/>
            <a:headEnd/>
            <a:tailEnd/>
          </a:ln>
          <a:effectLst/>
        </p:spPr>
        <p:txBody>
          <a:bodyPr wrap="square" lIns="92075" tIns="46038" rIns="92075" bIns="46038">
            <a:spAutoFit/>
          </a:bodyPr>
          <a:lstStyle/>
          <a:p>
            <a:pPr algn="l" eaLnBrk="0" fontAlgn="base" hangingPunct="0">
              <a:lnSpc>
                <a:spcPct val="90000"/>
              </a:lnSpc>
              <a:spcBef>
                <a:spcPct val="30000"/>
              </a:spcBef>
              <a:spcAft>
                <a:spcPct val="0"/>
              </a:spcAft>
              <a:buClr>
                <a:srgbClr val="FC0128"/>
              </a:buClr>
              <a:buFont typeface="Wingdings" pitchFamily="2" charset="2"/>
              <a:buNone/>
            </a:pPr>
            <a:r>
              <a:rPr lang="en-US" b="1" dirty="0" smtClean="0">
                <a:solidFill>
                  <a:srgbClr val="FF00FF"/>
                </a:solidFill>
              </a:rPr>
              <a:t>Average collisions:</a:t>
            </a:r>
            <a:r>
              <a:rPr lang="en-US" b="1" dirty="0" smtClean="0">
                <a:solidFill>
                  <a:srgbClr val="FF0000"/>
                </a:solidFill>
              </a:rPr>
              <a:t>  </a:t>
            </a:r>
            <a:r>
              <a:rPr lang="en-US" b="1" dirty="0" smtClean="0"/>
              <a:t>Dipole </a:t>
            </a:r>
            <a:r>
              <a:rPr lang="en-US" dirty="0" smtClean="0"/>
              <a:t>elliptic flow dominant:</a:t>
            </a:r>
            <a:r>
              <a:rPr lang="en-US" b="1" dirty="0" smtClean="0">
                <a:solidFill>
                  <a:srgbClr val="FF0000"/>
                </a:solidFill>
              </a:rPr>
              <a:t> </a:t>
            </a:r>
            <a:r>
              <a:rPr lang="en-US" dirty="0" err="1" smtClean="0">
                <a:solidFill>
                  <a:schemeClr val="tx1"/>
                </a:solidFill>
              </a:rPr>
              <a:t>cos</a:t>
            </a:r>
            <a:r>
              <a:rPr lang="en-US" dirty="0" smtClean="0">
                <a:solidFill>
                  <a:schemeClr val="tx1"/>
                </a:solidFill>
              </a:rPr>
              <a:t>(2</a:t>
            </a:r>
            <a:r>
              <a:rPr lang="en-US" dirty="0" smtClean="0">
                <a:solidFill>
                  <a:schemeClr val="tx1"/>
                </a:solidFill>
                <a:latin typeface="Symbol" pitchFamily="18" charset="2"/>
              </a:rPr>
              <a:t>f</a:t>
            </a:r>
            <a:r>
              <a:rPr lang="en-US" dirty="0" smtClean="0">
                <a:solidFill>
                  <a:schemeClr val="tx1"/>
                </a:solidFill>
              </a:rPr>
              <a:t>)</a:t>
            </a:r>
          </a:p>
          <a:p>
            <a:pPr algn="l">
              <a:buClr>
                <a:srgbClr val="FC0128"/>
              </a:buClr>
            </a:pPr>
            <a:r>
              <a:rPr lang="en-US" b="1" dirty="0" smtClean="0">
                <a:solidFill>
                  <a:srgbClr val="FF00FF"/>
                </a:solidFill>
              </a:rPr>
              <a:t>Central collisions:</a:t>
            </a:r>
            <a:r>
              <a:rPr lang="en-US" dirty="0" smtClean="0">
                <a:solidFill>
                  <a:srgbClr val="0066FF"/>
                </a:solidFill>
              </a:rPr>
              <a:t> different, very broad structures develop </a:t>
            </a:r>
            <a:r>
              <a:rPr lang="en-US" sz="1400" dirty="0" smtClean="0">
                <a:solidFill>
                  <a:schemeClr val="tx1"/>
                </a:solidFill>
              </a:rPr>
              <a:t>('Mach Cone' &amp; 'Near Side Ridge')</a:t>
            </a:r>
          </a:p>
          <a:p>
            <a:pPr algn="l">
              <a:buClr>
                <a:srgbClr val="FC0128"/>
              </a:buClr>
            </a:pPr>
            <a:r>
              <a:rPr lang="en-US" b="1" dirty="0" smtClean="0">
                <a:solidFill>
                  <a:srgbClr val="FF00FF"/>
                </a:solidFill>
              </a:rPr>
              <a:t>Very central collisions </a:t>
            </a:r>
            <a:r>
              <a:rPr lang="en-US" dirty="0" smtClean="0">
                <a:solidFill>
                  <a:schemeClr val="tx1"/>
                </a:solidFill>
              </a:rPr>
              <a:t>(1% most central, b &lt; 1.5 fm):</a:t>
            </a:r>
            <a:r>
              <a:rPr lang="en-US" b="1" dirty="0" smtClean="0">
                <a:solidFill>
                  <a:schemeClr val="tx1"/>
                </a:solidFill>
              </a:rPr>
              <a:t> </a:t>
            </a:r>
            <a:r>
              <a:rPr lang="en-US" b="1" dirty="0" smtClean="0"/>
              <a:t>triple peak very visible</a:t>
            </a:r>
          </a:p>
          <a:p>
            <a:pPr algn="l">
              <a:buClr>
                <a:srgbClr val="FC0128"/>
              </a:buClr>
            </a:pPr>
            <a:r>
              <a:rPr lang="en-US" dirty="0" smtClean="0">
                <a:solidFill>
                  <a:schemeClr val="tx1"/>
                </a:solidFill>
              </a:rPr>
              <a:t>Nicely described by Fourier series:</a:t>
            </a:r>
            <a:r>
              <a:rPr lang="en-US" b="1" dirty="0" smtClean="0">
                <a:solidFill>
                  <a:schemeClr val="tx1"/>
                </a:solidFill>
              </a:rPr>
              <a:t> </a:t>
            </a:r>
            <a:r>
              <a:rPr lang="en-US" b="1" dirty="0" smtClean="0">
                <a:solidFill>
                  <a:srgbClr val="FF0000"/>
                </a:solidFill>
              </a:rPr>
              <a:t>v</a:t>
            </a:r>
            <a:r>
              <a:rPr lang="en-US" b="1" baseline="-25000" dirty="0" smtClean="0">
                <a:solidFill>
                  <a:srgbClr val="FF0000"/>
                </a:solidFill>
              </a:rPr>
              <a:t>2</a:t>
            </a:r>
            <a:r>
              <a:rPr lang="en-US" b="1" dirty="0" smtClean="0">
                <a:solidFill>
                  <a:srgbClr val="FF0000"/>
                </a:solidFill>
              </a:rPr>
              <a:t> ≈ v</a:t>
            </a:r>
            <a:r>
              <a:rPr lang="en-US" b="1" baseline="-25000" dirty="0" smtClean="0">
                <a:solidFill>
                  <a:srgbClr val="FF0000"/>
                </a:solidFill>
              </a:rPr>
              <a:t>3</a:t>
            </a:r>
            <a:r>
              <a:rPr lang="en-US" b="1" dirty="0" smtClean="0">
                <a:solidFill>
                  <a:srgbClr val="FF0000"/>
                </a:solidFill>
              </a:rPr>
              <a:t> ≈ v</a:t>
            </a:r>
            <a:r>
              <a:rPr lang="en-US" b="1" baseline="-25000" dirty="0" smtClean="0">
                <a:solidFill>
                  <a:srgbClr val="FF0000"/>
                </a:solidFill>
              </a:rPr>
              <a:t>4</a:t>
            </a:r>
            <a:r>
              <a:rPr lang="en-US" dirty="0" smtClean="0"/>
              <a:t> </a:t>
            </a:r>
            <a:r>
              <a:rPr lang="en-US" b="1" dirty="0" smtClean="0"/>
              <a:t>&gt; v</a:t>
            </a:r>
            <a:r>
              <a:rPr lang="en-US" b="1" baseline="-25000" dirty="0" smtClean="0"/>
              <a:t>1</a:t>
            </a:r>
            <a:r>
              <a:rPr lang="en-US" b="1" dirty="0" smtClean="0"/>
              <a:t> ≈ v</a:t>
            </a:r>
            <a:r>
              <a:rPr lang="en-US" b="1" baseline="-25000" dirty="0" smtClean="0"/>
              <a:t>5 </a:t>
            </a:r>
            <a:r>
              <a:rPr lang="en-US" b="1" dirty="0" smtClean="0">
                <a:solidFill>
                  <a:schemeClr val="accent2">
                    <a:lumMod val="75000"/>
                  </a:schemeClr>
                </a:solidFill>
              </a:rPr>
              <a:t>&gt; v</a:t>
            </a:r>
            <a:r>
              <a:rPr lang="en-US" b="1" baseline="-25000" dirty="0" smtClean="0">
                <a:solidFill>
                  <a:schemeClr val="accent2">
                    <a:lumMod val="75000"/>
                  </a:schemeClr>
                </a:solidFill>
              </a:rPr>
              <a:t>&gt;5</a:t>
            </a:r>
            <a:r>
              <a:rPr lang="en-US" b="1" dirty="0" smtClean="0">
                <a:solidFill>
                  <a:schemeClr val="accent2">
                    <a:lumMod val="75000"/>
                  </a:schemeClr>
                </a:solidFill>
              </a:rPr>
              <a:t> ≈ 0</a:t>
            </a:r>
          </a:p>
          <a:p>
            <a:pPr algn="l">
              <a:buClr>
                <a:srgbClr val="FC0128"/>
              </a:buClr>
            </a:pPr>
            <a:r>
              <a:rPr lang="en-US" dirty="0" smtClean="0"/>
              <a:t>average deformation ≈0  (b≈0) =&gt; flow structures from</a:t>
            </a:r>
            <a:r>
              <a:rPr lang="en-US" b="1" dirty="0" smtClean="0">
                <a:solidFill>
                  <a:srgbClr val="FF00FF"/>
                </a:solidFill>
              </a:rPr>
              <a:t> initial state density fluctuations</a:t>
            </a:r>
          </a:p>
        </p:txBody>
      </p:sp>
      <p:grpSp>
        <p:nvGrpSpPr>
          <p:cNvPr id="5" name="Group 60"/>
          <p:cNvGrpSpPr/>
          <p:nvPr/>
        </p:nvGrpSpPr>
        <p:grpSpPr>
          <a:xfrm>
            <a:off x="4760256" y="644769"/>
            <a:ext cx="4383744" cy="4360987"/>
            <a:chOff x="4760256" y="644769"/>
            <a:chExt cx="4383744" cy="4360987"/>
          </a:xfrm>
        </p:grpSpPr>
        <p:grpSp>
          <p:nvGrpSpPr>
            <p:cNvPr id="6" name="Group 24"/>
            <p:cNvGrpSpPr/>
            <p:nvPr/>
          </p:nvGrpSpPr>
          <p:grpSpPr>
            <a:xfrm>
              <a:off x="4760256" y="644769"/>
              <a:ext cx="4383744" cy="4360987"/>
              <a:chOff x="4760256" y="644769"/>
              <a:chExt cx="4383744" cy="4360987"/>
            </a:xfrm>
          </p:grpSpPr>
          <p:grpSp>
            <p:nvGrpSpPr>
              <p:cNvPr id="7" name="Group 23"/>
              <p:cNvGrpSpPr/>
              <p:nvPr/>
            </p:nvGrpSpPr>
            <p:grpSpPr>
              <a:xfrm>
                <a:off x="4760256" y="644769"/>
                <a:ext cx="4383744" cy="4360987"/>
                <a:chOff x="4760256" y="644769"/>
                <a:chExt cx="4383744" cy="4360987"/>
              </a:xfrm>
            </p:grpSpPr>
            <p:pic>
              <p:nvPicPr>
                <p:cNvPr id="199683" name="Picture 3"/>
                <p:cNvPicPr>
                  <a:picLocks noChangeAspect="1" noChangeArrowheads="1"/>
                </p:cNvPicPr>
                <p:nvPr/>
              </p:nvPicPr>
              <p:blipFill>
                <a:blip r:embed="rId7" cstate="screen"/>
                <a:srcRect/>
                <a:stretch>
                  <a:fillRect/>
                </a:stretch>
              </p:blipFill>
              <p:spPr bwMode="auto">
                <a:xfrm>
                  <a:off x="4760256" y="644769"/>
                  <a:ext cx="4383744" cy="4360987"/>
                </a:xfrm>
                <a:prstGeom prst="rect">
                  <a:avLst/>
                </a:prstGeom>
                <a:noFill/>
                <a:ln w="9525">
                  <a:noFill/>
                  <a:miter lim="800000"/>
                  <a:headEnd/>
                  <a:tailEnd/>
                </a:ln>
              </p:spPr>
            </p:pic>
            <p:cxnSp>
              <p:nvCxnSpPr>
                <p:cNvPr id="19" name="Straight Arrow Connector 18"/>
                <p:cNvCxnSpPr/>
                <p:nvPr/>
              </p:nvCxnSpPr>
              <p:spPr bwMode="auto">
                <a:xfrm rot="5400000">
                  <a:off x="7977555" y="2409092"/>
                  <a:ext cx="574431" cy="1588"/>
                </a:xfrm>
                <a:prstGeom prst="straightConnector1">
                  <a:avLst/>
                </a:prstGeom>
                <a:noFill/>
                <a:ln w="38100" cap="flat" cmpd="sng" algn="ctr">
                  <a:solidFill>
                    <a:srgbClr val="FF0000"/>
                  </a:solidFill>
                  <a:prstDash val="solid"/>
                  <a:round/>
                  <a:headEnd type="none" w="med" len="med"/>
                  <a:tailEnd type="arrow"/>
                </a:ln>
                <a:effectLst/>
              </p:spPr>
            </p:cxnSp>
          </p:grpSp>
          <p:cxnSp>
            <p:nvCxnSpPr>
              <p:cNvPr id="20" name="Straight Arrow Connector 19"/>
              <p:cNvCxnSpPr/>
              <p:nvPr/>
            </p:nvCxnSpPr>
            <p:spPr bwMode="auto">
              <a:xfrm rot="5400000" flipH="1" flipV="1">
                <a:off x="6184324" y="1448198"/>
                <a:ext cx="739344" cy="1588"/>
              </a:xfrm>
              <a:prstGeom prst="straightConnector1">
                <a:avLst/>
              </a:prstGeom>
              <a:noFill/>
              <a:ln w="38100" cap="flat" cmpd="sng" algn="ctr">
                <a:solidFill>
                  <a:srgbClr val="FF0000"/>
                </a:solidFill>
                <a:prstDash val="solid"/>
                <a:round/>
                <a:headEnd type="none" w="med" len="med"/>
                <a:tailEnd type="arrow"/>
              </a:ln>
              <a:effectLst/>
            </p:spPr>
          </p:cxnSp>
        </p:grpSp>
        <p:grpSp>
          <p:nvGrpSpPr>
            <p:cNvPr id="8" name="Group 59"/>
            <p:cNvGrpSpPr/>
            <p:nvPr/>
          </p:nvGrpSpPr>
          <p:grpSpPr>
            <a:xfrm>
              <a:off x="7508121" y="1219200"/>
              <a:ext cx="1006365" cy="1888785"/>
              <a:chOff x="7508121" y="1219200"/>
              <a:chExt cx="1006365" cy="1888785"/>
            </a:xfrm>
          </p:grpSpPr>
          <p:sp>
            <p:nvSpPr>
              <p:cNvPr id="49" name="TextBox 48"/>
              <p:cNvSpPr txBox="1"/>
              <p:nvPr/>
            </p:nvSpPr>
            <p:spPr>
              <a:xfrm>
                <a:off x="8129444" y="1219200"/>
                <a:ext cx="385042" cy="341632"/>
              </a:xfrm>
              <a:prstGeom prst="rect">
                <a:avLst/>
              </a:prstGeom>
              <a:solidFill>
                <a:srgbClr val="FFFF00"/>
              </a:solidFill>
            </p:spPr>
            <p:txBody>
              <a:bodyPr wrap="none" rtlCol="0">
                <a:spAutoFit/>
              </a:bodyPr>
              <a:lstStyle/>
              <a:p>
                <a:r>
                  <a:rPr lang="en-US" dirty="0" smtClean="0"/>
                  <a:t>v</a:t>
                </a:r>
                <a:r>
                  <a:rPr lang="en-US" baseline="-25000" dirty="0" smtClean="0"/>
                  <a:t>2</a:t>
                </a:r>
                <a:endParaRPr lang="en-US" baseline="-25000" dirty="0"/>
              </a:p>
            </p:txBody>
          </p:sp>
          <p:sp>
            <p:nvSpPr>
              <p:cNvPr id="50" name="TextBox 49"/>
              <p:cNvSpPr txBox="1"/>
              <p:nvPr/>
            </p:nvSpPr>
            <p:spPr>
              <a:xfrm>
                <a:off x="7508121" y="1230923"/>
                <a:ext cx="385042" cy="341632"/>
              </a:xfrm>
              <a:prstGeom prst="rect">
                <a:avLst/>
              </a:prstGeom>
              <a:solidFill>
                <a:srgbClr val="FFFF00"/>
              </a:solidFill>
            </p:spPr>
            <p:txBody>
              <a:bodyPr wrap="none" rtlCol="0">
                <a:spAutoFit/>
              </a:bodyPr>
              <a:lstStyle/>
              <a:p>
                <a:r>
                  <a:rPr lang="en-US" dirty="0" smtClean="0"/>
                  <a:t>v</a:t>
                </a:r>
                <a:r>
                  <a:rPr lang="en-US" baseline="-25000" dirty="0" smtClean="0"/>
                  <a:t>3</a:t>
                </a:r>
                <a:endParaRPr lang="en-US" baseline="-25000" dirty="0"/>
              </a:p>
            </p:txBody>
          </p:sp>
          <p:cxnSp>
            <p:nvCxnSpPr>
              <p:cNvPr id="55" name="Straight Arrow Connector 54"/>
              <p:cNvCxnSpPr>
                <a:stCxn id="50" idx="2"/>
              </p:cNvCxnSpPr>
              <p:nvPr/>
            </p:nvCxnSpPr>
            <p:spPr bwMode="auto">
              <a:xfrm rot="5400000">
                <a:off x="7608399" y="1654494"/>
                <a:ext cx="174183" cy="10304"/>
              </a:xfrm>
              <a:prstGeom prst="straightConnector1">
                <a:avLst/>
              </a:prstGeom>
              <a:noFill/>
              <a:ln w="38100" cap="flat" cmpd="sng" algn="ctr">
                <a:solidFill>
                  <a:schemeClr val="accent1">
                    <a:lumMod val="60000"/>
                    <a:lumOff val="40000"/>
                  </a:schemeClr>
                </a:solidFill>
                <a:prstDash val="solid"/>
                <a:round/>
                <a:headEnd type="none" w="med" len="med"/>
                <a:tailEnd type="arrow"/>
              </a:ln>
              <a:effectLst/>
            </p:spPr>
          </p:cxnSp>
          <p:cxnSp>
            <p:nvCxnSpPr>
              <p:cNvPr id="56" name="Straight Arrow Connector 55"/>
              <p:cNvCxnSpPr>
                <a:stCxn id="49" idx="2"/>
              </p:cNvCxnSpPr>
              <p:nvPr/>
            </p:nvCxnSpPr>
            <p:spPr bwMode="auto">
              <a:xfrm rot="16200000" flipH="1">
                <a:off x="8116239" y="1766558"/>
                <a:ext cx="432093" cy="20640"/>
              </a:xfrm>
              <a:prstGeom prst="straightConnector1">
                <a:avLst/>
              </a:prstGeom>
              <a:noFill/>
              <a:ln w="38100" cap="flat" cmpd="sng" algn="ctr">
                <a:solidFill>
                  <a:srgbClr val="00B050"/>
                </a:solidFill>
                <a:prstDash val="solid"/>
                <a:round/>
                <a:headEnd type="none" w="med" len="med"/>
                <a:tailEnd type="arrow"/>
              </a:ln>
              <a:effectLst/>
            </p:spPr>
          </p:cxnSp>
          <p:sp>
            <p:nvSpPr>
              <p:cNvPr id="39" name="TextBox 38"/>
              <p:cNvSpPr txBox="1"/>
              <p:nvPr/>
            </p:nvSpPr>
            <p:spPr>
              <a:xfrm>
                <a:off x="7717671" y="2766353"/>
                <a:ext cx="385042" cy="341632"/>
              </a:xfrm>
              <a:prstGeom prst="rect">
                <a:avLst/>
              </a:prstGeom>
              <a:solidFill>
                <a:srgbClr val="FFFF00"/>
              </a:solidFill>
            </p:spPr>
            <p:txBody>
              <a:bodyPr wrap="none" rtlCol="0">
                <a:spAutoFit/>
              </a:bodyPr>
              <a:lstStyle/>
              <a:p>
                <a:r>
                  <a:rPr lang="en-US" dirty="0" smtClean="0"/>
                  <a:t>v</a:t>
                </a:r>
                <a:r>
                  <a:rPr lang="en-US" baseline="-25000" dirty="0" smtClean="0"/>
                  <a:t>4</a:t>
                </a:r>
                <a:endParaRPr lang="en-US" baseline="-25000" dirty="0"/>
              </a:p>
            </p:txBody>
          </p:sp>
          <p:cxnSp>
            <p:nvCxnSpPr>
              <p:cNvPr id="40" name="Straight Arrow Connector 39"/>
              <p:cNvCxnSpPr/>
              <p:nvPr/>
            </p:nvCxnSpPr>
            <p:spPr bwMode="auto">
              <a:xfrm flipV="1">
                <a:off x="7868575" y="2526033"/>
                <a:ext cx="18128" cy="227329"/>
              </a:xfrm>
              <a:prstGeom prst="straightConnector1">
                <a:avLst/>
              </a:prstGeom>
              <a:noFill/>
              <a:ln w="38100" cap="flat" cmpd="sng" algn="ctr">
                <a:solidFill>
                  <a:schemeClr val="bg1">
                    <a:lumMod val="65000"/>
                  </a:schemeClr>
                </a:solidFill>
                <a:prstDash val="solid"/>
                <a:round/>
                <a:headEnd type="none" w="med" len="med"/>
                <a:tailEnd type="arrow"/>
              </a:ln>
              <a:effectLst/>
            </p:spPr>
          </p:cxnSp>
        </p:grpSp>
      </p:grpSp>
      <p:sp>
        <p:nvSpPr>
          <p:cNvPr id="44" name="TextBox 43"/>
          <p:cNvSpPr txBox="1"/>
          <p:nvPr/>
        </p:nvSpPr>
        <p:spPr>
          <a:xfrm>
            <a:off x="647910" y="4302369"/>
            <a:ext cx="248787" cy="341632"/>
          </a:xfrm>
          <a:prstGeom prst="rect">
            <a:avLst/>
          </a:prstGeom>
          <a:noFill/>
        </p:spPr>
        <p:txBody>
          <a:bodyPr wrap="none" rtlCol="0">
            <a:spAutoFit/>
          </a:bodyPr>
          <a:lstStyle/>
          <a:p>
            <a:r>
              <a:rPr lang="en-US" dirty="0" smtClean="0"/>
              <a:t> </a:t>
            </a:r>
            <a:endParaRPr lang="en-US" dirty="0"/>
          </a:p>
        </p:txBody>
      </p:sp>
      <p:grpSp>
        <p:nvGrpSpPr>
          <p:cNvPr id="9" name="Group 53"/>
          <p:cNvGrpSpPr/>
          <p:nvPr/>
        </p:nvGrpSpPr>
        <p:grpSpPr>
          <a:xfrm>
            <a:off x="7596556" y="2017165"/>
            <a:ext cx="1230922" cy="609601"/>
            <a:chOff x="3092199" y="4291440"/>
            <a:chExt cx="798439" cy="609601"/>
          </a:xfrm>
        </p:grpSpPr>
        <p:cxnSp>
          <p:nvCxnSpPr>
            <p:cNvPr id="52" name="Straight Arrow Connector 51"/>
            <p:cNvCxnSpPr/>
            <p:nvPr/>
          </p:nvCxnSpPr>
          <p:spPr bwMode="auto">
            <a:xfrm rot="5400000">
              <a:off x="2805777" y="4577862"/>
              <a:ext cx="574431" cy="1588"/>
            </a:xfrm>
            <a:prstGeom prst="straightConnector1">
              <a:avLst/>
            </a:prstGeom>
            <a:noFill/>
            <a:ln w="38100" cap="flat" cmpd="sng" algn="ctr">
              <a:solidFill>
                <a:srgbClr val="FF0000"/>
              </a:solidFill>
              <a:prstDash val="solid"/>
              <a:round/>
              <a:headEnd type="none" w="med" len="med"/>
              <a:tailEnd type="arrow"/>
            </a:ln>
            <a:effectLst/>
          </p:spPr>
        </p:cxnSp>
        <p:cxnSp>
          <p:nvCxnSpPr>
            <p:cNvPr id="53" name="Straight Arrow Connector 52"/>
            <p:cNvCxnSpPr/>
            <p:nvPr/>
          </p:nvCxnSpPr>
          <p:spPr bwMode="auto">
            <a:xfrm rot="5400000">
              <a:off x="3602628" y="4613032"/>
              <a:ext cx="574431" cy="1588"/>
            </a:xfrm>
            <a:prstGeom prst="straightConnector1">
              <a:avLst/>
            </a:prstGeom>
            <a:noFill/>
            <a:ln w="38100" cap="flat" cmpd="sng" algn="ctr">
              <a:solidFill>
                <a:srgbClr val="FF0000"/>
              </a:solidFill>
              <a:prstDash val="solid"/>
              <a:round/>
              <a:headEnd type="none" w="med" len="med"/>
              <a:tailEnd type="arrow"/>
            </a:ln>
            <a:effectLst/>
          </p:spPr>
        </p:cxnSp>
      </p:grpSp>
      <p:grpSp>
        <p:nvGrpSpPr>
          <p:cNvPr id="10" name="Group 61"/>
          <p:cNvGrpSpPr/>
          <p:nvPr/>
        </p:nvGrpSpPr>
        <p:grpSpPr>
          <a:xfrm>
            <a:off x="3989457" y="961292"/>
            <a:ext cx="2446512" cy="341632"/>
            <a:chOff x="3989457" y="961292"/>
            <a:chExt cx="2446512" cy="341632"/>
          </a:xfrm>
        </p:grpSpPr>
        <p:sp>
          <p:nvSpPr>
            <p:cNvPr id="57" name="TextBox 56"/>
            <p:cNvSpPr txBox="1"/>
            <p:nvPr/>
          </p:nvSpPr>
          <p:spPr>
            <a:xfrm>
              <a:off x="3989457" y="961292"/>
              <a:ext cx="1654620" cy="341632"/>
            </a:xfrm>
            <a:prstGeom prst="rect">
              <a:avLst/>
            </a:prstGeom>
            <a:solidFill>
              <a:srgbClr val="FFFF00"/>
            </a:solidFill>
          </p:spPr>
          <p:txBody>
            <a:bodyPr wrap="none" rtlCol="0">
              <a:spAutoFit/>
            </a:bodyPr>
            <a:lstStyle/>
            <a:p>
              <a:r>
                <a:rPr lang="en-US" b="1" dirty="0" smtClean="0">
                  <a:solidFill>
                    <a:schemeClr val="tx1"/>
                  </a:solidFill>
                </a:rPr>
                <a:t>v</a:t>
              </a:r>
              <a:r>
                <a:rPr lang="en-US" b="1" baseline="-25000" dirty="0" smtClean="0">
                  <a:solidFill>
                    <a:schemeClr val="tx1"/>
                  </a:solidFill>
                </a:rPr>
                <a:t>1</a:t>
              </a:r>
              <a:r>
                <a:rPr lang="en-US" b="1" dirty="0" smtClean="0">
                  <a:solidFill>
                    <a:schemeClr val="tx1"/>
                  </a:solidFill>
                </a:rPr>
                <a:t>+v</a:t>
              </a:r>
              <a:r>
                <a:rPr lang="en-US" b="1" baseline="-25000" dirty="0" smtClean="0">
                  <a:solidFill>
                    <a:schemeClr val="tx1"/>
                  </a:solidFill>
                </a:rPr>
                <a:t>2+</a:t>
              </a:r>
              <a:r>
                <a:rPr lang="en-US" b="1" dirty="0" smtClean="0">
                  <a:solidFill>
                    <a:schemeClr val="tx1"/>
                  </a:solidFill>
                </a:rPr>
                <a:t>v</a:t>
              </a:r>
              <a:r>
                <a:rPr lang="en-US" b="1" baseline="-25000" dirty="0" smtClean="0">
                  <a:solidFill>
                    <a:schemeClr val="tx1"/>
                  </a:solidFill>
                </a:rPr>
                <a:t>3+</a:t>
              </a:r>
              <a:r>
                <a:rPr lang="en-US" b="1" dirty="0" smtClean="0">
                  <a:solidFill>
                    <a:schemeClr val="tx1"/>
                  </a:solidFill>
                </a:rPr>
                <a:t>v</a:t>
              </a:r>
              <a:r>
                <a:rPr lang="en-US" b="1" baseline="-25000" dirty="0" smtClean="0">
                  <a:solidFill>
                    <a:schemeClr val="tx1"/>
                  </a:solidFill>
                </a:rPr>
                <a:t>4+</a:t>
              </a:r>
              <a:r>
                <a:rPr lang="en-US" b="1" dirty="0" smtClean="0">
                  <a:solidFill>
                    <a:schemeClr val="tx1"/>
                  </a:solidFill>
                </a:rPr>
                <a:t>v</a:t>
              </a:r>
              <a:r>
                <a:rPr lang="en-US" b="1" baseline="-25000" dirty="0" smtClean="0">
                  <a:solidFill>
                    <a:schemeClr val="tx1"/>
                  </a:solidFill>
                </a:rPr>
                <a:t>5</a:t>
              </a:r>
              <a:endParaRPr lang="en-US" b="1" baseline="-25000" dirty="0">
                <a:solidFill>
                  <a:schemeClr val="tx1"/>
                </a:solidFill>
              </a:endParaRPr>
            </a:p>
          </p:txBody>
        </p:sp>
        <p:cxnSp>
          <p:nvCxnSpPr>
            <p:cNvPr id="59" name="Straight Arrow Connector 58"/>
            <p:cNvCxnSpPr/>
            <p:nvPr/>
          </p:nvCxnSpPr>
          <p:spPr bwMode="auto">
            <a:xfrm>
              <a:off x="5685692" y="1184031"/>
              <a:ext cx="750277" cy="93784"/>
            </a:xfrm>
            <a:prstGeom prst="straightConnector1">
              <a:avLst/>
            </a:prstGeom>
            <a:noFill/>
            <a:ln w="12700" cap="flat" cmpd="sng" algn="ctr">
              <a:solidFill>
                <a:srgbClr val="000099"/>
              </a:solidFill>
              <a:prstDash val="solid"/>
              <a:round/>
              <a:headEnd type="none" w="med" len="med"/>
              <a:tailEnd type="arrow"/>
            </a:ln>
            <a:effectLst/>
          </p:spPr>
        </p:cxnSp>
      </p:grpSp>
      <p:sp>
        <p:nvSpPr>
          <p:cNvPr id="54" name="Oval 9"/>
          <p:cNvSpPr>
            <a:spLocks noChangeAspect="1" noChangeArrowheads="1"/>
          </p:cNvSpPr>
          <p:nvPr/>
        </p:nvSpPr>
        <p:spPr bwMode="auto">
          <a:xfrm>
            <a:off x="325434" y="739458"/>
            <a:ext cx="2371728" cy="237172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58" name="Oval 10"/>
          <p:cNvSpPr>
            <a:spLocks noChangeAspect="1" noChangeArrowheads="1"/>
          </p:cNvSpPr>
          <p:nvPr/>
        </p:nvSpPr>
        <p:spPr bwMode="auto">
          <a:xfrm>
            <a:off x="1777362" y="763588"/>
            <a:ext cx="2371728" cy="237172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60" name="TextBox 59"/>
          <p:cNvSpPr txBox="1"/>
          <p:nvPr/>
        </p:nvSpPr>
        <p:spPr>
          <a:xfrm>
            <a:off x="854626" y="3371850"/>
            <a:ext cx="1915910" cy="341632"/>
          </a:xfrm>
          <a:prstGeom prst="rect">
            <a:avLst/>
          </a:prstGeom>
          <a:noFill/>
        </p:spPr>
        <p:txBody>
          <a:bodyPr wrap="none" rtlCol="0">
            <a:spAutoFit/>
          </a:bodyPr>
          <a:lstStyle/>
          <a:p>
            <a:r>
              <a:rPr lang="en-US" dirty="0" smtClean="0"/>
              <a:t>eccentricity large</a:t>
            </a:r>
            <a:endParaRPr lang="en-US" dirty="0"/>
          </a:p>
        </p:txBody>
      </p:sp>
      <p:grpSp>
        <p:nvGrpSpPr>
          <p:cNvPr id="11" name="Group 75"/>
          <p:cNvGrpSpPr/>
          <p:nvPr/>
        </p:nvGrpSpPr>
        <p:grpSpPr>
          <a:xfrm>
            <a:off x="2234561" y="948690"/>
            <a:ext cx="480060" cy="994410"/>
            <a:chOff x="2234561" y="948690"/>
            <a:chExt cx="480060" cy="994410"/>
          </a:xfrm>
        </p:grpSpPr>
        <p:cxnSp>
          <p:nvCxnSpPr>
            <p:cNvPr id="62" name="Straight Arrow Connector 61"/>
            <p:cNvCxnSpPr/>
            <p:nvPr/>
          </p:nvCxnSpPr>
          <p:spPr bwMode="auto">
            <a:xfrm flipV="1">
              <a:off x="2246372" y="948690"/>
              <a:ext cx="11049" cy="994410"/>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flipV="1">
              <a:off x="2234561" y="1908810"/>
              <a:ext cx="480060" cy="11430"/>
            </a:xfrm>
            <a:prstGeom prst="straightConnector1">
              <a:avLst/>
            </a:prstGeom>
            <a:solidFill>
              <a:srgbClr val="FFFF99"/>
            </a:solidFill>
            <a:ln w="28575" cap="flat" cmpd="sng" algn="ctr">
              <a:solidFill>
                <a:schemeClr val="tx1"/>
              </a:solidFill>
              <a:prstDash val="solid"/>
              <a:round/>
              <a:headEnd type="none" w="med" len="med"/>
              <a:tailEnd type="arrow"/>
            </a:ln>
            <a:effectLst/>
          </p:spPr>
        </p:cxnSp>
      </p:grpSp>
      <p:sp>
        <p:nvSpPr>
          <p:cNvPr id="91" name="TextBox 90"/>
          <p:cNvSpPr txBox="1"/>
          <p:nvPr/>
        </p:nvSpPr>
        <p:spPr>
          <a:xfrm>
            <a:off x="407053" y="3787140"/>
            <a:ext cx="2978701" cy="341632"/>
          </a:xfrm>
          <a:prstGeom prst="rect">
            <a:avLst/>
          </a:prstGeom>
          <a:noFill/>
        </p:spPr>
        <p:txBody>
          <a:bodyPr wrap="none" rtlCol="0">
            <a:spAutoFit/>
          </a:bodyPr>
          <a:lstStyle/>
          <a:p>
            <a:r>
              <a:rPr lang="en-US" dirty="0" smtClean="0"/>
              <a:t>geometrical eccentricity ≈ 0</a:t>
            </a:r>
            <a:endParaRPr lang="en-US" dirty="0"/>
          </a:p>
        </p:txBody>
      </p:sp>
      <p:pic>
        <p:nvPicPr>
          <p:cNvPr id="741378" name="Picture 2"/>
          <p:cNvPicPr>
            <a:picLocks noChangeAspect="1" noChangeArrowheads="1"/>
          </p:cNvPicPr>
          <p:nvPr/>
        </p:nvPicPr>
        <p:blipFill>
          <a:blip r:embed="rId8" cstate="screen"/>
          <a:srcRect/>
          <a:stretch>
            <a:fillRect/>
          </a:stretch>
        </p:blipFill>
        <p:spPr bwMode="auto">
          <a:xfrm>
            <a:off x="195263" y="4103370"/>
            <a:ext cx="3950019" cy="1002983"/>
          </a:xfrm>
          <a:prstGeom prst="rect">
            <a:avLst/>
          </a:prstGeom>
          <a:noFill/>
          <a:ln w="9525">
            <a:solidFill>
              <a:srgbClr val="FF0000"/>
            </a:solidFill>
            <a:miter lim="800000"/>
            <a:headEnd/>
            <a:tailEnd/>
          </a:ln>
        </p:spPr>
      </p:pic>
      <p:sp>
        <p:nvSpPr>
          <p:cNvPr id="45" name="Text Box 5"/>
          <p:cNvSpPr txBox="1">
            <a:spLocks noChangeArrowheads="1"/>
          </p:cNvSpPr>
          <p:nvPr/>
        </p:nvSpPr>
        <p:spPr bwMode="auto">
          <a:xfrm>
            <a:off x="5314950" y="4859867"/>
            <a:ext cx="3634740" cy="3422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b="1" dirty="0" smtClean="0"/>
              <a:t>2 particle correlation function</a:t>
            </a:r>
            <a:endParaRPr lang="en-US" dirty="0">
              <a:latin typeface="Symbol" pitchFamily="18" charset="2"/>
            </a:endParaRPr>
          </a:p>
        </p:txBody>
      </p:sp>
      <p:grpSp>
        <p:nvGrpSpPr>
          <p:cNvPr id="47" name="Group 46"/>
          <p:cNvGrpSpPr/>
          <p:nvPr/>
        </p:nvGrpSpPr>
        <p:grpSpPr>
          <a:xfrm>
            <a:off x="4960620" y="620082"/>
            <a:ext cx="4183380" cy="4249098"/>
            <a:chOff x="4960620" y="620082"/>
            <a:chExt cx="4183380" cy="4249098"/>
          </a:xfrm>
        </p:grpSpPr>
        <p:pic>
          <p:nvPicPr>
            <p:cNvPr id="51"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l="4957" t="4006" r="1509"/>
            <a:stretch>
              <a:fillRect/>
            </a:stretch>
          </p:blipFill>
          <p:spPr bwMode="auto">
            <a:xfrm>
              <a:off x="5006340" y="620082"/>
              <a:ext cx="4137660" cy="4249098"/>
            </a:xfrm>
            <a:prstGeom prst="rect">
              <a:avLst/>
            </a:prstGeom>
            <a:noFill/>
            <a:ln w="9525">
              <a:noFill/>
              <a:miter lim="800000"/>
              <a:headEnd/>
              <a:tailEnd/>
            </a:ln>
          </p:spPr>
        </p:pic>
        <p:sp>
          <p:nvSpPr>
            <p:cNvPr id="46" name="Rectangle 45"/>
            <p:cNvSpPr/>
            <p:nvPr/>
          </p:nvSpPr>
          <p:spPr bwMode="auto">
            <a:xfrm>
              <a:off x="4960620" y="3623310"/>
              <a:ext cx="171450" cy="742950"/>
            </a:xfrm>
            <a:prstGeom prst="rect">
              <a:avLst/>
            </a:pr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grpSp>
        <p:nvGrpSpPr>
          <p:cNvPr id="68" name="Group 67"/>
          <p:cNvGrpSpPr/>
          <p:nvPr/>
        </p:nvGrpSpPr>
        <p:grpSpPr>
          <a:xfrm>
            <a:off x="359724" y="739458"/>
            <a:ext cx="1151574" cy="1192212"/>
            <a:chOff x="359724" y="739458"/>
            <a:chExt cx="1151574" cy="1192212"/>
          </a:xfrm>
        </p:grpSpPr>
        <p:cxnSp>
          <p:nvCxnSpPr>
            <p:cNvPr id="61" name="Straight Arrow Connector 60"/>
            <p:cNvCxnSpPr>
              <a:endCxn id="54" idx="0"/>
            </p:cNvCxnSpPr>
            <p:nvPr/>
          </p:nvCxnSpPr>
          <p:spPr bwMode="auto">
            <a:xfrm flipV="1">
              <a:off x="1497330" y="739458"/>
              <a:ext cx="13968" cy="1192212"/>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H="1" flipV="1">
              <a:off x="359724" y="1925322"/>
              <a:ext cx="1137606" cy="6348"/>
            </a:xfrm>
            <a:prstGeom prst="straightConnector1">
              <a:avLst/>
            </a:prstGeom>
            <a:solidFill>
              <a:srgbClr val="FFFF99"/>
            </a:solidFill>
            <a:ln w="28575" cap="flat" cmpd="sng" algn="ctr">
              <a:solidFill>
                <a:schemeClr val="tx1"/>
              </a:solidFill>
              <a:prstDash val="solid"/>
              <a:round/>
              <a:headEnd type="none" w="med" len="med"/>
              <a:tailEnd type="arrow"/>
            </a:ln>
            <a:effectLst/>
          </p:spPr>
        </p:cxnSp>
      </p:grpSp>
      <p:grpSp>
        <p:nvGrpSpPr>
          <p:cNvPr id="48" name="Group 3"/>
          <p:cNvGrpSpPr>
            <a:grpSpLocks/>
          </p:cNvGrpSpPr>
          <p:nvPr/>
        </p:nvGrpSpPr>
        <p:grpSpPr bwMode="auto">
          <a:xfrm>
            <a:off x="304828" y="568325"/>
            <a:ext cx="3883660" cy="4009390"/>
            <a:chOff x="3613" y="717"/>
            <a:chExt cx="1848" cy="1848"/>
          </a:xfrm>
        </p:grpSpPr>
        <p:pic>
          <p:nvPicPr>
            <p:cNvPr id="63" name="Picture 9" descr="hardScatt1.pdf"/>
            <p:cNvPicPr>
              <a:picLocks noChangeAspect="1"/>
            </p:cNvPicPr>
            <p:nvPr/>
          </p:nvPicPr>
          <p:blipFill>
            <a:blip r:embed="rId10" cstate="print"/>
            <a:srcRect l="45503" r="39682" b="65428"/>
            <a:stretch>
              <a:fillRect/>
            </a:stretch>
          </p:blipFill>
          <p:spPr bwMode="auto">
            <a:xfrm>
              <a:off x="4019" y="718"/>
              <a:ext cx="672" cy="1488"/>
            </a:xfrm>
            <a:prstGeom prst="rect">
              <a:avLst/>
            </a:prstGeom>
            <a:noFill/>
            <a:ln w="9525">
              <a:noFill/>
              <a:miter lim="800000"/>
              <a:headEnd/>
              <a:tailEnd/>
            </a:ln>
          </p:spPr>
        </p:pic>
        <p:grpSp>
          <p:nvGrpSpPr>
            <p:cNvPr id="66" name="Group 5"/>
            <p:cNvGrpSpPr>
              <a:grpSpLocks/>
            </p:cNvGrpSpPr>
            <p:nvPr/>
          </p:nvGrpSpPr>
          <p:grpSpPr bwMode="auto">
            <a:xfrm>
              <a:off x="3613" y="717"/>
              <a:ext cx="1848" cy="1848"/>
              <a:chOff x="3613" y="717"/>
              <a:chExt cx="1848" cy="1848"/>
            </a:xfrm>
          </p:grpSpPr>
          <p:pic>
            <p:nvPicPr>
              <p:cNvPr id="70" name="Picture 16" descr="ppHt_pict"/>
              <p:cNvPicPr>
                <a:picLocks noChangeAspect="1" noChangeArrowheads="1"/>
              </p:cNvPicPr>
              <p:nvPr/>
            </p:nvPicPr>
            <p:blipFill>
              <a:blip r:embed="rId11" cstate="print"/>
              <a:srcRect/>
              <a:stretch>
                <a:fillRect/>
              </a:stretch>
            </p:blipFill>
            <p:spPr bwMode="auto">
              <a:xfrm>
                <a:off x="3613" y="717"/>
                <a:ext cx="1848" cy="1848"/>
              </a:xfrm>
              <a:prstGeom prst="rect">
                <a:avLst/>
              </a:prstGeom>
              <a:noFill/>
              <a:ln w="57150">
                <a:noFill/>
                <a:miter lim="800000"/>
                <a:headEnd/>
                <a:tailEnd/>
              </a:ln>
            </p:spPr>
          </p:pic>
          <p:grpSp>
            <p:nvGrpSpPr>
              <p:cNvPr id="71" name="Group 70"/>
              <p:cNvGrpSpPr>
                <a:grpSpLocks/>
              </p:cNvGrpSpPr>
              <p:nvPr/>
            </p:nvGrpSpPr>
            <p:grpSpPr bwMode="auto">
              <a:xfrm>
                <a:off x="4154" y="1015"/>
                <a:ext cx="1226" cy="1166"/>
                <a:chOff x="4154" y="1015"/>
                <a:chExt cx="1226" cy="1166"/>
              </a:xfrm>
            </p:grpSpPr>
            <p:sp>
              <p:nvSpPr>
                <p:cNvPr id="72" name="Line 17"/>
                <p:cNvSpPr>
                  <a:spLocks noChangeShapeType="1"/>
                </p:cNvSpPr>
                <p:nvPr/>
              </p:nvSpPr>
              <p:spPr bwMode="auto">
                <a:xfrm flipH="1" flipV="1">
                  <a:off x="4154" y="1015"/>
                  <a:ext cx="426" cy="646"/>
                </a:xfrm>
                <a:prstGeom prst="line">
                  <a:avLst/>
                </a:prstGeom>
                <a:noFill/>
                <a:ln w="28575">
                  <a:solidFill>
                    <a:srgbClr val="FFFF00"/>
                  </a:solidFill>
                  <a:round/>
                  <a:headEnd/>
                  <a:tailEnd type="triangle" w="med" len="med"/>
                </a:ln>
              </p:spPr>
              <p:txBody>
                <a:bodyPr anchor="ctr">
                  <a:spAutoFit/>
                </a:bodyPr>
                <a:lstStyle/>
                <a:p>
                  <a:endParaRPr lang="en-US"/>
                </a:p>
              </p:txBody>
            </p:sp>
            <p:sp>
              <p:nvSpPr>
                <p:cNvPr id="73" name="Line 18"/>
                <p:cNvSpPr>
                  <a:spLocks noChangeShapeType="1"/>
                </p:cNvSpPr>
                <p:nvPr/>
              </p:nvSpPr>
              <p:spPr bwMode="auto">
                <a:xfrm>
                  <a:off x="4574" y="1674"/>
                  <a:ext cx="806" cy="507"/>
                </a:xfrm>
                <a:prstGeom prst="line">
                  <a:avLst/>
                </a:prstGeom>
                <a:noFill/>
                <a:ln w="28575">
                  <a:solidFill>
                    <a:srgbClr val="FFFF00"/>
                  </a:solidFill>
                  <a:round/>
                  <a:headEnd/>
                  <a:tailEnd type="triangle" w="med" len="med"/>
                </a:ln>
              </p:spPr>
              <p:txBody>
                <a:bodyPr anchor="ctr">
                  <a:spAutoFit/>
                </a:bodyPr>
                <a:lstStyle/>
                <a:p>
                  <a:endParaRPr lang="en-US"/>
                </a:p>
              </p:txBody>
            </p:sp>
            <p:sp>
              <p:nvSpPr>
                <p:cNvPr id="74" name="Freeform 19"/>
                <p:cNvSpPr>
                  <a:spLocks/>
                </p:cNvSpPr>
                <p:nvPr/>
              </p:nvSpPr>
              <p:spPr bwMode="auto">
                <a:xfrm>
                  <a:off x="4553" y="1495"/>
                  <a:ext cx="134" cy="268"/>
                </a:xfrm>
                <a:custGeom>
                  <a:avLst/>
                  <a:gdLst>
                    <a:gd name="T0" fmla="*/ 0 w 304"/>
                    <a:gd name="T1" fmla="*/ 12 h 384"/>
                    <a:gd name="T2" fmla="*/ 37 w 304"/>
                    <a:gd name="T3" fmla="*/ 12 h 384"/>
                    <a:gd name="T4" fmla="*/ 56 w 304"/>
                    <a:gd name="T5" fmla="*/ 82 h 384"/>
                    <a:gd name="T6" fmla="*/ 56 w 304"/>
                    <a:gd name="T7" fmla="*/ 175 h 384"/>
                    <a:gd name="T8" fmla="*/ 56 w 304"/>
                    <a:gd name="T9" fmla="*/ 152 h 384"/>
                    <a:gd name="T10" fmla="*/ 56 w 304"/>
                    <a:gd name="T11" fmla="*/ 175 h 384"/>
                    <a:gd name="T12" fmla="*/ 0 60000 65536"/>
                    <a:gd name="T13" fmla="*/ 0 60000 65536"/>
                    <a:gd name="T14" fmla="*/ 0 60000 65536"/>
                    <a:gd name="T15" fmla="*/ 0 60000 65536"/>
                    <a:gd name="T16" fmla="*/ 0 60000 65536"/>
                    <a:gd name="T17" fmla="*/ 0 60000 65536"/>
                    <a:gd name="T18" fmla="*/ 0 w 304"/>
                    <a:gd name="T19" fmla="*/ 0 h 384"/>
                    <a:gd name="T20" fmla="*/ 304 w 30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04" h="384">
                      <a:moveTo>
                        <a:pt x="0" y="24"/>
                      </a:moveTo>
                      <a:cubicBezTo>
                        <a:pt x="72" y="12"/>
                        <a:pt x="144" y="0"/>
                        <a:pt x="192" y="24"/>
                      </a:cubicBezTo>
                      <a:cubicBezTo>
                        <a:pt x="240" y="48"/>
                        <a:pt x="272" y="112"/>
                        <a:pt x="288" y="168"/>
                      </a:cubicBezTo>
                      <a:cubicBezTo>
                        <a:pt x="304" y="224"/>
                        <a:pt x="288" y="336"/>
                        <a:pt x="288" y="360"/>
                      </a:cubicBezTo>
                      <a:cubicBezTo>
                        <a:pt x="288" y="384"/>
                        <a:pt x="288" y="312"/>
                        <a:pt x="288" y="312"/>
                      </a:cubicBezTo>
                      <a:cubicBezTo>
                        <a:pt x="288" y="312"/>
                        <a:pt x="288" y="336"/>
                        <a:pt x="288" y="360"/>
                      </a:cubicBezTo>
                    </a:path>
                  </a:pathLst>
                </a:custGeom>
                <a:noFill/>
                <a:ln w="28575">
                  <a:solidFill>
                    <a:srgbClr val="FF00FF"/>
                  </a:solidFill>
                  <a:round/>
                  <a:headEnd/>
                  <a:tailEnd type="triangle" w="med" len="med"/>
                </a:ln>
              </p:spPr>
              <p:txBody>
                <a:bodyPr wrap="none" anchor="ctr">
                  <a:spAutoFit/>
                </a:bodyPr>
                <a:lstStyle/>
                <a:p>
                  <a:endParaRPr lang="en-US"/>
                </a:p>
              </p:txBody>
            </p:sp>
            <p:sp>
              <p:nvSpPr>
                <p:cNvPr id="75" name="Text Box 20"/>
                <p:cNvSpPr txBox="1">
                  <a:spLocks noChangeArrowheads="1"/>
                </p:cNvSpPr>
                <p:nvPr/>
              </p:nvSpPr>
              <p:spPr bwMode="auto">
                <a:xfrm>
                  <a:off x="4682" y="1321"/>
                  <a:ext cx="245" cy="186"/>
                </a:xfrm>
                <a:prstGeom prst="rect">
                  <a:avLst/>
                </a:prstGeom>
                <a:noFill/>
                <a:ln w="28575">
                  <a:noFill/>
                  <a:miter lim="800000"/>
                  <a:headEnd/>
                  <a:tailEnd/>
                </a:ln>
              </p:spPr>
              <p:txBody>
                <a:bodyPr wrap="none" anchor="ctr">
                  <a:spAutoFit/>
                </a:bodyPr>
                <a:lstStyle/>
                <a:p>
                  <a:pPr algn="ctr">
                    <a:lnSpc>
                      <a:spcPct val="100000"/>
                    </a:lnSpc>
                    <a:spcBef>
                      <a:spcPct val="50000"/>
                    </a:spcBef>
                    <a:buClrTx/>
                    <a:buFont typeface="Symbol" pitchFamily="18" charset="2"/>
                    <a:buNone/>
                  </a:pPr>
                  <a:r>
                    <a:rPr lang="en-US" sz="1800" b="1">
                      <a:solidFill>
                        <a:srgbClr val="FFFF00"/>
                      </a:solidFill>
                      <a:latin typeface="Times New Roman" pitchFamily="18" charset="0"/>
                      <a:ea typeface="ＭＳ Ｐゴシック" charset="-128"/>
                    </a:rPr>
                    <a:t>Δ</a:t>
                  </a:r>
                  <a:r>
                    <a:rPr lang="en-US" sz="1800" b="1">
                      <a:solidFill>
                        <a:srgbClr val="FFFF00"/>
                      </a:solidFill>
                      <a:latin typeface="Symbol" pitchFamily="18" charset="2"/>
                      <a:ea typeface="ＭＳ Ｐゴシック" charset="-128"/>
                    </a:rPr>
                    <a:t>f</a:t>
                  </a:r>
                </a:p>
              </p:txBody>
            </p:sp>
          </p:grpSp>
        </p:grpSp>
        <p:sp>
          <p:nvSpPr>
            <p:cNvPr id="67" name="Text Box 20"/>
            <p:cNvSpPr txBox="1">
              <a:spLocks noChangeArrowheads="1"/>
            </p:cNvSpPr>
            <p:nvPr/>
          </p:nvSpPr>
          <p:spPr bwMode="auto">
            <a:xfrm>
              <a:off x="4787" y="2267"/>
              <a:ext cx="489" cy="186"/>
            </a:xfrm>
            <a:prstGeom prst="rect">
              <a:avLst/>
            </a:prstGeom>
            <a:noFill/>
            <a:ln w="28575">
              <a:noFill/>
              <a:miter lim="800000"/>
              <a:headEnd/>
              <a:tailEnd/>
            </a:ln>
          </p:spPr>
          <p:txBody>
            <a:bodyPr wrap="none" anchor="ctr">
              <a:spAutoFit/>
            </a:bodyPr>
            <a:lstStyle/>
            <a:p>
              <a:pPr algn="ctr">
                <a:lnSpc>
                  <a:spcPct val="100000"/>
                </a:lnSpc>
                <a:spcBef>
                  <a:spcPct val="50000"/>
                </a:spcBef>
                <a:buClrTx/>
                <a:buFont typeface="Symbol" pitchFamily="18" charset="2"/>
                <a:buNone/>
              </a:pPr>
              <a:r>
                <a:rPr lang="en-US" sz="1800" b="1">
                  <a:solidFill>
                    <a:srgbClr val="FFFF00"/>
                  </a:solidFill>
                  <a:latin typeface="Times New Roman" pitchFamily="18" charset="0"/>
                  <a:ea typeface="ＭＳ Ｐゴシック" charset="-128"/>
                </a:rPr>
                <a:t>Trigger</a:t>
              </a:r>
              <a:endParaRPr lang="en-US" sz="1800" b="1">
                <a:solidFill>
                  <a:srgbClr val="FFFF00"/>
                </a:solidFill>
                <a:latin typeface="Symbol" pitchFamily="18" charset="2"/>
                <a:ea typeface="ＭＳ Ｐゴシック" charset="-128"/>
              </a:endParaRPr>
            </a:p>
          </p:txBody>
        </p:sp>
        <p:sp>
          <p:nvSpPr>
            <p:cNvPr id="69" name="Text Box 20"/>
            <p:cNvSpPr txBox="1">
              <a:spLocks noChangeArrowheads="1"/>
            </p:cNvSpPr>
            <p:nvPr/>
          </p:nvSpPr>
          <p:spPr bwMode="auto">
            <a:xfrm>
              <a:off x="4491" y="823"/>
              <a:ext cx="642" cy="186"/>
            </a:xfrm>
            <a:prstGeom prst="rect">
              <a:avLst/>
            </a:prstGeom>
            <a:noFill/>
            <a:ln w="28575">
              <a:noFill/>
              <a:miter lim="800000"/>
              <a:headEnd/>
              <a:tailEnd/>
            </a:ln>
          </p:spPr>
          <p:txBody>
            <a:bodyPr wrap="none" anchor="ctr">
              <a:spAutoFit/>
            </a:bodyPr>
            <a:lstStyle/>
            <a:p>
              <a:pPr algn="ctr">
                <a:lnSpc>
                  <a:spcPct val="100000"/>
                </a:lnSpc>
                <a:spcBef>
                  <a:spcPct val="50000"/>
                </a:spcBef>
                <a:buClrTx/>
                <a:buFont typeface="Symbol" pitchFamily="18" charset="2"/>
                <a:buNone/>
              </a:pPr>
              <a:r>
                <a:rPr lang="en-US" sz="1800" b="1">
                  <a:solidFill>
                    <a:srgbClr val="FFFF00"/>
                  </a:solidFill>
                  <a:latin typeface="Times New Roman" pitchFamily="18" charset="0"/>
                  <a:ea typeface="ＭＳ Ｐゴシック" charset="-128"/>
                </a:rPr>
                <a:t>Associated</a:t>
              </a:r>
              <a:endParaRPr lang="en-US" sz="1800" b="1">
                <a:solidFill>
                  <a:srgbClr val="FFFF00"/>
                </a:solidFill>
                <a:latin typeface="Symbol" pitchFamily="18" charset="2"/>
                <a:ea typeface="ＭＳ Ｐゴシック" charset="-128"/>
              </a:endParaRPr>
            </a:p>
          </p:txBody>
        </p:sp>
      </p:grpSp>
      <p:grpSp>
        <p:nvGrpSpPr>
          <p:cNvPr id="80" name="Group 79"/>
          <p:cNvGrpSpPr/>
          <p:nvPr/>
        </p:nvGrpSpPr>
        <p:grpSpPr>
          <a:xfrm>
            <a:off x="5727243" y="2183130"/>
            <a:ext cx="1691873" cy="1422642"/>
            <a:chOff x="5727243" y="2183130"/>
            <a:chExt cx="1691873" cy="1422642"/>
          </a:xfrm>
        </p:grpSpPr>
        <p:cxnSp>
          <p:nvCxnSpPr>
            <p:cNvPr id="78" name="Straight Arrow Connector 77"/>
            <p:cNvCxnSpPr/>
            <p:nvPr/>
          </p:nvCxnSpPr>
          <p:spPr bwMode="auto">
            <a:xfrm flipV="1">
              <a:off x="6549390" y="2183130"/>
              <a:ext cx="0" cy="1028700"/>
            </a:xfrm>
            <a:prstGeom prst="straightConnector1">
              <a:avLst/>
            </a:prstGeom>
            <a:solidFill>
              <a:srgbClr val="FFFF99"/>
            </a:solidFill>
            <a:ln w="28575" cap="flat" cmpd="sng" algn="ctr">
              <a:solidFill>
                <a:srgbClr val="FF0000"/>
              </a:solidFill>
              <a:prstDash val="solid"/>
              <a:round/>
              <a:headEnd type="none" w="med" len="med"/>
              <a:tailEnd type="arrow"/>
            </a:ln>
            <a:effectLst/>
          </p:spPr>
        </p:cxnSp>
        <p:sp>
          <p:nvSpPr>
            <p:cNvPr id="79" name="TextBox 78"/>
            <p:cNvSpPr txBox="1"/>
            <p:nvPr/>
          </p:nvSpPr>
          <p:spPr>
            <a:xfrm>
              <a:off x="5727243" y="3291840"/>
              <a:ext cx="1691873" cy="313932"/>
            </a:xfrm>
            <a:prstGeom prst="rect">
              <a:avLst/>
            </a:prstGeom>
            <a:noFill/>
          </p:spPr>
          <p:txBody>
            <a:bodyPr wrap="none" rtlCol="0">
              <a:spAutoFit/>
            </a:bodyPr>
            <a:lstStyle/>
            <a:p>
              <a:r>
                <a:rPr lang="en-US" sz="1600" dirty="0" smtClean="0">
                  <a:solidFill>
                    <a:srgbClr val="FF0000"/>
                  </a:solidFill>
                </a:rPr>
                <a:t>Trigger Direction</a:t>
              </a:r>
              <a:endParaRPr lang="en-US" sz="16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35" presetClass="path" presetSubtype="0" accel="50000" decel="50000" fill="hold" grpId="0" nodeType="withEffect">
                                  <p:stCondLst>
                                    <p:cond delay="0"/>
                                  </p:stCondLst>
                                  <p:childTnLst>
                                    <p:animMotion origin="layout" path="M -1.94444E-6 7.40741E-7 L -0.09496 -0.00162 " pathEditMode="relative" rAng="0" ptsTypes="AA">
                                      <p:cBhvr>
                                        <p:cTn id="18" dur="500" fill="hold"/>
                                        <p:tgtEl>
                                          <p:spTgt spid="58"/>
                                        </p:tgtEl>
                                        <p:attrNameLst>
                                          <p:attrName>ppt_x</p:attrName>
                                          <p:attrName>ppt_y</p:attrName>
                                        </p:attrNameLst>
                                      </p:cBhvr>
                                      <p:rCtr x="-48" y="-1"/>
                                    </p:animMotion>
                                  </p:childTnLst>
                                </p:cTn>
                              </p:par>
                              <p:par>
                                <p:cTn id="19" presetID="1" presetClass="entr" presetSubtype="0" fill="hold" nodeType="with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9690"/>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0.09496 -0.00162 L -0.10972 -0.00092 " pathEditMode="relative" rAng="0" ptsTypes="AA">
                                      <p:cBhvr>
                                        <p:cTn id="26" dur="500" fill="hold"/>
                                        <p:tgtEl>
                                          <p:spTgt spid="58"/>
                                        </p:tgtEl>
                                        <p:attrNameLst>
                                          <p:attrName>ppt_x</p:attrName>
                                          <p:attrName>ppt_y</p:attrName>
                                        </p:attrNameLst>
                                      </p:cBhvr>
                                      <p:rCtr x="-7" y="0"/>
                                    </p:animMotion>
                                  </p:childTnLst>
                                </p:cTn>
                              </p:par>
                              <p:par>
                                <p:cTn id="27" presetID="1" presetClass="exit"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9689"/>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0.10972 -0.00093 L -0.12274 -0.00046 " pathEditMode="fixed" rAng="0" ptsTypes="AA">
                                      <p:cBhvr>
                                        <p:cTn id="34" dur="500" fill="hold"/>
                                        <p:tgtEl>
                                          <p:spTgt spid="58"/>
                                        </p:tgtEl>
                                        <p:attrNameLst>
                                          <p:attrName>ppt_x</p:attrName>
                                          <p:attrName>ppt_y</p:attrName>
                                        </p:attrNameLst>
                                      </p:cBhvr>
                                      <p:rCtr x="-7" y="0"/>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99688"/>
                                        </p:tgtEl>
                                        <p:attrNameLst>
                                          <p:attrName>style.visibility</p:attrName>
                                        </p:attrNameLst>
                                      </p:cBhvr>
                                      <p:to>
                                        <p:strVal val="hidden"/>
                                      </p:to>
                                    </p:set>
                                  </p:childTnLst>
                                </p:cTn>
                              </p:par>
                              <p:par>
                                <p:cTn id="39" presetID="35" presetClass="path" presetSubtype="0" accel="50000" decel="50000" fill="hold" grpId="2" nodeType="withEffect">
                                  <p:stCondLst>
                                    <p:cond delay="0"/>
                                  </p:stCondLst>
                                  <p:childTnLst>
                                    <p:animMotion origin="layout" path="M -0.12257 -0.00093 L -0.13437 -0.00185 " pathEditMode="relative" rAng="0" ptsTypes="AA">
                                      <p:cBhvr>
                                        <p:cTn id="40" dur="500" fill="hold"/>
                                        <p:tgtEl>
                                          <p:spTgt spid="58"/>
                                        </p:tgtEl>
                                        <p:attrNameLst>
                                          <p:attrName>ppt_x</p:attrName>
                                          <p:attrName>ppt_y</p:attrName>
                                        </p:attrNameLst>
                                      </p:cBhvr>
                                      <p:rCtr x="-6" y="0"/>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99687"/>
                                        </p:tgtEl>
                                        <p:attrNameLst>
                                          <p:attrName>style.visibility</p:attrName>
                                        </p:attrNameLst>
                                      </p:cBhvr>
                                      <p:to>
                                        <p:strVal val="hidden"/>
                                      </p:to>
                                    </p:set>
                                  </p:childTnLst>
                                </p:cTn>
                              </p:par>
                              <p:par>
                                <p:cTn id="45" presetID="35" presetClass="path" presetSubtype="0" accel="50000" decel="50000" fill="hold" grpId="3" nodeType="withEffect">
                                  <p:stCondLst>
                                    <p:cond delay="0"/>
                                  </p:stCondLst>
                                  <p:childTnLst>
                                    <p:animMotion origin="layout" path="M -0.13507 -0.00116 L -0.15035 -0.00116 " pathEditMode="relative" rAng="0" ptsTypes="AA">
                                      <p:cBhvr>
                                        <p:cTn id="46" dur="500" fill="hold"/>
                                        <p:tgtEl>
                                          <p:spTgt spid="58"/>
                                        </p:tgtEl>
                                        <p:attrNameLst>
                                          <p:attrName>ppt_x</p:attrName>
                                          <p:attrName>ppt_y</p:attrName>
                                        </p:attrNameLst>
                                      </p:cBhvr>
                                      <p:rCtr x="-8" y="0"/>
                                    </p:animMotion>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xEl>
                                              <p:pRg st="2" end="2"/>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xEl>
                                              <p:pRg st="3" end="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1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8" grpId="2" animBg="1"/>
      <p:bldP spid="58" grpId="3" animBg="1"/>
      <p:bldP spid="60" grpId="0"/>
      <p:bldP spid="91" grpId="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41" y="74020"/>
            <a:ext cx="7336945" cy="536173"/>
          </a:xfrm>
        </p:spPr>
        <p:txBody>
          <a:bodyPr/>
          <a:lstStyle/>
          <a:p>
            <a:r>
              <a:rPr lang="en-US" sz="3200" dirty="0" smtClean="0"/>
              <a:t>Are the structures really from Flow ?</a:t>
            </a:r>
            <a:endParaRPr lang="en-US" sz="3200"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CE8094DB-52B9-4D1F-A63C-1F18D98D7628}" type="slidenum">
              <a:rPr lang="en-US" smtClean="0">
                <a:solidFill>
                  <a:srgbClr val="000000"/>
                </a:solidFill>
              </a:rPr>
              <a:pPr>
                <a:defRPr/>
              </a:pPr>
              <a:t>37</a:t>
            </a:fld>
            <a:endParaRPr lang="en-US">
              <a:solidFill>
                <a:srgbClr val="000000"/>
              </a:solidFill>
            </a:endParaRPr>
          </a:p>
        </p:txBody>
      </p:sp>
      <p:pic>
        <p:nvPicPr>
          <p:cNvPr id="195586" name="Picture 2" descr="0">
            <a:hlinkClick r:id="rId2"/>
          </p:cNvPr>
          <p:cNvPicPr>
            <a:picLocks noChangeAspect="1" noChangeArrowheads="1"/>
          </p:cNvPicPr>
          <p:nvPr/>
        </p:nvPicPr>
        <p:blipFill>
          <a:blip r:embed="rId3" cstate="screen"/>
          <a:srcRect l="3659" t="2035" r="3157" b="5895"/>
          <a:stretch>
            <a:fillRect/>
          </a:stretch>
        </p:blipFill>
        <p:spPr bwMode="auto">
          <a:xfrm>
            <a:off x="0" y="1324708"/>
            <a:ext cx="4478216" cy="3845170"/>
          </a:xfrm>
          <a:prstGeom prst="rect">
            <a:avLst/>
          </a:prstGeom>
          <a:noFill/>
        </p:spPr>
      </p:pic>
      <p:sp>
        <p:nvSpPr>
          <p:cNvPr id="8" name="Text Box 21"/>
          <p:cNvSpPr txBox="1">
            <a:spLocks noChangeArrowheads="1"/>
          </p:cNvSpPr>
          <p:nvPr/>
        </p:nvSpPr>
        <p:spPr bwMode="auto">
          <a:xfrm>
            <a:off x="234461" y="5203871"/>
            <a:ext cx="8909539" cy="1256371"/>
          </a:xfrm>
          <a:prstGeom prst="rect">
            <a:avLst/>
          </a:prstGeom>
          <a:solidFill>
            <a:srgbClr val="FFFF99"/>
          </a:solidFill>
          <a:ln w="9525" algn="ctr">
            <a:noFill/>
            <a:miter lim="800000"/>
            <a:headEnd/>
            <a:tailEnd/>
          </a:ln>
          <a:effectLst/>
        </p:spPr>
        <p:txBody>
          <a:bodyPr wrap="square" lIns="92075" tIns="46038" rIns="92075" bIns="46038">
            <a:spAutoFit/>
          </a:bodyPr>
          <a:lstStyle/>
          <a:p>
            <a:pPr algn="l" eaLnBrk="0" fontAlgn="base" hangingPunct="0">
              <a:lnSpc>
                <a:spcPct val="90000"/>
              </a:lnSpc>
              <a:spcBef>
                <a:spcPct val="30000"/>
              </a:spcBef>
              <a:spcAft>
                <a:spcPct val="0"/>
              </a:spcAft>
              <a:buClr>
                <a:srgbClr val="FC0128"/>
              </a:buClr>
              <a:buFont typeface="Wingdings" pitchFamily="2" charset="2"/>
              <a:buNone/>
            </a:pPr>
            <a:r>
              <a:rPr lang="en-US" b="1" dirty="0" smtClean="0">
                <a:solidFill>
                  <a:srgbClr val="FF0000"/>
                </a:solidFill>
              </a:rPr>
              <a:t>v</a:t>
            </a:r>
            <a:r>
              <a:rPr lang="en-US" b="1" baseline="-25000" dirty="0" smtClean="0">
                <a:solidFill>
                  <a:srgbClr val="FF0000"/>
                </a:solidFill>
              </a:rPr>
              <a:t>3</a:t>
            </a:r>
            <a:r>
              <a:rPr lang="en-US" b="1" dirty="0" smtClean="0">
                <a:solidFill>
                  <a:srgbClr val="FF0000"/>
                </a:solidFill>
              </a:rPr>
              <a:t> shows mass splitting expected from hydro flow !</a:t>
            </a:r>
          </a:p>
          <a:p>
            <a:pPr algn="l" eaLnBrk="0" fontAlgn="base" hangingPunct="0">
              <a:lnSpc>
                <a:spcPct val="90000"/>
              </a:lnSpc>
              <a:spcBef>
                <a:spcPct val="30000"/>
              </a:spcBef>
              <a:spcAft>
                <a:spcPct val="0"/>
              </a:spcAft>
              <a:buClr>
                <a:srgbClr val="FC0128"/>
              </a:buClr>
              <a:buFont typeface="Wingdings" pitchFamily="2" charset="2"/>
              <a:buNone/>
            </a:pPr>
            <a:r>
              <a:rPr lang="en-US" b="1" dirty="0" smtClean="0">
                <a:solidFill>
                  <a:srgbClr val="FF0000"/>
                </a:solidFill>
              </a:rPr>
              <a:t/>
            </a:r>
            <a:br>
              <a:rPr lang="en-US" b="1" dirty="0" smtClean="0">
                <a:solidFill>
                  <a:srgbClr val="FF0000"/>
                </a:solidFill>
              </a:rPr>
            </a:br>
            <a:r>
              <a:rPr lang="en-US" b="1" dirty="0" smtClean="0">
                <a:solidFill>
                  <a:srgbClr val="FF0000"/>
                </a:solidFill>
              </a:rPr>
              <a:t>Has the magnitude (and </a:t>
            </a:r>
            <a:r>
              <a:rPr lang="en-US" b="1" dirty="0" err="1" smtClean="0">
                <a:solidFill>
                  <a:srgbClr val="FF0000"/>
                </a:solidFill>
              </a:rPr>
              <a:t>p</a:t>
            </a:r>
            <a:r>
              <a:rPr lang="en-US" b="1" baseline="-25000" dirty="0" err="1" smtClean="0">
                <a:solidFill>
                  <a:srgbClr val="FF0000"/>
                </a:solidFill>
              </a:rPr>
              <a:t>T</a:t>
            </a:r>
            <a:r>
              <a:rPr lang="en-US" b="1" baseline="-25000" dirty="0" smtClean="0">
                <a:solidFill>
                  <a:srgbClr val="FF0000"/>
                </a:solidFill>
              </a:rPr>
              <a:t> </a:t>
            </a:r>
            <a:r>
              <a:rPr lang="en-US" b="1" dirty="0" smtClean="0">
                <a:solidFill>
                  <a:srgbClr val="FF0000"/>
                </a:solidFill>
              </a:rPr>
              <a:t>dependence) expected from geometry fluctuations</a:t>
            </a:r>
          </a:p>
          <a:p>
            <a:pPr algn="l" eaLnBrk="0" fontAlgn="base" hangingPunct="0">
              <a:lnSpc>
                <a:spcPct val="90000"/>
              </a:lnSpc>
              <a:spcBef>
                <a:spcPct val="30000"/>
              </a:spcBef>
              <a:spcAft>
                <a:spcPct val="0"/>
              </a:spcAft>
              <a:buClr>
                <a:srgbClr val="FC0128"/>
              </a:buClr>
              <a:buFont typeface="Wingdings" pitchFamily="2" charset="2"/>
              <a:buNone/>
            </a:pPr>
            <a:r>
              <a:rPr lang="en-US" dirty="0" smtClean="0">
                <a:solidFill>
                  <a:srgbClr val="0066FF"/>
                </a:solidFill>
              </a:rPr>
              <a:t>(and has larger sensitivity to </a:t>
            </a:r>
            <a:r>
              <a:rPr lang="en-US" dirty="0" smtClean="0">
                <a:solidFill>
                  <a:srgbClr val="0066FF"/>
                </a:solidFill>
                <a:latin typeface="Symbol" pitchFamily="18" charset="2"/>
              </a:rPr>
              <a:t>h</a:t>
            </a:r>
            <a:r>
              <a:rPr lang="en-US" dirty="0" smtClean="0">
                <a:solidFill>
                  <a:srgbClr val="0066FF"/>
                </a:solidFill>
              </a:rPr>
              <a:t>/s than v</a:t>
            </a:r>
            <a:r>
              <a:rPr lang="en-US" baseline="-25000" dirty="0" smtClean="0">
                <a:solidFill>
                  <a:srgbClr val="0066FF"/>
                </a:solidFill>
              </a:rPr>
              <a:t>2</a:t>
            </a:r>
            <a:r>
              <a:rPr lang="en-US" dirty="0" smtClean="0">
                <a:solidFill>
                  <a:srgbClr val="0066FF"/>
                </a:solidFill>
              </a:rPr>
              <a:t> ! =&gt; reduces model dependence) </a:t>
            </a:r>
          </a:p>
        </p:txBody>
      </p:sp>
      <p:sp>
        <p:nvSpPr>
          <p:cNvPr id="9" name="Text Box 5"/>
          <p:cNvSpPr txBox="1">
            <a:spLocks noChangeArrowheads="1"/>
          </p:cNvSpPr>
          <p:nvPr/>
        </p:nvSpPr>
        <p:spPr bwMode="auto">
          <a:xfrm>
            <a:off x="1616605" y="857751"/>
            <a:ext cx="1630687" cy="3699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2000" dirty="0"/>
              <a:t> </a:t>
            </a:r>
            <a:r>
              <a:rPr lang="en-US" sz="2000" dirty="0" smtClean="0"/>
              <a:t>v</a:t>
            </a:r>
            <a:r>
              <a:rPr lang="en-US" sz="2000" baseline="-25000" dirty="0" smtClean="0"/>
              <a:t>3</a:t>
            </a:r>
            <a:r>
              <a:rPr lang="en-US" sz="2000" dirty="0" smtClean="0"/>
              <a:t> for </a:t>
            </a:r>
            <a:r>
              <a:rPr lang="en-US" sz="2000" dirty="0" smtClean="0">
                <a:latin typeface="Symbol" pitchFamily="18" charset="2"/>
              </a:rPr>
              <a:t>p</a:t>
            </a:r>
            <a:r>
              <a:rPr lang="en-US" sz="2000" dirty="0" smtClean="0"/>
              <a:t>/K/p</a:t>
            </a:r>
            <a:endParaRPr lang="en-US" sz="2000" baseline="-25000" dirty="0">
              <a:latin typeface="+mn-lt"/>
            </a:endParaRPr>
          </a:p>
        </p:txBody>
      </p:sp>
      <p:sp>
        <p:nvSpPr>
          <p:cNvPr id="21" name="TextBox 20"/>
          <p:cNvSpPr txBox="1"/>
          <p:nvPr/>
        </p:nvSpPr>
        <p:spPr>
          <a:xfrm>
            <a:off x="1113532" y="3048000"/>
            <a:ext cx="325731" cy="369332"/>
          </a:xfrm>
          <a:prstGeom prst="rect">
            <a:avLst/>
          </a:prstGeom>
          <a:solidFill>
            <a:srgbClr val="FFFF00"/>
          </a:solidFill>
        </p:spPr>
        <p:txBody>
          <a:bodyPr wrap="none" rtlCol="0">
            <a:spAutoFit/>
          </a:bodyPr>
          <a:lstStyle/>
          <a:p>
            <a:r>
              <a:rPr lang="en-US" sz="2000" dirty="0" smtClean="0">
                <a:latin typeface="Symbol" pitchFamily="18" charset="2"/>
              </a:rPr>
              <a:t>p</a:t>
            </a:r>
            <a:endParaRPr lang="en-US" sz="2000" baseline="-25000" dirty="0">
              <a:latin typeface="Symbol" pitchFamily="18" charset="2"/>
            </a:endParaRPr>
          </a:p>
        </p:txBody>
      </p:sp>
      <p:sp>
        <p:nvSpPr>
          <p:cNvPr id="22" name="TextBox 21"/>
          <p:cNvSpPr txBox="1"/>
          <p:nvPr/>
        </p:nvSpPr>
        <p:spPr>
          <a:xfrm>
            <a:off x="2390545" y="3786553"/>
            <a:ext cx="327334" cy="369332"/>
          </a:xfrm>
          <a:prstGeom prst="rect">
            <a:avLst/>
          </a:prstGeom>
          <a:solidFill>
            <a:srgbClr val="FFFF00"/>
          </a:solidFill>
        </p:spPr>
        <p:txBody>
          <a:bodyPr wrap="none" rtlCol="0">
            <a:spAutoFit/>
          </a:bodyPr>
          <a:lstStyle/>
          <a:p>
            <a:r>
              <a:rPr lang="en-US" sz="2000" dirty="0" smtClean="0">
                <a:solidFill>
                  <a:srgbClr val="FF0000"/>
                </a:solidFill>
              </a:rPr>
              <a:t>p</a:t>
            </a:r>
            <a:endParaRPr lang="en-US" sz="2000" baseline="-25000" dirty="0">
              <a:solidFill>
                <a:srgbClr val="FF0000"/>
              </a:solidFill>
            </a:endParaRPr>
          </a:p>
        </p:txBody>
      </p:sp>
      <p:cxnSp>
        <p:nvCxnSpPr>
          <p:cNvPr id="24" name="Straight Arrow Connector 23"/>
          <p:cNvCxnSpPr/>
          <p:nvPr/>
        </p:nvCxnSpPr>
        <p:spPr bwMode="auto">
          <a:xfrm>
            <a:off x="1383323" y="3352800"/>
            <a:ext cx="445477" cy="35169"/>
          </a:xfrm>
          <a:prstGeom prst="straightConnector1">
            <a:avLst/>
          </a:prstGeom>
          <a:noFill/>
          <a:ln w="38100" cap="flat" cmpd="sng" algn="ctr">
            <a:solidFill>
              <a:srgbClr val="0066FF"/>
            </a:solidFill>
            <a:prstDash val="solid"/>
            <a:round/>
            <a:headEnd type="none" w="med" len="med"/>
            <a:tailEnd type="arrow"/>
          </a:ln>
          <a:effectLst/>
        </p:spPr>
      </p:cxnSp>
      <p:cxnSp>
        <p:nvCxnSpPr>
          <p:cNvPr id="27" name="Straight Arrow Connector 26"/>
          <p:cNvCxnSpPr>
            <a:stCxn id="22" idx="1"/>
          </p:cNvCxnSpPr>
          <p:nvPr/>
        </p:nvCxnSpPr>
        <p:spPr bwMode="auto">
          <a:xfrm rot="10800000" flipV="1">
            <a:off x="1910863" y="3971219"/>
            <a:ext cx="479683" cy="178750"/>
          </a:xfrm>
          <a:prstGeom prst="straightConnector1">
            <a:avLst/>
          </a:prstGeom>
          <a:noFill/>
          <a:ln w="38100" cap="flat" cmpd="sng" algn="ctr">
            <a:solidFill>
              <a:srgbClr val="FF0000"/>
            </a:solidFill>
            <a:prstDash val="solid"/>
            <a:round/>
            <a:headEnd type="none" w="med" len="med"/>
            <a:tailEnd type="arrow"/>
          </a:ln>
          <a:effectLst/>
        </p:spPr>
      </p:cxnSp>
      <p:sp>
        <p:nvSpPr>
          <p:cNvPr id="50" name="TextBox 49"/>
          <p:cNvSpPr txBox="1"/>
          <p:nvPr/>
        </p:nvSpPr>
        <p:spPr>
          <a:xfrm>
            <a:off x="2798148" y="3423138"/>
            <a:ext cx="356188" cy="369332"/>
          </a:xfrm>
          <a:prstGeom prst="rect">
            <a:avLst/>
          </a:prstGeom>
          <a:solidFill>
            <a:srgbClr val="FFFF00"/>
          </a:solidFill>
        </p:spPr>
        <p:txBody>
          <a:bodyPr wrap="none" rtlCol="0">
            <a:spAutoFit/>
          </a:bodyPr>
          <a:lstStyle/>
          <a:p>
            <a:r>
              <a:rPr lang="en-US" sz="2000" dirty="0" smtClean="0">
                <a:solidFill>
                  <a:srgbClr val="002060"/>
                </a:solidFill>
              </a:rPr>
              <a:t>K</a:t>
            </a:r>
            <a:endParaRPr lang="en-US" sz="2000" baseline="-25000" dirty="0">
              <a:solidFill>
                <a:srgbClr val="002060"/>
              </a:solidFill>
            </a:endParaRPr>
          </a:p>
        </p:txBody>
      </p:sp>
      <p:cxnSp>
        <p:nvCxnSpPr>
          <p:cNvPr id="52" name="Straight Arrow Connector 51"/>
          <p:cNvCxnSpPr/>
          <p:nvPr/>
        </p:nvCxnSpPr>
        <p:spPr bwMode="auto">
          <a:xfrm rot="10800000" flipV="1">
            <a:off x="1735016" y="3575538"/>
            <a:ext cx="1008185" cy="152400"/>
          </a:xfrm>
          <a:prstGeom prst="straightConnector1">
            <a:avLst/>
          </a:prstGeom>
          <a:noFill/>
          <a:ln w="12700" cap="flat" cmpd="sng" algn="ctr">
            <a:solidFill>
              <a:srgbClr val="000099"/>
            </a:solidFill>
            <a:prstDash val="solid"/>
            <a:round/>
            <a:headEnd type="none" w="med" len="med"/>
            <a:tailEnd type="arrow"/>
          </a:ln>
          <a:effectLst/>
        </p:spPr>
      </p:cxnSp>
      <p:grpSp>
        <p:nvGrpSpPr>
          <p:cNvPr id="36" name="Group 35"/>
          <p:cNvGrpSpPr/>
          <p:nvPr/>
        </p:nvGrpSpPr>
        <p:grpSpPr>
          <a:xfrm>
            <a:off x="4561840" y="794381"/>
            <a:ext cx="4582160" cy="4214499"/>
            <a:chOff x="4561840" y="794381"/>
            <a:chExt cx="4582160" cy="4214499"/>
          </a:xfrm>
        </p:grpSpPr>
        <p:grpSp>
          <p:nvGrpSpPr>
            <p:cNvPr id="35" name="Group 34"/>
            <p:cNvGrpSpPr/>
            <p:nvPr/>
          </p:nvGrpSpPr>
          <p:grpSpPr>
            <a:xfrm>
              <a:off x="4561840" y="794381"/>
              <a:ext cx="4582160" cy="4214499"/>
              <a:chOff x="4561840" y="794381"/>
              <a:chExt cx="4582160" cy="4214499"/>
            </a:xfrm>
          </p:grpSpPr>
          <p:grpSp>
            <p:nvGrpSpPr>
              <p:cNvPr id="33" name="Group 32"/>
              <p:cNvGrpSpPr/>
              <p:nvPr/>
            </p:nvGrpSpPr>
            <p:grpSpPr>
              <a:xfrm>
                <a:off x="4561840" y="794381"/>
                <a:ext cx="4500830" cy="4214499"/>
                <a:chOff x="497840" y="1049776"/>
                <a:chExt cx="4043629" cy="3786384"/>
              </a:xfrm>
            </p:grpSpPr>
            <p:grpSp>
              <p:nvGrpSpPr>
                <p:cNvPr id="34" name="Group 18"/>
                <p:cNvGrpSpPr/>
                <p:nvPr/>
              </p:nvGrpSpPr>
              <p:grpSpPr>
                <a:xfrm>
                  <a:off x="497840" y="1049776"/>
                  <a:ext cx="4043629" cy="3786384"/>
                  <a:chOff x="142240" y="-701805"/>
                  <a:chExt cx="7710630" cy="7220101"/>
                </a:xfrm>
              </p:grpSpPr>
              <p:grpSp>
                <p:nvGrpSpPr>
                  <p:cNvPr id="40" name="Group 37"/>
                  <p:cNvGrpSpPr/>
                  <p:nvPr/>
                </p:nvGrpSpPr>
                <p:grpSpPr>
                  <a:xfrm>
                    <a:off x="142240" y="-701805"/>
                    <a:ext cx="7710630" cy="7220101"/>
                    <a:chOff x="4637292" y="869474"/>
                    <a:chExt cx="4506708" cy="4220004"/>
                  </a:xfrm>
                </p:grpSpPr>
                <p:grpSp>
                  <p:nvGrpSpPr>
                    <p:cNvPr id="43" name="Group 33"/>
                    <p:cNvGrpSpPr/>
                    <p:nvPr/>
                  </p:nvGrpSpPr>
                  <p:grpSpPr>
                    <a:xfrm>
                      <a:off x="4637292" y="869474"/>
                      <a:ext cx="4506708" cy="4129416"/>
                      <a:chOff x="4637292" y="869474"/>
                      <a:chExt cx="4506708" cy="4129416"/>
                    </a:xfrm>
                  </p:grpSpPr>
                  <p:pic>
                    <p:nvPicPr>
                      <p:cNvPr id="46" name="Picture 2"/>
                      <p:cNvPicPr>
                        <a:picLocks noChangeAspect="1" noChangeArrowheads="1"/>
                      </p:cNvPicPr>
                      <p:nvPr/>
                    </p:nvPicPr>
                    <p:blipFill>
                      <a:blip r:embed="rId4" cstate="screen"/>
                      <a:srcRect/>
                      <a:stretch>
                        <a:fillRect/>
                      </a:stretch>
                    </p:blipFill>
                    <p:spPr bwMode="auto">
                      <a:xfrm>
                        <a:off x="4637292" y="1301261"/>
                        <a:ext cx="4506708" cy="3697629"/>
                      </a:xfrm>
                      <a:prstGeom prst="rect">
                        <a:avLst/>
                      </a:prstGeom>
                      <a:noFill/>
                      <a:ln w="9525">
                        <a:noFill/>
                        <a:miter lim="800000"/>
                        <a:headEnd/>
                        <a:tailEnd/>
                      </a:ln>
                    </p:spPr>
                  </p:pic>
                  <p:sp>
                    <p:nvSpPr>
                      <p:cNvPr id="48" name="Text Box 5"/>
                      <p:cNvSpPr txBox="1">
                        <a:spLocks noChangeArrowheads="1"/>
                      </p:cNvSpPr>
                      <p:nvPr/>
                    </p:nvSpPr>
                    <p:spPr bwMode="auto">
                      <a:xfrm>
                        <a:off x="6001034" y="869474"/>
                        <a:ext cx="2459818" cy="370457"/>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2000" dirty="0"/>
                          <a:t> </a:t>
                        </a:r>
                        <a:r>
                          <a:rPr lang="en-US" sz="2000" dirty="0" smtClean="0"/>
                          <a:t>v</a:t>
                        </a:r>
                        <a:r>
                          <a:rPr lang="en-US" sz="2000" baseline="-25000" dirty="0" smtClean="0"/>
                          <a:t>2</a:t>
                        </a:r>
                        <a:r>
                          <a:rPr lang="en-US" sz="2000" dirty="0" smtClean="0"/>
                          <a:t> &amp; v</a:t>
                        </a:r>
                        <a:r>
                          <a:rPr lang="en-US" sz="2000" baseline="-25000" dirty="0" smtClean="0"/>
                          <a:t>3</a:t>
                        </a:r>
                        <a:r>
                          <a:rPr lang="en-US" sz="2000" dirty="0" smtClean="0"/>
                          <a:t>  versus p</a:t>
                        </a:r>
                        <a:r>
                          <a:rPr lang="en-US" sz="2000" baseline="-25000" dirty="0" smtClean="0"/>
                          <a:t>T</a:t>
                        </a:r>
                        <a:endParaRPr lang="en-US" sz="2000" baseline="-25000" dirty="0">
                          <a:latin typeface="+mn-lt"/>
                        </a:endParaRPr>
                      </a:p>
                    </p:txBody>
                  </p:sp>
                  <p:grpSp>
                    <p:nvGrpSpPr>
                      <p:cNvPr id="49" name="Group 32"/>
                      <p:cNvGrpSpPr/>
                      <p:nvPr/>
                    </p:nvGrpSpPr>
                    <p:grpSpPr>
                      <a:xfrm>
                        <a:off x="6900968" y="1909589"/>
                        <a:ext cx="1420638" cy="2347551"/>
                        <a:chOff x="6900968" y="1909589"/>
                        <a:chExt cx="1420638" cy="2347551"/>
                      </a:xfrm>
                    </p:grpSpPr>
                    <p:sp>
                      <p:nvSpPr>
                        <p:cNvPr id="51" name="TextBox 11"/>
                        <p:cNvSpPr txBox="1"/>
                        <p:nvPr/>
                      </p:nvSpPr>
                      <p:spPr>
                        <a:xfrm>
                          <a:off x="6900968" y="1909589"/>
                          <a:ext cx="397866" cy="341632"/>
                        </a:xfrm>
                        <a:prstGeom prst="rect">
                          <a:avLst/>
                        </a:prstGeom>
                        <a:solidFill>
                          <a:srgbClr val="FFFF00">
                            <a:alpha val="47000"/>
                          </a:srgbClr>
                        </a:solidFill>
                      </p:spPr>
                      <p:txBody>
                        <a:bodyPr wrap="none" rtlCol="0">
                          <a:spAutoFit/>
                        </a:bodyPr>
                        <a:lstStyle/>
                        <a:p>
                          <a:r>
                            <a:rPr lang="en-US" b="1" dirty="0" smtClean="0"/>
                            <a:t>v</a:t>
                          </a:r>
                          <a:r>
                            <a:rPr lang="en-US" b="1" baseline="-25000" dirty="0" smtClean="0"/>
                            <a:t>2</a:t>
                          </a:r>
                          <a:endParaRPr lang="en-US" b="1" baseline="-25000" dirty="0"/>
                        </a:p>
                      </p:txBody>
                    </p:sp>
                    <p:sp>
                      <p:nvSpPr>
                        <p:cNvPr id="53" name="TextBox 52"/>
                        <p:cNvSpPr txBox="1"/>
                        <p:nvPr/>
                      </p:nvSpPr>
                      <p:spPr>
                        <a:xfrm>
                          <a:off x="7923740" y="3915508"/>
                          <a:ext cx="397866" cy="341632"/>
                        </a:xfrm>
                        <a:prstGeom prst="rect">
                          <a:avLst/>
                        </a:prstGeom>
                        <a:solidFill>
                          <a:srgbClr val="FFFF00"/>
                        </a:solidFill>
                      </p:spPr>
                      <p:txBody>
                        <a:bodyPr wrap="none" rtlCol="0">
                          <a:spAutoFit/>
                        </a:bodyPr>
                        <a:lstStyle/>
                        <a:p>
                          <a:r>
                            <a:rPr lang="en-US" b="1" dirty="0" smtClean="0">
                              <a:solidFill>
                                <a:schemeClr val="tx1"/>
                              </a:solidFill>
                            </a:rPr>
                            <a:t>v</a:t>
                          </a:r>
                          <a:r>
                            <a:rPr lang="en-US" b="1" baseline="-25000" dirty="0" smtClean="0">
                              <a:solidFill>
                                <a:schemeClr val="tx1"/>
                              </a:solidFill>
                            </a:rPr>
                            <a:t>5</a:t>
                          </a:r>
                          <a:endParaRPr lang="en-US" b="1" baseline="-25000" dirty="0">
                            <a:solidFill>
                              <a:schemeClr val="tx1"/>
                            </a:solidFill>
                          </a:endParaRPr>
                        </a:p>
                      </p:txBody>
                    </p:sp>
                  </p:grpSp>
                </p:grpSp>
                <p:sp>
                  <p:nvSpPr>
                    <p:cNvPr id="44" name="TextBox 43"/>
                    <p:cNvSpPr txBox="1"/>
                    <p:nvPr/>
                  </p:nvSpPr>
                  <p:spPr>
                    <a:xfrm>
                      <a:off x="5324333" y="4747846"/>
                      <a:ext cx="2595582" cy="341632"/>
                    </a:xfrm>
                    <a:prstGeom prst="rect">
                      <a:avLst/>
                    </a:prstGeom>
                    <a:solidFill>
                      <a:srgbClr val="FFFF00"/>
                    </a:solidFill>
                  </p:spPr>
                  <p:txBody>
                    <a:bodyPr wrap="none" rtlCol="0">
                      <a:spAutoFit/>
                    </a:bodyPr>
                    <a:lstStyle/>
                    <a:p>
                      <a:r>
                        <a:rPr lang="en-US" dirty="0" smtClean="0"/>
                        <a:t>Hydro calculation for v</a:t>
                      </a:r>
                      <a:r>
                        <a:rPr lang="en-US" baseline="-25000" dirty="0" smtClean="0"/>
                        <a:t>3</a:t>
                      </a:r>
                      <a:endParaRPr lang="en-US" baseline="-25000" dirty="0"/>
                    </a:p>
                  </p:txBody>
                </p:sp>
              </p:grpSp>
              <p:sp>
                <p:nvSpPr>
                  <p:cNvPr id="41" name="Freeform 40"/>
                  <p:cNvSpPr/>
                  <p:nvPr/>
                </p:nvSpPr>
                <p:spPr bwMode="auto">
                  <a:xfrm>
                    <a:off x="863600" y="2509520"/>
                    <a:ext cx="6289040" cy="2875280"/>
                  </a:xfrm>
                  <a:custGeom>
                    <a:avLst/>
                    <a:gdLst>
                      <a:gd name="connsiteX0" fmla="*/ 182880 w 6289040"/>
                      <a:gd name="connsiteY0" fmla="*/ 2600960 h 2875280"/>
                      <a:gd name="connsiteX1" fmla="*/ 548640 w 6289040"/>
                      <a:gd name="connsiteY1" fmla="*/ 2489200 h 2875280"/>
                      <a:gd name="connsiteX2" fmla="*/ 1066800 w 6289040"/>
                      <a:gd name="connsiteY2" fmla="*/ 2255520 h 2875280"/>
                      <a:gd name="connsiteX3" fmla="*/ 2214880 w 6289040"/>
                      <a:gd name="connsiteY3" fmla="*/ 1849120 h 2875280"/>
                      <a:gd name="connsiteX4" fmla="*/ 2641600 w 6289040"/>
                      <a:gd name="connsiteY4" fmla="*/ 1595120 h 2875280"/>
                      <a:gd name="connsiteX5" fmla="*/ 3139440 w 6289040"/>
                      <a:gd name="connsiteY5" fmla="*/ 1564640 h 2875280"/>
                      <a:gd name="connsiteX6" fmla="*/ 3190240 w 6289040"/>
                      <a:gd name="connsiteY6" fmla="*/ 1473200 h 2875280"/>
                      <a:gd name="connsiteX7" fmla="*/ 3393440 w 6289040"/>
                      <a:gd name="connsiteY7" fmla="*/ 1473200 h 2875280"/>
                      <a:gd name="connsiteX8" fmla="*/ 3688080 w 6289040"/>
                      <a:gd name="connsiteY8" fmla="*/ 1320800 h 2875280"/>
                      <a:gd name="connsiteX9" fmla="*/ 3952240 w 6289040"/>
                      <a:gd name="connsiteY9" fmla="*/ 1320800 h 2875280"/>
                      <a:gd name="connsiteX10" fmla="*/ 4876800 w 6289040"/>
                      <a:gd name="connsiteY10" fmla="*/ 1412240 h 2875280"/>
                      <a:gd name="connsiteX11" fmla="*/ 5953760 w 6289040"/>
                      <a:gd name="connsiteY11" fmla="*/ 1056640 h 2875280"/>
                      <a:gd name="connsiteX12" fmla="*/ 6075680 w 6289040"/>
                      <a:gd name="connsiteY12" fmla="*/ 0 h 2875280"/>
                      <a:gd name="connsiteX13" fmla="*/ 6289040 w 6289040"/>
                      <a:gd name="connsiteY13" fmla="*/ 40640 h 2875280"/>
                      <a:gd name="connsiteX14" fmla="*/ 6248400 w 6289040"/>
                      <a:gd name="connsiteY14" fmla="*/ 2489200 h 2875280"/>
                      <a:gd name="connsiteX15" fmla="*/ 6248400 w 6289040"/>
                      <a:gd name="connsiteY15" fmla="*/ 2722880 h 2875280"/>
                      <a:gd name="connsiteX16" fmla="*/ 1534160 w 6289040"/>
                      <a:gd name="connsiteY16" fmla="*/ 2672080 h 2875280"/>
                      <a:gd name="connsiteX17" fmla="*/ 1513840 w 6289040"/>
                      <a:gd name="connsiteY17" fmla="*/ 2875280 h 2875280"/>
                      <a:gd name="connsiteX18" fmla="*/ 1320800 w 6289040"/>
                      <a:gd name="connsiteY18" fmla="*/ 2814320 h 2875280"/>
                      <a:gd name="connsiteX19" fmla="*/ 1310640 w 6289040"/>
                      <a:gd name="connsiteY19" fmla="*/ 2651760 h 2875280"/>
                      <a:gd name="connsiteX20" fmla="*/ 660400 w 6289040"/>
                      <a:gd name="connsiteY20" fmla="*/ 2733040 h 2875280"/>
                      <a:gd name="connsiteX21" fmla="*/ 599440 w 6289040"/>
                      <a:gd name="connsiteY21" fmla="*/ 2773680 h 2875280"/>
                      <a:gd name="connsiteX22" fmla="*/ 0 w 6289040"/>
                      <a:gd name="connsiteY22" fmla="*/ 2702560 h 2875280"/>
                      <a:gd name="connsiteX23" fmla="*/ 182880 w 6289040"/>
                      <a:gd name="connsiteY23" fmla="*/ 2600960 h 28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9040" h="2875280">
                        <a:moveTo>
                          <a:pt x="182880" y="2600960"/>
                        </a:moveTo>
                        <a:lnTo>
                          <a:pt x="548640" y="2489200"/>
                        </a:lnTo>
                        <a:lnTo>
                          <a:pt x="1066800" y="2255520"/>
                        </a:lnTo>
                        <a:lnTo>
                          <a:pt x="2214880" y="1849120"/>
                        </a:lnTo>
                        <a:lnTo>
                          <a:pt x="2641600" y="1595120"/>
                        </a:lnTo>
                        <a:lnTo>
                          <a:pt x="3139440" y="1564640"/>
                        </a:lnTo>
                        <a:lnTo>
                          <a:pt x="3190240" y="1473200"/>
                        </a:lnTo>
                        <a:lnTo>
                          <a:pt x="3393440" y="1473200"/>
                        </a:lnTo>
                        <a:lnTo>
                          <a:pt x="3688080" y="1320800"/>
                        </a:lnTo>
                        <a:lnTo>
                          <a:pt x="3952240" y="1320800"/>
                        </a:lnTo>
                        <a:lnTo>
                          <a:pt x="4876800" y="1412240"/>
                        </a:lnTo>
                        <a:lnTo>
                          <a:pt x="5953760" y="1056640"/>
                        </a:lnTo>
                        <a:lnTo>
                          <a:pt x="6075680" y="0"/>
                        </a:lnTo>
                        <a:lnTo>
                          <a:pt x="6289040" y="40640"/>
                        </a:lnTo>
                        <a:lnTo>
                          <a:pt x="6248400" y="2489200"/>
                        </a:lnTo>
                        <a:lnTo>
                          <a:pt x="6248400" y="2722880"/>
                        </a:lnTo>
                        <a:lnTo>
                          <a:pt x="1534160" y="2672080"/>
                        </a:lnTo>
                        <a:lnTo>
                          <a:pt x="1513840" y="2875280"/>
                        </a:lnTo>
                        <a:lnTo>
                          <a:pt x="1320800" y="2814320"/>
                        </a:lnTo>
                        <a:lnTo>
                          <a:pt x="1310640" y="2651760"/>
                        </a:lnTo>
                        <a:lnTo>
                          <a:pt x="660400" y="2733040"/>
                        </a:lnTo>
                        <a:lnTo>
                          <a:pt x="599440" y="2773680"/>
                        </a:lnTo>
                        <a:lnTo>
                          <a:pt x="0" y="2702560"/>
                        </a:lnTo>
                        <a:lnTo>
                          <a:pt x="182880" y="2600960"/>
                        </a:lnTo>
                        <a:close/>
                      </a:path>
                    </a:pathLst>
                  </a:custGeom>
                  <a:solidFill>
                    <a:schemeClr val="bg1"/>
                  </a:solidFill>
                  <a:ln w="28575" cap="flat" cmpd="sng" algn="ctr">
                    <a:solidFill>
                      <a:schemeClr val="bg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dirty="0" smtClean="0">
                      <a:ln>
                        <a:noFill/>
                      </a:ln>
                      <a:solidFill>
                        <a:srgbClr val="0000FF"/>
                      </a:solidFill>
                      <a:effectLst/>
                      <a:latin typeface="Arial" pitchFamily="34" charset="0"/>
                    </a:endParaRPr>
                  </a:p>
                </p:txBody>
              </p:sp>
            </p:grpSp>
            <p:cxnSp>
              <p:nvCxnSpPr>
                <p:cNvPr id="38" name="Straight Arrow Connector 37"/>
                <p:cNvCxnSpPr/>
                <p:nvPr/>
              </p:nvCxnSpPr>
              <p:spPr bwMode="auto">
                <a:xfrm flipV="1">
                  <a:off x="2448560" y="3342640"/>
                  <a:ext cx="457200" cy="1168400"/>
                </a:xfrm>
                <a:prstGeom prst="straightConnector1">
                  <a:avLst/>
                </a:prstGeom>
                <a:solidFill>
                  <a:srgbClr val="FFFF99"/>
                </a:solidFill>
                <a:ln w="28575" cap="flat" cmpd="sng" algn="ctr">
                  <a:solidFill>
                    <a:srgbClr val="00B050"/>
                  </a:solidFill>
                  <a:prstDash val="solid"/>
                  <a:round/>
                  <a:headEnd type="none" w="med" len="med"/>
                  <a:tailEnd type="arrow"/>
                </a:ln>
                <a:effectLst/>
              </p:spPr>
            </p:cxnSp>
            <p:cxnSp>
              <p:nvCxnSpPr>
                <p:cNvPr id="39" name="Straight Connector 38"/>
                <p:cNvCxnSpPr/>
                <p:nvPr/>
              </p:nvCxnSpPr>
              <p:spPr bwMode="auto">
                <a:xfrm>
                  <a:off x="858982" y="4128655"/>
                  <a:ext cx="3657600" cy="0"/>
                </a:xfrm>
                <a:prstGeom prst="line">
                  <a:avLst/>
                </a:prstGeom>
                <a:solidFill>
                  <a:srgbClr val="FFFF99"/>
                </a:solidFill>
                <a:ln w="28575" cap="flat" cmpd="sng" algn="ctr">
                  <a:solidFill>
                    <a:schemeClr val="tx1"/>
                  </a:solidFill>
                  <a:prstDash val="solid"/>
                  <a:round/>
                  <a:headEnd type="none" w="med" len="med"/>
                  <a:tailEnd type="none" w="med" len="med"/>
                </a:ln>
                <a:effectLst/>
              </p:spPr>
            </p:cxnSp>
          </p:grpSp>
          <p:grpSp>
            <p:nvGrpSpPr>
              <p:cNvPr id="32" name="Group 31"/>
              <p:cNvGrpSpPr/>
              <p:nvPr/>
            </p:nvGrpSpPr>
            <p:grpSpPr>
              <a:xfrm>
                <a:off x="6036484" y="1737360"/>
                <a:ext cx="3107516" cy="2454912"/>
                <a:chOff x="6036484" y="1737360"/>
                <a:chExt cx="3107516" cy="2454912"/>
              </a:xfrm>
            </p:grpSpPr>
            <p:sp>
              <p:nvSpPr>
                <p:cNvPr id="60" name="TextBox 59"/>
                <p:cNvSpPr txBox="1"/>
                <p:nvPr/>
              </p:nvSpPr>
              <p:spPr>
                <a:xfrm>
                  <a:off x="8084419" y="1737360"/>
                  <a:ext cx="907621" cy="341632"/>
                </a:xfrm>
                <a:prstGeom prst="rect">
                  <a:avLst/>
                </a:prstGeom>
                <a:solidFill>
                  <a:srgbClr val="FFFF00"/>
                </a:solidFill>
              </p:spPr>
              <p:txBody>
                <a:bodyPr wrap="none" rtlCol="0">
                  <a:spAutoFit/>
                </a:bodyPr>
                <a:lstStyle/>
                <a:p>
                  <a:r>
                    <a:rPr lang="en-US" b="1" dirty="0" smtClean="0">
                      <a:latin typeface="Symbol" pitchFamily="18" charset="2"/>
                    </a:rPr>
                    <a:t>h</a:t>
                  </a:r>
                  <a:r>
                    <a:rPr lang="en-US" b="1" dirty="0" smtClean="0"/>
                    <a:t>/s = 0</a:t>
                  </a:r>
                  <a:endParaRPr lang="en-US" b="1" dirty="0"/>
                </a:p>
              </p:txBody>
            </p:sp>
            <p:sp>
              <p:nvSpPr>
                <p:cNvPr id="62" name="TextBox 61"/>
                <p:cNvSpPr txBox="1"/>
                <p:nvPr/>
              </p:nvSpPr>
              <p:spPr>
                <a:xfrm>
                  <a:off x="6036484" y="3850640"/>
                  <a:ext cx="385042" cy="341632"/>
                </a:xfrm>
                <a:prstGeom prst="rect">
                  <a:avLst/>
                </a:prstGeom>
                <a:solidFill>
                  <a:srgbClr val="FFFF00">
                    <a:alpha val="61000"/>
                  </a:srgbClr>
                </a:solidFill>
              </p:spPr>
              <p:txBody>
                <a:bodyPr wrap="none" rtlCol="0">
                  <a:spAutoFit/>
                </a:bodyPr>
                <a:lstStyle/>
                <a:p>
                  <a:r>
                    <a:rPr lang="en-US" dirty="0" smtClean="0"/>
                    <a:t>v</a:t>
                  </a:r>
                  <a:r>
                    <a:rPr lang="en-US" baseline="-25000" dirty="0" smtClean="0"/>
                    <a:t>3</a:t>
                  </a:r>
                  <a:endParaRPr lang="en-US" baseline="-25000" dirty="0"/>
                </a:p>
              </p:txBody>
            </p:sp>
            <p:sp>
              <p:nvSpPr>
                <p:cNvPr id="61" name="TextBox 60"/>
                <p:cNvSpPr txBox="1"/>
                <p:nvPr/>
              </p:nvSpPr>
              <p:spPr>
                <a:xfrm>
                  <a:off x="7902955" y="2197463"/>
                  <a:ext cx="1241045" cy="341632"/>
                </a:xfrm>
                <a:prstGeom prst="rect">
                  <a:avLst/>
                </a:prstGeom>
                <a:solidFill>
                  <a:srgbClr val="FFFF00"/>
                </a:solidFill>
              </p:spPr>
              <p:txBody>
                <a:bodyPr wrap="none" rtlCol="0">
                  <a:spAutoFit/>
                </a:bodyPr>
                <a:lstStyle/>
                <a:p>
                  <a:r>
                    <a:rPr lang="en-US" b="1" dirty="0" smtClean="0">
                      <a:latin typeface="Symbol" pitchFamily="18" charset="2"/>
                    </a:rPr>
                    <a:t>h</a:t>
                  </a:r>
                  <a:r>
                    <a:rPr lang="en-US" b="1" dirty="0" smtClean="0"/>
                    <a:t>/s = 1/4</a:t>
                  </a:r>
                  <a:r>
                    <a:rPr lang="en-US" b="1" dirty="0" smtClean="0">
                      <a:latin typeface="Symbol" pitchFamily="18" charset="2"/>
                    </a:rPr>
                    <a:t>p</a:t>
                  </a:r>
                  <a:endParaRPr lang="en-US" b="1" dirty="0">
                    <a:latin typeface="Symbol" pitchFamily="18" charset="2"/>
                  </a:endParaRPr>
                </a:p>
              </p:txBody>
            </p:sp>
          </p:grpSp>
        </p:grpSp>
        <p:cxnSp>
          <p:nvCxnSpPr>
            <p:cNvPr id="56" name="Straight Arrow Connector 55"/>
            <p:cNvCxnSpPr/>
            <p:nvPr/>
          </p:nvCxnSpPr>
          <p:spPr bwMode="auto">
            <a:xfrm>
              <a:off x="7152640" y="2245360"/>
              <a:ext cx="0" cy="264160"/>
            </a:xfrm>
            <a:prstGeom prst="straightConnector1">
              <a:avLst/>
            </a:prstGeom>
            <a:solidFill>
              <a:srgbClr val="FFFF99"/>
            </a:solidFill>
            <a:ln w="28575" cap="flat" cmpd="sng" algn="ctr">
              <a:solidFill>
                <a:srgbClr val="FF0000"/>
              </a:solidFill>
              <a:prstDash val="solid"/>
              <a:round/>
              <a:headEnd type="triangle" w="med" len="med"/>
              <a:tailEnd type="triangle" w="med" len="med"/>
            </a:ln>
            <a:effectLst/>
          </p:spPr>
        </p:cxnSp>
        <p:cxnSp>
          <p:nvCxnSpPr>
            <p:cNvPr id="57" name="Straight Arrow Connector 56"/>
            <p:cNvCxnSpPr/>
            <p:nvPr/>
          </p:nvCxnSpPr>
          <p:spPr bwMode="auto">
            <a:xfrm>
              <a:off x="7183120" y="2824480"/>
              <a:ext cx="0" cy="508000"/>
            </a:xfrm>
            <a:prstGeom prst="straightConnector1">
              <a:avLst/>
            </a:prstGeom>
            <a:solidFill>
              <a:srgbClr val="FFFF99"/>
            </a:solidFill>
            <a:ln w="28575" cap="flat" cmpd="sng" algn="ctr">
              <a:solidFill>
                <a:srgbClr val="FF0000"/>
              </a:solidFill>
              <a:prstDash val="solid"/>
              <a:round/>
              <a:headEnd type="triangle" w="med" len="med"/>
              <a:tailEnd type="triangle" w="med" len="med"/>
            </a:ln>
            <a:effectLst/>
          </p:spPr>
        </p:cxnSp>
      </p:grpSp>
      <p:sp>
        <p:nvSpPr>
          <p:cNvPr id="5" name="Freeform 4"/>
          <p:cNvSpPr/>
          <p:nvPr/>
        </p:nvSpPr>
        <p:spPr bwMode="auto">
          <a:xfrm>
            <a:off x="5081451" y="2508069"/>
            <a:ext cx="3814355" cy="1685108"/>
          </a:xfrm>
          <a:custGeom>
            <a:avLst/>
            <a:gdLst>
              <a:gd name="connsiteX0" fmla="*/ 0 w 3814355"/>
              <a:gd name="connsiteY0" fmla="*/ 1685108 h 1685108"/>
              <a:gd name="connsiteX1" fmla="*/ 3814355 w 3814355"/>
              <a:gd name="connsiteY1" fmla="*/ 1619794 h 1685108"/>
              <a:gd name="connsiteX2" fmla="*/ 2952206 w 3814355"/>
              <a:gd name="connsiteY2" fmla="*/ 0 h 1685108"/>
              <a:gd name="connsiteX3" fmla="*/ 1645920 w 3814355"/>
              <a:gd name="connsiteY3" fmla="*/ 313508 h 1685108"/>
              <a:gd name="connsiteX4" fmla="*/ 326572 w 3814355"/>
              <a:gd name="connsiteY4" fmla="*/ 1332411 h 1685108"/>
              <a:gd name="connsiteX5" fmla="*/ 0 w 3814355"/>
              <a:gd name="connsiteY5" fmla="*/ 1685108 h 168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355" h="1685108">
                <a:moveTo>
                  <a:pt x="0" y="1685108"/>
                </a:moveTo>
                <a:lnTo>
                  <a:pt x="3814355" y="1619794"/>
                </a:lnTo>
                <a:lnTo>
                  <a:pt x="2952206" y="0"/>
                </a:lnTo>
                <a:lnTo>
                  <a:pt x="1645920" y="313508"/>
                </a:lnTo>
                <a:lnTo>
                  <a:pt x="326572" y="1332411"/>
                </a:lnTo>
                <a:lnTo>
                  <a:pt x="0" y="1685108"/>
                </a:lnTo>
                <a:close/>
              </a:path>
            </a:pathLst>
          </a:cu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37" name="TextBox 36"/>
          <p:cNvSpPr txBox="1"/>
          <p:nvPr/>
        </p:nvSpPr>
        <p:spPr>
          <a:xfrm>
            <a:off x="8054915" y="3096623"/>
            <a:ext cx="1241045" cy="341632"/>
          </a:xfrm>
          <a:prstGeom prst="rect">
            <a:avLst/>
          </a:prstGeom>
          <a:solidFill>
            <a:srgbClr val="FFFF00"/>
          </a:solidFill>
        </p:spPr>
        <p:txBody>
          <a:bodyPr wrap="none" rtlCol="0">
            <a:spAutoFit/>
          </a:bodyPr>
          <a:lstStyle/>
          <a:p>
            <a:r>
              <a:rPr lang="en-US" b="1" dirty="0" smtClean="0">
                <a:latin typeface="Symbol" pitchFamily="18" charset="2"/>
              </a:rPr>
              <a:t>h</a:t>
            </a:r>
            <a:r>
              <a:rPr lang="en-US" b="1" dirty="0" smtClean="0"/>
              <a:t>/s = 1/4</a:t>
            </a:r>
            <a:r>
              <a:rPr lang="en-US" b="1" dirty="0" smtClean="0">
                <a:latin typeface="Symbol" pitchFamily="18" charset="2"/>
              </a:rPr>
              <a:t>p</a:t>
            </a:r>
            <a:endParaRPr lang="en-US" b="1" dirty="0">
              <a:latin typeface="Symbol" pitchFamily="18" charset="2"/>
            </a:endParaRPr>
          </a:p>
        </p:txBody>
      </p:sp>
      <p:sp>
        <p:nvSpPr>
          <p:cNvPr id="42" name="TextBox 41"/>
          <p:cNvSpPr txBox="1"/>
          <p:nvPr/>
        </p:nvSpPr>
        <p:spPr>
          <a:xfrm>
            <a:off x="8236379" y="2575560"/>
            <a:ext cx="907621" cy="341632"/>
          </a:xfrm>
          <a:prstGeom prst="rect">
            <a:avLst/>
          </a:prstGeom>
          <a:solidFill>
            <a:srgbClr val="FFFF00"/>
          </a:solidFill>
        </p:spPr>
        <p:txBody>
          <a:bodyPr wrap="none" rtlCol="0">
            <a:spAutoFit/>
          </a:bodyPr>
          <a:lstStyle/>
          <a:p>
            <a:r>
              <a:rPr lang="en-US" b="1" dirty="0" smtClean="0">
                <a:latin typeface="Symbol" pitchFamily="18" charset="2"/>
              </a:rPr>
              <a:t>h</a:t>
            </a:r>
            <a:r>
              <a:rPr lang="en-US" b="1" dirty="0" smtClean="0"/>
              <a:t>/s = 0</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animBg="1"/>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most amazing Discovery</a:t>
            </a:r>
            <a:endParaRPr lang="en-US" dirty="0"/>
          </a:p>
        </p:txBody>
      </p:sp>
      <p:sp>
        <p:nvSpPr>
          <p:cNvPr id="12" name="Content Placeholder 11"/>
          <p:cNvSpPr>
            <a:spLocks noGrp="1"/>
          </p:cNvSpPr>
          <p:nvPr>
            <p:ph idx="1"/>
          </p:nvPr>
        </p:nvSpPr>
        <p:spPr/>
        <p:txBody>
          <a:bodyPr/>
          <a:lstStyle/>
          <a:p>
            <a:r>
              <a:rPr lang="en-US" dirty="0" smtClean="0"/>
              <a:t>The 'face' of the collision zone,</a:t>
            </a:r>
          </a:p>
          <a:p>
            <a:pPr>
              <a:buNone/>
            </a:pPr>
            <a:r>
              <a:rPr lang="en-US" dirty="0" smtClean="0"/>
              <a:t>     including 'warts and wrinkles'</a:t>
            </a:r>
          </a:p>
          <a:p>
            <a:pPr lvl="1"/>
            <a:r>
              <a:rPr lang="en-US" dirty="0" smtClean="0"/>
              <a:t>progress in precision measurements of </a:t>
            </a:r>
            <a:r>
              <a:rPr lang="en-US" dirty="0" smtClean="0">
                <a:latin typeface="Symbol" pitchFamily="18" charset="2"/>
              </a:rPr>
              <a:t>h</a:t>
            </a:r>
            <a:r>
              <a:rPr lang="en-US" dirty="0" smtClean="0"/>
              <a:t>/s</a:t>
            </a:r>
          </a:p>
          <a:p>
            <a:pPr lvl="2"/>
            <a:r>
              <a:rPr lang="en-US" dirty="0" smtClean="0"/>
              <a:t>higher harmonics </a:t>
            </a:r>
            <a:r>
              <a:rPr lang="en-US" dirty="0" smtClean="0">
                <a:solidFill>
                  <a:srgbClr val="FF00FF"/>
                </a:solidFill>
              </a:rPr>
              <a:t>large sensitivity</a:t>
            </a:r>
            <a:r>
              <a:rPr lang="en-US" dirty="0" smtClean="0"/>
              <a:t> to viscosity </a:t>
            </a:r>
          </a:p>
          <a:p>
            <a:pPr lvl="2"/>
            <a:r>
              <a:rPr lang="en-US" dirty="0" smtClean="0"/>
              <a:t> </a:t>
            </a:r>
            <a:r>
              <a:rPr lang="en-US" dirty="0" smtClean="0">
                <a:solidFill>
                  <a:srgbClr val="FF00FF"/>
                </a:solidFill>
              </a:rPr>
              <a:t>discriminate</a:t>
            </a:r>
            <a:r>
              <a:rPr lang="en-US" dirty="0" smtClean="0"/>
              <a:t> &amp; constrain </a:t>
            </a:r>
            <a:r>
              <a:rPr lang="en-US" dirty="0" smtClean="0">
                <a:solidFill>
                  <a:srgbClr val="FF00FF"/>
                </a:solidFill>
              </a:rPr>
              <a:t>models</a:t>
            </a:r>
          </a:p>
        </p:txBody>
      </p:sp>
      <p:sp>
        <p:nvSpPr>
          <p:cNvPr id="4" name="Date Placeholder 3"/>
          <p:cNvSpPr>
            <a:spLocks noGrp="1"/>
          </p:cNvSpPr>
          <p:nvPr>
            <p:ph type="dt" sz="half" idx="10"/>
          </p:nvPr>
        </p:nvSpPr>
        <p:spPr/>
        <p:txBody>
          <a:bodyPr/>
          <a:lstStyle/>
          <a:p>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fld id="{A9D3667D-64B6-48C6-86B8-FA491E514B2F}" type="slidenum">
              <a:rPr lang="en-US" smtClean="0"/>
              <a:pPr/>
              <a:t>38</a:t>
            </a:fld>
            <a:endParaRPr lang="en-US"/>
          </a:p>
        </p:txBody>
      </p:sp>
      <p:pic>
        <p:nvPicPr>
          <p:cNvPr id="14" name="Picture 2"/>
          <p:cNvPicPr>
            <a:picLocks noChangeAspect="1" noChangeArrowheads="1"/>
          </p:cNvPicPr>
          <p:nvPr/>
        </p:nvPicPr>
        <p:blipFill>
          <a:blip r:embed="rId2" cstate="screen"/>
          <a:srcRect/>
          <a:stretch>
            <a:fillRect/>
          </a:stretch>
        </p:blipFill>
        <p:spPr bwMode="auto">
          <a:xfrm>
            <a:off x="0" y="2745508"/>
            <a:ext cx="4530435" cy="4112492"/>
          </a:xfrm>
          <a:prstGeom prst="rect">
            <a:avLst/>
          </a:prstGeom>
          <a:noFill/>
          <a:ln w="9525">
            <a:noFill/>
            <a:miter lim="800000"/>
            <a:headEnd/>
            <a:tailEnd/>
          </a:ln>
        </p:spPr>
      </p:pic>
      <p:grpSp>
        <p:nvGrpSpPr>
          <p:cNvPr id="15" name="Group 42"/>
          <p:cNvGrpSpPr>
            <a:grpSpLocks/>
          </p:cNvGrpSpPr>
          <p:nvPr/>
        </p:nvGrpSpPr>
        <p:grpSpPr bwMode="auto">
          <a:xfrm rot="20708179">
            <a:off x="5198554" y="656045"/>
            <a:ext cx="957520" cy="1896672"/>
            <a:chOff x="4146" y="1327"/>
            <a:chExt cx="374" cy="753"/>
          </a:xfrm>
        </p:grpSpPr>
        <p:sp>
          <p:nvSpPr>
            <p:cNvPr id="16" name="Oval 43"/>
            <p:cNvSpPr>
              <a:spLocks noChangeArrowheads="1"/>
            </p:cNvSpPr>
            <p:nvPr/>
          </p:nvSpPr>
          <p:spPr bwMode="auto">
            <a:xfrm>
              <a:off x="4146" y="1328"/>
              <a:ext cx="373" cy="750"/>
            </a:xfrm>
            <a:prstGeom prst="ellipse">
              <a:avLst/>
            </a:prstGeom>
            <a:gradFill rotWithShape="0">
              <a:gsLst>
                <a:gs pos="0">
                  <a:srgbClr val="FFCC00"/>
                </a:gs>
                <a:gs pos="100000">
                  <a:srgbClr val="FF3300"/>
                </a:gs>
              </a:gsLst>
              <a:path path="shape">
                <a:fillToRect l="50000" t="50000" r="50000" b="50000"/>
              </a:path>
            </a:gradFill>
            <a:ln w="9525">
              <a:solidFill>
                <a:schemeClr val="tx1"/>
              </a:solidFill>
              <a:round/>
              <a:headEnd/>
              <a:tailEnd/>
            </a:ln>
          </p:spPr>
          <p:txBody>
            <a:bodyPr wrap="none" anchor="ctr"/>
            <a:lstStyle/>
            <a:p>
              <a:pPr>
                <a:buClr>
                  <a:srgbClr val="FC0128"/>
                </a:buClr>
              </a:pPr>
              <a:endParaRPr lang="en-US" sz="1600"/>
            </a:p>
          </p:txBody>
        </p:sp>
        <p:sp>
          <p:nvSpPr>
            <p:cNvPr id="17" name="Freeform 44"/>
            <p:cNvSpPr>
              <a:spLocks/>
            </p:cNvSpPr>
            <p:nvPr/>
          </p:nvSpPr>
          <p:spPr bwMode="auto">
            <a:xfrm>
              <a:off x="4146" y="1686"/>
              <a:ext cx="374" cy="394"/>
            </a:xfrm>
            <a:custGeom>
              <a:avLst/>
              <a:gdLst>
                <a:gd name="T0" fmla="*/ 8 w 489"/>
                <a:gd name="T1" fmla="*/ 27 h 515"/>
                <a:gd name="T2" fmla="*/ 38 w 489"/>
                <a:gd name="T3" fmla="*/ 47 h 515"/>
                <a:gd name="T4" fmla="*/ 71 w 489"/>
                <a:gd name="T5" fmla="*/ 57 h 515"/>
                <a:gd name="T6" fmla="*/ 103 w 489"/>
                <a:gd name="T7" fmla="*/ 66 h 515"/>
                <a:gd name="T8" fmla="*/ 141 w 489"/>
                <a:gd name="T9" fmla="*/ 67 h 515"/>
                <a:gd name="T10" fmla="*/ 183 w 489"/>
                <a:gd name="T11" fmla="*/ 60 h 515"/>
                <a:gd name="T12" fmla="*/ 225 w 489"/>
                <a:gd name="T13" fmla="*/ 46 h 515"/>
                <a:gd name="T14" fmla="*/ 265 w 489"/>
                <a:gd name="T15" fmla="*/ 17 h 515"/>
                <a:gd name="T16" fmla="*/ 284 w 489"/>
                <a:gd name="T17" fmla="*/ 4 h 515"/>
                <a:gd name="T18" fmla="*/ 285 w 489"/>
                <a:gd name="T19" fmla="*/ 41 h 515"/>
                <a:gd name="T20" fmla="*/ 278 w 489"/>
                <a:gd name="T21" fmla="*/ 111 h 515"/>
                <a:gd name="T22" fmla="*/ 260 w 489"/>
                <a:gd name="T23" fmla="*/ 178 h 515"/>
                <a:gd name="T24" fmla="*/ 239 w 489"/>
                <a:gd name="T25" fmla="*/ 226 h 515"/>
                <a:gd name="T26" fmla="*/ 208 w 489"/>
                <a:gd name="T27" fmla="*/ 268 h 515"/>
                <a:gd name="T28" fmla="*/ 169 w 489"/>
                <a:gd name="T29" fmla="*/ 295 h 515"/>
                <a:gd name="T30" fmla="*/ 125 w 489"/>
                <a:gd name="T31" fmla="*/ 298 h 515"/>
                <a:gd name="T32" fmla="*/ 83 w 489"/>
                <a:gd name="T33" fmla="*/ 275 h 515"/>
                <a:gd name="T34" fmla="*/ 51 w 489"/>
                <a:gd name="T35" fmla="*/ 233 h 515"/>
                <a:gd name="T36" fmla="*/ 23 w 489"/>
                <a:gd name="T37" fmla="*/ 169 h 515"/>
                <a:gd name="T38" fmla="*/ 6 w 489"/>
                <a:gd name="T39" fmla="*/ 94 h 515"/>
                <a:gd name="T40" fmla="*/ 0 w 489"/>
                <a:gd name="T41" fmla="*/ 16 h 515"/>
                <a:gd name="T42" fmla="*/ 8 w 489"/>
                <a:gd name="T43" fmla="*/ 27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9"/>
                <a:gd name="T67" fmla="*/ 0 h 515"/>
                <a:gd name="T68" fmla="*/ 489 w 489"/>
                <a:gd name="T69" fmla="*/ 515 h 5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9" h="515">
                  <a:moveTo>
                    <a:pt x="13" y="46"/>
                  </a:moveTo>
                  <a:cubicBezTo>
                    <a:pt x="24" y="55"/>
                    <a:pt x="47" y="72"/>
                    <a:pt x="65" y="81"/>
                  </a:cubicBezTo>
                  <a:cubicBezTo>
                    <a:pt x="83" y="90"/>
                    <a:pt x="103" y="92"/>
                    <a:pt x="121" y="97"/>
                  </a:cubicBezTo>
                  <a:cubicBezTo>
                    <a:pt x="139" y="102"/>
                    <a:pt x="156" y="109"/>
                    <a:pt x="176" y="112"/>
                  </a:cubicBezTo>
                  <a:cubicBezTo>
                    <a:pt x="196" y="115"/>
                    <a:pt x="218" y="115"/>
                    <a:pt x="241" y="114"/>
                  </a:cubicBezTo>
                  <a:cubicBezTo>
                    <a:pt x="264" y="113"/>
                    <a:pt x="289" y="109"/>
                    <a:pt x="313" y="103"/>
                  </a:cubicBezTo>
                  <a:cubicBezTo>
                    <a:pt x="337" y="97"/>
                    <a:pt x="362" y="90"/>
                    <a:pt x="385" y="78"/>
                  </a:cubicBezTo>
                  <a:cubicBezTo>
                    <a:pt x="408" y="66"/>
                    <a:pt x="435" y="41"/>
                    <a:pt x="452" y="29"/>
                  </a:cubicBezTo>
                  <a:cubicBezTo>
                    <a:pt x="469" y="17"/>
                    <a:pt x="479" y="0"/>
                    <a:pt x="485" y="7"/>
                  </a:cubicBezTo>
                  <a:cubicBezTo>
                    <a:pt x="483" y="11"/>
                    <a:pt x="489" y="40"/>
                    <a:pt x="487" y="70"/>
                  </a:cubicBezTo>
                  <a:cubicBezTo>
                    <a:pt x="485" y="100"/>
                    <a:pt x="481" y="151"/>
                    <a:pt x="474" y="190"/>
                  </a:cubicBezTo>
                  <a:cubicBezTo>
                    <a:pt x="467" y="229"/>
                    <a:pt x="455" y="272"/>
                    <a:pt x="444" y="304"/>
                  </a:cubicBezTo>
                  <a:cubicBezTo>
                    <a:pt x="433" y="336"/>
                    <a:pt x="423" y="359"/>
                    <a:pt x="408" y="385"/>
                  </a:cubicBezTo>
                  <a:cubicBezTo>
                    <a:pt x="394" y="411"/>
                    <a:pt x="376" y="438"/>
                    <a:pt x="356" y="458"/>
                  </a:cubicBezTo>
                  <a:cubicBezTo>
                    <a:pt x="336" y="478"/>
                    <a:pt x="313" y="495"/>
                    <a:pt x="289" y="503"/>
                  </a:cubicBezTo>
                  <a:cubicBezTo>
                    <a:pt x="265" y="511"/>
                    <a:pt x="238" y="515"/>
                    <a:pt x="214" y="509"/>
                  </a:cubicBezTo>
                  <a:cubicBezTo>
                    <a:pt x="189" y="503"/>
                    <a:pt x="164" y="488"/>
                    <a:pt x="143" y="469"/>
                  </a:cubicBezTo>
                  <a:cubicBezTo>
                    <a:pt x="122" y="450"/>
                    <a:pt x="104" y="427"/>
                    <a:pt x="87" y="397"/>
                  </a:cubicBezTo>
                  <a:cubicBezTo>
                    <a:pt x="69" y="367"/>
                    <a:pt x="52" y="328"/>
                    <a:pt x="39" y="289"/>
                  </a:cubicBezTo>
                  <a:cubicBezTo>
                    <a:pt x="27" y="250"/>
                    <a:pt x="17" y="204"/>
                    <a:pt x="10" y="161"/>
                  </a:cubicBezTo>
                  <a:cubicBezTo>
                    <a:pt x="4" y="118"/>
                    <a:pt x="0" y="47"/>
                    <a:pt x="0" y="28"/>
                  </a:cubicBezTo>
                  <a:lnTo>
                    <a:pt x="13" y="46"/>
                  </a:lnTo>
                  <a:close/>
                </a:path>
              </a:pathLst>
            </a:custGeom>
            <a:solidFill>
              <a:schemeClr val="bg1">
                <a:alpha val="50195"/>
              </a:schemeClr>
            </a:solidFill>
            <a:ln w="9525" cap="flat" cmpd="sng">
              <a:noFill/>
              <a:prstDash val="solid"/>
              <a:round/>
              <a:headEnd/>
              <a:tailEnd/>
            </a:ln>
          </p:spPr>
          <p:txBody>
            <a:bodyPr wrap="none" anchor="ctr"/>
            <a:lstStyle/>
            <a:p>
              <a:endParaRPr lang="en-US"/>
            </a:p>
          </p:txBody>
        </p:sp>
        <p:sp>
          <p:nvSpPr>
            <p:cNvPr id="18" name="Freeform 45"/>
            <p:cNvSpPr>
              <a:spLocks/>
            </p:cNvSpPr>
            <p:nvPr/>
          </p:nvSpPr>
          <p:spPr bwMode="auto">
            <a:xfrm>
              <a:off x="4146" y="1688"/>
              <a:ext cx="372" cy="84"/>
            </a:xfrm>
            <a:custGeom>
              <a:avLst/>
              <a:gdLst>
                <a:gd name="T0" fmla="*/ 0 w 979"/>
                <a:gd name="T1" fmla="*/ 8 h 257"/>
                <a:gd name="T2" fmla="*/ 14 w 979"/>
                <a:gd name="T3" fmla="*/ 17 h 257"/>
                <a:gd name="T4" fmla="*/ 38 w 979"/>
                <a:gd name="T5" fmla="*/ 25 h 257"/>
                <a:gd name="T6" fmla="*/ 59 w 979"/>
                <a:gd name="T7" fmla="*/ 27 h 257"/>
                <a:gd name="T8" fmla="*/ 88 w 979"/>
                <a:gd name="T9" fmla="*/ 25 h 257"/>
                <a:gd name="T10" fmla="*/ 116 w 979"/>
                <a:gd name="T11" fmla="*/ 17 h 257"/>
                <a:gd name="T12" fmla="*/ 141 w 979"/>
                <a:gd name="T13" fmla="*/ 0 h 257"/>
                <a:gd name="T14" fmla="*/ 0 60000 65536"/>
                <a:gd name="T15" fmla="*/ 0 60000 65536"/>
                <a:gd name="T16" fmla="*/ 0 60000 65536"/>
                <a:gd name="T17" fmla="*/ 0 60000 65536"/>
                <a:gd name="T18" fmla="*/ 0 60000 65536"/>
                <a:gd name="T19" fmla="*/ 0 60000 65536"/>
                <a:gd name="T20" fmla="*/ 0 60000 65536"/>
                <a:gd name="T21" fmla="*/ 0 w 979"/>
                <a:gd name="T22" fmla="*/ 0 h 257"/>
                <a:gd name="T23" fmla="*/ 979 w 979"/>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9" h="257">
                  <a:moveTo>
                    <a:pt x="0" y="78"/>
                  </a:moveTo>
                  <a:cubicBezTo>
                    <a:pt x="17" y="92"/>
                    <a:pt x="57" y="134"/>
                    <a:pt x="101" y="160"/>
                  </a:cubicBezTo>
                  <a:cubicBezTo>
                    <a:pt x="145" y="186"/>
                    <a:pt x="213" y="216"/>
                    <a:pt x="263" y="232"/>
                  </a:cubicBezTo>
                  <a:cubicBezTo>
                    <a:pt x="313" y="248"/>
                    <a:pt x="347" y="255"/>
                    <a:pt x="404" y="256"/>
                  </a:cubicBezTo>
                  <a:cubicBezTo>
                    <a:pt x="461" y="257"/>
                    <a:pt x="542" y="254"/>
                    <a:pt x="608" y="238"/>
                  </a:cubicBezTo>
                  <a:cubicBezTo>
                    <a:pt x="674" y="222"/>
                    <a:pt x="738" y="200"/>
                    <a:pt x="800" y="160"/>
                  </a:cubicBezTo>
                  <a:cubicBezTo>
                    <a:pt x="862" y="120"/>
                    <a:pt x="942" y="33"/>
                    <a:pt x="979" y="0"/>
                  </a:cubicBezTo>
                </a:path>
              </a:pathLst>
            </a:custGeom>
            <a:noFill/>
            <a:ln w="9525" cap="flat" cmpd="sng">
              <a:solidFill>
                <a:schemeClr val="tx1"/>
              </a:solidFill>
              <a:prstDash val="solid"/>
              <a:round/>
              <a:headEnd/>
              <a:tailEnd/>
            </a:ln>
          </p:spPr>
          <p:txBody>
            <a:bodyPr wrap="none" anchor="ctr"/>
            <a:lstStyle/>
            <a:p>
              <a:endParaRPr lang="en-US"/>
            </a:p>
          </p:txBody>
        </p:sp>
        <p:sp>
          <p:nvSpPr>
            <p:cNvPr id="19" name="Oval 46"/>
            <p:cNvSpPr>
              <a:spLocks noChangeArrowheads="1"/>
            </p:cNvSpPr>
            <p:nvPr/>
          </p:nvSpPr>
          <p:spPr bwMode="auto">
            <a:xfrm>
              <a:off x="4146" y="1327"/>
              <a:ext cx="373" cy="750"/>
            </a:xfrm>
            <a:prstGeom prst="ellipse">
              <a:avLst/>
            </a:prstGeom>
            <a:noFill/>
            <a:ln w="19050">
              <a:solidFill>
                <a:schemeClr val="tx1"/>
              </a:solidFill>
              <a:round/>
              <a:headEnd/>
              <a:tailEnd/>
            </a:ln>
          </p:spPr>
          <p:txBody>
            <a:bodyPr wrap="none" anchor="ctr"/>
            <a:lstStyle/>
            <a:p>
              <a:pPr>
                <a:buClr>
                  <a:srgbClr val="FC0128"/>
                </a:buClr>
              </a:pPr>
              <a:endParaRPr lang="en-US" sz="1600"/>
            </a:p>
          </p:txBody>
        </p:sp>
      </p:grpSp>
      <p:pic>
        <p:nvPicPr>
          <p:cNvPr id="32" name="Picture 5"/>
          <p:cNvPicPr>
            <a:picLocks noChangeAspect="1" noChangeArrowheads="1"/>
          </p:cNvPicPr>
          <p:nvPr/>
        </p:nvPicPr>
        <p:blipFill>
          <a:blip r:embed="rId3" cstate="screen"/>
          <a:srcRect/>
          <a:stretch>
            <a:fillRect/>
          </a:stretch>
        </p:blipFill>
        <p:spPr bwMode="auto">
          <a:xfrm>
            <a:off x="7159737" y="592455"/>
            <a:ext cx="1984263" cy="2067618"/>
          </a:xfrm>
          <a:prstGeom prst="rect">
            <a:avLst/>
          </a:prstGeom>
          <a:noFill/>
          <a:ln w="9525" algn="ctr">
            <a:noFill/>
            <a:miter lim="800000"/>
            <a:headEnd/>
            <a:tailEnd/>
          </a:ln>
          <a:effectLst/>
        </p:spPr>
      </p:pic>
      <p:sp>
        <p:nvSpPr>
          <p:cNvPr id="34" name="Right Arrow 64"/>
          <p:cNvSpPr>
            <a:spLocks noChangeArrowheads="1"/>
          </p:cNvSpPr>
          <p:nvPr/>
        </p:nvSpPr>
        <p:spPr bwMode="auto">
          <a:xfrm>
            <a:off x="6290460" y="1395265"/>
            <a:ext cx="527555" cy="222793"/>
          </a:xfrm>
          <a:prstGeom prst="rightArrow">
            <a:avLst>
              <a:gd name="adj1" fmla="val 50000"/>
              <a:gd name="adj2" fmla="val 50000"/>
            </a:avLst>
          </a:prstGeom>
          <a:solidFill>
            <a:srgbClr val="FF0000"/>
          </a:solidFill>
          <a:ln w="28575" algn="ctr">
            <a:solidFill>
              <a:schemeClr val="tx1"/>
            </a:solidFill>
            <a:round/>
            <a:headEnd/>
            <a:tailEnd/>
          </a:ln>
        </p:spPr>
        <p:txBody>
          <a:bodyPr lIns="92075" tIns="46038" rIns="92075" bIns="46038">
            <a:spAutoFit/>
          </a:bodyPr>
          <a:lstStyle/>
          <a:p>
            <a:endParaRPr lang="en-US"/>
          </a:p>
        </p:txBody>
      </p:sp>
      <p:grpSp>
        <p:nvGrpSpPr>
          <p:cNvPr id="44" name="Group 43"/>
          <p:cNvGrpSpPr/>
          <p:nvPr/>
        </p:nvGrpSpPr>
        <p:grpSpPr>
          <a:xfrm>
            <a:off x="5271658" y="820883"/>
            <a:ext cx="723899" cy="665016"/>
            <a:chOff x="5053447" y="820883"/>
            <a:chExt cx="723899" cy="665016"/>
          </a:xfrm>
        </p:grpSpPr>
        <p:grpSp>
          <p:nvGrpSpPr>
            <p:cNvPr id="24" name="Group 23"/>
            <p:cNvGrpSpPr/>
            <p:nvPr/>
          </p:nvGrpSpPr>
          <p:grpSpPr>
            <a:xfrm>
              <a:off x="5053447" y="1142999"/>
              <a:ext cx="529936" cy="342900"/>
              <a:chOff x="6695210" y="1142999"/>
              <a:chExt cx="529936" cy="342900"/>
            </a:xfrm>
          </p:grpSpPr>
          <p:sp>
            <p:nvSpPr>
              <p:cNvPr id="20" name="Oval 19"/>
              <p:cNvSpPr/>
              <p:nvPr/>
            </p:nvSpPr>
            <p:spPr bwMode="auto">
              <a:xfrm>
                <a:off x="6695210" y="1205345"/>
                <a:ext cx="180109" cy="96982"/>
              </a:xfrm>
              <a:prstGeom prst="ellipse">
                <a:avLst/>
              </a:prstGeom>
              <a:no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1" name="Oval 20"/>
              <p:cNvSpPr/>
              <p:nvPr/>
            </p:nvSpPr>
            <p:spPr bwMode="auto">
              <a:xfrm>
                <a:off x="7045037" y="1160318"/>
                <a:ext cx="180109" cy="96982"/>
              </a:xfrm>
              <a:prstGeom prst="ellipse">
                <a:avLst/>
              </a:prstGeom>
              <a:no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22" name="Freeform 21"/>
              <p:cNvSpPr/>
              <p:nvPr/>
            </p:nvSpPr>
            <p:spPr bwMode="auto">
              <a:xfrm>
                <a:off x="6903027" y="1142999"/>
                <a:ext cx="225137" cy="342900"/>
              </a:xfrm>
              <a:custGeom>
                <a:avLst/>
                <a:gdLst>
                  <a:gd name="connsiteX0" fmla="*/ 110837 w 266700"/>
                  <a:gd name="connsiteY0" fmla="*/ 0 h 446809"/>
                  <a:gd name="connsiteX1" fmla="*/ 17318 w 266700"/>
                  <a:gd name="connsiteY1" fmla="*/ 363681 h 446809"/>
                  <a:gd name="connsiteX2" fmla="*/ 214746 w 266700"/>
                  <a:gd name="connsiteY2" fmla="*/ 436418 h 446809"/>
                  <a:gd name="connsiteX3" fmla="*/ 266700 w 266700"/>
                  <a:gd name="connsiteY3" fmla="*/ 426027 h 446809"/>
                </a:gdLst>
                <a:ahLst/>
                <a:cxnLst>
                  <a:cxn ang="0">
                    <a:pos x="connsiteX0" y="connsiteY0"/>
                  </a:cxn>
                  <a:cxn ang="0">
                    <a:pos x="connsiteX1" y="connsiteY1"/>
                  </a:cxn>
                  <a:cxn ang="0">
                    <a:pos x="connsiteX2" y="connsiteY2"/>
                  </a:cxn>
                  <a:cxn ang="0">
                    <a:pos x="connsiteX3" y="connsiteY3"/>
                  </a:cxn>
                </a:cxnLst>
                <a:rect l="l" t="t" r="r" b="b"/>
                <a:pathLst>
                  <a:path w="266700" h="446809">
                    <a:moveTo>
                      <a:pt x="110837" y="0"/>
                    </a:moveTo>
                    <a:cubicBezTo>
                      <a:pt x="55418" y="145472"/>
                      <a:pt x="0" y="290945"/>
                      <a:pt x="17318" y="363681"/>
                    </a:cubicBezTo>
                    <a:cubicBezTo>
                      <a:pt x="34636" y="436417"/>
                      <a:pt x="173182" y="426027"/>
                      <a:pt x="214746" y="436418"/>
                    </a:cubicBezTo>
                    <a:cubicBezTo>
                      <a:pt x="256310" y="446809"/>
                      <a:pt x="261505" y="436418"/>
                      <a:pt x="266700" y="426027"/>
                    </a:cubicBezTo>
                  </a:path>
                </a:pathLst>
              </a:custGeom>
              <a:no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35" name="Oval 34"/>
            <p:cNvSpPr/>
            <p:nvPr/>
          </p:nvSpPr>
          <p:spPr bwMode="auto">
            <a:xfrm>
              <a:off x="5694219" y="1340428"/>
              <a:ext cx="83127" cy="83127"/>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cxnSp>
          <p:nvCxnSpPr>
            <p:cNvPr id="43" name="Curved Connector 42"/>
            <p:cNvCxnSpPr/>
            <p:nvPr/>
          </p:nvCxnSpPr>
          <p:spPr bwMode="auto">
            <a:xfrm rot="13380000" flipH="1">
              <a:off x="5133109" y="820883"/>
              <a:ext cx="280554" cy="218209"/>
            </a:xfrm>
            <a:prstGeom prst="curvedConnector3">
              <a:avLst>
                <a:gd name="adj1" fmla="val 50000"/>
              </a:avLst>
            </a:prstGeom>
            <a:solidFill>
              <a:srgbClr val="FFFF99"/>
            </a:solidFill>
            <a:ln w="28575" cap="flat" cmpd="sng" algn="ctr">
              <a:solidFill>
                <a:schemeClr val="tx1"/>
              </a:solidFill>
              <a:prstDash val="solid"/>
              <a:round/>
              <a:headEnd type="none" w="med" len="med"/>
              <a:tailEnd type="none" w="med" len="med"/>
            </a:ln>
            <a:effectLst/>
          </p:spPr>
        </p:cxnSp>
      </p:grpSp>
      <p:sp>
        <p:nvSpPr>
          <p:cNvPr id="45" name="Right Arrow 64"/>
          <p:cNvSpPr>
            <a:spLocks noChangeArrowheads="1"/>
          </p:cNvSpPr>
          <p:nvPr/>
        </p:nvSpPr>
        <p:spPr bwMode="auto">
          <a:xfrm rot="2825881">
            <a:off x="6203868" y="2254248"/>
            <a:ext cx="527555" cy="222793"/>
          </a:xfrm>
          <a:prstGeom prst="rightArrow">
            <a:avLst>
              <a:gd name="adj1" fmla="val 50000"/>
              <a:gd name="adj2" fmla="val 50000"/>
            </a:avLst>
          </a:prstGeom>
          <a:solidFill>
            <a:srgbClr val="FF0000"/>
          </a:solidFill>
          <a:ln w="28575" algn="ctr">
            <a:solidFill>
              <a:schemeClr val="tx1"/>
            </a:solidFill>
            <a:round/>
            <a:headEnd/>
            <a:tailEnd/>
          </a:ln>
        </p:spPr>
        <p:txBody>
          <a:bodyPr lIns="92075" tIns="46038" rIns="92075" bIns="46038">
            <a:spAutoFit/>
          </a:bodyPr>
          <a:lstStyle/>
          <a:p>
            <a:endParaRPr lang="en-US"/>
          </a:p>
        </p:txBody>
      </p:sp>
      <p:grpSp>
        <p:nvGrpSpPr>
          <p:cNvPr id="48" name="Group 47"/>
          <p:cNvGrpSpPr/>
          <p:nvPr/>
        </p:nvGrpSpPr>
        <p:grpSpPr>
          <a:xfrm>
            <a:off x="4544291" y="2473036"/>
            <a:ext cx="4599709" cy="4384964"/>
            <a:chOff x="4544291" y="2473036"/>
            <a:chExt cx="4599709" cy="4384964"/>
          </a:xfrm>
        </p:grpSpPr>
        <p:pic>
          <p:nvPicPr>
            <p:cNvPr id="13" name="Picture 2"/>
            <p:cNvPicPr>
              <a:picLocks noChangeAspect="1" noChangeArrowheads="1"/>
            </p:cNvPicPr>
            <p:nvPr/>
          </p:nvPicPr>
          <p:blipFill>
            <a:blip r:embed="rId4" cstate="screen"/>
            <a:srcRect/>
            <a:stretch>
              <a:fillRect/>
            </a:stretch>
          </p:blipFill>
          <p:spPr bwMode="auto">
            <a:xfrm>
              <a:off x="4544291" y="2590350"/>
              <a:ext cx="4599709" cy="4267650"/>
            </a:xfrm>
            <a:prstGeom prst="rect">
              <a:avLst/>
            </a:prstGeom>
            <a:noFill/>
            <a:ln w="9525">
              <a:noFill/>
              <a:miter lim="800000"/>
              <a:headEnd/>
              <a:tailEnd/>
            </a:ln>
          </p:spPr>
        </p:pic>
        <p:sp>
          <p:nvSpPr>
            <p:cNvPr id="47" name="Oval 46"/>
            <p:cNvSpPr/>
            <p:nvPr/>
          </p:nvSpPr>
          <p:spPr bwMode="auto">
            <a:xfrm>
              <a:off x="7096991" y="2473036"/>
              <a:ext cx="800100" cy="446809"/>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grpSp>
        <p:nvGrpSpPr>
          <p:cNvPr id="50" name="Group 49"/>
          <p:cNvGrpSpPr/>
          <p:nvPr/>
        </p:nvGrpSpPr>
        <p:grpSpPr>
          <a:xfrm>
            <a:off x="4579422" y="2515257"/>
            <a:ext cx="4499263" cy="4316617"/>
            <a:chOff x="-4098408" y="-729381"/>
            <a:chExt cx="4456108" cy="4275213"/>
          </a:xfrm>
        </p:grpSpPr>
        <p:pic>
          <p:nvPicPr>
            <p:cNvPr id="7" name="Picture 2"/>
            <p:cNvPicPr>
              <a:picLocks noChangeAspect="1" noChangeArrowheads="1"/>
            </p:cNvPicPr>
            <p:nvPr/>
          </p:nvPicPr>
          <p:blipFill>
            <a:blip r:embed="rId5" cstate="screen"/>
            <a:srcRect/>
            <a:stretch>
              <a:fillRect/>
            </a:stretch>
          </p:blipFill>
          <p:spPr bwMode="auto">
            <a:xfrm>
              <a:off x="-4098408" y="-651632"/>
              <a:ext cx="4456108" cy="4197464"/>
            </a:xfrm>
            <a:prstGeom prst="rect">
              <a:avLst/>
            </a:prstGeom>
            <a:noFill/>
            <a:ln w="9525">
              <a:noFill/>
              <a:miter lim="800000"/>
              <a:headEnd/>
              <a:tailEnd/>
            </a:ln>
          </p:spPr>
        </p:pic>
        <p:sp>
          <p:nvSpPr>
            <p:cNvPr id="49" name="Oval 48"/>
            <p:cNvSpPr/>
            <p:nvPr/>
          </p:nvSpPr>
          <p:spPr bwMode="auto">
            <a:xfrm>
              <a:off x="-1690109" y="-729381"/>
              <a:ext cx="1288473"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grpSp>
      <p:sp>
        <p:nvSpPr>
          <p:cNvPr id="46" name="TextBox 45"/>
          <p:cNvSpPr txBox="1"/>
          <p:nvPr/>
        </p:nvSpPr>
        <p:spPr>
          <a:xfrm>
            <a:off x="3047427" y="6516814"/>
            <a:ext cx="2005677" cy="341632"/>
          </a:xfrm>
          <a:prstGeom prst="rect">
            <a:avLst/>
          </a:prstGeom>
          <a:solidFill>
            <a:srgbClr val="FFFF00"/>
          </a:solidFill>
        </p:spPr>
        <p:txBody>
          <a:bodyPr wrap="none" rtlCol="0">
            <a:spAutoFit/>
          </a:bodyPr>
          <a:lstStyle/>
          <a:p>
            <a:r>
              <a:rPr lang="en-US" dirty="0" smtClean="0"/>
              <a:t>Hydro Calculation</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529" y="0"/>
            <a:ext cx="3827971" cy="591573"/>
          </a:xfrm>
        </p:spPr>
        <p:txBody>
          <a:bodyPr/>
          <a:lstStyle/>
          <a:p>
            <a:r>
              <a:rPr lang="en-US" dirty="0" smtClean="0"/>
              <a:t>Power Spectrum</a:t>
            </a:r>
            <a:endParaRPr lang="en-US"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39</a:t>
            </a:fld>
            <a:endParaRPr lang="en-US"/>
          </a:p>
        </p:txBody>
      </p:sp>
      <p:pic>
        <p:nvPicPr>
          <p:cNvPr id="11" name="Picture 10" descr="WMAPpowerSpectr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192827"/>
            <a:ext cx="4724400" cy="3132138"/>
          </a:xfrm>
          <a:prstGeom prst="rect">
            <a:avLst/>
          </a:prstGeom>
          <a:noFill/>
        </p:spPr>
      </p:pic>
      <p:pic>
        <p:nvPicPr>
          <p:cNvPr id="12" name="Picture 3" descr="wmap"/>
          <p:cNvPicPr>
            <a:picLocks noChangeAspect="1" noChangeArrowheads="1"/>
          </p:cNvPicPr>
          <p:nvPr/>
        </p:nvPicPr>
        <p:blipFill>
          <a:blip r:embed="rId3" cstate="screen">
            <a:lum bright="25000"/>
          </a:blip>
          <a:srcRect/>
          <a:stretch>
            <a:fillRect/>
          </a:stretch>
        </p:blipFill>
        <p:spPr bwMode="auto">
          <a:xfrm>
            <a:off x="0" y="-7410"/>
            <a:ext cx="1789182" cy="1778000"/>
          </a:xfrm>
          <a:prstGeom prst="rect">
            <a:avLst/>
          </a:prstGeom>
          <a:noFill/>
        </p:spPr>
      </p:pic>
      <p:sp>
        <p:nvSpPr>
          <p:cNvPr id="16" name="Text Box 21"/>
          <p:cNvSpPr txBox="1">
            <a:spLocks noChangeArrowheads="1"/>
          </p:cNvSpPr>
          <p:nvPr/>
        </p:nvSpPr>
        <p:spPr bwMode="auto">
          <a:xfrm>
            <a:off x="0" y="5518530"/>
            <a:ext cx="8728364" cy="1339470"/>
          </a:xfrm>
          <a:prstGeom prst="rect">
            <a:avLst/>
          </a:prstGeom>
          <a:solidFill>
            <a:srgbClr val="FFFF99"/>
          </a:solidFill>
          <a:ln w="9525" algn="ctr">
            <a:noFill/>
            <a:miter lim="800000"/>
            <a:headEnd/>
            <a:tailEnd/>
          </a:ln>
          <a:effectLst/>
        </p:spPr>
        <p:txBody>
          <a:bodyPr wrap="square" lIns="92075" tIns="46038" rIns="92075" bIns="46038">
            <a:spAutoFit/>
          </a:bodyPr>
          <a:lstStyle/>
          <a:p>
            <a:pPr algn="l"/>
            <a:r>
              <a:rPr lang="en-US" b="1" dirty="0" smtClean="0">
                <a:solidFill>
                  <a:srgbClr val="FF0000"/>
                </a:solidFill>
              </a:rPr>
              <a:t>Little Bang: </a:t>
            </a:r>
            <a:r>
              <a:rPr lang="en-US" dirty="0" smtClean="0"/>
              <a:t>Fourier analysis of </a:t>
            </a:r>
            <a:r>
              <a:rPr lang="en-US" dirty="0" err="1" smtClean="0">
                <a:latin typeface="+mn-lt"/>
              </a:rPr>
              <a:t>dNch</a:t>
            </a:r>
            <a:r>
              <a:rPr lang="en-US" dirty="0" smtClean="0">
                <a:latin typeface="+mn-lt"/>
              </a:rPr>
              <a:t>/</a:t>
            </a:r>
            <a:r>
              <a:rPr lang="en-US" dirty="0" err="1" smtClean="0">
                <a:latin typeface="+mn-lt"/>
              </a:rPr>
              <a:t>d</a:t>
            </a:r>
            <a:r>
              <a:rPr lang="en-US" dirty="0" err="1" smtClean="0">
                <a:latin typeface="Symbol" pitchFamily="18" charset="2"/>
              </a:rPr>
              <a:t>f</a:t>
            </a:r>
            <a:r>
              <a:rPr lang="en-US" dirty="0" smtClean="0"/>
              <a:t> </a:t>
            </a:r>
            <a:r>
              <a:rPr lang="en-US" dirty="0" smtClean="0">
                <a:solidFill>
                  <a:srgbClr val="FF00FF"/>
                </a:solidFill>
              </a:rPr>
              <a:t>shape fluctuations</a:t>
            </a:r>
          </a:p>
          <a:p>
            <a:pPr algn="l"/>
            <a:r>
              <a:rPr lang="en-US" dirty="0" smtClean="0"/>
              <a:t>=&gt; initial </a:t>
            </a:r>
            <a:r>
              <a:rPr lang="en-US" dirty="0" smtClean="0">
                <a:solidFill>
                  <a:srgbClr val="FF00FF"/>
                </a:solidFill>
              </a:rPr>
              <a:t>energy density fluctuations</a:t>
            </a:r>
            <a:r>
              <a:rPr lang="en-US" dirty="0" smtClean="0"/>
              <a:t> &amp; viscous </a:t>
            </a:r>
            <a:r>
              <a:rPr lang="en-US" dirty="0" smtClean="0">
                <a:solidFill>
                  <a:srgbClr val="FF00FF"/>
                </a:solidFill>
              </a:rPr>
              <a:t>damping</a:t>
            </a:r>
          </a:p>
          <a:p>
            <a:pPr algn="l"/>
            <a:r>
              <a:rPr lang="en-US" b="1" dirty="0" smtClean="0">
                <a:solidFill>
                  <a:srgbClr val="FF0000"/>
                </a:solidFill>
              </a:rPr>
              <a:t>Big Bang:</a:t>
            </a:r>
            <a:r>
              <a:rPr lang="en-US" dirty="0" smtClean="0"/>
              <a:t> Fourier analysis of </a:t>
            </a:r>
            <a:r>
              <a:rPr lang="en-US" dirty="0" smtClean="0">
                <a:solidFill>
                  <a:srgbClr val="FF00FF"/>
                </a:solidFill>
                <a:latin typeface="Symbol" pitchFamily="18" charset="2"/>
              </a:rPr>
              <a:t>D</a:t>
            </a:r>
            <a:r>
              <a:rPr lang="en-US" dirty="0" smtClean="0">
                <a:solidFill>
                  <a:srgbClr val="FF00FF"/>
                </a:solidFill>
              </a:rPr>
              <a:t>T fluctuations</a:t>
            </a:r>
            <a:r>
              <a:rPr lang="en-US" dirty="0" smtClean="0"/>
              <a:t> =&gt; baryon-photon acoustic peaks</a:t>
            </a:r>
          </a:p>
          <a:p>
            <a:pPr algn="l"/>
            <a:r>
              <a:rPr lang="en-US" dirty="0" smtClean="0"/>
              <a:t>=&gt; </a:t>
            </a:r>
            <a:r>
              <a:rPr lang="en-US" dirty="0" smtClean="0">
                <a:solidFill>
                  <a:srgbClr val="FF00FF"/>
                </a:solidFill>
              </a:rPr>
              <a:t>primordial density fluctuations</a:t>
            </a:r>
            <a:r>
              <a:rPr lang="en-US" dirty="0" smtClean="0"/>
              <a:t> &amp; diffusion </a:t>
            </a:r>
            <a:r>
              <a:rPr lang="en-US" dirty="0" smtClean="0">
                <a:solidFill>
                  <a:srgbClr val="FF00FF"/>
                </a:solidFill>
              </a:rPr>
              <a:t>damping</a:t>
            </a:r>
          </a:p>
        </p:txBody>
      </p:sp>
      <p:grpSp>
        <p:nvGrpSpPr>
          <p:cNvPr id="33" name="Group 32"/>
          <p:cNvGrpSpPr/>
          <p:nvPr/>
        </p:nvGrpSpPr>
        <p:grpSpPr>
          <a:xfrm>
            <a:off x="4931709" y="2071716"/>
            <a:ext cx="4212291" cy="3409952"/>
            <a:chOff x="4931709" y="2071716"/>
            <a:chExt cx="4212291" cy="3409952"/>
          </a:xfrm>
        </p:grpSpPr>
        <p:grpSp>
          <p:nvGrpSpPr>
            <p:cNvPr id="31" name="Group 30"/>
            <p:cNvGrpSpPr/>
            <p:nvPr/>
          </p:nvGrpSpPr>
          <p:grpSpPr>
            <a:xfrm>
              <a:off x="5070764" y="2071716"/>
              <a:ext cx="4073236" cy="3150994"/>
              <a:chOff x="5070764" y="2071716"/>
              <a:chExt cx="4073236" cy="3150994"/>
            </a:xfrm>
          </p:grpSpPr>
          <p:grpSp>
            <p:nvGrpSpPr>
              <p:cNvPr id="3" name="Group 9"/>
              <p:cNvGrpSpPr/>
              <p:nvPr/>
            </p:nvGrpSpPr>
            <p:grpSpPr>
              <a:xfrm>
                <a:off x="5070764" y="2071716"/>
                <a:ext cx="4073236" cy="3150994"/>
                <a:chOff x="1257300" y="1463040"/>
                <a:chExt cx="3131820" cy="2286000"/>
              </a:xfrm>
            </p:grpSpPr>
            <p:pic>
              <p:nvPicPr>
                <p:cNvPr id="8" name="Picture 2"/>
                <p:cNvPicPr>
                  <a:picLocks noChangeAspect="1" noChangeArrowheads="1"/>
                </p:cNvPicPr>
                <p:nvPr/>
              </p:nvPicPr>
              <p:blipFill>
                <a:blip r:embed="rId4" cstate="screen"/>
                <a:srcRect/>
                <a:stretch>
                  <a:fillRect/>
                </a:stretch>
              </p:blipFill>
              <p:spPr bwMode="auto">
                <a:xfrm>
                  <a:off x="1588770" y="3577590"/>
                  <a:ext cx="2788920" cy="171450"/>
                </a:xfrm>
                <a:prstGeom prst="rect">
                  <a:avLst/>
                </a:prstGeom>
                <a:noFill/>
                <a:ln w="9525">
                  <a:noFill/>
                  <a:miter lim="800000"/>
                  <a:headEnd/>
                  <a:tailEnd/>
                </a:ln>
              </p:spPr>
            </p:pic>
            <p:pic>
              <p:nvPicPr>
                <p:cNvPr id="9" name="Picture 2"/>
                <p:cNvPicPr>
                  <a:picLocks noChangeAspect="1" noChangeArrowheads="1"/>
                </p:cNvPicPr>
                <p:nvPr/>
              </p:nvPicPr>
              <p:blipFill>
                <a:blip r:embed="rId5" cstate="screen"/>
                <a:srcRect/>
                <a:stretch>
                  <a:fillRect/>
                </a:stretch>
              </p:blipFill>
              <p:spPr bwMode="auto">
                <a:xfrm>
                  <a:off x="1257300" y="1463040"/>
                  <a:ext cx="3131820" cy="2137410"/>
                </a:xfrm>
                <a:prstGeom prst="rect">
                  <a:avLst/>
                </a:prstGeom>
                <a:noFill/>
                <a:ln w="9525">
                  <a:noFill/>
                  <a:miter lim="800000"/>
                  <a:headEnd/>
                  <a:tailEnd/>
                </a:ln>
              </p:spPr>
            </p:pic>
          </p:grpSp>
          <p:sp>
            <p:nvSpPr>
              <p:cNvPr id="17" name="TextBox 16"/>
              <p:cNvSpPr txBox="1"/>
              <p:nvPr/>
            </p:nvSpPr>
            <p:spPr>
              <a:xfrm>
                <a:off x="5695533" y="3487651"/>
                <a:ext cx="298479" cy="313932"/>
              </a:xfrm>
              <a:prstGeom prst="rect">
                <a:avLst/>
              </a:prstGeom>
              <a:solidFill>
                <a:srgbClr val="FFFF00">
                  <a:alpha val="61000"/>
                </a:srgbClr>
              </a:solidFill>
            </p:spPr>
            <p:txBody>
              <a:bodyPr wrap="none" rtlCol="0">
                <a:spAutoFit/>
              </a:bodyPr>
              <a:lstStyle/>
              <a:p>
                <a:r>
                  <a:rPr lang="en-US" sz="1600" dirty="0" smtClean="0"/>
                  <a:t>1</a:t>
                </a:r>
                <a:endParaRPr lang="en-US" sz="1600" baseline="-25000" dirty="0"/>
              </a:p>
            </p:txBody>
          </p:sp>
          <p:sp>
            <p:nvSpPr>
              <p:cNvPr id="18" name="TextBox 17"/>
              <p:cNvSpPr txBox="1"/>
              <p:nvPr/>
            </p:nvSpPr>
            <p:spPr>
              <a:xfrm>
                <a:off x="5906121" y="2795847"/>
                <a:ext cx="298479" cy="313932"/>
              </a:xfrm>
              <a:prstGeom prst="rect">
                <a:avLst/>
              </a:prstGeom>
              <a:solidFill>
                <a:srgbClr val="FFFF00">
                  <a:alpha val="61000"/>
                </a:srgbClr>
              </a:solidFill>
            </p:spPr>
            <p:txBody>
              <a:bodyPr wrap="none" rtlCol="0">
                <a:spAutoFit/>
              </a:bodyPr>
              <a:lstStyle/>
              <a:p>
                <a:r>
                  <a:rPr lang="en-US" sz="1600" dirty="0" smtClean="0"/>
                  <a:t>2</a:t>
                </a:r>
                <a:endParaRPr lang="en-US" sz="1600" baseline="-25000" dirty="0"/>
              </a:p>
            </p:txBody>
          </p:sp>
          <p:sp>
            <p:nvSpPr>
              <p:cNvPr id="19" name="TextBox 18"/>
              <p:cNvSpPr txBox="1"/>
              <p:nvPr/>
            </p:nvSpPr>
            <p:spPr>
              <a:xfrm>
                <a:off x="6574833" y="3453475"/>
                <a:ext cx="298479" cy="313932"/>
              </a:xfrm>
              <a:prstGeom prst="rect">
                <a:avLst/>
              </a:prstGeom>
              <a:solidFill>
                <a:srgbClr val="FFFF00">
                  <a:alpha val="61000"/>
                </a:srgbClr>
              </a:solidFill>
            </p:spPr>
            <p:txBody>
              <a:bodyPr wrap="none" rtlCol="0">
                <a:spAutoFit/>
              </a:bodyPr>
              <a:lstStyle/>
              <a:p>
                <a:r>
                  <a:rPr lang="en-US" sz="1600" dirty="0" smtClean="0"/>
                  <a:t>5</a:t>
                </a:r>
                <a:endParaRPr lang="en-US" sz="1600" baseline="-25000" dirty="0"/>
              </a:p>
            </p:txBody>
          </p:sp>
          <p:sp>
            <p:nvSpPr>
              <p:cNvPr id="20" name="TextBox 19"/>
              <p:cNvSpPr txBox="1"/>
              <p:nvPr/>
            </p:nvSpPr>
            <p:spPr>
              <a:xfrm>
                <a:off x="7508632" y="3918988"/>
                <a:ext cx="298479" cy="313932"/>
              </a:xfrm>
              <a:prstGeom prst="rect">
                <a:avLst/>
              </a:prstGeom>
              <a:solidFill>
                <a:srgbClr val="FFFF00">
                  <a:alpha val="61000"/>
                </a:srgbClr>
              </a:solidFill>
            </p:spPr>
            <p:txBody>
              <a:bodyPr wrap="none" rtlCol="0">
                <a:spAutoFit/>
              </a:bodyPr>
              <a:lstStyle/>
              <a:p>
                <a:r>
                  <a:rPr lang="en-US" sz="1600" dirty="0" smtClean="0"/>
                  <a:t>9</a:t>
                </a:r>
                <a:endParaRPr lang="en-US" sz="1600" baseline="-25000" dirty="0"/>
              </a:p>
            </p:txBody>
          </p:sp>
        </p:grpSp>
        <p:sp>
          <p:nvSpPr>
            <p:cNvPr id="32" name="TextBox 31"/>
            <p:cNvSpPr txBox="1"/>
            <p:nvPr/>
          </p:nvSpPr>
          <p:spPr>
            <a:xfrm>
              <a:off x="6545794" y="5140036"/>
              <a:ext cx="1723550" cy="341632"/>
            </a:xfrm>
            <a:prstGeom prst="rect">
              <a:avLst/>
            </a:prstGeom>
            <a:noFill/>
          </p:spPr>
          <p:txBody>
            <a:bodyPr wrap="none" rtlCol="0">
              <a:spAutoFit/>
            </a:bodyPr>
            <a:lstStyle/>
            <a:p>
              <a:r>
                <a:rPr lang="en-US" dirty="0" smtClean="0">
                  <a:solidFill>
                    <a:schemeClr val="tx1"/>
                  </a:solidFill>
                </a:rPr>
                <a:t>Fourier order </a:t>
              </a:r>
              <a:r>
                <a:rPr lang="en-US" b="1" dirty="0" smtClean="0">
                  <a:solidFill>
                    <a:schemeClr val="tx1"/>
                  </a:solidFill>
                </a:rPr>
                <a:t>n</a:t>
              </a:r>
              <a:endParaRPr lang="en-US" b="1" dirty="0">
                <a:solidFill>
                  <a:schemeClr val="tx1"/>
                </a:solidFill>
              </a:endParaRPr>
            </a:p>
          </p:txBody>
        </p:sp>
        <p:sp>
          <p:nvSpPr>
            <p:cNvPr id="23" name="TextBox 22"/>
            <p:cNvSpPr txBox="1"/>
            <p:nvPr/>
          </p:nvSpPr>
          <p:spPr>
            <a:xfrm rot="16200000">
              <a:off x="3994689" y="3486495"/>
              <a:ext cx="2215671" cy="341632"/>
            </a:xfrm>
            <a:prstGeom prst="rect">
              <a:avLst/>
            </a:prstGeom>
            <a:solidFill>
              <a:schemeClr val="bg1"/>
            </a:solidFill>
          </p:spPr>
          <p:txBody>
            <a:bodyPr wrap="none" rtlCol="0">
              <a:spAutoFit/>
            </a:bodyPr>
            <a:lstStyle/>
            <a:p>
              <a:r>
                <a:rPr lang="en-US" b="1" dirty="0" smtClean="0">
                  <a:solidFill>
                    <a:schemeClr val="tx1"/>
                  </a:solidFill>
                </a:rPr>
                <a:t>Flow coefficient </a:t>
              </a:r>
              <a:r>
                <a:rPr lang="en-US" b="1" dirty="0" err="1" smtClean="0">
                  <a:solidFill>
                    <a:schemeClr val="tx1"/>
                  </a:solidFill>
                </a:rPr>
                <a:t>v</a:t>
              </a:r>
              <a:r>
                <a:rPr lang="en-US" b="1" baseline="-25000" dirty="0" err="1" smtClean="0">
                  <a:solidFill>
                    <a:schemeClr val="tx1"/>
                  </a:solidFill>
                </a:rPr>
                <a:t>n</a:t>
              </a:r>
              <a:endParaRPr lang="en-US" b="1" baseline="-25000" dirty="0">
                <a:solidFill>
                  <a:schemeClr val="tx1"/>
                </a:solidFill>
              </a:endParaRPr>
            </a:p>
          </p:txBody>
        </p:sp>
      </p:grpSp>
      <p:grpSp>
        <p:nvGrpSpPr>
          <p:cNvPr id="28" name="Group 27"/>
          <p:cNvGrpSpPr/>
          <p:nvPr/>
        </p:nvGrpSpPr>
        <p:grpSpPr>
          <a:xfrm>
            <a:off x="8366443" y="3722688"/>
            <a:ext cx="429896" cy="407988"/>
            <a:chOff x="8366443" y="3722688"/>
            <a:chExt cx="429896" cy="407988"/>
          </a:xfrm>
        </p:grpSpPr>
        <p:sp>
          <p:nvSpPr>
            <p:cNvPr id="24" name="Oval 9"/>
            <p:cNvSpPr>
              <a:spLocks noChangeArrowheads="1"/>
            </p:cNvSpPr>
            <p:nvPr/>
          </p:nvSpPr>
          <p:spPr bwMode="auto">
            <a:xfrm>
              <a:off x="8366443" y="3722688"/>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endParaRPr lang="en-US"/>
            </a:p>
          </p:txBody>
        </p:sp>
        <p:sp>
          <p:nvSpPr>
            <p:cNvPr id="25" name="Oval 10"/>
            <p:cNvSpPr>
              <a:spLocks noChangeArrowheads="1"/>
            </p:cNvSpPr>
            <p:nvPr/>
          </p:nvSpPr>
          <p:spPr bwMode="auto">
            <a:xfrm>
              <a:off x="8401051" y="373538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endParaRPr lang="en-US"/>
            </a:p>
          </p:txBody>
        </p:sp>
      </p:grpSp>
      <p:pic>
        <p:nvPicPr>
          <p:cNvPr id="30" name="Picture 2"/>
          <p:cNvPicPr>
            <a:picLocks noChangeAspect="1" noChangeArrowheads="1"/>
          </p:cNvPicPr>
          <p:nvPr/>
        </p:nvPicPr>
        <p:blipFill>
          <a:blip r:embed="rId6" cstate="screen"/>
          <a:srcRect l="23215" t="18044" r="22861" b="24908"/>
          <a:stretch>
            <a:fillRect/>
          </a:stretch>
        </p:blipFill>
        <p:spPr bwMode="auto">
          <a:xfrm>
            <a:off x="7420592" y="0"/>
            <a:ext cx="1723407" cy="1691640"/>
          </a:xfrm>
          <a:prstGeom prst="rect">
            <a:avLst/>
          </a:prstGeom>
          <a:noFill/>
          <a:ln w="9525">
            <a:noFill/>
            <a:miter lim="800000"/>
            <a:headEnd/>
            <a:tailEnd/>
          </a:ln>
        </p:spPr>
      </p:pic>
      <p:pic>
        <p:nvPicPr>
          <p:cNvPr id="36" name="Picture 2"/>
          <p:cNvPicPr>
            <a:picLocks noChangeAspect="1" noChangeArrowheads="1"/>
          </p:cNvPicPr>
          <p:nvPr/>
        </p:nvPicPr>
        <p:blipFill>
          <a:blip r:embed="rId7" cstate="screen"/>
          <a:srcRect l="27752" t="24402" r="25069" b="29183"/>
          <a:stretch>
            <a:fillRect/>
          </a:stretch>
        </p:blipFill>
        <p:spPr bwMode="auto">
          <a:xfrm>
            <a:off x="5548066" y="0"/>
            <a:ext cx="1881433" cy="1680210"/>
          </a:xfrm>
          <a:prstGeom prst="rect">
            <a:avLst/>
          </a:prstGeom>
          <a:noFill/>
          <a:ln w="9525">
            <a:noFill/>
            <a:miter lim="800000"/>
            <a:headEnd/>
            <a:tailEnd/>
          </a:ln>
        </p:spPr>
      </p:pic>
      <p:grpSp>
        <p:nvGrpSpPr>
          <p:cNvPr id="27" name="Group 26"/>
          <p:cNvGrpSpPr/>
          <p:nvPr/>
        </p:nvGrpSpPr>
        <p:grpSpPr>
          <a:xfrm>
            <a:off x="2513216" y="1145824"/>
            <a:ext cx="4982093" cy="2719594"/>
            <a:chOff x="2804161" y="1492187"/>
            <a:chExt cx="4982093" cy="2719594"/>
          </a:xfrm>
        </p:grpSpPr>
        <p:sp>
          <p:nvSpPr>
            <p:cNvPr id="22" name="Text Box 16"/>
            <p:cNvSpPr txBox="1">
              <a:spLocks noChangeArrowheads="1"/>
            </p:cNvSpPr>
            <p:nvPr/>
          </p:nvSpPr>
          <p:spPr bwMode="auto">
            <a:xfrm>
              <a:off x="2804161" y="1492187"/>
              <a:ext cx="4124959" cy="674673"/>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dirty="0" smtClean="0"/>
                <a:t>2</a:t>
              </a:r>
              <a:r>
                <a:rPr lang="en-US" baseline="30000" dirty="0" smtClean="0"/>
                <a:t>nd</a:t>
              </a:r>
              <a:r>
                <a:rPr lang="en-US" dirty="0" smtClean="0"/>
                <a:t> maximum ?</a:t>
              </a:r>
            </a:p>
            <a:p>
              <a:r>
                <a:rPr lang="en-US" dirty="0" smtClean="0"/>
                <a:t>=&gt; measure </a:t>
              </a:r>
              <a:r>
                <a:rPr lang="en-US" b="1" dirty="0" smtClean="0">
                  <a:solidFill>
                    <a:srgbClr val="FF0000"/>
                  </a:solidFill>
                </a:rPr>
                <a:t>speed of sound in QGP</a:t>
              </a:r>
              <a:r>
                <a:rPr lang="en-US" dirty="0" smtClean="0"/>
                <a:t> </a:t>
              </a:r>
              <a:r>
                <a:rPr lang="en-US" dirty="0" smtClean="0">
                  <a:solidFill>
                    <a:srgbClr val="FF0000"/>
                  </a:solidFill>
                </a:rPr>
                <a:t>!</a:t>
              </a:r>
            </a:p>
          </p:txBody>
        </p:sp>
        <p:cxnSp>
          <p:nvCxnSpPr>
            <p:cNvPr id="26" name="Straight Arrow Connector 25"/>
            <p:cNvCxnSpPr/>
            <p:nvPr/>
          </p:nvCxnSpPr>
          <p:spPr bwMode="auto">
            <a:xfrm>
              <a:off x="6817360" y="2153920"/>
              <a:ext cx="968894" cy="2057861"/>
            </a:xfrm>
            <a:prstGeom prst="straightConnector1">
              <a:avLst/>
            </a:prstGeom>
            <a:solidFill>
              <a:srgbClr val="FFFF99"/>
            </a:solidFill>
            <a:ln w="28575" cap="flat" cmpd="sng" algn="ctr">
              <a:solidFill>
                <a:schemeClr val="tx1"/>
              </a:solidFill>
              <a:prstDash val="solid"/>
              <a:round/>
              <a:headEnd type="none" w="med" len="med"/>
              <a:tailEnd type="arrow"/>
            </a:ln>
            <a:effectLst/>
          </p:spPr>
        </p:cxnSp>
      </p:grpSp>
      <p:sp>
        <p:nvSpPr>
          <p:cNvPr id="37" name="Right Arrow 36"/>
          <p:cNvSpPr/>
          <p:nvPr/>
        </p:nvSpPr>
        <p:spPr bwMode="auto">
          <a:xfrm rot="5400000">
            <a:off x="2959708" y="3146698"/>
            <a:ext cx="504000" cy="131767"/>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38" name="Right Arrow 37"/>
          <p:cNvSpPr/>
          <p:nvPr/>
        </p:nvSpPr>
        <p:spPr bwMode="auto">
          <a:xfrm rot="5400000" flipV="1">
            <a:off x="7966197" y="1622300"/>
            <a:ext cx="556051" cy="679914"/>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39" name="Right Arrow 38"/>
          <p:cNvSpPr/>
          <p:nvPr/>
        </p:nvSpPr>
        <p:spPr bwMode="auto">
          <a:xfrm rot="16200000" flipV="1">
            <a:off x="6583316" y="1572372"/>
            <a:ext cx="556051" cy="679914"/>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40" name="Right Arrow 39"/>
          <p:cNvSpPr/>
          <p:nvPr/>
        </p:nvSpPr>
        <p:spPr bwMode="auto">
          <a:xfrm rot="5400000" flipV="1">
            <a:off x="1763516" y="1477521"/>
            <a:ext cx="556051" cy="679914"/>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1000"/>
                                        <p:tgtEl>
                                          <p:spTgt spid="39"/>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0609" y="3471526"/>
            <a:ext cx="1153391" cy="94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8834" name="Rectangle 2"/>
          <p:cNvSpPr>
            <a:spLocks noGrp="1" noChangeArrowheads="1"/>
          </p:cNvSpPr>
          <p:nvPr>
            <p:ph type="title"/>
          </p:nvPr>
        </p:nvSpPr>
        <p:spPr>
          <a:xfrm>
            <a:off x="955693" y="46320"/>
            <a:ext cx="7385035" cy="591573"/>
          </a:xfrm>
          <a:noFill/>
          <a:ln/>
        </p:spPr>
        <p:txBody>
          <a:bodyPr/>
          <a:lstStyle/>
          <a:p>
            <a:r>
              <a:rPr lang="en-US" dirty="0" smtClean="0"/>
              <a:t>What for ? Exploring the SM </a:t>
            </a:r>
            <a:r>
              <a:rPr lang="en-US" sz="2400" dirty="0" smtClean="0"/>
              <a:t>(QCD)</a:t>
            </a:r>
            <a:endParaRPr lang="en-US" sz="2400" dirty="0"/>
          </a:p>
        </p:txBody>
      </p:sp>
      <p:sp>
        <p:nvSpPr>
          <p:cNvPr id="888835" name="Rectangle 3"/>
          <p:cNvSpPr>
            <a:spLocks noGrp="1" noChangeArrowheads="1"/>
          </p:cNvSpPr>
          <p:nvPr>
            <p:ph idx="1"/>
          </p:nvPr>
        </p:nvSpPr>
        <p:spPr>
          <a:xfrm>
            <a:off x="0" y="692148"/>
            <a:ext cx="9144000" cy="6165851"/>
          </a:xfrm>
        </p:spPr>
        <p:txBody>
          <a:bodyPr/>
          <a:lstStyle/>
          <a:p>
            <a:r>
              <a:rPr lang="en-US" sz="2000" dirty="0" smtClean="0"/>
              <a:t>We perfectly know the QCD </a:t>
            </a:r>
            <a:r>
              <a:rPr lang="en-US" sz="2000" dirty="0" err="1" smtClean="0"/>
              <a:t>Lagrangian</a:t>
            </a:r>
            <a:r>
              <a:rPr lang="en-US" sz="2000" dirty="0" smtClean="0"/>
              <a:t>, but in practice</a:t>
            </a:r>
          </a:p>
          <a:p>
            <a:pPr lvl="1"/>
            <a:r>
              <a:rPr lang="en-US" sz="1600" dirty="0" smtClean="0"/>
              <a:t> </a:t>
            </a:r>
            <a:r>
              <a:rPr lang="en-US" sz="1600" b="1" dirty="0" err="1" smtClean="0">
                <a:solidFill>
                  <a:srgbClr val="FF0000"/>
                </a:solidFill>
              </a:rPr>
              <a:t>pQCD</a:t>
            </a:r>
            <a:r>
              <a:rPr lang="en-US" sz="1600" dirty="0" smtClean="0"/>
              <a:t>: remarkable accuracy at high Q</a:t>
            </a:r>
            <a:r>
              <a:rPr lang="en-US" sz="1600" baseline="30000" dirty="0" smtClean="0"/>
              <a:t>2</a:t>
            </a:r>
            <a:r>
              <a:rPr lang="en-US" sz="1600" dirty="0" smtClean="0"/>
              <a:t>, of little help for &gt; 90-99% of the 'stuff' which happens</a:t>
            </a:r>
          </a:p>
          <a:p>
            <a:pPr lvl="1"/>
            <a:r>
              <a:rPr lang="en-US" sz="1600" dirty="0" smtClean="0"/>
              <a:t>other 'first principle' formulations of QCD which can be explored with nuclear collisions:</a:t>
            </a:r>
          </a:p>
          <a:p>
            <a:pPr lvl="2"/>
            <a:r>
              <a:rPr lang="en-US" sz="1600" b="1" dirty="0" smtClean="0">
                <a:solidFill>
                  <a:srgbClr val="FF0000"/>
                </a:solidFill>
              </a:rPr>
              <a:t>lattice QCD:</a:t>
            </a:r>
            <a:r>
              <a:rPr lang="en-US" sz="1600" dirty="0" smtClean="0"/>
              <a:t> equilibrium calculations (static properties) at finite temperature =&gt; QGP</a:t>
            </a:r>
          </a:p>
          <a:p>
            <a:pPr lvl="2"/>
            <a:r>
              <a:rPr lang="en-US" sz="1600" b="1" dirty="0" smtClean="0">
                <a:solidFill>
                  <a:srgbClr val="FF0000"/>
                </a:solidFill>
              </a:rPr>
              <a:t>CGC:</a:t>
            </a:r>
            <a:r>
              <a:rPr lang="en-US" sz="1600" dirty="0" smtClean="0"/>
              <a:t> classical limit of QCD for high occupation numbers (low-x): </a:t>
            </a:r>
            <a:r>
              <a:rPr lang="en-US" sz="1600" dirty="0" err="1" smtClean="0"/>
              <a:t>pp</a:t>
            </a:r>
            <a:r>
              <a:rPr lang="en-US" sz="1600" dirty="0" smtClean="0"/>
              <a:t> (HERA), </a:t>
            </a:r>
            <a:r>
              <a:rPr lang="en-US" sz="1600" dirty="0" err="1" smtClean="0"/>
              <a:t>pA</a:t>
            </a:r>
            <a:r>
              <a:rPr lang="en-US" sz="1600" dirty="0" smtClean="0"/>
              <a:t>, (AA)</a:t>
            </a:r>
          </a:p>
          <a:p>
            <a:r>
              <a:rPr lang="en-US" sz="2200" dirty="0" smtClean="0"/>
              <a:t>The </a:t>
            </a:r>
            <a:r>
              <a:rPr lang="en-US" sz="2200" dirty="0" err="1" smtClean="0"/>
              <a:t>Lagrangian</a:t>
            </a:r>
            <a:r>
              <a:rPr lang="en-US" sz="2200" dirty="0" smtClean="0"/>
              <a:t> is not everything…</a:t>
            </a:r>
          </a:p>
          <a:p>
            <a:pPr lvl="1"/>
            <a:r>
              <a:rPr lang="en-US" b="1" u="sng" dirty="0" smtClean="0"/>
              <a:t>Matter</a:t>
            </a:r>
            <a:r>
              <a:rPr lang="en-US" dirty="0" smtClean="0"/>
              <a:t>: </a:t>
            </a:r>
            <a:r>
              <a:rPr lang="en-US" b="1" dirty="0" smtClean="0">
                <a:solidFill>
                  <a:srgbClr val="FF00FF"/>
                </a:solidFill>
              </a:rPr>
              <a:t>large</a:t>
            </a:r>
            <a:r>
              <a:rPr lang="en-US" sz="1400" b="1" dirty="0" smtClean="0">
                <a:solidFill>
                  <a:srgbClr val="FF00FF"/>
                </a:solidFill>
              </a:rPr>
              <a:t> </a:t>
            </a:r>
            <a:r>
              <a:rPr lang="en-US" sz="1400" dirty="0" smtClean="0"/>
              <a:t>(</a:t>
            </a:r>
            <a:r>
              <a:rPr lang="en-US" sz="1400" dirty="0" err="1" smtClean="0"/>
              <a:t>mfp</a:t>
            </a:r>
            <a:r>
              <a:rPr lang="en-US" sz="1400" dirty="0" smtClean="0">
                <a:latin typeface="Symbol" pitchFamily="18" charset="2"/>
              </a:rPr>
              <a:t> l  </a:t>
            </a:r>
            <a:r>
              <a:rPr lang="en-US" sz="1400" dirty="0" smtClean="0"/>
              <a:t>&gt;&gt; </a:t>
            </a:r>
            <a:r>
              <a:rPr lang="en-US" sz="1400" dirty="0"/>
              <a:t>system size</a:t>
            </a:r>
            <a:r>
              <a:rPr lang="en-US" sz="1400" dirty="0" smtClean="0"/>
              <a:t>) </a:t>
            </a:r>
            <a:r>
              <a:rPr lang="en-US" dirty="0" smtClean="0"/>
              <a:t>&amp; </a:t>
            </a:r>
            <a:r>
              <a:rPr lang="en-US" b="1" dirty="0" smtClean="0">
                <a:solidFill>
                  <a:srgbClr val="FF00FF"/>
                </a:solidFill>
              </a:rPr>
              <a:t>long-lived</a:t>
            </a:r>
            <a:r>
              <a:rPr lang="en-US" dirty="0" smtClean="0"/>
              <a:t> </a:t>
            </a:r>
            <a:r>
              <a:rPr lang="en-US" sz="1400" dirty="0" smtClean="0"/>
              <a:t>(life-time &gt;&gt; relaxation time)</a:t>
            </a:r>
            <a:r>
              <a:rPr lang="en-US" dirty="0" smtClean="0"/>
              <a:t> systems</a:t>
            </a:r>
            <a:endParaRPr lang="en-US" dirty="0"/>
          </a:p>
          <a:p>
            <a:pPr lvl="2" indent="0">
              <a:buNone/>
            </a:pPr>
            <a:r>
              <a:rPr lang="en-US" dirty="0" smtClean="0"/>
              <a:t>governed by </a:t>
            </a:r>
            <a:r>
              <a:rPr lang="en-US" b="1" dirty="0">
                <a:solidFill>
                  <a:srgbClr val="FF00FF"/>
                </a:solidFill>
              </a:rPr>
              <a:t>e</a:t>
            </a:r>
            <a:r>
              <a:rPr lang="en-US" b="1" dirty="0" smtClean="0">
                <a:solidFill>
                  <a:srgbClr val="FF00FF"/>
                </a:solidFill>
              </a:rPr>
              <a:t>mergent properties</a:t>
            </a:r>
            <a:endParaRPr lang="en-US" dirty="0" smtClean="0">
              <a:solidFill>
                <a:srgbClr val="FF00FF"/>
              </a:solidFill>
            </a:endParaRPr>
          </a:p>
          <a:p>
            <a:pPr lvl="2"/>
            <a:r>
              <a:rPr lang="en-US" dirty="0" smtClean="0"/>
              <a:t>which </a:t>
            </a:r>
            <a:r>
              <a:rPr lang="en-US" dirty="0"/>
              <a:t>are shaped by, but usually can not be derived from, its basic constituents and their </a:t>
            </a:r>
            <a:r>
              <a:rPr lang="en-US" dirty="0" smtClean="0"/>
              <a:t>interactions</a:t>
            </a:r>
            <a:endParaRPr lang="en-GB" dirty="0" smtClean="0"/>
          </a:p>
          <a:p>
            <a:pPr lvl="2" indent="0">
              <a:buNone/>
            </a:pPr>
            <a:r>
              <a:rPr lang="en-GB" dirty="0" smtClean="0"/>
              <a:t>- </a:t>
            </a:r>
            <a:r>
              <a:rPr lang="en-US" dirty="0" smtClean="0"/>
              <a:t>H</a:t>
            </a:r>
            <a:r>
              <a:rPr lang="en-US" baseline="-25000" dirty="0" smtClean="0"/>
              <a:t>2</a:t>
            </a:r>
            <a:r>
              <a:rPr lang="en-US" dirty="0" smtClean="0"/>
              <a:t>O </a:t>
            </a:r>
            <a:r>
              <a:rPr lang="en-US" dirty="0"/>
              <a:t>+ QED: constituents and forces of 'water':</a:t>
            </a:r>
            <a:endParaRPr lang="en-GB" dirty="0"/>
          </a:p>
          <a:p>
            <a:pPr lvl="2" indent="0">
              <a:buNone/>
            </a:pPr>
            <a:r>
              <a:rPr lang="en-US" dirty="0"/>
              <a:t>- looking at a single (or a few) H</a:t>
            </a:r>
            <a:r>
              <a:rPr lang="en-US" baseline="-25000" dirty="0"/>
              <a:t>2</a:t>
            </a:r>
            <a:r>
              <a:rPr lang="en-US" dirty="0"/>
              <a:t>0 molecules, we don't learn anything </a:t>
            </a:r>
            <a:br>
              <a:rPr lang="en-US" dirty="0"/>
            </a:br>
            <a:r>
              <a:rPr lang="en-US" dirty="0"/>
              <a:t>about the properties of 'water', its different phases (ice, water, steam), …</a:t>
            </a:r>
          </a:p>
          <a:p>
            <a:pPr lvl="1" indent="0">
              <a:buNone/>
            </a:pPr>
            <a:r>
              <a:rPr lang="en-US" dirty="0"/>
              <a:t>- we need </a:t>
            </a:r>
            <a:r>
              <a:rPr lang="en-US" b="1" dirty="0"/>
              <a:t>a 'bucket' full </a:t>
            </a:r>
            <a:r>
              <a:rPr lang="en-US" dirty="0"/>
              <a:t>and </a:t>
            </a:r>
            <a:r>
              <a:rPr lang="en-US" b="1" dirty="0"/>
              <a:t>experiment</a:t>
            </a:r>
            <a:r>
              <a:rPr lang="en-US" dirty="0"/>
              <a:t> with it </a:t>
            </a:r>
            <a:br>
              <a:rPr lang="en-US" dirty="0"/>
            </a:br>
            <a:r>
              <a:rPr lang="en-US" sz="1600" dirty="0"/>
              <a:t>(change temperature, make 'waves', measure transparency, observe a fish</a:t>
            </a:r>
            <a:r>
              <a:rPr lang="en-US" sz="1600" dirty="0" smtClean="0"/>
              <a:t>…)</a:t>
            </a:r>
            <a:br>
              <a:rPr lang="en-US" sz="1600" dirty="0" smtClean="0"/>
            </a:br>
            <a:endParaRPr lang="en-US" sz="1600" dirty="0" smtClean="0"/>
          </a:p>
          <a:p>
            <a:r>
              <a:rPr lang="en-US" sz="2000" dirty="0" smtClean="0"/>
              <a:t>If you like smashing things to see what happens</a:t>
            </a:r>
            <a:r>
              <a:rPr lang="en-US" sz="1600" dirty="0" smtClean="0"/>
              <a:t>, </a:t>
            </a:r>
            <a:r>
              <a:rPr lang="en-US" sz="1400" dirty="0" smtClean="0"/>
              <a:t>it doesn't get better than </a:t>
            </a:r>
            <a:r>
              <a:rPr lang="en-US" sz="1400" dirty="0" err="1" smtClean="0"/>
              <a:t>PbPb@LHC</a:t>
            </a:r>
            <a:endParaRPr lang="en-US" sz="1400" dirty="0" smtClean="0"/>
          </a:p>
          <a:p>
            <a:pPr lvl="1"/>
            <a:r>
              <a:rPr lang="en-US" dirty="0" smtClean="0"/>
              <a:t>explore the strong interaction where it </a:t>
            </a:r>
            <a:r>
              <a:rPr lang="en-US" b="1" dirty="0" smtClean="0"/>
              <a:t>is</a:t>
            </a:r>
            <a:r>
              <a:rPr lang="en-US" dirty="0" smtClean="0"/>
              <a:t> strong</a:t>
            </a:r>
          </a:p>
          <a:p>
            <a:pPr lvl="2"/>
            <a:r>
              <a:rPr lang="en-US" dirty="0" smtClean="0"/>
              <a:t>curiosity driven 'discovery' physics, full of surprises..</a:t>
            </a:r>
            <a:endParaRPr lang="en-US" dirty="0"/>
          </a:p>
        </p:txBody>
      </p:sp>
      <p:sp>
        <p:nvSpPr>
          <p:cNvPr id="7" name="Date Placeholder 3"/>
          <p:cNvSpPr>
            <a:spLocks noGrp="1"/>
          </p:cNvSpPr>
          <p:nvPr>
            <p:ph type="dt" sz="half" idx="10"/>
          </p:nvPr>
        </p:nvSpPr>
        <p:spPr>
          <a:xfrm>
            <a:off x="7145333" y="6643688"/>
            <a:ext cx="2184400" cy="214312"/>
          </a:xfrm>
          <a:prstGeom prst="rect">
            <a:avLst/>
          </a:prstGeom>
        </p:spPr>
        <p:txBody>
          <a:bodyPr/>
          <a:lstStyle/>
          <a:p>
            <a:r>
              <a:rPr lang="en-US" smtClean="0">
                <a:solidFill>
                  <a:srgbClr val="919191"/>
                </a:solidFill>
              </a:rPr>
              <a:t>December 2012 Bad Honnef J. Schukraft</a:t>
            </a:r>
            <a:endParaRPr lang="en-US" dirty="0">
              <a:solidFill>
                <a:srgbClr val="919191"/>
              </a:solidFill>
            </a:endParaRPr>
          </a:p>
        </p:txBody>
      </p:sp>
      <p:sp>
        <p:nvSpPr>
          <p:cNvPr id="8" name="Slide Number Placeholder 4"/>
          <p:cNvSpPr>
            <a:spLocks noGrp="1"/>
          </p:cNvSpPr>
          <p:nvPr>
            <p:ph type="sldNum" sz="quarter" idx="11"/>
          </p:nvPr>
        </p:nvSpPr>
        <p:spPr>
          <a:prstGeom prst="rect">
            <a:avLst/>
          </a:prstGeom>
        </p:spPr>
        <p:txBody>
          <a:bodyPr/>
          <a:lstStyle/>
          <a:p>
            <a:pPr>
              <a:defRPr/>
            </a:pPr>
            <a:fld id="{55282057-7A05-4712-8D1E-6D41A2056A28}" type="slidenum">
              <a:rPr lang="en-US">
                <a:solidFill>
                  <a:srgbClr val="000000"/>
                </a:solidFill>
              </a:rPr>
              <a:pPr>
                <a:defRPr/>
              </a:pPr>
              <a:t>4</a:t>
            </a:fld>
            <a:endParaRPr lang="en-US">
              <a:solidFill>
                <a:srgbClr val="000000"/>
              </a:solidFill>
            </a:endParaRPr>
          </a:p>
        </p:txBody>
      </p:sp>
      <p:pic>
        <p:nvPicPr>
          <p:cNvPr id="12" name="Picture 2" descr="https://encrypted-tbn2.google.com/images?q=tbn:ANd9GcRHkIFOlupBtAVJASinF8mlEvVeDkJWCbwjiQLA-WxNn_v1bve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90609" y="4329764"/>
            <a:ext cx="1138116" cy="109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6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883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883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883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883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883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883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8835">
                                            <p:txEl>
                                              <p:pRg st="11" end="11"/>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883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883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883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42" y="101719"/>
            <a:ext cx="7758534" cy="480774"/>
          </a:xfrm>
        </p:spPr>
        <p:txBody>
          <a:bodyPr/>
          <a:lstStyle/>
          <a:p>
            <a:r>
              <a:rPr lang="en-US" sz="2800" dirty="0" smtClean="0"/>
              <a:t>2 Particle Correlations: Ridges everywhere ?</a:t>
            </a:r>
            <a:endParaRPr lang="en-GB" sz="2800" dirty="0"/>
          </a:p>
        </p:txBody>
      </p:sp>
      <p:sp>
        <p:nvSpPr>
          <p:cNvPr id="3" name="Date Placeholder 2"/>
          <p:cNvSpPr>
            <a:spLocks noGrp="1"/>
          </p:cNvSpPr>
          <p:nvPr>
            <p:ph type="dt" sz="half" idx="10"/>
          </p:nvPr>
        </p:nvSpPr>
        <p:spPr/>
        <p:txBody>
          <a:bodyPr/>
          <a:lstStyle/>
          <a:p>
            <a:pPr>
              <a:defRPr/>
            </a:pPr>
            <a:r>
              <a:rPr lang="en-US" smtClean="0"/>
              <a:t>December 2012 Bad Honnef J. Schukraft</a:t>
            </a:r>
            <a:endParaRPr lang="en-US" dirty="0"/>
          </a:p>
        </p:txBody>
      </p:sp>
      <p:sp>
        <p:nvSpPr>
          <p:cNvPr id="4" name="Slide Number Placeholder 3"/>
          <p:cNvSpPr>
            <a:spLocks noGrp="1"/>
          </p:cNvSpPr>
          <p:nvPr>
            <p:ph type="sldNum" sz="quarter" idx="11"/>
          </p:nvPr>
        </p:nvSpPr>
        <p:spPr/>
        <p:txBody>
          <a:bodyPr/>
          <a:lstStyle/>
          <a:p>
            <a:pPr>
              <a:defRPr/>
            </a:pPr>
            <a:fld id="{E141C9E1-BDC2-4823-A7A9-8C95C7C43A41}" type="slidenum">
              <a:rPr lang="en-US" smtClean="0"/>
              <a:pPr>
                <a:defRPr/>
              </a:pPr>
              <a:t>40</a:t>
            </a:fld>
            <a:endParaRPr lang="en-US"/>
          </a:p>
        </p:txBody>
      </p:sp>
      <p:grpSp>
        <p:nvGrpSpPr>
          <p:cNvPr id="47" name="Group 46"/>
          <p:cNvGrpSpPr/>
          <p:nvPr/>
        </p:nvGrpSpPr>
        <p:grpSpPr>
          <a:xfrm>
            <a:off x="102814" y="762369"/>
            <a:ext cx="4047655" cy="2834275"/>
            <a:chOff x="102814" y="762369"/>
            <a:chExt cx="4047655" cy="2834275"/>
          </a:xfrm>
        </p:grpSpPr>
        <p:pic>
          <p:nvPicPr>
            <p:cNvPr id="1366019"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t="21169"/>
            <a:stretch/>
          </p:blipFill>
          <p:spPr bwMode="auto">
            <a:xfrm>
              <a:off x="102814" y="833716"/>
              <a:ext cx="2922774" cy="276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9"/>
            <p:cNvSpPr txBox="1">
              <a:spLocks noChangeArrowheads="1"/>
            </p:cNvSpPr>
            <p:nvPr/>
          </p:nvSpPr>
          <p:spPr bwMode="auto">
            <a:xfrm>
              <a:off x="334095" y="762369"/>
              <a:ext cx="1899559" cy="286874"/>
            </a:xfrm>
            <a:prstGeom prst="rect">
              <a:avLst/>
            </a:prstGeom>
            <a:solidFill>
              <a:srgbClr val="CCFFFF"/>
            </a:solidFill>
            <a:ln w="9525" algn="ctr">
              <a:solidFill>
                <a:schemeClr val="tx1"/>
              </a:solidFill>
              <a:miter lim="800000"/>
              <a:headEnd/>
              <a:tailEnd/>
            </a:ln>
          </p:spPr>
          <p:txBody>
            <a:bodyPr wrap="none" lIns="92075" tIns="46038" rIns="92075" bIns="46038">
              <a:spAutoFit/>
            </a:bodyPr>
            <a:lstStyle>
              <a:lvl1pPr>
                <a:defRPr sz="1600">
                  <a:solidFill>
                    <a:srgbClr val="0000FF"/>
                  </a:solidFill>
                  <a:latin typeface="Arial" charset="0"/>
                </a:defRPr>
              </a:lvl1pPr>
              <a:lvl2pPr marL="742950" indent="-285750">
                <a:defRPr sz="1600">
                  <a:solidFill>
                    <a:srgbClr val="0000FF"/>
                  </a:solidFill>
                  <a:latin typeface="Arial" charset="0"/>
                </a:defRPr>
              </a:lvl2pPr>
              <a:lvl3pPr marL="1143000" indent="-228600">
                <a:defRPr sz="1600">
                  <a:solidFill>
                    <a:srgbClr val="0000FF"/>
                  </a:solidFill>
                  <a:latin typeface="Arial" charset="0"/>
                </a:defRPr>
              </a:lvl3pPr>
              <a:lvl4pPr marL="1600200" indent="-228600">
                <a:defRPr sz="1600">
                  <a:solidFill>
                    <a:srgbClr val="0000FF"/>
                  </a:solidFill>
                  <a:latin typeface="Arial" charset="0"/>
                </a:defRPr>
              </a:lvl4pPr>
              <a:lvl5pPr marL="2057400" indent="-228600">
                <a:defRPr sz="1600">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9pPr>
            </a:lstStyle>
            <a:p>
              <a:r>
                <a:rPr lang="en-US" sz="1400" b="1" dirty="0" smtClean="0"/>
                <a:t>ALICE </a:t>
              </a:r>
              <a:r>
                <a:rPr lang="en-US" sz="1400" b="1" dirty="0" smtClean="0">
                  <a:solidFill>
                    <a:srgbClr val="FF00FF"/>
                  </a:solidFill>
                </a:rPr>
                <a:t>PbPb</a:t>
              </a:r>
              <a:r>
                <a:rPr lang="en-US" sz="1400" b="1" dirty="0" smtClean="0"/>
                <a:t> 10-20%</a:t>
              </a:r>
              <a:endParaRPr lang="en-US" sz="1400" b="1" dirty="0"/>
            </a:p>
          </p:txBody>
        </p:sp>
        <p:grpSp>
          <p:nvGrpSpPr>
            <p:cNvPr id="31" name="Group 30"/>
            <p:cNvGrpSpPr/>
            <p:nvPr/>
          </p:nvGrpSpPr>
          <p:grpSpPr>
            <a:xfrm>
              <a:off x="2218765" y="930671"/>
              <a:ext cx="1931704" cy="844341"/>
              <a:chOff x="2218765" y="930671"/>
              <a:chExt cx="1931704" cy="844341"/>
            </a:xfrm>
          </p:grpSpPr>
          <p:sp>
            <p:nvSpPr>
              <p:cNvPr id="29" name="Text Box 16"/>
              <p:cNvSpPr txBox="1">
                <a:spLocks noChangeArrowheads="1"/>
              </p:cNvSpPr>
              <p:nvPr/>
            </p:nvSpPr>
            <p:spPr bwMode="auto">
              <a:xfrm>
                <a:off x="3213847" y="930671"/>
                <a:ext cx="936622" cy="34227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b="1" dirty="0" smtClean="0">
                    <a:solidFill>
                      <a:srgbClr val="FF0000"/>
                    </a:solidFill>
                  </a:rPr>
                  <a:t>Flow</a:t>
                </a:r>
              </a:p>
            </p:txBody>
          </p:sp>
          <p:cxnSp>
            <p:nvCxnSpPr>
              <p:cNvPr id="23" name="Straight Arrow Connector 22"/>
              <p:cNvCxnSpPr/>
              <p:nvPr/>
            </p:nvCxnSpPr>
            <p:spPr bwMode="auto">
              <a:xfrm flipH="1">
                <a:off x="2635624" y="1264024"/>
                <a:ext cx="605117" cy="510988"/>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flipH="1">
                <a:off x="2218765" y="1255059"/>
                <a:ext cx="999565" cy="264459"/>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grpSp>
      <p:grpSp>
        <p:nvGrpSpPr>
          <p:cNvPr id="42" name="Group 41"/>
          <p:cNvGrpSpPr/>
          <p:nvPr/>
        </p:nvGrpSpPr>
        <p:grpSpPr>
          <a:xfrm>
            <a:off x="3805520" y="693106"/>
            <a:ext cx="5338480" cy="3233847"/>
            <a:chOff x="3805520" y="693106"/>
            <a:chExt cx="5338480" cy="3233847"/>
          </a:xfrm>
        </p:grpSpPr>
        <p:grpSp>
          <p:nvGrpSpPr>
            <p:cNvPr id="41" name="Group 40"/>
            <p:cNvGrpSpPr/>
            <p:nvPr/>
          </p:nvGrpSpPr>
          <p:grpSpPr>
            <a:xfrm>
              <a:off x="3805520" y="796892"/>
              <a:ext cx="5123741" cy="3130061"/>
              <a:chOff x="3805520" y="796892"/>
              <a:chExt cx="5123741" cy="3130061"/>
            </a:xfrm>
          </p:grpSpPr>
          <p:grpSp>
            <p:nvGrpSpPr>
              <p:cNvPr id="20" name="Group 19"/>
              <p:cNvGrpSpPr/>
              <p:nvPr/>
            </p:nvGrpSpPr>
            <p:grpSpPr>
              <a:xfrm>
                <a:off x="4720799" y="796892"/>
                <a:ext cx="4208462" cy="3130061"/>
                <a:chOff x="4640116" y="2518116"/>
                <a:chExt cx="4208462" cy="3130061"/>
              </a:xfrm>
            </p:grpSpPr>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t="11939"/>
                <a:stretch/>
              </p:blipFill>
              <p:spPr bwMode="auto">
                <a:xfrm>
                  <a:off x="4640116" y="2518116"/>
                  <a:ext cx="4208462" cy="313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4729356" y="2538667"/>
                  <a:ext cx="2462214" cy="545407"/>
                </a:xfrm>
                <a:prstGeom prst="rect">
                  <a:avLst/>
                </a:prstGeom>
                <a:solidFill>
                  <a:srgbClr val="CCFFFF"/>
                </a:solidFill>
                <a:ln w="9525" algn="ctr">
                  <a:solidFill>
                    <a:schemeClr val="tx1"/>
                  </a:solidFill>
                  <a:miter lim="800000"/>
                  <a:headEnd/>
                  <a:tailEnd/>
                </a:ln>
              </p:spPr>
              <p:txBody>
                <a:bodyPr wrap="none" lIns="92075" tIns="46038" rIns="92075" bIns="46038">
                  <a:spAutoFit/>
                </a:bodyPr>
                <a:lstStyle>
                  <a:lvl1pPr>
                    <a:defRPr sz="1600">
                      <a:solidFill>
                        <a:srgbClr val="0000FF"/>
                      </a:solidFill>
                      <a:latin typeface="Arial" charset="0"/>
                    </a:defRPr>
                  </a:lvl1pPr>
                  <a:lvl2pPr marL="742950" indent="-285750">
                    <a:defRPr sz="1600">
                      <a:solidFill>
                        <a:srgbClr val="0000FF"/>
                      </a:solidFill>
                      <a:latin typeface="Arial" charset="0"/>
                    </a:defRPr>
                  </a:lvl2pPr>
                  <a:lvl3pPr marL="1143000" indent="-228600">
                    <a:defRPr sz="1600">
                      <a:solidFill>
                        <a:srgbClr val="0000FF"/>
                      </a:solidFill>
                      <a:latin typeface="Arial" charset="0"/>
                    </a:defRPr>
                  </a:lvl3pPr>
                  <a:lvl4pPr marL="1600200" indent="-228600">
                    <a:defRPr sz="1600">
                      <a:solidFill>
                        <a:srgbClr val="0000FF"/>
                      </a:solidFill>
                      <a:latin typeface="Arial" charset="0"/>
                    </a:defRPr>
                  </a:lvl4pPr>
                  <a:lvl5pPr marL="2057400" indent="-228600">
                    <a:defRPr sz="1600">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9pPr>
                </a:lstStyle>
                <a:p>
                  <a:r>
                    <a:rPr lang="en-US" sz="1400" b="1" dirty="0"/>
                    <a:t>CMS </a:t>
                  </a:r>
                  <a:r>
                    <a:rPr lang="en-US" sz="1400" b="1" dirty="0">
                      <a:solidFill>
                        <a:srgbClr val="FF00FF"/>
                      </a:solidFill>
                    </a:rPr>
                    <a:t>pp</a:t>
                  </a:r>
                  <a:r>
                    <a:rPr lang="en-US" sz="1400" b="1" dirty="0"/>
                    <a:t> 7 </a:t>
                  </a:r>
                  <a:r>
                    <a:rPr lang="en-US" sz="1400" b="1" dirty="0" err="1" smtClean="0"/>
                    <a:t>TeV</a:t>
                  </a:r>
                  <a:endParaRPr lang="en-US" sz="1400" b="1" dirty="0" smtClean="0"/>
                </a:p>
                <a:p>
                  <a:r>
                    <a:rPr lang="en-US" sz="1400" b="1" dirty="0" smtClean="0"/>
                    <a:t>the first discovery at LHC !</a:t>
                  </a:r>
                  <a:endParaRPr lang="en-US" sz="1400" b="1" dirty="0"/>
                </a:p>
              </p:txBody>
            </p:sp>
            <p:cxnSp>
              <p:nvCxnSpPr>
                <p:cNvPr id="16" name="Straight Arrow Connector 15"/>
                <p:cNvCxnSpPr/>
                <p:nvPr/>
              </p:nvCxnSpPr>
              <p:spPr bwMode="auto">
                <a:xfrm>
                  <a:off x="4975411" y="3455894"/>
                  <a:ext cx="1546412" cy="1385048"/>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sp>
            <p:nvSpPr>
              <p:cNvPr id="40" name="Text Box 16"/>
              <p:cNvSpPr txBox="1">
                <a:spLocks noChangeArrowheads="1"/>
              </p:cNvSpPr>
              <p:nvPr/>
            </p:nvSpPr>
            <p:spPr bwMode="auto">
              <a:xfrm>
                <a:off x="3805520" y="1369942"/>
                <a:ext cx="2124634" cy="34227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b="1" dirty="0" smtClean="0">
                    <a:solidFill>
                      <a:srgbClr val="FF0000"/>
                    </a:solidFill>
                  </a:rPr>
                  <a:t>'Near Side Ridge</a:t>
                </a:r>
              </a:p>
            </p:txBody>
          </p:sp>
        </p:grpSp>
        <p:sp>
          <p:nvSpPr>
            <p:cNvPr id="35" name="Text Box 16"/>
            <p:cNvSpPr txBox="1">
              <a:spLocks noChangeArrowheads="1"/>
            </p:cNvSpPr>
            <p:nvPr/>
          </p:nvSpPr>
          <p:spPr bwMode="auto">
            <a:xfrm>
              <a:off x="8207378" y="693106"/>
              <a:ext cx="936622" cy="34227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b="1" dirty="0" smtClean="0">
                  <a:solidFill>
                    <a:srgbClr val="FF0000"/>
                  </a:solidFill>
                </a:rPr>
                <a:t>Di-Jet</a:t>
              </a:r>
            </a:p>
          </p:txBody>
        </p:sp>
        <p:cxnSp>
          <p:nvCxnSpPr>
            <p:cNvPr id="36" name="Straight Arrow Connector 35"/>
            <p:cNvCxnSpPr/>
            <p:nvPr/>
          </p:nvCxnSpPr>
          <p:spPr bwMode="auto">
            <a:xfrm flipH="1">
              <a:off x="7543800" y="1026459"/>
              <a:ext cx="690473" cy="856129"/>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37" name="Straight Arrow Connector 36"/>
            <p:cNvCxnSpPr/>
            <p:nvPr/>
          </p:nvCxnSpPr>
          <p:spPr bwMode="auto">
            <a:xfrm flipH="1">
              <a:off x="7570694" y="1017494"/>
              <a:ext cx="641168" cy="112059"/>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grpSp>
        <p:nvGrpSpPr>
          <p:cNvPr id="52" name="Group 51"/>
          <p:cNvGrpSpPr/>
          <p:nvPr/>
        </p:nvGrpSpPr>
        <p:grpSpPr>
          <a:xfrm>
            <a:off x="5325035" y="4047565"/>
            <a:ext cx="3818965" cy="2810435"/>
            <a:chOff x="5325035" y="4047565"/>
            <a:chExt cx="3818965" cy="2810435"/>
          </a:xfrm>
        </p:grpSpPr>
        <p:pic>
          <p:nvPicPr>
            <p:cNvPr id="1366021" name="Picture 5"/>
            <p:cNvPicPr>
              <a:picLocks noChangeAspect="1" noChangeArrowheads="1"/>
            </p:cNvPicPr>
            <p:nvPr/>
          </p:nvPicPr>
          <p:blipFill rotWithShape="1">
            <a:blip r:embed="rId4">
              <a:extLst>
                <a:ext uri="{28A0092B-C50C-407E-A947-70E740481C1C}">
                  <a14:useLocalDpi xmlns:a14="http://schemas.microsoft.com/office/drawing/2010/main"/>
                </a:ext>
              </a:extLst>
            </a:blip>
            <a:srcRect t="19381"/>
            <a:stretch/>
          </p:blipFill>
          <p:spPr bwMode="auto">
            <a:xfrm>
              <a:off x="5549702" y="4047565"/>
              <a:ext cx="3594298" cy="281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3"/>
            <p:cNvSpPr txBox="1">
              <a:spLocks noChangeArrowheads="1"/>
            </p:cNvSpPr>
            <p:nvPr/>
          </p:nvSpPr>
          <p:spPr bwMode="auto">
            <a:xfrm>
              <a:off x="6184145" y="4052671"/>
              <a:ext cx="1633204" cy="286874"/>
            </a:xfrm>
            <a:prstGeom prst="rect">
              <a:avLst/>
            </a:prstGeom>
            <a:solidFill>
              <a:srgbClr val="CCFFFF"/>
            </a:solidFill>
            <a:ln w="9525" algn="ctr">
              <a:solidFill>
                <a:schemeClr val="tx1"/>
              </a:solidFill>
              <a:miter lim="800000"/>
              <a:headEnd/>
              <a:tailEnd/>
            </a:ln>
          </p:spPr>
          <p:txBody>
            <a:bodyPr wrap="none" lIns="92075" tIns="46038" rIns="92075" bIns="46038">
              <a:spAutoFit/>
            </a:bodyPr>
            <a:lstStyle>
              <a:lvl1pPr>
                <a:defRPr sz="1600">
                  <a:solidFill>
                    <a:srgbClr val="0000FF"/>
                  </a:solidFill>
                  <a:latin typeface="Arial" charset="0"/>
                </a:defRPr>
              </a:lvl1pPr>
              <a:lvl2pPr marL="742950" indent="-285750">
                <a:defRPr sz="1600">
                  <a:solidFill>
                    <a:srgbClr val="0000FF"/>
                  </a:solidFill>
                  <a:latin typeface="Arial" charset="0"/>
                </a:defRPr>
              </a:lvl2pPr>
              <a:lvl3pPr marL="1143000" indent="-228600">
                <a:defRPr sz="1600">
                  <a:solidFill>
                    <a:srgbClr val="0000FF"/>
                  </a:solidFill>
                  <a:latin typeface="Arial" charset="0"/>
                </a:defRPr>
              </a:lvl3pPr>
              <a:lvl4pPr marL="1600200" indent="-228600">
                <a:defRPr sz="1600">
                  <a:solidFill>
                    <a:srgbClr val="0000FF"/>
                  </a:solidFill>
                  <a:latin typeface="Arial" charset="0"/>
                </a:defRPr>
              </a:lvl4pPr>
              <a:lvl5pPr marL="2057400" indent="-228600">
                <a:defRPr sz="1600">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9pPr>
            </a:lstStyle>
            <a:p>
              <a:r>
                <a:rPr lang="en-US" sz="1400" b="1" dirty="0" smtClean="0"/>
                <a:t>ALICE </a:t>
              </a:r>
              <a:r>
                <a:rPr lang="en-US" sz="1400" b="1" dirty="0" smtClean="0">
                  <a:solidFill>
                    <a:srgbClr val="FF00FF"/>
                  </a:solidFill>
                </a:rPr>
                <a:t>pPb</a:t>
              </a:r>
              <a:r>
                <a:rPr lang="en-US" sz="1400" b="1" i="1" dirty="0" smtClean="0"/>
                <a:t> 5 TeV</a:t>
              </a:r>
              <a:endParaRPr lang="en-US" sz="1400" b="1" i="1" dirty="0"/>
            </a:p>
          </p:txBody>
        </p:sp>
        <p:grpSp>
          <p:nvGrpSpPr>
            <p:cNvPr id="43" name="Group 42"/>
            <p:cNvGrpSpPr/>
            <p:nvPr/>
          </p:nvGrpSpPr>
          <p:grpSpPr>
            <a:xfrm>
              <a:off x="5325035" y="4746812"/>
              <a:ext cx="2635624" cy="2012532"/>
              <a:chOff x="2684929" y="-524434"/>
              <a:chExt cx="2635624" cy="2012532"/>
            </a:xfrm>
          </p:grpSpPr>
          <p:sp>
            <p:nvSpPr>
              <p:cNvPr id="44" name="Text Box 16"/>
              <p:cNvSpPr txBox="1">
                <a:spLocks noChangeArrowheads="1"/>
              </p:cNvSpPr>
              <p:nvPr/>
            </p:nvSpPr>
            <p:spPr bwMode="auto">
              <a:xfrm>
                <a:off x="2684929" y="1145824"/>
                <a:ext cx="1600011" cy="34227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b="1" dirty="0" smtClean="0">
                    <a:solidFill>
                      <a:srgbClr val="FF0000"/>
                    </a:solidFill>
                  </a:rPr>
                  <a:t>Flow-like ?</a:t>
                </a:r>
              </a:p>
            </p:txBody>
          </p:sp>
          <p:cxnSp>
            <p:nvCxnSpPr>
              <p:cNvPr id="45" name="Straight Arrow Connector 44"/>
              <p:cNvCxnSpPr/>
              <p:nvPr/>
            </p:nvCxnSpPr>
            <p:spPr bwMode="auto">
              <a:xfrm flipV="1">
                <a:off x="3558989" y="-524434"/>
                <a:ext cx="1761564" cy="1653989"/>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46" name="Straight Arrow Connector 45"/>
              <p:cNvCxnSpPr/>
              <p:nvPr/>
            </p:nvCxnSpPr>
            <p:spPr bwMode="auto">
              <a:xfrm flipV="1">
                <a:off x="3527613" y="40341"/>
                <a:ext cx="918881" cy="1066801"/>
              </a:xfrm>
              <a:prstGeom prst="straightConnector1">
                <a:avLst/>
              </a:prstGeom>
              <a:solidFill>
                <a:srgbClr val="FFFF99"/>
              </a:solidFill>
              <a:ln w="28575" cap="flat" cmpd="sng" algn="ctr">
                <a:solidFill>
                  <a:srgbClr val="FF0000"/>
                </a:solidFill>
                <a:prstDash val="solid"/>
                <a:round/>
                <a:headEnd type="none" w="med" len="med"/>
                <a:tailEnd type="arrow"/>
              </a:ln>
              <a:effectLst/>
            </p:spPr>
          </p:cxnSp>
        </p:grpSp>
      </p:grpSp>
      <p:grpSp>
        <p:nvGrpSpPr>
          <p:cNvPr id="53" name="Group 52"/>
          <p:cNvGrpSpPr/>
          <p:nvPr/>
        </p:nvGrpSpPr>
        <p:grpSpPr>
          <a:xfrm>
            <a:off x="0" y="3787206"/>
            <a:ext cx="5423648" cy="3070794"/>
            <a:chOff x="0" y="3787206"/>
            <a:chExt cx="5423648" cy="3070794"/>
          </a:xfrm>
        </p:grpSpPr>
        <p:grpSp>
          <p:nvGrpSpPr>
            <p:cNvPr id="21" name="Group 20"/>
            <p:cNvGrpSpPr/>
            <p:nvPr/>
          </p:nvGrpSpPr>
          <p:grpSpPr>
            <a:xfrm>
              <a:off x="0" y="3787206"/>
              <a:ext cx="3824007" cy="3070794"/>
              <a:chOff x="0" y="3787206"/>
              <a:chExt cx="3824007" cy="3070794"/>
            </a:xfrm>
            <a:solidFill>
              <a:srgbClr val="CCFFFF"/>
            </a:solidFill>
          </p:grpSpPr>
          <p:pic>
            <p:nvPicPr>
              <p:cNvPr id="136602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87206"/>
                <a:ext cx="3824007" cy="307079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3"/>
              <p:cNvSpPr txBox="1">
                <a:spLocks noChangeArrowheads="1"/>
              </p:cNvSpPr>
              <p:nvPr/>
            </p:nvSpPr>
            <p:spPr bwMode="auto">
              <a:xfrm>
                <a:off x="330498" y="3806141"/>
                <a:ext cx="1487075" cy="286874"/>
              </a:xfrm>
              <a:prstGeom prst="rect">
                <a:avLst/>
              </a:prstGeom>
              <a:grpFill/>
              <a:ln w="9525" algn="ctr">
                <a:solidFill>
                  <a:schemeClr val="tx1"/>
                </a:solidFill>
                <a:miter lim="800000"/>
                <a:headEnd/>
                <a:tailEnd/>
              </a:ln>
            </p:spPr>
            <p:txBody>
              <a:bodyPr wrap="none" lIns="92075" tIns="46038" rIns="92075" bIns="46038">
                <a:spAutoFit/>
              </a:bodyPr>
              <a:lstStyle>
                <a:lvl1pPr>
                  <a:defRPr sz="1600">
                    <a:solidFill>
                      <a:srgbClr val="0000FF"/>
                    </a:solidFill>
                    <a:latin typeface="Arial" charset="0"/>
                  </a:defRPr>
                </a:lvl1pPr>
                <a:lvl2pPr marL="742950" indent="-285750">
                  <a:defRPr sz="1600">
                    <a:solidFill>
                      <a:srgbClr val="0000FF"/>
                    </a:solidFill>
                    <a:latin typeface="Arial" charset="0"/>
                  </a:defRPr>
                </a:lvl2pPr>
                <a:lvl3pPr marL="1143000" indent="-228600">
                  <a:defRPr sz="1600">
                    <a:solidFill>
                      <a:srgbClr val="0000FF"/>
                    </a:solidFill>
                    <a:latin typeface="Arial" charset="0"/>
                  </a:defRPr>
                </a:lvl3pPr>
                <a:lvl4pPr marL="1600200" indent="-228600">
                  <a:defRPr sz="1600">
                    <a:solidFill>
                      <a:srgbClr val="0000FF"/>
                    </a:solidFill>
                    <a:latin typeface="Arial" charset="0"/>
                  </a:defRPr>
                </a:lvl4pPr>
                <a:lvl5pPr marL="2057400" indent="-228600">
                  <a:defRPr sz="1600">
                    <a:solidFill>
                      <a:srgbClr val="0000FF"/>
                    </a:solidFill>
                    <a:latin typeface="Arial" charset="0"/>
                  </a:defRPr>
                </a:lvl5pPr>
                <a:lvl6pPr marL="25146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6pPr>
                <a:lvl7pPr marL="29718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7pPr>
                <a:lvl8pPr marL="34290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8pPr>
                <a:lvl9pPr marL="3886200" indent="-228600" eaLnBrk="0" fontAlgn="base" hangingPunct="0">
                  <a:lnSpc>
                    <a:spcPct val="90000"/>
                  </a:lnSpc>
                  <a:spcBef>
                    <a:spcPct val="30000"/>
                  </a:spcBef>
                  <a:spcAft>
                    <a:spcPct val="0"/>
                  </a:spcAft>
                  <a:buClr>
                    <a:schemeClr val="hlink"/>
                  </a:buClr>
                  <a:buFont typeface="Wingdings" pitchFamily="2" charset="2"/>
                  <a:defRPr sz="1600">
                    <a:solidFill>
                      <a:srgbClr val="0000FF"/>
                    </a:solidFill>
                    <a:latin typeface="Arial" charset="0"/>
                  </a:defRPr>
                </a:lvl9pPr>
              </a:lstStyle>
              <a:p>
                <a:r>
                  <a:rPr lang="en-US" sz="1400" b="1" dirty="0"/>
                  <a:t>CMS </a:t>
                </a:r>
                <a:r>
                  <a:rPr lang="en-US" sz="1400" b="1" dirty="0" smtClean="0">
                    <a:solidFill>
                      <a:srgbClr val="FF00FF"/>
                    </a:solidFill>
                  </a:rPr>
                  <a:t>pPb</a:t>
                </a:r>
                <a:r>
                  <a:rPr lang="en-US" sz="1400" b="1" dirty="0" smtClean="0"/>
                  <a:t> 5 TeV</a:t>
                </a:r>
                <a:endParaRPr lang="en-US" sz="1400" b="1" dirty="0"/>
              </a:p>
            </p:txBody>
          </p:sp>
        </p:grpSp>
        <p:grpSp>
          <p:nvGrpSpPr>
            <p:cNvPr id="60" name="Group 59"/>
            <p:cNvGrpSpPr/>
            <p:nvPr/>
          </p:nvGrpSpPr>
          <p:grpSpPr>
            <a:xfrm>
              <a:off x="1667435" y="5260624"/>
              <a:ext cx="3756213" cy="642635"/>
              <a:chOff x="1667435" y="5260624"/>
              <a:chExt cx="3756213" cy="642635"/>
            </a:xfrm>
          </p:grpSpPr>
          <p:cxnSp>
            <p:nvCxnSpPr>
              <p:cNvPr id="61" name="Straight Arrow Connector 60"/>
              <p:cNvCxnSpPr/>
              <p:nvPr/>
            </p:nvCxnSpPr>
            <p:spPr bwMode="auto">
              <a:xfrm flipH="1">
                <a:off x="1667435" y="5593976"/>
                <a:ext cx="1680884" cy="309283"/>
              </a:xfrm>
              <a:prstGeom prst="straightConnector1">
                <a:avLst/>
              </a:prstGeom>
              <a:solidFill>
                <a:srgbClr val="FFFF99"/>
              </a:solidFill>
              <a:ln w="28575" cap="flat" cmpd="sng" algn="ctr">
                <a:solidFill>
                  <a:srgbClr val="FF0000"/>
                </a:solidFill>
                <a:prstDash val="solid"/>
                <a:round/>
                <a:headEnd type="none" w="med" len="med"/>
                <a:tailEnd type="arrow"/>
              </a:ln>
              <a:effectLst/>
            </p:spPr>
          </p:cxnSp>
          <p:sp>
            <p:nvSpPr>
              <p:cNvPr id="62" name="Text Box 16"/>
              <p:cNvSpPr txBox="1">
                <a:spLocks noChangeArrowheads="1"/>
              </p:cNvSpPr>
              <p:nvPr/>
            </p:nvSpPr>
            <p:spPr bwMode="auto">
              <a:xfrm>
                <a:off x="3299014" y="5260624"/>
                <a:ext cx="2124634" cy="34227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r>
                  <a:rPr lang="en-US" b="1" dirty="0" smtClean="0">
                    <a:solidFill>
                      <a:srgbClr val="FF0000"/>
                    </a:solidFill>
                  </a:rPr>
                  <a:t>Stronger NSR</a:t>
                </a:r>
              </a:p>
            </p:txBody>
          </p:sp>
        </p:grpSp>
      </p:grpSp>
      <p:pic>
        <p:nvPicPr>
          <p:cNvPr id="136602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33992" y="2297877"/>
            <a:ext cx="3395230" cy="212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0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66022"/>
                                        </p:tgtEl>
                                        <p:attrNameLst>
                                          <p:attrName>style.visibility</p:attrName>
                                        </p:attrNameLst>
                                      </p:cBhvr>
                                      <p:to>
                                        <p:strVal val="visible"/>
                                      </p:to>
                                    </p:set>
                                    <p:animEffect transition="in" filter="fade">
                                      <p:cBhvr>
                                        <p:cTn id="23" dur="500"/>
                                        <p:tgtEl>
                                          <p:spTgt spid="136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5"/>
          <p:cNvSpPr/>
          <p:nvPr/>
        </p:nvSpPr>
        <p:spPr>
          <a:xfrm>
            <a:off x="5009629" y="2814821"/>
            <a:ext cx="3524771" cy="2967373"/>
          </a:xfrm>
          <a:prstGeom prst="roundRect">
            <a:avLst/>
          </a:prstGeom>
          <a:solidFill>
            <a:srgbClr val="FFFFFF"/>
          </a:solidFill>
          <a:scene3d>
            <a:camera prst="orthographicFront"/>
            <a:lightRig rig="threePt" dir="t"/>
          </a:scene3d>
          <a:sp3d contourW="12700">
            <a:bevelT/>
            <a:contourClr>
              <a:schemeClr val="tx2"/>
            </a:contourClr>
          </a:sp3d>
        </p:spPr>
        <p:style>
          <a:lnRef idx="1">
            <a:schemeClr val="accent1"/>
          </a:lnRef>
          <a:fillRef idx="3">
            <a:schemeClr val="accent1"/>
          </a:fillRef>
          <a:effectRef idx="2">
            <a:schemeClr val="accent1"/>
          </a:effectRef>
          <a:fontRef idx="minor">
            <a:schemeClr val="lt1"/>
          </a:fontRef>
        </p:style>
        <p:txBody>
          <a:bodyPr anchor="ctr"/>
          <a:lstStyle/>
          <a:p>
            <a:pPr defTabSz="457200" eaLnBrk="1" fontAlgn="auto" hangingPunct="1">
              <a:lnSpc>
                <a:spcPct val="100000"/>
              </a:lnSpc>
              <a:spcBef>
                <a:spcPts val="0"/>
              </a:spcBef>
              <a:spcAft>
                <a:spcPts val="0"/>
              </a:spcAft>
              <a:buClrTx/>
              <a:buFontTx/>
              <a:buNone/>
              <a:defRPr/>
            </a:pPr>
            <a:endParaRPr lang="fr-FR">
              <a:solidFill>
                <a:srgbClr val="FFFFFF"/>
              </a:solidFill>
            </a:endParaRPr>
          </a:p>
        </p:txBody>
      </p:sp>
      <p:sp>
        <p:nvSpPr>
          <p:cNvPr id="46084" name="Text Placeholder 2"/>
          <p:cNvSpPr txBox="1">
            <a:spLocks/>
          </p:cNvSpPr>
          <p:nvPr/>
        </p:nvSpPr>
        <p:spPr bwMode="auto">
          <a:xfrm>
            <a:off x="12700" y="120650"/>
            <a:ext cx="4040188" cy="639763"/>
          </a:xfrm>
          <a:prstGeom prst="rect">
            <a:avLst/>
          </a:prstGeom>
          <a:noFill/>
          <a:ln w="9525">
            <a:noFill/>
            <a:miter lim="800000"/>
            <a:headEnd/>
            <a:tailEnd/>
          </a:ln>
        </p:spPr>
        <p:txBody>
          <a:bodyPr anchor="b"/>
          <a:lstStyle/>
          <a:p>
            <a:pPr algn="l"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Big Bang</a:t>
            </a:r>
          </a:p>
        </p:txBody>
      </p:sp>
      <p:sp>
        <p:nvSpPr>
          <p:cNvPr id="46085" name="Text Placeholder 4"/>
          <p:cNvSpPr txBox="1">
            <a:spLocks/>
          </p:cNvSpPr>
          <p:nvPr/>
        </p:nvSpPr>
        <p:spPr bwMode="auto">
          <a:xfrm>
            <a:off x="5089525" y="120650"/>
            <a:ext cx="4041775" cy="639763"/>
          </a:xfrm>
          <a:prstGeom prst="rect">
            <a:avLst/>
          </a:prstGeom>
          <a:noFill/>
          <a:ln w="9525">
            <a:noFill/>
            <a:miter lim="800000"/>
            <a:headEnd/>
            <a:tailEnd/>
          </a:ln>
        </p:spPr>
        <p:txBody>
          <a:bodyPr anchor="b"/>
          <a:lstStyle/>
          <a:p>
            <a:pPr algn="r" defTabSz="457200" eaLnBrk="1" hangingPunct="1">
              <a:lnSpc>
                <a:spcPct val="100000"/>
              </a:lnSpc>
              <a:spcBef>
                <a:spcPct val="20000"/>
              </a:spcBef>
              <a:buClrTx/>
              <a:buFont typeface="Arial" charset="0"/>
              <a:buNone/>
            </a:pPr>
            <a:r>
              <a:rPr lang="en-US" sz="2400" b="1">
                <a:solidFill>
                  <a:srgbClr val="FFFFFF"/>
                </a:solidFill>
                <a:latin typeface="Arial Narrow" pitchFamily="34" charset="0"/>
              </a:rPr>
              <a:t>Little Bang</a:t>
            </a:r>
          </a:p>
        </p:txBody>
      </p:sp>
      <p:sp>
        <p:nvSpPr>
          <p:cNvPr id="2" name="Content Placeholder 1"/>
          <p:cNvSpPr>
            <a:spLocks noGrp="1"/>
          </p:cNvSpPr>
          <p:nvPr>
            <p:ph sz="quarter" idx="13"/>
          </p:nvPr>
        </p:nvSpPr>
        <p:spPr>
          <a:xfrm>
            <a:off x="609600" y="1173163"/>
            <a:ext cx="3733800" cy="4892675"/>
          </a:xfrm>
        </p:spPr>
        <p:txBody>
          <a:bodyPr/>
          <a:lstStyle/>
          <a:p>
            <a:pPr fontAlgn="auto">
              <a:buFont typeface="Arial" pitchFamily="34" charset="0"/>
              <a:buChar char="•"/>
              <a:defRPr/>
            </a:pPr>
            <a:r>
              <a:rPr lang="en-US" dirty="0" smtClean="0"/>
              <a:t>Temperatures fluctuations</a:t>
            </a:r>
          </a:p>
          <a:p>
            <a:pPr lvl="1" fontAlgn="auto">
              <a:buFont typeface="Arial" pitchFamily="34" charset="0"/>
              <a:buChar char="•"/>
              <a:defRPr/>
            </a:pPr>
            <a:r>
              <a:rPr lang="en-US" dirty="0" smtClean="0"/>
              <a:t>Initial Density Fluctuations</a:t>
            </a:r>
          </a:p>
          <a:p>
            <a:pPr fontAlgn="auto">
              <a:buFont typeface="Arial" pitchFamily="34" charset="0"/>
              <a:buChar char="•"/>
              <a:defRPr/>
            </a:pPr>
            <a:r>
              <a:rPr lang="en-US" dirty="0" smtClean="0"/>
              <a:t>Gravitational </a:t>
            </a:r>
            <a:r>
              <a:rPr lang="en-US" dirty="0" err="1" smtClean="0"/>
              <a:t>Lensing</a:t>
            </a:r>
            <a:endParaRPr lang="en-US" dirty="0" smtClean="0"/>
          </a:p>
          <a:p>
            <a:pPr lvl="1" fontAlgn="auto">
              <a:buFont typeface="Arial" pitchFamily="34" charset="0"/>
              <a:buChar char="•"/>
              <a:defRPr/>
            </a:pPr>
            <a:r>
              <a:rPr lang="en-US" dirty="0" smtClean="0"/>
              <a:t>(Dark) Matter density</a:t>
            </a:r>
            <a:endParaRPr lang="en-US" dirty="0"/>
          </a:p>
        </p:txBody>
      </p:sp>
      <p:sp>
        <p:nvSpPr>
          <p:cNvPr id="3" name="Content Placeholder 2"/>
          <p:cNvSpPr>
            <a:spLocks noGrp="1"/>
          </p:cNvSpPr>
          <p:nvPr>
            <p:ph sz="quarter" idx="14"/>
          </p:nvPr>
        </p:nvSpPr>
        <p:spPr>
          <a:xfrm>
            <a:off x="4800600" y="1173163"/>
            <a:ext cx="3733800" cy="4608512"/>
          </a:xfrm>
        </p:spPr>
        <p:txBody>
          <a:bodyPr/>
          <a:lstStyle/>
          <a:p>
            <a:pPr fontAlgn="auto">
              <a:buFont typeface="Arial" pitchFamily="34" charset="0"/>
              <a:buChar char="•"/>
              <a:defRPr/>
            </a:pPr>
            <a:r>
              <a:rPr lang="en-US" dirty="0" smtClean="0"/>
              <a:t>Flow fluctuations</a:t>
            </a:r>
          </a:p>
          <a:p>
            <a:pPr lvl="1" fontAlgn="auto">
              <a:buFont typeface="Arial" pitchFamily="34" charset="0"/>
              <a:buChar char="•"/>
              <a:defRPr/>
            </a:pPr>
            <a:r>
              <a:rPr lang="en-US" dirty="0" smtClean="0"/>
              <a:t>Initial Density &amp; Fluctuations</a:t>
            </a:r>
          </a:p>
          <a:p>
            <a:pPr marL="342900" lvl="1" indent="-342900" fontAlgn="auto">
              <a:buFont typeface="Arial" pitchFamily="34" charset="0"/>
              <a:buChar char="•"/>
              <a:defRPr/>
            </a:pPr>
            <a:r>
              <a:rPr lang="en-US" dirty="0" smtClean="0"/>
              <a:t>Jet quenching, color screening</a:t>
            </a:r>
          </a:p>
          <a:p>
            <a:pPr lvl="1" fontAlgn="auto">
              <a:buFont typeface="Arial" pitchFamily="34" charset="0"/>
              <a:buChar char="•"/>
              <a:defRPr/>
            </a:pPr>
            <a:r>
              <a:rPr lang="en-US" dirty="0" smtClean="0"/>
              <a:t>QGP Density</a:t>
            </a:r>
          </a:p>
        </p:txBody>
      </p:sp>
      <p:sp>
        <p:nvSpPr>
          <p:cNvPr id="46088" name="TextBox 9"/>
          <p:cNvSpPr txBox="1">
            <a:spLocks noChangeArrowheads="1"/>
          </p:cNvSpPr>
          <p:nvPr/>
        </p:nvSpPr>
        <p:spPr bwMode="auto">
          <a:xfrm>
            <a:off x="296574" y="5797839"/>
            <a:ext cx="3703514" cy="276999"/>
          </a:xfrm>
          <a:prstGeom prst="rect">
            <a:avLst/>
          </a:prstGeom>
          <a:noFill/>
          <a:ln w="9525">
            <a:noFill/>
            <a:miter lim="800000"/>
            <a:headEnd/>
            <a:tailEnd/>
          </a:ln>
        </p:spPr>
        <p:txBody>
          <a:bodyPr wrap="none">
            <a:spAutoFit/>
          </a:bodyPr>
          <a:lstStyle/>
          <a:p>
            <a:pPr algn="l" defTabSz="457200" eaLnBrk="1" hangingPunct="1">
              <a:lnSpc>
                <a:spcPct val="100000"/>
              </a:lnSpc>
              <a:spcBef>
                <a:spcPct val="0"/>
              </a:spcBef>
              <a:buClrTx/>
              <a:buFontTx/>
              <a:buNone/>
            </a:pPr>
            <a:r>
              <a:rPr lang="en-US" sz="1200" b="1" dirty="0" smtClean="0">
                <a:solidFill>
                  <a:srgbClr val="FFFFFF"/>
                </a:solidFill>
                <a:latin typeface="Arial Narrow" pitchFamily="34" charset="0"/>
              </a:rPr>
              <a:t>http://www.scitechexplained.com/tag/gravitational-lensing/</a:t>
            </a:r>
            <a:endParaRPr lang="en-US" sz="1200" dirty="0">
              <a:solidFill>
                <a:srgbClr val="FFFFFF"/>
              </a:solidFill>
              <a:latin typeface="Arial Narrow" pitchFamily="34" charset="0"/>
            </a:endParaRPr>
          </a:p>
        </p:txBody>
      </p:sp>
      <p:pic>
        <p:nvPicPr>
          <p:cNvPr id="46089" name="Picture 4"/>
          <p:cNvPicPr>
            <a:picLocks noChangeAspect="1"/>
          </p:cNvPicPr>
          <p:nvPr/>
        </p:nvPicPr>
        <p:blipFill>
          <a:blip r:embed="rId3" cstate="screen"/>
          <a:srcRect/>
          <a:stretch>
            <a:fillRect/>
          </a:stretch>
        </p:blipFill>
        <p:spPr bwMode="auto">
          <a:xfrm>
            <a:off x="5121275" y="2987675"/>
            <a:ext cx="3278188" cy="2366963"/>
          </a:xfrm>
          <a:prstGeom prst="rect">
            <a:avLst/>
          </a:prstGeom>
          <a:noFill/>
          <a:ln w="9525">
            <a:noFill/>
            <a:miter lim="800000"/>
            <a:headEnd/>
            <a:tailEnd/>
          </a:ln>
        </p:spPr>
      </p:pic>
      <p:sp>
        <p:nvSpPr>
          <p:cNvPr id="8" name="Slide Number Placeholder 7"/>
          <p:cNvSpPr>
            <a:spLocks noGrp="1"/>
          </p:cNvSpPr>
          <p:nvPr>
            <p:ph type="sldNum" sz="quarter" idx="17"/>
          </p:nvPr>
        </p:nvSpPr>
        <p:spPr/>
        <p:txBody>
          <a:bodyPr/>
          <a:lstStyle/>
          <a:p>
            <a:pPr>
              <a:buClr>
                <a:srgbClr val="646464"/>
              </a:buClr>
              <a:defRPr/>
            </a:pPr>
            <a:fld id="{B0FE404C-BB6E-4EEB-AABC-BD27595E192A}" type="slidenum">
              <a:rPr lang="en-US">
                <a:solidFill>
                  <a:srgbClr val="FFFFFF">
                    <a:lumMod val="65000"/>
                  </a:srgbClr>
                </a:solidFill>
              </a:rPr>
              <a:pPr>
                <a:buClr>
                  <a:srgbClr val="646464"/>
                </a:buClr>
                <a:defRPr/>
              </a:pPr>
              <a:t>41</a:t>
            </a:fld>
            <a:endParaRPr lang="en-US">
              <a:solidFill>
                <a:srgbClr val="FFFFFF">
                  <a:lumMod val="65000"/>
                </a:srgbClr>
              </a:solidFill>
            </a:endParaRPr>
          </a:p>
        </p:txBody>
      </p:sp>
      <p:pic>
        <p:nvPicPr>
          <p:cNvPr id="732162" name="Picture 2" descr="http://t1.gstatic.com/images?q=tbn:ANd9GcR5ISWt8Ov0etZUPtfseCSezXpcO5jl4sL1aDO7mJ5pxVaBCAhm"/>
          <p:cNvPicPr>
            <a:picLocks noChangeAspect="1" noChangeArrowheads="1"/>
          </p:cNvPicPr>
          <p:nvPr/>
        </p:nvPicPr>
        <p:blipFill>
          <a:blip r:embed="rId4" cstate="screen"/>
          <a:srcRect/>
          <a:stretch>
            <a:fillRect/>
          </a:stretch>
        </p:blipFill>
        <p:spPr bwMode="auto">
          <a:xfrm>
            <a:off x="700809" y="2690344"/>
            <a:ext cx="3012209" cy="2998823"/>
          </a:xfrm>
          <a:prstGeom prst="rect">
            <a:avLst/>
          </a:prstGeom>
          <a:noFill/>
        </p:spPr>
      </p:pic>
      <p:sp>
        <p:nvSpPr>
          <p:cNvPr id="12" name="Date Placeholder 11"/>
          <p:cNvSpPr>
            <a:spLocks noGrp="1"/>
          </p:cNvSpPr>
          <p:nvPr>
            <p:ph type="dt" sz="half" idx="15"/>
          </p:nvPr>
        </p:nvSpPr>
        <p:spPr/>
        <p:txBody>
          <a:bodyPr/>
          <a:lstStyle/>
          <a:p>
            <a:pPr>
              <a:buClr>
                <a:srgbClr val="646464"/>
              </a:buClr>
              <a:defRPr/>
            </a:pPr>
            <a:r>
              <a:rPr lang="en-US" smtClean="0">
                <a:solidFill>
                  <a:srgbClr val="FFFFFF">
                    <a:lumMod val="65000"/>
                  </a:srgbClr>
                </a:solidFill>
              </a:rPr>
              <a:t>December 2012 Bad Honnef J. Schukraft</a:t>
            </a:r>
            <a:endParaRPr lang="en-US" dirty="0">
              <a:solidFill>
                <a:srgbClr val="FFFFFF">
                  <a:lumMod val="65000"/>
                </a:srgbClr>
              </a:solidFill>
            </a:endParaRPr>
          </a:p>
        </p:txBody>
      </p:sp>
      <p:grpSp>
        <p:nvGrpSpPr>
          <p:cNvPr id="6" name="Group 5"/>
          <p:cNvGrpSpPr/>
          <p:nvPr/>
        </p:nvGrpSpPr>
        <p:grpSpPr>
          <a:xfrm>
            <a:off x="5002306" y="5782235"/>
            <a:ext cx="4141694" cy="1075765"/>
            <a:chOff x="1707777" y="5567082"/>
            <a:chExt cx="4141694" cy="1075765"/>
          </a:xfrm>
        </p:grpSpPr>
        <p:sp>
          <p:nvSpPr>
            <p:cNvPr id="5" name="Rectangle 4"/>
            <p:cNvSpPr/>
            <p:nvPr/>
          </p:nvSpPr>
          <p:spPr>
            <a:xfrm>
              <a:off x="1707777" y="5567082"/>
              <a:ext cx="4141694" cy="10488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1733676" y="5586425"/>
              <a:ext cx="4077773" cy="1056422"/>
              <a:chOff x="0" y="1035451"/>
              <a:chExt cx="4077773" cy="1056422"/>
            </a:xfrm>
          </p:grpSpPr>
          <p:sp>
            <p:nvSpPr>
              <p:cNvPr id="16" name="Text Box 75"/>
              <p:cNvSpPr txBox="1">
                <a:spLocks noChangeArrowheads="1"/>
              </p:cNvSpPr>
              <p:nvPr/>
            </p:nvSpPr>
            <p:spPr bwMode="auto">
              <a:xfrm>
                <a:off x="0" y="1168543"/>
                <a:ext cx="1460656" cy="923330"/>
              </a:xfrm>
              <a:prstGeom prst="rect">
                <a:avLst/>
              </a:prstGeom>
              <a:noFill/>
              <a:ln w="9525">
                <a:noFill/>
                <a:miter lim="800000"/>
                <a:headEnd/>
                <a:tailEnd/>
              </a:ln>
              <a:effectLst/>
            </p:spPr>
            <p:txBody>
              <a:bodyPr wrap="none">
                <a:sp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Times New Roman" pitchFamily="18" charset="0"/>
                  </a:rPr>
                  <a:t>beams of </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Times New Roman" pitchFamily="18" charset="0"/>
                  </a:rPr>
                  <a:t>hard probes:</a:t>
                </a:r>
              </a:p>
              <a:p>
                <a:pPr marL="0" marR="0" lvl="0" indent="0" algn="l"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Times New Roman" pitchFamily="18" charset="0"/>
                  </a:rPr>
                  <a:t>jets, J/</a:t>
                </a:r>
                <a:r>
                  <a:rPr kumimoji="0" lang="en-US" sz="1800" b="1" i="0" u="none" strike="noStrike" kern="0" cap="none" spc="0" normalizeH="0" baseline="0" noProof="0" dirty="0">
                    <a:ln>
                      <a:noFill/>
                    </a:ln>
                    <a:solidFill>
                      <a:schemeClr val="bg1"/>
                    </a:solidFill>
                    <a:effectLst/>
                    <a:uLnTx/>
                    <a:uFillTx/>
                    <a:latin typeface="Symbol" pitchFamily="18" charset="2"/>
                  </a:rPr>
                  <a:t>y</a:t>
                </a:r>
                <a:r>
                  <a:rPr kumimoji="0" lang="en-US" sz="1800" b="1" i="0" u="none" strike="noStrike" kern="0" cap="none" spc="0" normalizeH="0" baseline="0" noProof="0" dirty="0">
                    <a:ln>
                      <a:noFill/>
                    </a:ln>
                    <a:solidFill>
                      <a:schemeClr val="bg1"/>
                    </a:solidFill>
                    <a:effectLst/>
                    <a:uLnTx/>
                    <a:uFillTx/>
                    <a:latin typeface="Times New Roman" pitchFamily="18" charset="0"/>
                  </a:rPr>
                  <a:t>  ….</a:t>
                </a:r>
              </a:p>
            </p:txBody>
          </p:sp>
          <p:grpSp>
            <p:nvGrpSpPr>
              <p:cNvPr id="17" name="Group 63"/>
              <p:cNvGrpSpPr/>
              <p:nvPr/>
            </p:nvGrpSpPr>
            <p:grpSpPr>
              <a:xfrm>
                <a:off x="1459985" y="1035451"/>
                <a:ext cx="2617788" cy="863600"/>
                <a:chOff x="1212850" y="1727429"/>
                <a:chExt cx="2617788" cy="863600"/>
              </a:xfrm>
            </p:grpSpPr>
            <p:grpSp>
              <p:nvGrpSpPr>
                <p:cNvPr id="18" name="Group 79"/>
                <p:cNvGrpSpPr>
                  <a:grpSpLocks/>
                </p:cNvGrpSpPr>
                <p:nvPr/>
              </p:nvGrpSpPr>
              <p:grpSpPr bwMode="auto">
                <a:xfrm>
                  <a:off x="1212850" y="1727429"/>
                  <a:ext cx="1803400" cy="863600"/>
                  <a:chOff x="1056" y="4256"/>
                  <a:chExt cx="1136" cy="544"/>
                </a:xfrm>
              </p:grpSpPr>
              <p:sp>
                <p:nvSpPr>
                  <p:cNvPr id="20" name="Rectangle 80"/>
                  <p:cNvSpPr>
                    <a:spLocks noChangeArrowheads="1"/>
                  </p:cNvSpPr>
                  <p:nvPr/>
                </p:nvSpPr>
                <p:spPr bwMode="auto">
                  <a:xfrm>
                    <a:off x="1056" y="4552"/>
                    <a:ext cx="552" cy="48"/>
                  </a:xfrm>
                  <a:prstGeom prst="rect">
                    <a:avLst/>
                  </a:prstGeom>
                  <a:solidFill>
                    <a:srgbClr val="00AE00"/>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AutoShape 81"/>
                  <p:cNvSpPr>
                    <a:spLocks noChangeArrowheads="1"/>
                  </p:cNvSpPr>
                  <p:nvPr/>
                </p:nvSpPr>
                <p:spPr bwMode="auto">
                  <a:xfrm>
                    <a:off x="1592" y="4256"/>
                    <a:ext cx="600" cy="544"/>
                  </a:xfrm>
                  <a:prstGeom prst="cube">
                    <a:avLst>
                      <a:gd name="adj" fmla="val 25000"/>
                    </a:avLst>
                  </a:prstGeom>
                  <a:solidFill>
                    <a:srgbClr val="FFFF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imes New Roman" pitchFamily="18" charset="0"/>
                      </a:rPr>
                      <a:t>QGP </a:t>
                    </a:r>
                  </a:p>
                  <a:p>
                    <a:pPr marL="0" marR="0" lvl="0" indent="0" defTabSz="91440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Times New Roman" pitchFamily="18" charset="0"/>
                      </a:rPr>
                      <a:t> </a:t>
                    </a:r>
                    <a:endParaRPr kumimoji="0" lang="en-US" sz="1800" b="1" i="0" u="none" strike="noStrike" kern="0" cap="none" spc="0" normalizeH="0" baseline="0" noProof="0" dirty="0">
                      <a:ln>
                        <a:noFill/>
                      </a:ln>
                      <a:solidFill>
                        <a:srgbClr val="CECECE"/>
                      </a:solidFill>
                      <a:effectLst/>
                      <a:uLnTx/>
                      <a:uFillTx/>
                      <a:latin typeface="Times New Roman" pitchFamily="18" charset="0"/>
                    </a:endParaRPr>
                  </a:p>
                </p:txBody>
              </p:sp>
            </p:grpSp>
            <p:sp>
              <p:nvSpPr>
                <p:cNvPr id="19" name="AutoShape 103"/>
                <p:cNvSpPr>
                  <a:spLocks noChangeArrowheads="1"/>
                </p:cNvSpPr>
                <p:nvPr/>
              </p:nvSpPr>
              <p:spPr bwMode="auto">
                <a:xfrm>
                  <a:off x="2903538" y="2046517"/>
                  <a:ext cx="927100" cy="165100"/>
                </a:xfrm>
                <a:prstGeom prst="rightArrow">
                  <a:avLst>
                    <a:gd name="adj1" fmla="val 50000"/>
                    <a:gd name="adj2" fmla="val 140385"/>
                  </a:avLst>
                </a:prstGeom>
                <a:pattFill prst="trellis">
                  <a:fgClr>
                    <a:srgbClr val="99CC00"/>
                  </a:fgClr>
                  <a:bgClr>
                    <a:srgbClr val="FFFFFF"/>
                  </a:bgClr>
                </a:pattFill>
                <a:ln w="38100" cap="rnd">
                  <a:solidFill>
                    <a:srgbClr val="000000"/>
                  </a:solidFill>
                  <a:prstDash val="sysDot"/>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xEl>
                                              <p:pRg st="0" end="0"/>
                                            </p:txEl>
                                          </p:spTgt>
                                        </p:tgtEl>
                                        <p:attrNameLst>
                                          <p:attrName>style.opacity</p:attrName>
                                        </p:attrNameLst>
                                      </p:cBhvr>
                                      <p:to>
                                        <p:strVal val="0.5"/>
                                      </p:to>
                                    </p:set>
                                    <p:animEffect filter="image" prLst="opacity: 0.5">
                                      <p:cBhvr rctx="IE">
                                        <p:cTn id="7" dur="indefinite"/>
                                        <p:tgtEl>
                                          <p:spTgt spid="2">
                                            <p:txEl>
                                              <p:pRg st="0" end="0"/>
                                            </p:txEl>
                                          </p:spTgt>
                                        </p:tgtEl>
                                      </p:cBhvr>
                                    </p:animEffect>
                                  </p:childTnLst>
                                </p:cTn>
                              </p:par>
                              <p:par>
                                <p:cTn id="8" presetID="9" presetClass="emph" presetSubtype="0" nodeType="withEffect">
                                  <p:stCondLst>
                                    <p:cond delay="0"/>
                                  </p:stCondLst>
                                  <p:childTnLst>
                                    <p:set>
                                      <p:cBhvr rctx="PPT">
                                        <p:cTn id="9" dur="indefinite"/>
                                        <p:tgtEl>
                                          <p:spTgt spid="2">
                                            <p:txEl>
                                              <p:pRg st="1" end="1"/>
                                            </p:txEl>
                                          </p:spTgt>
                                        </p:tgtEl>
                                        <p:attrNameLst>
                                          <p:attrName>style.opacity</p:attrName>
                                        </p:attrNameLst>
                                      </p:cBhvr>
                                      <p:to>
                                        <p:strVal val="0.5"/>
                                      </p:to>
                                    </p:set>
                                    <p:animEffect filter="image" prLst="opacity: 0.5">
                                      <p:cBhvr rctx="IE">
                                        <p:cTn id="10" dur="indefinite"/>
                                        <p:tgtEl>
                                          <p:spTgt spid="2">
                                            <p:txEl>
                                              <p:pRg st="1" end="1"/>
                                            </p:txEl>
                                          </p:spTgt>
                                        </p:tgtEl>
                                      </p:cBhvr>
                                    </p:animEffect>
                                  </p:childTnLst>
                                </p:cTn>
                              </p:par>
                              <p:par>
                                <p:cTn id="11" presetID="9" presetClass="emph" presetSubtype="0" nodeType="withEffect">
                                  <p:stCondLst>
                                    <p:cond delay="0"/>
                                  </p:stCondLst>
                                  <p:childTnLst>
                                    <p:set>
                                      <p:cBhvr rctx="PPT">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rctx="PPT">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254" y="46320"/>
            <a:ext cx="5071901" cy="591573"/>
          </a:xfrm>
        </p:spPr>
        <p:txBody>
          <a:bodyPr/>
          <a:lstStyle/>
          <a:p>
            <a:r>
              <a:rPr lang="en-US" dirty="0" smtClean="0"/>
              <a:t>Jets &amp; 'Jet-quenching'</a:t>
            </a:r>
            <a:endParaRPr lang="en-US" dirty="0"/>
          </a:p>
        </p:txBody>
      </p:sp>
      <p:sp>
        <p:nvSpPr>
          <p:cNvPr id="3" name="Content Placeholder 2"/>
          <p:cNvSpPr>
            <a:spLocks noGrp="1"/>
          </p:cNvSpPr>
          <p:nvPr>
            <p:ph idx="1"/>
          </p:nvPr>
        </p:nvSpPr>
        <p:spPr>
          <a:xfrm>
            <a:off x="0" y="692150"/>
            <a:ext cx="9144000" cy="4929332"/>
          </a:xfrm>
        </p:spPr>
        <p:txBody>
          <a:bodyPr/>
          <a:lstStyle/>
          <a:p>
            <a:r>
              <a:rPr lang="en-US" sz="2000" dirty="0" smtClean="0"/>
              <a:t>Scattered high energy </a:t>
            </a:r>
            <a:r>
              <a:rPr lang="en-US" sz="2000" dirty="0" err="1" smtClean="0"/>
              <a:t>partons</a:t>
            </a:r>
            <a:r>
              <a:rPr lang="en-US" sz="2000" dirty="0" smtClean="0"/>
              <a:t> (</a:t>
            </a:r>
            <a:r>
              <a:rPr lang="en-US" sz="2000" b="1" dirty="0" err="1" smtClean="0"/>
              <a:t>q,g</a:t>
            </a:r>
            <a:r>
              <a:rPr lang="en-US" sz="2000" dirty="0" smtClean="0"/>
              <a:t>) fragment into hadrons</a:t>
            </a:r>
          </a:p>
          <a:p>
            <a:pPr lvl="1"/>
            <a:r>
              <a:rPr lang="en-US" dirty="0" err="1" smtClean="0"/>
              <a:t>partons</a:t>
            </a:r>
            <a:r>
              <a:rPr lang="en-US" dirty="0" smtClean="0"/>
              <a:t> loose energy when traversing a medium</a:t>
            </a:r>
          </a:p>
          <a:p>
            <a:pPr lvl="2"/>
            <a:r>
              <a:rPr lang="en-US" b="1" dirty="0" smtClean="0">
                <a:solidFill>
                  <a:schemeClr val="hlink"/>
                </a:solidFill>
              </a:rPr>
              <a:t> Jet(E) </a:t>
            </a:r>
            <a:r>
              <a:rPr lang="en-US" dirty="0" smtClean="0"/>
              <a:t>→ </a:t>
            </a:r>
            <a:r>
              <a:rPr lang="en-US" b="1" dirty="0" smtClean="0">
                <a:solidFill>
                  <a:schemeClr val="hlink"/>
                </a:solidFill>
              </a:rPr>
              <a:t> jet (E’ = E-</a:t>
            </a:r>
            <a:r>
              <a:rPr lang="en-US" b="1" dirty="0" smtClean="0">
                <a:solidFill>
                  <a:schemeClr val="hlink"/>
                </a:solidFill>
                <a:latin typeface="Symbol" pitchFamily="18" charset="2"/>
              </a:rPr>
              <a:t>D</a:t>
            </a:r>
            <a:r>
              <a:rPr lang="en-US" b="1" dirty="0" smtClean="0">
                <a:solidFill>
                  <a:schemeClr val="hlink"/>
                </a:solidFill>
              </a:rPr>
              <a:t>E) + soft particles(</a:t>
            </a:r>
            <a:r>
              <a:rPr lang="en-US" b="1" dirty="0" smtClean="0">
                <a:solidFill>
                  <a:schemeClr val="hlink"/>
                </a:solidFill>
                <a:latin typeface="Symbol" pitchFamily="18" charset="2"/>
              </a:rPr>
              <a:t>D</a:t>
            </a:r>
            <a:r>
              <a:rPr lang="en-US" b="1" dirty="0" smtClean="0">
                <a:solidFill>
                  <a:schemeClr val="hlink"/>
                </a:solidFill>
              </a:rPr>
              <a:t>E)</a:t>
            </a:r>
          </a:p>
          <a:p>
            <a:pPr lvl="1">
              <a:lnSpc>
                <a:spcPct val="100000"/>
              </a:lnSpc>
            </a:pPr>
            <a:r>
              <a:rPr lang="en-US" dirty="0" smtClean="0"/>
              <a:t> QCD energy loss </a:t>
            </a:r>
            <a:r>
              <a:rPr lang="en-US" b="1" dirty="0" smtClean="0">
                <a:solidFill>
                  <a:srgbClr val="FF0000"/>
                </a:solidFill>
                <a:latin typeface="Symbol" pitchFamily="18" charset="2"/>
              </a:rPr>
              <a:t>D</a:t>
            </a:r>
            <a:r>
              <a:rPr lang="en-US" b="1" dirty="0" smtClean="0">
                <a:solidFill>
                  <a:srgbClr val="FF0000"/>
                </a:solidFill>
              </a:rPr>
              <a:t>E</a:t>
            </a:r>
            <a:r>
              <a:rPr lang="en-US" dirty="0" smtClean="0"/>
              <a:t> expected to depend on:</a:t>
            </a:r>
          </a:p>
          <a:p>
            <a:pPr lvl="2">
              <a:lnSpc>
                <a:spcPct val="100000"/>
              </a:lnSpc>
            </a:pPr>
            <a:r>
              <a:rPr lang="en-US" dirty="0" smtClean="0"/>
              <a:t> </a:t>
            </a:r>
            <a:r>
              <a:rPr lang="en-US" b="1" dirty="0" smtClean="0">
                <a:solidFill>
                  <a:srgbClr val="FF0000"/>
                </a:solidFill>
              </a:rPr>
              <a:t>q</a:t>
            </a:r>
            <a:r>
              <a:rPr lang="en-US" dirty="0" smtClean="0"/>
              <a:t> : 'opacity ' = property of medium ('radiation length of QGP') </a:t>
            </a:r>
          </a:p>
          <a:p>
            <a:pPr lvl="2">
              <a:lnSpc>
                <a:spcPct val="100000"/>
              </a:lnSpc>
            </a:pPr>
            <a:r>
              <a:rPr lang="en-US" dirty="0" smtClean="0"/>
              <a:t> </a:t>
            </a:r>
            <a:r>
              <a:rPr lang="en-US" b="1" dirty="0" smtClean="0">
                <a:solidFill>
                  <a:srgbClr val="FF0000"/>
                </a:solidFill>
              </a:rPr>
              <a:t>L</a:t>
            </a:r>
            <a:r>
              <a:rPr lang="en-US" dirty="0" smtClean="0"/>
              <a:t>: size of medium (</a:t>
            </a:r>
            <a:r>
              <a:rPr lang="en-US" b="1" dirty="0" smtClean="0">
                <a:solidFill>
                  <a:srgbClr val="0000FF"/>
                </a:solidFill>
              </a:rPr>
              <a:t>~ L</a:t>
            </a:r>
            <a:r>
              <a:rPr lang="en-US" dirty="0" smtClean="0"/>
              <a:t> (elastic) ~</a:t>
            </a:r>
            <a:r>
              <a:rPr lang="en-US" b="1" dirty="0" smtClean="0">
                <a:solidFill>
                  <a:srgbClr val="0000FF"/>
                </a:solidFill>
              </a:rPr>
              <a:t> L</a:t>
            </a:r>
            <a:r>
              <a:rPr lang="en-US" b="1" baseline="30000" dirty="0" smtClean="0">
                <a:solidFill>
                  <a:srgbClr val="0000FF"/>
                </a:solidFill>
              </a:rPr>
              <a:t>2</a:t>
            </a:r>
            <a:r>
              <a:rPr lang="en-US" dirty="0" smtClean="0"/>
              <a:t>(</a:t>
            </a:r>
            <a:r>
              <a:rPr lang="en-US" dirty="0" err="1" smtClean="0"/>
              <a:t>radiative</a:t>
            </a:r>
            <a:r>
              <a:rPr lang="en-US" dirty="0" smtClean="0"/>
              <a:t>)</a:t>
            </a:r>
            <a:r>
              <a:rPr lang="en-US" baseline="30000" dirty="0" smtClean="0"/>
              <a:t>, </a:t>
            </a:r>
            <a:r>
              <a:rPr lang="en-US" b="1" dirty="0" smtClean="0">
                <a:solidFill>
                  <a:srgbClr val="0000FF"/>
                </a:solidFill>
              </a:rPr>
              <a:t>L</a:t>
            </a:r>
            <a:r>
              <a:rPr lang="en-US" b="1" baseline="30000" dirty="0" smtClean="0">
                <a:solidFill>
                  <a:srgbClr val="0000FF"/>
                </a:solidFill>
              </a:rPr>
              <a:t>3</a:t>
            </a:r>
            <a:r>
              <a:rPr lang="en-US" dirty="0" smtClean="0"/>
              <a:t>(</a:t>
            </a:r>
            <a:r>
              <a:rPr lang="en-US" dirty="0" err="1" smtClean="0"/>
              <a:t>AdS</a:t>
            </a:r>
            <a:r>
              <a:rPr lang="en-US" dirty="0" smtClean="0"/>
              <a:t>/CFT))</a:t>
            </a:r>
          </a:p>
          <a:p>
            <a:pPr lvl="2">
              <a:lnSpc>
                <a:spcPct val="100000"/>
              </a:lnSpc>
            </a:pPr>
            <a:r>
              <a:rPr lang="en-US" dirty="0" smtClean="0"/>
              <a:t> </a:t>
            </a:r>
            <a:r>
              <a:rPr lang="en-US" b="1" dirty="0" err="1" smtClean="0">
                <a:solidFill>
                  <a:srgbClr val="FF0000"/>
                </a:solidFill>
              </a:rPr>
              <a:t>c</a:t>
            </a:r>
            <a:r>
              <a:rPr lang="en-US" b="1" baseline="-25000" dirty="0" err="1" smtClean="0">
                <a:solidFill>
                  <a:srgbClr val="FF0000"/>
                </a:solidFill>
              </a:rPr>
              <a:t>q</a:t>
            </a:r>
            <a:r>
              <a:rPr lang="en-US" dirty="0" smtClean="0"/>
              <a:t>: </a:t>
            </a:r>
            <a:r>
              <a:rPr lang="en-US" dirty="0" err="1" smtClean="0"/>
              <a:t>parton</a:t>
            </a:r>
            <a:r>
              <a:rPr lang="en-US" dirty="0" smtClean="0"/>
              <a:t> type (gluon &gt; quark)</a:t>
            </a:r>
          </a:p>
          <a:p>
            <a:pPr lvl="2">
              <a:lnSpc>
                <a:spcPct val="100000"/>
              </a:lnSpc>
            </a:pPr>
            <a:r>
              <a:rPr lang="en-US" dirty="0" smtClean="0"/>
              <a:t> </a:t>
            </a:r>
            <a:r>
              <a:rPr lang="en-US" b="1" dirty="0" smtClean="0">
                <a:solidFill>
                  <a:srgbClr val="FF0000"/>
                </a:solidFill>
              </a:rPr>
              <a:t>f(</a:t>
            </a:r>
            <a:r>
              <a:rPr lang="en-US" b="1" i="1" dirty="0" smtClean="0">
                <a:solidFill>
                  <a:srgbClr val="FF0000"/>
                </a:solidFill>
              </a:rPr>
              <a:t>m</a:t>
            </a:r>
            <a:r>
              <a:rPr lang="en-US" b="1" dirty="0" smtClean="0">
                <a:solidFill>
                  <a:srgbClr val="FF0000"/>
                </a:solidFill>
              </a:rPr>
              <a:t>)</a:t>
            </a:r>
            <a:r>
              <a:rPr lang="en-US" dirty="0" smtClean="0"/>
              <a:t> : quark mass (light q &gt; heavy Q)</a:t>
            </a:r>
          </a:p>
          <a:p>
            <a:pPr lvl="2">
              <a:lnSpc>
                <a:spcPct val="100000"/>
              </a:lnSpc>
            </a:pPr>
            <a:r>
              <a:rPr lang="en-US" dirty="0" smtClean="0"/>
              <a:t> </a:t>
            </a:r>
            <a:r>
              <a:rPr lang="en-US" b="1" dirty="0" smtClean="0">
                <a:solidFill>
                  <a:srgbClr val="FF0000"/>
                </a:solidFill>
              </a:rPr>
              <a:t>f(</a:t>
            </a:r>
            <a:r>
              <a:rPr lang="en-US" b="1" i="1" dirty="0" smtClean="0">
                <a:solidFill>
                  <a:srgbClr val="FF0000"/>
                </a:solidFill>
              </a:rPr>
              <a:t>E</a:t>
            </a:r>
            <a:r>
              <a:rPr lang="en-US" b="1" dirty="0" smtClean="0">
                <a:solidFill>
                  <a:srgbClr val="FF0000"/>
                </a:solidFill>
              </a:rPr>
              <a:t>)</a:t>
            </a:r>
            <a:r>
              <a:rPr lang="en-US" dirty="0" smtClean="0"/>
              <a:t> : jet energy (</a:t>
            </a:r>
            <a:r>
              <a:rPr lang="en-US" dirty="0" smtClean="0">
                <a:latin typeface="Symbol" pitchFamily="18" charset="2"/>
              </a:rPr>
              <a:t>D</a:t>
            </a:r>
            <a:r>
              <a:rPr lang="en-US" dirty="0" smtClean="0"/>
              <a:t>E = constant or ~ </a:t>
            </a:r>
            <a:r>
              <a:rPr lang="en-US" dirty="0" err="1" smtClean="0"/>
              <a:t>ln</a:t>
            </a:r>
            <a:r>
              <a:rPr lang="en-US" dirty="0" smtClean="0"/>
              <a:t>(E))</a:t>
            </a:r>
            <a:br>
              <a:rPr lang="en-US" dirty="0" smtClean="0"/>
            </a:br>
            <a:r>
              <a:rPr lang="en-US" dirty="0" smtClean="0"/>
              <a:t/>
            </a:r>
            <a:br>
              <a:rPr lang="en-US" dirty="0" smtClean="0"/>
            </a:br>
            <a:endParaRPr lang="en-US"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42</a:t>
            </a:fld>
            <a:endParaRPr lang="en-US"/>
          </a:p>
        </p:txBody>
      </p:sp>
      <p:grpSp>
        <p:nvGrpSpPr>
          <p:cNvPr id="6" name="Group 108"/>
          <p:cNvGrpSpPr>
            <a:grpSpLocks/>
          </p:cNvGrpSpPr>
          <p:nvPr/>
        </p:nvGrpSpPr>
        <p:grpSpPr bwMode="auto">
          <a:xfrm>
            <a:off x="6018932" y="2731080"/>
            <a:ext cx="2919413" cy="1011238"/>
            <a:chOff x="2775" y="2451"/>
            <a:chExt cx="2055" cy="722"/>
          </a:xfrm>
        </p:grpSpPr>
        <p:grpSp>
          <p:nvGrpSpPr>
            <p:cNvPr id="7" name="Group 109"/>
            <p:cNvGrpSpPr>
              <a:grpSpLocks/>
            </p:cNvGrpSpPr>
            <p:nvPr/>
          </p:nvGrpSpPr>
          <p:grpSpPr bwMode="auto">
            <a:xfrm>
              <a:off x="3177" y="2451"/>
              <a:ext cx="1205" cy="722"/>
              <a:chOff x="3283" y="1739"/>
              <a:chExt cx="1066" cy="494"/>
            </a:xfrm>
          </p:grpSpPr>
          <p:sp>
            <p:nvSpPr>
              <p:cNvPr id="10" name="AutoShape 110"/>
              <p:cNvSpPr>
                <a:spLocks noChangeArrowheads="1"/>
              </p:cNvSpPr>
              <p:nvPr/>
            </p:nvSpPr>
            <p:spPr bwMode="auto">
              <a:xfrm>
                <a:off x="3322" y="1744"/>
                <a:ext cx="989" cy="480"/>
              </a:xfrm>
              <a:prstGeom prst="roundRect">
                <a:avLst>
                  <a:gd name="adj" fmla="val 208"/>
                </a:avLst>
              </a:prstGeom>
              <a:solidFill>
                <a:srgbClr val="FF66CC"/>
              </a:solidFill>
              <a:ln w="9360">
                <a:solidFill>
                  <a:srgbClr val="000000"/>
                </a:solidFill>
                <a:round/>
                <a:headEnd/>
                <a:tailEnd/>
              </a:ln>
            </p:spPr>
            <p:txBody>
              <a:bodyPr wrap="none" anchor="ctr"/>
              <a:lstStyle/>
              <a:p>
                <a:endParaRPr lang="en-US"/>
              </a:p>
            </p:txBody>
          </p:sp>
          <p:sp>
            <p:nvSpPr>
              <p:cNvPr id="11" name="Oval 111"/>
              <p:cNvSpPr>
                <a:spLocks noChangeArrowheads="1"/>
              </p:cNvSpPr>
              <p:nvPr/>
            </p:nvSpPr>
            <p:spPr bwMode="auto">
              <a:xfrm>
                <a:off x="4268" y="1739"/>
                <a:ext cx="82" cy="490"/>
              </a:xfrm>
              <a:prstGeom prst="ellipse">
                <a:avLst/>
              </a:prstGeom>
              <a:solidFill>
                <a:srgbClr val="6699FF"/>
              </a:solidFill>
              <a:ln w="9360">
                <a:solidFill>
                  <a:srgbClr val="000000"/>
                </a:solidFill>
                <a:round/>
                <a:headEnd/>
                <a:tailEnd/>
              </a:ln>
            </p:spPr>
            <p:txBody>
              <a:bodyPr wrap="none" anchor="ctr"/>
              <a:lstStyle/>
              <a:p>
                <a:endParaRPr lang="en-US"/>
              </a:p>
            </p:txBody>
          </p:sp>
          <p:sp>
            <p:nvSpPr>
              <p:cNvPr id="12" name="Oval 112"/>
              <p:cNvSpPr>
                <a:spLocks noChangeArrowheads="1"/>
              </p:cNvSpPr>
              <p:nvPr/>
            </p:nvSpPr>
            <p:spPr bwMode="auto">
              <a:xfrm>
                <a:off x="3283" y="1739"/>
                <a:ext cx="82" cy="495"/>
              </a:xfrm>
              <a:prstGeom prst="ellipse">
                <a:avLst/>
              </a:prstGeom>
              <a:solidFill>
                <a:srgbClr val="6699FF"/>
              </a:solidFill>
              <a:ln w="9360">
                <a:solidFill>
                  <a:srgbClr val="000000"/>
                </a:solidFill>
                <a:round/>
                <a:headEnd/>
                <a:tailEnd/>
              </a:ln>
            </p:spPr>
            <p:txBody>
              <a:bodyPr wrap="none" anchor="ctr"/>
              <a:lstStyle/>
              <a:p>
                <a:endParaRPr lang="en-US"/>
              </a:p>
            </p:txBody>
          </p:sp>
        </p:grpSp>
        <p:sp>
          <p:nvSpPr>
            <p:cNvPr id="8" name="Line 113"/>
            <p:cNvSpPr>
              <a:spLocks noChangeShapeType="1"/>
            </p:cNvSpPr>
            <p:nvPr/>
          </p:nvSpPr>
          <p:spPr bwMode="auto">
            <a:xfrm flipH="1">
              <a:off x="2775" y="2775"/>
              <a:ext cx="276" cy="2"/>
            </a:xfrm>
            <a:prstGeom prst="line">
              <a:avLst/>
            </a:prstGeom>
            <a:noFill/>
            <a:ln w="28440">
              <a:solidFill>
                <a:srgbClr val="6699FF"/>
              </a:solidFill>
              <a:round/>
              <a:headEnd/>
              <a:tailEnd type="triangle" w="lg" len="lg"/>
            </a:ln>
          </p:spPr>
          <p:txBody>
            <a:bodyPr/>
            <a:lstStyle/>
            <a:p>
              <a:endParaRPr lang="en-US"/>
            </a:p>
          </p:txBody>
        </p:sp>
        <p:sp>
          <p:nvSpPr>
            <p:cNvPr id="9" name="Line 114"/>
            <p:cNvSpPr>
              <a:spLocks noChangeShapeType="1"/>
            </p:cNvSpPr>
            <p:nvPr/>
          </p:nvSpPr>
          <p:spPr bwMode="auto">
            <a:xfrm flipH="1">
              <a:off x="4554" y="2775"/>
              <a:ext cx="276" cy="2"/>
            </a:xfrm>
            <a:prstGeom prst="line">
              <a:avLst/>
            </a:prstGeom>
            <a:noFill/>
            <a:ln w="28440">
              <a:solidFill>
                <a:srgbClr val="6699FF"/>
              </a:solidFill>
              <a:round/>
              <a:headEnd type="triangle" w="lg" len="lg"/>
              <a:tailEnd/>
            </a:ln>
          </p:spPr>
          <p:txBody>
            <a:bodyPr/>
            <a:lstStyle/>
            <a:p>
              <a:endParaRPr lang="en-US"/>
            </a:p>
          </p:txBody>
        </p:sp>
      </p:grpSp>
      <p:grpSp>
        <p:nvGrpSpPr>
          <p:cNvPr id="100" name="Group 99"/>
          <p:cNvGrpSpPr/>
          <p:nvPr/>
        </p:nvGrpSpPr>
        <p:grpSpPr>
          <a:xfrm>
            <a:off x="7106947" y="1532083"/>
            <a:ext cx="1339849" cy="2613892"/>
            <a:chOff x="5226195" y="1781464"/>
            <a:chExt cx="1339849" cy="2613892"/>
          </a:xfrm>
        </p:grpSpPr>
        <p:sp>
          <p:nvSpPr>
            <p:cNvPr id="72" name="Line 116"/>
            <p:cNvSpPr>
              <a:spLocks noChangeShapeType="1"/>
            </p:cNvSpPr>
            <p:nvPr/>
          </p:nvSpPr>
          <p:spPr bwMode="auto">
            <a:xfrm flipV="1">
              <a:off x="5942879" y="1781464"/>
              <a:ext cx="614362" cy="1127125"/>
            </a:xfrm>
            <a:prstGeom prst="line">
              <a:avLst/>
            </a:prstGeom>
            <a:noFill/>
            <a:ln w="38100">
              <a:solidFill>
                <a:srgbClr val="0000FF"/>
              </a:solidFill>
              <a:round/>
              <a:headEnd/>
              <a:tailEnd type="triangle" w="lg" len="lg"/>
            </a:ln>
          </p:spPr>
          <p:txBody>
            <a:bodyPr/>
            <a:lstStyle/>
            <a:p>
              <a:endParaRPr lang="en-US"/>
            </a:p>
          </p:txBody>
        </p:sp>
        <p:sp>
          <p:nvSpPr>
            <p:cNvPr id="73" name="Freeform 117"/>
            <p:cNvSpPr>
              <a:spLocks noChangeArrowheads="1"/>
            </p:cNvSpPr>
            <p:nvPr/>
          </p:nvSpPr>
          <p:spPr bwMode="auto">
            <a:xfrm>
              <a:off x="5254770" y="2875252"/>
              <a:ext cx="711200" cy="254000"/>
            </a:xfrm>
            <a:custGeom>
              <a:avLst/>
              <a:gdLst>
                <a:gd name="T0" fmla="*/ 0 w 1950"/>
                <a:gd name="T1" fmla="*/ 47 h 545"/>
                <a:gd name="T2" fmla="*/ 82 w 1950"/>
                <a:gd name="T3" fmla="*/ 47 h 545"/>
                <a:gd name="T4" fmla="*/ 103 w 1950"/>
                <a:gd name="T5" fmla="*/ 0 h 545"/>
                <a:gd name="T6" fmla="*/ 0 60000 65536"/>
                <a:gd name="T7" fmla="*/ 0 60000 65536"/>
                <a:gd name="T8" fmla="*/ 0 60000 65536"/>
                <a:gd name="T9" fmla="*/ 0 w 1950"/>
                <a:gd name="T10" fmla="*/ 0 h 545"/>
                <a:gd name="T11" fmla="*/ 1950 w 1950"/>
                <a:gd name="T12" fmla="*/ 545 h 545"/>
              </a:gdLst>
              <a:ahLst/>
              <a:cxnLst>
                <a:cxn ang="T6">
                  <a:pos x="T0" y="T1"/>
                </a:cxn>
                <a:cxn ang="T7">
                  <a:pos x="T2" y="T3"/>
                </a:cxn>
                <a:cxn ang="T8">
                  <a:pos x="T4" y="T5"/>
                </a:cxn>
              </a:cxnLst>
              <a:rect l="T9" t="T10" r="T11" b="T12"/>
              <a:pathLst>
                <a:path w="1950" h="545">
                  <a:moveTo>
                    <a:pt x="0" y="544"/>
                  </a:moveTo>
                  <a:lnTo>
                    <a:pt x="1547" y="544"/>
                  </a:lnTo>
                  <a:lnTo>
                    <a:pt x="1949" y="0"/>
                  </a:lnTo>
                </a:path>
              </a:pathLst>
            </a:custGeom>
            <a:noFill/>
            <a:ln w="38160">
              <a:solidFill>
                <a:srgbClr val="0000FF"/>
              </a:solidFill>
              <a:round/>
              <a:headEnd/>
              <a:tailEnd/>
            </a:ln>
          </p:spPr>
          <p:txBody>
            <a:bodyPr/>
            <a:lstStyle/>
            <a:p>
              <a:endParaRPr lang="en-US"/>
            </a:p>
          </p:txBody>
        </p:sp>
        <p:sp>
          <p:nvSpPr>
            <p:cNvPr id="74" name="Freeform 118"/>
            <p:cNvSpPr>
              <a:spLocks noChangeArrowheads="1"/>
            </p:cNvSpPr>
            <p:nvPr/>
          </p:nvSpPr>
          <p:spPr bwMode="auto">
            <a:xfrm>
              <a:off x="5780232" y="3265777"/>
              <a:ext cx="712787" cy="257175"/>
            </a:xfrm>
            <a:custGeom>
              <a:avLst/>
              <a:gdLst>
                <a:gd name="T0" fmla="*/ 103 w 1953"/>
                <a:gd name="T1" fmla="*/ 0 h 551"/>
                <a:gd name="T2" fmla="*/ 21 w 1953"/>
                <a:gd name="T3" fmla="*/ 0 h 551"/>
                <a:gd name="T4" fmla="*/ 0 w 1953"/>
                <a:gd name="T5" fmla="*/ 48 h 551"/>
                <a:gd name="T6" fmla="*/ 0 60000 65536"/>
                <a:gd name="T7" fmla="*/ 0 60000 65536"/>
                <a:gd name="T8" fmla="*/ 0 60000 65536"/>
                <a:gd name="T9" fmla="*/ 0 w 1953"/>
                <a:gd name="T10" fmla="*/ 0 h 551"/>
                <a:gd name="T11" fmla="*/ 1953 w 1953"/>
                <a:gd name="T12" fmla="*/ 551 h 551"/>
              </a:gdLst>
              <a:ahLst/>
              <a:cxnLst>
                <a:cxn ang="T6">
                  <a:pos x="T0" y="T1"/>
                </a:cxn>
                <a:cxn ang="T7">
                  <a:pos x="T2" y="T3"/>
                </a:cxn>
                <a:cxn ang="T8">
                  <a:pos x="T4" y="T5"/>
                </a:cxn>
              </a:cxnLst>
              <a:rect l="T9" t="T10" r="T11" b="T12"/>
              <a:pathLst>
                <a:path w="1953" h="551">
                  <a:moveTo>
                    <a:pt x="1952" y="0"/>
                  </a:moveTo>
                  <a:lnTo>
                    <a:pt x="401" y="0"/>
                  </a:lnTo>
                  <a:lnTo>
                    <a:pt x="0" y="550"/>
                  </a:lnTo>
                </a:path>
              </a:pathLst>
            </a:custGeom>
            <a:noFill/>
            <a:ln w="38160">
              <a:solidFill>
                <a:srgbClr val="0000FF"/>
              </a:solidFill>
              <a:round/>
              <a:headEnd/>
              <a:tailEnd/>
            </a:ln>
          </p:spPr>
          <p:txBody>
            <a:bodyPr/>
            <a:lstStyle/>
            <a:p>
              <a:endParaRPr lang="en-US"/>
            </a:p>
          </p:txBody>
        </p:sp>
        <p:sp>
          <p:nvSpPr>
            <p:cNvPr id="75" name="Text Box 119"/>
            <p:cNvSpPr txBox="1">
              <a:spLocks noChangeArrowheads="1"/>
            </p:cNvSpPr>
            <p:nvPr/>
          </p:nvSpPr>
          <p:spPr bwMode="auto">
            <a:xfrm>
              <a:off x="5226195" y="2778414"/>
              <a:ext cx="350837" cy="263525"/>
            </a:xfrm>
            <a:prstGeom prst="rect">
              <a:avLst/>
            </a:prstGeom>
            <a:noFill/>
            <a:ln w="9525">
              <a:noFill/>
              <a:miter lim="800000"/>
              <a:headEnd/>
              <a:tailEnd/>
            </a:ln>
          </p:spPr>
          <p:txBody>
            <a:bodyPr lIns="92160" tIns="46080" rIns="92160" bIns="46080">
              <a:spAutoFit/>
            </a:bodyPr>
            <a:lstStyle/>
            <a:p>
              <a:pPr algn="l">
                <a:lnSpc>
                  <a:spcPct val="94000"/>
                </a:lnSpc>
                <a:spcBef>
                  <a:spcPct val="0"/>
                </a:spcBef>
                <a:buClr>
                  <a:srgbClr val="000000"/>
                </a:buClr>
                <a:buSzPct val="5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chemeClr val="tx1"/>
                  </a:solidFill>
                  <a:latin typeface="Times New Roman" pitchFamily="18" charset="0"/>
                </a:rPr>
                <a:t>q</a:t>
              </a:r>
            </a:p>
          </p:txBody>
        </p:sp>
        <p:sp>
          <p:nvSpPr>
            <p:cNvPr id="76" name="Text Box 120"/>
            <p:cNvSpPr txBox="1">
              <a:spLocks noChangeArrowheads="1"/>
            </p:cNvSpPr>
            <p:nvPr/>
          </p:nvSpPr>
          <p:spPr bwMode="auto">
            <a:xfrm>
              <a:off x="6297757" y="3364202"/>
              <a:ext cx="268287" cy="263525"/>
            </a:xfrm>
            <a:prstGeom prst="rect">
              <a:avLst/>
            </a:prstGeom>
            <a:noFill/>
            <a:ln w="9525">
              <a:noFill/>
              <a:miter lim="800000"/>
              <a:headEnd/>
              <a:tailEnd/>
            </a:ln>
          </p:spPr>
          <p:txBody>
            <a:bodyPr wrap="none" lIns="92160" tIns="46080" rIns="92160" bIns="46080" anchor="ctr" anchorCtr="1">
              <a:spAutoFit/>
            </a:bodyPr>
            <a:lstStyle/>
            <a:p>
              <a:pPr algn="l">
                <a:lnSpc>
                  <a:spcPct val="94000"/>
                </a:lnSpc>
                <a:spcBef>
                  <a:spcPct val="0"/>
                </a:spcBef>
                <a:buClr>
                  <a:srgbClr val="000000"/>
                </a:buClr>
                <a:buSzPct val="5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chemeClr val="tx1"/>
                  </a:solidFill>
                  <a:latin typeface="Times New Roman" pitchFamily="18" charset="0"/>
                </a:rPr>
                <a:t>q</a:t>
              </a:r>
            </a:p>
          </p:txBody>
        </p:sp>
        <p:sp>
          <p:nvSpPr>
            <p:cNvPr id="81" name="Line 125"/>
            <p:cNvSpPr>
              <a:spLocks noChangeShapeType="1"/>
            </p:cNvSpPr>
            <p:nvPr/>
          </p:nvSpPr>
          <p:spPr bwMode="auto">
            <a:xfrm flipH="1">
              <a:off x="5382491" y="3523530"/>
              <a:ext cx="390669" cy="871826"/>
            </a:xfrm>
            <a:prstGeom prst="line">
              <a:avLst/>
            </a:prstGeom>
            <a:noFill/>
            <a:ln w="38100">
              <a:solidFill>
                <a:srgbClr val="0000FF"/>
              </a:solidFill>
              <a:round/>
              <a:headEnd/>
              <a:tailEnd type="triangle" w="lg" len="lg"/>
            </a:ln>
          </p:spPr>
          <p:txBody>
            <a:bodyPr/>
            <a:lstStyle/>
            <a:p>
              <a:endParaRPr lang="en-US"/>
            </a:p>
          </p:txBody>
        </p:sp>
        <p:sp>
          <p:nvSpPr>
            <p:cNvPr id="87" name="Freeform 131"/>
            <p:cNvSpPr>
              <a:spLocks noChangeArrowheads="1"/>
            </p:cNvSpPr>
            <p:nvPr/>
          </p:nvSpPr>
          <p:spPr bwMode="auto">
            <a:xfrm>
              <a:off x="5831032" y="3129252"/>
              <a:ext cx="98425" cy="134938"/>
            </a:xfrm>
            <a:custGeom>
              <a:avLst/>
              <a:gdLst>
                <a:gd name="T0" fmla="*/ 0 w 274"/>
                <a:gd name="T1" fmla="*/ 2 h 292"/>
                <a:gd name="T2" fmla="*/ 10 w 274"/>
                <a:gd name="T3" fmla="*/ 2 h 292"/>
                <a:gd name="T4" fmla="*/ 2 w 274"/>
                <a:gd name="T5" fmla="*/ 13 h 292"/>
                <a:gd name="T6" fmla="*/ 13 w 274"/>
                <a:gd name="T7" fmla="*/ 13 h 292"/>
                <a:gd name="T8" fmla="*/ 6 w 274"/>
                <a:gd name="T9" fmla="*/ 23 h 292"/>
                <a:gd name="T10" fmla="*/ 12 w 274"/>
                <a:gd name="T11" fmla="*/ 23 h 292"/>
                <a:gd name="T12" fmla="*/ 0 60000 65536"/>
                <a:gd name="T13" fmla="*/ 0 60000 65536"/>
                <a:gd name="T14" fmla="*/ 0 60000 65536"/>
                <a:gd name="T15" fmla="*/ 0 60000 65536"/>
                <a:gd name="T16" fmla="*/ 0 60000 65536"/>
                <a:gd name="T17" fmla="*/ 0 60000 65536"/>
                <a:gd name="T18" fmla="*/ 0 w 274"/>
                <a:gd name="T19" fmla="*/ 0 h 292"/>
                <a:gd name="T20" fmla="*/ 274 w 274"/>
                <a:gd name="T21" fmla="*/ 292 h 292"/>
              </a:gdLst>
              <a:ahLst/>
              <a:cxnLst>
                <a:cxn ang="T12">
                  <a:pos x="T0" y="T1"/>
                </a:cxn>
                <a:cxn ang="T13">
                  <a:pos x="T2" y="T3"/>
                </a:cxn>
                <a:cxn ang="T14">
                  <a:pos x="T4" y="T5"/>
                </a:cxn>
                <a:cxn ang="T15">
                  <a:pos x="T6" y="T7"/>
                </a:cxn>
                <a:cxn ang="T16">
                  <a:pos x="T8" y="T9"/>
                </a:cxn>
                <a:cxn ang="T17">
                  <a:pos x="T10" y="T11"/>
                </a:cxn>
              </a:cxnLst>
              <a:rect l="T18" t="T19" r="T20" b="T21"/>
              <a:pathLst>
                <a:path w="274" h="292">
                  <a:moveTo>
                    <a:pt x="0" y="22"/>
                  </a:moveTo>
                  <a:cubicBezTo>
                    <a:pt x="95" y="9"/>
                    <a:pt x="192" y="0"/>
                    <a:pt x="200" y="22"/>
                  </a:cubicBezTo>
                  <a:cubicBezTo>
                    <a:pt x="207" y="45"/>
                    <a:pt x="29" y="132"/>
                    <a:pt x="40" y="156"/>
                  </a:cubicBezTo>
                  <a:cubicBezTo>
                    <a:pt x="49" y="178"/>
                    <a:pt x="247" y="136"/>
                    <a:pt x="260" y="156"/>
                  </a:cubicBezTo>
                  <a:cubicBezTo>
                    <a:pt x="273" y="174"/>
                    <a:pt x="122" y="253"/>
                    <a:pt x="119" y="272"/>
                  </a:cubicBezTo>
                  <a:cubicBezTo>
                    <a:pt x="116" y="291"/>
                    <a:pt x="219" y="274"/>
                    <a:pt x="239" y="272"/>
                  </a:cubicBezTo>
                </a:path>
              </a:pathLst>
            </a:custGeom>
            <a:noFill/>
            <a:ln w="9360">
              <a:solidFill>
                <a:srgbClr val="000000"/>
              </a:solidFill>
              <a:round/>
              <a:headEnd/>
              <a:tailEnd/>
            </a:ln>
          </p:spPr>
          <p:txBody>
            <a:bodyPr/>
            <a:lstStyle/>
            <a:p>
              <a:endParaRPr lang="en-US"/>
            </a:p>
          </p:txBody>
        </p:sp>
      </p:grpSp>
      <p:grpSp>
        <p:nvGrpSpPr>
          <p:cNvPr id="42" name="Group 149"/>
          <p:cNvGrpSpPr>
            <a:grpSpLocks/>
          </p:cNvGrpSpPr>
          <p:nvPr/>
        </p:nvGrpSpPr>
        <p:grpSpPr bwMode="auto">
          <a:xfrm>
            <a:off x="7100020" y="1829235"/>
            <a:ext cx="1347787" cy="2405063"/>
            <a:chOff x="4023" y="540"/>
            <a:chExt cx="849" cy="1515"/>
          </a:xfrm>
        </p:grpSpPr>
        <p:sp>
          <p:nvSpPr>
            <p:cNvPr id="43" name="Line 116"/>
            <p:cNvSpPr>
              <a:spLocks noChangeShapeType="1"/>
            </p:cNvSpPr>
            <p:nvPr/>
          </p:nvSpPr>
          <p:spPr bwMode="auto">
            <a:xfrm flipV="1">
              <a:off x="4481" y="540"/>
              <a:ext cx="391" cy="526"/>
            </a:xfrm>
            <a:prstGeom prst="line">
              <a:avLst/>
            </a:prstGeom>
            <a:noFill/>
            <a:ln w="25560">
              <a:solidFill>
                <a:srgbClr val="FF0000"/>
              </a:solidFill>
              <a:round/>
              <a:headEnd/>
              <a:tailEnd type="triangle" w="lg" len="lg"/>
            </a:ln>
          </p:spPr>
          <p:txBody>
            <a:bodyPr/>
            <a:lstStyle/>
            <a:p>
              <a:endParaRPr lang="en-US"/>
            </a:p>
          </p:txBody>
        </p:sp>
        <p:sp>
          <p:nvSpPr>
            <p:cNvPr id="44" name="Freeform 117"/>
            <p:cNvSpPr>
              <a:spLocks noChangeArrowheads="1"/>
            </p:cNvSpPr>
            <p:nvPr/>
          </p:nvSpPr>
          <p:spPr bwMode="auto">
            <a:xfrm>
              <a:off x="4041" y="1044"/>
              <a:ext cx="448" cy="160"/>
            </a:xfrm>
            <a:custGeom>
              <a:avLst/>
              <a:gdLst>
                <a:gd name="T0" fmla="*/ 0 w 1950"/>
                <a:gd name="T1" fmla="*/ 47 h 545"/>
                <a:gd name="T2" fmla="*/ 82 w 1950"/>
                <a:gd name="T3" fmla="*/ 47 h 545"/>
                <a:gd name="T4" fmla="*/ 103 w 1950"/>
                <a:gd name="T5" fmla="*/ 0 h 545"/>
                <a:gd name="T6" fmla="*/ 0 60000 65536"/>
                <a:gd name="T7" fmla="*/ 0 60000 65536"/>
                <a:gd name="T8" fmla="*/ 0 60000 65536"/>
                <a:gd name="T9" fmla="*/ 0 w 1950"/>
                <a:gd name="T10" fmla="*/ 0 h 545"/>
                <a:gd name="T11" fmla="*/ 1950 w 1950"/>
                <a:gd name="T12" fmla="*/ 545 h 545"/>
              </a:gdLst>
              <a:ahLst/>
              <a:cxnLst>
                <a:cxn ang="T6">
                  <a:pos x="T0" y="T1"/>
                </a:cxn>
                <a:cxn ang="T7">
                  <a:pos x="T2" y="T3"/>
                </a:cxn>
                <a:cxn ang="T8">
                  <a:pos x="T4" y="T5"/>
                </a:cxn>
              </a:cxnLst>
              <a:rect l="T9" t="T10" r="T11" b="T12"/>
              <a:pathLst>
                <a:path w="1950" h="545">
                  <a:moveTo>
                    <a:pt x="0" y="544"/>
                  </a:moveTo>
                  <a:lnTo>
                    <a:pt x="1547" y="544"/>
                  </a:lnTo>
                  <a:lnTo>
                    <a:pt x="1949" y="0"/>
                  </a:lnTo>
                </a:path>
              </a:pathLst>
            </a:custGeom>
            <a:noFill/>
            <a:ln w="38160">
              <a:solidFill>
                <a:srgbClr val="0000FF"/>
              </a:solidFill>
              <a:round/>
              <a:headEnd/>
              <a:tailEnd/>
            </a:ln>
          </p:spPr>
          <p:txBody>
            <a:bodyPr/>
            <a:lstStyle/>
            <a:p>
              <a:endParaRPr lang="en-US"/>
            </a:p>
          </p:txBody>
        </p:sp>
        <p:sp>
          <p:nvSpPr>
            <p:cNvPr id="45" name="Freeform 118"/>
            <p:cNvSpPr>
              <a:spLocks noChangeArrowheads="1"/>
            </p:cNvSpPr>
            <p:nvPr/>
          </p:nvSpPr>
          <p:spPr bwMode="auto">
            <a:xfrm>
              <a:off x="4372" y="1290"/>
              <a:ext cx="449" cy="162"/>
            </a:xfrm>
            <a:custGeom>
              <a:avLst/>
              <a:gdLst>
                <a:gd name="T0" fmla="*/ 103 w 1953"/>
                <a:gd name="T1" fmla="*/ 0 h 551"/>
                <a:gd name="T2" fmla="*/ 21 w 1953"/>
                <a:gd name="T3" fmla="*/ 0 h 551"/>
                <a:gd name="T4" fmla="*/ 0 w 1953"/>
                <a:gd name="T5" fmla="*/ 48 h 551"/>
                <a:gd name="T6" fmla="*/ 0 60000 65536"/>
                <a:gd name="T7" fmla="*/ 0 60000 65536"/>
                <a:gd name="T8" fmla="*/ 0 60000 65536"/>
                <a:gd name="T9" fmla="*/ 0 w 1953"/>
                <a:gd name="T10" fmla="*/ 0 h 551"/>
                <a:gd name="T11" fmla="*/ 1953 w 1953"/>
                <a:gd name="T12" fmla="*/ 551 h 551"/>
              </a:gdLst>
              <a:ahLst/>
              <a:cxnLst>
                <a:cxn ang="T6">
                  <a:pos x="T0" y="T1"/>
                </a:cxn>
                <a:cxn ang="T7">
                  <a:pos x="T2" y="T3"/>
                </a:cxn>
                <a:cxn ang="T8">
                  <a:pos x="T4" y="T5"/>
                </a:cxn>
              </a:cxnLst>
              <a:rect l="T9" t="T10" r="T11" b="T12"/>
              <a:pathLst>
                <a:path w="1953" h="551">
                  <a:moveTo>
                    <a:pt x="1952" y="0"/>
                  </a:moveTo>
                  <a:lnTo>
                    <a:pt x="401" y="0"/>
                  </a:lnTo>
                  <a:lnTo>
                    <a:pt x="0" y="550"/>
                  </a:lnTo>
                </a:path>
              </a:pathLst>
            </a:custGeom>
            <a:noFill/>
            <a:ln w="38160">
              <a:solidFill>
                <a:srgbClr val="0000FF"/>
              </a:solidFill>
              <a:round/>
              <a:headEnd/>
              <a:tailEnd/>
            </a:ln>
          </p:spPr>
          <p:txBody>
            <a:bodyPr/>
            <a:lstStyle/>
            <a:p>
              <a:endParaRPr lang="en-US"/>
            </a:p>
          </p:txBody>
        </p:sp>
        <p:sp>
          <p:nvSpPr>
            <p:cNvPr id="46" name="Text Box 119"/>
            <p:cNvSpPr txBox="1">
              <a:spLocks noChangeArrowheads="1"/>
            </p:cNvSpPr>
            <p:nvPr/>
          </p:nvSpPr>
          <p:spPr bwMode="auto">
            <a:xfrm>
              <a:off x="4023" y="983"/>
              <a:ext cx="221" cy="166"/>
            </a:xfrm>
            <a:prstGeom prst="rect">
              <a:avLst/>
            </a:prstGeom>
            <a:noFill/>
            <a:ln w="9525">
              <a:noFill/>
              <a:miter lim="800000"/>
              <a:headEnd/>
              <a:tailEnd/>
            </a:ln>
          </p:spPr>
          <p:txBody>
            <a:bodyPr lIns="92160" tIns="46080" rIns="92160" bIns="46080">
              <a:spAutoFit/>
            </a:bodyPr>
            <a:lstStyle/>
            <a:p>
              <a:pPr algn="l">
                <a:lnSpc>
                  <a:spcPct val="94000"/>
                </a:lnSpc>
                <a:spcBef>
                  <a:spcPct val="0"/>
                </a:spcBef>
                <a:buClr>
                  <a:srgbClr val="000000"/>
                </a:buClr>
                <a:buSzPct val="5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chemeClr val="tx1"/>
                  </a:solidFill>
                  <a:latin typeface="Times New Roman" pitchFamily="18" charset="0"/>
                </a:rPr>
                <a:t>q</a:t>
              </a:r>
            </a:p>
          </p:txBody>
        </p:sp>
        <p:sp>
          <p:nvSpPr>
            <p:cNvPr id="47" name="Text Box 120"/>
            <p:cNvSpPr txBox="1">
              <a:spLocks noChangeArrowheads="1"/>
            </p:cNvSpPr>
            <p:nvPr/>
          </p:nvSpPr>
          <p:spPr bwMode="auto">
            <a:xfrm>
              <a:off x="4698" y="1352"/>
              <a:ext cx="169" cy="166"/>
            </a:xfrm>
            <a:prstGeom prst="rect">
              <a:avLst/>
            </a:prstGeom>
            <a:noFill/>
            <a:ln w="9525">
              <a:noFill/>
              <a:miter lim="800000"/>
              <a:headEnd/>
              <a:tailEnd/>
            </a:ln>
          </p:spPr>
          <p:txBody>
            <a:bodyPr wrap="none" lIns="92160" tIns="46080" rIns="92160" bIns="46080" anchor="ctr" anchorCtr="1">
              <a:spAutoFit/>
            </a:bodyPr>
            <a:lstStyle/>
            <a:p>
              <a:pPr algn="l">
                <a:lnSpc>
                  <a:spcPct val="94000"/>
                </a:lnSpc>
                <a:spcBef>
                  <a:spcPct val="0"/>
                </a:spcBef>
                <a:buClr>
                  <a:srgbClr val="000000"/>
                </a:buClr>
                <a:buSzPct val="5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chemeClr val="tx1"/>
                  </a:solidFill>
                  <a:latin typeface="Times New Roman" pitchFamily="18" charset="0"/>
                </a:rPr>
                <a:t>q</a:t>
              </a:r>
            </a:p>
          </p:txBody>
        </p:sp>
        <p:sp>
          <p:nvSpPr>
            <p:cNvPr id="48" name="Line 121"/>
            <p:cNvSpPr>
              <a:spLocks noChangeShapeType="1"/>
            </p:cNvSpPr>
            <p:nvPr/>
          </p:nvSpPr>
          <p:spPr bwMode="auto">
            <a:xfrm flipV="1">
              <a:off x="4476" y="761"/>
              <a:ext cx="18" cy="246"/>
            </a:xfrm>
            <a:prstGeom prst="line">
              <a:avLst/>
            </a:prstGeom>
            <a:noFill/>
            <a:ln w="9360">
              <a:solidFill>
                <a:srgbClr val="000000"/>
              </a:solidFill>
              <a:round/>
              <a:headEnd/>
              <a:tailEnd type="triangle" w="lg" len="lg"/>
            </a:ln>
          </p:spPr>
          <p:txBody>
            <a:bodyPr/>
            <a:lstStyle/>
            <a:p>
              <a:endParaRPr lang="en-US"/>
            </a:p>
          </p:txBody>
        </p:sp>
        <p:sp>
          <p:nvSpPr>
            <p:cNvPr id="49" name="Line 122"/>
            <p:cNvSpPr>
              <a:spLocks noChangeShapeType="1"/>
            </p:cNvSpPr>
            <p:nvPr/>
          </p:nvSpPr>
          <p:spPr bwMode="auto">
            <a:xfrm flipV="1">
              <a:off x="4531" y="614"/>
              <a:ext cx="101" cy="352"/>
            </a:xfrm>
            <a:prstGeom prst="line">
              <a:avLst/>
            </a:prstGeom>
            <a:noFill/>
            <a:ln w="9360">
              <a:solidFill>
                <a:srgbClr val="000000"/>
              </a:solidFill>
              <a:round/>
              <a:headEnd/>
              <a:tailEnd type="triangle" w="lg" len="lg"/>
            </a:ln>
          </p:spPr>
          <p:txBody>
            <a:bodyPr/>
            <a:lstStyle/>
            <a:p>
              <a:endParaRPr lang="en-US"/>
            </a:p>
          </p:txBody>
        </p:sp>
        <p:sp>
          <p:nvSpPr>
            <p:cNvPr id="50" name="Line 123"/>
            <p:cNvSpPr>
              <a:spLocks noChangeShapeType="1"/>
            </p:cNvSpPr>
            <p:nvPr/>
          </p:nvSpPr>
          <p:spPr bwMode="auto">
            <a:xfrm flipV="1">
              <a:off x="4569" y="893"/>
              <a:ext cx="90" cy="120"/>
            </a:xfrm>
            <a:prstGeom prst="line">
              <a:avLst/>
            </a:prstGeom>
            <a:noFill/>
            <a:ln w="9360">
              <a:solidFill>
                <a:srgbClr val="000000"/>
              </a:solidFill>
              <a:round/>
              <a:headEnd/>
              <a:tailEnd type="triangle" w="lg" len="lg"/>
            </a:ln>
          </p:spPr>
          <p:txBody>
            <a:bodyPr/>
            <a:lstStyle/>
            <a:p>
              <a:endParaRPr lang="en-US"/>
            </a:p>
          </p:txBody>
        </p:sp>
        <p:sp>
          <p:nvSpPr>
            <p:cNvPr id="51" name="Line 124"/>
            <p:cNvSpPr>
              <a:spLocks noChangeShapeType="1"/>
            </p:cNvSpPr>
            <p:nvPr/>
          </p:nvSpPr>
          <p:spPr bwMode="auto">
            <a:xfrm flipV="1">
              <a:off x="4502" y="727"/>
              <a:ext cx="47" cy="267"/>
            </a:xfrm>
            <a:prstGeom prst="line">
              <a:avLst/>
            </a:prstGeom>
            <a:noFill/>
            <a:ln w="9360">
              <a:solidFill>
                <a:srgbClr val="000000"/>
              </a:solidFill>
              <a:round/>
              <a:headEnd/>
              <a:tailEnd type="triangle" w="lg" len="lg"/>
            </a:ln>
          </p:spPr>
          <p:txBody>
            <a:bodyPr/>
            <a:lstStyle/>
            <a:p>
              <a:endParaRPr lang="en-US"/>
            </a:p>
          </p:txBody>
        </p:sp>
        <p:sp>
          <p:nvSpPr>
            <p:cNvPr id="52" name="Line 125"/>
            <p:cNvSpPr>
              <a:spLocks noChangeShapeType="1"/>
            </p:cNvSpPr>
            <p:nvPr/>
          </p:nvSpPr>
          <p:spPr bwMode="auto">
            <a:xfrm flipH="1">
              <a:off x="4246" y="1472"/>
              <a:ext cx="115" cy="583"/>
            </a:xfrm>
            <a:prstGeom prst="line">
              <a:avLst/>
            </a:prstGeom>
            <a:noFill/>
            <a:ln w="25560">
              <a:solidFill>
                <a:srgbClr val="FF0000"/>
              </a:solidFill>
              <a:round/>
              <a:headEnd/>
              <a:tailEnd type="triangle" w="lg" len="lg"/>
            </a:ln>
          </p:spPr>
          <p:txBody>
            <a:bodyPr/>
            <a:lstStyle/>
            <a:p>
              <a:endParaRPr lang="en-US"/>
            </a:p>
          </p:txBody>
        </p:sp>
        <p:sp>
          <p:nvSpPr>
            <p:cNvPr id="53" name="Line 126"/>
            <p:cNvSpPr>
              <a:spLocks noChangeShapeType="1"/>
            </p:cNvSpPr>
            <p:nvPr/>
          </p:nvSpPr>
          <p:spPr bwMode="auto">
            <a:xfrm flipH="1">
              <a:off x="4278" y="1496"/>
              <a:ext cx="57" cy="236"/>
            </a:xfrm>
            <a:prstGeom prst="line">
              <a:avLst/>
            </a:prstGeom>
            <a:noFill/>
            <a:ln w="9360">
              <a:solidFill>
                <a:srgbClr val="000000"/>
              </a:solidFill>
              <a:round/>
              <a:headEnd/>
              <a:tailEnd type="triangle" w="lg" len="lg"/>
            </a:ln>
          </p:spPr>
          <p:txBody>
            <a:bodyPr/>
            <a:lstStyle/>
            <a:p>
              <a:endParaRPr lang="en-US"/>
            </a:p>
          </p:txBody>
        </p:sp>
        <p:sp>
          <p:nvSpPr>
            <p:cNvPr id="54" name="Line 127"/>
            <p:cNvSpPr>
              <a:spLocks noChangeShapeType="1"/>
            </p:cNvSpPr>
            <p:nvPr/>
          </p:nvSpPr>
          <p:spPr bwMode="auto">
            <a:xfrm flipH="1">
              <a:off x="4244" y="1480"/>
              <a:ext cx="91" cy="118"/>
            </a:xfrm>
            <a:prstGeom prst="line">
              <a:avLst/>
            </a:prstGeom>
            <a:noFill/>
            <a:ln w="9360">
              <a:solidFill>
                <a:srgbClr val="000000"/>
              </a:solidFill>
              <a:round/>
              <a:headEnd/>
              <a:tailEnd type="triangle" w="lg" len="lg"/>
            </a:ln>
          </p:spPr>
          <p:txBody>
            <a:bodyPr/>
            <a:lstStyle/>
            <a:p>
              <a:endParaRPr lang="en-US"/>
            </a:p>
          </p:txBody>
        </p:sp>
        <p:sp>
          <p:nvSpPr>
            <p:cNvPr id="55" name="Line 128"/>
            <p:cNvSpPr>
              <a:spLocks noChangeShapeType="1"/>
            </p:cNvSpPr>
            <p:nvPr/>
          </p:nvSpPr>
          <p:spPr bwMode="auto">
            <a:xfrm flipH="1">
              <a:off x="4149" y="1453"/>
              <a:ext cx="207" cy="60"/>
            </a:xfrm>
            <a:prstGeom prst="line">
              <a:avLst/>
            </a:prstGeom>
            <a:noFill/>
            <a:ln w="9360">
              <a:solidFill>
                <a:srgbClr val="000000"/>
              </a:solidFill>
              <a:round/>
              <a:headEnd/>
              <a:tailEnd type="triangle" w="lg" len="lg"/>
            </a:ln>
          </p:spPr>
          <p:txBody>
            <a:bodyPr/>
            <a:lstStyle/>
            <a:p>
              <a:endParaRPr lang="en-US"/>
            </a:p>
          </p:txBody>
        </p:sp>
        <p:sp>
          <p:nvSpPr>
            <p:cNvPr id="56" name="Line 129"/>
            <p:cNvSpPr>
              <a:spLocks noChangeShapeType="1"/>
            </p:cNvSpPr>
            <p:nvPr/>
          </p:nvSpPr>
          <p:spPr bwMode="auto">
            <a:xfrm flipH="1">
              <a:off x="4363" y="1483"/>
              <a:ext cx="10" cy="389"/>
            </a:xfrm>
            <a:prstGeom prst="line">
              <a:avLst/>
            </a:prstGeom>
            <a:noFill/>
            <a:ln w="9360">
              <a:solidFill>
                <a:srgbClr val="000000"/>
              </a:solidFill>
              <a:round/>
              <a:headEnd/>
              <a:tailEnd type="triangle" w="lg" len="lg"/>
            </a:ln>
          </p:spPr>
          <p:txBody>
            <a:bodyPr/>
            <a:lstStyle/>
            <a:p>
              <a:endParaRPr lang="en-US"/>
            </a:p>
          </p:txBody>
        </p:sp>
        <p:sp>
          <p:nvSpPr>
            <p:cNvPr id="57" name="Line 130"/>
            <p:cNvSpPr>
              <a:spLocks noChangeShapeType="1"/>
            </p:cNvSpPr>
            <p:nvPr/>
          </p:nvSpPr>
          <p:spPr bwMode="auto">
            <a:xfrm>
              <a:off x="4383" y="1476"/>
              <a:ext cx="49" cy="252"/>
            </a:xfrm>
            <a:prstGeom prst="line">
              <a:avLst/>
            </a:prstGeom>
            <a:noFill/>
            <a:ln w="9360">
              <a:solidFill>
                <a:srgbClr val="000000"/>
              </a:solidFill>
              <a:round/>
              <a:headEnd/>
              <a:tailEnd type="triangle" w="lg" len="lg"/>
            </a:ln>
          </p:spPr>
          <p:txBody>
            <a:bodyPr/>
            <a:lstStyle/>
            <a:p>
              <a:endParaRPr lang="en-US"/>
            </a:p>
          </p:txBody>
        </p:sp>
        <p:sp>
          <p:nvSpPr>
            <p:cNvPr id="58" name="Freeform 131"/>
            <p:cNvSpPr>
              <a:spLocks noChangeArrowheads="1"/>
            </p:cNvSpPr>
            <p:nvPr/>
          </p:nvSpPr>
          <p:spPr bwMode="auto">
            <a:xfrm>
              <a:off x="4404" y="1204"/>
              <a:ext cx="62" cy="85"/>
            </a:xfrm>
            <a:custGeom>
              <a:avLst/>
              <a:gdLst>
                <a:gd name="T0" fmla="*/ 0 w 274"/>
                <a:gd name="T1" fmla="*/ 2 h 292"/>
                <a:gd name="T2" fmla="*/ 10 w 274"/>
                <a:gd name="T3" fmla="*/ 2 h 292"/>
                <a:gd name="T4" fmla="*/ 2 w 274"/>
                <a:gd name="T5" fmla="*/ 13 h 292"/>
                <a:gd name="T6" fmla="*/ 13 w 274"/>
                <a:gd name="T7" fmla="*/ 13 h 292"/>
                <a:gd name="T8" fmla="*/ 6 w 274"/>
                <a:gd name="T9" fmla="*/ 23 h 292"/>
                <a:gd name="T10" fmla="*/ 12 w 274"/>
                <a:gd name="T11" fmla="*/ 23 h 292"/>
                <a:gd name="T12" fmla="*/ 0 60000 65536"/>
                <a:gd name="T13" fmla="*/ 0 60000 65536"/>
                <a:gd name="T14" fmla="*/ 0 60000 65536"/>
                <a:gd name="T15" fmla="*/ 0 60000 65536"/>
                <a:gd name="T16" fmla="*/ 0 60000 65536"/>
                <a:gd name="T17" fmla="*/ 0 60000 65536"/>
                <a:gd name="T18" fmla="*/ 0 w 274"/>
                <a:gd name="T19" fmla="*/ 0 h 292"/>
                <a:gd name="T20" fmla="*/ 274 w 274"/>
                <a:gd name="T21" fmla="*/ 292 h 292"/>
              </a:gdLst>
              <a:ahLst/>
              <a:cxnLst>
                <a:cxn ang="T12">
                  <a:pos x="T0" y="T1"/>
                </a:cxn>
                <a:cxn ang="T13">
                  <a:pos x="T2" y="T3"/>
                </a:cxn>
                <a:cxn ang="T14">
                  <a:pos x="T4" y="T5"/>
                </a:cxn>
                <a:cxn ang="T15">
                  <a:pos x="T6" y="T7"/>
                </a:cxn>
                <a:cxn ang="T16">
                  <a:pos x="T8" y="T9"/>
                </a:cxn>
                <a:cxn ang="T17">
                  <a:pos x="T10" y="T11"/>
                </a:cxn>
              </a:cxnLst>
              <a:rect l="T18" t="T19" r="T20" b="T21"/>
              <a:pathLst>
                <a:path w="274" h="292">
                  <a:moveTo>
                    <a:pt x="0" y="22"/>
                  </a:moveTo>
                  <a:cubicBezTo>
                    <a:pt x="95" y="9"/>
                    <a:pt x="192" y="0"/>
                    <a:pt x="200" y="22"/>
                  </a:cubicBezTo>
                  <a:cubicBezTo>
                    <a:pt x="207" y="45"/>
                    <a:pt x="29" y="132"/>
                    <a:pt x="40" y="156"/>
                  </a:cubicBezTo>
                  <a:cubicBezTo>
                    <a:pt x="49" y="178"/>
                    <a:pt x="247" y="136"/>
                    <a:pt x="260" y="156"/>
                  </a:cubicBezTo>
                  <a:cubicBezTo>
                    <a:pt x="273" y="174"/>
                    <a:pt x="122" y="253"/>
                    <a:pt x="119" y="272"/>
                  </a:cubicBezTo>
                  <a:cubicBezTo>
                    <a:pt x="116" y="291"/>
                    <a:pt x="219" y="274"/>
                    <a:pt x="239" y="272"/>
                  </a:cubicBezTo>
                </a:path>
              </a:pathLst>
            </a:custGeom>
            <a:noFill/>
            <a:ln w="9360">
              <a:solidFill>
                <a:srgbClr val="000000"/>
              </a:solidFill>
              <a:round/>
              <a:headEnd/>
              <a:tailEnd/>
            </a:ln>
          </p:spPr>
          <p:txBody>
            <a:bodyPr/>
            <a:lstStyle/>
            <a:p>
              <a:endParaRPr lang="en-US"/>
            </a:p>
          </p:txBody>
        </p:sp>
        <p:grpSp>
          <p:nvGrpSpPr>
            <p:cNvPr id="59" name="Group 134"/>
            <p:cNvGrpSpPr>
              <a:grpSpLocks/>
            </p:cNvGrpSpPr>
            <p:nvPr/>
          </p:nvGrpSpPr>
          <p:grpSpPr bwMode="auto">
            <a:xfrm>
              <a:off x="4461" y="1033"/>
              <a:ext cx="275" cy="132"/>
              <a:chOff x="3873" y="1813"/>
              <a:chExt cx="271" cy="103"/>
            </a:xfrm>
          </p:grpSpPr>
          <p:sp>
            <p:nvSpPr>
              <p:cNvPr id="69" name="Line 135"/>
              <p:cNvSpPr>
                <a:spLocks noChangeShapeType="1"/>
              </p:cNvSpPr>
              <p:nvPr/>
            </p:nvSpPr>
            <p:spPr bwMode="auto">
              <a:xfrm flipV="1">
                <a:off x="4110" y="1812"/>
                <a:ext cx="35" cy="18"/>
              </a:xfrm>
              <a:prstGeom prst="line">
                <a:avLst/>
              </a:prstGeom>
              <a:noFill/>
              <a:ln w="9360">
                <a:solidFill>
                  <a:srgbClr val="FF00FF"/>
                </a:solidFill>
                <a:round/>
                <a:headEnd/>
                <a:tailEnd type="triangle" w="lg" len="lg"/>
              </a:ln>
            </p:spPr>
            <p:txBody>
              <a:bodyPr/>
              <a:lstStyle/>
              <a:p>
                <a:endParaRPr lang="en-US"/>
              </a:p>
            </p:txBody>
          </p:sp>
          <p:sp>
            <p:nvSpPr>
              <p:cNvPr id="70" name="Freeform 136"/>
              <p:cNvSpPr>
                <a:spLocks noChangeArrowheads="1"/>
              </p:cNvSpPr>
              <p:nvPr/>
            </p:nvSpPr>
            <p:spPr bwMode="auto">
              <a:xfrm>
                <a:off x="3873" y="1819"/>
                <a:ext cx="245" cy="101"/>
              </a:xfrm>
              <a:custGeom>
                <a:avLst/>
                <a:gdLst>
                  <a:gd name="T0" fmla="*/ 0 w 1081"/>
                  <a:gd name="T1" fmla="*/ 17 h 444"/>
                  <a:gd name="T2" fmla="*/ 7 w 1081"/>
                  <a:gd name="T3" fmla="*/ 17 h 444"/>
                  <a:gd name="T4" fmla="*/ 7 w 1081"/>
                  <a:gd name="T5" fmla="*/ 18 h 444"/>
                  <a:gd name="T6" fmla="*/ 10 w 1081"/>
                  <a:gd name="T7" fmla="*/ 22 h 444"/>
                  <a:gd name="T8" fmla="*/ 14 w 1081"/>
                  <a:gd name="T9" fmla="*/ 22 h 444"/>
                  <a:gd name="T10" fmla="*/ 17 w 1081"/>
                  <a:gd name="T11" fmla="*/ 19 h 444"/>
                  <a:gd name="T12" fmla="*/ 17 w 1081"/>
                  <a:gd name="T13" fmla="*/ 13 h 444"/>
                  <a:gd name="T14" fmla="*/ 13 w 1081"/>
                  <a:gd name="T15" fmla="*/ 9 h 444"/>
                  <a:gd name="T16" fmla="*/ 13 w 1081"/>
                  <a:gd name="T17" fmla="*/ 15 h 444"/>
                  <a:gd name="T18" fmla="*/ 17 w 1081"/>
                  <a:gd name="T19" fmla="*/ 18 h 444"/>
                  <a:gd name="T20" fmla="*/ 27 w 1081"/>
                  <a:gd name="T21" fmla="*/ 15 h 444"/>
                  <a:gd name="T22" fmla="*/ 24 w 1081"/>
                  <a:gd name="T23" fmla="*/ 6 h 444"/>
                  <a:gd name="T24" fmla="*/ 28 w 1081"/>
                  <a:gd name="T25" fmla="*/ 16 h 444"/>
                  <a:gd name="T26" fmla="*/ 37 w 1081"/>
                  <a:gd name="T27" fmla="*/ 10 h 444"/>
                  <a:gd name="T28" fmla="*/ 34 w 1081"/>
                  <a:gd name="T29" fmla="*/ 3 h 444"/>
                  <a:gd name="T30" fmla="*/ 39 w 1081"/>
                  <a:gd name="T31" fmla="*/ 14 h 444"/>
                  <a:gd name="T32" fmla="*/ 45 w 1081"/>
                  <a:gd name="T33" fmla="*/ 12 h 444"/>
                  <a:gd name="T34" fmla="*/ 44 w 1081"/>
                  <a:gd name="T35" fmla="*/ 1 h 444"/>
                  <a:gd name="T36" fmla="*/ 43 w 1081"/>
                  <a:gd name="T37" fmla="*/ 9 h 444"/>
                  <a:gd name="T38" fmla="*/ 46 w 1081"/>
                  <a:gd name="T39" fmla="*/ 12 h 444"/>
                  <a:gd name="T40" fmla="*/ 56 w 1081"/>
                  <a:gd name="T41" fmla="*/ 3 h 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1"/>
                  <a:gd name="T64" fmla="*/ 0 h 444"/>
                  <a:gd name="T65" fmla="*/ 1081 w 1081"/>
                  <a:gd name="T66" fmla="*/ 444 h 4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9360">
                <a:solidFill>
                  <a:srgbClr val="FF00FF"/>
                </a:solidFill>
                <a:round/>
                <a:headEnd/>
                <a:tailEnd/>
              </a:ln>
            </p:spPr>
            <p:txBody>
              <a:bodyPr/>
              <a:lstStyle/>
              <a:p>
                <a:endParaRPr lang="en-US"/>
              </a:p>
            </p:txBody>
          </p:sp>
        </p:grpSp>
        <p:grpSp>
          <p:nvGrpSpPr>
            <p:cNvPr id="60" name="Group 137"/>
            <p:cNvGrpSpPr>
              <a:grpSpLocks/>
            </p:cNvGrpSpPr>
            <p:nvPr/>
          </p:nvGrpSpPr>
          <p:grpSpPr bwMode="auto">
            <a:xfrm>
              <a:off x="4414" y="1347"/>
              <a:ext cx="77" cy="337"/>
              <a:chOff x="3826" y="2057"/>
              <a:chExt cx="76" cy="261"/>
            </a:xfrm>
          </p:grpSpPr>
          <p:sp>
            <p:nvSpPr>
              <p:cNvPr id="67" name="Line 138"/>
              <p:cNvSpPr>
                <a:spLocks noChangeShapeType="1"/>
              </p:cNvSpPr>
              <p:nvPr/>
            </p:nvSpPr>
            <p:spPr bwMode="auto">
              <a:xfrm>
                <a:off x="3892" y="2277"/>
                <a:ext cx="6" cy="41"/>
              </a:xfrm>
              <a:prstGeom prst="line">
                <a:avLst/>
              </a:prstGeom>
              <a:noFill/>
              <a:ln w="9360">
                <a:solidFill>
                  <a:srgbClr val="FF9900"/>
                </a:solidFill>
                <a:round/>
                <a:headEnd/>
                <a:tailEnd type="triangle" w="lg" len="lg"/>
              </a:ln>
            </p:spPr>
            <p:txBody>
              <a:bodyPr/>
              <a:lstStyle/>
              <a:p>
                <a:endParaRPr lang="en-US"/>
              </a:p>
            </p:txBody>
          </p:sp>
          <p:sp>
            <p:nvSpPr>
              <p:cNvPr id="68" name="Freeform 139"/>
              <p:cNvSpPr>
                <a:spLocks noChangeArrowheads="1"/>
              </p:cNvSpPr>
              <p:nvPr/>
            </p:nvSpPr>
            <p:spPr bwMode="auto">
              <a:xfrm>
                <a:off x="3826" y="2057"/>
                <a:ext cx="88" cy="221"/>
              </a:xfrm>
              <a:custGeom>
                <a:avLst/>
                <a:gdLst>
                  <a:gd name="T0" fmla="*/ 0 w 388"/>
                  <a:gd name="T1" fmla="*/ 1 h 975"/>
                  <a:gd name="T2" fmla="*/ 3 w 388"/>
                  <a:gd name="T3" fmla="*/ 5 h 975"/>
                  <a:gd name="T4" fmla="*/ 4 w 388"/>
                  <a:gd name="T5" fmla="*/ 4 h 975"/>
                  <a:gd name="T6" fmla="*/ 7 w 388"/>
                  <a:gd name="T7" fmla="*/ 0 h 975"/>
                  <a:gd name="T8" fmla="*/ 9 w 388"/>
                  <a:gd name="T9" fmla="*/ 2 h 975"/>
                  <a:gd name="T10" fmla="*/ 8 w 388"/>
                  <a:gd name="T11" fmla="*/ 7 h 975"/>
                  <a:gd name="T12" fmla="*/ 6 w 388"/>
                  <a:gd name="T13" fmla="*/ 15 h 975"/>
                  <a:gd name="T14" fmla="*/ 1 w 388"/>
                  <a:gd name="T15" fmla="*/ 18 h 975"/>
                  <a:gd name="T16" fmla="*/ 5 w 388"/>
                  <a:gd name="T17" fmla="*/ 10 h 975"/>
                  <a:gd name="T18" fmla="*/ 8 w 388"/>
                  <a:gd name="T19" fmla="*/ 9 h 975"/>
                  <a:gd name="T20" fmla="*/ 11 w 388"/>
                  <a:gd name="T21" fmla="*/ 19 h 975"/>
                  <a:gd name="T22" fmla="*/ 4 w 388"/>
                  <a:gd name="T23" fmla="*/ 28 h 975"/>
                  <a:gd name="T24" fmla="*/ 12 w 388"/>
                  <a:gd name="T25" fmla="*/ 17 h 975"/>
                  <a:gd name="T26" fmla="*/ 12 w 388"/>
                  <a:gd name="T27" fmla="*/ 30 h 975"/>
                  <a:gd name="T28" fmla="*/ 7 w 388"/>
                  <a:gd name="T29" fmla="*/ 38 h 975"/>
                  <a:gd name="T30" fmla="*/ 15 w 388"/>
                  <a:gd name="T31" fmla="*/ 26 h 975"/>
                  <a:gd name="T32" fmla="*/ 17 w 388"/>
                  <a:gd name="T33" fmla="*/ 32 h 975"/>
                  <a:gd name="T34" fmla="*/ 10 w 388"/>
                  <a:gd name="T35" fmla="*/ 46 h 975"/>
                  <a:gd name="T36" fmla="*/ 14 w 388"/>
                  <a:gd name="T37" fmla="*/ 35 h 975"/>
                  <a:gd name="T38" fmla="*/ 17 w 388"/>
                  <a:gd name="T39" fmla="*/ 34 h 975"/>
                  <a:gd name="T40" fmla="*/ 16 w 388"/>
                  <a:gd name="T41" fmla="*/ 50 h 9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975"/>
                  <a:gd name="T65" fmla="*/ 388 w 388"/>
                  <a:gd name="T66" fmla="*/ 975 h 9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975">
                    <a:moveTo>
                      <a:pt x="0" y="24"/>
                    </a:moveTo>
                    <a:cubicBezTo>
                      <a:pt x="50" y="71"/>
                      <a:pt x="31" y="116"/>
                      <a:pt x="59" y="96"/>
                    </a:cubicBezTo>
                    <a:cubicBezTo>
                      <a:pt x="78" y="83"/>
                      <a:pt x="52" y="86"/>
                      <a:pt x="70" y="81"/>
                    </a:cubicBezTo>
                    <a:cubicBezTo>
                      <a:pt x="80" y="77"/>
                      <a:pt x="144" y="0"/>
                      <a:pt x="144" y="0"/>
                    </a:cubicBezTo>
                    <a:cubicBezTo>
                      <a:pt x="156" y="13"/>
                      <a:pt x="183" y="11"/>
                      <a:pt x="177" y="45"/>
                    </a:cubicBezTo>
                    <a:cubicBezTo>
                      <a:pt x="173" y="80"/>
                      <a:pt x="165" y="145"/>
                      <a:pt x="165" y="145"/>
                    </a:cubicBezTo>
                    <a:cubicBezTo>
                      <a:pt x="146" y="195"/>
                      <a:pt x="132" y="253"/>
                      <a:pt x="109" y="300"/>
                    </a:cubicBezTo>
                    <a:cubicBezTo>
                      <a:pt x="85" y="349"/>
                      <a:pt x="18" y="357"/>
                      <a:pt x="18" y="357"/>
                    </a:cubicBezTo>
                    <a:cubicBezTo>
                      <a:pt x="47" y="281"/>
                      <a:pt x="56" y="222"/>
                      <a:pt x="101" y="194"/>
                    </a:cubicBezTo>
                    <a:cubicBezTo>
                      <a:pt x="119" y="182"/>
                      <a:pt x="156" y="175"/>
                      <a:pt x="156" y="175"/>
                    </a:cubicBezTo>
                    <a:cubicBezTo>
                      <a:pt x="224" y="216"/>
                      <a:pt x="229" y="211"/>
                      <a:pt x="209" y="363"/>
                    </a:cubicBezTo>
                    <a:cubicBezTo>
                      <a:pt x="167" y="481"/>
                      <a:pt x="149" y="522"/>
                      <a:pt x="81" y="549"/>
                    </a:cubicBezTo>
                    <a:cubicBezTo>
                      <a:pt x="81" y="408"/>
                      <a:pt x="168" y="349"/>
                      <a:pt x="226" y="336"/>
                    </a:cubicBezTo>
                    <a:cubicBezTo>
                      <a:pt x="292" y="376"/>
                      <a:pt x="266" y="432"/>
                      <a:pt x="240" y="579"/>
                    </a:cubicBezTo>
                    <a:cubicBezTo>
                      <a:pt x="201" y="678"/>
                      <a:pt x="193" y="714"/>
                      <a:pt x="136" y="736"/>
                    </a:cubicBezTo>
                    <a:cubicBezTo>
                      <a:pt x="136" y="576"/>
                      <a:pt x="240" y="554"/>
                      <a:pt x="301" y="512"/>
                    </a:cubicBezTo>
                    <a:cubicBezTo>
                      <a:pt x="329" y="542"/>
                      <a:pt x="342" y="549"/>
                      <a:pt x="331" y="623"/>
                    </a:cubicBezTo>
                    <a:cubicBezTo>
                      <a:pt x="275" y="785"/>
                      <a:pt x="273" y="863"/>
                      <a:pt x="193" y="888"/>
                    </a:cubicBezTo>
                    <a:cubicBezTo>
                      <a:pt x="193" y="831"/>
                      <a:pt x="232" y="705"/>
                      <a:pt x="274" y="674"/>
                    </a:cubicBezTo>
                    <a:cubicBezTo>
                      <a:pt x="294" y="662"/>
                      <a:pt x="329" y="655"/>
                      <a:pt x="329" y="655"/>
                    </a:cubicBezTo>
                    <a:cubicBezTo>
                      <a:pt x="387" y="734"/>
                      <a:pt x="198" y="939"/>
                      <a:pt x="313" y="974"/>
                    </a:cubicBezTo>
                  </a:path>
                </a:pathLst>
              </a:custGeom>
              <a:noFill/>
              <a:ln w="9360">
                <a:solidFill>
                  <a:srgbClr val="FF9900"/>
                </a:solidFill>
                <a:round/>
                <a:headEnd/>
                <a:tailEnd/>
              </a:ln>
            </p:spPr>
            <p:txBody>
              <a:bodyPr/>
              <a:lstStyle/>
              <a:p>
                <a:endParaRPr lang="en-US"/>
              </a:p>
            </p:txBody>
          </p:sp>
        </p:grpSp>
        <p:grpSp>
          <p:nvGrpSpPr>
            <p:cNvPr id="61" name="Group 140"/>
            <p:cNvGrpSpPr>
              <a:grpSpLocks/>
            </p:cNvGrpSpPr>
            <p:nvPr/>
          </p:nvGrpSpPr>
          <p:grpSpPr bwMode="auto">
            <a:xfrm>
              <a:off x="4137" y="1320"/>
              <a:ext cx="296" cy="140"/>
              <a:chOff x="3552" y="2036"/>
              <a:chExt cx="293" cy="108"/>
            </a:xfrm>
          </p:grpSpPr>
          <p:sp>
            <p:nvSpPr>
              <p:cNvPr id="65" name="Line 141"/>
              <p:cNvSpPr>
                <a:spLocks noChangeShapeType="1"/>
              </p:cNvSpPr>
              <p:nvPr/>
            </p:nvSpPr>
            <p:spPr bwMode="auto">
              <a:xfrm flipH="1">
                <a:off x="3551" y="2126"/>
                <a:ext cx="46" cy="7"/>
              </a:xfrm>
              <a:prstGeom prst="line">
                <a:avLst/>
              </a:prstGeom>
              <a:noFill/>
              <a:ln w="9360">
                <a:solidFill>
                  <a:srgbClr val="3366FF"/>
                </a:solidFill>
                <a:round/>
                <a:headEnd/>
                <a:tailEnd type="triangle" w="lg" len="lg"/>
              </a:ln>
            </p:spPr>
            <p:txBody>
              <a:bodyPr/>
              <a:lstStyle/>
              <a:p>
                <a:endParaRPr lang="en-US"/>
              </a:p>
            </p:txBody>
          </p:sp>
          <p:sp>
            <p:nvSpPr>
              <p:cNvPr id="66" name="Freeform 142"/>
              <p:cNvSpPr>
                <a:spLocks noChangeArrowheads="1"/>
              </p:cNvSpPr>
              <p:nvPr/>
            </p:nvSpPr>
            <p:spPr bwMode="auto">
              <a:xfrm>
                <a:off x="3591" y="2036"/>
                <a:ext cx="256" cy="125"/>
              </a:xfrm>
              <a:custGeom>
                <a:avLst/>
                <a:gdLst>
                  <a:gd name="T0" fmla="*/ 58 w 1127"/>
                  <a:gd name="T1" fmla="*/ 0 h 550"/>
                  <a:gd name="T2" fmla="*/ 52 w 1127"/>
                  <a:gd name="T3" fmla="*/ 5 h 550"/>
                  <a:gd name="T4" fmla="*/ 53 w 1127"/>
                  <a:gd name="T5" fmla="*/ 5 h 550"/>
                  <a:gd name="T6" fmla="*/ 55 w 1127"/>
                  <a:gd name="T7" fmla="*/ 11 h 550"/>
                  <a:gd name="T8" fmla="*/ 51 w 1127"/>
                  <a:gd name="T9" fmla="*/ 14 h 550"/>
                  <a:gd name="T10" fmla="*/ 47 w 1127"/>
                  <a:gd name="T11" fmla="*/ 12 h 550"/>
                  <a:gd name="T12" fmla="*/ 41 w 1127"/>
                  <a:gd name="T13" fmla="*/ 8 h 550"/>
                  <a:gd name="T14" fmla="*/ 41 w 1127"/>
                  <a:gd name="T15" fmla="*/ 1 h 550"/>
                  <a:gd name="T16" fmla="*/ 46 w 1127"/>
                  <a:gd name="T17" fmla="*/ 8 h 550"/>
                  <a:gd name="T18" fmla="*/ 45 w 1127"/>
                  <a:gd name="T19" fmla="*/ 12 h 550"/>
                  <a:gd name="T20" fmla="*/ 34 w 1127"/>
                  <a:gd name="T21" fmla="*/ 15 h 550"/>
                  <a:gd name="T22" fmla="*/ 29 w 1127"/>
                  <a:gd name="T23" fmla="*/ 5 h 550"/>
                  <a:gd name="T24" fmla="*/ 35 w 1127"/>
                  <a:gd name="T25" fmla="*/ 17 h 550"/>
                  <a:gd name="T26" fmla="*/ 22 w 1127"/>
                  <a:gd name="T27" fmla="*/ 17 h 550"/>
                  <a:gd name="T28" fmla="*/ 18 w 1127"/>
                  <a:gd name="T29" fmla="*/ 9 h 550"/>
                  <a:gd name="T30" fmla="*/ 24 w 1127"/>
                  <a:gd name="T31" fmla="*/ 22 h 550"/>
                  <a:gd name="T32" fmla="*/ 17 w 1127"/>
                  <a:gd name="T33" fmla="*/ 24 h 550"/>
                  <a:gd name="T34" fmla="*/ 8 w 1127"/>
                  <a:gd name="T35" fmla="*/ 13 h 550"/>
                  <a:gd name="T36" fmla="*/ 16 w 1127"/>
                  <a:gd name="T37" fmla="*/ 20 h 550"/>
                  <a:gd name="T38" fmla="*/ 15 w 1127"/>
                  <a:gd name="T39" fmla="*/ 24 h 550"/>
                  <a:gd name="T40" fmla="*/ 0 w 1127"/>
                  <a:gd name="T41" fmla="*/ 22 h 5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7"/>
                  <a:gd name="T64" fmla="*/ 0 h 550"/>
                  <a:gd name="T65" fmla="*/ 1127 w 1127"/>
                  <a:gd name="T66" fmla="*/ 550 h 5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7" h="550">
                    <a:moveTo>
                      <a:pt x="1126" y="0"/>
                    </a:moveTo>
                    <a:cubicBezTo>
                      <a:pt x="1049" y="73"/>
                      <a:pt x="1017" y="43"/>
                      <a:pt x="1019" y="86"/>
                    </a:cubicBezTo>
                    <a:cubicBezTo>
                      <a:pt x="1018" y="113"/>
                      <a:pt x="1032" y="75"/>
                      <a:pt x="1025" y="103"/>
                    </a:cubicBezTo>
                    <a:cubicBezTo>
                      <a:pt x="1023" y="116"/>
                      <a:pt x="1058" y="216"/>
                      <a:pt x="1058" y="216"/>
                    </a:cubicBezTo>
                    <a:cubicBezTo>
                      <a:pt x="1036" y="233"/>
                      <a:pt x="1021" y="274"/>
                      <a:pt x="991" y="265"/>
                    </a:cubicBezTo>
                    <a:cubicBezTo>
                      <a:pt x="963" y="256"/>
                      <a:pt x="903" y="241"/>
                      <a:pt x="903" y="241"/>
                    </a:cubicBezTo>
                    <a:cubicBezTo>
                      <a:pt x="866" y="211"/>
                      <a:pt x="819" y="188"/>
                      <a:pt x="787" y="153"/>
                    </a:cubicBezTo>
                    <a:cubicBezTo>
                      <a:pt x="754" y="114"/>
                      <a:pt x="788" y="16"/>
                      <a:pt x="788" y="16"/>
                    </a:cubicBezTo>
                    <a:cubicBezTo>
                      <a:pt x="844" y="61"/>
                      <a:pt x="897" y="76"/>
                      <a:pt x="896" y="145"/>
                    </a:cubicBezTo>
                    <a:cubicBezTo>
                      <a:pt x="896" y="173"/>
                      <a:pt x="880" y="226"/>
                      <a:pt x="880" y="226"/>
                    </a:cubicBezTo>
                    <a:cubicBezTo>
                      <a:pt x="795" y="328"/>
                      <a:pt x="797" y="335"/>
                      <a:pt x="661" y="301"/>
                    </a:cubicBezTo>
                    <a:cubicBezTo>
                      <a:pt x="576" y="229"/>
                      <a:pt x="547" y="202"/>
                      <a:pt x="563" y="102"/>
                    </a:cubicBezTo>
                    <a:cubicBezTo>
                      <a:pt x="699" y="106"/>
                      <a:pt x="701" y="237"/>
                      <a:pt x="677" y="326"/>
                    </a:cubicBezTo>
                    <a:cubicBezTo>
                      <a:pt x="595" y="423"/>
                      <a:pt x="558" y="383"/>
                      <a:pt x="432" y="338"/>
                    </a:cubicBezTo>
                    <a:cubicBezTo>
                      <a:pt x="360" y="277"/>
                      <a:pt x="330" y="262"/>
                      <a:pt x="345" y="176"/>
                    </a:cubicBezTo>
                    <a:cubicBezTo>
                      <a:pt x="503" y="182"/>
                      <a:pt x="457" y="337"/>
                      <a:pt x="458" y="432"/>
                    </a:cubicBezTo>
                    <a:cubicBezTo>
                      <a:pt x="411" y="472"/>
                      <a:pt x="396" y="490"/>
                      <a:pt x="330" y="470"/>
                    </a:cubicBezTo>
                    <a:cubicBezTo>
                      <a:pt x="208" y="382"/>
                      <a:pt x="133" y="376"/>
                      <a:pt x="159" y="255"/>
                    </a:cubicBezTo>
                    <a:cubicBezTo>
                      <a:pt x="214" y="258"/>
                      <a:pt x="314" y="321"/>
                      <a:pt x="316" y="386"/>
                    </a:cubicBezTo>
                    <a:cubicBezTo>
                      <a:pt x="315" y="415"/>
                      <a:pt x="300" y="467"/>
                      <a:pt x="300" y="467"/>
                    </a:cubicBezTo>
                    <a:cubicBezTo>
                      <a:pt x="188" y="549"/>
                      <a:pt x="105" y="262"/>
                      <a:pt x="0" y="431"/>
                    </a:cubicBezTo>
                  </a:path>
                </a:pathLst>
              </a:custGeom>
              <a:noFill/>
              <a:ln w="9360">
                <a:solidFill>
                  <a:srgbClr val="3366FF"/>
                </a:solidFill>
                <a:round/>
                <a:headEnd/>
                <a:tailEnd/>
              </a:ln>
            </p:spPr>
            <p:txBody>
              <a:bodyPr/>
              <a:lstStyle/>
              <a:p>
                <a:endParaRPr lang="en-US"/>
              </a:p>
            </p:txBody>
          </p:sp>
        </p:grpSp>
        <p:grpSp>
          <p:nvGrpSpPr>
            <p:cNvPr id="62" name="Group 143"/>
            <p:cNvGrpSpPr>
              <a:grpSpLocks/>
            </p:cNvGrpSpPr>
            <p:nvPr/>
          </p:nvGrpSpPr>
          <p:grpSpPr bwMode="auto">
            <a:xfrm>
              <a:off x="4371" y="767"/>
              <a:ext cx="67" cy="364"/>
              <a:chOff x="3783" y="1607"/>
              <a:chExt cx="67" cy="282"/>
            </a:xfrm>
          </p:grpSpPr>
          <p:sp>
            <p:nvSpPr>
              <p:cNvPr id="63" name="Line 144"/>
              <p:cNvSpPr>
                <a:spLocks noChangeShapeType="1"/>
              </p:cNvSpPr>
              <p:nvPr/>
            </p:nvSpPr>
            <p:spPr bwMode="auto">
              <a:xfrm flipV="1">
                <a:off x="3816" y="1606"/>
                <a:ext cx="3" cy="41"/>
              </a:xfrm>
              <a:prstGeom prst="line">
                <a:avLst/>
              </a:prstGeom>
              <a:noFill/>
              <a:ln w="9360">
                <a:solidFill>
                  <a:srgbClr val="00FF00"/>
                </a:solidFill>
                <a:round/>
                <a:headEnd/>
                <a:tailEnd type="triangle" w="lg" len="lg"/>
              </a:ln>
            </p:spPr>
            <p:txBody>
              <a:bodyPr/>
              <a:lstStyle/>
              <a:p>
                <a:endParaRPr lang="en-US"/>
              </a:p>
            </p:txBody>
          </p:sp>
          <p:sp>
            <p:nvSpPr>
              <p:cNvPr id="64" name="Freeform 145"/>
              <p:cNvSpPr>
                <a:spLocks noChangeArrowheads="1"/>
              </p:cNvSpPr>
              <p:nvPr/>
            </p:nvSpPr>
            <p:spPr bwMode="auto">
              <a:xfrm>
                <a:off x="3779" y="1639"/>
                <a:ext cx="72" cy="251"/>
              </a:xfrm>
              <a:custGeom>
                <a:avLst/>
                <a:gdLst>
                  <a:gd name="T0" fmla="*/ 13 w 317"/>
                  <a:gd name="T1" fmla="*/ 57 h 1106"/>
                  <a:gd name="T2" fmla="*/ 11 w 317"/>
                  <a:gd name="T3" fmla="*/ 50 h 1106"/>
                  <a:gd name="T4" fmla="*/ 10 w 317"/>
                  <a:gd name="T5" fmla="*/ 50 h 1106"/>
                  <a:gd name="T6" fmla="*/ 5 w 317"/>
                  <a:gd name="T7" fmla="*/ 49 h 1106"/>
                  <a:gd name="T8" fmla="*/ 4 w 317"/>
                  <a:gd name="T9" fmla="*/ 45 h 1106"/>
                  <a:gd name="T10" fmla="*/ 5 w 317"/>
                  <a:gd name="T11" fmla="*/ 42 h 1106"/>
                  <a:gd name="T12" fmla="*/ 11 w 317"/>
                  <a:gd name="T13" fmla="*/ 39 h 1106"/>
                  <a:gd name="T14" fmla="*/ 16 w 317"/>
                  <a:gd name="T15" fmla="*/ 42 h 1106"/>
                  <a:gd name="T16" fmla="*/ 10 w 317"/>
                  <a:gd name="T17" fmla="*/ 44 h 1106"/>
                  <a:gd name="T18" fmla="*/ 6 w 317"/>
                  <a:gd name="T19" fmla="*/ 42 h 1106"/>
                  <a:gd name="T20" fmla="*/ 6 w 317"/>
                  <a:gd name="T21" fmla="*/ 31 h 1106"/>
                  <a:gd name="T22" fmla="*/ 15 w 317"/>
                  <a:gd name="T23" fmla="*/ 31 h 1106"/>
                  <a:gd name="T24" fmla="*/ 4 w 317"/>
                  <a:gd name="T25" fmla="*/ 31 h 1106"/>
                  <a:gd name="T26" fmla="*/ 6 w 317"/>
                  <a:gd name="T27" fmla="*/ 20 h 1106"/>
                  <a:gd name="T28" fmla="*/ 14 w 317"/>
                  <a:gd name="T29" fmla="*/ 20 h 1106"/>
                  <a:gd name="T30" fmla="*/ 2 w 317"/>
                  <a:gd name="T31" fmla="*/ 19 h 1106"/>
                  <a:gd name="T32" fmla="*/ 2 w 317"/>
                  <a:gd name="T33" fmla="*/ 13 h 1106"/>
                  <a:gd name="T34" fmla="*/ 13 w 317"/>
                  <a:gd name="T35" fmla="*/ 11 h 1106"/>
                  <a:gd name="T36" fmla="*/ 6 w 317"/>
                  <a:gd name="T37" fmla="*/ 14 h 1106"/>
                  <a:gd name="T38" fmla="*/ 2 w 317"/>
                  <a:gd name="T39" fmla="*/ 12 h 1106"/>
                  <a:gd name="T40" fmla="*/ 7 w 317"/>
                  <a:gd name="T41" fmla="*/ 0 h 1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7"/>
                  <a:gd name="T64" fmla="*/ 0 h 1106"/>
                  <a:gd name="T65" fmla="*/ 317 w 317"/>
                  <a:gd name="T66" fmla="*/ 1106 h 1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7" h="1106">
                    <a:moveTo>
                      <a:pt x="261" y="1105"/>
                    </a:moveTo>
                    <a:cubicBezTo>
                      <a:pt x="217" y="1010"/>
                      <a:pt x="246" y="997"/>
                      <a:pt x="213" y="979"/>
                    </a:cubicBezTo>
                    <a:cubicBezTo>
                      <a:pt x="189" y="967"/>
                      <a:pt x="218" y="995"/>
                      <a:pt x="197" y="978"/>
                    </a:cubicBezTo>
                    <a:cubicBezTo>
                      <a:pt x="185" y="970"/>
                      <a:pt x="97" y="956"/>
                      <a:pt x="97" y="956"/>
                    </a:cubicBezTo>
                    <a:cubicBezTo>
                      <a:pt x="87" y="930"/>
                      <a:pt x="57" y="901"/>
                      <a:pt x="71" y="881"/>
                    </a:cubicBezTo>
                    <a:cubicBezTo>
                      <a:pt x="84" y="861"/>
                      <a:pt x="107" y="819"/>
                      <a:pt x="107" y="819"/>
                    </a:cubicBezTo>
                    <a:cubicBezTo>
                      <a:pt x="141" y="801"/>
                      <a:pt x="168" y="773"/>
                      <a:pt x="205" y="763"/>
                    </a:cubicBezTo>
                    <a:cubicBezTo>
                      <a:pt x="241" y="752"/>
                      <a:pt x="316" y="822"/>
                      <a:pt x="316" y="822"/>
                    </a:cubicBezTo>
                    <a:cubicBezTo>
                      <a:pt x="267" y="850"/>
                      <a:pt x="244" y="885"/>
                      <a:pt x="189" y="855"/>
                    </a:cubicBezTo>
                    <a:cubicBezTo>
                      <a:pt x="165" y="844"/>
                      <a:pt x="125" y="806"/>
                      <a:pt x="125" y="806"/>
                    </a:cubicBezTo>
                    <a:cubicBezTo>
                      <a:pt x="59" y="694"/>
                      <a:pt x="53" y="693"/>
                      <a:pt x="108" y="597"/>
                    </a:cubicBezTo>
                    <a:cubicBezTo>
                      <a:pt x="183" y="556"/>
                      <a:pt x="213" y="545"/>
                      <a:pt x="291" y="601"/>
                    </a:cubicBezTo>
                    <a:cubicBezTo>
                      <a:pt x="260" y="712"/>
                      <a:pt x="152" y="657"/>
                      <a:pt x="83" y="598"/>
                    </a:cubicBezTo>
                    <a:cubicBezTo>
                      <a:pt x="20" y="489"/>
                      <a:pt x="62" y="476"/>
                      <a:pt x="124" y="391"/>
                    </a:cubicBezTo>
                    <a:cubicBezTo>
                      <a:pt x="188" y="360"/>
                      <a:pt x="208" y="343"/>
                      <a:pt x="274" y="390"/>
                    </a:cubicBezTo>
                    <a:cubicBezTo>
                      <a:pt x="239" y="519"/>
                      <a:pt x="118" y="412"/>
                      <a:pt x="41" y="373"/>
                    </a:cubicBezTo>
                    <a:cubicBezTo>
                      <a:pt x="18" y="318"/>
                      <a:pt x="5" y="297"/>
                      <a:pt x="35" y="252"/>
                    </a:cubicBezTo>
                    <a:cubicBezTo>
                      <a:pt x="134" y="190"/>
                      <a:pt x="154" y="133"/>
                      <a:pt x="247" y="205"/>
                    </a:cubicBezTo>
                    <a:cubicBezTo>
                      <a:pt x="234" y="249"/>
                      <a:pt x="161" y="304"/>
                      <a:pt x="108" y="277"/>
                    </a:cubicBezTo>
                    <a:cubicBezTo>
                      <a:pt x="85" y="265"/>
                      <a:pt x="44" y="229"/>
                      <a:pt x="44" y="229"/>
                    </a:cubicBezTo>
                    <a:cubicBezTo>
                      <a:pt x="0" y="102"/>
                      <a:pt x="251" y="158"/>
                      <a:pt x="136" y="0"/>
                    </a:cubicBezTo>
                  </a:path>
                </a:pathLst>
              </a:custGeom>
              <a:noFill/>
              <a:ln w="9360">
                <a:solidFill>
                  <a:srgbClr val="00FF00"/>
                </a:solidFill>
                <a:round/>
                <a:headEnd/>
                <a:tailEnd/>
              </a:ln>
            </p:spPr>
            <p:txBody>
              <a:bodyPr/>
              <a:lstStyle/>
              <a:p>
                <a:endParaRPr lang="en-US"/>
              </a:p>
            </p:txBody>
          </p:sp>
        </p:grpSp>
      </p:grpSp>
      <p:grpSp>
        <p:nvGrpSpPr>
          <p:cNvPr id="108" name="Group 107"/>
          <p:cNvGrpSpPr/>
          <p:nvPr/>
        </p:nvGrpSpPr>
        <p:grpSpPr>
          <a:xfrm>
            <a:off x="7253327" y="1101437"/>
            <a:ext cx="1656000" cy="1847821"/>
            <a:chOff x="7253327" y="1101437"/>
            <a:chExt cx="1656000" cy="1847821"/>
          </a:xfrm>
        </p:grpSpPr>
        <p:grpSp>
          <p:nvGrpSpPr>
            <p:cNvPr id="106" name="Group 105"/>
            <p:cNvGrpSpPr/>
            <p:nvPr/>
          </p:nvGrpSpPr>
          <p:grpSpPr>
            <a:xfrm rot="1185217">
              <a:off x="7253327" y="1149258"/>
              <a:ext cx="1656000" cy="1800000"/>
              <a:chOff x="3148445" y="2857500"/>
              <a:chExt cx="1184564" cy="1776845"/>
            </a:xfrm>
          </p:grpSpPr>
          <p:sp>
            <p:nvSpPr>
              <p:cNvPr id="101" name="Oval 100"/>
              <p:cNvSpPr/>
              <p:nvPr/>
            </p:nvSpPr>
            <p:spPr bwMode="auto">
              <a:xfrm>
                <a:off x="3148445" y="2857500"/>
                <a:ext cx="1184564" cy="467591"/>
              </a:xfrm>
              <a:prstGeom prst="ellipse">
                <a:avLst/>
              </a:prstGeom>
              <a:solidFill>
                <a:srgbClr val="FFFF99">
                  <a:alpha val="34000"/>
                </a:srgbClr>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cxnSp>
            <p:nvCxnSpPr>
              <p:cNvPr id="103" name="Straight Connector 102"/>
              <p:cNvCxnSpPr>
                <a:stCxn id="101" idx="2"/>
              </p:cNvCxnSpPr>
              <p:nvPr/>
            </p:nvCxnSpPr>
            <p:spPr bwMode="auto">
              <a:xfrm>
                <a:off x="3148445" y="3091296"/>
                <a:ext cx="540328" cy="1532659"/>
              </a:xfrm>
              <a:prstGeom prst="line">
                <a:avLst/>
              </a:prstGeom>
              <a:solidFill>
                <a:srgbClr val="FFFF99"/>
              </a:solidFill>
              <a:ln w="28575" cap="flat" cmpd="sng" algn="ctr">
                <a:solidFill>
                  <a:schemeClr val="tx1"/>
                </a:solidFill>
                <a:prstDash val="solid"/>
                <a:round/>
                <a:headEnd type="none" w="med" len="med"/>
                <a:tailEnd type="none" w="med" len="med"/>
              </a:ln>
              <a:effectLst/>
            </p:spPr>
          </p:cxnSp>
          <p:cxnSp>
            <p:nvCxnSpPr>
              <p:cNvPr id="105" name="Straight Connector 104"/>
              <p:cNvCxnSpPr>
                <a:stCxn id="101" idx="6"/>
              </p:cNvCxnSpPr>
              <p:nvPr/>
            </p:nvCxnSpPr>
            <p:spPr bwMode="auto">
              <a:xfrm flipH="1">
                <a:off x="3678382" y="3091296"/>
                <a:ext cx="654627" cy="1543049"/>
              </a:xfrm>
              <a:prstGeom prst="line">
                <a:avLst/>
              </a:prstGeom>
              <a:solidFill>
                <a:srgbClr val="FFFF99"/>
              </a:solidFill>
              <a:ln w="28575" cap="flat" cmpd="sng" algn="ctr">
                <a:solidFill>
                  <a:schemeClr val="tx1"/>
                </a:solidFill>
                <a:prstDash val="solid"/>
                <a:round/>
                <a:headEnd type="none" w="med" len="med"/>
                <a:tailEnd type="none" w="med" len="med"/>
              </a:ln>
              <a:effectLst/>
            </p:spPr>
          </p:cxnSp>
        </p:grpSp>
        <p:sp>
          <p:nvSpPr>
            <p:cNvPr id="107" name="TextBox 106"/>
            <p:cNvSpPr txBox="1"/>
            <p:nvPr/>
          </p:nvSpPr>
          <p:spPr>
            <a:xfrm>
              <a:off x="7795187" y="1101437"/>
              <a:ext cx="492444" cy="341632"/>
            </a:xfrm>
            <a:prstGeom prst="rect">
              <a:avLst/>
            </a:prstGeom>
            <a:noFill/>
          </p:spPr>
          <p:txBody>
            <a:bodyPr wrap="none" rtlCol="0">
              <a:spAutoFit/>
            </a:bodyPr>
            <a:lstStyle/>
            <a:p>
              <a:r>
                <a:rPr lang="en-US" dirty="0" smtClean="0"/>
                <a:t>Jet</a:t>
              </a:r>
              <a:endParaRPr lang="en-US" dirty="0"/>
            </a:p>
          </p:txBody>
        </p:sp>
      </p:grpSp>
      <p:grpSp>
        <p:nvGrpSpPr>
          <p:cNvPr id="109" name="Group 108"/>
          <p:cNvGrpSpPr/>
          <p:nvPr/>
        </p:nvGrpSpPr>
        <p:grpSpPr>
          <a:xfrm>
            <a:off x="0" y="5805889"/>
            <a:ext cx="4077773" cy="958592"/>
            <a:chOff x="0" y="1035451"/>
            <a:chExt cx="4077773" cy="958592"/>
          </a:xfrm>
        </p:grpSpPr>
        <p:sp>
          <p:nvSpPr>
            <p:cNvPr id="110" name="Text Box 75"/>
            <p:cNvSpPr txBox="1">
              <a:spLocks noChangeArrowheads="1"/>
            </p:cNvSpPr>
            <p:nvPr/>
          </p:nvSpPr>
          <p:spPr bwMode="auto">
            <a:xfrm>
              <a:off x="0" y="1168543"/>
              <a:ext cx="1308100" cy="825500"/>
            </a:xfrm>
            <a:prstGeom prst="rect">
              <a:avLst/>
            </a:prstGeom>
            <a:noFill/>
            <a:ln w="9525">
              <a:noFill/>
              <a:miter lim="800000"/>
              <a:headEnd/>
              <a:tailEnd/>
            </a:ln>
            <a:effectLst/>
          </p:spPr>
          <p:txBody>
            <a:bodyPr wrap="none">
              <a:spAutoFit/>
            </a:bodyPr>
            <a:lstStyle/>
            <a:p>
              <a:pPr algn="l">
                <a:lnSpc>
                  <a:spcPct val="100000"/>
                </a:lnSpc>
                <a:spcBef>
                  <a:spcPct val="0"/>
                </a:spcBef>
                <a:buClrTx/>
                <a:buFontTx/>
                <a:buNone/>
              </a:pPr>
              <a:r>
                <a:rPr lang="en-US" b="1" dirty="0">
                  <a:solidFill>
                    <a:schemeClr val="tx1"/>
                  </a:solidFill>
                  <a:latin typeface="Times New Roman" pitchFamily="18" charset="0"/>
                </a:rPr>
                <a:t>beams of </a:t>
              </a:r>
            </a:p>
            <a:p>
              <a:pPr algn="l">
                <a:lnSpc>
                  <a:spcPct val="100000"/>
                </a:lnSpc>
                <a:spcBef>
                  <a:spcPct val="0"/>
                </a:spcBef>
                <a:buClrTx/>
                <a:buFontTx/>
                <a:buNone/>
              </a:pPr>
              <a:r>
                <a:rPr lang="en-US" b="1" dirty="0">
                  <a:solidFill>
                    <a:schemeClr val="tx1"/>
                  </a:solidFill>
                  <a:latin typeface="Times New Roman" pitchFamily="18" charset="0"/>
                </a:rPr>
                <a:t>hard probes:</a:t>
              </a:r>
            </a:p>
            <a:p>
              <a:pPr algn="l">
                <a:lnSpc>
                  <a:spcPct val="100000"/>
                </a:lnSpc>
                <a:spcBef>
                  <a:spcPct val="0"/>
                </a:spcBef>
                <a:buClrTx/>
                <a:buFontTx/>
                <a:buNone/>
              </a:pPr>
              <a:r>
                <a:rPr lang="en-US" b="1" dirty="0">
                  <a:solidFill>
                    <a:schemeClr val="tx1"/>
                  </a:solidFill>
                  <a:latin typeface="Times New Roman" pitchFamily="18" charset="0"/>
                </a:rPr>
                <a:t>jets, J/</a:t>
              </a:r>
              <a:r>
                <a:rPr lang="en-US" b="1" dirty="0">
                  <a:solidFill>
                    <a:schemeClr val="tx1"/>
                  </a:solidFill>
                  <a:latin typeface="Symbol" pitchFamily="18" charset="2"/>
                </a:rPr>
                <a:t>y</a:t>
              </a:r>
              <a:r>
                <a:rPr lang="en-US" b="1" dirty="0">
                  <a:solidFill>
                    <a:schemeClr val="tx1"/>
                  </a:solidFill>
                  <a:latin typeface="Times New Roman" pitchFamily="18" charset="0"/>
                </a:rPr>
                <a:t>  ….</a:t>
              </a:r>
            </a:p>
          </p:txBody>
        </p:sp>
        <p:grpSp>
          <p:nvGrpSpPr>
            <p:cNvPr id="111" name="Group 63"/>
            <p:cNvGrpSpPr/>
            <p:nvPr/>
          </p:nvGrpSpPr>
          <p:grpSpPr>
            <a:xfrm>
              <a:off x="1459985" y="1035451"/>
              <a:ext cx="2617788" cy="863600"/>
              <a:chOff x="1212850" y="1727429"/>
              <a:chExt cx="2617788" cy="863600"/>
            </a:xfrm>
          </p:grpSpPr>
          <p:grpSp>
            <p:nvGrpSpPr>
              <p:cNvPr id="112" name="Group 79"/>
              <p:cNvGrpSpPr>
                <a:grpSpLocks/>
              </p:cNvGrpSpPr>
              <p:nvPr/>
            </p:nvGrpSpPr>
            <p:grpSpPr bwMode="auto">
              <a:xfrm>
                <a:off x="1212850" y="1727429"/>
                <a:ext cx="1803400" cy="863600"/>
                <a:chOff x="1056" y="4256"/>
                <a:chExt cx="1136" cy="544"/>
              </a:xfrm>
            </p:grpSpPr>
            <p:sp>
              <p:nvSpPr>
                <p:cNvPr id="114" name="Rectangle 80"/>
                <p:cNvSpPr>
                  <a:spLocks noChangeArrowheads="1"/>
                </p:cNvSpPr>
                <p:nvPr/>
              </p:nvSpPr>
              <p:spPr bwMode="auto">
                <a:xfrm>
                  <a:off x="1056" y="4552"/>
                  <a:ext cx="552" cy="48"/>
                </a:xfrm>
                <a:prstGeom prst="rect">
                  <a:avLst/>
                </a:prstGeom>
                <a:solidFill>
                  <a:schemeClr val="accent2"/>
                </a:solidFill>
                <a:ln w="12700">
                  <a:solidFill>
                    <a:schemeClr val="tx1"/>
                  </a:solidFill>
                  <a:miter lim="800000"/>
                  <a:headEnd/>
                  <a:tailEnd/>
                </a:ln>
                <a:effectLst/>
              </p:spPr>
              <p:txBody>
                <a:bodyPr wrap="none" anchor="ctr"/>
                <a:lstStyle/>
                <a:p>
                  <a:endParaRPr lang="en-US"/>
                </a:p>
              </p:txBody>
            </p:sp>
            <p:sp>
              <p:nvSpPr>
                <p:cNvPr id="115" name="AutoShape 81"/>
                <p:cNvSpPr>
                  <a:spLocks noChangeArrowheads="1"/>
                </p:cNvSpPr>
                <p:nvPr/>
              </p:nvSpPr>
              <p:spPr bwMode="auto">
                <a:xfrm>
                  <a:off x="1592" y="4256"/>
                  <a:ext cx="600" cy="544"/>
                </a:xfrm>
                <a:prstGeom prst="cube">
                  <a:avLst>
                    <a:gd name="adj" fmla="val 25000"/>
                  </a:avLst>
                </a:prstGeom>
                <a:solidFill>
                  <a:srgbClr val="FFFF00"/>
                </a:solidFill>
                <a:ln w="9525">
                  <a:solidFill>
                    <a:schemeClr val="tx1"/>
                  </a:solidFill>
                  <a:miter lim="800000"/>
                  <a:headEnd/>
                  <a:tailEnd/>
                </a:ln>
                <a:effectLst/>
              </p:spPr>
              <p:txBody>
                <a:bodyPr wrap="none" anchor="ctr"/>
                <a:lstStyle/>
                <a:p>
                  <a:pPr>
                    <a:lnSpc>
                      <a:spcPct val="100000"/>
                    </a:lnSpc>
                    <a:spcBef>
                      <a:spcPct val="0"/>
                    </a:spcBef>
                    <a:buClrTx/>
                    <a:buFontTx/>
                    <a:buNone/>
                  </a:pPr>
                  <a:r>
                    <a:rPr lang="en-US" sz="1400" b="1" dirty="0">
                      <a:solidFill>
                        <a:schemeClr val="tx1"/>
                      </a:solidFill>
                      <a:latin typeface="Times New Roman" pitchFamily="18" charset="0"/>
                    </a:rPr>
                    <a:t>QGP </a:t>
                  </a:r>
                </a:p>
                <a:p>
                  <a:pPr>
                    <a:lnSpc>
                      <a:spcPct val="100000"/>
                    </a:lnSpc>
                    <a:spcBef>
                      <a:spcPct val="0"/>
                    </a:spcBef>
                    <a:buClrTx/>
                    <a:buFontTx/>
                    <a:buNone/>
                  </a:pPr>
                  <a:r>
                    <a:rPr lang="en-US" sz="1400" b="1" dirty="0">
                      <a:solidFill>
                        <a:schemeClr val="tx1"/>
                      </a:solidFill>
                      <a:latin typeface="Times New Roman" pitchFamily="18" charset="0"/>
                    </a:rPr>
                    <a:t> </a:t>
                  </a:r>
                  <a:endParaRPr lang="en-US" sz="1800" b="1" dirty="0">
                    <a:solidFill>
                      <a:schemeClr val="folHlink"/>
                    </a:solidFill>
                    <a:latin typeface="Times New Roman" pitchFamily="18" charset="0"/>
                  </a:endParaRPr>
                </a:p>
              </p:txBody>
            </p:sp>
          </p:grpSp>
          <p:sp>
            <p:nvSpPr>
              <p:cNvPr id="113" name="AutoShape 103"/>
              <p:cNvSpPr>
                <a:spLocks noChangeArrowheads="1"/>
              </p:cNvSpPr>
              <p:nvPr/>
            </p:nvSpPr>
            <p:spPr bwMode="auto">
              <a:xfrm>
                <a:off x="2903538" y="2046517"/>
                <a:ext cx="927100" cy="165100"/>
              </a:xfrm>
              <a:prstGeom prst="rightArrow">
                <a:avLst>
                  <a:gd name="adj1" fmla="val 50000"/>
                  <a:gd name="adj2" fmla="val 140385"/>
                </a:avLst>
              </a:prstGeom>
              <a:pattFill prst="trellis">
                <a:fgClr>
                  <a:srgbClr val="99CC00"/>
                </a:fgClr>
                <a:bgClr>
                  <a:srgbClr val="FFFFFF"/>
                </a:bgClr>
              </a:pattFill>
              <a:ln w="38100" cap="rnd">
                <a:solidFill>
                  <a:schemeClr val="tx1"/>
                </a:solidFill>
                <a:prstDash val="sysDot"/>
                <a:miter lim="800000"/>
                <a:headEnd/>
                <a:tailEnd/>
              </a:ln>
              <a:effectLst/>
            </p:spPr>
            <p:txBody>
              <a:bodyPr wrap="none" anchor="ctr"/>
              <a:lstStyle/>
              <a:p>
                <a:endParaRPr lang="en-US"/>
              </a:p>
            </p:txBody>
          </p:sp>
        </p:grpSp>
      </p:grpSp>
      <p:grpSp>
        <p:nvGrpSpPr>
          <p:cNvPr id="120" name="Group 119"/>
          <p:cNvGrpSpPr/>
          <p:nvPr/>
        </p:nvGrpSpPr>
        <p:grpSpPr>
          <a:xfrm>
            <a:off x="6705372" y="4090901"/>
            <a:ext cx="2518638" cy="889952"/>
            <a:chOff x="6625362" y="4125191"/>
            <a:chExt cx="2518638" cy="889952"/>
          </a:xfrm>
        </p:grpSpPr>
        <p:sp>
          <p:nvSpPr>
            <p:cNvPr id="116" name="TextBox 115"/>
            <p:cNvSpPr txBox="1"/>
            <p:nvPr/>
          </p:nvSpPr>
          <p:spPr>
            <a:xfrm>
              <a:off x="6625362" y="4405745"/>
              <a:ext cx="2518638" cy="609398"/>
            </a:xfrm>
            <a:prstGeom prst="rect">
              <a:avLst/>
            </a:prstGeom>
            <a:noFill/>
          </p:spPr>
          <p:txBody>
            <a:bodyPr wrap="none" rtlCol="0">
              <a:spAutoFit/>
            </a:bodyPr>
            <a:lstStyle/>
            <a:p>
              <a:r>
                <a:rPr lang="en-US" sz="1600" dirty="0" smtClean="0">
                  <a:solidFill>
                    <a:srgbClr val="FF0000"/>
                  </a:solidFill>
                </a:rPr>
                <a:t>highest energy ('leading') </a:t>
              </a:r>
            </a:p>
            <a:p>
              <a:r>
                <a:rPr lang="en-US" sz="1600" dirty="0" smtClean="0">
                  <a:solidFill>
                    <a:srgbClr val="FF0000"/>
                  </a:solidFill>
                </a:rPr>
                <a:t>fragment</a:t>
              </a:r>
              <a:endParaRPr lang="en-US" sz="1600" dirty="0">
                <a:solidFill>
                  <a:srgbClr val="FF0000"/>
                </a:solidFill>
              </a:endParaRPr>
            </a:p>
          </p:txBody>
        </p:sp>
        <p:cxnSp>
          <p:nvCxnSpPr>
            <p:cNvPr id="118" name="Straight Arrow Connector 117"/>
            <p:cNvCxnSpPr/>
            <p:nvPr/>
          </p:nvCxnSpPr>
          <p:spPr bwMode="auto">
            <a:xfrm flipH="1" flipV="1">
              <a:off x="7574973" y="4125191"/>
              <a:ext cx="945572" cy="353291"/>
            </a:xfrm>
            <a:prstGeom prst="straightConnector1">
              <a:avLst/>
            </a:prstGeom>
            <a:solidFill>
              <a:srgbClr val="FFFF99"/>
            </a:solidFill>
            <a:ln w="9525" cap="flat" cmpd="sng" algn="ctr">
              <a:solidFill>
                <a:srgbClr val="FF0000"/>
              </a:solidFill>
              <a:prstDash val="solid"/>
              <a:round/>
              <a:headEnd type="none" w="med" len="med"/>
              <a:tailEnd type="arrow"/>
            </a:ln>
            <a:effectLst/>
          </p:spPr>
        </p:cxnSp>
      </p:grpSp>
      <p:grpSp>
        <p:nvGrpSpPr>
          <p:cNvPr id="121" name="Group 8"/>
          <p:cNvGrpSpPr>
            <a:grpSpLocks/>
          </p:cNvGrpSpPr>
          <p:nvPr/>
        </p:nvGrpSpPr>
        <p:grpSpPr bwMode="auto">
          <a:xfrm>
            <a:off x="501217" y="4169929"/>
            <a:ext cx="3094037" cy="1368425"/>
            <a:chOff x="3738" y="1071"/>
            <a:chExt cx="1949" cy="862"/>
          </a:xfrm>
        </p:grpSpPr>
        <p:sp>
          <p:nvSpPr>
            <p:cNvPr id="122" name="Text Box 6"/>
            <p:cNvSpPr txBox="1">
              <a:spLocks noChangeArrowheads="1"/>
            </p:cNvSpPr>
            <p:nvPr/>
          </p:nvSpPr>
          <p:spPr bwMode="auto">
            <a:xfrm>
              <a:off x="3738" y="1071"/>
              <a:ext cx="1949" cy="862"/>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buClrTx/>
                <a:buFontTx/>
                <a:buNone/>
              </a:pPr>
              <a:r>
                <a:rPr lang="en-US" dirty="0">
                  <a:solidFill>
                    <a:srgbClr val="000000"/>
                  </a:solidFill>
                  <a:latin typeface="Arial" pitchFamily="34" charset="0"/>
                </a:rPr>
                <a:t>jet quenching measures</a:t>
              </a:r>
            </a:p>
            <a:p>
              <a:pPr>
                <a:buClrTx/>
                <a:buFontTx/>
                <a:buNone/>
              </a:pPr>
              <a:r>
                <a:rPr lang="en-US" dirty="0" smtClean="0">
                  <a:solidFill>
                    <a:srgbClr val="000000"/>
                  </a:solidFill>
                  <a:latin typeface="Arial" pitchFamily="34" charset="0"/>
                </a:rPr>
                <a:t>‘stopping power' </a:t>
              </a:r>
              <a:r>
                <a:rPr lang="en-US" dirty="0">
                  <a:solidFill>
                    <a:srgbClr val="000000"/>
                  </a:solidFill>
                  <a:latin typeface="Arial" pitchFamily="34" charset="0"/>
                </a:rPr>
                <a:t>of QGP</a:t>
              </a:r>
            </a:p>
            <a:p>
              <a:pPr>
                <a:buClrTx/>
                <a:buFontTx/>
                <a:buNone/>
              </a:pPr>
              <a:r>
                <a:rPr lang="en-US" dirty="0">
                  <a:latin typeface="Symbol" pitchFamily="18" charset="2"/>
                </a:rPr>
                <a:t>D</a:t>
              </a:r>
              <a:r>
                <a:rPr lang="en-US" dirty="0">
                  <a:latin typeface="Arial" pitchFamily="34" charset="0"/>
                </a:rPr>
                <a:t>E ~  f(</a:t>
              </a:r>
              <a:r>
                <a:rPr lang="en-US" i="1" dirty="0">
                  <a:latin typeface="Arial" pitchFamily="34" charset="0"/>
                </a:rPr>
                <a:t>m</a:t>
              </a:r>
              <a:r>
                <a:rPr lang="en-US" dirty="0">
                  <a:latin typeface="Arial" pitchFamily="34" charset="0"/>
                </a:rPr>
                <a:t>) </a:t>
              </a:r>
              <a:r>
                <a:rPr lang="en-US" dirty="0">
                  <a:solidFill>
                    <a:srgbClr val="000000"/>
                  </a:solidFill>
                  <a:latin typeface="Arial" pitchFamily="34" charset="0"/>
                </a:rPr>
                <a:t>x</a:t>
              </a:r>
              <a:r>
                <a:rPr lang="en-US" dirty="0">
                  <a:latin typeface="Arial" pitchFamily="34" charset="0"/>
                </a:rPr>
                <a:t> </a:t>
              </a:r>
              <a:r>
                <a:rPr lang="en-US" dirty="0" err="1">
                  <a:latin typeface="Arial" pitchFamily="34" charset="0"/>
                </a:rPr>
                <a:t>c</a:t>
              </a:r>
              <a:r>
                <a:rPr lang="en-US" baseline="-25000" dirty="0" err="1">
                  <a:latin typeface="Arial" pitchFamily="34" charset="0"/>
                </a:rPr>
                <a:t>q</a:t>
              </a:r>
              <a:r>
                <a:rPr lang="en-US" dirty="0">
                  <a:latin typeface="Arial" pitchFamily="34" charset="0"/>
                </a:rPr>
                <a:t> </a:t>
              </a:r>
              <a:r>
                <a:rPr lang="en-US" dirty="0">
                  <a:solidFill>
                    <a:srgbClr val="000000"/>
                  </a:solidFill>
                  <a:latin typeface="Arial" pitchFamily="34" charset="0"/>
                </a:rPr>
                <a:t>x</a:t>
              </a:r>
              <a:r>
                <a:rPr lang="en-US" dirty="0">
                  <a:latin typeface="Arial" pitchFamily="34" charset="0"/>
                </a:rPr>
                <a:t> q </a:t>
              </a:r>
              <a:r>
                <a:rPr lang="en-US" dirty="0">
                  <a:solidFill>
                    <a:srgbClr val="000000"/>
                  </a:solidFill>
                  <a:latin typeface="Arial" pitchFamily="34" charset="0"/>
                </a:rPr>
                <a:t>x</a:t>
              </a:r>
              <a:r>
                <a:rPr lang="en-US" dirty="0">
                  <a:latin typeface="Arial" pitchFamily="34" charset="0"/>
                </a:rPr>
                <a:t> </a:t>
              </a:r>
              <a:r>
                <a:rPr lang="en-US" dirty="0" err="1" smtClean="0">
                  <a:latin typeface="Arial" pitchFamily="34" charset="0"/>
                </a:rPr>
                <a:t>L</a:t>
              </a:r>
              <a:r>
                <a:rPr lang="en-US" baseline="30000" dirty="0" err="1" smtClean="0">
                  <a:latin typeface="Arial" pitchFamily="34" charset="0"/>
                </a:rPr>
                <a:t>n</a:t>
              </a:r>
              <a:r>
                <a:rPr lang="en-US" baseline="30000" dirty="0" smtClean="0">
                  <a:latin typeface="Arial" pitchFamily="34" charset="0"/>
                </a:rPr>
                <a:t> </a:t>
              </a:r>
              <a:r>
                <a:rPr lang="en-US" dirty="0">
                  <a:solidFill>
                    <a:srgbClr val="000000"/>
                  </a:solidFill>
                  <a:latin typeface="Arial" pitchFamily="34" charset="0"/>
                </a:rPr>
                <a:t>x</a:t>
              </a:r>
              <a:r>
                <a:rPr lang="en-US" dirty="0">
                  <a:latin typeface="Arial" pitchFamily="34" charset="0"/>
                </a:rPr>
                <a:t> f(</a:t>
              </a:r>
              <a:r>
                <a:rPr lang="en-US" i="1" dirty="0">
                  <a:latin typeface="Arial" pitchFamily="34" charset="0"/>
                </a:rPr>
                <a:t>E</a:t>
              </a:r>
              <a:r>
                <a:rPr lang="en-US" dirty="0">
                  <a:latin typeface="Arial" pitchFamily="34" charset="0"/>
                </a:rPr>
                <a:t>)</a:t>
              </a:r>
            </a:p>
            <a:p>
              <a:pPr>
                <a:buClrTx/>
                <a:buFontTx/>
                <a:buNone/>
              </a:pPr>
              <a:endParaRPr lang="en-US" dirty="0">
                <a:solidFill>
                  <a:srgbClr val="000000"/>
                </a:solidFill>
                <a:latin typeface="Arial" pitchFamily="34" charset="0"/>
              </a:endParaRPr>
            </a:p>
          </p:txBody>
        </p:sp>
        <p:sp>
          <p:nvSpPr>
            <p:cNvPr id="123" name="Text Box 7"/>
            <p:cNvSpPr txBox="1">
              <a:spLocks noChangeArrowheads="1"/>
            </p:cNvSpPr>
            <p:nvPr/>
          </p:nvSpPr>
          <p:spPr bwMode="auto">
            <a:xfrm>
              <a:off x="4816" y="1434"/>
              <a:ext cx="191" cy="197"/>
            </a:xfrm>
            <a:prstGeom prst="rect">
              <a:avLst/>
            </a:prstGeom>
            <a:noFill/>
            <a:ln w="9525" algn="ctr">
              <a:noFill/>
              <a:miter lim="800000"/>
              <a:headEnd/>
              <a:tailEnd/>
            </a:ln>
            <a:effectLst/>
          </p:spPr>
          <p:txBody>
            <a:bodyPr wrap="none" lIns="92075" tIns="46038" rIns="92075" bIns="46038">
              <a:spAutoFit/>
            </a:bodyPr>
            <a:lstStyle/>
            <a:p>
              <a:pPr>
                <a:buClr>
                  <a:srgbClr val="FC0128"/>
                </a:buClr>
              </a:pPr>
              <a:r>
                <a:rPr lang="en-US" b="1" dirty="0">
                  <a:solidFill>
                    <a:srgbClr val="000000"/>
                  </a:solidFill>
                  <a:latin typeface="Arial" pitchFamily="34" charset="0"/>
                </a:rPr>
                <a:t>^</a:t>
              </a:r>
            </a:p>
          </p:txBody>
        </p:sp>
      </p:grpSp>
      <p:sp>
        <p:nvSpPr>
          <p:cNvPr id="124" name="TextBox 123"/>
          <p:cNvSpPr txBox="1"/>
          <p:nvPr/>
        </p:nvSpPr>
        <p:spPr>
          <a:xfrm>
            <a:off x="696589" y="2012520"/>
            <a:ext cx="319319" cy="341632"/>
          </a:xfrm>
          <a:prstGeom prst="rect">
            <a:avLst/>
          </a:prstGeom>
          <a:noFill/>
        </p:spPr>
        <p:txBody>
          <a:bodyPr wrap="none" rtlCol="0">
            <a:spAutoFit/>
          </a:bodyPr>
          <a:lstStyle/>
          <a:p>
            <a:pPr>
              <a:buClr>
                <a:srgbClr val="FC0128"/>
              </a:buClr>
            </a:pPr>
            <a:r>
              <a:rPr lang="en-US" b="1" dirty="0" smtClean="0">
                <a:solidFill>
                  <a:srgbClr val="FF0000"/>
                </a:solidFill>
                <a:latin typeface="Arial" pitchFamily="34" charset="0"/>
              </a:rPr>
              <a:t>^</a:t>
            </a:r>
            <a:endParaRPr lang="en-US" b="1" dirty="0">
              <a:solidFill>
                <a:srgbClr val="FF0000"/>
              </a:solidFill>
              <a:latin typeface="Arial" pitchFamily="34" charset="0"/>
            </a:endParaRPr>
          </a:p>
        </p:txBody>
      </p:sp>
      <p:sp>
        <p:nvSpPr>
          <p:cNvPr id="125" name="Oval 124"/>
          <p:cNvSpPr/>
          <p:nvPr/>
        </p:nvSpPr>
        <p:spPr bwMode="auto">
          <a:xfrm>
            <a:off x="2254828" y="4769427"/>
            <a:ext cx="259772"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126" name="TextBox 125"/>
          <p:cNvSpPr txBox="1"/>
          <p:nvPr/>
        </p:nvSpPr>
        <p:spPr>
          <a:xfrm>
            <a:off x="4582450" y="4918476"/>
            <a:ext cx="3249608" cy="2003625"/>
          </a:xfrm>
          <a:prstGeom prst="rect">
            <a:avLst/>
          </a:prstGeom>
          <a:noFill/>
        </p:spPr>
        <p:txBody>
          <a:bodyPr wrap="none" rtlCol="0">
            <a:spAutoFit/>
          </a:bodyPr>
          <a:lstStyle/>
          <a:p>
            <a:pPr algn="l">
              <a:buClr>
                <a:srgbClr val="FC0128"/>
              </a:buClr>
            </a:pPr>
            <a:r>
              <a:rPr lang="en-US" dirty="0" smtClean="0">
                <a:latin typeface="Arial" pitchFamily="34" charset="0"/>
              </a:rPr>
              <a:t>1) How much energy is lost ?</a:t>
            </a:r>
          </a:p>
          <a:p>
            <a:pPr algn="l">
              <a:buClr>
                <a:srgbClr val="FC0128"/>
              </a:buClr>
            </a:pPr>
            <a:r>
              <a:rPr lang="en-US" dirty="0" smtClean="0">
                <a:solidFill>
                  <a:srgbClr val="000000"/>
                </a:solidFill>
                <a:latin typeface="Arial" pitchFamily="34" charset="0"/>
              </a:rPr>
              <a:t>measure jet imbalance E -  E'</a:t>
            </a:r>
          </a:p>
          <a:p>
            <a:pPr algn="l">
              <a:buClr>
                <a:srgbClr val="FC0128"/>
              </a:buClr>
            </a:pPr>
            <a:r>
              <a:rPr lang="en-US" dirty="0" smtClean="0">
                <a:latin typeface="Arial" pitchFamily="34" charset="0"/>
              </a:rPr>
              <a:t>2) Where (and how) is it lost ?</a:t>
            </a:r>
          </a:p>
          <a:p>
            <a:pPr algn="l">
              <a:buClr>
                <a:srgbClr val="FC0128"/>
              </a:buClr>
            </a:pPr>
            <a:r>
              <a:rPr lang="en-US" dirty="0" smtClean="0">
                <a:solidFill>
                  <a:srgbClr val="000000"/>
                </a:solidFill>
                <a:latin typeface="Arial" pitchFamily="34" charset="0"/>
              </a:rPr>
              <a:t>measure radiated energy </a:t>
            </a:r>
            <a:r>
              <a:rPr lang="en-US" dirty="0" smtClean="0">
                <a:solidFill>
                  <a:srgbClr val="000000"/>
                </a:solidFill>
                <a:latin typeface="Symbol" pitchFamily="18" charset="2"/>
              </a:rPr>
              <a:t>D</a:t>
            </a:r>
            <a:r>
              <a:rPr lang="en-US" dirty="0" smtClean="0">
                <a:solidFill>
                  <a:srgbClr val="000000"/>
                </a:solidFill>
                <a:latin typeface="Arial" pitchFamily="34" charset="0"/>
              </a:rPr>
              <a:t>E</a:t>
            </a:r>
          </a:p>
          <a:p>
            <a:pPr algn="l">
              <a:buClr>
                <a:srgbClr val="FC0128"/>
              </a:buClr>
            </a:pPr>
            <a:r>
              <a:rPr lang="en-US" dirty="0" smtClean="0">
                <a:latin typeface="Arial" pitchFamily="34" charset="0"/>
              </a:rPr>
              <a:t>3) Shows expected scaling ?</a:t>
            </a:r>
          </a:p>
          <a:p>
            <a:pPr algn="l">
              <a:buClr>
                <a:srgbClr val="FC0128"/>
              </a:buClr>
            </a:pPr>
            <a:r>
              <a:rPr lang="en-US" dirty="0" smtClean="0">
                <a:solidFill>
                  <a:schemeClr val="tx1"/>
                </a:solidFill>
                <a:latin typeface="Arial" pitchFamily="34" charset="0"/>
              </a:rPr>
              <a:t>vary L, m, E, ...</a:t>
            </a:r>
            <a:endParaRPr lang="en-US" dirty="0">
              <a:solidFill>
                <a:schemeClr val="tx1"/>
              </a:solidFill>
              <a:latin typeface="Arial" pitchFamily="34" charset="0"/>
            </a:endParaRPr>
          </a:p>
        </p:txBody>
      </p:sp>
      <p:cxnSp>
        <p:nvCxnSpPr>
          <p:cNvPr id="128" name="Straight Arrow Connector 127"/>
          <p:cNvCxnSpPr/>
          <p:nvPr/>
        </p:nvCxnSpPr>
        <p:spPr bwMode="auto">
          <a:xfrm flipH="1" flipV="1">
            <a:off x="3647209" y="5195455"/>
            <a:ext cx="976746" cy="1174172"/>
          </a:xfrm>
          <a:prstGeom prst="straightConnector1">
            <a:avLst/>
          </a:prstGeom>
          <a:solidFill>
            <a:srgbClr val="FFFF99"/>
          </a:solidFill>
          <a:ln w="9525" cap="flat" cmpd="sng" algn="ctr">
            <a:solidFill>
              <a:schemeClr val="tx1"/>
            </a:solidFill>
            <a:prstDash val="solid"/>
            <a:round/>
            <a:headEnd type="none" w="med" len="med"/>
            <a:tailEnd type="arrow"/>
          </a:ln>
          <a:effectLst/>
        </p:spPr>
      </p:cxnSp>
      <p:sp>
        <p:nvSpPr>
          <p:cNvPr id="78" name="Oval 77"/>
          <p:cNvSpPr/>
          <p:nvPr/>
        </p:nvSpPr>
        <p:spPr bwMode="auto">
          <a:xfrm>
            <a:off x="1847158" y="4807527"/>
            <a:ext cx="259772" cy="4572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79" name="Oval 78"/>
          <p:cNvSpPr/>
          <p:nvPr/>
        </p:nvSpPr>
        <p:spPr bwMode="auto">
          <a:xfrm>
            <a:off x="1154430" y="4784667"/>
            <a:ext cx="434340" cy="481302"/>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80" name="Oval 79"/>
          <p:cNvSpPr/>
          <p:nvPr/>
        </p:nvSpPr>
        <p:spPr bwMode="auto">
          <a:xfrm>
            <a:off x="2624398" y="4761807"/>
            <a:ext cx="313112" cy="481302"/>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82" name="Oval 81"/>
          <p:cNvSpPr/>
          <p:nvPr/>
        </p:nvSpPr>
        <p:spPr bwMode="auto">
          <a:xfrm>
            <a:off x="2993968" y="4754187"/>
            <a:ext cx="537902" cy="481302"/>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10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2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childTnLst>
                                </p:cTn>
                              </p:par>
                              <p:par>
                                <p:cTn id="48" presetID="1" presetClass="exit" presetSubtype="0" fill="hold" grpId="5" nodeType="withEffect">
                                  <p:stCondLst>
                                    <p:cond delay="0"/>
                                  </p:stCondLst>
                                  <p:childTnLst>
                                    <p:set>
                                      <p:cBhvr>
                                        <p:cTn id="49" dur="1" fill="hold">
                                          <p:stCondLst>
                                            <p:cond delay="0"/>
                                          </p:stCondLst>
                                        </p:cTn>
                                        <p:tgtEl>
                                          <p:spTgt spid="1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childTnLst>
                                </p:cTn>
                              </p:par>
                              <p:par>
                                <p:cTn id="56" presetID="1" presetClass="exit" presetSubtype="0" fill="hold" grpId="1" nodeType="withEffect">
                                  <p:stCondLst>
                                    <p:cond delay="0"/>
                                  </p:stCondLst>
                                  <p:childTnLst>
                                    <p:set>
                                      <p:cBhvr>
                                        <p:cTn id="57" dur="1" fill="hold">
                                          <p:stCondLst>
                                            <p:cond delay="0"/>
                                          </p:stCondLst>
                                        </p:cTn>
                                        <p:tgtEl>
                                          <p:spTgt spid="8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childTnLst>
                                </p:cTn>
                              </p:par>
                              <p:par>
                                <p:cTn id="64" presetID="1" presetClass="exit" presetSubtype="0" fill="hold" grpId="1" nodeType="withEffect">
                                  <p:stCondLst>
                                    <p:cond delay="0"/>
                                  </p:stCondLst>
                                  <p:childTnLst>
                                    <p:set>
                                      <p:cBhvr>
                                        <p:cTn id="65" dur="1" fill="hold">
                                          <p:stCondLst>
                                            <p:cond delay="0"/>
                                          </p:stCondLst>
                                        </p:cTn>
                                        <p:tgtEl>
                                          <p:spTgt spid="7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82"/>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7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26"/>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82"/>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animBg="1"/>
      <p:bldP spid="125" grpId="5" animBg="1"/>
      <p:bldP spid="126" grpId="0"/>
      <p:bldP spid="78" grpId="0" animBg="1"/>
      <p:bldP spid="78" grpId="1" animBg="1"/>
      <p:bldP spid="79" grpId="0" animBg="1"/>
      <p:bldP spid="79" grpId="1" animBg="1"/>
      <p:bldP spid="80" grpId="0" animBg="1"/>
      <p:bldP spid="80" grpId="1" animBg="1"/>
      <p:bldP spid="82" grpId="0" animBg="1"/>
      <p:bldP spid="8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61" y="46320"/>
            <a:ext cx="6777496" cy="591573"/>
          </a:xfrm>
        </p:spPr>
        <p:txBody>
          <a:bodyPr/>
          <a:lstStyle/>
          <a:p>
            <a:r>
              <a:rPr lang="en-US" dirty="0" smtClean="0"/>
              <a:t>Observation of Jet Quenching</a:t>
            </a:r>
            <a:endParaRPr lang="en-US" dirty="0"/>
          </a:p>
        </p:txBody>
      </p:sp>
      <p:sp>
        <p:nvSpPr>
          <p:cNvPr id="3" name="Content Placeholder 2"/>
          <p:cNvSpPr>
            <a:spLocks noGrp="1"/>
          </p:cNvSpPr>
          <p:nvPr>
            <p:ph idx="1"/>
          </p:nvPr>
        </p:nvSpPr>
        <p:spPr/>
        <p:txBody>
          <a:bodyPr/>
          <a:lstStyle/>
          <a:p>
            <a:r>
              <a:rPr lang="en-US" dirty="0" smtClean="0"/>
              <a:t>Observed at RHIC in 2001</a:t>
            </a:r>
          </a:p>
          <a:p>
            <a:pPr lvl="1"/>
            <a:r>
              <a:rPr lang="en-US" dirty="0" smtClean="0"/>
              <a:t>via suppression of 'leading fragments' (not enough energy to see jets)</a:t>
            </a:r>
          </a:p>
          <a:p>
            <a:pPr lvl="2"/>
            <a:r>
              <a:rPr lang="en-US" dirty="0" smtClean="0">
                <a:solidFill>
                  <a:srgbClr val="FF00FF"/>
                </a:solidFill>
              </a:rPr>
              <a:t>qualitative</a:t>
            </a:r>
            <a:r>
              <a:rPr lang="en-US" dirty="0" smtClean="0"/>
              <a:t> clear effect, </a:t>
            </a:r>
            <a:r>
              <a:rPr lang="en-US" dirty="0" smtClean="0">
                <a:solidFill>
                  <a:srgbClr val="FF00FF"/>
                </a:solidFill>
              </a:rPr>
              <a:t>quantitative</a:t>
            </a:r>
            <a:r>
              <a:rPr lang="en-US" dirty="0" smtClean="0"/>
              <a:t> interpretation difficult &amp; model dependent</a:t>
            </a:r>
          </a:p>
          <a:p>
            <a:r>
              <a:rPr lang="en-US" dirty="0" smtClean="0"/>
              <a:t>Very striking at LHC</a:t>
            </a:r>
          </a:p>
          <a:p>
            <a:pPr lvl="1"/>
            <a:r>
              <a:rPr lang="en-US" dirty="0" smtClean="0"/>
              <a:t>many unbalanced (E</a:t>
            </a:r>
            <a:r>
              <a:rPr lang="en-US" baseline="-25000" dirty="0" smtClean="0"/>
              <a:t>1</a:t>
            </a:r>
            <a:r>
              <a:rPr lang="en-US" dirty="0" smtClean="0"/>
              <a:t> ≠ E</a:t>
            </a:r>
            <a:r>
              <a:rPr lang="en-US" baseline="-25000" dirty="0" smtClean="0"/>
              <a:t>2</a:t>
            </a:r>
            <a:r>
              <a:rPr lang="en-US" dirty="0" smtClean="0"/>
              <a:t>) jets and '</a:t>
            </a:r>
            <a:r>
              <a:rPr lang="en-US" dirty="0" err="1" smtClean="0"/>
              <a:t>monojets</a:t>
            </a:r>
            <a:r>
              <a:rPr lang="en-US" dirty="0" smtClean="0"/>
              <a:t>'</a:t>
            </a:r>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43</a:t>
            </a:fld>
            <a:endParaRPr lang="en-US"/>
          </a:p>
        </p:txBody>
      </p:sp>
      <p:grpSp>
        <p:nvGrpSpPr>
          <p:cNvPr id="7" name="Group 78"/>
          <p:cNvGrpSpPr>
            <a:grpSpLocks/>
          </p:cNvGrpSpPr>
          <p:nvPr/>
        </p:nvGrpSpPr>
        <p:grpSpPr bwMode="auto">
          <a:xfrm>
            <a:off x="5891645" y="4218709"/>
            <a:ext cx="3252355" cy="2639291"/>
            <a:chOff x="5745163" y="4073525"/>
            <a:chExt cx="3398837" cy="2784475"/>
          </a:xfrm>
        </p:grpSpPr>
        <p:pic>
          <p:nvPicPr>
            <p:cNvPr id="8" name="Picture 24"/>
            <p:cNvPicPr>
              <a:picLocks noChangeAspect="1" noChangeArrowheads="1"/>
            </p:cNvPicPr>
            <p:nvPr/>
          </p:nvPicPr>
          <p:blipFill>
            <a:blip r:embed="rId2" cstate="screen"/>
            <a:srcRect/>
            <a:stretch>
              <a:fillRect/>
            </a:stretch>
          </p:blipFill>
          <p:spPr bwMode="auto">
            <a:xfrm>
              <a:off x="5745163" y="4073525"/>
              <a:ext cx="3398837" cy="2784475"/>
            </a:xfrm>
            <a:prstGeom prst="rect">
              <a:avLst/>
            </a:prstGeom>
            <a:noFill/>
            <a:ln w="9525" algn="ctr">
              <a:noFill/>
              <a:miter lim="800000"/>
              <a:headEnd/>
              <a:tailEnd/>
            </a:ln>
          </p:spPr>
        </p:pic>
        <p:sp>
          <p:nvSpPr>
            <p:cNvPr id="9" name="Text Box 25"/>
            <p:cNvSpPr txBox="1">
              <a:spLocks noChangeArrowheads="1"/>
            </p:cNvSpPr>
            <p:nvPr/>
          </p:nvSpPr>
          <p:spPr bwMode="auto">
            <a:xfrm>
              <a:off x="8100069" y="4183063"/>
              <a:ext cx="687689" cy="314574"/>
            </a:xfrm>
            <a:prstGeom prst="rect">
              <a:avLst/>
            </a:prstGeom>
            <a:solidFill>
              <a:schemeClr val="bg1"/>
            </a:solidFill>
            <a:ln w="9525" algn="ctr">
              <a:noFill/>
              <a:miter lim="800000"/>
              <a:headEnd/>
              <a:tailEnd/>
            </a:ln>
          </p:spPr>
          <p:txBody>
            <a:bodyPr wrap="none" lIns="92075" tIns="46038" rIns="92075" bIns="46038">
              <a:spAutoFit/>
            </a:bodyPr>
            <a:lstStyle/>
            <a:p>
              <a:pPr>
                <a:buClr>
                  <a:srgbClr val="FC0128"/>
                </a:buClr>
              </a:pPr>
              <a:r>
                <a:rPr lang="en-US" sz="1600" b="1"/>
                <a:t>Atlas</a:t>
              </a:r>
            </a:p>
          </p:txBody>
        </p:sp>
      </p:grpSp>
      <p:grpSp>
        <p:nvGrpSpPr>
          <p:cNvPr id="23" name="Group 12"/>
          <p:cNvGrpSpPr>
            <a:grpSpLocks/>
          </p:cNvGrpSpPr>
          <p:nvPr/>
        </p:nvGrpSpPr>
        <p:grpSpPr bwMode="auto">
          <a:xfrm>
            <a:off x="5694705" y="1818409"/>
            <a:ext cx="3449295" cy="2308545"/>
            <a:chOff x="0" y="2113"/>
            <a:chExt cx="3302" cy="2207"/>
          </a:xfrm>
        </p:grpSpPr>
        <p:grpSp>
          <p:nvGrpSpPr>
            <p:cNvPr id="24" name="Group 13"/>
            <p:cNvGrpSpPr>
              <a:grpSpLocks/>
            </p:cNvGrpSpPr>
            <p:nvPr/>
          </p:nvGrpSpPr>
          <p:grpSpPr bwMode="auto">
            <a:xfrm>
              <a:off x="0" y="2113"/>
              <a:ext cx="3302" cy="2207"/>
              <a:chOff x="0" y="2113"/>
              <a:chExt cx="3302" cy="2207"/>
            </a:xfrm>
          </p:grpSpPr>
          <p:grpSp>
            <p:nvGrpSpPr>
              <p:cNvPr id="28" name="Group 14"/>
              <p:cNvGrpSpPr>
                <a:grpSpLocks/>
              </p:cNvGrpSpPr>
              <p:nvPr/>
            </p:nvGrpSpPr>
            <p:grpSpPr bwMode="auto">
              <a:xfrm>
                <a:off x="0" y="2113"/>
                <a:ext cx="3302" cy="2207"/>
                <a:chOff x="0" y="2113"/>
                <a:chExt cx="3302" cy="2207"/>
              </a:xfrm>
            </p:grpSpPr>
            <p:pic>
              <p:nvPicPr>
                <p:cNvPr id="3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l="5443" t="17690" r="7370" b="4758"/>
                <a:stretch>
                  <a:fillRect/>
                </a:stretch>
              </p:blipFill>
              <p:spPr bwMode="auto">
                <a:xfrm>
                  <a:off x="0" y="2113"/>
                  <a:ext cx="3270" cy="2207"/>
                </a:xfrm>
                <a:prstGeom prst="rect">
                  <a:avLst/>
                </a:prstGeom>
                <a:noFill/>
                <a:ln w="9525">
                  <a:noFill/>
                  <a:round/>
                  <a:headEnd/>
                  <a:tailEnd/>
                </a:ln>
              </p:spPr>
            </p:pic>
            <p:sp>
              <p:nvSpPr>
                <p:cNvPr id="32" name="Text Box 16"/>
                <p:cNvSpPr txBox="1">
                  <a:spLocks noChangeArrowheads="1"/>
                </p:cNvSpPr>
                <p:nvPr/>
              </p:nvSpPr>
              <p:spPr bwMode="auto">
                <a:xfrm>
                  <a:off x="2360" y="2935"/>
                  <a:ext cx="942" cy="330"/>
                </a:xfrm>
                <a:prstGeom prst="rect">
                  <a:avLst/>
                </a:prstGeom>
                <a:solidFill>
                  <a:srgbClr val="FFFFFF"/>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a:solidFill>
                        <a:srgbClr val="000000"/>
                      </a:solidFill>
                    </a:rPr>
                    <a:t>47 GeV</a:t>
                  </a:r>
                </a:p>
              </p:txBody>
            </p:sp>
            <p:sp>
              <p:nvSpPr>
                <p:cNvPr id="33" name="Text Box 17"/>
                <p:cNvSpPr txBox="1">
                  <a:spLocks noChangeArrowheads="1"/>
                </p:cNvSpPr>
                <p:nvPr/>
              </p:nvSpPr>
              <p:spPr bwMode="auto">
                <a:xfrm>
                  <a:off x="260" y="2529"/>
                  <a:ext cx="983" cy="359"/>
                </a:xfrm>
                <a:prstGeom prst="rect">
                  <a:avLst/>
                </a:prstGeom>
                <a:solidFill>
                  <a:srgbClr val="FFFFFF"/>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a:solidFill>
                        <a:srgbClr val="000000"/>
                      </a:solidFill>
                    </a:rPr>
                    <a:t>102 GeV</a:t>
                  </a:r>
                </a:p>
              </p:txBody>
            </p:sp>
            <p:sp>
              <p:nvSpPr>
                <p:cNvPr id="34" name="Text Box 18"/>
                <p:cNvSpPr txBox="1">
                  <a:spLocks noChangeArrowheads="1"/>
                </p:cNvSpPr>
                <p:nvPr/>
              </p:nvSpPr>
              <p:spPr bwMode="auto">
                <a:xfrm>
                  <a:off x="1537" y="2226"/>
                  <a:ext cx="622" cy="274"/>
                </a:xfrm>
                <a:prstGeom prst="rect">
                  <a:avLst/>
                </a:prstGeom>
                <a:solidFill>
                  <a:srgbClr val="FFFF99"/>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smtClean="0">
                      <a:solidFill>
                        <a:srgbClr val="000000"/>
                      </a:solidFill>
                    </a:rPr>
                    <a:t>Alice</a:t>
                  </a:r>
                  <a:endParaRPr lang="en-US" dirty="0">
                    <a:solidFill>
                      <a:srgbClr val="000000"/>
                    </a:solidFill>
                  </a:endParaRPr>
                </a:p>
              </p:txBody>
            </p:sp>
          </p:grpSp>
          <p:sp>
            <p:nvSpPr>
              <p:cNvPr id="29" name="Text Box 19"/>
              <p:cNvSpPr txBox="1">
                <a:spLocks noChangeArrowheads="1"/>
              </p:cNvSpPr>
              <p:nvPr/>
            </p:nvSpPr>
            <p:spPr bwMode="auto">
              <a:xfrm>
                <a:off x="2846" y="4055"/>
                <a:ext cx="350" cy="265"/>
              </a:xfrm>
              <a:prstGeom prst="rect">
                <a:avLst/>
              </a:prstGeom>
              <a:noFill/>
              <a:ln w="9525" algn="ctr">
                <a:noFill/>
                <a:miter lim="800000"/>
                <a:headEnd/>
                <a:tailEnd/>
              </a:ln>
            </p:spPr>
            <p:txBody>
              <a:bodyPr wrap="none" lIns="92075" tIns="46038" rIns="92075" bIns="46038">
                <a:spAutoFit/>
              </a:bodyPr>
              <a:lstStyle/>
              <a:p>
                <a:pPr algn="l"/>
                <a:r>
                  <a:rPr lang="en-US" sz="2400" b="1">
                    <a:solidFill>
                      <a:schemeClr val="tx1"/>
                    </a:solidFill>
                    <a:latin typeface="Symbol" pitchFamily="18" charset="2"/>
                  </a:rPr>
                  <a:t>Dh</a:t>
                </a:r>
              </a:p>
            </p:txBody>
          </p:sp>
          <p:sp>
            <p:nvSpPr>
              <p:cNvPr id="30" name="Text Box 20"/>
              <p:cNvSpPr txBox="1">
                <a:spLocks noChangeArrowheads="1"/>
              </p:cNvSpPr>
              <p:nvPr/>
            </p:nvSpPr>
            <p:spPr bwMode="auto">
              <a:xfrm>
                <a:off x="0" y="4055"/>
                <a:ext cx="334" cy="265"/>
              </a:xfrm>
              <a:prstGeom prst="rect">
                <a:avLst/>
              </a:prstGeom>
              <a:noFill/>
              <a:ln w="9525" algn="ctr">
                <a:noFill/>
                <a:miter lim="800000"/>
                <a:headEnd/>
                <a:tailEnd/>
              </a:ln>
            </p:spPr>
            <p:txBody>
              <a:bodyPr wrap="none" lIns="92075" tIns="46038" rIns="92075" bIns="46038">
                <a:spAutoFit/>
              </a:bodyPr>
              <a:lstStyle/>
              <a:p>
                <a:pPr algn="l"/>
                <a:r>
                  <a:rPr lang="en-US" sz="2400" b="1">
                    <a:solidFill>
                      <a:schemeClr val="tx1"/>
                    </a:solidFill>
                    <a:latin typeface="Symbol" pitchFamily="18" charset="2"/>
                  </a:rPr>
                  <a:t>Df</a:t>
                </a:r>
              </a:p>
            </p:txBody>
          </p:sp>
        </p:grpSp>
        <p:grpSp>
          <p:nvGrpSpPr>
            <p:cNvPr id="25" name="Group 21"/>
            <p:cNvGrpSpPr>
              <a:grpSpLocks/>
            </p:cNvGrpSpPr>
            <p:nvPr/>
          </p:nvGrpSpPr>
          <p:grpSpPr bwMode="auto">
            <a:xfrm>
              <a:off x="2673" y="2420"/>
              <a:ext cx="314" cy="257"/>
              <a:chOff x="2861" y="1544"/>
              <a:chExt cx="314" cy="257"/>
            </a:xfrm>
          </p:grpSpPr>
          <p:sp>
            <p:nvSpPr>
              <p:cNvPr id="26" name="Oval 22"/>
              <p:cNvSpPr>
                <a:spLocks noChangeArrowheads="1"/>
              </p:cNvSpPr>
              <p:nvPr/>
            </p:nvSpPr>
            <p:spPr bwMode="auto">
              <a:xfrm>
                <a:off x="2861" y="1544"/>
                <a:ext cx="249" cy="249"/>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27" name="Oval 23"/>
              <p:cNvSpPr>
                <a:spLocks noChangeArrowheads="1"/>
              </p:cNvSpPr>
              <p:nvPr/>
            </p:nvSpPr>
            <p:spPr bwMode="auto">
              <a:xfrm>
                <a:off x="2926" y="1552"/>
                <a:ext cx="249" cy="249"/>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grpSp>
        <p:nvGrpSpPr>
          <p:cNvPr id="37" name="Group 36"/>
          <p:cNvGrpSpPr/>
          <p:nvPr/>
        </p:nvGrpSpPr>
        <p:grpSpPr>
          <a:xfrm>
            <a:off x="181499" y="2707332"/>
            <a:ext cx="4993174" cy="4150668"/>
            <a:chOff x="181499" y="2707332"/>
            <a:chExt cx="4993174" cy="4150668"/>
          </a:xfrm>
        </p:grpSpPr>
        <p:pic>
          <p:nvPicPr>
            <p:cNvPr id="6" name="Picture 3"/>
            <p:cNvPicPr>
              <a:picLocks noChangeAspect="1" noChangeArrowheads="1"/>
            </p:cNvPicPr>
            <p:nvPr/>
          </p:nvPicPr>
          <p:blipFill>
            <a:blip r:embed="rId4" cstate="screen"/>
            <a:srcRect/>
            <a:stretch>
              <a:fillRect/>
            </a:stretch>
          </p:blipFill>
          <p:spPr bwMode="auto">
            <a:xfrm>
              <a:off x="181499" y="2805545"/>
              <a:ext cx="4729503" cy="4052455"/>
            </a:xfrm>
            <a:prstGeom prst="rect">
              <a:avLst/>
            </a:prstGeom>
            <a:noFill/>
            <a:ln w="9525">
              <a:noFill/>
              <a:miter lim="800000"/>
              <a:headEnd/>
              <a:tailEnd/>
            </a:ln>
          </p:spPr>
        </p:pic>
        <p:sp>
          <p:nvSpPr>
            <p:cNvPr id="35" name="Text Box 25"/>
            <p:cNvSpPr txBox="1">
              <a:spLocks noChangeArrowheads="1"/>
            </p:cNvSpPr>
            <p:nvPr/>
          </p:nvSpPr>
          <p:spPr bwMode="auto">
            <a:xfrm>
              <a:off x="2010623" y="3318645"/>
              <a:ext cx="641202" cy="314574"/>
            </a:xfrm>
            <a:prstGeom prst="rect">
              <a:avLst/>
            </a:prstGeom>
            <a:solidFill>
              <a:schemeClr val="bg1"/>
            </a:solidFill>
            <a:ln w="9525" algn="ctr">
              <a:noFill/>
              <a:miter lim="800000"/>
              <a:headEnd/>
              <a:tailEnd/>
            </a:ln>
          </p:spPr>
          <p:txBody>
            <a:bodyPr wrap="none" lIns="92075" tIns="46038" rIns="92075" bIns="46038">
              <a:spAutoFit/>
            </a:bodyPr>
            <a:lstStyle/>
            <a:p>
              <a:pPr>
                <a:buClr>
                  <a:srgbClr val="FC0128"/>
                </a:buClr>
              </a:pPr>
              <a:r>
                <a:rPr lang="en-US" sz="1600" b="1" dirty="0" smtClean="0">
                  <a:latin typeface="Arial" pitchFamily="34" charset="0"/>
                </a:rPr>
                <a:t>CMS</a:t>
              </a:r>
              <a:endParaRPr lang="en-US" sz="1600" b="1" dirty="0">
                <a:latin typeface="Arial" pitchFamily="34" charset="0"/>
              </a:endParaRPr>
            </a:p>
          </p:txBody>
        </p:sp>
        <p:sp>
          <p:nvSpPr>
            <p:cNvPr id="36" name="Text Box 5"/>
            <p:cNvSpPr txBox="1">
              <a:spLocks noChangeArrowheads="1"/>
            </p:cNvSpPr>
            <p:nvPr/>
          </p:nvSpPr>
          <p:spPr bwMode="auto">
            <a:xfrm>
              <a:off x="2198496" y="2707332"/>
              <a:ext cx="2976177" cy="3699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2000" dirty="0" smtClean="0"/>
                <a:t>Energy flow in </a:t>
              </a:r>
              <a:r>
                <a:rPr lang="en-US" sz="2000" dirty="0" smtClean="0">
                  <a:latin typeface="Symbol" pitchFamily="18" charset="2"/>
                </a:rPr>
                <a:t>h-f</a:t>
              </a:r>
              <a:r>
                <a:rPr lang="en-US" sz="2000" dirty="0" smtClean="0"/>
                <a:t> plane</a:t>
              </a:r>
              <a:endParaRPr lang="en-US" sz="2000" baseline="-25000" dirty="0">
                <a:latin typeface="+mn-lt"/>
              </a:endParaRPr>
            </a:p>
          </p:txBody>
        </p:sp>
      </p:grpSp>
    </p:spTree>
    <p:extLst>
      <p:ext uri="{BB962C8B-B14F-4D97-AF65-F5344CB8AC3E}">
        <p14:creationId xmlns:p14="http://schemas.microsoft.com/office/powerpoint/2010/main" val="9316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03" y="46320"/>
            <a:ext cx="6623609" cy="591573"/>
          </a:xfrm>
        </p:spPr>
        <p:txBody>
          <a:bodyPr/>
          <a:lstStyle/>
          <a:p>
            <a:r>
              <a:rPr lang="en-US" dirty="0" smtClean="0"/>
              <a:t>1) How much Energy is lost ?</a:t>
            </a:r>
            <a:endParaRPr lang="en-US" dirty="0"/>
          </a:p>
        </p:txBody>
      </p:sp>
      <p:sp>
        <p:nvSpPr>
          <p:cNvPr id="3" name="Content Placeholder 2"/>
          <p:cNvSpPr>
            <a:spLocks noGrp="1"/>
          </p:cNvSpPr>
          <p:nvPr>
            <p:ph idx="1"/>
          </p:nvPr>
        </p:nvSpPr>
        <p:spPr>
          <a:xfrm>
            <a:off x="0" y="613494"/>
            <a:ext cx="9144000" cy="6165850"/>
          </a:xfrm>
        </p:spPr>
        <p:txBody>
          <a:bodyPr/>
          <a:lstStyle/>
          <a:p>
            <a:r>
              <a:rPr lang="en-US" dirty="0" smtClean="0"/>
              <a:t>Di-Jet energy balance </a:t>
            </a:r>
            <a:r>
              <a:rPr lang="en-US" dirty="0" err="1" smtClean="0"/>
              <a:t>A</a:t>
            </a:r>
            <a:r>
              <a:rPr lang="en-US" baseline="-25000" dirty="0" err="1" smtClean="0"/>
              <a:t>j</a:t>
            </a:r>
            <a:r>
              <a:rPr lang="en-US" dirty="0" smtClean="0"/>
              <a:t>                            </a:t>
            </a:r>
            <a:r>
              <a:rPr lang="en-US" sz="2000" b="1" dirty="0" err="1" smtClean="0">
                <a:solidFill>
                  <a:srgbClr val="000099"/>
                </a:solidFill>
              </a:rPr>
              <a:t>A</a:t>
            </a:r>
            <a:r>
              <a:rPr lang="en-US" sz="2000" b="1" baseline="-25000" dirty="0" err="1" smtClean="0">
                <a:solidFill>
                  <a:srgbClr val="000099"/>
                </a:solidFill>
              </a:rPr>
              <a:t>j</a:t>
            </a:r>
            <a:r>
              <a:rPr lang="en-US" sz="2000" b="1" dirty="0" smtClean="0">
                <a:solidFill>
                  <a:srgbClr val="000099"/>
                </a:solidFill>
              </a:rPr>
              <a:t> = (P</a:t>
            </a:r>
            <a:r>
              <a:rPr lang="en-US" sz="2000" b="1" baseline="-25000" dirty="0" smtClean="0">
                <a:solidFill>
                  <a:srgbClr val="000099"/>
                </a:solidFill>
              </a:rPr>
              <a:t>T1</a:t>
            </a:r>
            <a:r>
              <a:rPr lang="en-US" sz="2000" b="1" dirty="0" smtClean="0">
                <a:solidFill>
                  <a:srgbClr val="000099"/>
                </a:solidFill>
              </a:rPr>
              <a:t>-P</a:t>
            </a:r>
            <a:r>
              <a:rPr lang="en-US" sz="2000" b="1" baseline="-25000" dirty="0" smtClean="0">
                <a:solidFill>
                  <a:srgbClr val="000099"/>
                </a:solidFill>
              </a:rPr>
              <a:t>T2</a:t>
            </a:r>
            <a:r>
              <a:rPr lang="en-US" sz="2000" b="1" dirty="0" smtClean="0">
                <a:solidFill>
                  <a:srgbClr val="000099"/>
                </a:solidFill>
              </a:rPr>
              <a:t>)/(P</a:t>
            </a:r>
            <a:r>
              <a:rPr lang="en-US" sz="2000" b="1" baseline="-25000" dirty="0" smtClean="0">
                <a:solidFill>
                  <a:srgbClr val="000099"/>
                </a:solidFill>
              </a:rPr>
              <a:t>T1</a:t>
            </a:r>
            <a:r>
              <a:rPr lang="en-US" sz="2000" b="1" dirty="0" smtClean="0">
                <a:solidFill>
                  <a:srgbClr val="000099"/>
                </a:solidFill>
              </a:rPr>
              <a:t>+P</a:t>
            </a:r>
            <a:r>
              <a:rPr lang="en-US" sz="2000" b="1" baseline="-25000" dirty="0" smtClean="0">
                <a:solidFill>
                  <a:srgbClr val="000099"/>
                </a:solidFill>
              </a:rPr>
              <a:t>T2</a:t>
            </a:r>
            <a:r>
              <a:rPr lang="en-US" sz="2000" b="1" dirty="0" smtClean="0">
                <a:solidFill>
                  <a:srgbClr val="000099"/>
                </a:solidFill>
              </a:rPr>
              <a:t>)</a:t>
            </a:r>
            <a:endParaRPr lang="en-US" sz="2000" b="1" dirty="0">
              <a:solidFill>
                <a:srgbClr val="000099"/>
              </a:solidFill>
            </a:endParaRPr>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p>
            <a:pPr>
              <a:defRPr/>
            </a:pPr>
            <a:fld id="{D927F1D3-1032-48FD-8C43-9F3006DCCF32}" type="slidenum">
              <a:rPr lang="en-US" smtClean="0">
                <a:solidFill>
                  <a:srgbClr val="000000"/>
                </a:solidFill>
              </a:rPr>
              <a:pPr>
                <a:defRPr/>
              </a:pPr>
              <a:t>44</a:t>
            </a:fld>
            <a:endParaRPr lang="en-US">
              <a:solidFill>
                <a:srgbClr val="000000"/>
              </a:solidFill>
            </a:endParaRPr>
          </a:p>
        </p:txBody>
      </p:sp>
      <p:grpSp>
        <p:nvGrpSpPr>
          <p:cNvPr id="8" name="Group 26"/>
          <p:cNvGrpSpPr/>
          <p:nvPr/>
        </p:nvGrpSpPr>
        <p:grpSpPr>
          <a:xfrm>
            <a:off x="1" y="996408"/>
            <a:ext cx="5878286" cy="3971582"/>
            <a:chOff x="0" y="1297858"/>
            <a:chExt cx="6112093" cy="4129550"/>
          </a:xfrm>
        </p:grpSpPr>
        <p:grpSp>
          <p:nvGrpSpPr>
            <p:cNvPr id="9" name="Group 7"/>
            <p:cNvGrpSpPr/>
            <p:nvPr/>
          </p:nvGrpSpPr>
          <p:grpSpPr>
            <a:xfrm>
              <a:off x="0" y="1297858"/>
              <a:ext cx="6112093" cy="4129550"/>
              <a:chOff x="1209368" y="2576050"/>
              <a:chExt cx="6112093" cy="4129550"/>
            </a:xfrm>
          </p:grpSpPr>
          <p:pic>
            <p:nvPicPr>
              <p:cNvPr id="6" name="Picture 3"/>
              <p:cNvPicPr>
                <a:picLocks noChangeAspect="1" noChangeArrowheads="1"/>
              </p:cNvPicPr>
              <p:nvPr/>
            </p:nvPicPr>
            <p:blipFill>
              <a:blip r:embed="rId2" cstate="screen"/>
              <a:srcRect/>
              <a:stretch>
                <a:fillRect/>
              </a:stretch>
            </p:blipFill>
            <p:spPr bwMode="auto">
              <a:xfrm>
                <a:off x="1238865" y="2576052"/>
                <a:ext cx="6082596" cy="4129548"/>
              </a:xfrm>
              <a:prstGeom prst="rect">
                <a:avLst/>
              </a:prstGeom>
              <a:noFill/>
              <a:ln w="9525">
                <a:noFill/>
                <a:miter lim="800000"/>
                <a:headEnd/>
                <a:tailEnd/>
              </a:ln>
            </p:spPr>
          </p:pic>
          <p:sp>
            <p:nvSpPr>
              <p:cNvPr id="7" name="Rectangle 6"/>
              <p:cNvSpPr/>
              <p:nvPr/>
            </p:nvSpPr>
            <p:spPr bwMode="auto">
              <a:xfrm>
                <a:off x="1209368" y="2576050"/>
                <a:ext cx="383459" cy="314574"/>
              </a:xfrm>
              <a:prstGeom prst="rect">
                <a:avLst/>
              </a:prstGeom>
              <a:solidFill>
                <a:schemeClr val="bg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sp>
          <p:nvSpPr>
            <p:cNvPr id="10" name="Right Arrow 9"/>
            <p:cNvSpPr/>
            <p:nvPr/>
          </p:nvSpPr>
          <p:spPr bwMode="auto">
            <a:xfrm rot="16200000">
              <a:off x="294969" y="2271252"/>
              <a:ext cx="629265" cy="98323"/>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11" name="TextBox 10"/>
            <p:cNvSpPr txBox="1"/>
            <p:nvPr/>
          </p:nvSpPr>
          <p:spPr>
            <a:xfrm>
              <a:off x="380022" y="1351309"/>
              <a:ext cx="904415" cy="286232"/>
            </a:xfrm>
            <a:prstGeom prst="rect">
              <a:avLst/>
            </a:prstGeom>
            <a:solidFill>
              <a:srgbClr val="FFFF99"/>
            </a:solidFill>
          </p:spPr>
          <p:txBody>
            <a:bodyPr wrap="none" rtlCol="0">
              <a:spAutoFit/>
            </a:bodyPr>
            <a:lstStyle/>
            <a:p>
              <a:pPr>
                <a:buClr>
                  <a:srgbClr val="FC0128"/>
                </a:buClr>
              </a:pPr>
              <a:r>
                <a:rPr lang="en-US" sz="1400" dirty="0" smtClean="0">
                  <a:latin typeface="Arial" pitchFamily="34" charset="0"/>
                </a:rPr>
                <a:t>P</a:t>
              </a:r>
              <a:r>
                <a:rPr lang="en-US" sz="1400" baseline="-25000" dirty="0" smtClean="0">
                  <a:latin typeface="Arial" pitchFamily="34" charset="0"/>
                </a:rPr>
                <a:t>T1</a:t>
              </a:r>
              <a:r>
                <a:rPr lang="en-US" sz="1400" dirty="0" smtClean="0">
                  <a:latin typeface="Arial" pitchFamily="34" charset="0"/>
                </a:rPr>
                <a:t> ≈ P</a:t>
              </a:r>
              <a:r>
                <a:rPr lang="en-US" sz="1400" baseline="-25000" dirty="0" smtClean="0">
                  <a:latin typeface="Arial" pitchFamily="34" charset="0"/>
                </a:rPr>
                <a:t>T2</a:t>
              </a:r>
              <a:endParaRPr lang="en-US" sz="1400" baseline="-25000" dirty="0">
                <a:latin typeface="Arial" pitchFamily="34" charset="0"/>
              </a:endParaRPr>
            </a:p>
          </p:txBody>
        </p:sp>
        <p:sp>
          <p:nvSpPr>
            <p:cNvPr id="12" name="Right Arrow 11"/>
            <p:cNvSpPr/>
            <p:nvPr/>
          </p:nvSpPr>
          <p:spPr bwMode="auto">
            <a:xfrm rot="16200000">
              <a:off x="4399936" y="4360607"/>
              <a:ext cx="629265" cy="98323"/>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13" name="TextBox 12"/>
            <p:cNvSpPr txBox="1"/>
            <p:nvPr/>
          </p:nvSpPr>
          <p:spPr>
            <a:xfrm>
              <a:off x="4619400" y="3141406"/>
              <a:ext cx="906017" cy="286232"/>
            </a:xfrm>
            <a:prstGeom prst="rect">
              <a:avLst/>
            </a:prstGeom>
            <a:solidFill>
              <a:srgbClr val="FFFF99"/>
            </a:solidFill>
          </p:spPr>
          <p:txBody>
            <a:bodyPr wrap="none" rtlCol="0">
              <a:spAutoFit/>
            </a:bodyPr>
            <a:lstStyle/>
            <a:p>
              <a:pPr>
                <a:buClr>
                  <a:srgbClr val="FC0128"/>
                </a:buClr>
              </a:pPr>
              <a:r>
                <a:rPr lang="en-US" sz="1400" dirty="0" smtClean="0">
                  <a:latin typeface="Arial" pitchFamily="34" charset="0"/>
                </a:rPr>
                <a:t>P</a:t>
              </a:r>
              <a:r>
                <a:rPr lang="en-US" sz="1400" baseline="-25000" dirty="0" smtClean="0">
                  <a:latin typeface="Arial" pitchFamily="34" charset="0"/>
                </a:rPr>
                <a:t>T1</a:t>
              </a:r>
              <a:r>
                <a:rPr lang="en-US" sz="1400" dirty="0" smtClean="0">
                  <a:latin typeface="Arial" pitchFamily="34" charset="0"/>
                </a:rPr>
                <a:t> » P</a:t>
              </a:r>
              <a:r>
                <a:rPr lang="en-US" sz="1400" baseline="-25000" dirty="0" smtClean="0">
                  <a:latin typeface="Arial" pitchFamily="34" charset="0"/>
                </a:rPr>
                <a:t>T2</a:t>
              </a:r>
              <a:endParaRPr lang="en-US" sz="1400" baseline="-25000" dirty="0">
                <a:latin typeface="Arial" pitchFamily="34" charset="0"/>
              </a:endParaRPr>
            </a:p>
          </p:txBody>
        </p:sp>
        <p:sp>
          <p:nvSpPr>
            <p:cNvPr id="14" name="TextBox 13"/>
            <p:cNvSpPr txBox="1"/>
            <p:nvPr/>
          </p:nvSpPr>
          <p:spPr>
            <a:xfrm>
              <a:off x="1203657" y="3460956"/>
              <a:ext cx="1140056" cy="313932"/>
            </a:xfrm>
            <a:prstGeom prst="rect">
              <a:avLst/>
            </a:prstGeom>
            <a:solidFill>
              <a:schemeClr val="bg1"/>
            </a:solidFill>
          </p:spPr>
          <p:txBody>
            <a:bodyPr wrap="none" rtlCol="0">
              <a:spAutoFit/>
            </a:bodyPr>
            <a:lstStyle/>
            <a:p>
              <a:pPr>
                <a:buClr>
                  <a:srgbClr val="FC0128"/>
                </a:buClr>
              </a:pPr>
              <a:r>
                <a:rPr lang="en-US" sz="1600" dirty="0" smtClean="0">
                  <a:solidFill>
                    <a:srgbClr val="FF0000"/>
                  </a:solidFill>
                  <a:latin typeface="Arial" pitchFamily="34" charset="0"/>
                </a:rPr>
                <a:t>Simulation</a:t>
              </a:r>
              <a:endParaRPr lang="en-US" sz="1600" dirty="0">
                <a:solidFill>
                  <a:srgbClr val="FF0000"/>
                </a:solidFill>
                <a:latin typeface="Arial" pitchFamily="34" charset="0"/>
              </a:endParaRPr>
            </a:p>
          </p:txBody>
        </p:sp>
        <p:cxnSp>
          <p:nvCxnSpPr>
            <p:cNvPr id="17" name="Straight Arrow Connector 16"/>
            <p:cNvCxnSpPr>
              <a:stCxn id="14" idx="1"/>
            </p:cNvCxnSpPr>
            <p:nvPr/>
          </p:nvCxnSpPr>
          <p:spPr bwMode="auto">
            <a:xfrm rot="10800000">
              <a:off x="884905" y="3529782"/>
              <a:ext cx="318753" cy="88140"/>
            </a:xfrm>
            <a:prstGeom prst="straightConnector1">
              <a:avLst/>
            </a:prstGeom>
            <a:noFill/>
            <a:ln w="19050" cap="flat" cmpd="sng" algn="ctr">
              <a:solidFill>
                <a:srgbClr val="FF0000"/>
              </a:solidFill>
              <a:prstDash val="solid"/>
              <a:round/>
              <a:headEnd type="none" w="med" len="med"/>
              <a:tailEnd type="arrow"/>
            </a:ln>
            <a:effectLst/>
          </p:spPr>
        </p:cxnSp>
        <p:grpSp>
          <p:nvGrpSpPr>
            <p:cNvPr id="16" name="Group 20"/>
            <p:cNvGrpSpPr/>
            <p:nvPr/>
          </p:nvGrpSpPr>
          <p:grpSpPr>
            <a:xfrm>
              <a:off x="1299031" y="3888658"/>
              <a:ext cx="827637" cy="313932"/>
              <a:chOff x="1299031" y="3888658"/>
              <a:chExt cx="827637" cy="313932"/>
            </a:xfrm>
          </p:grpSpPr>
          <p:sp>
            <p:nvSpPr>
              <p:cNvPr id="15" name="TextBox 14"/>
              <p:cNvSpPr txBox="1"/>
              <p:nvPr/>
            </p:nvSpPr>
            <p:spPr>
              <a:xfrm>
                <a:off x="1509191" y="3888658"/>
                <a:ext cx="617477" cy="313932"/>
              </a:xfrm>
              <a:prstGeom prst="rect">
                <a:avLst/>
              </a:prstGeom>
              <a:noFill/>
            </p:spPr>
            <p:txBody>
              <a:bodyPr wrap="none" rtlCol="0">
                <a:spAutoFit/>
              </a:bodyPr>
              <a:lstStyle/>
              <a:p>
                <a:pPr>
                  <a:buClr>
                    <a:srgbClr val="FC0128"/>
                  </a:buClr>
                </a:pPr>
                <a:r>
                  <a:rPr lang="en-US" sz="1600" dirty="0" smtClean="0">
                    <a:solidFill>
                      <a:srgbClr val="000000"/>
                    </a:solidFill>
                    <a:latin typeface="Arial" pitchFamily="34" charset="0"/>
                  </a:rPr>
                  <a:t>Data</a:t>
                </a:r>
                <a:endParaRPr lang="en-US" sz="1600" dirty="0">
                  <a:solidFill>
                    <a:srgbClr val="000000"/>
                  </a:solidFill>
                  <a:latin typeface="Arial" pitchFamily="34" charset="0"/>
                </a:endParaRPr>
              </a:p>
            </p:txBody>
          </p:sp>
          <p:cxnSp>
            <p:nvCxnSpPr>
              <p:cNvPr id="18" name="Straight Arrow Connector 17"/>
              <p:cNvCxnSpPr/>
              <p:nvPr/>
            </p:nvCxnSpPr>
            <p:spPr bwMode="auto">
              <a:xfrm rot="10800000" flipV="1">
                <a:off x="1299031" y="4055455"/>
                <a:ext cx="363001" cy="34763"/>
              </a:xfrm>
              <a:prstGeom prst="straightConnector1">
                <a:avLst/>
              </a:prstGeom>
              <a:noFill/>
              <a:ln w="19050" cap="flat" cmpd="sng" algn="ctr">
                <a:solidFill>
                  <a:schemeClr val="tx1"/>
                </a:solidFill>
                <a:prstDash val="solid"/>
                <a:round/>
                <a:headEnd type="none" w="med" len="med"/>
                <a:tailEnd type="arrow"/>
              </a:ln>
              <a:effectLst/>
            </p:spPr>
          </p:cxnSp>
        </p:grpSp>
      </p:grpSp>
      <p:sp>
        <p:nvSpPr>
          <p:cNvPr id="26" name="TextBox 25"/>
          <p:cNvSpPr txBox="1"/>
          <p:nvPr/>
        </p:nvSpPr>
        <p:spPr>
          <a:xfrm>
            <a:off x="4159091" y="4496644"/>
            <a:ext cx="2369559" cy="230832"/>
          </a:xfrm>
          <a:prstGeom prst="rect">
            <a:avLst/>
          </a:prstGeom>
          <a:noFill/>
        </p:spPr>
        <p:txBody>
          <a:bodyPr wrap="none" rtlCol="0">
            <a:spAutoFit/>
          </a:bodyPr>
          <a:lstStyle/>
          <a:p>
            <a:pPr>
              <a:buClr>
                <a:srgbClr val="FC0128"/>
              </a:buClr>
            </a:pPr>
            <a:r>
              <a:rPr lang="en-US" sz="1000" dirty="0" smtClean="0">
                <a:latin typeface="Arial" pitchFamily="34" charset="0"/>
              </a:rPr>
              <a:t>arXiv:1107.0631v1 [</a:t>
            </a:r>
            <a:r>
              <a:rPr lang="en-US" sz="1000" dirty="0" err="1" smtClean="0">
                <a:latin typeface="Arial" pitchFamily="34" charset="0"/>
              </a:rPr>
              <a:t>hep</a:t>
            </a:r>
            <a:r>
              <a:rPr lang="en-US" sz="1000" dirty="0" smtClean="0">
                <a:latin typeface="Arial" pitchFamily="34" charset="0"/>
              </a:rPr>
              <a:t>-ph] 4 Jul 2011</a:t>
            </a:r>
            <a:endParaRPr lang="en-US" sz="1000" dirty="0">
              <a:latin typeface="Arial" pitchFamily="34" charset="0"/>
            </a:endParaRPr>
          </a:p>
        </p:txBody>
      </p:sp>
      <p:sp>
        <p:nvSpPr>
          <p:cNvPr id="28" name="Text Box 25"/>
          <p:cNvSpPr txBox="1">
            <a:spLocks noChangeArrowheads="1"/>
          </p:cNvSpPr>
          <p:nvPr/>
        </p:nvSpPr>
        <p:spPr bwMode="auto">
          <a:xfrm>
            <a:off x="4657985" y="1099737"/>
            <a:ext cx="641202" cy="314574"/>
          </a:xfrm>
          <a:prstGeom prst="rect">
            <a:avLst/>
          </a:prstGeom>
          <a:noFill/>
          <a:ln w="9525" algn="ctr">
            <a:noFill/>
            <a:miter lim="800000"/>
            <a:headEnd/>
            <a:tailEnd/>
          </a:ln>
        </p:spPr>
        <p:txBody>
          <a:bodyPr wrap="none" lIns="92075" tIns="46038" rIns="92075" bIns="46038">
            <a:spAutoFit/>
          </a:bodyPr>
          <a:lstStyle/>
          <a:p>
            <a:pPr>
              <a:buClr>
                <a:srgbClr val="FC0128"/>
              </a:buClr>
            </a:pPr>
            <a:r>
              <a:rPr lang="en-US" sz="1600" b="1" dirty="0" smtClean="0">
                <a:latin typeface="Arial" pitchFamily="34" charset="0"/>
              </a:rPr>
              <a:t>CMS</a:t>
            </a:r>
            <a:endParaRPr lang="en-US" sz="1600" b="1" dirty="0">
              <a:latin typeface="Arial" pitchFamily="34" charset="0"/>
            </a:endParaRPr>
          </a:p>
        </p:txBody>
      </p:sp>
      <p:grpSp>
        <p:nvGrpSpPr>
          <p:cNvPr id="20" name="Group 30"/>
          <p:cNvGrpSpPr/>
          <p:nvPr/>
        </p:nvGrpSpPr>
        <p:grpSpPr>
          <a:xfrm>
            <a:off x="0" y="4530738"/>
            <a:ext cx="8838874" cy="2327653"/>
            <a:chOff x="0" y="4913805"/>
            <a:chExt cx="8838874" cy="2327653"/>
          </a:xfrm>
        </p:grpSpPr>
        <p:pic>
          <p:nvPicPr>
            <p:cNvPr id="25" name="Picture 2"/>
            <p:cNvPicPr>
              <a:picLocks noChangeAspect="1" noChangeArrowheads="1"/>
            </p:cNvPicPr>
            <p:nvPr/>
          </p:nvPicPr>
          <p:blipFill>
            <a:blip r:embed="rId3" cstate="screen"/>
            <a:srcRect/>
            <a:stretch>
              <a:fillRect/>
            </a:stretch>
          </p:blipFill>
          <p:spPr bwMode="auto">
            <a:xfrm>
              <a:off x="0" y="4913805"/>
              <a:ext cx="6963508" cy="2327653"/>
            </a:xfrm>
            <a:prstGeom prst="rect">
              <a:avLst/>
            </a:prstGeom>
            <a:noFill/>
            <a:ln w="9525">
              <a:noFill/>
              <a:miter lim="800000"/>
              <a:headEnd/>
              <a:tailEnd/>
            </a:ln>
          </p:spPr>
        </p:pic>
        <p:cxnSp>
          <p:nvCxnSpPr>
            <p:cNvPr id="33" name="Straight Arrow Connector 32"/>
            <p:cNvCxnSpPr/>
            <p:nvPr/>
          </p:nvCxnSpPr>
          <p:spPr bwMode="auto">
            <a:xfrm rot="10800000" flipV="1">
              <a:off x="5842894" y="5786229"/>
              <a:ext cx="1027841" cy="178497"/>
            </a:xfrm>
            <a:prstGeom prst="straightConnector1">
              <a:avLst/>
            </a:prstGeom>
            <a:noFill/>
            <a:ln w="12700" cap="flat" cmpd="sng" algn="ctr">
              <a:solidFill>
                <a:schemeClr val="accent2">
                  <a:lumMod val="75000"/>
                </a:schemeClr>
              </a:solidFill>
              <a:prstDash val="solid"/>
              <a:round/>
              <a:headEnd type="none" w="med" len="med"/>
              <a:tailEnd type="arrow"/>
            </a:ln>
            <a:effectLst/>
          </p:spPr>
        </p:cxnSp>
        <p:sp>
          <p:nvSpPr>
            <p:cNvPr id="40" name="TextBox 39"/>
            <p:cNvSpPr txBox="1"/>
            <p:nvPr/>
          </p:nvSpPr>
          <p:spPr>
            <a:xfrm>
              <a:off x="6846021" y="5603058"/>
              <a:ext cx="1992853" cy="341632"/>
            </a:xfrm>
            <a:prstGeom prst="rect">
              <a:avLst/>
            </a:prstGeom>
            <a:noFill/>
          </p:spPr>
          <p:txBody>
            <a:bodyPr wrap="none" rtlCol="0">
              <a:spAutoFit/>
            </a:bodyPr>
            <a:lstStyle/>
            <a:p>
              <a:pPr>
                <a:buClr>
                  <a:srgbClr val="FC0128"/>
                </a:buClr>
              </a:pPr>
              <a:r>
                <a:rPr lang="en-US" dirty="0" smtClean="0">
                  <a:solidFill>
                    <a:srgbClr val="00AE00"/>
                  </a:solidFill>
                  <a:latin typeface="Arial" pitchFamily="34" charset="0"/>
                </a:rPr>
                <a:t>Quenching Model</a:t>
              </a:r>
              <a:endParaRPr lang="en-US" dirty="0">
                <a:solidFill>
                  <a:srgbClr val="00AE00"/>
                </a:solidFill>
                <a:latin typeface="Arial" pitchFamily="34" charset="0"/>
              </a:endParaRPr>
            </a:p>
          </p:txBody>
        </p:sp>
      </p:grpSp>
      <p:sp>
        <p:nvSpPr>
          <p:cNvPr id="29" name="TextBox 28"/>
          <p:cNvSpPr txBox="1"/>
          <p:nvPr/>
        </p:nvSpPr>
        <p:spPr>
          <a:xfrm>
            <a:off x="5850082" y="3240762"/>
            <a:ext cx="3293917" cy="1301895"/>
          </a:xfrm>
          <a:prstGeom prst="rect">
            <a:avLst/>
          </a:prstGeom>
          <a:solidFill>
            <a:srgbClr val="FFFF99"/>
          </a:solidFill>
        </p:spPr>
        <p:txBody>
          <a:bodyPr wrap="square" rtlCol="0">
            <a:spAutoFit/>
          </a:bodyPr>
          <a:lstStyle/>
          <a:p>
            <a:pPr algn="l">
              <a:buClr>
                <a:srgbClr val="FC0128"/>
              </a:buClr>
            </a:pPr>
            <a:r>
              <a:rPr lang="en-US" b="1" dirty="0" smtClean="0">
                <a:solidFill>
                  <a:srgbClr val="FF0000"/>
                </a:solidFill>
                <a:latin typeface="Arial" pitchFamily="34" charset="0"/>
              </a:rPr>
              <a:t>&lt;</a:t>
            </a:r>
            <a:r>
              <a:rPr lang="en-US" b="1" dirty="0" smtClean="0">
                <a:solidFill>
                  <a:srgbClr val="FF0000"/>
                </a:solidFill>
                <a:latin typeface="Symbol" pitchFamily="18" charset="2"/>
              </a:rPr>
              <a:t>D</a:t>
            </a:r>
            <a:r>
              <a:rPr lang="en-US" b="1" dirty="0" smtClean="0">
                <a:solidFill>
                  <a:srgbClr val="FF0000"/>
                </a:solidFill>
                <a:latin typeface="Arial" pitchFamily="34" charset="0"/>
              </a:rPr>
              <a:t>E&gt; ≈ 20 GeV</a:t>
            </a:r>
            <a:r>
              <a:rPr lang="en-US" sz="1400" dirty="0" smtClean="0">
                <a:solidFill>
                  <a:srgbClr val="000000"/>
                </a:solidFill>
                <a:latin typeface="Arial" pitchFamily="34" charset="0"/>
              </a:rPr>
              <a:t> (wide distribution)</a:t>
            </a:r>
          </a:p>
          <a:p>
            <a:pPr algn="l">
              <a:buClr>
                <a:srgbClr val="FC0128"/>
              </a:buClr>
            </a:pPr>
            <a:r>
              <a:rPr lang="en-US" dirty="0" smtClean="0">
                <a:latin typeface="Arial" pitchFamily="34" charset="0"/>
              </a:rPr>
              <a:t>Medium is VERY strongly</a:t>
            </a:r>
          </a:p>
          <a:p>
            <a:pPr algn="l">
              <a:buClr>
                <a:srgbClr val="FC0128"/>
              </a:buClr>
            </a:pPr>
            <a:r>
              <a:rPr lang="en-US" b="1" dirty="0" smtClean="0">
                <a:latin typeface="Arial" pitchFamily="34" charset="0"/>
              </a:rPr>
              <a:t>interacting</a:t>
            </a:r>
            <a:r>
              <a:rPr lang="en-US" dirty="0" smtClean="0">
                <a:latin typeface="Arial" pitchFamily="34" charset="0"/>
              </a:rPr>
              <a:t> ('opaque')</a:t>
            </a:r>
          </a:p>
          <a:p>
            <a:pPr algn="l">
              <a:buClr>
                <a:srgbClr val="FC0128"/>
              </a:buClr>
            </a:pPr>
            <a:r>
              <a:rPr lang="en-US" sz="1600" dirty="0" smtClean="0">
                <a:latin typeface="Arial" pitchFamily="34" charset="0"/>
              </a:rPr>
              <a:t>(but within expectations)</a:t>
            </a:r>
            <a:endParaRPr lang="en-US" sz="1600" dirty="0" smtClean="0">
              <a:latin typeface="Symbol" pitchFamily="18" charset="2"/>
            </a:endParaRPr>
          </a:p>
        </p:txBody>
      </p:sp>
      <p:grpSp>
        <p:nvGrpSpPr>
          <p:cNvPr id="31" name="Group 30"/>
          <p:cNvGrpSpPr/>
          <p:nvPr/>
        </p:nvGrpSpPr>
        <p:grpSpPr>
          <a:xfrm>
            <a:off x="7107726" y="993031"/>
            <a:ext cx="1515596" cy="2056640"/>
            <a:chOff x="6141371" y="1398278"/>
            <a:chExt cx="1515596" cy="2056640"/>
          </a:xfrm>
        </p:grpSpPr>
        <p:grpSp>
          <p:nvGrpSpPr>
            <p:cNvPr id="32" name="Group 9"/>
            <p:cNvGrpSpPr/>
            <p:nvPr/>
          </p:nvGrpSpPr>
          <p:grpSpPr>
            <a:xfrm>
              <a:off x="6141371" y="1398278"/>
              <a:ext cx="1281949" cy="2056640"/>
              <a:chOff x="6020894" y="1445740"/>
              <a:chExt cx="1281949" cy="2056640"/>
            </a:xfrm>
          </p:grpSpPr>
          <p:sp>
            <p:nvSpPr>
              <p:cNvPr id="37" name="Right Arrow 36"/>
              <p:cNvSpPr/>
              <p:nvPr/>
            </p:nvSpPr>
            <p:spPr bwMode="auto">
              <a:xfrm rot="16853699">
                <a:off x="6573794" y="1940010"/>
                <a:ext cx="1223319"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38" name="Right Arrow 37"/>
              <p:cNvSpPr/>
              <p:nvPr/>
            </p:nvSpPr>
            <p:spPr bwMode="auto">
              <a:xfrm rot="6927734">
                <a:off x="6413652" y="2934990"/>
                <a:ext cx="900000"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39" name="TextBox 8"/>
              <p:cNvSpPr txBox="1"/>
              <p:nvPr/>
            </p:nvSpPr>
            <p:spPr>
              <a:xfrm>
                <a:off x="6481559" y="1540663"/>
                <a:ext cx="628698" cy="424732"/>
              </a:xfrm>
              <a:prstGeom prst="rect">
                <a:avLst/>
              </a:prstGeom>
              <a:noFill/>
            </p:spPr>
            <p:txBody>
              <a:bodyPr wrap="none" rtlCol="0">
                <a:spAutoFit/>
              </a:bodyPr>
              <a:lstStyle/>
              <a:p>
                <a:pPr>
                  <a:buClr>
                    <a:srgbClr val="FC0128"/>
                  </a:buClr>
                </a:pPr>
                <a:r>
                  <a:rPr lang="en-US" sz="2400" b="1" dirty="0" smtClean="0">
                    <a:latin typeface="Arial"/>
                  </a:rPr>
                  <a:t>P</a:t>
                </a:r>
                <a:r>
                  <a:rPr lang="en-US" sz="2400" b="1" baseline="-25000" dirty="0" smtClean="0">
                    <a:latin typeface="Arial"/>
                  </a:rPr>
                  <a:t>T1</a:t>
                </a:r>
                <a:endParaRPr lang="en-US" sz="2400" b="1" baseline="-25000" dirty="0">
                  <a:latin typeface="Arial"/>
                </a:endParaRPr>
              </a:p>
            </p:txBody>
          </p:sp>
          <p:sp>
            <p:nvSpPr>
              <p:cNvPr id="41" name="TextBox 8"/>
              <p:cNvSpPr txBox="1"/>
              <p:nvPr/>
            </p:nvSpPr>
            <p:spPr>
              <a:xfrm>
                <a:off x="6020894" y="3043881"/>
                <a:ext cx="628698" cy="424732"/>
              </a:xfrm>
              <a:prstGeom prst="rect">
                <a:avLst/>
              </a:prstGeom>
              <a:noFill/>
            </p:spPr>
            <p:txBody>
              <a:bodyPr wrap="none" rtlCol="0">
                <a:spAutoFit/>
              </a:bodyPr>
              <a:lstStyle/>
              <a:p>
                <a:pPr>
                  <a:buClr>
                    <a:srgbClr val="FC0128"/>
                  </a:buClr>
                </a:pPr>
                <a:r>
                  <a:rPr lang="en-US" sz="2400" b="1" dirty="0" smtClean="0">
                    <a:latin typeface="Arial"/>
                  </a:rPr>
                  <a:t>P</a:t>
                </a:r>
                <a:r>
                  <a:rPr lang="en-US" sz="2400" b="1" baseline="-25000" dirty="0" smtClean="0">
                    <a:latin typeface="Arial"/>
                  </a:rPr>
                  <a:t>T1</a:t>
                </a:r>
                <a:endParaRPr lang="en-US" sz="2400" b="1" baseline="-25000" dirty="0">
                  <a:latin typeface="Arial"/>
                </a:endParaRPr>
              </a:p>
            </p:txBody>
          </p:sp>
        </p:grpSp>
        <p:grpSp>
          <p:nvGrpSpPr>
            <p:cNvPr id="34" name="Group 106"/>
            <p:cNvGrpSpPr>
              <a:grpSpLocks/>
            </p:cNvGrpSpPr>
            <p:nvPr/>
          </p:nvGrpSpPr>
          <p:grpSpPr bwMode="auto">
            <a:xfrm rot="4295874">
              <a:off x="7083808" y="2644293"/>
              <a:ext cx="677534" cy="468785"/>
              <a:chOff x="3873" y="1813"/>
              <a:chExt cx="216" cy="107"/>
            </a:xfrm>
          </p:grpSpPr>
          <p:sp>
            <p:nvSpPr>
              <p:cNvPr id="35" name="Line 107"/>
              <p:cNvSpPr>
                <a:spLocks noChangeShapeType="1"/>
              </p:cNvSpPr>
              <p:nvPr/>
            </p:nvSpPr>
            <p:spPr bwMode="auto">
              <a:xfrm flipV="1">
                <a:off x="4036" y="1813"/>
                <a:ext cx="53" cy="25"/>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36" name="Freeform 108"/>
              <p:cNvSpPr>
                <a:spLocks noChangeArrowheads="1"/>
              </p:cNvSpPr>
              <p:nvPr/>
            </p:nvSpPr>
            <p:spPr bwMode="auto">
              <a:xfrm>
                <a:off x="3873" y="1819"/>
                <a:ext cx="168"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sp>
        <p:nvSpPr>
          <p:cNvPr id="43" name="Text Box 6"/>
          <p:cNvSpPr txBox="1">
            <a:spLocks noChangeArrowheads="1"/>
          </p:cNvSpPr>
          <p:nvPr/>
        </p:nvSpPr>
        <p:spPr bwMode="auto">
          <a:xfrm>
            <a:off x="7132730" y="5718176"/>
            <a:ext cx="1622239" cy="674673"/>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buClrTx/>
              <a:buFontTx/>
              <a:buNone/>
            </a:pPr>
            <a:r>
              <a:rPr lang="en-US" dirty="0">
                <a:solidFill>
                  <a:srgbClr val="000000"/>
                </a:solidFill>
              </a:rPr>
              <a:t>jet quenching </a:t>
            </a:r>
            <a:endParaRPr lang="en-US" dirty="0" smtClean="0">
              <a:solidFill>
                <a:srgbClr val="000000"/>
              </a:solidFill>
            </a:endParaRPr>
          </a:p>
          <a:p>
            <a:pPr>
              <a:buClrTx/>
              <a:buFontTx/>
              <a:buNone/>
            </a:pPr>
            <a:r>
              <a:rPr lang="en-US" dirty="0" smtClean="0">
                <a:latin typeface="Symbol" pitchFamily="18" charset="2"/>
              </a:rPr>
              <a:t>D</a:t>
            </a:r>
            <a:r>
              <a:rPr lang="en-US" dirty="0" smtClean="0"/>
              <a:t>E </a:t>
            </a:r>
            <a:r>
              <a:rPr lang="en-US" dirty="0"/>
              <a:t>~  </a:t>
            </a:r>
            <a:r>
              <a:rPr lang="en-US" dirty="0" smtClean="0"/>
              <a:t>.....</a:t>
            </a:r>
            <a:endParaRPr lang="en-US" dirty="0"/>
          </a:p>
        </p:txBody>
      </p:sp>
      <p:sp>
        <p:nvSpPr>
          <p:cNvPr id="45" name="Oval 44"/>
          <p:cNvSpPr/>
          <p:nvPr/>
        </p:nvSpPr>
        <p:spPr bwMode="auto">
          <a:xfrm>
            <a:off x="7381814" y="5969163"/>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19" name="TextBox 18"/>
          <p:cNvSpPr txBox="1"/>
          <p:nvPr/>
        </p:nvSpPr>
        <p:spPr>
          <a:xfrm>
            <a:off x="6980965" y="4560426"/>
            <a:ext cx="2056973" cy="674031"/>
          </a:xfrm>
          <a:prstGeom prst="rect">
            <a:avLst/>
          </a:prstGeom>
          <a:solidFill>
            <a:schemeClr val="accent2">
              <a:lumMod val="20000"/>
              <a:lumOff val="80000"/>
            </a:schemeClr>
          </a:solidFill>
        </p:spPr>
        <p:txBody>
          <a:bodyPr wrap="none" rtlCol="0">
            <a:spAutoFit/>
          </a:bodyPr>
          <a:lstStyle/>
          <a:p>
            <a:r>
              <a:rPr lang="en-US" dirty="0" smtClean="0"/>
              <a:t>In general, BOTH</a:t>
            </a:r>
          </a:p>
          <a:p>
            <a:r>
              <a:rPr lang="en-US" dirty="0" smtClean="0"/>
              <a:t>jets loose energy !</a:t>
            </a:r>
            <a:endParaRPr lang="en-GB" dirty="0"/>
          </a:p>
        </p:txBody>
      </p:sp>
    </p:spTree>
    <p:extLst>
      <p:ext uri="{BB962C8B-B14F-4D97-AF65-F5344CB8AC3E}">
        <p14:creationId xmlns:p14="http://schemas.microsoft.com/office/powerpoint/2010/main" val="317960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2" cstate="screen"/>
          <a:srcRect/>
          <a:stretch>
            <a:fillRect/>
          </a:stretch>
        </p:blipFill>
        <p:spPr bwMode="auto">
          <a:xfrm>
            <a:off x="-1" y="1053670"/>
            <a:ext cx="6427695" cy="4166791"/>
          </a:xfrm>
          <a:prstGeom prst="rect">
            <a:avLst/>
          </a:prstGeom>
          <a:noFill/>
          <a:ln w="9525">
            <a:noFill/>
            <a:miter lim="800000"/>
            <a:headEnd/>
            <a:tailEnd/>
          </a:ln>
        </p:spPr>
      </p:pic>
      <p:grpSp>
        <p:nvGrpSpPr>
          <p:cNvPr id="3" name="Group 52"/>
          <p:cNvGrpSpPr/>
          <p:nvPr/>
        </p:nvGrpSpPr>
        <p:grpSpPr>
          <a:xfrm>
            <a:off x="5579548" y="1003425"/>
            <a:ext cx="2846356" cy="2397211"/>
            <a:chOff x="4011644" y="1544594"/>
            <a:chExt cx="2846356" cy="2397211"/>
          </a:xfrm>
        </p:grpSpPr>
        <p:grpSp>
          <p:nvGrpSpPr>
            <p:cNvPr id="8" name="Group 10"/>
            <p:cNvGrpSpPr/>
            <p:nvPr/>
          </p:nvGrpSpPr>
          <p:grpSpPr>
            <a:xfrm>
              <a:off x="4011644" y="1544594"/>
              <a:ext cx="2846356" cy="2397211"/>
              <a:chOff x="5729234" y="1445740"/>
              <a:chExt cx="2846356" cy="2397211"/>
            </a:xfrm>
          </p:grpSpPr>
          <p:sp>
            <p:nvSpPr>
              <p:cNvPr id="58" name="Arc 57"/>
              <p:cNvSpPr/>
              <p:nvPr/>
            </p:nvSpPr>
            <p:spPr bwMode="auto">
              <a:xfrm rot="14839881">
                <a:off x="6425514" y="1692875"/>
                <a:ext cx="2248930" cy="2051222"/>
              </a:xfrm>
              <a:prstGeom prst="arc">
                <a:avLst/>
              </a:prstGeom>
              <a:noFill/>
              <a:ln w="38100" cap="flat" cmpd="sng" algn="ctr">
                <a:solidFill>
                  <a:srgbClr val="0066FF"/>
                </a:solidFill>
                <a:prstDash val="solid"/>
                <a:round/>
                <a:headEnd type="triangle" w="med" len="med"/>
                <a:tailEnd type="triangle" w="med" len="med"/>
              </a:ln>
              <a:effectLst/>
            </p:spPr>
            <p:txBody>
              <a:bodyPr rtlCol="0" anchor="ctr"/>
              <a:lstStyle/>
              <a:p>
                <a:pPr>
                  <a:buClr>
                    <a:srgbClr val="FC0128"/>
                  </a:buClr>
                </a:pPr>
                <a:endParaRPr lang="en-US">
                  <a:latin typeface="Arial" pitchFamily="34" charset="0"/>
                </a:endParaRPr>
              </a:p>
            </p:txBody>
          </p:sp>
          <p:grpSp>
            <p:nvGrpSpPr>
              <p:cNvPr id="9" name="Group 9"/>
              <p:cNvGrpSpPr/>
              <p:nvPr/>
            </p:nvGrpSpPr>
            <p:grpSpPr>
              <a:xfrm>
                <a:off x="5729234" y="1445740"/>
                <a:ext cx="1573609" cy="2193648"/>
                <a:chOff x="5729234" y="1445740"/>
                <a:chExt cx="1573609" cy="2193648"/>
              </a:xfrm>
            </p:grpSpPr>
            <p:sp>
              <p:nvSpPr>
                <p:cNvPr id="60" name="Right Arrow 59"/>
                <p:cNvSpPr/>
                <p:nvPr/>
              </p:nvSpPr>
              <p:spPr bwMode="auto">
                <a:xfrm rot="16853699">
                  <a:off x="6573794" y="1940010"/>
                  <a:ext cx="1223319"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61" name="Right Arrow 60"/>
                <p:cNvSpPr/>
                <p:nvPr/>
              </p:nvSpPr>
              <p:spPr bwMode="auto">
                <a:xfrm rot="6927734">
                  <a:off x="6310700" y="2999998"/>
                  <a:ext cx="1044000"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62" name="TextBox 8"/>
                <p:cNvSpPr txBox="1"/>
                <p:nvPr/>
              </p:nvSpPr>
              <p:spPr>
                <a:xfrm>
                  <a:off x="5729234" y="1977081"/>
                  <a:ext cx="761747" cy="424732"/>
                </a:xfrm>
                <a:prstGeom prst="rect">
                  <a:avLst/>
                </a:prstGeom>
                <a:noFill/>
              </p:spPr>
              <p:txBody>
                <a:bodyPr wrap="none" rtlCol="0">
                  <a:spAutoFit/>
                </a:bodyPr>
                <a:lstStyle/>
                <a:p>
                  <a:pPr>
                    <a:buClr>
                      <a:srgbClr val="FC0128"/>
                    </a:buClr>
                  </a:pPr>
                  <a:r>
                    <a:rPr lang="en-US" sz="2400" b="1" dirty="0" smtClean="0">
                      <a:latin typeface="Symbol" pitchFamily="18" charset="2"/>
                    </a:rPr>
                    <a:t>Df</a:t>
                  </a:r>
                  <a:r>
                    <a:rPr lang="en-US" sz="2400" b="1" baseline="-25000" dirty="0" smtClean="0">
                      <a:latin typeface="Arial" pitchFamily="34" charset="0"/>
                    </a:rPr>
                    <a:t>12</a:t>
                  </a:r>
                  <a:endParaRPr lang="en-US" sz="2400" b="1" baseline="-25000" dirty="0">
                    <a:latin typeface="Arial" pitchFamily="34" charset="0"/>
                  </a:endParaRPr>
                </a:p>
              </p:txBody>
            </p:sp>
          </p:grpSp>
        </p:grpSp>
        <p:grpSp>
          <p:nvGrpSpPr>
            <p:cNvPr id="12" name="Group 106"/>
            <p:cNvGrpSpPr>
              <a:grpSpLocks/>
            </p:cNvGrpSpPr>
            <p:nvPr/>
          </p:nvGrpSpPr>
          <p:grpSpPr bwMode="auto">
            <a:xfrm rot="4295874">
              <a:off x="4857740" y="3090039"/>
              <a:ext cx="1228476" cy="442498"/>
              <a:chOff x="3864" y="1861"/>
              <a:chExt cx="281" cy="101"/>
            </a:xfrm>
          </p:grpSpPr>
          <p:sp>
            <p:nvSpPr>
              <p:cNvPr id="56"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57"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sp>
        <p:nvSpPr>
          <p:cNvPr id="2" name="Title 1"/>
          <p:cNvSpPr>
            <a:spLocks noGrp="1"/>
          </p:cNvSpPr>
          <p:nvPr>
            <p:ph type="title"/>
          </p:nvPr>
        </p:nvSpPr>
        <p:spPr>
          <a:xfrm>
            <a:off x="1528765" y="46320"/>
            <a:ext cx="6238887" cy="591573"/>
          </a:xfrm>
        </p:spPr>
        <p:txBody>
          <a:bodyPr/>
          <a:lstStyle/>
          <a:p>
            <a:r>
              <a:rPr lang="en-US" dirty="0" smtClean="0"/>
              <a:t>2) Where (&amp; how) is it lost ?</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p>
            <a:pPr>
              <a:defRPr/>
            </a:pPr>
            <a:fld id="{D927F1D3-1032-48FD-8C43-9F3006DCCF32}" type="slidenum">
              <a:rPr lang="en-US" smtClean="0">
                <a:solidFill>
                  <a:srgbClr val="000000"/>
                </a:solidFill>
              </a:rPr>
              <a:pPr>
                <a:defRPr/>
              </a:pPr>
              <a:t>45</a:t>
            </a:fld>
            <a:endParaRPr lang="en-US">
              <a:solidFill>
                <a:srgbClr val="000000"/>
              </a:solidFill>
            </a:endParaRPr>
          </a:p>
        </p:txBody>
      </p:sp>
      <p:grpSp>
        <p:nvGrpSpPr>
          <p:cNvPr id="33" name="Group 8"/>
          <p:cNvGrpSpPr/>
          <p:nvPr/>
        </p:nvGrpSpPr>
        <p:grpSpPr>
          <a:xfrm>
            <a:off x="4757045" y="3844657"/>
            <a:ext cx="454725" cy="372679"/>
            <a:chOff x="3870956" y="4102785"/>
            <a:chExt cx="454725" cy="372679"/>
          </a:xfrm>
        </p:grpSpPr>
        <p:sp>
          <p:nvSpPr>
            <p:cNvPr id="10"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11"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34" name="Group 11"/>
          <p:cNvGrpSpPr/>
          <p:nvPr/>
        </p:nvGrpSpPr>
        <p:grpSpPr>
          <a:xfrm>
            <a:off x="2107205" y="1990762"/>
            <a:ext cx="598791" cy="374666"/>
            <a:chOff x="8096472" y="428618"/>
            <a:chExt cx="598791" cy="374666"/>
          </a:xfrm>
        </p:grpSpPr>
        <p:sp>
          <p:nvSpPr>
            <p:cNvPr id="13"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14"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sp>
        <p:nvSpPr>
          <p:cNvPr id="23" name="TextBox 22"/>
          <p:cNvSpPr txBox="1"/>
          <p:nvPr/>
        </p:nvSpPr>
        <p:spPr>
          <a:xfrm>
            <a:off x="262663" y="702578"/>
            <a:ext cx="4212998" cy="313932"/>
          </a:xfrm>
          <a:prstGeom prst="rect">
            <a:avLst/>
          </a:prstGeom>
          <a:solidFill>
            <a:srgbClr val="BBF1F7"/>
          </a:solidFill>
        </p:spPr>
        <p:txBody>
          <a:bodyPr wrap="square" rtlCol="0">
            <a:spAutoFit/>
          </a:bodyPr>
          <a:lstStyle/>
          <a:p>
            <a:pPr>
              <a:buClr>
                <a:srgbClr val="FC0128"/>
              </a:buClr>
            </a:pPr>
            <a:r>
              <a:rPr lang="en-US" sz="1600" dirty="0" smtClean="0">
                <a:latin typeface="Arial" pitchFamily="34" charset="0"/>
              </a:rPr>
              <a:t>Di-jet angular correlation </a:t>
            </a:r>
            <a:r>
              <a:rPr lang="en-US" sz="1600" dirty="0" smtClean="0">
                <a:latin typeface="Symbol" pitchFamily="18" charset="2"/>
              </a:rPr>
              <a:t>Df</a:t>
            </a:r>
            <a:r>
              <a:rPr lang="en-US" sz="1600" baseline="-25000" dirty="0" smtClean="0">
                <a:latin typeface="Arial" pitchFamily="34" charset="0"/>
              </a:rPr>
              <a:t>12</a:t>
            </a:r>
            <a:endParaRPr lang="en-US" sz="1600" baseline="-25000" dirty="0">
              <a:latin typeface="Arial" pitchFamily="34" charset="0"/>
            </a:endParaRPr>
          </a:p>
        </p:txBody>
      </p:sp>
      <p:sp>
        <p:nvSpPr>
          <p:cNvPr id="24" name="Right Arrow 23"/>
          <p:cNvSpPr/>
          <p:nvPr/>
        </p:nvSpPr>
        <p:spPr bwMode="auto">
          <a:xfrm rot="16200000">
            <a:off x="1591377" y="2030891"/>
            <a:ext cx="605194" cy="94562"/>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26" name="TextBox 25"/>
          <p:cNvSpPr txBox="1"/>
          <p:nvPr/>
        </p:nvSpPr>
        <p:spPr>
          <a:xfrm>
            <a:off x="298768" y="1814730"/>
            <a:ext cx="1101584" cy="480131"/>
          </a:xfrm>
          <a:prstGeom prst="rect">
            <a:avLst/>
          </a:prstGeom>
          <a:solidFill>
            <a:srgbClr val="FFFF99"/>
          </a:solidFill>
        </p:spPr>
        <p:txBody>
          <a:bodyPr wrap="none" rtlCol="0">
            <a:spAutoFit/>
          </a:bodyPr>
          <a:lstStyle/>
          <a:p>
            <a:pPr>
              <a:buClr>
                <a:srgbClr val="FC0128"/>
              </a:buClr>
            </a:pPr>
            <a:r>
              <a:rPr lang="en-US" sz="1200" dirty="0" smtClean="0">
                <a:latin typeface="Arial" pitchFamily="34" charset="0"/>
              </a:rPr>
              <a:t>back-to-back</a:t>
            </a:r>
            <a:r>
              <a:rPr lang="en-US" sz="1200" dirty="0" smtClean="0">
                <a:latin typeface="Symbol" pitchFamily="18" charset="2"/>
              </a:rPr>
              <a:t> </a:t>
            </a:r>
          </a:p>
          <a:p>
            <a:pPr>
              <a:buClr>
                <a:srgbClr val="FC0128"/>
              </a:buClr>
            </a:pPr>
            <a:r>
              <a:rPr lang="en-US" sz="1200" dirty="0" smtClean="0">
                <a:latin typeface="Symbol" pitchFamily="18" charset="2"/>
              </a:rPr>
              <a:t>Df</a:t>
            </a:r>
            <a:r>
              <a:rPr lang="en-US" sz="1200" baseline="-25000" dirty="0" smtClean="0">
                <a:latin typeface="Arial" pitchFamily="34" charset="0"/>
              </a:rPr>
              <a:t>12</a:t>
            </a:r>
            <a:r>
              <a:rPr lang="en-US" sz="1200" dirty="0" smtClean="0">
                <a:latin typeface="Arial" pitchFamily="34" charset="0"/>
              </a:rPr>
              <a:t>=180</a:t>
            </a:r>
            <a:r>
              <a:rPr lang="en-US" sz="1200" baseline="30000" dirty="0" smtClean="0">
                <a:latin typeface="Arial" pitchFamily="34" charset="0"/>
              </a:rPr>
              <a:t>0</a:t>
            </a:r>
            <a:endParaRPr lang="en-US" sz="1200" baseline="30000" dirty="0">
              <a:latin typeface="Arial" pitchFamily="34" charset="0"/>
            </a:endParaRPr>
          </a:p>
        </p:txBody>
      </p:sp>
      <p:sp>
        <p:nvSpPr>
          <p:cNvPr id="27" name="TextBox 26"/>
          <p:cNvSpPr txBox="1"/>
          <p:nvPr/>
        </p:nvSpPr>
        <p:spPr>
          <a:xfrm>
            <a:off x="3657714" y="3019183"/>
            <a:ext cx="1138453" cy="480131"/>
          </a:xfrm>
          <a:prstGeom prst="rect">
            <a:avLst/>
          </a:prstGeom>
          <a:solidFill>
            <a:srgbClr val="FFFF99"/>
          </a:solidFill>
        </p:spPr>
        <p:txBody>
          <a:bodyPr wrap="none" rtlCol="0">
            <a:spAutoFit/>
          </a:bodyPr>
          <a:lstStyle/>
          <a:p>
            <a:pPr>
              <a:buClr>
                <a:srgbClr val="FC0128"/>
              </a:buClr>
            </a:pPr>
            <a:r>
              <a:rPr lang="en-US" sz="1200" dirty="0" smtClean="0">
                <a:latin typeface="Arial" pitchFamily="34" charset="0"/>
              </a:rPr>
              <a:t>combinatorial </a:t>
            </a:r>
          </a:p>
          <a:p>
            <a:pPr>
              <a:buClr>
                <a:srgbClr val="FC0128"/>
              </a:buClr>
            </a:pPr>
            <a:r>
              <a:rPr lang="en-US" sz="1200" dirty="0" smtClean="0">
                <a:latin typeface="Arial" pitchFamily="34" charset="0"/>
              </a:rPr>
              <a:t>background</a:t>
            </a:r>
            <a:endParaRPr lang="en-US" sz="1200" baseline="30000" dirty="0">
              <a:latin typeface="Arial" pitchFamily="34" charset="0"/>
            </a:endParaRPr>
          </a:p>
        </p:txBody>
      </p:sp>
      <p:cxnSp>
        <p:nvCxnSpPr>
          <p:cNvPr id="29" name="Straight Arrow Connector 28"/>
          <p:cNvCxnSpPr/>
          <p:nvPr/>
        </p:nvCxnSpPr>
        <p:spPr bwMode="auto">
          <a:xfrm rot="16200000" flipH="1">
            <a:off x="3913238" y="3559277"/>
            <a:ext cx="226142" cy="167149"/>
          </a:xfrm>
          <a:prstGeom prst="straightConnector1">
            <a:avLst/>
          </a:prstGeom>
          <a:noFill/>
          <a:ln w="9525" cap="flat" cmpd="sng" algn="ctr">
            <a:solidFill>
              <a:schemeClr val="tx1"/>
            </a:solidFill>
            <a:prstDash val="solid"/>
            <a:round/>
            <a:headEnd type="none" w="med" len="med"/>
            <a:tailEnd type="arrow"/>
          </a:ln>
          <a:effectLst/>
        </p:spPr>
      </p:cxnSp>
      <p:sp>
        <p:nvSpPr>
          <p:cNvPr id="30" name="TextBox 29"/>
          <p:cNvSpPr txBox="1"/>
          <p:nvPr/>
        </p:nvSpPr>
        <p:spPr>
          <a:xfrm>
            <a:off x="2190001" y="3096426"/>
            <a:ext cx="1096445" cy="301923"/>
          </a:xfrm>
          <a:prstGeom prst="rect">
            <a:avLst/>
          </a:prstGeom>
          <a:solidFill>
            <a:schemeClr val="bg1"/>
          </a:solidFill>
        </p:spPr>
        <p:txBody>
          <a:bodyPr wrap="none" rtlCol="0">
            <a:spAutoFit/>
          </a:bodyPr>
          <a:lstStyle/>
          <a:p>
            <a:pPr>
              <a:buClr>
                <a:srgbClr val="FC0128"/>
              </a:buClr>
            </a:pPr>
            <a:r>
              <a:rPr lang="en-US" sz="1600" dirty="0" smtClean="0">
                <a:solidFill>
                  <a:srgbClr val="FF0000"/>
                </a:solidFill>
                <a:latin typeface="Arial" pitchFamily="34" charset="0"/>
              </a:rPr>
              <a:t>Simulation</a:t>
            </a:r>
            <a:endParaRPr lang="en-US" sz="1600" dirty="0">
              <a:solidFill>
                <a:srgbClr val="FF0000"/>
              </a:solidFill>
              <a:latin typeface="Arial" pitchFamily="34" charset="0"/>
            </a:endParaRPr>
          </a:p>
        </p:txBody>
      </p:sp>
      <p:cxnSp>
        <p:nvCxnSpPr>
          <p:cNvPr id="31" name="Straight Arrow Connector 30"/>
          <p:cNvCxnSpPr/>
          <p:nvPr/>
        </p:nvCxnSpPr>
        <p:spPr bwMode="auto">
          <a:xfrm rot="16200000" flipH="1">
            <a:off x="2743199" y="3549444"/>
            <a:ext cx="570272" cy="157317"/>
          </a:xfrm>
          <a:prstGeom prst="straightConnector1">
            <a:avLst/>
          </a:prstGeom>
          <a:noFill/>
          <a:ln w="19050" cap="flat" cmpd="sng" algn="ctr">
            <a:solidFill>
              <a:srgbClr val="FF0000"/>
            </a:solidFill>
            <a:prstDash val="solid"/>
            <a:round/>
            <a:headEnd type="none" w="med" len="med"/>
            <a:tailEnd type="arrow"/>
          </a:ln>
          <a:effectLst/>
        </p:spPr>
      </p:cxnSp>
      <p:sp>
        <p:nvSpPr>
          <p:cNvPr id="35" name="TextBox 34"/>
          <p:cNvSpPr txBox="1"/>
          <p:nvPr/>
        </p:nvSpPr>
        <p:spPr>
          <a:xfrm>
            <a:off x="530554" y="2330246"/>
            <a:ext cx="441147" cy="341632"/>
          </a:xfrm>
          <a:prstGeom prst="rect">
            <a:avLst/>
          </a:prstGeom>
          <a:noFill/>
        </p:spPr>
        <p:txBody>
          <a:bodyPr wrap="none" rtlCol="0">
            <a:spAutoFit/>
          </a:bodyPr>
          <a:lstStyle/>
          <a:p>
            <a:pPr>
              <a:buClr>
                <a:srgbClr val="FC0128"/>
              </a:buClr>
            </a:pPr>
            <a:r>
              <a:rPr lang="en-US" dirty="0" smtClean="0">
                <a:latin typeface="Arial" pitchFamily="34" charset="0"/>
              </a:rPr>
              <a:t>pp</a:t>
            </a:r>
            <a:endParaRPr lang="en-US" dirty="0">
              <a:latin typeface="Arial" pitchFamily="34" charset="0"/>
            </a:endParaRPr>
          </a:p>
        </p:txBody>
      </p:sp>
      <p:sp>
        <p:nvSpPr>
          <p:cNvPr id="37" name="TextBox 36"/>
          <p:cNvSpPr txBox="1"/>
          <p:nvPr/>
        </p:nvSpPr>
        <p:spPr>
          <a:xfrm>
            <a:off x="134470" y="5380672"/>
            <a:ext cx="5548745" cy="1477328"/>
          </a:xfrm>
          <a:prstGeom prst="rect">
            <a:avLst/>
          </a:prstGeom>
          <a:solidFill>
            <a:srgbClr val="FFFF99"/>
          </a:solidFill>
        </p:spPr>
        <p:txBody>
          <a:bodyPr wrap="square" rtlCol="0">
            <a:spAutoFit/>
          </a:bodyPr>
          <a:lstStyle/>
          <a:p>
            <a:pPr algn="l">
              <a:buClr>
                <a:srgbClr val="FC0128"/>
              </a:buClr>
            </a:pPr>
            <a:r>
              <a:rPr lang="en-US" b="1" u="sng" dirty="0" smtClean="0">
                <a:solidFill>
                  <a:srgbClr val="FF0000"/>
                </a:solidFill>
                <a:latin typeface="Arial" pitchFamily="34" charset="0"/>
              </a:rPr>
              <a:t>Unexpected Result : </a:t>
            </a:r>
            <a:r>
              <a:rPr lang="en-US" b="1" dirty="0" smtClean="0">
                <a:solidFill>
                  <a:srgbClr val="FF0000"/>
                </a:solidFill>
                <a:latin typeface="Arial" pitchFamily="34" charset="0"/>
              </a:rPr>
              <a:t>   </a:t>
            </a:r>
          </a:p>
          <a:p>
            <a:pPr algn="l">
              <a:buClr>
                <a:srgbClr val="FC0128"/>
              </a:buClr>
            </a:pPr>
            <a:r>
              <a:rPr lang="en-US" b="1" dirty="0" smtClean="0">
                <a:solidFill>
                  <a:srgbClr val="FF0000"/>
                </a:solidFill>
                <a:latin typeface="Arial"/>
              </a:rPr>
              <a:t>- jets remain back-to-back like in pp </a:t>
            </a:r>
            <a:br>
              <a:rPr lang="en-US" b="1" dirty="0" smtClean="0">
                <a:solidFill>
                  <a:srgbClr val="FF0000"/>
                </a:solidFill>
                <a:latin typeface="Arial"/>
              </a:rPr>
            </a:br>
            <a:r>
              <a:rPr lang="en-US" sz="1600" dirty="0" smtClean="0">
                <a:solidFill>
                  <a:srgbClr val="000099"/>
                </a:solidFill>
                <a:latin typeface="Arial"/>
              </a:rPr>
              <a:t>(little additional broadening from radiated Energy)</a:t>
            </a:r>
          </a:p>
          <a:p>
            <a:pPr algn="l">
              <a:buClr>
                <a:srgbClr val="FC0128"/>
              </a:buClr>
            </a:pPr>
            <a:r>
              <a:rPr lang="en-US" sz="1600" b="1" dirty="0" smtClean="0">
                <a:solidFill>
                  <a:srgbClr val="FF0000"/>
                </a:solidFill>
                <a:latin typeface="Arial"/>
              </a:rPr>
              <a:t>-</a:t>
            </a:r>
            <a:r>
              <a:rPr lang="en-US" b="1" dirty="0" smtClean="0">
                <a:solidFill>
                  <a:srgbClr val="FF0000"/>
                </a:solidFill>
                <a:latin typeface="Arial"/>
              </a:rPr>
              <a:t> radiated energy appears in </a:t>
            </a:r>
            <a:r>
              <a:rPr lang="en-US" b="1" u="sng" dirty="0" smtClean="0">
                <a:solidFill>
                  <a:srgbClr val="FF0000"/>
                </a:solidFill>
                <a:latin typeface="Arial"/>
              </a:rPr>
              <a:t>low energy hadrons</a:t>
            </a:r>
            <a:r>
              <a:rPr lang="en-US" b="1" dirty="0" smtClean="0">
                <a:solidFill>
                  <a:srgbClr val="FF0000"/>
                </a:solidFill>
                <a:latin typeface="Arial"/>
              </a:rPr>
              <a:t>, </a:t>
            </a:r>
            <a:r>
              <a:rPr lang="en-US" b="1" u="sng" dirty="0" smtClean="0">
                <a:solidFill>
                  <a:srgbClr val="FF0000"/>
                </a:solidFill>
                <a:latin typeface="Arial"/>
              </a:rPr>
              <a:t>far away from the jet</a:t>
            </a:r>
            <a:r>
              <a:rPr lang="en-US" b="1" dirty="0" smtClean="0">
                <a:solidFill>
                  <a:srgbClr val="FF0000"/>
                </a:solidFill>
                <a:latin typeface="Arial"/>
              </a:rPr>
              <a:t> </a:t>
            </a:r>
            <a:r>
              <a:rPr lang="en-US" sz="1400" dirty="0" smtClean="0">
                <a:solidFill>
                  <a:schemeClr val="accent1"/>
                </a:solidFill>
                <a:latin typeface="Arial"/>
              </a:rPr>
              <a:t>(CMS PRC 84 (2011) 024906)</a:t>
            </a:r>
            <a:r>
              <a:rPr lang="en-US" b="1" dirty="0" smtClean="0">
                <a:solidFill>
                  <a:srgbClr val="FF0000"/>
                </a:solidFill>
                <a:latin typeface="Arial"/>
              </a:rPr>
              <a:t> </a:t>
            </a:r>
            <a:endParaRPr lang="en-US" dirty="0" smtClean="0">
              <a:solidFill>
                <a:srgbClr val="000000"/>
              </a:solidFill>
              <a:latin typeface="Arial"/>
            </a:endParaRPr>
          </a:p>
        </p:txBody>
      </p:sp>
      <p:grpSp>
        <p:nvGrpSpPr>
          <p:cNvPr id="38" name="Group 10"/>
          <p:cNvGrpSpPr>
            <a:grpSpLocks/>
          </p:cNvGrpSpPr>
          <p:nvPr/>
        </p:nvGrpSpPr>
        <p:grpSpPr bwMode="auto">
          <a:xfrm>
            <a:off x="8550275" y="3098753"/>
            <a:ext cx="593725" cy="1438275"/>
            <a:chOff x="2264" y="1103"/>
            <a:chExt cx="374" cy="906"/>
          </a:xfrm>
        </p:grpSpPr>
        <p:pic>
          <p:nvPicPr>
            <p:cNvPr id="42" name="Picture 9" descr="ANd9GcSKWebf1asZ9Ykwot2h7lGlV5l2kCWwO2pjCqRe_8RFKrTyzwQ2"/>
            <p:cNvPicPr>
              <a:picLocks noChangeAspect="1" noChangeArrowheads="1"/>
            </p:cNvPicPr>
            <p:nvPr/>
          </p:nvPicPr>
          <p:blipFill>
            <a:blip r:embed="rId3" cstate="screen"/>
            <a:srcRect/>
            <a:stretch>
              <a:fillRect/>
            </a:stretch>
          </p:blipFill>
          <p:spPr bwMode="auto">
            <a:xfrm>
              <a:off x="2264" y="1289"/>
              <a:ext cx="324" cy="720"/>
            </a:xfrm>
            <a:prstGeom prst="rect">
              <a:avLst/>
            </a:prstGeom>
            <a:noFill/>
          </p:spPr>
        </p:pic>
        <p:sp>
          <p:nvSpPr>
            <p:cNvPr id="43" name="Text Box 7"/>
            <p:cNvSpPr txBox="1">
              <a:spLocks noChangeArrowheads="1"/>
            </p:cNvSpPr>
            <p:nvPr/>
          </p:nvSpPr>
          <p:spPr bwMode="auto">
            <a:xfrm>
              <a:off x="2397" y="1103"/>
              <a:ext cx="241" cy="300"/>
            </a:xfrm>
            <a:prstGeom prst="rect">
              <a:avLst/>
            </a:prstGeom>
            <a:noFill/>
            <a:ln w="19050" algn="ctr">
              <a:noFill/>
              <a:miter lim="800000"/>
              <a:headEnd/>
              <a:tailEnd/>
            </a:ln>
            <a:effectLst/>
          </p:spPr>
          <p:txBody>
            <a:bodyPr lIns="92075" tIns="46038" rIns="92075" bIns="46038">
              <a:spAutoFit/>
            </a:bodyPr>
            <a:lstStyle/>
            <a:p>
              <a:pPr>
                <a:buClr>
                  <a:srgbClr val="FC0128"/>
                </a:buClr>
              </a:pPr>
              <a:r>
                <a:rPr lang="en-US" sz="2800" smtClean="0">
                  <a:solidFill>
                    <a:srgbClr val="FC0128"/>
                  </a:solidFill>
                  <a:latin typeface="Arial" pitchFamily="34" charset="0"/>
                </a:rPr>
                <a:t>?</a:t>
              </a:r>
            </a:p>
          </p:txBody>
        </p:sp>
      </p:grpSp>
      <p:grpSp>
        <p:nvGrpSpPr>
          <p:cNvPr id="49" name="Group 48"/>
          <p:cNvGrpSpPr/>
          <p:nvPr/>
        </p:nvGrpSpPr>
        <p:grpSpPr>
          <a:xfrm>
            <a:off x="7576711" y="1086553"/>
            <a:ext cx="1567289" cy="2220542"/>
            <a:chOff x="4782284" y="4286952"/>
            <a:chExt cx="1567289" cy="2220542"/>
          </a:xfrm>
        </p:grpSpPr>
        <p:grpSp>
          <p:nvGrpSpPr>
            <p:cNvPr id="50" name="Group 9"/>
            <p:cNvGrpSpPr/>
            <p:nvPr/>
          </p:nvGrpSpPr>
          <p:grpSpPr>
            <a:xfrm>
              <a:off x="5432179" y="4286952"/>
              <a:ext cx="432504" cy="2220542"/>
              <a:chOff x="6870339" y="1445740"/>
              <a:chExt cx="432504" cy="2220542"/>
            </a:xfrm>
          </p:grpSpPr>
          <p:sp>
            <p:nvSpPr>
              <p:cNvPr id="70" name="Right Arrow 69"/>
              <p:cNvSpPr/>
              <p:nvPr/>
            </p:nvSpPr>
            <p:spPr bwMode="auto">
              <a:xfrm rot="16853699">
                <a:off x="6573794" y="1940010"/>
                <a:ext cx="1223319"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71" name="Right Arrow 70"/>
              <p:cNvSpPr/>
              <p:nvPr/>
            </p:nvSpPr>
            <p:spPr bwMode="auto">
              <a:xfrm rot="5936738">
                <a:off x="6456339" y="3036282"/>
                <a:ext cx="1044000" cy="216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grpSp>
          <p:nvGrpSpPr>
            <p:cNvPr id="51" name="Group 106"/>
            <p:cNvGrpSpPr>
              <a:grpSpLocks/>
            </p:cNvGrpSpPr>
            <p:nvPr/>
          </p:nvGrpSpPr>
          <p:grpSpPr bwMode="auto">
            <a:xfrm rot="1784689">
              <a:off x="5593573" y="5649169"/>
              <a:ext cx="756000" cy="252000"/>
              <a:chOff x="3864" y="1861"/>
              <a:chExt cx="281" cy="101"/>
            </a:xfrm>
          </p:grpSpPr>
          <p:sp>
            <p:nvSpPr>
              <p:cNvPr id="68"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9"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2" name="Group 106"/>
            <p:cNvGrpSpPr>
              <a:grpSpLocks/>
            </p:cNvGrpSpPr>
            <p:nvPr/>
          </p:nvGrpSpPr>
          <p:grpSpPr bwMode="auto">
            <a:xfrm rot="8909109">
              <a:off x="4782284" y="5476330"/>
              <a:ext cx="756000" cy="252000"/>
              <a:chOff x="3864" y="1861"/>
              <a:chExt cx="281" cy="101"/>
            </a:xfrm>
          </p:grpSpPr>
          <p:sp>
            <p:nvSpPr>
              <p:cNvPr id="66"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7"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3" name="Group 106"/>
            <p:cNvGrpSpPr>
              <a:grpSpLocks/>
            </p:cNvGrpSpPr>
            <p:nvPr/>
          </p:nvGrpSpPr>
          <p:grpSpPr bwMode="auto">
            <a:xfrm rot="7939169">
              <a:off x="4854221" y="5636004"/>
              <a:ext cx="756000" cy="252000"/>
              <a:chOff x="3864" y="1861"/>
              <a:chExt cx="281" cy="101"/>
            </a:xfrm>
          </p:grpSpPr>
          <p:sp>
            <p:nvSpPr>
              <p:cNvPr id="64"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5"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4" name="Group 106"/>
            <p:cNvGrpSpPr>
              <a:grpSpLocks/>
            </p:cNvGrpSpPr>
            <p:nvPr/>
          </p:nvGrpSpPr>
          <p:grpSpPr bwMode="auto">
            <a:xfrm rot="3784526">
              <a:off x="5371902" y="5822351"/>
              <a:ext cx="756000" cy="252000"/>
              <a:chOff x="3864" y="1861"/>
              <a:chExt cx="281" cy="101"/>
            </a:xfrm>
          </p:grpSpPr>
          <p:sp>
            <p:nvSpPr>
              <p:cNvPr id="55"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59"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grpSp>
        <p:nvGrpSpPr>
          <p:cNvPr id="76" name="Group 75"/>
          <p:cNvGrpSpPr/>
          <p:nvPr/>
        </p:nvGrpSpPr>
        <p:grpSpPr>
          <a:xfrm>
            <a:off x="5902036" y="1361209"/>
            <a:ext cx="1870364" cy="1243445"/>
            <a:chOff x="5902036" y="1361209"/>
            <a:chExt cx="1870364" cy="1243445"/>
          </a:xfrm>
        </p:grpSpPr>
        <p:cxnSp>
          <p:nvCxnSpPr>
            <p:cNvPr id="73" name="Straight Connector 72"/>
            <p:cNvCxnSpPr/>
            <p:nvPr/>
          </p:nvCxnSpPr>
          <p:spPr bwMode="auto">
            <a:xfrm flipV="1">
              <a:off x="5902036" y="1589809"/>
              <a:ext cx="1870364" cy="966354"/>
            </a:xfrm>
            <a:prstGeom prst="line">
              <a:avLst/>
            </a:prstGeom>
            <a:noFill/>
            <a:ln w="762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flipH="1" flipV="1">
              <a:off x="6244936" y="1361209"/>
              <a:ext cx="1243445" cy="1243445"/>
            </a:xfrm>
            <a:prstGeom prst="line">
              <a:avLst/>
            </a:prstGeom>
            <a:noFill/>
            <a:ln w="76200" cap="flat" cmpd="sng" algn="ctr">
              <a:solidFill>
                <a:schemeClr val="tx1"/>
              </a:solidFill>
              <a:prstDash val="solid"/>
              <a:round/>
              <a:headEnd type="none" w="med" len="med"/>
              <a:tailEnd type="none" w="med" len="med"/>
            </a:ln>
            <a:effectLst/>
          </p:spPr>
        </p:cxnSp>
      </p:grpSp>
      <p:sp>
        <p:nvSpPr>
          <p:cNvPr id="82" name="Rectangle 81"/>
          <p:cNvSpPr/>
          <p:nvPr/>
        </p:nvSpPr>
        <p:spPr>
          <a:xfrm>
            <a:off x="7269480" y="2424875"/>
            <a:ext cx="1714500" cy="341632"/>
          </a:xfrm>
          <a:prstGeom prst="rect">
            <a:avLst/>
          </a:prstGeom>
        </p:spPr>
        <p:txBody>
          <a:bodyPr wrap="square">
            <a:spAutoFit/>
          </a:bodyPr>
          <a:lstStyle/>
          <a:p>
            <a:r>
              <a:rPr lang="en-US" b="1" dirty="0" smtClean="0">
                <a:solidFill>
                  <a:schemeClr val="hlink"/>
                </a:solidFill>
              </a:rPr>
              <a:t>E </a:t>
            </a:r>
            <a:r>
              <a:rPr lang="en-US" dirty="0" smtClean="0"/>
              <a:t>→ </a:t>
            </a:r>
            <a:r>
              <a:rPr lang="en-US" b="1" dirty="0" smtClean="0">
                <a:solidFill>
                  <a:schemeClr val="hlink"/>
                </a:solidFill>
              </a:rPr>
              <a:t>E’ + </a:t>
            </a:r>
            <a:r>
              <a:rPr lang="en-US" b="1" dirty="0" smtClean="0">
                <a:solidFill>
                  <a:schemeClr val="hlink"/>
                </a:solidFill>
                <a:latin typeface="Symbol" pitchFamily="18" charset="2"/>
              </a:rPr>
              <a:t>D</a:t>
            </a:r>
            <a:r>
              <a:rPr lang="en-US" b="1" dirty="0" smtClean="0">
                <a:solidFill>
                  <a:schemeClr val="hlink"/>
                </a:solidFill>
              </a:rPr>
              <a:t>E</a:t>
            </a:r>
            <a:endParaRPr lang="en-US" dirty="0"/>
          </a:p>
        </p:txBody>
      </p:sp>
      <p:sp>
        <p:nvSpPr>
          <p:cNvPr id="72" name="TextBox 71"/>
          <p:cNvSpPr txBox="1"/>
          <p:nvPr/>
        </p:nvSpPr>
        <p:spPr>
          <a:xfrm>
            <a:off x="5914663" y="5065944"/>
            <a:ext cx="3229337" cy="960263"/>
          </a:xfrm>
          <a:prstGeom prst="rect">
            <a:avLst/>
          </a:prstGeom>
          <a:solidFill>
            <a:srgbClr val="FFFF99"/>
          </a:solidFill>
        </p:spPr>
        <p:txBody>
          <a:bodyPr wrap="square" rtlCol="0">
            <a:spAutoFit/>
          </a:bodyPr>
          <a:lstStyle/>
          <a:p>
            <a:pPr algn="l">
              <a:buClr>
                <a:srgbClr val="FC0128"/>
              </a:buClr>
            </a:pPr>
            <a:r>
              <a:rPr lang="en-US" sz="2000" b="1" u="sng" dirty="0" smtClean="0">
                <a:solidFill>
                  <a:srgbClr val="FF0000"/>
                </a:solidFill>
                <a:latin typeface="Arial" pitchFamily="34" charset="0"/>
              </a:rPr>
              <a:t>3) Energy dependence</a:t>
            </a:r>
            <a:endParaRPr lang="en-US" sz="2000" b="1" dirty="0" smtClean="0">
              <a:solidFill>
                <a:srgbClr val="FF0000"/>
              </a:solidFill>
              <a:latin typeface="Arial" pitchFamily="34" charset="0"/>
            </a:endParaRPr>
          </a:p>
          <a:p>
            <a:pPr algn="l">
              <a:buClr>
                <a:srgbClr val="FC0128"/>
              </a:buClr>
            </a:pPr>
            <a:r>
              <a:rPr lang="en-US" dirty="0" smtClean="0">
                <a:latin typeface="Arial"/>
              </a:rPr>
              <a:t>as expected,</a:t>
            </a:r>
            <a:r>
              <a:rPr lang="en-US" b="1" dirty="0" smtClean="0">
                <a:solidFill>
                  <a:srgbClr val="FF0000"/>
                </a:solidFill>
                <a:latin typeface="Arial"/>
              </a:rPr>
              <a:t> </a:t>
            </a:r>
            <a:r>
              <a:rPr lang="en-US" b="1" dirty="0">
                <a:solidFill>
                  <a:srgbClr val="FF0000"/>
                </a:solidFill>
                <a:latin typeface="Symbol" pitchFamily="18" charset="2"/>
              </a:rPr>
              <a:t>D</a:t>
            </a:r>
            <a:r>
              <a:rPr lang="en-US" b="1" dirty="0">
                <a:solidFill>
                  <a:srgbClr val="FF0000"/>
                </a:solidFill>
              </a:rPr>
              <a:t>E  ~ </a:t>
            </a:r>
            <a:r>
              <a:rPr lang="en-US" b="1" dirty="0" smtClean="0">
                <a:solidFill>
                  <a:srgbClr val="FF0000"/>
                </a:solidFill>
              </a:rPr>
              <a:t>E</a:t>
            </a:r>
          </a:p>
          <a:p>
            <a:pPr algn="l">
              <a:buClr>
                <a:srgbClr val="FC0128"/>
              </a:buClr>
            </a:pPr>
            <a:r>
              <a:rPr lang="en-US" sz="1400" dirty="0">
                <a:solidFill>
                  <a:schemeClr val="accent1"/>
                </a:solidFill>
                <a:latin typeface="Arial"/>
              </a:rPr>
              <a:t>(CMS </a:t>
            </a:r>
            <a:r>
              <a:rPr lang="en-US" sz="1400" dirty="0" smtClean="0">
                <a:solidFill>
                  <a:schemeClr val="accent1"/>
                </a:solidFill>
                <a:latin typeface="Arial"/>
              </a:rPr>
              <a:t>PLB 712 (2012) 176) </a:t>
            </a:r>
          </a:p>
        </p:txBody>
      </p:sp>
      <p:grpSp>
        <p:nvGrpSpPr>
          <p:cNvPr id="6" name="Group 5"/>
          <p:cNvGrpSpPr/>
          <p:nvPr/>
        </p:nvGrpSpPr>
        <p:grpSpPr>
          <a:xfrm>
            <a:off x="6057900" y="6183312"/>
            <a:ext cx="3086100" cy="697838"/>
            <a:chOff x="6057900" y="6183312"/>
            <a:chExt cx="3086100" cy="697838"/>
          </a:xfrm>
        </p:grpSpPr>
        <p:grpSp>
          <p:nvGrpSpPr>
            <p:cNvPr id="75" name="Group 8"/>
            <p:cNvGrpSpPr>
              <a:grpSpLocks/>
            </p:cNvGrpSpPr>
            <p:nvPr/>
          </p:nvGrpSpPr>
          <p:grpSpPr bwMode="auto">
            <a:xfrm>
              <a:off x="6057900" y="6183312"/>
              <a:ext cx="3086100" cy="674688"/>
              <a:chOff x="3741" y="1071"/>
              <a:chExt cx="1944" cy="425"/>
            </a:xfrm>
          </p:grpSpPr>
          <p:sp>
            <p:nvSpPr>
              <p:cNvPr id="77" name="Text Box 6"/>
              <p:cNvSpPr txBox="1">
                <a:spLocks noChangeArrowheads="1"/>
              </p:cNvSpPr>
              <p:nvPr/>
            </p:nvSpPr>
            <p:spPr bwMode="auto">
              <a:xfrm>
                <a:off x="3741" y="1071"/>
                <a:ext cx="1944" cy="42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buClrTx/>
                  <a:buFontTx/>
                  <a:buNone/>
                </a:pPr>
                <a:r>
                  <a:rPr lang="en-US" dirty="0">
                    <a:solidFill>
                      <a:srgbClr val="000000"/>
                    </a:solidFill>
                  </a:rPr>
                  <a:t>jet quenching </a:t>
                </a:r>
                <a:endParaRPr lang="en-US" dirty="0" smtClean="0">
                  <a:solidFill>
                    <a:srgbClr val="000000"/>
                  </a:solidFill>
                </a:endParaRPr>
              </a:p>
              <a:p>
                <a:pPr>
                  <a:buClrTx/>
                  <a:buFontTx/>
                  <a:buNone/>
                </a:pPr>
                <a:r>
                  <a:rPr lang="en-US" dirty="0" smtClean="0">
                    <a:latin typeface="Symbol" pitchFamily="18" charset="2"/>
                  </a:rPr>
                  <a:t>D</a:t>
                </a:r>
                <a:r>
                  <a:rPr lang="en-US" dirty="0" smtClean="0"/>
                  <a:t>E </a:t>
                </a:r>
                <a:r>
                  <a:rPr lang="en-US" dirty="0"/>
                  <a:t>~  f(</a:t>
                </a:r>
                <a:r>
                  <a:rPr lang="en-US" i="1" dirty="0"/>
                  <a:t>m</a:t>
                </a:r>
                <a:r>
                  <a:rPr lang="en-US" dirty="0"/>
                  <a:t>) </a:t>
                </a:r>
                <a:r>
                  <a:rPr lang="en-US" dirty="0">
                    <a:solidFill>
                      <a:srgbClr val="000000"/>
                    </a:solidFill>
                  </a:rPr>
                  <a:t>x</a:t>
                </a:r>
                <a:r>
                  <a:rPr lang="en-US" dirty="0"/>
                  <a:t> </a:t>
                </a:r>
                <a:r>
                  <a:rPr lang="en-US" dirty="0" err="1"/>
                  <a:t>c</a:t>
                </a:r>
                <a:r>
                  <a:rPr lang="en-US" baseline="-25000" dirty="0" err="1"/>
                  <a:t>q</a:t>
                </a:r>
                <a:r>
                  <a:rPr lang="en-US" dirty="0"/>
                  <a:t> </a:t>
                </a:r>
                <a:r>
                  <a:rPr lang="en-US" dirty="0">
                    <a:solidFill>
                      <a:srgbClr val="000000"/>
                    </a:solidFill>
                  </a:rPr>
                  <a:t>x</a:t>
                </a:r>
                <a:r>
                  <a:rPr lang="en-US" dirty="0"/>
                  <a:t> q </a:t>
                </a:r>
                <a:r>
                  <a:rPr lang="en-US" dirty="0">
                    <a:solidFill>
                      <a:srgbClr val="000000"/>
                    </a:solidFill>
                  </a:rPr>
                  <a:t>x</a:t>
                </a:r>
                <a:r>
                  <a:rPr lang="en-US" dirty="0"/>
                  <a:t> </a:t>
                </a:r>
                <a:r>
                  <a:rPr lang="en-US" dirty="0" err="1" smtClean="0"/>
                  <a:t>L</a:t>
                </a:r>
                <a:r>
                  <a:rPr lang="en-US" baseline="30000" dirty="0" err="1"/>
                  <a:t>n</a:t>
                </a:r>
                <a:r>
                  <a:rPr lang="en-US" baseline="30000" dirty="0" smtClean="0"/>
                  <a:t> </a:t>
                </a:r>
                <a:r>
                  <a:rPr lang="en-US" dirty="0">
                    <a:solidFill>
                      <a:srgbClr val="000000"/>
                    </a:solidFill>
                  </a:rPr>
                  <a:t>x</a:t>
                </a:r>
                <a:r>
                  <a:rPr lang="en-US" dirty="0"/>
                  <a:t> f(</a:t>
                </a:r>
                <a:r>
                  <a:rPr lang="en-US" i="1" dirty="0"/>
                  <a:t>E</a:t>
                </a:r>
                <a:r>
                  <a:rPr lang="en-US" dirty="0" smtClean="0"/>
                  <a:t>)</a:t>
                </a:r>
                <a:endParaRPr lang="en-US" dirty="0"/>
              </a:p>
            </p:txBody>
          </p:sp>
          <p:sp>
            <p:nvSpPr>
              <p:cNvPr id="78" name="Text Box 7"/>
              <p:cNvSpPr txBox="1">
                <a:spLocks noChangeArrowheads="1"/>
              </p:cNvSpPr>
              <p:nvPr/>
            </p:nvSpPr>
            <p:spPr bwMode="auto">
              <a:xfrm>
                <a:off x="4811" y="1230"/>
                <a:ext cx="191" cy="197"/>
              </a:xfrm>
              <a:prstGeom prst="rect">
                <a:avLst/>
              </a:prstGeom>
              <a:noFill/>
              <a:ln w="9525" algn="ctr">
                <a:noFill/>
                <a:miter lim="800000"/>
                <a:headEnd/>
                <a:tailEnd/>
              </a:ln>
              <a:effectLst/>
            </p:spPr>
            <p:txBody>
              <a:bodyPr wrap="none" lIns="92075" tIns="46038" rIns="92075" bIns="46038">
                <a:spAutoFit/>
              </a:bodyPr>
              <a:lstStyle/>
              <a:p>
                <a:pPr>
                  <a:buClr>
                    <a:srgbClr val="FC0128"/>
                  </a:buClr>
                </a:pPr>
                <a:r>
                  <a:rPr lang="en-US" b="1" dirty="0">
                    <a:solidFill>
                      <a:srgbClr val="000000"/>
                    </a:solidFill>
                  </a:rPr>
                  <a:t>^</a:t>
                </a:r>
              </a:p>
            </p:txBody>
          </p:sp>
        </p:grpSp>
        <p:sp>
          <p:nvSpPr>
            <p:cNvPr id="79" name="Oval 78"/>
            <p:cNvSpPr/>
            <p:nvPr/>
          </p:nvSpPr>
          <p:spPr bwMode="auto">
            <a:xfrm>
              <a:off x="8604345" y="6419033"/>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par>
                          <p:cTn id="17" fill="hold">
                            <p:stCondLst>
                              <p:cond delay="0"/>
                            </p:stCondLst>
                            <p:childTnLst>
                              <p:par>
                                <p:cTn id="18" presetID="53"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2000" fill="hold"/>
                                        <p:tgtEl>
                                          <p:spTgt spid="38"/>
                                        </p:tgtEl>
                                        <p:attrNameLst>
                                          <p:attrName>ppt_w</p:attrName>
                                        </p:attrNameLst>
                                      </p:cBhvr>
                                      <p:tavLst>
                                        <p:tav tm="0">
                                          <p:val>
                                            <p:fltVal val="0"/>
                                          </p:val>
                                        </p:tav>
                                        <p:tav tm="100000">
                                          <p:val>
                                            <p:strVal val="#ppt_w"/>
                                          </p:val>
                                        </p:tav>
                                      </p:tavLst>
                                    </p:anim>
                                    <p:anim calcmode="lin" valueType="num">
                                      <p:cBhvr>
                                        <p:cTn id="21" dur="2000" fill="hold"/>
                                        <p:tgtEl>
                                          <p:spTgt spid="38"/>
                                        </p:tgtEl>
                                        <p:attrNameLst>
                                          <p:attrName>ppt_h</p:attrName>
                                        </p:attrNameLst>
                                      </p:cBhvr>
                                      <p:tavLst>
                                        <p:tav tm="0">
                                          <p:val>
                                            <p:fltVal val="0"/>
                                          </p:val>
                                        </p:tav>
                                        <p:tav tm="100000">
                                          <p:val>
                                            <p:strVal val="#ppt_h"/>
                                          </p:val>
                                        </p:tav>
                                      </p:tavLst>
                                    </p:anim>
                                    <p:animEffect transition="in" filter="fade">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481" y="1058094"/>
            <a:ext cx="5463861" cy="4193176"/>
            <a:chOff x="400596" y="1436914"/>
            <a:chExt cx="4706981" cy="3432265"/>
          </a:xfrm>
        </p:grpSpPr>
        <p:pic>
          <p:nvPicPr>
            <p:cNvPr id="37" name="Picture 6"/>
            <p:cNvPicPr>
              <a:picLocks noChangeAspect="1" noChangeArrowheads="1"/>
            </p:cNvPicPr>
            <p:nvPr/>
          </p:nvPicPr>
          <p:blipFill rotWithShape="1">
            <a:blip r:embed="rId3">
              <a:extLst>
                <a:ext uri="{28A0092B-C50C-407E-A947-70E740481C1C}">
                  <a14:useLocalDpi xmlns:a14="http://schemas.microsoft.com/office/drawing/2010/main"/>
                </a:ext>
              </a:extLst>
            </a:blip>
            <a:srcRect t="29958" r="5272" b="1"/>
            <a:stretch/>
          </p:blipFill>
          <p:spPr bwMode="auto">
            <a:xfrm>
              <a:off x="418012" y="1436914"/>
              <a:ext cx="4689565" cy="343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rotWithShape="1">
            <a:blip r:embed="rId3">
              <a:extLst>
                <a:ext uri="{28A0092B-C50C-407E-A947-70E740481C1C}">
                  <a14:useLocalDpi xmlns:a14="http://schemas.microsoft.com/office/drawing/2010/main"/>
                </a:ext>
              </a:extLst>
            </a:blip>
            <a:srcRect l="-1" t="8264" r="93580" b="81683"/>
            <a:stretch/>
          </p:blipFill>
          <p:spPr bwMode="auto">
            <a:xfrm>
              <a:off x="400596" y="2668539"/>
              <a:ext cx="317862" cy="49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8727" t="14142" r="12220" b="70397"/>
            <a:stretch/>
          </p:blipFill>
          <p:spPr bwMode="auto">
            <a:xfrm>
              <a:off x="974780" y="1475580"/>
              <a:ext cx="1207600" cy="47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 Box 6"/>
            <p:cNvSpPr txBox="1">
              <a:spLocks noChangeArrowheads="1"/>
            </p:cNvSpPr>
            <p:nvPr/>
          </p:nvSpPr>
          <p:spPr bwMode="auto">
            <a:xfrm>
              <a:off x="1259599" y="2566510"/>
              <a:ext cx="1770985" cy="343813"/>
            </a:xfrm>
            <a:prstGeom prst="rect">
              <a:avLst/>
            </a:prstGeom>
            <a:solidFill>
              <a:srgbClr val="FFFF00">
                <a:alpha val="36000"/>
              </a:srgbClr>
            </a:solidFill>
            <a:ln w="9525">
              <a:noFill/>
              <a:miter lim="800000"/>
              <a:headEnd/>
              <a:tailEnd/>
            </a:ln>
            <a:effectLst/>
          </p:spPr>
          <p:txBody>
            <a:bodyPr wrap="square" lIns="90000" tIns="46800" rIns="90000" bIns="46800">
              <a:spAutoFit/>
            </a:bodyPr>
            <a:lstStyle/>
            <a:p>
              <a:pPr>
                <a:buClr>
                  <a:srgbClr val="FC0128"/>
                </a:buClr>
              </a:pPr>
              <a:r>
                <a:rPr lang="en-US" dirty="0" smtClean="0">
                  <a:solidFill>
                    <a:schemeClr val="tx1"/>
                  </a:solidFill>
                  <a:latin typeface="Arial"/>
                </a:rPr>
                <a:t>Charm Mesons</a:t>
              </a:r>
              <a:endParaRPr lang="en-US" dirty="0"/>
            </a:p>
          </p:txBody>
        </p:sp>
        <p:sp>
          <p:nvSpPr>
            <p:cNvPr id="52" name="Text Box 6"/>
            <p:cNvSpPr txBox="1">
              <a:spLocks noChangeArrowheads="1"/>
            </p:cNvSpPr>
            <p:nvPr/>
          </p:nvSpPr>
          <p:spPr bwMode="auto">
            <a:xfrm>
              <a:off x="3129705" y="2796129"/>
              <a:ext cx="1887415" cy="343813"/>
            </a:xfrm>
            <a:prstGeom prst="rect">
              <a:avLst/>
            </a:prstGeom>
            <a:solidFill>
              <a:srgbClr val="FFFF00">
                <a:alpha val="36000"/>
              </a:srgbClr>
            </a:solidFill>
            <a:ln w="9525">
              <a:noFill/>
              <a:miter lim="800000"/>
              <a:headEnd/>
              <a:tailEnd/>
            </a:ln>
            <a:effectLst/>
          </p:spPr>
          <p:txBody>
            <a:bodyPr wrap="square" lIns="90000" tIns="46800" rIns="90000" bIns="46800">
              <a:spAutoFit/>
            </a:bodyPr>
            <a:lstStyle/>
            <a:p>
              <a:pPr>
                <a:buClr>
                  <a:srgbClr val="FC0128"/>
                </a:buClr>
              </a:pPr>
              <a:r>
                <a:rPr lang="en-US" dirty="0" smtClean="0">
                  <a:solidFill>
                    <a:srgbClr val="FF0000"/>
                  </a:solidFill>
                  <a:latin typeface="Symbol" pitchFamily="18" charset="2"/>
                </a:rPr>
                <a:t>(p</a:t>
              </a:r>
              <a:r>
                <a:rPr lang="en-US" baseline="30000" dirty="0" smtClean="0">
                  <a:solidFill>
                    <a:srgbClr val="FF0000"/>
                  </a:solidFill>
                </a:rPr>
                <a:t>+</a:t>
              </a:r>
              <a:r>
                <a:rPr lang="en-US" dirty="0" smtClean="0">
                  <a:solidFill>
                    <a:srgbClr val="FF0000"/>
                  </a:solidFill>
                </a:rPr>
                <a:t> + </a:t>
              </a:r>
              <a:r>
                <a:rPr lang="en-US" dirty="0" smtClean="0">
                  <a:solidFill>
                    <a:srgbClr val="FF0000"/>
                  </a:solidFill>
                  <a:latin typeface="Symbol" pitchFamily="18" charset="2"/>
                </a:rPr>
                <a:t>p</a:t>
              </a:r>
              <a:r>
                <a:rPr lang="en-US" baseline="30000" dirty="0" smtClean="0">
                  <a:solidFill>
                    <a:srgbClr val="FF0000"/>
                  </a:solidFill>
                  <a:latin typeface="Symbol" pitchFamily="18" charset="2"/>
                </a:rPr>
                <a:t>-</a:t>
              </a:r>
              <a:r>
                <a:rPr lang="en-US" dirty="0" smtClean="0">
                  <a:solidFill>
                    <a:srgbClr val="FF0000"/>
                  </a:solidFill>
                </a:rPr>
                <a:t>) R</a:t>
              </a:r>
              <a:r>
                <a:rPr lang="en-US" baseline="-25000" dirty="0" smtClean="0">
                  <a:solidFill>
                    <a:srgbClr val="FF0000"/>
                  </a:solidFill>
                </a:rPr>
                <a:t>AA</a:t>
              </a:r>
              <a:r>
                <a:rPr lang="en-US" dirty="0" smtClean="0"/>
                <a:t> </a:t>
              </a:r>
              <a:endParaRPr lang="en-US" dirty="0"/>
            </a:p>
          </p:txBody>
        </p:sp>
        <p:sp>
          <p:nvSpPr>
            <p:cNvPr id="54" name="Text Box 6"/>
            <p:cNvSpPr txBox="1">
              <a:spLocks noChangeArrowheads="1"/>
            </p:cNvSpPr>
            <p:nvPr/>
          </p:nvSpPr>
          <p:spPr bwMode="auto">
            <a:xfrm>
              <a:off x="2012890" y="3019355"/>
              <a:ext cx="1096071" cy="343813"/>
            </a:xfrm>
            <a:prstGeom prst="rect">
              <a:avLst/>
            </a:prstGeom>
            <a:solidFill>
              <a:srgbClr val="FFFF00">
                <a:alpha val="36000"/>
              </a:srgbClr>
            </a:solidFill>
            <a:ln w="9525">
              <a:noFill/>
              <a:miter lim="800000"/>
              <a:headEnd/>
              <a:tailEnd/>
            </a:ln>
            <a:effectLst/>
          </p:spPr>
          <p:txBody>
            <a:bodyPr wrap="square" lIns="90000" tIns="46800" rIns="90000" bIns="46800">
              <a:spAutoFit/>
            </a:bodyPr>
            <a:lstStyle/>
            <a:p>
              <a:pPr>
                <a:buClr>
                  <a:srgbClr val="FC0128"/>
                </a:buClr>
              </a:pPr>
              <a:r>
                <a:rPr lang="en-US" dirty="0" smtClean="0">
                  <a:solidFill>
                    <a:srgbClr val="990033"/>
                  </a:solidFill>
                  <a:latin typeface="Arial"/>
                </a:rPr>
                <a:t>B Meson</a:t>
              </a:r>
              <a:endParaRPr lang="en-US" dirty="0">
                <a:solidFill>
                  <a:srgbClr val="990033"/>
                </a:solidFill>
              </a:endParaRPr>
            </a:p>
          </p:txBody>
        </p:sp>
        <p:cxnSp>
          <p:nvCxnSpPr>
            <p:cNvPr id="55" name="Straight Arrow Connector 54"/>
            <p:cNvCxnSpPr/>
            <p:nvPr/>
          </p:nvCxnSpPr>
          <p:spPr bwMode="auto">
            <a:xfrm flipH="1">
              <a:off x="4428309" y="3174274"/>
              <a:ext cx="39188" cy="653143"/>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56" name="Straight Arrow Connector 55"/>
            <p:cNvCxnSpPr/>
            <p:nvPr/>
          </p:nvCxnSpPr>
          <p:spPr bwMode="auto">
            <a:xfrm>
              <a:off x="2416629" y="3304903"/>
              <a:ext cx="470262" cy="209006"/>
            </a:xfrm>
            <a:prstGeom prst="straightConnector1">
              <a:avLst/>
            </a:prstGeom>
            <a:solidFill>
              <a:srgbClr val="FFFF99"/>
            </a:solidFill>
            <a:ln w="28575" cap="flat" cmpd="sng" algn="ctr">
              <a:solidFill>
                <a:srgbClr val="C00000"/>
              </a:solidFill>
              <a:prstDash val="solid"/>
              <a:round/>
              <a:headEnd type="none" w="med" len="med"/>
              <a:tailEnd type="arrow"/>
            </a:ln>
            <a:effectLst/>
          </p:spPr>
        </p:cxnSp>
        <p:cxnSp>
          <p:nvCxnSpPr>
            <p:cNvPr id="57" name="Straight Arrow Connector 56"/>
            <p:cNvCxnSpPr/>
            <p:nvPr/>
          </p:nvCxnSpPr>
          <p:spPr bwMode="auto">
            <a:xfrm flipH="1">
              <a:off x="1789611" y="2886892"/>
              <a:ext cx="26126" cy="457199"/>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58" name="Straight Connector 57"/>
            <p:cNvCxnSpPr/>
            <p:nvPr/>
          </p:nvCxnSpPr>
          <p:spPr bwMode="auto">
            <a:xfrm flipH="1">
              <a:off x="979714" y="1449977"/>
              <a:ext cx="4010297" cy="0"/>
            </a:xfrm>
            <a:prstGeom prst="line">
              <a:avLst/>
            </a:prstGeom>
            <a:solidFill>
              <a:srgbClr val="FFFF99"/>
            </a:solidFill>
            <a:ln w="3175" cap="flat" cmpd="sng" algn="ctr">
              <a:solidFill>
                <a:schemeClr val="bg2">
                  <a:lumMod val="75000"/>
                </a:schemeClr>
              </a:solidFill>
              <a:prstDash val="solid"/>
              <a:round/>
              <a:headEnd type="none" w="med" len="med"/>
              <a:tailEnd type="none" w="med" len="med"/>
            </a:ln>
            <a:effectLst/>
          </p:spPr>
        </p:cxnSp>
      </p:grpSp>
      <p:sp>
        <p:nvSpPr>
          <p:cNvPr id="2" name="Title 1"/>
          <p:cNvSpPr>
            <a:spLocks noGrp="1"/>
          </p:cNvSpPr>
          <p:nvPr>
            <p:ph type="title"/>
          </p:nvPr>
        </p:nvSpPr>
        <p:spPr>
          <a:xfrm>
            <a:off x="912412" y="74020"/>
            <a:ext cx="7471597" cy="536173"/>
          </a:xfrm>
        </p:spPr>
        <p:txBody>
          <a:bodyPr/>
          <a:lstStyle/>
          <a:p>
            <a:r>
              <a:rPr lang="en-US" sz="3200" dirty="0"/>
              <a:t>4</a:t>
            </a:r>
            <a:r>
              <a:rPr lang="en-US" sz="3200" dirty="0" smtClean="0"/>
              <a:t>)  Mass &amp; Color Charge Dependence</a:t>
            </a:r>
            <a:endParaRPr lang="en-US" sz="3200"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089AA8E6-BD47-4EA5-8E4B-059D7A0C0225}" type="slidenum">
              <a:rPr lang="en-US" smtClean="0">
                <a:solidFill>
                  <a:srgbClr val="000000"/>
                </a:solidFill>
              </a:rPr>
              <a:pPr>
                <a:defRPr/>
              </a:pPr>
              <a:t>46</a:t>
            </a:fld>
            <a:endParaRPr lang="en-US">
              <a:solidFill>
                <a:srgbClr val="000000"/>
              </a:solidFill>
            </a:endParaRPr>
          </a:p>
        </p:txBody>
      </p:sp>
      <p:sp>
        <p:nvSpPr>
          <p:cNvPr id="9" name="Text Placeholder 8"/>
          <p:cNvSpPr>
            <a:spLocks noGrp="1"/>
          </p:cNvSpPr>
          <p:nvPr>
            <p:ph type="body" idx="4294967295"/>
          </p:nvPr>
        </p:nvSpPr>
        <p:spPr>
          <a:xfrm>
            <a:off x="0" y="577648"/>
            <a:ext cx="8996516" cy="533400"/>
          </a:xfrm>
          <a:prstGeom prst="rect">
            <a:avLst/>
          </a:prstGeom>
        </p:spPr>
        <p:txBody>
          <a:bodyPr/>
          <a:lstStyle/>
          <a:p>
            <a:r>
              <a:rPr lang="en-US" dirty="0" smtClean="0"/>
              <a:t> </a:t>
            </a:r>
            <a:r>
              <a:rPr lang="en-US" sz="2000" dirty="0" smtClean="0"/>
              <a:t>Measure Heavy Quarks (</a:t>
            </a:r>
            <a:r>
              <a:rPr lang="en-US" sz="2000" dirty="0" err="1" smtClean="0"/>
              <a:t>c,b</a:t>
            </a:r>
            <a:r>
              <a:rPr lang="en-US" sz="2000" dirty="0" smtClean="0"/>
              <a:t>) versus </a:t>
            </a:r>
            <a:r>
              <a:rPr lang="en-US" sz="2000" dirty="0" smtClean="0">
                <a:latin typeface="Symbol" pitchFamily="18" charset="2"/>
              </a:rPr>
              <a:t>p</a:t>
            </a:r>
            <a:r>
              <a:rPr lang="en-US" sz="2000" dirty="0" smtClean="0"/>
              <a:t> </a:t>
            </a:r>
            <a:r>
              <a:rPr lang="en-US" sz="1600" dirty="0" smtClean="0"/>
              <a:t>(gluon fragmentation dominates </a:t>
            </a:r>
            <a:r>
              <a:rPr lang="en-US" sz="1600" dirty="0" smtClean="0">
                <a:latin typeface="Symbol" pitchFamily="18" charset="2"/>
              </a:rPr>
              <a:t>p</a:t>
            </a:r>
            <a:r>
              <a:rPr lang="en-US" sz="1600" dirty="0" smtClean="0"/>
              <a:t> at LHC)</a:t>
            </a:r>
            <a:endParaRPr lang="en-US" sz="1600" dirty="0"/>
          </a:p>
        </p:txBody>
      </p:sp>
      <p:sp>
        <p:nvSpPr>
          <p:cNvPr id="46" name="TextBox 45"/>
          <p:cNvSpPr txBox="1"/>
          <p:nvPr/>
        </p:nvSpPr>
        <p:spPr>
          <a:xfrm>
            <a:off x="388966" y="6488668"/>
            <a:ext cx="7757252" cy="369332"/>
          </a:xfrm>
          <a:prstGeom prst="rect">
            <a:avLst/>
          </a:prstGeom>
          <a:solidFill>
            <a:srgbClr val="FFFF99"/>
          </a:solidFill>
        </p:spPr>
        <p:txBody>
          <a:bodyPr wrap="none" rtlCol="0">
            <a:spAutoFit/>
          </a:bodyPr>
          <a:lstStyle/>
          <a:p>
            <a:pPr algn="l">
              <a:buClr>
                <a:srgbClr val="FC0128"/>
              </a:buClr>
            </a:pPr>
            <a:r>
              <a:rPr lang="en-US" sz="2000" b="1" dirty="0" smtClean="0">
                <a:solidFill>
                  <a:srgbClr val="FF0000"/>
                </a:solidFill>
              </a:rPr>
              <a:t>Needs better statistics &amp; quantitative comparison with models</a:t>
            </a:r>
            <a:endParaRPr lang="en-US" sz="2000" b="1" dirty="0" smtClean="0">
              <a:solidFill>
                <a:srgbClr val="FF0000"/>
              </a:solidFill>
              <a:latin typeface="Arial"/>
            </a:endParaRPr>
          </a:p>
        </p:txBody>
      </p:sp>
      <p:grpSp>
        <p:nvGrpSpPr>
          <p:cNvPr id="28" name="Group 27"/>
          <p:cNvGrpSpPr/>
          <p:nvPr/>
        </p:nvGrpSpPr>
        <p:grpSpPr>
          <a:xfrm>
            <a:off x="5819592" y="1061268"/>
            <a:ext cx="3086100" cy="758824"/>
            <a:chOff x="6054726" y="5489576"/>
            <a:chExt cx="3086100" cy="758824"/>
          </a:xfrm>
        </p:grpSpPr>
        <p:grpSp>
          <p:nvGrpSpPr>
            <p:cNvPr id="11" name="Group 8"/>
            <p:cNvGrpSpPr>
              <a:grpSpLocks/>
            </p:cNvGrpSpPr>
            <p:nvPr/>
          </p:nvGrpSpPr>
          <p:grpSpPr bwMode="auto">
            <a:xfrm>
              <a:off x="6054726" y="5489576"/>
              <a:ext cx="3086100" cy="674688"/>
              <a:chOff x="3741" y="1071"/>
              <a:chExt cx="1944" cy="425"/>
            </a:xfrm>
          </p:grpSpPr>
          <p:sp>
            <p:nvSpPr>
              <p:cNvPr id="6" name="Text Box 6"/>
              <p:cNvSpPr txBox="1">
                <a:spLocks noChangeArrowheads="1"/>
              </p:cNvSpPr>
              <p:nvPr/>
            </p:nvSpPr>
            <p:spPr bwMode="auto">
              <a:xfrm>
                <a:off x="3741" y="1071"/>
                <a:ext cx="1944" cy="42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buClrTx/>
                  <a:buFontTx/>
                  <a:buNone/>
                </a:pPr>
                <a:r>
                  <a:rPr lang="en-US" dirty="0">
                    <a:solidFill>
                      <a:srgbClr val="000000"/>
                    </a:solidFill>
                  </a:rPr>
                  <a:t>jet quenching </a:t>
                </a:r>
                <a:endParaRPr lang="en-US" dirty="0" smtClean="0">
                  <a:solidFill>
                    <a:srgbClr val="000000"/>
                  </a:solidFill>
                </a:endParaRPr>
              </a:p>
              <a:p>
                <a:pPr>
                  <a:buClrTx/>
                  <a:buFontTx/>
                  <a:buNone/>
                </a:pPr>
                <a:r>
                  <a:rPr lang="en-US" dirty="0" smtClean="0">
                    <a:latin typeface="Symbol" pitchFamily="18" charset="2"/>
                  </a:rPr>
                  <a:t>D</a:t>
                </a:r>
                <a:r>
                  <a:rPr lang="en-US" dirty="0" smtClean="0"/>
                  <a:t>E </a:t>
                </a:r>
                <a:r>
                  <a:rPr lang="en-US" dirty="0"/>
                  <a:t>~  f(</a:t>
                </a:r>
                <a:r>
                  <a:rPr lang="en-US" i="1" dirty="0"/>
                  <a:t>m</a:t>
                </a:r>
                <a:r>
                  <a:rPr lang="en-US" dirty="0"/>
                  <a:t>) </a:t>
                </a:r>
                <a:r>
                  <a:rPr lang="en-US" dirty="0">
                    <a:solidFill>
                      <a:srgbClr val="000000"/>
                    </a:solidFill>
                  </a:rPr>
                  <a:t>x</a:t>
                </a:r>
                <a:r>
                  <a:rPr lang="en-US" dirty="0"/>
                  <a:t> </a:t>
                </a:r>
                <a:r>
                  <a:rPr lang="en-US" dirty="0" err="1"/>
                  <a:t>c</a:t>
                </a:r>
                <a:r>
                  <a:rPr lang="en-US" baseline="-25000" dirty="0" err="1"/>
                  <a:t>q</a:t>
                </a:r>
                <a:r>
                  <a:rPr lang="en-US" dirty="0"/>
                  <a:t> </a:t>
                </a:r>
                <a:r>
                  <a:rPr lang="en-US" dirty="0">
                    <a:solidFill>
                      <a:srgbClr val="000000"/>
                    </a:solidFill>
                  </a:rPr>
                  <a:t>x</a:t>
                </a:r>
                <a:r>
                  <a:rPr lang="en-US" dirty="0"/>
                  <a:t> q </a:t>
                </a:r>
                <a:r>
                  <a:rPr lang="en-US" dirty="0">
                    <a:solidFill>
                      <a:srgbClr val="000000"/>
                    </a:solidFill>
                  </a:rPr>
                  <a:t>x</a:t>
                </a:r>
                <a:r>
                  <a:rPr lang="en-US" dirty="0"/>
                  <a:t> </a:t>
                </a:r>
                <a:r>
                  <a:rPr lang="en-US" dirty="0" err="1" smtClean="0"/>
                  <a:t>L</a:t>
                </a:r>
                <a:r>
                  <a:rPr lang="en-US" baseline="30000" dirty="0" err="1"/>
                  <a:t>n</a:t>
                </a:r>
                <a:r>
                  <a:rPr lang="en-US" baseline="30000" dirty="0" smtClean="0"/>
                  <a:t> </a:t>
                </a:r>
                <a:r>
                  <a:rPr lang="en-US" dirty="0">
                    <a:solidFill>
                      <a:srgbClr val="000000"/>
                    </a:solidFill>
                  </a:rPr>
                  <a:t>x</a:t>
                </a:r>
                <a:r>
                  <a:rPr lang="en-US" dirty="0"/>
                  <a:t> f(</a:t>
                </a:r>
                <a:r>
                  <a:rPr lang="en-US" i="1" dirty="0"/>
                  <a:t>E</a:t>
                </a:r>
                <a:r>
                  <a:rPr lang="en-US" dirty="0" smtClean="0"/>
                  <a:t>)</a:t>
                </a:r>
                <a:endParaRPr lang="en-US" dirty="0"/>
              </a:p>
            </p:txBody>
          </p:sp>
          <p:sp>
            <p:nvSpPr>
              <p:cNvPr id="7" name="Text Box 7"/>
              <p:cNvSpPr txBox="1">
                <a:spLocks noChangeArrowheads="1"/>
              </p:cNvSpPr>
              <p:nvPr/>
            </p:nvSpPr>
            <p:spPr bwMode="auto">
              <a:xfrm>
                <a:off x="4811" y="1230"/>
                <a:ext cx="191" cy="197"/>
              </a:xfrm>
              <a:prstGeom prst="rect">
                <a:avLst/>
              </a:prstGeom>
              <a:noFill/>
              <a:ln w="9525" algn="ctr">
                <a:noFill/>
                <a:miter lim="800000"/>
                <a:headEnd/>
                <a:tailEnd/>
              </a:ln>
              <a:effectLst/>
            </p:spPr>
            <p:txBody>
              <a:bodyPr wrap="none" lIns="92075" tIns="46038" rIns="92075" bIns="46038">
                <a:spAutoFit/>
              </a:bodyPr>
              <a:lstStyle/>
              <a:p>
                <a:pPr>
                  <a:buClr>
                    <a:srgbClr val="FC0128"/>
                  </a:buClr>
                </a:pPr>
                <a:r>
                  <a:rPr lang="en-US" b="1" dirty="0">
                    <a:solidFill>
                      <a:srgbClr val="000000"/>
                    </a:solidFill>
                  </a:rPr>
                  <a:t>^</a:t>
                </a:r>
              </a:p>
            </p:txBody>
          </p:sp>
        </p:grpSp>
        <p:sp>
          <p:nvSpPr>
            <p:cNvPr id="50" name="Oval 49"/>
            <p:cNvSpPr/>
            <p:nvPr/>
          </p:nvSpPr>
          <p:spPr bwMode="auto">
            <a:xfrm>
              <a:off x="6725265" y="5771535"/>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51" name="Oval 50"/>
            <p:cNvSpPr/>
            <p:nvPr/>
          </p:nvSpPr>
          <p:spPr bwMode="auto">
            <a:xfrm>
              <a:off x="7221794" y="5786283"/>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graphicFrame>
        <p:nvGraphicFramePr>
          <p:cNvPr id="38" name="Object 3"/>
          <p:cNvGraphicFramePr>
            <a:graphicFrameLocks noChangeAspect="1"/>
          </p:cNvGraphicFramePr>
          <p:nvPr>
            <p:extLst>
              <p:ext uri="{D42A27DB-BD31-4B8C-83A1-F6EECF244321}">
                <p14:modId xmlns:p14="http://schemas.microsoft.com/office/powerpoint/2010/main" val="707102490"/>
              </p:ext>
            </p:extLst>
          </p:nvPr>
        </p:nvGraphicFramePr>
        <p:xfrm>
          <a:off x="6076950" y="4263314"/>
          <a:ext cx="3067050" cy="906462"/>
        </p:xfrm>
        <a:graphic>
          <a:graphicData uri="http://schemas.openxmlformats.org/presentationml/2006/ole">
            <mc:AlternateContent xmlns:mc="http://schemas.openxmlformats.org/markup-compatibility/2006">
              <mc:Choice xmlns:v="urn:schemas-microsoft-com:vml" Requires="v">
                <p:oleObj spid="_x0000_s1368078" name="Equation" r:id="rId5" imgW="1473200" imgH="457200" progId="Equation.3">
                  <p:embed/>
                </p:oleObj>
              </mc:Choice>
              <mc:Fallback>
                <p:oleObj name="Equation" r:id="rId5" imgW="14732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4263314"/>
                        <a:ext cx="3067050" cy="906462"/>
                      </a:xfrm>
                      <a:prstGeom prst="rect">
                        <a:avLst/>
                      </a:prstGeom>
                      <a:solidFill>
                        <a:srgbClr val="FFFF99"/>
                      </a:solidFill>
                    </p:spPr>
                  </p:pic>
                </p:oleObj>
              </mc:Fallback>
            </mc:AlternateContent>
          </a:graphicData>
        </a:graphic>
      </p:graphicFrame>
      <p:sp>
        <p:nvSpPr>
          <p:cNvPr id="41" name="Text Box 47"/>
          <p:cNvSpPr txBox="1">
            <a:spLocks noChangeArrowheads="1"/>
          </p:cNvSpPr>
          <p:nvPr/>
        </p:nvSpPr>
        <p:spPr bwMode="auto">
          <a:xfrm>
            <a:off x="6316049" y="5441635"/>
            <a:ext cx="2654710" cy="933205"/>
          </a:xfrm>
          <a:prstGeom prst="rect">
            <a:avLst/>
          </a:prstGeom>
          <a:noFill/>
          <a:ln w="9525" algn="ctr">
            <a:noFill/>
            <a:miter lim="800000"/>
            <a:headEnd/>
            <a:tailEnd/>
          </a:ln>
        </p:spPr>
        <p:txBody>
          <a:bodyPr wrap="square" lIns="92075" tIns="46038" rIns="92075" bIns="46038">
            <a:spAutoFit/>
          </a:bodyPr>
          <a:lstStyle/>
          <a:p>
            <a:pPr algn="l"/>
            <a:r>
              <a:rPr lang="en-US" dirty="0">
                <a:solidFill>
                  <a:schemeClr val="tx1"/>
                </a:solidFill>
              </a:rPr>
              <a:t>R</a:t>
            </a:r>
            <a:r>
              <a:rPr lang="en-US" baseline="-25000" dirty="0">
                <a:solidFill>
                  <a:schemeClr val="tx1"/>
                </a:solidFill>
              </a:rPr>
              <a:t>AA</a:t>
            </a:r>
            <a:r>
              <a:rPr lang="en-US" dirty="0">
                <a:solidFill>
                  <a:schemeClr val="tx1"/>
                </a:solidFill>
              </a:rPr>
              <a:t> = 1 </a:t>
            </a:r>
            <a:r>
              <a:rPr lang="en-US" sz="1400" dirty="0">
                <a:solidFill>
                  <a:schemeClr val="tx1"/>
                </a:solidFill>
              </a:rPr>
              <a:t>for (very) hard </a:t>
            </a:r>
            <a:r>
              <a:rPr lang="en-US" sz="1400" dirty="0" smtClean="0">
                <a:solidFill>
                  <a:schemeClr val="tx1"/>
                </a:solidFill>
              </a:rPr>
              <a:t>QCD</a:t>
            </a:r>
            <a:endParaRPr lang="en-US" sz="1400" dirty="0">
              <a:solidFill>
                <a:schemeClr val="tx1"/>
              </a:solidFill>
            </a:endParaRPr>
          </a:p>
          <a:p>
            <a:pPr algn="l"/>
            <a:r>
              <a:rPr lang="en-US" sz="1400" dirty="0" smtClean="0">
                <a:solidFill>
                  <a:schemeClr val="tx1"/>
                </a:solidFill>
              </a:rPr>
              <a:t>                  (=no modifications)</a:t>
            </a:r>
          </a:p>
          <a:p>
            <a:pPr algn="l"/>
            <a:r>
              <a:rPr lang="en-US" sz="1400" dirty="0">
                <a:solidFill>
                  <a:schemeClr val="tx1"/>
                </a:solidFill>
              </a:rPr>
              <a:t>Energy Loss =&gt; </a:t>
            </a:r>
            <a:r>
              <a:rPr lang="en-US" dirty="0">
                <a:solidFill>
                  <a:schemeClr val="tx1"/>
                </a:solidFill>
              </a:rPr>
              <a:t>R</a:t>
            </a:r>
            <a:r>
              <a:rPr lang="en-US" baseline="-25000" dirty="0">
                <a:solidFill>
                  <a:schemeClr val="tx1"/>
                </a:solidFill>
              </a:rPr>
              <a:t>AA</a:t>
            </a:r>
            <a:r>
              <a:rPr lang="en-US" dirty="0">
                <a:solidFill>
                  <a:schemeClr val="tx1"/>
                </a:solidFill>
              </a:rPr>
              <a:t> </a:t>
            </a:r>
            <a:r>
              <a:rPr lang="en-US" dirty="0" smtClean="0">
                <a:solidFill>
                  <a:schemeClr val="tx1"/>
                </a:solidFill>
              </a:rPr>
              <a:t>&lt; </a:t>
            </a:r>
            <a:r>
              <a:rPr lang="en-US" dirty="0">
                <a:solidFill>
                  <a:schemeClr val="tx1"/>
                </a:solidFill>
              </a:rPr>
              <a:t>1</a:t>
            </a:r>
          </a:p>
        </p:txBody>
      </p:sp>
      <p:sp>
        <p:nvSpPr>
          <p:cNvPr id="43" name="TextBox 42"/>
          <p:cNvSpPr txBox="1"/>
          <p:nvPr/>
        </p:nvSpPr>
        <p:spPr>
          <a:xfrm>
            <a:off x="5355771" y="3760822"/>
            <a:ext cx="3853543" cy="341632"/>
          </a:xfrm>
          <a:prstGeom prst="rect">
            <a:avLst/>
          </a:prstGeom>
          <a:solidFill>
            <a:srgbClr val="BBF1F7"/>
          </a:solidFill>
        </p:spPr>
        <p:txBody>
          <a:bodyPr wrap="square" rtlCol="0">
            <a:spAutoFit/>
          </a:bodyPr>
          <a:lstStyle/>
          <a:p>
            <a:r>
              <a:rPr lang="en-US" dirty="0" smtClean="0"/>
              <a:t>R</a:t>
            </a:r>
            <a:r>
              <a:rPr lang="en-US" baseline="-25000" dirty="0" smtClean="0"/>
              <a:t>AA</a:t>
            </a:r>
            <a:r>
              <a:rPr lang="en-US" dirty="0" smtClean="0"/>
              <a:t> =  measured/expected ~  AA/pp</a:t>
            </a:r>
            <a:endParaRPr lang="en-US" baseline="-25000" dirty="0"/>
          </a:p>
        </p:txBody>
      </p:sp>
      <p:sp>
        <p:nvSpPr>
          <p:cNvPr id="21" name="TextBox 20"/>
          <p:cNvSpPr txBox="1"/>
          <p:nvPr/>
        </p:nvSpPr>
        <p:spPr>
          <a:xfrm>
            <a:off x="5853024" y="1867987"/>
            <a:ext cx="2517036" cy="1338828"/>
          </a:xfrm>
          <a:prstGeom prst="rect">
            <a:avLst/>
          </a:prstGeom>
          <a:noFill/>
        </p:spPr>
        <p:txBody>
          <a:bodyPr wrap="none" rtlCol="0">
            <a:spAutoFit/>
          </a:bodyPr>
          <a:lstStyle/>
          <a:p>
            <a:pPr algn="l"/>
            <a:r>
              <a:rPr lang="en-US" b="1" u="sng" dirty="0" smtClean="0"/>
              <a:t>Expectation:</a:t>
            </a:r>
          </a:p>
          <a:p>
            <a:pPr algn="l"/>
            <a:r>
              <a:rPr lang="en-US" b="1" dirty="0" smtClean="0">
                <a:solidFill>
                  <a:srgbClr val="FF0000"/>
                </a:solidFill>
                <a:latin typeface="Symbol" pitchFamily="18" charset="2"/>
              </a:rPr>
              <a:t>D</a:t>
            </a:r>
            <a:r>
              <a:rPr lang="en-US" b="1" dirty="0" smtClean="0">
                <a:solidFill>
                  <a:srgbClr val="FF0000"/>
                </a:solidFill>
              </a:rPr>
              <a:t>E(B) &lt; </a:t>
            </a:r>
            <a:r>
              <a:rPr lang="en-US" b="1" dirty="0" smtClean="0">
                <a:solidFill>
                  <a:srgbClr val="FF0000"/>
                </a:solidFill>
                <a:latin typeface="Symbol" pitchFamily="18" charset="2"/>
              </a:rPr>
              <a:t>D</a:t>
            </a:r>
            <a:r>
              <a:rPr lang="en-US" b="1" dirty="0" smtClean="0">
                <a:solidFill>
                  <a:srgbClr val="FF0000"/>
                </a:solidFill>
              </a:rPr>
              <a:t>E(D) &lt; </a:t>
            </a:r>
            <a:r>
              <a:rPr lang="en-US" b="1" dirty="0">
                <a:solidFill>
                  <a:srgbClr val="FF0000"/>
                </a:solidFill>
                <a:latin typeface="Symbol" pitchFamily="18" charset="2"/>
              </a:rPr>
              <a:t>D</a:t>
            </a:r>
            <a:r>
              <a:rPr lang="en-US" b="1" dirty="0" smtClean="0">
                <a:solidFill>
                  <a:srgbClr val="FF0000"/>
                </a:solidFill>
              </a:rPr>
              <a:t>E(</a:t>
            </a:r>
            <a:r>
              <a:rPr lang="en-US" b="1" dirty="0" smtClean="0">
                <a:solidFill>
                  <a:srgbClr val="FF0000"/>
                </a:solidFill>
                <a:latin typeface="Symbol" pitchFamily="18" charset="2"/>
              </a:rPr>
              <a:t>p</a:t>
            </a:r>
            <a:r>
              <a:rPr lang="en-US" b="1" dirty="0" smtClean="0">
                <a:solidFill>
                  <a:srgbClr val="FF0000"/>
                </a:solidFill>
              </a:rPr>
              <a:t>)</a:t>
            </a:r>
          </a:p>
          <a:p>
            <a:pPr algn="l"/>
            <a:r>
              <a:rPr lang="en-US" dirty="0" smtClean="0"/>
              <a:t>- heavy</a:t>
            </a:r>
            <a:r>
              <a:rPr lang="en-GB" dirty="0" smtClean="0"/>
              <a:t>↔</a:t>
            </a:r>
            <a:r>
              <a:rPr lang="en-US" dirty="0" smtClean="0"/>
              <a:t> light </a:t>
            </a:r>
          </a:p>
          <a:p>
            <a:pPr algn="l"/>
            <a:r>
              <a:rPr lang="en-US" dirty="0" smtClean="0"/>
              <a:t>- quark </a:t>
            </a:r>
            <a:r>
              <a:rPr lang="en-GB" dirty="0"/>
              <a:t>↔</a:t>
            </a:r>
            <a:r>
              <a:rPr lang="en-US" dirty="0"/>
              <a:t> </a:t>
            </a:r>
            <a:r>
              <a:rPr lang="en-US" dirty="0" smtClean="0"/>
              <a:t>gluon</a:t>
            </a:r>
            <a:endParaRPr lang="en-GB" dirty="0"/>
          </a:p>
        </p:txBody>
      </p:sp>
      <p:sp>
        <p:nvSpPr>
          <p:cNvPr id="45" name="TextBox 44"/>
          <p:cNvSpPr txBox="1"/>
          <p:nvPr/>
        </p:nvSpPr>
        <p:spPr>
          <a:xfrm>
            <a:off x="330475" y="5271966"/>
            <a:ext cx="4946226" cy="1006429"/>
          </a:xfrm>
          <a:prstGeom prst="rect">
            <a:avLst/>
          </a:prstGeom>
          <a:solidFill>
            <a:srgbClr val="FFFF99"/>
          </a:solidFill>
        </p:spPr>
        <p:txBody>
          <a:bodyPr wrap="none" rtlCol="0">
            <a:spAutoFit/>
          </a:bodyPr>
          <a:lstStyle/>
          <a:p>
            <a:pPr algn="l">
              <a:buClr>
                <a:srgbClr val="FC0128"/>
              </a:buClr>
            </a:pPr>
            <a:r>
              <a:rPr lang="en-US" dirty="0" smtClean="0"/>
              <a:t>- </a:t>
            </a:r>
            <a:r>
              <a:rPr lang="en-US" b="1" dirty="0" smtClean="0"/>
              <a:t>R</a:t>
            </a:r>
            <a:r>
              <a:rPr lang="en-US" b="1" baseline="-25000" dirty="0" smtClean="0"/>
              <a:t>AA</a:t>
            </a:r>
            <a:r>
              <a:rPr lang="en-US" b="1" dirty="0" smtClean="0"/>
              <a:t> prompt </a:t>
            </a:r>
            <a:r>
              <a:rPr lang="en-US" b="1" u="sng" dirty="0" smtClean="0"/>
              <a:t>charm</a:t>
            </a:r>
            <a:r>
              <a:rPr lang="en-US" b="1" dirty="0" smtClean="0"/>
              <a:t> </a:t>
            </a:r>
            <a:r>
              <a:rPr lang="en-GB" dirty="0" smtClean="0"/>
              <a:t>≥</a:t>
            </a:r>
            <a:r>
              <a:rPr lang="en-US" b="1" dirty="0" smtClean="0"/>
              <a:t> R</a:t>
            </a:r>
            <a:r>
              <a:rPr lang="en-US" b="1" baseline="-25000" dirty="0" smtClean="0"/>
              <a:t>AA</a:t>
            </a:r>
            <a:r>
              <a:rPr lang="en-US" b="1" dirty="0" smtClean="0"/>
              <a:t> </a:t>
            </a:r>
            <a:r>
              <a:rPr lang="en-US" b="1" u="sng" dirty="0" smtClean="0"/>
              <a:t>pions</a:t>
            </a:r>
            <a:r>
              <a:rPr lang="en-US" b="1" dirty="0" smtClean="0"/>
              <a:t> </a:t>
            </a:r>
            <a:endParaRPr lang="en-US" b="1" dirty="0"/>
          </a:p>
          <a:p>
            <a:pPr algn="l">
              <a:buClr>
                <a:srgbClr val="FC0128"/>
              </a:buClr>
            </a:pPr>
            <a:r>
              <a:rPr lang="en-US" b="1" dirty="0" smtClean="0">
                <a:solidFill>
                  <a:srgbClr val="FF0000"/>
                </a:solidFill>
              </a:rPr>
              <a:t>        </a:t>
            </a:r>
            <a:r>
              <a:rPr lang="en-US" dirty="0" smtClean="0">
                <a:solidFill>
                  <a:srgbClr val="FF0000"/>
                </a:solidFill>
              </a:rPr>
              <a:t>expected difference </a:t>
            </a:r>
            <a:r>
              <a:rPr lang="en-GB" dirty="0" smtClean="0">
                <a:solidFill>
                  <a:srgbClr val="FF0000"/>
                </a:solidFill>
              </a:rPr>
              <a:t>≈</a:t>
            </a:r>
            <a:r>
              <a:rPr lang="en-GB" dirty="0">
                <a:solidFill>
                  <a:srgbClr val="FF0000"/>
                </a:solidFill>
              </a:rPr>
              <a:t> </a:t>
            </a:r>
            <a:r>
              <a:rPr lang="en-US" dirty="0" smtClean="0">
                <a:solidFill>
                  <a:srgbClr val="FF0000"/>
                </a:solidFill>
              </a:rPr>
              <a:t>factor 2 @ &lt; 8 GeV</a:t>
            </a:r>
          </a:p>
          <a:p>
            <a:pPr algn="l">
              <a:buClr>
                <a:srgbClr val="FC0128"/>
              </a:buClr>
            </a:pPr>
            <a:r>
              <a:rPr lang="en-US" b="1" dirty="0" smtClean="0"/>
              <a:t>-</a:t>
            </a:r>
            <a:r>
              <a:rPr lang="en-US" sz="1600" b="1" dirty="0" smtClean="0"/>
              <a:t> R</a:t>
            </a:r>
            <a:r>
              <a:rPr lang="en-US" sz="1600" b="1" baseline="-25000" dirty="0" smtClean="0"/>
              <a:t>AA</a:t>
            </a:r>
            <a:r>
              <a:rPr lang="en-US" sz="1600" b="1" dirty="0" smtClean="0"/>
              <a:t> beauty </a:t>
            </a:r>
            <a:r>
              <a:rPr lang="en-GB" sz="1600" b="1" dirty="0" smtClean="0"/>
              <a:t>≥ </a:t>
            </a:r>
            <a:r>
              <a:rPr lang="en-US" sz="1600" b="1" dirty="0" smtClean="0"/>
              <a:t> R</a:t>
            </a:r>
            <a:r>
              <a:rPr lang="en-US" sz="1600" b="1" baseline="-25000" dirty="0" smtClean="0"/>
              <a:t>AA</a:t>
            </a:r>
            <a:r>
              <a:rPr lang="en-US" sz="1600" b="1" dirty="0" smtClean="0"/>
              <a:t> charm  </a:t>
            </a:r>
          </a:p>
        </p:txBody>
      </p:sp>
    </p:spTree>
    <p:extLst>
      <p:ext uri="{BB962C8B-B14F-4D97-AF65-F5344CB8AC3E}">
        <p14:creationId xmlns:p14="http://schemas.microsoft.com/office/powerpoint/2010/main" val="32760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p:bldP spid="43"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p:nvPr/>
        </p:nvGrpSpPr>
        <p:grpSpPr>
          <a:xfrm>
            <a:off x="4990641" y="533785"/>
            <a:ext cx="4153359" cy="3994148"/>
            <a:chOff x="4990641" y="533785"/>
            <a:chExt cx="4153359" cy="3994148"/>
          </a:xfrm>
        </p:grpSpPr>
        <p:grpSp>
          <p:nvGrpSpPr>
            <p:cNvPr id="3" name="Group 55"/>
            <p:cNvGrpSpPr/>
            <p:nvPr/>
          </p:nvGrpSpPr>
          <p:grpSpPr>
            <a:xfrm>
              <a:off x="4990641" y="533785"/>
              <a:ext cx="4153359" cy="3994148"/>
              <a:chOff x="5248275" y="533785"/>
              <a:chExt cx="3895725" cy="3771900"/>
            </a:xfrm>
          </p:grpSpPr>
          <p:grpSp>
            <p:nvGrpSpPr>
              <p:cNvPr id="4" name="Group 13"/>
              <p:cNvGrpSpPr/>
              <p:nvPr/>
            </p:nvGrpSpPr>
            <p:grpSpPr>
              <a:xfrm>
                <a:off x="5248275" y="533785"/>
                <a:ext cx="3895725" cy="3771900"/>
                <a:chOff x="4704147" y="799472"/>
                <a:chExt cx="3895725" cy="3771900"/>
              </a:xfrm>
            </p:grpSpPr>
            <p:pic>
              <p:nvPicPr>
                <p:cNvPr id="15" name="Picture 2"/>
                <p:cNvPicPr>
                  <a:picLocks noChangeAspect="1" noChangeArrowheads="1"/>
                </p:cNvPicPr>
                <p:nvPr/>
              </p:nvPicPr>
              <p:blipFill>
                <a:blip r:embed="rId2" cstate="print"/>
                <a:srcRect/>
                <a:stretch>
                  <a:fillRect/>
                </a:stretch>
              </p:blipFill>
              <p:spPr bwMode="auto">
                <a:xfrm>
                  <a:off x="4704147" y="799472"/>
                  <a:ext cx="3895725" cy="3771900"/>
                </a:xfrm>
                <a:prstGeom prst="rect">
                  <a:avLst/>
                </a:prstGeom>
                <a:noFill/>
                <a:ln w="9525">
                  <a:noFill/>
                  <a:miter lim="800000"/>
                  <a:headEnd/>
                  <a:tailEnd/>
                </a:ln>
              </p:spPr>
            </p:pic>
            <p:grpSp>
              <p:nvGrpSpPr>
                <p:cNvPr id="5" name="Group 20"/>
                <p:cNvGrpSpPr/>
                <p:nvPr/>
              </p:nvGrpSpPr>
              <p:grpSpPr>
                <a:xfrm>
                  <a:off x="6712299" y="1693148"/>
                  <a:ext cx="1552179" cy="1361551"/>
                  <a:chOff x="6712299" y="1693148"/>
                  <a:chExt cx="1552179" cy="1361551"/>
                </a:xfrm>
              </p:grpSpPr>
              <p:sp>
                <p:nvSpPr>
                  <p:cNvPr id="17" name="TextBox 16"/>
                  <p:cNvSpPr txBox="1"/>
                  <p:nvPr/>
                </p:nvSpPr>
                <p:spPr>
                  <a:xfrm>
                    <a:off x="6734892" y="1693148"/>
                    <a:ext cx="1529586" cy="341632"/>
                  </a:xfrm>
                  <a:prstGeom prst="rect">
                    <a:avLst/>
                  </a:prstGeom>
                  <a:solidFill>
                    <a:srgbClr val="FFFF00">
                      <a:alpha val="43922"/>
                    </a:srgbClr>
                  </a:solidFill>
                </p:spPr>
                <p:txBody>
                  <a:bodyPr wrap="none" rtlCol="0">
                    <a:spAutoFit/>
                  </a:bodyPr>
                  <a:lstStyle/>
                  <a:p>
                    <a:pPr>
                      <a:buClr>
                        <a:srgbClr val="FC0128"/>
                      </a:buClr>
                    </a:pPr>
                    <a:r>
                      <a:rPr lang="en-US" dirty="0"/>
                      <a:t>SPS ≈ RHIC </a:t>
                    </a:r>
                    <a:endParaRPr lang="en-US" sz="1400" baseline="-25000" dirty="0"/>
                  </a:p>
                </p:txBody>
              </p:sp>
              <p:cxnSp>
                <p:nvCxnSpPr>
                  <p:cNvPr id="18" name="Straight Arrow Connector 17"/>
                  <p:cNvCxnSpPr/>
                  <p:nvPr/>
                </p:nvCxnSpPr>
                <p:spPr bwMode="auto">
                  <a:xfrm rot="5400000">
                    <a:off x="6466114" y="2195565"/>
                    <a:ext cx="733530" cy="241160"/>
                  </a:xfrm>
                  <a:prstGeom prst="straightConnector1">
                    <a:avLst/>
                  </a:prstGeom>
                  <a:noFill/>
                  <a:ln w="127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16200000" flipH="1">
                    <a:off x="6677130" y="2265903"/>
                    <a:ext cx="1115367" cy="442128"/>
                  </a:xfrm>
                  <a:prstGeom prst="straightConnector1">
                    <a:avLst/>
                  </a:prstGeom>
                  <a:noFill/>
                  <a:ln w="12700" cap="flat" cmpd="sng" algn="ctr">
                    <a:solidFill>
                      <a:schemeClr val="accent2">
                        <a:lumMod val="75000"/>
                      </a:schemeClr>
                    </a:solidFill>
                    <a:prstDash val="solid"/>
                    <a:round/>
                    <a:headEnd type="none" w="med" len="med"/>
                    <a:tailEnd type="arrow"/>
                  </a:ln>
                  <a:effectLst/>
                </p:spPr>
              </p:cxnSp>
              <p:cxnSp>
                <p:nvCxnSpPr>
                  <p:cNvPr id="20" name="Straight Arrow Connector 19"/>
                  <p:cNvCxnSpPr/>
                  <p:nvPr/>
                </p:nvCxnSpPr>
                <p:spPr bwMode="auto">
                  <a:xfrm rot="5400000">
                    <a:off x="7300127" y="2406580"/>
                    <a:ext cx="1014884" cy="281354"/>
                  </a:xfrm>
                  <a:prstGeom prst="straightConnector1">
                    <a:avLst/>
                  </a:prstGeom>
                  <a:noFill/>
                  <a:ln w="12700" cap="flat" cmpd="sng" algn="ctr">
                    <a:solidFill>
                      <a:srgbClr val="000099"/>
                    </a:solidFill>
                    <a:prstDash val="solid"/>
                    <a:round/>
                    <a:headEnd type="none" w="med" len="med"/>
                    <a:tailEnd type="arrow"/>
                  </a:ln>
                  <a:effectLst/>
                </p:spPr>
              </p:cxnSp>
            </p:grpSp>
          </p:grpSp>
          <p:grpSp>
            <p:nvGrpSpPr>
              <p:cNvPr id="6" name="Group 45"/>
              <p:cNvGrpSpPr/>
              <p:nvPr/>
            </p:nvGrpSpPr>
            <p:grpSpPr>
              <a:xfrm>
                <a:off x="5904114" y="2576907"/>
                <a:ext cx="598791" cy="374666"/>
                <a:chOff x="8096472" y="428618"/>
                <a:chExt cx="598791" cy="374666"/>
              </a:xfrm>
            </p:grpSpPr>
            <p:sp>
              <p:nvSpPr>
                <p:cNvPr id="47"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48"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nvGrpSpPr>
              <p:cNvPr id="7" name="Group 48"/>
              <p:cNvGrpSpPr/>
              <p:nvPr/>
            </p:nvGrpSpPr>
            <p:grpSpPr>
              <a:xfrm>
                <a:off x="8420923" y="3419740"/>
                <a:ext cx="454725" cy="372679"/>
                <a:chOff x="3870956" y="4102785"/>
                <a:chExt cx="454725" cy="372679"/>
              </a:xfrm>
            </p:grpSpPr>
            <p:sp>
              <p:nvSpPr>
                <p:cNvPr id="50"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51"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sp>
          <p:nvSpPr>
            <p:cNvPr id="45" name="TextBox 44"/>
            <p:cNvSpPr txBox="1"/>
            <p:nvPr/>
          </p:nvSpPr>
          <p:spPr>
            <a:xfrm>
              <a:off x="5697073" y="789664"/>
              <a:ext cx="3368230" cy="341632"/>
            </a:xfrm>
            <a:prstGeom prst="rect">
              <a:avLst/>
            </a:prstGeom>
            <a:solidFill>
              <a:srgbClr val="BBF1F7"/>
            </a:solidFill>
          </p:spPr>
          <p:txBody>
            <a:bodyPr wrap="none" rtlCol="0">
              <a:spAutoFit/>
            </a:bodyPr>
            <a:lstStyle/>
            <a:p>
              <a:r>
                <a:rPr lang="en-US" dirty="0" smtClean="0"/>
                <a:t>R</a:t>
              </a:r>
              <a:r>
                <a:rPr lang="en-US" baseline="-25000" dirty="0" smtClean="0"/>
                <a:t>AA</a:t>
              </a:r>
              <a:r>
                <a:rPr lang="en-US" dirty="0" smtClean="0"/>
                <a:t>: J/</a:t>
              </a:r>
              <a:r>
                <a:rPr lang="en-US" dirty="0" smtClean="0">
                  <a:latin typeface="Symbol" pitchFamily="18" charset="2"/>
                </a:rPr>
                <a:t>Y</a:t>
              </a:r>
              <a:r>
                <a:rPr lang="en-US" dirty="0" smtClean="0"/>
                <a:t> measured / expected</a:t>
              </a:r>
              <a:endParaRPr lang="en-US" sz="1400" baseline="-25000" dirty="0"/>
            </a:p>
          </p:txBody>
        </p:sp>
      </p:grpSp>
      <p:sp>
        <p:nvSpPr>
          <p:cNvPr id="329730" name="Rectangle 2"/>
          <p:cNvSpPr>
            <a:spLocks noGrp="1" noChangeArrowheads="1"/>
          </p:cNvSpPr>
          <p:nvPr>
            <p:ph type="title"/>
          </p:nvPr>
        </p:nvSpPr>
        <p:spPr>
          <a:xfrm>
            <a:off x="1887834" y="46320"/>
            <a:ext cx="5520742" cy="591573"/>
          </a:xfrm>
        </p:spPr>
        <p:txBody>
          <a:bodyPr/>
          <a:lstStyle/>
          <a:p>
            <a:r>
              <a:rPr lang="en-US" dirty="0" smtClean="0">
                <a:effectLst/>
              </a:rPr>
              <a:t>Quarkonia Suppression</a:t>
            </a:r>
            <a:endParaRPr lang="en-US" dirty="0">
              <a:effectLst/>
            </a:endParaRPr>
          </a:p>
        </p:txBody>
      </p:sp>
      <p:sp>
        <p:nvSpPr>
          <p:cNvPr id="329733" name="Rectangle 5"/>
          <p:cNvSpPr>
            <a:spLocks noGrp="1" noChangeArrowheads="1"/>
          </p:cNvSpPr>
          <p:nvPr>
            <p:ph idx="1"/>
          </p:nvPr>
        </p:nvSpPr>
        <p:spPr>
          <a:xfrm>
            <a:off x="0" y="4456308"/>
            <a:ext cx="9349740" cy="2523612"/>
          </a:xfrm>
        </p:spPr>
        <p:txBody>
          <a:bodyPr/>
          <a:lstStyle/>
          <a:p>
            <a:pPr>
              <a:lnSpc>
                <a:spcPct val="100000"/>
              </a:lnSpc>
            </a:pPr>
            <a:r>
              <a:rPr lang="en-US" sz="1800" dirty="0" smtClean="0"/>
              <a:t> J/</a:t>
            </a:r>
            <a:r>
              <a:rPr lang="en-US" sz="1800" dirty="0" smtClean="0">
                <a:latin typeface="Symbol" pitchFamily="18" charset="2"/>
              </a:rPr>
              <a:t>Y</a:t>
            </a:r>
            <a:r>
              <a:rPr lang="en-US" sz="1800" dirty="0" smtClean="0"/>
              <a:t> </a:t>
            </a:r>
            <a:r>
              <a:rPr lang="en-US" sz="1800" dirty="0"/>
              <a:t>suppression similar at RHIC and </a:t>
            </a:r>
            <a:r>
              <a:rPr lang="en-US" sz="1800" dirty="0" smtClean="0"/>
              <a:t>SPS !</a:t>
            </a:r>
            <a:endParaRPr lang="en-US" sz="1800" dirty="0"/>
          </a:p>
          <a:p>
            <a:pPr lvl="1">
              <a:lnSpc>
                <a:spcPct val="100000"/>
              </a:lnSpc>
            </a:pPr>
            <a:r>
              <a:rPr lang="en-US" dirty="0"/>
              <a:t> </a:t>
            </a:r>
            <a:r>
              <a:rPr lang="en-US" u="sng" dirty="0" smtClean="0"/>
              <a:t>should depend on Energy (temperature)</a:t>
            </a:r>
            <a:endParaRPr lang="en-US" dirty="0"/>
          </a:p>
          <a:p>
            <a:pPr marL="231775" lvl="2" indent="214313">
              <a:lnSpc>
                <a:spcPct val="100000"/>
              </a:lnSpc>
            </a:pPr>
            <a:r>
              <a:rPr lang="en-US" dirty="0"/>
              <a:t> </a:t>
            </a:r>
            <a:r>
              <a:rPr lang="en-US" dirty="0" smtClean="0"/>
              <a:t>1) J/ </a:t>
            </a:r>
            <a:r>
              <a:rPr lang="en-US" dirty="0" smtClean="0">
                <a:latin typeface="Symbol" pitchFamily="18" charset="2"/>
              </a:rPr>
              <a:t>Y</a:t>
            </a:r>
            <a:r>
              <a:rPr lang="en-US" dirty="0" smtClean="0"/>
              <a:t> melts only at T &gt; 1.5 – 2 </a:t>
            </a:r>
            <a:r>
              <a:rPr lang="en-US" dirty="0" err="1" smtClean="0"/>
              <a:t>T</a:t>
            </a:r>
            <a:r>
              <a:rPr lang="en-US" baseline="-25000" dirty="0" err="1" smtClean="0"/>
              <a:t>c</a:t>
            </a:r>
            <a:r>
              <a:rPr lang="en-US" dirty="0" smtClean="0"/>
              <a:t> </a:t>
            </a:r>
            <a:r>
              <a:rPr lang="en-US" dirty="0"/>
              <a:t>at SPS &amp; RHIC</a:t>
            </a:r>
            <a:r>
              <a:rPr lang="en-US" dirty="0" smtClean="0"/>
              <a:t>?</a:t>
            </a:r>
          </a:p>
          <a:p>
            <a:pPr marL="423863" lvl="3" indent="111125">
              <a:lnSpc>
                <a:spcPct val="100000"/>
              </a:lnSpc>
            </a:pPr>
            <a:r>
              <a:rPr lang="en-US" dirty="0" smtClean="0">
                <a:solidFill>
                  <a:srgbClr val="FF00FF"/>
                </a:solidFill>
              </a:rPr>
              <a:t>only weakly bound c</a:t>
            </a:r>
            <a:r>
              <a:rPr lang="en-US" b="1" dirty="0" smtClean="0">
                <a:solidFill>
                  <a:srgbClr val="FF00FF"/>
                </a:solidFill>
              </a:rPr>
              <a:t>c</a:t>
            </a:r>
            <a:r>
              <a:rPr lang="en-US" dirty="0" smtClean="0">
                <a:solidFill>
                  <a:srgbClr val="FF00FF"/>
                </a:solidFill>
              </a:rPr>
              <a:t> resonances (</a:t>
            </a:r>
            <a:r>
              <a:rPr lang="en-US" dirty="0" smtClean="0">
                <a:solidFill>
                  <a:srgbClr val="FF00FF"/>
                </a:solidFill>
                <a:latin typeface="Symbol" pitchFamily="18" charset="2"/>
              </a:rPr>
              <a:t>Y</a:t>
            </a:r>
            <a:r>
              <a:rPr lang="en-US" dirty="0">
                <a:solidFill>
                  <a:srgbClr val="FF00FF"/>
                </a:solidFill>
              </a:rPr>
              <a:t>’ &amp; </a:t>
            </a:r>
            <a:r>
              <a:rPr lang="en-US" dirty="0" smtClean="0">
                <a:solidFill>
                  <a:srgbClr val="FF00FF"/>
                </a:solidFill>
                <a:latin typeface="Symbol" pitchFamily="18" charset="2"/>
              </a:rPr>
              <a:t>c)</a:t>
            </a:r>
            <a:r>
              <a:rPr lang="en-US" dirty="0" smtClean="0">
                <a:solidFill>
                  <a:srgbClr val="FF00FF"/>
                </a:solidFill>
              </a:rPr>
              <a:t> melt.  </a:t>
            </a:r>
            <a:r>
              <a:rPr lang="en-US" b="1" dirty="0" smtClean="0">
                <a:solidFill>
                  <a:srgbClr val="FF0000"/>
                </a:solidFill>
              </a:rPr>
              <a:t>=&gt; </a:t>
            </a:r>
            <a:r>
              <a:rPr lang="en-US" b="1" dirty="0">
                <a:solidFill>
                  <a:srgbClr val="FF0000"/>
                </a:solidFill>
              </a:rPr>
              <a:t>LHC</a:t>
            </a:r>
            <a:r>
              <a:rPr lang="en-US" dirty="0"/>
              <a:t> </a:t>
            </a:r>
            <a:r>
              <a:rPr lang="en-US" dirty="0">
                <a:solidFill>
                  <a:srgbClr val="FF0000"/>
                </a:solidFill>
              </a:rPr>
              <a:t>?</a:t>
            </a:r>
            <a:r>
              <a:rPr lang="en-US" dirty="0" smtClean="0"/>
              <a:t> </a:t>
            </a:r>
          </a:p>
          <a:p>
            <a:pPr marL="231775" lvl="2" indent="214313">
              <a:lnSpc>
                <a:spcPct val="100000"/>
              </a:lnSpc>
            </a:pPr>
            <a:r>
              <a:rPr lang="en-US" dirty="0" smtClean="0"/>
              <a:t> 2) more J</a:t>
            </a:r>
            <a:r>
              <a:rPr lang="en-US" dirty="0"/>
              <a:t>/ </a:t>
            </a:r>
            <a:r>
              <a:rPr lang="en-US" dirty="0">
                <a:latin typeface="Symbol" pitchFamily="18" charset="2"/>
              </a:rPr>
              <a:t>Y</a:t>
            </a:r>
            <a:r>
              <a:rPr lang="en-US" dirty="0"/>
              <a:t> </a:t>
            </a:r>
            <a:r>
              <a:rPr lang="en-US" dirty="0" smtClean="0"/>
              <a:t>melt at RHIC than at SPS</a:t>
            </a:r>
            <a:br>
              <a:rPr lang="en-US" dirty="0" smtClean="0"/>
            </a:br>
            <a:r>
              <a:rPr lang="en-US" dirty="0" smtClean="0"/>
              <a:t>    ‘magic</a:t>
            </a:r>
            <a:r>
              <a:rPr lang="en-US" dirty="0"/>
              <a:t>’ cancellation between </a:t>
            </a:r>
            <a:r>
              <a:rPr lang="en-US" dirty="0">
                <a:solidFill>
                  <a:srgbClr val="FF00FF"/>
                </a:solidFill>
              </a:rPr>
              <a:t>suppression and regeneration</a:t>
            </a:r>
            <a:r>
              <a:rPr lang="en-US" dirty="0"/>
              <a:t> (c</a:t>
            </a:r>
            <a:r>
              <a:rPr lang="en-US" b="1" u="sng" dirty="0"/>
              <a:t>c</a:t>
            </a:r>
            <a:r>
              <a:rPr lang="en-US" dirty="0"/>
              <a:t> recombination) </a:t>
            </a:r>
            <a:r>
              <a:rPr lang="en-US" dirty="0" smtClean="0"/>
              <a:t>?</a:t>
            </a:r>
          </a:p>
          <a:p>
            <a:pPr marL="231775" lvl="2" indent="0">
              <a:lnSpc>
                <a:spcPct val="100000"/>
              </a:lnSpc>
              <a:buNone/>
              <a:tabLst>
                <a:tab pos="1614488" algn="l"/>
                <a:tab pos="6361113" algn="l"/>
              </a:tabLst>
            </a:pPr>
            <a:r>
              <a:rPr lang="en-US" b="1" dirty="0" smtClean="0">
                <a:solidFill>
                  <a:srgbClr val="FF0000"/>
                </a:solidFill>
              </a:rPr>
              <a:t>     =&gt; LHC</a:t>
            </a:r>
            <a:r>
              <a:rPr lang="en-US" dirty="0" smtClean="0"/>
              <a:t> </a:t>
            </a:r>
            <a:r>
              <a:rPr lang="en-US" b="1" u="sng" dirty="0" smtClean="0">
                <a:solidFill>
                  <a:srgbClr val="FF00FF"/>
                </a:solidFill>
              </a:rPr>
              <a:t>less</a:t>
            </a:r>
            <a:r>
              <a:rPr lang="en-US" dirty="0" smtClean="0"/>
              <a:t> </a:t>
            </a:r>
            <a:r>
              <a:rPr lang="en-US" dirty="0"/>
              <a:t>J/ </a:t>
            </a:r>
            <a:r>
              <a:rPr lang="en-US" dirty="0" smtClean="0">
                <a:latin typeface="Symbol" pitchFamily="18" charset="2"/>
              </a:rPr>
              <a:t>Y </a:t>
            </a:r>
            <a:r>
              <a:rPr lang="en-US" dirty="0" smtClean="0"/>
              <a:t>suppression </a:t>
            </a:r>
            <a:r>
              <a:rPr lang="en-US" dirty="0" smtClean="0">
                <a:latin typeface="+mj-lt"/>
              </a:rPr>
              <a:t>, </a:t>
            </a:r>
            <a:r>
              <a:rPr lang="en-US" dirty="0" smtClean="0">
                <a:solidFill>
                  <a:srgbClr val="FF00FF"/>
                </a:solidFill>
                <a:latin typeface="+mj-lt"/>
              </a:rPr>
              <a:t>strong </a:t>
            </a:r>
            <a:r>
              <a:rPr lang="en-US" dirty="0" smtClean="0">
                <a:latin typeface="+mj-lt"/>
              </a:rPr>
              <a:t>Y' &amp; Y'' suppression</a:t>
            </a:r>
            <a:endParaRPr lang="en-US" dirty="0">
              <a:latin typeface="+mj-lt"/>
            </a:endParaRPr>
          </a:p>
          <a:p>
            <a:pPr lvl="3">
              <a:lnSpc>
                <a:spcPct val="100000"/>
              </a:lnSpc>
            </a:pPr>
            <a:r>
              <a:rPr lang="en-US" dirty="0" smtClean="0"/>
              <a:t>        </a:t>
            </a:r>
            <a:endParaRPr lang="en-US" dirty="0"/>
          </a:p>
        </p:txBody>
      </p:sp>
      <p:sp>
        <p:nvSpPr>
          <p:cNvPr id="37" name="Date Placeholder 3"/>
          <p:cNvSpPr>
            <a:spLocks noGrp="1"/>
          </p:cNvSpPr>
          <p:nvPr>
            <p:ph type="dt" sz="half" idx="10"/>
          </p:nvPr>
        </p:nvSpPr>
        <p:spPr>
          <a:xfrm>
            <a:off x="7355850" y="6641914"/>
            <a:ext cx="1506823" cy="216086"/>
          </a:xfrm>
        </p:spPr>
        <p:txBody>
          <a:bodyPr/>
          <a:lstStyle/>
          <a:p>
            <a:r>
              <a:rPr lang="en-US" smtClean="0">
                <a:solidFill>
                  <a:srgbClr val="919191"/>
                </a:solidFill>
              </a:rPr>
              <a:t>December 2012 Bad Honnef J. Schukraft</a:t>
            </a:r>
            <a:endParaRPr lang="en-US" dirty="0">
              <a:solidFill>
                <a:srgbClr val="919191"/>
              </a:solidFill>
            </a:endParaRPr>
          </a:p>
        </p:txBody>
      </p:sp>
      <p:sp>
        <p:nvSpPr>
          <p:cNvPr id="38" name="Slide Number Placeholder 4"/>
          <p:cNvSpPr>
            <a:spLocks noGrp="1"/>
          </p:cNvSpPr>
          <p:nvPr>
            <p:ph type="sldNum" sz="quarter" idx="11"/>
          </p:nvPr>
        </p:nvSpPr>
        <p:spPr/>
        <p:txBody>
          <a:bodyPr/>
          <a:lstStyle/>
          <a:p>
            <a:fld id="{3286F528-DE3B-4E11-BCF7-44C6CE3C2109}" type="slidenum">
              <a:rPr lang="en-US">
                <a:solidFill>
                  <a:srgbClr val="919191"/>
                </a:solidFill>
              </a:rPr>
              <a:pPr/>
              <a:t>47</a:t>
            </a:fld>
            <a:endParaRPr lang="en-US" dirty="0">
              <a:solidFill>
                <a:srgbClr val="919191"/>
              </a:solidFill>
            </a:endParaRPr>
          </a:p>
        </p:txBody>
      </p:sp>
      <p:grpSp>
        <p:nvGrpSpPr>
          <p:cNvPr id="8" name="Group 64"/>
          <p:cNvGrpSpPr/>
          <p:nvPr/>
        </p:nvGrpSpPr>
        <p:grpSpPr>
          <a:xfrm>
            <a:off x="0" y="1035451"/>
            <a:ext cx="4077773" cy="958592"/>
            <a:chOff x="0" y="1035451"/>
            <a:chExt cx="4077773" cy="958592"/>
          </a:xfrm>
        </p:grpSpPr>
        <p:sp>
          <p:nvSpPr>
            <p:cNvPr id="34" name="Text Box 75"/>
            <p:cNvSpPr txBox="1">
              <a:spLocks noChangeArrowheads="1"/>
            </p:cNvSpPr>
            <p:nvPr/>
          </p:nvSpPr>
          <p:spPr bwMode="auto">
            <a:xfrm>
              <a:off x="0" y="1168543"/>
              <a:ext cx="1308100" cy="825500"/>
            </a:xfrm>
            <a:prstGeom prst="rect">
              <a:avLst/>
            </a:prstGeom>
            <a:noFill/>
            <a:ln w="9525">
              <a:noFill/>
              <a:miter lim="800000"/>
              <a:headEnd/>
              <a:tailEnd/>
            </a:ln>
            <a:effectLst/>
          </p:spPr>
          <p:txBody>
            <a:bodyPr wrap="none">
              <a:spAutoFit/>
            </a:bodyPr>
            <a:lstStyle/>
            <a:p>
              <a:pPr algn="l">
                <a:lnSpc>
                  <a:spcPct val="100000"/>
                </a:lnSpc>
                <a:spcBef>
                  <a:spcPct val="0"/>
                </a:spcBef>
                <a:buClrTx/>
                <a:buFontTx/>
                <a:buNone/>
              </a:pPr>
              <a:r>
                <a:rPr lang="en-US" b="1" dirty="0">
                  <a:solidFill>
                    <a:schemeClr val="tx1"/>
                  </a:solidFill>
                  <a:latin typeface="Times New Roman" pitchFamily="18" charset="0"/>
                </a:rPr>
                <a:t>beams of </a:t>
              </a:r>
            </a:p>
            <a:p>
              <a:pPr algn="l">
                <a:lnSpc>
                  <a:spcPct val="100000"/>
                </a:lnSpc>
                <a:spcBef>
                  <a:spcPct val="0"/>
                </a:spcBef>
                <a:buClrTx/>
                <a:buFontTx/>
                <a:buNone/>
              </a:pPr>
              <a:r>
                <a:rPr lang="en-US" b="1" dirty="0">
                  <a:solidFill>
                    <a:schemeClr val="tx1"/>
                  </a:solidFill>
                  <a:latin typeface="Times New Roman" pitchFamily="18" charset="0"/>
                </a:rPr>
                <a:t>hard probes:</a:t>
              </a:r>
            </a:p>
            <a:p>
              <a:pPr algn="l">
                <a:lnSpc>
                  <a:spcPct val="100000"/>
                </a:lnSpc>
                <a:spcBef>
                  <a:spcPct val="0"/>
                </a:spcBef>
                <a:buClrTx/>
                <a:buFontTx/>
                <a:buNone/>
              </a:pPr>
              <a:r>
                <a:rPr lang="en-US" b="1" dirty="0">
                  <a:solidFill>
                    <a:schemeClr val="tx1"/>
                  </a:solidFill>
                  <a:latin typeface="Times New Roman" pitchFamily="18" charset="0"/>
                </a:rPr>
                <a:t>jets, J/</a:t>
              </a:r>
              <a:r>
                <a:rPr lang="en-US" b="1" dirty="0">
                  <a:solidFill>
                    <a:schemeClr val="tx1"/>
                  </a:solidFill>
                  <a:latin typeface="Symbol" pitchFamily="18" charset="2"/>
                </a:rPr>
                <a:t>y</a:t>
              </a:r>
              <a:r>
                <a:rPr lang="en-US" b="1" dirty="0">
                  <a:solidFill>
                    <a:schemeClr val="tx1"/>
                  </a:solidFill>
                  <a:latin typeface="Times New Roman" pitchFamily="18" charset="0"/>
                </a:rPr>
                <a:t>  ….</a:t>
              </a:r>
            </a:p>
          </p:txBody>
        </p:sp>
        <p:grpSp>
          <p:nvGrpSpPr>
            <p:cNvPr id="9" name="Group 63"/>
            <p:cNvGrpSpPr/>
            <p:nvPr/>
          </p:nvGrpSpPr>
          <p:grpSpPr>
            <a:xfrm>
              <a:off x="1459985" y="1035451"/>
              <a:ext cx="2617788" cy="863600"/>
              <a:chOff x="1212850" y="1727429"/>
              <a:chExt cx="2617788" cy="863600"/>
            </a:xfrm>
          </p:grpSpPr>
          <p:grpSp>
            <p:nvGrpSpPr>
              <p:cNvPr id="10" name="Group 79"/>
              <p:cNvGrpSpPr>
                <a:grpSpLocks/>
              </p:cNvGrpSpPr>
              <p:nvPr/>
            </p:nvGrpSpPr>
            <p:grpSpPr bwMode="auto">
              <a:xfrm>
                <a:off x="1212850" y="1727429"/>
                <a:ext cx="1803400" cy="863600"/>
                <a:chOff x="1056" y="4256"/>
                <a:chExt cx="1136" cy="544"/>
              </a:xfrm>
            </p:grpSpPr>
            <p:sp>
              <p:nvSpPr>
                <p:cNvPr id="42" name="Rectangle 80"/>
                <p:cNvSpPr>
                  <a:spLocks noChangeArrowheads="1"/>
                </p:cNvSpPr>
                <p:nvPr/>
              </p:nvSpPr>
              <p:spPr bwMode="auto">
                <a:xfrm>
                  <a:off x="1056" y="4552"/>
                  <a:ext cx="552" cy="48"/>
                </a:xfrm>
                <a:prstGeom prst="rect">
                  <a:avLst/>
                </a:prstGeom>
                <a:solidFill>
                  <a:schemeClr val="accent2"/>
                </a:solidFill>
                <a:ln w="12700">
                  <a:solidFill>
                    <a:schemeClr val="tx1"/>
                  </a:solidFill>
                  <a:miter lim="800000"/>
                  <a:headEnd/>
                  <a:tailEnd/>
                </a:ln>
                <a:effectLst/>
              </p:spPr>
              <p:txBody>
                <a:bodyPr wrap="none" anchor="ctr"/>
                <a:lstStyle/>
                <a:p>
                  <a:endParaRPr lang="en-US"/>
                </a:p>
              </p:txBody>
            </p:sp>
            <p:sp>
              <p:nvSpPr>
                <p:cNvPr id="43" name="AutoShape 81"/>
                <p:cNvSpPr>
                  <a:spLocks noChangeArrowheads="1"/>
                </p:cNvSpPr>
                <p:nvPr/>
              </p:nvSpPr>
              <p:spPr bwMode="auto">
                <a:xfrm>
                  <a:off x="1592" y="4256"/>
                  <a:ext cx="600" cy="544"/>
                </a:xfrm>
                <a:prstGeom prst="cube">
                  <a:avLst>
                    <a:gd name="adj" fmla="val 25000"/>
                  </a:avLst>
                </a:prstGeom>
                <a:solidFill>
                  <a:srgbClr val="FFFF00"/>
                </a:solidFill>
                <a:ln w="9525">
                  <a:solidFill>
                    <a:schemeClr val="tx1"/>
                  </a:solidFill>
                  <a:miter lim="800000"/>
                  <a:headEnd/>
                  <a:tailEnd/>
                </a:ln>
                <a:effectLst/>
              </p:spPr>
              <p:txBody>
                <a:bodyPr wrap="none" anchor="ctr"/>
                <a:lstStyle/>
                <a:p>
                  <a:pPr>
                    <a:lnSpc>
                      <a:spcPct val="100000"/>
                    </a:lnSpc>
                    <a:spcBef>
                      <a:spcPct val="0"/>
                    </a:spcBef>
                    <a:buClrTx/>
                    <a:buFontTx/>
                    <a:buNone/>
                  </a:pPr>
                  <a:r>
                    <a:rPr lang="en-US" sz="1400" b="1" dirty="0">
                      <a:solidFill>
                        <a:schemeClr val="tx1"/>
                      </a:solidFill>
                      <a:latin typeface="Times New Roman" pitchFamily="18" charset="0"/>
                    </a:rPr>
                    <a:t>QGP </a:t>
                  </a:r>
                </a:p>
                <a:p>
                  <a:pPr>
                    <a:lnSpc>
                      <a:spcPct val="100000"/>
                    </a:lnSpc>
                    <a:spcBef>
                      <a:spcPct val="0"/>
                    </a:spcBef>
                    <a:buClrTx/>
                    <a:buFontTx/>
                    <a:buNone/>
                  </a:pPr>
                  <a:r>
                    <a:rPr lang="en-US" sz="1400" b="1" dirty="0">
                      <a:solidFill>
                        <a:schemeClr val="tx1"/>
                      </a:solidFill>
                      <a:latin typeface="Times New Roman" pitchFamily="18" charset="0"/>
                    </a:rPr>
                    <a:t> </a:t>
                  </a:r>
                  <a:endParaRPr lang="en-US" sz="1800" b="1" dirty="0">
                    <a:solidFill>
                      <a:schemeClr val="folHlink"/>
                    </a:solidFill>
                    <a:latin typeface="Times New Roman" pitchFamily="18" charset="0"/>
                  </a:endParaRPr>
                </a:p>
              </p:txBody>
            </p:sp>
          </p:grpSp>
          <p:sp>
            <p:nvSpPr>
              <p:cNvPr id="33" name="AutoShape 103"/>
              <p:cNvSpPr>
                <a:spLocks noChangeArrowheads="1"/>
              </p:cNvSpPr>
              <p:nvPr/>
            </p:nvSpPr>
            <p:spPr bwMode="auto">
              <a:xfrm>
                <a:off x="2903538" y="2046517"/>
                <a:ext cx="927100" cy="165100"/>
              </a:xfrm>
              <a:prstGeom prst="rightArrow">
                <a:avLst>
                  <a:gd name="adj1" fmla="val 50000"/>
                  <a:gd name="adj2" fmla="val 140385"/>
                </a:avLst>
              </a:prstGeom>
              <a:pattFill prst="trellis">
                <a:fgClr>
                  <a:srgbClr val="99CC00"/>
                </a:fgClr>
                <a:bgClr>
                  <a:srgbClr val="FFFFFF"/>
                </a:bgClr>
              </a:pattFill>
              <a:ln w="38100" cap="rnd">
                <a:solidFill>
                  <a:schemeClr val="tx1"/>
                </a:solidFill>
                <a:prstDash val="sysDot"/>
                <a:miter lim="800000"/>
                <a:headEnd/>
                <a:tailEnd/>
              </a:ln>
              <a:effectLst/>
            </p:spPr>
            <p:txBody>
              <a:bodyPr wrap="none" anchor="ctr"/>
              <a:lstStyle/>
              <a:p>
                <a:endParaRPr lang="en-US"/>
              </a:p>
            </p:txBody>
          </p:sp>
        </p:grpSp>
      </p:grpSp>
      <p:sp>
        <p:nvSpPr>
          <p:cNvPr id="44" name="TextBox 43"/>
          <p:cNvSpPr txBox="1"/>
          <p:nvPr/>
        </p:nvSpPr>
        <p:spPr>
          <a:xfrm>
            <a:off x="0" y="666659"/>
            <a:ext cx="4698722" cy="341632"/>
          </a:xfrm>
          <a:prstGeom prst="rect">
            <a:avLst/>
          </a:prstGeom>
          <a:noFill/>
        </p:spPr>
        <p:txBody>
          <a:bodyPr wrap="none" rtlCol="0">
            <a:spAutoFit/>
          </a:bodyPr>
          <a:lstStyle/>
          <a:p>
            <a:pPr algn="l"/>
            <a:r>
              <a:rPr lang="en-US" b="1" dirty="0" smtClean="0">
                <a:solidFill>
                  <a:srgbClr val="FF0000"/>
                </a:solidFill>
              </a:rPr>
              <a:t>Quarkonia Suppression </a:t>
            </a:r>
            <a:r>
              <a:rPr lang="en-US" dirty="0" smtClean="0">
                <a:solidFill>
                  <a:schemeClr val="tx1"/>
                </a:solidFill>
              </a:rPr>
              <a:t>(</a:t>
            </a:r>
            <a:r>
              <a:rPr lang="en-US" dirty="0" err="1" smtClean="0">
                <a:solidFill>
                  <a:schemeClr val="tx1"/>
                </a:solidFill>
              </a:rPr>
              <a:t>Deconfinement</a:t>
            </a:r>
            <a:r>
              <a:rPr lang="en-US" dirty="0" smtClean="0">
                <a:solidFill>
                  <a:schemeClr val="tx1"/>
                </a:solidFill>
              </a:rPr>
              <a:t>)</a:t>
            </a:r>
          </a:p>
        </p:txBody>
      </p:sp>
      <p:grpSp>
        <p:nvGrpSpPr>
          <p:cNvPr id="14" name="Group 62"/>
          <p:cNvGrpSpPr/>
          <p:nvPr/>
        </p:nvGrpSpPr>
        <p:grpSpPr>
          <a:xfrm>
            <a:off x="5044440" y="1755054"/>
            <a:ext cx="6009467" cy="4462866"/>
            <a:chOff x="5044440" y="1755054"/>
            <a:chExt cx="6009467" cy="4462866"/>
          </a:xfrm>
        </p:grpSpPr>
        <p:grpSp>
          <p:nvGrpSpPr>
            <p:cNvPr id="16" name="Group 56"/>
            <p:cNvGrpSpPr/>
            <p:nvPr/>
          </p:nvGrpSpPr>
          <p:grpSpPr>
            <a:xfrm>
              <a:off x="5715145" y="1755054"/>
              <a:ext cx="5338762" cy="3204825"/>
              <a:chOff x="5008563" y="1477963"/>
              <a:chExt cx="5338762" cy="3204825"/>
            </a:xfrm>
          </p:grpSpPr>
          <p:sp>
            <p:nvSpPr>
              <p:cNvPr id="52" name="Arc 46"/>
              <p:cNvSpPr>
                <a:spLocks/>
              </p:cNvSpPr>
              <p:nvPr/>
            </p:nvSpPr>
            <p:spPr bwMode="auto">
              <a:xfrm rot="10619233">
                <a:off x="5008563" y="1477963"/>
                <a:ext cx="3378200" cy="2078308"/>
              </a:xfrm>
              <a:custGeom>
                <a:avLst/>
                <a:gdLst>
                  <a:gd name="G0" fmla="+- 0 0 0"/>
                  <a:gd name="G1" fmla="+- 21579 0 0"/>
                  <a:gd name="G2" fmla="+- 21600 0 0"/>
                  <a:gd name="T0" fmla="*/ 956 w 21600"/>
                  <a:gd name="T1" fmla="*/ 0 h 21579"/>
                  <a:gd name="T2" fmla="*/ 21600 w 21600"/>
                  <a:gd name="T3" fmla="*/ 21579 h 21579"/>
                  <a:gd name="T4" fmla="*/ 0 w 21600"/>
                  <a:gd name="T5" fmla="*/ 21579 h 21579"/>
                </a:gdLst>
                <a:ahLst/>
                <a:cxnLst>
                  <a:cxn ang="0">
                    <a:pos x="T0" y="T1"/>
                  </a:cxn>
                  <a:cxn ang="0">
                    <a:pos x="T2" y="T3"/>
                  </a:cxn>
                  <a:cxn ang="0">
                    <a:pos x="T4" y="T5"/>
                  </a:cxn>
                </a:cxnLst>
                <a:rect l="0" t="0" r="r" b="b"/>
                <a:pathLst>
                  <a:path w="21600" h="21579" fill="none" extrusionOk="0">
                    <a:moveTo>
                      <a:pt x="955" y="0"/>
                    </a:moveTo>
                    <a:cubicBezTo>
                      <a:pt x="12502" y="511"/>
                      <a:pt x="21600" y="10021"/>
                      <a:pt x="21600" y="21579"/>
                    </a:cubicBezTo>
                  </a:path>
                  <a:path w="21600" h="21579" stroke="0" extrusionOk="0">
                    <a:moveTo>
                      <a:pt x="955" y="0"/>
                    </a:moveTo>
                    <a:cubicBezTo>
                      <a:pt x="12502" y="511"/>
                      <a:pt x="21600" y="10021"/>
                      <a:pt x="21600" y="21579"/>
                    </a:cubicBezTo>
                    <a:lnTo>
                      <a:pt x="0" y="21579"/>
                    </a:lnTo>
                    <a:close/>
                  </a:path>
                </a:pathLst>
              </a:custGeom>
              <a:noFill/>
              <a:ln w="28575">
                <a:solidFill>
                  <a:schemeClr val="tx1"/>
                </a:solidFill>
                <a:round/>
                <a:headEnd/>
                <a:tailEnd/>
              </a:ln>
              <a:effectLst/>
            </p:spPr>
            <p:txBody>
              <a:bodyPr wrap="none" anchor="ctr"/>
              <a:lstStyle/>
              <a:p>
                <a:endParaRPr lang="en-US"/>
              </a:p>
            </p:txBody>
          </p:sp>
          <p:sp>
            <p:nvSpPr>
              <p:cNvPr id="53" name="Arc 47"/>
              <p:cNvSpPr>
                <a:spLocks/>
              </p:cNvSpPr>
              <p:nvPr/>
            </p:nvSpPr>
            <p:spPr bwMode="auto">
              <a:xfrm rot="17420461">
                <a:off x="7204799" y="1540262"/>
                <a:ext cx="1460640" cy="4824412"/>
              </a:xfrm>
              <a:custGeom>
                <a:avLst/>
                <a:gdLst>
                  <a:gd name="G0" fmla="+- 1790 0 0"/>
                  <a:gd name="G1" fmla="+- 21600 0 0"/>
                  <a:gd name="G2" fmla="+- 21600 0 0"/>
                  <a:gd name="T0" fmla="*/ 0 w 19649"/>
                  <a:gd name="T1" fmla="*/ 74 h 21600"/>
                  <a:gd name="T2" fmla="*/ 19649 w 19649"/>
                  <a:gd name="T3" fmla="*/ 9451 h 21600"/>
                  <a:gd name="T4" fmla="*/ 1790 w 19649"/>
                  <a:gd name="T5" fmla="*/ 21600 h 21600"/>
                </a:gdLst>
                <a:ahLst/>
                <a:cxnLst>
                  <a:cxn ang="0">
                    <a:pos x="T0" y="T1"/>
                  </a:cxn>
                  <a:cxn ang="0">
                    <a:pos x="T2" y="T3"/>
                  </a:cxn>
                  <a:cxn ang="0">
                    <a:pos x="T4" y="T5"/>
                  </a:cxn>
                </a:cxnLst>
                <a:rect l="0" t="0" r="r" b="b"/>
                <a:pathLst>
                  <a:path w="19649" h="21600" fill="none" extrusionOk="0">
                    <a:moveTo>
                      <a:pt x="0" y="74"/>
                    </a:moveTo>
                    <a:cubicBezTo>
                      <a:pt x="595" y="24"/>
                      <a:pt x="1192" y="-1"/>
                      <a:pt x="1790" y="0"/>
                    </a:cubicBezTo>
                    <a:cubicBezTo>
                      <a:pt x="8940" y="0"/>
                      <a:pt x="15627" y="3538"/>
                      <a:pt x="19649" y="9450"/>
                    </a:cubicBezTo>
                  </a:path>
                  <a:path w="19649" h="21600" stroke="0" extrusionOk="0">
                    <a:moveTo>
                      <a:pt x="0" y="74"/>
                    </a:moveTo>
                    <a:cubicBezTo>
                      <a:pt x="595" y="24"/>
                      <a:pt x="1192" y="-1"/>
                      <a:pt x="1790" y="0"/>
                    </a:cubicBezTo>
                    <a:cubicBezTo>
                      <a:pt x="8940" y="0"/>
                      <a:pt x="15627" y="3538"/>
                      <a:pt x="19649" y="9450"/>
                    </a:cubicBezTo>
                    <a:lnTo>
                      <a:pt x="1790" y="21600"/>
                    </a:lnTo>
                    <a:close/>
                  </a:path>
                </a:pathLst>
              </a:custGeom>
              <a:noFill/>
              <a:ln w="28575">
                <a:solidFill>
                  <a:srgbClr val="FF9999"/>
                </a:solidFill>
                <a:round/>
                <a:headEnd/>
                <a:tailEnd/>
              </a:ln>
              <a:effectLst/>
            </p:spPr>
            <p:txBody>
              <a:bodyPr wrap="none" anchor="ctr"/>
              <a:lstStyle/>
              <a:p>
                <a:endParaRPr lang="en-US"/>
              </a:p>
            </p:txBody>
          </p:sp>
        </p:grpSp>
        <p:cxnSp>
          <p:nvCxnSpPr>
            <p:cNvPr id="59" name="Straight Arrow Connector 58"/>
            <p:cNvCxnSpPr/>
            <p:nvPr/>
          </p:nvCxnSpPr>
          <p:spPr bwMode="auto">
            <a:xfrm flipV="1">
              <a:off x="5044440" y="3103420"/>
              <a:ext cx="1356360" cy="3114500"/>
            </a:xfrm>
            <a:prstGeom prst="straightConnector1">
              <a:avLst/>
            </a:prstGeom>
            <a:noFill/>
            <a:ln w="28575" cap="flat" cmpd="sng" algn="ctr">
              <a:solidFill>
                <a:srgbClr val="000099"/>
              </a:solidFill>
              <a:prstDash val="solid"/>
              <a:round/>
              <a:headEnd type="none" w="med" len="med"/>
              <a:tailEnd type="arrow"/>
            </a:ln>
            <a:effectLst/>
          </p:spPr>
        </p:cxnSp>
        <p:cxnSp>
          <p:nvCxnSpPr>
            <p:cNvPr id="60" name="Straight Arrow Connector 59"/>
            <p:cNvCxnSpPr/>
            <p:nvPr/>
          </p:nvCxnSpPr>
          <p:spPr bwMode="auto">
            <a:xfrm flipV="1">
              <a:off x="6080760" y="3474720"/>
              <a:ext cx="822960" cy="2636520"/>
            </a:xfrm>
            <a:prstGeom prst="straightConnector1">
              <a:avLst/>
            </a:prstGeom>
            <a:noFill/>
            <a:ln w="28575" cap="flat" cmpd="sng" algn="ctr">
              <a:solidFill>
                <a:srgbClr val="FF9933"/>
              </a:solidFill>
              <a:prstDash val="solid"/>
              <a:round/>
              <a:headEnd type="none" w="med" len="med"/>
              <a:tailEnd type="arrow"/>
            </a:ln>
            <a:effectLst/>
          </p:spPr>
        </p:cxnSp>
      </p:grpSp>
      <p:sp>
        <p:nvSpPr>
          <p:cNvPr id="58" name="Oval 57"/>
          <p:cNvSpPr/>
          <p:nvPr/>
        </p:nvSpPr>
        <p:spPr bwMode="auto">
          <a:xfrm>
            <a:off x="373626" y="1717588"/>
            <a:ext cx="745984" cy="442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grpSp>
        <p:nvGrpSpPr>
          <p:cNvPr id="329729" name="Group 329728"/>
          <p:cNvGrpSpPr/>
          <p:nvPr/>
        </p:nvGrpSpPr>
        <p:grpSpPr>
          <a:xfrm>
            <a:off x="1129708" y="2029098"/>
            <a:ext cx="3429144" cy="1006429"/>
            <a:chOff x="1129708" y="2029098"/>
            <a:chExt cx="3429144" cy="1006429"/>
          </a:xfrm>
        </p:grpSpPr>
        <p:sp>
          <p:nvSpPr>
            <p:cNvPr id="21" name="TextBox 20"/>
            <p:cNvSpPr txBox="1"/>
            <p:nvPr/>
          </p:nvSpPr>
          <p:spPr>
            <a:xfrm>
              <a:off x="1129708" y="2029098"/>
              <a:ext cx="3429144" cy="1006429"/>
            </a:xfrm>
            <a:prstGeom prst="rect">
              <a:avLst/>
            </a:prstGeom>
            <a:noFill/>
          </p:spPr>
          <p:txBody>
            <a:bodyPr wrap="none" rtlCol="0">
              <a:spAutoFit/>
            </a:bodyPr>
            <a:lstStyle/>
            <a:p>
              <a:r>
                <a:rPr lang="en-US" b="1" dirty="0" smtClean="0">
                  <a:solidFill>
                    <a:srgbClr val="FF0000"/>
                  </a:solidFill>
                </a:rPr>
                <a:t>Quarkonia:</a:t>
              </a:r>
              <a:r>
                <a:rPr lang="en-US" dirty="0" smtClean="0"/>
                <a:t> c</a:t>
              </a:r>
              <a:r>
                <a:rPr lang="en-US" b="1" dirty="0" smtClean="0"/>
                <a:t>c</a:t>
              </a:r>
              <a:r>
                <a:rPr lang="en-US" dirty="0" smtClean="0"/>
                <a:t> / b</a:t>
              </a:r>
              <a:r>
                <a:rPr lang="en-US" b="1" dirty="0" smtClean="0"/>
                <a:t>b</a:t>
              </a:r>
              <a:r>
                <a:rPr lang="en-US" dirty="0" smtClean="0"/>
                <a:t> bound state</a:t>
              </a:r>
            </a:p>
            <a:p>
              <a:r>
                <a:rPr lang="en-US" dirty="0" smtClean="0"/>
                <a:t>created in hard scattering</a:t>
              </a:r>
            </a:p>
            <a:p>
              <a:r>
                <a:rPr lang="en-US" u="sng" dirty="0" smtClean="0"/>
                <a:t>should 'melt' in QGP</a:t>
              </a:r>
              <a:endParaRPr lang="en-GB" u="sng" dirty="0"/>
            </a:p>
          </p:txBody>
        </p:sp>
        <p:cxnSp>
          <p:nvCxnSpPr>
            <p:cNvPr id="329728" name="Straight Connector 329727"/>
            <p:cNvCxnSpPr/>
            <p:nvPr/>
          </p:nvCxnSpPr>
          <p:spPr bwMode="auto">
            <a:xfrm>
              <a:off x="2595157" y="2103120"/>
              <a:ext cx="167640" cy="0"/>
            </a:xfrm>
            <a:prstGeom prst="line">
              <a:avLst/>
            </a:prstGeom>
            <a:noFill/>
            <a:ln w="28575" cap="flat" cmpd="sng" algn="ctr">
              <a:solidFill>
                <a:srgbClr val="0000FF"/>
              </a:solidFill>
              <a:prstDash val="solid"/>
              <a:round/>
              <a:headEnd type="none" w="med" len="med"/>
              <a:tailEnd type="none" w="med" len="med"/>
            </a:ln>
            <a:effectLst/>
          </p:spPr>
        </p:cxnSp>
        <p:cxnSp>
          <p:nvCxnSpPr>
            <p:cNvPr id="62" name="Straight Connector 61"/>
            <p:cNvCxnSpPr/>
            <p:nvPr/>
          </p:nvCxnSpPr>
          <p:spPr bwMode="auto">
            <a:xfrm>
              <a:off x="3021880" y="2085701"/>
              <a:ext cx="167640" cy="0"/>
            </a:xfrm>
            <a:prstGeom prst="line">
              <a:avLst/>
            </a:prstGeom>
            <a:noFill/>
            <a:ln w="28575" cap="flat" cmpd="sng" algn="ctr">
              <a:solidFill>
                <a:srgbClr val="0000FF"/>
              </a:solidFill>
              <a:prstDash val="solid"/>
              <a:round/>
              <a:headEnd type="none" w="med" len="med"/>
              <a:tailEnd type="none" w="med" len="med"/>
            </a:ln>
            <a:effectLst/>
          </p:spPr>
        </p:cxnSp>
      </p:grpSp>
      <p:pic>
        <p:nvPicPr>
          <p:cNvPr id="1359874" name="Picture 2" descr="http://lmanceau.web.cern.ch/lmanceau/English/Topic/Q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97040" y="4282440"/>
            <a:ext cx="1600103" cy="1949450"/>
          </a:xfrm>
          <a:prstGeom prst="rect">
            <a:avLst/>
          </a:prstGeom>
          <a:noFill/>
          <a:extLst>
            <a:ext uri="{909E8E84-426E-40DD-AFC4-6F175D3DCCD1}">
              <a14:hiddenFill xmlns:a14="http://schemas.microsoft.com/office/drawing/2010/main">
                <a:solidFill>
                  <a:srgbClr val="FFFFFF"/>
                </a:solidFill>
              </a14:hiddenFill>
            </a:ext>
          </a:extLst>
        </p:spPr>
      </p:pic>
      <p:cxnSp>
        <p:nvCxnSpPr>
          <p:cNvPr id="329741" name="Straight Arrow Connector 329740"/>
          <p:cNvCxnSpPr/>
          <p:nvPr/>
        </p:nvCxnSpPr>
        <p:spPr bwMode="auto">
          <a:xfrm>
            <a:off x="6339840" y="5334000"/>
            <a:ext cx="914400" cy="0"/>
          </a:xfrm>
          <a:prstGeom prst="straightConnector1">
            <a:avLst/>
          </a:prstGeom>
          <a:noFill/>
          <a:ln w="38100" cap="flat" cmpd="sng" algn="ctr">
            <a:solidFill>
              <a:srgbClr val="FF0000"/>
            </a:solidFill>
            <a:prstDash val="solid"/>
            <a:round/>
            <a:headEnd type="none" w="med" len="med"/>
            <a:tailEnd type="arrow"/>
          </a:ln>
          <a:effectLst/>
        </p:spPr>
      </p:cxnSp>
      <p:cxnSp>
        <p:nvCxnSpPr>
          <p:cNvPr id="329744" name="Straight Arrow Connector 329743"/>
          <p:cNvCxnSpPr/>
          <p:nvPr/>
        </p:nvCxnSpPr>
        <p:spPr bwMode="auto">
          <a:xfrm flipH="1">
            <a:off x="8107680" y="5577840"/>
            <a:ext cx="426720" cy="0"/>
          </a:xfrm>
          <a:prstGeom prst="straightConnector1">
            <a:avLst/>
          </a:prstGeom>
          <a:noFill/>
          <a:ln w="28575" cap="flat" cmpd="sng" algn="ctr">
            <a:solidFill>
              <a:srgbClr val="FF00FF"/>
            </a:solidFill>
            <a:prstDash val="solid"/>
            <a:round/>
            <a:headEnd type="none" w="med" len="med"/>
            <a:tailEnd type="arrow"/>
          </a:ln>
          <a:effectLst/>
        </p:spPr>
      </p:cxnSp>
      <p:cxnSp>
        <p:nvCxnSpPr>
          <p:cNvPr id="69" name="Straight Arrow Connector 68"/>
          <p:cNvCxnSpPr/>
          <p:nvPr/>
        </p:nvCxnSpPr>
        <p:spPr bwMode="auto">
          <a:xfrm flipH="1">
            <a:off x="8153400" y="5928360"/>
            <a:ext cx="426720" cy="0"/>
          </a:xfrm>
          <a:prstGeom prst="straightConnector1">
            <a:avLst/>
          </a:prstGeom>
          <a:noFill/>
          <a:ln w="28575" cap="flat" cmpd="sng" algn="ctr">
            <a:solidFill>
              <a:srgbClr val="FF00FF"/>
            </a:solidFill>
            <a:prstDash val="solid"/>
            <a:round/>
            <a:headEnd type="none" w="med" len="med"/>
            <a:tailEnd type="arrow"/>
          </a:ln>
          <a:effectLst/>
        </p:spPr>
      </p:cxnSp>
      <p:cxnSp>
        <p:nvCxnSpPr>
          <p:cNvPr id="70" name="Straight Arrow Connector 69"/>
          <p:cNvCxnSpPr/>
          <p:nvPr/>
        </p:nvCxnSpPr>
        <p:spPr bwMode="auto">
          <a:xfrm flipH="1">
            <a:off x="8244840" y="5059680"/>
            <a:ext cx="426720" cy="0"/>
          </a:xfrm>
          <a:prstGeom prst="straightConnector1">
            <a:avLst/>
          </a:prstGeom>
          <a:noFill/>
          <a:ln w="28575" cap="flat" cmpd="sng" algn="ctr">
            <a:solidFill>
              <a:srgbClr val="FF00FF"/>
            </a:solidFill>
            <a:prstDash val="solid"/>
            <a:round/>
            <a:headEnd type="none" w="med" len="med"/>
            <a:tailEnd type="arrow"/>
          </a:ln>
          <a:effectLst/>
        </p:spPr>
      </p:cxnSp>
      <p:pic>
        <p:nvPicPr>
          <p:cNvPr id="49"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41199" t="73721" r="2697" b="5247"/>
          <a:stretch/>
        </p:blipFill>
        <p:spPr bwMode="auto">
          <a:xfrm>
            <a:off x="339636" y="3079567"/>
            <a:ext cx="4996542" cy="140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8382000" y="4763589"/>
            <a:ext cx="457200" cy="1036320"/>
            <a:chOff x="8382000" y="4724400"/>
            <a:chExt cx="457200" cy="1036320"/>
          </a:xfrm>
        </p:grpSpPr>
        <p:cxnSp>
          <p:nvCxnSpPr>
            <p:cNvPr id="56" name="Straight Arrow Connector 55"/>
            <p:cNvCxnSpPr/>
            <p:nvPr/>
          </p:nvCxnSpPr>
          <p:spPr bwMode="auto">
            <a:xfrm flipH="1">
              <a:off x="8382000" y="4724400"/>
              <a:ext cx="426720" cy="0"/>
            </a:xfrm>
            <a:prstGeom prst="straightConnector1">
              <a:avLst/>
            </a:prstGeom>
            <a:noFill/>
            <a:ln w="28575" cap="flat" cmpd="sng" algn="ctr">
              <a:solidFill>
                <a:srgbClr val="00FF99"/>
              </a:solidFill>
              <a:prstDash val="solid"/>
              <a:round/>
              <a:headEnd type="none" w="med" len="med"/>
              <a:tailEnd type="arrow"/>
            </a:ln>
            <a:effectLst/>
          </p:spPr>
        </p:cxnSp>
        <p:cxnSp>
          <p:nvCxnSpPr>
            <p:cNvPr id="57" name="Straight Arrow Connector 56"/>
            <p:cNvCxnSpPr/>
            <p:nvPr/>
          </p:nvCxnSpPr>
          <p:spPr bwMode="auto">
            <a:xfrm flipH="1">
              <a:off x="8397240" y="5379720"/>
              <a:ext cx="426720" cy="0"/>
            </a:xfrm>
            <a:prstGeom prst="straightConnector1">
              <a:avLst/>
            </a:prstGeom>
            <a:noFill/>
            <a:ln w="28575" cap="flat" cmpd="sng" algn="ctr">
              <a:solidFill>
                <a:srgbClr val="00FF99"/>
              </a:solidFill>
              <a:prstDash val="solid"/>
              <a:round/>
              <a:headEnd type="none" w="med" len="med"/>
              <a:tailEnd type="arrow"/>
            </a:ln>
            <a:effectLst/>
          </p:spPr>
        </p:cxnSp>
        <p:cxnSp>
          <p:nvCxnSpPr>
            <p:cNvPr id="61" name="Straight Arrow Connector 60"/>
            <p:cNvCxnSpPr/>
            <p:nvPr/>
          </p:nvCxnSpPr>
          <p:spPr bwMode="auto">
            <a:xfrm flipH="1">
              <a:off x="8412480" y="5760720"/>
              <a:ext cx="426720" cy="0"/>
            </a:xfrm>
            <a:prstGeom prst="straightConnector1">
              <a:avLst/>
            </a:prstGeom>
            <a:noFill/>
            <a:ln w="28575" cap="flat" cmpd="sng" algn="ctr">
              <a:solidFill>
                <a:srgbClr val="00FF99"/>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973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9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73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598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97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97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973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9733">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0" presetClass="path" presetSubtype="0" accel="50000" decel="50000" fill="hold" nodeType="withEffect">
                                  <p:stCondLst>
                                    <p:cond delay="0"/>
                                  </p:stCondLst>
                                  <p:childTnLst>
                                    <p:animMotion origin="layout" path="M -2.77778E-6 2.22222E-6 L 0.00018 -0.07338 " pathEditMode="relative" ptsTypes="AA">
                                      <p:cBhvr>
                                        <p:cTn id="33" dur="1000" fill="hold"/>
                                        <p:tgtEl>
                                          <p:spTgt spid="329741"/>
                                        </p:tgtEl>
                                        <p:attrNameLst>
                                          <p:attrName>ppt_x</p:attrName>
                                          <p:attrName>ppt_y</p:attrName>
                                        </p:attrNameLst>
                                      </p:cBhvr>
                                    </p:animMotion>
                                  </p:childTnLst>
                                </p:cTn>
                              </p:par>
                              <p:par>
                                <p:cTn id="34" presetID="1" presetClass="entr" presetSubtype="0"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297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0" y="629586"/>
            <a:ext cx="4676172" cy="3179797"/>
            <a:chOff x="0" y="629586"/>
            <a:chExt cx="4676172" cy="3179797"/>
          </a:xfrm>
        </p:grpSpPr>
        <p:pic>
          <p:nvPicPr>
            <p:cNvPr id="1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29586"/>
              <a:ext cx="4676172" cy="3179797"/>
            </a:xfrm>
            <a:prstGeom prst="rect">
              <a:avLst/>
            </a:prstGeom>
            <a:noFill/>
            <a:ln w="9525">
              <a:noFill/>
              <a:miter lim="800000"/>
              <a:headEnd/>
              <a:tailEnd/>
            </a:ln>
          </p:spPr>
        </p:pic>
        <p:grpSp>
          <p:nvGrpSpPr>
            <p:cNvPr id="17" name="Group 16"/>
            <p:cNvGrpSpPr/>
            <p:nvPr/>
          </p:nvGrpSpPr>
          <p:grpSpPr>
            <a:xfrm>
              <a:off x="804772" y="1153305"/>
              <a:ext cx="638391" cy="396742"/>
              <a:chOff x="5689852" y="2697292"/>
              <a:chExt cx="638391" cy="396742"/>
            </a:xfrm>
          </p:grpSpPr>
          <p:sp>
            <p:nvSpPr>
              <p:cNvPr id="15" name="Oval 25"/>
              <p:cNvSpPr>
                <a:spLocks noChangeArrowheads="1"/>
              </p:cNvSpPr>
              <p:nvPr/>
            </p:nvSpPr>
            <p:spPr bwMode="auto">
              <a:xfrm>
                <a:off x="5689852" y="2697292"/>
                <a:ext cx="379378" cy="395155"/>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16" name="Oval 26"/>
              <p:cNvSpPr>
                <a:spLocks noChangeArrowheads="1"/>
              </p:cNvSpPr>
              <p:nvPr/>
            </p:nvSpPr>
            <p:spPr bwMode="auto">
              <a:xfrm>
                <a:off x="5948865" y="2698879"/>
                <a:ext cx="379378" cy="395155"/>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nvGrpSpPr>
            <p:cNvPr id="53" name="Group 52"/>
            <p:cNvGrpSpPr/>
            <p:nvPr/>
          </p:nvGrpSpPr>
          <p:grpSpPr>
            <a:xfrm>
              <a:off x="3015941" y="1859006"/>
              <a:ext cx="1550425" cy="1210765"/>
              <a:chOff x="3015941" y="1859006"/>
              <a:chExt cx="1550425" cy="1210765"/>
            </a:xfrm>
          </p:grpSpPr>
          <p:sp>
            <p:nvSpPr>
              <p:cNvPr id="12" name="TextBox 11"/>
              <p:cNvSpPr txBox="1"/>
              <p:nvPr/>
            </p:nvSpPr>
            <p:spPr>
              <a:xfrm>
                <a:off x="3015941" y="1859006"/>
                <a:ext cx="1550425" cy="341632"/>
              </a:xfrm>
              <a:prstGeom prst="rect">
                <a:avLst/>
              </a:prstGeom>
              <a:solidFill>
                <a:srgbClr val="FFFF00">
                  <a:alpha val="44000"/>
                </a:srgbClr>
              </a:solidFill>
            </p:spPr>
            <p:txBody>
              <a:bodyPr wrap="none" rtlCol="0">
                <a:spAutoFit/>
              </a:bodyPr>
              <a:lstStyle/>
              <a:p>
                <a:pPr>
                  <a:buClr>
                    <a:srgbClr val="FC0128"/>
                  </a:buClr>
                </a:pPr>
                <a:r>
                  <a:rPr lang="en-US" b="1" dirty="0" smtClean="0">
                    <a:solidFill>
                      <a:srgbClr val="FF0000"/>
                    </a:solidFill>
                    <a:latin typeface="Arial" pitchFamily="34" charset="0"/>
                  </a:rPr>
                  <a:t>LHC &gt;</a:t>
                </a:r>
                <a:r>
                  <a:rPr lang="en-US" b="1" dirty="0" smtClean="0">
                    <a:latin typeface="Arial" pitchFamily="34" charset="0"/>
                  </a:rPr>
                  <a:t> RHIC</a:t>
                </a:r>
                <a:r>
                  <a:rPr lang="en-US" b="1" dirty="0" smtClean="0">
                    <a:solidFill>
                      <a:srgbClr val="FF0000"/>
                    </a:solidFill>
                    <a:latin typeface="Arial" pitchFamily="34" charset="0"/>
                  </a:rPr>
                  <a:t> </a:t>
                </a:r>
                <a:endParaRPr lang="en-US" b="1" dirty="0">
                  <a:solidFill>
                    <a:srgbClr val="FF0000"/>
                  </a:solidFill>
                  <a:latin typeface="Arial" pitchFamily="34" charset="0"/>
                </a:endParaRPr>
              </a:p>
            </p:txBody>
          </p:sp>
          <p:cxnSp>
            <p:nvCxnSpPr>
              <p:cNvPr id="22" name="Straight Arrow Connector 21"/>
              <p:cNvCxnSpPr/>
              <p:nvPr/>
            </p:nvCxnSpPr>
            <p:spPr bwMode="auto">
              <a:xfrm>
                <a:off x="3683727" y="2155372"/>
                <a:ext cx="339633" cy="300445"/>
              </a:xfrm>
              <a:prstGeom prst="straightConnector1">
                <a:avLst/>
              </a:prstGeom>
              <a:noFill/>
              <a:ln w="9525"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a:off x="4153988" y="2168434"/>
                <a:ext cx="261259" cy="901337"/>
              </a:xfrm>
              <a:prstGeom prst="straightConnector1">
                <a:avLst/>
              </a:prstGeom>
              <a:noFill/>
              <a:ln w="9525" cap="flat" cmpd="sng" algn="ctr">
                <a:solidFill>
                  <a:srgbClr val="0000FF"/>
                </a:solidFill>
                <a:prstDash val="solid"/>
                <a:round/>
                <a:headEnd type="none" w="med" len="med"/>
                <a:tailEnd type="arrow"/>
              </a:ln>
              <a:effectLst/>
            </p:spPr>
          </p:cxnSp>
        </p:grpSp>
        <p:grpSp>
          <p:nvGrpSpPr>
            <p:cNvPr id="38" name="Group 37"/>
            <p:cNvGrpSpPr/>
            <p:nvPr/>
          </p:nvGrpSpPr>
          <p:grpSpPr>
            <a:xfrm>
              <a:off x="3745142" y="1154670"/>
              <a:ext cx="484797" cy="394638"/>
              <a:chOff x="8373104" y="3589786"/>
              <a:chExt cx="484797" cy="394638"/>
            </a:xfrm>
          </p:grpSpPr>
          <p:sp>
            <p:nvSpPr>
              <p:cNvPr id="39" name="Oval 22"/>
              <p:cNvSpPr>
                <a:spLocks noChangeArrowheads="1"/>
              </p:cNvSpPr>
              <p:nvPr/>
            </p:nvSpPr>
            <p:spPr bwMode="auto">
              <a:xfrm>
                <a:off x="8373104" y="3589786"/>
                <a:ext cx="384441" cy="382353"/>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40" name="Oval 23"/>
              <p:cNvSpPr>
                <a:spLocks noChangeArrowheads="1"/>
              </p:cNvSpPr>
              <p:nvPr/>
            </p:nvSpPr>
            <p:spPr bwMode="auto">
              <a:xfrm>
                <a:off x="8473460" y="3602071"/>
                <a:ext cx="384441" cy="382353"/>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sp>
        <p:nvSpPr>
          <p:cNvPr id="2" name="Title 1"/>
          <p:cNvSpPr>
            <a:spLocks noGrp="1"/>
          </p:cNvSpPr>
          <p:nvPr>
            <p:ph type="title"/>
          </p:nvPr>
        </p:nvSpPr>
        <p:spPr>
          <a:xfrm>
            <a:off x="625243" y="0"/>
            <a:ext cx="7922041" cy="480774"/>
          </a:xfrm>
        </p:spPr>
        <p:txBody>
          <a:bodyPr/>
          <a:lstStyle/>
          <a:p>
            <a:r>
              <a:rPr lang="en-US" sz="2800" dirty="0" smtClean="0"/>
              <a:t>J/</a:t>
            </a:r>
            <a:r>
              <a:rPr lang="en-US" sz="2800" dirty="0" smtClean="0">
                <a:latin typeface="Symbol" pitchFamily="18" charset="2"/>
              </a:rPr>
              <a:t>Y: </a:t>
            </a:r>
            <a:r>
              <a:rPr lang="en-US" sz="2800" dirty="0" smtClean="0"/>
              <a:t>Consistent with Melting + Regeneration !</a:t>
            </a:r>
            <a:endParaRPr lang="en-GB" sz="2800" dirty="0"/>
          </a:p>
        </p:txBody>
      </p:sp>
      <p:sp>
        <p:nvSpPr>
          <p:cNvPr id="3" name="Date Placeholder 2"/>
          <p:cNvSpPr>
            <a:spLocks noGrp="1"/>
          </p:cNvSpPr>
          <p:nvPr>
            <p:ph type="dt" sz="half" idx="10"/>
          </p:nvPr>
        </p:nvSpPr>
        <p:spPr/>
        <p:txBody>
          <a:bodyPr/>
          <a:lstStyle/>
          <a:p>
            <a:pPr>
              <a:defRPr/>
            </a:pPr>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E141C9E1-BDC2-4823-A7A9-8C95C7C43A41}" type="slidenum">
              <a:rPr lang="en-US" smtClean="0">
                <a:solidFill>
                  <a:srgbClr val="000000"/>
                </a:solidFill>
              </a:rPr>
              <a:pPr>
                <a:defRPr/>
              </a:pPr>
              <a:t>48</a:t>
            </a:fld>
            <a:endParaRPr lang="en-US">
              <a:solidFill>
                <a:srgbClr val="000000"/>
              </a:solidFill>
            </a:endParaRPr>
          </a:p>
        </p:txBody>
      </p:sp>
      <p:grpSp>
        <p:nvGrpSpPr>
          <p:cNvPr id="52" name="Group 51"/>
          <p:cNvGrpSpPr/>
          <p:nvPr/>
        </p:nvGrpSpPr>
        <p:grpSpPr>
          <a:xfrm>
            <a:off x="-104931" y="3847625"/>
            <a:ext cx="4138827" cy="2997312"/>
            <a:chOff x="-104931" y="3860688"/>
            <a:chExt cx="4138827" cy="2997312"/>
          </a:xfrm>
        </p:grpSpPr>
        <p:pic>
          <p:nvPicPr>
            <p:cNvPr id="6" name="Picture 4" descr="C:\Users\Enrico\Documents\Work\QM2012\2012-Aug-09-RAA_vs_Centrality_0pt2_RappNew.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931" y="3860688"/>
              <a:ext cx="4138827" cy="299731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3409862" y="4450864"/>
              <a:ext cx="484797" cy="394638"/>
              <a:chOff x="8373104" y="3589786"/>
              <a:chExt cx="484797" cy="394638"/>
            </a:xfrm>
          </p:grpSpPr>
          <p:sp>
            <p:nvSpPr>
              <p:cNvPr id="18" name="Oval 22"/>
              <p:cNvSpPr>
                <a:spLocks noChangeArrowheads="1"/>
              </p:cNvSpPr>
              <p:nvPr/>
            </p:nvSpPr>
            <p:spPr bwMode="auto">
              <a:xfrm>
                <a:off x="8373104" y="3589786"/>
                <a:ext cx="384441" cy="382353"/>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19" name="Oval 23"/>
              <p:cNvSpPr>
                <a:spLocks noChangeArrowheads="1"/>
              </p:cNvSpPr>
              <p:nvPr/>
            </p:nvSpPr>
            <p:spPr bwMode="auto">
              <a:xfrm>
                <a:off x="8473460" y="3602071"/>
                <a:ext cx="384441" cy="382353"/>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sp>
          <p:nvSpPr>
            <p:cNvPr id="28" name="TextBox 27"/>
            <p:cNvSpPr txBox="1"/>
            <p:nvPr/>
          </p:nvSpPr>
          <p:spPr>
            <a:xfrm>
              <a:off x="174182" y="5474179"/>
              <a:ext cx="844721" cy="259448"/>
            </a:xfrm>
            <a:prstGeom prst="rect">
              <a:avLst/>
            </a:prstGeom>
            <a:solidFill>
              <a:srgbClr val="FFFF00">
                <a:alpha val="44000"/>
              </a:srgbClr>
            </a:solidFill>
          </p:spPr>
          <p:txBody>
            <a:bodyPr wrap="square" rtlCol="0">
              <a:spAutoFit/>
            </a:bodyPr>
            <a:lstStyle/>
            <a:p>
              <a:pPr>
                <a:buClr>
                  <a:srgbClr val="FC0128"/>
                </a:buClr>
              </a:pPr>
              <a:r>
                <a:rPr lang="en-US" sz="1600" dirty="0" smtClean="0">
                  <a:solidFill>
                    <a:schemeClr val="tx1"/>
                  </a:solidFill>
                  <a:latin typeface="Arial" pitchFamily="34" charset="0"/>
                </a:rPr>
                <a:t>melting </a:t>
              </a:r>
              <a:endParaRPr lang="en-US" sz="1600" dirty="0">
                <a:solidFill>
                  <a:schemeClr val="tx1"/>
                </a:solidFill>
                <a:latin typeface="Arial" pitchFamily="34" charset="0"/>
              </a:endParaRPr>
            </a:p>
          </p:txBody>
        </p:sp>
        <p:sp>
          <p:nvSpPr>
            <p:cNvPr id="29" name="TextBox 28"/>
            <p:cNvSpPr txBox="1"/>
            <p:nvPr/>
          </p:nvSpPr>
          <p:spPr>
            <a:xfrm>
              <a:off x="2547257" y="6187012"/>
              <a:ext cx="1328059" cy="235862"/>
            </a:xfrm>
            <a:prstGeom prst="rect">
              <a:avLst/>
            </a:prstGeom>
            <a:solidFill>
              <a:srgbClr val="FFFF00">
                <a:alpha val="44000"/>
              </a:srgbClr>
            </a:solidFill>
          </p:spPr>
          <p:txBody>
            <a:bodyPr wrap="square" rtlCol="0">
              <a:spAutoFit/>
            </a:bodyPr>
            <a:lstStyle/>
            <a:p>
              <a:pPr>
                <a:buClr>
                  <a:srgbClr val="FC0128"/>
                </a:buClr>
              </a:pPr>
              <a:r>
                <a:rPr lang="en-US" sz="1600" dirty="0" smtClean="0">
                  <a:solidFill>
                    <a:schemeClr val="tx1"/>
                  </a:solidFill>
                  <a:latin typeface="Arial" pitchFamily="34" charset="0"/>
                </a:rPr>
                <a:t>regeneration</a:t>
              </a:r>
              <a:endParaRPr lang="en-US" sz="1600" dirty="0">
                <a:solidFill>
                  <a:schemeClr val="tx1"/>
                </a:solidFill>
                <a:latin typeface="Arial" pitchFamily="34" charset="0"/>
              </a:endParaRPr>
            </a:p>
          </p:txBody>
        </p:sp>
        <p:cxnSp>
          <p:nvCxnSpPr>
            <p:cNvPr id="31" name="Straight Arrow Connector 30"/>
            <p:cNvCxnSpPr>
              <a:stCxn id="29" idx="1"/>
            </p:cNvCxnSpPr>
            <p:nvPr/>
          </p:nvCxnSpPr>
          <p:spPr bwMode="auto">
            <a:xfrm flipH="1" flipV="1">
              <a:off x="2220686" y="6165669"/>
              <a:ext cx="326571" cy="139274"/>
            </a:xfrm>
            <a:prstGeom prst="straightConnector1">
              <a:avLst/>
            </a:prstGeom>
            <a:noFill/>
            <a:ln w="9525"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966651" y="5643154"/>
              <a:ext cx="287383" cy="0"/>
            </a:xfrm>
            <a:prstGeom prst="straightConnector1">
              <a:avLst/>
            </a:prstGeom>
            <a:noFill/>
            <a:ln w="9525" cap="flat" cmpd="sng" algn="ctr">
              <a:solidFill>
                <a:srgbClr val="FF0000"/>
              </a:solidFill>
              <a:prstDash val="solid"/>
              <a:round/>
              <a:headEnd type="none" w="med" len="med"/>
              <a:tailEnd type="arrow"/>
            </a:ln>
            <a:effectLst/>
          </p:spPr>
        </p:cxnSp>
        <p:grpSp>
          <p:nvGrpSpPr>
            <p:cNvPr id="35" name="Group 34"/>
            <p:cNvGrpSpPr/>
            <p:nvPr/>
          </p:nvGrpSpPr>
          <p:grpSpPr>
            <a:xfrm>
              <a:off x="718457" y="4501830"/>
              <a:ext cx="638391" cy="396742"/>
              <a:chOff x="5689852" y="2697292"/>
              <a:chExt cx="638391" cy="396742"/>
            </a:xfrm>
          </p:grpSpPr>
          <p:sp>
            <p:nvSpPr>
              <p:cNvPr id="36" name="Oval 25"/>
              <p:cNvSpPr>
                <a:spLocks noChangeArrowheads="1"/>
              </p:cNvSpPr>
              <p:nvPr/>
            </p:nvSpPr>
            <p:spPr bwMode="auto">
              <a:xfrm>
                <a:off x="5689852" y="2697292"/>
                <a:ext cx="379378" cy="395155"/>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37" name="Oval 26"/>
              <p:cNvSpPr>
                <a:spLocks noChangeArrowheads="1"/>
              </p:cNvSpPr>
              <p:nvPr/>
            </p:nvSpPr>
            <p:spPr bwMode="auto">
              <a:xfrm>
                <a:off x="5948865" y="2698879"/>
                <a:ext cx="379378" cy="395155"/>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sp>
        <p:nvSpPr>
          <p:cNvPr id="47" name="TextBox 46"/>
          <p:cNvSpPr txBox="1"/>
          <p:nvPr/>
        </p:nvSpPr>
        <p:spPr>
          <a:xfrm>
            <a:off x="661942" y="440487"/>
            <a:ext cx="3432350" cy="282341"/>
          </a:xfrm>
          <a:prstGeom prst="rect">
            <a:avLst/>
          </a:prstGeom>
          <a:solidFill>
            <a:srgbClr val="BBF1F7"/>
          </a:solidFill>
        </p:spPr>
        <p:txBody>
          <a:bodyPr wrap="none" rtlCol="0">
            <a:spAutoFit/>
          </a:bodyPr>
          <a:lstStyle/>
          <a:p>
            <a:r>
              <a:rPr lang="en-US" dirty="0" smtClean="0"/>
              <a:t> J/</a:t>
            </a:r>
            <a:r>
              <a:rPr lang="en-US" dirty="0" smtClean="0">
                <a:latin typeface="Symbol" pitchFamily="18" charset="2"/>
              </a:rPr>
              <a:t>Y</a:t>
            </a:r>
            <a:r>
              <a:rPr lang="en-US" dirty="0"/>
              <a:t> </a:t>
            </a:r>
            <a:r>
              <a:rPr lang="en-US" dirty="0" smtClean="0"/>
              <a:t>R</a:t>
            </a:r>
            <a:r>
              <a:rPr lang="en-US" baseline="-25000" dirty="0" smtClean="0"/>
              <a:t>AA</a:t>
            </a:r>
            <a:r>
              <a:rPr lang="en-US" dirty="0" smtClean="0"/>
              <a:t>: centrality dependence</a:t>
            </a:r>
            <a:endParaRPr lang="en-US" sz="1400" baseline="-25000" dirty="0"/>
          </a:p>
        </p:txBody>
      </p:sp>
      <p:sp>
        <p:nvSpPr>
          <p:cNvPr id="49" name="TextBox 48"/>
          <p:cNvSpPr txBox="1"/>
          <p:nvPr/>
        </p:nvSpPr>
        <p:spPr>
          <a:xfrm>
            <a:off x="4410973" y="4928241"/>
            <a:ext cx="4733027" cy="1929759"/>
          </a:xfrm>
          <a:prstGeom prst="rect">
            <a:avLst/>
          </a:prstGeom>
          <a:solidFill>
            <a:srgbClr val="FFFF00"/>
          </a:solidFill>
        </p:spPr>
        <p:txBody>
          <a:bodyPr wrap="none" rtlCol="0">
            <a:spAutoFit/>
          </a:bodyPr>
          <a:lstStyle/>
          <a:p>
            <a:r>
              <a:rPr lang="en-US" b="1" u="sng" dirty="0">
                <a:latin typeface="Arial" pitchFamily="34" charset="0"/>
              </a:rPr>
              <a:t>Recombination/</a:t>
            </a:r>
            <a:r>
              <a:rPr lang="en-US" b="1" u="sng" dirty="0" err="1">
                <a:latin typeface="Arial" pitchFamily="34" charset="0"/>
              </a:rPr>
              <a:t>Coalesence</a:t>
            </a:r>
            <a:r>
              <a:rPr lang="en-US" b="1" u="sng" dirty="0">
                <a:latin typeface="Arial" pitchFamily="34" charset="0"/>
              </a:rPr>
              <a:t>:</a:t>
            </a:r>
          </a:p>
          <a:p>
            <a:pPr algn="l"/>
            <a:r>
              <a:rPr lang="en-US" b="1" dirty="0">
                <a:solidFill>
                  <a:srgbClr val="FF00FF"/>
                </a:solidFill>
                <a:latin typeface="Arial" pitchFamily="34" charset="0"/>
              </a:rPr>
              <a:t>Purist: </a:t>
            </a:r>
            <a:r>
              <a:rPr lang="en-US" dirty="0">
                <a:solidFill>
                  <a:srgbClr val="FF0000"/>
                </a:solidFill>
                <a:latin typeface="Arial" pitchFamily="34" charset="0"/>
              </a:rPr>
              <a:t>Dirt effect</a:t>
            </a:r>
            <a:r>
              <a:rPr lang="en-US" dirty="0">
                <a:latin typeface="Arial" pitchFamily="34" charset="0"/>
              </a:rPr>
              <a:t>, obscures </a:t>
            </a:r>
            <a:r>
              <a:rPr lang="en-US" dirty="0" err="1">
                <a:latin typeface="Arial" pitchFamily="34" charset="0"/>
              </a:rPr>
              <a:t>deconfinement</a:t>
            </a:r>
            <a:r>
              <a:rPr lang="en-US" dirty="0">
                <a:latin typeface="Arial" pitchFamily="34" charset="0"/>
              </a:rPr>
              <a:t>  </a:t>
            </a:r>
          </a:p>
          <a:p>
            <a:pPr algn="l"/>
            <a:r>
              <a:rPr lang="en-US" b="1" dirty="0">
                <a:solidFill>
                  <a:srgbClr val="FF00FF"/>
                </a:solidFill>
                <a:latin typeface="Arial" pitchFamily="34" charset="0"/>
              </a:rPr>
              <a:t>Pragmatist</a:t>
            </a:r>
            <a:r>
              <a:rPr lang="en-US" dirty="0">
                <a:latin typeface="Arial" pitchFamily="34" charset="0"/>
              </a:rPr>
              <a:t>: </a:t>
            </a:r>
            <a:r>
              <a:rPr lang="en-US" dirty="0" err="1">
                <a:solidFill>
                  <a:srgbClr val="FF0000"/>
                </a:solidFill>
                <a:latin typeface="Arial" pitchFamily="34" charset="0"/>
              </a:rPr>
              <a:t>Deconfimenet</a:t>
            </a:r>
            <a:r>
              <a:rPr lang="en-US" dirty="0">
                <a:solidFill>
                  <a:srgbClr val="FF0000"/>
                </a:solidFill>
                <a:latin typeface="Arial" pitchFamily="34" charset="0"/>
              </a:rPr>
              <a:t> signal !</a:t>
            </a:r>
          </a:p>
          <a:p>
            <a:pPr algn="l"/>
            <a:r>
              <a:rPr lang="en-US" dirty="0" err="1">
                <a:latin typeface="Arial" pitchFamily="34" charset="0"/>
              </a:rPr>
              <a:t>Deconfinement</a:t>
            </a:r>
            <a:r>
              <a:rPr lang="en-US" dirty="0">
                <a:latin typeface="Arial" pitchFamily="34" charset="0"/>
              </a:rPr>
              <a:t>  </a:t>
            </a:r>
            <a:r>
              <a:rPr lang="en-US" dirty="0">
                <a:latin typeface="Arial" pitchFamily="34" charset="0"/>
                <a:sym typeface="Wingdings" pitchFamily="2" charset="2"/>
              </a:rPr>
              <a:t> </a:t>
            </a:r>
            <a:r>
              <a:rPr lang="en-US" dirty="0" err="1">
                <a:latin typeface="Arial" pitchFamily="34" charset="0"/>
                <a:sym typeface="Wingdings" pitchFamily="2" charset="2"/>
              </a:rPr>
              <a:t>colour</a:t>
            </a:r>
            <a:r>
              <a:rPr lang="en-US" dirty="0">
                <a:latin typeface="Arial" pitchFamily="34" charset="0"/>
                <a:sym typeface="Wingdings" pitchFamily="2" charset="2"/>
              </a:rPr>
              <a:t> conductivity</a:t>
            </a:r>
          </a:p>
          <a:p>
            <a:pPr algn="l"/>
            <a:r>
              <a:rPr lang="en-US" dirty="0">
                <a:solidFill>
                  <a:schemeClr val="tx1"/>
                </a:solidFill>
                <a:latin typeface="Arial" pitchFamily="34" charset="0"/>
                <a:sym typeface="Wingdings" pitchFamily="2" charset="2"/>
              </a:rPr>
              <a:t>'</a:t>
            </a:r>
            <a:r>
              <a:rPr lang="en-US" dirty="0" err="1">
                <a:solidFill>
                  <a:schemeClr val="tx1"/>
                </a:solidFill>
                <a:latin typeface="Arial" pitchFamily="34" charset="0"/>
                <a:sym typeface="Wingdings" pitchFamily="2" charset="2"/>
              </a:rPr>
              <a:t>partons</a:t>
            </a:r>
            <a:r>
              <a:rPr lang="en-US" dirty="0">
                <a:solidFill>
                  <a:schemeClr val="tx1"/>
                </a:solidFill>
                <a:latin typeface="Arial" pitchFamily="34" charset="0"/>
                <a:sym typeface="Wingdings" pitchFamily="2" charset="2"/>
              </a:rPr>
              <a:t> roam freely over large distance'</a:t>
            </a:r>
            <a:endParaRPr lang="en-US" dirty="0">
              <a:solidFill>
                <a:schemeClr val="tx1"/>
              </a:solidFill>
              <a:latin typeface="Arial" pitchFamily="34" charset="0"/>
            </a:endParaRPr>
          </a:p>
          <a:p>
            <a:pPr algn="l"/>
            <a:r>
              <a:rPr lang="en-US" sz="1400" dirty="0">
                <a:solidFill>
                  <a:schemeClr val="tx1"/>
                </a:solidFill>
              </a:rPr>
              <a:t>That's what primordial charm quarks do to </a:t>
            </a:r>
            <a:r>
              <a:rPr lang="en-US" sz="1400" dirty="0" smtClean="0">
                <a:solidFill>
                  <a:schemeClr val="tx1"/>
                </a:solidFill>
              </a:rPr>
              <a:t>recombine</a:t>
            </a:r>
            <a:endParaRPr lang="en-US" sz="1400" dirty="0">
              <a:solidFill>
                <a:schemeClr val="tx1"/>
              </a:solidFill>
            </a:endParaRPr>
          </a:p>
        </p:txBody>
      </p:sp>
      <p:grpSp>
        <p:nvGrpSpPr>
          <p:cNvPr id="1369092" name="Group 1369091"/>
          <p:cNvGrpSpPr/>
          <p:nvPr/>
        </p:nvGrpSpPr>
        <p:grpSpPr>
          <a:xfrm>
            <a:off x="4585063" y="531093"/>
            <a:ext cx="4558937" cy="3645753"/>
            <a:chOff x="4585063" y="504967"/>
            <a:chExt cx="4558937" cy="3645753"/>
          </a:xfrm>
        </p:grpSpPr>
        <p:sp>
          <p:nvSpPr>
            <p:cNvPr id="48" name="TextBox 47"/>
            <p:cNvSpPr txBox="1"/>
            <p:nvPr/>
          </p:nvSpPr>
          <p:spPr>
            <a:xfrm>
              <a:off x="5878130" y="504967"/>
              <a:ext cx="2710037" cy="282341"/>
            </a:xfrm>
            <a:prstGeom prst="rect">
              <a:avLst/>
            </a:prstGeom>
            <a:solidFill>
              <a:srgbClr val="BBF1F7"/>
            </a:solidFill>
          </p:spPr>
          <p:txBody>
            <a:bodyPr wrap="none" rtlCol="0">
              <a:spAutoFit/>
            </a:bodyPr>
            <a:lstStyle/>
            <a:p>
              <a:r>
                <a:rPr lang="en-US" dirty="0" smtClean="0"/>
                <a:t> J/</a:t>
              </a:r>
              <a:r>
                <a:rPr lang="en-US" dirty="0" smtClean="0">
                  <a:latin typeface="Symbol" pitchFamily="18" charset="2"/>
                </a:rPr>
                <a:t>Y</a:t>
              </a:r>
              <a:r>
                <a:rPr lang="en-US" dirty="0"/>
                <a:t> </a:t>
              </a:r>
              <a:r>
                <a:rPr lang="en-US" dirty="0" err="1" smtClean="0"/>
                <a:t>R</a:t>
              </a:r>
              <a:r>
                <a:rPr lang="en-US" baseline="-25000" dirty="0" err="1" smtClean="0"/>
                <a:t>AA</a:t>
              </a:r>
              <a:r>
                <a:rPr lang="en-US" dirty="0" err="1" smtClean="0"/>
                <a:t>:p</a:t>
              </a:r>
              <a:r>
                <a:rPr lang="en-US" baseline="-25000" dirty="0" err="1" smtClean="0"/>
                <a:t>T</a:t>
              </a:r>
              <a:r>
                <a:rPr lang="en-US" dirty="0" smtClean="0"/>
                <a:t> dependence</a:t>
              </a:r>
              <a:endParaRPr lang="en-US" sz="1400" baseline="-25000" dirty="0"/>
            </a:p>
          </p:txBody>
        </p:sp>
        <p:pic>
          <p:nvPicPr>
            <p:cNvPr id="136909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21" t="1344" r="2003"/>
            <a:stretch/>
          </p:blipFill>
          <p:spPr bwMode="auto">
            <a:xfrm>
              <a:off x="4585063" y="778229"/>
              <a:ext cx="4558937" cy="337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 name="Group 60"/>
            <p:cNvGrpSpPr/>
            <p:nvPr/>
          </p:nvGrpSpPr>
          <p:grpSpPr>
            <a:xfrm>
              <a:off x="7040880" y="3230452"/>
              <a:ext cx="1898470" cy="235862"/>
              <a:chOff x="6962503" y="3348018"/>
              <a:chExt cx="1898470" cy="235862"/>
            </a:xfrm>
          </p:grpSpPr>
          <p:sp>
            <p:nvSpPr>
              <p:cNvPr id="57" name="TextBox 56"/>
              <p:cNvSpPr txBox="1"/>
              <p:nvPr/>
            </p:nvSpPr>
            <p:spPr>
              <a:xfrm>
                <a:off x="7532914" y="3348018"/>
                <a:ext cx="1328059" cy="235862"/>
              </a:xfrm>
              <a:prstGeom prst="rect">
                <a:avLst/>
              </a:prstGeom>
              <a:solidFill>
                <a:srgbClr val="FFFF00">
                  <a:alpha val="44000"/>
                </a:srgbClr>
              </a:solidFill>
            </p:spPr>
            <p:txBody>
              <a:bodyPr wrap="square" rtlCol="0">
                <a:spAutoFit/>
              </a:bodyPr>
              <a:lstStyle/>
              <a:p>
                <a:pPr>
                  <a:buClr>
                    <a:srgbClr val="FC0128"/>
                  </a:buClr>
                </a:pPr>
                <a:r>
                  <a:rPr lang="en-US" sz="1600" dirty="0" smtClean="0">
                    <a:solidFill>
                      <a:schemeClr val="tx1"/>
                    </a:solidFill>
                    <a:latin typeface="Arial" pitchFamily="34" charset="0"/>
                  </a:rPr>
                  <a:t>regeneration</a:t>
                </a:r>
                <a:endParaRPr lang="en-US" sz="1600" dirty="0">
                  <a:solidFill>
                    <a:schemeClr val="tx1"/>
                  </a:solidFill>
                  <a:latin typeface="Arial" pitchFamily="34" charset="0"/>
                </a:endParaRPr>
              </a:p>
            </p:txBody>
          </p:sp>
          <p:cxnSp>
            <p:nvCxnSpPr>
              <p:cNvPr id="59" name="Straight Arrow Connector 58"/>
              <p:cNvCxnSpPr>
                <a:stCxn id="57" idx="1"/>
              </p:cNvCxnSpPr>
              <p:nvPr/>
            </p:nvCxnSpPr>
            <p:spPr bwMode="auto">
              <a:xfrm flipH="1">
                <a:off x="6962503" y="3465949"/>
                <a:ext cx="570411" cy="47960"/>
              </a:xfrm>
              <a:prstGeom prst="straightConnector1">
                <a:avLst/>
              </a:prstGeom>
              <a:noFill/>
              <a:ln w="9525" cap="flat" cmpd="sng" algn="ctr">
                <a:solidFill>
                  <a:srgbClr val="0000FF"/>
                </a:solidFill>
                <a:prstDash val="solid"/>
                <a:round/>
                <a:headEnd type="none" w="med" len="med"/>
                <a:tailEnd type="arrow"/>
              </a:ln>
              <a:effectLst/>
            </p:spPr>
          </p:cxnSp>
        </p:grpSp>
        <p:grpSp>
          <p:nvGrpSpPr>
            <p:cNvPr id="63" name="Group 62"/>
            <p:cNvGrpSpPr/>
            <p:nvPr/>
          </p:nvGrpSpPr>
          <p:grpSpPr>
            <a:xfrm>
              <a:off x="7576457" y="1985127"/>
              <a:ext cx="1567543" cy="940953"/>
              <a:chOff x="7345680" y="1950293"/>
              <a:chExt cx="1567543" cy="940953"/>
            </a:xfrm>
          </p:grpSpPr>
          <p:sp>
            <p:nvSpPr>
              <p:cNvPr id="64" name="TextBox 63"/>
              <p:cNvSpPr txBox="1"/>
              <p:nvPr/>
            </p:nvSpPr>
            <p:spPr>
              <a:xfrm>
                <a:off x="8051074" y="1950293"/>
                <a:ext cx="862149" cy="313932"/>
              </a:xfrm>
              <a:prstGeom prst="rect">
                <a:avLst/>
              </a:prstGeom>
              <a:solidFill>
                <a:srgbClr val="FFFF00">
                  <a:alpha val="44000"/>
                </a:srgbClr>
              </a:solidFill>
            </p:spPr>
            <p:txBody>
              <a:bodyPr wrap="square" rtlCol="0">
                <a:spAutoFit/>
              </a:bodyPr>
              <a:lstStyle/>
              <a:p>
                <a:pPr>
                  <a:buClr>
                    <a:srgbClr val="FC0128"/>
                  </a:buClr>
                </a:pPr>
                <a:r>
                  <a:rPr lang="en-US" sz="1600" dirty="0" smtClean="0">
                    <a:solidFill>
                      <a:schemeClr val="tx1"/>
                    </a:solidFill>
                    <a:latin typeface="Arial" pitchFamily="34" charset="0"/>
                  </a:rPr>
                  <a:t>melting</a:t>
                </a:r>
                <a:endParaRPr lang="en-US" sz="1600" dirty="0">
                  <a:solidFill>
                    <a:schemeClr val="tx1"/>
                  </a:solidFill>
                  <a:latin typeface="Arial" pitchFamily="34" charset="0"/>
                </a:endParaRPr>
              </a:p>
            </p:txBody>
          </p:sp>
          <p:cxnSp>
            <p:nvCxnSpPr>
              <p:cNvPr id="65" name="Straight Arrow Connector 64"/>
              <p:cNvCxnSpPr/>
              <p:nvPr/>
            </p:nvCxnSpPr>
            <p:spPr bwMode="auto">
              <a:xfrm flipH="1">
                <a:off x="7345680" y="2107259"/>
                <a:ext cx="692331" cy="783987"/>
              </a:xfrm>
              <a:prstGeom prst="straightConnector1">
                <a:avLst/>
              </a:prstGeom>
              <a:noFill/>
              <a:ln w="9525" cap="flat" cmpd="sng" algn="ctr">
                <a:solidFill>
                  <a:srgbClr val="0000FF"/>
                </a:solidFill>
                <a:prstDash val="sysDash"/>
                <a:round/>
                <a:headEnd type="none" w="med" len="med"/>
                <a:tailEnd type="arrow"/>
              </a:ln>
              <a:effectLst/>
            </p:spPr>
          </p:cxnSp>
        </p:grpSp>
      </p:grpSp>
      <p:sp>
        <p:nvSpPr>
          <p:cNvPr id="8" name="TextBox 7"/>
          <p:cNvSpPr txBox="1"/>
          <p:nvPr/>
        </p:nvSpPr>
        <p:spPr>
          <a:xfrm>
            <a:off x="4913289" y="4035101"/>
            <a:ext cx="2916820" cy="803297"/>
          </a:xfrm>
          <a:prstGeom prst="rect">
            <a:avLst/>
          </a:prstGeom>
          <a:solidFill>
            <a:srgbClr val="FFFF99"/>
          </a:solidFill>
        </p:spPr>
        <p:txBody>
          <a:bodyPr wrap="square" rtlCol="0">
            <a:spAutoFit/>
          </a:bodyPr>
          <a:lstStyle/>
          <a:p>
            <a:r>
              <a:rPr lang="en-US" sz="1400" dirty="0"/>
              <a:t>R</a:t>
            </a:r>
            <a:r>
              <a:rPr lang="en-US" sz="1400" dirty="0" smtClean="0"/>
              <a:t>egeneration more important at</a:t>
            </a:r>
          </a:p>
          <a:p>
            <a:pPr algn="l"/>
            <a:r>
              <a:rPr lang="en-US" sz="1400" dirty="0" smtClean="0"/>
              <a:t>- </a:t>
            </a:r>
            <a:r>
              <a:rPr lang="en-US" sz="1400" b="1" dirty="0" smtClean="0">
                <a:solidFill>
                  <a:srgbClr val="FF00FF"/>
                </a:solidFill>
              </a:rPr>
              <a:t>central</a:t>
            </a:r>
            <a:r>
              <a:rPr lang="en-US" sz="1400" dirty="0" smtClean="0"/>
              <a:t>: ~ N</a:t>
            </a:r>
            <a:r>
              <a:rPr lang="en-US" sz="1400" baseline="-25000" dirty="0" smtClean="0"/>
              <a:t>c</a:t>
            </a:r>
            <a:r>
              <a:rPr lang="en-US" sz="1400" baseline="30000" dirty="0" smtClean="0"/>
              <a:t>2</a:t>
            </a:r>
            <a:endParaRPr lang="en-US" sz="1400" dirty="0" smtClean="0"/>
          </a:p>
          <a:p>
            <a:pPr algn="l"/>
            <a:r>
              <a:rPr lang="en-US" sz="1400" dirty="0" smtClean="0"/>
              <a:t>-</a:t>
            </a:r>
            <a:r>
              <a:rPr lang="en-US" sz="1400" b="1" dirty="0" smtClean="0">
                <a:solidFill>
                  <a:srgbClr val="FF00FF"/>
                </a:solidFill>
              </a:rPr>
              <a:t> low p</a:t>
            </a:r>
            <a:r>
              <a:rPr lang="en-US" sz="1400" b="1" baseline="-25000" dirty="0" smtClean="0">
                <a:solidFill>
                  <a:srgbClr val="FF00FF"/>
                </a:solidFill>
              </a:rPr>
              <a:t>T</a:t>
            </a:r>
            <a:r>
              <a:rPr lang="en-US" sz="1400" dirty="0" smtClean="0"/>
              <a:t> : phase space</a:t>
            </a:r>
            <a:endParaRPr lang="en-GB" sz="1400" dirty="0"/>
          </a:p>
        </p:txBody>
      </p:sp>
    </p:spTree>
    <p:extLst>
      <p:ext uri="{BB962C8B-B14F-4D97-AF65-F5344CB8AC3E}">
        <p14:creationId xmlns:p14="http://schemas.microsoft.com/office/powerpoint/2010/main" val="38121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90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931" y="46320"/>
            <a:ext cx="3494546" cy="591573"/>
          </a:xfrm>
        </p:spPr>
        <p:txBody>
          <a:bodyPr/>
          <a:lstStyle/>
          <a:p>
            <a:r>
              <a:rPr lang="en-US" dirty="0" smtClean="0"/>
              <a:t>Y suppression </a:t>
            </a:r>
            <a:endParaRPr lang="en-GB"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49</a:t>
            </a:fld>
            <a:endParaRPr 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2092"/>
          <a:stretch/>
        </p:blipFill>
        <p:spPr bwMode="auto">
          <a:xfrm>
            <a:off x="94794" y="636608"/>
            <a:ext cx="5676900" cy="533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5"/>
          <p:cNvSpPr>
            <a:spLocks noGrp="1"/>
          </p:cNvSpPr>
          <p:nvPr>
            <p:ph idx="1"/>
          </p:nvPr>
        </p:nvSpPr>
        <p:spPr>
          <a:xfrm>
            <a:off x="5494911" y="670456"/>
            <a:ext cx="3649089" cy="3691191"/>
          </a:xfrm>
        </p:spPr>
        <p:txBody>
          <a:bodyPr/>
          <a:lstStyle/>
          <a:p>
            <a:r>
              <a:rPr lang="en-US" dirty="0" smtClean="0"/>
              <a:t>Y(1S), ~ 50% direct</a:t>
            </a:r>
          </a:p>
          <a:p>
            <a:pPr lvl="1"/>
            <a:r>
              <a:rPr lang="en-US" dirty="0" smtClean="0"/>
              <a:t> higher state suppression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Y(2S) (~ J/</a:t>
            </a:r>
            <a:r>
              <a:rPr lang="en-US" dirty="0" smtClean="0">
                <a:latin typeface="Symbol" pitchFamily="18" charset="2"/>
              </a:rPr>
              <a:t>Y</a:t>
            </a:r>
            <a:r>
              <a:rPr lang="en-US" dirty="0" smtClean="0"/>
              <a:t>)</a:t>
            </a:r>
          </a:p>
          <a:p>
            <a:pPr lvl="1"/>
            <a:r>
              <a:rPr lang="en-US" dirty="0"/>
              <a:t> </a:t>
            </a:r>
            <a:r>
              <a:rPr lang="en-US" dirty="0" smtClean="0"/>
              <a:t>up to 5 x stronger suppression than Y(1S)</a:t>
            </a:r>
          </a:p>
          <a:p>
            <a:r>
              <a:rPr lang="en-US" dirty="0" smtClean="0"/>
              <a:t>Y(3S) ~ gone </a:t>
            </a:r>
            <a:r>
              <a:rPr lang="en-US" sz="1400" dirty="0" smtClean="0">
                <a:solidFill>
                  <a:schemeClr val="tx1"/>
                </a:solidFill>
              </a:rPr>
              <a:t> </a:t>
            </a:r>
          </a:p>
          <a:p>
            <a:pPr lvl="1"/>
            <a:r>
              <a:rPr lang="en-US" dirty="0" smtClean="0"/>
              <a:t>Y(3S)/Y(1S) &lt; 0.1 (95%CL)</a:t>
            </a:r>
            <a:endParaRPr lang="en-US" dirty="0" smtClean="0">
              <a:solidFill>
                <a:schemeClr val="tx1"/>
              </a:solidFill>
            </a:endParaRPr>
          </a:p>
          <a:p>
            <a:pPr lvl="2"/>
            <a:endParaRPr lang="en-GB" dirty="0"/>
          </a:p>
        </p:txBody>
      </p:sp>
      <p:cxnSp>
        <p:nvCxnSpPr>
          <p:cNvPr id="8" name="Straight Connector 7"/>
          <p:cNvCxnSpPr/>
          <p:nvPr/>
        </p:nvCxnSpPr>
        <p:spPr bwMode="auto">
          <a:xfrm>
            <a:off x="437882" y="3795868"/>
            <a:ext cx="5152768" cy="0"/>
          </a:xfrm>
          <a:prstGeom prst="line">
            <a:avLst/>
          </a:prstGeom>
          <a:solidFill>
            <a:srgbClr val="FFFF99"/>
          </a:solidFill>
          <a:ln w="28575" cap="flat" cmpd="sng" algn="ctr">
            <a:solidFill>
              <a:srgbClr val="FF0000"/>
            </a:solidFill>
            <a:prstDash val="solid"/>
            <a:round/>
            <a:headEnd type="none" w="med" len="med"/>
            <a:tailEnd type="none" w="med" len="med"/>
          </a:ln>
          <a:effectLst/>
        </p:spPr>
      </p:cxn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7712" y="4609841"/>
            <a:ext cx="1447180" cy="224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bwMode="auto">
          <a:xfrm>
            <a:off x="6845643" y="5103341"/>
            <a:ext cx="531341" cy="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6845642" y="5733533"/>
            <a:ext cx="531341" cy="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a:off x="6868297" y="6140789"/>
            <a:ext cx="531341" cy="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a:off x="4473146" y="4324865"/>
            <a:ext cx="0" cy="914400"/>
          </a:xfrm>
          <a:prstGeom prst="straightConnector1">
            <a:avLst/>
          </a:prstGeom>
          <a:solidFill>
            <a:srgbClr val="FFFF99"/>
          </a:solidFill>
          <a:ln w="38100" cap="flat" cmpd="sng" algn="ctr">
            <a:solidFill>
              <a:srgbClr val="FF0000"/>
            </a:solidFill>
            <a:prstDash val="solid"/>
            <a:round/>
            <a:headEnd type="none" w="med" len="med"/>
            <a:tailEnd type="arrow"/>
          </a:ln>
          <a:effectLst/>
        </p:spPr>
      </p:cxnSp>
      <p:sp>
        <p:nvSpPr>
          <p:cNvPr id="17" name="Horizontal Scroll 16"/>
          <p:cNvSpPr/>
          <p:nvPr/>
        </p:nvSpPr>
        <p:spPr bwMode="auto">
          <a:xfrm>
            <a:off x="0" y="5786334"/>
            <a:ext cx="6506927" cy="1227792"/>
          </a:xfrm>
          <a:prstGeom prst="horizontalScroll">
            <a:avLst/>
          </a:prstGeom>
          <a:solidFill>
            <a:srgbClr val="FEE96A"/>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r>
              <a:rPr lang="en-US" b="1" u="sng" dirty="0" smtClean="0">
                <a:latin typeface="Arial" pitchFamily="34" charset="0"/>
              </a:rPr>
              <a:t>Sequential suppression </a:t>
            </a:r>
            <a:br>
              <a:rPr lang="en-US" b="1" u="sng" dirty="0" smtClean="0">
                <a:latin typeface="Arial" pitchFamily="34" charset="0"/>
              </a:rPr>
            </a:br>
            <a:r>
              <a:rPr lang="en-US" b="1" u="sng" dirty="0" smtClean="0">
                <a:latin typeface="Arial" pitchFamily="34" charset="0"/>
              </a:rPr>
              <a:t>as expected from </a:t>
            </a:r>
            <a:r>
              <a:rPr lang="en-US" b="1" u="sng" dirty="0" err="1" smtClean="0">
                <a:latin typeface="Arial" pitchFamily="34" charset="0"/>
              </a:rPr>
              <a:t>deconfinement</a:t>
            </a:r>
            <a:r>
              <a:rPr lang="en-US" b="1" u="sng" dirty="0" smtClean="0">
                <a:latin typeface="Arial" pitchFamily="34" charset="0"/>
              </a:rPr>
              <a:t> !! </a:t>
            </a:r>
            <a:r>
              <a:rPr lang="en-US" dirty="0" smtClean="0">
                <a:solidFill>
                  <a:schemeClr val="tx1"/>
                </a:solidFill>
                <a:latin typeface="Arial" pitchFamily="34" charset="0"/>
              </a:rPr>
              <a:t>Caveats:</a:t>
            </a:r>
            <a:endParaRPr lang="en-US" b="1" u="sng" dirty="0" smtClean="0">
              <a:latin typeface="Arial" pitchFamily="34" charset="0"/>
            </a:endParaRPr>
          </a:p>
          <a:p>
            <a:pPr algn="l"/>
            <a:r>
              <a:rPr lang="en-US" dirty="0" smtClean="0">
                <a:solidFill>
                  <a:schemeClr val="tx1"/>
                </a:solidFill>
                <a:latin typeface="Arial" pitchFamily="34" charset="0"/>
              </a:rPr>
              <a:t>- </a:t>
            </a:r>
            <a:r>
              <a:rPr lang="en-US" b="1" dirty="0" smtClean="0">
                <a:solidFill>
                  <a:schemeClr val="tx1"/>
                </a:solidFill>
                <a:latin typeface="Arial" pitchFamily="34" charset="0"/>
              </a:rPr>
              <a:t>Feed-downs</a:t>
            </a:r>
            <a:r>
              <a:rPr lang="en-US" dirty="0" smtClean="0">
                <a:solidFill>
                  <a:schemeClr val="tx1"/>
                </a:solidFill>
                <a:latin typeface="Arial" pitchFamily="34" charset="0"/>
              </a:rPr>
              <a:t> from the many b</a:t>
            </a:r>
            <a:r>
              <a:rPr lang="en-US" b="1" dirty="0" smtClean="0">
                <a:solidFill>
                  <a:schemeClr val="tx1"/>
                </a:solidFill>
                <a:latin typeface="Arial" pitchFamily="34" charset="0"/>
              </a:rPr>
              <a:t>b</a:t>
            </a:r>
            <a:r>
              <a:rPr lang="en-US" dirty="0" smtClean="0">
                <a:solidFill>
                  <a:schemeClr val="tx1"/>
                </a:solidFill>
                <a:latin typeface="Arial" pitchFamily="34" charset="0"/>
              </a:rPr>
              <a:t> states to be sorted out..</a:t>
            </a:r>
          </a:p>
        </p:txBody>
      </p:sp>
      <p:grpSp>
        <p:nvGrpSpPr>
          <p:cNvPr id="34" name="Group 33"/>
          <p:cNvGrpSpPr/>
          <p:nvPr/>
        </p:nvGrpSpPr>
        <p:grpSpPr>
          <a:xfrm>
            <a:off x="5721531" y="1358536"/>
            <a:ext cx="3195907" cy="1562470"/>
            <a:chOff x="4822825" y="578613"/>
            <a:chExt cx="3979223" cy="2351151"/>
          </a:xfrm>
        </p:grpSpPr>
        <p:graphicFrame>
          <p:nvGraphicFramePr>
            <p:cNvPr id="35" name="Chart 70"/>
            <p:cNvGraphicFramePr>
              <a:graphicFrameLocks/>
            </p:cNvGraphicFramePr>
            <p:nvPr>
              <p:extLst>
                <p:ext uri="{D42A27DB-BD31-4B8C-83A1-F6EECF244321}">
                  <p14:modId xmlns:p14="http://schemas.microsoft.com/office/powerpoint/2010/main" val="1307892808"/>
                </p:ext>
              </p:extLst>
            </p:nvPr>
          </p:nvGraphicFramePr>
          <p:xfrm>
            <a:off x="5180013" y="741363"/>
            <a:ext cx="2740025" cy="2101850"/>
          </p:xfrm>
          <a:graphic>
            <a:graphicData uri="http://schemas.openxmlformats.org/presentationml/2006/ole">
              <mc:AlternateContent xmlns:mc="http://schemas.openxmlformats.org/markup-compatibility/2006">
                <mc:Choice xmlns:v="urn:schemas-microsoft-com:vml" Requires="v">
                  <p:oleObj spid="_x0000_s1370136" r:id="rId5" imgW="2737341" imgH="2097206" progId="Excel.Sheet.8">
                    <p:embed/>
                  </p:oleObj>
                </mc:Choice>
                <mc:Fallback>
                  <p:oleObj r:id="rId5" imgW="2737341" imgH="2097206"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013" y="741363"/>
                          <a:ext cx="2740025" cy="210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Rounded Rectangle 35"/>
            <p:cNvSpPr/>
            <p:nvPr/>
          </p:nvSpPr>
          <p:spPr>
            <a:xfrm>
              <a:off x="4822825" y="578613"/>
              <a:ext cx="3816349" cy="2351151"/>
            </a:xfrm>
            <a:prstGeom prst="roundRect">
              <a:avLst>
                <a:gd name="adj" fmla="val 11124"/>
              </a:avLst>
            </a:prstGeom>
            <a:noFill/>
            <a:ln w="6350">
              <a:solidFill>
                <a:sysClr val="windowText" lastClr="000000"/>
              </a:solidFill>
              <a:prstDash val="dash"/>
            </a:ln>
          </p:spPr>
          <p:txBody>
            <a:bodyPr anchor="ctr">
              <a:spAutoFit/>
            </a:bodyPr>
            <a:lstStyle/>
            <a:p>
              <a:pPr algn="ctr" fontAlgn="auto">
                <a:spcBef>
                  <a:spcPts val="0"/>
                </a:spcBef>
                <a:spcAft>
                  <a:spcPts val="0"/>
                </a:spcAft>
                <a:defRPr/>
              </a:pPr>
              <a:endParaRPr lang="en-GB" kern="0" dirty="0">
                <a:solidFill>
                  <a:prstClr val="black"/>
                </a:solidFill>
                <a:latin typeface="Calibri"/>
                <a:cs typeface="+mn-cs"/>
              </a:endParaRPr>
            </a:p>
          </p:txBody>
        </p:sp>
        <p:sp>
          <p:nvSpPr>
            <p:cNvPr id="37" name="Rectangle 72"/>
            <p:cNvSpPr>
              <a:spLocks noChangeArrowheads="1"/>
            </p:cNvSpPr>
            <p:nvPr/>
          </p:nvSpPr>
          <p:spPr bwMode="auto">
            <a:xfrm>
              <a:off x="7785737" y="628159"/>
              <a:ext cx="1016311" cy="514076"/>
            </a:xfrm>
            <a:prstGeom prst="rect">
              <a:avLst/>
            </a:prstGeom>
            <a:solidFill>
              <a:srgbClr val="FFFFFF"/>
            </a:solidFill>
            <a:ln w="6350">
              <a:solidFill>
                <a:srgbClr val="000000"/>
              </a:solidFill>
              <a:miter lim="800000"/>
              <a:headEnd/>
              <a:tailEnd/>
            </a:ln>
          </p:spPr>
          <p:txBody>
            <a:bodyPr wrap="none">
              <a:prstTxWarp prst="textNoShape">
                <a:avLst/>
              </a:prstTxWarp>
              <a:spAutoFit/>
            </a:bodyPr>
            <a:lstStyle/>
            <a:p>
              <a:pPr algn="ctr"/>
              <a:r>
                <a:rPr lang="pt-PT" dirty="0">
                  <a:solidFill>
                    <a:srgbClr val="000000"/>
                  </a:solidFill>
                  <a:sym typeface="Symbol" charset="2"/>
                </a:rPr>
                <a:t></a:t>
              </a:r>
              <a:r>
                <a:rPr lang="pt-PT" dirty="0">
                  <a:solidFill>
                    <a:srgbClr val="000000"/>
                  </a:solidFill>
                </a:rPr>
                <a:t>(1S)</a:t>
              </a:r>
              <a:r>
                <a:rPr lang="pt-PT" dirty="0">
                  <a:solidFill>
                    <a:srgbClr val="000000"/>
                  </a:solidFill>
                  <a:latin typeface="Calibri" charset="0"/>
                </a:rPr>
                <a:t> </a:t>
              </a:r>
              <a:endParaRPr lang="en-GB" dirty="0">
                <a:solidFill>
                  <a:srgbClr val="000000"/>
                </a:solidFill>
              </a:endParaRPr>
            </a:p>
          </p:txBody>
        </p:sp>
        <p:graphicFrame>
          <p:nvGraphicFramePr>
            <p:cNvPr id="38" name="Chart 73"/>
            <p:cNvGraphicFramePr>
              <a:graphicFrameLocks/>
            </p:cNvGraphicFramePr>
            <p:nvPr>
              <p:extLst>
                <p:ext uri="{D42A27DB-BD31-4B8C-83A1-F6EECF244321}">
                  <p14:modId xmlns:p14="http://schemas.microsoft.com/office/powerpoint/2010/main" val="2082292736"/>
                </p:ext>
              </p:extLst>
            </p:nvPr>
          </p:nvGraphicFramePr>
          <p:xfrm>
            <a:off x="5519738" y="720725"/>
            <a:ext cx="2738437" cy="2101850"/>
          </p:xfrm>
          <a:graphic>
            <a:graphicData uri="http://schemas.openxmlformats.org/presentationml/2006/ole">
              <mc:AlternateContent xmlns:mc="http://schemas.openxmlformats.org/markup-compatibility/2006">
                <mc:Choice xmlns:v="urn:schemas-microsoft-com:vml" Requires="v">
                  <p:oleObj spid="_x0000_s1370137" name="Chart" r:id="rId7" imgW="2743438" imgH="2103302" progId="Excel.Sheet.8">
                    <p:embed/>
                  </p:oleObj>
                </mc:Choice>
                <mc:Fallback>
                  <p:oleObj name="Chart" r:id="rId7" imgW="2743438" imgH="2103302" progId="Excel.Shee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738" y="720725"/>
                          <a:ext cx="2738437" cy="210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74"/>
            <p:cNvSpPr>
              <a:spLocks noChangeArrowheads="1"/>
            </p:cNvSpPr>
            <p:nvPr/>
          </p:nvSpPr>
          <p:spPr bwMode="auto">
            <a:xfrm>
              <a:off x="5246688" y="2087563"/>
              <a:ext cx="950912" cy="584200"/>
            </a:xfrm>
            <a:prstGeom prst="rect">
              <a:avLst/>
            </a:prstGeom>
            <a:noFill/>
            <a:ln w="9525">
              <a:noFill/>
              <a:miter lim="800000"/>
              <a:headEnd/>
              <a:tailEnd/>
            </a:ln>
          </p:spPr>
          <p:txBody>
            <a:bodyPr wrap="none">
              <a:prstTxWarp prst="textNoShape">
                <a:avLst/>
              </a:prstTxWarp>
              <a:spAutoFit/>
            </a:bodyPr>
            <a:lstStyle/>
            <a:p>
              <a:pPr algn="r"/>
              <a:r>
                <a:rPr lang="en-GB" sz="1600" dirty="0">
                  <a:solidFill>
                    <a:srgbClr val="00B050"/>
                  </a:solidFill>
                </a:rPr>
                <a:t>χ</a:t>
              </a:r>
              <a:r>
                <a:rPr lang="en-GB" sz="1600" baseline="-25000" dirty="0">
                  <a:solidFill>
                    <a:srgbClr val="00B050"/>
                  </a:solidFill>
                </a:rPr>
                <a:t>b1</a:t>
              </a:r>
              <a:r>
                <a:rPr lang="en-GB" sz="1600" dirty="0">
                  <a:solidFill>
                    <a:srgbClr val="00B050"/>
                  </a:solidFill>
                </a:rPr>
                <a:t>(2P)</a:t>
              </a:r>
            </a:p>
            <a:p>
              <a:pPr algn="r"/>
              <a:r>
                <a:rPr lang="en-GB" sz="1600" dirty="0">
                  <a:solidFill>
                    <a:srgbClr val="00B050"/>
                  </a:solidFill>
                </a:rPr>
                <a:t>+χ</a:t>
              </a:r>
              <a:r>
                <a:rPr lang="en-GB" sz="1600" baseline="-25000" dirty="0">
                  <a:solidFill>
                    <a:srgbClr val="00B050"/>
                  </a:solidFill>
                </a:rPr>
                <a:t>b2</a:t>
              </a:r>
              <a:r>
                <a:rPr lang="en-GB" sz="1600" dirty="0">
                  <a:solidFill>
                    <a:srgbClr val="00B050"/>
                  </a:solidFill>
                </a:rPr>
                <a:t>(2P)</a:t>
              </a:r>
            </a:p>
          </p:txBody>
        </p:sp>
        <p:sp>
          <p:nvSpPr>
            <p:cNvPr id="40" name="Rectangle 75"/>
            <p:cNvSpPr>
              <a:spLocks noChangeArrowheads="1"/>
            </p:cNvSpPr>
            <p:nvPr/>
          </p:nvSpPr>
          <p:spPr bwMode="auto">
            <a:xfrm>
              <a:off x="6051550" y="2317750"/>
              <a:ext cx="2559050" cy="338138"/>
            </a:xfrm>
            <a:prstGeom prst="rect">
              <a:avLst/>
            </a:prstGeom>
            <a:noFill/>
            <a:ln w="9525">
              <a:noFill/>
              <a:miter lim="800000"/>
              <a:headEnd/>
              <a:tailEnd/>
            </a:ln>
          </p:spPr>
          <p:txBody>
            <a:bodyPr>
              <a:prstTxWarp prst="textNoShape">
                <a:avLst/>
              </a:prstTxWarp>
              <a:spAutoFit/>
            </a:bodyPr>
            <a:lstStyle/>
            <a:p>
              <a:pPr algn="r"/>
              <a:r>
                <a:rPr lang="en-GB" sz="1600" dirty="0">
                  <a:solidFill>
                    <a:srgbClr val="92D050"/>
                  </a:solidFill>
                </a:rPr>
                <a:t>χ</a:t>
              </a:r>
              <a:r>
                <a:rPr lang="en-GB" sz="1600" baseline="-25000" dirty="0">
                  <a:solidFill>
                    <a:srgbClr val="92D050"/>
                  </a:solidFill>
                </a:rPr>
                <a:t>b1</a:t>
              </a:r>
              <a:r>
                <a:rPr lang="en-GB" sz="1600" dirty="0">
                  <a:solidFill>
                    <a:srgbClr val="92D050"/>
                  </a:solidFill>
                </a:rPr>
                <a:t>(1P)+χ</a:t>
              </a:r>
              <a:r>
                <a:rPr lang="en-GB" sz="1600" baseline="-25000" dirty="0">
                  <a:solidFill>
                    <a:srgbClr val="92D050"/>
                  </a:solidFill>
                </a:rPr>
                <a:t>b2</a:t>
              </a:r>
              <a:r>
                <a:rPr lang="en-GB" sz="1600" dirty="0">
                  <a:solidFill>
                    <a:srgbClr val="92D050"/>
                  </a:solidFill>
                </a:rPr>
                <a:t>(1P)</a:t>
              </a:r>
            </a:p>
          </p:txBody>
        </p:sp>
        <p:sp>
          <p:nvSpPr>
            <p:cNvPr id="41" name="Rectangle 76"/>
            <p:cNvSpPr>
              <a:spLocks noChangeArrowheads="1"/>
            </p:cNvSpPr>
            <p:nvPr/>
          </p:nvSpPr>
          <p:spPr bwMode="auto">
            <a:xfrm>
              <a:off x="5151438" y="1319355"/>
              <a:ext cx="819150" cy="584200"/>
            </a:xfrm>
            <a:prstGeom prst="rect">
              <a:avLst/>
            </a:prstGeom>
            <a:noFill/>
            <a:ln w="9525">
              <a:noFill/>
              <a:miter lim="800000"/>
              <a:headEnd/>
              <a:tailEnd/>
            </a:ln>
          </p:spPr>
          <p:txBody>
            <a:bodyPr wrap="none">
              <a:prstTxWarp prst="textNoShape">
                <a:avLst/>
              </a:prstTxWarp>
              <a:spAutoFit/>
            </a:bodyPr>
            <a:lstStyle/>
            <a:p>
              <a:pPr algn="r"/>
              <a:r>
                <a:rPr lang="pt-PT" sz="1600" dirty="0">
                  <a:solidFill>
                    <a:srgbClr val="1F497D"/>
                  </a:solidFill>
                  <a:sym typeface="Symbol" charset="2"/>
                </a:rPr>
                <a:t></a:t>
              </a:r>
              <a:r>
                <a:rPr lang="pt-PT" sz="1600" dirty="0">
                  <a:solidFill>
                    <a:srgbClr val="1F497D"/>
                  </a:solidFill>
                </a:rPr>
                <a:t>(2S)</a:t>
              </a:r>
              <a:endParaRPr lang="en-US" sz="1600" dirty="0">
                <a:solidFill>
                  <a:srgbClr val="1F497D"/>
                </a:solidFill>
              </a:endParaRPr>
            </a:p>
            <a:p>
              <a:pPr algn="r"/>
              <a:r>
                <a:rPr lang="pt-PT" sz="1600" dirty="0">
                  <a:solidFill>
                    <a:srgbClr val="1F497D"/>
                  </a:solidFill>
                  <a:sym typeface="Symbol" charset="2"/>
                </a:rPr>
                <a:t>+</a:t>
              </a:r>
              <a:r>
                <a:rPr lang="pt-PT" sz="1600" dirty="0">
                  <a:solidFill>
                    <a:srgbClr val="1F497D"/>
                  </a:solidFill>
                </a:rPr>
                <a:t>(3S)</a:t>
              </a:r>
              <a:endParaRPr lang="en-GB" sz="1600" dirty="0">
                <a:solidFill>
                  <a:srgbClr val="1F497D"/>
                </a:solidFill>
              </a:endParaRPr>
            </a:p>
          </p:txBody>
        </p:sp>
        <p:sp>
          <p:nvSpPr>
            <p:cNvPr id="42" name="Rectangle 77"/>
            <p:cNvSpPr>
              <a:spLocks noChangeArrowheads="1"/>
            </p:cNvSpPr>
            <p:nvPr/>
          </p:nvSpPr>
          <p:spPr bwMode="auto">
            <a:xfrm>
              <a:off x="5807075" y="735013"/>
              <a:ext cx="1747838" cy="339725"/>
            </a:xfrm>
            <a:prstGeom prst="rect">
              <a:avLst/>
            </a:prstGeom>
            <a:noFill/>
            <a:ln w="9525">
              <a:noFill/>
              <a:miter lim="800000"/>
              <a:headEnd/>
              <a:tailEnd/>
            </a:ln>
          </p:spPr>
          <p:txBody>
            <a:bodyPr wrap="none">
              <a:prstTxWarp prst="textNoShape">
                <a:avLst/>
              </a:prstTxWarp>
              <a:spAutoFit/>
            </a:bodyPr>
            <a:lstStyle/>
            <a:p>
              <a:pPr algn="r"/>
              <a:r>
                <a:rPr lang="en-US" sz="1600" dirty="0">
                  <a:solidFill>
                    <a:srgbClr val="558ED5"/>
                  </a:solidFill>
                </a:rPr>
                <a:t>directly produced</a:t>
              </a:r>
              <a:endParaRPr lang="pt-PT" sz="1600" dirty="0">
                <a:solidFill>
                  <a:srgbClr val="558ED5"/>
                </a:solidFill>
                <a:latin typeface="Calibri" charset="0"/>
              </a:endParaRPr>
            </a:p>
          </p:txBody>
        </p:sp>
      </p:grpSp>
    </p:spTree>
    <p:extLst>
      <p:ext uri="{BB962C8B-B14F-4D97-AF65-F5344CB8AC3E}">
        <p14:creationId xmlns:p14="http://schemas.microsoft.com/office/powerpoint/2010/main" val="13366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1"/>
          <p:cNvSpPr>
            <a:spLocks noGrp="1"/>
          </p:cNvSpPr>
          <p:nvPr>
            <p:ph type="dt" sz="quarter" idx="10"/>
          </p:nvPr>
        </p:nvSpPr>
        <p:spPr>
          <a:noFill/>
        </p:spPr>
        <p:txBody>
          <a:bodyPr/>
          <a:lstStyle/>
          <a:p>
            <a:r>
              <a:rPr lang="en-US" smtClean="0">
                <a:latin typeface="Arial" charset="0"/>
              </a:rPr>
              <a:t>December 2012 Bad Honnef J. Schukraft</a:t>
            </a:r>
          </a:p>
        </p:txBody>
      </p:sp>
      <p:sp>
        <p:nvSpPr>
          <p:cNvPr id="53251" name="Slide Number Placeholder 2"/>
          <p:cNvSpPr>
            <a:spLocks noGrp="1"/>
          </p:cNvSpPr>
          <p:nvPr>
            <p:ph type="sldNum" sz="quarter" idx="11"/>
          </p:nvPr>
        </p:nvSpPr>
        <p:spPr>
          <a:noFill/>
        </p:spPr>
        <p:txBody>
          <a:bodyPr/>
          <a:lstStyle/>
          <a:p>
            <a:fld id="{63B9B99E-3D3D-48FF-B989-34B8C20FCD25}" type="slidenum">
              <a:rPr lang="en-US" smtClean="0"/>
              <a:pPr/>
              <a:t>5</a:t>
            </a:fld>
            <a:endParaRPr lang="en-US" smtClean="0"/>
          </a:p>
        </p:txBody>
      </p:sp>
      <p:sp>
        <p:nvSpPr>
          <p:cNvPr id="53252" name="Rectangle 2"/>
          <p:cNvSpPr>
            <a:spLocks noGrp="1" noChangeArrowheads="1"/>
          </p:cNvSpPr>
          <p:nvPr>
            <p:ph type="title" idx="4294967295"/>
          </p:nvPr>
        </p:nvSpPr>
        <p:spPr>
          <a:xfrm>
            <a:off x="2576476" y="-2974"/>
            <a:ext cx="3783087" cy="536173"/>
          </a:xfrm>
          <a:noFill/>
        </p:spPr>
        <p:txBody>
          <a:bodyPr/>
          <a:lstStyle/>
          <a:p>
            <a:pPr eaLnBrk="1" hangingPunct="1"/>
            <a:r>
              <a:rPr lang="en-US" sz="3200" dirty="0" smtClean="0"/>
              <a:t>Heavy Ion Physics</a:t>
            </a:r>
          </a:p>
        </p:txBody>
      </p:sp>
      <p:sp>
        <p:nvSpPr>
          <p:cNvPr id="1027075" name="Text Box 3"/>
          <p:cNvSpPr txBox="1">
            <a:spLocks noChangeArrowheads="1"/>
          </p:cNvSpPr>
          <p:nvPr/>
        </p:nvSpPr>
        <p:spPr bwMode="auto">
          <a:xfrm>
            <a:off x="2136775" y="3332163"/>
            <a:ext cx="2679700" cy="619125"/>
          </a:xfrm>
          <a:prstGeom prst="rect">
            <a:avLst/>
          </a:prstGeom>
          <a:noFill/>
          <a:ln w="12700" algn="ctr">
            <a:solidFill>
              <a:schemeClr val="hlink"/>
            </a:solidFill>
            <a:miter lim="800000"/>
            <a:headEnd/>
            <a:tailEnd/>
          </a:ln>
        </p:spPr>
        <p:txBody>
          <a:bodyPr lIns="92075" tIns="46038" rIns="92075" bIns="46038">
            <a:spAutoFit/>
          </a:bodyPr>
          <a:lstStyle/>
          <a:p>
            <a:pPr algn="l" defTabSz="182563"/>
            <a:r>
              <a:rPr lang="en-US" sz="1600" b="1"/>
              <a:t>	</a:t>
            </a:r>
            <a:r>
              <a:rPr lang="en-US" sz="1600" b="1" u="sng"/>
              <a:t>Phase Transition</a:t>
            </a:r>
          </a:p>
          <a:p>
            <a:pPr algn="l" defTabSz="182563"/>
            <a:r>
              <a:rPr lang="en-US" sz="1600" b="1">
                <a:solidFill>
                  <a:schemeClr val="tx1"/>
                </a:solidFill>
              </a:rPr>
              <a:t>composite hadrons ‘melt’</a:t>
            </a:r>
            <a:endParaRPr lang="en-US" sz="1600" b="1" baseline="30000">
              <a:solidFill>
                <a:schemeClr val="tx1"/>
              </a:solidFill>
            </a:endParaRPr>
          </a:p>
        </p:txBody>
      </p:sp>
      <p:grpSp>
        <p:nvGrpSpPr>
          <p:cNvPr id="2" name="Group 4"/>
          <p:cNvGrpSpPr>
            <a:grpSpLocks/>
          </p:cNvGrpSpPr>
          <p:nvPr/>
        </p:nvGrpSpPr>
        <p:grpSpPr bwMode="auto">
          <a:xfrm>
            <a:off x="0" y="638175"/>
            <a:ext cx="2143125" cy="6219825"/>
            <a:chOff x="0" y="402"/>
            <a:chExt cx="1350" cy="3918"/>
          </a:xfrm>
        </p:grpSpPr>
        <p:pic>
          <p:nvPicPr>
            <p:cNvPr id="53260" name="Picture 5" descr="phasetransition"/>
            <p:cNvPicPr>
              <a:picLocks noChangeAspect="1" noChangeArrowheads="1"/>
            </p:cNvPicPr>
            <p:nvPr/>
          </p:nvPicPr>
          <p:blipFill>
            <a:blip r:embed="rId3" cstate="screen"/>
            <a:srcRect/>
            <a:stretch>
              <a:fillRect/>
            </a:stretch>
          </p:blipFill>
          <p:spPr bwMode="auto">
            <a:xfrm>
              <a:off x="0" y="402"/>
              <a:ext cx="1291" cy="3918"/>
            </a:xfrm>
            <a:prstGeom prst="rect">
              <a:avLst/>
            </a:prstGeom>
            <a:noFill/>
            <a:ln w="9525">
              <a:noFill/>
              <a:miter lim="800000"/>
              <a:headEnd/>
              <a:tailEnd/>
            </a:ln>
          </p:spPr>
        </p:pic>
        <p:sp>
          <p:nvSpPr>
            <p:cNvPr id="53261" name="Rectangle 6"/>
            <p:cNvSpPr>
              <a:spLocks noChangeArrowheads="1"/>
            </p:cNvSpPr>
            <p:nvPr/>
          </p:nvSpPr>
          <p:spPr bwMode="auto">
            <a:xfrm>
              <a:off x="551" y="1481"/>
              <a:ext cx="749" cy="329"/>
            </a:xfrm>
            <a:prstGeom prst="rect">
              <a:avLst/>
            </a:prstGeom>
            <a:solidFill>
              <a:schemeClr val="bg1"/>
            </a:solidFill>
            <a:ln w="9525" algn="ctr">
              <a:noFill/>
              <a:miter lim="800000"/>
              <a:headEnd/>
              <a:tailEnd/>
            </a:ln>
          </p:spPr>
          <p:txBody>
            <a:bodyPr lIns="92075" tIns="46038" rIns="92075" bIns="46038" anchor="ctr">
              <a:spAutoFit/>
            </a:bodyPr>
            <a:lstStyle/>
            <a:p>
              <a:endParaRPr lang="en-US"/>
            </a:p>
          </p:txBody>
        </p:sp>
        <p:sp>
          <p:nvSpPr>
            <p:cNvPr id="53262" name="Rectangle 7"/>
            <p:cNvSpPr>
              <a:spLocks noChangeArrowheads="1"/>
            </p:cNvSpPr>
            <p:nvPr/>
          </p:nvSpPr>
          <p:spPr bwMode="auto">
            <a:xfrm>
              <a:off x="597" y="2884"/>
              <a:ext cx="691" cy="329"/>
            </a:xfrm>
            <a:prstGeom prst="rect">
              <a:avLst/>
            </a:prstGeom>
            <a:solidFill>
              <a:schemeClr val="bg1"/>
            </a:solidFill>
            <a:ln w="9525" algn="ctr">
              <a:noFill/>
              <a:miter lim="800000"/>
              <a:headEnd/>
              <a:tailEnd/>
            </a:ln>
          </p:spPr>
          <p:txBody>
            <a:bodyPr lIns="92075" tIns="46038" rIns="92075" bIns="46038" anchor="ctr">
              <a:spAutoFit/>
            </a:bodyPr>
            <a:lstStyle/>
            <a:p>
              <a:endParaRPr lang="en-US"/>
            </a:p>
          </p:txBody>
        </p:sp>
        <p:sp>
          <p:nvSpPr>
            <p:cNvPr id="53263" name="Text Box 8"/>
            <p:cNvSpPr txBox="1">
              <a:spLocks noChangeArrowheads="1"/>
            </p:cNvSpPr>
            <p:nvPr/>
          </p:nvSpPr>
          <p:spPr bwMode="auto">
            <a:xfrm>
              <a:off x="896" y="1479"/>
              <a:ext cx="449" cy="340"/>
            </a:xfrm>
            <a:prstGeom prst="rect">
              <a:avLst/>
            </a:prstGeom>
            <a:solidFill>
              <a:srgbClr val="FFFF99"/>
            </a:solidFill>
            <a:ln w="28575" algn="ctr">
              <a:noFill/>
              <a:miter lim="800000"/>
              <a:headEnd/>
              <a:tailEnd/>
            </a:ln>
          </p:spPr>
          <p:txBody>
            <a:bodyPr lIns="92075" tIns="46038" rIns="92075" bIns="46038">
              <a:spAutoFit/>
            </a:bodyPr>
            <a:lstStyle/>
            <a:p>
              <a:pPr algn="l"/>
              <a:r>
                <a:rPr lang="en-US" sz="1400" b="1">
                  <a:solidFill>
                    <a:schemeClr val="hlink"/>
                  </a:solidFill>
                </a:rPr>
                <a:t>AGS, </a:t>
              </a:r>
            </a:p>
            <a:p>
              <a:pPr algn="l"/>
              <a:r>
                <a:rPr lang="en-US" sz="1400" b="1">
                  <a:solidFill>
                    <a:schemeClr val="hlink"/>
                  </a:solidFill>
                </a:rPr>
                <a:t>SPS </a:t>
              </a:r>
            </a:p>
          </p:txBody>
        </p:sp>
        <p:sp>
          <p:nvSpPr>
            <p:cNvPr id="53264" name="Text Box 9"/>
            <p:cNvSpPr txBox="1">
              <a:spLocks noChangeArrowheads="1"/>
            </p:cNvSpPr>
            <p:nvPr/>
          </p:nvSpPr>
          <p:spPr bwMode="auto">
            <a:xfrm>
              <a:off x="901" y="2890"/>
              <a:ext cx="449" cy="340"/>
            </a:xfrm>
            <a:prstGeom prst="rect">
              <a:avLst/>
            </a:prstGeom>
            <a:solidFill>
              <a:srgbClr val="FFFF99"/>
            </a:solidFill>
            <a:ln w="28575" algn="ctr">
              <a:noFill/>
              <a:miter lim="800000"/>
              <a:headEnd/>
              <a:tailEnd/>
            </a:ln>
          </p:spPr>
          <p:txBody>
            <a:bodyPr lIns="92075" tIns="46038" rIns="92075" bIns="46038">
              <a:spAutoFit/>
            </a:bodyPr>
            <a:lstStyle/>
            <a:p>
              <a:pPr algn="l"/>
              <a:r>
                <a:rPr lang="en-US" sz="1400" b="1">
                  <a:solidFill>
                    <a:schemeClr val="hlink"/>
                  </a:solidFill>
                </a:rPr>
                <a:t>RHIC, </a:t>
              </a:r>
            </a:p>
            <a:p>
              <a:pPr algn="l"/>
              <a:r>
                <a:rPr lang="en-US" sz="1400" b="1">
                  <a:solidFill>
                    <a:schemeClr val="hlink"/>
                  </a:solidFill>
                </a:rPr>
                <a:t>LHC </a:t>
              </a:r>
            </a:p>
          </p:txBody>
        </p:sp>
        <p:grpSp>
          <p:nvGrpSpPr>
            <p:cNvPr id="53265" name="Group 10"/>
            <p:cNvGrpSpPr>
              <a:grpSpLocks/>
            </p:cNvGrpSpPr>
            <p:nvPr/>
          </p:nvGrpSpPr>
          <p:grpSpPr bwMode="auto">
            <a:xfrm>
              <a:off x="609" y="1473"/>
              <a:ext cx="202" cy="329"/>
              <a:chOff x="2008" y="2806"/>
              <a:chExt cx="202" cy="329"/>
            </a:xfrm>
          </p:grpSpPr>
          <p:sp>
            <p:nvSpPr>
              <p:cNvPr id="53269" name="Line 11"/>
              <p:cNvSpPr>
                <a:spLocks noChangeShapeType="1"/>
              </p:cNvSpPr>
              <p:nvPr/>
            </p:nvSpPr>
            <p:spPr bwMode="auto">
              <a:xfrm flipV="1">
                <a:off x="2008" y="2806"/>
                <a:ext cx="0" cy="329"/>
              </a:xfrm>
              <a:prstGeom prst="line">
                <a:avLst/>
              </a:prstGeom>
              <a:noFill/>
              <a:ln w="76200">
                <a:solidFill>
                  <a:srgbClr val="FF00FF"/>
                </a:solidFill>
                <a:round/>
                <a:headEnd/>
                <a:tailEnd type="triangle" w="med" len="med"/>
              </a:ln>
            </p:spPr>
            <p:txBody>
              <a:bodyPr lIns="92075" tIns="46038" rIns="92075" bIns="46038">
                <a:spAutoFit/>
              </a:bodyPr>
              <a:lstStyle/>
              <a:p>
                <a:endParaRPr lang="en-US"/>
              </a:p>
            </p:txBody>
          </p:sp>
          <p:sp>
            <p:nvSpPr>
              <p:cNvPr id="53270" name="Line 12"/>
              <p:cNvSpPr>
                <a:spLocks noChangeShapeType="1"/>
              </p:cNvSpPr>
              <p:nvPr/>
            </p:nvSpPr>
            <p:spPr bwMode="auto">
              <a:xfrm>
                <a:off x="2210" y="2819"/>
                <a:ext cx="0" cy="304"/>
              </a:xfrm>
              <a:prstGeom prst="line">
                <a:avLst/>
              </a:prstGeom>
              <a:noFill/>
              <a:ln w="76200">
                <a:solidFill>
                  <a:schemeClr val="hlink"/>
                </a:solidFill>
                <a:round/>
                <a:headEnd/>
                <a:tailEnd type="triangle" w="med" len="med"/>
              </a:ln>
            </p:spPr>
            <p:txBody>
              <a:bodyPr lIns="92075" tIns="46038" rIns="92075" bIns="46038">
                <a:spAutoFit/>
              </a:bodyPr>
              <a:lstStyle/>
              <a:p>
                <a:endParaRPr lang="en-US"/>
              </a:p>
            </p:txBody>
          </p:sp>
        </p:grpSp>
        <p:grpSp>
          <p:nvGrpSpPr>
            <p:cNvPr id="53266" name="Group 13"/>
            <p:cNvGrpSpPr>
              <a:grpSpLocks/>
            </p:cNvGrpSpPr>
            <p:nvPr/>
          </p:nvGrpSpPr>
          <p:grpSpPr bwMode="auto">
            <a:xfrm>
              <a:off x="638" y="2876"/>
              <a:ext cx="202" cy="329"/>
              <a:chOff x="2008" y="2806"/>
              <a:chExt cx="202" cy="329"/>
            </a:xfrm>
          </p:grpSpPr>
          <p:sp>
            <p:nvSpPr>
              <p:cNvPr id="53267" name="Line 14"/>
              <p:cNvSpPr>
                <a:spLocks noChangeShapeType="1"/>
              </p:cNvSpPr>
              <p:nvPr/>
            </p:nvSpPr>
            <p:spPr bwMode="auto">
              <a:xfrm flipV="1">
                <a:off x="2008" y="2806"/>
                <a:ext cx="0" cy="329"/>
              </a:xfrm>
              <a:prstGeom prst="line">
                <a:avLst/>
              </a:prstGeom>
              <a:noFill/>
              <a:ln w="76200">
                <a:solidFill>
                  <a:srgbClr val="FF00FF"/>
                </a:solidFill>
                <a:round/>
                <a:headEnd/>
                <a:tailEnd type="triangle" w="med" len="med"/>
              </a:ln>
            </p:spPr>
            <p:txBody>
              <a:bodyPr lIns="92075" tIns="46038" rIns="92075" bIns="46038">
                <a:spAutoFit/>
              </a:bodyPr>
              <a:lstStyle/>
              <a:p>
                <a:endParaRPr lang="en-US"/>
              </a:p>
            </p:txBody>
          </p:sp>
          <p:sp>
            <p:nvSpPr>
              <p:cNvPr id="53268" name="Line 15"/>
              <p:cNvSpPr>
                <a:spLocks noChangeShapeType="1"/>
              </p:cNvSpPr>
              <p:nvPr/>
            </p:nvSpPr>
            <p:spPr bwMode="auto">
              <a:xfrm>
                <a:off x="2210" y="2819"/>
                <a:ext cx="0" cy="304"/>
              </a:xfrm>
              <a:prstGeom prst="line">
                <a:avLst/>
              </a:prstGeom>
              <a:noFill/>
              <a:ln w="76200">
                <a:solidFill>
                  <a:schemeClr val="hlink"/>
                </a:solidFill>
                <a:round/>
                <a:headEnd/>
                <a:tailEnd type="triangle" w="med" len="med"/>
              </a:ln>
            </p:spPr>
            <p:txBody>
              <a:bodyPr lIns="92075" tIns="46038" rIns="92075" bIns="46038">
                <a:spAutoFit/>
              </a:bodyPr>
              <a:lstStyle/>
              <a:p>
                <a:endParaRPr lang="en-US"/>
              </a:p>
            </p:txBody>
          </p:sp>
        </p:grpSp>
      </p:grpSp>
      <p:sp>
        <p:nvSpPr>
          <p:cNvPr id="1027088" name="Text Box 16"/>
          <p:cNvSpPr txBox="1">
            <a:spLocks noChangeArrowheads="1"/>
          </p:cNvSpPr>
          <p:nvPr/>
        </p:nvSpPr>
        <p:spPr bwMode="auto">
          <a:xfrm>
            <a:off x="2085975" y="4622800"/>
            <a:ext cx="2676525" cy="2087563"/>
          </a:xfrm>
          <a:prstGeom prst="rect">
            <a:avLst/>
          </a:prstGeom>
          <a:solidFill>
            <a:schemeClr val="bg1"/>
          </a:solidFill>
          <a:ln w="12700" algn="ctr">
            <a:solidFill>
              <a:schemeClr val="hlink"/>
            </a:solidFill>
            <a:miter lim="800000"/>
            <a:headEnd/>
            <a:tailEnd/>
          </a:ln>
        </p:spPr>
        <p:txBody>
          <a:bodyPr lIns="92075" tIns="46038" rIns="92075" bIns="46038">
            <a:spAutoFit/>
          </a:bodyPr>
          <a:lstStyle/>
          <a:p>
            <a:pPr algn="l" defTabSz="352425"/>
            <a:r>
              <a:rPr lang="en-US" sz="1600" b="1"/>
              <a:t>	</a:t>
            </a:r>
            <a:r>
              <a:rPr lang="en-US" sz="1600" b="1" u="sng"/>
              <a:t>Quark Gluon Plasma</a:t>
            </a:r>
          </a:p>
          <a:p>
            <a:pPr algn="l" defTabSz="352425"/>
            <a:r>
              <a:rPr lang="en-US" sz="1600" b="1">
                <a:solidFill>
                  <a:schemeClr val="tx1"/>
                </a:solidFill>
                <a:latin typeface="Symbol" pitchFamily="18" charset="2"/>
              </a:rPr>
              <a:t>	e</a:t>
            </a:r>
            <a:r>
              <a:rPr lang="en-US" sz="1600" b="1" baseline="-25000">
                <a:solidFill>
                  <a:schemeClr val="tx1"/>
                </a:solidFill>
              </a:rPr>
              <a:t>c</a:t>
            </a:r>
            <a:r>
              <a:rPr lang="en-US" sz="1600" b="1">
                <a:solidFill>
                  <a:schemeClr val="tx1"/>
                </a:solidFill>
              </a:rPr>
              <a:t> &gt; 1 - 2 GeV/fm</a:t>
            </a:r>
            <a:r>
              <a:rPr lang="en-US" sz="1600" b="1" baseline="30000">
                <a:solidFill>
                  <a:schemeClr val="tx1"/>
                </a:solidFill>
              </a:rPr>
              <a:t>3</a:t>
            </a:r>
          </a:p>
          <a:p>
            <a:pPr algn="l" defTabSz="352425"/>
            <a:r>
              <a:rPr lang="en-US" sz="1600" b="1">
                <a:solidFill>
                  <a:schemeClr val="tx1"/>
                </a:solidFill>
                <a:latin typeface="Symbol" pitchFamily="18" charset="2"/>
              </a:rPr>
              <a:t>	r</a:t>
            </a:r>
            <a:r>
              <a:rPr lang="en-US" sz="1600" b="1" baseline="-25000">
                <a:solidFill>
                  <a:schemeClr val="tx1"/>
                </a:solidFill>
              </a:rPr>
              <a:t>c</a:t>
            </a:r>
            <a:r>
              <a:rPr lang="en-US" sz="1600" b="1">
                <a:solidFill>
                  <a:schemeClr val="tx1"/>
                </a:solidFill>
              </a:rPr>
              <a:t> </a:t>
            </a:r>
            <a:r>
              <a:rPr lang="en-US" sz="1600" b="1">
                <a:solidFill>
                  <a:schemeClr val="tx1"/>
                </a:solidFill>
                <a:latin typeface="Symbol" pitchFamily="18" charset="2"/>
              </a:rPr>
              <a:t>» </a:t>
            </a:r>
            <a:r>
              <a:rPr lang="en-US" sz="1600" b="1">
                <a:solidFill>
                  <a:schemeClr val="tx1"/>
                </a:solidFill>
              </a:rPr>
              <a:t>5 - 10 </a:t>
            </a:r>
            <a:r>
              <a:rPr lang="en-US" sz="1600" b="1">
                <a:solidFill>
                  <a:schemeClr val="tx1"/>
                </a:solidFill>
                <a:latin typeface="Symbol" pitchFamily="18" charset="2"/>
              </a:rPr>
              <a:t>r</a:t>
            </a:r>
            <a:r>
              <a:rPr lang="en-US" sz="1600" b="1">
                <a:solidFill>
                  <a:schemeClr val="tx1"/>
                </a:solidFill>
              </a:rPr>
              <a:t>(nucleus)</a:t>
            </a:r>
            <a:endParaRPr lang="en-US" sz="1600" b="1" baseline="30000">
              <a:solidFill>
                <a:schemeClr val="tx1"/>
              </a:solidFill>
            </a:endParaRPr>
          </a:p>
          <a:p>
            <a:pPr algn="l" defTabSz="352425"/>
            <a:r>
              <a:rPr lang="en-US" sz="1600" b="1">
                <a:solidFill>
                  <a:schemeClr val="hlink"/>
                </a:solidFill>
              </a:rPr>
              <a:t>q’s are deconfined</a:t>
            </a:r>
          </a:p>
          <a:p>
            <a:pPr algn="l" defTabSz="352425"/>
            <a:r>
              <a:rPr lang="en-US" sz="1600" b="1">
                <a:solidFill>
                  <a:schemeClr val="hlink"/>
                </a:solidFill>
              </a:rPr>
              <a:t>chiral symmetry restored  </a:t>
            </a:r>
          </a:p>
          <a:p>
            <a:pPr algn="l" defTabSz="352425"/>
            <a:r>
              <a:rPr lang="en-US" sz="1600" b="1">
                <a:solidFill>
                  <a:schemeClr val="tx1"/>
                </a:solidFill>
              </a:rPr>
              <a:t>	m</a:t>
            </a:r>
            <a:r>
              <a:rPr lang="en-US" sz="1600" b="1" baseline="-25000">
                <a:solidFill>
                  <a:schemeClr val="tx1"/>
                </a:solidFill>
              </a:rPr>
              <a:t>u </a:t>
            </a:r>
            <a:r>
              <a:rPr lang="en-US" sz="1600" b="1">
                <a:solidFill>
                  <a:schemeClr val="tx1"/>
                </a:solidFill>
                <a:latin typeface="Symbol" pitchFamily="18" charset="2"/>
              </a:rPr>
              <a:t>»</a:t>
            </a:r>
            <a:r>
              <a:rPr lang="en-US" sz="1600" b="1">
                <a:solidFill>
                  <a:schemeClr val="tx1"/>
                </a:solidFill>
              </a:rPr>
              <a:t> m</a:t>
            </a:r>
            <a:r>
              <a:rPr lang="en-US" sz="1600" b="1" baseline="-25000">
                <a:solidFill>
                  <a:schemeClr val="tx1"/>
                </a:solidFill>
              </a:rPr>
              <a:t>d </a:t>
            </a:r>
            <a:r>
              <a:rPr lang="en-US" sz="1600" b="1">
                <a:solidFill>
                  <a:schemeClr val="tx1"/>
                </a:solidFill>
                <a:latin typeface="Symbol" pitchFamily="18" charset="2"/>
              </a:rPr>
              <a:t>»</a:t>
            </a:r>
            <a:r>
              <a:rPr lang="en-US" sz="1600" b="1">
                <a:solidFill>
                  <a:schemeClr val="tx1"/>
                </a:solidFill>
              </a:rPr>
              <a:t> few MeV</a:t>
            </a:r>
          </a:p>
          <a:p>
            <a:pPr algn="l" defTabSz="352425"/>
            <a:r>
              <a:rPr lang="en-US" sz="1600" b="1">
                <a:solidFill>
                  <a:schemeClr val="tx1"/>
                </a:solidFill>
              </a:rPr>
              <a:t>	m</a:t>
            </a:r>
            <a:r>
              <a:rPr lang="en-US" sz="1600" b="1" baseline="-25000">
                <a:solidFill>
                  <a:schemeClr val="tx1"/>
                </a:solidFill>
              </a:rPr>
              <a:t>s</a:t>
            </a:r>
            <a:r>
              <a:rPr lang="en-US" sz="1600" b="1">
                <a:solidFill>
                  <a:schemeClr val="tx1"/>
                </a:solidFill>
              </a:rPr>
              <a:t> </a:t>
            </a:r>
            <a:r>
              <a:rPr lang="en-US" sz="1600" b="1">
                <a:solidFill>
                  <a:schemeClr val="tx1"/>
                </a:solidFill>
                <a:latin typeface="Symbol" pitchFamily="18" charset="2"/>
              </a:rPr>
              <a:t>» </a:t>
            </a:r>
            <a:r>
              <a:rPr lang="en-US" sz="1600" b="1">
                <a:solidFill>
                  <a:schemeClr val="tx1"/>
                </a:solidFill>
              </a:rPr>
              <a:t>150 MeV</a:t>
            </a:r>
          </a:p>
        </p:txBody>
      </p:sp>
      <p:sp>
        <p:nvSpPr>
          <p:cNvPr id="1027089" name="Text Box 17"/>
          <p:cNvSpPr txBox="1">
            <a:spLocks noChangeArrowheads="1"/>
          </p:cNvSpPr>
          <p:nvPr/>
        </p:nvSpPr>
        <p:spPr bwMode="auto">
          <a:xfrm>
            <a:off x="2132013" y="674688"/>
            <a:ext cx="2667000" cy="2087562"/>
          </a:xfrm>
          <a:prstGeom prst="rect">
            <a:avLst/>
          </a:prstGeom>
          <a:solidFill>
            <a:schemeClr val="bg1"/>
          </a:solidFill>
          <a:ln w="12700" algn="ctr">
            <a:solidFill>
              <a:schemeClr val="hlink"/>
            </a:solidFill>
            <a:miter lim="800000"/>
            <a:headEnd/>
            <a:tailEnd/>
          </a:ln>
        </p:spPr>
        <p:txBody>
          <a:bodyPr lIns="92075" tIns="46038" rIns="92075" bIns="46038">
            <a:spAutoFit/>
          </a:bodyPr>
          <a:lstStyle/>
          <a:p>
            <a:pPr algn="l" defTabSz="182563"/>
            <a:r>
              <a:rPr lang="en-US" sz="1600" b="1"/>
              <a:t>	</a:t>
            </a:r>
            <a:r>
              <a:rPr lang="en-US" sz="1600" b="1" u="sng"/>
              <a:t>Hadronic Matter</a:t>
            </a:r>
          </a:p>
          <a:p>
            <a:pPr algn="l" defTabSz="182563"/>
            <a:r>
              <a:rPr lang="en-US" sz="1600" b="1">
                <a:solidFill>
                  <a:schemeClr val="tx1"/>
                </a:solidFill>
                <a:latin typeface="Symbol" pitchFamily="18" charset="2"/>
              </a:rPr>
              <a:t>e</a:t>
            </a:r>
            <a:r>
              <a:rPr lang="en-US" sz="1600" b="1">
                <a:solidFill>
                  <a:schemeClr val="tx1"/>
                </a:solidFill>
              </a:rPr>
              <a:t>(nucleus) </a:t>
            </a:r>
            <a:r>
              <a:rPr lang="en-US" sz="1600" b="1">
                <a:solidFill>
                  <a:schemeClr val="tx1"/>
                </a:solidFill>
                <a:latin typeface="Symbol" pitchFamily="18" charset="2"/>
              </a:rPr>
              <a:t>» </a:t>
            </a:r>
            <a:r>
              <a:rPr lang="en-US" sz="1600" b="1">
                <a:solidFill>
                  <a:schemeClr val="tx1"/>
                </a:solidFill>
              </a:rPr>
              <a:t>0.15 GeV/fm</a:t>
            </a:r>
            <a:r>
              <a:rPr lang="en-US" sz="1600" b="1" baseline="30000">
                <a:solidFill>
                  <a:schemeClr val="tx1"/>
                </a:solidFill>
              </a:rPr>
              <a:t>3</a:t>
            </a:r>
          </a:p>
          <a:p>
            <a:pPr algn="l" defTabSz="182563"/>
            <a:r>
              <a:rPr lang="en-US" sz="1600" b="1">
                <a:solidFill>
                  <a:schemeClr val="tx1"/>
                </a:solidFill>
                <a:latin typeface="Symbol" pitchFamily="18" charset="2"/>
              </a:rPr>
              <a:t>e</a:t>
            </a:r>
            <a:r>
              <a:rPr lang="en-US" sz="1600" b="1">
                <a:solidFill>
                  <a:schemeClr val="tx1"/>
                </a:solidFill>
              </a:rPr>
              <a:t>(proton) </a:t>
            </a:r>
            <a:r>
              <a:rPr lang="en-US" sz="1600" b="1">
                <a:solidFill>
                  <a:schemeClr val="tx1"/>
                </a:solidFill>
                <a:latin typeface="Symbol" pitchFamily="18" charset="2"/>
              </a:rPr>
              <a:t>» </a:t>
            </a:r>
            <a:r>
              <a:rPr lang="en-US" sz="1600" b="1">
                <a:solidFill>
                  <a:schemeClr val="tx1"/>
                </a:solidFill>
              </a:rPr>
              <a:t>0.3 GeV/fm</a:t>
            </a:r>
            <a:r>
              <a:rPr lang="en-US" sz="1600" b="1" baseline="30000">
                <a:solidFill>
                  <a:schemeClr val="tx1"/>
                </a:solidFill>
              </a:rPr>
              <a:t>3</a:t>
            </a:r>
          </a:p>
          <a:p>
            <a:pPr algn="l" defTabSz="182563"/>
            <a:r>
              <a:rPr lang="en-US" sz="1600" b="1">
                <a:solidFill>
                  <a:schemeClr val="hlink"/>
                </a:solidFill>
              </a:rPr>
              <a:t>q’s confined</a:t>
            </a:r>
          </a:p>
          <a:p>
            <a:pPr algn="l" defTabSz="182563"/>
            <a:r>
              <a:rPr lang="en-US" sz="1600" b="1">
                <a:solidFill>
                  <a:schemeClr val="hlink"/>
                </a:solidFill>
              </a:rPr>
              <a:t>q’s large effective mass</a:t>
            </a:r>
          </a:p>
          <a:p>
            <a:pPr algn="l" defTabSz="182563"/>
            <a:r>
              <a:rPr lang="en-US" sz="1600" b="1">
                <a:solidFill>
                  <a:schemeClr val="tx1"/>
                </a:solidFill>
              </a:rPr>
              <a:t>m</a:t>
            </a:r>
            <a:r>
              <a:rPr lang="en-US" sz="1600" b="1" baseline="-25000">
                <a:solidFill>
                  <a:schemeClr val="tx1"/>
                </a:solidFill>
              </a:rPr>
              <a:t>u</a:t>
            </a:r>
            <a:r>
              <a:rPr lang="en-US" sz="1600" b="1">
                <a:solidFill>
                  <a:schemeClr val="tx1"/>
                </a:solidFill>
                <a:latin typeface="Symbol" pitchFamily="18" charset="2"/>
              </a:rPr>
              <a:t>,</a:t>
            </a:r>
            <a:r>
              <a:rPr lang="en-US" sz="1600" b="1">
                <a:solidFill>
                  <a:schemeClr val="tx1"/>
                </a:solidFill>
              </a:rPr>
              <a:t>m</a:t>
            </a:r>
            <a:r>
              <a:rPr lang="en-US" sz="1600" b="1" baseline="-25000">
                <a:solidFill>
                  <a:schemeClr val="tx1"/>
                </a:solidFill>
              </a:rPr>
              <a:t>d  </a:t>
            </a:r>
            <a:r>
              <a:rPr lang="en-US" sz="1600" b="1">
                <a:solidFill>
                  <a:schemeClr val="tx1"/>
                </a:solidFill>
                <a:latin typeface="Symbol" pitchFamily="18" charset="2"/>
              </a:rPr>
              <a:t>» </a:t>
            </a:r>
            <a:r>
              <a:rPr lang="en-US" sz="1600" b="1">
                <a:solidFill>
                  <a:schemeClr val="tx1"/>
                </a:solidFill>
              </a:rPr>
              <a:t>1/3 m</a:t>
            </a:r>
            <a:r>
              <a:rPr lang="en-US" sz="1600" b="1" baseline="-25000">
                <a:solidFill>
                  <a:schemeClr val="tx1"/>
                </a:solidFill>
              </a:rPr>
              <a:t>p </a:t>
            </a:r>
            <a:r>
              <a:rPr lang="en-US" sz="1600" b="1">
                <a:solidFill>
                  <a:schemeClr val="tx1"/>
                </a:solidFill>
                <a:latin typeface="Symbol" pitchFamily="18" charset="2"/>
              </a:rPr>
              <a:t>» </a:t>
            </a:r>
            <a:r>
              <a:rPr lang="en-US" sz="1600" b="1">
                <a:solidFill>
                  <a:schemeClr val="tx1"/>
                </a:solidFill>
              </a:rPr>
              <a:t>300 MeV</a:t>
            </a:r>
          </a:p>
          <a:p>
            <a:pPr algn="l" defTabSz="182563"/>
            <a:r>
              <a:rPr lang="en-US" sz="1600" b="1">
                <a:solidFill>
                  <a:schemeClr val="tx1"/>
                </a:solidFill>
              </a:rPr>
              <a:t>m</a:t>
            </a:r>
            <a:r>
              <a:rPr lang="en-US" sz="1600" b="1" baseline="-25000">
                <a:solidFill>
                  <a:schemeClr val="tx1"/>
                </a:solidFill>
              </a:rPr>
              <a:t>s</a:t>
            </a:r>
            <a:r>
              <a:rPr lang="en-US" sz="1600" b="1">
                <a:solidFill>
                  <a:schemeClr val="tx1"/>
                </a:solidFill>
              </a:rPr>
              <a:t> </a:t>
            </a:r>
            <a:r>
              <a:rPr lang="en-US" sz="1600" b="1">
                <a:solidFill>
                  <a:schemeClr val="tx1"/>
                </a:solidFill>
                <a:latin typeface="Symbol" pitchFamily="18" charset="2"/>
              </a:rPr>
              <a:t>» </a:t>
            </a:r>
            <a:r>
              <a:rPr lang="en-US" sz="1600" b="1">
                <a:solidFill>
                  <a:schemeClr val="tx1"/>
                </a:solidFill>
              </a:rPr>
              <a:t>500 MeV</a:t>
            </a:r>
          </a:p>
        </p:txBody>
      </p:sp>
      <p:sp>
        <p:nvSpPr>
          <p:cNvPr id="1027091" name="Text Box 19"/>
          <p:cNvSpPr txBox="1">
            <a:spLocks noChangeArrowheads="1"/>
          </p:cNvSpPr>
          <p:nvPr/>
        </p:nvSpPr>
        <p:spPr bwMode="auto">
          <a:xfrm>
            <a:off x="4889500" y="1077913"/>
            <a:ext cx="4197350" cy="326707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buClrTx/>
              <a:buFontTx/>
              <a:buNone/>
              <a:defRPr/>
            </a:pPr>
            <a:r>
              <a:rPr lang="en-US" b="1" u="sng" dirty="0">
                <a:solidFill>
                  <a:schemeClr val="hlink"/>
                </a:solidFill>
                <a:effectLst>
                  <a:outerShdw blurRad="38100" dist="38100" dir="2700000" algn="tl">
                    <a:srgbClr val="000000"/>
                  </a:outerShdw>
                </a:effectLst>
                <a:latin typeface="Arial" pitchFamily="34" charset="0"/>
              </a:rPr>
              <a:t>Matter under extreme conditions</a:t>
            </a:r>
          </a:p>
          <a:p>
            <a:pPr>
              <a:buClrTx/>
              <a:buFontTx/>
              <a:buNone/>
              <a:defRPr/>
            </a:pPr>
            <a:r>
              <a:rPr lang="en-US" b="1" u="sng" dirty="0">
                <a:solidFill>
                  <a:schemeClr val="hlink"/>
                </a:solidFill>
                <a:effectLst>
                  <a:outerShdw blurRad="38100" dist="38100" dir="2700000" algn="tl">
                    <a:srgbClr val="000000"/>
                  </a:outerShdw>
                </a:effectLst>
                <a:latin typeface="Arial" pitchFamily="34" charset="0"/>
              </a:rPr>
              <a:t>Q</a:t>
            </a:r>
            <a:r>
              <a:rPr lang="en-US" b="1" u="sng" dirty="0">
                <a:solidFill>
                  <a:schemeClr val="accent2"/>
                </a:solidFill>
                <a:effectLst>
                  <a:outerShdw blurRad="38100" dist="38100" dir="2700000" algn="tl">
                    <a:srgbClr val="000000"/>
                  </a:outerShdw>
                </a:effectLst>
                <a:latin typeface="Arial" pitchFamily="34" charset="0"/>
              </a:rPr>
              <a:t>C</a:t>
            </a:r>
            <a:r>
              <a:rPr lang="en-US" b="1" u="sng" dirty="0">
                <a:solidFill>
                  <a:srgbClr val="0066FF"/>
                </a:solidFill>
                <a:effectLst>
                  <a:outerShdw blurRad="38100" dist="38100" dir="2700000" algn="tl">
                    <a:srgbClr val="000000"/>
                  </a:outerShdw>
                </a:effectLst>
                <a:latin typeface="Arial" pitchFamily="34" charset="0"/>
              </a:rPr>
              <a:t>D</a:t>
            </a:r>
            <a:r>
              <a:rPr lang="en-US" u="sng" dirty="0">
                <a:solidFill>
                  <a:srgbClr val="0066FF"/>
                </a:solidFill>
                <a:latin typeface="Arial" pitchFamily="34" charset="0"/>
              </a:rPr>
              <a:t> </a:t>
            </a:r>
            <a:r>
              <a:rPr lang="en-US" u="sng" dirty="0">
                <a:solidFill>
                  <a:srgbClr val="000000"/>
                </a:solidFill>
                <a:latin typeface="Arial" pitchFamily="34" charset="0"/>
              </a:rPr>
              <a:t>prediction:</a:t>
            </a:r>
          </a:p>
          <a:p>
            <a:pPr>
              <a:buClrTx/>
              <a:buFontTx/>
              <a:buNone/>
              <a:defRPr/>
            </a:pPr>
            <a:r>
              <a:rPr lang="en-US" dirty="0">
                <a:solidFill>
                  <a:srgbClr val="000000"/>
                </a:solidFill>
                <a:latin typeface="Arial" pitchFamily="34" charset="0"/>
              </a:rPr>
              <a:t>increase energy density (T, P) </a:t>
            </a:r>
            <a:br>
              <a:rPr lang="en-US" dirty="0">
                <a:solidFill>
                  <a:srgbClr val="000000"/>
                </a:solidFill>
                <a:latin typeface="Arial" pitchFamily="34" charset="0"/>
              </a:rPr>
            </a:br>
            <a:r>
              <a:rPr lang="en-US" b="1" dirty="0">
                <a:solidFill>
                  <a:srgbClr val="FF0000"/>
                </a:solidFill>
                <a:effectLst>
                  <a:outerShdw blurRad="38100" dist="38100" dir="2700000" algn="tl">
                    <a:srgbClr val="000000"/>
                  </a:outerShdw>
                </a:effectLst>
                <a:latin typeface="Symbol" pitchFamily="18" charset="2"/>
              </a:rPr>
              <a:t>®</a:t>
            </a:r>
            <a:endParaRPr lang="en-US" b="1" dirty="0">
              <a:solidFill>
                <a:srgbClr val="FF0000"/>
              </a:solidFill>
              <a:effectLst>
                <a:outerShdw blurRad="38100" dist="38100" dir="2700000" algn="tl">
                  <a:srgbClr val="000000"/>
                </a:outerShdw>
              </a:effectLst>
              <a:latin typeface="MS Shell Dlg" charset="0"/>
            </a:endParaRPr>
          </a:p>
          <a:p>
            <a:pPr>
              <a:buClrTx/>
              <a:buFontTx/>
              <a:buNone/>
              <a:defRPr/>
            </a:pPr>
            <a:r>
              <a:rPr lang="en-US" dirty="0">
                <a:solidFill>
                  <a:srgbClr val="000000"/>
                </a:solidFill>
                <a:latin typeface="Arial" pitchFamily="34" charset="0"/>
              </a:rPr>
              <a:t> new </a:t>
            </a:r>
            <a:r>
              <a:rPr lang="en-US" dirty="0" smtClean="0">
                <a:solidFill>
                  <a:srgbClr val="000000"/>
                </a:solidFill>
                <a:latin typeface="Arial" pitchFamily="34" charset="0"/>
              </a:rPr>
              <a:t>phase of </a:t>
            </a:r>
            <a:r>
              <a:rPr lang="en-US" dirty="0">
                <a:solidFill>
                  <a:srgbClr val="000000"/>
                </a:solidFill>
                <a:latin typeface="Arial" pitchFamily="34" charset="0"/>
              </a:rPr>
              <a:t>matter </a:t>
            </a:r>
          </a:p>
          <a:p>
            <a:pPr eaLnBrk="1" hangingPunct="1">
              <a:defRPr/>
            </a:pPr>
            <a:r>
              <a:rPr lang="en-US" b="1" dirty="0">
                <a:solidFill>
                  <a:schemeClr val="hlink"/>
                </a:solidFill>
                <a:effectLst>
                  <a:outerShdw blurRad="38100" dist="38100" dir="2700000" algn="tl">
                    <a:srgbClr val="000000"/>
                  </a:outerShdw>
                </a:effectLst>
                <a:latin typeface="Arial" pitchFamily="34" charset="0"/>
              </a:rPr>
              <a:t>Q</a:t>
            </a:r>
            <a:r>
              <a:rPr lang="en-US" b="1" dirty="0">
                <a:solidFill>
                  <a:schemeClr val="accent2"/>
                </a:solidFill>
                <a:effectLst>
                  <a:outerShdw blurRad="38100" dist="38100" dir="2700000" algn="tl">
                    <a:srgbClr val="000000"/>
                  </a:outerShdw>
                </a:effectLst>
                <a:latin typeface="Arial" pitchFamily="34" charset="0"/>
              </a:rPr>
              <a:t>G</a:t>
            </a:r>
            <a:r>
              <a:rPr lang="en-US" b="1" dirty="0">
                <a:effectLst>
                  <a:outerShdw blurRad="38100" dist="38100" dir="2700000" algn="tl">
                    <a:srgbClr val="000000"/>
                  </a:outerShdw>
                </a:effectLst>
                <a:latin typeface="Arial" pitchFamily="34" charset="0"/>
              </a:rPr>
              <a:t>P</a:t>
            </a:r>
            <a:r>
              <a:rPr lang="en-US" dirty="0">
                <a:latin typeface="Arial" pitchFamily="34" charset="0"/>
              </a:rPr>
              <a:t>: </a:t>
            </a:r>
            <a:br>
              <a:rPr lang="en-US" dirty="0">
                <a:latin typeface="Arial" pitchFamily="34" charset="0"/>
              </a:rPr>
            </a:br>
            <a:r>
              <a:rPr lang="en-US" dirty="0">
                <a:latin typeface="Arial" pitchFamily="34" charset="0"/>
              </a:rPr>
              <a:t/>
            </a:r>
            <a:br>
              <a:rPr lang="en-US" dirty="0">
                <a:latin typeface="Arial" pitchFamily="34" charset="0"/>
              </a:rPr>
            </a:br>
            <a:r>
              <a:rPr lang="en-US" dirty="0">
                <a:latin typeface="Arial" pitchFamily="34" charset="0"/>
              </a:rPr>
              <a:t>The ‘primordial’ state of matter </a:t>
            </a:r>
            <a:br>
              <a:rPr lang="en-US" dirty="0">
                <a:latin typeface="Arial" pitchFamily="34" charset="0"/>
              </a:rPr>
            </a:br>
            <a:r>
              <a:rPr lang="en-US" dirty="0">
                <a:latin typeface="Arial" pitchFamily="34" charset="0"/>
              </a:rPr>
              <a:t>in the early Universe </a:t>
            </a:r>
            <a:br>
              <a:rPr lang="en-US" dirty="0">
                <a:latin typeface="Arial" pitchFamily="34" charset="0"/>
              </a:rPr>
            </a:br>
            <a:r>
              <a:rPr lang="en-US" dirty="0">
                <a:solidFill>
                  <a:schemeClr val="tx1"/>
                </a:solidFill>
                <a:latin typeface="Arial" pitchFamily="34" charset="0"/>
              </a:rPr>
              <a:t>(at high Temperature &amp; energy density)</a:t>
            </a:r>
            <a:endParaRPr lang="en-US" b="1" dirty="0">
              <a:solidFill>
                <a:schemeClr val="tx1"/>
              </a:solidFill>
              <a:latin typeface="Arial" pitchFamily="34" charset="0"/>
            </a:endParaRPr>
          </a:p>
          <a:p>
            <a:pPr>
              <a:buClrTx/>
              <a:buFontTx/>
              <a:buNone/>
              <a:defRPr/>
            </a:pPr>
            <a:endParaRPr lang="en-US" dirty="0">
              <a:solidFill>
                <a:srgbClr val="000000"/>
              </a:solidFill>
              <a:latin typeface="Arial" pitchFamily="34" charset="0"/>
            </a:endParaRPr>
          </a:p>
        </p:txBody>
      </p:sp>
      <p:sp>
        <p:nvSpPr>
          <p:cNvPr id="1027092" name="Text Box 20"/>
          <p:cNvSpPr txBox="1">
            <a:spLocks noChangeArrowheads="1"/>
          </p:cNvSpPr>
          <p:nvPr/>
        </p:nvSpPr>
        <p:spPr bwMode="auto">
          <a:xfrm>
            <a:off x="4876800" y="4811713"/>
            <a:ext cx="4267200" cy="2013501"/>
          </a:xfrm>
          <a:prstGeom prst="rect">
            <a:avLst/>
          </a:prstGeom>
          <a:solidFill>
            <a:srgbClr val="FFFF99"/>
          </a:solidFill>
          <a:ln w="19050" algn="ctr">
            <a:solidFill>
              <a:schemeClr val="hlink"/>
            </a:solidFill>
            <a:miter lim="800000"/>
            <a:headEnd/>
            <a:tailEnd/>
          </a:ln>
        </p:spPr>
        <p:txBody>
          <a:bodyPr wrap="square" lIns="92075" tIns="46038" rIns="92075" bIns="46038">
            <a:spAutoFit/>
          </a:bodyPr>
          <a:lstStyle/>
          <a:p>
            <a:r>
              <a:rPr lang="en-US" sz="1600" b="1" u="sng" dirty="0" smtClean="0"/>
              <a:t>Aim:</a:t>
            </a:r>
            <a:endParaRPr lang="en-US" sz="1600" b="1" u="sng" dirty="0"/>
          </a:p>
          <a:p>
            <a:r>
              <a:rPr lang="en-US" sz="1600" dirty="0" smtClean="0"/>
              <a:t>Study </a:t>
            </a:r>
            <a:r>
              <a:rPr lang="en-US" sz="1600" b="1" dirty="0" smtClean="0"/>
              <a:t>phase diagram of 'matter'</a:t>
            </a:r>
            <a:r>
              <a:rPr lang="en-US" sz="1600" dirty="0" smtClean="0"/>
              <a:t> to learn about the strong interaction</a:t>
            </a:r>
          </a:p>
          <a:p>
            <a:r>
              <a:rPr lang="en-US" sz="1600" dirty="0" smtClean="0"/>
              <a:t>Universe underwent several phase transitions (</a:t>
            </a:r>
            <a:r>
              <a:rPr lang="en-US" sz="1600" dirty="0" smtClean="0">
                <a:solidFill>
                  <a:schemeClr val="tx2"/>
                </a:solidFill>
              </a:rPr>
              <a:t>Inflation, electro-weak, QCD</a:t>
            </a:r>
            <a:r>
              <a:rPr lang="en-US" sz="1600" dirty="0" smtClean="0"/>
              <a:t>). The last (QCD) transition is</a:t>
            </a:r>
            <a:br>
              <a:rPr lang="en-US" sz="1600" dirty="0" smtClean="0"/>
            </a:br>
            <a:r>
              <a:rPr lang="en-US" sz="1600" b="1" dirty="0" smtClean="0"/>
              <a:t>the only one we can study in the laboratory</a:t>
            </a:r>
            <a:endParaRPr lang="en-US" sz="1600" b="1" dirty="0"/>
          </a:p>
        </p:txBody>
      </p:sp>
      <p:sp>
        <p:nvSpPr>
          <p:cNvPr id="1027093" name="Rectangle 21"/>
          <p:cNvSpPr>
            <a:spLocks noChangeArrowheads="1"/>
          </p:cNvSpPr>
          <p:nvPr/>
        </p:nvSpPr>
        <p:spPr bwMode="auto">
          <a:xfrm>
            <a:off x="0" y="2367700"/>
            <a:ext cx="2101850" cy="2301354"/>
          </a:xfrm>
          <a:prstGeom prst="rect">
            <a:avLst/>
          </a:prstGeom>
          <a:solidFill>
            <a:schemeClr val="bg1"/>
          </a:solidFill>
          <a:ln w="28575" algn="ctr">
            <a:noFill/>
            <a:miter lim="800000"/>
            <a:headEnd/>
            <a:tailEnd/>
          </a:ln>
        </p:spPr>
        <p:txBody>
          <a:bodyPr lIns="92075" tIns="46038" rIns="92075" bIns="46038" anchor="ctr">
            <a:spAutoFit/>
          </a:bodyPr>
          <a:lstStyle/>
          <a:p>
            <a:endParaRPr lang="en-US"/>
          </a:p>
        </p:txBody>
      </p:sp>
      <p:sp>
        <p:nvSpPr>
          <p:cNvPr id="24" name="Rectangle 21"/>
          <p:cNvSpPr>
            <a:spLocks noChangeArrowheads="1"/>
          </p:cNvSpPr>
          <p:nvPr/>
        </p:nvSpPr>
        <p:spPr bwMode="auto">
          <a:xfrm>
            <a:off x="0" y="4556749"/>
            <a:ext cx="2101850" cy="2301354"/>
          </a:xfrm>
          <a:prstGeom prst="rect">
            <a:avLst/>
          </a:prstGeom>
          <a:solidFill>
            <a:schemeClr val="bg1"/>
          </a:solidFill>
          <a:ln w="28575" algn="ctr">
            <a:noFill/>
            <a:miter lim="800000"/>
            <a:headEnd/>
            <a:tailEnd/>
          </a:ln>
        </p:spPr>
        <p:txBody>
          <a:bodyPr lIns="92075" tIns="46038" rIns="92075" bIns="46038" anchor="ctr">
            <a:spAutoFit/>
          </a:bodyPr>
          <a:lstStyle/>
          <a:p>
            <a:endParaRPr lang="en-US"/>
          </a:p>
        </p:txBody>
      </p:sp>
    </p:spTree>
    <p:extLst>
      <p:ext uri="{BB962C8B-B14F-4D97-AF65-F5344CB8AC3E}">
        <p14:creationId xmlns:p14="http://schemas.microsoft.com/office/powerpoint/2010/main" val="369834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0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7075"/>
                                        </p:tgtEl>
                                        <p:attrNameLst>
                                          <p:attrName>style.visibility</p:attrName>
                                        </p:attrNameLst>
                                      </p:cBhvr>
                                      <p:to>
                                        <p:strVal val="visible"/>
                                      </p:to>
                                    </p:set>
                                  </p:childTnLst>
                                </p:cTn>
                              </p:par>
                              <p:par>
                                <p:cTn id="13" presetID="9" presetClass="exit" presetSubtype="0" fill="hold" grpId="0" nodeType="withEffect">
                                  <p:stCondLst>
                                    <p:cond delay="0"/>
                                  </p:stCondLst>
                                  <p:childTnLst>
                                    <p:animEffect transition="out" filter="dissolve">
                                      <p:cBhvr>
                                        <p:cTn id="14" dur="500"/>
                                        <p:tgtEl>
                                          <p:spTgt spid="1027093"/>
                                        </p:tgtEl>
                                      </p:cBhvr>
                                    </p:animEffect>
                                    <p:set>
                                      <p:cBhvr>
                                        <p:cTn id="15" dur="1" fill="hold">
                                          <p:stCondLst>
                                            <p:cond delay="499"/>
                                          </p:stCondLst>
                                        </p:cTn>
                                        <p:tgtEl>
                                          <p:spTgt spid="102709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27088"/>
                                        </p:tgtEl>
                                        <p:attrNameLst>
                                          <p:attrName>style.visibility</p:attrName>
                                        </p:attrNameLst>
                                      </p:cBhvr>
                                      <p:to>
                                        <p:strVal val="visible"/>
                                      </p:to>
                                    </p:set>
                                  </p:childTnLst>
                                </p:cTn>
                              </p:par>
                              <p:par>
                                <p:cTn id="20" presetID="9" presetClass="exit" presetSubtype="0" fill="hold" grpId="0" nodeType="withEffect">
                                  <p:stCondLst>
                                    <p:cond delay="0"/>
                                  </p:stCondLst>
                                  <p:childTnLst>
                                    <p:animEffect transition="out" filter="dissolv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7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075" grpId="0" animBg="1"/>
      <p:bldP spid="1027088" grpId="0" animBg="1"/>
      <p:bldP spid="1027089" grpId="0" animBg="1"/>
      <p:bldP spid="1027092" grpId="0" animBg="1"/>
      <p:bldP spid="102709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338706" y="1057963"/>
            <a:ext cx="2980108" cy="3365447"/>
            <a:chOff x="2338706" y="1057963"/>
            <a:chExt cx="2980108" cy="3365447"/>
          </a:xfrm>
        </p:grpSpPr>
        <p:pic>
          <p:nvPicPr>
            <p:cNvPr id="1369090" name="Picture 2" descr="0">
              <a:hlinkClick r:id="rId2"/>
            </p:cNvPr>
            <p:cNvPicPr>
              <a:picLocks noChangeAspect="1" noChangeArrowheads="1"/>
            </p:cNvPicPr>
            <p:nvPr/>
          </p:nvPicPr>
          <p:blipFill>
            <a:blip r:embed="rId3" cstate="print"/>
            <a:srcRect t="1421" r="46505" b="5556"/>
            <a:stretch>
              <a:fillRect/>
            </a:stretch>
          </p:blipFill>
          <p:spPr bwMode="auto">
            <a:xfrm>
              <a:off x="2338706" y="1188720"/>
              <a:ext cx="2980108" cy="3234690"/>
            </a:xfrm>
            <a:prstGeom prst="rect">
              <a:avLst/>
            </a:prstGeom>
            <a:noFill/>
          </p:spPr>
        </p:pic>
        <p:sp>
          <p:nvSpPr>
            <p:cNvPr id="31" name="TextBox 30"/>
            <p:cNvSpPr txBox="1"/>
            <p:nvPr/>
          </p:nvSpPr>
          <p:spPr>
            <a:xfrm>
              <a:off x="2866102" y="1057963"/>
              <a:ext cx="2163098" cy="313932"/>
            </a:xfrm>
            <a:prstGeom prst="rect">
              <a:avLst/>
            </a:prstGeom>
            <a:solidFill>
              <a:srgbClr val="BBF1F7"/>
            </a:solidFill>
          </p:spPr>
          <p:txBody>
            <a:bodyPr wrap="square" rtlCol="0">
              <a:spAutoFit/>
            </a:bodyPr>
            <a:lstStyle/>
            <a:p>
              <a:r>
                <a:rPr lang="en-US" sz="1600" dirty="0" smtClean="0"/>
                <a:t>&lt;p</a:t>
              </a:r>
              <a:r>
                <a:rPr lang="en-US" sz="1600" baseline="-25000" dirty="0" smtClean="0"/>
                <a:t>T</a:t>
              </a:r>
              <a:r>
                <a:rPr lang="en-US" sz="1600" dirty="0" smtClean="0"/>
                <a:t>&gt; fluctuations</a:t>
              </a:r>
              <a:endParaRPr lang="en-US" sz="1600" baseline="-25000" dirty="0">
                <a:latin typeface="Symbol" pitchFamily="18" charset="2"/>
              </a:endParaRPr>
            </a:p>
          </p:txBody>
        </p:sp>
      </p:grpSp>
      <p:sp>
        <p:nvSpPr>
          <p:cNvPr id="3" name="Content Placeholder 2"/>
          <p:cNvSpPr>
            <a:spLocks noGrp="1"/>
          </p:cNvSpPr>
          <p:nvPr>
            <p:ph idx="1"/>
          </p:nvPr>
        </p:nvSpPr>
        <p:spPr>
          <a:xfrm>
            <a:off x="0" y="692150"/>
            <a:ext cx="9144000" cy="6165850"/>
          </a:xfrm>
        </p:spPr>
        <p:txBody>
          <a:bodyPr/>
          <a:lstStyle/>
          <a:p>
            <a:r>
              <a:rPr lang="en-US" sz="1800" dirty="0" smtClean="0"/>
              <a:t>Chiral Magnetic Effect ('strong CP violation')</a:t>
            </a:r>
          </a:p>
          <a:p>
            <a:endParaRPr lang="en-US" sz="1800" dirty="0" smtClean="0"/>
          </a:p>
          <a:p>
            <a:pPr>
              <a:buNone/>
            </a:pPr>
            <a:r>
              <a:rPr lang="en-US" sz="1800" dirty="0" smtClean="0"/>
              <a:t/>
            </a:r>
            <a:br>
              <a:rPr lang="en-US" sz="1800" dirty="0" smtClean="0"/>
            </a:br>
            <a:r>
              <a:rPr lang="en-US" sz="1800" dirty="0" smtClean="0"/>
              <a:t/>
            </a:r>
            <a:br>
              <a:rPr lang="en-US" sz="1800" dirty="0" smtClean="0"/>
            </a:br>
            <a:endParaRPr lang="en-US" sz="1800" dirty="0" smtClean="0"/>
          </a:p>
          <a:p>
            <a:endParaRPr lang="en-US" sz="1800" dirty="0" smtClean="0"/>
          </a:p>
          <a:p>
            <a:r>
              <a:rPr lang="en-US" sz="1800" dirty="0" smtClean="0"/>
              <a:t>Non-statistical </a:t>
            </a:r>
            <a:br>
              <a:rPr lang="en-US" sz="1800" dirty="0" smtClean="0"/>
            </a:br>
            <a:r>
              <a:rPr lang="en-US" sz="1800" dirty="0" smtClean="0"/>
              <a:t>Fluctuations</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smtClean="0"/>
          </a:p>
          <a:p>
            <a:r>
              <a:rPr lang="en-US" sz="1800" dirty="0" smtClean="0"/>
              <a:t>Quark Coalescence</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smtClean="0"/>
          </a:p>
          <a:p>
            <a:r>
              <a:rPr lang="en-US" sz="1800" dirty="0" smtClean="0"/>
              <a:t>............</a:t>
            </a:r>
          </a:p>
        </p:txBody>
      </p:sp>
      <p:sp>
        <p:nvSpPr>
          <p:cNvPr id="2" name="Title 1"/>
          <p:cNvSpPr>
            <a:spLocks noGrp="1"/>
          </p:cNvSpPr>
          <p:nvPr>
            <p:ph type="title"/>
          </p:nvPr>
        </p:nvSpPr>
        <p:spPr>
          <a:xfrm>
            <a:off x="2503386" y="46320"/>
            <a:ext cx="4289637" cy="591573"/>
          </a:xfrm>
        </p:spPr>
        <p:txBody>
          <a:bodyPr/>
          <a:lstStyle/>
          <a:p>
            <a:r>
              <a:rPr lang="en-US" dirty="0" smtClean="0"/>
              <a:t>Other LHC Results</a:t>
            </a:r>
            <a:endParaRPr lang="en-US"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50</a:t>
            </a:fld>
            <a:endParaRPr lang="en-US"/>
          </a:p>
        </p:txBody>
      </p:sp>
      <p:grpSp>
        <p:nvGrpSpPr>
          <p:cNvPr id="20" name="Group 19"/>
          <p:cNvGrpSpPr/>
          <p:nvPr/>
        </p:nvGrpSpPr>
        <p:grpSpPr>
          <a:xfrm>
            <a:off x="5357536" y="537210"/>
            <a:ext cx="3786464" cy="2068830"/>
            <a:chOff x="2778584" y="5120656"/>
            <a:chExt cx="3179764" cy="1737344"/>
          </a:xfrm>
        </p:grpSpPr>
        <p:pic>
          <p:nvPicPr>
            <p:cNvPr id="2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9677" y="5120656"/>
              <a:ext cx="2684207" cy="1737344"/>
            </a:xfrm>
            <a:prstGeom prst="rect">
              <a:avLst/>
            </a:prstGeom>
            <a:noFill/>
            <a:ln w="9525">
              <a:noFill/>
              <a:miter lim="800000"/>
              <a:headEnd/>
              <a:tailEnd/>
            </a:ln>
          </p:spPr>
        </p:pic>
        <p:sp>
          <p:nvSpPr>
            <p:cNvPr id="23" name="TextBox 22"/>
            <p:cNvSpPr txBox="1"/>
            <p:nvPr/>
          </p:nvSpPr>
          <p:spPr>
            <a:xfrm>
              <a:off x="2778584" y="6544068"/>
              <a:ext cx="3179764" cy="313932"/>
            </a:xfrm>
            <a:prstGeom prst="rect">
              <a:avLst/>
            </a:prstGeom>
            <a:solidFill>
              <a:srgbClr val="BBF1F7"/>
            </a:solidFill>
          </p:spPr>
          <p:txBody>
            <a:bodyPr wrap="square" rtlCol="0">
              <a:spAutoFit/>
            </a:bodyPr>
            <a:lstStyle/>
            <a:p>
              <a:r>
                <a:rPr lang="en-US" sz="1600" dirty="0" smtClean="0"/>
                <a:t>charge separated correlations</a:t>
              </a:r>
              <a:endParaRPr lang="en-US" sz="1600" baseline="-25000" dirty="0">
                <a:latin typeface="Symbol" pitchFamily="18" charset="2"/>
              </a:endParaRPr>
            </a:p>
          </p:txBody>
        </p:sp>
      </p:grpSp>
      <p:sp>
        <p:nvSpPr>
          <p:cNvPr id="33" name="Text Box 16"/>
          <p:cNvSpPr txBox="1">
            <a:spLocks noChangeArrowheads="1"/>
          </p:cNvSpPr>
          <p:nvPr/>
        </p:nvSpPr>
        <p:spPr bwMode="auto">
          <a:xfrm>
            <a:off x="5675514" y="3000757"/>
            <a:ext cx="3102726" cy="591573"/>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a:buClr>
                <a:srgbClr val="FC0128"/>
              </a:buClr>
            </a:pPr>
            <a:r>
              <a:rPr lang="en-US" b="1" dirty="0" smtClean="0">
                <a:solidFill>
                  <a:srgbClr val="FC0128"/>
                </a:solidFill>
              </a:rPr>
              <a:t>'Beyond the Heavy Ion Standard Model'</a:t>
            </a:r>
          </a:p>
        </p:txBody>
      </p:sp>
      <p:grpSp>
        <p:nvGrpSpPr>
          <p:cNvPr id="9" name="Group 8"/>
          <p:cNvGrpSpPr/>
          <p:nvPr/>
        </p:nvGrpSpPr>
        <p:grpSpPr>
          <a:xfrm>
            <a:off x="0" y="4402136"/>
            <a:ext cx="4969090" cy="2482093"/>
            <a:chOff x="0" y="4402136"/>
            <a:chExt cx="4969090" cy="2482093"/>
          </a:xfrm>
        </p:grpSpPr>
        <p:pic>
          <p:nvPicPr>
            <p:cNvPr id="13629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40947" y="4402136"/>
              <a:ext cx="3328143" cy="238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6515122"/>
              <a:ext cx="2617568" cy="369107"/>
            </a:xfrm>
            <a:prstGeom prst="rect">
              <a:avLst/>
            </a:prstGeom>
            <a:solidFill>
              <a:srgbClr val="BBF1F7"/>
            </a:solidFill>
          </p:spPr>
          <p:txBody>
            <a:bodyPr wrap="square" rtlCol="0">
              <a:spAutoFit/>
            </a:bodyPr>
            <a:lstStyle/>
            <a:p>
              <a:r>
                <a:rPr lang="en-US" sz="1600" dirty="0" smtClean="0"/>
                <a:t>Baryon anomaly </a:t>
              </a:r>
              <a:r>
                <a:rPr lang="en-US" sz="1600" dirty="0" smtClean="0">
                  <a:latin typeface="Symbol" pitchFamily="18" charset="2"/>
                </a:rPr>
                <a:t>L/K</a:t>
              </a:r>
              <a:r>
                <a:rPr lang="en-US" sz="1600" baseline="-25000" dirty="0" smtClean="0">
                  <a:latin typeface="Symbol" pitchFamily="18" charset="2"/>
                </a:rPr>
                <a:t>0</a:t>
              </a:r>
              <a:endParaRPr lang="en-US" sz="1600" baseline="-25000" dirty="0">
                <a:latin typeface="Symbol" pitchFamily="18" charset="2"/>
              </a:endParaRPr>
            </a:p>
          </p:txBody>
        </p:sp>
      </p:grpSp>
      <p:grpSp>
        <p:nvGrpSpPr>
          <p:cNvPr id="10" name="Group 9"/>
          <p:cNvGrpSpPr/>
          <p:nvPr/>
        </p:nvGrpSpPr>
        <p:grpSpPr>
          <a:xfrm>
            <a:off x="5357536" y="3893305"/>
            <a:ext cx="3664309" cy="2961085"/>
            <a:chOff x="5357536" y="3893305"/>
            <a:chExt cx="3664309" cy="2961085"/>
          </a:xfrm>
        </p:grpSpPr>
        <p:sp>
          <p:nvSpPr>
            <p:cNvPr id="30" name="TextBox 29"/>
            <p:cNvSpPr txBox="1"/>
            <p:nvPr/>
          </p:nvSpPr>
          <p:spPr>
            <a:xfrm>
              <a:off x="6756688" y="3893305"/>
              <a:ext cx="1634489" cy="313932"/>
            </a:xfrm>
            <a:prstGeom prst="rect">
              <a:avLst/>
            </a:prstGeom>
            <a:solidFill>
              <a:srgbClr val="BBF1F7"/>
            </a:solidFill>
          </p:spPr>
          <p:txBody>
            <a:bodyPr wrap="square" rtlCol="0">
              <a:spAutoFit/>
            </a:bodyPr>
            <a:lstStyle/>
            <a:p>
              <a:r>
                <a:rPr lang="en-US" sz="1600" dirty="0"/>
                <a:t>Q</a:t>
              </a:r>
              <a:r>
                <a:rPr lang="en-US" sz="1600" dirty="0" smtClean="0"/>
                <a:t>uark </a:t>
              </a:r>
              <a:r>
                <a:rPr lang="en-US" sz="1600" dirty="0"/>
                <a:t>S</a:t>
              </a:r>
              <a:r>
                <a:rPr lang="en-US" sz="1600" dirty="0" smtClean="0"/>
                <a:t>caling</a:t>
              </a:r>
              <a:endParaRPr lang="en-US" sz="1600" baseline="-25000" dirty="0">
                <a:latin typeface="Symbol" pitchFamily="18" charset="2"/>
              </a:endParaRPr>
            </a:p>
          </p:txBody>
        </p:sp>
        <p:pic>
          <p:nvPicPr>
            <p:cNvPr id="136294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7536" y="4226283"/>
              <a:ext cx="3664309" cy="262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9"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500"/>
                            </p:stCondLst>
                            <p:childTnLst>
                              <p:par>
                                <p:cTn id="29" presetID="9"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1"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M</a:t>
            </a:r>
            <a:r>
              <a:rPr lang="en-US" dirty="0" smtClean="0"/>
              <a:t>atter under extreme conditions: </a:t>
            </a:r>
            <a:endParaRPr lang="en-US" b="1" dirty="0" smtClean="0">
              <a:solidFill>
                <a:srgbClr val="FF0000"/>
              </a:solidFill>
            </a:endParaRPr>
          </a:p>
          <a:p>
            <a:pPr lvl="1"/>
            <a:r>
              <a:rPr lang="en-US" b="1" dirty="0" smtClean="0"/>
              <a:t>'Macroscopic' piece of matter with amazing properties</a:t>
            </a:r>
          </a:p>
          <a:p>
            <a:pPr lvl="2"/>
            <a:r>
              <a:rPr lang="en-US" b="1" dirty="0" smtClean="0">
                <a:solidFill>
                  <a:srgbClr val="FF0000"/>
                </a:solidFill>
              </a:rPr>
              <a:t>'very strongly interacting, almost perfect </a:t>
            </a:r>
            <a:r>
              <a:rPr lang="en-US" b="1" dirty="0">
                <a:solidFill>
                  <a:srgbClr val="FF0000"/>
                </a:solidFill>
              </a:rPr>
              <a:t>liquid</a:t>
            </a:r>
            <a:r>
              <a:rPr lang="en-US" b="1" dirty="0" smtClean="0">
                <a:solidFill>
                  <a:srgbClr val="FF0000"/>
                </a:solidFill>
              </a:rPr>
              <a:t>' : </a:t>
            </a:r>
            <a:r>
              <a:rPr lang="en-US" b="1" dirty="0" err="1" smtClean="0">
                <a:solidFill>
                  <a:srgbClr val="FF00FF"/>
                </a:solidFill>
              </a:rPr>
              <a:t>sQGP</a:t>
            </a:r>
            <a:endParaRPr lang="en-US" b="1" dirty="0" smtClean="0">
              <a:solidFill>
                <a:srgbClr val="FF00FF"/>
              </a:solidFill>
            </a:endParaRPr>
          </a:p>
          <a:p>
            <a:pPr lvl="2"/>
            <a:r>
              <a:rPr lang="en-US" dirty="0" smtClean="0"/>
              <a:t>starts with energy density far above the expected threshold for QGP</a:t>
            </a:r>
          </a:p>
          <a:p>
            <a:pPr lvl="2"/>
            <a:r>
              <a:rPr lang="en-US" dirty="0" smtClean="0"/>
              <a:t>dynamically evolves, expands and cools</a:t>
            </a:r>
          </a:p>
          <a:p>
            <a:pPr lvl="2"/>
            <a:r>
              <a:rPr lang="en-US" dirty="0" smtClean="0"/>
              <a:t>transforms into a hadron resonance gas which stays at or close to equilibrium</a:t>
            </a:r>
          </a:p>
          <a:p>
            <a:pPr lvl="1"/>
            <a:r>
              <a:rPr lang="en-US" b="1" dirty="0" smtClean="0"/>
              <a:t>we can experimentally measure and follow its evolution in quite some detail !</a:t>
            </a:r>
          </a:p>
          <a:p>
            <a:r>
              <a:rPr lang="en-US" dirty="0" smtClean="0"/>
              <a:t>What we know</a:t>
            </a:r>
          </a:p>
          <a:p>
            <a:pPr lvl="1"/>
            <a:r>
              <a:rPr lang="en-US" dirty="0" smtClean="0"/>
              <a:t>good evidence for </a:t>
            </a:r>
            <a:r>
              <a:rPr lang="en-US" dirty="0" err="1" smtClean="0">
                <a:solidFill>
                  <a:srgbClr val="FF0000"/>
                </a:solidFill>
              </a:rPr>
              <a:t>deconfinement</a:t>
            </a:r>
            <a:endParaRPr lang="en-US" dirty="0" smtClean="0">
              <a:solidFill>
                <a:srgbClr val="FF0000"/>
              </a:solidFill>
            </a:endParaRPr>
          </a:p>
          <a:p>
            <a:pPr lvl="1"/>
            <a:r>
              <a:rPr lang="en-US" dirty="0" smtClean="0"/>
              <a:t>decent measurements of</a:t>
            </a:r>
            <a:r>
              <a:rPr lang="en-US" dirty="0" smtClean="0">
                <a:solidFill>
                  <a:srgbClr val="FF0000"/>
                </a:solidFill>
              </a:rPr>
              <a:t> some QGP parameters</a:t>
            </a:r>
            <a:r>
              <a:rPr lang="en-US" dirty="0" smtClean="0"/>
              <a:t>: viscosity (</a:t>
            </a:r>
            <a:r>
              <a:rPr lang="en-US" dirty="0" smtClean="0">
                <a:latin typeface="Symbol" pitchFamily="18" charset="2"/>
              </a:rPr>
              <a:t>h</a:t>
            </a:r>
            <a:r>
              <a:rPr lang="en-US" dirty="0" smtClean="0"/>
              <a:t>/s)  &amp; opacity (q)</a:t>
            </a:r>
          </a:p>
          <a:p>
            <a:pPr lvl="2"/>
            <a:r>
              <a:rPr lang="en-US" dirty="0" smtClean="0"/>
              <a:t>better precision is ongoing (</a:t>
            </a:r>
            <a:r>
              <a:rPr lang="en-US" dirty="0" err="1" smtClean="0"/>
              <a:t>expt</a:t>
            </a:r>
            <a:r>
              <a:rPr lang="en-US" dirty="0" smtClean="0"/>
              <a:t> + theory)</a:t>
            </a:r>
          </a:p>
          <a:p>
            <a:pPr lvl="1"/>
            <a:r>
              <a:rPr lang="en-US" dirty="0" smtClean="0"/>
              <a:t>the relevant </a:t>
            </a:r>
            <a:r>
              <a:rPr lang="en-US" dirty="0" err="1" smtClean="0"/>
              <a:t>dof</a:t>
            </a:r>
            <a:r>
              <a:rPr lang="en-US" dirty="0" smtClean="0"/>
              <a:t> (particles, excitations, ..) are </a:t>
            </a:r>
            <a:r>
              <a:rPr lang="en-US" dirty="0" smtClean="0">
                <a:solidFill>
                  <a:srgbClr val="FF0000"/>
                </a:solidFill>
              </a:rPr>
              <a:t>NOT free quarks &amp; gluons</a:t>
            </a:r>
          </a:p>
          <a:p>
            <a:pPr lvl="2"/>
            <a:r>
              <a:rPr lang="en-US" dirty="0" smtClean="0"/>
              <a:t>the interaction is much too strong !</a:t>
            </a:r>
          </a:p>
          <a:p>
            <a:r>
              <a:rPr lang="en-US" dirty="0" smtClean="0"/>
              <a:t>What we don't know (very well yet)</a:t>
            </a:r>
          </a:p>
          <a:p>
            <a:pPr lvl="1"/>
            <a:r>
              <a:rPr lang="en-US" b="1" dirty="0" smtClean="0">
                <a:solidFill>
                  <a:srgbClr val="FF0000"/>
                </a:solidFill>
              </a:rPr>
              <a:t>what ARE the relevant </a:t>
            </a:r>
            <a:r>
              <a:rPr lang="en-US" b="1" dirty="0" err="1" smtClean="0">
                <a:solidFill>
                  <a:srgbClr val="FF0000"/>
                </a:solidFill>
              </a:rPr>
              <a:t>dof</a:t>
            </a:r>
            <a:r>
              <a:rPr lang="en-US" dirty="0" smtClean="0"/>
              <a:t> in the QGP ?</a:t>
            </a:r>
          </a:p>
          <a:p>
            <a:pPr lvl="2"/>
            <a:r>
              <a:rPr lang="en-US" dirty="0" err="1" smtClean="0"/>
              <a:t>pseudoparticle</a:t>
            </a:r>
            <a:r>
              <a:rPr lang="en-US" dirty="0" err="1"/>
              <a:t>s</a:t>
            </a:r>
            <a:r>
              <a:rPr lang="en-US" dirty="0" smtClean="0"/>
              <a:t>, collective excitations (</a:t>
            </a:r>
            <a:r>
              <a:rPr lang="en-US" dirty="0" err="1" smtClean="0"/>
              <a:t>plasmons</a:t>
            </a:r>
            <a:r>
              <a:rPr lang="en-US" dirty="0" smtClean="0"/>
              <a:t>, ..), '</a:t>
            </a:r>
            <a:r>
              <a:rPr lang="en-US" dirty="0" err="1" smtClean="0"/>
              <a:t>glueballs</a:t>
            </a:r>
            <a:r>
              <a:rPr lang="en-US" dirty="0" smtClean="0"/>
              <a:t>', ..</a:t>
            </a:r>
          </a:p>
          <a:p>
            <a:pPr lvl="1"/>
            <a:r>
              <a:rPr lang="en-US" dirty="0" smtClean="0"/>
              <a:t>evidence for </a:t>
            </a:r>
            <a:r>
              <a:rPr lang="en-US" dirty="0" smtClean="0">
                <a:solidFill>
                  <a:srgbClr val="FF0000"/>
                </a:solidFill>
              </a:rPr>
              <a:t>chiral symmetry restoration</a:t>
            </a:r>
            <a:r>
              <a:rPr lang="en-US" dirty="0" smtClean="0"/>
              <a:t> very indirect </a:t>
            </a:r>
            <a:r>
              <a:rPr lang="en-US" sz="1600" dirty="0" smtClean="0"/>
              <a:t>(strangeness, low mass leptons)</a:t>
            </a:r>
          </a:p>
          <a:p>
            <a:pPr lvl="1"/>
            <a:r>
              <a:rPr lang="en-US" sz="1600" dirty="0" smtClean="0">
                <a:solidFill>
                  <a:srgbClr val="FF0000"/>
                </a:solidFill>
              </a:rPr>
              <a:t>other QGP properties</a:t>
            </a:r>
            <a:r>
              <a:rPr lang="en-US" sz="1600" dirty="0" smtClean="0"/>
              <a:t> (</a:t>
            </a:r>
            <a:r>
              <a:rPr lang="en-US" sz="1600" dirty="0" err="1" smtClean="0"/>
              <a:t>EoS</a:t>
            </a:r>
            <a:r>
              <a:rPr lang="en-US" sz="1600" dirty="0" smtClean="0"/>
              <a:t>, velocity of sound,  ..)</a:t>
            </a:r>
          </a:p>
          <a:p>
            <a:pPr lvl="1"/>
            <a:endParaRPr lang="en-US" dirty="0" smtClean="0"/>
          </a:p>
          <a:p>
            <a:pPr lvl="1"/>
            <a:endParaRPr lang="en-US" dirty="0" smtClean="0"/>
          </a:p>
          <a:p>
            <a:pPr lvl="4"/>
            <a:endParaRPr lang="en-US" dirty="0" smtClean="0"/>
          </a:p>
          <a:p>
            <a:endParaRPr lang="en-US" dirty="0" smtClean="0"/>
          </a:p>
          <a:p>
            <a:pPr lvl="2"/>
            <a:endParaRPr lang="en-GB" dirty="0"/>
          </a:p>
        </p:txBody>
      </p:sp>
      <p:sp>
        <p:nvSpPr>
          <p:cNvPr id="3" name="Date Placeholder 2"/>
          <p:cNvSpPr>
            <a:spLocks noGrp="1"/>
          </p:cNvSpPr>
          <p:nvPr>
            <p:ph type="dt" sz="half" idx="10"/>
          </p:nvPr>
        </p:nvSpPr>
        <p:spPr/>
        <p:txBody>
          <a:bodyPr/>
          <a:lstStyle/>
          <a:p>
            <a:pPr>
              <a:defRPr/>
            </a:pPr>
            <a:r>
              <a:rPr lang="en-US" smtClean="0">
                <a:solidFill>
                  <a:srgbClr val="919191"/>
                </a:solidFill>
              </a:rPr>
              <a:t>December 2012 Bad Honnef J. Schukraft</a:t>
            </a:r>
            <a:endParaRPr lang="en-US" dirty="0">
              <a:solidFill>
                <a:srgbClr val="919191"/>
              </a:solidFill>
            </a:endParaRPr>
          </a:p>
        </p:txBody>
      </p:sp>
      <p:sp>
        <p:nvSpPr>
          <p:cNvPr id="4" name="Slide Number Placeholder 3"/>
          <p:cNvSpPr>
            <a:spLocks noGrp="1"/>
          </p:cNvSpPr>
          <p:nvPr>
            <p:ph type="sldNum" sz="quarter" idx="11"/>
          </p:nvPr>
        </p:nvSpPr>
        <p:spPr/>
        <p:txBody>
          <a:bodyPr/>
          <a:lstStyle/>
          <a:p>
            <a:pPr>
              <a:defRPr/>
            </a:pPr>
            <a:fld id="{A9D3667D-64B6-48C6-86B8-FA491E514B2F}" type="slidenum">
              <a:rPr lang="en-US" smtClean="0">
                <a:solidFill>
                  <a:srgbClr val="000000"/>
                </a:solidFill>
              </a:rPr>
              <a:pPr>
                <a:defRPr/>
              </a:pPr>
              <a:t>51</a:t>
            </a:fld>
            <a:endParaRPr lang="en-US">
              <a:solidFill>
                <a:srgbClr val="000000"/>
              </a:solidFill>
            </a:endParaRPr>
          </a:p>
        </p:txBody>
      </p:sp>
      <p:sp>
        <p:nvSpPr>
          <p:cNvPr id="6" name="Title 5"/>
          <p:cNvSpPr>
            <a:spLocks noGrp="1"/>
          </p:cNvSpPr>
          <p:nvPr>
            <p:ph type="title" idx="4294967295"/>
          </p:nvPr>
        </p:nvSpPr>
        <p:spPr>
          <a:xfrm>
            <a:off x="3503660" y="46320"/>
            <a:ext cx="2289088" cy="591573"/>
          </a:xfrm>
        </p:spPr>
        <p:txBody>
          <a:bodyPr/>
          <a:lstStyle/>
          <a:p>
            <a:r>
              <a:rPr lang="en-GB" dirty="0" smtClean="0"/>
              <a:t>Summary</a:t>
            </a:r>
            <a:endParaRPr lang="en-GB" dirty="0"/>
          </a:p>
        </p:txBody>
      </p:sp>
      <p:sp>
        <p:nvSpPr>
          <p:cNvPr id="8" name="Text Box 7"/>
          <p:cNvSpPr txBox="1">
            <a:spLocks noChangeArrowheads="1"/>
          </p:cNvSpPr>
          <p:nvPr/>
        </p:nvSpPr>
        <p:spPr bwMode="auto">
          <a:xfrm>
            <a:off x="8136805" y="3616217"/>
            <a:ext cx="303213" cy="312738"/>
          </a:xfrm>
          <a:prstGeom prst="rect">
            <a:avLst/>
          </a:prstGeom>
          <a:noFill/>
          <a:ln w="9525" algn="ctr">
            <a:noFill/>
            <a:miter lim="800000"/>
            <a:headEnd/>
            <a:tailEnd/>
          </a:ln>
          <a:effectLst/>
        </p:spPr>
        <p:txBody>
          <a:bodyPr wrap="none" lIns="92075" tIns="46038" rIns="92075" bIns="46038">
            <a:spAutoFit/>
          </a:bodyPr>
          <a:lstStyle/>
          <a:p>
            <a:pPr>
              <a:buClr>
                <a:srgbClr val="FC0128"/>
              </a:buClr>
            </a:pPr>
            <a:r>
              <a:rPr lang="en-US" b="1" dirty="0">
                <a:solidFill>
                  <a:srgbClr val="000000"/>
                </a:solidFill>
              </a:rPr>
              <a:t>^</a:t>
            </a:r>
          </a:p>
        </p:txBody>
      </p:sp>
    </p:spTree>
    <p:extLst>
      <p:ext uri="{BB962C8B-B14F-4D97-AF65-F5344CB8AC3E}">
        <p14:creationId xmlns:p14="http://schemas.microsoft.com/office/powerpoint/2010/main" val="3784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1"/>
          <p:cNvSpPr>
            <a:spLocks noGrp="1"/>
          </p:cNvSpPr>
          <p:nvPr>
            <p:ph type="dt" sz="quarter" idx="10"/>
          </p:nvPr>
        </p:nvSpPr>
        <p:spPr>
          <a:xfrm>
            <a:off x="6959600" y="6643688"/>
            <a:ext cx="2184400" cy="214312"/>
          </a:xfrm>
          <a:noFill/>
        </p:spPr>
        <p:txBody>
          <a:bodyPr/>
          <a:lstStyle/>
          <a:p>
            <a:r>
              <a:rPr lang="en-US" smtClean="0">
                <a:latin typeface="Arial" charset="0"/>
              </a:rPr>
              <a:t>December 2012 Bad Honnef J. Schukraft</a:t>
            </a:r>
          </a:p>
        </p:txBody>
      </p:sp>
      <p:sp>
        <p:nvSpPr>
          <p:cNvPr id="71683" name="Slide Number Placeholder 2"/>
          <p:cNvSpPr>
            <a:spLocks noGrp="1"/>
          </p:cNvSpPr>
          <p:nvPr>
            <p:ph type="sldNum" sz="quarter" idx="11"/>
          </p:nvPr>
        </p:nvSpPr>
        <p:spPr>
          <a:noFill/>
        </p:spPr>
        <p:txBody>
          <a:bodyPr/>
          <a:lstStyle/>
          <a:p>
            <a:fld id="{8BFB511B-E15F-49CB-8ABC-A08816F977A7}" type="slidenum">
              <a:rPr lang="en-US" smtClean="0"/>
              <a:pPr/>
              <a:t>52</a:t>
            </a:fld>
            <a:endParaRPr lang="en-US" smtClean="0"/>
          </a:p>
        </p:txBody>
      </p:sp>
      <p:sp>
        <p:nvSpPr>
          <p:cNvPr id="71684" name="Rectangle 5"/>
          <p:cNvSpPr>
            <a:spLocks noGrp="1" noChangeArrowheads="1"/>
          </p:cNvSpPr>
          <p:nvPr>
            <p:ph type="title" idx="4294967295"/>
          </p:nvPr>
        </p:nvSpPr>
        <p:spPr>
          <a:xfrm>
            <a:off x="3703187" y="-2893"/>
            <a:ext cx="2391681" cy="591573"/>
          </a:xfrm>
        </p:spPr>
        <p:txBody>
          <a:bodyPr/>
          <a:lstStyle/>
          <a:p>
            <a:pPr eaLnBrk="1" hangingPunct="1"/>
            <a:r>
              <a:rPr lang="en-US" dirty="0" smtClean="0"/>
              <a:t>The End ..</a:t>
            </a:r>
          </a:p>
        </p:txBody>
      </p:sp>
      <p:sp>
        <p:nvSpPr>
          <p:cNvPr id="797703" name="Rectangle 7"/>
          <p:cNvSpPr>
            <a:spLocks noGrp="1" noChangeArrowheads="1"/>
          </p:cNvSpPr>
          <p:nvPr>
            <p:ph type="body" idx="4294967295"/>
          </p:nvPr>
        </p:nvSpPr>
        <p:spPr>
          <a:xfrm>
            <a:off x="0" y="692150"/>
            <a:ext cx="9144000" cy="3371850"/>
          </a:xfrm>
        </p:spPr>
        <p:txBody>
          <a:bodyPr/>
          <a:lstStyle/>
          <a:p>
            <a:pPr marL="0" indent="0" eaLnBrk="1" hangingPunct="1"/>
            <a:r>
              <a:rPr lang="en-US" dirty="0" smtClean="0"/>
              <a:t> LHC is a fantastic ‘Little Bang’ machine</a:t>
            </a:r>
            <a:endParaRPr lang="en-US" sz="1800" dirty="0" smtClean="0"/>
          </a:p>
          <a:p>
            <a:pPr marL="190500" lvl="1" indent="0" eaLnBrk="1" hangingPunct="1">
              <a:buNone/>
            </a:pPr>
            <a:endParaRPr lang="en-US" b="1" u="sng" dirty="0" smtClean="0">
              <a:solidFill>
                <a:srgbClr val="FF00FF"/>
              </a:solidFill>
            </a:endParaRPr>
          </a:p>
          <a:p>
            <a:pPr lvl="1" eaLnBrk="1" hangingPunct="1">
              <a:buFont typeface="Wingdings" pitchFamily="2" charset="2"/>
              <a:buNone/>
            </a:pPr>
            <a:r>
              <a:rPr lang="en-US" b="1" dirty="0" smtClean="0">
                <a:solidFill>
                  <a:srgbClr val="FF00FF"/>
                </a:solidFill>
              </a:rPr>
              <a:t/>
            </a:r>
            <a:br>
              <a:rPr lang="en-US" b="1"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endParaRPr lang="en-US" dirty="0" smtClean="0">
              <a:solidFill>
                <a:srgbClr val="FF00FF"/>
              </a:solidFill>
            </a:endParaRPr>
          </a:p>
          <a:p>
            <a:pPr marL="0" indent="0" eaLnBrk="1" hangingPunct="1"/>
            <a:r>
              <a:rPr lang="en-US" dirty="0" smtClean="0"/>
              <a:t>  Looking forward to </a:t>
            </a:r>
            <a:br>
              <a:rPr lang="en-US" dirty="0" smtClean="0"/>
            </a:br>
            <a:r>
              <a:rPr lang="en-US" dirty="0" smtClean="0"/>
              <a:t>    continue the journey further</a:t>
            </a:r>
            <a:br>
              <a:rPr lang="en-US" dirty="0" smtClean="0"/>
            </a:br>
            <a:r>
              <a:rPr lang="en-US" dirty="0" smtClean="0"/>
              <a:t>    into the ‘terra incognita’ </a:t>
            </a:r>
            <a:br>
              <a:rPr lang="en-US" dirty="0" smtClean="0"/>
            </a:br>
            <a:r>
              <a:rPr lang="en-US" dirty="0" smtClean="0"/>
              <a:t>    of HI at LHC</a:t>
            </a:r>
          </a:p>
          <a:p>
            <a:pPr marL="0" indent="0" algn="ctr" eaLnBrk="1" hangingPunct="1">
              <a:buFont typeface="Wingdings" pitchFamily="2" charset="2"/>
              <a:buNone/>
            </a:pPr>
            <a:endParaRPr lang="en-US" dirty="0" smtClean="0"/>
          </a:p>
        </p:txBody>
      </p:sp>
      <p:sp>
        <p:nvSpPr>
          <p:cNvPr id="71686" name="Date Placeholder 1"/>
          <p:cNvSpPr txBox="1">
            <a:spLocks noGrp="1"/>
          </p:cNvSpPr>
          <p:nvPr/>
        </p:nvSpPr>
        <p:spPr bwMode="auto">
          <a:xfrm>
            <a:off x="8078788" y="6643688"/>
            <a:ext cx="1065212" cy="214312"/>
          </a:xfrm>
          <a:prstGeom prst="rect">
            <a:avLst/>
          </a:prstGeom>
          <a:noFill/>
          <a:ln w="9525">
            <a:noFill/>
            <a:miter lim="800000"/>
            <a:headEnd/>
            <a:tailEnd/>
          </a:ln>
        </p:spPr>
        <p:txBody>
          <a:bodyPr wrap="none" lIns="92075" tIns="46038" rIns="92075" bIns="46038" anchor="ctr">
            <a:spAutoFit/>
          </a:bodyPr>
          <a:lstStyle/>
          <a:p>
            <a:pPr algn="l">
              <a:lnSpc>
                <a:spcPct val="100000"/>
              </a:lnSpc>
              <a:spcBef>
                <a:spcPct val="0"/>
              </a:spcBef>
              <a:buClrTx/>
              <a:buFontTx/>
              <a:buNone/>
            </a:pPr>
            <a:r>
              <a:rPr lang="en-US" sz="800">
                <a:solidFill>
                  <a:schemeClr val="bg2"/>
                </a:solidFill>
              </a:rPr>
              <a:t>PLC 20J. Schukraft</a:t>
            </a:r>
          </a:p>
        </p:txBody>
      </p:sp>
      <p:sp>
        <p:nvSpPr>
          <p:cNvPr id="71687" name="Slide Number Placeholder 2"/>
          <p:cNvSpPr txBox="1">
            <a:spLocks noGrp="1"/>
          </p:cNvSpPr>
          <p:nvPr/>
        </p:nvSpPr>
        <p:spPr bwMode="auto">
          <a:xfrm>
            <a:off x="0" y="6705600"/>
            <a:ext cx="685800" cy="152400"/>
          </a:xfrm>
          <a:prstGeom prst="rect">
            <a:avLst/>
          </a:prstGeom>
          <a:noFill/>
          <a:ln w="9525">
            <a:noFill/>
            <a:miter lim="800000"/>
            <a:headEnd/>
            <a:tailEnd/>
          </a:ln>
        </p:spPr>
        <p:txBody>
          <a:bodyPr wrap="none" lIns="92075" tIns="46038" rIns="92075" bIns="46038" anchor="ctr"/>
          <a:lstStyle/>
          <a:p>
            <a:pPr algn="l">
              <a:lnSpc>
                <a:spcPct val="100000"/>
              </a:lnSpc>
              <a:spcBef>
                <a:spcPct val="0"/>
              </a:spcBef>
              <a:buClrTx/>
              <a:buFontTx/>
              <a:buNone/>
            </a:pPr>
            <a:fld id="{A1ECB8CC-8867-4BDF-B760-C89A9F1F1BA9}" type="slidenum">
              <a:rPr lang="en-US" sz="1000">
                <a:solidFill>
                  <a:schemeClr val="tx1"/>
                </a:solidFill>
                <a:latin typeface="Times New Roman" pitchFamily="18" charset="0"/>
              </a:rPr>
              <a:pPr algn="l">
                <a:lnSpc>
                  <a:spcPct val="100000"/>
                </a:lnSpc>
                <a:spcBef>
                  <a:spcPct val="0"/>
                </a:spcBef>
                <a:buClrTx/>
                <a:buFontTx/>
                <a:buNone/>
              </a:pPr>
              <a:t>52</a:t>
            </a:fld>
            <a:endParaRPr lang="en-US" sz="1000">
              <a:solidFill>
                <a:schemeClr val="tx1"/>
              </a:solidFill>
              <a:latin typeface="Times New Roman" pitchFamily="18" charset="0"/>
            </a:endParaRPr>
          </a:p>
        </p:txBody>
      </p:sp>
      <p:pic>
        <p:nvPicPr>
          <p:cNvPr id="797698" name="Picture 2" descr="R17054"/>
          <p:cNvPicPr>
            <a:picLocks noChangeAspect="1" noChangeArrowheads="1"/>
          </p:cNvPicPr>
          <p:nvPr/>
        </p:nvPicPr>
        <p:blipFill>
          <a:blip r:embed="rId2" cstate="screen"/>
          <a:srcRect/>
          <a:stretch>
            <a:fillRect/>
          </a:stretch>
        </p:blipFill>
        <p:spPr bwMode="auto">
          <a:xfrm>
            <a:off x="4559300" y="3717925"/>
            <a:ext cx="4584700" cy="3140075"/>
          </a:xfrm>
          <a:prstGeom prst="rect">
            <a:avLst/>
          </a:prstGeom>
          <a:noFill/>
          <a:ln w="9525">
            <a:noFill/>
            <a:miter lim="800000"/>
            <a:headEnd/>
            <a:tailEnd/>
          </a:ln>
        </p:spPr>
      </p:pic>
      <p:sp>
        <p:nvSpPr>
          <p:cNvPr id="797700" name="Text Box 4"/>
          <p:cNvSpPr txBox="1">
            <a:spLocks noChangeArrowheads="1"/>
          </p:cNvSpPr>
          <p:nvPr/>
        </p:nvSpPr>
        <p:spPr bwMode="auto">
          <a:xfrm>
            <a:off x="2733675" y="6372225"/>
            <a:ext cx="1831975" cy="395288"/>
          </a:xfrm>
          <a:prstGeom prst="rect">
            <a:avLst/>
          </a:prstGeom>
          <a:solidFill>
            <a:srgbClr val="FFFF99"/>
          </a:solidFill>
          <a:ln w="28575" algn="ctr">
            <a:solidFill>
              <a:srgbClr val="FF6600"/>
            </a:solidFill>
            <a:miter lim="800000"/>
            <a:headEnd/>
            <a:tailEnd/>
          </a:ln>
        </p:spPr>
        <p:txBody>
          <a:bodyPr wrap="none">
            <a:spAutoFit/>
          </a:bodyPr>
          <a:lstStyle/>
          <a:p>
            <a:pPr>
              <a:lnSpc>
                <a:spcPct val="100000"/>
              </a:lnSpc>
              <a:spcBef>
                <a:spcPct val="0"/>
              </a:spcBef>
              <a:buClrTx/>
              <a:buFontTx/>
              <a:buNone/>
            </a:pPr>
            <a:r>
              <a:rPr lang="en-US">
                <a:solidFill>
                  <a:schemeClr val="tx1"/>
                </a:solidFill>
                <a:latin typeface="Times New Roman" pitchFamily="18" charset="0"/>
              </a:rPr>
              <a:t>Hic sunt Leones !</a:t>
            </a:r>
          </a:p>
        </p:txBody>
      </p:sp>
      <p:pic>
        <p:nvPicPr>
          <p:cNvPr id="797699" name="Picture 3" descr="lemoy132"/>
          <p:cNvPicPr>
            <a:picLocks noChangeAspect="1" noChangeArrowheads="1"/>
          </p:cNvPicPr>
          <p:nvPr/>
        </p:nvPicPr>
        <p:blipFill>
          <a:blip r:embed="rId3" cstate="screen"/>
          <a:srcRect/>
          <a:stretch>
            <a:fillRect/>
          </a:stretch>
        </p:blipFill>
        <p:spPr bwMode="auto">
          <a:xfrm>
            <a:off x="4972050" y="5553075"/>
            <a:ext cx="1206500" cy="1003300"/>
          </a:xfrm>
          <a:prstGeom prst="rect">
            <a:avLst/>
          </a:prstGeom>
          <a:noFill/>
          <a:ln w="9525">
            <a:noFill/>
            <a:miter lim="800000"/>
            <a:headEnd/>
            <a:tailEnd/>
          </a:ln>
        </p:spPr>
      </p:pic>
      <p:sp>
        <p:nvSpPr>
          <p:cNvPr id="892938" name="Text Box 10"/>
          <p:cNvSpPr txBox="1">
            <a:spLocks noChangeArrowheads="1"/>
          </p:cNvSpPr>
          <p:nvPr/>
        </p:nvSpPr>
        <p:spPr bwMode="auto">
          <a:xfrm>
            <a:off x="0" y="2539279"/>
            <a:ext cx="5421312" cy="1385637"/>
          </a:xfrm>
          <a:prstGeom prst="rect">
            <a:avLst/>
          </a:prstGeom>
          <a:solidFill>
            <a:srgbClr val="FFFF99"/>
          </a:solidFill>
          <a:ln w="12700" algn="ctr">
            <a:solidFill>
              <a:schemeClr val="tx1"/>
            </a:solidFill>
            <a:miter lim="800000"/>
            <a:headEnd/>
            <a:tailEnd/>
          </a:ln>
        </p:spPr>
        <p:txBody>
          <a:bodyPr lIns="92075" tIns="46038" rIns="92075" bIns="46038">
            <a:spAutoFit/>
          </a:bodyPr>
          <a:lstStyle/>
          <a:p>
            <a:r>
              <a:rPr lang="en-US" sz="2000" dirty="0">
                <a:solidFill>
                  <a:schemeClr val="tx1"/>
                </a:solidFill>
              </a:rPr>
              <a:t>There is </a:t>
            </a:r>
            <a:r>
              <a:rPr lang="en-US" sz="2000" dirty="0">
                <a:solidFill>
                  <a:schemeClr val="hlink"/>
                </a:solidFill>
              </a:rPr>
              <a:t>plenty of exciting physics (and fun)</a:t>
            </a:r>
            <a:r>
              <a:rPr lang="en-US" sz="2000" b="1" dirty="0">
                <a:solidFill>
                  <a:schemeClr val="hlink"/>
                </a:solidFill>
              </a:rPr>
              <a:t> </a:t>
            </a:r>
          </a:p>
          <a:p>
            <a:r>
              <a:rPr lang="en-US" sz="2000" dirty="0">
                <a:solidFill>
                  <a:schemeClr val="tx1"/>
                </a:solidFill>
              </a:rPr>
              <a:t>at the </a:t>
            </a:r>
            <a:r>
              <a:rPr lang="en-US" sz="2000" dirty="0" smtClean="0">
                <a:solidFill>
                  <a:schemeClr val="tx1"/>
                </a:solidFill>
              </a:rPr>
              <a:t>LHC with Heavy Ion Collisions,</a:t>
            </a:r>
            <a:endParaRPr lang="en-US" sz="2000" dirty="0">
              <a:solidFill>
                <a:schemeClr val="tx1"/>
              </a:solidFill>
            </a:endParaRPr>
          </a:p>
          <a:p>
            <a:r>
              <a:rPr lang="en-US" sz="2000" dirty="0">
                <a:solidFill>
                  <a:schemeClr val="tx1"/>
                </a:solidFill>
              </a:rPr>
              <a:t>exploring QCD in a new domain, </a:t>
            </a:r>
            <a:br>
              <a:rPr lang="en-US" sz="2000" dirty="0">
                <a:solidFill>
                  <a:schemeClr val="tx1"/>
                </a:solidFill>
              </a:rPr>
            </a:br>
            <a:r>
              <a:rPr lang="en-US" sz="2000" dirty="0">
                <a:solidFill>
                  <a:schemeClr val="tx1"/>
                </a:solidFill>
              </a:rPr>
              <a:t>where the strong interaction is really strong !</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770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29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7703">
                                            <p:txEl>
                                              <p:pRg st="3" end="3"/>
                                            </p:txEl>
                                          </p:spTgt>
                                        </p:tgtEl>
                                        <p:attrNameLst>
                                          <p:attrName>style.visibility</p:attrName>
                                        </p:attrNameLst>
                                      </p:cBhvr>
                                      <p:to>
                                        <p:strVal val="visible"/>
                                      </p:to>
                                    </p:set>
                                  </p:childTnLst>
                                </p:cTn>
                              </p:par>
                              <p:par>
                                <p:cTn id="13" presetID="9" presetClass="entr" presetSubtype="0" fill="hold" nodeType="withEffect">
                                  <p:stCondLst>
                                    <p:cond delay="0"/>
                                  </p:stCondLst>
                                  <p:childTnLst>
                                    <p:set>
                                      <p:cBhvr>
                                        <p:cTn id="14" dur="1" fill="hold">
                                          <p:stCondLst>
                                            <p:cond delay="0"/>
                                          </p:stCondLst>
                                        </p:cTn>
                                        <p:tgtEl>
                                          <p:spTgt spid="797698"/>
                                        </p:tgtEl>
                                        <p:attrNameLst>
                                          <p:attrName>style.visibility</p:attrName>
                                        </p:attrNameLst>
                                      </p:cBhvr>
                                      <p:to>
                                        <p:strVal val="visible"/>
                                      </p:to>
                                    </p:set>
                                    <p:animEffect transition="in" filter="dissolve">
                                      <p:cBhvr>
                                        <p:cTn id="15" dur="500"/>
                                        <p:tgtEl>
                                          <p:spTgt spid="797698"/>
                                        </p:tgtEl>
                                      </p:cBhvr>
                                    </p:animEffect>
                                  </p:childTnLst>
                                </p:cTn>
                              </p:par>
                            </p:childTnLst>
                          </p:cTn>
                        </p:par>
                        <p:par>
                          <p:cTn id="16" fill="hold">
                            <p:stCondLst>
                              <p:cond delay="500"/>
                            </p:stCondLst>
                            <p:childTnLst>
                              <p:par>
                                <p:cTn id="17" presetID="9" presetClass="entr" presetSubtype="0" fill="hold" grpId="0" nodeType="afterEffect">
                                  <p:stCondLst>
                                    <p:cond delay="1000"/>
                                  </p:stCondLst>
                                  <p:childTnLst>
                                    <p:set>
                                      <p:cBhvr>
                                        <p:cTn id="18" dur="1" fill="hold">
                                          <p:stCondLst>
                                            <p:cond delay="0"/>
                                          </p:stCondLst>
                                        </p:cTn>
                                        <p:tgtEl>
                                          <p:spTgt spid="797700"/>
                                        </p:tgtEl>
                                        <p:attrNameLst>
                                          <p:attrName>style.visibility</p:attrName>
                                        </p:attrNameLst>
                                      </p:cBhvr>
                                      <p:to>
                                        <p:strVal val="visible"/>
                                      </p:to>
                                    </p:set>
                                    <p:animEffect transition="in" filter="dissolve">
                                      <p:cBhvr>
                                        <p:cTn id="19" dur="500"/>
                                        <p:tgtEl>
                                          <p:spTgt spid="797700"/>
                                        </p:tgtEl>
                                      </p:cBhvr>
                                    </p:animEffect>
                                  </p:childTnLst>
                                </p:cTn>
                              </p:par>
                            </p:childTnLst>
                          </p:cTn>
                        </p:par>
                        <p:par>
                          <p:cTn id="20" fill="hold">
                            <p:stCondLst>
                              <p:cond delay="2000"/>
                            </p:stCondLst>
                            <p:childTnLst>
                              <p:par>
                                <p:cTn id="21" presetID="10" presetClass="entr" presetSubtype="0" fill="hold" nodeType="afterEffect">
                                  <p:stCondLst>
                                    <p:cond delay="1000"/>
                                  </p:stCondLst>
                                  <p:childTnLst>
                                    <p:set>
                                      <p:cBhvr>
                                        <p:cTn id="22" dur="1" fill="hold">
                                          <p:stCondLst>
                                            <p:cond delay="0"/>
                                          </p:stCondLst>
                                        </p:cTn>
                                        <p:tgtEl>
                                          <p:spTgt spid="797699"/>
                                        </p:tgtEl>
                                        <p:attrNameLst>
                                          <p:attrName>style.visibility</p:attrName>
                                        </p:attrNameLst>
                                      </p:cBhvr>
                                      <p:to>
                                        <p:strVal val="visible"/>
                                      </p:to>
                                    </p:set>
                                    <p:animEffect transition="in" filter="fade">
                                      <p:cBhvr>
                                        <p:cTn id="23" dur="1000"/>
                                        <p:tgtEl>
                                          <p:spTgt spid="79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0" grpId="0" animBg="1"/>
      <p:bldP spid="8929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Backup</a:t>
            </a:r>
            <a:endParaRPr lang="en-GB" dirty="0"/>
          </a:p>
        </p:txBody>
      </p:sp>
      <p:sp>
        <p:nvSpPr>
          <p:cNvPr id="3" name="Slide Number Placeholder 2"/>
          <p:cNvSpPr>
            <a:spLocks noGrp="1"/>
          </p:cNvSpPr>
          <p:nvPr>
            <p:ph type="sldNum" sz="quarter" idx="10"/>
          </p:nvPr>
        </p:nvSpPr>
        <p:spPr/>
        <p:txBody>
          <a:bodyPr/>
          <a:lstStyle/>
          <a:p>
            <a:pPr>
              <a:defRPr/>
            </a:pPr>
            <a:fld id="{9EB78B35-0D61-469E-A420-5C1803E74197}" type="slidenum">
              <a:rPr lang="en-US" smtClean="0">
                <a:solidFill>
                  <a:srgbClr val="000000"/>
                </a:solidFill>
              </a:rPr>
              <a:pPr>
                <a:defRPr/>
              </a:pPr>
              <a:t>53</a:t>
            </a:fld>
            <a:endParaRPr lang="en-US">
              <a:solidFill>
                <a:srgbClr val="000000"/>
              </a:solidFill>
            </a:endParaRPr>
          </a:p>
        </p:txBody>
      </p:sp>
      <p:sp>
        <p:nvSpPr>
          <p:cNvPr id="2" name="Date Placeholder 1"/>
          <p:cNvSpPr>
            <a:spLocks noGrp="1"/>
          </p:cNvSpPr>
          <p:nvPr>
            <p:ph type="dt" sz="half" idx="4294967295"/>
          </p:nvPr>
        </p:nvSpPr>
        <p:spPr>
          <a:xfrm>
            <a:off x="7073900" y="6642100"/>
            <a:ext cx="2070100" cy="215900"/>
          </a:xfrm>
          <a:prstGeom prst="rect">
            <a:avLst/>
          </a:prstGeom>
        </p:spPr>
        <p:txBody>
          <a:bodyPr/>
          <a:lstStyle/>
          <a:p>
            <a:r>
              <a:rPr lang="en-US" smtClean="0">
                <a:solidFill>
                  <a:srgbClr val="919191"/>
                </a:solidFill>
              </a:rPr>
              <a:t>December 2012 Bad Honnef J. Schukraft</a:t>
            </a:r>
            <a:endParaRPr lang="en-US">
              <a:solidFill>
                <a:srgbClr val="919191"/>
              </a:solidFill>
            </a:endParaRPr>
          </a:p>
        </p:txBody>
      </p:sp>
    </p:spTree>
    <p:extLst>
      <p:ext uri="{BB962C8B-B14F-4D97-AF65-F5344CB8AC3E}">
        <p14:creationId xmlns:p14="http://schemas.microsoft.com/office/powerpoint/2010/main" val="23338731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657" y="46320"/>
            <a:ext cx="2289088" cy="591573"/>
          </a:xfrm>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Bulk features</a:t>
            </a:r>
            <a:r>
              <a:rPr lang="en-US" sz="1800" dirty="0" smtClean="0">
                <a:solidFill>
                  <a:schemeClr val="tx1"/>
                </a:solidFill>
              </a:rPr>
              <a:t> (size, lifetime, energy density, radial flow, ..)</a:t>
            </a:r>
          </a:p>
          <a:p>
            <a:pPr lvl="1"/>
            <a:r>
              <a:rPr lang="en-US" dirty="0" smtClean="0"/>
              <a:t> LHC brings the hoped for (</a:t>
            </a:r>
            <a:r>
              <a:rPr lang="en-US" dirty="0" smtClean="0">
                <a:solidFill>
                  <a:srgbClr val="FF0000"/>
                </a:solidFill>
              </a:rPr>
              <a:t>expected) quantitative improvements</a:t>
            </a:r>
          </a:p>
          <a:p>
            <a:pPr lvl="2"/>
            <a:r>
              <a:rPr lang="en-US" dirty="0" smtClean="0">
                <a:solidFill>
                  <a:schemeClr val="tx1"/>
                </a:solidFill>
              </a:rPr>
              <a:t>very precise &amp; detailed measurement of bulk features  ongoing</a:t>
            </a:r>
          </a:p>
          <a:p>
            <a:r>
              <a:rPr lang="en-US" dirty="0" smtClean="0"/>
              <a:t> Particle ratios  (p/</a:t>
            </a:r>
            <a:r>
              <a:rPr lang="en-US" dirty="0" smtClean="0">
                <a:latin typeface="Symbol" pitchFamily="18" charset="2"/>
              </a:rPr>
              <a:t>p</a:t>
            </a:r>
            <a:r>
              <a:rPr lang="en-US" dirty="0" smtClean="0"/>
              <a:t>)</a:t>
            </a:r>
          </a:p>
          <a:p>
            <a:pPr lvl="1"/>
            <a:r>
              <a:rPr lang="en-US" dirty="0" smtClean="0">
                <a:solidFill>
                  <a:schemeClr val="tx1"/>
                </a:solidFill>
              </a:rPr>
              <a:t> shocking</a:t>
            </a:r>
            <a:r>
              <a:rPr lang="en-US" dirty="0" smtClean="0"/>
              <a:t> ! </a:t>
            </a:r>
          </a:p>
          <a:p>
            <a:r>
              <a:rPr lang="en-US" dirty="0" smtClean="0"/>
              <a:t>Flow Tomography (</a:t>
            </a:r>
            <a:r>
              <a:rPr lang="en-US" dirty="0" err="1" smtClean="0"/>
              <a:t>v</a:t>
            </a:r>
            <a:r>
              <a:rPr lang="en-US" baseline="-25000" dirty="0" err="1" smtClean="0"/>
              <a:t>n</a:t>
            </a:r>
            <a:r>
              <a:rPr lang="en-US" dirty="0" smtClean="0"/>
              <a:t>)</a:t>
            </a:r>
          </a:p>
          <a:p>
            <a:pPr lvl="1"/>
            <a:r>
              <a:rPr lang="en-US" dirty="0" smtClean="0"/>
              <a:t> huge step forward: </a:t>
            </a:r>
          </a:p>
          <a:p>
            <a:pPr lvl="2"/>
            <a:r>
              <a:rPr lang="en-US" dirty="0" smtClean="0"/>
              <a:t>experimental handle on </a:t>
            </a:r>
            <a:r>
              <a:rPr lang="en-US" dirty="0" smtClean="0">
                <a:solidFill>
                  <a:srgbClr val="FF0000"/>
                </a:solidFill>
              </a:rPr>
              <a:t>'initial conditions</a:t>
            </a:r>
            <a:r>
              <a:rPr lang="en-US" dirty="0" smtClean="0"/>
              <a:t>'</a:t>
            </a:r>
          </a:p>
          <a:p>
            <a:pPr lvl="2"/>
            <a:r>
              <a:rPr lang="en-US" dirty="0" smtClean="0">
                <a:solidFill>
                  <a:srgbClr val="FF0000"/>
                </a:solidFill>
              </a:rPr>
              <a:t>precision measurements of matter properties</a:t>
            </a:r>
            <a:r>
              <a:rPr lang="en-US" dirty="0" smtClean="0"/>
              <a:t> (</a:t>
            </a:r>
            <a:r>
              <a:rPr lang="en-US" dirty="0" smtClean="0">
                <a:latin typeface="Symbol" pitchFamily="18" charset="2"/>
              </a:rPr>
              <a:t>h</a:t>
            </a:r>
            <a:r>
              <a:rPr lang="en-US" dirty="0" smtClean="0"/>
              <a:t>/s, </a:t>
            </a:r>
            <a:r>
              <a:rPr lang="en-US" dirty="0" err="1" smtClean="0"/>
              <a:t>c</a:t>
            </a:r>
            <a:r>
              <a:rPr lang="en-US" baseline="-25000" dirty="0" err="1" smtClean="0"/>
              <a:t>s</a:t>
            </a:r>
            <a:r>
              <a:rPr lang="en-US" dirty="0" smtClean="0"/>
              <a:t>, </a:t>
            </a:r>
            <a:r>
              <a:rPr lang="en-US" dirty="0" err="1" smtClean="0"/>
              <a:t>EoS</a:t>
            </a:r>
            <a:r>
              <a:rPr lang="en-US" dirty="0" smtClean="0"/>
              <a:t>)</a:t>
            </a:r>
          </a:p>
          <a:p>
            <a:r>
              <a:rPr lang="en-US" dirty="0" smtClean="0"/>
              <a:t>Jet Quenching</a:t>
            </a:r>
          </a:p>
          <a:p>
            <a:pPr lvl="1"/>
            <a:r>
              <a:rPr lang="en-US" dirty="0" smtClean="0"/>
              <a:t> extremely </a:t>
            </a:r>
            <a:r>
              <a:rPr lang="en-US" dirty="0" smtClean="0">
                <a:solidFill>
                  <a:srgbClr val="FF0000"/>
                </a:solidFill>
              </a:rPr>
              <a:t>promising start</a:t>
            </a:r>
            <a:r>
              <a:rPr lang="en-US" dirty="0" smtClean="0"/>
              <a:t> (including many surprises)</a:t>
            </a:r>
          </a:p>
          <a:p>
            <a:pPr lvl="2"/>
            <a:r>
              <a:rPr lang="en-US" dirty="0" smtClean="0">
                <a:solidFill>
                  <a:srgbClr val="FF0000"/>
                </a:solidFill>
              </a:rPr>
              <a:t>long program</a:t>
            </a:r>
            <a:r>
              <a:rPr lang="en-US" dirty="0" smtClean="0">
                <a:solidFill>
                  <a:schemeClr val="tx1"/>
                </a:solidFill>
              </a:rPr>
              <a:t> of measuring parameters and scaling properties </a:t>
            </a:r>
            <a:r>
              <a:rPr lang="en-US" dirty="0" smtClean="0">
                <a:solidFill>
                  <a:srgbClr val="FF0000"/>
                </a:solidFill>
              </a:rPr>
              <a:t>ahead</a:t>
            </a:r>
          </a:p>
          <a:p>
            <a:r>
              <a:rPr lang="en-US" dirty="0" smtClean="0"/>
              <a:t>Quarkonia suppression</a:t>
            </a:r>
          </a:p>
          <a:p>
            <a:pPr lvl="1"/>
            <a:r>
              <a:rPr lang="en-US" dirty="0"/>
              <a:t> </a:t>
            </a:r>
            <a:r>
              <a:rPr lang="en-US" dirty="0" smtClean="0"/>
              <a:t>can LHC </a:t>
            </a:r>
            <a:r>
              <a:rPr lang="en-US" dirty="0" smtClean="0">
                <a:solidFill>
                  <a:srgbClr val="FF0000"/>
                </a:solidFill>
              </a:rPr>
              <a:t>solve the Quarkonia puzzle ?</a:t>
            </a:r>
            <a:r>
              <a:rPr lang="en-US" dirty="0" smtClean="0"/>
              <a:t> (indications are good ! </a:t>
            </a:r>
            <a:r>
              <a:rPr lang="en-US" b="1" dirty="0" smtClean="0"/>
              <a:t>2011 = 15 x 2010</a:t>
            </a:r>
            <a:r>
              <a:rPr lang="en-US" dirty="0" smtClean="0"/>
              <a:t>)</a:t>
            </a:r>
          </a:p>
          <a:p>
            <a:r>
              <a:rPr lang="en-US" dirty="0" smtClean="0"/>
              <a:t>Plethora of unconventional/speculative ideas</a:t>
            </a:r>
          </a:p>
          <a:p>
            <a:pPr lvl="1"/>
            <a:r>
              <a:rPr lang="en-US" dirty="0" smtClean="0"/>
              <a:t> </a:t>
            </a:r>
            <a:r>
              <a:rPr lang="en-US" dirty="0" smtClean="0">
                <a:solidFill>
                  <a:srgbClr val="FF0000"/>
                </a:solidFill>
              </a:rPr>
              <a:t>to be explored</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11"/>
          </p:nvPr>
        </p:nvSpPr>
        <p:spPr/>
        <p:txBody>
          <a:bodyPr/>
          <a:lstStyle/>
          <a:p>
            <a:pPr>
              <a:defRPr/>
            </a:pPr>
            <a:fld id="{D927F1D3-1032-48FD-8C43-9F3006DCCF32}" type="slidenum">
              <a:rPr lang="en-US" smtClean="0">
                <a:solidFill>
                  <a:srgbClr val="000000"/>
                </a:solidFill>
              </a:rPr>
              <a:pPr>
                <a:defRPr/>
              </a:pPr>
              <a:t>54</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22325" y="49213"/>
            <a:ext cx="7651750" cy="585787"/>
          </a:xfrm>
        </p:spPr>
        <p:txBody>
          <a:bodyPr/>
          <a:lstStyle/>
          <a:p>
            <a:r>
              <a:rPr lang="en-US" smtClean="0"/>
              <a:t>Even QED becomes strong at LHC</a:t>
            </a:r>
          </a:p>
        </p:txBody>
      </p:sp>
      <p:sp>
        <p:nvSpPr>
          <p:cNvPr id="933894" name="Rectangle 6"/>
          <p:cNvSpPr>
            <a:spLocks noGrp="1" noChangeArrowheads="1"/>
          </p:cNvSpPr>
          <p:nvPr>
            <p:ph idx="1"/>
          </p:nvPr>
        </p:nvSpPr>
        <p:spPr>
          <a:xfrm>
            <a:off x="0" y="554502"/>
            <a:ext cx="9144000" cy="6165850"/>
          </a:xfrm>
        </p:spPr>
        <p:txBody>
          <a:bodyPr/>
          <a:lstStyle/>
          <a:p>
            <a:r>
              <a:rPr lang="en-US" dirty="0" smtClean="0"/>
              <a:t>very large </a:t>
            </a:r>
            <a:r>
              <a:rPr lang="en-US" dirty="0" err="1" smtClean="0"/>
              <a:t>em</a:t>
            </a:r>
            <a:r>
              <a:rPr lang="en-US" dirty="0" smtClean="0"/>
              <a:t> cross sections </a:t>
            </a:r>
            <a:br>
              <a:rPr lang="en-US" dirty="0" smtClean="0"/>
            </a:br>
            <a:r>
              <a:rPr lang="en-US" sz="1800" dirty="0" smtClean="0">
                <a:solidFill>
                  <a:schemeClr val="tx1"/>
                </a:solidFill>
              </a:rPr>
              <a:t>relativistic Lorentz boost amplifies electromagnetic field of nuclei</a:t>
            </a:r>
          </a:p>
          <a:p>
            <a:pPr lvl="1"/>
            <a:r>
              <a:rPr lang="en-US" dirty="0" smtClean="0"/>
              <a:t> </a:t>
            </a:r>
            <a:r>
              <a:rPr lang="en-US" dirty="0" smtClean="0">
                <a:solidFill>
                  <a:srgbClr val="FF00FF"/>
                </a:solidFill>
              </a:rPr>
              <a:t>QED </a:t>
            </a:r>
            <a:r>
              <a:rPr lang="en-US" dirty="0" err="1" smtClean="0">
                <a:solidFill>
                  <a:srgbClr val="FF00FF"/>
                </a:solidFill>
              </a:rPr>
              <a:t>e</a:t>
            </a:r>
            <a:r>
              <a:rPr lang="en-US" baseline="30000" dirty="0" err="1" smtClean="0">
                <a:solidFill>
                  <a:srgbClr val="FF00FF"/>
                </a:solidFill>
              </a:rPr>
              <a:t>+</a:t>
            </a:r>
            <a:r>
              <a:rPr lang="en-US" dirty="0" err="1" smtClean="0">
                <a:solidFill>
                  <a:srgbClr val="FF00FF"/>
                </a:solidFill>
              </a:rPr>
              <a:t>e</a:t>
            </a:r>
            <a:r>
              <a:rPr lang="en-US" baseline="30000" dirty="0" smtClean="0">
                <a:solidFill>
                  <a:srgbClr val="FF00FF"/>
                </a:solidFill>
              </a:rPr>
              <a:t>-</a:t>
            </a:r>
            <a:r>
              <a:rPr lang="en-US" dirty="0" smtClean="0">
                <a:solidFill>
                  <a:srgbClr val="FF00FF"/>
                </a:solidFill>
              </a:rPr>
              <a:t> pair production:</a:t>
            </a:r>
            <a:r>
              <a:rPr lang="en-US" dirty="0" smtClean="0"/>
              <a:t> hundreds of </a:t>
            </a:r>
            <a:r>
              <a:rPr lang="en-US" dirty="0" err="1" smtClean="0"/>
              <a:t>kbarn</a:t>
            </a:r>
            <a:r>
              <a:rPr lang="en-US" dirty="0" smtClean="0"/>
              <a:t>  </a:t>
            </a:r>
            <a:r>
              <a:rPr lang="en-US" sz="1600" dirty="0" smtClean="0"/>
              <a:t>(&gt;10</a:t>
            </a:r>
            <a:r>
              <a:rPr lang="en-US" sz="1600" baseline="30000" dirty="0" smtClean="0"/>
              <a:t>5</a:t>
            </a:r>
            <a:r>
              <a:rPr lang="en-US" sz="1600" dirty="0" smtClean="0"/>
              <a:t> nuclear </a:t>
            </a:r>
            <a:r>
              <a:rPr lang="en-US" sz="1600" dirty="0" smtClean="0">
                <a:latin typeface="Symbol" pitchFamily="18" charset="2"/>
              </a:rPr>
              <a:t>s</a:t>
            </a:r>
            <a:r>
              <a:rPr lang="en-US" sz="1600" dirty="0" smtClean="0"/>
              <a:t>)</a:t>
            </a:r>
          </a:p>
          <a:p>
            <a:pPr lvl="2"/>
            <a:r>
              <a:rPr lang="en-US" sz="1600" dirty="0" smtClean="0"/>
              <a:t>Hadronic Resonance (</a:t>
            </a:r>
            <a:r>
              <a:rPr lang="en-US" sz="1600" dirty="0" smtClean="0">
                <a:latin typeface="Symbol" pitchFamily="18" charset="2"/>
              </a:rPr>
              <a:t>r</a:t>
            </a:r>
            <a:r>
              <a:rPr lang="en-US" sz="1600" dirty="0" smtClean="0"/>
              <a:t>, J/</a:t>
            </a:r>
            <a:r>
              <a:rPr lang="en-US" sz="1600" dirty="0" smtClean="0">
                <a:latin typeface="Symbol" pitchFamily="18" charset="2"/>
              </a:rPr>
              <a:t>Y</a:t>
            </a:r>
            <a:r>
              <a:rPr lang="en-US" sz="1600" dirty="0" smtClean="0"/>
              <a:t>, ...,Higgs)</a:t>
            </a:r>
          </a:p>
          <a:p>
            <a:pPr lvl="1"/>
            <a:r>
              <a:rPr lang="en-US" dirty="0" smtClean="0"/>
              <a:t> </a:t>
            </a:r>
            <a:r>
              <a:rPr lang="en-US" dirty="0" err="1" smtClean="0">
                <a:solidFill>
                  <a:srgbClr val="FF00FF"/>
                </a:solidFill>
              </a:rPr>
              <a:t>em</a:t>
            </a:r>
            <a:r>
              <a:rPr lang="en-US" dirty="0" smtClean="0">
                <a:solidFill>
                  <a:srgbClr val="FF00FF"/>
                </a:solidFill>
              </a:rPr>
              <a:t> dissociation</a:t>
            </a:r>
            <a:r>
              <a:rPr lang="en-US" dirty="0" smtClean="0"/>
              <a:t> ~ 200 barn </a:t>
            </a:r>
            <a:r>
              <a:rPr lang="en-US" sz="1600" dirty="0" smtClean="0"/>
              <a:t>(via Giant Dipole Resonances)</a:t>
            </a:r>
          </a:p>
          <a:p>
            <a:pPr lvl="2"/>
            <a:r>
              <a:rPr lang="en-US" dirty="0" smtClean="0"/>
              <a:t>one or several neutrons at zero degree </a:t>
            </a:r>
          </a:p>
          <a:p>
            <a:pPr lvl="2"/>
            <a:r>
              <a:rPr lang="en-US" baseline="30000" dirty="0" smtClean="0"/>
              <a:t>208-x</a:t>
            </a:r>
            <a:r>
              <a:rPr lang="en-US" dirty="0" smtClean="0"/>
              <a:t>Pb 'beams' limits LHC intensity (magnet quench)</a:t>
            </a:r>
          </a:p>
          <a:p>
            <a:pPr lvl="1"/>
            <a:r>
              <a:rPr lang="en-US" dirty="0" smtClean="0"/>
              <a:t> </a:t>
            </a:r>
            <a:r>
              <a:rPr lang="en-US" dirty="0" smtClean="0">
                <a:solidFill>
                  <a:srgbClr val="FF00FF"/>
                </a:solidFill>
              </a:rPr>
              <a:t>photonuclear reactions:</a:t>
            </a:r>
            <a:r>
              <a:rPr lang="en-US" dirty="0" smtClean="0"/>
              <a:t> tens of barns (kinematics very similar to </a:t>
            </a:r>
            <a:r>
              <a:rPr lang="en-US" dirty="0" err="1" smtClean="0"/>
              <a:t>pA</a:t>
            </a:r>
            <a:r>
              <a:rPr lang="en-US" dirty="0" smtClean="0"/>
              <a:t>)</a:t>
            </a:r>
          </a:p>
          <a:p>
            <a:pPr lvl="2"/>
            <a:r>
              <a:rPr lang="en-US" dirty="0" smtClean="0"/>
              <a:t>Gamma energy several 100 GeV</a:t>
            </a:r>
          </a:p>
        </p:txBody>
      </p:sp>
      <p:sp>
        <p:nvSpPr>
          <p:cNvPr id="68612" name="Date Placeholder 3"/>
          <p:cNvSpPr>
            <a:spLocks noGrp="1"/>
          </p:cNvSpPr>
          <p:nvPr>
            <p:ph type="dt" sz="quarter" idx="10"/>
          </p:nvPr>
        </p:nvSpPr>
        <p:spPr>
          <a:xfrm>
            <a:off x="6959600" y="6643688"/>
            <a:ext cx="2184400" cy="214312"/>
          </a:xfrm>
          <a:noFill/>
        </p:spPr>
        <p:txBody>
          <a:bodyPr/>
          <a:lstStyle/>
          <a:p>
            <a:r>
              <a:rPr lang="en-US" smtClean="0">
                <a:solidFill>
                  <a:srgbClr val="919191"/>
                </a:solidFill>
              </a:rPr>
              <a:t>December 2012 Bad Honnef J. Schukraft</a:t>
            </a:r>
          </a:p>
        </p:txBody>
      </p:sp>
      <p:sp>
        <p:nvSpPr>
          <p:cNvPr id="68613" name="Slide Number Placeholder 4"/>
          <p:cNvSpPr>
            <a:spLocks noGrp="1"/>
          </p:cNvSpPr>
          <p:nvPr>
            <p:ph type="sldNum" sz="quarter" idx="11"/>
          </p:nvPr>
        </p:nvSpPr>
        <p:spPr>
          <a:noFill/>
        </p:spPr>
        <p:txBody>
          <a:bodyPr/>
          <a:lstStyle/>
          <a:p>
            <a:fld id="{1FF569E3-1A2E-46FB-8BD1-169F2F2D7074}" type="slidenum">
              <a:rPr lang="en-US" smtClean="0">
                <a:solidFill>
                  <a:srgbClr val="000000"/>
                </a:solidFill>
              </a:rPr>
              <a:pPr/>
              <a:t>55</a:t>
            </a:fld>
            <a:endParaRPr lang="en-US" smtClean="0">
              <a:solidFill>
                <a:srgbClr val="000000"/>
              </a:solidFill>
            </a:endParaRPr>
          </a:p>
        </p:txBody>
      </p:sp>
      <p:sp>
        <p:nvSpPr>
          <p:cNvPr id="933897" name="Text Box 9"/>
          <p:cNvSpPr txBox="1">
            <a:spLocks noChangeArrowheads="1"/>
          </p:cNvSpPr>
          <p:nvPr/>
        </p:nvSpPr>
        <p:spPr bwMode="auto">
          <a:xfrm>
            <a:off x="1960358" y="3602294"/>
            <a:ext cx="3330575" cy="1009650"/>
          </a:xfrm>
          <a:prstGeom prst="rect">
            <a:avLst/>
          </a:prstGeom>
          <a:solidFill>
            <a:srgbClr val="FFFF99"/>
          </a:solidFill>
          <a:ln w="9525" algn="ctr">
            <a:solidFill>
              <a:schemeClr val="tx1"/>
            </a:solidFill>
            <a:miter lim="800000"/>
            <a:headEnd/>
            <a:tailEnd/>
          </a:ln>
        </p:spPr>
        <p:txBody>
          <a:bodyPr wrap="none" lIns="92075" tIns="46038" rIns="92075" bIns="46038">
            <a:spAutoFit/>
          </a:bodyPr>
          <a:lstStyle/>
          <a:p>
            <a:pPr>
              <a:buClr>
                <a:srgbClr val="FC0128"/>
              </a:buClr>
            </a:pPr>
            <a:r>
              <a:rPr lang="en-US">
                <a:latin typeface="Arial" pitchFamily="34" charset="0"/>
              </a:rPr>
              <a:t>LHC is a very versatile collider:</a:t>
            </a:r>
          </a:p>
          <a:p>
            <a:pPr>
              <a:buClr>
                <a:srgbClr val="FC0128"/>
              </a:buClr>
            </a:pPr>
            <a:r>
              <a:rPr lang="en-US">
                <a:latin typeface="Arial" pitchFamily="34" charset="0"/>
              </a:rPr>
              <a:t>pp, AA, pA </a:t>
            </a:r>
            <a:r>
              <a:rPr lang="en-US" sz="1200">
                <a:solidFill>
                  <a:srgbClr val="000000"/>
                </a:solidFill>
                <a:latin typeface="Arial" pitchFamily="34" charset="0"/>
              </a:rPr>
              <a:t>(2013?)</a:t>
            </a:r>
          </a:p>
          <a:p>
            <a:pPr>
              <a:buClr>
                <a:srgbClr val="FC0128"/>
              </a:buClr>
            </a:pPr>
            <a:r>
              <a:rPr lang="en-US">
                <a:latin typeface="Symbol" pitchFamily="18" charset="2"/>
              </a:rPr>
              <a:t>gg,</a:t>
            </a:r>
            <a:r>
              <a:rPr lang="en-US">
                <a:latin typeface="Arial" pitchFamily="34" charset="0"/>
              </a:rPr>
              <a:t> </a:t>
            </a:r>
            <a:r>
              <a:rPr lang="en-US">
                <a:latin typeface="Symbol" pitchFamily="18" charset="2"/>
              </a:rPr>
              <a:t>g</a:t>
            </a:r>
            <a:r>
              <a:rPr lang="en-US">
                <a:latin typeface="Arial" pitchFamily="34" charset="0"/>
              </a:rPr>
              <a:t>A, </a:t>
            </a:r>
            <a:r>
              <a:rPr lang="en-US">
                <a:latin typeface="Symbol" pitchFamily="18" charset="2"/>
              </a:rPr>
              <a:t>g</a:t>
            </a:r>
            <a:r>
              <a:rPr lang="en-US">
                <a:latin typeface="Arial" pitchFamily="34" charset="0"/>
              </a:rPr>
              <a:t>-Pomeron</a:t>
            </a:r>
          </a:p>
        </p:txBody>
      </p:sp>
      <p:grpSp>
        <p:nvGrpSpPr>
          <p:cNvPr id="2" name="Group 9"/>
          <p:cNvGrpSpPr>
            <a:grpSpLocks/>
          </p:cNvGrpSpPr>
          <p:nvPr/>
        </p:nvGrpSpPr>
        <p:grpSpPr bwMode="auto">
          <a:xfrm>
            <a:off x="7034213" y="657225"/>
            <a:ext cx="1922462" cy="1792288"/>
            <a:chOff x="1523999" y="867507"/>
            <a:chExt cx="4840204" cy="4607169"/>
          </a:xfrm>
        </p:grpSpPr>
        <p:sp>
          <p:nvSpPr>
            <p:cNvPr id="68643" name="Rectangle 10"/>
            <p:cNvSpPr>
              <a:spLocks noChangeArrowheads="1"/>
            </p:cNvSpPr>
            <p:nvPr/>
          </p:nvSpPr>
          <p:spPr bwMode="auto">
            <a:xfrm rot="-5051681">
              <a:off x="4134440" y="2365155"/>
              <a:ext cx="293077" cy="234461"/>
            </a:xfrm>
            <a:prstGeom prst="rect">
              <a:avLst/>
            </a:prstGeom>
            <a:solidFill>
              <a:schemeClr val="bg1"/>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grpSp>
          <p:nvGrpSpPr>
            <p:cNvPr id="3" name="Group 21"/>
            <p:cNvGrpSpPr>
              <a:grpSpLocks/>
            </p:cNvGrpSpPr>
            <p:nvPr/>
          </p:nvGrpSpPr>
          <p:grpSpPr bwMode="auto">
            <a:xfrm>
              <a:off x="3663551" y="1699668"/>
              <a:ext cx="2700652" cy="3031881"/>
              <a:chOff x="3663551" y="1699668"/>
              <a:chExt cx="2700652" cy="3031882"/>
            </a:xfrm>
          </p:grpSpPr>
          <p:grpSp>
            <p:nvGrpSpPr>
              <p:cNvPr id="4" name="Group 20"/>
              <p:cNvGrpSpPr>
                <a:grpSpLocks/>
              </p:cNvGrpSpPr>
              <p:nvPr/>
            </p:nvGrpSpPr>
            <p:grpSpPr bwMode="auto">
              <a:xfrm>
                <a:off x="3663551" y="1699668"/>
                <a:ext cx="2700652" cy="3031882"/>
                <a:chOff x="3663551" y="1699668"/>
                <a:chExt cx="2700652" cy="3031882"/>
              </a:xfrm>
            </p:grpSpPr>
            <p:pic>
              <p:nvPicPr>
                <p:cNvPr id="68651" name="Picture 4" descr="http://3asal.files.wordpress.com/2010/11/feynm5.gif"/>
                <p:cNvPicPr>
                  <a:picLocks noChangeAspect="1" noChangeArrowheads="1"/>
                </p:cNvPicPr>
                <p:nvPr/>
              </p:nvPicPr>
              <p:blipFill>
                <a:blip r:embed="rId2" cstate="print"/>
                <a:srcRect l="11964" t="14722" r="56239" b="68089"/>
                <a:stretch>
                  <a:fillRect/>
                </a:stretch>
              </p:blipFill>
              <p:spPr bwMode="auto">
                <a:xfrm rot="-2216254">
                  <a:off x="3663551" y="3654951"/>
                  <a:ext cx="2637692" cy="1076599"/>
                </a:xfrm>
                <a:prstGeom prst="rect">
                  <a:avLst/>
                </a:prstGeom>
                <a:noFill/>
                <a:ln w="9525">
                  <a:noFill/>
                  <a:miter lim="800000"/>
                  <a:headEnd/>
                  <a:tailEnd/>
                </a:ln>
              </p:spPr>
            </p:pic>
            <p:pic>
              <p:nvPicPr>
                <p:cNvPr id="68652" name="Picture 4" descr="http://3asal.files.wordpress.com/2010/11/feynm5.gif"/>
                <p:cNvPicPr>
                  <a:picLocks noChangeAspect="1" noChangeArrowheads="1"/>
                </p:cNvPicPr>
                <p:nvPr/>
              </p:nvPicPr>
              <p:blipFill>
                <a:blip r:embed="rId2" cstate="print"/>
                <a:srcRect l="11964" r="56239" b="75700"/>
                <a:stretch>
                  <a:fillRect/>
                </a:stretch>
              </p:blipFill>
              <p:spPr bwMode="auto">
                <a:xfrm rot="2582468">
                  <a:off x="3726511" y="1699668"/>
                  <a:ext cx="2637692" cy="1521890"/>
                </a:xfrm>
                <a:prstGeom prst="rect">
                  <a:avLst/>
                </a:prstGeom>
                <a:noFill/>
                <a:ln w="9525">
                  <a:noFill/>
                  <a:miter lim="800000"/>
                  <a:headEnd/>
                  <a:tailEnd/>
                </a:ln>
              </p:spPr>
            </p:pic>
          </p:grpSp>
          <p:sp>
            <p:nvSpPr>
              <p:cNvPr id="68650" name="Rectangle 17"/>
              <p:cNvSpPr>
                <a:spLocks noChangeArrowheads="1"/>
              </p:cNvSpPr>
              <p:nvPr/>
            </p:nvSpPr>
            <p:spPr bwMode="auto">
              <a:xfrm rot="2582468">
                <a:off x="3943290" y="2030984"/>
                <a:ext cx="1535723" cy="269631"/>
              </a:xfrm>
              <a:prstGeom prst="rect">
                <a:avLst/>
              </a:prstGeom>
              <a:solidFill>
                <a:schemeClr val="bg1"/>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grpSp>
        <p:sp>
          <p:nvSpPr>
            <p:cNvPr id="68645" name="Oval 12"/>
            <p:cNvSpPr>
              <a:spLocks noChangeArrowheads="1"/>
            </p:cNvSpPr>
            <p:nvPr/>
          </p:nvSpPr>
          <p:spPr bwMode="auto">
            <a:xfrm>
              <a:off x="2930768" y="867507"/>
              <a:ext cx="1008185" cy="2110154"/>
            </a:xfrm>
            <a:prstGeom prst="ellipse">
              <a:avLst/>
            </a:prstGeom>
            <a:gradFill rotWithShape="1">
              <a:gsLst>
                <a:gs pos="0">
                  <a:srgbClr val="FF0000"/>
                </a:gs>
                <a:gs pos="45000">
                  <a:srgbClr val="FF7A00"/>
                </a:gs>
                <a:gs pos="70000">
                  <a:srgbClr val="FF0300"/>
                </a:gs>
                <a:gs pos="100000">
                  <a:srgbClr val="4D0808"/>
                </a:gs>
              </a:gsLst>
              <a:path path="shape">
                <a:fillToRect l="50000" t="50000" r="50000" b="50000"/>
              </a:path>
            </a:gra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46" name="Oval 13"/>
            <p:cNvSpPr>
              <a:spLocks noChangeArrowheads="1"/>
            </p:cNvSpPr>
            <p:nvPr/>
          </p:nvSpPr>
          <p:spPr bwMode="auto">
            <a:xfrm>
              <a:off x="2942492" y="3364522"/>
              <a:ext cx="1008185" cy="2110154"/>
            </a:xfrm>
            <a:prstGeom prst="ellipse">
              <a:avLst/>
            </a:prstGeom>
            <a:gradFill rotWithShape="1">
              <a:gsLst>
                <a:gs pos="0">
                  <a:srgbClr val="FF0000"/>
                </a:gs>
                <a:gs pos="45000">
                  <a:srgbClr val="FF7A00"/>
                </a:gs>
                <a:gs pos="70000">
                  <a:srgbClr val="FF0300"/>
                </a:gs>
                <a:gs pos="100000">
                  <a:srgbClr val="4D0808"/>
                </a:gs>
              </a:gsLst>
              <a:path path="shape">
                <a:fillToRect l="50000" t="50000" r="50000" b="50000"/>
              </a:path>
            </a:gra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47" name="Right Arrow 14"/>
            <p:cNvSpPr>
              <a:spLocks noChangeArrowheads="1"/>
            </p:cNvSpPr>
            <p:nvPr/>
          </p:nvSpPr>
          <p:spPr bwMode="auto">
            <a:xfrm>
              <a:off x="3962399" y="1492910"/>
              <a:ext cx="1430216" cy="624889"/>
            </a:xfrm>
            <a:prstGeom prst="rightArrow">
              <a:avLst>
                <a:gd name="adj1" fmla="val 50000"/>
                <a:gd name="adj2" fmla="val 50003"/>
              </a:avLst>
            </a:prstGeom>
            <a:solidFill>
              <a:srgbClr val="0066FF"/>
            </a:solidFill>
            <a:ln w="19050" algn="ctr">
              <a:solidFill>
                <a:schemeClr val="bg1"/>
              </a:solidFill>
              <a:round/>
              <a:headEnd/>
              <a:tailEnd/>
            </a:ln>
          </p:spPr>
          <p:txBody>
            <a:bodyPr lIns="92075" tIns="46038" rIns="92075" bIns="46038" anchor="ctr">
              <a:spAutoFit/>
            </a:bodyPr>
            <a:lstStyle/>
            <a:p>
              <a:pPr>
                <a:buClr>
                  <a:srgbClr val="FC0128"/>
                </a:buClr>
              </a:pPr>
              <a:endParaRPr lang="en-US" sz="1600">
                <a:latin typeface="Arial" pitchFamily="34" charset="0"/>
              </a:endParaRPr>
            </a:p>
          </p:txBody>
        </p:sp>
        <p:sp>
          <p:nvSpPr>
            <p:cNvPr id="68648" name="Right Arrow 15"/>
            <p:cNvSpPr>
              <a:spLocks noChangeArrowheads="1"/>
            </p:cNvSpPr>
            <p:nvPr/>
          </p:nvSpPr>
          <p:spPr bwMode="auto">
            <a:xfrm rot="10800000">
              <a:off x="1523999" y="4130603"/>
              <a:ext cx="1430216" cy="624889"/>
            </a:xfrm>
            <a:prstGeom prst="rightArrow">
              <a:avLst>
                <a:gd name="adj1" fmla="val 50000"/>
                <a:gd name="adj2" fmla="val 50003"/>
              </a:avLst>
            </a:prstGeom>
            <a:solidFill>
              <a:srgbClr val="0066FF"/>
            </a:solidFill>
            <a:ln w="19050" algn="ctr">
              <a:solidFill>
                <a:schemeClr val="bg1"/>
              </a:solidFill>
              <a:round/>
              <a:headEnd/>
              <a:tailEnd/>
            </a:ln>
          </p:spPr>
          <p:txBody>
            <a:bodyPr lIns="92075" tIns="46038" rIns="92075" bIns="46038" anchor="ctr">
              <a:spAutoFit/>
            </a:bodyPr>
            <a:lstStyle/>
            <a:p>
              <a:pPr>
                <a:buClr>
                  <a:srgbClr val="FC0128"/>
                </a:buClr>
              </a:pPr>
              <a:endParaRPr lang="en-US" sz="1600">
                <a:latin typeface="Arial" pitchFamily="34" charset="0"/>
              </a:endParaRPr>
            </a:p>
          </p:txBody>
        </p:sp>
      </p:grpSp>
      <p:grpSp>
        <p:nvGrpSpPr>
          <p:cNvPr id="5" name="Group 39"/>
          <p:cNvGrpSpPr>
            <a:grpSpLocks/>
          </p:cNvGrpSpPr>
          <p:nvPr/>
        </p:nvGrpSpPr>
        <p:grpSpPr bwMode="auto">
          <a:xfrm>
            <a:off x="5510213" y="3175000"/>
            <a:ext cx="3633787" cy="3683000"/>
            <a:chOff x="5509846" y="3175291"/>
            <a:chExt cx="3634154" cy="3682709"/>
          </a:xfrm>
        </p:grpSpPr>
        <p:grpSp>
          <p:nvGrpSpPr>
            <p:cNvPr id="6" name="Group 25"/>
            <p:cNvGrpSpPr>
              <a:grpSpLocks/>
            </p:cNvGrpSpPr>
            <p:nvPr/>
          </p:nvGrpSpPr>
          <p:grpSpPr bwMode="auto">
            <a:xfrm>
              <a:off x="5509846" y="3434860"/>
              <a:ext cx="3634154" cy="3423140"/>
              <a:chOff x="5509846" y="3434860"/>
              <a:chExt cx="3634154" cy="3423140"/>
            </a:xfrm>
          </p:grpSpPr>
          <p:pic>
            <p:nvPicPr>
              <p:cNvPr id="68639" name="Picture 2" descr="0">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b="5806"/>
              <a:stretch>
                <a:fillRect/>
              </a:stretch>
            </p:blipFill>
            <p:spPr bwMode="auto">
              <a:xfrm>
                <a:off x="5509846" y="3434860"/>
                <a:ext cx="3634154" cy="3423140"/>
              </a:xfrm>
              <a:prstGeom prst="rect">
                <a:avLst/>
              </a:prstGeom>
              <a:noFill/>
              <a:ln w="9525">
                <a:noFill/>
                <a:miter lim="800000"/>
                <a:headEnd/>
                <a:tailEnd/>
              </a:ln>
            </p:spPr>
          </p:pic>
          <p:sp>
            <p:nvSpPr>
              <p:cNvPr id="68640" name="TextBox 22"/>
              <p:cNvSpPr txBox="1">
                <a:spLocks noChangeArrowheads="1"/>
              </p:cNvSpPr>
              <p:nvPr/>
            </p:nvSpPr>
            <p:spPr bwMode="auto">
              <a:xfrm>
                <a:off x="6319484" y="4384431"/>
                <a:ext cx="441147" cy="341632"/>
              </a:xfrm>
              <a:prstGeom prst="rect">
                <a:avLst/>
              </a:prstGeom>
              <a:noFill/>
              <a:ln w="9525">
                <a:noFill/>
                <a:miter lim="800000"/>
                <a:headEnd/>
                <a:tailEnd/>
              </a:ln>
            </p:spPr>
            <p:txBody>
              <a:bodyPr wrap="none">
                <a:spAutoFit/>
              </a:bodyPr>
              <a:lstStyle/>
              <a:p>
                <a:pPr>
                  <a:buClr>
                    <a:srgbClr val="FC0128"/>
                  </a:buClr>
                </a:pPr>
                <a:r>
                  <a:rPr lang="en-US">
                    <a:latin typeface="Arial" pitchFamily="34" charset="0"/>
                  </a:rPr>
                  <a:t>1n</a:t>
                </a:r>
              </a:p>
            </p:txBody>
          </p:sp>
          <p:sp>
            <p:nvSpPr>
              <p:cNvPr id="68641" name="TextBox 23"/>
              <p:cNvSpPr txBox="1">
                <a:spLocks noChangeArrowheads="1"/>
              </p:cNvSpPr>
              <p:nvPr/>
            </p:nvSpPr>
            <p:spPr bwMode="auto">
              <a:xfrm>
                <a:off x="6706345" y="4466492"/>
                <a:ext cx="441147" cy="341632"/>
              </a:xfrm>
              <a:prstGeom prst="rect">
                <a:avLst/>
              </a:prstGeom>
              <a:noFill/>
              <a:ln w="9525">
                <a:noFill/>
                <a:miter lim="800000"/>
                <a:headEnd/>
                <a:tailEnd/>
              </a:ln>
            </p:spPr>
            <p:txBody>
              <a:bodyPr wrap="none">
                <a:spAutoFit/>
              </a:bodyPr>
              <a:lstStyle/>
              <a:p>
                <a:pPr>
                  <a:buClr>
                    <a:srgbClr val="FC0128"/>
                  </a:buClr>
                </a:pPr>
                <a:r>
                  <a:rPr lang="en-US">
                    <a:latin typeface="Arial" pitchFamily="34" charset="0"/>
                  </a:rPr>
                  <a:t>2n</a:t>
                </a:r>
              </a:p>
            </p:txBody>
          </p:sp>
          <p:sp>
            <p:nvSpPr>
              <p:cNvPr id="68642" name="TextBox 24"/>
              <p:cNvSpPr txBox="1">
                <a:spLocks noChangeArrowheads="1"/>
              </p:cNvSpPr>
              <p:nvPr/>
            </p:nvSpPr>
            <p:spPr bwMode="auto">
              <a:xfrm>
                <a:off x="7034591" y="4607169"/>
                <a:ext cx="441147" cy="341632"/>
              </a:xfrm>
              <a:prstGeom prst="rect">
                <a:avLst/>
              </a:prstGeom>
              <a:noFill/>
              <a:ln w="9525">
                <a:noFill/>
                <a:miter lim="800000"/>
                <a:headEnd/>
                <a:tailEnd/>
              </a:ln>
            </p:spPr>
            <p:txBody>
              <a:bodyPr wrap="none">
                <a:spAutoFit/>
              </a:bodyPr>
              <a:lstStyle/>
              <a:p>
                <a:pPr>
                  <a:buClr>
                    <a:srgbClr val="FC0128"/>
                  </a:buClr>
                </a:pPr>
                <a:r>
                  <a:rPr lang="en-US">
                    <a:latin typeface="Arial" pitchFamily="34" charset="0"/>
                  </a:rPr>
                  <a:t>3n</a:t>
                </a:r>
              </a:p>
            </p:txBody>
          </p:sp>
        </p:grpSp>
        <p:sp>
          <p:nvSpPr>
            <p:cNvPr id="68638" name="TextBox 21"/>
            <p:cNvSpPr txBox="1">
              <a:spLocks noChangeArrowheads="1"/>
            </p:cNvSpPr>
            <p:nvPr/>
          </p:nvSpPr>
          <p:spPr bwMode="auto">
            <a:xfrm>
              <a:off x="5673178" y="3175291"/>
              <a:ext cx="3470822" cy="341632"/>
            </a:xfrm>
            <a:prstGeom prst="rect">
              <a:avLst/>
            </a:prstGeom>
            <a:solidFill>
              <a:srgbClr val="FFFF99"/>
            </a:solidFill>
            <a:ln w="9525">
              <a:noFill/>
              <a:miter lim="800000"/>
              <a:headEnd/>
              <a:tailEnd/>
            </a:ln>
          </p:spPr>
          <p:txBody>
            <a:bodyPr wrap="none">
              <a:spAutoFit/>
            </a:bodyPr>
            <a:lstStyle/>
            <a:p>
              <a:pPr>
                <a:buClr>
                  <a:srgbClr val="FC0128"/>
                </a:buClr>
              </a:pPr>
              <a:r>
                <a:rPr lang="en-US">
                  <a:solidFill>
                    <a:srgbClr val="000000"/>
                  </a:solidFill>
                  <a:latin typeface="Arial" pitchFamily="34" charset="0"/>
                </a:rPr>
                <a:t>Pb + </a:t>
              </a:r>
              <a:r>
                <a:rPr lang="en-US" baseline="30000">
                  <a:solidFill>
                    <a:srgbClr val="000000"/>
                  </a:solidFill>
                  <a:latin typeface="Arial" pitchFamily="34" charset="0"/>
                </a:rPr>
                <a:t>208</a:t>
              </a:r>
              <a:r>
                <a:rPr lang="en-US">
                  <a:solidFill>
                    <a:srgbClr val="000000"/>
                  </a:solidFill>
                  <a:latin typeface="Arial" pitchFamily="34" charset="0"/>
                </a:rPr>
                <a:t>Pb → Pb + </a:t>
              </a:r>
              <a:r>
                <a:rPr lang="en-US" baseline="30000">
                  <a:solidFill>
                    <a:srgbClr val="000000"/>
                  </a:solidFill>
                  <a:latin typeface="Arial" pitchFamily="34" charset="0"/>
                </a:rPr>
                <a:t>208-x</a:t>
              </a:r>
              <a:r>
                <a:rPr lang="en-US">
                  <a:solidFill>
                    <a:srgbClr val="000000"/>
                  </a:solidFill>
                  <a:latin typeface="Arial" pitchFamily="34" charset="0"/>
                </a:rPr>
                <a:t>Pb + x n </a:t>
              </a:r>
            </a:p>
          </p:txBody>
        </p:sp>
      </p:grpSp>
      <p:grpSp>
        <p:nvGrpSpPr>
          <p:cNvPr id="7" name="Group 26"/>
          <p:cNvGrpSpPr>
            <a:grpSpLocks/>
          </p:cNvGrpSpPr>
          <p:nvPr/>
        </p:nvGrpSpPr>
        <p:grpSpPr bwMode="auto">
          <a:xfrm>
            <a:off x="7104063" y="1254125"/>
            <a:ext cx="1700212" cy="1852613"/>
            <a:chOff x="1043302" y="1899139"/>
            <a:chExt cx="2825312" cy="3446584"/>
          </a:xfrm>
        </p:grpSpPr>
        <p:grpSp>
          <p:nvGrpSpPr>
            <p:cNvPr id="8" name="Group 46"/>
            <p:cNvGrpSpPr>
              <a:grpSpLocks/>
            </p:cNvGrpSpPr>
            <p:nvPr/>
          </p:nvGrpSpPr>
          <p:grpSpPr bwMode="auto">
            <a:xfrm>
              <a:off x="1043302" y="1899139"/>
              <a:ext cx="2108946" cy="3446584"/>
              <a:chOff x="2508687" y="1875692"/>
              <a:chExt cx="2108946" cy="3446584"/>
            </a:xfrm>
          </p:grpSpPr>
          <p:sp>
            <p:nvSpPr>
              <p:cNvPr id="68627" name="Rectangle 29"/>
              <p:cNvSpPr>
                <a:spLocks noChangeArrowheads="1"/>
              </p:cNvSpPr>
              <p:nvPr/>
            </p:nvSpPr>
            <p:spPr bwMode="auto">
              <a:xfrm rot="-5051681">
                <a:off x="3339315" y="3055130"/>
                <a:ext cx="228943" cy="164114"/>
              </a:xfrm>
              <a:prstGeom prst="rect">
                <a:avLst/>
              </a:prstGeom>
              <a:solidFill>
                <a:schemeClr val="bg1"/>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28" name="Rectangle 30"/>
              <p:cNvSpPr>
                <a:spLocks noChangeArrowheads="1"/>
              </p:cNvSpPr>
              <p:nvPr/>
            </p:nvSpPr>
            <p:spPr bwMode="auto">
              <a:xfrm rot="2582468">
                <a:off x="3217416" y="2784566"/>
                <a:ext cx="1074951" cy="210628"/>
              </a:xfrm>
              <a:prstGeom prst="rect">
                <a:avLst/>
              </a:prstGeom>
              <a:solidFill>
                <a:schemeClr val="bg1"/>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29" name="Oval 31"/>
              <p:cNvSpPr>
                <a:spLocks noChangeArrowheads="1"/>
              </p:cNvSpPr>
              <p:nvPr/>
            </p:nvSpPr>
            <p:spPr bwMode="auto">
              <a:xfrm>
                <a:off x="2508687" y="1875692"/>
                <a:ext cx="705694" cy="1648390"/>
              </a:xfrm>
              <a:prstGeom prst="ellipse">
                <a:avLst/>
              </a:prstGeom>
              <a:gradFill rotWithShape="1">
                <a:gsLst>
                  <a:gs pos="0">
                    <a:srgbClr val="FF0000"/>
                  </a:gs>
                  <a:gs pos="45000">
                    <a:srgbClr val="FF7A00"/>
                  </a:gs>
                  <a:gs pos="70000">
                    <a:srgbClr val="FF0300"/>
                  </a:gs>
                  <a:gs pos="100000">
                    <a:srgbClr val="4D0808"/>
                  </a:gs>
                </a:gsLst>
                <a:path path="shape">
                  <a:fillToRect l="50000" t="50000" r="50000" b="50000"/>
                </a:path>
              </a:gra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30" name="Right Arrow 32"/>
              <p:cNvSpPr>
                <a:spLocks noChangeArrowheads="1"/>
              </p:cNvSpPr>
              <p:nvPr/>
            </p:nvSpPr>
            <p:spPr bwMode="auto">
              <a:xfrm>
                <a:off x="3230792" y="2364238"/>
                <a:ext cx="1001100" cy="488145"/>
              </a:xfrm>
              <a:prstGeom prst="rightArrow">
                <a:avLst>
                  <a:gd name="adj1" fmla="val 50000"/>
                  <a:gd name="adj2" fmla="val 49998"/>
                </a:avLst>
              </a:prstGeom>
              <a:solidFill>
                <a:srgbClr val="0066FF"/>
              </a:solidFill>
              <a:ln w="19050" algn="ctr">
                <a:solidFill>
                  <a:schemeClr val="bg1"/>
                </a:solidFill>
                <a:round/>
                <a:headEnd/>
                <a:tailEnd/>
              </a:ln>
            </p:spPr>
            <p:txBody>
              <a:bodyPr lIns="92075" tIns="46038" rIns="92075" bIns="46038" anchor="ctr">
                <a:spAutoFit/>
              </a:bodyPr>
              <a:lstStyle/>
              <a:p>
                <a:pPr>
                  <a:buClr>
                    <a:srgbClr val="FC0128"/>
                  </a:buClr>
                </a:pPr>
                <a:endParaRPr lang="en-US" sz="1600">
                  <a:latin typeface="Arial" pitchFamily="34" charset="0"/>
                </a:endParaRPr>
              </a:p>
            </p:txBody>
          </p:sp>
          <p:grpSp>
            <p:nvGrpSpPr>
              <p:cNvPr id="9" name="Group 45"/>
              <p:cNvGrpSpPr>
                <a:grpSpLocks/>
              </p:cNvGrpSpPr>
              <p:nvPr/>
            </p:nvGrpSpPr>
            <p:grpSpPr bwMode="auto">
              <a:xfrm>
                <a:off x="2919045" y="3673886"/>
                <a:ext cx="1698588" cy="1648390"/>
                <a:chOff x="1523999" y="3826286"/>
                <a:chExt cx="1698588" cy="1648390"/>
              </a:xfrm>
            </p:grpSpPr>
            <p:sp>
              <p:nvSpPr>
                <p:cNvPr id="68635" name="Oval 37"/>
                <p:cNvSpPr>
                  <a:spLocks noChangeArrowheads="1"/>
                </p:cNvSpPr>
                <p:nvPr/>
              </p:nvSpPr>
              <p:spPr bwMode="auto">
                <a:xfrm>
                  <a:off x="2516893" y="3826286"/>
                  <a:ext cx="705694" cy="1648390"/>
                </a:xfrm>
                <a:prstGeom prst="ellipse">
                  <a:avLst/>
                </a:prstGeom>
                <a:gradFill rotWithShape="1">
                  <a:gsLst>
                    <a:gs pos="0">
                      <a:srgbClr val="FF0000"/>
                    </a:gs>
                    <a:gs pos="45000">
                      <a:srgbClr val="FF7A00"/>
                    </a:gs>
                    <a:gs pos="70000">
                      <a:srgbClr val="FF0300"/>
                    </a:gs>
                    <a:gs pos="100000">
                      <a:srgbClr val="4D0808"/>
                    </a:gs>
                  </a:gsLst>
                  <a:path path="shape">
                    <a:fillToRect l="50000" t="50000" r="50000" b="50000"/>
                  </a:path>
                </a:gra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36" name="Right Arrow 38"/>
                <p:cNvSpPr>
                  <a:spLocks noChangeArrowheads="1"/>
                </p:cNvSpPr>
                <p:nvPr/>
              </p:nvSpPr>
              <p:spPr bwMode="auto">
                <a:xfrm rot="10800000">
                  <a:off x="1523999" y="4424726"/>
                  <a:ext cx="1001100" cy="488145"/>
                </a:xfrm>
                <a:prstGeom prst="rightArrow">
                  <a:avLst>
                    <a:gd name="adj1" fmla="val 50000"/>
                    <a:gd name="adj2" fmla="val 49998"/>
                  </a:avLst>
                </a:prstGeom>
                <a:solidFill>
                  <a:srgbClr val="0066FF"/>
                </a:solidFill>
                <a:ln w="19050" algn="ctr">
                  <a:solidFill>
                    <a:schemeClr val="bg1"/>
                  </a:solidFill>
                  <a:round/>
                  <a:headEnd/>
                  <a:tailEnd/>
                </a:ln>
              </p:spPr>
              <p:txBody>
                <a:bodyPr lIns="92075" tIns="46038" rIns="92075" bIns="46038" anchor="ctr">
                  <a:spAutoFit/>
                </a:bodyPr>
                <a:lstStyle/>
                <a:p>
                  <a:pPr>
                    <a:buClr>
                      <a:srgbClr val="FC0128"/>
                    </a:buClr>
                  </a:pPr>
                  <a:endParaRPr lang="en-US" sz="1600">
                    <a:latin typeface="Arial" pitchFamily="34" charset="0"/>
                  </a:endParaRPr>
                </a:p>
              </p:txBody>
            </p:sp>
          </p:grpSp>
          <p:grpSp>
            <p:nvGrpSpPr>
              <p:cNvPr id="10" name="Group 44"/>
              <p:cNvGrpSpPr>
                <a:grpSpLocks/>
              </p:cNvGrpSpPr>
              <p:nvPr/>
            </p:nvGrpSpPr>
            <p:grpSpPr bwMode="auto">
              <a:xfrm rot="8257618">
                <a:off x="3408218" y="2836985"/>
                <a:ext cx="340801" cy="1364433"/>
                <a:chOff x="6538278" y="3798277"/>
                <a:chExt cx="340801" cy="1364433"/>
              </a:xfrm>
            </p:grpSpPr>
            <p:pic>
              <p:nvPicPr>
                <p:cNvPr id="68633" name="Picture 4" descr="http://3asal.files.wordpress.com/2010/11/feynm5.gif"/>
                <p:cNvPicPr>
                  <a:picLocks noChangeAspect="1" noChangeArrowheads="1"/>
                </p:cNvPicPr>
                <p:nvPr/>
              </p:nvPicPr>
              <p:blipFill>
                <a:blip r:embed="rId2" cstate="print"/>
                <a:srcRect l="11964" t="13858" r="67445" b="79176"/>
                <a:stretch>
                  <a:fillRect/>
                </a:stretch>
              </p:blipFill>
              <p:spPr bwMode="auto">
                <a:xfrm rot="-5400000">
                  <a:off x="6110906" y="4394536"/>
                  <a:ext cx="1195546" cy="340801"/>
                </a:xfrm>
                <a:prstGeom prst="rect">
                  <a:avLst/>
                </a:prstGeom>
                <a:noFill/>
                <a:ln w="9525">
                  <a:noFill/>
                  <a:miter lim="800000"/>
                  <a:headEnd/>
                  <a:tailEnd/>
                </a:ln>
              </p:spPr>
            </p:pic>
            <p:sp>
              <p:nvSpPr>
                <p:cNvPr id="68634" name="Isosceles Triangle 36"/>
                <p:cNvSpPr>
                  <a:spLocks noChangeArrowheads="1"/>
                </p:cNvSpPr>
                <p:nvPr/>
              </p:nvSpPr>
              <p:spPr bwMode="auto">
                <a:xfrm>
                  <a:off x="6658708" y="3798277"/>
                  <a:ext cx="117230" cy="152400"/>
                </a:xfrm>
                <a:prstGeom prst="triangle">
                  <a:avLst>
                    <a:gd name="adj" fmla="val 50000"/>
                  </a:avLst>
                </a:prstGeom>
                <a:solidFill>
                  <a:srgbClr val="FF0000"/>
                </a:solidFill>
                <a:ln w="19050" algn="ctr">
                  <a:solidFill>
                    <a:srgbClr val="FF0000"/>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grpSp>
        </p:grpSp>
        <p:cxnSp>
          <p:nvCxnSpPr>
            <p:cNvPr id="68626" name="Straight Arrow Connector 28"/>
            <p:cNvCxnSpPr>
              <a:cxnSpLocks noChangeShapeType="1"/>
            </p:cNvCxnSpPr>
            <p:nvPr/>
          </p:nvCxnSpPr>
          <p:spPr bwMode="auto">
            <a:xfrm flipV="1">
              <a:off x="2625968" y="3458308"/>
              <a:ext cx="1242646" cy="586153"/>
            </a:xfrm>
            <a:prstGeom prst="straightConnector1">
              <a:avLst/>
            </a:prstGeom>
            <a:noFill/>
            <a:ln w="19050" algn="ctr">
              <a:solidFill>
                <a:schemeClr val="tx1"/>
              </a:solidFill>
              <a:round/>
              <a:headEnd/>
              <a:tailEnd type="arrow" w="med" len="med"/>
            </a:ln>
          </p:spPr>
        </p:cxnSp>
      </p:grpSp>
      <p:grpSp>
        <p:nvGrpSpPr>
          <p:cNvPr id="11" name="Group 46"/>
          <p:cNvGrpSpPr>
            <a:grpSpLocks/>
          </p:cNvGrpSpPr>
          <p:nvPr/>
        </p:nvGrpSpPr>
        <p:grpSpPr bwMode="auto">
          <a:xfrm rot="1198900">
            <a:off x="8129588" y="1817688"/>
            <a:ext cx="914400" cy="749300"/>
            <a:chOff x="4431322" y="3751385"/>
            <a:chExt cx="914401" cy="750278"/>
          </a:xfrm>
        </p:grpSpPr>
        <p:cxnSp>
          <p:nvCxnSpPr>
            <p:cNvPr id="68622" name="Straight Arrow Connector 41"/>
            <p:cNvCxnSpPr>
              <a:cxnSpLocks noChangeShapeType="1"/>
            </p:cNvCxnSpPr>
            <p:nvPr/>
          </p:nvCxnSpPr>
          <p:spPr bwMode="auto">
            <a:xfrm flipV="1">
              <a:off x="4443046" y="4032738"/>
              <a:ext cx="820616" cy="468924"/>
            </a:xfrm>
            <a:prstGeom prst="straightConnector1">
              <a:avLst/>
            </a:prstGeom>
            <a:noFill/>
            <a:ln w="19050" algn="ctr">
              <a:solidFill>
                <a:schemeClr val="tx1"/>
              </a:solidFill>
              <a:round/>
              <a:headEnd/>
              <a:tailEnd type="arrow" w="med" len="med"/>
            </a:ln>
          </p:spPr>
        </p:cxnSp>
        <p:cxnSp>
          <p:nvCxnSpPr>
            <p:cNvPr id="68623" name="Straight Arrow Connector 42"/>
            <p:cNvCxnSpPr>
              <a:cxnSpLocks noChangeShapeType="1"/>
            </p:cNvCxnSpPr>
            <p:nvPr/>
          </p:nvCxnSpPr>
          <p:spPr bwMode="auto">
            <a:xfrm flipV="1">
              <a:off x="4454769" y="4278923"/>
              <a:ext cx="890954" cy="222739"/>
            </a:xfrm>
            <a:prstGeom prst="straightConnector1">
              <a:avLst/>
            </a:prstGeom>
            <a:noFill/>
            <a:ln w="19050" algn="ctr">
              <a:solidFill>
                <a:schemeClr val="tx1"/>
              </a:solidFill>
              <a:round/>
              <a:headEnd/>
              <a:tailEnd type="arrow" w="med" len="med"/>
            </a:ln>
          </p:spPr>
        </p:cxnSp>
        <p:cxnSp>
          <p:nvCxnSpPr>
            <p:cNvPr id="68624" name="Straight Arrow Connector 43"/>
            <p:cNvCxnSpPr>
              <a:cxnSpLocks noChangeShapeType="1"/>
            </p:cNvCxnSpPr>
            <p:nvPr/>
          </p:nvCxnSpPr>
          <p:spPr bwMode="auto">
            <a:xfrm rot="5400000" flipH="1" flipV="1">
              <a:off x="4378568" y="3804139"/>
              <a:ext cx="750278" cy="644770"/>
            </a:xfrm>
            <a:prstGeom prst="straightConnector1">
              <a:avLst/>
            </a:prstGeom>
            <a:noFill/>
            <a:ln w="19050" algn="ctr">
              <a:solidFill>
                <a:schemeClr val="tx1"/>
              </a:solidFill>
              <a:round/>
              <a:headEnd/>
              <a:tailEnd type="arrow" w="med" len="med"/>
            </a:ln>
          </p:spPr>
        </p:cxnSp>
      </p:grpSp>
      <p:grpSp>
        <p:nvGrpSpPr>
          <p:cNvPr id="12" name="Group 49"/>
          <p:cNvGrpSpPr>
            <a:grpSpLocks/>
          </p:cNvGrpSpPr>
          <p:nvPr/>
        </p:nvGrpSpPr>
        <p:grpSpPr bwMode="auto">
          <a:xfrm>
            <a:off x="7456488" y="2333625"/>
            <a:ext cx="503237" cy="666750"/>
            <a:chOff x="7455876" y="2332892"/>
            <a:chExt cx="504093" cy="668214"/>
          </a:xfrm>
        </p:grpSpPr>
        <p:sp>
          <p:nvSpPr>
            <p:cNvPr id="68620" name="Right Arrow 47"/>
            <p:cNvSpPr>
              <a:spLocks noChangeArrowheads="1"/>
            </p:cNvSpPr>
            <p:nvPr/>
          </p:nvSpPr>
          <p:spPr bwMode="auto">
            <a:xfrm rot="-8698673">
              <a:off x="7455876" y="2332892"/>
              <a:ext cx="480646" cy="140677"/>
            </a:xfrm>
            <a:prstGeom prst="rightArrow">
              <a:avLst>
                <a:gd name="adj1" fmla="val 50000"/>
                <a:gd name="adj2" fmla="val 50000"/>
              </a:avLst>
            </a:prstGeom>
            <a:solidFill>
              <a:srgbClr val="0066FF"/>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sp>
          <p:nvSpPr>
            <p:cNvPr id="68621" name="Right Arrow 48"/>
            <p:cNvSpPr>
              <a:spLocks noChangeArrowheads="1"/>
            </p:cNvSpPr>
            <p:nvPr/>
          </p:nvSpPr>
          <p:spPr bwMode="auto">
            <a:xfrm rot="8657328">
              <a:off x="7479323" y="2860429"/>
              <a:ext cx="480646" cy="140677"/>
            </a:xfrm>
            <a:prstGeom prst="rightArrow">
              <a:avLst>
                <a:gd name="adj1" fmla="val 50000"/>
                <a:gd name="adj2" fmla="val 50000"/>
              </a:avLst>
            </a:prstGeom>
            <a:solidFill>
              <a:srgbClr val="0066FF"/>
            </a:solidFill>
            <a:ln w="19050" algn="ctr">
              <a:solidFill>
                <a:schemeClr val="bg1"/>
              </a:solidFill>
              <a:round/>
              <a:headEnd/>
              <a:tailEnd/>
            </a:ln>
          </p:spPr>
          <p:txBody>
            <a:bodyPr wrap="none" lIns="92075" tIns="46038" rIns="92075" bIns="46038" anchor="ctr">
              <a:spAutoFit/>
            </a:bodyPr>
            <a:lstStyle/>
            <a:p>
              <a:pPr>
                <a:buClr>
                  <a:srgbClr val="FC0128"/>
                </a:buClr>
              </a:pPr>
              <a:endParaRPr lang="en-US" sz="1600">
                <a:latin typeface="Arial" pitchFamily="34" charset="0"/>
              </a:endParaRPr>
            </a:p>
          </p:txBody>
        </p:sp>
      </p:grpSp>
      <p:pic>
        <p:nvPicPr>
          <p:cNvPr id="45" name="Picture 2" descr="0">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l="1920" t="1064" b="4440"/>
          <a:stretch>
            <a:fillRect/>
          </a:stretch>
        </p:blipFill>
        <p:spPr bwMode="auto">
          <a:xfrm>
            <a:off x="0" y="4896465"/>
            <a:ext cx="2855817" cy="1961535"/>
          </a:xfrm>
          <a:prstGeom prst="rect">
            <a:avLst/>
          </a:prstGeom>
          <a:noFill/>
        </p:spPr>
      </p:pic>
      <p:pic>
        <p:nvPicPr>
          <p:cNvPr id="46" name="Picture 4" descr="0">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t="7794" r="9398" b="6028"/>
          <a:stretch>
            <a:fillRect/>
          </a:stretch>
        </p:blipFill>
        <p:spPr bwMode="auto">
          <a:xfrm>
            <a:off x="2792628" y="4864527"/>
            <a:ext cx="2939844" cy="1993473"/>
          </a:xfrm>
          <a:prstGeom prst="rect">
            <a:avLst/>
          </a:prstGeom>
          <a:noFill/>
        </p:spPr>
      </p:pic>
      <p:grpSp>
        <p:nvGrpSpPr>
          <p:cNvPr id="13" name="Group 50"/>
          <p:cNvGrpSpPr/>
          <p:nvPr/>
        </p:nvGrpSpPr>
        <p:grpSpPr>
          <a:xfrm>
            <a:off x="1482811" y="1754659"/>
            <a:ext cx="3126258" cy="3459892"/>
            <a:chOff x="1482811" y="1754659"/>
            <a:chExt cx="3126258" cy="3459892"/>
          </a:xfrm>
        </p:grpSpPr>
        <p:cxnSp>
          <p:nvCxnSpPr>
            <p:cNvPr id="48" name="Straight Arrow Connector 47"/>
            <p:cNvCxnSpPr/>
            <p:nvPr/>
          </p:nvCxnSpPr>
          <p:spPr bwMode="auto">
            <a:xfrm rot="16200000" flipH="1">
              <a:off x="2298356" y="2903837"/>
              <a:ext cx="3459892" cy="1161535"/>
            </a:xfrm>
            <a:prstGeom prst="straightConnector1">
              <a:avLst/>
            </a:prstGeom>
            <a:noFill/>
            <a:ln w="9525" cap="flat" cmpd="sng" algn="ctr">
              <a:solidFill>
                <a:srgbClr val="FF0000"/>
              </a:solidFill>
              <a:prstDash val="solid"/>
              <a:round/>
              <a:headEnd type="none" w="med" len="med"/>
              <a:tailEnd type="arrow"/>
            </a:ln>
            <a:effectLst/>
          </p:spPr>
        </p:cxnSp>
        <p:cxnSp>
          <p:nvCxnSpPr>
            <p:cNvPr id="50" name="Straight Arrow Connector 49"/>
            <p:cNvCxnSpPr/>
            <p:nvPr/>
          </p:nvCxnSpPr>
          <p:spPr bwMode="auto">
            <a:xfrm rot="5400000">
              <a:off x="617838" y="2644347"/>
              <a:ext cx="3323968" cy="1594021"/>
            </a:xfrm>
            <a:prstGeom prst="straightConnector1">
              <a:avLst/>
            </a:prstGeom>
            <a:noFill/>
            <a:ln w="9525"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3894">
                                            <p:txEl>
                                              <p:pRg st="3" end="3"/>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389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389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3389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33894">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3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379" y="-2892"/>
            <a:ext cx="5033429" cy="591573"/>
          </a:xfrm>
        </p:spPr>
        <p:txBody>
          <a:bodyPr/>
          <a:lstStyle/>
          <a:p>
            <a:r>
              <a:rPr lang="en-US" dirty="0" smtClean="0"/>
              <a:t>Kinematics, Centrality</a:t>
            </a:r>
            <a:endParaRPr lang="en-US" dirty="0"/>
          </a:p>
        </p:txBody>
      </p:sp>
      <p:sp>
        <p:nvSpPr>
          <p:cNvPr id="3" name="Content Placeholder 2"/>
          <p:cNvSpPr>
            <a:spLocks noGrp="1"/>
          </p:cNvSpPr>
          <p:nvPr>
            <p:ph idx="1"/>
          </p:nvPr>
        </p:nvSpPr>
        <p:spPr>
          <a:xfrm>
            <a:off x="0" y="692150"/>
            <a:ext cx="9144000" cy="5973055"/>
          </a:xfrm>
          <a:ln>
            <a:noFill/>
          </a:ln>
        </p:spPr>
        <p:txBody>
          <a:bodyPr/>
          <a:lstStyle/>
          <a:p>
            <a:r>
              <a:rPr lang="en-US" dirty="0" smtClean="0"/>
              <a:t> Relativistic Kinematic Variables: </a:t>
            </a:r>
            <a:r>
              <a:rPr lang="en-US" dirty="0" smtClean="0">
                <a:solidFill>
                  <a:srgbClr val="FF0000"/>
                </a:solidFill>
              </a:rPr>
              <a:t>P(p</a:t>
            </a:r>
            <a:r>
              <a:rPr lang="en-US" baseline="-25000" dirty="0" smtClean="0">
                <a:solidFill>
                  <a:srgbClr val="FF0000"/>
                </a:solidFill>
              </a:rPr>
              <a:t>T</a:t>
            </a:r>
            <a:r>
              <a:rPr lang="en-US" dirty="0" smtClean="0">
                <a:solidFill>
                  <a:srgbClr val="FF0000"/>
                </a:solidFill>
              </a:rPr>
              <a:t>, </a:t>
            </a:r>
            <a:r>
              <a:rPr lang="en-US" dirty="0" smtClean="0">
                <a:solidFill>
                  <a:srgbClr val="FF0000"/>
                </a:solidFill>
                <a:latin typeface="Symbol" pitchFamily="18" charset="2"/>
              </a:rPr>
              <a:t>h</a:t>
            </a:r>
            <a:r>
              <a:rPr lang="en-US" dirty="0" smtClean="0">
                <a:solidFill>
                  <a:srgbClr val="FF0000"/>
                </a:solidFill>
              </a:rPr>
              <a:t>, </a:t>
            </a:r>
            <a:r>
              <a:rPr lang="en-US" dirty="0" smtClean="0">
                <a:solidFill>
                  <a:srgbClr val="FF0000"/>
                </a:solidFill>
                <a:latin typeface="Symbol" pitchFamily="18" charset="2"/>
              </a:rPr>
              <a:t>f</a:t>
            </a:r>
            <a:r>
              <a:rPr lang="en-US" dirty="0" smtClean="0">
                <a:solidFill>
                  <a:srgbClr val="FF0000"/>
                </a:solidFill>
              </a:rPr>
              <a:t>)</a:t>
            </a:r>
          </a:p>
          <a:p>
            <a:pPr lvl="1"/>
            <a:r>
              <a:rPr lang="en-US" dirty="0" smtClean="0"/>
              <a:t> Transverse Momentum</a:t>
            </a:r>
            <a:r>
              <a:rPr lang="en-US" dirty="0" smtClean="0">
                <a:solidFill>
                  <a:srgbClr val="FF0000"/>
                </a:solidFill>
              </a:rPr>
              <a:t> </a:t>
            </a:r>
            <a:r>
              <a:rPr lang="en-US" b="1" dirty="0" smtClean="0">
                <a:solidFill>
                  <a:srgbClr val="FF0000"/>
                </a:solidFill>
              </a:rPr>
              <a:t>p</a:t>
            </a:r>
            <a:r>
              <a:rPr lang="en-US" b="1" baseline="-25000" dirty="0" smtClean="0">
                <a:solidFill>
                  <a:srgbClr val="FF0000"/>
                </a:solidFill>
              </a:rPr>
              <a:t>T</a:t>
            </a:r>
            <a:r>
              <a:rPr lang="en-US" dirty="0" smtClean="0">
                <a:solidFill>
                  <a:srgbClr val="FF0000"/>
                </a:solidFill>
              </a:rPr>
              <a:t>:</a:t>
            </a:r>
          </a:p>
          <a:p>
            <a:pPr lvl="1"/>
            <a:r>
              <a:rPr lang="en-US" dirty="0" smtClean="0"/>
              <a:t> Polar angle </a:t>
            </a:r>
            <a:r>
              <a:rPr lang="en-US" b="1" dirty="0" smtClean="0">
                <a:solidFill>
                  <a:srgbClr val="0066FF"/>
                </a:solidFill>
                <a:latin typeface="Symbol" pitchFamily="18" charset="2"/>
              </a:rPr>
              <a:t>q</a:t>
            </a:r>
            <a:r>
              <a:rPr lang="en-US" dirty="0" smtClean="0"/>
              <a:t> =&gt;</a:t>
            </a:r>
            <a:r>
              <a:rPr lang="en-US" dirty="0" smtClean="0">
                <a:solidFill>
                  <a:srgbClr val="FF0000"/>
                </a:solidFill>
              </a:rPr>
              <a:t> </a:t>
            </a:r>
            <a:r>
              <a:rPr lang="en-US" b="1" dirty="0" smtClean="0">
                <a:solidFill>
                  <a:srgbClr val="FF0000"/>
                </a:solidFill>
              </a:rPr>
              <a:t>(pseudo)rapidity </a:t>
            </a:r>
            <a:r>
              <a:rPr lang="en-US" b="1" dirty="0" smtClean="0">
                <a:solidFill>
                  <a:srgbClr val="FF0000"/>
                </a:solidFill>
                <a:latin typeface="Symbol" pitchFamily="18" charset="2"/>
              </a:rPr>
              <a:t>h</a:t>
            </a:r>
            <a:r>
              <a:rPr lang="en-US" dirty="0" smtClean="0"/>
              <a:t> = - </a:t>
            </a:r>
            <a:r>
              <a:rPr lang="en-US" dirty="0" err="1" smtClean="0"/>
              <a:t>ln</a:t>
            </a:r>
            <a:r>
              <a:rPr lang="en-US" dirty="0" smtClean="0"/>
              <a:t> tan(</a:t>
            </a:r>
            <a:r>
              <a:rPr lang="en-US" dirty="0" smtClean="0">
                <a:latin typeface="Symbol" pitchFamily="18" charset="2"/>
              </a:rPr>
              <a:t>q</a:t>
            </a:r>
            <a:r>
              <a:rPr lang="en-US" dirty="0" smtClean="0"/>
              <a:t>/2)</a:t>
            </a:r>
            <a:br>
              <a:rPr lang="en-US" dirty="0" smtClean="0"/>
            </a:br>
            <a:r>
              <a:rPr lang="en-US" dirty="0" smtClean="0"/>
              <a:t>    (</a:t>
            </a:r>
            <a:r>
              <a:rPr lang="en-US" dirty="0" smtClean="0">
                <a:latin typeface="Symbol" pitchFamily="18" charset="2"/>
              </a:rPr>
              <a:t>q</a:t>
            </a:r>
            <a:r>
              <a:rPr lang="en-US" dirty="0" smtClean="0"/>
              <a:t> = 90</a:t>
            </a:r>
            <a:r>
              <a:rPr lang="en-US" baseline="30000" dirty="0" smtClean="0"/>
              <a:t>0</a:t>
            </a:r>
            <a:r>
              <a:rPr lang="en-US" dirty="0" smtClean="0"/>
              <a:t> =&gt; </a:t>
            </a:r>
            <a:r>
              <a:rPr lang="en-US" dirty="0" smtClean="0">
                <a:latin typeface="Symbol" pitchFamily="18" charset="2"/>
              </a:rPr>
              <a:t>h</a:t>
            </a:r>
            <a:r>
              <a:rPr lang="en-US" dirty="0" smtClean="0"/>
              <a:t> = 0)</a:t>
            </a:r>
          </a:p>
          <a:p>
            <a:pPr lvl="1"/>
            <a:r>
              <a:rPr lang="en-US" dirty="0" smtClean="0"/>
              <a:t> </a:t>
            </a:r>
            <a:r>
              <a:rPr lang="en-US" dirty="0" err="1" smtClean="0"/>
              <a:t>Azimuthal</a:t>
            </a:r>
            <a:r>
              <a:rPr lang="en-US" dirty="0" smtClean="0"/>
              <a:t> Angle </a:t>
            </a:r>
            <a:r>
              <a:rPr lang="en-US" b="1" dirty="0" smtClean="0">
                <a:solidFill>
                  <a:srgbClr val="FF0000"/>
                </a:solidFill>
                <a:latin typeface="Symbol" pitchFamily="18" charset="2"/>
              </a:rPr>
              <a:t>f</a:t>
            </a:r>
            <a:br>
              <a:rPr lang="en-US" b="1" dirty="0" smtClean="0">
                <a:solidFill>
                  <a:srgbClr val="FF0000"/>
                </a:solidFill>
                <a:latin typeface="Symbol" pitchFamily="18" charset="2"/>
              </a:rPr>
            </a:br>
            <a:r>
              <a:rPr lang="en-US" b="1" dirty="0" smtClean="0">
                <a:solidFill>
                  <a:srgbClr val="FF0000"/>
                </a:solidFill>
                <a:latin typeface="Symbol" pitchFamily="18" charset="2"/>
              </a:rPr>
              <a:t/>
            </a:r>
            <a:br>
              <a:rPr lang="en-US" b="1" dirty="0" smtClean="0">
                <a:solidFill>
                  <a:srgbClr val="FF0000"/>
                </a:solidFill>
                <a:latin typeface="Symbol" pitchFamily="18" charset="2"/>
              </a:rPr>
            </a:br>
            <a:r>
              <a:rPr lang="en-US" b="1" dirty="0" smtClean="0">
                <a:solidFill>
                  <a:srgbClr val="FF0000"/>
                </a:solidFill>
                <a:latin typeface="Symbol" pitchFamily="18" charset="2"/>
              </a:rPr>
              <a:t/>
            </a:r>
            <a:br>
              <a:rPr lang="en-US" b="1" dirty="0" smtClean="0">
                <a:solidFill>
                  <a:srgbClr val="FF0000"/>
                </a:solidFill>
                <a:latin typeface="Symbol" pitchFamily="18" charset="2"/>
              </a:rPr>
            </a:br>
            <a:r>
              <a:rPr lang="en-US" b="1" dirty="0" smtClean="0">
                <a:solidFill>
                  <a:srgbClr val="FF0000"/>
                </a:solidFill>
                <a:latin typeface="Symbol" pitchFamily="18" charset="2"/>
              </a:rPr>
              <a:t/>
            </a:r>
            <a:br>
              <a:rPr lang="en-US" b="1" dirty="0" smtClean="0">
                <a:solidFill>
                  <a:srgbClr val="FF0000"/>
                </a:solidFill>
                <a:latin typeface="Symbol" pitchFamily="18" charset="2"/>
              </a:rPr>
            </a:br>
            <a:endParaRPr lang="en-US" b="1" dirty="0" smtClean="0">
              <a:solidFill>
                <a:srgbClr val="FF0000"/>
              </a:solidFill>
              <a:latin typeface="Symbol" pitchFamily="18" charset="2"/>
            </a:endParaRPr>
          </a:p>
          <a:p>
            <a:r>
              <a:rPr lang="en-US" dirty="0" smtClean="0">
                <a:solidFill>
                  <a:srgbClr val="0066FF"/>
                </a:solidFill>
              </a:rPr>
              <a:t>'Centrality' &amp; impact parameter </a:t>
            </a:r>
            <a:r>
              <a:rPr lang="en-US" b="1" dirty="0" smtClean="0">
                <a:solidFill>
                  <a:srgbClr val="FF00FF"/>
                </a:solidFill>
              </a:rPr>
              <a:t>b</a:t>
            </a:r>
          </a:p>
          <a:p>
            <a:pPr lvl="1"/>
            <a:r>
              <a:rPr lang="en-US" dirty="0" smtClean="0"/>
              <a:t> </a:t>
            </a:r>
            <a:r>
              <a:rPr lang="en-US" b="1" dirty="0" smtClean="0"/>
              <a:t>Participants</a:t>
            </a:r>
            <a:r>
              <a:rPr lang="en-US" dirty="0" smtClean="0"/>
              <a:t> </a:t>
            </a:r>
            <a:r>
              <a:rPr lang="en-US" dirty="0" err="1" smtClean="0"/>
              <a:t>N</a:t>
            </a:r>
            <a:r>
              <a:rPr lang="en-US" baseline="-25000" dirty="0" err="1" smtClean="0"/>
              <a:t>part</a:t>
            </a:r>
            <a:r>
              <a:rPr lang="en-US" dirty="0" smtClean="0"/>
              <a:t> = Nucleons in overlap volume</a:t>
            </a:r>
          </a:p>
          <a:p>
            <a:pPr lvl="1"/>
            <a:r>
              <a:rPr lang="en-US" dirty="0" smtClean="0"/>
              <a:t> </a:t>
            </a:r>
            <a:r>
              <a:rPr lang="en-US" b="1" dirty="0" smtClean="0"/>
              <a:t>Centrality</a:t>
            </a:r>
            <a:r>
              <a:rPr lang="en-US" dirty="0" smtClean="0"/>
              <a:t> ordered in impact parameter e.g. </a:t>
            </a:r>
            <a:br>
              <a:rPr lang="en-US" dirty="0" smtClean="0"/>
            </a:br>
            <a:r>
              <a:rPr lang="en-US" b="1" dirty="0" smtClean="0">
                <a:solidFill>
                  <a:srgbClr val="FF0000"/>
                </a:solidFill>
              </a:rPr>
              <a:t>0-5%: </a:t>
            </a:r>
            <a:r>
              <a:rPr lang="en-US" dirty="0" smtClean="0"/>
              <a:t>       5% most 'central' collisions</a:t>
            </a:r>
            <a:br>
              <a:rPr lang="en-US" dirty="0" smtClean="0"/>
            </a:br>
            <a:r>
              <a:rPr lang="en-US" b="1" dirty="0" smtClean="0">
                <a:solidFill>
                  <a:srgbClr val="FF0000"/>
                </a:solidFill>
              </a:rPr>
              <a:t>90-100%:</a:t>
            </a:r>
            <a:r>
              <a:rPr lang="en-US" dirty="0" smtClean="0"/>
              <a:t> 10% most 'peripheral' collisions</a:t>
            </a:r>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05632EFF-3FA2-47A2-A0AD-FFD1130F213C}" type="slidenum">
              <a:rPr lang="en-US" smtClean="0"/>
              <a:pPr>
                <a:defRPr/>
              </a:pPr>
              <a:t>56</a:t>
            </a:fld>
            <a:endParaRPr lang="en-US"/>
          </a:p>
        </p:txBody>
      </p:sp>
      <p:grpSp>
        <p:nvGrpSpPr>
          <p:cNvPr id="203" name="Group 202"/>
          <p:cNvGrpSpPr/>
          <p:nvPr/>
        </p:nvGrpSpPr>
        <p:grpSpPr>
          <a:xfrm>
            <a:off x="3942463" y="4406531"/>
            <a:ext cx="2612201" cy="2451469"/>
            <a:chOff x="154235" y="4406531"/>
            <a:chExt cx="2612201" cy="2451469"/>
          </a:xfrm>
        </p:grpSpPr>
        <p:grpSp>
          <p:nvGrpSpPr>
            <p:cNvPr id="155" name="Group 154"/>
            <p:cNvGrpSpPr/>
            <p:nvPr/>
          </p:nvGrpSpPr>
          <p:grpSpPr>
            <a:xfrm>
              <a:off x="966213" y="4406531"/>
              <a:ext cx="1800223" cy="2451469"/>
              <a:chOff x="5890753" y="3806724"/>
              <a:chExt cx="1800223" cy="2451469"/>
            </a:xfrm>
          </p:grpSpPr>
          <p:grpSp>
            <p:nvGrpSpPr>
              <p:cNvPr id="156" name="Gruppo 21"/>
              <p:cNvGrpSpPr>
                <a:grpSpLocks/>
              </p:cNvGrpSpPr>
              <p:nvPr/>
            </p:nvGrpSpPr>
            <p:grpSpPr bwMode="auto">
              <a:xfrm>
                <a:off x="7116301" y="3806724"/>
                <a:ext cx="574675" cy="1436687"/>
                <a:chOff x="4835871" y="1691639"/>
                <a:chExt cx="672119" cy="1596240"/>
              </a:xfrm>
            </p:grpSpPr>
            <p:sp>
              <p:nvSpPr>
                <p:cNvPr id="178" name="Figura a mano libera 22"/>
                <p:cNvSpPr/>
                <p:nvPr/>
              </p:nvSpPr>
              <p:spPr>
                <a:xfrm>
                  <a:off x="4835871" y="1691639"/>
                  <a:ext cx="672119"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9" name="Figura a mano libera 23"/>
                <p:cNvSpPr/>
                <p:nvPr/>
              </p:nvSpPr>
              <p:spPr>
                <a:xfrm>
                  <a:off x="4919422" y="2122006"/>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0" name="Figura a mano libera 24"/>
                <p:cNvSpPr/>
                <p:nvPr/>
              </p:nvSpPr>
              <p:spPr>
                <a:xfrm>
                  <a:off x="5004829" y="1753371"/>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1" name="Figura a mano libera 26"/>
                <p:cNvSpPr/>
                <p:nvPr/>
              </p:nvSpPr>
              <p:spPr>
                <a:xfrm>
                  <a:off x="5004829" y="193680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2" name="Figura a mano libera 28"/>
                <p:cNvSpPr/>
                <p:nvPr/>
              </p:nvSpPr>
              <p:spPr>
                <a:xfrm>
                  <a:off x="5088381" y="298097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3" name="Figura a mano libera 29"/>
                <p:cNvSpPr/>
                <p:nvPr/>
              </p:nvSpPr>
              <p:spPr>
                <a:xfrm>
                  <a:off x="5255480" y="2795778"/>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4" name="Figura a mano libera 30"/>
                <p:cNvSpPr/>
                <p:nvPr/>
              </p:nvSpPr>
              <p:spPr>
                <a:xfrm>
                  <a:off x="5088378" y="2735809"/>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5" name="Figura a mano libera 31"/>
                <p:cNvSpPr/>
                <p:nvPr/>
              </p:nvSpPr>
              <p:spPr>
                <a:xfrm>
                  <a:off x="5255480" y="2501223"/>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6" name="Figura a mano libera 32"/>
                <p:cNvSpPr/>
                <p:nvPr/>
              </p:nvSpPr>
              <p:spPr>
                <a:xfrm>
                  <a:off x="5088378" y="2122006"/>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7" name="Figura a mano libera 33"/>
                <p:cNvSpPr/>
                <p:nvPr/>
              </p:nvSpPr>
              <p:spPr>
                <a:xfrm>
                  <a:off x="4919421" y="2305441"/>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8" name="Figura a mano libera 34"/>
                <p:cNvSpPr/>
                <p:nvPr/>
              </p:nvSpPr>
              <p:spPr>
                <a:xfrm>
                  <a:off x="5255481" y="2243708"/>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89" name="Figura a mano libera 35"/>
                <p:cNvSpPr/>
                <p:nvPr/>
              </p:nvSpPr>
              <p:spPr>
                <a:xfrm>
                  <a:off x="5088379" y="2428907"/>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90" name="Figura a mano libera 36"/>
                <p:cNvSpPr/>
                <p:nvPr/>
              </p:nvSpPr>
              <p:spPr>
                <a:xfrm>
                  <a:off x="4919421" y="2550609"/>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4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91" name="Figura a mano libera 37"/>
                <p:cNvSpPr/>
                <p:nvPr/>
              </p:nvSpPr>
              <p:spPr>
                <a:xfrm>
                  <a:off x="4919421" y="2795778"/>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92" name="Figura a mano libera 25"/>
                <p:cNvSpPr/>
                <p:nvPr/>
              </p:nvSpPr>
              <p:spPr>
                <a:xfrm>
                  <a:off x="5171929" y="177453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93" name="Figura a mano libera 27"/>
                <p:cNvSpPr/>
                <p:nvPr/>
              </p:nvSpPr>
              <p:spPr>
                <a:xfrm>
                  <a:off x="5257342" y="1957972"/>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grpSp>
          <p:grpSp>
            <p:nvGrpSpPr>
              <p:cNvPr id="157" name="Gruppo 21"/>
              <p:cNvGrpSpPr>
                <a:grpSpLocks/>
              </p:cNvGrpSpPr>
              <p:nvPr/>
            </p:nvGrpSpPr>
            <p:grpSpPr bwMode="auto">
              <a:xfrm rot="10800000">
                <a:off x="5890753" y="4821506"/>
                <a:ext cx="574675" cy="1436687"/>
                <a:chOff x="4835872" y="1691640"/>
                <a:chExt cx="672119" cy="1596240"/>
              </a:xfrm>
            </p:grpSpPr>
            <p:sp>
              <p:nvSpPr>
                <p:cNvPr id="162" name="Figura a mano libera 22"/>
                <p:cNvSpPr/>
                <p:nvPr/>
              </p:nvSpPr>
              <p:spPr>
                <a:xfrm>
                  <a:off x="4835872" y="1691640"/>
                  <a:ext cx="672119"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3" name="Figura a mano libera 23"/>
                <p:cNvSpPr/>
                <p:nvPr/>
              </p:nvSpPr>
              <p:spPr>
                <a:xfrm>
                  <a:off x="4919419" y="20902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4" name="Figura a mano libera 24"/>
                <p:cNvSpPr/>
                <p:nvPr/>
              </p:nvSpPr>
              <p:spPr>
                <a:xfrm>
                  <a:off x="5004827" y="1721624"/>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5" name="Figura a mano libera 26"/>
                <p:cNvSpPr/>
                <p:nvPr/>
              </p:nvSpPr>
              <p:spPr>
                <a:xfrm>
                  <a:off x="5004827" y="19050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6" name="Figura a mano libera 28"/>
                <p:cNvSpPr/>
                <p:nvPr/>
              </p:nvSpPr>
              <p:spPr>
                <a:xfrm>
                  <a:off x="5088377" y="2949229"/>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7" name="Figura a mano libera 29"/>
                <p:cNvSpPr/>
                <p:nvPr/>
              </p:nvSpPr>
              <p:spPr>
                <a:xfrm>
                  <a:off x="5255481" y="2795779"/>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8" name="Figura a mano libera 30"/>
                <p:cNvSpPr/>
                <p:nvPr/>
              </p:nvSpPr>
              <p:spPr>
                <a:xfrm>
                  <a:off x="5088379" y="2704061"/>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69" name="Figura a mano libera 31"/>
                <p:cNvSpPr/>
                <p:nvPr/>
              </p:nvSpPr>
              <p:spPr>
                <a:xfrm>
                  <a:off x="5255481" y="2501224"/>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0" name="Figura a mano libera 32"/>
                <p:cNvSpPr/>
                <p:nvPr/>
              </p:nvSpPr>
              <p:spPr>
                <a:xfrm>
                  <a:off x="5088379" y="2090258"/>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1" name="Figura a mano libera 33"/>
                <p:cNvSpPr/>
                <p:nvPr/>
              </p:nvSpPr>
              <p:spPr>
                <a:xfrm>
                  <a:off x="4919424" y="2305443"/>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2" name="Figura a mano libera 34"/>
                <p:cNvSpPr/>
                <p:nvPr/>
              </p:nvSpPr>
              <p:spPr>
                <a:xfrm>
                  <a:off x="5255483" y="2243709"/>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3" name="Figura a mano libera 35"/>
                <p:cNvSpPr/>
                <p:nvPr/>
              </p:nvSpPr>
              <p:spPr>
                <a:xfrm>
                  <a:off x="5088381" y="2397160"/>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4" name="Figura a mano libera 36"/>
                <p:cNvSpPr/>
                <p:nvPr/>
              </p:nvSpPr>
              <p:spPr>
                <a:xfrm>
                  <a:off x="4919424" y="2550610"/>
                  <a:ext cx="167101"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alpha val="51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5" name="Figura a mano libera 37"/>
                <p:cNvSpPr/>
                <p:nvPr/>
              </p:nvSpPr>
              <p:spPr>
                <a:xfrm>
                  <a:off x="4919424" y="2795779"/>
                  <a:ext cx="167101"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6" name="Figura a mano libera 25"/>
                <p:cNvSpPr/>
                <p:nvPr/>
              </p:nvSpPr>
              <p:spPr>
                <a:xfrm>
                  <a:off x="5171934" y="1742790"/>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77" name="Figura a mano libera 27"/>
                <p:cNvSpPr/>
                <p:nvPr/>
              </p:nvSpPr>
              <p:spPr>
                <a:xfrm>
                  <a:off x="5257338" y="1926225"/>
                  <a:ext cx="167101"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grpSp>
          <p:cxnSp>
            <p:nvCxnSpPr>
              <p:cNvPr id="158" name="Straight Arrow Connector 85"/>
              <p:cNvCxnSpPr>
                <a:cxnSpLocks noChangeShapeType="1"/>
              </p:cNvCxnSpPr>
              <p:nvPr/>
            </p:nvCxnSpPr>
            <p:spPr bwMode="auto">
              <a:xfrm rot="5400000">
                <a:off x="6141147" y="5040398"/>
                <a:ext cx="1047540" cy="576"/>
              </a:xfrm>
              <a:prstGeom prst="straightConnector1">
                <a:avLst/>
              </a:prstGeom>
              <a:noFill/>
              <a:ln w="28575" algn="ctr">
                <a:solidFill>
                  <a:srgbClr val="FF00FF"/>
                </a:solidFill>
                <a:round/>
                <a:headEnd type="arrow" w="med" len="med"/>
                <a:tailEnd type="arrow" w="med" len="med"/>
              </a:ln>
            </p:spPr>
          </p:cxnSp>
          <p:sp>
            <p:nvSpPr>
              <p:cNvPr id="159" name="Rectangle 53"/>
              <p:cNvSpPr>
                <a:spLocks noChangeArrowheads="1"/>
              </p:cNvSpPr>
              <p:nvPr/>
            </p:nvSpPr>
            <p:spPr bwMode="auto">
              <a:xfrm>
                <a:off x="6703502" y="4934353"/>
                <a:ext cx="325731" cy="341632"/>
              </a:xfrm>
              <a:prstGeom prst="rect">
                <a:avLst/>
              </a:prstGeom>
              <a:noFill/>
              <a:ln w="9525">
                <a:noFill/>
                <a:miter lim="800000"/>
                <a:headEnd/>
                <a:tailEnd/>
              </a:ln>
            </p:spPr>
            <p:txBody>
              <a:bodyPr wrap="none">
                <a:spAutoFit/>
              </a:bodyPr>
              <a:lstStyle/>
              <a:p>
                <a:pPr>
                  <a:buClr>
                    <a:srgbClr val="FC0128"/>
                  </a:buClr>
                </a:pPr>
                <a:r>
                  <a:rPr lang="en-GB" b="1" dirty="0">
                    <a:solidFill>
                      <a:srgbClr val="FF00FF"/>
                    </a:solidFill>
                  </a:rPr>
                  <a:t>b</a:t>
                </a:r>
              </a:p>
            </p:txBody>
          </p:sp>
          <p:cxnSp>
            <p:nvCxnSpPr>
              <p:cNvPr id="160" name="Straight Arrow Connector 159"/>
              <p:cNvCxnSpPr>
                <a:cxnSpLocks noChangeShapeType="1"/>
              </p:cNvCxnSpPr>
              <p:nvPr/>
            </p:nvCxnSpPr>
            <p:spPr bwMode="auto">
              <a:xfrm>
                <a:off x="6489049" y="5550455"/>
                <a:ext cx="574675" cy="1587"/>
              </a:xfrm>
              <a:prstGeom prst="straightConnector1">
                <a:avLst/>
              </a:prstGeom>
              <a:noFill/>
              <a:ln w="38100" cap="flat" algn="ctr">
                <a:solidFill>
                  <a:srgbClr val="0066FF">
                    <a:alpha val="96000"/>
                  </a:srgbClr>
                </a:solidFill>
                <a:round/>
                <a:headEnd/>
                <a:tailEnd type="arrow" w="med" len="med"/>
              </a:ln>
              <a:effectLst/>
            </p:spPr>
          </p:cxnSp>
          <p:cxnSp>
            <p:nvCxnSpPr>
              <p:cNvPr id="161" name="Straight Arrow Connector 160"/>
              <p:cNvCxnSpPr>
                <a:cxnSpLocks noChangeShapeType="1"/>
              </p:cNvCxnSpPr>
              <p:nvPr/>
            </p:nvCxnSpPr>
            <p:spPr bwMode="auto">
              <a:xfrm rot="10800000" flipV="1">
                <a:off x="6498765" y="4505415"/>
                <a:ext cx="577850" cy="1587"/>
              </a:xfrm>
              <a:prstGeom prst="straightConnector1">
                <a:avLst/>
              </a:prstGeom>
              <a:noFill/>
              <a:ln w="38100" cap="flat" algn="ctr">
                <a:solidFill>
                  <a:srgbClr val="0066FF">
                    <a:alpha val="96000"/>
                  </a:srgbClr>
                </a:solidFill>
                <a:round/>
                <a:headEnd/>
                <a:tailEnd type="arrow" w="med" len="med"/>
              </a:ln>
              <a:effectLst/>
            </p:spPr>
          </p:cxnSp>
        </p:grpSp>
        <p:sp>
          <p:nvSpPr>
            <p:cNvPr id="194" name="TextBox 193"/>
            <p:cNvSpPr txBox="1"/>
            <p:nvPr/>
          </p:nvSpPr>
          <p:spPr>
            <a:xfrm>
              <a:off x="154235" y="5001659"/>
              <a:ext cx="1313180" cy="341632"/>
            </a:xfrm>
            <a:prstGeom prst="rect">
              <a:avLst/>
            </a:prstGeom>
            <a:noFill/>
          </p:spPr>
          <p:txBody>
            <a:bodyPr wrap="none" rtlCol="0">
              <a:spAutoFit/>
            </a:bodyPr>
            <a:lstStyle/>
            <a:p>
              <a:pPr>
                <a:buClr>
                  <a:srgbClr val="FC0128"/>
                </a:buClr>
              </a:pPr>
              <a:r>
                <a:rPr lang="en-US" b="1" dirty="0" smtClean="0">
                  <a:solidFill>
                    <a:srgbClr val="FF00FF"/>
                  </a:solidFill>
                </a:rPr>
                <a:t>Peripheral</a:t>
              </a:r>
              <a:endParaRPr lang="en-US" b="1" dirty="0">
                <a:solidFill>
                  <a:srgbClr val="FF00FF"/>
                </a:solidFill>
              </a:endParaRPr>
            </a:p>
          </p:txBody>
        </p:sp>
      </p:grpSp>
      <p:grpSp>
        <p:nvGrpSpPr>
          <p:cNvPr id="204" name="Group 203"/>
          <p:cNvGrpSpPr/>
          <p:nvPr/>
        </p:nvGrpSpPr>
        <p:grpSpPr>
          <a:xfrm>
            <a:off x="7123068" y="5001658"/>
            <a:ext cx="1800225" cy="1856342"/>
            <a:chOff x="3334840" y="5001658"/>
            <a:chExt cx="1800225" cy="1856342"/>
          </a:xfrm>
        </p:grpSpPr>
        <p:grpSp>
          <p:nvGrpSpPr>
            <p:cNvPr id="116" name="Group 115"/>
            <p:cNvGrpSpPr/>
            <p:nvPr/>
          </p:nvGrpSpPr>
          <p:grpSpPr>
            <a:xfrm>
              <a:off x="3334840" y="5166704"/>
              <a:ext cx="1800225" cy="1691296"/>
              <a:chOff x="5890753" y="4566897"/>
              <a:chExt cx="1800225" cy="1691296"/>
            </a:xfrm>
          </p:grpSpPr>
          <p:grpSp>
            <p:nvGrpSpPr>
              <p:cNvPr id="117" name="Gruppo 21"/>
              <p:cNvGrpSpPr>
                <a:grpSpLocks/>
              </p:cNvGrpSpPr>
              <p:nvPr/>
            </p:nvGrpSpPr>
            <p:grpSpPr bwMode="auto">
              <a:xfrm>
                <a:off x="7116303" y="4566897"/>
                <a:ext cx="574675" cy="1436687"/>
                <a:chOff x="4835880" y="1691640"/>
                <a:chExt cx="672120" cy="1596240"/>
              </a:xfrm>
            </p:grpSpPr>
            <p:sp>
              <p:nvSpPr>
                <p:cNvPr id="139" name="Figura a mano libera 22"/>
                <p:cNvSpPr/>
                <p:nvPr/>
              </p:nvSpPr>
              <p:spPr>
                <a:xfrm>
                  <a:off x="4835880" y="1691640"/>
                  <a:ext cx="672120"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0" name="Figura a mano libera 23"/>
                <p:cNvSpPr/>
                <p:nvPr/>
              </p:nvSpPr>
              <p:spPr>
                <a:xfrm>
                  <a:off x="4919430" y="2122008"/>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alpha val="88000"/>
                  </a:srgb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1" name="Figura a mano libera 24"/>
                <p:cNvSpPr/>
                <p:nvPr/>
              </p:nvSpPr>
              <p:spPr>
                <a:xfrm>
                  <a:off x="5004838" y="1753373"/>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2" name="Figura a mano libera 26"/>
                <p:cNvSpPr/>
                <p:nvPr/>
              </p:nvSpPr>
              <p:spPr>
                <a:xfrm>
                  <a:off x="5004838" y="193680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3" name="Figura a mano libera 28"/>
                <p:cNvSpPr/>
                <p:nvPr/>
              </p:nvSpPr>
              <p:spPr>
                <a:xfrm>
                  <a:off x="5088389" y="298097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4" name="Figura a mano libera 29"/>
                <p:cNvSpPr/>
                <p:nvPr/>
              </p:nvSpPr>
              <p:spPr>
                <a:xfrm>
                  <a:off x="525549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5" name="Figura a mano libera 30"/>
                <p:cNvSpPr/>
                <p:nvPr/>
              </p:nvSpPr>
              <p:spPr>
                <a:xfrm>
                  <a:off x="5088389" y="2735811"/>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6" name="Figura a mano libera 31"/>
                <p:cNvSpPr/>
                <p:nvPr/>
              </p:nvSpPr>
              <p:spPr>
                <a:xfrm>
                  <a:off x="5255491" y="2501224"/>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7" name="Figura a mano libera 32"/>
                <p:cNvSpPr/>
                <p:nvPr/>
              </p:nvSpPr>
              <p:spPr>
                <a:xfrm>
                  <a:off x="5088389" y="2122008"/>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8" name="Figura a mano libera 33"/>
                <p:cNvSpPr/>
                <p:nvPr/>
              </p:nvSpPr>
              <p:spPr>
                <a:xfrm>
                  <a:off x="4919430" y="2305443"/>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49" name="Figura a mano libera 34"/>
                <p:cNvSpPr/>
                <p:nvPr/>
              </p:nvSpPr>
              <p:spPr>
                <a:xfrm>
                  <a:off x="5255491" y="2243709"/>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50" name="Figura a mano libera 35"/>
                <p:cNvSpPr/>
                <p:nvPr/>
              </p:nvSpPr>
              <p:spPr>
                <a:xfrm>
                  <a:off x="5088389" y="242890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51" name="Figura a mano libera 36"/>
                <p:cNvSpPr/>
                <p:nvPr/>
              </p:nvSpPr>
              <p:spPr>
                <a:xfrm>
                  <a:off x="4919430" y="2550611"/>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52" name="Figura a mano libera 37"/>
                <p:cNvSpPr/>
                <p:nvPr/>
              </p:nvSpPr>
              <p:spPr>
                <a:xfrm>
                  <a:off x="4919430"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53" name="Figura a mano libera 25"/>
                <p:cNvSpPr/>
                <p:nvPr/>
              </p:nvSpPr>
              <p:spPr>
                <a:xfrm>
                  <a:off x="5171939" y="177453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54" name="Figura a mano libera 27"/>
                <p:cNvSpPr/>
                <p:nvPr/>
              </p:nvSpPr>
              <p:spPr>
                <a:xfrm>
                  <a:off x="5257347" y="1957974"/>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42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grpSp>
          <p:grpSp>
            <p:nvGrpSpPr>
              <p:cNvPr id="118" name="Gruppo 21"/>
              <p:cNvGrpSpPr>
                <a:grpSpLocks/>
              </p:cNvGrpSpPr>
              <p:nvPr/>
            </p:nvGrpSpPr>
            <p:grpSpPr bwMode="auto">
              <a:xfrm rot="10800000">
                <a:off x="5890753" y="4821506"/>
                <a:ext cx="574675" cy="1436687"/>
                <a:chOff x="4835880" y="1691640"/>
                <a:chExt cx="672120" cy="1596240"/>
              </a:xfrm>
            </p:grpSpPr>
            <p:sp>
              <p:nvSpPr>
                <p:cNvPr id="123" name="Figura a mano libera 22"/>
                <p:cNvSpPr/>
                <p:nvPr/>
              </p:nvSpPr>
              <p:spPr>
                <a:xfrm>
                  <a:off x="4835880" y="1691640"/>
                  <a:ext cx="672120" cy="15962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8575">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4" name="Figura a mano libera 23"/>
                <p:cNvSpPr/>
                <p:nvPr/>
              </p:nvSpPr>
              <p:spPr>
                <a:xfrm>
                  <a:off x="4919431" y="20902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5" name="Figura a mano libera 24"/>
                <p:cNvSpPr/>
                <p:nvPr/>
              </p:nvSpPr>
              <p:spPr>
                <a:xfrm>
                  <a:off x="5004839" y="1721624"/>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6" name="Figura a mano libera 26"/>
                <p:cNvSpPr/>
                <p:nvPr/>
              </p:nvSpPr>
              <p:spPr>
                <a:xfrm>
                  <a:off x="5004839" y="19050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7" name="Figura a mano libera 28"/>
                <p:cNvSpPr/>
                <p:nvPr/>
              </p:nvSpPr>
              <p:spPr>
                <a:xfrm>
                  <a:off x="5088389" y="2949230"/>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8" name="Figura a mano libera 29"/>
                <p:cNvSpPr/>
                <p:nvPr/>
              </p:nvSpPr>
              <p:spPr>
                <a:xfrm>
                  <a:off x="525549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29" name="Figura a mano libera 30"/>
                <p:cNvSpPr/>
                <p:nvPr/>
              </p:nvSpPr>
              <p:spPr>
                <a:xfrm>
                  <a:off x="5088389" y="2704062"/>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0" name="Figura a mano libera 31"/>
                <p:cNvSpPr/>
                <p:nvPr/>
              </p:nvSpPr>
              <p:spPr>
                <a:xfrm>
                  <a:off x="5255491" y="2501224"/>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1" name="Figura a mano libera 32"/>
                <p:cNvSpPr/>
                <p:nvPr/>
              </p:nvSpPr>
              <p:spPr>
                <a:xfrm>
                  <a:off x="5088389" y="2090259"/>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2" name="Figura a mano libera 33"/>
                <p:cNvSpPr/>
                <p:nvPr/>
              </p:nvSpPr>
              <p:spPr>
                <a:xfrm>
                  <a:off x="4919431" y="2305443"/>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3" name="Figura a mano libera 34"/>
                <p:cNvSpPr/>
                <p:nvPr/>
              </p:nvSpPr>
              <p:spPr>
                <a:xfrm>
                  <a:off x="5255491" y="2243709"/>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4" name="Figura a mano libera 35"/>
                <p:cNvSpPr/>
                <p:nvPr/>
              </p:nvSpPr>
              <p:spPr>
                <a:xfrm>
                  <a:off x="5088389" y="2397161"/>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5" name="Figura a mano libera 36"/>
                <p:cNvSpPr/>
                <p:nvPr/>
              </p:nvSpPr>
              <p:spPr>
                <a:xfrm>
                  <a:off x="4919431" y="2550611"/>
                  <a:ext cx="167102" cy="1852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6" name="Figura a mano libera 37"/>
                <p:cNvSpPr/>
                <p:nvPr/>
              </p:nvSpPr>
              <p:spPr>
                <a:xfrm>
                  <a:off x="4919431" y="2795780"/>
                  <a:ext cx="167102" cy="1851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7" name="Figura a mano libera 25"/>
                <p:cNvSpPr/>
                <p:nvPr/>
              </p:nvSpPr>
              <p:spPr>
                <a:xfrm>
                  <a:off x="5171941" y="1742790"/>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sp>
              <p:nvSpPr>
                <p:cNvPr id="138" name="Figura a mano libera 27"/>
                <p:cNvSpPr/>
                <p:nvPr/>
              </p:nvSpPr>
              <p:spPr>
                <a:xfrm>
                  <a:off x="5257348" y="1926225"/>
                  <a:ext cx="167102" cy="18343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alpha val="36000"/>
                  </a:schemeClr>
                </a:solidFill>
                <a:ln w="28575">
                  <a:solidFill>
                    <a:schemeClr val="tx1"/>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FC0128"/>
                    </a:buClr>
                    <a:buFont typeface="StarSymbol"/>
                    <a:buNone/>
                    <a:defRPr/>
                  </a:pPr>
                  <a:endParaRPr lang="en-US">
                    <a:latin typeface="Liberation Sans" pitchFamily="18"/>
                    <a:ea typeface="DejaVu Sans" pitchFamily="2"/>
                    <a:cs typeface="DejaVu Sans" pitchFamily="2"/>
                  </a:endParaRPr>
                </a:p>
              </p:txBody>
            </p:sp>
          </p:grpSp>
          <p:cxnSp>
            <p:nvCxnSpPr>
              <p:cNvPr id="119" name="Straight Arrow Connector 85"/>
              <p:cNvCxnSpPr>
                <a:cxnSpLocks noChangeShapeType="1"/>
              </p:cNvCxnSpPr>
              <p:nvPr/>
            </p:nvCxnSpPr>
            <p:spPr bwMode="auto">
              <a:xfrm rot="5400000">
                <a:off x="6521230" y="5409465"/>
                <a:ext cx="298390" cy="11592"/>
              </a:xfrm>
              <a:prstGeom prst="straightConnector1">
                <a:avLst/>
              </a:prstGeom>
              <a:noFill/>
              <a:ln w="28575" algn="ctr">
                <a:solidFill>
                  <a:srgbClr val="FF00FF"/>
                </a:solidFill>
                <a:round/>
                <a:headEnd type="arrow" w="med" len="med"/>
                <a:tailEnd type="arrow" w="med" len="med"/>
              </a:ln>
            </p:spPr>
          </p:cxnSp>
          <p:sp>
            <p:nvSpPr>
              <p:cNvPr id="120" name="Rectangle 53"/>
              <p:cNvSpPr>
                <a:spLocks noChangeArrowheads="1"/>
              </p:cNvSpPr>
              <p:nvPr/>
            </p:nvSpPr>
            <p:spPr bwMode="auto">
              <a:xfrm>
                <a:off x="6681469" y="5264860"/>
                <a:ext cx="325731" cy="341632"/>
              </a:xfrm>
              <a:prstGeom prst="rect">
                <a:avLst/>
              </a:prstGeom>
              <a:noFill/>
              <a:ln w="9525">
                <a:noFill/>
                <a:miter lim="800000"/>
                <a:headEnd/>
                <a:tailEnd/>
              </a:ln>
            </p:spPr>
            <p:txBody>
              <a:bodyPr wrap="none">
                <a:spAutoFit/>
              </a:bodyPr>
              <a:lstStyle/>
              <a:p>
                <a:pPr>
                  <a:buClr>
                    <a:srgbClr val="FC0128"/>
                  </a:buClr>
                </a:pPr>
                <a:r>
                  <a:rPr lang="en-GB" b="1" dirty="0">
                    <a:solidFill>
                      <a:srgbClr val="FF00FF"/>
                    </a:solidFill>
                  </a:rPr>
                  <a:t>b</a:t>
                </a:r>
              </a:p>
            </p:txBody>
          </p:sp>
          <p:cxnSp>
            <p:nvCxnSpPr>
              <p:cNvPr id="121" name="Straight Arrow Connector 120"/>
              <p:cNvCxnSpPr>
                <a:cxnSpLocks noChangeShapeType="1"/>
              </p:cNvCxnSpPr>
              <p:nvPr/>
            </p:nvCxnSpPr>
            <p:spPr bwMode="auto">
              <a:xfrm>
                <a:off x="6489049" y="5550455"/>
                <a:ext cx="574675" cy="1587"/>
              </a:xfrm>
              <a:prstGeom prst="straightConnector1">
                <a:avLst/>
              </a:prstGeom>
              <a:noFill/>
              <a:ln w="38100" cap="flat" algn="ctr">
                <a:solidFill>
                  <a:srgbClr val="0066FF">
                    <a:alpha val="96000"/>
                  </a:srgbClr>
                </a:solidFill>
                <a:round/>
                <a:headEnd/>
                <a:tailEnd type="arrow" w="med" len="med"/>
              </a:ln>
              <a:effectLst/>
            </p:spPr>
          </p:cxnSp>
          <p:cxnSp>
            <p:nvCxnSpPr>
              <p:cNvPr id="122" name="Straight Arrow Connector 121"/>
              <p:cNvCxnSpPr>
                <a:cxnSpLocks noChangeShapeType="1"/>
              </p:cNvCxnSpPr>
              <p:nvPr/>
            </p:nvCxnSpPr>
            <p:spPr bwMode="auto">
              <a:xfrm rot="10800000" flipV="1">
                <a:off x="6498765" y="5298639"/>
                <a:ext cx="577850" cy="1587"/>
              </a:xfrm>
              <a:prstGeom prst="straightConnector1">
                <a:avLst/>
              </a:prstGeom>
              <a:noFill/>
              <a:ln w="38100" cap="flat" algn="ctr">
                <a:solidFill>
                  <a:srgbClr val="0066FF">
                    <a:alpha val="96000"/>
                  </a:srgbClr>
                </a:solidFill>
                <a:round/>
                <a:headEnd/>
                <a:tailEnd type="arrow" w="med" len="med"/>
              </a:ln>
              <a:effectLst/>
            </p:spPr>
          </p:cxnSp>
        </p:grpSp>
        <p:sp>
          <p:nvSpPr>
            <p:cNvPr id="195" name="TextBox 194"/>
            <p:cNvSpPr txBox="1"/>
            <p:nvPr/>
          </p:nvSpPr>
          <p:spPr>
            <a:xfrm>
              <a:off x="3480429" y="5001658"/>
              <a:ext cx="979755" cy="341632"/>
            </a:xfrm>
            <a:prstGeom prst="rect">
              <a:avLst/>
            </a:prstGeom>
            <a:noFill/>
          </p:spPr>
          <p:txBody>
            <a:bodyPr wrap="none" rtlCol="0">
              <a:spAutoFit/>
            </a:bodyPr>
            <a:lstStyle/>
            <a:p>
              <a:pPr>
                <a:buClr>
                  <a:srgbClr val="FC0128"/>
                </a:buClr>
              </a:pPr>
              <a:r>
                <a:rPr lang="en-US" b="1" dirty="0" smtClean="0">
                  <a:solidFill>
                    <a:srgbClr val="FF00FF"/>
                  </a:solidFill>
                </a:rPr>
                <a:t>Central</a:t>
              </a:r>
              <a:endParaRPr lang="en-US" b="1" dirty="0">
                <a:solidFill>
                  <a:srgbClr val="FF00FF"/>
                </a:solidFill>
              </a:endParaRPr>
            </a:p>
          </p:txBody>
        </p:sp>
      </p:grpSp>
      <p:grpSp>
        <p:nvGrpSpPr>
          <p:cNvPr id="111" name="Group 110"/>
          <p:cNvGrpSpPr/>
          <p:nvPr/>
        </p:nvGrpSpPr>
        <p:grpSpPr>
          <a:xfrm>
            <a:off x="5033422" y="1894491"/>
            <a:ext cx="3910985" cy="1516735"/>
            <a:chOff x="2734356" y="1776924"/>
            <a:chExt cx="3910985" cy="1516735"/>
          </a:xfrm>
        </p:grpSpPr>
        <p:grpSp>
          <p:nvGrpSpPr>
            <p:cNvPr id="28" name="Group 27"/>
            <p:cNvGrpSpPr/>
            <p:nvPr/>
          </p:nvGrpSpPr>
          <p:grpSpPr>
            <a:xfrm>
              <a:off x="2734356" y="1795366"/>
              <a:ext cx="3910985" cy="1498293"/>
              <a:chOff x="1366093" y="2027106"/>
              <a:chExt cx="4406210" cy="1564394"/>
            </a:xfrm>
          </p:grpSpPr>
          <p:sp>
            <p:nvSpPr>
              <p:cNvPr id="8" name="Right Arrow 7"/>
              <p:cNvSpPr/>
              <p:nvPr/>
            </p:nvSpPr>
            <p:spPr bwMode="auto">
              <a:xfrm>
                <a:off x="1366093" y="3029643"/>
                <a:ext cx="1773716" cy="253389"/>
              </a:xfrm>
              <a:prstGeom prst="rightArrow">
                <a:avLst/>
              </a:prstGeom>
              <a:noFill/>
              <a:ln w="19050" cap="flat" cmpd="sng" algn="ctr">
                <a:solidFill>
                  <a:srgbClr val="0066FF"/>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spAutoFit/>
              </a:bodyPr>
              <a:lstStyle/>
              <a:p>
                <a:pPr>
                  <a:buClr>
                    <a:srgbClr val="FC0128"/>
                  </a:buClr>
                </a:pPr>
                <a:endParaRPr lang="en-US" sz="1600" smtClean="0">
                  <a:latin typeface="Arial" pitchFamily="34" charset="0"/>
                </a:endParaRPr>
              </a:p>
            </p:txBody>
          </p:sp>
          <p:sp>
            <p:nvSpPr>
              <p:cNvPr id="9" name="Right Arrow 8"/>
              <p:cNvSpPr/>
              <p:nvPr/>
            </p:nvSpPr>
            <p:spPr bwMode="auto">
              <a:xfrm rot="10800000">
                <a:off x="3611696" y="3049838"/>
                <a:ext cx="1773716" cy="253389"/>
              </a:xfrm>
              <a:prstGeom prst="rightArrow">
                <a:avLst/>
              </a:prstGeom>
              <a:noFill/>
              <a:ln w="19050" cap="flat" cmpd="sng" algn="ctr">
                <a:solidFill>
                  <a:srgbClr val="0066FF"/>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spAutoFit/>
              </a:bodyPr>
              <a:lstStyle/>
              <a:p>
                <a:pPr>
                  <a:buClr>
                    <a:srgbClr val="FC0128"/>
                  </a:buClr>
                </a:pPr>
                <a:endParaRPr lang="en-US" sz="1600" smtClean="0">
                  <a:latin typeface="Arial" pitchFamily="34" charset="0"/>
                </a:endParaRPr>
              </a:p>
            </p:txBody>
          </p:sp>
          <p:sp>
            <p:nvSpPr>
              <p:cNvPr id="10" name="Explosion 2 9"/>
              <p:cNvSpPr/>
              <p:nvPr/>
            </p:nvSpPr>
            <p:spPr bwMode="auto">
              <a:xfrm>
                <a:off x="3128790" y="2852884"/>
                <a:ext cx="517793" cy="707033"/>
              </a:xfrm>
              <a:prstGeom prst="irregularSeal2">
                <a:avLst/>
              </a:prstGeom>
              <a:solidFill>
                <a:srgbClr val="FFFF00"/>
              </a:solidFill>
              <a:ln w="19050" cap="flat" cmpd="sng" algn="ctr">
                <a:solidFill>
                  <a:srgbClr val="FF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spAutoFit/>
              </a:bodyPr>
              <a:lstStyle/>
              <a:p>
                <a:pPr>
                  <a:buClr>
                    <a:srgbClr val="FC0128"/>
                  </a:buClr>
                </a:pPr>
                <a:endParaRPr lang="en-US" sz="1600" smtClean="0">
                  <a:latin typeface="Arial" pitchFamily="34" charset="0"/>
                </a:endParaRPr>
              </a:p>
            </p:txBody>
          </p:sp>
          <p:cxnSp>
            <p:nvCxnSpPr>
              <p:cNvPr id="14" name="Straight Arrow Connector 13"/>
              <p:cNvCxnSpPr/>
              <p:nvPr/>
            </p:nvCxnSpPr>
            <p:spPr bwMode="auto">
              <a:xfrm flipV="1">
                <a:off x="3426245" y="2027106"/>
                <a:ext cx="1035586" cy="980505"/>
              </a:xfrm>
              <a:prstGeom prst="straightConnector1">
                <a:avLst/>
              </a:prstGeom>
              <a:solidFill>
                <a:srgbClr val="FFFFCC"/>
              </a:solidFill>
              <a:ln w="57150" cap="flat" cmpd="sng" algn="ctr">
                <a:solidFill>
                  <a:schemeClr val="tx1"/>
                </a:solidFill>
                <a:prstDash val="solid"/>
                <a:round/>
                <a:headEnd type="none" w="med" len="med"/>
                <a:tailEnd type="arrow"/>
              </a:ln>
              <a:effectLst/>
            </p:spPr>
          </p:cxnSp>
          <p:sp>
            <p:nvSpPr>
              <p:cNvPr id="18" name="Arc 204"/>
              <p:cNvSpPr>
                <a:spLocks/>
              </p:cNvSpPr>
              <p:nvPr/>
            </p:nvSpPr>
            <p:spPr bwMode="auto">
              <a:xfrm rot="18142124" flipV="1">
                <a:off x="3660530" y="2700272"/>
                <a:ext cx="457088" cy="372807"/>
              </a:xfrm>
              <a:custGeom>
                <a:avLst/>
                <a:gdLst>
                  <a:gd name="G0" fmla="+- 0 0 0"/>
                  <a:gd name="G1" fmla="+- 20921 0 0"/>
                  <a:gd name="G2" fmla="+- 21600 0 0"/>
                  <a:gd name="T0" fmla="*/ 5374 w 21600"/>
                  <a:gd name="T1" fmla="*/ 0 h 20921"/>
                  <a:gd name="T2" fmla="*/ 21600 w 21600"/>
                  <a:gd name="T3" fmla="*/ 20921 h 20921"/>
                  <a:gd name="T4" fmla="*/ 0 w 21600"/>
                  <a:gd name="T5" fmla="*/ 20921 h 20921"/>
                </a:gdLst>
                <a:ahLst/>
                <a:cxnLst>
                  <a:cxn ang="0">
                    <a:pos x="T0" y="T1"/>
                  </a:cxn>
                  <a:cxn ang="0">
                    <a:pos x="T2" y="T3"/>
                  </a:cxn>
                  <a:cxn ang="0">
                    <a:pos x="T4" y="T5"/>
                  </a:cxn>
                </a:cxnLst>
                <a:rect l="0" t="0" r="r" b="b"/>
                <a:pathLst>
                  <a:path w="21600" h="20921" fill="none" extrusionOk="0">
                    <a:moveTo>
                      <a:pt x="5373" y="0"/>
                    </a:moveTo>
                    <a:cubicBezTo>
                      <a:pt x="14923" y="2453"/>
                      <a:pt x="21600" y="11061"/>
                      <a:pt x="21600" y="20921"/>
                    </a:cubicBezTo>
                  </a:path>
                  <a:path w="21600" h="20921" stroke="0" extrusionOk="0">
                    <a:moveTo>
                      <a:pt x="5373" y="0"/>
                    </a:moveTo>
                    <a:cubicBezTo>
                      <a:pt x="14923" y="2453"/>
                      <a:pt x="21600" y="11061"/>
                      <a:pt x="21600" y="20921"/>
                    </a:cubicBezTo>
                    <a:lnTo>
                      <a:pt x="0" y="20921"/>
                    </a:lnTo>
                    <a:close/>
                  </a:path>
                </a:pathLst>
              </a:custGeom>
              <a:noFill/>
              <a:ln w="38100">
                <a:solidFill>
                  <a:srgbClr val="0000FF"/>
                </a:solidFill>
                <a:round/>
                <a:headEnd/>
                <a:tailEnd type="triangle" w="med" len="med"/>
              </a:ln>
              <a:effectLst/>
            </p:spPr>
            <p:txBody>
              <a:bodyPr wrap="none" lIns="92075" tIns="46038" rIns="92075" bIns="46038" anchor="ctr">
                <a:spAutoFit/>
              </a:bodyPr>
              <a:lstStyle/>
              <a:p>
                <a:pPr>
                  <a:buClr>
                    <a:srgbClr val="FC0128"/>
                  </a:buClr>
                </a:pPr>
                <a:endParaRPr lang="en-US"/>
              </a:p>
            </p:txBody>
          </p:sp>
          <p:sp>
            <p:nvSpPr>
              <p:cNvPr id="19" name="Oval 18"/>
              <p:cNvSpPr/>
              <p:nvPr/>
            </p:nvSpPr>
            <p:spPr bwMode="auto">
              <a:xfrm rot="6769467">
                <a:off x="4990640" y="2875403"/>
                <a:ext cx="749148" cy="683045"/>
              </a:xfrm>
              <a:prstGeom prst="ellipse">
                <a:avLst/>
              </a:prstGeom>
              <a:noFill/>
              <a:ln w="38100" cap="flat" cmpd="sng" algn="ctr">
                <a:solidFill>
                  <a:srgbClr val="FF0000"/>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spAutoFit/>
              </a:bodyPr>
              <a:lstStyle/>
              <a:p>
                <a:pPr>
                  <a:buClr>
                    <a:srgbClr val="FC0128"/>
                  </a:buClr>
                </a:pPr>
                <a:endParaRPr lang="en-US" sz="1600" smtClean="0">
                  <a:latin typeface="Arial" pitchFamily="34" charset="0"/>
                </a:endParaRPr>
              </a:p>
            </p:txBody>
          </p:sp>
          <p:sp>
            <p:nvSpPr>
              <p:cNvPr id="20" name="Arc 204"/>
              <p:cNvSpPr>
                <a:spLocks/>
              </p:cNvSpPr>
              <p:nvPr/>
            </p:nvSpPr>
            <p:spPr bwMode="auto">
              <a:xfrm rot="17649965" flipV="1">
                <a:off x="5382702" y="2964478"/>
                <a:ext cx="436928" cy="342274"/>
              </a:xfrm>
              <a:custGeom>
                <a:avLst/>
                <a:gdLst>
                  <a:gd name="G0" fmla="+- 0 0 0"/>
                  <a:gd name="G1" fmla="+- 20921 0 0"/>
                  <a:gd name="G2" fmla="+- 21600 0 0"/>
                  <a:gd name="T0" fmla="*/ 5374 w 21600"/>
                  <a:gd name="T1" fmla="*/ 0 h 20921"/>
                  <a:gd name="T2" fmla="*/ 21600 w 21600"/>
                  <a:gd name="T3" fmla="*/ 20921 h 20921"/>
                  <a:gd name="T4" fmla="*/ 0 w 21600"/>
                  <a:gd name="T5" fmla="*/ 20921 h 20921"/>
                </a:gdLst>
                <a:ahLst/>
                <a:cxnLst>
                  <a:cxn ang="0">
                    <a:pos x="T0" y="T1"/>
                  </a:cxn>
                  <a:cxn ang="0">
                    <a:pos x="T2" y="T3"/>
                  </a:cxn>
                  <a:cxn ang="0">
                    <a:pos x="T4" y="T5"/>
                  </a:cxn>
                </a:cxnLst>
                <a:rect l="0" t="0" r="r" b="b"/>
                <a:pathLst>
                  <a:path w="21600" h="20921" fill="none" extrusionOk="0">
                    <a:moveTo>
                      <a:pt x="5373" y="0"/>
                    </a:moveTo>
                    <a:cubicBezTo>
                      <a:pt x="14923" y="2453"/>
                      <a:pt x="21600" y="11061"/>
                      <a:pt x="21600" y="20921"/>
                    </a:cubicBezTo>
                  </a:path>
                  <a:path w="21600" h="20921" stroke="0" extrusionOk="0">
                    <a:moveTo>
                      <a:pt x="5373" y="0"/>
                    </a:moveTo>
                    <a:cubicBezTo>
                      <a:pt x="14923" y="2453"/>
                      <a:pt x="21600" y="11061"/>
                      <a:pt x="21600" y="20921"/>
                    </a:cubicBezTo>
                    <a:lnTo>
                      <a:pt x="0" y="20921"/>
                    </a:lnTo>
                    <a:close/>
                  </a:path>
                </a:pathLst>
              </a:custGeom>
              <a:noFill/>
              <a:ln w="38100">
                <a:solidFill>
                  <a:srgbClr val="0000FF"/>
                </a:solidFill>
                <a:round/>
                <a:headEnd/>
                <a:tailEnd type="triangle" w="med" len="med"/>
              </a:ln>
              <a:effectLst/>
            </p:spPr>
            <p:txBody>
              <a:bodyPr wrap="square" lIns="92075" tIns="46038" rIns="92075" bIns="46038" anchor="ctr">
                <a:spAutoFit/>
              </a:bodyPr>
              <a:lstStyle/>
              <a:p>
                <a:pPr>
                  <a:buClr>
                    <a:srgbClr val="FC0128"/>
                  </a:buClr>
                </a:pPr>
                <a:endParaRPr lang="en-US"/>
              </a:p>
            </p:txBody>
          </p:sp>
          <p:sp>
            <p:nvSpPr>
              <p:cNvPr id="21" name="Rectangle 20"/>
              <p:cNvSpPr/>
              <p:nvPr/>
            </p:nvSpPr>
            <p:spPr bwMode="auto">
              <a:xfrm>
                <a:off x="5299112" y="2710153"/>
                <a:ext cx="220338" cy="231356"/>
              </a:xfrm>
              <a:prstGeom prst="rect">
                <a:avLst/>
              </a:prstGeom>
              <a:solidFill>
                <a:schemeClr val="bg1"/>
              </a:solidFill>
              <a:ln w="19050" cap="flat" cmpd="sng" algn="ctr">
                <a:no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spAutoFit/>
              </a:bodyPr>
              <a:lstStyle/>
              <a:p>
                <a:pPr>
                  <a:buClr>
                    <a:srgbClr val="FC0128"/>
                  </a:buClr>
                </a:pPr>
                <a:endParaRPr lang="en-US" sz="1600" smtClean="0">
                  <a:latin typeface="Arial" pitchFamily="34" charset="0"/>
                </a:endParaRPr>
              </a:p>
            </p:txBody>
          </p:sp>
          <p:cxnSp>
            <p:nvCxnSpPr>
              <p:cNvPr id="23" name="Straight Arrow Connector 22"/>
              <p:cNvCxnSpPr/>
              <p:nvPr/>
            </p:nvCxnSpPr>
            <p:spPr bwMode="auto">
              <a:xfrm rot="5400000" flipH="1" flipV="1">
                <a:off x="3910986" y="2599983"/>
                <a:ext cx="991519" cy="22035"/>
              </a:xfrm>
              <a:prstGeom prst="straightConnector1">
                <a:avLst/>
              </a:prstGeom>
              <a:solidFill>
                <a:srgbClr val="FFFFCC"/>
              </a:solidFill>
              <a:ln w="28575" cap="flat" cmpd="sng" algn="ctr">
                <a:solidFill>
                  <a:srgbClr val="FF0000"/>
                </a:solidFill>
                <a:prstDash val="solid"/>
                <a:round/>
                <a:headEnd type="none" w="med" len="med"/>
                <a:tailEnd type="arrow"/>
              </a:ln>
              <a:effectLst/>
            </p:spPr>
          </p:cxnSp>
          <p:sp>
            <p:nvSpPr>
              <p:cNvPr id="24" name="TextBox 23"/>
              <p:cNvSpPr txBox="1"/>
              <p:nvPr/>
            </p:nvSpPr>
            <p:spPr>
              <a:xfrm>
                <a:off x="3651990" y="2633037"/>
                <a:ext cx="372217" cy="480131"/>
              </a:xfrm>
              <a:prstGeom prst="rect">
                <a:avLst/>
              </a:prstGeom>
              <a:noFill/>
            </p:spPr>
            <p:txBody>
              <a:bodyPr wrap="none" rtlCol="0">
                <a:spAutoFit/>
              </a:bodyPr>
              <a:lstStyle/>
              <a:p>
                <a:pPr>
                  <a:buClr>
                    <a:srgbClr val="FC0128"/>
                  </a:buClr>
                </a:pPr>
                <a:r>
                  <a:rPr lang="en-US" sz="2800" dirty="0" smtClean="0">
                    <a:latin typeface="Symbol" pitchFamily="18" charset="2"/>
                  </a:rPr>
                  <a:t>q</a:t>
                </a:r>
                <a:endParaRPr lang="en-US" sz="2800" dirty="0">
                  <a:latin typeface="Symbol" pitchFamily="18" charset="2"/>
                </a:endParaRPr>
              </a:p>
            </p:txBody>
          </p:sp>
          <p:sp>
            <p:nvSpPr>
              <p:cNvPr id="25" name="TextBox 24"/>
              <p:cNvSpPr txBox="1"/>
              <p:nvPr/>
            </p:nvSpPr>
            <p:spPr>
              <a:xfrm>
                <a:off x="5225566" y="2465946"/>
                <a:ext cx="372217" cy="480131"/>
              </a:xfrm>
              <a:prstGeom prst="rect">
                <a:avLst/>
              </a:prstGeom>
              <a:noFill/>
            </p:spPr>
            <p:txBody>
              <a:bodyPr wrap="none" rtlCol="0">
                <a:spAutoFit/>
              </a:bodyPr>
              <a:lstStyle/>
              <a:p>
                <a:pPr>
                  <a:buClr>
                    <a:srgbClr val="FC0128"/>
                  </a:buClr>
                </a:pPr>
                <a:r>
                  <a:rPr lang="en-US" sz="2800" dirty="0" smtClean="0">
                    <a:latin typeface="Symbol" pitchFamily="18" charset="2"/>
                  </a:rPr>
                  <a:t>f</a:t>
                </a:r>
                <a:endParaRPr lang="en-US" sz="2800" dirty="0">
                  <a:latin typeface="Symbol" pitchFamily="18" charset="2"/>
                </a:endParaRPr>
              </a:p>
            </p:txBody>
          </p:sp>
          <p:sp>
            <p:nvSpPr>
              <p:cNvPr id="26" name="TextBox 25"/>
              <p:cNvSpPr txBox="1"/>
              <p:nvPr/>
            </p:nvSpPr>
            <p:spPr>
              <a:xfrm>
                <a:off x="4465009" y="2357610"/>
                <a:ext cx="530916" cy="480131"/>
              </a:xfrm>
              <a:prstGeom prst="rect">
                <a:avLst/>
              </a:prstGeom>
              <a:noFill/>
            </p:spPr>
            <p:txBody>
              <a:bodyPr wrap="none" rtlCol="0">
                <a:spAutoFit/>
              </a:bodyPr>
              <a:lstStyle/>
              <a:p>
                <a:pPr>
                  <a:buClr>
                    <a:srgbClr val="FC0128"/>
                  </a:buClr>
                </a:pPr>
                <a:r>
                  <a:rPr lang="en-US" sz="2800" dirty="0" smtClean="0"/>
                  <a:t>p</a:t>
                </a:r>
                <a:r>
                  <a:rPr lang="en-US" sz="2800" baseline="-25000" dirty="0" smtClean="0"/>
                  <a:t>T</a:t>
                </a:r>
                <a:endParaRPr lang="en-US" sz="2800" baseline="-25000" dirty="0"/>
              </a:p>
            </p:txBody>
          </p:sp>
        </p:grpSp>
        <p:grpSp>
          <p:nvGrpSpPr>
            <p:cNvPr id="208" name="Group 207"/>
            <p:cNvGrpSpPr/>
            <p:nvPr/>
          </p:nvGrpSpPr>
          <p:grpSpPr>
            <a:xfrm rot="18792615">
              <a:off x="4337207" y="1714500"/>
              <a:ext cx="492444" cy="617291"/>
              <a:chOff x="1148238" y="137160"/>
              <a:chExt cx="492444" cy="617291"/>
            </a:xfrm>
          </p:grpSpPr>
          <p:sp>
            <p:nvSpPr>
              <p:cNvPr id="205" name="TextBox 204"/>
              <p:cNvSpPr txBox="1"/>
              <p:nvPr/>
            </p:nvSpPr>
            <p:spPr>
              <a:xfrm>
                <a:off x="1202865" y="274320"/>
                <a:ext cx="385042" cy="480131"/>
              </a:xfrm>
              <a:prstGeom prst="rect">
                <a:avLst/>
              </a:prstGeom>
              <a:noFill/>
            </p:spPr>
            <p:txBody>
              <a:bodyPr wrap="none" rtlCol="0">
                <a:spAutoFit/>
              </a:bodyPr>
              <a:lstStyle/>
              <a:p>
                <a:pPr>
                  <a:buClr>
                    <a:srgbClr val="FC0128"/>
                  </a:buClr>
                </a:pPr>
                <a:r>
                  <a:rPr lang="en-US" sz="2800" dirty="0" smtClean="0"/>
                  <a:t>p</a:t>
                </a:r>
                <a:endParaRPr lang="en-US" sz="2800" dirty="0"/>
              </a:p>
            </p:txBody>
          </p:sp>
          <p:sp>
            <p:nvSpPr>
              <p:cNvPr id="206" name="Rectangle 205"/>
              <p:cNvSpPr/>
              <p:nvPr/>
            </p:nvSpPr>
            <p:spPr>
              <a:xfrm>
                <a:off x="1148238" y="137160"/>
                <a:ext cx="492444" cy="424732"/>
              </a:xfrm>
              <a:prstGeom prst="rect">
                <a:avLst/>
              </a:prstGeom>
            </p:spPr>
            <p:txBody>
              <a:bodyPr wrap="none">
                <a:spAutoFit/>
              </a:bodyPr>
              <a:lstStyle/>
              <a:p>
                <a:pPr>
                  <a:buClr>
                    <a:srgbClr val="FC0128"/>
                  </a:buClr>
                </a:pPr>
                <a:r>
                  <a:rPr lang="en-US" sz="2400" b="1" dirty="0" smtClean="0"/>
                  <a:t>→</a:t>
                </a:r>
              </a:p>
            </p:txBody>
          </p:sp>
        </p:grpSp>
      </p:grpSp>
      <p:sp>
        <p:nvSpPr>
          <p:cNvPr id="209" name="TextBox 208"/>
          <p:cNvSpPr txBox="1"/>
          <p:nvPr/>
        </p:nvSpPr>
        <p:spPr>
          <a:xfrm>
            <a:off x="4806764" y="457200"/>
            <a:ext cx="492444" cy="867930"/>
          </a:xfrm>
          <a:prstGeom prst="rect">
            <a:avLst/>
          </a:prstGeom>
          <a:noFill/>
        </p:spPr>
        <p:txBody>
          <a:bodyPr wrap="square" rtlCol="0">
            <a:spAutoFit/>
          </a:bodyPr>
          <a:lstStyle/>
          <a:p>
            <a:pPr>
              <a:buClr>
                <a:srgbClr val="FC0128"/>
              </a:buClr>
            </a:pPr>
            <a:r>
              <a:rPr lang="en-US" sz="2400" b="1" dirty="0" smtClean="0">
                <a:solidFill>
                  <a:srgbClr val="FF0000"/>
                </a:solidFill>
              </a:rPr>
              <a:t>→</a:t>
            </a:r>
          </a:p>
          <a:p>
            <a:pPr>
              <a:buClr>
                <a:srgbClr val="FC0128"/>
              </a:buClr>
            </a:pPr>
            <a:endParaRPr lang="en-US" sz="2400" b="1" dirty="0">
              <a:solidFill>
                <a:srgbClr val="FF0000"/>
              </a:solidFill>
            </a:endParaRPr>
          </a:p>
        </p:txBody>
      </p:sp>
    </p:spTree>
    <p:extLst>
      <p:ext uri="{BB962C8B-B14F-4D97-AF65-F5344CB8AC3E}">
        <p14:creationId xmlns:p14="http://schemas.microsoft.com/office/powerpoint/2010/main" val="3874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1686" y="2651358"/>
            <a:ext cx="5806025" cy="416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91116" y="0"/>
            <a:ext cx="4417877" cy="591573"/>
          </a:xfrm>
        </p:spPr>
        <p:txBody>
          <a:bodyPr/>
          <a:lstStyle/>
          <a:p>
            <a:r>
              <a:rPr lang="en-US" dirty="0" smtClean="0"/>
              <a:t>Particle Production</a:t>
            </a:r>
            <a:endParaRPr lang="en-GB"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dirty="0"/>
          </a:p>
        </p:txBody>
      </p:sp>
      <p:sp>
        <p:nvSpPr>
          <p:cNvPr id="5" name="Slide Number Placeholder 4"/>
          <p:cNvSpPr>
            <a:spLocks noGrp="1"/>
          </p:cNvSpPr>
          <p:nvPr>
            <p:ph type="sldNum" sz="quarter" idx="11"/>
          </p:nvPr>
        </p:nvSpPr>
        <p:spPr/>
        <p:txBody>
          <a:bodyPr/>
          <a:lstStyle/>
          <a:p>
            <a:pPr>
              <a:defRPr/>
            </a:pPr>
            <a:fld id="{A9D3667D-64B6-48C6-86B8-FA491E514B2F}" type="slidenum">
              <a:rPr lang="en-US" smtClean="0"/>
              <a:pPr>
                <a:defRPr/>
              </a:pPr>
              <a:t>57</a:t>
            </a:fld>
            <a:endParaRPr lang="en-US"/>
          </a:p>
        </p:txBody>
      </p:sp>
      <p:pic>
        <p:nvPicPr>
          <p:cNvPr id="135577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8220" y="3118338"/>
            <a:ext cx="5205780" cy="373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4165297785"/>
              </p:ext>
            </p:extLst>
          </p:nvPr>
        </p:nvGraphicFramePr>
        <p:xfrm>
          <a:off x="6364287" y="0"/>
          <a:ext cx="2779713" cy="1517650"/>
        </p:xfrm>
        <a:graphic>
          <a:graphicData uri="http://schemas.openxmlformats.org/presentationml/2006/ole">
            <mc:AlternateContent xmlns:mc="http://schemas.openxmlformats.org/markup-compatibility/2006">
              <mc:Choice xmlns:v="urn:schemas-microsoft-com:vml" Requires="v">
                <p:oleObj spid="_x0000_s1356845" name="Equation" r:id="rId5" imgW="1904760" imgH="1041120" progId="Equation.3">
                  <p:embed/>
                </p:oleObj>
              </mc:Choice>
              <mc:Fallback>
                <p:oleObj name="Equation" r:id="rId5" imgW="1904760" imgH="104112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287" y="0"/>
                        <a:ext cx="2779713" cy="1517650"/>
                      </a:xfrm>
                      <a:prstGeom prst="rect">
                        <a:avLst/>
                      </a:prstGeom>
                      <a:solidFill>
                        <a:srgbClr val="FFFF99"/>
                      </a:solidFill>
                      <a:ln w="12700">
                        <a:solidFill>
                          <a:schemeClr val="tx1"/>
                        </a:solidFill>
                        <a:miter lim="800000"/>
                        <a:headEnd/>
                        <a:tailEnd/>
                      </a:ln>
                    </p:spPr>
                  </p:pic>
                </p:oleObj>
              </mc:Fallback>
            </mc:AlternateContent>
          </a:graphicData>
        </a:graphic>
      </p:graphicFrame>
      <p:sp>
        <p:nvSpPr>
          <p:cNvPr id="12" name="Text Box 22"/>
          <p:cNvSpPr txBox="1">
            <a:spLocks noChangeArrowheads="1"/>
          </p:cNvSpPr>
          <p:nvPr/>
        </p:nvSpPr>
        <p:spPr bwMode="auto">
          <a:xfrm>
            <a:off x="333496" y="5866040"/>
            <a:ext cx="3604724" cy="674673"/>
          </a:xfrm>
          <a:prstGeom prst="rect">
            <a:avLst/>
          </a:prstGeom>
          <a:solidFill>
            <a:srgbClr val="FFFF99"/>
          </a:solidFill>
          <a:ln w="28575" algn="ctr">
            <a:solidFill>
              <a:schemeClr val="tx1"/>
            </a:solidFill>
            <a:miter lim="800000"/>
            <a:headEnd/>
            <a:tailEnd/>
          </a:ln>
          <a:effectLst/>
        </p:spPr>
        <p:txBody>
          <a:bodyPr wrap="square" lIns="92075" tIns="46038" rIns="92075" bIns="46038">
            <a:spAutoFit/>
          </a:bodyPr>
          <a:lstStyle/>
          <a:p>
            <a:r>
              <a:rPr lang="en-US"/>
              <a:t>Important constraint for models</a:t>
            </a:r>
          </a:p>
          <a:p>
            <a:r>
              <a:rPr lang="en-US"/>
              <a:t>sensitive to details of saturation</a:t>
            </a:r>
          </a:p>
        </p:txBody>
      </p:sp>
      <p:grpSp>
        <p:nvGrpSpPr>
          <p:cNvPr id="13" name="Group 21"/>
          <p:cNvGrpSpPr>
            <a:grpSpLocks/>
          </p:cNvGrpSpPr>
          <p:nvPr/>
        </p:nvGrpSpPr>
        <p:grpSpPr bwMode="auto">
          <a:xfrm>
            <a:off x="6690207" y="3337902"/>
            <a:ext cx="1797051" cy="312738"/>
            <a:chOff x="3173" y="3034"/>
            <a:chExt cx="1132" cy="197"/>
          </a:xfrm>
        </p:grpSpPr>
        <p:sp>
          <p:nvSpPr>
            <p:cNvPr id="14" name="Text Box 16"/>
            <p:cNvSpPr txBox="1">
              <a:spLocks noChangeArrowheads="1"/>
            </p:cNvSpPr>
            <p:nvPr/>
          </p:nvSpPr>
          <p:spPr bwMode="auto">
            <a:xfrm>
              <a:off x="3173" y="3034"/>
              <a:ext cx="634" cy="197"/>
            </a:xfrm>
            <a:prstGeom prst="rect">
              <a:avLst/>
            </a:prstGeom>
            <a:solidFill>
              <a:srgbClr val="FFFF99"/>
            </a:solidFill>
            <a:ln w="9525" algn="ctr">
              <a:noFill/>
              <a:miter lim="800000"/>
              <a:headEnd/>
              <a:tailEnd/>
            </a:ln>
            <a:effectLst/>
          </p:spPr>
          <p:txBody>
            <a:bodyPr wrap="none" lIns="92075" tIns="46038" rIns="92075" bIns="46038">
              <a:spAutoFit/>
            </a:bodyPr>
            <a:lstStyle/>
            <a:p>
              <a:r>
                <a:rPr lang="en-US" b="1" dirty="0"/>
                <a:t>DPMJET</a:t>
              </a:r>
            </a:p>
          </p:txBody>
        </p:sp>
        <p:sp>
          <p:nvSpPr>
            <p:cNvPr id="15" name="Line 19"/>
            <p:cNvSpPr>
              <a:spLocks noChangeShapeType="1"/>
            </p:cNvSpPr>
            <p:nvPr/>
          </p:nvSpPr>
          <p:spPr bwMode="auto">
            <a:xfrm>
              <a:off x="3807" y="3133"/>
              <a:ext cx="498" cy="30"/>
            </a:xfrm>
            <a:prstGeom prst="line">
              <a:avLst/>
            </a:prstGeom>
            <a:noFill/>
            <a:ln w="19050">
              <a:solidFill>
                <a:srgbClr val="0000FF"/>
              </a:solidFill>
              <a:round/>
              <a:headEnd/>
              <a:tailEnd type="triangle" w="med" len="med"/>
            </a:ln>
            <a:effectLst/>
          </p:spPr>
          <p:txBody>
            <a:bodyPr wrap="square" lIns="92075" tIns="46038" rIns="92075" bIns="46038">
              <a:spAutoFit/>
            </a:bodyPr>
            <a:lstStyle/>
            <a:p>
              <a:endParaRPr lang="en-US"/>
            </a:p>
          </p:txBody>
        </p:sp>
      </p:grpSp>
      <p:grpSp>
        <p:nvGrpSpPr>
          <p:cNvPr id="16" name="Group 23"/>
          <p:cNvGrpSpPr>
            <a:grpSpLocks/>
          </p:cNvGrpSpPr>
          <p:nvPr/>
        </p:nvGrpSpPr>
        <p:grpSpPr bwMode="auto">
          <a:xfrm>
            <a:off x="5156807" y="3604358"/>
            <a:ext cx="862013" cy="663575"/>
            <a:chOff x="3680" y="2771"/>
            <a:chExt cx="543" cy="418"/>
          </a:xfrm>
        </p:grpSpPr>
        <p:sp>
          <p:nvSpPr>
            <p:cNvPr id="17" name="Text Box 17"/>
            <p:cNvSpPr txBox="1">
              <a:spLocks noChangeArrowheads="1"/>
            </p:cNvSpPr>
            <p:nvPr/>
          </p:nvSpPr>
          <p:spPr bwMode="auto">
            <a:xfrm>
              <a:off x="3680" y="2771"/>
              <a:ext cx="543" cy="197"/>
            </a:xfrm>
            <a:prstGeom prst="rect">
              <a:avLst/>
            </a:prstGeom>
            <a:solidFill>
              <a:srgbClr val="FFFF99"/>
            </a:solidFill>
            <a:ln w="9525" algn="ctr">
              <a:noFill/>
              <a:miter lim="800000"/>
              <a:headEnd/>
              <a:tailEnd/>
            </a:ln>
            <a:effectLst/>
          </p:spPr>
          <p:txBody>
            <a:bodyPr wrap="none" lIns="92075" tIns="46038" rIns="92075" bIns="46038">
              <a:spAutoFit/>
            </a:bodyPr>
            <a:lstStyle/>
            <a:p>
              <a:r>
                <a:rPr lang="en-US" b="1" dirty="0">
                  <a:solidFill>
                    <a:schemeClr val="tx1"/>
                  </a:solidFill>
                </a:rPr>
                <a:t>HIJING</a:t>
              </a:r>
            </a:p>
          </p:txBody>
        </p:sp>
        <p:sp>
          <p:nvSpPr>
            <p:cNvPr id="18" name="Line 20"/>
            <p:cNvSpPr>
              <a:spLocks noChangeShapeType="1"/>
            </p:cNvSpPr>
            <p:nvPr/>
          </p:nvSpPr>
          <p:spPr bwMode="auto">
            <a:xfrm>
              <a:off x="3788" y="2968"/>
              <a:ext cx="100" cy="221"/>
            </a:xfrm>
            <a:prstGeom prst="line">
              <a:avLst/>
            </a:prstGeom>
            <a:noFill/>
            <a:ln w="28575">
              <a:solidFill>
                <a:schemeClr val="tx1"/>
              </a:solidFill>
              <a:round/>
              <a:headEnd/>
              <a:tailEnd type="triangle" w="med" len="med"/>
            </a:ln>
            <a:effectLst/>
          </p:spPr>
          <p:txBody>
            <a:bodyPr wrap="square" lIns="92075" tIns="46038" rIns="92075" bIns="46038">
              <a:spAutoFit/>
            </a:bodyPr>
            <a:lstStyle/>
            <a:p>
              <a:endParaRPr lang="en-US"/>
            </a:p>
          </p:txBody>
        </p:sp>
      </p:grpSp>
      <p:grpSp>
        <p:nvGrpSpPr>
          <p:cNvPr id="19" name="Group 23"/>
          <p:cNvGrpSpPr>
            <a:grpSpLocks/>
          </p:cNvGrpSpPr>
          <p:nvPr/>
        </p:nvGrpSpPr>
        <p:grpSpPr bwMode="auto">
          <a:xfrm>
            <a:off x="5041713" y="4554782"/>
            <a:ext cx="1327151" cy="866774"/>
            <a:chOff x="3533" y="2441"/>
            <a:chExt cx="836" cy="546"/>
          </a:xfrm>
        </p:grpSpPr>
        <p:sp>
          <p:nvSpPr>
            <p:cNvPr id="20" name="Text Box 17"/>
            <p:cNvSpPr txBox="1">
              <a:spLocks noChangeArrowheads="1"/>
            </p:cNvSpPr>
            <p:nvPr/>
          </p:nvSpPr>
          <p:spPr bwMode="auto">
            <a:xfrm>
              <a:off x="3533" y="2771"/>
              <a:ext cx="836" cy="216"/>
            </a:xfrm>
            <a:prstGeom prst="rect">
              <a:avLst/>
            </a:prstGeom>
            <a:solidFill>
              <a:srgbClr val="FFFF99"/>
            </a:solidFill>
            <a:ln w="9525" algn="ctr">
              <a:noFill/>
              <a:miter lim="800000"/>
              <a:headEnd/>
              <a:tailEnd/>
            </a:ln>
            <a:effectLst/>
          </p:spPr>
          <p:txBody>
            <a:bodyPr wrap="none" lIns="92075" tIns="46038" rIns="92075" bIns="46038">
              <a:spAutoFit/>
            </a:bodyPr>
            <a:lstStyle/>
            <a:p>
              <a:r>
                <a:rPr lang="en-US" b="1" dirty="0" smtClean="0">
                  <a:solidFill>
                    <a:schemeClr val="tx1"/>
                  </a:solidFill>
                </a:rPr>
                <a:t>Saturation</a:t>
              </a:r>
              <a:endParaRPr lang="en-US" b="1" dirty="0">
                <a:solidFill>
                  <a:schemeClr val="tx1"/>
                </a:solidFill>
              </a:endParaRPr>
            </a:p>
          </p:txBody>
        </p:sp>
        <p:sp>
          <p:nvSpPr>
            <p:cNvPr id="21" name="Line 20"/>
            <p:cNvSpPr>
              <a:spLocks noChangeShapeType="1"/>
            </p:cNvSpPr>
            <p:nvPr/>
          </p:nvSpPr>
          <p:spPr bwMode="auto">
            <a:xfrm flipH="1" flipV="1">
              <a:off x="3688" y="2441"/>
              <a:ext cx="0" cy="319"/>
            </a:xfrm>
            <a:prstGeom prst="line">
              <a:avLst/>
            </a:prstGeom>
            <a:noFill/>
            <a:ln w="28575">
              <a:solidFill>
                <a:schemeClr val="tx1"/>
              </a:solidFill>
              <a:prstDash val="sysDash"/>
              <a:round/>
              <a:headEnd/>
              <a:tailEnd type="triangle" w="med" len="med"/>
            </a:ln>
            <a:effectLst/>
          </p:spPr>
          <p:txBody>
            <a:bodyPr wrap="square" lIns="92075" tIns="46038" rIns="92075" bIns="46038">
              <a:spAutoFit/>
            </a:bodyPr>
            <a:lstStyle/>
            <a:p>
              <a:endParaRPr lang="en-US"/>
            </a:p>
          </p:txBody>
        </p:sp>
      </p:grpSp>
      <p:sp>
        <p:nvSpPr>
          <p:cNvPr id="22" name="Text Box 22"/>
          <p:cNvSpPr txBox="1">
            <a:spLocks noChangeArrowheads="1"/>
          </p:cNvSpPr>
          <p:nvPr/>
        </p:nvSpPr>
        <p:spPr bwMode="auto">
          <a:xfrm>
            <a:off x="4860860" y="3247186"/>
            <a:ext cx="2315920" cy="674673"/>
          </a:xfrm>
          <a:prstGeom prst="rect">
            <a:avLst/>
          </a:prstGeom>
          <a:solidFill>
            <a:srgbClr val="FFFF99"/>
          </a:solidFill>
          <a:ln w="28575" algn="ctr">
            <a:solidFill>
              <a:schemeClr val="tx1"/>
            </a:solidFill>
            <a:miter lim="800000"/>
            <a:headEnd/>
            <a:tailEnd/>
          </a:ln>
          <a:effectLst/>
        </p:spPr>
        <p:txBody>
          <a:bodyPr wrap="square" lIns="92075" tIns="46038" rIns="92075" bIns="46038">
            <a:spAutoFit/>
          </a:bodyPr>
          <a:lstStyle/>
          <a:p>
            <a:r>
              <a:rPr lang="en-US" dirty="0" smtClean="0">
                <a:solidFill>
                  <a:srgbClr val="FF0000"/>
                </a:solidFill>
              </a:rPr>
              <a:t>LHC ~ 2.1 x RHIC</a:t>
            </a:r>
          </a:p>
          <a:p>
            <a:r>
              <a:rPr lang="en-US" dirty="0" smtClean="0">
                <a:solidFill>
                  <a:srgbClr val="FF0000"/>
                </a:solidFill>
              </a:rPr>
              <a:t>(for N</a:t>
            </a:r>
            <a:r>
              <a:rPr lang="en-US" baseline="-25000" dirty="0" smtClean="0">
                <a:solidFill>
                  <a:srgbClr val="FF0000"/>
                </a:solidFill>
              </a:rPr>
              <a:t>part</a:t>
            </a:r>
            <a:r>
              <a:rPr lang="en-US" dirty="0" smtClean="0">
                <a:solidFill>
                  <a:srgbClr val="FF0000"/>
                </a:solidFill>
              </a:rPr>
              <a:t> &gt; 100)</a:t>
            </a:r>
            <a:endParaRPr lang="en-US" dirty="0">
              <a:solidFill>
                <a:srgbClr val="FF0000"/>
              </a:solidFill>
            </a:endParaRPr>
          </a:p>
        </p:txBody>
      </p:sp>
      <p:sp>
        <p:nvSpPr>
          <p:cNvPr id="3" name="Content Placeholder 2"/>
          <p:cNvSpPr>
            <a:spLocks noGrp="1"/>
          </p:cNvSpPr>
          <p:nvPr>
            <p:ph idx="1"/>
          </p:nvPr>
        </p:nvSpPr>
        <p:spPr>
          <a:xfrm>
            <a:off x="0" y="692150"/>
            <a:ext cx="9144000" cy="6165850"/>
          </a:xfrm>
        </p:spPr>
        <p:txBody>
          <a:bodyPr/>
          <a:lstStyle/>
          <a:p>
            <a:r>
              <a:rPr lang="en-US" dirty="0" smtClean="0"/>
              <a:t> Energy dependence: log -&gt; power law</a:t>
            </a:r>
            <a:endParaRPr lang="en-US" baseline="30000" dirty="0" smtClean="0">
              <a:latin typeface="Symbol" pitchFamily="18" charset="2"/>
            </a:endParaRPr>
          </a:p>
          <a:p>
            <a:pPr lvl="1"/>
            <a:r>
              <a:rPr lang="en-US" dirty="0"/>
              <a:t> </a:t>
            </a:r>
            <a:r>
              <a:rPr lang="en-US" dirty="0" smtClean="0"/>
              <a:t>CGC prediction: </a:t>
            </a:r>
            <a:r>
              <a:rPr lang="en-US" b="1" dirty="0" smtClean="0">
                <a:solidFill>
                  <a:srgbClr val="FF0000"/>
                </a:solidFill>
                <a:latin typeface="Symbol" pitchFamily="18" charset="2"/>
              </a:rPr>
              <a:t>l/2</a:t>
            </a:r>
            <a:r>
              <a:rPr lang="en-US" b="1" dirty="0" smtClean="0">
                <a:solidFill>
                  <a:srgbClr val="FF0000"/>
                </a:solidFill>
              </a:rPr>
              <a:t> </a:t>
            </a:r>
            <a:r>
              <a:rPr lang="en-GB" b="1" dirty="0" smtClean="0">
                <a:solidFill>
                  <a:srgbClr val="FF0000"/>
                </a:solidFill>
              </a:rPr>
              <a:t>≈ 0.13 - 0.15</a:t>
            </a:r>
            <a:r>
              <a:rPr lang="en-GB" dirty="0" smtClean="0"/>
              <a:t> (fit to Hera data)</a:t>
            </a:r>
          </a:p>
          <a:p>
            <a:r>
              <a:rPr lang="en-US" dirty="0" err="1" smtClean="0"/>
              <a:t>dN</a:t>
            </a:r>
            <a:r>
              <a:rPr lang="en-US" baseline="-25000" dirty="0" err="1" smtClean="0"/>
              <a:t>ch</a:t>
            </a:r>
            <a:r>
              <a:rPr lang="en-US" dirty="0" smtClean="0"/>
              <a:t>/d</a:t>
            </a:r>
            <a:r>
              <a:rPr lang="en-US" dirty="0" smtClean="0">
                <a:latin typeface="Symbol" pitchFamily="18" charset="2"/>
              </a:rPr>
              <a:t>h</a:t>
            </a:r>
            <a:r>
              <a:rPr lang="en-US" dirty="0" smtClean="0"/>
              <a:t> as function of centrality </a:t>
            </a:r>
            <a:r>
              <a:rPr lang="en-US" dirty="0" smtClean="0">
                <a:solidFill>
                  <a:schemeClr val="tx1"/>
                </a:solidFill>
              </a:rPr>
              <a:t>    </a:t>
            </a:r>
            <a:r>
              <a:rPr lang="en-US" sz="1600" dirty="0" smtClean="0">
                <a:solidFill>
                  <a:schemeClr val="tx1"/>
                </a:solidFill>
              </a:rPr>
              <a:t>N</a:t>
            </a:r>
            <a:r>
              <a:rPr lang="en-US" sz="1600" baseline="-25000" dirty="0" smtClean="0">
                <a:solidFill>
                  <a:schemeClr val="tx1"/>
                </a:solidFill>
              </a:rPr>
              <a:t>ch</a:t>
            </a:r>
            <a:r>
              <a:rPr lang="en-US" sz="1600" dirty="0" smtClean="0">
                <a:solidFill>
                  <a:schemeClr val="tx1"/>
                </a:solidFill>
              </a:rPr>
              <a:t> ~ </a:t>
            </a:r>
            <a:r>
              <a:rPr lang="en-US" sz="1600" dirty="0" err="1" smtClean="0">
                <a:solidFill>
                  <a:schemeClr val="tx1"/>
                </a:solidFill>
                <a:latin typeface="Symbol" pitchFamily="18" charset="2"/>
              </a:rPr>
              <a:t>a</a:t>
            </a:r>
            <a:r>
              <a:rPr lang="en-US" sz="1600" dirty="0" err="1" smtClean="0">
                <a:solidFill>
                  <a:schemeClr val="tx1"/>
                </a:solidFill>
              </a:rPr>
              <a:t>N</a:t>
            </a:r>
            <a:r>
              <a:rPr lang="en-US" sz="1600" baseline="-25000" dirty="0" err="1" smtClean="0">
                <a:solidFill>
                  <a:schemeClr val="tx1"/>
                </a:solidFill>
              </a:rPr>
              <a:t>part</a:t>
            </a:r>
            <a:r>
              <a:rPr lang="en-US" sz="1600" dirty="0" smtClean="0">
                <a:solidFill>
                  <a:schemeClr val="tx1"/>
                </a:solidFill>
              </a:rPr>
              <a:t> + (1-</a:t>
            </a:r>
            <a:r>
              <a:rPr lang="en-US" sz="1600" dirty="0" smtClean="0">
                <a:solidFill>
                  <a:schemeClr val="tx1"/>
                </a:solidFill>
                <a:latin typeface="Symbol" pitchFamily="18" charset="2"/>
              </a:rPr>
              <a:t>a</a:t>
            </a:r>
            <a:r>
              <a:rPr lang="en-US" sz="1600" dirty="0" smtClean="0">
                <a:solidFill>
                  <a:schemeClr val="tx1"/>
                </a:solidFill>
              </a:rPr>
              <a:t>)</a:t>
            </a:r>
            <a:r>
              <a:rPr lang="en-US" sz="1600" dirty="0" err="1" smtClean="0">
                <a:solidFill>
                  <a:schemeClr val="tx1"/>
                </a:solidFill>
              </a:rPr>
              <a:t>N</a:t>
            </a:r>
            <a:r>
              <a:rPr lang="en-US" sz="1600" baseline="-25000" dirty="0" err="1" smtClean="0">
                <a:solidFill>
                  <a:schemeClr val="tx1"/>
                </a:solidFill>
              </a:rPr>
              <a:t>coll</a:t>
            </a:r>
            <a:r>
              <a:rPr lang="en-US" sz="1600" dirty="0" smtClean="0">
                <a:solidFill>
                  <a:schemeClr val="tx1"/>
                </a:solidFill>
              </a:rPr>
              <a:t>; </a:t>
            </a:r>
            <a:r>
              <a:rPr lang="en-US" sz="1600" dirty="0" smtClean="0">
                <a:solidFill>
                  <a:schemeClr val="tx1"/>
                </a:solidFill>
                <a:latin typeface="Symbol" pitchFamily="18" charset="2"/>
              </a:rPr>
              <a:t>a</a:t>
            </a:r>
            <a:r>
              <a:rPr lang="en-US" sz="1600" dirty="0" smtClean="0">
                <a:solidFill>
                  <a:schemeClr val="tx1"/>
                </a:solidFill>
              </a:rPr>
              <a:t> </a:t>
            </a:r>
            <a:r>
              <a:rPr lang="en-GB" sz="1600" dirty="0" smtClean="0">
                <a:solidFill>
                  <a:schemeClr val="tx1"/>
                </a:solidFill>
              </a:rPr>
              <a:t>≈</a:t>
            </a:r>
            <a:r>
              <a:rPr lang="en-GB" sz="1600" dirty="0">
                <a:solidFill>
                  <a:schemeClr val="tx1"/>
                </a:solidFill>
              </a:rPr>
              <a:t> </a:t>
            </a:r>
            <a:r>
              <a:rPr lang="en-GB" sz="1600" dirty="0" smtClean="0">
                <a:solidFill>
                  <a:schemeClr val="tx1"/>
                </a:solidFill>
              </a:rPr>
              <a:t>0.2</a:t>
            </a:r>
            <a:endParaRPr lang="en-US" sz="1600" dirty="0" smtClean="0">
              <a:solidFill>
                <a:schemeClr val="tx1"/>
              </a:solidFill>
            </a:endParaRPr>
          </a:p>
          <a:p>
            <a:pPr lvl="1"/>
            <a:r>
              <a:rPr lang="en-US" dirty="0" smtClean="0"/>
              <a:t> </a:t>
            </a:r>
            <a:r>
              <a:rPr lang="en-US" dirty="0">
                <a:solidFill>
                  <a:srgbClr val="FF00FF"/>
                </a:solidFill>
              </a:rPr>
              <a:t>soft process</a:t>
            </a:r>
            <a:r>
              <a:rPr lang="en-US" dirty="0"/>
              <a:t> </a:t>
            </a:r>
            <a:r>
              <a:rPr lang="en-US" dirty="0" err="1"/>
              <a:t>dN</a:t>
            </a:r>
            <a:r>
              <a:rPr lang="en-US" baseline="-25000" dirty="0" err="1"/>
              <a:t>ch</a:t>
            </a:r>
            <a:r>
              <a:rPr lang="en-US" dirty="0"/>
              <a:t>/d</a:t>
            </a:r>
            <a:r>
              <a:rPr lang="en-US" baseline="-25000" dirty="0">
                <a:latin typeface="Symbol" pitchFamily="18" charset="2"/>
              </a:rPr>
              <a:t>h</a:t>
            </a:r>
            <a:r>
              <a:rPr lang="en-US" baseline="-25000" dirty="0"/>
              <a:t> </a:t>
            </a:r>
            <a:r>
              <a:rPr lang="en-US" dirty="0"/>
              <a:t>~ </a:t>
            </a:r>
            <a:r>
              <a:rPr lang="en-US" dirty="0" smtClean="0"/>
              <a:t>N</a:t>
            </a:r>
            <a:r>
              <a:rPr lang="en-US" baseline="-25000" dirty="0" smtClean="0"/>
              <a:t>part</a:t>
            </a:r>
            <a:r>
              <a:rPr lang="en-US" dirty="0" smtClean="0"/>
              <a:t> 		</a:t>
            </a:r>
            <a:r>
              <a:rPr lang="en-US" sz="1600" dirty="0" smtClean="0"/>
              <a:t>number </a:t>
            </a:r>
            <a:r>
              <a:rPr lang="en-US" sz="1600" dirty="0"/>
              <a:t>of scattered </a:t>
            </a:r>
            <a:r>
              <a:rPr lang="en-US" sz="1600" dirty="0" smtClean="0"/>
              <a:t>nucleons/participants</a:t>
            </a:r>
            <a:endParaRPr lang="en-US" sz="1600" dirty="0"/>
          </a:p>
          <a:p>
            <a:pPr lvl="2" indent="61913"/>
            <a:r>
              <a:rPr lang="en-US" dirty="0"/>
              <a:t> </a:t>
            </a:r>
            <a:r>
              <a:rPr lang="en-US" dirty="0" smtClean="0"/>
              <a:t>N</a:t>
            </a:r>
            <a:r>
              <a:rPr lang="en-US" baseline="-25000" dirty="0" smtClean="0"/>
              <a:t>ch</a:t>
            </a:r>
            <a:r>
              <a:rPr lang="en-US" dirty="0" smtClean="0"/>
              <a:t>/N</a:t>
            </a:r>
            <a:r>
              <a:rPr lang="en-US" baseline="-25000" dirty="0" smtClean="0"/>
              <a:t>part</a:t>
            </a:r>
            <a:r>
              <a:rPr lang="en-US" dirty="0" smtClean="0"/>
              <a:t> is centrality independent</a:t>
            </a:r>
            <a:endParaRPr lang="en-US" dirty="0"/>
          </a:p>
          <a:p>
            <a:pPr lvl="1"/>
            <a:r>
              <a:rPr lang="en-US" dirty="0"/>
              <a:t> (very) </a:t>
            </a:r>
            <a:r>
              <a:rPr lang="en-US" dirty="0">
                <a:solidFill>
                  <a:srgbClr val="FF00FF"/>
                </a:solidFill>
              </a:rPr>
              <a:t>hard processes</a:t>
            </a:r>
            <a:r>
              <a:rPr lang="en-US" dirty="0"/>
              <a:t> </a:t>
            </a:r>
            <a:r>
              <a:rPr lang="en-US" dirty="0" err="1"/>
              <a:t>dN</a:t>
            </a:r>
            <a:r>
              <a:rPr lang="en-US" baseline="-25000" dirty="0" err="1"/>
              <a:t>ch</a:t>
            </a:r>
            <a:r>
              <a:rPr lang="en-US" dirty="0"/>
              <a:t>/d</a:t>
            </a:r>
            <a:r>
              <a:rPr lang="en-US" baseline="-25000" dirty="0">
                <a:latin typeface="Symbol" pitchFamily="18" charset="2"/>
              </a:rPr>
              <a:t>h</a:t>
            </a:r>
            <a:r>
              <a:rPr lang="en-US" baseline="-25000" dirty="0"/>
              <a:t> </a:t>
            </a:r>
            <a:r>
              <a:rPr lang="en-US" dirty="0"/>
              <a:t>~ </a:t>
            </a:r>
            <a:r>
              <a:rPr lang="en-US" dirty="0" err="1" smtClean="0"/>
              <a:t>N</a:t>
            </a:r>
            <a:r>
              <a:rPr lang="en-US" baseline="-25000" dirty="0" err="1" smtClean="0"/>
              <a:t>coll</a:t>
            </a:r>
            <a:r>
              <a:rPr lang="en-US" dirty="0" smtClean="0"/>
              <a:t> 	</a:t>
            </a:r>
            <a:r>
              <a:rPr lang="en-US" sz="1600" dirty="0" smtClean="0"/>
              <a:t>number </a:t>
            </a:r>
            <a:r>
              <a:rPr lang="en-US" sz="1600" dirty="0"/>
              <a:t>of nucleon-nucleon collisions</a:t>
            </a:r>
          </a:p>
          <a:p>
            <a:pPr lvl="2" indent="61913"/>
            <a:r>
              <a:rPr lang="en-US" dirty="0"/>
              <a:t> </a:t>
            </a:r>
            <a:r>
              <a:rPr lang="en-US" dirty="0" smtClean="0"/>
              <a:t>more </a:t>
            </a:r>
            <a:r>
              <a:rPr lang="en-US" dirty="0"/>
              <a:t>important with √s </a:t>
            </a:r>
            <a:r>
              <a:rPr lang="en-US" b="1" dirty="0"/>
              <a:t>&amp;</a:t>
            </a:r>
            <a:r>
              <a:rPr lang="en-US" dirty="0"/>
              <a:t> with </a:t>
            </a:r>
            <a:r>
              <a:rPr lang="en-US" dirty="0" smtClean="0"/>
              <a:t>centrality (</a:t>
            </a:r>
            <a:r>
              <a:rPr lang="en-US" dirty="0" smtClean="0">
                <a:latin typeface="Symbol" pitchFamily="18" charset="2"/>
              </a:rPr>
              <a:t>a</a:t>
            </a:r>
            <a:r>
              <a:rPr lang="en-US" dirty="0" smtClean="0"/>
              <a:t> should grow </a:t>
            </a:r>
            <a:r>
              <a:rPr lang="en-US" dirty="0"/>
              <a:t>with √s)</a:t>
            </a:r>
          </a:p>
          <a:p>
            <a:pPr lvl="1"/>
            <a:r>
              <a:rPr lang="en-US" dirty="0"/>
              <a:t> </a:t>
            </a:r>
            <a:r>
              <a:rPr lang="en-US" b="1" dirty="0">
                <a:solidFill>
                  <a:srgbClr val="0000FF"/>
                </a:solidFill>
              </a:rPr>
              <a:t>DPMJET</a:t>
            </a:r>
            <a:r>
              <a:rPr lang="en-US" dirty="0">
                <a:solidFill>
                  <a:srgbClr val="0000FF"/>
                </a:solidFill>
              </a:rPr>
              <a:t> </a:t>
            </a:r>
            <a:r>
              <a:rPr lang="en-US" dirty="0" smtClean="0"/>
              <a:t>MC (</a:t>
            </a:r>
            <a:r>
              <a:rPr lang="en-US" dirty="0" err="1" smtClean="0"/>
              <a:t>soft+hard</a:t>
            </a:r>
            <a:r>
              <a:rPr lang="en-US" dirty="0" smtClean="0"/>
              <a:t>)</a:t>
            </a:r>
            <a:endParaRPr lang="en-US" dirty="0"/>
          </a:p>
          <a:p>
            <a:pPr lvl="2" indent="61913"/>
            <a:r>
              <a:rPr lang="en-US" dirty="0"/>
              <a:t> </a:t>
            </a:r>
            <a:r>
              <a:rPr lang="en-US" dirty="0" smtClean="0"/>
              <a:t>N</a:t>
            </a:r>
            <a:r>
              <a:rPr lang="en-US" baseline="-25000" dirty="0" smtClean="0"/>
              <a:t>part</a:t>
            </a:r>
            <a:r>
              <a:rPr lang="en-US" dirty="0" smtClean="0"/>
              <a:t> dependence too strong</a:t>
            </a:r>
            <a:endParaRPr lang="en-US" dirty="0"/>
          </a:p>
          <a:p>
            <a:pPr lvl="1"/>
            <a:r>
              <a:rPr lang="en-US" dirty="0"/>
              <a:t> </a:t>
            </a:r>
            <a:r>
              <a:rPr lang="en-US" b="1" dirty="0">
                <a:solidFill>
                  <a:srgbClr val="0000FF"/>
                </a:solidFill>
              </a:rPr>
              <a:t>HIJING</a:t>
            </a:r>
            <a:r>
              <a:rPr lang="en-US" dirty="0"/>
              <a:t> </a:t>
            </a:r>
            <a:r>
              <a:rPr lang="en-US" dirty="0" smtClean="0"/>
              <a:t>MC (</a:t>
            </a:r>
            <a:r>
              <a:rPr lang="en-US" dirty="0" err="1" smtClean="0"/>
              <a:t>soft+hard</a:t>
            </a:r>
            <a:r>
              <a:rPr lang="en-US" dirty="0" smtClean="0"/>
              <a:t>)</a:t>
            </a:r>
            <a:endParaRPr lang="en-US" dirty="0"/>
          </a:p>
          <a:p>
            <a:pPr lvl="2" indent="61913"/>
            <a:r>
              <a:rPr lang="en-US" dirty="0"/>
              <a:t> strong </a:t>
            </a:r>
            <a:r>
              <a:rPr lang="en-US" dirty="0" err="1"/>
              <a:t>centr</a:t>
            </a:r>
            <a:r>
              <a:rPr lang="en-US" dirty="0"/>
              <a:t>. dependent</a:t>
            </a:r>
            <a:br>
              <a:rPr lang="en-US" dirty="0"/>
            </a:br>
            <a:r>
              <a:rPr lang="en-US" dirty="0"/>
              <a:t>    </a:t>
            </a:r>
            <a:r>
              <a:rPr lang="en-US" b="1" dirty="0"/>
              <a:t>gluon shadowing</a:t>
            </a:r>
          </a:p>
          <a:p>
            <a:pPr lvl="1"/>
            <a:r>
              <a:rPr lang="en-US" dirty="0"/>
              <a:t> </a:t>
            </a:r>
            <a:r>
              <a:rPr lang="en-US" b="1" dirty="0" smtClean="0">
                <a:solidFill>
                  <a:srgbClr val="0000FF"/>
                </a:solidFill>
              </a:rPr>
              <a:t>Saturation</a:t>
            </a:r>
            <a:r>
              <a:rPr lang="en-US" dirty="0" smtClean="0"/>
              <a:t> Model (CGC)</a:t>
            </a:r>
            <a:endParaRPr lang="en-US" dirty="0"/>
          </a:p>
          <a:p>
            <a:pPr lvl="2"/>
            <a:r>
              <a:rPr lang="en-US" dirty="0" smtClean="0"/>
              <a:t>predicts weak </a:t>
            </a:r>
            <a:r>
              <a:rPr lang="en-US" dirty="0" err="1" smtClean="0"/>
              <a:t>vs</a:t>
            </a:r>
            <a:r>
              <a:rPr lang="en-US" dirty="0" smtClean="0"/>
              <a:t> dependence</a:t>
            </a:r>
            <a:endParaRPr lang="en-GB" dirty="0"/>
          </a:p>
        </p:txBody>
      </p:sp>
      <p:sp>
        <p:nvSpPr>
          <p:cNvPr id="8" name="Oval 7"/>
          <p:cNvSpPr/>
          <p:nvPr/>
        </p:nvSpPr>
        <p:spPr bwMode="auto">
          <a:xfrm>
            <a:off x="7696683" y="550985"/>
            <a:ext cx="1599717" cy="1043353"/>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24" name="Oval 23"/>
          <p:cNvSpPr/>
          <p:nvPr/>
        </p:nvSpPr>
        <p:spPr bwMode="auto">
          <a:xfrm>
            <a:off x="8006862" y="-152399"/>
            <a:ext cx="1137138" cy="1043353"/>
          </a:xfrm>
          <a:prstGeom prst="ellipse">
            <a:avLst/>
          </a:prstGeom>
          <a:no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Tree>
    <p:extLst>
      <p:ext uri="{BB962C8B-B14F-4D97-AF65-F5344CB8AC3E}">
        <p14:creationId xmlns:p14="http://schemas.microsoft.com/office/powerpoint/2010/main" val="208312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500" fill="hold"/>
                                        <p:tgtEl>
                                          <p:spTgt spid="6"/>
                                        </p:tgtEl>
                                      </p:cBhvr>
                                      <p:by x="50000" y="50000"/>
                                    </p:animScale>
                                  </p:childTnLst>
                                </p:cTn>
                              </p:par>
                              <p:par>
                                <p:cTn id="15" presetID="42" presetClass="path" presetSubtype="0" accel="50000" decel="50000" fill="hold" nodeType="withEffect">
                                  <p:stCondLst>
                                    <p:cond delay="0"/>
                                  </p:stCondLst>
                                  <p:childTnLst>
                                    <p:animMotion origin="layout" path="M 5.55556E-7 -4.81481E-6 L -0.14479 0.12338 " pathEditMode="relative" rAng="0" ptsTypes="AA">
                                      <p:cBhvr>
                                        <p:cTn id="16" dur="500" fill="hold"/>
                                        <p:tgtEl>
                                          <p:spTgt spid="6"/>
                                        </p:tgtEl>
                                        <p:attrNameLst>
                                          <p:attrName>ppt_x</p:attrName>
                                          <p:attrName>ppt_y</p:attrName>
                                        </p:attrNameLst>
                                      </p:cBhvr>
                                      <p:rCtr x="-7240" y="6157"/>
                                    </p:animMotion>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355778"/>
                                        </p:tgtEl>
                                        <p:attrNameLst>
                                          <p:attrName>style.visibility</p:attrName>
                                        </p:attrNameLst>
                                      </p:cBhvr>
                                      <p:to>
                                        <p:strVal val="visible"/>
                                      </p:to>
                                    </p:set>
                                    <p:animEffect transition="in" filter="fade">
                                      <p:cBhvr>
                                        <p:cTn id="21" dur="500"/>
                                        <p:tgtEl>
                                          <p:spTgt spid="135577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childTnLst>
                                </p:cTn>
                              </p:par>
                              <p:par>
                                <p:cTn id="42" presetID="1" presetClass="exit" presetSubtype="0" fill="hold" grpId="1" nodeType="withEffect">
                                  <p:stCondLst>
                                    <p:cond delay="0"/>
                                  </p:stCondLst>
                                  <p:childTnLst>
                                    <p:set>
                                      <p:cBhvr>
                                        <p:cTn id="43" dur="1" fill="hold">
                                          <p:stCondLst>
                                            <p:cond delay="0"/>
                                          </p:stCondLst>
                                        </p:cTn>
                                        <p:tgtEl>
                                          <p:spTgt spid="2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2" grpId="1" animBg="1"/>
      <p:bldP spid="8" grpId="0" animBg="1"/>
      <p:bldP spid="8" grpId="1"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355" y="-2892"/>
            <a:ext cx="3135475" cy="591573"/>
          </a:xfrm>
        </p:spPr>
        <p:txBody>
          <a:bodyPr/>
          <a:lstStyle/>
          <a:p>
            <a:r>
              <a:rPr lang="en-US" dirty="0" err="1" smtClean="0"/>
              <a:t>Blastwave</a:t>
            </a:r>
            <a:r>
              <a:rPr lang="en-US" dirty="0" smtClean="0"/>
              <a:t> Fit</a:t>
            </a:r>
            <a:endParaRPr lang="en-GB" dirty="0"/>
          </a:p>
        </p:txBody>
      </p:sp>
      <p:sp>
        <p:nvSpPr>
          <p:cNvPr id="3" name="Content Placeholder 2"/>
          <p:cNvSpPr>
            <a:spLocks noGrp="1"/>
          </p:cNvSpPr>
          <p:nvPr>
            <p:ph idx="1"/>
          </p:nvPr>
        </p:nvSpPr>
        <p:spPr/>
        <p:txBody>
          <a:bodyPr/>
          <a:lstStyle/>
          <a:p>
            <a:endParaRPr lang="en-GB" dirty="0"/>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11"/>
          </p:nvPr>
        </p:nvSpPr>
        <p:spPr/>
        <p:txBody>
          <a:bodyPr/>
          <a:lstStyle/>
          <a:p>
            <a:pPr>
              <a:defRPr/>
            </a:pPr>
            <a:fld id="{05632EFF-3FA2-47A2-A0AD-FFD1130F213C}" type="slidenum">
              <a:rPr lang="en-US" smtClean="0"/>
              <a:pPr>
                <a:defRPr/>
              </a:pPr>
              <a:t>58</a:t>
            </a:fld>
            <a:endParaRPr lang="en-US"/>
          </a:p>
        </p:txBody>
      </p:sp>
      <p:pic>
        <p:nvPicPr>
          <p:cNvPr id="13608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0" y="1384651"/>
            <a:ext cx="7333817" cy="526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2810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11"/>
          </p:nvPr>
        </p:nvSpPr>
        <p:spPr/>
        <p:txBody>
          <a:bodyPr/>
          <a:lstStyle/>
          <a:p>
            <a:pPr>
              <a:defRPr/>
            </a:pPr>
            <a:fld id="{E141C9E1-BDC2-4823-A7A9-8C95C7C43A41}" type="slidenum">
              <a:rPr lang="en-US" smtClean="0">
                <a:solidFill>
                  <a:srgbClr val="000000"/>
                </a:solidFill>
              </a:rPr>
              <a:pPr>
                <a:defRPr/>
              </a:pPr>
              <a:t>59</a:t>
            </a:fld>
            <a:endParaRPr lang="en-US">
              <a:solidFill>
                <a:srgbClr val="000000"/>
              </a:solidFill>
            </a:endParaRPr>
          </a:p>
        </p:txBody>
      </p:sp>
      <p:grpSp>
        <p:nvGrpSpPr>
          <p:cNvPr id="10" name="Group 9"/>
          <p:cNvGrpSpPr/>
          <p:nvPr/>
        </p:nvGrpSpPr>
        <p:grpSpPr>
          <a:xfrm>
            <a:off x="0" y="594360"/>
            <a:ext cx="4564035" cy="3151975"/>
            <a:chOff x="0" y="685800"/>
            <a:chExt cx="4564035" cy="3151975"/>
          </a:xfrm>
        </p:grpSpPr>
        <p:pic>
          <p:nvPicPr>
            <p:cNvPr id="6" name="Picture 2"/>
            <p:cNvPicPr>
              <a:picLocks noChangeAspect="1" noChangeArrowheads="1"/>
            </p:cNvPicPr>
            <p:nvPr/>
          </p:nvPicPr>
          <p:blipFill>
            <a:blip r:embed="rId2" cstate="print"/>
            <a:srcRect t="3309"/>
            <a:stretch>
              <a:fillRect/>
            </a:stretch>
          </p:blipFill>
          <p:spPr bwMode="auto">
            <a:xfrm>
              <a:off x="0" y="685800"/>
              <a:ext cx="4564035" cy="3151975"/>
            </a:xfrm>
            <a:prstGeom prst="rect">
              <a:avLst/>
            </a:prstGeom>
            <a:noFill/>
            <a:ln w="9525">
              <a:noFill/>
              <a:round/>
              <a:headEnd/>
              <a:tailEnd/>
            </a:ln>
            <a:effectLst/>
          </p:spPr>
        </p:pic>
        <p:cxnSp>
          <p:nvCxnSpPr>
            <p:cNvPr id="8" name="Straight Connector 7"/>
            <p:cNvCxnSpPr/>
            <p:nvPr/>
          </p:nvCxnSpPr>
          <p:spPr bwMode="auto">
            <a:xfrm flipV="1">
              <a:off x="880110" y="3167310"/>
              <a:ext cx="3509010" cy="10230"/>
            </a:xfrm>
            <a:prstGeom prst="line">
              <a:avLst/>
            </a:prstGeom>
            <a:solidFill>
              <a:srgbClr val="FFFF99"/>
            </a:solidFill>
            <a:ln w="28575" cap="flat" cmpd="sng" algn="ctr">
              <a:solidFill>
                <a:srgbClr val="FF0000"/>
              </a:solidFill>
              <a:prstDash val="dash"/>
              <a:round/>
              <a:headEnd type="none" w="med" len="med"/>
              <a:tailEnd type="none" w="med" len="med"/>
            </a:ln>
            <a:effectLst/>
          </p:spPr>
        </p:cxnSp>
      </p:grpSp>
      <p:grpSp>
        <p:nvGrpSpPr>
          <p:cNvPr id="26" name="Group 25"/>
          <p:cNvGrpSpPr/>
          <p:nvPr/>
        </p:nvGrpSpPr>
        <p:grpSpPr>
          <a:xfrm>
            <a:off x="7646670" y="971550"/>
            <a:ext cx="1234440" cy="2324100"/>
            <a:chOff x="6846570" y="1097280"/>
            <a:chExt cx="1234440" cy="2324100"/>
          </a:xfrm>
        </p:grpSpPr>
        <p:sp>
          <p:nvSpPr>
            <p:cNvPr id="17" name="Oval 16"/>
            <p:cNvSpPr/>
            <p:nvPr/>
          </p:nvSpPr>
          <p:spPr bwMode="auto">
            <a:xfrm>
              <a:off x="6846570" y="1565910"/>
              <a:ext cx="1234440" cy="1234440"/>
            </a:xfrm>
            <a:prstGeom prst="ellipse">
              <a:avLst/>
            </a:prstGeom>
            <a:gradFill flip="none" rotWithShape="1">
              <a:gsLst>
                <a:gs pos="0">
                  <a:schemeClr val="accent1">
                    <a:lumMod val="7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50000" t="50000" r="50000" b="50000"/>
              </a:path>
              <a:tileRect/>
            </a:gra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buClr>
                  <a:srgbClr val="FC0128"/>
                </a:buClr>
              </a:pPr>
              <a:endParaRPr lang="en-US" smtClean="0">
                <a:latin typeface="Arial" pitchFamily="34" charset="0"/>
              </a:endParaRPr>
            </a:p>
          </p:txBody>
        </p:sp>
        <p:sp>
          <p:nvSpPr>
            <p:cNvPr id="18" name="Oval 17"/>
            <p:cNvSpPr/>
            <p:nvPr/>
          </p:nvSpPr>
          <p:spPr bwMode="auto">
            <a:xfrm>
              <a:off x="7132320" y="1851660"/>
              <a:ext cx="662940" cy="662940"/>
            </a:xfrm>
            <a:prstGeom prst="ellipse">
              <a:avLst/>
            </a:prstGeom>
            <a:gradFill flip="none" rotWithShape="1">
              <a:gsLst>
                <a:gs pos="0">
                  <a:srgbClr val="FF0000"/>
                </a:gs>
                <a:gs pos="50000">
                  <a:srgbClr val="FF0000">
                    <a:tint val="44500"/>
                    <a:satMod val="160000"/>
                  </a:srgbClr>
                </a:gs>
                <a:gs pos="100000">
                  <a:srgbClr val="FF0000">
                    <a:tint val="23500"/>
                    <a:satMod val="160000"/>
                  </a:srgbClr>
                </a:gs>
              </a:gsLst>
              <a:path path="circle">
                <a:fillToRect l="50000" t="50000" r="50000" b="50000"/>
              </a:path>
              <a:tileRect/>
            </a:gra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buClr>
                  <a:srgbClr val="FC0128"/>
                </a:buClr>
              </a:pPr>
              <a:endParaRPr lang="en-US" smtClean="0">
                <a:latin typeface="Arial" pitchFamily="34" charset="0"/>
              </a:endParaRPr>
            </a:p>
          </p:txBody>
        </p:sp>
        <p:cxnSp>
          <p:nvCxnSpPr>
            <p:cNvPr id="20" name="Straight Arrow Connector 19"/>
            <p:cNvCxnSpPr/>
            <p:nvPr/>
          </p:nvCxnSpPr>
          <p:spPr bwMode="auto">
            <a:xfrm flipV="1">
              <a:off x="7429500" y="1097280"/>
              <a:ext cx="0" cy="64008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V="1">
              <a:off x="7501890" y="1680210"/>
              <a:ext cx="0" cy="54102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490460" y="2186940"/>
              <a:ext cx="7620" cy="922020"/>
            </a:xfrm>
            <a:prstGeom prst="straightConnector1">
              <a:avLst/>
            </a:prstGeom>
            <a:solidFill>
              <a:srgbClr val="FFFF99"/>
            </a:solidFill>
            <a:ln w="28575" cap="flat" cmpd="sng" algn="ctr">
              <a:solidFill>
                <a:srgbClr val="00FF99"/>
              </a:solidFill>
              <a:prstDash val="solid"/>
              <a:round/>
              <a:headEnd type="none" w="med" len="med"/>
              <a:tailEnd type="arrow"/>
            </a:ln>
            <a:effectLst/>
          </p:spPr>
        </p:cxnSp>
        <p:cxnSp>
          <p:nvCxnSpPr>
            <p:cNvPr id="25" name="Straight Arrow Connector 24"/>
            <p:cNvCxnSpPr/>
            <p:nvPr/>
          </p:nvCxnSpPr>
          <p:spPr bwMode="auto">
            <a:xfrm>
              <a:off x="7391400" y="2499360"/>
              <a:ext cx="7620" cy="922020"/>
            </a:xfrm>
            <a:prstGeom prst="straightConnector1">
              <a:avLst/>
            </a:prstGeom>
            <a:solidFill>
              <a:srgbClr val="FFFF99"/>
            </a:solidFill>
            <a:ln w="28575" cap="flat" cmpd="sng" algn="ctr">
              <a:solidFill>
                <a:srgbClr val="00FF99"/>
              </a:solidFill>
              <a:prstDash val="solid"/>
              <a:round/>
              <a:headEnd type="none" w="med" len="med"/>
              <a:tailEnd type="arrow"/>
            </a:ln>
            <a:effectLst/>
          </p:spPr>
        </p:cxnSp>
      </p:grpSp>
      <p:pic>
        <p:nvPicPr>
          <p:cNvPr id="11" name="Picture 2"/>
          <p:cNvPicPr>
            <a:picLocks noChangeAspect="1" noChangeArrowheads="1"/>
          </p:cNvPicPr>
          <p:nvPr/>
        </p:nvPicPr>
        <p:blipFill>
          <a:blip r:embed="rId3" cstate="print"/>
          <a:srcRect b="6550"/>
          <a:stretch>
            <a:fillRect/>
          </a:stretch>
        </p:blipFill>
        <p:spPr bwMode="auto">
          <a:xfrm>
            <a:off x="0" y="3759517"/>
            <a:ext cx="7390037" cy="3098483"/>
          </a:xfrm>
          <a:prstGeom prst="rect">
            <a:avLst/>
          </a:prstGeom>
          <a:noFill/>
          <a:ln w="9525">
            <a:noFill/>
            <a:miter lim="800000"/>
            <a:headEnd/>
            <a:tailEnd/>
          </a:ln>
        </p:spPr>
      </p:pic>
      <p:sp>
        <p:nvSpPr>
          <p:cNvPr id="12" name="TextBox 11"/>
          <p:cNvSpPr txBox="1"/>
          <p:nvPr/>
        </p:nvSpPr>
        <p:spPr>
          <a:xfrm>
            <a:off x="2105412" y="4812030"/>
            <a:ext cx="1346010" cy="609398"/>
          </a:xfrm>
          <a:prstGeom prst="rect">
            <a:avLst/>
          </a:prstGeom>
          <a:noFill/>
        </p:spPr>
        <p:txBody>
          <a:bodyPr wrap="none" rtlCol="0">
            <a:spAutoFit/>
          </a:bodyPr>
          <a:lstStyle/>
          <a:p>
            <a:pPr>
              <a:buClr>
                <a:srgbClr val="FC0128"/>
              </a:buClr>
            </a:pPr>
            <a:r>
              <a:rPr lang="en-US" sz="1600" dirty="0" smtClean="0">
                <a:solidFill>
                  <a:srgbClr val="000000"/>
                </a:solidFill>
              </a:rPr>
              <a:t>from T. </a:t>
            </a:r>
            <a:r>
              <a:rPr lang="en-US" sz="1600" dirty="0" err="1" smtClean="0">
                <a:solidFill>
                  <a:srgbClr val="000000"/>
                </a:solidFill>
              </a:rPr>
              <a:t>Renk</a:t>
            </a:r>
            <a:endParaRPr lang="en-US" sz="1600" dirty="0" smtClean="0">
              <a:solidFill>
                <a:srgbClr val="000000"/>
              </a:solidFill>
            </a:endParaRPr>
          </a:p>
          <a:p>
            <a:pPr>
              <a:buClr>
                <a:srgbClr val="FC0128"/>
              </a:buClr>
            </a:pPr>
            <a:r>
              <a:rPr lang="en-US" sz="1600" dirty="0" err="1" smtClean="0">
                <a:solidFill>
                  <a:srgbClr val="000000"/>
                </a:solidFill>
              </a:rPr>
              <a:t>Jyvaskyula</a:t>
            </a:r>
            <a:endParaRPr lang="en-US" sz="1600" dirty="0">
              <a:solidFill>
                <a:srgbClr val="000000"/>
              </a:solidFill>
            </a:endParaRPr>
          </a:p>
        </p:txBody>
      </p:sp>
      <p:sp>
        <p:nvSpPr>
          <p:cNvPr id="13" name="Down Arrow 12"/>
          <p:cNvSpPr/>
          <p:nvPr/>
        </p:nvSpPr>
        <p:spPr bwMode="auto">
          <a:xfrm>
            <a:off x="1863090" y="4263390"/>
            <a:ext cx="80010" cy="365760"/>
          </a:xfrm>
          <a:prstGeom prst="downArrow">
            <a:avLst/>
          </a:prstGeom>
          <a:solidFill>
            <a:srgbClr val="FFFF99"/>
          </a:solidFill>
          <a:ln w="2857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buClr>
                <a:srgbClr val="FC0128"/>
              </a:buClr>
            </a:pPr>
            <a:endParaRPr lang="en-US" smtClean="0">
              <a:latin typeface="Arial" pitchFamily="34" charset="0"/>
            </a:endParaRPr>
          </a:p>
        </p:txBody>
      </p:sp>
      <p:cxnSp>
        <p:nvCxnSpPr>
          <p:cNvPr id="28" name="Straight Arrow Connector 27"/>
          <p:cNvCxnSpPr/>
          <p:nvPr/>
        </p:nvCxnSpPr>
        <p:spPr bwMode="auto">
          <a:xfrm>
            <a:off x="4949190" y="5189220"/>
            <a:ext cx="1005840" cy="22860"/>
          </a:xfrm>
          <a:prstGeom prst="straightConnector1">
            <a:avLst/>
          </a:prstGeom>
          <a:solidFill>
            <a:srgbClr val="FFFF99"/>
          </a:solidFill>
          <a:ln w="28575" cap="flat" cmpd="sng" algn="ctr">
            <a:solidFill>
              <a:srgbClr val="0000FF"/>
            </a:solidFill>
            <a:prstDash val="solid"/>
            <a:round/>
            <a:headEnd type="triangle" w="med" len="med"/>
            <a:tailEnd type="triangle" w="med" len="med"/>
          </a:ln>
          <a:effectLst/>
        </p:spPr>
      </p:cxnSp>
      <p:sp>
        <p:nvSpPr>
          <p:cNvPr id="29" name="TextBox 28"/>
          <p:cNvSpPr txBox="1"/>
          <p:nvPr/>
        </p:nvSpPr>
        <p:spPr>
          <a:xfrm>
            <a:off x="4200132" y="4720590"/>
            <a:ext cx="2505815" cy="341632"/>
          </a:xfrm>
          <a:prstGeom prst="rect">
            <a:avLst/>
          </a:prstGeom>
          <a:noFill/>
        </p:spPr>
        <p:txBody>
          <a:bodyPr wrap="none" rtlCol="0">
            <a:spAutoFit/>
          </a:bodyPr>
          <a:lstStyle/>
          <a:p>
            <a:pPr>
              <a:buClr>
                <a:srgbClr val="FC0128"/>
              </a:buClr>
            </a:pPr>
            <a:r>
              <a:rPr lang="en-US" dirty="0" smtClean="0"/>
              <a:t>RHIC dynamical range</a:t>
            </a:r>
            <a:endParaRPr lang="en-US" dirty="0"/>
          </a:p>
        </p:txBody>
      </p:sp>
      <p:sp>
        <p:nvSpPr>
          <p:cNvPr id="39" name="Rectangle 8"/>
          <p:cNvSpPr txBox="1">
            <a:spLocks noChangeArrowheads="1"/>
          </p:cNvSpPr>
          <p:nvPr/>
        </p:nvSpPr>
        <p:spPr bwMode="auto">
          <a:xfrm>
            <a:off x="2107565" y="-17533"/>
            <a:ext cx="5405326" cy="591573"/>
          </a:xfrm>
          <a:prstGeom prst="rect">
            <a:avLst/>
          </a:prstGeom>
          <a:noFill/>
          <a:ln w="9525">
            <a:noFill/>
            <a:miter lim="800000"/>
            <a:headEnd/>
            <a:tailEnd/>
          </a:ln>
        </p:spPr>
        <p:txBody>
          <a:bodyPr vert="horz" wrap="none" lIns="92075" tIns="46038" rIns="92075" bIns="46038" numCol="1" anchor="b" anchorCtr="0" compatLnSpc="1">
            <a:prstTxWarp prst="textNoShape">
              <a:avLst/>
            </a:prstTxWarp>
            <a:spAutoFit/>
          </a:bodyPr>
          <a:lstStyle/>
          <a:p>
            <a:pPr algn="l">
              <a:spcBef>
                <a:spcPct val="0"/>
              </a:spcBef>
              <a:buClrTx/>
              <a:buFontTx/>
              <a:buNone/>
              <a:defRPr/>
            </a:pPr>
            <a:r>
              <a:rPr lang="en-US" sz="3600" b="1" kern="0" dirty="0" smtClean="0">
                <a:solidFill>
                  <a:srgbClr val="FF0000"/>
                </a:solidFill>
                <a:latin typeface="Arial"/>
              </a:rPr>
              <a:t>'Jet' Quenching at RHIC</a:t>
            </a:r>
            <a:endParaRPr lang="en-US" sz="3600" b="1" kern="0" dirty="0">
              <a:solidFill>
                <a:srgbClr val="FF0000"/>
              </a:solidFill>
              <a:latin typeface="Arial"/>
            </a:endParaRPr>
          </a:p>
        </p:txBody>
      </p:sp>
      <p:sp>
        <p:nvSpPr>
          <p:cNvPr id="48" name="TextBox 47"/>
          <p:cNvSpPr txBox="1"/>
          <p:nvPr/>
        </p:nvSpPr>
        <p:spPr>
          <a:xfrm>
            <a:off x="4760480" y="982980"/>
            <a:ext cx="3236784" cy="341632"/>
          </a:xfrm>
          <a:prstGeom prst="rect">
            <a:avLst/>
          </a:prstGeom>
          <a:noFill/>
        </p:spPr>
        <p:txBody>
          <a:bodyPr wrap="none" rtlCol="0">
            <a:spAutoFit/>
          </a:bodyPr>
          <a:lstStyle/>
          <a:p>
            <a:pPr>
              <a:buClr>
                <a:srgbClr val="FC0128"/>
              </a:buClr>
            </a:pPr>
            <a:r>
              <a:rPr lang="en-US" dirty="0" smtClean="0">
                <a:solidFill>
                  <a:srgbClr val="FF0000"/>
                </a:solidFill>
              </a:rPr>
              <a:t>absorption of jets from interior</a:t>
            </a:r>
            <a:endParaRPr lang="en-US" dirty="0">
              <a:solidFill>
                <a:srgbClr val="FF0000"/>
              </a:solidFill>
            </a:endParaRPr>
          </a:p>
        </p:txBody>
      </p:sp>
      <p:sp>
        <p:nvSpPr>
          <p:cNvPr id="49" name="TextBox 48"/>
          <p:cNvSpPr txBox="1"/>
          <p:nvPr/>
        </p:nvSpPr>
        <p:spPr>
          <a:xfrm>
            <a:off x="5177450" y="2747010"/>
            <a:ext cx="2364751" cy="341632"/>
          </a:xfrm>
          <a:prstGeom prst="rect">
            <a:avLst/>
          </a:prstGeom>
          <a:noFill/>
        </p:spPr>
        <p:txBody>
          <a:bodyPr wrap="none" rtlCol="0">
            <a:spAutoFit/>
          </a:bodyPr>
          <a:lstStyle/>
          <a:p>
            <a:pPr>
              <a:buClr>
                <a:srgbClr val="FC0128"/>
              </a:buClr>
            </a:pPr>
            <a:r>
              <a:rPr lang="en-US" dirty="0" smtClean="0">
                <a:solidFill>
                  <a:srgbClr val="00FF99"/>
                </a:solidFill>
              </a:rPr>
              <a:t>fractional energy loss</a:t>
            </a:r>
            <a:endParaRPr lang="en-US" dirty="0">
              <a:solidFill>
                <a:srgbClr val="00FF99"/>
              </a:solidFill>
            </a:endParaRPr>
          </a:p>
        </p:txBody>
      </p:sp>
      <p:sp>
        <p:nvSpPr>
          <p:cNvPr id="2" name="TextBox 1"/>
          <p:cNvSpPr txBox="1"/>
          <p:nvPr/>
        </p:nvSpPr>
        <p:spPr>
          <a:xfrm>
            <a:off x="7189067" y="4867721"/>
            <a:ext cx="2020105" cy="609398"/>
          </a:xfrm>
          <a:prstGeom prst="rect">
            <a:avLst/>
          </a:prstGeom>
          <a:solidFill>
            <a:srgbClr val="FFFF99"/>
          </a:solidFill>
        </p:spPr>
        <p:txBody>
          <a:bodyPr wrap="none" rtlCol="0">
            <a:spAutoFit/>
          </a:bodyPr>
          <a:lstStyle/>
          <a:p>
            <a:pPr>
              <a:buClr>
                <a:srgbClr val="FC0128"/>
              </a:buClr>
            </a:pPr>
            <a:r>
              <a:rPr lang="en-US" sz="1600" dirty="0" smtClean="0"/>
              <a:t>Difficult to measure</a:t>
            </a:r>
          </a:p>
          <a:p>
            <a:pPr>
              <a:buClr>
                <a:srgbClr val="FC0128"/>
              </a:buClr>
            </a:pPr>
            <a:r>
              <a:rPr lang="en-US" sz="1600" dirty="0" smtClean="0"/>
              <a:t>energy loss at RHIC</a:t>
            </a:r>
          </a:p>
        </p:txBody>
      </p:sp>
      <p:sp>
        <p:nvSpPr>
          <p:cNvPr id="27" name="Rectangle 26"/>
          <p:cNvSpPr/>
          <p:nvPr/>
        </p:nvSpPr>
        <p:spPr bwMode="auto">
          <a:xfrm>
            <a:off x="3869635" y="3856383"/>
            <a:ext cx="3737113" cy="2623930"/>
          </a:xfrm>
          <a:prstGeom prst="rect">
            <a:avLst/>
          </a:prstGeom>
          <a:solidFill>
            <a:schemeClr val="bg1"/>
          </a:solidFill>
          <a:ln w="2857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buClr>
                <a:srgbClr val="FC0128"/>
              </a:buClr>
            </a:pPr>
            <a:endParaRPr lang="en-US" smtClean="0">
              <a:latin typeface="Arial" pitchFamily="34" charset="0"/>
            </a:endParaRPr>
          </a:p>
        </p:txBody>
      </p:sp>
      <p:sp>
        <p:nvSpPr>
          <p:cNvPr id="31" name="Down Arrow 30"/>
          <p:cNvSpPr/>
          <p:nvPr/>
        </p:nvSpPr>
        <p:spPr bwMode="auto">
          <a:xfrm rot="5400000">
            <a:off x="1498630" y="4124243"/>
            <a:ext cx="80010" cy="365760"/>
          </a:xfrm>
          <a:prstGeom prst="downArrow">
            <a:avLst/>
          </a:prstGeom>
          <a:solidFill>
            <a:srgbClr val="FFFF99"/>
          </a:solidFill>
          <a:ln w="28575" cap="flat" cmpd="sng" algn="ctr">
            <a:solidFill>
              <a:srgbClr val="00B05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buClr>
                <a:srgbClr val="FC0128"/>
              </a:buClr>
            </a:pPr>
            <a:endParaRPr lang="en-US" smtClean="0">
              <a:latin typeface="Arial" pitchFamily="34" charset="0"/>
            </a:endParaRPr>
          </a:p>
        </p:txBody>
      </p:sp>
    </p:spTree>
    <p:extLst>
      <p:ext uri="{BB962C8B-B14F-4D97-AF65-F5344CB8AC3E}">
        <p14:creationId xmlns:p14="http://schemas.microsoft.com/office/powerpoint/2010/main" val="31003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935653" y="74020"/>
            <a:ext cx="7425110" cy="536173"/>
          </a:xfrm>
        </p:spPr>
        <p:txBody>
          <a:bodyPr/>
          <a:lstStyle/>
          <a:p>
            <a:r>
              <a:rPr lang="en-US" sz="3200" dirty="0" smtClean="0"/>
              <a:t>Heating matter in Heavy Ion Collision</a:t>
            </a:r>
            <a:endParaRPr lang="en-US" sz="3200" dirty="0"/>
          </a:p>
        </p:txBody>
      </p:sp>
      <p:sp>
        <p:nvSpPr>
          <p:cNvPr id="26" name="Slide Number Placeholder 1"/>
          <p:cNvSpPr>
            <a:spLocks noGrp="1"/>
          </p:cNvSpPr>
          <p:nvPr>
            <p:ph type="sldNum" sz="quarter" idx="11"/>
          </p:nvPr>
        </p:nvSpPr>
        <p:spPr/>
        <p:txBody>
          <a:bodyPr/>
          <a:lstStyle/>
          <a:p>
            <a:fld id="{12FFE41E-E416-4F7B-AEFE-5A74982351ED}" type="slidenum">
              <a:rPr lang="en-US">
                <a:solidFill>
                  <a:srgbClr val="919191"/>
                </a:solidFill>
              </a:rPr>
              <a:pPr/>
              <a:t>6</a:t>
            </a:fld>
            <a:endParaRPr lang="en-US">
              <a:solidFill>
                <a:srgbClr val="919191"/>
              </a:solidFill>
            </a:endParaRPr>
          </a:p>
        </p:txBody>
      </p:sp>
      <p:grpSp>
        <p:nvGrpSpPr>
          <p:cNvPr id="2" name="Group 2"/>
          <p:cNvGrpSpPr>
            <a:grpSpLocks/>
          </p:cNvGrpSpPr>
          <p:nvPr/>
        </p:nvGrpSpPr>
        <p:grpSpPr bwMode="auto">
          <a:xfrm>
            <a:off x="176213" y="663575"/>
            <a:ext cx="2057400" cy="2590800"/>
            <a:chOff x="144" y="775"/>
            <a:chExt cx="1296" cy="1632"/>
          </a:xfrm>
        </p:grpSpPr>
        <p:pic>
          <p:nvPicPr>
            <p:cNvPr id="420867" name="Picture 3"/>
            <p:cNvPicPr>
              <a:picLocks noChangeAspect="1" noChangeArrowheads="1"/>
            </p:cNvPicPr>
            <p:nvPr/>
          </p:nvPicPr>
          <p:blipFill>
            <a:blip r:embed="rId2" cstate="screen">
              <a:lum bright="42000"/>
            </a:blip>
            <a:srcRect/>
            <a:stretch>
              <a:fillRect/>
            </a:stretch>
          </p:blipFill>
          <p:spPr bwMode="auto">
            <a:xfrm>
              <a:off x="144" y="775"/>
              <a:ext cx="1296" cy="1632"/>
            </a:xfrm>
            <a:prstGeom prst="rect">
              <a:avLst/>
            </a:prstGeom>
            <a:noFill/>
            <a:ln w="9525">
              <a:noFill/>
              <a:miter lim="800000"/>
              <a:headEnd/>
              <a:tailEnd/>
            </a:ln>
          </p:spPr>
        </p:pic>
        <p:sp>
          <p:nvSpPr>
            <p:cNvPr id="420868" name="Text Box 4"/>
            <p:cNvSpPr txBox="1">
              <a:spLocks noChangeArrowheads="1"/>
            </p:cNvSpPr>
            <p:nvPr/>
          </p:nvSpPr>
          <p:spPr bwMode="auto">
            <a:xfrm>
              <a:off x="319" y="799"/>
              <a:ext cx="896" cy="238"/>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a:solidFill>
                    <a:srgbClr val="000000"/>
                  </a:solidFill>
                </a:rPr>
                <a:t>t  = - 3 fm/c</a:t>
              </a:r>
              <a:endParaRPr lang="en-US" sz="1400">
                <a:solidFill>
                  <a:srgbClr val="000000"/>
                </a:solidFill>
              </a:endParaRPr>
            </a:p>
          </p:txBody>
        </p:sp>
      </p:grpSp>
      <p:grpSp>
        <p:nvGrpSpPr>
          <p:cNvPr id="3" name="Group 5"/>
          <p:cNvGrpSpPr>
            <a:grpSpLocks/>
          </p:cNvGrpSpPr>
          <p:nvPr/>
        </p:nvGrpSpPr>
        <p:grpSpPr bwMode="auto">
          <a:xfrm>
            <a:off x="2752725" y="650875"/>
            <a:ext cx="1752600" cy="2743200"/>
            <a:chOff x="1824" y="670"/>
            <a:chExt cx="1104" cy="1728"/>
          </a:xfrm>
        </p:grpSpPr>
        <p:pic>
          <p:nvPicPr>
            <p:cNvPr id="420870" name="Picture 6"/>
            <p:cNvPicPr>
              <a:picLocks noChangeAspect="1" noChangeArrowheads="1"/>
            </p:cNvPicPr>
            <p:nvPr/>
          </p:nvPicPr>
          <p:blipFill>
            <a:blip r:embed="rId3" cstate="screen">
              <a:lum bright="42000"/>
            </a:blip>
            <a:srcRect/>
            <a:stretch>
              <a:fillRect/>
            </a:stretch>
          </p:blipFill>
          <p:spPr bwMode="auto">
            <a:xfrm>
              <a:off x="1824" y="670"/>
              <a:ext cx="1104" cy="1728"/>
            </a:xfrm>
            <a:prstGeom prst="rect">
              <a:avLst/>
            </a:prstGeom>
            <a:noFill/>
            <a:ln w="9525">
              <a:noFill/>
              <a:miter lim="800000"/>
              <a:headEnd/>
              <a:tailEnd/>
            </a:ln>
          </p:spPr>
        </p:pic>
        <p:sp>
          <p:nvSpPr>
            <p:cNvPr id="420871" name="Text Box 7"/>
            <p:cNvSpPr txBox="1">
              <a:spLocks noChangeArrowheads="1"/>
            </p:cNvSpPr>
            <p:nvPr/>
          </p:nvSpPr>
          <p:spPr bwMode="auto">
            <a:xfrm>
              <a:off x="2136" y="678"/>
              <a:ext cx="472" cy="238"/>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a:solidFill>
                    <a:srgbClr val="000000"/>
                  </a:solidFill>
                </a:rPr>
                <a:t>t  = 0</a:t>
              </a:r>
              <a:endParaRPr lang="en-US" sz="1400">
                <a:solidFill>
                  <a:srgbClr val="000000"/>
                </a:solidFill>
              </a:endParaRPr>
            </a:p>
          </p:txBody>
        </p:sp>
      </p:grpSp>
      <p:grpSp>
        <p:nvGrpSpPr>
          <p:cNvPr id="4" name="Group 8"/>
          <p:cNvGrpSpPr>
            <a:grpSpLocks/>
          </p:cNvGrpSpPr>
          <p:nvPr/>
        </p:nvGrpSpPr>
        <p:grpSpPr bwMode="auto">
          <a:xfrm>
            <a:off x="4879975" y="630238"/>
            <a:ext cx="1681163" cy="2754312"/>
            <a:chOff x="3261" y="713"/>
            <a:chExt cx="1059" cy="1735"/>
          </a:xfrm>
        </p:grpSpPr>
        <p:pic>
          <p:nvPicPr>
            <p:cNvPr id="420873" name="Picture 9"/>
            <p:cNvPicPr>
              <a:picLocks noChangeAspect="1" noChangeArrowheads="1"/>
            </p:cNvPicPr>
            <p:nvPr/>
          </p:nvPicPr>
          <p:blipFill>
            <a:blip r:embed="rId4" cstate="screen">
              <a:lum bright="42000"/>
            </a:blip>
            <a:srcRect/>
            <a:stretch>
              <a:fillRect/>
            </a:stretch>
          </p:blipFill>
          <p:spPr bwMode="auto">
            <a:xfrm>
              <a:off x="3261" y="713"/>
              <a:ext cx="1059" cy="1735"/>
            </a:xfrm>
            <a:prstGeom prst="rect">
              <a:avLst/>
            </a:prstGeom>
            <a:noFill/>
            <a:ln w="9525">
              <a:noFill/>
              <a:miter lim="800000"/>
              <a:headEnd/>
              <a:tailEnd/>
            </a:ln>
          </p:spPr>
        </p:pic>
        <p:sp>
          <p:nvSpPr>
            <p:cNvPr id="420874" name="Text Box 10"/>
            <p:cNvSpPr txBox="1">
              <a:spLocks noChangeArrowheads="1"/>
            </p:cNvSpPr>
            <p:nvPr/>
          </p:nvSpPr>
          <p:spPr bwMode="auto">
            <a:xfrm>
              <a:off x="3439" y="742"/>
              <a:ext cx="808" cy="238"/>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a:solidFill>
                    <a:srgbClr val="000000"/>
                  </a:solidFill>
                </a:rPr>
                <a:t>t  = 1 fm/c</a:t>
              </a:r>
              <a:endParaRPr lang="en-US" sz="1400">
                <a:solidFill>
                  <a:srgbClr val="000000"/>
                </a:solidFill>
              </a:endParaRPr>
            </a:p>
          </p:txBody>
        </p:sp>
      </p:grpSp>
      <p:grpSp>
        <p:nvGrpSpPr>
          <p:cNvPr id="5" name="Group 11"/>
          <p:cNvGrpSpPr>
            <a:grpSpLocks/>
          </p:cNvGrpSpPr>
          <p:nvPr/>
        </p:nvGrpSpPr>
        <p:grpSpPr bwMode="auto">
          <a:xfrm>
            <a:off x="6969125" y="661988"/>
            <a:ext cx="1824038" cy="2754312"/>
            <a:chOff x="4454" y="701"/>
            <a:chExt cx="1149" cy="1735"/>
          </a:xfrm>
        </p:grpSpPr>
        <p:pic>
          <p:nvPicPr>
            <p:cNvPr id="420876" name="Picture 12"/>
            <p:cNvPicPr>
              <a:picLocks noChangeAspect="1" noChangeArrowheads="1"/>
            </p:cNvPicPr>
            <p:nvPr/>
          </p:nvPicPr>
          <p:blipFill>
            <a:blip r:embed="rId5" cstate="screen">
              <a:lum bright="42000"/>
            </a:blip>
            <a:srcRect/>
            <a:stretch>
              <a:fillRect/>
            </a:stretch>
          </p:blipFill>
          <p:spPr bwMode="auto">
            <a:xfrm>
              <a:off x="4454" y="701"/>
              <a:ext cx="1149" cy="1735"/>
            </a:xfrm>
            <a:prstGeom prst="rect">
              <a:avLst/>
            </a:prstGeom>
            <a:noFill/>
            <a:ln w="9525">
              <a:noFill/>
              <a:miter lim="800000"/>
              <a:headEnd/>
              <a:tailEnd/>
            </a:ln>
          </p:spPr>
        </p:pic>
        <p:sp>
          <p:nvSpPr>
            <p:cNvPr id="420877" name="Text Box 13"/>
            <p:cNvSpPr txBox="1">
              <a:spLocks noChangeArrowheads="1"/>
            </p:cNvSpPr>
            <p:nvPr/>
          </p:nvSpPr>
          <p:spPr bwMode="auto">
            <a:xfrm>
              <a:off x="4694" y="703"/>
              <a:ext cx="808" cy="238"/>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a:solidFill>
                    <a:srgbClr val="000000"/>
                  </a:solidFill>
                </a:rPr>
                <a:t>t  = 5 fm/c</a:t>
              </a:r>
              <a:endParaRPr lang="en-US" sz="1400">
                <a:solidFill>
                  <a:srgbClr val="000000"/>
                </a:solidFill>
              </a:endParaRPr>
            </a:p>
          </p:txBody>
        </p:sp>
      </p:grpSp>
      <p:grpSp>
        <p:nvGrpSpPr>
          <p:cNvPr id="6" name="Group 14"/>
          <p:cNvGrpSpPr>
            <a:grpSpLocks/>
          </p:cNvGrpSpPr>
          <p:nvPr/>
        </p:nvGrpSpPr>
        <p:grpSpPr bwMode="auto">
          <a:xfrm>
            <a:off x="279400" y="3613150"/>
            <a:ext cx="3656013" cy="2744788"/>
            <a:chOff x="176" y="2276"/>
            <a:chExt cx="2303" cy="1729"/>
          </a:xfrm>
        </p:grpSpPr>
        <p:pic>
          <p:nvPicPr>
            <p:cNvPr id="420879" name="Picture 15"/>
            <p:cNvPicPr>
              <a:picLocks noChangeAspect="1" noChangeArrowheads="1"/>
            </p:cNvPicPr>
            <p:nvPr/>
          </p:nvPicPr>
          <p:blipFill>
            <a:blip r:embed="rId6" cstate="screen">
              <a:lum bright="42000"/>
            </a:blip>
            <a:srcRect/>
            <a:stretch>
              <a:fillRect/>
            </a:stretch>
          </p:blipFill>
          <p:spPr bwMode="auto">
            <a:xfrm>
              <a:off x="176" y="2276"/>
              <a:ext cx="2303" cy="1729"/>
            </a:xfrm>
            <a:prstGeom prst="rect">
              <a:avLst/>
            </a:prstGeom>
            <a:noFill/>
            <a:ln w="9525">
              <a:noFill/>
              <a:miter lim="800000"/>
              <a:headEnd/>
              <a:tailEnd/>
            </a:ln>
          </p:spPr>
        </p:pic>
        <p:sp>
          <p:nvSpPr>
            <p:cNvPr id="420880" name="Text Box 16"/>
            <p:cNvSpPr txBox="1">
              <a:spLocks noChangeArrowheads="1"/>
            </p:cNvSpPr>
            <p:nvPr/>
          </p:nvSpPr>
          <p:spPr bwMode="auto">
            <a:xfrm>
              <a:off x="245" y="2332"/>
              <a:ext cx="888" cy="238"/>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a:solidFill>
                    <a:srgbClr val="000000"/>
                  </a:solidFill>
                </a:rPr>
                <a:t>t  = 10 fm/c</a:t>
              </a:r>
              <a:endParaRPr lang="en-US" sz="1400">
                <a:solidFill>
                  <a:srgbClr val="000000"/>
                </a:solidFill>
              </a:endParaRPr>
            </a:p>
          </p:txBody>
        </p:sp>
      </p:grpSp>
      <p:grpSp>
        <p:nvGrpSpPr>
          <p:cNvPr id="7" name="Group 17"/>
          <p:cNvGrpSpPr>
            <a:grpSpLocks/>
          </p:cNvGrpSpPr>
          <p:nvPr/>
        </p:nvGrpSpPr>
        <p:grpSpPr bwMode="auto">
          <a:xfrm>
            <a:off x="4391025" y="3500438"/>
            <a:ext cx="4570413" cy="3201987"/>
            <a:chOff x="2881" y="2303"/>
            <a:chExt cx="2879" cy="2017"/>
          </a:xfrm>
        </p:grpSpPr>
        <p:pic>
          <p:nvPicPr>
            <p:cNvPr id="420882" name="Picture 18"/>
            <p:cNvPicPr>
              <a:picLocks noChangeAspect="1" noChangeArrowheads="1"/>
            </p:cNvPicPr>
            <p:nvPr/>
          </p:nvPicPr>
          <p:blipFill>
            <a:blip r:embed="rId7" cstate="screen">
              <a:lum bright="42000"/>
            </a:blip>
            <a:srcRect/>
            <a:stretch>
              <a:fillRect/>
            </a:stretch>
          </p:blipFill>
          <p:spPr bwMode="auto">
            <a:xfrm>
              <a:off x="2881" y="2303"/>
              <a:ext cx="2879" cy="2017"/>
            </a:xfrm>
            <a:prstGeom prst="rect">
              <a:avLst/>
            </a:prstGeom>
            <a:noFill/>
            <a:ln w="9525">
              <a:noFill/>
              <a:miter lim="800000"/>
              <a:headEnd/>
              <a:tailEnd/>
            </a:ln>
          </p:spPr>
        </p:pic>
        <p:sp>
          <p:nvSpPr>
            <p:cNvPr id="420883" name="Text Box 19"/>
            <p:cNvSpPr txBox="1">
              <a:spLocks noChangeArrowheads="1"/>
            </p:cNvSpPr>
            <p:nvPr/>
          </p:nvSpPr>
          <p:spPr bwMode="auto">
            <a:xfrm>
              <a:off x="2918" y="2344"/>
              <a:ext cx="872" cy="216"/>
            </a:xfrm>
            <a:prstGeom prst="rect">
              <a:avLst/>
            </a:prstGeom>
            <a:solidFill>
              <a:srgbClr val="FFFFCC"/>
            </a:solidFill>
            <a:ln w="381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b="1" dirty="0">
                  <a:solidFill>
                    <a:srgbClr val="000000"/>
                  </a:solidFill>
                </a:rPr>
                <a:t>t  </a:t>
              </a:r>
              <a:r>
                <a:rPr lang="en-US" b="1" dirty="0" smtClean="0">
                  <a:solidFill>
                    <a:srgbClr val="000000"/>
                  </a:solidFill>
                </a:rPr>
                <a:t>&gt; 10 </a:t>
              </a:r>
              <a:r>
                <a:rPr lang="en-US" b="1" dirty="0">
                  <a:solidFill>
                    <a:srgbClr val="000000"/>
                  </a:solidFill>
                </a:rPr>
                <a:t>fm/c</a:t>
              </a:r>
              <a:endParaRPr lang="en-US" sz="1400" dirty="0">
                <a:solidFill>
                  <a:srgbClr val="000000"/>
                </a:solidFill>
              </a:endParaRPr>
            </a:p>
          </p:txBody>
        </p:sp>
      </p:grpSp>
      <p:sp>
        <p:nvSpPr>
          <p:cNvPr id="420885" name="Text Box 21"/>
          <p:cNvSpPr txBox="1">
            <a:spLocks noChangeArrowheads="1"/>
          </p:cNvSpPr>
          <p:nvPr/>
        </p:nvSpPr>
        <p:spPr bwMode="auto">
          <a:xfrm>
            <a:off x="2921000" y="3098800"/>
            <a:ext cx="1446213" cy="296863"/>
          </a:xfrm>
          <a:prstGeom prst="rect">
            <a:avLst/>
          </a:prstGeom>
          <a:solidFill>
            <a:srgbClr val="CCFFCC"/>
          </a:solidFill>
          <a:ln w="127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sz="1400" b="1">
                <a:solidFill>
                  <a:srgbClr val="000000"/>
                </a:solidFill>
              </a:rPr>
              <a:t>hard collisions</a:t>
            </a:r>
            <a:endParaRPr lang="en-US" sz="1400">
              <a:solidFill>
                <a:srgbClr val="000000"/>
              </a:solidFill>
            </a:endParaRPr>
          </a:p>
        </p:txBody>
      </p:sp>
      <p:sp>
        <p:nvSpPr>
          <p:cNvPr id="420886" name="Text Box 22"/>
          <p:cNvSpPr txBox="1">
            <a:spLocks noChangeArrowheads="1"/>
          </p:cNvSpPr>
          <p:nvPr/>
        </p:nvSpPr>
        <p:spPr bwMode="auto">
          <a:xfrm>
            <a:off x="4965700" y="3081338"/>
            <a:ext cx="1487488" cy="296862"/>
          </a:xfrm>
          <a:prstGeom prst="rect">
            <a:avLst/>
          </a:prstGeom>
          <a:solidFill>
            <a:srgbClr val="CCFFCC"/>
          </a:solidFill>
          <a:ln w="127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sz="1400" b="1">
                <a:solidFill>
                  <a:srgbClr val="000000"/>
                </a:solidFill>
              </a:rPr>
              <a:t>pre-equilibrium</a:t>
            </a:r>
            <a:endParaRPr lang="en-US" sz="1400">
              <a:solidFill>
                <a:srgbClr val="000000"/>
              </a:solidFill>
            </a:endParaRPr>
          </a:p>
        </p:txBody>
      </p:sp>
      <p:sp>
        <p:nvSpPr>
          <p:cNvPr id="420887" name="Text Box 23"/>
          <p:cNvSpPr txBox="1">
            <a:spLocks noChangeArrowheads="1"/>
          </p:cNvSpPr>
          <p:nvPr/>
        </p:nvSpPr>
        <p:spPr bwMode="auto">
          <a:xfrm>
            <a:off x="7634288" y="3063875"/>
            <a:ext cx="1154098" cy="286874"/>
          </a:xfrm>
          <a:prstGeom prst="rect">
            <a:avLst/>
          </a:prstGeom>
          <a:solidFill>
            <a:srgbClr val="CCFFCC"/>
          </a:solidFill>
          <a:ln w="127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sz="1400" b="1" dirty="0" smtClean="0">
                <a:solidFill>
                  <a:srgbClr val="000000"/>
                </a:solidFill>
              </a:rPr>
              <a:t>QGP </a:t>
            </a:r>
            <a:r>
              <a:rPr lang="en-US" sz="1100" b="1" dirty="0" smtClean="0">
                <a:solidFill>
                  <a:srgbClr val="000000"/>
                </a:solidFill>
              </a:rPr>
              <a:t>(matter)</a:t>
            </a:r>
            <a:endParaRPr lang="en-US" sz="1100" dirty="0">
              <a:solidFill>
                <a:srgbClr val="000000"/>
              </a:solidFill>
            </a:endParaRPr>
          </a:p>
        </p:txBody>
      </p:sp>
      <p:sp>
        <p:nvSpPr>
          <p:cNvPr id="420888" name="Text Box 24"/>
          <p:cNvSpPr txBox="1">
            <a:spLocks noChangeArrowheads="1"/>
          </p:cNvSpPr>
          <p:nvPr/>
        </p:nvSpPr>
        <p:spPr bwMode="auto">
          <a:xfrm>
            <a:off x="463550" y="5997575"/>
            <a:ext cx="1721625" cy="286874"/>
          </a:xfrm>
          <a:prstGeom prst="rect">
            <a:avLst/>
          </a:prstGeom>
          <a:solidFill>
            <a:srgbClr val="CCFFCC"/>
          </a:solidFill>
          <a:ln w="127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sz="1400" b="1" dirty="0" err="1">
                <a:solidFill>
                  <a:srgbClr val="000000"/>
                </a:solidFill>
              </a:rPr>
              <a:t>hadron</a:t>
            </a:r>
            <a:r>
              <a:rPr lang="en-US" sz="1400" b="1" dirty="0">
                <a:solidFill>
                  <a:srgbClr val="000000"/>
                </a:solidFill>
              </a:rPr>
              <a:t> </a:t>
            </a:r>
            <a:r>
              <a:rPr lang="en-US" sz="1400" b="1" dirty="0" smtClean="0">
                <a:solidFill>
                  <a:srgbClr val="000000"/>
                </a:solidFill>
              </a:rPr>
              <a:t>gas </a:t>
            </a:r>
            <a:r>
              <a:rPr lang="en-US" sz="1100" b="1" dirty="0" smtClean="0">
                <a:solidFill>
                  <a:srgbClr val="000000"/>
                </a:solidFill>
              </a:rPr>
              <a:t>(matter)</a:t>
            </a:r>
            <a:endParaRPr lang="en-US" sz="1100" dirty="0">
              <a:solidFill>
                <a:srgbClr val="000000"/>
              </a:solidFill>
            </a:endParaRPr>
          </a:p>
        </p:txBody>
      </p:sp>
      <p:sp>
        <p:nvSpPr>
          <p:cNvPr id="420889" name="Text Box 25"/>
          <p:cNvSpPr txBox="1">
            <a:spLocks noChangeArrowheads="1"/>
          </p:cNvSpPr>
          <p:nvPr/>
        </p:nvSpPr>
        <p:spPr bwMode="auto">
          <a:xfrm>
            <a:off x="4541574" y="6356350"/>
            <a:ext cx="2753960" cy="286874"/>
          </a:xfrm>
          <a:prstGeom prst="rect">
            <a:avLst/>
          </a:prstGeom>
          <a:solidFill>
            <a:srgbClr val="CCFFCC"/>
          </a:solidFill>
          <a:ln w="12700">
            <a:solidFill>
              <a:srgbClr val="FF00FF"/>
            </a:solidFill>
            <a:miter lim="800000"/>
            <a:headEnd/>
            <a:tailEnd/>
          </a:ln>
          <a:effectLst/>
        </p:spPr>
        <p:txBody>
          <a:bodyPr wrap="none" lIns="92075" tIns="46038" rIns="92075" bIns="46038">
            <a:spAutoFit/>
          </a:bodyPr>
          <a:lstStyle/>
          <a:p>
            <a:pPr eaLnBrk="0" fontAlgn="base" hangingPunct="0">
              <a:lnSpc>
                <a:spcPct val="90000"/>
              </a:lnSpc>
              <a:spcBef>
                <a:spcPct val="30000"/>
              </a:spcBef>
              <a:spcAft>
                <a:spcPct val="0"/>
              </a:spcAft>
            </a:pPr>
            <a:r>
              <a:rPr lang="en-US" sz="1400" b="1" dirty="0" smtClean="0">
                <a:solidFill>
                  <a:srgbClr val="000000"/>
                </a:solidFill>
              </a:rPr>
              <a:t>freeze-out </a:t>
            </a:r>
            <a:r>
              <a:rPr lang="en-US" sz="1100" b="1" dirty="0" smtClean="0">
                <a:solidFill>
                  <a:srgbClr val="000000"/>
                </a:solidFill>
              </a:rPr>
              <a:t>(free individual particles)</a:t>
            </a:r>
            <a:endParaRPr lang="en-US" sz="1100" dirty="0">
              <a:solidFill>
                <a:srgbClr val="000000"/>
              </a:solidFill>
            </a:endParaRPr>
          </a:p>
        </p:txBody>
      </p:sp>
      <p:sp>
        <p:nvSpPr>
          <p:cNvPr id="28" name="Date Placeholder 27"/>
          <p:cNvSpPr>
            <a:spLocks noGrp="1"/>
          </p:cNvSpPr>
          <p:nvPr>
            <p:ph type="dt" sz="half" idx="10"/>
          </p:nvPr>
        </p:nvSpPr>
        <p:spPr/>
        <p:txBody>
          <a:bodyPr/>
          <a:lstStyle/>
          <a:p>
            <a:pPr>
              <a:defRPr/>
            </a:pPr>
            <a:r>
              <a:rPr lang="en-US" smtClean="0"/>
              <a:t>December 2012 Bad Honnef J. Schukraft</a:t>
            </a:r>
            <a:endParaRPr lang="en-US"/>
          </a:p>
        </p:txBody>
      </p:sp>
    </p:spTree>
    <p:extLst>
      <p:ext uri="{BB962C8B-B14F-4D97-AF65-F5344CB8AC3E}">
        <p14:creationId xmlns:p14="http://schemas.microsoft.com/office/powerpoint/2010/main" val="2090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20885"/>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4208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4208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4208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4208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85" grpId="0" animBg="1"/>
      <p:bldP spid="420886" grpId="0" animBg="1"/>
      <p:bldP spid="420887" grpId="0" animBg="1"/>
      <p:bldP spid="420888" grpId="0" animBg="1"/>
      <p:bldP spid="42088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7"/>
          <p:cNvSpPr>
            <a:spLocks noGrp="1"/>
          </p:cNvSpPr>
          <p:nvPr>
            <p:ph idx="1"/>
          </p:nvPr>
        </p:nvSpPr>
        <p:spPr>
          <a:xfrm>
            <a:off x="4377690" y="3622041"/>
            <a:ext cx="4766310" cy="1327149"/>
          </a:xfrm>
          <a:solidFill>
            <a:schemeClr val="bg1"/>
          </a:solidFill>
        </p:spPr>
        <p:txBody>
          <a:bodyPr/>
          <a:lstStyle/>
          <a:p>
            <a:r>
              <a:rPr lang="en-US" sz="1800" dirty="0" smtClean="0"/>
              <a:t>different jet-bulk combinations compatible</a:t>
            </a:r>
          </a:p>
          <a:p>
            <a:r>
              <a:rPr lang="en-US" sz="1800" b="1" dirty="0" err="1" smtClean="0">
                <a:solidFill>
                  <a:srgbClr val="FF0000"/>
                </a:solidFill>
              </a:rPr>
              <a:t>L</a:t>
            </a:r>
            <a:r>
              <a:rPr lang="en-US" sz="1800" b="1" baseline="30000" dirty="0" err="1" smtClean="0">
                <a:solidFill>
                  <a:srgbClr val="FF0000"/>
                </a:solidFill>
              </a:rPr>
              <a:t>n</a:t>
            </a:r>
            <a:r>
              <a:rPr lang="en-US" sz="1800" dirty="0" smtClean="0"/>
              <a:t>: n&gt;1</a:t>
            </a:r>
          </a:p>
          <a:p>
            <a:r>
              <a:rPr lang="en-US" sz="1800" b="1" dirty="0" smtClean="0">
                <a:solidFill>
                  <a:srgbClr val="FF0000"/>
                </a:solidFill>
              </a:rPr>
              <a:t>q:</a:t>
            </a:r>
            <a:r>
              <a:rPr lang="en-US" sz="1800" dirty="0" smtClean="0"/>
              <a:t> weak constraints on opacity</a:t>
            </a:r>
            <a:br>
              <a:rPr lang="en-US" sz="1800" dirty="0" smtClean="0"/>
            </a:br>
            <a:r>
              <a:rPr lang="en-US" sz="1800" dirty="0" smtClean="0"/>
              <a:t>(R</a:t>
            </a:r>
            <a:r>
              <a:rPr lang="en-US" sz="1800" baseline="-25000" dirty="0" smtClean="0"/>
              <a:t>AA</a:t>
            </a:r>
            <a:r>
              <a:rPr lang="en-US" sz="1800" dirty="0" smtClean="0"/>
              <a:t> ~ const =&gt; surface/volume ratio)</a:t>
            </a:r>
            <a:endParaRPr lang="en-US" sz="1800" dirty="0"/>
          </a:p>
        </p:txBody>
      </p:sp>
      <p:sp>
        <p:nvSpPr>
          <p:cNvPr id="3" name="Date Placeholder 2"/>
          <p:cNvSpPr>
            <a:spLocks noGrp="1"/>
          </p:cNvSpPr>
          <p:nvPr>
            <p:ph type="dt" sz="half" idx="10"/>
          </p:nvPr>
        </p:nvSpPr>
        <p:spPr/>
        <p:txBody>
          <a:bodyPr/>
          <a:lstStyle/>
          <a:p>
            <a:pPr>
              <a:defRPr/>
            </a:pPr>
            <a:r>
              <a:rPr lang="en-US" smtClean="0"/>
              <a:t>December 2012 Bad Honnef J. Schukraft</a:t>
            </a:r>
            <a:endParaRPr lang="en-US"/>
          </a:p>
        </p:txBody>
      </p:sp>
      <p:sp>
        <p:nvSpPr>
          <p:cNvPr id="4" name="Slide Number Placeholder 3"/>
          <p:cNvSpPr>
            <a:spLocks noGrp="1"/>
          </p:cNvSpPr>
          <p:nvPr>
            <p:ph type="sldNum" sz="quarter" idx="11"/>
          </p:nvPr>
        </p:nvSpPr>
        <p:spPr/>
        <p:txBody>
          <a:bodyPr/>
          <a:lstStyle/>
          <a:p>
            <a:pPr>
              <a:defRPr/>
            </a:pPr>
            <a:fld id="{E141C9E1-BDC2-4823-A7A9-8C95C7C43A41}" type="slidenum">
              <a:rPr lang="en-US" smtClean="0"/>
              <a:pPr>
                <a:defRPr/>
              </a:pPr>
              <a:t>60</a:t>
            </a:fld>
            <a:endParaRPr lang="en-US"/>
          </a:p>
        </p:txBody>
      </p:sp>
      <p:grpSp>
        <p:nvGrpSpPr>
          <p:cNvPr id="9" name="Group 42"/>
          <p:cNvGrpSpPr/>
          <p:nvPr/>
        </p:nvGrpSpPr>
        <p:grpSpPr>
          <a:xfrm>
            <a:off x="0" y="4635665"/>
            <a:ext cx="7035504" cy="2222335"/>
            <a:chOff x="2108496" y="662940"/>
            <a:chExt cx="7035504" cy="2222335"/>
          </a:xfrm>
        </p:grpSpPr>
        <p:pic>
          <p:nvPicPr>
            <p:cNvPr id="32" name="Picture 5"/>
            <p:cNvPicPr>
              <a:picLocks noChangeAspect="1" noChangeArrowheads="1"/>
            </p:cNvPicPr>
            <p:nvPr/>
          </p:nvPicPr>
          <p:blipFill>
            <a:blip r:embed="rId2" cstate="print"/>
            <a:srcRect/>
            <a:stretch>
              <a:fillRect/>
            </a:stretch>
          </p:blipFill>
          <p:spPr bwMode="auto">
            <a:xfrm>
              <a:off x="2427973" y="839097"/>
              <a:ext cx="6716027" cy="1392510"/>
            </a:xfrm>
            <a:prstGeom prst="rect">
              <a:avLst/>
            </a:prstGeom>
            <a:noFill/>
            <a:ln w="9525">
              <a:noFill/>
              <a:miter lim="800000"/>
              <a:headEnd/>
              <a:tailEnd/>
            </a:ln>
          </p:spPr>
        </p:pic>
        <p:sp>
          <p:nvSpPr>
            <p:cNvPr id="35" name="TextBox 34"/>
            <p:cNvSpPr txBox="1"/>
            <p:nvPr/>
          </p:nvSpPr>
          <p:spPr>
            <a:xfrm>
              <a:off x="3685225" y="662940"/>
              <a:ext cx="2621231" cy="341632"/>
            </a:xfrm>
            <a:prstGeom prst="rect">
              <a:avLst/>
            </a:prstGeom>
            <a:noFill/>
          </p:spPr>
          <p:txBody>
            <a:bodyPr wrap="none" rtlCol="0">
              <a:spAutoFit/>
            </a:bodyPr>
            <a:lstStyle/>
            <a:p>
              <a:r>
                <a:rPr lang="en-US" dirty="0" smtClean="0"/>
                <a:t>Energy Loss Model (jet)</a:t>
              </a:r>
              <a:endParaRPr lang="en-US" dirty="0"/>
            </a:p>
          </p:txBody>
        </p:sp>
        <p:sp>
          <p:nvSpPr>
            <p:cNvPr id="36" name="TextBox 35"/>
            <p:cNvSpPr txBox="1"/>
            <p:nvPr/>
          </p:nvSpPr>
          <p:spPr>
            <a:xfrm rot="16200000">
              <a:off x="1180293" y="1615440"/>
              <a:ext cx="2198038" cy="341632"/>
            </a:xfrm>
            <a:prstGeom prst="rect">
              <a:avLst/>
            </a:prstGeom>
            <a:noFill/>
          </p:spPr>
          <p:txBody>
            <a:bodyPr wrap="none" rtlCol="0">
              <a:spAutoFit/>
            </a:bodyPr>
            <a:lstStyle/>
            <a:p>
              <a:r>
                <a:rPr lang="en-US" dirty="0" smtClean="0"/>
                <a:t>Hydro Model (bulk)</a:t>
              </a:r>
              <a:endParaRPr lang="en-US" dirty="0"/>
            </a:p>
          </p:txBody>
        </p:sp>
      </p:grpSp>
      <p:sp>
        <p:nvSpPr>
          <p:cNvPr id="39" name="Rectangle 8"/>
          <p:cNvSpPr txBox="1">
            <a:spLocks noChangeArrowheads="1"/>
          </p:cNvSpPr>
          <p:nvPr/>
        </p:nvSpPr>
        <p:spPr bwMode="auto">
          <a:xfrm>
            <a:off x="2107565" y="-17533"/>
            <a:ext cx="5405326" cy="591573"/>
          </a:xfrm>
          <a:prstGeom prst="rect">
            <a:avLst/>
          </a:prstGeom>
          <a:noFill/>
          <a:ln w="9525">
            <a:noFill/>
            <a:miter lim="800000"/>
            <a:headEnd/>
            <a:tailEnd/>
          </a:ln>
        </p:spPr>
        <p:txBody>
          <a:bodyPr vert="horz" wrap="none" lIns="92075" tIns="46038" rIns="92075" bIns="46038" numCol="1" anchor="b" anchorCtr="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mj-lt"/>
                <a:ea typeface="+mj-ea"/>
                <a:cs typeface="+mj-cs"/>
              </a:rPr>
              <a:t>'Jet' Quenching at RHIC</a:t>
            </a:r>
            <a:endParaRPr kumimoji="0" lang="en-US" sz="3600" b="1" i="0" u="none" strike="noStrike" kern="0" cap="none" spc="0" normalizeH="0" baseline="0" noProof="0" dirty="0">
              <a:ln>
                <a:noFill/>
              </a:ln>
              <a:solidFill>
                <a:srgbClr val="FF0000"/>
              </a:solidFill>
              <a:effectLst/>
              <a:uLnTx/>
              <a:uFillTx/>
              <a:latin typeface="+mj-lt"/>
              <a:ea typeface="+mj-ea"/>
              <a:cs typeface="+mj-cs"/>
            </a:endParaRPr>
          </a:p>
        </p:txBody>
      </p:sp>
      <p:grpSp>
        <p:nvGrpSpPr>
          <p:cNvPr id="10" name="Group 45"/>
          <p:cNvGrpSpPr/>
          <p:nvPr/>
        </p:nvGrpSpPr>
        <p:grpSpPr>
          <a:xfrm>
            <a:off x="0" y="649605"/>
            <a:ext cx="8220075" cy="2847975"/>
            <a:chOff x="0" y="3815715"/>
            <a:chExt cx="8220075" cy="2847975"/>
          </a:xfrm>
        </p:grpSpPr>
        <p:pic>
          <p:nvPicPr>
            <p:cNvPr id="1368066" name="Picture 2"/>
            <p:cNvPicPr>
              <a:picLocks noChangeAspect="1" noChangeArrowheads="1"/>
            </p:cNvPicPr>
            <p:nvPr/>
          </p:nvPicPr>
          <p:blipFill>
            <a:blip r:embed="rId3" cstate="print"/>
            <a:srcRect/>
            <a:stretch>
              <a:fillRect/>
            </a:stretch>
          </p:blipFill>
          <p:spPr bwMode="auto">
            <a:xfrm>
              <a:off x="0" y="3815715"/>
              <a:ext cx="8220075" cy="2847975"/>
            </a:xfrm>
            <a:prstGeom prst="rect">
              <a:avLst/>
            </a:prstGeom>
            <a:noFill/>
            <a:ln w="9525">
              <a:noFill/>
              <a:miter lim="800000"/>
              <a:headEnd/>
              <a:tailEnd/>
            </a:ln>
          </p:spPr>
        </p:pic>
        <p:sp>
          <p:nvSpPr>
            <p:cNvPr id="45" name="TextBox 44"/>
            <p:cNvSpPr txBox="1"/>
            <p:nvPr/>
          </p:nvSpPr>
          <p:spPr>
            <a:xfrm>
              <a:off x="6758387" y="4678680"/>
              <a:ext cx="1054519" cy="480131"/>
            </a:xfrm>
            <a:prstGeom prst="rect">
              <a:avLst/>
            </a:prstGeom>
            <a:noFill/>
          </p:spPr>
          <p:txBody>
            <a:bodyPr wrap="none" rtlCol="0">
              <a:spAutoFit/>
            </a:bodyPr>
            <a:lstStyle/>
            <a:p>
              <a:r>
                <a:rPr lang="en-US" sz="1200" dirty="0" smtClean="0">
                  <a:solidFill>
                    <a:schemeClr val="tx1"/>
                  </a:solidFill>
                </a:rPr>
                <a:t>from T. </a:t>
              </a:r>
              <a:r>
                <a:rPr lang="en-US" sz="1200" dirty="0" err="1" smtClean="0">
                  <a:solidFill>
                    <a:schemeClr val="tx1"/>
                  </a:solidFill>
                </a:rPr>
                <a:t>Renk</a:t>
              </a:r>
              <a:endParaRPr lang="en-US" sz="1200" dirty="0" smtClean="0">
                <a:solidFill>
                  <a:schemeClr val="tx1"/>
                </a:solidFill>
              </a:endParaRPr>
            </a:p>
            <a:p>
              <a:r>
                <a:rPr lang="en-US" sz="1200" dirty="0" err="1" smtClean="0">
                  <a:solidFill>
                    <a:schemeClr val="tx1"/>
                  </a:solidFill>
                </a:rPr>
                <a:t>Jyvaskyula</a:t>
              </a:r>
              <a:endParaRPr lang="en-US" sz="1200" dirty="0">
                <a:solidFill>
                  <a:schemeClr val="tx1"/>
                </a:solidFill>
              </a:endParaRPr>
            </a:p>
          </p:txBody>
        </p:sp>
      </p:grpSp>
      <p:sp>
        <p:nvSpPr>
          <p:cNvPr id="30" name="Right Brace 29"/>
          <p:cNvSpPr/>
          <p:nvPr/>
        </p:nvSpPr>
        <p:spPr bwMode="auto">
          <a:xfrm>
            <a:off x="1943100" y="1188720"/>
            <a:ext cx="171450" cy="445770"/>
          </a:xfrm>
          <a:prstGeom prst="rightBrace">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33" name="TextBox 32"/>
          <p:cNvSpPr txBox="1"/>
          <p:nvPr/>
        </p:nvSpPr>
        <p:spPr>
          <a:xfrm>
            <a:off x="2172567" y="1223010"/>
            <a:ext cx="800219" cy="341632"/>
          </a:xfrm>
          <a:prstGeom prst="rect">
            <a:avLst/>
          </a:prstGeom>
          <a:noFill/>
        </p:spPr>
        <p:txBody>
          <a:bodyPr wrap="none" rtlCol="0">
            <a:spAutoFit/>
          </a:bodyPr>
          <a:lstStyle/>
          <a:p>
            <a:r>
              <a:rPr lang="en-US" dirty="0" smtClean="0"/>
              <a:t>Hydro</a:t>
            </a:r>
            <a:endParaRPr lang="en-US" dirty="0"/>
          </a:p>
        </p:txBody>
      </p:sp>
      <p:sp>
        <p:nvSpPr>
          <p:cNvPr id="34" name="TextBox 33"/>
          <p:cNvSpPr txBox="1"/>
          <p:nvPr/>
        </p:nvSpPr>
        <p:spPr>
          <a:xfrm>
            <a:off x="3154153" y="1051560"/>
            <a:ext cx="825867" cy="341632"/>
          </a:xfrm>
          <a:prstGeom prst="rect">
            <a:avLst/>
          </a:prstGeom>
          <a:noFill/>
        </p:spPr>
        <p:txBody>
          <a:bodyPr wrap="none" rtlCol="0">
            <a:spAutoFit/>
          </a:bodyPr>
          <a:lstStyle/>
          <a:p>
            <a:r>
              <a:rPr lang="en-US" dirty="0" err="1" smtClean="0"/>
              <a:t>pQCD</a:t>
            </a:r>
            <a:endParaRPr lang="en-US" dirty="0"/>
          </a:p>
        </p:txBody>
      </p:sp>
      <p:sp>
        <p:nvSpPr>
          <p:cNvPr id="37" name="TextBox 36"/>
          <p:cNvSpPr txBox="1"/>
          <p:nvPr/>
        </p:nvSpPr>
        <p:spPr>
          <a:xfrm>
            <a:off x="6775976" y="1043940"/>
            <a:ext cx="1133645" cy="341632"/>
          </a:xfrm>
          <a:prstGeom prst="rect">
            <a:avLst/>
          </a:prstGeom>
          <a:noFill/>
        </p:spPr>
        <p:txBody>
          <a:bodyPr wrap="none" rtlCol="0">
            <a:spAutoFit/>
          </a:bodyPr>
          <a:lstStyle/>
          <a:p>
            <a:r>
              <a:rPr lang="en-US" dirty="0" err="1" smtClean="0"/>
              <a:t>AdS</a:t>
            </a:r>
            <a:r>
              <a:rPr lang="en-US" dirty="0" smtClean="0"/>
              <a:t>/CFT</a:t>
            </a:r>
            <a:endParaRPr lang="en-US" dirty="0"/>
          </a:p>
        </p:txBody>
      </p:sp>
      <p:grpSp>
        <p:nvGrpSpPr>
          <p:cNvPr id="40" name="Group 39"/>
          <p:cNvGrpSpPr/>
          <p:nvPr/>
        </p:nvGrpSpPr>
        <p:grpSpPr>
          <a:xfrm>
            <a:off x="8092440" y="4915040"/>
            <a:ext cx="845820" cy="1592439"/>
            <a:chOff x="6846570" y="1097280"/>
            <a:chExt cx="1234440" cy="2324100"/>
          </a:xfrm>
        </p:grpSpPr>
        <p:sp>
          <p:nvSpPr>
            <p:cNvPr id="41" name="Oval 40"/>
            <p:cNvSpPr/>
            <p:nvPr/>
          </p:nvSpPr>
          <p:spPr bwMode="auto">
            <a:xfrm>
              <a:off x="6846570" y="1565910"/>
              <a:ext cx="1234440" cy="1234440"/>
            </a:xfrm>
            <a:prstGeom prst="ellipse">
              <a:avLst/>
            </a:prstGeom>
            <a:gradFill flip="none" rotWithShape="1">
              <a:gsLst>
                <a:gs pos="0">
                  <a:schemeClr val="accent1">
                    <a:lumMod val="7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50000" t="50000" r="50000" b="50000"/>
              </a:path>
              <a:tileRect/>
            </a:gra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sp>
          <p:nvSpPr>
            <p:cNvPr id="42" name="Oval 41"/>
            <p:cNvSpPr/>
            <p:nvPr/>
          </p:nvSpPr>
          <p:spPr bwMode="auto">
            <a:xfrm>
              <a:off x="7132320" y="1851660"/>
              <a:ext cx="662940" cy="662940"/>
            </a:xfrm>
            <a:prstGeom prst="ellipse">
              <a:avLst/>
            </a:prstGeom>
            <a:gradFill flip="none" rotWithShape="1">
              <a:gsLst>
                <a:gs pos="0">
                  <a:srgbClr val="FF0000"/>
                </a:gs>
                <a:gs pos="50000">
                  <a:srgbClr val="FF0000">
                    <a:tint val="44500"/>
                    <a:satMod val="160000"/>
                  </a:srgbClr>
                </a:gs>
                <a:gs pos="100000">
                  <a:srgbClr val="FF0000">
                    <a:tint val="23500"/>
                    <a:satMod val="160000"/>
                  </a:srgbClr>
                </a:gs>
              </a:gsLst>
              <a:path path="circle">
                <a:fillToRect l="50000" t="50000" r="50000" b="50000"/>
              </a:path>
              <a:tileRect/>
            </a:gra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800" b="0" i="0" u="none" strike="noStrike" cap="none" normalizeH="0" baseline="0" smtClean="0">
                <a:ln>
                  <a:noFill/>
                </a:ln>
                <a:solidFill>
                  <a:srgbClr val="0000FF"/>
                </a:solidFill>
                <a:effectLst/>
                <a:latin typeface="Arial" pitchFamily="34" charset="0"/>
              </a:endParaRPr>
            </a:p>
          </p:txBody>
        </p:sp>
        <p:cxnSp>
          <p:nvCxnSpPr>
            <p:cNvPr id="43" name="Straight Arrow Connector 42"/>
            <p:cNvCxnSpPr/>
            <p:nvPr/>
          </p:nvCxnSpPr>
          <p:spPr bwMode="auto">
            <a:xfrm flipV="1">
              <a:off x="7429500" y="1097280"/>
              <a:ext cx="0" cy="64008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flipV="1">
              <a:off x="7501890" y="1680210"/>
              <a:ext cx="0" cy="541020"/>
            </a:xfrm>
            <a:prstGeom prst="straightConnector1">
              <a:avLst/>
            </a:prstGeom>
            <a:solidFill>
              <a:srgbClr val="FFFF99"/>
            </a:solidFill>
            <a:ln w="28575" cap="flat" cmpd="sng" algn="ctr">
              <a:solidFill>
                <a:srgbClr val="FF0000"/>
              </a:solidFill>
              <a:prstDash val="solid"/>
              <a:round/>
              <a:headEnd type="none" w="med" len="med"/>
              <a:tailEnd type="arrow"/>
            </a:ln>
            <a:effectLst/>
          </p:spPr>
        </p:cxnSp>
        <p:cxnSp>
          <p:nvCxnSpPr>
            <p:cNvPr id="46" name="Straight Arrow Connector 45"/>
            <p:cNvCxnSpPr/>
            <p:nvPr/>
          </p:nvCxnSpPr>
          <p:spPr bwMode="auto">
            <a:xfrm>
              <a:off x="7490460" y="2186940"/>
              <a:ext cx="7620" cy="922019"/>
            </a:xfrm>
            <a:prstGeom prst="straightConnector1">
              <a:avLst/>
            </a:prstGeom>
            <a:solidFill>
              <a:srgbClr val="FFFF99"/>
            </a:solidFill>
            <a:ln w="28575" cap="flat" cmpd="sng" algn="ctr">
              <a:solidFill>
                <a:srgbClr val="00FF99"/>
              </a:solidFill>
              <a:prstDash val="solid"/>
              <a:round/>
              <a:headEnd type="none" w="med" len="med"/>
              <a:tailEnd type="arrow"/>
            </a:ln>
            <a:effectLst/>
          </p:spPr>
        </p:cxnSp>
        <p:cxnSp>
          <p:nvCxnSpPr>
            <p:cNvPr id="47" name="Straight Arrow Connector 46"/>
            <p:cNvCxnSpPr/>
            <p:nvPr/>
          </p:nvCxnSpPr>
          <p:spPr bwMode="auto">
            <a:xfrm>
              <a:off x="7391400" y="2499360"/>
              <a:ext cx="7620" cy="922020"/>
            </a:xfrm>
            <a:prstGeom prst="straightConnector1">
              <a:avLst/>
            </a:prstGeom>
            <a:solidFill>
              <a:srgbClr val="FFFF99"/>
            </a:solidFill>
            <a:ln w="28575" cap="flat" cmpd="sng" algn="ctr">
              <a:solidFill>
                <a:srgbClr val="00FF99"/>
              </a:solidFill>
              <a:prstDash val="solid"/>
              <a:round/>
              <a:headEnd type="none" w="med" len="med"/>
              <a:tailEnd type="arrow"/>
            </a:ln>
            <a:effectLst/>
          </p:spPr>
        </p:cxnSp>
      </p:grpSp>
    </p:spTree>
    <p:extLst>
      <p:ext uri="{BB962C8B-B14F-4D97-AF65-F5344CB8AC3E}">
        <p14:creationId xmlns:p14="http://schemas.microsoft.com/office/powerpoint/2010/main" val="2385068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fld id="{6D7D53D5-9E5F-4892-A77E-9C4C4FD45A72}" type="slidenum">
              <a:rPr lang="en-US" smtClean="0"/>
              <a:pPr>
                <a:defRPr/>
              </a:pPr>
              <a:t>61</a:t>
            </a:fld>
            <a:endParaRPr lang="en-US"/>
          </a:p>
        </p:txBody>
      </p:sp>
      <p:sp>
        <p:nvSpPr>
          <p:cNvPr id="8" name="AutoShape 4" descr="https://aliceinfo.cern.ch/Figure/sites/aliceinfo.cern.ch.Figure/files/Figures/ppillot/2011-May-20-RAAvsPHENIX2.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https://aliceinfo.cern.ch/Figure/sites/aliceinfo.cern.ch.Figure/files/Figures/ppillot/2011-May-20-RAAvsPHENIX2.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5783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91000" y="729749"/>
            <a:ext cx="7312844"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bwMode="auto">
          <a:xfrm>
            <a:off x="1985211" y="3717757"/>
            <a:ext cx="6605336" cy="0"/>
          </a:xfrm>
          <a:prstGeom prst="line">
            <a:avLst/>
          </a:prstGeom>
          <a:solidFill>
            <a:srgbClr val="FFFF99"/>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9279197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2035BB-E18E-4B64-8F5E-FBDF76004D67}" type="slidenum">
              <a:rPr lang="en-US" smtClean="0"/>
              <a:pPr>
                <a:defRPr/>
              </a:pPr>
              <a:t>62</a:t>
            </a:fld>
            <a:endParaRPr lang="en-US"/>
          </a:p>
        </p:txBody>
      </p:sp>
      <p:pic>
        <p:nvPicPr>
          <p:cNvPr id="13588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5814" y="223501"/>
            <a:ext cx="8633637" cy="65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9513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755" y="46320"/>
            <a:ext cx="6674905" cy="591573"/>
          </a:xfrm>
        </p:spPr>
        <p:txBody>
          <a:bodyPr/>
          <a:lstStyle/>
          <a:p>
            <a:r>
              <a:rPr lang="en-US" dirty="0" smtClean="0"/>
              <a:t>Mapping the Phase Boundary</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D927F1D3-1032-48FD-8C43-9F3006DCCF32}" type="slidenum">
              <a:rPr lang="en-US" smtClean="0">
                <a:solidFill>
                  <a:srgbClr val="000000"/>
                </a:solidFill>
              </a:rPr>
              <a:pPr>
                <a:defRPr/>
              </a:pPr>
              <a:t>63</a:t>
            </a:fld>
            <a:endParaRPr lang="en-US">
              <a:solidFill>
                <a:srgbClr val="000000"/>
              </a:solidFill>
            </a:endParaRPr>
          </a:p>
        </p:txBody>
      </p:sp>
      <p:grpSp>
        <p:nvGrpSpPr>
          <p:cNvPr id="30" name="Group 29"/>
          <p:cNvGrpSpPr/>
          <p:nvPr/>
        </p:nvGrpSpPr>
        <p:grpSpPr>
          <a:xfrm>
            <a:off x="1891614" y="967911"/>
            <a:ext cx="6958809" cy="5543496"/>
            <a:chOff x="1891614" y="967911"/>
            <a:chExt cx="6958809" cy="5543496"/>
          </a:xfrm>
        </p:grpSpPr>
        <p:grpSp>
          <p:nvGrpSpPr>
            <p:cNvPr id="25" name="Group 24"/>
            <p:cNvGrpSpPr/>
            <p:nvPr/>
          </p:nvGrpSpPr>
          <p:grpSpPr>
            <a:xfrm>
              <a:off x="1891614" y="967911"/>
              <a:ext cx="6958809" cy="5543496"/>
              <a:chOff x="1891614" y="967911"/>
              <a:chExt cx="6958809" cy="5543496"/>
            </a:xfrm>
          </p:grpSpPr>
          <p:pic>
            <p:nvPicPr>
              <p:cNvPr id="6" name="Picture 3"/>
              <p:cNvPicPr>
                <a:picLocks noChangeAspect="1" noChangeArrowheads="1"/>
              </p:cNvPicPr>
              <p:nvPr/>
            </p:nvPicPr>
            <p:blipFill>
              <a:blip r:embed="rId2" cstate="screen"/>
              <a:srcRect/>
              <a:stretch>
                <a:fillRect/>
              </a:stretch>
            </p:blipFill>
            <p:spPr bwMode="auto">
              <a:xfrm>
                <a:off x="1891614" y="967911"/>
                <a:ext cx="5632906" cy="5543496"/>
              </a:xfrm>
              <a:prstGeom prst="rect">
                <a:avLst/>
              </a:prstGeom>
              <a:noFill/>
              <a:ln w="9525">
                <a:noFill/>
                <a:miter lim="800000"/>
                <a:headEnd/>
                <a:tailEnd/>
              </a:ln>
            </p:spPr>
          </p:pic>
          <p:grpSp>
            <p:nvGrpSpPr>
              <p:cNvPr id="24" name="Group 23"/>
              <p:cNvGrpSpPr/>
              <p:nvPr/>
            </p:nvGrpSpPr>
            <p:grpSpPr>
              <a:xfrm>
                <a:off x="5012675" y="2324560"/>
                <a:ext cx="2119845" cy="341632"/>
                <a:chOff x="5012675" y="2324560"/>
                <a:chExt cx="2119845" cy="341632"/>
              </a:xfrm>
            </p:grpSpPr>
            <p:sp>
              <p:nvSpPr>
                <p:cNvPr id="15" name="TextBox 14"/>
                <p:cNvSpPr txBox="1"/>
                <p:nvPr/>
              </p:nvSpPr>
              <p:spPr>
                <a:xfrm>
                  <a:off x="5413139" y="2324560"/>
                  <a:ext cx="1719381" cy="341632"/>
                </a:xfrm>
                <a:prstGeom prst="rect">
                  <a:avLst/>
                </a:prstGeom>
                <a:noFill/>
              </p:spPr>
              <p:txBody>
                <a:bodyPr wrap="none" rtlCol="0">
                  <a:spAutoFit/>
                </a:bodyPr>
                <a:lstStyle/>
                <a:p>
                  <a:r>
                    <a:rPr lang="en-US" dirty="0" smtClean="0"/>
                    <a:t>QGP boundary</a:t>
                  </a:r>
                  <a:endParaRPr lang="en-US" dirty="0"/>
                </a:p>
              </p:txBody>
            </p:sp>
            <p:cxnSp>
              <p:nvCxnSpPr>
                <p:cNvPr id="18" name="Straight Arrow Connector 17"/>
                <p:cNvCxnSpPr>
                  <a:stCxn id="15" idx="1"/>
                </p:cNvCxnSpPr>
                <p:nvPr/>
              </p:nvCxnSpPr>
              <p:spPr bwMode="auto">
                <a:xfrm flipH="1">
                  <a:off x="5012675" y="2495376"/>
                  <a:ext cx="400464" cy="104605"/>
                </a:xfrm>
                <a:prstGeom prst="straightConnector1">
                  <a:avLst/>
                </a:prstGeom>
                <a:noFill/>
                <a:ln w="28575" cap="flat" cmpd="sng" algn="ctr">
                  <a:solidFill>
                    <a:srgbClr val="0066FF"/>
                  </a:solidFill>
                  <a:prstDash val="solid"/>
                  <a:round/>
                  <a:headEnd type="none" w="med" len="med"/>
                  <a:tailEnd type="arrow"/>
                </a:ln>
                <a:effectLst/>
              </p:spPr>
            </p:cxnSp>
          </p:grpSp>
          <p:grpSp>
            <p:nvGrpSpPr>
              <p:cNvPr id="23" name="Group 22"/>
              <p:cNvGrpSpPr/>
              <p:nvPr/>
            </p:nvGrpSpPr>
            <p:grpSpPr>
              <a:xfrm>
                <a:off x="4913523" y="2818482"/>
                <a:ext cx="3936900" cy="1006429"/>
                <a:chOff x="4913523" y="2818482"/>
                <a:chExt cx="3936900" cy="1006429"/>
              </a:xfrm>
            </p:grpSpPr>
            <p:sp>
              <p:nvSpPr>
                <p:cNvPr id="16" name="TextBox 15"/>
                <p:cNvSpPr txBox="1"/>
                <p:nvPr/>
              </p:nvSpPr>
              <p:spPr>
                <a:xfrm>
                  <a:off x="5850883" y="2818482"/>
                  <a:ext cx="2999540" cy="1006429"/>
                </a:xfrm>
                <a:prstGeom prst="rect">
                  <a:avLst/>
                </a:prstGeom>
                <a:solidFill>
                  <a:srgbClr val="FFFF99"/>
                </a:solidFill>
              </p:spPr>
              <p:txBody>
                <a:bodyPr wrap="none" rtlCol="0">
                  <a:spAutoFit/>
                </a:bodyPr>
                <a:lstStyle/>
                <a:p>
                  <a:r>
                    <a:rPr lang="en-US" dirty="0" smtClean="0"/>
                    <a:t>measured </a:t>
                  </a:r>
                </a:p>
                <a:p>
                  <a:r>
                    <a:rPr lang="en-US" dirty="0" smtClean="0"/>
                    <a:t>'particle freeze-out' </a:t>
                  </a:r>
                </a:p>
                <a:p>
                  <a:r>
                    <a:rPr lang="en-US" dirty="0" smtClean="0"/>
                    <a:t>boundary (</a:t>
                  </a:r>
                  <a:r>
                    <a:rPr lang="en-US" dirty="0" smtClean="0">
                      <a:latin typeface="Symbol" pitchFamily="18" charset="2"/>
                    </a:rPr>
                    <a:t>e</a:t>
                  </a:r>
                  <a:r>
                    <a:rPr lang="en-US" dirty="0" smtClean="0"/>
                    <a:t> ≈ 0.5 GeV/fm</a:t>
                  </a:r>
                  <a:r>
                    <a:rPr lang="en-US" baseline="30000" dirty="0" smtClean="0"/>
                    <a:t>3</a:t>
                  </a:r>
                  <a:r>
                    <a:rPr lang="en-US" dirty="0" smtClean="0"/>
                    <a:t>)</a:t>
                  </a:r>
                </a:p>
              </p:txBody>
            </p:sp>
            <p:cxnSp>
              <p:nvCxnSpPr>
                <p:cNvPr id="22" name="Straight Arrow Connector 21"/>
                <p:cNvCxnSpPr/>
                <p:nvPr/>
              </p:nvCxnSpPr>
              <p:spPr bwMode="auto">
                <a:xfrm flipH="1">
                  <a:off x="4913523" y="3117773"/>
                  <a:ext cx="892366" cy="110169"/>
                </a:xfrm>
                <a:prstGeom prst="straightConnector1">
                  <a:avLst/>
                </a:prstGeom>
                <a:noFill/>
                <a:ln w="28575" cap="flat" cmpd="sng" algn="ctr">
                  <a:solidFill>
                    <a:srgbClr val="FF0000"/>
                  </a:solidFill>
                  <a:prstDash val="solid"/>
                  <a:round/>
                  <a:headEnd type="none" w="med" len="med"/>
                  <a:tailEnd type="arrow"/>
                </a:ln>
                <a:effectLst/>
              </p:spPr>
            </p:cxnSp>
          </p:grpSp>
        </p:grpSp>
        <p:sp>
          <p:nvSpPr>
            <p:cNvPr id="19" name="TextBox 18"/>
            <p:cNvSpPr txBox="1"/>
            <p:nvPr/>
          </p:nvSpPr>
          <p:spPr>
            <a:xfrm>
              <a:off x="4031123" y="6096000"/>
              <a:ext cx="2066592" cy="369332"/>
            </a:xfrm>
            <a:prstGeom prst="rect">
              <a:avLst/>
            </a:prstGeom>
            <a:noFill/>
          </p:spPr>
          <p:txBody>
            <a:bodyPr wrap="none" rtlCol="0">
              <a:spAutoFit/>
            </a:bodyPr>
            <a:lstStyle/>
            <a:p>
              <a:r>
                <a:rPr lang="en-US" sz="2000" b="1" dirty="0" smtClean="0">
                  <a:solidFill>
                    <a:schemeClr val="tx1"/>
                  </a:solidFill>
                </a:rPr>
                <a:t>Baryon Density</a:t>
              </a:r>
              <a:endParaRPr lang="en-US" sz="2000" b="1" dirty="0">
                <a:solidFill>
                  <a:schemeClr val="tx1"/>
                </a:solidFill>
              </a:endParaRPr>
            </a:p>
          </p:txBody>
        </p:sp>
        <p:sp>
          <p:nvSpPr>
            <p:cNvPr id="29" name="TextBox 28"/>
            <p:cNvSpPr txBox="1"/>
            <p:nvPr/>
          </p:nvSpPr>
          <p:spPr>
            <a:xfrm rot="16200000">
              <a:off x="1290305" y="3138925"/>
              <a:ext cx="1718932" cy="369332"/>
            </a:xfrm>
            <a:prstGeom prst="rect">
              <a:avLst/>
            </a:prstGeom>
            <a:noFill/>
          </p:spPr>
          <p:txBody>
            <a:bodyPr wrap="none" rtlCol="0">
              <a:spAutoFit/>
            </a:bodyPr>
            <a:lstStyle/>
            <a:p>
              <a:r>
                <a:rPr lang="en-US" sz="2000" b="1" dirty="0" smtClean="0">
                  <a:solidFill>
                    <a:schemeClr val="tx1"/>
                  </a:solidFill>
                </a:rPr>
                <a:t>Temperature</a:t>
              </a:r>
              <a:endParaRPr lang="en-US" sz="2000" b="1" dirty="0">
                <a:solidFill>
                  <a:schemeClr val="tx1"/>
                </a:solidFill>
              </a:endParaRPr>
            </a:p>
          </p:txBody>
        </p:sp>
      </p:grpSp>
      <p:pic>
        <p:nvPicPr>
          <p:cNvPr id="31" name="Picture 4" descr="phasendiagramm_qgp"/>
          <p:cNvPicPr>
            <a:picLocks noChangeAspect="1" noChangeArrowheads="1"/>
          </p:cNvPicPr>
          <p:nvPr/>
        </p:nvPicPr>
        <p:blipFill>
          <a:blip r:embed="rId3" cstate="print"/>
          <a:srcRect/>
          <a:stretch>
            <a:fillRect/>
          </a:stretch>
        </p:blipFill>
        <p:spPr bwMode="auto">
          <a:xfrm>
            <a:off x="1805940" y="1784298"/>
            <a:ext cx="7006590" cy="4612846"/>
          </a:xfrm>
          <a:prstGeom prst="rect">
            <a:avLst/>
          </a:prstGeom>
          <a:noFill/>
          <a:ln w="9525">
            <a:noFill/>
            <a:miter lim="800000"/>
            <a:headEnd/>
            <a:tailEnd/>
          </a:ln>
        </p:spPr>
      </p:pic>
    </p:spTree>
    <p:extLst>
      <p:ext uri="{BB962C8B-B14F-4D97-AF65-F5344CB8AC3E}">
        <p14:creationId xmlns:p14="http://schemas.microsoft.com/office/powerpoint/2010/main" val="3882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44444E-6 2.22222E-6 L -0.4849 0.27176 " pathEditMode="relative" rAng="0" ptsTypes="AA">
                                      <p:cBhvr>
                                        <p:cTn id="6" dur="500" fill="hold"/>
                                        <p:tgtEl>
                                          <p:spTgt spid="31"/>
                                        </p:tgtEl>
                                        <p:attrNameLst>
                                          <p:attrName>ppt_x</p:attrName>
                                          <p:attrName>ppt_y</p:attrName>
                                        </p:attrNameLst>
                                      </p:cBhvr>
                                      <p:rCtr x="-24300" y="13600"/>
                                    </p:animMotion>
                                  </p:childTnLst>
                                </p:cTn>
                              </p:par>
                              <p:par>
                                <p:cTn id="7" presetID="6" presetClass="emph" presetSubtype="0" fill="hold" nodeType="withEffect">
                                  <p:stCondLst>
                                    <p:cond delay="0"/>
                                  </p:stCondLst>
                                  <p:childTnLst>
                                    <p:animScale>
                                      <p:cBhvr>
                                        <p:cTn id="8" dur="500" fill="hold"/>
                                        <p:tgtEl>
                                          <p:spTgt spid="31"/>
                                        </p:tgtEl>
                                      </p:cBhvr>
                                      <p:by x="40000" y="40000"/>
                                    </p:animScale>
                                  </p:childTnLst>
                                </p:cTn>
                              </p:par>
                              <p:par>
                                <p:cTn id="9" presetID="9"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dissolv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Date Placeholder 2"/>
          <p:cNvSpPr>
            <a:spLocks noGrp="1"/>
          </p:cNvSpPr>
          <p:nvPr>
            <p:ph type="dt" sz="half" idx="10"/>
          </p:nvPr>
        </p:nvSpPr>
        <p:spPr/>
        <p:txBody>
          <a:bodyPr/>
          <a:lstStyle/>
          <a:p>
            <a:r>
              <a:rPr lang="en-US" smtClean="0"/>
              <a:t>December 2012 Bad Honnef J. Schukraft</a:t>
            </a:r>
            <a:endParaRPr lang="en-US"/>
          </a:p>
        </p:txBody>
      </p:sp>
      <p:sp>
        <p:nvSpPr>
          <p:cNvPr id="70" name="Slide Number Placeholder 3"/>
          <p:cNvSpPr>
            <a:spLocks noGrp="1"/>
          </p:cNvSpPr>
          <p:nvPr>
            <p:ph type="sldNum" sz="quarter" idx="4294967295"/>
          </p:nvPr>
        </p:nvSpPr>
        <p:spPr>
          <a:xfrm>
            <a:off x="0" y="6705600"/>
            <a:ext cx="685800" cy="152400"/>
          </a:xfrm>
          <a:prstGeom prst="rect">
            <a:avLst/>
          </a:prstGeom>
        </p:spPr>
        <p:txBody>
          <a:bodyPr/>
          <a:lstStyle/>
          <a:p>
            <a:fld id="{E4B37225-96BE-440A-BAA7-5C8541887C02}" type="slidenum">
              <a:rPr lang="en-US"/>
              <a:pPr/>
              <a:t>64</a:t>
            </a:fld>
            <a:endParaRPr lang="en-US"/>
          </a:p>
        </p:txBody>
      </p:sp>
      <p:grpSp>
        <p:nvGrpSpPr>
          <p:cNvPr id="2" name="Group 2"/>
          <p:cNvGrpSpPr>
            <a:grpSpLocks/>
          </p:cNvGrpSpPr>
          <p:nvPr/>
        </p:nvGrpSpPr>
        <p:grpSpPr bwMode="auto">
          <a:xfrm>
            <a:off x="0" y="2508250"/>
            <a:ext cx="3341688" cy="2386013"/>
            <a:chOff x="0" y="1580"/>
            <a:chExt cx="2105" cy="1503"/>
          </a:xfrm>
        </p:grpSpPr>
        <p:pic>
          <p:nvPicPr>
            <p:cNvPr id="4280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0"/>
              <a:ext cx="2105" cy="1503"/>
            </a:xfrm>
            <a:prstGeom prst="rect">
              <a:avLst/>
            </a:prstGeom>
            <a:noFill/>
            <a:ln w="15875" algn="ctr">
              <a:noFill/>
              <a:miter lim="800000"/>
              <a:headEnd/>
              <a:tailEnd/>
            </a:ln>
            <a:effectLst/>
          </p:spPr>
        </p:pic>
        <p:sp>
          <p:nvSpPr>
            <p:cNvPr id="428038" name="Text Box 6"/>
            <p:cNvSpPr txBox="1">
              <a:spLocks noChangeArrowheads="1"/>
            </p:cNvSpPr>
            <p:nvPr/>
          </p:nvSpPr>
          <p:spPr bwMode="auto">
            <a:xfrm>
              <a:off x="599" y="2644"/>
              <a:ext cx="756" cy="214"/>
            </a:xfrm>
            <a:prstGeom prst="rect">
              <a:avLst/>
            </a:prstGeom>
            <a:noFill/>
            <a:ln w="38100" algn="ctr">
              <a:noFill/>
              <a:miter lim="800000"/>
              <a:headEnd/>
              <a:tailEnd/>
            </a:ln>
            <a:effectLst/>
          </p:spPr>
          <p:txBody>
            <a:bodyPr wrap="none" lIns="92075" tIns="46038" rIns="92075" bIns="46038">
              <a:spAutoFit/>
            </a:bodyPr>
            <a:lstStyle/>
            <a:p>
              <a:pPr>
                <a:buClrTx/>
                <a:buFontTx/>
                <a:buNone/>
              </a:pPr>
              <a:r>
                <a:rPr lang="en-US" sz="1800">
                  <a:solidFill>
                    <a:srgbClr val="000000"/>
                  </a:solidFill>
                </a:rPr>
                <a:t>peripheral</a:t>
              </a:r>
            </a:p>
          </p:txBody>
        </p:sp>
      </p:grpSp>
      <p:sp>
        <p:nvSpPr>
          <p:cNvPr id="428040" name="Rectangle 8"/>
          <p:cNvSpPr>
            <a:spLocks noGrp="1" noChangeArrowheads="1"/>
          </p:cNvSpPr>
          <p:nvPr>
            <p:ph type="title"/>
          </p:nvPr>
        </p:nvSpPr>
        <p:spPr>
          <a:xfrm>
            <a:off x="1406525" y="49213"/>
            <a:ext cx="6483350" cy="585787"/>
          </a:xfrm>
        </p:spPr>
        <p:txBody>
          <a:bodyPr/>
          <a:lstStyle/>
          <a:p>
            <a:r>
              <a:rPr lang="en-US" dirty="0"/>
              <a:t>Hard Probes : Jet Quenching</a:t>
            </a:r>
          </a:p>
        </p:txBody>
      </p:sp>
      <p:grpSp>
        <p:nvGrpSpPr>
          <p:cNvPr id="3" name="Group 62"/>
          <p:cNvGrpSpPr>
            <a:grpSpLocks/>
          </p:cNvGrpSpPr>
          <p:nvPr/>
        </p:nvGrpSpPr>
        <p:grpSpPr bwMode="auto">
          <a:xfrm>
            <a:off x="-42863" y="1600201"/>
            <a:ext cx="3616326" cy="5257801"/>
            <a:chOff x="-27" y="1008"/>
            <a:chExt cx="2278" cy="3312"/>
          </a:xfrm>
        </p:grpSpPr>
        <p:pic>
          <p:nvPicPr>
            <p:cNvPr id="428095" name="Picture 6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 y="2981"/>
              <a:ext cx="2278" cy="1339"/>
            </a:xfrm>
            <a:prstGeom prst="rect">
              <a:avLst/>
            </a:prstGeom>
            <a:noFill/>
            <a:ln w="15875" algn="ctr">
              <a:noFill/>
              <a:miter lim="800000"/>
              <a:headEnd/>
              <a:tailEnd/>
            </a:ln>
            <a:effectLst/>
          </p:spPr>
        </p:pic>
        <p:sp>
          <p:nvSpPr>
            <p:cNvPr id="428096" name="Text Box 64"/>
            <p:cNvSpPr txBox="1">
              <a:spLocks noChangeArrowheads="1"/>
            </p:cNvSpPr>
            <p:nvPr/>
          </p:nvSpPr>
          <p:spPr bwMode="auto">
            <a:xfrm>
              <a:off x="585" y="3922"/>
              <a:ext cx="548" cy="214"/>
            </a:xfrm>
            <a:prstGeom prst="rect">
              <a:avLst/>
            </a:prstGeom>
            <a:noFill/>
            <a:ln w="38100" algn="ctr">
              <a:noFill/>
              <a:miter lim="800000"/>
              <a:headEnd/>
              <a:tailEnd/>
            </a:ln>
            <a:effectLst/>
          </p:spPr>
          <p:txBody>
            <a:bodyPr wrap="none" lIns="92075" tIns="46038" rIns="92075" bIns="46038">
              <a:spAutoFit/>
            </a:bodyPr>
            <a:lstStyle/>
            <a:p>
              <a:pPr>
                <a:buClrTx/>
                <a:buFontTx/>
                <a:buNone/>
              </a:pPr>
              <a:r>
                <a:rPr lang="en-US" sz="1800">
                  <a:solidFill>
                    <a:srgbClr val="000000"/>
                  </a:solidFill>
                </a:rPr>
                <a:t>central</a:t>
              </a:r>
            </a:p>
          </p:txBody>
        </p:sp>
        <p:sp>
          <p:nvSpPr>
            <p:cNvPr id="428098" name="Line 66"/>
            <p:cNvSpPr>
              <a:spLocks noChangeShapeType="1"/>
            </p:cNvSpPr>
            <p:nvPr/>
          </p:nvSpPr>
          <p:spPr bwMode="auto">
            <a:xfrm flipH="1">
              <a:off x="1611" y="1008"/>
              <a:ext cx="189" cy="2835"/>
            </a:xfrm>
            <a:prstGeom prst="line">
              <a:avLst/>
            </a:prstGeom>
            <a:noFill/>
            <a:ln w="38100">
              <a:solidFill>
                <a:schemeClr val="hlink"/>
              </a:solidFill>
              <a:round/>
              <a:headEnd/>
              <a:tailEnd type="triangle" w="med" len="med"/>
            </a:ln>
            <a:effectLst/>
          </p:spPr>
          <p:txBody>
            <a:bodyPr wrap="square" lIns="92075" tIns="46038" rIns="92075" bIns="46038">
              <a:spAutoFit/>
            </a:bodyPr>
            <a:lstStyle/>
            <a:p>
              <a:endParaRPr lang="en-US"/>
            </a:p>
          </p:txBody>
        </p:sp>
      </p:grpSp>
      <p:sp>
        <p:nvSpPr>
          <p:cNvPr id="71" name="Oval 70"/>
          <p:cNvSpPr/>
          <p:nvPr/>
        </p:nvSpPr>
        <p:spPr bwMode="auto">
          <a:xfrm>
            <a:off x="0" y="1369712"/>
            <a:ext cx="745984" cy="442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72" name="TextBox 71"/>
          <p:cNvSpPr txBox="1"/>
          <p:nvPr/>
        </p:nvSpPr>
        <p:spPr>
          <a:xfrm>
            <a:off x="0" y="2019502"/>
            <a:ext cx="4212998" cy="609398"/>
          </a:xfrm>
          <a:prstGeom prst="rect">
            <a:avLst/>
          </a:prstGeom>
          <a:solidFill>
            <a:srgbClr val="BBF1F7"/>
          </a:solidFill>
        </p:spPr>
        <p:txBody>
          <a:bodyPr wrap="square" rtlCol="0">
            <a:spAutoFit/>
          </a:bodyPr>
          <a:lstStyle/>
          <a:p>
            <a:r>
              <a:rPr lang="en-US" sz="1600" dirty="0" smtClean="0"/>
              <a:t>Two high </a:t>
            </a:r>
            <a:r>
              <a:rPr lang="en-US" sz="1600" dirty="0" err="1" smtClean="0"/>
              <a:t>p</a:t>
            </a:r>
            <a:r>
              <a:rPr lang="en-US" sz="1600" baseline="-25000" dirty="0" err="1" smtClean="0"/>
              <a:t>T</a:t>
            </a:r>
            <a:r>
              <a:rPr lang="en-US" sz="1600" dirty="0" smtClean="0"/>
              <a:t> particle </a:t>
            </a:r>
            <a:r>
              <a:rPr lang="en-US" sz="1600" dirty="0" err="1" smtClean="0"/>
              <a:t>azimuthal</a:t>
            </a:r>
            <a:r>
              <a:rPr lang="en-US" sz="1600" dirty="0" smtClean="0"/>
              <a:t> correlation</a:t>
            </a:r>
          </a:p>
          <a:p>
            <a:r>
              <a:rPr lang="en-US" sz="1600" dirty="0" smtClean="0">
                <a:solidFill>
                  <a:schemeClr val="tx1"/>
                </a:solidFill>
              </a:rPr>
              <a:t>(‘disappearance of away-side jet’)</a:t>
            </a:r>
            <a:endParaRPr lang="en-US" sz="1600" dirty="0">
              <a:solidFill>
                <a:schemeClr val="tx1"/>
              </a:solidFill>
            </a:endParaRPr>
          </a:p>
        </p:txBody>
      </p:sp>
      <p:pic>
        <p:nvPicPr>
          <p:cNvPr id="73" name="Picture 2"/>
          <p:cNvPicPr>
            <a:picLocks noChangeAspect="1" noChangeArrowheads="1"/>
          </p:cNvPicPr>
          <p:nvPr/>
        </p:nvPicPr>
        <p:blipFill>
          <a:blip r:embed="rId5" cstate="print"/>
          <a:srcRect/>
          <a:stretch>
            <a:fillRect/>
          </a:stretch>
        </p:blipFill>
        <p:spPr bwMode="auto">
          <a:xfrm>
            <a:off x="4373456" y="2406722"/>
            <a:ext cx="4564035" cy="3259853"/>
          </a:xfrm>
          <a:prstGeom prst="rect">
            <a:avLst/>
          </a:prstGeom>
          <a:noFill/>
          <a:ln w="9525">
            <a:noFill/>
            <a:round/>
            <a:headEnd/>
            <a:tailEnd/>
          </a:ln>
          <a:effectLst/>
        </p:spPr>
      </p:pic>
      <p:sp>
        <p:nvSpPr>
          <p:cNvPr id="74" name="TextBox 73"/>
          <p:cNvSpPr txBox="1"/>
          <p:nvPr/>
        </p:nvSpPr>
        <p:spPr>
          <a:xfrm>
            <a:off x="4675084" y="1668699"/>
            <a:ext cx="4212998" cy="313932"/>
          </a:xfrm>
          <a:prstGeom prst="rect">
            <a:avLst/>
          </a:prstGeom>
          <a:solidFill>
            <a:srgbClr val="BBF1F7"/>
          </a:solidFill>
        </p:spPr>
        <p:txBody>
          <a:bodyPr wrap="square" rtlCol="0">
            <a:spAutoFit/>
          </a:bodyPr>
          <a:lstStyle/>
          <a:p>
            <a:r>
              <a:rPr lang="en-US" sz="1600" dirty="0" smtClean="0"/>
              <a:t>R</a:t>
            </a:r>
            <a:r>
              <a:rPr lang="en-US" sz="1600" baseline="-25000" dirty="0" smtClean="0"/>
              <a:t>AA:</a:t>
            </a:r>
            <a:r>
              <a:rPr lang="en-US" sz="1600" dirty="0" smtClean="0"/>
              <a:t> Ratio AA/pp of inclusive </a:t>
            </a:r>
            <a:r>
              <a:rPr lang="en-US" sz="1600" dirty="0" err="1" smtClean="0"/>
              <a:t>p</a:t>
            </a:r>
            <a:r>
              <a:rPr lang="en-US" sz="1600" baseline="-25000" dirty="0" err="1" smtClean="0"/>
              <a:t>T</a:t>
            </a:r>
            <a:r>
              <a:rPr lang="en-US" sz="1600" dirty="0" smtClean="0"/>
              <a:t> spectra</a:t>
            </a:r>
            <a:endParaRPr lang="en-US" sz="1600" dirty="0"/>
          </a:p>
        </p:txBody>
      </p:sp>
      <p:sp>
        <p:nvSpPr>
          <p:cNvPr id="28" name="TextBox 27"/>
          <p:cNvSpPr txBox="1"/>
          <p:nvPr/>
        </p:nvSpPr>
        <p:spPr>
          <a:xfrm>
            <a:off x="4996960" y="2188779"/>
            <a:ext cx="3890810" cy="341632"/>
          </a:xfrm>
          <a:prstGeom prst="rect">
            <a:avLst/>
          </a:prstGeom>
          <a:solidFill>
            <a:srgbClr val="FFFF00">
              <a:alpha val="44000"/>
            </a:srgbClr>
          </a:solidFill>
        </p:spPr>
        <p:txBody>
          <a:bodyPr wrap="none" rtlCol="0">
            <a:spAutoFit/>
          </a:bodyPr>
          <a:lstStyle/>
          <a:p>
            <a:pPr>
              <a:buClr>
                <a:srgbClr val="FC0128"/>
              </a:buClr>
            </a:pPr>
            <a:r>
              <a:rPr lang="en-US" dirty="0" smtClean="0"/>
              <a:t>Photons show no (little) suppression</a:t>
            </a:r>
            <a:endParaRPr lang="en-US" sz="1400" baseline="-25000" dirty="0"/>
          </a:p>
        </p:txBody>
      </p:sp>
      <p:sp>
        <p:nvSpPr>
          <p:cNvPr id="29" name="TextBox 28"/>
          <p:cNvSpPr txBox="1"/>
          <p:nvPr/>
        </p:nvSpPr>
        <p:spPr>
          <a:xfrm>
            <a:off x="4561629" y="5813042"/>
            <a:ext cx="4557658" cy="341632"/>
          </a:xfrm>
          <a:prstGeom prst="rect">
            <a:avLst/>
          </a:prstGeom>
          <a:solidFill>
            <a:srgbClr val="FFFF00">
              <a:alpha val="44000"/>
            </a:srgbClr>
          </a:solidFill>
        </p:spPr>
        <p:txBody>
          <a:bodyPr wrap="none" rtlCol="0">
            <a:spAutoFit/>
          </a:bodyPr>
          <a:lstStyle/>
          <a:p>
            <a:pPr>
              <a:buClr>
                <a:srgbClr val="FC0128"/>
              </a:buClr>
            </a:pPr>
            <a:r>
              <a:rPr lang="en-US" dirty="0" smtClean="0"/>
              <a:t>Leading hadrons show strong suppression</a:t>
            </a:r>
            <a:endParaRPr lang="en-US" sz="1400" baseline="-25000" dirty="0"/>
          </a:p>
        </p:txBody>
      </p:sp>
      <p:cxnSp>
        <p:nvCxnSpPr>
          <p:cNvPr id="31" name="Straight Arrow Connector 30"/>
          <p:cNvCxnSpPr/>
          <p:nvPr/>
        </p:nvCxnSpPr>
        <p:spPr bwMode="auto">
          <a:xfrm rot="5400000">
            <a:off x="7293770" y="2616041"/>
            <a:ext cx="1343025" cy="1128713"/>
          </a:xfrm>
          <a:prstGeom prst="straightConnector1">
            <a:avLst/>
          </a:prstGeom>
          <a:noFill/>
          <a:ln w="28575" cap="flat" cmpd="sng" algn="ctr">
            <a:solidFill>
              <a:srgbClr val="FF9933"/>
            </a:solidFill>
            <a:prstDash val="solid"/>
            <a:round/>
            <a:headEnd type="none" w="med" len="med"/>
            <a:tailEnd type="arrow"/>
          </a:ln>
          <a:effectLst/>
        </p:spPr>
      </p:cxnSp>
      <p:cxnSp>
        <p:nvCxnSpPr>
          <p:cNvPr id="33" name="Straight Arrow Connector 32"/>
          <p:cNvCxnSpPr/>
          <p:nvPr/>
        </p:nvCxnSpPr>
        <p:spPr bwMode="auto">
          <a:xfrm flipV="1">
            <a:off x="5972175" y="4966335"/>
            <a:ext cx="1257300" cy="857250"/>
          </a:xfrm>
          <a:prstGeom prst="straightConnector1">
            <a:avLst/>
          </a:prstGeom>
          <a:noFill/>
          <a:ln w="28575" cap="flat" cmpd="sng" algn="ctr">
            <a:solidFill>
              <a:srgbClr val="0066FF"/>
            </a:solidFill>
            <a:prstDash val="solid"/>
            <a:round/>
            <a:headEnd type="none" w="med" len="med"/>
            <a:tailEnd type="arrow"/>
          </a:ln>
          <a:effectLst/>
        </p:spPr>
      </p:cxnSp>
      <p:grpSp>
        <p:nvGrpSpPr>
          <p:cNvPr id="4" name="Group 31"/>
          <p:cNvGrpSpPr/>
          <p:nvPr/>
        </p:nvGrpSpPr>
        <p:grpSpPr>
          <a:xfrm>
            <a:off x="0" y="726841"/>
            <a:ext cx="4077773" cy="958592"/>
            <a:chOff x="0" y="1035451"/>
            <a:chExt cx="4077773" cy="958592"/>
          </a:xfrm>
        </p:grpSpPr>
        <p:sp>
          <p:nvSpPr>
            <p:cNvPr id="34" name="Text Box 75"/>
            <p:cNvSpPr txBox="1">
              <a:spLocks noChangeArrowheads="1"/>
            </p:cNvSpPr>
            <p:nvPr/>
          </p:nvSpPr>
          <p:spPr bwMode="auto">
            <a:xfrm>
              <a:off x="0" y="1168543"/>
              <a:ext cx="1308100" cy="825500"/>
            </a:xfrm>
            <a:prstGeom prst="rect">
              <a:avLst/>
            </a:prstGeom>
            <a:noFill/>
            <a:ln w="9525">
              <a:noFill/>
              <a:miter lim="800000"/>
              <a:headEnd/>
              <a:tailEnd/>
            </a:ln>
            <a:effectLst/>
          </p:spPr>
          <p:txBody>
            <a:bodyPr wrap="none">
              <a:spAutoFit/>
            </a:bodyPr>
            <a:lstStyle/>
            <a:p>
              <a:pPr algn="l">
                <a:lnSpc>
                  <a:spcPct val="100000"/>
                </a:lnSpc>
                <a:spcBef>
                  <a:spcPct val="0"/>
                </a:spcBef>
                <a:buClrTx/>
                <a:buFontTx/>
                <a:buNone/>
              </a:pPr>
              <a:r>
                <a:rPr lang="en-US" b="1" dirty="0">
                  <a:solidFill>
                    <a:schemeClr val="tx1"/>
                  </a:solidFill>
                  <a:latin typeface="Times New Roman" pitchFamily="18" charset="0"/>
                </a:rPr>
                <a:t>beams of </a:t>
              </a:r>
            </a:p>
            <a:p>
              <a:pPr algn="l">
                <a:lnSpc>
                  <a:spcPct val="100000"/>
                </a:lnSpc>
                <a:spcBef>
                  <a:spcPct val="0"/>
                </a:spcBef>
                <a:buClrTx/>
                <a:buFontTx/>
                <a:buNone/>
              </a:pPr>
              <a:r>
                <a:rPr lang="en-US" b="1" dirty="0">
                  <a:solidFill>
                    <a:schemeClr val="tx1"/>
                  </a:solidFill>
                  <a:latin typeface="Times New Roman" pitchFamily="18" charset="0"/>
                </a:rPr>
                <a:t>hard probes:</a:t>
              </a:r>
            </a:p>
            <a:p>
              <a:pPr algn="l">
                <a:lnSpc>
                  <a:spcPct val="100000"/>
                </a:lnSpc>
                <a:spcBef>
                  <a:spcPct val="0"/>
                </a:spcBef>
                <a:buClrTx/>
                <a:buFontTx/>
                <a:buNone/>
              </a:pPr>
              <a:r>
                <a:rPr lang="en-US" b="1" dirty="0">
                  <a:solidFill>
                    <a:schemeClr val="tx1"/>
                  </a:solidFill>
                  <a:latin typeface="Times New Roman" pitchFamily="18" charset="0"/>
                </a:rPr>
                <a:t>jets, J/</a:t>
              </a:r>
              <a:r>
                <a:rPr lang="en-US" b="1" dirty="0">
                  <a:solidFill>
                    <a:schemeClr val="tx1"/>
                  </a:solidFill>
                  <a:latin typeface="Symbol" pitchFamily="18" charset="2"/>
                </a:rPr>
                <a:t>y</a:t>
              </a:r>
              <a:r>
                <a:rPr lang="en-US" b="1" dirty="0">
                  <a:solidFill>
                    <a:schemeClr val="tx1"/>
                  </a:solidFill>
                  <a:latin typeface="Times New Roman" pitchFamily="18" charset="0"/>
                </a:rPr>
                <a:t>  ….</a:t>
              </a:r>
            </a:p>
          </p:txBody>
        </p:sp>
        <p:grpSp>
          <p:nvGrpSpPr>
            <p:cNvPr id="5" name="Group 63"/>
            <p:cNvGrpSpPr/>
            <p:nvPr/>
          </p:nvGrpSpPr>
          <p:grpSpPr>
            <a:xfrm>
              <a:off x="1459985" y="1035451"/>
              <a:ext cx="2617788" cy="863600"/>
              <a:chOff x="1212850" y="1727429"/>
              <a:chExt cx="2617788" cy="863600"/>
            </a:xfrm>
          </p:grpSpPr>
          <p:grpSp>
            <p:nvGrpSpPr>
              <p:cNvPr id="6" name="Group 79"/>
              <p:cNvGrpSpPr>
                <a:grpSpLocks/>
              </p:cNvGrpSpPr>
              <p:nvPr/>
            </p:nvGrpSpPr>
            <p:grpSpPr bwMode="auto">
              <a:xfrm>
                <a:off x="1212850" y="1727429"/>
                <a:ext cx="1803400" cy="863600"/>
                <a:chOff x="1056" y="4256"/>
                <a:chExt cx="1136" cy="544"/>
              </a:xfrm>
            </p:grpSpPr>
            <p:sp>
              <p:nvSpPr>
                <p:cNvPr id="38" name="Rectangle 80"/>
                <p:cNvSpPr>
                  <a:spLocks noChangeArrowheads="1"/>
                </p:cNvSpPr>
                <p:nvPr/>
              </p:nvSpPr>
              <p:spPr bwMode="auto">
                <a:xfrm>
                  <a:off x="1056" y="4552"/>
                  <a:ext cx="552" cy="48"/>
                </a:xfrm>
                <a:prstGeom prst="rect">
                  <a:avLst/>
                </a:prstGeom>
                <a:solidFill>
                  <a:schemeClr val="accent2"/>
                </a:solidFill>
                <a:ln w="12700">
                  <a:solidFill>
                    <a:schemeClr val="tx1"/>
                  </a:solidFill>
                  <a:miter lim="800000"/>
                  <a:headEnd/>
                  <a:tailEnd/>
                </a:ln>
                <a:effectLst/>
              </p:spPr>
              <p:txBody>
                <a:bodyPr wrap="none" anchor="ctr"/>
                <a:lstStyle/>
                <a:p>
                  <a:endParaRPr lang="en-US"/>
                </a:p>
              </p:txBody>
            </p:sp>
            <p:sp>
              <p:nvSpPr>
                <p:cNvPr id="39" name="AutoShape 81"/>
                <p:cNvSpPr>
                  <a:spLocks noChangeArrowheads="1"/>
                </p:cNvSpPr>
                <p:nvPr/>
              </p:nvSpPr>
              <p:spPr bwMode="auto">
                <a:xfrm>
                  <a:off x="1592" y="4256"/>
                  <a:ext cx="600" cy="544"/>
                </a:xfrm>
                <a:prstGeom prst="cube">
                  <a:avLst>
                    <a:gd name="adj" fmla="val 25000"/>
                  </a:avLst>
                </a:prstGeom>
                <a:solidFill>
                  <a:srgbClr val="FFFF00"/>
                </a:solidFill>
                <a:ln w="9525">
                  <a:solidFill>
                    <a:schemeClr val="tx1"/>
                  </a:solidFill>
                  <a:miter lim="800000"/>
                  <a:headEnd/>
                  <a:tailEnd/>
                </a:ln>
                <a:effectLst/>
              </p:spPr>
              <p:txBody>
                <a:bodyPr wrap="none" anchor="ctr"/>
                <a:lstStyle/>
                <a:p>
                  <a:pPr>
                    <a:lnSpc>
                      <a:spcPct val="100000"/>
                    </a:lnSpc>
                    <a:spcBef>
                      <a:spcPct val="0"/>
                    </a:spcBef>
                    <a:buClrTx/>
                    <a:buFontTx/>
                    <a:buNone/>
                  </a:pPr>
                  <a:r>
                    <a:rPr lang="en-US" sz="1400" b="1" dirty="0">
                      <a:solidFill>
                        <a:schemeClr val="tx1"/>
                      </a:solidFill>
                      <a:latin typeface="Times New Roman" pitchFamily="18" charset="0"/>
                    </a:rPr>
                    <a:t>QGP </a:t>
                  </a:r>
                </a:p>
                <a:p>
                  <a:pPr>
                    <a:lnSpc>
                      <a:spcPct val="100000"/>
                    </a:lnSpc>
                    <a:spcBef>
                      <a:spcPct val="0"/>
                    </a:spcBef>
                    <a:buClrTx/>
                    <a:buFontTx/>
                    <a:buNone/>
                  </a:pPr>
                  <a:r>
                    <a:rPr lang="en-US" sz="1400" b="1" dirty="0">
                      <a:solidFill>
                        <a:schemeClr val="tx1"/>
                      </a:solidFill>
                      <a:latin typeface="Times New Roman" pitchFamily="18" charset="0"/>
                    </a:rPr>
                    <a:t> </a:t>
                  </a:r>
                  <a:endParaRPr lang="en-US" sz="1800" b="1" dirty="0">
                    <a:solidFill>
                      <a:schemeClr val="folHlink"/>
                    </a:solidFill>
                    <a:latin typeface="Times New Roman" pitchFamily="18" charset="0"/>
                  </a:endParaRPr>
                </a:p>
              </p:txBody>
            </p:sp>
          </p:grpSp>
          <p:sp>
            <p:nvSpPr>
              <p:cNvPr id="37" name="AutoShape 103"/>
              <p:cNvSpPr>
                <a:spLocks noChangeArrowheads="1"/>
              </p:cNvSpPr>
              <p:nvPr/>
            </p:nvSpPr>
            <p:spPr bwMode="auto">
              <a:xfrm>
                <a:off x="2903538" y="2046517"/>
                <a:ext cx="927100" cy="165100"/>
              </a:xfrm>
              <a:prstGeom prst="rightArrow">
                <a:avLst>
                  <a:gd name="adj1" fmla="val 50000"/>
                  <a:gd name="adj2" fmla="val 140385"/>
                </a:avLst>
              </a:prstGeom>
              <a:pattFill prst="trellis">
                <a:fgClr>
                  <a:srgbClr val="99CC00"/>
                </a:fgClr>
                <a:bgClr>
                  <a:srgbClr val="FFFFFF"/>
                </a:bgClr>
              </a:pattFill>
              <a:ln w="38100" cap="rnd">
                <a:solidFill>
                  <a:schemeClr val="tx1"/>
                </a:solidFill>
                <a:prstDash val="sysDot"/>
                <a:miter lim="800000"/>
                <a:headEnd/>
                <a:tailEnd/>
              </a:ln>
              <a:effectLst/>
            </p:spPr>
            <p:txBody>
              <a:bodyPr wrap="none" anchor="ctr"/>
              <a:lstStyle/>
              <a:p>
                <a:endParaRPr lang="en-US"/>
              </a:p>
            </p:txBody>
          </p:sp>
        </p:grpSp>
      </p:grpSp>
      <p:graphicFrame>
        <p:nvGraphicFramePr>
          <p:cNvPr id="1354753" name="Object 3"/>
          <p:cNvGraphicFramePr>
            <a:graphicFrameLocks noChangeAspect="1"/>
          </p:cNvGraphicFramePr>
          <p:nvPr/>
        </p:nvGraphicFramePr>
        <p:xfrm>
          <a:off x="5374958" y="682307"/>
          <a:ext cx="3067050" cy="906463"/>
        </p:xfrm>
        <a:graphic>
          <a:graphicData uri="http://schemas.openxmlformats.org/presentationml/2006/ole">
            <mc:AlternateContent xmlns:mc="http://schemas.openxmlformats.org/markup-compatibility/2006">
              <mc:Choice xmlns:v="urn:schemas-microsoft-com:vml" Requires="v">
                <p:oleObj spid="_x0000_s1358873" name="Equation" r:id="rId6" imgW="1473200" imgH="457200" progId="Equation.3">
                  <p:embed/>
                </p:oleObj>
              </mc:Choice>
              <mc:Fallback>
                <p:oleObj name="Equation" r:id="rId6" imgW="14732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4958" y="682307"/>
                        <a:ext cx="3067050" cy="906463"/>
                      </a:xfrm>
                      <a:prstGeom prst="rect">
                        <a:avLst/>
                      </a:prstGeom>
                      <a:solidFill>
                        <a:srgbClr val="FFFF99"/>
                      </a:solidFill>
                    </p:spPr>
                  </p:pic>
                </p:oleObj>
              </mc:Fallback>
            </mc:AlternateContent>
          </a:graphicData>
        </a:graphic>
      </p:graphicFrame>
      <p:sp>
        <p:nvSpPr>
          <p:cNvPr id="30" name="TextBox 29"/>
          <p:cNvSpPr txBox="1"/>
          <p:nvPr/>
        </p:nvSpPr>
        <p:spPr>
          <a:xfrm>
            <a:off x="4561629" y="6226177"/>
            <a:ext cx="4382929" cy="609398"/>
          </a:xfrm>
          <a:prstGeom prst="rect">
            <a:avLst/>
          </a:prstGeom>
          <a:solidFill>
            <a:srgbClr val="FFFF99"/>
          </a:solidFill>
        </p:spPr>
        <p:txBody>
          <a:bodyPr wrap="square" rtlCol="0">
            <a:spAutoFit/>
          </a:bodyPr>
          <a:lstStyle/>
          <a:p>
            <a:r>
              <a:rPr lang="en-US" sz="1600" dirty="0" smtClean="0"/>
              <a:t>R</a:t>
            </a:r>
            <a:r>
              <a:rPr lang="en-US" sz="1600" baseline="-25000" dirty="0" smtClean="0"/>
              <a:t>AA</a:t>
            </a:r>
            <a:r>
              <a:rPr lang="en-US" sz="1600" dirty="0" smtClean="0"/>
              <a:t> ~ constant for pT &gt; 6 GeV</a:t>
            </a:r>
          </a:p>
          <a:p>
            <a:r>
              <a:rPr lang="en-US" sz="1600" dirty="0" smtClean="0"/>
              <a:t>=&gt; Difficult to </a:t>
            </a:r>
            <a:r>
              <a:rPr lang="en-US" sz="1600" b="1" dirty="0" smtClean="0"/>
              <a:t>quantify </a:t>
            </a:r>
            <a:r>
              <a:rPr lang="en-US" sz="1600" dirty="0" smtClean="0"/>
              <a:t>energy loss at RHIC</a:t>
            </a:r>
          </a:p>
        </p:txBody>
      </p:sp>
    </p:spTree>
    <p:extLst>
      <p:ext uri="{BB962C8B-B14F-4D97-AF65-F5344CB8AC3E}">
        <p14:creationId xmlns:p14="http://schemas.microsoft.com/office/powerpoint/2010/main" val="317950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547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8" grpId="0" animBg="1"/>
      <p:bldP spid="29" grpId="0" animBg="1"/>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310" y="46320"/>
            <a:ext cx="5225791" cy="591573"/>
          </a:xfrm>
        </p:spPr>
        <p:txBody>
          <a:bodyPr/>
          <a:lstStyle/>
          <a:p>
            <a:r>
              <a:rPr lang="en-US" dirty="0" smtClean="0"/>
              <a:t>'Jet' Quenching at LHC</a:t>
            </a:r>
            <a:endParaRPr lang="en-US"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4294967295"/>
          </p:nvPr>
        </p:nvSpPr>
        <p:spPr>
          <a:xfrm>
            <a:off x="0" y="6705600"/>
            <a:ext cx="685800" cy="152400"/>
          </a:xfrm>
          <a:prstGeom prst="rect">
            <a:avLst/>
          </a:prstGeom>
        </p:spPr>
        <p:txBody>
          <a:bodyPr/>
          <a:lstStyle/>
          <a:p>
            <a:pPr>
              <a:defRPr/>
            </a:pPr>
            <a:fld id="{089AA8E6-BD47-4EA5-8E4B-059D7A0C0225}" type="slidenum">
              <a:rPr lang="en-US" smtClean="0">
                <a:solidFill>
                  <a:srgbClr val="000000"/>
                </a:solidFill>
              </a:rPr>
              <a:pPr>
                <a:defRPr/>
              </a:pPr>
              <a:t>65</a:t>
            </a:fld>
            <a:endParaRPr lang="en-US">
              <a:solidFill>
                <a:srgbClr val="000000"/>
              </a:solidFill>
            </a:endParaRPr>
          </a:p>
        </p:txBody>
      </p:sp>
      <p:pic>
        <p:nvPicPr>
          <p:cNvPr id="1350657" name="Picture 1"/>
          <p:cNvPicPr>
            <a:picLocks noChangeAspect="1" noChangeArrowheads="1"/>
          </p:cNvPicPr>
          <p:nvPr/>
        </p:nvPicPr>
        <p:blipFill rotWithShape="1">
          <a:blip r:embed="rId2" cstate="print"/>
          <a:srcRect l="4940" t="10778"/>
          <a:stretch/>
        </p:blipFill>
        <p:spPr bwMode="auto">
          <a:xfrm>
            <a:off x="38100" y="728980"/>
            <a:ext cx="5963188" cy="4369225"/>
          </a:xfrm>
          <a:prstGeom prst="rect">
            <a:avLst/>
          </a:prstGeom>
          <a:noFill/>
          <a:ln w="9525">
            <a:noFill/>
            <a:miter lim="800000"/>
            <a:headEnd/>
            <a:tailEnd/>
          </a:ln>
        </p:spPr>
      </p:pic>
      <p:sp>
        <p:nvSpPr>
          <p:cNvPr id="20" name="Rectangle 19"/>
          <p:cNvSpPr/>
          <p:nvPr/>
        </p:nvSpPr>
        <p:spPr>
          <a:xfrm>
            <a:off x="3175531" y="920396"/>
            <a:ext cx="1950662" cy="286232"/>
          </a:xfrm>
          <a:prstGeom prst="rect">
            <a:avLst/>
          </a:prstGeom>
          <a:ln>
            <a:solidFill>
              <a:schemeClr val="tx1"/>
            </a:solidFill>
          </a:ln>
        </p:spPr>
        <p:txBody>
          <a:bodyPr wrap="none">
            <a:spAutoFit/>
          </a:bodyPr>
          <a:lstStyle/>
          <a:p>
            <a:pPr algn="l"/>
            <a:r>
              <a:rPr lang="en-US" sz="1400" b="1" dirty="0" smtClean="0"/>
              <a:t>PLB</a:t>
            </a:r>
            <a:r>
              <a:rPr lang="en-US" sz="1400" dirty="0" smtClean="0"/>
              <a:t> 696 (2011) 30-39</a:t>
            </a:r>
            <a:endParaRPr lang="en-US" sz="1400" dirty="0"/>
          </a:p>
        </p:txBody>
      </p:sp>
      <p:sp>
        <p:nvSpPr>
          <p:cNvPr id="21" name="TextBox 20"/>
          <p:cNvSpPr txBox="1"/>
          <p:nvPr/>
        </p:nvSpPr>
        <p:spPr>
          <a:xfrm>
            <a:off x="5383365" y="5009305"/>
            <a:ext cx="3760631" cy="1523494"/>
          </a:xfrm>
          <a:prstGeom prst="rect">
            <a:avLst/>
          </a:prstGeom>
          <a:solidFill>
            <a:srgbClr val="FFFF99"/>
          </a:solidFill>
        </p:spPr>
        <p:txBody>
          <a:bodyPr wrap="square" rtlCol="0">
            <a:spAutoFit/>
          </a:bodyPr>
          <a:lstStyle/>
          <a:p>
            <a:pPr algn="l"/>
            <a:r>
              <a:rPr lang="en-US" b="1" dirty="0" smtClean="0">
                <a:solidFill>
                  <a:srgbClr val="FF0000"/>
                </a:solidFill>
                <a:latin typeface="+mn-lt"/>
              </a:rPr>
              <a:t>Much extended p</a:t>
            </a:r>
            <a:r>
              <a:rPr lang="en-US" b="1" baseline="-25000" dirty="0" smtClean="0">
                <a:solidFill>
                  <a:srgbClr val="FF0000"/>
                </a:solidFill>
                <a:latin typeface="+mn-lt"/>
              </a:rPr>
              <a:t>T</a:t>
            </a:r>
            <a:r>
              <a:rPr lang="en-US" b="1" dirty="0" smtClean="0">
                <a:solidFill>
                  <a:srgbClr val="FF0000"/>
                </a:solidFill>
                <a:latin typeface="+mn-lt"/>
              </a:rPr>
              <a:t> range:</a:t>
            </a:r>
          </a:p>
          <a:p>
            <a:pPr algn="l"/>
            <a:r>
              <a:rPr lang="en-US" b="1" dirty="0" smtClean="0">
                <a:solidFill>
                  <a:srgbClr val="FF0000"/>
                </a:solidFill>
                <a:latin typeface="+mn-lt"/>
              </a:rPr>
              <a:t>R</a:t>
            </a:r>
            <a:r>
              <a:rPr lang="en-US" b="1" baseline="-25000" dirty="0" smtClean="0">
                <a:solidFill>
                  <a:srgbClr val="FF0000"/>
                </a:solidFill>
                <a:latin typeface="+mn-lt"/>
              </a:rPr>
              <a:t>AA</a:t>
            </a:r>
            <a:r>
              <a:rPr lang="en-US" b="1" dirty="0" smtClean="0">
                <a:solidFill>
                  <a:srgbClr val="FF0000"/>
                </a:solidFill>
                <a:latin typeface="+mn-lt"/>
              </a:rPr>
              <a:t> is rising at LHC ! </a:t>
            </a:r>
          </a:p>
          <a:p>
            <a:pPr algn="l"/>
            <a:r>
              <a:rPr lang="en-US" b="1" dirty="0" smtClean="0">
                <a:solidFill>
                  <a:srgbClr val="FF0000"/>
                </a:solidFill>
                <a:latin typeface="+mn-lt"/>
              </a:rPr>
              <a:t>  </a:t>
            </a:r>
            <a:r>
              <a:rPr lang="en-US" dirty="0" smtClean="0">
                <a:solidFill>
                  <a:srgbClr val="FF0000"/>
                </a:solidFill>
                <a:latin typeface="+mn-lt"/>
              </a:rPr>
              <a:t> =&gt; significant model constraints</a:t>
            </a:r>
          </a:p>
          <a:p>
            <a:pPr algn="l"/>
            <a:r>
              <a:rPr lang="en-US" sz="1600" dirty="0" smtClean="0">
                <a:solidFill>
                  <a:schemeClr val="tx1"/>
                </a:solidFill>
                <a:latin typeface="+mn-lt"/>
              </a:rPr>
              <a:t>Quantitative extraction of  energy loss and L dependence becomes possible</a:t>
            </a:r>
          </a:p>
        </p:txBody>
      </p:sp>
      <p:sp>
        <p:nvSpPr>
          <p:cNvPr id="16" name="TextBox 15"/>
          <p:cNvSpPr txBox="1"/>
          <p:nvPr/>
        </p:nvSpPr>
        <p:spPr>
          <a:xfrm>
            <a:off x="913195" y="5098205"/>
            <a:ext cx="4212998" cy="609398"/>
          </a:xfrm>
          <a:prstGeom prst="rect">
            <a:avLst/>
          </a:prstGeom>
          <a:solidFill>
            <a:srgbClr val="BBF1F7"/>
          </a:solidFill>
        </p:spPr>
        <p:txBody>
          <a:bodyPr wrap="square" rtlCol="0">
            <a:spAutoFit/>
          </a:bodyPr>
          <a:lstStyle/>
          <a:p>
            <a:r>
              <a:rPr lang="en-US" sz="1600" dirty="0" smtClean="0"/>
              <a:t>Different Energy loss models</a:t>
            </a:r>
          </a:p>
          <a:p>
            <a:r>
              <a:rPr lang="en-US" sz="1600" dirty="0" smtClean="0"/>
              <a:t>(all tuned to describe RHIC R</a:t>
            </a:r>
            <a:r>
              <a:rPr lang="en-US" sz="1600" baseline="-25000" dirty="0" smtClean="0"/>
              <a:t>AA</a:t>
            </a:r>
            <a:r>
              <a:rPr lang="en-US" sz="1600" dirty="0" smtClean="0"/>
              <a:t>)</a:t>
            </a:r>
            <a:endParaRPr lang="en-US" sz="1600" dirty="0"/>
          </a:p>
        </p:txBody>
      </p:sp>
      <p:cxnSp>
        <p:nvCxnSpPr>
          <p:cNvPr id="6" name="Straight Arrow Connector 5"/>
          <p:cNvCxnSpPr/>
          <p:nvPr/>
        </p:nvCxnSpPr>
        <p:spPr bwMode="auto">
          <a:xfrm flipV="1">
            <a:off x="4343400" y="3644900"/>
            <a:ext cx="227137" cy="1453305"/>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V="1">
            <a:off x="4343400" y="3225800"/>
            <a:ext cx="0" cy="1811658"/>
          </a:xfrm>
          <a:prstGeom prst="straightConnector1">
            <a:avLst/>
          </a:prstGeom>
          <a:solidFill>
            <a:srgbClr val="FFFF99"/>
          </a:solidFill>
          <a:ln w="2857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flipV="1">
            <a:off x="3924300" y="3009900"/>
            <a:ext cx="419100" cy="2088305"/>
          </a:xfrm>
          <a:prstGeom prst="straightConnector1">
            <a:avLst/>
          </a:prstGeom>
          <a:solidFill>
            <a:srgbClr val="FFFF99"/>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24985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048" y="0"/>
            <a:ext cx="2673810" cy="591573"/>
          </a:xfrm>
        </p:spPr>
        <p:txBody>
          <a:bodyPr/>
          <a:lstStyle/>
          <a:p>
            <a:r>
              <a:rPr lang="en-US" dirty="0" smtClean="0"/>
              <a:t>Latest Data</a:t>
            </a:r>
            <a:endParaRPr lang="en-US"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4294967295"/>
          </p:nvPr>
        </p:nvSpPr>
        <p:spPr>
          <a:xfrm>
            <a:off x="0" y="6705600"/>
            <a:ext cx="685800" cy="152400"/>
          </a:xfrm>
          <a:prstGeom prst="rect">
            <a:avLst/>
          </a:prstGeom>
        </p:spPr>
        <p:txBody>
          <a:bodyPr/>
          <a:lstStyle/>
          <a:p>
            <a:pPr>
              <a:defRPr/>
            </a:pPr>
            <a:fld id="{089AA8E6-BD47-4EA5-8E4B-059D7A0C0225}" type="slidenum">
              <a:rPr lang="en-US" smtClean="0">
                <a:solidFill>
                  <a:srgbClr val="000000"/>
                </a:solidFill>
              </a:rPr>
              <a:pPr>
                <a:defRPr/>
              </a:pPr>
              <a:t>66</a:t>
            </a:fld>
            <a:endParaRPr lang="en-US">
              <a:solidFill>
                <a:srgbClr val="000000"/>
              </a:solidFill>
            </a:endParaRPr>
          </a:p>
        </p:txBody>
      </p:sp>
      <p:sp>
        <p:nvSpPr>
          <p:cNvPr id="28" name="TextBox 27"/>
          <p:cNvSpPr txBox="1"/>
          <p:nvPr/>
        </p:nvSpPr>
        <p:spPr>
          <a:xfrm>
            <a:off x="5780955" y="4301544"/>
            <a:ext cx="3363045" cy="311275"/>
          </a:xfrm>
          <a:prstGeom prst="rect">
            <a:avLst/>
          </a:prstGeom>
          <a:solidFill>
            <a:srgbClr val="BBF1F7"/>
          </a:solidFill>
        </p:spPr>
        <p:txBody>
          <a:bodyPr wrap="square" rtlCol="0">
            <a:spAutoFit/>
          </a:bodyPr>
          <a:lstStyle/>
          <a:p>
            <a:r>
              <a:rPr lang="en-US" sz="1600" dirty="0" smtClean="0"/>
              <a:t>R</a:t>
            </a:r>
            <a:r>
              <a:rPr lang="en-US" sz="1600" baseline="-25000" dirty="0" smtClean="0"/>
              <a:t>AA:</a:t>
            </a:r>
            <a:r>
              <a:rPr lang="en-US" sz="1600" dirty="0" smtClean="0"/>
              <a:t> Ratio of inclusive </a:t>
            </a:r>
            <a:r>
              <a:rPr lang="en-US" sz="1600" dirty="0" err="1" smtClean="0"/>
              <a:t>p</a:t>
            </a:r>
            <a:r>
              <a:rPr lang="en-US" sz="1600" baseline="-25000" dirty="0" err="1" smtClean="0"/>
              <a:t>T</a:t>
            </a:r>
            <a:r>
              <a:rPr lang="en-US" sz="1600" dirty="0" smtClean="0"/>
              <a:t> spectra</a:t>
            </a:r>
            <a:endParaRPr lang="en-US" sz="1600" dirty="0"/>
          </a:p>
        </p:txBody>
      </p:sp>
      <p:grpSp>
        <p:nvGrpSpPr>
          <p:cNvPr id="10" name="Group 35"/>
          <p:cNvGrpSpPr/>
          <p:nvPr/>
        </p:nvGrpSpPr>
        <p:grpSpPr>
          <a:xfrm>
            <a:off x="0" y="-31051"/>
            <a:ext cx="4686814" cy="3212134"/>
            <a:chOff x="6046245" y="1084470"/>
            <a:chExt cx="4686814" cy="3212134"/>
          </a:xfrm>
        </p:grpSpPr>
        <p:pic>
          <p:nvPicPr>
            <p:cNvPr id="39219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46245" y="1084470"/>
              <a:ext cx="3097755" cy="3212134"/>
            </a:xfrm>
            <a:prstGeom prst="rect">
              <a:avLst/>
            </a:prstGeom>
            <a:noFill/>
            <a:ln w="9525">
              <a:noFill/>
              <a:miter lim="800000"/>
              <a:headEnd/>
              <a:tailEnd/>
            </a:ln>
          </p:spPr>
        </p:pic>
        <p:sp>
          <p:nvSpPr>
            <p:cNvPr id="30" name="TextBox 29"/>
            <p:cNvSpPr txBox="1"/>
            <p:nvPr/>
          </p:nvSpPr>
          <p:spPr>
            <a:xfrm>
              <a:off x="9702008" y="1958943"/>
              <a:ext cx="1031051" cy="1006429"/>
            </a:xfrm>
            <a:prstGeom prst="rect">
              <a:avLst/>
            </a:prstGeom>
            <a:solidFill>
              <a:srgbClr val="FFFF00">
                <a:alpha val="44000"/>
              </a:srgbClr>
            </a:solidFill>
          </p:spPr>
          <p:txBody>
            <a:bodyPr wrap="none" rtlCol="0">
              <a:spAutoFit/>
            </a:bodyPr>
            <a:lstStyle/>
            <a:p>
              <a:pPr>
                <a:buClr>
                  <a:srgbClr val="FC0128"/>
                </a:buClr>
              </a:pPr>
              <a:r>
                <a:rPr lang="en-US" dirty="0" smtClean="0"/>
                <a:t>Photons</a:t>
              </a:r>
              <a:endParaRPr lang="en-US" sz="1400" baseline="-25000" dirty="0"/>
            </a:p>
            <a:p>
              <a:pPr>
                <a:buClr>
                  <a:srgbClr val="FC0128"/>
                </a:buClr>
              </a:pPr>
              <a:r>
                <a:rPr lang="en-US" dirty="0" smtClean="0"/>
                <a:t>Z</a:t>
              </a:r>
              <a:r>
                <a:rPr lang="en-US" baseline="-25000" dirty="0" smtClean="0"/>
                <a:t>0</a:t>
              </a:r>
            </a:p>
            <a:p>
              <a:pPr>
                <a:buClr>
                  <a:srgbClr val="FC0128"/>
                </a:buClr>
              </a:pPr>
              <a:r>
                <a:rPr lang="en-US" b="1" dirty="0" smtClean="0">
                  <a:solidFill>
                    <a:srgbClr val="FF0000"/>
                  </a:solidFill>
                </a:rPr>
                <a:t>R</a:t>
              </a:r>
              <a:r>
                <a:rPr lang="en-US" b="1" baseline="-25000" dirty="0" smtClean="0">
                  <a:solidFill>
                    <a:srgbClr val="FF0000"/>
                  </a:solidFill>
                </a:rPr>
                <a:t>AA</a:t>
              </a:r>
              <a:r>
                <a:rPr lang="en-US" b="1" dirty="0" smtClean="0">
                  <a:solidFill>
                    <a:srgbClr val="FF0000"/>
                  </a:solidFill>
                </a:rPr>
                <a:t> </a:t>
              </a:r>
              <a:r>
                <a:rPr lang="en-GB" b="1" dirty="0" smtClean="0">
                  <a:solidFill>
                    <a:srgbClr val="FF0000"/>
                  </a:solidFill>
                </a:rPr>
                <a:t>≈</a:t>
              </a:r>
              <a:r>
                <a:rPr lang="en-US" b="1" dirty="0">
                  <a:solidFill>
                    <a:srgbClr val="FF0000"/>
                  </a:solidFill>
                </a:rPr>
                <a:t> </a:t>
              </a:r>
              <a:r>
                <a:rPr lang="en-US" b="1" dirty="0" smtClean="0">
                  <a:solidFill>
                    <a:srgbClr val="FF0000"/>
                  </a:solidFill>
                </a:rPr>
                <a:t>1</a:t>
              </a:r>
              <a:endParaRPr lang="en-GB" b="1" dirty="0">
                <a:solidFill>
                  <a:srgbClr val="FF0000"/>
                </a:solidFill>
              </a:endParaRPr>
            </a:p>
          </p:txBody>
        </p:sp>
        <p:cxnSp>
          <p:nvCxnSpPr>
            <p:cNvPr id="32" name="Straight Arrow Connector 31"/>
            <p:cNvCxnSpPr/>
            <p:nvPr/>
          </p:nvCxnSpPr>
          <p:spPr bwMode="auto">
            <a:xfrm flipH="1">
              <a:off x="7521263" y="2044351"/>
              <a:ext cx="2180747" cy="170816"/>
            </a:xfrm>
            <a:prstGeom prst="straightConnector1">
              <a:avLst/>
            </a:prstGeom>
            <a:noFill/>
            <a:ln w="9525"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a:off x="8937552" y="2378505"/>
              <a:ext cx="1090375" cy="0"/>
            </a:xfrm>
            <a:prstGeom prst="straightConnector1">
              <a:avLst/>
            </a:prstGeom>
            <a:noFill/>
            <a:ln w="9525" cap="flat" cmpd="sng" algn="ctr">
              <a:solidFill>
                <a:srgbClr val="FF0000"/>
              </a:solidFill>
              <a:prstDash val="solid"/>
              <a:round/>
              <a:headEnd type="none" w="med" len="med"/>
              <a:tailEnd type="arrow"/>
            </a:ln>
            <a:effectLst/>
          </p:spPr>
        </p:cxnSp>
      </p:grpSp>
      <p:grpSp>
        <p:nvGrpSpPr>
          <p:cNvPr id="11" name="Group 33"/>
          <p:cNvGrpSpPr/>
          <p:nvPr/>
        </p:nvGrpSpPr>
        <p:grpSpPr>
          <a:xfrm>
            <a:off x="66460" y="3181083"/>
            <a:ext cx="5406131" cy="3676918"/>
            <a:chOff x="66460" y="3181083"/>
            <a:chExt cx="5406131" cy="3676918"/>
          </a:xfrm>
        </p:grpSpPr>
        <p:pic>
          <p:nvPicPr>
            <p:cNvPr id="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944" r="6000"/>
            <a:stretch>
              <a:fillRect/>
            </a:stretch>
          </p:blipFill>
          <p:spPr bwMode="auto">
            <a:xfrm>
              <a:off x="66460" y="3181083"/>
              <a:ext cx="5406131" cy="3676918"/>
            </a:xfrm>
            <a:prstGeom prst="rect">
              <a:avLst/>
            </a:prstGeom>
            <a:noFill/>
            <a:ln w="9525">
              <a:noFill/>
              <a:miter lim="800000"/>
              <a:headEnd/>
              <a:tailEnd/>
            </a:ln>
          </p:spPr>
        </p:pic>
        <p:grpSp>
          <p:nvGrpSpPr>
            <p:cNvPr id="12" name="Group 30"/>
            <p:cNvGrpSpPr/>
            <p:nvPr/>
          </p:nvGrpSpPr>
          <p:grpSpPr>
            <a:xfrm>
              <a:off x="2071688" y="5022883"/>
              <a:ext cx="1056701" cy="669580"/>
              <a:chOff x="2071688" y="5022883"/>
              <a:chExt cx="1056701" cy="669580"/>
            </a:xfrm>
          </p:grpSpPr>
          <p:sp>
            <p:nvSpPr>
              <p:cNvPr id="33" name="TextBox 32"/>
              <p:cNvSpPr txBox="1"/>
              <p:nvPr/>
            </p:nvSpPr>
            <p:spPr>
              <a:xfrm>
                <a:off x="2071688" y="5022883"/>
                <a:ext cx="1056701" cy="341632"/>
              </a:xfrm>
              <a:prstGeom prst="rect">
                <a:avLst/>
              </a:prstGeom>
              <a:solidFill>
                <a:srgbClr val="FFFF00">
                  <a:alpha val="44000"/>
                </a:srgbClr>
              </a:solidFill>
            </p:spPr>
            <p:txBody>
              <a:bodyPr wrap="none" rtlCol="0">
                <a:spAutoFit/>
              </a:bodyPr>
              <a:lstStyle/>
              <a:p>
                <a:pPr>
                  <a:buClr>
                    <a:srgbClr val="FC0128"/>
                  </a:buClr>
                </a:pPr>
                <a:r>
                  <a:rPr lang="en-US" dirty="0" smtClean="0"/>
                  <a:t>Hadrons</a:t>
                </a:r>
                <a:endParaRPr lang="en-US" sz="1400" baseline="-25000" dirty="0"/>
              </a:p>
            </p:txBody>
          </p:sp>
          <p:cxnSp>
            <p:nvCxnSpPr>
              <p:cNvPr id="35" name="Straight Arrow Connector 34"/>
              <p:cNvCxnSpPr/>
              <p:nvPr/>
            </p:nvCxnSpPr>
            <p:spPr bwMode="auto">
              <a:xfrm rot="16200000" flipH="1">
                <a:off x="2698125" y="5325415"/>
                <a:ext cx="386366" cy="347729"/>
              </a:xfrm>
              <a:prstGeom prst="straightConnector1">
                <a:avLst/>
              </a:prstGeom>
              <a:noFill/>
              <a:ln w="28575" cap="flat" cmpd="sng" algn="ctr">
                <a:solidFill>
                  <a:srgbClr val="FF0000"/>
                </a:solidFill>
                <a:prstDash val="solid"/>
                <a:round/>
                <a:headEnd type="none" w="med" len="med"/>
                <a:tailEnd type="arrow"/>
              </a:ln>
              <a:effectLst/>
            </p:spPr>
          </p:cxnSp>
        </p:grpSp>
      </p:grpSp>
      <p:pic>
        <p:nvPicPr>
          <p:cNvPr id="135065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2883" y="594360"/>
            <a:ext cx="4051117" cy="4019550"/>
          </a:xfrm>
          <a:prstGeom prst="rect">
            <a:avLst/>
          </a:prstGeom>
          <a:noFill/>
          <a:ln w="9525">
            <a:noFill/>
            <a:miter lim="800000"/>
            <a:headEnd/>
            <a:tailEnd/>
          </a:ln>
        </p:spPr>
      </p:pic>
      <p:grpSp>
        <p:nvGrpSpPr>
          <p:cNvPr id="18" name="Group 17"/>
          <p:cNvGrpSpPr/>
          <p:nvPr/>
        </p:nvGrpSpPr>
        <p:grpSpPr>
          <a:xfrm>
            <a:off x="5396266" y="4527729"/>
            <a:ext cx="3760631" cy="1419132"/>
            <a:chOff x="5520529" y="4736149"/>
            <a:chExt cx="3760631" cy="1419132"/>
          </a:xfrm>
        </p:grpSpPr>
        <p:sp>
          <p:nvSpPr>
            <p:cNvPr id="34" name="TextBox 33"/>
            <p:cNvSpPr txBox="1"/>
            <p:nvPr/>
          </p:nvSpPr>
          <p:spPr>
            <a:xfrm>
              <a:off x="5520529" y="4816453"/>
              <a:ext cx="3760631" cy="1338828"/>
            </a:xfrm>
            <a:prstGeom prst="rect">
              <a:avLst/>
            </a:prstGeom>
            <a:solidFill>
              <a:srgbClr val="FFFF99"/>
            </a:solidFill>
          </p:spPr>
          <p:txBody>
            <a:bodyPr wrap="square" rtlCol="0">
              <a:spAutoFit/>
            </a:bodyPr>
            <a:lstStyle/>
            <a:p>
              <a:pPr algn="l"/>
              <a:r>
                <a:rPr lang="en-US" b="1" dirty="0" smtClean="0">
                  <a:solidFill>
                    <a:srgbClr val="FF0000"/>
                  </a:solidFill>
                  <a:latin typeface="+mn-lt"/>
                </a:rPr>
                <a:t>- Extraction of q &amp; </a:t>
              </a:r>
              <a:r>
                <a:rPr lang="en-US" b="1" dirty="0" err="1" smtClean="0">
                  <a:solidFill>
                    <a:srgbClr val="FF0000"/>
                  </a:solidFill>
                  <a:latin typeface="+mn-lt"/>
                </a:rPr>
                <a:t>L</a:t>
              </a:r>
              <a:r>
                <a:rPr lang="en-US" b="1" baseline="30000" dirty="0" err="1" smtClean="0">
                  <a:solidFill>
                    <a:srgbClr val="FF0000"/>
                  </a:solidFill>
                  <a:latin typeface="+mn-lt"/>
                </a:rPr>
                <a:t>n</a:t>
              </a:r>
              <a:r>
                <a:rPr lang="en-US" b="1" dirty="0" smtClean="0">
                  <a:solidFill>
                    <a:srgbClr val="FF0000"/>
                  </a:solidFill>
                  <a:latin typeface="+mn-lt"/>
                </a:rPr>
                <a:t> under way</a:t>
              </a:r>
              <a:br>
                <a:rPr lang="en-US" b="1" dirty="0" smtClean="0">
                  <a:solidFill>
                    <a:srgbClr val="FF0000"/>
                  </a:solidFill>
                  <a:latin typeface="+mn-lt"/>
                </a:rPr>
              </a:br>
              <a:r>
                <a:rPr lang="en-US" dirty="0" smtClean="0">
                  <a:solidFill>
                    <a:schemeClr val="tx1"/>
                  </a:solidFill>
                  <a:latin typeface="+mn-lt"/>
                </a:rPr>
                <a:t>needs sign. modeling effort (TH) and data on path-length dependence (</a:t>
              </a:r>
              <a:r>
                <a:rPr lang="en-US" dirty="0" err="1" smtClean="0">
                  <a:solidFill>
                    <a:schemeClr val="tx1"/>
                  </a:solidFill>
                  <a:latin typeface="+mn-lt"/>
                </a:rPr>
                <a:t>eg</a:t>
              </a:r>
              <a:r>
                <a:rPr lang="en-US" dirty="0" smtClean="0">
                  <a:solidFill>
                    <a:schemeClr val="tx1"/>
                  </a:solidFill>
                  <a:latin typeface="+mn-lt"/>
                </a:rPr>
                <a:t> via event plane correlations in non-central coll.)</a:t>
              </a:r>
            </a:p>
          </p:txBody>
        </p:sp>
        <p:sp>
          <p:nvSpPr>
            <p:cNvPr id="17" name="Text Box 7"/>
            <p:cNvSpPr txBox="1">
              <a:spLocks noChangeArrowheads="1"/>
            </p:cNvSpPr>
            <p:nvPr/>
          </p:nvSpPr>
          <p:spPr bwMode="auto">
            <a:xfrm>
              <a:off x="7127437" y="4736149"/>
              <a:ext cx="320601" cy="342274"/>
            </a:xfrm>
            <a:prstGeom prst="rect">
              <a:avLst/>
            </a:prstGeom>
            <a:noFill/>
            <a:ln w="9525" algn="ctr">
              <a:noFill/>
              <a:miter lim="800000"/>
              <a:headEnd/>
              <a:tailEnd/>
            </a:ln>
            <a:effectLst/>
          </p:spPr>
          <p:txBody>
            <a:bodyPr wrap="none" lIns="92075" tIns="46038" rIns="92075" bIns="46038">
              <a:spAutoFit/>
            </a:bodyPr>
            <a:lstStyle/>
            <a:p>
              <a:r>
                <a:rPr lang="en-US" b="1" dirty="0">
                  <a:solidFill>
                    <a:srgbClr val="FF0000"/>
                  </a:solidFill>
                </a:rPr>
                <a:t>^</a:t>
              </a:r>
            </a:p>
          </p:txBody>
        </p:sp>
      </p:grpSp>
      <p:grpSp>
        <p:nvGrpSpPr>
          <p:cNvPr id="20" name="Group 19"/>
          <p:cNvGrpSpPr/>
          <p:nvPr/>
        </p:nvGrpSpPr>
        <p:grpSpPr>
          <a:xfrm>
            <a:off x="6047581" y="6129656"/>
            <a:ext cx="3086100" cy="728344"/>
            <a:chOff x="5924550" y="1516828"/>
            <a:chExt cx="3086100" cy="728344"/>
          </a:xfrm>
        </p:grpSpPr>
        <p:grpSp>
          <p:nvGrpSpPr>
            <p:cNvPr id="21" name="Group 8"/>
            <p:cNvGrpSpPr>
              <a:grpSpLocks/>
            </p:cNvGrpSpPr>
            <p:nvPr/>
          </p:nvGrpSpPr>
          <p:grpSpPr bwMode="auto">
            <a:xfrm>
              <a:off x="5924550" y="1516828"/>
              <a:ext cx="3086100" cy="674688"/>
              <a:chOff x="3741" y="1071"/>
              <a:chExt cx="1944" cy="425"/>
            </a:xfrm>
          </p:grpSpPr>
          <p:sp>
            <p:nvSpPr>
              <p:cNvPr id="24" name="Text Box 6"/>
              <p:cNvSpPr txBox="1">
                <a:spLocks noChangeArrowheads="1"/>
              </p:cNvSpPr>
              <p:nvPr/>
            </p:nvSpPr>
            <p:spPr bwMode="auto">
              <a:xfrm>
                <a:off x="3741" y="1071"/>
                <a:ext cx="1944" cy="42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a:buClrTx/>
                  <a:buFontTx/>
                  <a:buNone/>
                </a:pPr>
                <a:r>
                  <a:rPr lang="en-US" sz="1800" dirty="0">
                    <a:solidFill>
                      <a:srgbClr val="000000"/>
                    </a:solidFill>
                  </a:rPr>
                  <a:t>jet quenching </a:t>
                </a:r>
                <a:endParaRPr lang="en-US" dirty="0" smtClean="0">
                  <a:solidFill>
                    <a:srgbClr val="000000"/>
                  </a:solidFill>
                </a:endParaRPr>
              </a:p>
              <a:p>
                <a:pPr algn="ctr">
                  <a:buClrTx/>
                  <a:buFontTx/>
                  <a:buNone/>
                </a:pPr>
                <a:r>
                  <a:rPr lang="en-US" sz="1800" dirty="0" smtClean="0">
                    <a:latin typeface="Symbol" pitchFamily="18" charset="2"/>
                  </a:rPr>
                  <a:t>D</a:t>
                </a:r>
                <a:r>
                  <a:rPr lang="en-US" sz="1800" dirty="0" smtClean="0"/>
                  <a:t>E </a:t>
                </a:r>
                <a:r>
                  <a:rPr lang="en-US" sz="1800" dirty="0"/>
                  <a:t>~  f(</a:t>
                </a:r>
                <a:r>
                  <a:rPr lang="en-US" sz="1800" i="1" dirty="0"/>
                  <a:t>m</a:t>
                </a:r>
                <a:r>
                  <a:rPr lang="en-US" sz="1800" dirty="0"/>
                  <a:t>) </a:t>
                </a:r>
                <a:r>
                  <a:rPr lang="en-US" sz="1800" dirty="0">
                    <a:solidFill>
                      <a:schemeClr val="tx1"/>
                    </a:solidFill>
                  </a:rPr>
                  <a:t>x</a:t>
                </a:r>
                <a:r>
                  <a:rPr lang="en-US" sz="1800" dirty="0"/>
                  <a:t> </a:t>
                </a:r>
                <a:r>
                  <a:rPr lang="en-US" sz="1800" dirty="0" err="1"/>
                  <a:t>c</a:t>
                </a:r>
                <a:r>
                  <a:rPr lang="en-US" sz="1800" baseline="-25000" dirty="0" err="1"/>
                  <a:t>q</a:t>
                </a:r>
                <a:r>
                  <a:rPr lang="en-US" sz="1800" dirty="0"/>
                  <a:t> </a:t>
                </a:r>
                <a:r>
                  <a:rPr lang="en-US" sz="1800" dirty="0">
                    <a:solidFill>
                      <a:schemeClr val="tx1"/>
                    </a:solidFill>
                  </a:rPr>
                  <a:t>x</a:t>
                </a:r>
                <a:r>
                  <a:rPr lang="en-US" sz="1800" dirty="0"/>
                  <a:t> q </a:t>
                </a:r>
                <a:r>
                  <a:rPr lang="en-US" sz="1800" dirty="0">
                    <a:solidFill>
                      <a:schemeClr val="tx1"/>
                    </a:solidFill>
                  </a:rPr>
                  <a:t>x</a:t>
                </a:r>
                <a:r>
                  <a:rPr lang="en-US" sz="1800" dirty="0"/>
                  <a:t> </a:t>
                </a:r>
                <a:r>
                  <a:rPr lang="en-US" sz="1800" dirty="0" err="1" smtClean="0"/>
                  <a:t>L</a:t>
                </a:r>
                <a:r>
                  <a:rPr lang="en-US" baseline="30000" dirty="0" err="1"/>
                  <a:t>n</a:t>
                </a:r>
                <a:r>
                  <a:rPr lang="en-US" sz="1800" baseline="30000" dirty="0" smtClean="0"/>
                  <a:t> </a:t>
                </a:r>
                <a:r>
                  <a:rPr lang="en-US" sz="1800" dirty="0">
                    <a:solidFill>
                      <a:schemeClr val="tx1"/>
                    </a:solidFill>
                  </a:rPr>
                  <a:t>x</a:t>
                </a:r>
                <a:r>
                  <a:rPr lang="en-US" sz="1800" dirty="0"/>
                  <a:t> f(</a:t>
                </a:r>
                <a:r>
                  <a:rPr lang="en-US" sz="1800" i="1" dirty="0"/>
                  <a:t>E</a:t>
                </a:r>
                <a:r>
                  <a:rPr lang="en-US" sz="1800" dirty="0" smtClean="0"/>
                  <a:t>)</a:t>
                </a:r>
                <a:endParaRPr lang="en-US" sz="1800" dirty="0"/>
              </a:p>
            </p:txBody>
          </p:sp>
          <p:sp>
            <p:nvSpPr>
              <p:cNvPr id="25" name="Text Box 7"/>
              <p:cNvSpPr txBox="1">
                <a:spLocks noChangeArrowheads="1"/>
              </p:cNvSpPr>
              <p:nvPr/>
            </p:nvSpPr>
            <p:spPr bwMode="auto">
              <a:xfrm>
                <a:off x="4811" y="1230"/>
                <a:ext cx="191" cy="197"/>
              </a:xfrm>
              <a:prstGeom prst="rect">
                <a:avLst/>
              </a:prstGeom>
              <a:noFill/>
              <a:ln w="9525" algn="ctr">
                <a:noFill/>
                <a:miter lim="800000"/>
                <a:headEnd/>
                <a:tailEnd/>
              </a:ln>
              <a:effectLst/>
            </p:spPr>
            <p:txBody>
              <a:bodyPr wrap="none" lIns="92075" tIns="46038" rIns="92075" bIns="46038">
                <a:spAutoFit/>
              </a:bodyPr>
              <a:lstStyle/>
              <a:p>
                <a:r>
                  <a:rPr lang="en-US" b="1" dirty="0">
                    <a:solidFill>
                      <a:schemeClr val="tx1"/>
                    </a:solidFill>
                  </a:rPr>
                  <a:t>^</a:t>
                </a:r>
              </a:p>
            </p:txBody>
          </p:sp>
        </p:grpSp>
        <p:sp>
          <p:nvSpPr>
            <p:cNvPr id="22" name="Oval 21"/>
            <p:cNvSpPr/>
            <p:nvPr/>
          </p:nvSpPr>
          <p:spPr bwMode="auto">
            <a:xfrm>
              <a:off x="7983158" y="1779245"/>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sp>
          <p:nvSpPr>
            <p:cNvPr id="23" name="Oval 22"/>
            <p:cNvSpPr/>
            <p:nvPr/>
          </p:nvSpPr>
          <p:spPr bwMode="auto">
            <a:xfrm>
              <a:off x="7529768" y="1783055"/>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grpSp>
    </p:spTree>
    <p:extLst>
      <p:ext uri="{BB962C8B-B14F-4D97-AF65-F5344CB8AC3E}">
        <p14:creationId xmlns:p14="http://schemas.microsoft.com/office/powerpoint/2010/main" val="3257489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55"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47530" y="3190009"/>
            <a:ext cx="4753595" cy="350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E141C9E1-BDC2-4823-A7A9-8C95C7C43A41}" type="slidenum">
              <a:rPr lang="en-US" smtClean="0"/>
              <a:pPr>
                <a:defRPr/>
              </a:pPr>
              <a:t>67</a:t>
            </a:fld>
            <a:endParaRPr lang="en-US"/>
          </a:p>
        </p:txBody>
      </p:sp>
      <p:pic>
        <p:nvPicPr>
          <p:cNvPr id="13588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596"/>
          <a:stretch/>
        </p:blipFill>
        <p:spPr bwMode="auto">
          <a:xfrm>
            <a:off x="0" y="85726"/>
            <a:ext cx="4681881" cy="373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8851"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2631" t="7146" r="3349"/>
          <a:stretch/>
        </p:blipFill>
        <p:spPr bwMode="auto">
          <a:xfrm>
            <a:off x="5060373" y="0"/>
            <a:ext cx="4083627" cy="291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88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33178" y="6536748"/>
            <a:ext cx="17907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885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5320" y="3962400"/>
            <a:ext cx="4038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616399" y="2584911"/>
            <a:ext cx="6527601" cy="1255728"/>
          </a:xfrm>
          <a:prstGeom prst="rect">
            <a:avLst/>
          </a:prstGeom>
          <a:solidFill>
            <a:srgbClr val="FFFF99"/>
          </a:solidFill>
        </p:spPr>
        <p:txBody>
          <a:bodyPr wrap="square" rtlCol="0">
            <a:spAutoFit/>
          </a:bodyPr>
          <a:lstStyle/>
          <a:p>
            <a:pPr algn="l"/>
            <a:r>
              <a:rPr lang="en-US" b="1" dirty="0" smtClean="0">
                <a:solidFill>
                  <a:srgbClr val="FF0000"/>
                </a:solidFill>
                <a:latin typeface="+mn-lt"/>
              </a:rPr>
              <a:t>M. Gyulassy</a:t>
            </a:r>
            <a:r>
              <a:rPr lang="en-US" b="1" dirty="0">
                <a:solidFill>
                  <a:srgbClr val="FF0000"/>
                </a:solidFill>
                <a:latin typeface="+mn-lt"/>
              </a:rPr>
              <a:t>:</a:t>
            </a:r>
            <a:r>
              <a:rPr lang="en-US" b="1" dirty="0" smtClean="0">
                <a:solidFill>
                  <a:srgbClr val="FF0000"/>
                </a:solidFill>
                <a:latin typeface="+mn-lt"/>
              </a:rPr>
              <a:t/>
            </a:r>
            <a:br>
              <a:rPr lang="en-US" b="1" dirty="0" smtClean="0">
                <a:solidFill>
                  <a:srgbClr val="FF0000"/>
                </a:solidFill>
                <a:latin typeface="+mn-lt"/>
              </a:rPr>
            </a:br>
            <a:r>
              <a:rPr lang="en-US" b="1" dirty="0" smtClean="0">
                <a:solidFill>
                  <a:schemeClr val="tx1"/>
                </a:solidFill>
                <a:latin typeface="+mn-lt"/>
              </a:rPr>
              <a:t>-</a:t>
            </a:r>
            <a:r>
              <a:rPr lang="en-US" b="1" dirty="0" smtClean="0">
                <a:solidFill>
                  <a:srgbClr val="FF0000"/>
                </a:solidFill>
                <a:latin typeface="+mn-lt"/>
              </a:rPr>
              <a:t> </a:t>
            </a:r>
            <a:r>
              <a:rPr lang="en-US" dirty="0" err="1" smtClean="0">
                <a:solidFill>
                  <a:schemeClr val="tx1"/>
                </a:solidFill>
                <a:latin typeface="+mn-lt"/>
              </a:rPr>
              <a:t>pQCD</a:t>
            </a:r>
            <a:r>
              <a:rPr lang="en-US" dirty="0" smtClean="0">
                <a:solidFill>
                  <a:schemeClr val="tx1"/>
                </a:solidFill>
                <a:latin typeface="+mn-lt"/>
              </a:rPr>
              <a:t> calculations can describe R</a:t>
            </a:r>
            <a:r>
              <a:rPr lang="en-US" baseline="-25000" dirty="0" smtClean="0">
                <a:solidFill>
                  <a:schemeClr val="tx1"/>
                </a:solidFill>
                <a:latin typeface="+mn-lt"/>
              </a:rPr>
              <a:t>AA</a:t>
            </a:r>
            <a:r>
              <a:rPr lang="en-US" dirty="0" smtClean="0">
                <a:solidFill>
                  <a:schemeClr val="tx1"/>
                </a:solidFill>
                <a:latin typeface="+mn-lt"/>
              </a:rPr>
              <a:t>(</a:t>
            </a:r>
            <a:r>
              <a:rPr lang="en-US" dirty="0" err="1" smtClean="0">
                <a:solidFill>
                  <a:schemeClr val="tx1"/>
                </a:solidFill>
                <a:latin typeface="Symbol" pitchFamily="18" charset="2"/>
              </a:rPr>
              <a:t>p</a:t>
            </a:r>
            <a:r>
              <a:rPr lang="en-US" dirty="0" err="1" smtClean="0">
                <a:solidFill>
                  <a:schemeClr val="tx1"/>
                </a:solidFill>
                <a:latin typeface="+mn-lt"/>
              </a:rPr>
              <a:t>,D</a:t>
            </a:r>
            <a:r>
              <a:rPr lang="en-US" dirty="0" smtClean="0">
                <a:solidFill>
                  <a:schemeClr val="tx1"/>
                </a:solidFill>
                <a:latin typeface="+mn-lt"/>
              </a:rPr>
              <a:t>), </a:t>
            </a:r>
            <a:r>
              <a:rPr lang="en-US" dirty="0" err="1" smtClean="0">
                <a:solidFill>
                  <a:schemeClr val="tx1"/>
                </a:solidFill>
                <a:latin typeface="+mn-lt"/>
              </a:rPr>
              <a:t>A</a:t>
            </a:r>
            <a:r>
              <a:rPr lang="en-US" baseline="-25000" dirty="0" err="1" smtClean="0">
                <a:solidFill>
                  <a:schemeClr val="tx1"/>
                </a:solidFill>
                <a:latin typeface="+mn-lt"/>
              </a:rPr>
              <a:t>j</a:t>
            </a:r>
            <a:r>
              <a:rPr lang="en-US" dirty="0" smtClean="0">
                <a:solidFill>
                  <a:schemeClr val="tx1"/>
                </a:solidFill>
                <a:latin typeface="+mn-lt"/>
              </a:rPr>
              <a:t>, v</a:t>
            </a:r>
            <a:r>
              <a:rPr lang="en-US" baseline="-25000" dirty="0" smtClean="0">
                <a:solidFill>
                  <a:schemeClr val="tx1"/>
                </a:solidFill>
                <a:latin typeface="+mn-lt"/>
              </a:rPr>
              <a:t>2</a:t>
            </a:r>
            <a:r>
              <a:rPr lang="en-US" dirty="0" smtClean="0">
                <a:solidFill>
                  <a:schemeClr val="tx1"/>
                </a:solidFill>
                <a:latin typeface="+mn-lt"/>
              </a:rPr>
              <a:t>@high pt</a:t>
            </a:r>
          </a:p>
          <a:p>
            <a:pPr algn="l"/>
            <a:r>
              <a:rPr lang="en-US" b="1" dirty="0" smtClean="0">
                <a:solidFill>
                  <a:schemeClr val="tx1"/>
                </a:solidFill>
                <a:latin typeface="+mn-lt"/>
              </a:rPr>
              <a:t>-</a:t>
            </a:r>
            <a:r>
              <a:rPr lang="en-US" dirty="0" smtClean="0">
                <a:solidFill>
                  <a:schemeClr val="tx1"/>
                </a:solidFill>
                <a:latin typeface="+mn-lt"/>
              </a:rPr>
              <a:t> jet-medium coupling (q^) slightly reduced at LHC </a:t>
            </a:r>
          </a:p>
          <a:p>
            <a:pPr algn="l"/>
            <a:r>
              <a:rPr lang="en-US" dirty="0" smtClean="0">
                <a:solidFill>
                  <a:schemeClr val="tx1"/>
                </a:solidFill>
                <a:latin typeface="+mj-lt"/>
              </a:rPr>
              <a:t> dynamical mechanism</a:t>
            </a:r>
            <a:r>
              <a:rPr lang="en-US" dirty="0" smtClean="0">
                <a:solidFill>
                  <a:schemeClr val="tx1"/>
                </a:solidFill>
                <a:latin typeface="Symbol" pitchFamily="18" charset="2"/>
              </a:rPr>
              <a:t>, D</a:t>
            </a:r>
            <a:r>
              <a:rPr lang="en-US" dirty="0" smtClean="0">
                <a:solidFill>
                  <a:schemeClr val="tx1"/>
                </a:solidFill>
                <a:latin typeface="+mn-lt"/>
              </a:rPr>
              <a:t>E/E = constant ??</a:t>
            </a:r>
          </a:p>
        </p:txBody>
      </p:sp>
    </p:spTree>
    <p:extLst>
      <p:ext uri="{BB962C8B-B14F-4D97-AF65-F5344CB8AC3E}">
        <p14:creationId xmlns:p14="http://schemas.microsoft.com/office/powerpoint/2010/main" val="366576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88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88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666" y="46320"/>
            <a:ext cx="5495094" cy="591573"/>
          </a:xfrm>
        </p:spPr>
        <p:txBody>
          <a:bodyPr/>
          <a:lstStyle/>
          <a:p>
            <a:r>
              <a:rPr lang="en-US" dirty="0" smtClean="0"/>
              <a:t>Jet Quenching with Jets</a:t>
            </a:r>
            <a:endParaRPr lang="en-US" dirty="0"/>
          </a:p>
        </p:txBody>
      </p:sp>
      <p:sp>
        <p:nvSpPr>
          <p:cNvPr id="3" name="Content Placeholder 2"/>
          <p:cNvSpPr>
            <a:spLocks noGrp="1"/>
          </p:cNvSpPr>
          <p:nvPr>
            <p:ph idx="1"/>
          </p:nvPr>
        </p:nvSpPr>
        <p:spPr/>
        <p:txBody>
          <a:bodyPr/>
          <a:lstStyle/>
          <a:p>
            <a:r>
              <a:rPr lang="en-US" dirty="0" smtClean="0"/>
              <a:t>Very striking at LHC</a:t>
            </a:r>
          </a:p>
          <a:p>
            <a:pPr lvl="1"/>
            <a:r>
              <a:rPr lang="en-US" dirty="0" smtClean="0"/>
              <a:t>many unbalanced (E</a:t>
            </a:r>
            <a:r>
              <a:rPr lang="en-US" baseline="-25000" dirty="0" smtClean="0"/>
              <a:t>1</a:t>
            </a:r>
            <a:r>
              <a:rPr lang="en-US" dirty="0" smtClean="0"/>
              <a:t> ≠ E</a:t>
            </a:r>
            <a:r>
              <a:rPr lang="en-US" baseline="-25000" dirty="0" smtClean="0"/>
              <a:t>2</a:t>
            </a:r>
            <a:r>
              <a:rPr lang="en-US" dirty="0" smtClean="0"/>
              <a:t>) jets and '</a:t>
            </a:r>
            <a:r>
              <a:rPr lang="en-US" dirty="0" err="1" smtClean="0"/>
              <a:t>monojets</a:t>
            </a:r>
            <a:r>
              <a:rPr lang="en-US" dirty="0" smtClean="0"/>
              <a:t>'</a:t>
            </a:r>
          </a:p>
        </p:txBody>
      </p:sp>
      <p:sp>
        <p:nvSpPr>
          <p:cNvPr id="4" name="Date Placeholder 3"/>
          <p:cNvSpPr>
            <a:spLocks noGrp="1"/>
          </p:cNvSpPr>
          <p:nvPr>
            <p:ph type="dt" sz="half" idx="10"/>
          </p:nvPr>
        </p:nvSpPr>
        <p:spPr/>
        <p:txBody>
          <a:bodyPr/>
          <a:lstStyle/>
          <a:p>
            <a:pPr>
              <a:defRPr/>
            </a:pPr>
            <a:r>
              <a:rPr lang="en-US" smtClean="0"/>
              <a:t>December 2012 Bad Honnef J. Schukraft</a:t>
            </a:r>
            <a:endParaRPr lang="en-US"/>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A9D3667D-64B6-48C6-86B8-FA491E514B2F}" type="slidenum">
              <a:rPr lang="en-US" smtClean="0"/>
              <a:pPr>
                <a:defRPr/>
              </a:pPr>
              <a:t>68</a:t>
            </a:fld>
            <a:endParaRPr lang="en-US"/>
          </a:p>
        </p:txBody>
      </p:sp>
      <p:grpSp>
        <p:nvGrpSpPr>
          <p:cNvPr id="7" name="Group 78"/>
          <p:cNvGrpSpPr>
            <a:grpSpLocks/>
          </p:cNvGrpSpPr>
          <p:nvPr/>
        </p:nvGrpSpPr>
        <p:grpSpPr bwMode="auto">
          <a:xfrm>
            <a:off x="5891645" y="4218709"/>
            <a:ext cx="3252355" cy="2639291"/>
            <a:chOff x="5745163" y="4073525"/>
            <a:chExt cx="3398837" cy="2784475"/>
          </a:xfrm>
        </p:grpSpPr>
        <p:pic>
          <p:nvPicPr>
            <p:cNvPr id="8" name="Picture 24"/>
            <p:cNvPicPr>
              <a:picLocks noChangeAspect="1" noChangeArrowheads="1"/>
            </p:cNvPicPr>
            <p:nvPr/>
          </p:nvPicPr>
          <p:blipFill>
            <a:blip r:embed="rId2" cstate="screen"/>
            <a:srcRect/>
            <a:stretch>
              <a:fillRect/>
            </a:stretch>
          </p:blipFill>
          <p:spPr bwMode="auto">
            <a:xfrm>
              <a:off x="5745163" y="4073525"/>
              <a:ext cx="3398837" cy="2784475"/>
            </a:xfrm>
            <a:prstGeom prst="rect">
              <a:avLst/>
            </a:prstGeom>
            <a:noFill/>
            <a:ln w="9525" algn="ctr">
              <a:noFill/>
              <a:miter lim="800000"/>
              <a:headEnd/>
              <a:tailEnd/>
            </a:ln>
          </p:spPr>
        </p:pic>
        <p:sp>
          <p:nvSpPr>
            <p:cNvPr id="9" name="Text Box 25"/>
            <p:cNvSpPr txBox="1">
              <a:spLocks noChangeArrowheads="1"/>
            </p:cNvSpPr>
            <p:nvPr/>
          </p:nvSpPr>
          <p:spPr bwMode="auto">
            <a:xfrm>
              <a:off x="8100069" y="4183063"/>
              <a:ext cx="687689" cy="314574"/>
            </a:xfrm>
            <a:prstGeom prst="rect">
              <a:avLst/>
            </a:prstGeom>
            <a:solidFill>
              <a:schemeClr val="bg1"/>
            </a:solidFill>
            <a:ln w="9525" algn="ctr">
              <a:noFill/>
              <a:miter lim="800000"/>
              <a:headEnd/>
              <a:tailEnd/>
            </a:ln>
          </p:spPr>
          <p:txBody>
            <a:bodyPr wrap="none" lIns="92075" tIns="46038" rIns="92075" bIns="46038">
              <a:spAutoFit/>
            </a:bodyPr>
            <a:lstStyle/>
            <a:p>
              <a:pPr>
                <a:buClr>
                  <a:srgbClr val="FC0128"/>
                </a:buClr>
              </a:pPr>
              <a:r>
                <a:rPr lang="en-US" sz="1600" b="1"/>
                <a:t>Atlas</a:t>
              </a:r>
            </a:p>
          </p:txBody>
        </p:sp>
      </p:grpSp>
      <p:grpSp>
        <p:nvGrpSpPr>
          <p:cNvPr id="23" name="Group 12"/>
          <p:cNvGrpSpPr>
            <a:grpSpLocks/>
          </p:cNvGrpSpPr>
          <p:nvPr/>
        </p:nvGrpSpPr>
        <p:grpSpPr bwMode="auto">
          <a:xfrm>
            <a:off x="5694705" y="1818409"/>
            <a:ext cx="3449295" cy="2308545"/>
            <a:chOff x="0" y="2113"/>
            <a:chExt cx="3302" cy="2207"/>
          </a:xfrm>
        </p:grpSpPr>
        <p:grpSp>
          <p:nvGrpSpPr>
            <p:cNvPr id="24" name="Group 13"/>
            <p:cNvGrpSpPr>
              <a:grpSpLocks/>
            </p:cNvGrpSpPr>
            <p:nvPr/>
          </p:nvGrpSpPr>
          <p:grpSpPr bwMode="auto">
            <a:xfrm>
              <a:off x="0" y="2113"/>
              <a:ext cx="3302" cy="2207"/>
              <a:chOff x="0" y="2113"/>
              <a:chExt cx="3302" cy="2207"/>
            </a:xfrm>
          </p:grpSpPr>
          <p:grpSp>
            <p:nvGrpSpPr>
              <p:cNvPr id="28" name="Group 14"/>
              <p:cNvGrpSpPr>
                <a:grpSpLocks/>
              </p:cNvGrpSpPr>
              <p:nvPr/>
            </p:nvGrpSpPr>
            <p:grpSpPr bwMode="auto">
              <a:xfrm>
                <a:off x="0" y="2113"/>
                <a:ext cx="3302" cy="2207"/>
                <a:chOff x="0" y="2113"/>
                <a:chExt cx="3302" cy="2207"/>
              </a:xfrm>
            </p:grpSpPr>
            <p:pic>
              <p:nvPicPr>
                <p:cNvPr id="3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l="5443" t="17690" r="7370" b="4758"/>
                <a:stretch>
                  <a:fillRect/>
                </a:stretch>
              </p:blipFill>
              <p:spPr bwMode="auto">
                <a:xfrm>
                  <a:off x="0" y="2113"/>
                  <a:ext cx="3270" cy="2207"/>
                </a:xfrm>
                <a:prstGeom prst="rect">
                  <a:avLst/>
                </a:prstGeom>
                <a:noFill/>
                <a:ln w="9525">
                  <a:noFill/>
                  <a:round/>
                  <a:headEnd/>
                  <a:tailEnd/>
                </a:ln>
              </p:spPr>
            </p:pic>
            <p:sp>
              <p:nvSpPr>
                <p:cNvPr id="32" name="Text Box 16"/>
                <p:cNvSpPr txBox="1">
                  <a:spLocks noChangeArrowheads="1"/>
                </p:cNvSpPr>
                <p:nvPr/>
              </p:nvSpPr>
              <p:spPr bwMode="auto">
                <a:xfrm>
                  <a:off x="2360" y="2935"/>
                  <a:ext cx="942" cy="330"/>
                </a:xfrm>
                <a:prstGeom prst="rect">
                  <a:avLst/>
                </a:prstGeom>
                <a:solidFill>
                  <a:srgbClr val="FFFFFF"/>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a:solidFill>
                        <a:srgbClr val="000000"/>
                      </a:solidFill>
                    </a:rPr>
                    <a:t>47 GeV</a:t>
                  </a:r>
                </a:p>
              </p:txBody>
            </p:sp>
            <p:sp>
              <p:nvSpPr>
                <p:cNvPr id="33" name="Text Box 17"/>
                <p:cNvSpPr txBox="1">
                  <a:spLocks noChangeArrowheads="1"/>
                </p:cNvSpPr>
                <p:nvPr/>
              </p:nvSpPr>
              <p:spPr bwMode="auto">
                <a:xfrm>
                  <a:off x="260" y="2529"/>
                  <a:ext cx="983" cy="359"/>
                </a:xfrm>
                <a:prstGeom prst="rect">
                  <a:avLst/>
                </a:prstGeom>
                <a:solidFill>
                  <a:srgbClr val="FFFFFF"/>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a:solidFill>
                        <a:srgbClr val="000000"/>
                      </a:solidFill>
                    </a:rPr>
                    <a:t>102 GeV</a:t>
                  </a:r>
                </a:p>
              </p:txBody>
            </p:sp>
            <p:sp>
              <p:nvSpPr>
                <p:cNvPr id="34" name="Text Box 18"/>
                <p:cNvSpPr txBox="1">
                  <a:spLocks noChangeArrowheads="1"/>
                </p:cNvSpPr>
                <p:nvPr/>
              </p:nvSpPr>
              <p:spPr bwMode="auto">
                <a:xfrm>
                  <a:off x="1537" y="2226"/>
                  <a:ext cx="622" cy="274"/>
                </a:xfrm>
                <a:prstGeom prst="rect">
                  <a:avLst/>
                </a:prstGeom>
                <a:solidFill>
                  <a:srgbClr val="FFFF99"/>
                </a:solidFill>
                <a:ln w="9525">
                  <a:noFill/>
                  <a:round/>
                  <a:headEnd/>
                  <a:tailEnd/>
                </a:ln>
              </p:spPr>
              <p:txBody>
                <a:bodyPr wrap="none" lIns="90000" tIns="60876" rIns="90000" bIns="45000"/>
                <a:lstStyle/>
                <a:p>
                  <a:pPr algn="l" defTabSz="457200" eaLnBrk="1">
                    <a:lnSpc>
                      <a:spcPct val="93000"/>
                    </a:lnSpc>
                    <a:spcBef>
                      <a:spcPct val="0"/>
                    </a:spcBef>
                    <a:buClr>
                      <a:srgbClr val="000000"/>
                    </a:buClr>
                    <a:buSzPct val="100000"/>
                    <a:buFont typeface="Times New Roman" pitchFamily="18" charset="0"/>
                    <a:buNone/>
                    <a:tabLst>
                      <a:tab pos="723900" algn="l"/>
                    </a:tabLst>
                  </a:pPr>
                  <a:r>
                    <a:rPr lang="en-US" dirty="0" smtClean="0">
                      <a:solidFill>
                        <a:srgbClr val="000000"/>
                      </a:solidFill>
                    </a:rPr>
                    <a:t>Alice</a:t>
                  </a:r>
                  <a:endParaRPr lang="en-US" dirty="0">
                    <a:solidFill>
                      <a:srgbClr val="000000"/>
                    </a:solidFill>
                  </a:endParaRPr>
                </a:p>
              </p:txBody>
            </p:sp>
          </p:grpSp>
          <p:sp>
            <p:nvSpPr>
              <p:cNvPr id="29" name="Text Box 19"/>
              <p:cNvSpPr txBox="1">
                <a:spLocks noChangeArrowheads="1"/>
              </p:cNvSpPr>
              <p:nvPr/>
            </p:nvSpPr>
            <p:spPr bwMode="auto">
              <a:xfrm>
                <a:off x="2846" y="4055"/>
                <a:ext cx="350" cy="265"/>
              </a:xfrm>
              <a:prstGeom prst="rect">
                <a:avLst/>
              </a:prstGeom>
              <a:noFill/>
              <a:ln w="9525" algn="ctr">
                <a:noFill/>
                <a:miter lim="800000"/>
                <a:headEnd/>
                <a:tailEnd/>
              </a:ln>
            </p:spPr>
            <p:txBody>
              <a:bodyPr wrap="none" lIns="92075" tIns="46038" rIns="92075" bIns="46038">
                <a:spAutoFit/>
              </a:bodyPr>
              <a:lstStyle/>
              <a:p>
                <a:pPr algn="l"/>
                <a:r>
                  <a:rPr lang="en-US" sz="2400" b="1">
                    <a:solidFill>
                      <a:schemeClr val="tx1"/>
                    </a:solidFill>
                    <a:latin typeface="Symbol" pitchFamily="18" charset="2"/>
                  </a:rPr>
                  <a:t>Dh</a:t>
                </a:r>
              </a:p>
            </p:txBody>
          </p:sp>
          <p:sp>
            <p:nvSpPr>
              <p:cNvPr id="30" name="Text Box 20"/>
              <p:cNvSpPr txBox="1">
                <a:spLocks noChangeArrowheads="1"/>
              </p:cNvSpPr>
              <p:nvPr/>
            </p:nvSpPr>
            <p:spPr bwMode="auto">
              <a:xfrm>
                <a:off x="0" y="4055"/>
                <a:ext cx="334" cy="265"/>
              </a:xfrm>
              <a:prstGeom prst="rect">
                <a:avLst/>
              </a:prstGeom>
              <a:noFill/>
              <a:ln w="9525" algn="ctr">
                <a:noFill/>
                <a:miter lim="800000"/>
                <a:headEnd/>
                <a:tailEnd/>
              </a:ln>
            </p:spPr>
            <p:txBody>
              <a:bodyPr wrap="none" lIns="92075" tIns="46038" rIns="92075" bIns="46038">
                <a:spAutoFit/>
              </a:bodyPr>
              <a:lstStyle/>
              <a:p>
                <a:pPr algn="l"/>
                <a:r>
                  <a:rPr lang="en-US" sz="2400" b="1">
                    <a:solidFill>
                      <a:schemeClr val="tx1"/>
                    </a:solidFill>
                    <a:latin typeface="Symbol" pitchFamily="18" charset="2"/>
                  </a:rPr>
                  <a:t>Df</a:t>
                </a:r>
              </a:p>
            </p:txBody>
          </p:sp>
        </p:grpSp>
        <p:grpSp>
          <p:nvGrpSpPr>
            <p:cNvPr id="25" name="Group 21"/>
            <p:cNvGrpSpPr>
              <a:grpSpLocks/>
            </p:cNvGrpSpPr>
            <p:nvPr/>
          </p:nvGrpSpPr>
          <p:grpSpPr bwMode="auto">
            <a:xfrm>
              <a:off x="2673" y="2420"/>
              <a:ext cx="314" cy="257"/>
              <a:chOff x="2861" y="1544"/>
              <a:chExt cx="314" cy="257"/>
            </a:xfrm>
          </p:grpSpPr>
          <p:sp>
            <p:nvSpPr>
              <p:cNvPr id="26" name="Oval 22"/>
              <p:cNvSpPr>
                <a:spLocks noChangeArrowheads="1"/>
              </p:cNvSpPr>
              <p:nvPr/>
            </p:nvSpPr>
            <p:spPr bwMode="auto">
              <a:xfrm>
                <a:off x="2861" y="1544"/>
                <a:ext cx="249" cy="249"/>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27" name="Oval 23"/>
              <p:cNvSpPr>
                <a:spLocks noChangeArrowheads="1"/>
              </p:cNvSpPr>
              <p:nvPr/>
            </p:nvSpPr>
            <p:spPr bwMode="auto">
              <a:xfrm>
                <a:off x="2926" y="1552"/>
                <a:ext cx="249" cy="249"/>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grpSp>
        <p:nvGrpSpPr>
          <p:cNvPr id="37" name="Group 36"/>
          <p:cNvGrpSpPr/>
          <p:nvPr/>
        </p:nvGrpSpPr>
        <p:grpSpPr>
          <a:xfrm>
            <a:off x="181499" y="2707332"/>
            <a:ext cx="4993174" cy="4150668"/>
            <a:chOff x="181499" y="2707332"/>
            <a:chExt cx="4993174" cy="4150668"/>
          </a:xfrm>
        </p:grpSpPr>
        <p:pic>
          <p:nvPicPr>
            <p:cNvPr id="6" name="Picture 3"/>
            <p:cNvPicPr>
              <a:picLocks noChangeAspect="1" noChangeArrowheads="1"/>
            </p:cNvPicPr>
            <p:nvPr/>
          </p:nvPicPr>
          <p:blipFill>
            <a:blip r:embed="rId4" cstate="screen"/>
            <a:srcRect/>
            <a:stretch>
              <a:fillRect/>
            </a:stretch>
          </p:blipFill>
          <p:spPr bwMode="auto">
            <a:xfrm>
              <a:off x="181499" y="2805545"/>
              <a:ext cx="4729503" cy="4052455"/>
            </a:xfrm>
            <a:prstGeom prst="rect">
              <a:avLst/>
            </a:prstGeom>
            <a:noFill/>
            <a:ln w="9525">
              <a:noFill/>
              <a:miter lim="800000"/>
              <a:headEnd/>
              <a:tailEnd/>
            </a:ln>
          </p:spPr>
        </p:pic>
        <p:sp>
          <p:nvSpPr>
            <p:cNvPr id="35" name="Text Box 25"/>
            <p:cNvSpPr txBox="1">
              <a:spLocks noChangeArrowheads="1"/>
            </p:cNvSpPr>
            <p:nvPr/>
          </p:nvSpPr>
          <p:spPr bwMode="auto">
            <a:xfrm>
              <a:off x="2010623" y="3318645"/>
              <a:ext cx="641202" cy="314574"/>
            </a:xfrm>
            <a:prstGeom prst="rect">
              <a:avLst/>
            </a:prstGeom>
            <a:solidFill>
              <a:schemeClr val="bg1"/>
            </a:solidFill>
            <a:ln w="9525" algn="ctr">
              <a:noFill/>
              <a:miter lim="800000"/>
              <a:headEnd/>
              <a:tailEnd/>
            </a:ln>
          </p:spPr>
          <p:txBody>
            <a:bodyPr wrap="none" lIns="92075" tIns="46038" rIns="92075" bIns="46038">
              <a:spAutoFit/>
            </a:bodyPr>
            <a:lstStyle/>
            <a:p>
              <a:pPr>
                <a:buClr>
                  <a:srgbClr val="FC0128"/>
                </a:buClr>
              </a:pPr>
              <a:r>
                <a:rPr lang="en-US" sz="1600" b="1" dirty="0" smtClean="0">
                  <a:latin typeface="Arial" pitchFamily="34" charset="0"/>
                </a:rPr>
                <a:t>CMS</a:t>
              </a:r>
              <a:endParaRPr lang="en-US" sz="1600" b="1" dirty="0">
                <a:latin typeface="Arial" pitchFamily="34" charset="0"/>
              </a:endParaRPr>
            </a:p>
          </p:txBody>
        </p:sp>
        <p:sp>
          <p:nvSpPr>
            <p:cNvPr id="36" name="Text Box 5"/>
            <p:cNvSpPr txBox="1">
              <a:spLocks noChangeArrowheads="1"/>
            </p:cNvSpPr>
            <p:nvPr/>
          </p:nvSpPr>
          <p:spPr bwMode="auto">
            <a:xfrm>
              <a:off x="2198496" y="2707332"/>
              <a:ext cx="2976177" cy="369974"/>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2000" dirty="0" smtClean="0"/>
                <a:t>Energy flow in </a:t>
              </a:r>
              <a:r>
                <a:rPr lang="en-US" sz="2000" dirty="0" smtClean="0">
                  <a:latin typeface="Symbol" pitchFamily="18" charset="2"/>
                </a:rPr>
                <a:t>h-f</a:t>
              </a:r>
              <a:r>
                <a:rPr lang="en-US" sz="2000" dirty="0" smtClean="0"/>
                <a:t> plane</a:t>
              </a:r>
              <a:endParaRPr lang="en-US" sz="2000" baseline="-25000" dirty="0">
                <a:latin typeface="+mn-lt"/>
              </a:endParaRPr>
            </a:p>
          </p:txBody>
        </p:sp>
      </p:grpSp>
    </p:spTree>
    <p:extLst>
      <p:ext uri="{BB962C8B-B14F-4D97-AF65-F5344CB8AC3E}">
        <p14:creationId xmlns:p14="http://schemas.microsoft.com/office/powerpoint/2010/main" val="15405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0" y="1053671"/>
            <a:ext cx="5321586" cy="3449749"/>
          </a:xfrm>
          <a:prstGeom prst="rect">
            <a:avLst/>
          </a:prstGeom>
          <a:noFill/>
          <a:ln w="9525">
            <a:noFill/>
            <a:miter lim="800000"/>
            <a:headEnd/>
            <a:tailEnd/>
          </a:ln>
        </p:spPr>
      </p:pic>
      <p:grpSp>
        <p:nvGrpSpPr>
          <p:cNvPr id="3" name="Group 52"/>
          <p:cNvGrpSpPr/>
          <p:nvPr/>
        </p:nvGrpSpPr>
        <p:grpSpPr>
          <a:xfrm>
            <a:off x="5579548" y="1003425"/>
            <a:ext cx="2846356" cy="2397211"/>
            <a:chOff x="4011644" y="1544594"/>
            <a:chExt cx="2846356" cy="2397211"/>
          </a:xfrm>
        </p:grpSpPr>
        <p:grpSp>
          <p:nvGrpSpPr>
            <p:cNvPr id="8" name="Group 10"/>
            <p:cNvGrpSpPr/>
            <p:nvPr/>
          </p:nvGrpSpPr>
          <p:grpSpPr>
            <a:xfrm>
              <a:off x="4011644" y="1544594"/>
              <a:ext cx="2846356" cy="2397211"/>
              <a:chOff x="5729234" y="1445740"/>
              <a:chExt cx="2846356" cy="2397211"/>
            </a:xfrm>
          </p:grpSpPr>
          <p:sp>
            <p:nvSpPr>
              <p:cNvPr id="58" name="Arc 57"/>
              <p:cNvSpPr/>
              <p:nvPr/>
            </p:nvSpPr>
            <p:spPr bwMode="auto">
              <a:xfrm rot="14839881">
                <a:off x="6425514" y="1692875"/>
                <a:ext cx="2248930" cy="2051222"/>
              </a:xfrm>
              <a:prstGeom prst="arc">
                <a:avLst/>
              </a:prstGeom>
              <a:noFill/>
              <a:ln w="38100" cap="flat" cmpd="sng" algn="ctr">
                <a:solidFill>
                  <a:srgbClr val="0066FF"/>
                </a:solidFill>
                <a:prstDash val="solid"/>
                <a:round/>
                <a:headEnd type="triangle" w="med" len="med"/>
                <a:tailEnd type="triangle" w="med" len="med"/>
              </a:ln>
              <a:effectLst/>
            </p:spPr>
            <p:txBody>
              <a:bodyPr rtlCol="0" anchor="ctr"/>
              <a:lstStyle/>
              <a:p>
                <a:pPr>
                  <a:buClr>
                    <a:srgbClr val="FC0128"/>
                  </a:buClr>
                </a:pPr>
                <a:endParaRPr lang="en-US">
                  <a:latin typeface="Arial" pitchFamily="34" charset="0"/>
                </a:endParaRPr>
              </a:p>
            </p:txBody>
          </p:sp>
          <p:grpSp>
            <p:nvGrpSpPr>
              <p:cNvPr id="9" name="Group 9"/>
              <p:cNvGrpSpPr/>
              <p:nvPr/>
            </p:nvGrpSpPr>
            <p:grpSpPr>
              <a:xfrm>
                <a:off x="5729234" y="1445740"/>
                <a:ext cx="1573609" cy="2193648"/>
                <a:chOff x="5729234" y="1445740"/>
                <a:chExt cx="1573609" cy="2193648"/>
              </a:xfrm>
            </p:grpSpPr>
            <p:sp>
              <p:nvSpPr>
                <p:cNvPr id="60" name="Right Arrow 59"/>
                <p:cNvSpPr/>
                <p:nvPr/>
              </p:nvSpPr>
              <p:spPr bwMode="auto">
                <a:xfrm rot="16853699">
                  <a:off x="6573794" y="1940010"/>
                  <a:ext cx="1223319"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61" name="Right Arrow 60"/>
                <p:cNvSpPr/>
                <p:nvPr/>
              </p:nvSpPr>
              <p:spPr bwMode="auto">
                <a:xfrm rot="6927734">
                  <a:off x="6310700" y="2999998"/>
                  <a:ext cx="1044000"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62" name="TextBox 8"/>
                <p:cNvSpPr txBox="1"/>
                <p:nvPr/>
              </p:nvSpPr>
              <p:spPr>
                <a:xfrm>
                  <a:off x="5729234" y="1977081"/>
                  <a:ext cx="761747" cy="424732"/>
                </a:xfrm>
                <a:prstGeom prst="rect">
                  <a:avLst/>
                </a:prstGeom>
                <a:noFill/>
              </p:spPr>
              <p:txBody>
                <a:bodyPr wrap="none" rtlCol="0">
                  <a:spAutoFit/>
                </a:bodyPr>
                <a:lstStyle/>
                <a:p>
                  <a:pPr>
                    <a:buClr>
                      <a:srgbClr val="FC0128"/>
                    </a:buClr>
                  </a:pPr>
                  <a:r>
                    <a:rPr lang="en-US" sz="2400" b="1" dirty="0" smtClean="0">
                      <a:latin typeface="Symbol" pitchFamily="18" charset="2"/>
                    </a:rPr>
                    <a:t>Df</a:t>
                  </a:r>
                  <a:r>
                    <a:rPr lang="en-US" sz="2400" b="1" baseline="-25000" dirty="0" smtClean="0">
                      <a:latin typeface="Arial" pitchFamily="34" charset="0"/>
                    </a:rPr>
                    <a:t>12</a:t>
                  </a:r>
                  <a:endParaRPr lang="en-US" sz="2400" b="1" baseline="-25000" dirty="0">
                    <a:latin typeface="Arial" pitchFamily="34" charset="0"/>
                  </a:endParaRPr>
                </a:p>
              </p:txBody>
            </p:sp>
          </p:grpSp>
        </p:grpSp>
        <p:grpSp>
          <p:nvGrpSpPr>
            <p:cNvPr id="12" name="Group 106"/>
            <p:cNvGrpSpPr>
              <a:grpSpLocks/>
            </p:cNvGrpSpPr>
            <p:nvPr/>
          </p:nvGrpSpPr>
          <p:grpSpPr bwMode="auto">
            <a:xfrm rot="4295874">
              <a:off x="4857740" y="3090039"/>
              <a:ext cx="1228476" cy="442498"/>
              <a:chOff x="3864" y="1861"/>
              <a:chExt cx="281" cy="101"/>
            </a:xfrm>
          </p:grpSpPr>
          <p:sp>
            <p:nvSpPr>
              <p:cNvPr id="56"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57"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sp>
        <p:nvSpPr>
          <p:cNvPr id="2" name="Title 1"/>
          <p:cNvSpPr>
            <a:spLocks noGrp="1"/>
          </p:cNvSpPr>
          <p:nvPr>
            <p:ph type="title"/>
          </p:nvPr>
        </p:nvSpPr>
        <p:spPr>
          <a:xfrm>
            <a:off x="1528765" y="46320"/>
            <a:ext cx="6238887" cy="591573"/>
          </a:xfrm>
        </p:spPr>
        <p:txBody>
          <a:bodyPr/>
          <a:lstStyle/>
          <a:p>
            <a:r>
              <a:rPr lang="en-US" dirty="0" smtClean="0"/>
              <a:t>2) Where (&amp; how) is it lost ?</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D927F1D3-1032-48FD-8C43-9F3006DCCF32}" type="slidenum">
              <a:rPr lang="en-US" smtClean="0">
                <a:solidFill>
                  <a:srgbClr val="000000"/>
                </a:solidFill>
              </a:rPr>
              <a:pPr>
                <a:defRPr/>
              </a:pPr>
              <a:t>69</a:t>
            </a:fld>
            <a:endParaRPr lang="en-US">
              <a:solidFill>
                <a:srgbClr val="000000"/>
              </a:solidFill>
            </a:endParaRPr>
          </a:p>
        </p:txBody>
      </p:sp>
      <p:grpSp>
        <p:nvGrpSpPr>
          <p:cNvPr id="33" name="Group 8"/>
          <p:cNvGrpSpPr/>
          <p:nvPr/>
        </p:nvGrpSpPr>
        <p:grpSpPr>
          <a:xfrm>
            <a:off x="4757045" y="3844657"/>
            <a:ext cx="454725" cy="372679"/>
            <a:chOff x="3870956" y="4102785"/>
            <a:chExt cx="454725" cy="372679"/>
          </a:xfrm>
        </p:grpSpPr>
        <p:sp>
          <p:nvSpPr>
            <p:cNvPr id="10"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11"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34" name="Group 11"/>
          <p:cNvGrpSpPr/>
          <p:nvPr/>
        </p:nvGrpSpPr>
        <p:grpSpPr>
          <a:xfrm>
            <a:off x="2107205" y="1990762"/>
            <a:ext cx="598791" cy="374666"/>
            <a:chOff x="8096472" y="428618"/>
            <a:chExt cx="598791" cy="374666"/>
          </a:xfrm>
        </p:grpSpPr>
        <p:sp>
          <p:nvSpPr>
            <p:cNvPr id="13"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14"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sp>
        <p:nvSpPr>
          <p:cNvPr id="23" name="TextBox 22"/>
          <p:cNvSpPr txBox="1"/>
          <p:nvPr/>
        </p:nvSpPr>
        <p:spPr>
          <a:xfrm>
            <a:off x="262663" y="702578"/>
            <a:ext cx="4212998" cy="313932"/>
          </a:xfrm>
          <a:prstGeom prst="rect">
            <a:avLst/>
          </a:prstGeom>
          <a:solidFill>
            <a:srgbClr val="BBF1F7"/>
          </a:solidFill>
        </p:spPr>
        <p:txBody>
          <a:bodyPr wrap="square" rtlCol="0">
            <a:spAutoFit/>
          </a:bodyPr>
          <a:lstStyle/>
          <a:p>
            <a:pPr>
              <a:buClr>
                <a:srgbClr val="FC0128"/>
              </a:buClr>
            </a:pPr>
            <a:r>
              <a:rPr lang="en-US" sz="1600" dirty="0" smtClean="0">
                <a:latin typeface="Arial" pitchFamily="34" charset="0"/>
              </a:rPr>
              <a:t>Di-jet angular correlation </a:t>
            </a:r>
            <a:r>
              <a:rPr lang="en-US" sz="1600" dirty="0" smtClean="0">
                <a:latin typeface="Symbol" pitchFamily="18" charset="2"/>
              </a:rPr>
              <a:t>Df</a:t>
            </a:r>
            <a:r>
              <a:rPr lang="en-US" sz="1600" baseline="-25000" dirty="0" smtClean="0">
                <a:latin typeface="Arial" pitchFamily="34" charset="0"/>
              </a:rPr>
              <a:t>12</a:t>
            </a:r>
            <a:endParaRPr lang="en-US" sz="1600" baseline="-25000" dirty="0">
              <a:latin typeface="Arial" pitchFamily="34" charset="0"/>
            </a:endParaRPr>
          </a:p>
        </p:txBody>
      </p:sp>
      <p:sp>
        <p:nvSpPr>
          <p:cNvPr id="24" name="Right Arrow 23"/>
          <p:cNvSpPr/>
          <p:nvPr/>
        </p:nvSpPr>
        <p:spPr bwMode="auto">
          <a:xfrm rot="16200000">
            <a:off x="1591377" y="2030891"/>
            <a:ext cx="605194" cy="94562"/>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26" name="TextBox 25"/>
          <p:cNvSpPr txBox="1"/>
          <p:nvPr/>
        </p:nvSpPr>
        <p:spPr>
          <a:xfrm>
            <a:off x="298768" y="1814730"/>
            <a:ext cx="1101584" cy="480131"/>
          </a:xfrm>
          <a:prstGeom prst="rect">
            <a:avLst/>
          </a:prstGeom>
          <a:solidFill>
            <a:srgbClr val="FFFF99"/>
          </a:solidFill>
        </p:spPr>
        <p:txBody>
          <a:bodyPr wrap="none" rtlCol="0">
            <a:spAutoFit/>
          </a:bodyPr>
          <a:lstStyle/>
          <a:p>
            <a:pPr>
              <a:buClr>
                <a:srgbClr val="FC0128"/>
              </a:buClr>
            </a:pPr>
            <a:r>
              <a:rPr lang="en-US" sz="1200" dirty="0" smtClean="0">
                <a:latin typeface="Arial" pitchFamily="34" charset="0"/>
              </a:rPr>
              <a:t>back-to-back</a:t>
            </a:r>
            <a:r>
              <a:rPr lang="en-US" sz="1200" dirty="0" smtClean="0">
                <a:latin typeface="Symbol" pitchFamily="18" charset="2"/>
              </a:rPr>
              <a:t> </a:t>
            </a:r>
          </a:p>
          <a:p>
            <a:pPr>
              <a:buClr>
                <a:srgbClr val="FC0128"/>
              </a:buClr>
            </a:pPr>
            <a:r>
              <a:rPr lang="en-US" sz="1200" dirty="0" smtClean="0">
                <a:latin typeface="Symbol" pitchFamily="18" charset="2"/>
              </a:rPr>
              <a:t>Df</a:t>
            </a:r>
            <a:r>
              <a:rPr lang="en-US" sz="1200" baseline="-25000" dirty="0" smtClean="0">
                <a:latin typeface="Arial" pitchFamily="34" charset="0"/>
              </a:rPr>
              <a:t>12</a:t>
            </a:r>
            <a:r>
              <a:rPr lang="en-US" sz="1200" dirty="0" smtClean="0">
                <a:latin typeface="Arial" pitchFamily="34" charset="0"/>
              </a:rPr>
              <a:t>=180</a:t>
            </a:r>
            <a:r>
              <a:rPr lang="en-US" sz="1200" baseline="30000" dirty="0" smtClean="0">
                <a:latin typeface="Arial" pitchFamily="34" charset="0"/>
              </a:rPr>
              <a:t>0</a:t>
            </a:r>
            <a:endParaRPr lang="en-US" sz="1200" baseline="30000" dirty="0">
              <a:latin typeface="Arial" pitchFamily="34" charset="0"/>
            </a:endParaRPr>
          </a:p>
        </p:txBody>
      </p:sp>
      <p:sp>
        <p:nvSpPr>
          <p:cNvPr id="27" name="TextBox 26"/>
          <p:cNvSpPr txBox="1"/>
          <p:nvPr/>
        </p:nvSpPr>
        <p:spPr>
          <a:xfrm>
            <a:off x="3657714" y="3019183"/>
            <a:ext cx="1138453" cy="480131"/>
          </a:xfrm>
          <a:prstGeom prst="rect">
            <a:avLst/>
          </a:prstGeom>
          <a:solidFill>
            <a:srgbClr val="FFFF99"/>
          </a:solidFill>
        </p:spPr>
        <p:txBody>
          <a:bodyPr wrap="none" rtlCol="0">
            <a:spAutoFit/>
          </a:bodyPr>
          <a:lstStyle/>
          <a:p>
            <a:pPr>
              <a:buClr>
                <a:srgbClr val="FC0128"/>
              </a:buClr>
            </a:pPr>
            <a:r>
              <a:rPr lang="en-US" sz="1200" dirty="0" smtClean="0">
                <a:latin typeface="Arial" pitchFamily="34" charset="0"/>
              </a:rPr>
              <a:t>combinatorial </a:t>
            </a:r>
          </a:p>
          <a:p>
            <a:pPr>
              <a:buClr>
                <a:srgbClr val="FC0128"/>
              </a:buClr>
            </a:pPr>
            <a:r>
              <a:rPr lang="en-US" sz="1200" dirty="0" smtClean="0">
                <a:latin typeface="Arial" pitchFamily="34" charset="0"/>
              </a:rPr>
              <a:t>background</a:t>
            </a:r>
            <a:endParaRPr lang="en-US" sz="1200" baseline="30000" dirty="0">
              <a:latin typeface="Arial" pitchFamily="34" charset="0"/>
            </a:endParaRPr>
          </a:p>
        </p:txBody>
      </p:sp>
      <p:cxnSp>
        <p:nvCxnSpPr>
          <p:cNvPr id="29" name="Straight Arrow Connector 28"/>
          <p:cNvCxnSpPr/>
          <p:nvPr/>
        </p:nvCxnSpPr>
        <p:spPr bwMode="auto">
          <a:xfrm rot="16200000" flipH="1">
            <a:off x="3913238" y="3559277"/>
            <a:ext cx="226142" cy="167149"/>
          </a:xfrm>
          <a:prstGeom prst="straightConnector1">
            <a:avLst/>
          </a:prstGeom>
          <a:noFill/>
          <a:ln w="9525" cap="flat" cmpd="sng" algn="ctr">
            <a:solidFill>
              <a:schemeClr val="tx1"/>
            </a:solidFill>
            <a:prstDash val="solid"/>
            <a:round/>
            <a:headEnd type="none" w="med" len="med"/>
            <a:tailEnd type="arrow"/>
          </a:ln>
          <a:effectLst/>
        </p:spPr>
      </p:cxnSp>
      <p:sp>
        <p:nvSpPr>
          <p:cNvPr id="30" name="TextBox 29"/>
          <p:cNvSpPr txBox="1"/>
          <p:nvPr/>
        </p:nvSpPr>
        <p:spPr>
          <a:xfrm>
            <a:off x="2190001" y="3096426"/>
            <a:ext cx="1096445" cy="301923"/>
          </a:xfrm>
          <a:prstGeom prst="rect">
            <a:avLst/>
          </a:prstGeom>
          <a:solidFill>
            <a:schemeClr val="bg1"/>
          </a:solidFill>
        </p:spPr>
        <p:txBody>
          <a:bodyPr wrap="none" rtlCol="0">
            <a:spAutoFit/>
          </a:bodyPr>
          <a:lstStyle/>
          <a:p>
            <a:pPr>
              <a:buClr>
                <a:srgbClr val="FC0128"/>
              </a:buClr>
            </a:pPr>
            <a:r>
              <a:rPr lang="en-US" sz="1600" dirty="0" smtClean="0">
                <a:solidFill>
                  <a:srgbClr val="FF0000"/>
                </a:solidFill>
                <a:latin typeface="Arial" pitchFamily="34" charset="0"/>
              </a:rPr>
              <a:t>Simulation</a:t>
            </a:r>
            <a:endParaRPr lang="en-US" sz="1600" dirty="0">
              <a:solidFill>
                <a:srgbClr val="FF0000"/>
              </a:solidFill>
              <a:latin typeface="Arial" pitchFamily="34" charset="0"/>
            </a:endParaRPr>
          </a:p>
        </p:txBody>
      </p:sp>
      <p:cxnSp>
        <p:nvCxnSpPr>
          <p:cNvPr id="31" name="Straight Arrow Connector 30"/>
          <p:cNvCxnSpPr/>
          <p:nvPr/>
        </p:nvCxnSpPr>
        <p:spPr bwMode="auto">
          <a:xfrm rot="16200000" flipH="1">
            <a:off x="2743199" y="3549444"/>
            <a:ext cx="570272" cy="157317"/>
          </a:xfrm>
          <a:prstGeom prst="straightConnector1">
            <a:avLst/>
          </a:prstGeom>
          <a:noFill/>
          <a:ln w="19050" cap="flat" cmpd="sng" algn="ctr">
            <a:solidFill>
              <a:srgbClr val="FF0000"/>
            </a:solidFill>
            <a:prstDash val="solid"/>
            <a:round/>
            <a:headEnd type="none" w="med" len="med"/>
            <a:tailEnd type="arrow"/>
          </a:ln>
          <a:effectLst/>
        </p:spPr>
      </p:cxnSp>
      <p:sp>
        <p:nvSpPr>
          <p:cNvPr id="35" name="TextBox 34"/>
          <p:cNvSpPr txBox="1"/>
          <p:nvPr/>
        </p:nvSpPr>
        <p:spPr>
          <a:xfrm>
            <a:off x="530554" y="2330246"/>
            <a:ext cx="441147" cy="341632"/>
          </a:xfrm>
          <a:prstGeom prst="rect">
            <a:avLst/>
          </a:prstGeom>
          <a:noFill/>
        </p:spPr>
        <p:txBody>
          <a:bodyPr wrap="none" rtlCol="0">
            <a:spAutoFit/>
          </a:bodyPr>
          <a:lstStyle/>
          <a:p>
            <a:pPr>
              <a:buClr>
                <a:srgbClr val="FC0128"/>
              </a:buClr>
            </a:pPr>
            <a:r>
              <a:rPr lang="en-US" dirty="0" smtClean="0">
                <a:latin typeface="Arial" pitchFamily="34" charset="0"/>
              </a:rPr>
              <a:t>pp</a:t>
            </a:r>
            <a:endParaRPr lang="en-US" dirty="0">
              <a:latin typeface="Arial" pitchFamily="34" charset="0"/>
            </a:endParaRPr>
          </a:p>
        </p:txBody>
      </p:sp>
      <p:sp>
        <p:nvSpPr>
          <p:cNvPr id="37" name="TextBox 36"/>
          <p:cNvSpPr txBox="1"/>
          <p:nvPr/>
        </p:nvSpPr>
        <p:spPr>
          <a:xfrm>
            <a:off x="0" y="4826675"/>
            <a:ext cx="5548745" cy="1477328"/>
          </a:xfrm>
          <a:prstGeom prst="rect">
            <a:avLst/>
          </a:prstGeom>
          <a:solidFill>
            <a:srgbClr val="FFFF99"/>
          </a:solidFill>
        </p:spPr>
        <p:txBody>
          <a:bodyPr wrap="square" rtlCol="0">
            <a:spAutoFit/>
          </a:bodyPr>
          <a:lstStyle/>
          <a:p>
            <a:pPr algn="l">
              <a:buClr>
                <a:srgbClr val="FC0128"/>
              </a:buClr>
            </a:pPr>
            <a:r>
              <a:rPr lang="en-US" b="1" u="sng" dirty="0" smtClean="0">
                <a:solidFill>
                  <a:srgbClr val="FF0000"/>
                </a:solidFill>
                <a:latin typeface="Arial" pitchFamily="34" charset="0"/>
              </a:rPr>
              <a:t>Unexpected </a:t>
            </a:r>
            <a:r>
              <a:rPr lang="en-US" b="1" u="sng" dirty="0" err="1" smtClean="0">
                <a:solidFill>
                  <a:srgbClr val="FF0000"/>
                </a:solidFill>
                <a:latin typeface="Arial" pitchFamily="34" charset="0"/>
              </a:rPr>
              <a:t>Unexpected</a:t>
            </a:r>
            <a:r>
              <a:rPr lang="en-US" b="1" u="sng" dirty="0" smtClean="0">
                <a:solidFill>
                  <a:srgbClr val="FF0000"/>
                </a:solidFill>
                <a:latin typeface="Arial" pitchFamily="34" charset="0"/>
              </a:rPr>
              <a:t> Result : </a:t>
            </a:r>
            <a:r>
              <a:rPr lang="en-US" b="1" dirty="0" smtClean="0">
                <a:solidFill>
                  <a:srgbClr val="FF0000"/>
                </a:solidFill>
                <a:latin typeface="Arial" pitchFamily="34" charset="0"/>
              </a:rPr>
              <a:t>   </a:t>
            </a:r>
          </a:p>
          <a:p>
            <a:pPr algn="l">
              <a:buClr>
                <a:srgbClr val="FC0128"/>
              </a:buClr>
            </a:pPr>
            <a:r>
              <a:rPr lang="en-US" b="1" dirty="0" smtClean="0">
                <a:solidFill>
                  <a:srgbClr val="FF0000"/>
                </a:solidFill>
                <a:latin typeface="Arial"/>
              </a:rPr>
              <a:t>- jets remain back-to-back like in pp </a:t>
            </a:r>
            <a:br>
              <a:rPr lang="en-US" b="1" dirty="0" smtClean="0">
                <a:solidFill>
                  <a:srgbClr val="FF0000"/>
                </a:solidFill>
                <a:latin typeface="Arial"/>
              </a:rPr>
            </a:br>
            <a:r>
              <a:rPr lang="en-US" sz="1600" dirty="0" smtClean="0">
                <a:solidFill>
                  <a:srgbClr val="000099"/>
                </a:solidFill>
                <a:latin typeface="Arial"/>
              </a:rPr>
              <a:t>(little additional broadening from radiated Energy)</a:t>
            </a:r>
          </a:p>
          <a:p>
            <a:pPr algn="l">
              <a:buClr>
                <a:srgbClr val="FC0128"/>
              </a:buClr>
            </a:pPr>
            <a:r>
              <a:rPr lang="en-US" sz="1600" b="1" dirty="0" smtClean="0">
                <a:solidFill>
                  <a:srgbClr val="FF0000"/>
                </a:solidFill>
                <a:latin typeface="Arial"/>
              </a:rPr>
              <a:t>-</a:t>
            </a:r>
            <a:r>
              <a:rPr lang="en-US" b="1" dirty="0" smtClean="0">
                <a:solidFill>
                  <a:srgbClr val="FF0000"/>
                </a:solidFill>
                <a:latin typeface="Arial"/>
              </a:rPr>
              <a:t> radiated energy appears in </a:t>
            </a:r>
            <a:r>
              <a:rPr lang="en-US" b="1" u="sng" dirty="0" smtClean="0">
                <a:solidFill>
                  <a:srgbClr val="FF0000"/>
                </a:solidFill>
                <a:latin typeface="Arial"/>
              </a:rPr>
              <a:t>low energy hadrons</a:t>
            </a:r>
            <a:r>
              <a:rPr lang="en-US" b="1" dirty="0" smtClean="0">
                <a:solidFill>
                  <a:srgbClr val="FF0000"/>
                </a:solidFill>
                <a:latin typeface="Arial"/>
              </a:rPr>
              <a:t>, </a:t>
            </a:r>
            <a:r>
              <a:rPr lang="en-US" b="1" u="sng" dirty="0" smtClean="0">
                <a:solidFill>
                  <a:srgbClr val="FF0000"/>
                </a:solidFill>
                <a:latin typeface="Arial"/>
              </a:rPr>
              <a:t>far away from the jet</a:t>
            </a:r>
            <a:r>
              <a:rPr lang="en-US" b="1" dirty="0" smtClean="0">
                <a:solidFill>
                  <a:srgbClr val="FF0000"/>
                </a:solidFill>
                <a:latin typeface="Arial"/>
              </a:rPr>
              <a:t> </a:t>
            </a:r>
            <a:r>
              <a:rPr lang="en-US" sz="1400" dirty="0" smtClean="0">
                <a:solidFill>
                  <a:srgbClr val="000099"/>
                </a:solidFill>
                <a:latin typeface="Arial"/>
              </a:rPr>
              <a:t>(CMS </a:t>
            </a:r>
            <a:r>
              <a:rPr lang="en-US" sz="1400" dirty="0" err="1" smtClean="0">
                <a:solidFill>
                  <a:srgbClr val="000099"/>
                </a:solidFill>
                <a:latin typeface="Arial"/>
              </a:rPr>
              <a:t>Arxiv</a:t>
            </a:r>
            <a:r>
              <a:rPr lang="en-US" sz="1400" dirty="0" smtClean="0">
                <a:solidFill>
                  <a:srgbClr val="000099"/>
                </a:solidFill>
                <a:latin typeface="Arial"/>
              </a:rPr>
              <a:t> 1102.1957)</a:t>
            </a:r>
            <a:r>
              <a:rPr lang="en-US" b="1" dirty="0" smtClean="0">
                <a:solidFill>
                  <a:srgbClr val="FF0000"/>
                </a:solidFill>
                <a:latin typeface="Arial"/>
              </a:rPr>
              <a:t> </a:t>
            </a:r>
            <a:endParaRPr lang="en-US" dirty="0" smtClean="0">
              <a:solidFill>
                <a:srgbClr val="000000"/>
              </a:solidFill>
              <a:latin typeface="Arial"/>
            </a:endParaRPr>
          </a:p>
        </p:txBody>
      </p:sp>
      <p:sp>
        <p:nvSpPr>
          <p:cNvPr id="39" name="Text Box 6"/>
          <p:cNvSpPr txBox="1">
            <a:spLocks noChangeArrowheads="1"/>
          </p:cNvSpPr>
          <p:nvPr/>
        </p:nvSpPr>
        <p:spPr bwMode="auto">
          <a:xfrm>
            <a:off x="5318760" y="4604433"/>
            <a:ext cx="3947160" cy="1634936"/>
          </a:xfrm>
          <a:prstGeom prst="rect">
            <a:avLst/>
          </a:prstGeom>
          <a:solidFill>
            <a:srgbClr val="FFFF99"/>
          </a:solidFill>
          <a:ln w="38100" algn="ctr">
            <a:solidFill>
              <a:schemeClr val="hlink"/>
            </a:solidFill>
            <a:miter lim="800000"/>
            <a:headEnd/>
            <a:tailEnd/>
          </a:ln>
          <a:effectLst/>
        </p:spPr>
        <p:txBody>
          <a:bodyPr wrap="square" lIns="92075" tIns="46038" rIns="92075" bIns="46038">
            <a:spAutoFit/>
          </a:bodyPr>
          <a:lstStyle/>
          <a:p>
            <a:pPr algn="l">
              <a:buClrTx/>
              <a:buFontTx/>
              <a:buNone/>
            </a:pPr>
            <a:r>
              <a:rPr lang="en-US" dirty="0" smtClean="0">
                <a:solidFill>
                  <a:srgbClr val="FF0000"/>
                </a:solidFill>
                <a:latin typeface="Arial" pitchFamily="34" charset="0"/>
              </a:rPr>
              <a:t>3) mass &amp; 4) energy dependence</a:t>
            </a:r>
          </a:p>
          <a:p>
            <a:pPr algn="l">
              <a:buClrTx/>
              <a:buFontTx/>
              <a:buNone/>
            </a:pPr>
            <a:r>
              <a:rPr lang="en-US" sz="1600" dirty="0" smtClean="0">
                <a:solidFill>
                  <a:schemeClr val="tx1"/>
                </a:solidFill>
                <a:latin typeface="Arial" pitchFamily="34" charset="0"/>
              </a:rPr>
              <a:t>first results seem different than predicted</a:t>
            </a:r>
          </a:p>
          <a:p>
            <a:pPr algn="l">
              <a:buClrTx/>
            </a:pPr>
            <a:r>
              <a:rPr lang="en-US" u="sng" dirty="0">
                <a:solidFill>
                  <a:srgbClr val="0066FF"/>
                </a:solidFill>
                <a:latin typeface="Arial" pitchFamily="34" charset="0"/>
              </a:rPr>
              <a:t>Medium energy </a:t>
            </a:r>
            <a:r>
              <a:rPr lang="en-US" u="sng" dirty="0" smtClean="0">
                <a:solidFill>
                  <a:srgbClr val="0066FF"/>
                </a:solidFill>
                <a:latin typeface="Arial" pitchFamily="34" charset="0"/>
              </a:rPr>
              <a:t>loss strong</a:t>
            </a:r>
            <a:r>
              <a:rPr lang="en-US" sz="1600" dirty="0" smtClean="0">
                <a:solidFill>
                  <a:srgbClr val="000000"/>
                </a:solidFill>
                <a:latin typeface="Arial" pitchFamily="34" charset="0"/>
              </a:rPr>
              <a:t> </a:t>
            </a:r>
            <a:r>
              <a:rPr lang="en-US" sz="900" dirty="0">
                <a:solidFill>
                  <a:srgbClr val="000000"/>
                </a:solidFill>
                <a:latin typeface="Arial"/>
              </a:rPr>
              <a:t>(jet quenching</a:t>
            </a:r>
            <a:r>
              <a:rPr lang="en-US" sz="900" dirty="0" smtClean="0">
                <a:solidFill>
                  <a:srgbClr val="000000"/>
                </a:solidFill>
                <a:latin typeface="Arial"/>
              </a:rPr>
              <a:t>)</a:t>
            </a:r>
            <a:endParaRPr lang="en-US" sz="1600" dirty="0" smtClean="0">
              <a:solidFill>
                <a:schemeClr val="tx1"/>
              </a:solidFill>
              <a:latin typeface="Arial" pitchFamily="34" charset="0"/>
            </a:endParaRPr>
          </a:p>
          <a:p>
            <a:pPr algn="l">
              <a:buClrTx/>
              <a:buFontTx/>
              <a:buNone/>
            </a:pPr>
            <a:r>
              <a:rPr lang="en-US" b="1" dirty="0" smtClean="0">
                <a:solidFill>
                  <a:schemeClr val="tx1"/>
                </a:solidFill>
                <a:latin typeface="Arial" pitchFamily="34" charset="0"/>
              </a:rPr>
              <a:t>Dynamics is surprising,</a:t>
            </a:r>
            <a:endParaRPr lang="en-US" b="1" dirty="0">
              <a:solidFill>
                <a:schemeClr val="tx1"/>
              </a:solidFill>
              <a:latin typeface="Arial" pitchFamily="34" charset="0"/>
            </a:endParaRPr>
          </a:p>
          <a:p>
            <a:pPr algn="l">
              <a:buClrTx/>
              <a:buFontTx/>
              <a:buNone/>
            </a:pPr>
            <a:r>
              <a:rPr lang="en-US" dirty="0" smtClean="0">
                <a:solidFill>
                  <a:srgbClr val="000000"/>
                </a:solidFill>
                <a:latin typeface="Arial" pitchFamily="34" charset="0"/>
              </a:rPr>
              <a:t>different from model predictions !</a:t>
            </a:r>
            <a:r>
              <a:rPr lang="en-US" u="sng" dirty="0" smtClean="0">
                <a:solidFill>
                  <a:srgbClr val="0066FF"/>
                </a:solidFill>
                <a:latin typeface="Arial" pitchFamily="34" charset="0"/>
              </a:rPr>
              <a:t> </a:t>
            </a:r>
            <a:endParaRPr lang="en-US" dirty="0" smtClean="0">
              <a:solidFill>
                <a:srgbClr val="000000"/>
              </a:solidFill>
              <a:latin typeface="Arial" pitchFamily="34" charset="0"/>
            </a:endParaRPr>
          </a:p>
        </p:txBody>
      </p:sp>
      <p:grpSp>
        <p:nvGrpSpPr>
          <p:cNvPr id="38" name="Group 10"/>
          <p:cNvGrpSpPr>
            <a:grpSpLocks/>
          </p:cNvGrpSpPr>
          <p:nvPr/>
        </p:nvGrpSpPr>
        <p:grpSpPr bwMode="auto">
          <a:xfrm>
            <a:off x="8550275" y="3098753"/>
            <a:ext cx="593725" cy="1438275"/>
            <a:chOff x="2264" y="1103"/>
            <a:chExt cx="374" cy="906"/>
          </a:xfrm>
        </p:grpSpPr>
        <p:pic>
          <p:nvPicPr>
            <p:cNvPr id="42" name="Picture 9" descr="ANd9GcSKWebf1asZ9Ykwot2h7lGlV5l2kCWwO2pjCqRe_8RFKrTyzwQ2"/>
            <p:cNvPicPr>
              <a:picLocks noChangeAspect="1" noChangeArrowheads="1"/>
            </p:cNvPicPr>
            <p:nvPr/>
          </p:nvPicPr>
          <p:blipFill>
            <a:blip r:embed="rId3" cstate="screen"/>
            <a:srcRect/>
            <a:stretch>
              <a:fillRect/>
            </a:stretch>
          </p:blipFill>
          <p:spPr bwMode="auto">
            <a:xfrm>
              <a:off x="2264" y="1289"/>
              <a:ext cx="324" cy="720"/>
            </a:xfrm>
            <a:prstGeom prst="rect">
              <a:avLst/>
            </a:prstGeom>
            <a:noFill/>
          </p:spPr>
        </p:pic>
        <p:sp>
          <p:nvSpPr>
            <p:cNvPr id="43" name="Text Box 7"/>
            <p:cNvSpPr txBox="1">
              <a:spLocks noChangeArrowheads="1"/>
            </p:cNvSpPr>
            <p:nvPr/>
          </p:nvSpPr>
          <p:spPr bwMode="auto">
            <a:xfrm>
              <a:off x="2397" y="1103"/>
              <a:ext cx="241" cy="300"/>
            </a:xfrm>
            <a:prstGeom prst="rect">
              <a:avLst/>
            </a:prstGeom>
            <a:noFill/>
            <a:ln w="19050" algn="ctr">
              <a:noFill/>
              <a:miter lim="800000"/>
              <a:headEnd/>
              <a:tailEnd/>
            </a:ln>
            <a:effectLst/>
          </p:spPr>
          <p:txBody>
            <a:bodyPr lIns="92075" tIns="46038" rIns="92075" bIns="46038">
              <a:spAutoFit/>
            </a:bodyPr>
            <a:lstStyle/>
            <a:p>
              <a:pPr>
                <a:buClr>
                  <a:srgbClr val="FC0128"/>
                </a:buClr>
              </a:pPr>
              <a:r>
                <a:rPr lang="en-US" sz="2800" smtClean="0">
                  <a:solidFill>
                    <a:srgbClr val="FC0128"/>
                  </a:solidFill>
                  <a:latin typeface="Arial" pitchFamily="34" charset="0"/>
                </a:rPr>
                <a:t>?</a:t>
              </a:r>
            </a:p>
          </p:txBody>
        </p:sp>
      </p:grpSp>
      <p:sp>
        <p:nvSpPr>
          <p:cNvPr id="63" name="Rectangle 62"/>
          <p:cNvSpPr/>
          <p:nvPr/>
        </p:nvSpPr>
        <p:spPr bwMode="auto">
          <a:xfrm>
            <a:off x="0" y="4732638"/>
            <a:ext cx="1433384" cy="407773"/>
          </a:xfrm>
          <a:prstGeom prst="rect">
            <a:avLst/>
          </a:prstGeom>
          <a:solidFill>
            <a:srgbClr val="FFFF99"/>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nvGrpSpPr>
          <p:cNvPr id="49" name="Group 48"/>
          <p:cNvGrpSpPr/>
          <p:nvPr/>
        </p:nvGrpSpPr>
        <p:grpSpPr>
          <a:xfrm>
            <a:off x="7576711" y="1086553"/>
            <a:ext cx="1567289" cy="2220542"/>
            <a:chOff x="4782284" y="4286952"/>
            <a:chExt cx="1567289" cy="2220542"/>
          </a:xfrm>
        </p:grpSpPr>
        <p:grpSp>
          <p:nvGrpSpPr>
            <p:cNvPr id="50" name="Group 9"/>
            <p:cNvGrpSpPr/>
            <p:nvPr/>
          </p:nvGrpSpPr>
          <p:grpSpPr>
            <a:xfrm>
              <a:off x="5432179" y="4286952"/>
              <a:ext cx="432504" cy="2220542"/>
              <a:chOff x="6870339" y="1445740"/>
              <a:chExt cx="432504" cy="2220542"/>
            </a:xfrm>
          </p:grpSpPr>
          <p:sp>
            <p:nvSpPr>
              <p:cNvPr id="70" name="Right Arrow 69"/>
              <p:cNvSpPr/>
              <p:nvPr/>
            </p:nvSpPr>
            <p:spPr bwMode="auto">
              <a:xfrm rot="16853699">
                <a:off x="6573794" y="1940010"/>
                <a:ext cx="1223319" cy="23477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sp>
            <p:nvSpPr>
              <p:cNvPr id="71" name="Right Arrow 70"/>
              <p:cNvSpPr/>
              <p:nvPr/>
            </p:nvSpPr>
            <p:spPr bwMode="auto">
              <a:xfrm rot="5936738">
                <a:off x="6456339" y="3036282"/>
                <a:ext cx="1044000" cy="216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algn="l">
                  <a:buClr>
                    <a:srgbClr val="FC0128"/>
                  </a:buClr>
                </a:pPr>
                <a:endParaRPr lang="en-US" sz="1600" smtClean="0"/>
              </a:p>
            </p:txBody>
          </p:sp>
        </p:grpSp>
        <p:grpSp>
          <p:nvGrpSpPr>
            <p:cNvPr id="51" name="Group 106"/>
            <p:cNvGrpSpPr>
              <a:grpSpLocks/>
            </p:cNvGrpSpPr>
            <p:nvPr/>
          </p:nvGrpSpPr>
          <p:grpSpPr bwMode="auto">
            <a:xfrm rot="1784689">
              <a:off x="5593573" y="5649169"/>
              <a:ext cx="756000" cy="252000"/>
              <a:chOff x="3864" y="1861"/>
              <a:chExt cx="281" cy="101"/>
            </a:xfrm>
          </p:grpSpPr>
          <p:sp>
            <p:nvSpPr>
              <p:cNvPr id="68"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9"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2" name="Group 106"/>
            <p:cNvGrpSpPr>
              <a:grpSpLocks/>
            </p:cNvGrpSpPr>
            <p:nvPr/>
          </p:nvGrpSpPr>
          <p:grpSpPr bwMode="auto">
            <a:xfrm rot="8909109">
              <a:off x="4782284" y="5476330"/>
              <a:ext cx="756000" cy="252000"/>
              <a:chOff x="3864" y="1861"/>
              <a:chExt cx="281" cy="101"/>
            </a:xfrm>
          </p:grpSpPr>
          <p:sp>
            <p:nvSpPr>
              <p:cNvPr id="66"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7"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3" name="Group 106"/>
            <p:cNvGrpSpPr>
              <a:grpSpLocks/>
            </p:cNvGrpSpPr>
            <p:nvPr/>
          </p:nvGrpSpPr>
          <p:grpSpPr bwMode="auto">
            <a:xfrm rot="7939169">
              <a:off x="4854221" y="5636004"/>
              <a:ext cx="756000" cy="252000"/>
              <a:chOff x="3864" y="1861"/>
              <a:chExt cx="281" cy="101"/>
            </a:xfrm>
          </p:grpSpPr>
          <p:sp>
            <p:nvSpPr>
              <p:cNvPr id="64"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65"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nvGrpSpPr>
            <p:cNvPr id="54" name="Group 106"/>
            <p:cNvGrpSpPr>
              <a:grpSpLocks/>
            </p:cNvGrpSpPr>
            <p:nvPr/>
          </p:nvGrpSpPr>
          <p:grpSpPr bwMode="auto">
            <a:xfrm rot="3784526">
              <a:off x="5371902" y="5822351"/>
              <a:ext cx="756000" cy="252000"/>
              <a:chOff x="3864" y="1861"/>
              <a:chExt cx="281" cy="101"/>
            </a:xfrm>
          </p:grpSpPr>
          <p:sp>
            <p:nvSpPr>
              <p:cNvPr id="55" name="Line 107"/>
              <p:cNvSpPr>
                <a:spLocks noChangeShapeType="1"/>
              </p:cNvSpPr>
              <p:nvPr/>
            </p:nvSpPr>
            <p:spPr bwMode="auto">
              <a:xfrm rot="1545465" flipV="1">
                <a:off x="4110" y="1917"/>
                <a:ext cx="35" cy="18"/>
              </a:xfrm>
              <a:prstGeom prst="line">
                <a:avLst/>
              </a:prstGeom>
              <a:noFill/>
              <a:ln w="38100">
                <a:solidFill>
                  <a:srgbClr val="FF00FF"/>
                </a:solidFill>
                <a:round/>
                <a:headEnd/>
                <a:tailEnd type="triangle" w="lg" len="lg"/>
              </a:ln>
            </p:spPr>
            <p:txBody>
              <a:bodyPr/>
              <a:lstStyle/>
              <a:p>
                <a:pPr>
                  <a:buClr>
                    <a:srgbClr val="FC0128"/>
                  </a:buClr>
                </a:pPr>
                <a:endParaRPr lang="en-US">
                  <a:latin typeface="Arial" pitchFamily="34" charset="0"/>
                </a:endParaRPr>
              </a:p>
            </p:txBody>
          </p:sp>
          <p:sp>
            <p:nvSpPr>
              <p:cNvPr id="59" name="Freeform 108"/>
              <p:cNvSpPr>
                <a:spLocks noChangeArrowheads="1"/>
              </p:cNvSpPr>
              <p:nvPr/>
            </p:nvSpPr>
            <p:spPr bwMode="auto">
              <a:xfrm rot="1545465">
                <a:off x="3864" y="1861"/>
                <a:ext cx="245" cy="101"/>
              </a:xfrm>
              <a:custGeom>
                <a:avLst/>
                <a:gdLst/>
                <a:ahLst/>
                <a:cxnLst>
                  <a:cxn ang="0">
                    <a:pos x="0" y="319"/>
                  </a:cxn>
                  <a:cxn ang="0">
                    <a:pos x="134" y="322"/>
                  </a:cxn>
                  <a:cxn ang="0">
                    <a:pos x="141" y="337"/>
                  </a:cxn>
                  <a:cxn ang="0">
                    <a:pos x="197" y="424"/>
                  </a:cxn>
                  <a:cxn ang="0">
                    <a:pos x="277" y="423"/>
                  </a:cxn>
                  <a:cxn ang="0">
                    <a:pos x="323" y="366"/>
                  </a:cxn>
                  <a:cxn ang="0">
                    <a:pos x="341" y="255"/>
                  </a:cxn>
                  <a:cxn ang="0">
                    <a:pos x="246" y="170"/>
                  </a:cxn>
                  <a:cxn ang="0">
                    <a:pos x="261" y="301"/>
                  </a:cxn>
                  <a:cxn ang="0">
                    <a:pos x="329" y="346"/>
                  </a:cxn>
                  <a:cxn ang="0">
                    <a:pos x="530" y="289"/>
                  </a:cxn>
                  <a:cxn ang="0">
                    <a:pos x="461" y="115"/>
                  </a:cxn>
                  <a:cxn ang="0">
                    <a:pos x="538" y="312"/>
                  </a:cxn>
                  <a:cxn ang="0">
                    <a:pos x="717" y="203"/>
                  </a:cxn>
                  <a:cxn ang="0">
                    <a:pos x="664" y="60"/>
                  </a:cxn>
                  <a:cxn ang="0">
                    <a:pos x="763" y="274"/>
                  </a:cxn>
                  <a:cxn ang="0">
                    <a:pos x="879" y="238"/>
                  </a:cxn>
                  <a:cxn ang="0">
                    <a:pos x="847" y="20"/>
                  </a:cxn>
                  <a:cxn ang="0">
                    <a:pos x="830" y="177"/>
                  </a:cxn>
                  <a:cxn ang="0">
                    <a:pos x="897" y="222"/>
                  </a:cxn>
                  <a:cxn ang="0">
                    <a:pos x="1080" y="55"/>
                  </a:cxn>
                </a:cxnLst>
                <a:rect l="0" t="0" r="r" b="b"/>
                <a:pathLst>
                  <a:path w="1081" h="444">
                    <a:moveTo>
                      <a:pt x="0" y="319"/>
                    </a:moveTo>
                    <a:cubicBezTo>
                      <a:pt x="105" y="329"/>
                      <a:pt x="106" y="295"/>
                      <a:pt x="134" y="322"/>
                    </a:cubicBezTo>
                    <a:cubicBezTo>
                      <a:pt x="153" y="340"/>
                      <a:pt x="118" y="323"/>
                      <a:pt x="141" y="337"/>
                    </a:cubicBezTo>
                    <a:cubicBezTo>
                      <a:pt x="152" y="345"/>
                      <a:pt x="197" y="424"/>
                      <a:pt x="197" y="424"/>
                    </a:cubicBezTo>
                    <a:cubicBezTo>
                      <a:pt x="225" y="425"/>
                      <a:pt x="263" y="443"/>
                      <a:pt x="277" y="423"/>
                    </a:cubicBezTo>
                    <a:cubicBezTo>
                      <a:pt x="292" y="403"/>
                      <a:pt x="323" y="366"/>
                      <a:pt x="323" y="366"/>
                    </a:cubicBezTo>
                    <a:cubicBezTo>
                      <a:pt x="328" y="329"/>
                      <a:pt x="345" y="292"/>
                      <a:pt x="341" y="255"/>
                    </a:cubicBezTo>
                    <a:cubicBezTo>
                      <a:pt x="338" y="215"/>
                      <a:pt x="246" y="170"/>
                      <a:pt x="246" y="170"/>
                    </a:cubicBezTo>
                    <a:cubicBezTo>
                      <a:pt x="238" y="224"/>
                      <a:pt x="212" y="259"/>
                      <a:pt x="261" y="301"/>
                    </a:cubicBezTo>
                    <a:cubicBezTo>
                      <a:pt x="280" y="319"/>
                      <a:pt x="329" y="346"/>
                      <a:pt x="329" y="346"/>
                    </a:cubicBezTo>
                    <a:cubicBezTo>
                      <a:pt x="457" y="369"/>
                      <a:pt x="460" y="375"/>
                      <a:pt x="530" y="289"/>
                    </a:cubicBezTo>
                    <a:cubicBezTo>
                      <a:pt x="542" y="201"/>
                      <a:pt x="543" y="170"/>
                      <a:pt x="461" y="115"/>
                    </a:cubicBezTo>
                    <a:cubicBezTo>
                      <a:pt x="369" y="182"/>
                      <a:pt x="458" y="268"/>
                      <a:pt x="538" y="312"/>
                    </a:cubicBezTo>
                    <a:cubicBezTo>
                      <a:pt x="662" y="335"/>
                      <a:pt x="660" y="290"/>
                      <a:pt x="717" y="203"/>
                    </a:cubicBezTo>
                    <a:cubicBezTo>
                      <a:pt x="724" y="129"/>
                      <a:pt x="733" y="106"/>
                      <a:pt x="664" y="60"/>
                    </a:cubicBezTo>
                    <a:cubicBezTo>
                      <a:pt x="558" y="136"/>
                      <a:pt x="700" y="214"/>
                      <a:pt x="763" y="274"/>
                    </a:cubicBezTo>
                    <a:cubicBezTo>
                      <a:pt x="823" y="277"/>
                      <a:pt x="846" y="282"/>
                      <a:pt x="879" y="238"/>
                    </a:cubicBezTo>
                    <a:cubicBezTo>
                      <a:pt x="901" y="123"/>
                      <a:pt x="949" y="85"/>
                      <a:pt x="847" y="20"/>
                    </a:cubicBezTo>
                    <a:cubicBezTo>
                      <a:pt x="811" y="48"/>
                      <a:pt x="786" y="136"/>
                      <a:pt x="830" y="177"/>
                    </a:cubicBezTo>
                    <a:cubicBezTo>
                      <a:pt x="849" y="194"/>
                      <a:pt x="897" y="222"/>
                      <a:pt x="897" y="222"/>
                    </a:cubicBezTo>
                    <a:cubicBezTo>
                      <a:pt x="1032" y="219"/>
                      <a:pt x="891" y="0"/>
                      <a:pt x="1080" y="55"/>
                    </a:cubicBezTo>
                  </a:path>
                </a:pathLst>
              </a:custGeom>
              <a:noFill/>
              <a:ln w="38100">
                <a:solidFill>
                  <a:srgbClr val="FF00FF"/>
                </a:solidFill>
                <a:round/>
                <a:headEnd/>
                <a:tailEnd/>
              </a:ln>
            </p:spPr>
            <p:txBody>
              <a:bodyPr/>
              <a:lstStyle/>
              <a:p>
                <a:pPr>
                  <a:buClr>
                    <a:srgbClr val="FC0128"/>
                  </a:buClr>
                </a:pPr>
                <a:endParaRPr lang="en-US">
                  <a:latin typeface="Arial" pitchFamily="34" charset="0"/>
                </a:endParaRPr>
              </a:p>
            </p:txBody>
          </p:sp>
        </p:grpSp>
      </p:grpSp>
      <p:grpSp>
        <p:nvGrpSpPr>
          <p:cNvPr id="76" name="Group 75"/>
          <p:cNvGrpSpPr/>
          <p:nvPr/>
        </p:nvGrpSpPr>
        <p:grpSpPr>
          <a:xfrm>
            <a:off x="5902036" y="1361209"/>
            <a:ext cx="1870364" cy="1243445"/>
            <a:chOff x="5902036" y="1361209"/>
            <a:chExt cx="1870364" cy="1243445"/>
          </a:xfrm>
        </p:grpSpPr>
        <p:cxnSp>
          <p:nvCxnSpPr>
            <p:cNvPr id="73" name="Straight Connector 72"/>
            <p:cNvCxnSpPr/>
            <p:nvPr/>
          </p:nvCxnSpPr>
          <p:spPr bwMode="auto">
            <a:xfrm flipV="1">
              <a:off x="5902036" y="1589809"/>
              <a:ext cx="1870364" cy="966354"/>
            </a:xfrm>
            <a:prstGeom prst="line">
              <a:avLst/>
            </a:prstGeom>
            <a:noFill/>
            <a:ln w="762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flipH="1" flipV="1">
              <a:off x="6244936" y="1361209"/>
              <a:ext cx="1243445" cy="1243445"/>
            </a:xfrm>
            <a:prstGeom prst="line">
              <a:avLst/>
            </a:prstGeom>
            <a:noFill/>
            <a:ln w="76200" cap="flat" cmpd="sng" algn="ctr">
              <a:solidFill>
                <a:schemeClr val="tx1"/>
              </a:solidFill>
              <a:prstDash val="solid"/>
              <a:round/>
              <a:headEnd type="none" w="med" len="med"/>
              <a:tailEnd type="none" w="med" len="med"/>
            </a:ln>
            <a:effectLst/>
          </p:spPr>
        </p:cxnSp>
      </p:grpSp>
      <p:sp>
        <p:nvSpPr>
          <p:cNvPr id="82" name="Rectangle 81"/>
          <p:cNvSpPr/>
          <p:nvPr/>
        </p:nvSpPr>
        <p:spPr>
          <a:xfrm>
            <a:off x="7269480" y="2424875"/>
            <a:ext cx="1714500" cy="341632"/>
          </a:xfrm>
          <a:prstGeom prst="rect">
            <a:avLst/>
          </a:prstGeom>
        </p:spPr>
        <p:txBody>
          <a:bodyPr wrap="square">
            <a:spAutoFit/>
          </a:bodyPr>
          <a:lstStyle/>
          <a:p>
            <a:r>
              <a:rPr lang="en-US" b="1" dirty="0" smtClean="0">
                <a:solidFill>
                  <a:schemeClr val="hlink"/>
                </a:solidFill>
              </a:rPr>
              <a:t>E </a:t>
            </a:r>
            <a:r>
              <a:rPr lang="en-US" dirty="0" smtClean="0"/>
              <a:t>→ </a:t>
            </a:r>
            <a:r>
              <a:rPr lang="en-US" b="1" dirty="0" smtClean="0">
                <a:solidFill>
                  <a:schemeClr val="hlink"/>
                </a:solidFill>
              </a:rPr>
              <a:t>E’ + </a:t>
            </a:r>
            <a:r>
              <a:rPr lang="en-US" b="1" dirty="0" smtClean="0">
                <a:solidFill>
                  <a:schemeClr val="hlink"/>
                </a:solidFill>
                <a:latin typeface="Symbol" pitchFamily="18" charset="2"/>
              </a:rPr>
              <a:t>D</a:t>
            </a:r>
            <a:r>
              <a:rPr lang="en-US" b="1" dirty="0" smtClean="0">
                <a:solidFill>
                  <a:schemeClr val="hlink"/>
                </a:solidFill>
              </a:rPr>
              <a:t>E</a:t>
            </a:r>
            <a:endParaRPr lang="en-US" dirty="0"/>
          </a:p>
        </p:txBody>
      </p:sp>
    </p:spTree>
    <p:extLst>
      <p:ext uri="{BB962C8B-B14F-4D97-AF65-F5344CB8AC3E}">
        <p14:creationId xmlns:p14="http://schemas.microsoft.com/office/powerpoint/2010/main" val="36533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63"/>
                                        </p:tgtEl>
                                      </p:cBhvr>
                                    </p:animEffect>
                                    <p:set>
                                      <p:cBhvr>
                                        <p:cTn id="18" dur="1" fill="hold">
                                          <p:stCondLst>
                                            <p:cond delay="499"/>
                                          </p:stCondLst>
                                        </p:cTn>
                                        <p:tgtEl>
                                          <p:spTgt spid="6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par>
                                <p:cTn id="28" presetID="1" presetClass="entr" presetSubtype="0" fill="hold" nodeType="with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9">
                                            <p:txEl>
                                              <p:pRg st="3" end="3"/>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9">
                                            <p:txEl>
                                              <p:pRg st="4" end="4"/>
                                            </p:txEl>
                                          </p:spTgt>
                                        </p:tgtEl>
                                        <p:attrNameLst>
                                          <p:attrName>style.visibility</p:attrName>
                                        </p:attrNameLst>
                                      </p:cBhvr>
                                      <p:to>
                                        <p:strVal val="visible"/>
                                      </p:to>
                                    </p:set>
                                  </p:childTnLst>
                                </p:cTn>
                              </p:par>
                            </p:childTnLst>
                          </p:cTn>
                        </p:par>
                        <p:par>
                          <p:cTn id="40" fill="hold">
                            <p:stCondLst>
                              <p:cond delay="0"/>
                            </p:stCondLst>
                            <p:childTnLst>
                              <p:par>
                                <p:cTn id="41" presetID="53"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000" fill="hold"/>
                                        <p:tgtEl>
                                          <p:spTgt spid="38"/>
                                        </p:tgtEl>
                                        <p:attrNameLst>
                                          <p:attrName>ppt_w</p:attrName>
                                        </p:attrNameLst>
                                      </p:cBhvr>
                                      <p:tavLst>
                                        <p:tav tm="0">
                                          <p:val>
                                            <p:fltVal val="0"/>
                                          </p:val>
                                        </p:tav>
                                        <p:tav tm="100000">
                                          <p:val>
                                            <p:strVal val="#ppt_w"/>
                                          </p:val>
                                        </p:tav>
                                      </p:tavLst>
                                    </p:anim>
                                    <p:anim calcmode="lin" valueType="num">
                                      <p:cBhvr>
                                        <p:cTn id="44" dur="2000" fill="hold"/>
                                        <p:tgtEl>
                                          <p:spTgt spid="38"/>
                                        </p:tgtEl>
                                        <p:attrNameLst>
                                          <p:attrName>ppt_h</p:attrName>
                                        </p:attrNameLst>
                                      </p:cBhvr>
                                      <p:tavLst>
                                        <p:tav tm="0">
                                          <p:val>
                                            <p:fltVal val="0"/>
                                          </p:val>
                                        </p:tav>
                                        <p:tav tm="100000">
                                          <p:val>
                                            <p:strVal val="#ppt_h"/>
                                          </p:val>
                                        </p:tav>
                                      </p:tavLst>
                                    </p:anim>
                                    <p:animEffect transition="in" filter="fade">
                                      <p:cBhvr>
                                        <p:cTn id="4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27" name="Slide Number Placeholder 3"/>
          <p:cNvSpPr>
            <a:spLocks noGrp="1"/>
          </p:cNvSpPr>
          <p:nvPr>
            <p:ph type="sldNum" sz="quarter" idx="11"/>
          </p:nvPr>
        </p:nvSpPr>
        <p:spPr/>
        <p:txBody>
          <a:bodyPr/>
          <a:lstStyle/>
          <a:p>
            <a:fld id="{4E78632A-65D9-4C6F-878A-9A3ABE183B0F}" type="slidenum">
              <a:rPr lang="en-US">
                <a:solidFill>
                  <a:srgbClr val="000000"/>
                </a:solidFill>
              </a:rPr>
              <a:pPr/>
              <a:t>7</a:t>
            </a:fld>
            <a:endParaRPr lang="en-US">
              <a:solidFill>
                <a:srgbClr val="000000"/>
              </a:solidFill>
            </a:endParaRPr>
          </a:p>
        </p:txBody>
      </p:sp>
      <p:sp>
        <p:nvSpPr>
          <p:cNvPr id="650242" name="Rectangle 2"/>
          <p:cNvSpPr>
            <a:spLocks noGrp="1" noChangeArrowheads="1"/>
          </p:cNvSpPr>
          <p:nvPr>
            <p:ph type="title"/>
          </p:nvPr>
        </p:nvSpPr>
        <p:spPr>
          <a:xfrm>
            <a:off x="1958362" y="47908"/>
            <a:ext cx="5379678" cy="591573"/>
          </a:xfrm>
        </p:spPr>
        <p:txBody>
          <a:bodyPr/>
          <a:lstStyle/>
          <a:p>
            <a:r>
              <a:rPr lang="en-US" dirty="0"/>
              <a:t>Large </a:t>
            </a:r>
            <a:r>
              <a:rPr lang="en-US" dirty="0" smtClean="0"/>
              <a:t>'Hadron Collider' </a:t>
            </a:r>
            <a:endParaRPr lang="en-US" dirty="0"/>
          </a:p>
        </p:txBody>
      </p:sp>
      <p:pic>
        <p:nvPicPr>
          <p:cNvPr id="650243" name="Picture 3"/>
          <p:cNvPicPr>
            <a:picLocks noChangeAspect="1" noChangeArrowheads="1"/>
          </p:cNvPicPr>
          <p:nvPr/>
        </p:nvPicPr>
        <p:blipFill>
          <a:blip r:embed="rId3" cstate="screen"/>
          <a:srcRect/>
          <a:stretch>
            <a:fillRect/>
          </a:stretch>
        </p:blipFill>
        <p:spPr bwMode="auto">
          <a:xfrm>
            <a:off x="0" y="665163"/>
            <a:ext cx="9144000" cy="6192837"/>
          </a:xfrm>
          <a:prstGeom prst="rect">
            <a:avLst/>
          </a:prstGeom>
          <a:noFill/>
        </p:spPr>
      </p:pic>
      <p:sp>
        <p:nvSpPr>
          <p:cNvPr id="650244" name="Text Box 4"/>
          <p:cNvSpPr txBox="1">
            <a:spLocks noChangeArrowheads="1"/>
          </p:cNvSpPr>
          <p:nvPr/>
        </p:nvSpPr>
        <p:spPr bwMode="auto">
          <a:xfrm>
            <a:off x="6816725" y="861476"/>
            <a:ext cx="1365250" cy="36671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a:solidFill>
                  <a:srgbClr val="B5E8FF"/>
                </a:solidFill>
                <a:latin typeface="Tahoma" pitchFamily="34" charset="0"/>
              </a:rPr>
              <a:t>Lake Geneva</a:t>
            </a:r>
            <a:endParaRPr lang="en-US" sz="2400">
              <a:solidFill>
                <a:srgbClr val="000000"/>
              </a:solidFill>
              <a:latin typeface="Tahoma" pitchFamily="34" charset="0"/>
            </a:endParaRPr>
          </a:p>
        </p:txBody>
      </p:sp>
      <p:sp>
        <p:nvSpPr>
          <p:cNvPr id="650245" name="Text Box 5"/>
          <p:cNvSpPr txBox="1">
            <a:spLocks noChangeArrowheads="1"/>
          </p:cNvSpPr>
          <p:nvPr/>
        </p:nvSpPr>
        <p:spPr bwMode="auto">
          <a:xfrm>
            <a:off x="0" y="731838"/>
            <a:ext cx="2410532" cy="156966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a:lnSpc>
                <a:spcPct val="100000"/>
              </a:lnSpc>
              <a:spcBef>
                <a:spcPct val="0"/>
              </a:spcBef>
              <a:buClrTx/>
              <a:buFontTx/>
              <a:buNone/>
            </a:pPr>
            <a:r>
              <a:rPr lang="en-US" dirty="0">
                <a:solidFill>
                  <a:srgbClr val="FFF230"/>
                </a:solidFill>
                <a:effectLst>
                  <a:outerShdw blurRad="38100" dist="38100" dir="2700000" algn="tl">
                    <a:srgbClr val="C0C0C0"/>
                  </a:outerShdw>
                </a:effectLst>
                <a:latin typeface="Tahoma" pitchFamily="34" charset="0"/>
              </a:rPr>
              <a:t>27 km circumference</a:t>
            </a:r>
            <a:endParaRPr lang="en-US" sz="2400" dirty="0">
              <a:solidFill>
                <a:srgbClr val="000000"/>
              </a:solidFill>
              <a:latin typeface="Tahoma" pitchFamily="34" charset="0"/>
            </a:endParaRPr>
          </a:p>
          <a:p>
            <a:pPr algn="l">
              <a:lnSpc>
                <a:spcPct val="100000"/>
              </a:lnSpc>
              <a:spcBef>
                <a:spcPct val="0"/>
              </a:spcBef>
              <a:buClrTx/>
              <a:buFontTx/>
              <a:buNone/>
            </a:pPr>
            <a:r>
              <a:rPr lang="en-US" dirty="0" smtClean="0">
                <a:solidFill>
                  <a:srgbClr val="FFFF00"/>
                </a:solidFill>
                <a:latin typeface="Arial" pitchFamily="34" charset="0"/>
              </a:rPr>
              <a:t>≈</a:t>
            </a:r>
            <a:r>
              <a:rPr lang="en-US" dirty="0" smtClean="0">
                <a:solidFill>
                  <a:srgbClr val="FFF230"/>
                </a:solidFill>
                <a:latin typeface="Tahoma" pitchFamily="34" charset="0"/>
              </a:rPr>
              <a:t> </a:t>
            </a:r>
            <a:r>
              <a:rPr lang="en-US" dirty="0">
                <a:solidFill>
                  <a:srgbClr val="FFF230"/>
                </a:solidFill>
                <a:latin typeface="Tahoma" pitchFamily="34" charset="0"/>
              </a:rPr>
              <a:t>100 m underground</a:t>
            </a:r>
          </a:p>
          <a:p>
            <a:pPr algn="l">
              <a:lnSpc>
                <a:spcPct val="100000"/>
              </a:lnSpc>
              <a:spcBef>
                <a:spcPct val="0"/>
              </a:spcBef>
              <a:buClrTx/>
              <a:buFontTx/>
              <a:buNone/>
            </a:pPr>
            <a:r>
              <a:rPr lang="en-US" dirty="0" smtClean="0">
                <a:solidFill>
                  <a:srgbClr val="FFF230"/>
                </a:solidFill>
                <a:latin typeface="Tahoma" pitchFamily="34" charset="0"/>
              </a:rPr>
              <a:t>Design Energy:</a:t>
            </a:r>
          </a:p>
          <a:p>
            <a:pPr algn="l">
              <a:lnSpc>
                <a:spcPct val="100000"/>
              </a:lnSpc>
              <a:spcBef>
                <a:spcPct val="0"/>
              </a:spcBef>
              <a:buClrTx/>
              <a:buFontTx/>
              <a:buNone/>
            </a:pPr>
            <a:r>
              <a:rPr lang="en-US" dirty="0" smtClean="0">
                <a:solidFill>
                  <a:srgbClr val="FFF230"/>
                </a:solidFill>
                <a:latin typeface="Tahoma" pitchFamily="34" charset="0"/>
              </a:rPr>
              <a:t> 14 TeV </a:t>
            </a:r>
            <a:r>
              <a:rPr lang="en-US" sz="1600" dirty="0" smtClean="0">
                <a:solidFill>
                  <a:srgbClr val="FFF230"/>
                </a:solidFill>
                <a:latin typeface="Tahoma" pitchFamily="34" charset="0"/>
              </a:rPr>
              <a:t>(pp) </a:t>
            </a:r>
          </a:p>
          <a:p>
            <a:pPr algn="l">
              <a:lnSpc>
                <a:spcPct val="100000"/>
              </a:lnSpc>
              <a:spcBef>
                <a:spcPct val="0"/>
              </a:spcBef>
              <a:buClrTx/>
              <a:buFontTx/>
              <a:buNone/>
            </a:pPr>
            <a:r>
              <a:rPr lang="en-US" dirty="0" smtClean="0">
                <a:solidFill>
                  <a:srgbClr val="FFF230"/>
                </a:solidFill>
                <a:latin typeface="Tahoma" pitchFamily="34" charset="0"/>
              </a:rPr>
              <a:t>1150 TeV (PbPb)</a:t>
            </a:r>
            <a:endParaRPr lang="en-US" dirty="0">
              <a:solidFill>
                <a:srgbClr val="FFF230"/>
              </a:solidFill>
              <a:latin typeface="Tahoma" pitchFamily="34" charset="0"/>
            </a:endParaRPr>
          </a:p>
        </p:txBody>
      </p:sp>
      <p:grpSp>
        <p:nvGrpSpPr>
          <p:cNvPr id="2" name="Group 6"/>
          <p:cNvGrpSpPr>
            <a:grpSpLocks/>
          </p:cNvGrpSpPr>
          <p:nvPr/>
        </p:nvGrpSpPr>
        <p:grpSpPr bwMode="auto">
          <a:xfrm>
            <a:off x="2276475" y="1882775"/>
            <a:ext cx="5507038" cy="3125788"/>
            <a:chOff x="1498" y="1274"/>
            <a:chExt cx="3758" cy="1969"/>
          </a:xfrm>
        </p:grpSpPr>
        <p:sp>
          <p:nvSpPr>
            <p:cNvPr id="650247" name="Text Box 7"/>
            <p:cNvSpPr txBox="1">
              <a:spLocks noChangeArrowheads="1"/>
            </p:cNvSpPr>
            <p:nvPr/>
          </p:nvSpPr>
          <p:spPr bwMode="auto">
            <a:xfrm>
              <a:off x="2085" y="1274"/>
              <a:ext cx="537"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CMS</a:t>
              </a:r>
              <a:endParaRPr lang="en-US" sz="2400" b="1">
                <a:solidFill>
                  <a:srgbClr val="000000"/>
                </a:solidFill>
                <a:latin typeface="Tahoma" pitchFamily="34" charset="0"/>
              </a:endParaRPr>
            </a:p>
          </p:txBody>
        </p:sp>
        <p:sp>
          <p:nvSpPr>
            <p:cNvPr id="650248" name="Text Box 8"/>
            <p:cNvSpPr txBox="1">
              <a:spLocks noChangeArrowheads="1"/>
            </p:cNvSpPr>
            <p:nvPr/>
          </p:nvSpPr>
          <p:spPr bwMode="auto">
            <a:xfrm>
              <a:off x="3162" y="2954"/>
              <a:ext cx="728"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dirty="0">
                  <a:solidFill>
                    <a:srgbClr val="B5E8FF"/>
                  </a:solidFill>
                  <a:latin typeface="Tahoma" pitchFamily="34" charset="0"/>
                </a:rPr>
                <a:t>ATLAS</a:t>
              </a:r>
            </a:p>
          </p:txBody>
        </p:sp>
        <p:sp>
          <p:nvSpPr>
            <p:cNvPr id="650249" name="Text Box 9"/>
            <p:cNvSpPr txBox="1">
              <a:spLocks noChangeArrowheads="1"/>
            </p:cNvSpPr>
            <p:nvPr/>
          </p:nvSpPr>
          <p:spPr bwMode="auto">
            <a:xfrm>
              <a:off x="4634" y="2243"/>
              <a:ext cx="622"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LHCb</a:t>
              </a:r>
              <a:endParaRPr lang="en-US" sz="2400" b="1">
                <a:solidFill>
                  <a:srgbClr val="000000"/>
                </a:solidFill>
                <a:latin typeface="Tahoma" pitchFamily="34" charset="0"/>
              </a:endParaRPr>
            </a:p>
          </p:txBody>
        </p:sp>
        <p:sp>
          <p:nvSpPr>
            <p:cNvPr id="650250" name="Text Box 10"/>
            <p:cNvSpPr txBox="1">
              <a:spLocks noChangeArrowheads="1"/>
            </p:cNvSpPr>
            <p:nvPr/>
          </p:nvSpPr>
          <p:spPr bwMode="auto">
            <a:xfrm>
              <a:off x="1498" y="2955"/>
              <a:ext cx="696"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ALICE</a:t>
              </a:r>
              <a:endParaRPr lang="en-US" sz="2400" b="1">
                <a:solidFill>
                  <a:srgbClr val="000000"/>
                </a:solidFill>
                <a:latin typeface="Tahoma" pitchFamily="34" charset="0"/>
              </a:endParaRPr>
            </a:p>
          </p:txBody>
        </p:sp>
      </p:grpSp>
      <p:sp>
        <p:nvSpPr>
          <p:cNvPr id="650251" name="Text Box 11"/>
          <p:cNvSpPr txBox="1">
            <a:spLocks noChangeArrowheads="1"/>
          </p:cNvSpPr>
          <p:nvPr/>
        </p:nvSpPr>
        <p:spPr bwMode="auto">
          <a:xfrm>
            <a:off x="0" y="6488668"/>
            <a:ext cx="2278637" cy="36933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dirty="0">
                <a:solidFill>
                  <a:srgbClr val="FFF230"/>
                </a:solidFill>
                <a:effectLst>
                  <a:outerShdw blurRad="38100" dist="38100" dir="2700000" algn="tl">
                    <a:srgbClr val="C0C0C0"/>
                  </a:outerShdw>
                </a:effectLst>
                <a:latin typeface="Tahoma" pitchFamily="34" charset="0"/>
              </a:rPr>
              <a:t>4 </a:t>
            </a:r>
            <a:r>
              <a:rPr lang="en-US" dirty="0" smtClean="0">
                <a:solidFill>
                  <a:srgbClr val="FFF230"/>
                </a:solidFill>
                <a:effectLst>
                  <a:outerShdw blurRad="38100" dist="38100" dir="2700000" algn="tl">
                    <a:srgbClr val="C0C0C0"/>
                  </a:outerShdw>
                </a:effectLst>
                <a:latin typeface="Tahoma" pitchFamily="34" charset="0"/>
              </a:rPr>
              <a:t>Large Experiments</a:t>
            </a:r>
          </a:p>
        </p:txBody>
      </p:sp>
      <p:grpSp>
        <p:nvGrpSpPr>
          <p:cNvPr id="3" name="Group 12"/>
          <p:cNvGrpSpPr>
            <a:grpSpLocks/>
          </p:cNvGrpSpPr>
          <p:nvPr/>
        </p:nvGrpSpPr>
        <p:grpSpPr bwMode="auto">
          <a:xfrm>
            <a:off x="2414588" y="2349500"/>
            <a:ext cx="5710237" cy="3098800"/>
            <a:chOff x="1648" y="1480"/>
            <a:chExt cx="3896" cy="1952"/>
          </a:xfrm>
        </p:grpSpPr>
        <p:sp>
          <p:nvSpPr>
            <p:cNvPr id="650253" name="Oval 13"/>
            <p:cNvSpPr>
              <a:spLocks noChangeArrowheads="1"/>
            </p:cNvSpPr>
            <p:nvPr/>
          </p:nvSpPr>
          <p:spPr bwMode="auto">
            <a:xfrm>
              <a:off x="1648" y="3232"/>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4" name="Oval 14"/>
            <p:cNvSpPr>
              <a:spLocks noChangeArrowheads="1"/>
            </p:cNvSpPr>
            <p:nvPr/>
          </p:nvSpPr>
          <p:spPr bwMode="auto">
            <a:xfrm>
              <a:off x="2480" y="1480"/>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5" name="Oval 15"/>
            <p:cNvSpPr>
              <a:spLocks noChangeArrowheads="1"/>
            </p:cNvSpPr>
            <p:nvPr/>
          </p:nvSpPr>
          <p:spPr bwMode="auto">
            <a:xfrm>
              <a:off x="4048" y="3224"/>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6" name="Oval 16"/>
            <p:cNvSpPr>
              <a:spLocks noChangeArrowheads="1"/>
            </p:cNvSpPr>
            <p:nvPr/>
          </p:nvSpPr>
          <p:spPr bwMode="auto">
            <a:xfrm>
              <a:off x="5336" y="2400"/>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grpSp>
      <p:sp>
        <p:nvSpPr>
          <p:cNvPr id="43" name="Rectangle 2"/>
          <p:cNvSpPr txBox="1">
            <a:spLocks noChangeArrowheads="1"/>
          </p:cNvSpPr>
          <p:nvPr/>
        </p:nvSpPr>
        <p:spPr bwMode="auto">
          <a:xfrm>
            <a:off x="1504451" y="0"/>
            <a:ext cx="6200415" cy="591573"/>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a:lstStyle>
          <a:p>
            <a:r>
              <a:rPr lang="en-US" dirty="0" smtClean="0"/>
              <a:t>Collider </a:t>
            </a:r>
            <a:r>
              <a:rPr lang="en-US" b="0" dirty="0" smtClean="0"/>
              <a:t>of</a:t>
            </a:r>
            <a:r>
              <a:rPr lang="en-US" dirty="0" smtClean="0">
                <a:solidFill>
                  <a:srgbClr val="0000FF"/>
                </a:solidFill>
              </a:rPr>
              <a:t> </a:t>
            </a:r>
            <a:r>
              <a:rPr lang="en-US" dirty="0" smtClean="0"/>
              <a:t>'</a:t>
            </a:r>
            <a:r>
              <a:rPr lang="en-US" u="sng" dirty="0" smtClean="0"/>
              <a:t>Large Hadrons'</a:t>
            </a:r>
            <a:r>
              <a:rPr lang="en-US" dirty="0" smtClean="0"/>
              <a:t> </a:t>
            </a:r>
            <a:endParaRPr lang="en-US" dirty="0">
              <a:solidFill>
                <a:srgbClr val="0000FF"/>
              </a:solidFill>
            </a:endParaRPr>
          </a:p>
        </p:txBody>
      </p:sp>
      <p:grpSp>
        <p:nvGrpSpPr>
          <p:cNvPr id="16" name="Group 15"/>
          <p:cNvGrpSpPr/>
          <p:nvPr/>
        </p:nvGrpSpPr>
        <p:grpSpPr>
          <a:xfrm>
            <a:off x="5355771" y="718456"/>
            <a:ext cx="3788229" cy="2468883"/>
            <a:chOff x="5355771" y="718456"/>
            <a:chExt cx="3788229" cy="2468883"/>
          </a:xfrm>
        </p:grpSpPr>
        <p:pic>
          <p:nvPicPr>
            <p:cNvPr id="1373186" name="Picture 2" descr="https://cdsweb.cern.ch/record/1459462/files/eemm_run195099_evt137440354_ispy_3d.gif?subformat=icon-6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5771" y="718456"/>
              <a:ext cx="3788229" cy="242683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139543" y="2468880"/>
              <a:ext cx="2268583" cy="718459"/>
              <a:chOff x="6139543" y="2351313"/>
              <a:chExt cx="2268583" cy="718459"/>
            </a:xfrm>
          </p:grpSpPr>
          <p:sp>
            <p:nvSpPr>
              <p:cNvPr id="12" name="Right Arrow 11"/>
              <p:cNvSpPr/>
              <p:nvPr/>
            </p:nvSpPr>
            <p:spPr bwMode="auto">
              <a:xfrm>
                <a:off x="6139543" y="2717075"/>
                <a:ext cx="1110343" cy="35269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47" name="Right Arrow 46"/>
              <p:cNvSpPr/>
              <p:nvPr/>
            </p:nvSpPr>
            <p:spPr bwMode="auto">
              <a:xfrm rot="10800000">
                <a:off x="7297783" y="2699658"/>
                <a:ext cx="1110343" cy="35269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13" name="TextBox 12"/>
              <p:cNvSpPr txBox="1"/>
              <p:nvPr/>
            </p:nvSpPr>
            <p:spPr>
              <a:xfrm>
                <a:off x="6747551" y="2351313"/>
                <a:ext cx="1032655" cy="480131"/>
              </a:xfrm>
              <a:prstGeom prst="rect">
                <a:avLst/>
              </a:prstGeom>
              <a:noFill/>
            </p:spPr>
            <p:txBody>
              <a:bodyPr wrap="none" rtlCol="0">
                <a:spAutoFit/>
              </a:bodyPr>
              <a:lstStyle/>
              <a:p>
                <a:r>
                  <a:rPr lang="en-US" sz="2800" b="1" dirty="0" smtClean="0">
                    <a:solidFill>
                      <a:srgbClr val="FFC000"/>
                    </a:solidFill>
                    <a:effectLst>
                      <a:outerShdw blurRad="38100" dist="38100" dir="2700000" algn="tl">
                        <a:srgbClr val="000000">
                          <a:alpha val="43137"/>
                        </a:srgbClr>
                      </a:outerShdw>
                    </a:effectLst>
                  </a:rPr>
                  <a:t>p + p</a:t>
                </a:r>
                <a:endParaRPr lang="en-GB" sz="2800" b="1" dirty="0">
                  <a:solidFill>
                    <a:srgbClr val="FFC000"/>
                  </a:solidFill>
                  <a:effectLst>
                    <a:outerShdw blurRad="38100" dist="38100" dir="2700000" algn="tl">
                      <a:srgbClr val="000000">
                        <a:alpha val="43137"/>
                      </a:srgbClr>
                    </a:outerShdw>
                  </a:effectLst>
                </a:endParaRPr>
              </a:p>
            </p:txBody>
          </p:sp>
        </p:grpSp>
      </p:grpSp>
      <p:grpSp>
        <p:nvGrpSpPr>
          <p:cNvPr id="15" name="Group 14"/>
          <p:cNvGrpSpPr/>
          <p:nvPr/>
        </p:nvGrpSpPr>
        <p:grpSpPr>
          <a:xfrm>
            <a:off x="5089174" y="705394"/>
            <a:ext cx="4054826" cy="2843351"/>
            <a:chOff x="0" y="2351314"/>
            <a:chExt cx="4054826" cy="2843351"/>
          </a:xfrm>
        </p:grpSpPr>
        <p:pic>
          <p:nvPicPr>
            <p:cNvPr id="1373188" name="Picture 4" descr="https://cdsweb.cern.ch/record/1352773/files/hiY1.gif?subformat=icon-6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351314"/>
              <a:ext cx="4054826" cy="232518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505090" y="4541521"/>
              <a:ext cx="2268583" cy="653144"/>
              <a:chOff x="6139543" y="2416628"/>
              <a:chExt cx="2268583" cy="653144"/>
            </a:xfrm>
          </p:grpSpPr>
          <p:sp>
            <p:nvSpPr>
              <p:cNvPr id="55" name="Right Arrow 54"/>
              <p:cNvSpPr/>
              <p:nvPr/>
            </p:nvSpPr>
            <p:spPr bwMode="auto">
              <a:xfrm>
                <a:off x="6139543" y="2717075"/>
                <a:ext cx="1110343" cy="35269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56" name="Right Arrow 55"/>
              <p:cNvSpPr/>
              <p:nvPr/>
            </p:nvSpPr>
            <p:spPr bwMode="auto">
              <a:xfrm rot="10800000">
                <a:off x="7297783" y="2699658"/>
                <a:ext cx="1110343" cy="352697"/>
              </a:xfrm>
              <a:prstGeom prst="rightArrow">
                <a:avLst/>
              </a:prstGeom>
              <a:solidFill>
                <a:srgbClr val="FFFF99"/>
              </a:solidFill>
              <a:ln w="2857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GB" sz="1800" b="0" i="0" u="none" strike="noStrike" cap="none" normalizeH="0" baseline="0" smtClean="0">
                  <a:ln>
                    <a:noFill/>
                  </a:ln>
                  <a:solidFill>
                    <a:srgbClr val="0000FF"/>
                  </a:solidFill>
                  <a:effectLst/>
                  <a:latin typeface="Arial" pitchFamily="34" charset="0"/>
                </a:endParaRPr>
              </a:p>
            </p:txBody>
          </p:sp>
          <p:sp>
            <p:nvSpPr>
              <p:cNvPr id="60" name="TextBox 59"/>
              <p:cNvSpPr txBox="1"/>
              <p:nvPr/>
            </p:nvSpPr>
            <p:spPr>
              <a:xfrm>
                <a:off x="6534829" y="2416628"/>
                <a:ext cx="1510350" cy="480131"/>
              </a:xfrm>
              <a:prstGeom prst="rect">
                <a:avLst/>
              </a:prstGeom>
              <a:noFill/>
            </p:spPr>
            <p:txBody>
              <a:bodyPr wrap="none" rtlCol="0">
                <a:spAutoFit/>
              </a:bodyPr>
              <a:lstStyle/>
              <a:p>
                <a:r>
                  <a:rPr lang="en-US" sz="2800" b="1" dirty="0" smtClean="0">
                    <a:solidFill>
                      <a:srgbClr val="FFC000"/>
                    </a:solidFill>
                    <a:effectLst>
                      <a:outerShdw blurRad="38100" dist="38100" dir="2700000" algn="tl">
                        <a:srgbClr val="000000">
                          <a:alpha val="43137"/>
                        </a:srgbClr>
                      </a:outerShdw>
                    </a:effectLst>
                  </a:rPr>
                  <a:t>Pb + Pb</a:t>
                </a:r>
                <a:endParaRPr lang="en-GB" sz="2800" b="1" dirty="0">
                  <a:solidFill>
                    <a:srgbClr val="FFC000"/>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5929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650242"/>
                                        </p:tgtEl>
                                      </p:cBhvr>
                                    </p:animEffect>
                                    <p:set>
                                      <p:cBhvr>
                                        <p:cTn id="11" dur="1" fill="hold">
                                          <p:stCondLst>
                                            <p:cond delay="499"/>
                                          </p:stCondLst>
                                        </p:cTn>
                                        <p:tgtEl>
                                          <p:spTgt spid="65024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p:bldP spid="4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27" y="46320"/>
            <a:ext cx="6386364" cy="591573"/>
          </a:xfrm>
        </p:spPr>
        <p:txBody>
          <a:bodyPr/>
          <a:lstStyle/>
          <a:p>
            <a:r>
              <a:rPr lang="en-US" dirty="0"/>
              <a:t>3</a:t>
            </a:r>
            <a:r>
              <a:rPr lang="en-US" dirty="0" smtClean="0"/>
              <a:t>) Energy dependence</a:t>
            </a:r>
            <a:r>
              <a:rPr lang="en-US" sz="1600" dirty="0" smtClean="0">
                <a:solidFill>
                  <a:schemeClr val="tx1"/>
                </a:solidFill>
              </a:rPr>
              <a:t>  (2011 DATA)</a:t>
            </a:r>
            <a:endParaRPr lang="en-GB" sz="1600" dirty="0">
              <a:solidFill>
                <a:schemeClr val="tx1"/>
              </a:solidFill>
            </a:endParaRPr>
          </a:p>
        </p:txBody>
      </p:sp>
      <p:sp>
        <p:nvSpPr>
          <p:cNvPr id="3" name="Content Placeholder 2"/>
          <p:cNvSpPr>
            <a:spLocks noGrp="1"/>
          </p:cNvSpPr>
          <p:nvPr>
            <p:ph idx="1"/>
          </p:nvPr>
        </p:nvSpPr>
        <p:spPr/>
        <p:txBody>
          <a:bodyPr/>
          <a:lstStyle/>
          <a:p>
            <a:r>
              <a:rPr lang="en-US" dirty="0" smtClean="0"/>
              <a:t>Ratio of energies between jets: &lt;p</a:t>
            </a:r>
            <a:r>
              <a:rPr lang="en-US" baseline="-25000" dirty="0" smtClean="0"/>
              <a:t>T2</a:t>
            </a:r>
            <a:r>
              <a:rPr lang="en-US" dirty="0" smtClean="0"/>
              <a:t>/p</a:t>
            </a:r>
            <a:r>
              <a:rPr lang="en-US" baseline="-25000" dirty="0" smtClean="0"/>
              <a:t>T2</a:t>
            </a:r>
            <a:r>
              <a:rPr lang="en-US" dirty="0" smtClean="0"/>
              <a:t>&gt; versus p</a:t>
            </a:r>
            <a:r>
              <a:rPr lang="en-US" baseline="-25000" dirty="0" smtClean="0"/>
              <a:t>T1  </a:t>
            </a:r>
            <a:r>
              <a:rPr lang="en-US" sz="1400" dirty="0" smtClean="0">
                <a:solidFill>
                  <a:schemeClr val="tx1"/>
                </a:solidFill>
              </a:rPr>
              <a:t>("1"  = leading jet)</a:t>
            </a:r>
            <a:endParaRPr lang="en-GB" sz="1400" dirty="0">
              <a:solidFill>
                <a:schemeClr val="tx1"/>
              </a:solidFill>
            </a:endParaRPr>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D927F1D3-1032-48FD-8C43-9F3006DCCF32}" type="slidenum">
              <a:rPr lang="en-US" smtClean="0">
                <a:solidFill>
                  <a:srgbClr val="000000"/>
                </a:solidFill>
              </a:rPr>
              <a:pPr>
                <a:defRPr/>
              </a:pPr>
              <a:t>70</a:t>
            </a:fld>
            <a:endParaRPr lang="en-US">
              <a:solidFill>
                <a:srgbClr val="000000"/>
              </a:solidFill>
            </a:endParaRPr>
          </a:p>
        </p:txBody>
      </p:sp>
      <p:grpSp>
        <p:nvGrpSpPr>
          <p:cNvPr id="17" name="Group 16"/>
          <p:cNvGrpSpPr/>
          <p:nvPr/>
        </p:nvGrpSpPr>
        <p:grpSpPr>
          <a:xfrm>
            <a:off x="124031" y="1743837"/>
            <a:ext cx="8220075" cy="4144667"/>
            <a:chOff x="124032" y="1774914"/>
            <a:chExt cx="8220075" cy="4144667"/>
          </a:xfrm>
        </p:grpSpPr>
        <p:pic>
          <p:nvPicPr>
            <p:cNvPr id="13588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32" y="2071481"/>
              <a:ext cx="822007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765192" y="1774914"/>
              <a:ext cx="6232042" cy="2155984"/>
              <a:chOff x="1765192" y="1774914"/>
              <a:chExt cx="6232042" cy="2155984"/>
            </a:xfrm>
          </p:grpSpPr>
          <p:sp>
            <p:nvSpPr>
              <p:cNvPr id="7" name="TextBox 6"/>
              <p:cNvSpPr txBox="1"/>
              <p:nvPr/>
            </p:nvSpPr>
            <p:spPr>
              <a:xfrm>
                <a:off x="4098314" y="1774914"/>
                <a:ext cx="1096445" cy="301923"/>
              </a:xfrm>
              <a:prstGeom prst="rect">
                <a:avLst/>
              </a:prstGeom>
              <a:solidFill>
                <a:srgbClr val="FFFF99"/>
              </a:solidFill>
            </p:spPr>
            <p:txBody>
              <a:bodyPr wrap="none" rtlCol="0">
                <a:spAutoFit/>
              </a:bodyPr>
              <a:lstStyle/>
              <a:p>
                <a:pPr>
                  <a:buClr>
                    <a:srgbClr val="FC0128"/>
                  </a:buClr>
                </a:pPr>
                <a:r>
                  <a:rPr lang="en-US" sz="1600" dirty="0" smtClean="0">
                    <a:solidFill>
                      <a:srgbClr val="FF0000"/>
                    </a:solidFill>
                    <a:latin typeface="Arial" pitchFamily="34" charset="0"/>
                  </a:rPr>
                  <a:t>Simulation</a:t>
                </a:r>
                <a:endParaRPr lang="en-US" sz="1600" dirty="0">
                  <a:solidFill>
                    <a:srgbClr val="FF0000"/>
                  </a:solidFill>
                  <a:latin typeface="Arial" pitchFamily="34" charset="0"/>
                </a:endParaRPr>
              </a:p>
            </p:txBody>
          </p:sp>
          <p:cxnSp>
            <p:nvCxnSpPr>
              <p:cNvPr id="8" name="Straight Arrow Connector 7"/>
              <p:cNvCxnSpPr/>
              <p:nvPr/>
            </p:nvCxnSpPr>
            <p:spPr bwMode="auto">
              <a:xfrm>
                <a:off x="4437815" y="2082612"/>
                <a:ext cx="82780" cy="494619"/>
              </a:xfrm>
              <a:prstGeom prst="straightConnector1">
                <a:avLst/>
              </a:prstGeom>
              <a:noFill/>
              <a:ln w="19050" cap="flat" cmpd="sng" algn="ctr">
                <a:solidFill>
                  <a:srgbClr val="FF0000"/>
                </a:solidFill>
                <a:prstDash val="solid"/>
                <a:round/>
                <a:headEnd type="none" w="med" len="med"/>
                <a:tailEnd type="arrow"/>
              </a:ln>
              <a:effectLst/>
            </p:spPr>
          </p:cxnSp>
          <p:sp>
            <p:nvSpPr>
              <p:cNvPr id="11" name="TextBox 10"/>
              <p:cNvSpPr txBox="1"/>
              <p:nvPr/>
            </p:nvSpPr>
            <p:spPr>
              <a:xfrm>
                <a:off x="1765192" y="1779410"/>
                <a:ext cx="412293" cy="313932"/>
              </a:xfrm>
              <a:prstGeom prst="rect">
                <a:avLst/>
              </a:prstGeom>
              <a:solidFill>
                <a:srgbClr val="FFFF99"/>
              </a:solidFill>
            </p:spPr>
            <p:txBody>
              <a:bodyPr wrap="none" rtlCol="0">
                <a:spAutoFit/>
              </a:bodyPr>
              <a:lstStyle/>
              <a:p>
                <a:pPr>
                  <a:buClr>
                    <a:srgbClr val="FC0128"/>
                  </a:buClr>
                </a:pPr>
                <a:r>
                  <a:rPr lang="en-US" sz="1600" dirty="0" smtClean="0">
                    <a:latin typeface="Arial" pitchFamily="34" charset="0"/>
                  </a:rPr>
                  <a:t>pp</a:t>
                </a:r>
                <a:endParaRPr lang="en-US" sz="1600" dirty="0">
                  <a:latin typeface="Arial" pitchFamily="34" charset="0"/>
                </a:endParaRPr>
              </a:p>
            </p:txBody>
          </p:sp>
          <p:cxnSp>
            <p:nvCxnSpPr>
              <p:cNvPr id="12" name="Straight Arrow Connector 11"/>
              <p:cNvCxnSpPr/>
              <p:nvPr/>
            </p:nvCxnSpPr>
            <p:spPr bwMode="auto">
              <a:xfrm flipH="1">
                <a:off x="1971338" y="2044985"/>
                <a:ext cx="1" cy="284936"/>
              </a:xfrm>
              <a:prstGeom prst="straightConnector1">
                <a:avLst/>
              </a:prstGeom>
              <a:noFill/>
              <a:ln w="19050" cap="flat" cmpd="sng" algn="ctr">
                <a:solidFill>
                  <a:srgbClr val="0000FF"/>
                </a:solidFill>
                <a:prstDash val="solid"/>
                <a:round/>
                <a:headEnd type="none" w="med" len="med"/>
                <a:tailEnd type="arrow"/>
              </a:ln>
              <a:effectLst/>
            </p:spPr>
          </p:cxnSp>
          <p:sp>
            <p:nvSpPr>
              <p:cNvPr id="14" name="TextBox 13"/>
              <p:cNvSpPr txBox="1"/>
              <p:nvPr/>
            </p:nvSpPr>
            <p:spPr>
              <a:xfrm>
                <a:off x="7312431" y="3616966"/>
                <a:ext cx="684803" cy="313932"/>
              </a:xfrm>
              <a:prstGeom prst="rect">
                <a:avLst/>
              </a:prstGeom>
              <a:solidFill>
                <a:srgbClr val="FFFF99"/>
              </a:solidFill>
            </p:spPr>
            <p:txBody>
              <a:bodyPr wrap="none" rtlCol="0">
                <a:spAutoFit/>
              </a:bodyPr>
              <a:lstStyle/>
              <a:p>
                <a:pPr>
                  <a:buClr>
                    <a:srgbClr val="FC0128"/>
                  </a:buClr>
                </a:pPr>
                <a:r>
                  <a:rPr lang="en-US" sz="1600" dirty="0" smtClean="0">
                    <a:solidFill>
                      <a:schemeClr val="tx1"/>
                    </a:solidFill>
                    <a:latin typeface="Arial" pitchFamily="34" charset="0"/>
                  </a:rPr>
                  <a:t>PbPb</a:t>
                </a:r>
                <a:endParaRPr lang="en-US" sz="1600" dirty="0">
                  <a:solidFill>
                    <a:schemeClr val="tx1"/>
                  </a:solidFill>
                  <a:latin typeface="Arial" pitchFamily="34" charset="0"/>
                </a:endParaRPr>
              </a:p>
            </p:txBody>
          </p:sp>
          <p:cxnSp>
            <p:nvCxnSpPr>
              <p:cNvPr id="15" name="Straight Arrow Connector 14"/>
              <p:cNvCxnSpPr/>
              <p:nvPr/>
            </p:nvCxnSpPr>
            <p:spPr bwMode="auto">
              <a:xfrm flipV="1">
                <a:off x="7782339" y="3130826"/>
                <a:ext cx="79513" cy="486140"/>
              </a:xfrm>
              <a:prstGeom prst="straightConnector1">
                <a:avLst/>
              </a:prstGeom>
              <a:noFill/>
              <a:ln w="19050" cap="flat" cmpd="sng" algn="ctr">
                <a:solidFill>
                  <a:schemeClr val="tx1"/>
                </a:solidFill>
                <a:prstDash val="solid"/>
                <a:round/>
                <a:headEnd type="none" w="med" len="med"/>
                <a:tailEnd type="arrow"/>
              </a:ln>
              <a:effectLst/>
            </p:spPr>
          </p:cxnSp>
        </p:grpSp>
      </p:grpSp>
      <p:grpSp>
        <p:nvGrpSpPr>
          <p:cNvPr id="60" name="Group 59"/>
          <p:cNvGrpSpPr/>
          <p:nvPr/>
        </p:nvGrpSpPr>
        <p:grpSpPr>
          <a:xfrm>
            <a:off x="6889878" y="4494012"/>
            <a:ext cx="845103" cy="580753"/>
            <a:chOff x="6889878" y="4494012"/>
            <a:chExt cx="845103" cy="580753"/>
          </a:xfrm>
        </p:grpSpPr>
        <p:cxnSp>
          <p:nvCxnSpPr>
            <p:cNvPr id="19" name="Straight Arrow Connector 18"/>
            <p:cNvCxnSpPr/>
            <p:nvPr/>
          </p:nvCxnSpPr>
          <p:spPr bwMode="auto">
            <a:xfrm>
              <a:off x="7215809" y="4766652"/>
              <a:ext cx="0" cy="308113"/>
            </a:xfrm>
            <a:prstGeom prst="straightConnector1">
              <a:avLst/>
            </a:prstGeom>
            <a:noFill/>
            <a:ln w="38100" cap="flat" cmpd="sng" algn="ctr">
              <a:solidFill>
                <a:srgbClr val="FF0000"/>
              </a:solidFill>
              <a:prstDash val="solid"/>
              <a:round/>
              <a:headEnd type="none" w="med" len="med"/>
              <a:tailEnd type="arrow"/>
            </a:ln>
            <a:effectLst/>
          </p:spPr>
        </p:cxnSp>
        <p:sp>
          <p:nvSpPr>
            <p:cNvPr id="20" name="TextBox 19"/>
            <p:cNvSpPr txBox="1"/>
            <p:nvPr/>
          </p:nvSpPr>
          <p:spPr>
            <a:xfrm>
              <a:off x="6889878" y="4494012"/>
              <a:ext cx="845103" cy="341632"/>
            </a:xfrm>
            <a:prstGeom prst="rect">
              <a:avLst/>
            </a:prstGeom>
            <a:noFill/>
          </p:spPr>
          <p:txBody>
            <a:bodyPr wrap="none" rtlCol="0">
              <a:spAutoFit/>
            </a:bodyPr>
            <a:lstStyle/>
            <a:p>
              <a:r>
                <a:rPr lang="en-US" b="1" dirty="0" smtClean="0">
                  <a:solidFill>
                    <a:srgbClr val="FF0000"/>
                  </a:solidFill>
                </a:rPr>
                <a:t>~ 10%</a:t>
              </a:r>
              <a:endParaRPr lang="en-GB" b="1" dirty="0">
                <a:solidFill>
                  <a:srgbClr val="FF0000"/>
                </a:solidFill>
              </a:endParaRPr>
            </a:p>
          </p:txBody>
        </p:sp>
      </p:grpSp>
      <p:grpSp>
        <p:nvGrpSpPr>
          <p:cNvPr id="46" name="Group 45"/>
          <p:cNvGrpSpPr/>
          <p:nvPr/>
        </p:nvGrpSpPr>
        <p:grpSpPr>
          <a:xfrm>
            <a:off x="7189333" y="1957212"/>
            <a:ext cx="845103" cy="974831"/>
            <a:chOff x="7189333" y="1957212"/>
            <a:chExt cx="845103" cy="974831"/>
          </a:xfrm>
        </p:grpSpPr>
        <p:cxnSp>
          <p:nvCxnSpPr>
            <p:cNvPr id="44" name="Straight Arrow Connector 43"/>
            <p:cNvCxnSpPr/>
            <p:nvPr/>
          </p:nvCxnSpPr>
          <p:spPr bwMode="auto">
            <a:xfrm>
              <a:off x="7654831" y="2392097"/>
              <a:ext cx="0" cy="539946"/>
            </a:xfrm>
            <a:prstGeom prst="straightConnector1">
              <a:avLst/>
            </a:prstGeom>
            <a:noFill/>
            <a:ln w="38100" cap="flat" cmpd="sng" algn="ctr">
              <a:solidFill>
                <a:srgbClr val="FF0000"/>
              </a:solidFill>
              <a:prstDash val="solid"/>
              <a:round/>
              <a:headEnd type="none" w="med" len="med"/>
              <a:tailEnd type="arrow"/>
            </a:ln>
            <a:effectLst/>
          </p:spPr>
        </p:cxnSp>
        <p:sp>
          <p:nvSpPr>
            <p:cNvPr id="45" name="TextBox 44"/>
            <p:cNvSpPr txBox="1"/>
            <p:nvPr/>
          </p:nvSpPr>
          <p:spPr>
            <a:xfrm>
              <a:off x="7189333" y="1957212"/>
              <a:ext cx="845103" cy="341632"/>
            </a:xfrm>
            <a:prstGeom prst="rect">
              <a:avLst/>
            </a:prstGeom>
            <a:solidFill>
              <a:schemeClr val="accent2">
                <a:lumMod val="20000"/>
                <a:lumOff val="80000"/>
              </a:schemeClr>
            </a:solidFill>
          </p:spPr>
          <p:txBody>
            <a:bodyPr wrap="none" rtlCol="0">
              <a:spAutoFit/>
            </a:bodyPr>
            <a:lstStyle/>
            <a:p>
              <a:r>
                <a:rPr lang="en-US" b="1" dirty="0" smtClean="0">
                  <a:solidFill>
                    <a:srgbClr val="FF0000"/>
                  </a:solidFill>
                </a:rPr>
                <a:t>~ 10%</a:t>
              </a:r>
              <a:endParaRPr lang="en-GB" b="1" dirty="0">
                <a:solidFill>
                  <a:srgbClr val="FF0000"/>
                </a:solidFill>
              </a:endParaRPr>
            </a:p>
          </p:txBody>
        </p:sp>
      </p:grpSp>
      <p:sp>
        <p:nvSpPr>
          <p:cNvPr id="29" name="TextBox 28"/>
          <p:cNvSpPr txBox="1"/>
          <p:nvPr/>
        </p:nvSpPr>
        <p:spPr>
          <a:xfrm>
            <a:off x="951952" y="5888504"/>
            <a:ext cx="6647974" cy="969496"/>
          </a:xfrm>
          <a:prstGeom prst="rect">
            <a:avLst/>
          </a:prstGeom>
          <a:solidFill>
            <a:srgbClr val="FFFF99"/>
          </a:solidFill>
        </p:spPr>
        <p:txBody>
          <a:bodyPr wrap="none" rtlCol="0">
            <a:spAutoFit/>
          </a:bodyPr>
          <a:lstStyle/>
          <a:p>
            <a:pPr algn="l"/>
            <a:r>
              <a:rPr lang="en-US" b="1" dirty="0" smtClean="0"/>
              <a:t>Difference in &lt;p</a:t>
            </a:r>
            <a:r>
              <a:rPr lang="en-US" b="1" baseline="-25000" dirty="0" smtClean="0"/>
              <a:t>T2</a:t>
            </a:r>
            <a:r>
              <a:rPr lang="en-US" b="1" dirty="0" smtClean="0"/>
              <a:t>/p</a:t>
            </a:r>
            <a:r>
              <a:rPr lang="en-US" b="1" baseline="-25000" dirty="0" smtClean="0"/>
              <a:t>T1</a:t>
            </a:r>
            <a:r>
              <a:rPr lang="en-US" b="1" dirty="0" smtClean="0"/>
              <a:t>&gt; between data and MC of O(10%)	</a:t>
            </a:r>
          </a:p>
          <a:p>
            <a:pPr algn="l"/>
            <a:r>
              <a:rPr lang="en-US" sz="1600" dirty="0" smtClean="0">
                <a:solidFill>
                  <a:schemeClr val="tx1"/>
                </a:solidFill>
              </a:rPr>
              <a:t>~ independent of leading jet p</a:t>
            </a:r>
            <a:r>
              <a:rPr lang="en-US" sz="1600" baseline="-25000" dirty="0" smtClean="0">
                <a:solidFill>
                  <a:schemeClr val="tx1"/>
                </a:solidFill>
              </a:rPr>
              <a:t>T</a:t>
            </a:r>
          </a:p>
          <a:p>
            <a:pPr algn="l"/>
            <a:r>
              <a:rPr lang="en-US" dirty="0" smtClean="0">
                <a:solidFill>
                  <a:srgbClr val="FF0000"/>
                </a:solidFill>
              </a:rPr>
              <a:t>=&gt; </a:t>
            </a:r>
            <a:r>
              <a:rPr lang="en-US" b="1" dirty="0" smtClean="0">
                <a:solidFill>
                  <a:srgbClr val="FF0000"/>
                </a:solidFill>
                <a:latin typeface="Symbol" pitchFamily="18" charset="2"/>
              </a:rPr>
              <a:t>D</a:t>
            </a:r>
            <a:r>
              <a:rPr lang="en-US" b="1" dirty="0" smtClean="0">
                <a:solidFill>
                  <a:srgbClr val="FF0000"/>
                </a:solidFill>
              </a:rPr>
              <a:t>E  ~ E ??</a:t>
            </a:r>
            <a:r>
              <a:rPr lang="en-US" dirty="0" smtClean="0">
                <a:solidFill>
                  <a:srgbClr val="FF0000"/>
                </a:solidFill>
              </a:rPr>
              <a:t> </a:t>
            </a:r>
            <a:r>
              <a:rPr lang="en-US" dirty="0" smtClean="0">
                <a:solidFill>
                  <a:schemeClr val="tx1"/>
                </a:solidFill>
              </a:rPr>
              <a:t>(expected: </a:t>
            </a:r>
            <a:r>
              <a:rPr lang="en-US" dirty="0" smtClean="0">
                <a:solidFill>
                  <a:schemeClr val="tx1"/>
                </a:solidFill>
                <a:latin typeface="Symbol" pitchFamily="18" charset="2"/>
              </a:rPr>
              <a:t>D</a:t>
            </a:r>
            <a:r>
              <a:rPr lang="en-US" dirty="0" smtClean="0">
                <a:solidFill>
                  <a:schemeClr val="tx1"/>
                </a:solidFill>
              </a:rPr>
              <a:t>E ~ constant)</a:t>
            </a:r>
            <a:r>
              <a:rPr lang="en-US" dirty="0" smtClean="0">
                <a:solidFill>
                  <a:srgbClr val="FF0000"/>
                </a:solidFill>
              </a:rPr>
              <a:t>  </a:t>
            </a:r>
            <a:endParaRPr lang="en-US" sz="1600" dirty="0" smtClean="0">
              <a:solidFill>
                <a:srgbClr val="FF0000"/>
              </a:solidFill>
            </a:endParaRPr>
          </a:p>
        </p:txBody>
      </p:sp>
      <p:grpSp>
        <p:nvGrpSpPr>
          <p:cNvPr id="30" name="Group 8"/>
          <p:cNvGrpSpPr/>
          <p:nvPr/>
        </p:nvGrpSpPr>
        <p:grpSpPr>
          <a:xfrm>
            <a:off x="6113803" y="2173475"/>
            <a:ext cx="422826" cy="372679"/>
            <a:chOff x="3870956" y="4102785"/>
            <a:chExt cx="422826" cy="372679"/>
          </a:xfrm>
        </p:grpSpPr>
        <p:sp>
          <p:nvSpPr>
            <p:cNvPr id="31"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32" name="Oval 23"/>
            <p:cNvSpPr>
              <a:spLocks noChangeArrowheads="1"/>
            </p:cNvSpPr>
            <p:nvPr/>
          </p:nvSpPr>
          <p:spPr bwMode="auto">
            <a:xfrm>
              <a:off x="3933188"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33" name="Group 11"/>
          <p:cNvGrpSpPr/>
          <p:nvPr/>
        </p:nvGrpSpPr>
        <p:grpSpPr>
          <a:xfrm>
            <a:off x="774030" y="1625115"/>
            <a:ext cx="630690" cy="374666"/>
            <a:chOff x="8096472" y="428618"/>
            <a:chExt cx="630690" cy="374666"/>
          </a:xfrm>
        </p:grpSpPr>
        <p:sp>
          <p:nvSpPr>
            <p:cNvPr id="34"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35" name="Oval 26"/>
            <p:cNvSpPr>
              <a:spLocks noChangeArrowheads="1"/>
            </p:cNvSpPr>
            <p:nvPr/>
          </p:nvSpPr>
          <p:spPr bwMode="auto">
            <a:xfrm>
              <a:off x="8371317"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36" name="Group 10"/>
          <p:cNvGrpSpPr>
            <a:grpSpLocks/>
          </p:cNvGrpSpPr>
          <p:nvPr/>
        </p:nvGrpSpPr>
        <p:grpSpPr bwMode="auto">
          <a:xfrm>
            <a:off x="8275053" y="5419725"/>
            <a:ext cx="593725" cy="1438275"/>
            <a:chOff x="2264" y="1103"/>
            <a:chExt cx="374" cy="906"/>
          </a:xfrm>
        </p:grpSpPr>
        <p:pic>
          <p:nvPicPr>
            <p:cNvPr id="37" name="Picture 9" descr="ANd9GcSKWebf1asZ9Ykwot2h7lGlV5l2kCWwO2pjCqRe_8RFKrTyzwQ2"/>
            <p:cNvPicPr>
              <a:picLocks noChangeAspect="1" noChangeArrowheads="1"/>
            </p:cNvPicPr>
            <p:nvPr/>
          </p:nvPicPr>
          <p:blipFill>
            <a:blip r:embed="rId3" cstate="print"/>
            <a:srcRect/>
            <a:stretch>
              <a:fillRect/>
            </a:stretch>
          </p:blipFill>
          <p:spPr bwMode="auto">
            <a:xfrm>
              <a:off x="2264" y="1289"/>
              <a:ext cx="324" cy="720"/>
            </a:xfrm>
            <a:prstGeom prst="rect">
              <a:avLst/>
            </a:prstGeom>
            <a:noFill/>
          </p:spPr>
        </p:pic>
        <p:sp>
          <p:nvSpPr>
            <p:cNvPr id="38" name="Text Box 7"/>
            <p:cNvSpPr txBox="1">
              <a:spLocks noChangeArrowheads="1"/>
            </p:cNvSpPr>
            <p:nvPr/>
          </p:nvSpPr>
          <p:spPr bwMode="auto">
            <a:xfrm>
              <a:off x="2397" y="1103"/>
              <a:ext cx="241" cy="300"/>
            </a:xfrm>
            <a:prstGeom prst="rect">
              <a:avLst/>
            </a:prstGeom>
            <a:noFill/>
            <a:ln w="19050" algn="ctr">
              <a:noFill/>
              <a:miter lim="800000"/>
              <a:headEnd/>
              <a:tailEnd/>
            </a:ln>
            <a:effectLst/>
          </p:spPr>
          <p:txBody>
            <a:bodyPr lIns="92075" tIns="46038" rIns="92075" bIns="46038">
              <a:spAutoFit/>
            </a:bodyPr>
            <a:lstStyle/>
            <a:p>
              <a:pPr algn="ctr" eaLnBrk="0" fontAlgn="base" hangingPunct="0">
                <a:lnSpc>
                  <a:spcPct val="90000"/>
                </a:lnSpc>
                <a:spcBef>
                  <a:spcPct val="30000"/>
                </a:spcBef>
                <a:spcAft>
                  <a:spcPct val="0"/>
                </a:spcAft>
                <a:buClr>
                  <a:srgbClr val="FC0128"/>
                </a:buClr>
                <a:buFont typeface="Wingdings" pitchFamily="2" charset="2"/>
                <a:buNone/>
              </a:pPr>
              <a:r>
                <a:rPr lang="en-US" sz="2800" smtClean="0">
                  <a:solidFill>
                    <a:srgbClr val="FC0128"/>
                  </a:solidFill>
                </a:rPr>
                <a:t>?</a:t>
              </a:r>
            </a:p>
          </p:txBody>
        </p:sp>
      </p:grpSp>
      <p:grpSp>
        <p:nvGrpSpPr>
          <p:cNvPr id="39" name="Group 8"/>
          <p:cNvGrpSpPr>
            <a:grpSpLocks/>
          </p:cNvGrpSpPr>
          <p:nvPr/>
        </p:nvGrpSpPr>
        <p:grpSpPr bwMode="auto">
          <a:xfrm>
            <a:off x="5913260" y="1159541"/>
            <a:ext cx="3086100" cy="674688"/>
            <a:chOff x="3741" y="1071"/>
            <a:chExt cx="1944" cy="425"/>
          </a:xfrm>
        </p:grpSpPr>
        <p:sp>
          <p:nvSpPr>
            <p:cNvPr id="40" name="Text Box 6"/>
            <p:cNvSpPr txBox="1">
              <a:spLocks noChangeArrowheads="1"/>
            </p:cNvSpPr>
            <p:nvPr/>
          </p:nvSpPr>
          <p:spPr bwMode="auto">
            <a:xfrm>
              <a:off x="3741" y="1071"/>
              <a:ext cx="1944" cy="42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a:buClrTx/>
                <a:buFontTx/>
                <a:buNone/>
              </a:pPr>
              <a:r>
                <a:rPr lang="en-US" sz="1800" dirty="0">
                  <a:solidFill>
                    <a:srgbClr val="000000"/>
                  </a:solidFill>
                </a:rPr>
                <a:t>jet quenching </a:t>
              </a:r>
              <a:endParaRPr lang="en-US" dirty="0" smtClean="0">
                <a:solidFill>
                  <a:srgbClr val="000000"/>
                </a:solidFill>
              </a:endParaRPr>
            </a:p>
            <a:p>
              <a:pPr algn="ctr">
                <a:buClrTx/>
                <a:buFontTx/>
                <a:buNone/>
              </a:pPr>
              <a:r>
                <a:rPr lang="en-US" sz="1800" dirty="0" smtClean="0">
                  <a:latin typeface="Symbol" pitchFamily="18" charset="2"/>
                </a:rPr>
                <a:t>D</a:t>
              </a:r>
              <a:r>
                <a:rPr lang="en-US" sz="1800" dirty="0" smtClean="0"/>
                <a:t>E </a:t>
              </a:r>
              <a:r>
                <a:rPr lang="en-US" sz="1800" dirty="0"/>
                <a:t>~  f(</a:t>
              </a:r>
              <a:r>
                <a:rPr lang="en-US" sz="1800" i="1" dirty="0"/>
                <a:t>m</a:t>
              </a:r>
              <a:r>
                <a:rPr lang="en-US" sz="1800" dirty="0"/>
                <a:t>) </a:t>
              </a:r>
              <a:r>
                <a:rPr lang="en-US" sz="1800" dirty="0">
                  <a:solidFill>
                    <a:schemeClr val="tx1"/>
                  </a:solidFill>
                </a:rPr>
                <a:t>x</a:t>
              </a:r>
              <a:r>
                <a:rPr lang="en-US" sz="1800" dirty="0"/>
                <a:t> </a:t>
              </a:r>
              <a:r>
                <a:rPr lang="en-US" sz="1800" dirty="0" err="1"/>
                <a:t>c</a:t>
              </a:r>
              <a:r>
                <a:rPr lang="en-US" sz="1800" baseline="-25000" dirty="0" err="1"/>
                <a:t>q</a:t>
              </a:r>
              <a:r>
                <a:rPr lang="en-US" sz="1800" dirty="0"/>
                <a:t> </a:t>
              </a:r>
              <a:r>
                <a:rPr lang="en-US" sz="1800" dirty="0">
                  <a:solidFill>
                    <a:schemeClr val="tx1"/>
                  </a:solidFill>
                </a:rPr>
                <a:t>x</a:t>
              </a:r>
              <a:r>
                <a:rPr lang="en-US" sz="1800" dirty="0"/>
                <a:t> q </a:t>
              </a:r>
              <a:r>
                <a:rPr lang="en-US" sz="1800" dirty="0">
                  <a:solidFill>
                    <a:schemeClr val="tx1"/>
                  </a:solidFill>
                </a:rPr>
                <a:t>x</a:t>
              </a:r>
              <a:r>
                <a:rPr lang="en-US" sz="1800" dirty="0"/>
                <a:t> </a:t>
              </a:r>
              <a:r>
                <a:rPr lang="en-US" sz="1800" dirty="0" err="1" smtClean="0"/>
                <a:t>L</a:t>
              </a:r>
              <a:r>
                <a:rPr lang="en-US" baseline="30000" dirty="0" err="1"/>
                <a:t>n</a:t>
              </a:r>
              <a:r>
                <a:rPr lang="en-US" sz="1800" baseline="30000" dirty="0" smtClean="0"/>
                <a:t> </a:t>
              </a:r>
              <a:r>
                <a:rPr lang="en-US" sz="1800" dirty="0">
                  <a:solidFill>
                    <a:schemeClr val="tx1"/>
                  </a:solidFill>
                </a:rPr>
                <a:t>x</a:t>
              </a:r>
              <a:r>
                <a:rPr lang="en-US" sz="1800" dirty="0"/>
                <a:t> f(</a:t>
              </a:r>
              <a:r>
                <a:rPr lang="en-US" sz="1800" i="1" dirty="0"/>
                <a:t>E</a:t>
              </a:r>
              <a:r>
                <a:rPr lang="en-US" sz="1800" dirty="0" smtClean="0"/>
                <a:t>)</a:t>
              </a:r>
              <a:endParaRPr lang="en-US" sz="1800" dirty="0"/>
            </a:p>
          </p:txBody>
        </p:sp>
        <p:sp>
          <p:nvSpPr>
            <p:cNvPr id="41" name="Text Box 7"/>
            <p:cNvSpPr txBox="1">
              <a:spLocks noChangeArrowheads="1"/>
            </p:cNvSpPr>
            <p:nvPr/>
          </p:nvSpPr>
          <p:spPr bwMode="auto">
            <a:xfrm>
              <a:off x="4811" y="1230"/>
              <a:ext cx="191" cy="197"/>
            </a:xfrm>
            <a:prstGeom prst="rect">
              <a:avLst/>
            </a:prstGeom>
            <a:noFill/>
            <a:ln w="9525" algn="ctr">
              <a:noFill/>
              <a:miter lim="800000"/>
              <a:headEnd/>
              <a:tailEnd/>
            </a:ln>
            <a:effectLst/>
          </p:spPr>
          <p:txBody>
            <a:bodyPr wrap="none" lIns="92075" tIns="46038" rIns="92075" bIns="46038">
              <a:spAutoFit/>
            </a:bodyPr>
            <a:lstStyle/>
            <a:p>
              <a:r>
                <a:rPr lang="en-US" b="1" dirty="0">
                  <a:solidFill>
                    <a:schemeClr val="tx1"/>
                  </a:solidFill>
                </a:rPr>
                <a:t>^</a:t>
              </a:r>
            </a:p>
          </p:txBody>
        </p:sp>
      </p:grpSp>
      <p:sp>
        <p:nvSpPr>
          <p:cNvPr id="43" name="Oval 42"/>
          <p:cNvSpPr/>
          <p:nvPr/>
        </p:nvSpPr>
        <p:spPr bwMode="auto">
          <a:xfrm>
            <a:off x="8474763" y="1411954"/>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cxnSp>
        <p:nvCxnSpPr>
          <p:cNvPr id="52" name="Straight Connector 51"/>
          <p:cNvCxnSpPr/>
          <p:nvPr/>
        </p:nvCxnSpPr>
        <p:spPr bwMode="auto">
          <a:xfrm>
            <a:off x="707392" y="5074765"/>
            <a:ext cx="7837452" cy="0"/>
          </a:xfrm>
          <a:prstGeom prst="line">
            <a:avLst/>
          </a:prstGeom>
          <a:noFill/>
          <a:ln w="19050" cap="flat" cmpd="sng" algn="ctr">
            <a:solidFill>
              <a:srgbClr val="FF0000"/>
            </a:solidFill>
            <a:prstDash val="lgDash"/>
            <a:round/>
            <a:headEnd type="none" w="med" len="med"/>
            <a:tailEnd type="none" w="med" len="med"/>
          </a:ln>
          <a:effectLst/>
        </p:spPr>
      </p:cxnSp>
      <p:grpSp>
        <p:nvGrpSpPr>
          <p:cNvPr id="54" name="Group 11"/>
          <p:cNvGrpSpPr/>
          <p:nvPr/>
        </p:nvGrpSpPr>
        <p:grpSpPr>
          <a:xfrm>
            <a:off x="3499522" y="2150682"/>
            <a:ext cx="513727" cy="374666"/>
            <a:chOff x="8096472" y="428618"/>
            <a:chExt cx="513727" cy="374666"/>
          </a:xfrm>
        </p:grpSpPr>
        <p:sp>
          <p:nvSpPr>
            <p:cNvPr id="55"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sp>
          <p:nvSpPr>
            <p:cNvPr id="56" name="Oval 26"/>
            <p:cNvSpPr>
              <a:spLocks noChangeArrowheads="1"/>
            </p:cNvSpPr>
            <p:nvPr/>
          </p:nvSpPr>
          <p:spPr bwMode="auto">
            <a:xfrm>
              <a:off x="8254354"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pPr>
                <a:buClr>
                  <a:srgbClr val="FC0128"/>
                </a:buClr>
              </a:pPr>
              <a:endParaRPr lang="en-US">
                <a:latin typeface="Arial" pitchFamily="34" charset="0"/>
              </a:endParaRPr>
            </a:p>
          </p:txBody>
        </p:sp>
      </p:grpSp>
    </p:spTree>
    <p:extLst>
      <p:ext uri="{BB962C8B-B14F-4D97-AF65-F5344CB8AC3E}">
        <p14:creationId xmlns:p14="http://schemas.microsoft.com/office/powerpoint/2010/main" val="12490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2000" fill="hold"/>
                                        <p:tgtEl>
                                          <p:spTgt spid="36"/>
                                        </p:tgtEl>
                                        <p:attrNameLst>
                                          <p:attrName>ppt_w</p:attrName>
                                        </p:attrNameLst>
                                      </p:cBhvr>
                                      <p:tavLst>
                                        <p:tav tm="0">
                                          <p:val>
                                            <p:fltVal val="0"/>
                                          </p:val>
                                        </p:tav>
                                        <p:tav tm="100000">
                                          <p:val>
                                            <p:strVal val="#ppt_w"/>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Effect transition="in" filter="fade">
                                      <p:cBhvr>
                                        <p:cTn id="18"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7"/>
          <p:cNvGrpSpPr/>
          <p:nvPr/>
        </p:nvGrpSpPr>
        <p:grpSpPr>
          <a:xfrm>
            <a:off x="0" y="959579"/>
            <a:ext cx="5329084" cy="4066387"/>
            <a:chOff x="0" y="959579"/>
            <a:chExt cx="5329084" cy="4066387"/>
          </a:xfrm>
        </p:grpSpPr>
        <p:pic>
          <p:nvPicPr>
            <p:cNvPr id="29" name="Content Placeholder 8" descr="2011-May-18-D0Kpi-DplusKpipi-Raa-020CC-Preliminary-GlobalUnc-170511.eps"/>
            <p:cNvPicPr>
              <a:picLocks noChangeAspect="1"/>
            </p:cNvPicPr>
            <p:nvPr/>
          </p:nvPicPr>
          <p:blipFill>
            <a:blip r:embed="rId2" cstate="print"/>
            <a:srcRect l="1029" t="6667" r="9661"/>
            <a:stretch>
              <a:fillRect/>
            </a:stretch>
          </p:blipFill>
          <p:spPr>
            <a:xfrm>
              <a:off x="0" y="959579"/>
              <a:ext cx="5329084" cy="4066387"/>
            </a:xfrm>
            <a:prstGeom prst="rect">
              <a:avLst/>
            </a:prstGeom>
          </p:spPr>
        </p:pic>
        <p:grpSp>
          <p:nvGrpSpPr>
            <p:cNvPr id="10" name="Group 20"/>
            <p:cNvGrpSpPr/>
            <p:nvPr/>
          </p:nvGrpSpPr>
          <p:grpSpPr>
            <a:xfrm>
              <a:off x="2063578" y="3217904"/>
              <a:ext cx="3240925" cy="852650"/>
              <a:chOff x="5762398" y="2822022"/>
              <a:chExt cx="3240925" cy="1198992"/>
            </a:xfrm>
          </p:grpSpPr>
          <p:sp>
            <p:nvSpPr>
              <p:cNvPr id="34" name="Text Box 6"/>
              <p:cNvSpPr txBox="1">
                <a:spLocks noChangeArrowheads="1"/>
              </p:cNvSpPr>
              <p:nvPr/>
            </p:nvSpPr>
            <p:spPr bwMode="auto">
              <a:xfrm>
                <a:off x="7115908" y="3130796"/>
                <a:ext cx="1887415" cy="343813"/>
              </a:xfrm>
              <a:prstGeom prst="rect">
                <a:avLst/>
              </a:prstGeom>
              <a:solidFill>
                <a:srgbClr val="FFFF00">
                  <a:alpha val="36000"/>
                </a:srgbClr>
              </a:solidFill>
              <a:ln w="9525">
                <a:noFill/>
                <a:miter lim="800000"/>
                <a:headEnd/>
                <a:tailEnd/>
              </a:ln>
              <a:effectLst/>
            </p:spPr>
            <p:txBody>
              <a:bodyPr wrap="square" lIns="90000" tIns="46800" rIns="90000" bIns="46800">
                <a:spAutoFit/>
              </a:bodyPr>
              <a:lstStyle/>
              <a:p>
                <a:r>
                  <a:rPr lang="en-US" dirty="0" smtClean="0">
                    <a:latin typeface="Symbol" pitchFamily="18" charset="2"/>
                  </a:rPr>
                  <a:t>(p</a:t>
                </a:r>
                <a:r>
                  <a:rPr lang="en-US" baseline="30000" dirty="0" smtClean="0"/>
                  <a:t>+</a:t>
                </a:r>
                <a:r>
                  <a:rPr lang="en-US" dirty="0" smtClean="0"/>
                  <a:t> + </a:t>
                </a:r>
                <a:r>
                  <a:rPr lang="en-US" dirty="0" smtClean="0">
                    <a:latin typeface="Symbol" pitchFamily="18" charset="2"/>
                  </a:rPr>
                  <a:t>p</a:t>
                </a:r>
                <a:r>
                  <a:rPr lang="en-US" baseline="30000" dirty="0" smtClean="0">
                    <a:latin typeface="Symbol" pitchFamily="18" charset="2"/>
                  </a:rPr>
                  <a:t>-</a:t>
                </a:r>
                <a:r>
                  <a:rPr lang="en-US" dirty="0" smtClean="0"/>
                  <a:t>) R</a:t>
                </a:r>
                <a:r>
                  <a:rPr lang="en-US" baseline="-25000" dirty="0" smtClean="0"/>
                  <a:t>AA</a:t>
                </a:r>
                <a:r>
                  <a:rPr lang="en-US" dirty="0" smtClean="0"/>
                  <a:t> </a:t>
                </a:r>
                <a:endParaRPr lang="en-US" dirty="0"/>
              </a:p>
            </p:txBody>
          </p:sp>
          <p:cxnSp>
            <p:nvCxnSpPr>
              <p:cNvPr id="35" name="Straight Arrow Connector 34"/>
              <p:cNvCxnSpPr/>
              <p:nvPr/>
            </p:nvCxnSpPr>
            <p:spPr bwMode="auto">
              <a:xfrm rot="16200000" flipH="1">
                <a:off x="8194431" y="3692768"/>
                <a:ext cx="492369" cy="164123"/>
              </a:xfrm>
              <a:prstGeom prst="straightConnector1">
                <a:avLst/>
              </a:prstGeom>
              <a:noFill/>
              <a:ln w="38100" cap="flat" cmpd="sng" algn="ctr">
                <a:solidFill>
                  <a:srgbClr val="000099"/>
                </a:solidFill>
                <a:prstDash val="solid"/>
                <a:round/>
                <a:headEnd type="none" w="med" len="med"/>
                <a:tailEnd type="arrow"/>
              </a:ln>
              <a:effectLst/>
            </p:spPr>
          </p:cxnSp>
          <p:cxnSp>
            <p:nvCxnSpPr>
              <p:cNvPr id="42" name="Straight Arrow Connector 41"/>
              <p:cNvCxnSpPr/>
              <p:nvPr/>
            </p:nvCxnSpPr>
            <p:spPr bwMode="auto">
              <a:xfrm rot="5400000">
                <a:off x="5599572" y="2984848"/>
                <a:ext cx="479290" cy="153637"/>
              </a:xfrm>
              <a:prstGeom prst="straightConnector1">
                <a:avLst/>
              </a:prstGeom>
              <a:noFill/>
              <a:ln w="38100" cap="flat" cmpd="sng" algn="ctr">
                <a:solidFill>
                  <a:srgbClr val="FF0000"/>
                </a:solidFill>
                <a:prstDash val="solid"/>
                <a:round/>
                <a:headEnd type="none" w="med" len="med"/>
                <a:tailEnd type="arrow"/>
              </a:ln>
              <a:effectLst/>
            </p:spPr>
          </p:cxnSp>
          <p:cxnSp>
            <p:nvCxnSpPr>
              <p:cNvPr id="53" name="Straight Arrow Connector 52"/>
              <p:cNvCxnSpPr/>
              <p:nvPr/>
            </p:nvCxnSpPr>
            <p:spPr bwMode="auto">
              <a:xfrm rot="16200000" flipH="1">
                <a:off x="5907247" y="3017463"/>
                <a:ext cx="625049" cy="292098"/>
              </a:xfrm>
              <a:prstGeom prst="straightConnector1">
                <a:avLst/>
              </a:prstGeom>
              <a:noFill/>
              <a:ln w="38100" cap="flat" cmpd="sng" algn="ctr">
                <a:solidFill>
                  <a:schemeClr val="accent2">
                    <a:lumMod val="75000"/>
                  </a:schemeClr>
                </a:solidFill>
                <a:prstDash val="solid"/>
                <a:round/>
                <a:headEnd type="none" w="med" len="med"/>
                <a:tailEnd type="arrow"/>
              </a:ln>
              <a:effectLst/>
            </p:spPr>
          </p:cxnSp>
        </p:grpSp>
      </p:grpSp>
      <p:sp>
        <p:nvSpPr>
          <p:cNvPr id="2" name="Title 1"/>
          <p:cNvSpPr>
            <a:spLocks noGrp="1"/>
          </p:cNvSpPr>
          <p:nvPr>
            <p:ph type="title"/>
          </p:nvPr>
        </p:nvSpPr>
        <p:spPr>
          <a:xfrm>
            <a:off x="912412" y="74020"/>
            <a:ext cx="7471597" cy="536173"/>
          </a:xfrm>
        </p:spPr>
        <p:txBody>
          <a:bodyPr/>
          <a:lstStyle/>
          <a:p>
            <a:r>
              <a:rPr lang="en-US" sz="3200" dirty="0"/>
              <a:t>4</a:t>
            </a:r>
            <a:r>
              <a:rPr lang="en-US" sz="3200" dirty="0" smtClean="0"/>
              <a:t>)  Mass &amp; Color Charge Dependence</a:t>
            </a:r>
            <a:endParaRPr lang="en-US" sz="3200"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 name="Slide Number Placeholder 3"/>
          <p:cNvSpPr>
            <a:spLocks noGrp="1"/>
          </p:cNvSpPr>
          <p:nvPr>
            <p:ph type="sldNum" sz="quarter" idx="4294967295"/>
          </p:nvPr>
        </p:nvSpPr>
        <p:spPr>
          <a:xfrm>
            <a:off x="0" y="6705600"/>
            <a:ext cx="685800" cy="152400"/>
          </a:xfrm>
          <a:prstGeom prst="rect">
            <a:avLst/>
          </a:prstGeom>
        </p:spPr>
        <p:txBody>
          <a:bodyPr/>
          <a:lstStyle/>
          <a:p>
            <a:pPr>
              <a:defRPr/>
            </a:pPr>
            <a:fld id="{089AA8E6-BD47-4EA5-8E4B-059D7A0C0225}" type="slidenum">
              <a:rPr lang="en-US" smtClean="0">
                <a:solidFill>
                  <a:srgbClr val="000000"/>
                </a:solidFill>
              </a:rPr>
              <a:pPr>
                <a:defRPr/>
              </a:pPr>
              <a:t>71</a:t>
            </a:fld>
            <a:endParaRPr lang="en-US">
              <a:solidFill>
                <a:srgbClr val="000000"/>
              </a:solidFill>
            </a:endParaRPr>
          </a:p>
        </p:txBody>
      </p:sp>
      <p:grpSp>
        <p:nvGrpSpPr>
          <p:cNvPr id="11" name="Group 8"/>
          <p:cNvGrpSpPr>
            <a:grpSpLocks/>
          </p:cNvGrpSpPr>
          <p:nvPr/>
        </p:nvGrpSpPr>
        <p:grpSpPr bwMode="auto">
          <a:xfrm>
            <a:off x="6054726" y="5489576"/>
            <a:ext cx="3086100" cy="674688"/>
            <a:chOff x="3741" y="1071"/>
            <a:chExt cx="1944" cy="425"/>
          </a:xfrm>
        </p:grpSpPr>
        <p:sp>
          <p:nvSpPr>
            <p:cNvPr id="6" name="Text Box 6"/>
            <p:cNvSpPr txBox="1">
              <a:spLocks noChangeArrowheads="1"/>
            </p:cNvSpPr>
            <p:nvPr/>
          </p:nvSpPr>
          <p:spPr bwMode="auto">
            <a:xfrm>
              <a:off x="3741" y="1071"/>
              <a:ext cx="1944" cy="425"/>
            </a:xfrm>
            <a:prstGeom prst="rect">
              <a:avLst/>
            </a:prstGeom>
            <a:solidFill>
              <a:srgbClr val="FFFF99"/>
            </a:solidFill>
            <a:ln w="38100" algn="ctr">
              <a:solidFill>
                <a:schemeClr val="hlink"/>
              </a:solidFill>
              <a:miter lim="800000"/>
              <a:headEnd/>
              <a:tailEnd/>
            </a:ln>
            <a:effectLst/>
          </p:spPr>
          <p:txBody>
            <a:bodyPr wrap="none" lIns="92075" tIns="46038" rIns="92075" bIns="46038">
              <a:spAutoFit/>
            </a:bodyPr>
            <a:lstStyle/>
            <a:p>
              <a:pPr algn="ctr">
                <a:buClrTx/>
                <a:buFontTx/>
                <a:buNone/>
              </a:pPr>
              <a:r>
                <a:rPr lang="en-US" sz="1800" dirty="0">
                  <a:solidFill>
                    <a:srgbClr val="000000"/>
                  </a:solidFill>
                </a:rPr>
                <a:t>jet quenching </a:t>
              </a:r>
              <a:endParaRPr lang="en-US" dirty="0" smtClean="0">
                <a:solidFill>
                  <a:srgbClr val="000000"/>
                </a:solidFill>
              </a:endParaRPr>
            </a:p>
            <a:p>
              <a:pPr algn="ctr">
                <a:buClrTx/>
                <a:buFontTx/>
                <a:buNone/>
              </a:pPr>
              <a:r>
                <a:rPr lang="en-US" sz="1800" dirty="0" smtClean="0">
                  <a:latin typeface="Symbol" pitchFamily="18" charset="2"/>
                </a:rPr>
                <a:t>D</a:t>
              </a:r>
              <a:r>
                <a:rPr lang="en-US" sz="1800" dirty="0" smtClean="0"/>
                <a:t>E </a:t>
              </a:r>
              <a:r>
                <a:rPr lang="en-US" sz="1800" dirty="0"/>
                <a:t>~  f(</a:t>
              </a:r>
              <a:r>
                <a:rPr lang="en-US" sz="1800" i="1" dirty="0"/>
                <a:t>m</a:t>
              </a:r>
              <a:r>
                <a:rPr lang="en-US" sz="1800" dirty="0"/>
                <a:t>) </a:t>
              </a:r>
              <a:r>
                <a:rPr lang="en-US" sz="1800" dirty="0">
                  <a:solidFill>
                    <a:schemeClr val="tx1"/>
                  </a:solidFill>
                </a:rPr>
                <a:t>x</a:t>
              </a:r>
              <a:r>
                <a:rPr lang="en-US" sz="1800" dirty="0"/>
                <a:t> </a:t>
              </a:r>
              <a:r>
                <a:rPr lang="en-US" sz="1800" dirty="0" err="1"/>
                <a:t>c</a:t>
              </a:r>
              <a:r>
                <a:rPr lang="en-US" sz="1800" baseline="-25000" dirty="0" err="1"/>
                <a:t>q</a:t>
              </a:r>
              <a:r>
                <a:rPr lang="en-US" sz="1800" dirty="0"/>
                <a:t> </a:t>
              </a:r>
              <a:r>
                <a:rPr lang="en-US" sz="1800" dirty="0">
                  <a:solidFill>
                    <a:schemeClr val="tx1"/>
                  </a:solidFill>
                </a:rPr>
                <a:t>x</a:t>
              </a:r>
              <a:r>
                <a:rPr lang="en-US" sz="1800" dirty="0"/>
                <a:t> q </a:t>
              </a:r>
              <a:r>
                <a:rPr lang="en-US" sz="1800" dirty="0">
                  <a:solidFill>
                    <a:schemeClr val="tx1"/>
                  </a:solidFill>
                </a:rPr>
                <a:t>x</a:t>
              </a:r>
              <a:r>
                <a:rPr lang="en-US" sz="1800" dirty="0"/>
                <a:t> </a:t>
              </a:r>
              <a:r>
                <a:rPr lang="en-US" sz="1800" dirty="0" err="1" smtClean="0"/>
                <a:t>L</a:t>
              </a:r>
              <a:r>
                <a:rPr lang="en-US" baseline="30000" dirty="0" err="1"/>
                <a:t>n</a:t>
              </a:r>
              <a:r>
                <a:rPr lang="en-US" sz="1800" baseline="30000" dirty="0" smtClean="0"/>
                <a:t> </a:t>
              </a:r>
              <a:r>
                <a:rPr lang="en-US" sz="1800" dirty="0">
                  <a:solidFill>
                    <a:schemeClr val="tx1"/>
                  </a:solidFill>
                </a:rPr>
                <a:t>x</a:t>
              </a:r>
              <a:r>
                <a:rPr lang="en-US" sz="1800" dirty="0"/>
                <a:t> f(</a:t>
              </a:r>
              <a:r>
                <a:rPr lang="en-US" sz="1800" i="1" dirty="0"/>
                <a:t>E</a:t>
              </a:r>
              <a:r>
                <a:rPr lang="en-US" sz="1800" dirty="0" smtClean="0"/>
                <a:t>)</a:t>
              </a:r>
              <a:endParaRPr lang="en-US" sz="1800" dirty="0"/>
            </a:p>
          </p:txBody>
        </p:sp>
        <p:sp>
          <p:nvSpPr>
            <p:cNvPr id="7" name="Text Box 7"/>
            <p:cNvSpPr txBox="1">
              <a:spLocks noChangeArrowheads="1"/>
            </p:cNvSpPr>
            <p:nvPr/>
          </p:nvSpPr>
          <p:spPr bwMode="auto">
            <a:xfrm>
              <a:off x="4811" y="1230"/>
              <a:ext cx="191" cy="197"/>
            </a:xfrm>
            <a:prstGeom prst="rect">
              <a:avLst/>
            </a:prstGeom>
            <a:noFill/>
            <a:ln w="9525" algn="ctr">
              <a:noFill/>
              <a:miter lim="800000"/>
              <a:headEnd/>
              <a:tailEnd/>
            </a:ln>
            <a:effectLst/>
          </p:spPr>
          <p:txBody>
            <a:bodyPr wrap="none" lIns="92075" tIns="46038" rIns="92075" bIns="46038">
              <a:spAutoFit/>
            </a:bodyPr>
            <a:lstStyle/>
            <a:p>
              <a:r>
                <a:rPr lang="en-US" b="1" dirty="0">
                  <a:solidFill>
                    <a:schemeClr val="tx1"/>
                  </a:solidFill>
                </a:rPr>
                <a:t>^</a:t>
              </a:r>
            </a:p>
          </p:txBody>
        </p:sp>
      </p:grpSp>
      <p:sp>
        <p:nvSpPr>
          <p:cNvPr id="9" name="Text Placeholder 8"/>
          <p:cNvSpPr>
            <a:spLocks noGrp="1"/>
          </p:cNvSpPr>
          <p:nvPr>
            <p:ph type="body" idx="4294967295"/>
          </p:nvPr>
        </p:nvSpPr>
        <p:spPr>
          <a:xfrm>
            <a:off x="0" y="577648"/>
            <a:ext cx="8996516" cy="533400"/>
          </a:xfrm>
          <a:prstGeom prst="rect">
            <a:avLst/>
          </a:prstGeom>
        </p:spPr>
        <p:txBody>
          <a:bodyPr/>
          <a:lstStyle/>
          <a:p>
            <a:r>
              <a:rPr lang="en-US" dirty="0" smtClean="0"/>
              <a:t> </a:t>
            </a:r>
            <a:r>
              <a:rPr lang="en-US" sz="2000" dirty="0" smtClean="0"/>
              <a:t>Measure Heavy Quarks (</a:t>
            </a:r>
            <a:r>
              <a:rPr lang="en-US" sz="2000" dirty="0" err="1" smtClean="0"/>
              <a:t>c,b</a:t>
            </a:r>
            <a:r>
              <a:rPr lang="en-US" sz="2000" dirty="0" smtClean="0"/>
              <a:t>) versus </a:t>
            </a:r>
            <a:r>
              <a:rPr lang="en-US" sz="2000" dirty="0" smtClean="0">
                <a:latin typeface="Symbol" pitchFamily="18" charset="2"/>
              </a:rPr>
              <a:t>p</a:t>
            </a:r>
            <a:r>
              <a:rPr lang="en-US" sz="2000" dirty="0" smtClean="0"/>
              <a:t> </a:t>
            </a:r>
            <a:r>
              <a:rPr lang="en-US" sz="1600" dirty="0" smtClean="0"/>
              <a:t>(gluon fragmentation dominates </a:t>
            </a:r>
            <a:r>
              <a:rPr lang="en-US" sz="1600" dirty="0" smtClean="0">
                <a:latin typeface="Symbol" pitchFamily="18" charset="2"/>
              </a:rPr>
              <a:t>p</a:t>
            </a:r>
            <a:r>
              <a:rPr lang="en-US" sz="1600" dirty="0" smtClean="0"/>
              <a:t> at LHC)</a:t>
            </a:r>
            <a:endParaRPr lang="en-US" sz="1600" dirty="0"/>
          </a:p>
        </p:txBody>
      </p:sp>
      <p:grpSp>
        <p:nvGrpSpPr>
          <p:cNvPr id="16" name="Group 20"/>
          <p:cNvGrpSpPr/>
          <p:nvPr/>
        </p:nvGrpSpPr>
        <p:grpSpPr>
          <a:xfrm>
            <a:off x="5373533" y="2600205"/>
            <a:ext cx="3770467" cy="2694239"/>
            <a:chOff x="5250425" y="2147922"/>
            <a:chExt cx="3770467" cy="2694239"/>
          </a:xfrm>
        </p:grpSpPr>
        <p:pic>
          <p:nvPicPr>
            <p:cNvPr id="8" name="Picture 15"/>
            <p:cNvPicPr>
              <a:picLocks noChangeAspect="1" noChangeArrowheads="1"/>
            </p:cNvPicPr>
            <p:nvPr/>
          </p:nvPicPr>
          <p:blipFill>
            <a:blip r:embed="rId3" cstate="print"/>
            <a:srcRect l="20383" t="45898" r="15924" b="27695"/>
            <a:stretch>
              <a:fillRect/>
            </a:stretch>
          </p:blipFill>
          <p:spPr bwMode="auto">
            <a:xfrm>
              <a:off x="5302967" y="2421706"/>
              <a:ext cx="3717925" cy="2417763"/>
            </a:xfrm>
            <a:prstGeom prst="rect">
              <a:avLst/>
            </a:prstGeom>
            <a:noFill/>
            <a:ln w="9525">
              <a:solidFill>
                <a:schemeClr val="tx1"/>
              </a:solidFill>
              <a:miter lim="800000"/>
              <a:headEnd/>
              <a:tailEnd/>
            </a:ln>
          </p:spPr>
        </p:pic>
        <p:sp>
          <p:nvSpPr>
            <p:cNvPr id="12" name="TextBox 11"/>
            <p:cNvSpPr txBox="1"/>
            <p:nvPr/>
          </p:nvSpPr>
          <p:spPr>
            <a:xfrm>
              <a:off x="5390733" y="4611329"/>
              <a:ext cx="2480166" cy="230832"/>
            </a:xfrm>
            <a:prstGeom prst="rect">
              <a:avLst/>
            </a:prstGeom>
            <a:noFill/>
          </p:spPr>
          <p:txBody>
            <a:bodyPr wrap="none" rtlCol="0">
              <a:spAutoFit/>
            </a:bodyPr>
            <a:lstStyle/>
            <a:p>
              <a:pPr lvl="0">
                <a:buClr>
                  <a:srgbClr val="FC0128"/>
                </a:buClr>
              </a:pPr>
              <a:r>
                <a:rPr lang="en-GB" sz="1000" dirty="0" smtClean="0">
                  <a:solidFill>
                    <a:schemeClr val="tx1"/>
                  </a:solidFill>
                </a:rPr>
                <a:t>N Armesto et al., PRD 71 (2005) 054027</a:t>
              </a:r>
              <a:endParaRPr lang="en-GB" sz="1000" dirty="0">
                <a:solidFill>
                  <a:schemeClr val="tx1"/>
                </a:solidFill>
              </a:endParaRPr>
            </a:p>
          </p:txBody>
        </p:sp>
        <p:sp>
          <p:nvSpPr>
            <p:cNvPr id="13" name="TextBox 12"/>
            <p:cNvSpPr txBox="1"/>
            <p:nvPr/>
          </p:nvSpPr>
          <p:spPr>
            <a:xfrm>
              <a:off x="5250425" y="2147922"/>
              <a:ext cx="3649752" cy="313932"/>
            </a:xfrm>
            <a:prstGeom prst="rect">
              <a:avLst/>
            </a:prstGeom>
            <a:solidFill>
              <a:srgbClr val="BBF1F7"/>
            </a:solidFill>
          </p:spPr>
          <p:txBody>
            <a:bodyPr wrap="square" rtlCol="0">
              <a:spAutoFit/>
            </a:bodyPr>
            <a:lstStyle/>
            <a:p>
              <a:r>
                <a:rPr lang="en-US" sz="1600" dirty="0" smtClean="0"/>
                <a:t>D-Meson suppression / </a:t>
              </a:r>
              <a:r>
                <a:rPr lang="en-US" sz="1600" dirty="0" smtClean="0">
                  <a:latin typeface="Symbol" pitchFamily="18" charset="2"/>
                </a:rPr>
                <a:t>p</a:t>
              </a:r>
              <a:r>
                <a:rPr lang="en-US" sz="1600" dirty="0" smtClean="0"/>
                <a:t> suppression</a:t>
              </a:r>
              <a:endParaRPr lang="en-US" sz="1600" baseline="-25000" dirty="0"/>
            </a:p>
          </p:txBody>
        </p:sp>
        <p:sp>
          <p:nvSpPr>
            <p:cNvPr id="14" name="TextBox 21"/>
            <p:cNvSpPr txBox="1">
              <a:spLocks noChangeArrowheads="1"/>
            </p:cNvSpPr>
            <p:nvPr/>
          </p:nvSpPr>
          <p:spPr bwMode="auto">
            <a:xfrm>
              <a:off x="7110415" y="3007852"/>
              <a:ext cx="1402948" cy="313932"/>
            </a:xfrm>
            <a:prstGeom prst="rect">
              <a:avLst/>
            </a:prstGeom>
            <a:solidFill>
              <a:srgbClr val="FFFF99"/>
            </a:solidFill>
            <a:ln w="9525">
              <a:noFill/>
              <a:miter lim="800000"/>
              <a:headEnd/>
              <a:tailEnd/>
            </a:ln>
          </p:spPr>
          <p:txBody>
            <a:bodyPr wrap="none">
              <a:spAutoFit/>
            </a:bodyPr>
            <a:lstStyle/>
            <a:p>
              <a:r>
                <a:rPr lang="en-US" sz="1600" dirty="0" smtClean="0">
                  <a:solidFill>
                    <a:srgbClr val="FF0000"/>
                  </a:solidFill>
                </a:rPr>
                <a:t>Color Charge</a:t>
              </a:r>
              <a:endParaRPr lang="en-US" sz="1600" dirty="0">
                <a:solidFill>
                  <a:srgbClr val="FF0000"/>
                </a:solidFill>
              </a:endParaRPr>
            </a:p>
          </p:txBody>
        </p:sp>
        <p:sp>
          <p:nvSpPr>
            <p:cNvPr id="15" name="TextBox 21"/>
            <p:cNvSpPr txBox="1">
              <a:spLocks noChangeArrowheads="1"/>
            </p:cNvSpPr>
            <p:nvPr/>
          </p:nvSpPr>
          <p:spPr bwMode="auto">
            <a:xfrm>
              <a:off x="5857518" y="2648975"/>
              <a:ext cx="2129109" cy="313932"/>
            </a:xfrm>
            <a:prstGeom prst="rect">
              <a:avLst/>
            </a:prstGeom>
            <a:solidFill>
              <a:srgbClr val="FFFF99"/>
            </a:solidFill>
            <a:ln w="9525">
              <a:noFill/>
              <a:miter lim="800000"/>
              <a:headEnd/>
              <a:tailEnd/>
            </a:ln>
          </p:spPr>
          <p:txBody>
            <a:bodyPr wrap="none">
              <a:spAutoFit/>
            </a:bodyPr>
            <a:lstStyle/>
            <a:p>
              <a:r>
                <a:rPr lang="en-US" sz="1600" dirty="0" smtClean="0">
                  <a:solidFill>
                    <a:schemeClr val="accent1">
                      <a:lumMod val="75000"/>
                    </a:schemeClr>
                  </a:solidFill>
                </a:rPr>
                <a:t>Color Charge + Mass</a:t>
              </a:r>
              <a:endParaRPr lang="en-US" sz="1600" dirty="0">
                <a:solidFill>
                  <a:schemeClr val="accent1">
                    <a:lumMod val="75000"/>
                  </a:schemeClr>
                </a:solidFill>
              </a:endParaRPr>
            </a:p>
          </p:txBody>
        </p:sp>
        <p:cxnSp>
          <p:nvCxnSpPr>
            <p:cNvPr id="17" name="Straight Arrow Connector 16"/>
            <p:cNvCxnSpPr/>
            <p:nvPr/>
          </p:nvCxnSpPr>
          <p:spPr bwMode="auto">
            <a:xfrm rot="5400000">
              <a:off x="6081252" y="3131574"/>
              <a:ext cx="481781" cy="39329"/>
            </a:xfrm>
            <a:prstGeom prst="straightConnector1">
              <a:avLst/>
            </a:prstGeom>
            <a:noFill/>
            <a:ln w="19050" cap="flat" cmpd="sng" algn="ctr">
              <a:solidFill>
                <a:srgbClr val="0066FF"/>
              </a:solidFill>
              <a:prstDash val="solid"/>
              <a:round/>
              <a:headEnd type="none" w="med" len="med"/>
              <a:tailEnd type="arrow"/>
            </a:ln>
            <a:effectLst/>
          </p:spPr>
        </p:cxnSp>
        <p:cxnSp>
          <p:nvCxnSpPr>
            <p:cNvPr id="18" name="Straight Arrow Connector 17"/>
            <p:cNvCxnSpPr/>
            <p:nvPr/>
          </p:nvCxnSpPr>
          <p:spPr bwMode="auto">
            <a:xfrm rot="10800000" flipV="1">
              <a:off x="6469629" y="3274142"/>
              <a:ext cx="668591" cy="471948"/>
            </a:xfrm>
            <a:prstGeom prst="straightConnector1">
              <a:avLst/>
            </a:prstGeom>
            <a:noFill/>
            <a:ln w="19050" cap="flat" cmpd="sng" algn="ctr">
              <a:solidFill>
                <a:srgbClr val="FF0000"/>
              </a:solidFill>
              <a:prstDash val="solid"/>
              <a:round/>
              <a:headEnd type="none" w="med" len="med"/>
              <a:tailEnd type="arrow"/>
            </a:ln>
            <a:effectLst/>
          </p:spPr>
        </p:cxnSp>
      </p:grpSp>
      <p:grpSp>
        <p:nvGrpSpPr>
          <p:cNvPr id="19" name="Group 40"/>
          <p:cNvGrpSpPr/>
          <p:nvPr/>
        </p:nvGrpSpPr>
        <p:grpSpPr>
          <a:xfrm>
            <a:off x="3072582" y="3879621"/>
            <a:ext cx="3357715" cy="653053"/>
            <a:chOff x="2974260" y="3889453"/>
            <a:chExt cx="3357715" cy="653053"/>
          </a:xfrm>
        </p:grpSpPr>
        <p:cxnSp>
          <p:nvCxnSpPr>
            <p:cNvPr id="37" name="Straight Connector 36"/>
            <p:cNvCxnSpPr/>
            <p:nvPr/>
          </p:nvCxnSpPr>
          <p:spPr bwMode="auto">
            <a:xfrm>
              <a:off x="2989007" y="3923072"/>
              <a:ext cx="3342968" cy="0"/>
            </a:xfrm>
            <a:prstGeom prst="line">
              <a:avLst/>
            </a:prstGeom>
            <a:noFill/>
            <a:ln w="57150" cap="flat" cmpd="sng" algn="ctr">
              <a:solidFill>
                <a:srgbClr val="FF0000"/>
              </a:solidFill>
              <a:prstDash val="solid"/>
              <a:round/>
              <a:headEnd type="none" w="med" len="med"/>
              <a:tailEnd type="none" w="med" len="med"/>
            </a:ln>
            <a:effectLst/>
          </p:spPr>
        </p:cxnSp>
        <p:cxnSp>
          <p:nvCxnSpPr>
            <p:cNvPr id="40" name="Straight Arrow Connector 39"/>
            <p:cNvCxnSpPr/>
            <p:nvPr/>
          </p:nvCxnSpPr>
          <p:spPr bwMode="auto">
            <a:xfrm rot="5400000">
              <a:off x="6018136" y="4237705"/>
              <a:ext cx="608809" cy="794"/>
            </a:xfrm>
            <a:prstGeom prst="straightConnector1">
              <a:avLst/>
            </a:prstGeom>
            <a:noFill/>
            <a:ln w="57150"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rot="5400000">
              <a:off x="2670252" y="4193461"/>
              <a:ext cx="608809" cy="794"/>
            </a:xfrm>
            <a:prstGeom prst="straightConnector1">
              <a:avLst/>
            </a:prstGeom>
            <a:noFill/>
            <a:ln w="57150" cap="flat" cmpd="sng" algn="ctr">
              <a:solidFill>
                <a:srgbClr val="FF0000"/>
              </a:solidFill>
              <a:prstDash val="solid"/>
              <a:round/>
              <a:headEnd type="none" w="med" len="med"/>
              <a:tailEnd type="arrow"/>
            </a:ln>
            <a:effectLst/>
          </p:spPr>
        </p:cxnSp>
      </p:grpSp>
      <p:sp>
        <p:nvSpPr>
          <p:cNvPr id="45" name="TextBox 44"/>
          <p:cNvSpPr txBox="1"/>
          <p:nvPr/>
        </p:nvSpPr>
        <p:spPr>
          <a:xfrm>
            <a:off x="0" y="5049897"/>
            <a:ext cx="5434308" cy="1218795"/>
          </a:xfrm>
          <a:prstGeom prst="rect">
            <a:avLst/>
          </a:prstGeom>
          <a:solidFill>
            <a:srgbClr val="FFFF99"/>
          </a:solidFill>
        </p:spPr>
        <p:txBody>
          <a:bodyPr wrap="none" rtlCol="0">
            <a:spAutoFit/>
          </a:bodyPr>
          <a:lstStyle/>
          <a:p>
            <a:pPr algn="l"/>
            <a:r>
              <a:rPr lang="en-US" dirty="0" smtClean="0"/>
              <a:t>- </a:t>
            </a:r>
            <a:r>
              <a:rPr lang="en-US" b="1" dirty="0" smtClean="0"/>
              <a:t>R</a:t>
            </a:r>
            <a:r>
              <a:rPr lang="en-US" b="1" baseline="-25000" dirty="0" smtClean="0"/>
              <a:t>AA</a:t>
            </a:r>
            <a:r>
              <a:rPr lang="en-US" b="1" dirty="0" smtClean="0"/>
              <a:t> </a:t>
            </a:r>
            <a:r>
              <a:rPr lang="en-US" b="1" u="sng" dirty="0" smtClean="0"/>
              <a:t>prompt</a:t>
            </a:r>
            <a:r>
              <a:rPr lang="en-US" b="1" dirty="0" smtClean="0"/>
              <a:t> charm ≈ R</a:t>
            </a:r>
            <a:r>
              <a:rPr lang="en-US" b="1" baseline="-25000" dirty="0" smtClean="0"/>
              <a:t>AA</a:t>
            </a:r>
            <a:r>
              <a:rPr lang="en-US" b="1" dirty="0" smtClean="0"/>
              <a:t> </a:t>
            </a:r>
            <a:r>
              <a:rPr lang="en-US" b="1" u="sng" dirty="0" smtClean="0"/>
              <a:t>pions</a:t>
            </a:r>
            <a:r>
              <a:rPr lang="en-US" b="1" dirty="0" smtClean="0"/>
              <a:t> for </a:t>
            </a:r>
            <a:r>
              <a:rPr lang="en-US" b="1" dirty="0" err="1" smtClean="0"/>
              <a:t>p</a:t>
            </a:r>
            <a:r>
              <a:rPr lang="en-US" b="1" baseline="-25000" dirty="0" err="1" smtClean="0"/>
              <a:t>T</a:t>
            </a:r>
            <a:r>
              <a:rPr lang="en-US" b="1" dirty="0" smtClean="0"/>
              <a:t> &gt; 5-6 GeV</a:t>
            </a:r>
            <a:br>
              <a:rPr lang="en-US" b="1" dirty="0" smtClean="0"/>
            </a:br>
            <a:r>
              <a:rPr lang="en-US" b="1" dirty="0" smtClean="0"/>
              <a:t>	</a:t>
            </a:r>
            <a:r>
              <a:rPr lang="en-US" sz="1600" dirty="0" smtClean="0">
                <a:solidFill>
                  <a:schemeClr val="tx1"/>
                </a:solidFill>
              </a:rPr>
              <a:t>expected difference factor 2 @ 8 GeV</a:t>
            </a:r>
          </a:p>
          <a:p>
            <a:pPr algn="l"/>
            <a:r>
              <a:rPr lang="en-US" dirty="0" smtClean="0"/>
              <a:t>-</a:t>
            </a:r>
            <a:r>
              <a:rPr lang="en-US" sz="1600" dirty="0" smtClean="0"/>
              <a:t> R</a:t>
            </a:r>
            <a:r>
              <a:rPr lang="en-US" sz="1600" baseline="-25000" dirty="0" smtClean="0"/>
              <a:t>AA</a:t>
            </a:r>
            <a:r>
              <a:rPr lang="en-US" sz="1600" dirty="0" smtClean="0"/>
              <a:t> charm &gt; R</a:t>
            </a:r>
            <a:r>
              <a:rPr lang="en-US" sz="1600" baseline="-25000" dirty="0" smtClean="0"/>
              <a:t>AA</a:t>
            </a:r>
            <a:r>
              <a:rPr lang="en-US" sz="1600" dirty="0" smtClean="0"/>
              <a:t> </a:t>
            </a:r>
            <a:r>
              <a:rPr lang="en-US" sz="1600" dirty="0" smtClean="0">
                <a:latin typeface="Symbol" pitchFamily="18" charset="2"/>
              </a:rPr>
              <a:t>p</a:t>
            </a:r>
            <a:r>
              <a:rPr lang="en-US" sz="1600" dirty="0" smtClean="0"/>
              <a:t> for p</a:t>
            </a:r>
            <a:r>
              <a:rPr lang="en-US" sz="1600" baseline="-25000" dirty="0" smtClean="0"/>
              <a:t>T</a:t>
            </a:r>
            <a:r>
              <a:rPr lang="en-US" sz="1600" dirty="0" smtClean="0"/>
              <a:t> &lt; 5 GeV ?</a:t>
            </a:r>
          </a:p>
          <a:p>
            <a:pPr algn="l"/>
            <a:r>
              <a:rPr lang="en-US" sz="1600" dirty="0" smtClean="0"/>
              <a:t>- Heavy </a:t>
            </a:r>
            <a:r>
              <a:rPr lang="en-US" sz="1600" dirty="0" err="1" smtClean="0"/>
              <a:t>Flavour</a:t>
            </a:r>
            <a:r>
              <a:rPr lang="en-US" sz="1600" dirty="0" smtClean="0"/>
              <a:t> leptons (</a:t>
            </a:r>
            <a:r>
              <a:rPr lang="en-US" sz="1600" dirty="0" err="1" smtClean="0"/>
              <a:t>e,</a:t>
            </a:r>
            <a:r>
              <a:rPr lang="en-US" sz="1600" dirty="0" err="1" smtClean="0">
                <a:latin typeface="Symbol" pitchFamily="18" charset="2"/>
              </a:rPr>
              <a:t>m</a:t>
            </a:r>
            <a:r>
              <a:rPr lang="en-US" sz="1600" dirty="0" smtClean="0"/>
              <a:t>) give compatible results</a:t>
            </a:r>
          </a:p>
        </p:txBody>
      </p:sp>
      <p:sp>
        <p:nvSpPr>
          <p:cNvPr id="46" name="TextBox 45"/>
          <p:cNvSpPr txBox="1"/>
          <p:nvPr/>
        </p:nvSpPr>
        <p:spPr>
          <a:xfrm>
            <a:off x="206086" y="6321520"/>
            <a:ext cx="8468985" cy="369332"/>
          </a:xfrm>
          <a:prstGeom prst="rect">
            <a:avLst/>
          </a:prstGeom>
          <a:solidFill>
            <a:srgbClr val="FFFF99"/>
          </a:solidFill>
        </p:spPr>
        <p:txBody>
          <a:bodyPr wrap="none" rtlCol="0">
            <a:spAutoFit/>
          </a:bodyPr>
          <a:lstStyle/>
          <a:p>
            <a:pPr algn="l"/>
            <a:r>
              <a:rPr lang="en-US" sz="2000" b="1" dirty="0" smtClean="0">
                <a:solidFill>
                  <a:srgbClr val="FF0000"/>
                </a:solidFill>
              </a:rPr>
              <a:t>Needs better statistics &amp; quantitative comparison with other models</a:t>
            </a:r>
            <a:endParaRPr lang="en-US" sz="2000" b="1" dirty="0" smtClean="0">
              <a:solidFill>
                <a:srgbClr val="FF0000"/>
              </a:solidFill>
              <a:latin typeface="+mn-lt"/>
            </a:endParaRPr>
          </a:p>
        </p:txBody>
      </p:sp>
      <p:grpSp>
        <p:nvGrpSpPr>
          <p:cNvPr id="20" name="Group 10"/>
          <p:cNvGrpSpPr>
            <a:grpSpLocks/>
          </p:cNvGrpSpPr>
          <p:nvPr/>
        </p:nvGrpSpPr>
        <p:grpSpPr bwMode="auto">
          <a:xfrm>
            <a:off x="7075160" y="1003700"/>
            <a:ext cx="593725" cy="1438275"/>
            <a:chOff x="2264" y="1103"/>
            <a:chExt cx="374" cy="906"/>
          </a:xfrm>
        </p:grpSpPr>
        <p:pic>
          <p:nvPicPr>
            <p:cNvPr id="48" name="Picture 9" descr="ANd9GcSKWebf1asZ9Ykwot2h7lGlV5l2kCWwO2pjCqRe_8RFKrTyzwQ2"/>
            <p:cNvPicPr>
              <a:picLocks noChangeAspect="1" noChangeArrowheads="1"/>
            </p:cNvPicPr>
            <p:nvPr/>
          </p:nvPicPr>
          <p:blipFill>
            <a:blip r:embed="rId4" cstate="print"/>
            <a:srcRect/>
            <a:stretch>
              <a:fillRect/>
            </a:stretch>
          </p:blipFill>
          <p:spPr bwMode="auto">
            <a:xfrm>
              <a:off x="2264" y="1289"/>
              <a:ext cx="324" cy="720"/>
            </a:xfrm>
            <a:prstGeom prst="rect">
              <a:avLst/>
            </a:prstGeom>
            <a:noFill/>
          </p:spPr>
        </p:pic>
        <p:sp>
          <p:nvSpPr>
            <p:cNvPr id="49" name="Text Box 7"/>
            <p:cNvSpPr txBox="1">
              <a:spLocks noChangeArrowheads="1"/>
            </p:cNvSpPr>
            <p:nvPr/>
          </p:nvSpPr>
          <p:spPr bwMode="auto">
            <a:xfrm>
              <a:off x="2397" y="1103"/>
              <a:ext cx="241" cy="300"/>
            </a:xfrm>
            <a:prstGeom prst="rect">
              <a:avLst/>
            </a:prstGeom>
            <a:noFill/>
            <a:ln w="19050" algn="ctr">
              <a:noFill/>
              <a:miter lim="800000"/>
              <a:headEnd/>
              <a:tailEnd/>
            </a:ln>
            <a:effectLst/>
          </p:spPr>
          <p:txBody>
            <a:bodyPr lIns="92075" tIns="46038" rIns="92075" bIns="46038">
              <a:spAutoFit/>
            </a:bodyPr>
            <a:lstStyle/>
            <a:p>
              <a:pPr algn="ctr" eaLnBrk="0" fontAlgn="base" hangingPunct="0">
                <a:lnSpc>
                  <a:spcPct val="90000"/>
                </a:lnSpc>
                <a:spcBef>
                  <a:spcPct val="30000"/>
                </a:spcBef>
                <a:spcAft>
                  <a:spcPct val="0"/>
                </a:spcAft>
                <a:buClr>
                  <a:srgbClr val="FC0128"/>
                </a:buClr>
                <a:buFont typeface="Wingdings" pitchFamily="2" charset="2"/>
                <a:buNone/>
              </a:pPr>
              <a:r>
                <a:rPr lang="en-US" sz="2800" smtClean="0">
                  <a:solidFill>
                    <a:srgbClr val="FC0128"/>
                  </a:solidFill>
                </a:rPr>
                <a:t>?</a:t>
              </a:r>
            </a:p>
          </p:txBody>
        </p:sp>
      </p:grpSp>
      <p:sp>
        <p:nvSpPr>
          <p:cNvPr id="50" name="Oval 49"/>
          <p:cNvSpPr/>
          <p:nvPr/>
        </p:nvSpPr>
        <p:spPr bwMode="auto">
          <a:xfrm>
            <a:off x="6725265" y="5771535"/>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sp>
        <p:nvSpPr>
          <p:cNvPr id="51" name="Oval 50"/>
          <p:cNvSpPr/>
          <p:nvPr/>
        </p:nvSpPr>
        <p:spPr bwMode="auto">
          <a:xfrm>
            <a:off x="7221794" y="5786283"/>
            <a:ext cx="481780" cy="462117"/>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charset="0"/>
            </a:endParaRPr>
          </a:p>
        </p:txBody>
      </p:sp>
      <p:sp>
        <p:nvSpPr>
          <p:cNvPr id="36" name="TextBox 35"/>
          <p:cNvSpPr txBox="1"/>
          <p:nvPr/>
        </p:nvSpPr>
        <p:spPr>
          <a:xfrm>
            <a:off x="1091624" y="2411958"/>
            <a:ext cx="4212998" cy="313932"/>
          </a:xfrm>
          <a:prstGeom prst="rect">
            <a:avLst/>
          </a:prstGeom>
          <a:solidFill>
            <a:srgbClr val="BBF1F7"/>
          </a:solidFill>
        </p:spPr>
        <p:txBody>
          <a:bodyPr wrap="square" rtlCol="0">
            <a:spAutoFit/>
          </a:bodyPr>
          <a:lstStyle/>
          <a:p>
            <a:r>
              <a:rPr lang="en-US" sz="1600" dirty="0" smtClean="0"/>
              <a:t>R</a:t>
            </a:r>
            <a:r>
              <a:rPr lang="en-US" sz="1600" baseline="-25000" dirty="0" smtClean="0"/>
              <a:t>AA:</a:t>
            </a:r>
            <a:r>
              <a:rPr lang="en-US" sz="1600" dirty="0" smtClean="0"/>
              <a:t> Ratio AA/pp of </a:t>
            </a:r>
            <a:r>
              <a:rPr lang="en-US" sz="1600" dirty="0" err="1" smtClean="0"/>
              <a:t>p</a:t>
            </a:r>
            <a:r>
              <a:rPr lang="en-US" sz="1600" baseline="-25000" dirty="0" err="1" smtClean="0"/>
              <a:t>T</a:t>
            </a:r>
            <a:r>
              <a:rPr lang="en-US" sz="1600" dirty="0" smtClean="0"/>
              <a:t> spectra</a:t>
            </a:r>
            <a:endParaRPr lang="en-US" sz="1600" dirty="0"/>
          </a:p>
        </p:txBody>
      </p:sp>
      <p:sp>
        <p:nvSpPr>
          <p:cNvPr id="39" name="Text Box 6"/>
          <p:cNvSpPr txBox="1">
            <a:spLocks noChangeArrowheads="1"/>
          </p:cNvSpPr>
          <p:nvPr/>
        </p:nvSpPr>
        <p:spPr bwMode="auto">
          <a:xfrm>
            <a:off x="1625358" y="2906145"/>
            <a:ext cx="2402945" cy="343813"/>
          </a:xfrm>
          <a:prstGeom prst="rect">
            <a:avLst/>
          </a:prstGeom>
          <a:solidFill>
            <a:srgbClr val="FFFF00">
              <a:alpha val="36000"/>
            </a:srgbClr>
          </a:solidFill>
          <a:ln w="9525">
            <a:noFill/>
            <a:miter lim="800000"/>
            <a:headEnd/>
            <a:tailEnd/>
          </a:ln>
          <a:effectLst/>
        </p:spPr>
        <p:txBody>
          <a:bodyPr wrap="square" lIns="90000" tIns="46800" rIns="90000" bIns="46800">
            <a:spAutoFit/>
          </a:bodyPr>
          <a:lstStyle/>
          <a:p>
            <a:r>
              <a:rPr lang="en-US" dirty="0" smtClean="0">
                <a:latin typeface="+mn-lt"/>
              </a:rPr>
              <a:t>Charm Mesons </a:t>
            </a:r>
            <a:r>
              <a:rPr lang="en-US" dirty="0" smtClean="0"/>
              <a:t>R</a:t>
            </a:r>
            <a:r>
              <a:rPr lang="en-US" baseline="-25000" dirty="0" smtClean="0"/>
              <a:t>AA</a:t>
            </a:r>
            <a:r>
              <a:rPr lang="en-US" dirty="0" smtClean="0"/>
              <a:t> </a:t>
            </a:r>
            <a:endParaRPr lang="en-US" dirty="0"/>
          </a:p>
        </p:txBody>
      </p:sp>
    </p:spTree>
    <p:extLst>
      <p:ext uri="{BB962C8B-B14F-4D97-AF65-F5344CB8AC3E}">
        <p14:creationId xmlns:p14="http://schemas.microsoft.com/office/powerpoint/2010/main" val="29867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par>
                          <p:cTn id="19" fill="hold">
                            <p:stCondLst>
                              <p:cond delay="0"/>
                            </p:stCondLst>
                            <p:childTnLst>
                              <p:par>
                                <p:cTn id="20" presetID="53"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2000" fill="hold"/>
                                        <p:tgtEl>
                                          <p:spTgt spid="20"/>
                                        </p:tgtEl>
                                        <p:attrNameLst>
                                          <p:attrName>ppt_w</p:attrName>
                                        </p:attrNameLst>
                                      </p:cBhvr>
                                      <p:tavLst>
                                        <p:tav tm="0">
                                          <p:val>
                                            <p:fltVal val="0"/>
                                          </p:val>
                                        </p:tav>
                                        <p:tav tm="100000">
                                          <p:val>
                                            <p:strVal val="#ppt_w"/>
                                          </p:val>
                                        </p:tav>
                                      </p:tavLst>
                                    </p:anim>
                                    <p:anim calcmode="lin" valueType="num">
                                      <p:cBhvr>
                                        <p:cTn id="23" dur="2000" fill="hold"/>
                                        <p:tgtEl>
                                          <p:spTgt spid="20"/>
                                        </p:tgtEl>
                                        <p:attrNameLst>
                                          <p:attrName>ppt_h</p:attrName>
                                        </p:attrNameLst>
                                      </p:cBhvr>
                                      <p:tavLst>
                                        <p:tav tm="0">
                                          <p:val>
                                            <p:fltVal val="0"/>
                                          </p:val>
                                        </p:tav>
                                        <p:tav tm="100000">
                                          <p:val>
                                            <p:strVal val="#ppt_h"/>
                                          </p:val>
                                        </p:tav>
                                      </p:tavLst>
                                    </p:anim>
                                    <p:animEffect transition="in" filter="fade">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36" grpId="0" animBg="1"/>
      <p:bldP spid="3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2"/>
          <p:cNvGrpSpPr/>
          <p:nvPr/>
        </p:nvGrpSpPr>
        <p:grpSpPr>
          <a:xfrm>
            <a:off x="4759569" y="691663"/>
            <a:ext cx="4384431" cy="3023628"/>
            <a:chOff x="4759569" y="597878"/>
            <a:chExt cx="4384431" cy="3023628"/>
          </a:xfrm>
        </p:grpSpPr>
        <p:pic>
          <p:nvPicPr>
            <p:cNvPr id="214018" name="Picture 2" descr="https://aliceinfo.cern.ch/Figure/sites/aliceinfo.cern.ch.Figure/files/Figures/ppillot/2011-May-20-RCPvsATLAS.gif"/>
            <p:cNvPicPr>
              <a:picLocks noChangeAspect="1" noChangeArrowheads="1"/>
            </p:cNvPicPr>
            <p:nvPr/>
          </p:nvPicPr>
          <p:blipFill>
            <a:blip r:embed="rId2" cstate="print"/>
            <a:srcRect t="2059" r="4226" b="5654"/>
            <a:stretch>
              <a:fillRect/>
            </a:stretch>
          </p:blipFill>
          <p:spPr bwMode="auto">
            <a:xfrm>
              <a:off x="4759569" y="609601"/>
              <a:ext cx="4384431" cy="3011905"/>
            </a:xfrm>
            <a:prstGeom prst="rect">
              <a:avLst/>
            </a:prstGeom>
            <a:noFill/>
          </p:spPr>
        </p:pic>
        <p:grpSp>
          <p:nvGrpSpPr>
            <p:cNvPr id="6" name="Group 31"/>
            <p:cNvGrpSpPr/>
            <p:nvPr/>
          </p:nvGrpSpPr>
          <p:grpSpPr>
            <a:xfrm>
              <a:off x="5463555" y="1758462"/>
              <a:ext cx="1910260" cy="586320"/>
              <a:chOff x="5463555" y="1758462"/>
              <a:chExt cx="1910260" cy="586320"/>
            </a:xfrm>
          </p:grpSpPr>
          <p:sp>
            <p:nvSpPr>
              <p:cNvPr id="20" name="TextBox 19"/>
              <p:cNvSpPr txBox="1"/>
              <p:nvPr/>
            </p:nvSpPr>
            <p:spPr>
              <a:xfrm>
                <a:off x="5463555" y="1772318"/>
                <a:ext cx="1422154" cy="572464"/>
              </a:xfrm>
              <a:prstGeom prst="rect">
                <a:avLst/>
              </a:prstGeom>
              <a:solidFill>
                <a:srgbClr val="FFFF00">
                  <a:alpha val="44000"/>
                </a:srgbClr>
              </a:solidFill>
            </p:spPr>
            <p:txBody>
              <a:bodyPr wrap="square" rtlCol="0">
                <a:spAutoFit/>
              </a:bodyPr>
              <a:lstStyle/>
              <a:p>
                <a:r>
                  <a:rPr lang="en-US" sz="1600" b="1" dirty="0" smtClean="0">
                    <a:solidFill>
                      <a:schemeClr val="accent2">
                        <a:lumMod val="75000"/>
                      </a:schemeClr>
                    </a:solidFill>
                  </a:rPr>
                  <a:t>ATLAS</a:t>
                </a:r>
              </a:p>
              <a:p>
                <a:r>
                  <a:rPr lang="en-US" sz="1400" b="1" dirty="0" err="1" smtClean="0">
                    <a:solidFill>
                      <a:schemeClr val="accent2">
                        <a:lumMod val="75000"/>
                      </a:schemeClr>
                    </a:solidFill>
                  </a:rPr>
                  <a:t>p</a:t>
                </a:r>
                <a:r>
                  <a:rPr lang="en-US" sz="1400" b="1" baseline="-25000" dirty="0" err="1" smtClean="0">
                    <a:solidFill>
                      <a:schemeClr val="accent2">
                        <a:lumMod val="75000"/>
                      </a:schemeClr>
                    </a:solidFill>
                  </a:rPr>
                  <a:t>T</a:t>
                </a:r>
                <a:r>
                  <a:rPr lang="en-US" sz="1400" b="1" dirty="0" smtClean="0">
                    <a:solidFill>
                      <a:schemeClr val="accent2">
                        <a:lumMod val="75000"/>
                      </a:schemeClr>
                    </a:solidFill>
                  </a:rPr>
                  <a:t>&gt;6.5 GeV</a:t>
                </a:r>
                <a:endParaRPr lang="en-US" sz="1400" b="1" dirty="0">
                  <a:solidFill>
                    <a:schemeClr val="accent2">
                      <a:lumMod val="75000"/>
                    </a:schemeClr>
                  </a:solidFill>
                </a:endParaRPr>
              </a:p>
            </p:txBody>
          </p:sp>
          <p:cxnSp>
            <p:nvCxnSpPr>
              <p:cNvPr id="26" name="Straight Arrow Connector 25"/>
              <p:cNvCxnSpPr/>
              <p:nvPr/>
            </p:nvCxnSpPr>
            <p:spPr bwMode="auto">
              <a:xfrm flipV="1">
                <a:off x="6775938" y="1758462"/>
                <a:ext cx="597877" cy="58615"/>
              </a:xfrm>
              <a:prstGeom prst="straightConnector1">
                <a:avLst/>
              </a:prstGeom>
              <a:noFill/>
              <a:ln w="12700" cap="flat" cmpd="sng" algn="ctr">
                <a:solidFill>
                  <a:schemeClr val="accent2">
                    <a:lumMod val="75000"/>
                  </a:schemeClr>
                </a:solidFill>
                <a:prstDash val="solid"/>
                <a:round/>
                <a:headEnd type="none" w="med" len="med"/>
                <a:tailEnd type="arrow"/>
              </a:ln>
              <a:effectLst/>
            </p:spPr>
          </p:cxnSp>
        </p:grpSp>
        <p:sp>
          <p:nvSpPr>
            <p:cNvPr id="31" name="Text Box 5"/>
            <p:cNvSpPr txBox="1">
              <a:spLocks noChangeArrowheads="1"/>
            </p:cNvSpPr>
            <p:nvPr/>
          </p:nvSpPr>
          <p:spPr bwMode="auto">
            <a:xfrm>
              <a:off x="7010706" y="597878"/>
              <a:ext cx="644463" cy="345209"/>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800" dirty="0"/>
                <a:t> </a:t>
              </a:r>
              <a:r>
                <a:rPr lang="en-US" b="1" dirty="0" smtClean="0">
                  <a:latin typeface="+mn-lt"/>
                </a:rPr>
                <a:t>R</a:t>
              </a:r>
              <a:r>
                <a:rPr lang="en-US" b="1" baseline="-25000" dirty="0" smtClean="0">
                  <a:latin typeface="+mn-lt"/>
                </a:rPr>
                <a:t>CP</a:t>
              </a:r>
              <a:endParaRPr lang="en-US" baseline="-25000" dirty="0" smtClean="0"/>
            </a:p>
          </p:txBody>
        </p:sp>
      </p:grpSp>
      <p:sp>
        <p:nvSpPr>
          <p:cNvPr id="2" name="Title 1"/>
          <p:cNvSpPr>
            <a:spLocks noGrp="1"/>
          </p:cNvSpPr>
          <p:nvPr>
            <p:ph type="title"/>
          </p:nvPr>
        </p:nvSpPr>
        <p:spPr>
          <a:xfrm>
            <a:off x="1050263" y="46320"/>
            <a:ext cx="7195881" cy="591573"/>
          </a:xfrm>
        </p:spPr>
        <p:txBody>
          <a:bodyPr/>
          <a:lstStyle/>
          <a:p>
            <a:r>
              <a:rPr lang="en-US" dirty="0" smtClean="0"/>
              <a:t>J/</a:t>
            </a:r>
            <a:r>
              <a:rPr lang="en-US" dirty="0" smtClean="0">
                <a:latin typeface="Symbol" pitchFamily="18" charset="2"/>
              </a:rPr>
              <a:t>Y</a:t>
            </a:r>
            <a:r>
              <a:rPr lang="en-US" dirty="0" smtClean="0"/>
              <a:t> suppression: Compared to..</a:t>
            </a:r>
            <a:endParaRPr lang="en-US" dirty="0"/>
          </a:p>
        </p:txBody>
      </p:sp>
      <p:sp>
        <p:nvSpPr>
          <p:cNvPr id="3" name="Date Placeholder 2"/>
          <p:cNvSpPr>
            <a:spLocks noGrp="1"/>
          </p:cNvSpPr>
          <p:nvPr>
            <p:ph type="dt" sz="half" idx="10"/>
          </p:nvPr>
        </p:nvSpPr>
        <p:spPr/>
        <p:txBody>
          <a:bodyPr/>
          <a:lstStyle/>
          <a:p>
            <a:r>
              <a:rPr lang="en-US" smtClean="0">
                <a:solidFill>
                  <a:srgbClr val="919191"/>
                </a:solidFill>
              </a:rPr>
              <a:t>December 2012 Bad Honnef J. Schukraft</a:t>
            </a:r>
            <a:endParaRPr lang="en-US" dirty="0">
              <a:solidFill>
                <a:srgbClr val="919191"/>
              </a:solidFill>
            </a:endParaRPr>
          </a:p>
        </p:txBody>
      </p:sp>
      <p:sp>
        <p:nvSpPr>
          <p:cNvPr id="4" name="Slide Number Placeholder 3"/>
          <p:cNvSpPr>
            <a:spLocks noGrp="1"/>
          </p:cNvSpPr>
          <p:nvPr>
            <p:ph type="sldNum" sz="quarter" idx="4294967295"/>
          </p:nvPr>
        </p:nvSpPr>
        <p:spPr>
          <a:xfrm>
            <a:off x="0" y="6705600"/>
            <a:ext cx="685800" cy="152400"/>
          </a:xfrm>
          <a:prstGeom prst="rect">
            <a:avLst/>
          </a:prstGeom>
        </p:spPr>
        <p:txBody>
          <a:bodyPr/>
          <a:lstStyle/>
          <a:p>
            <a:pPr>
              <a:defRPr/>
            </a:pPr>
            <a:fld id="{CE8094DB-52B9-4D1F-A63C-1F18D98D7628}" type="slidenum">
              <a:rPr lang="en-US" smtClean="0">
                <a:solidFill>
                  <a:srgbClr val="000000"/>
                </a:solidFill>
              </a:rPr>
              <a:pPr>
                <a:defRPr/>
              </a:pPr>
              <a:t>72</a:t>
            </a:fld>
            <a:endParaRPr lang="en-US">
              <a:solidFill>
                <a:srgbClr val="000000"/>
              </a:solidFill>
            </a:endParaRPr>
          </a:p>
        </p:txBody>
      </p:sp>
      <p:cxnSp>
        <p:nvCxnSpPr>
          <p:cNvPr id="9" name="Straight Connector 8"/>
          <p:cNvCxnSpPr/>
          <p:nvPr/>
        </p:nvCxnSpPr>
        <p:spPr bwMode="auto">
          <a:xfrm>
            <a:off x="492369" y="2401556"/>
            <a:ext cx="3737987" cy="90435"/>
          </a:xfrm>
          <a:prstGeom prst="line">
            <a:avLst/>
          </a:prstGeom>
          <a:noFill/>
          <a:ln w="9525" cap="flat" cmpd="sng" algn="ctr">
            <a:noFill/>
            <a:prstDash val="solid"/>
            <a:round/>
            <a:headEnd type="none" w="med" len="med"/>
            <a:tailEnd type="none" w="med" len="med"/>
          </a:ln>
          <a:effectLst/>
        </p:spPr>
      </p:cxnSp>
      <p:sp>
        <p:nvSpPr>
          <p:cNvPr id="15" name="TextBox 14"/>
          <p:cNvSpPr txBox="1"/>
          <p:nvPr/>
        </p:nvSpPr>
        <p:spPr>
          <a:xfrm>
            <a:off x="12022" y="3997417"/>
            <a:ext cx="5351145" cy="1006429"/>
          </a:xfrm>
          <a:prstGeom prst="rect">
            <a:avLst/>
          </a:prstGeom>
          <a:solidFill>
            <a:srgbClr val="FFFF99"/>
          </a:solidFill>
        </p:spPr>
        <p:txBody>
          <a:bodyPr wrap="none" rtlCol="0">
            <a:spAutoFit/>
          </a:bodyPr>
          <a:lstStyle/>
          <a:p>
            <a:pPr algn="l"/>
            <a:r>
              <a:rPr lang="en-US" b="1" dirty="0" smtClean="0">
                <a:solidFill>
                  <a:srgbClr val="FF0000"/>
                </a:solidFill>
              </a:rPr>
              <a:t>Surprisingly: less suppression than RHIC </a:t>
            </a:r>
            <a:r>
              <a:rPr lang="en-US" b="1" dirty="0" smtClean="0">
                <a:solidFill>
                  <a:schemeClr val="tx1"/>
                </a:solidFill>
              </a:rPr>
              <a:t>(</a:t>
            </a:r>
            <a:r>
              <a:rPr lang="en-GB" b="1" dirty="0" smtClean="0">
                <a:solidFill>
                  <a:schemeClr val="tx1"/>
                </a:solidFill>
              </a:rPr>
              <a:t>∫p</a:t>
            </a:r>
            <a:r>
              <a:rPr lang="en-GB" b="1" baseline="-25000" dirty="0" smtClean="0">
                <a:solidFill>
                  <a:schemeClr val="tx1"/>
                </a:solidFill>
              </a:rPr>
              <a:t>t</a:t>
            </a:r>
            <a:r>
              <a:rPr lang="en-GB" b="1" dirty="0" smtClean="0">
                <a:solidFill>
                  <a:schemeClr val="tx1"/>
                </a:solidFill>
              </a:rPr>
              <a:t>)</a:t>
            </a:r>
            <a:r>
              <a:rPr lang="en-US" b="1" dirty="0" smtClean="0">
                <a:solidFill>
                  <a:srgbClr val="FF0000"/>
                </a:solidFill>
              </a:rPr>
              <a:t> !</a:t>
            </a:r>
          </a:p>
          <a:p>
            <a:pPr algn="l"/>
            <a:r>
              <a:rPr lang="en-US" dirty="0" smtClean="0">
                <a:solidFill>
                  <a:srgbClr val="0066FF"/>
                </a:solidFill>
                <a:latin typeface="+mn-lt"/>
              </a:rPr>
              <a:t>suppression depends on </a:t>
            </a:r>
            <a:r>
              <a:rPr lang="en-US" dirty="0" err="1" smtClean="0">
                <a:solidFill>
                  <a:srgbClr val="0066FF"/>
                </a:solidFill>
                <a:latin typeface="+mn-lt"/>
              </a:rPr>
              <a:t>p</a:t>
            </a:r>
            <a:r>
              <a:rPr lang="en-US" baseline="-25000" dirty="0" err="1" smtClean="0">
                <a:solidFill>
                  <a:srgbClr val="0066FF"/>
                </a:solidFill>
                <a:latin typeface="+mn-lt"/>
              </a:rPr>
              <a:t>T</a:t>
            </a:r>
            <a:r>
              <a:rPr lang="en-US" dirty="0" smtClean="0">
                <a:solidFill>
                  <a:srgbClr val="0066FF"/>
                </a:solidFill>
                <a:latin typeface="+mn-lt"/>
              </a:rPr>
              <a:t> and/or rapidity !</a:t>
            </a:r>
          </a:p>
          <a:p>
            <a:pPr algn="l"/>
            <a:r>
              <a:rPr lang="en-US" b="1" dirty="0" smtClean="0">
                <a:solidFill>
                  <a:srgbClr val="FF0000"/>
                </a:solidFill>
                <a:latin typeface="+mn-lt"/>
              </a:rPr>
              <a:t>more suppression than RHIC at high p</a:t>
            </a:r>
            <a:r>
              <a:rPr lang="en-US" b="1" baseline="-25000" dirty="0" smtClean="0">
                <a:solidFill>
                  <a:srgbClr val="FF0000"/>
                </a:solidFill>
                <a:latin typeface="+mn-lt"/>
              </a:rPr>
              <a:t>T</a:t>
            </a:r>
          </a:p>
        </p:txBody>
      </p:sp>
      <p:sp>
        <p:nvSpPr>
          <p:cNvPr id="16" name="TextBox 15"/>
          <p:cNvSpPr txBox="1"/>
          <p:nvPr/>
        </p:nvSpPr>
        <p:spPr>
          <a:xfrm>
            <a:off x="0" y="5322011"/>
            <a:ext cx="5755102" cy="1006429"/>
          </a:xfrm>
          <a:prstGeom prst="rect">
            <a:avLst/>
          </a:prstGeom>
          <a:solidFill>
            <a:srgbClr val="FFFF99"/>
          </a:solidFill>
        </p:spPr>
        <p:txBody>
          <a:bodyPr wrap="none" rtlCol="0">
            <a:spAutoFit/>
          </a:bodyPr>
          <a:lstStyle/>
          <a:p>
            <a:pPr algn="l"/>
            <a:r>
              <a:rPr lang="en-US" b="1" dirty="0" smtClean="0">
                <a:solidFill>
                  <a:srgbClr val="FF00FF"/>
                </a:solidFill>
              </a:rPr>
              <a:t>Potentially big </a:t>
            </a:r>
            <a:r>
              <a:rPr lang="en-US" b="1" u="sng" dirty="0" smtClean="0">
                <a:solidFill>
                  <a:srgbClr val="FF00FF"/>
                </a:solidFill>
              </a:rPr>
              <a:t>nuclear</a:t>
            </a:r>
            <a:r>
              <a:rPr lang="en-US" b="1" dirty="0" smtClean="0">
                <a:solidFill>
                  <a:srgbClr val="FF00FF"/>
                </a:solidFill>
              </a:rPr>
              <a:t> effects:</a:t>
            </a:r>
            <a:endParaRPr lang="en-US" dirty="0" smtClean="0">
              <a:solidFill>
                <a:srgbClr val="FF00FF"/>
              </a:solidFill>
              <a:latin typeface="+mn-lt"/>
            </a:endParaRPr>
          </a:p>
          <a:p>
            <a:pPr algn="l"/>
            <a:r>
              <a:rPr lang="en-US" dirty="0" smtClean="0">
                <a:solidFill>
                  <a:srgbClr val="0066FF"/>
                </a:solidFill>
                <a:latin typeface="+mn-lt"/>
              </a:rPr>
              <a:t>- nuclear structure functions ?: </a:t>
            </a:r>
            <a:r>
              <a:rPr lang="en-US" sz="1600" dirty="0" smtClean="0">
                <a:solidFill>
                  <a:srgbClr val="FF00FF"/>
                </a:solidFill>
                <a:latin typeface="+mn-lt"/>
              </a:rPr>
              <a:t>(anti)shadowing </a:t>
            </a:r>
            <a:r>
              <a:rPr lang="en-US" sz="1600" dirty="0" smtClean="0">
                <a:solidFill>
                  <a:srgbClr val="0066FF"/>
                </a:solidFill>
                <a:latin typeface="+mn-lt"/>
              </a:rPr>
              <a:t>is f(</a:t>
            </a:r>
            <a:r>
              <a:rPr lang="en-US" sz="1600" dirty="0" smtClean="0">
                <a:solidFill>
                  <a:srgbClr val="0066FF"/>
                </a:solidFill>
              </a:rPr>
              <a:t>√s, y)</a:t>
            </a:r>
          </a:p>
          <a:p>
            <a:pPr algn="l"/>
            <a:r>
              <a:rPr lang="en-US" dirty="0" smtClean="0">
                <a:solidFill>
                  <a:srgbClr val="0066FF"/>
                </a:solidFill>
              </a:rPr>
              <a:t>- </a:t>
            </a:r>
            <a:r>
              <a:rPr lang="en-US" dirty="0" smtClean="0">
                <a:solidFill>
                  <a:srgbClr val="FF00FF"/>
                </a:solidFill>
              </a:rPr>
              <a:t>cold nuclear matter</a:t>
            </a:r>
            <a:r>
              <a:rPr lang="en-US" dirty="0" smtClean="0">
                <a:solidFill>
                  <a:srgbClr val="0066FF"/>
                </a:solidFill>
              </a:rPr>
              <a:t> suppression ? </a:t>
            </a:r>
            <a:r>
              <a:rPr lang="en-US" sz="1600" dirty="0" smtClean="0">
                <a:solidFill>
                  <a:srgbClr val="0066FF"/>
                </a:solidFill>
              </a:rPr>
              <a:t>(absorption in nuclei)</a:t>
            </a:r>
          </a:p>
        </p:txBody>
      </p:sp>
      <p:grpSp>
        <p:nvGrpSpPr>
          <p:cNvPr id="10" name="Group 59"/>
          <p:cNvGrpSpPr/>
          <p:nvPr/>
        </p:nvGrpSpPr>
        <p:grpSpPr>
          <a:xfrm>
            <a:off x="0" y="626804"/>
            <a:ext cx="4708779" cy="3201970"/>
            <a:chOff x="0" y="626804"/>
            <a:chExt cx="4708779" cy="3201970"/>
          </a:xfrm>
        </p:grpSpPr>
        <p:grpSp>
          <p:nvGrpSpPr>
            <p:cNvPr id="11" name="Group 41"/>
            <p:cNvGrpSpPr/>
            <p:nvPr/>
          </p:nvGrpSpPr>
          <p:grpSpPr>
            <a:xfrm>
              <a:off x="0" y="626804"/>
              <a:ext cx="4708779" cy="3201970"/>
              <a:chOff x="130629" y="612949"/>
              <a:chExt cx="4708779" cy="3201970"/>
            </a:xfrm>
          </p:grpSpPr>
          <p:pic>
            <p:nvPicPr>
              <p:cNvPr id="2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629" y="612949"/>
                <a:ext cx="4708779" cy="3201970"/>
              </a:xfrm>
              <a:prstGeom prst="rect">
                <a:avLst/>
              </a:prstGeom>
              <a:noFill/>
              <a:ln w="9525">
                <a:noFill/>
                <a:miter lim="800000"/>
                <a:headEnd/>
                <a:tailEnd/>
              </a:ln>
            </p:spPr>
          </p:pic>
          <p:grpSp>
            <p:nvGrpSpPr>
              <p:cNvPr id="12" name="Group 40"/>
              <p:cNvGrpSpPr/>
              <p:nvPr/>
            </p:nvGrpSpPr>
            <p:grpSpPr>
              <a:xfrm>
                <a:off x="1366873" y="1570895"/>
                <a:ext cx="1861236" cy="949566"/>
                <a:chOff x="1366873" y="1570895"/>
                <a:chExt cx="1861236" cy="949566"/>
              </a:xfrm>
            </p:grpSpPr>
            <p:sp>
              <p:nvSpPr>
                <p:cNvPr id="27" name="TextBox 26"/>
                <p:cNvSpPr txBox="1"/>
                <p:nvPr/>
              </p:nvSpPr>
              <p:spPr>
                <a:xfrm>
                  <a:off x="1366873" y="1570895"/>
                  <a:ext cx="1861236" cy="313932"/>
                </a:xfrm>
                <a:prstGeom prst="rect">
                  <a:avLst/>
                </a:prstGeom>
                <a:solidFill>
                  <a:srgbClr val="FFFF00">
                    <a:alpha val="44000"/>
                  </a:srgbClr>
                </a:solidFill>
              </p:spPr>
              <p:txBody>
                <a:bodyPr wrap="square" rtlCol="0">
                  <a:spAutoFit/>
                </a:bodyPr>
                <a:lstStyle/>
                <a:p>
                  <a:r>
                    <a:rPr lang="en-US" sz="1600" b="1" dirty="0" err="1" smtClean="0">
                      <a:solidFill>
                        <a:srgbClr val="0066FF"/>
                      </a:solidFill>
                    </a:rPr>
                    <a:t>Phenix</a:t>
                  </a:r>
                  <a:r>
                    <a:rPr lang="en-US" sz="1600" b="1" dirty="0" smtClean="0">
                      <a:solidFill>
                        <a:srgbClr val="0066FF"/>
                      </a:solidFill>
                      <a:latin typeface="Symbol" pitchFamily="18" charset="2"/>
                    </a:rPr>
                    <a:t> mm </a:t>
                  </a:r>
                  <a:r>
                    <a:rPr lang="en-US" sz="1600" dirty="0" smtClean="0"/>
                    <a:t> y ≈ 1.7</a:t>
                  </a:r>
                </a:p>
              </p:txBody>
            </p:sp>
            <p:cxnSp>
              <p:nvCxnSpPr>
                <p:cNvPr id="29" name="Straight Arrow Connector 28"/>
                <p:cNvCxnSpPr/>
                <p:nvPr/>
              </p:nvCxnSpPr>
              <p:spPr bwMode="auto">
                <a:xfrm rot="5400000">
                  <a:off x="1412631" y="2186354"/>
                  <a:ext cx="597877" cy="70338"/>
                </a:xfrm>
                <a:prstGeom prst="straightConnector1">
                  <a:avLst/>
                </a:prstGeom>
                <a:noFill/>
                <a:ln w="12700" cap="flat" cmpd="sng" algn="ctr">
                  <a:solidFill>
                    <a:srgbClr val="000099"/>
                  </a:solidFill>
                  <a:prstDash val="solid"/>
                  <a:round/>
                  <a:headEnd type="none" w="med" len="med"/>
                  <a:tailEnd type="arrow"/>
                </a:ln>
                <a:effectLst/>
              </p:spPr>
            </p:cxnSp>
          </p:grpSp>
          <p:sp>
            <p:nvSpPr>
              <p:cNvPr id="30" name="Text Box 5"/>
              <p:cNvSpPr txBox="1">
                <a:spLocks noChangeArrowheads="1"/>
              </p:cNvSpPr>
              <p:nvPr/>
            </p:nvSpPr>
            <p:spPr bwMode="auto">
              <a:xfrm>
                <a:off x="2614552" y="1137139"/>
                <a:ext cx="644463" cy="345209"/>
              </a:xfrm>
              <a:prstGeom prst="rect">
                <a:avLst/>
              </a:prstGeom>
              <a:solidFill>
                <a:srgbClr val="CCFFFF"/>
              </a:solidFill>
              <a:ln w="9525" algn="ctr">
                <a:noFill/>
                <a:miter lim="800000"/>
                <a:headEnd/>
                <a:tailEnd/>
              </a:ln>
              <a:effectLst/>
            </p:spPr>
            <p:txBody>
              <a:bodyPr wrap="square" lIns="92075" tIns="46038" rIns="92075" bIns="46038">
                <a:spAutoFit/>
              </a:bodyPr>
              <a:lstStyle/>
              <a:p>
                <a:pPr algn="l"/>
                <a:r>
                  <a:rPr lang="en-US" sz="1800" dirty="0"/>
                  <a:t> </a:t>
                </a:r>
                <a:r>
                  <a:rPr lang="en-US" b="1" dirty="0" smtClean="0">
                    <a:latin typeface="+mn-lt"/>
                  </a:rPr>
                  <a:t>R</a:t>
                </a:r>
                <a:r>
                  <a:rPr lang="en-US" b="1" baseline="-25000" dirty="0" smtClean="0">
                    <a:latin typeface="+mn-lt"/>
                  </a:rPr>
                  <a:t>AA</a:t>
                </a:r>
                <a:endParaRPr lang="en-US" baseline="-25000" dirty="0" smtClean="0"/>
              </a:p>
            </p:txBody>
          </p:sp>
        </p:grpSp>
        <p:grpSp>
          <p:nvGrpSpPr>
            <p:cNvPr id="13" name="Group 50"/>
            <p:cNvGrpSpPr/>
            <p:nvPr/>
          </p:nvGrpSpPr>
          <p:grpSpPr>
            <a:xfrm>
              <a:off x="732031" y="1193456"/>
              <a:ext cx="598791" cy="374666"/>
              <a:chOff x="8096472" y="428618"/>
              <a:chExt cx="598791" cy="374666"/>
            </a:xfrm>
          </p:grpSpPr>
          <p:sp>
            <p:nvSpPr>
              <p:cNvPr id="54"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55"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nvGrpSpPr>
            <p:cNvPr id="14" name="Group 55"/>
            <p:cNvGrpSpPr/>
            <p:nvPr/>
          </p:nvGrpSpPr>
          <p:grpSpPr>
            <a:xfrm>
              <a:off x="3701863" y="1200673"/>
              <a:ext cx="454725" cy="372679"/>
              <a:chOff x="3870956" y="4102785"/>
              <a:chExt cx="454725" cy="372679"/>
            </a:xfrm>
          </p:grpSpPr>
          <p:sp>
            <p:nvSpPr>
              <p:cNvPr id="58"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59"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grpSp>
        <p:nvGrpSpPr>
          <p:cNvPr id="18" name="Group 70"/>
          <p:cNvGrpSpPr/>
          <p:nvPr/>
        </p:nvGrpSpPr>
        <p:grpSpPr>
          <a:xfrm>
            <a:off x="5620128" y="684934"/>
            <a:ext cx="3523872" cy="3665393"/>
            <a:chOff x="5620128" y="684934"/>
            <a:chExt cx="3523872" cy="3665393"/>
          </a:xfrm>
        </p:grpSpPr>
        <p:pic>
          <p:nvPicPr>
            <p:cNvPr id="61" name="Picture 2"/>
            <p:cNvPicPr>
              <a:picLocks noChangeAspect="1" noChangeArrowheads="1"/>
            </p:cNvPicPr>
            <p:nvPr/>
          </p:nvPicPr>
          <p:blipFill>
            <a:blip r:embed="rId4" cstate="print"/>
            <a:srcRect/>
            <a:stretch>
              <a:fillRect/>
            </a:stretch>
          </p:blipFill>
          <p:spPr bwMode="auto">
            <a:xfrm>
              <a:off x="5620128" y="684934"/>
              <a:ext cx="3523872" cy="3665393"/>
            </a:xfrm>
            <a:prstGeom prst="rect">
              <a:avLst/>
            </a:prstGeom>
            <a:noFill/>
            <a:ln w="9525">
              <a:noFill/>
              <a:miter lim="800000"/>
              <a:headEnd/>
              <a:tailEnd/>
            </a:ln>
          </p:spPr>
        </p:pic>
        <p:grpSp>
          <p:nvGrpSpPr>
            <p:cNvPr id="19" name="Group 68"/>
            <p:cNvGrpSpPr/>
            <p:nvPr/>
          </p:nvGrpSpPr>
          <p:grpSpPr>
            <a:xfrm>
              <a:off x="5657519" y="2849232"/>
              <a:ext cx="1422154" cy="572464"/>
              <a:chOff x="5657519" y="2849232"/>
              <a:chExt cx="1422154" cy="572464"/>
            </a:xfrm>
          </p:grpSpPr>
          <p:sp>
            <p:nvSpPr>
              <p:cNvPr id="64" name="TextBox 63"/>
              <p:cNvSpPr txBox="1"/>
              <p:nvPr/>
            </p:nvSpPr>
            <p:spPr>
              <a:xfrm>
                <a:off x="5657519" y="2849232"/>
                <a:ext cx="1422154" cy="572464"/>
              </a:xfrm>
              <a:prstGeom prst="rect">
                <a:avLst/>
              </a:prstGeom>
              <a:solidFill>
                <a:srgbClr val="FFFF99">
                  <a:alpha val="50000"/>
                </a:srgbClr>
              </a:solidFill>
            </p:spPr>
            <p:txBody>
              <a:bodyPr wrap="square" rtlCol="0">
                <a:spAutoFit/>
              </a:bodyPr>
              <a:lstStyle/>
              <a:p>
                <a:r>
                  <a:rPr lang="en-US" sz="1600" b="1" dirty="0" smtClean="0">
                    <a:solidFill>
                      <a:srgbClr val="FF0000"/>
                    </a:solidFill>
                  </a:rPr>
                  <a:t>CMS</a:t>
                </a:r>
              </a:p>
              <a:p>
                <a:r>
                  <a:rPr lang="en-US" sz="1400" b="1" dirty="0" err="1" smtClean="0">
                    <a:solidFill>
                      <a:srgbClr val="FF0000"/>
                    </a:solidFill>
                  </a:rPr>
                  <a:t>p</a:t>
                </a:r>
                <a:r>
                  <a:rPr lang="en-US" sz="1400" b="1" baseline="-25000" dirty="0" err="1" smtClean="0">
                    <a:solidFill>
                      <a:srgbClr val="FF0000"/>
                    </a:solidFill>
                  </a:rPr>
                  <a:t>T</a:t>
                </a:r>
                <a:r>
                  <a:rPr lang="en-US" sz="1400" b="1" dirty="0" smtClean="0">
                    <a:solidFill>
                      <a:srgbClr val="FF0000"/>
                    </a:solidFill>
                  </a:rPr>
                  <a:t>&gt;6.5 GeV</a:t>
                </a:r>
                <a:endParaRPr lang="en-US" sz="1400" b="1" dirty="0">
                  <a:solidFill>
                    <a:srgbClr val="FF0000"/>
                  </a:solidFill>
                </a:endParaRPr>
              </a:p>
            </p:txBody>
          </p:sp>
          <p:cxnSp>
            <p:nvCxnSpPr>
              <p:cNvPr id="66" name="Straight Arrow Connector 65"/>
              <p:cNvCxnSpPr/>
              <p:nvPr/>
            </p:nvCxnSpPr>
            <p:spPr bwMode="auto">
              <a:xfrm flipV="1">
                <a:off x="6580909" y="2951018"/>
                <a:ext cx="235527" cy="166255"/>
              </a:xfrm>
              <a:prstGeom prst="straightConnector1">
                <a:avLst/>
              </a:prstGeom>
              <a:noFill/>
              <a:ln w="9525" cap="flat" cmpd="sng" algn="ctr">
                <a:solidFill>
                  <a:srgbClr val="FF0000"/>
                </a:solidFill>
                <a:prstDash val="solid"/>
                <a:round/>
                <a:headEnd type="none" w="med" len="med"/>
                <a:tailEnd type="arrow"/>
              </a:ln>
              <a:effectLst/>
            </p:spPr>
          </p:cxnSp>
        </p:grpSp>
        <p:grpSp>
          <p:nvGrpSpPr>
            <p:cNvPr id="21" name="Group 69"/>
            <p:cNvGrpSpPr/>
            <p:nvPr/>
          </p:nvGrpSpPr>
          <p:grpSpPr>
            <a:xfrm>
              <a:off x="7489841" y="2604655"/>
              <a:ext cx="1219200" cy="777117"/>
              <a:chOff x="7489841" y="2604655"/>
              <a:chExt cx="1219200" cy="777117"/>
            </a:xfrm>
          </p:grpSpPr>
          <p:sp>
            <p:nvSpPr>
              <p:cNvPr id="63" name="TextBox 62"/>
              <p:cNvSpPr txBox="1"/>
              <p:nvPr/>
            </p:nvSpPr>
            <p:spPr>
              <a:xfrm>
                <a:off x="7489841" y="2809308"/>
                <a:ext cx="1219200" cy="572464"/>
              </a:xfrm>
              <a:prstGeom prst="rect">
                <a:avLst/>
              </a:prstGeom>
              <a:solidFill>
                <a:srgbClr val="FFFF99">
                  <a:alpha val="50000"/>
                </a:srgbClr>
              </a:solidFill>
            </p:spPr>
            <p:txBody>
              <a:bodyPr wrap="square" rtlCol="0">
                <a:spAutoFit/>
              </a:bodyPr>
              <a:lstStyle/>
              <a:p>
                <a:r>
                  <a:rPr lang="en-US" sz="1600" b="1" dirty="0" smtClean="0">
                    <a:solidFill>
                      <a:schemeClr val="accent2">
                        <a:lumMod val="75000"/>
                      </a:schemeClr>
                    </a:solidFill>
                  </a:rPr>
                  <a:t>RHIC</a:t>
                </a:r>
              </a:p>
              <a:p>
                <a:r>
                  <a:rPr lang="en-US" sz="1400" b="1" dirty="0" err="1" smtClean="0">
                    <a:solidFill>
                      <a:schemeClr val="accent2">
                        <a:lumMod val="75000"/>
                      </a:schemeClr>
                    </a:solidFill>
                  </a:rPr>
                  <a:t>p</a:t>
                </a:r>
                <a:r>
                  <a:rPr lang="en-US" sz="1400" b="1" baseline="-25000" dirty="0" err="1" smtClean="0">
                    <a:solidFill>
                      <a:schemeClr val="accent2">
                        <a:lumMod val="75000"/>
                      </a:schemeClr>
                    </a:solidFill>
                  </a:rPr>
                  <a:t>T</a:t>
                </a:r>
                <a:r>
                  <a:rPr lang="en-US" sz="1400" b="1" dirty="0" smtClean="0">
                    <a:solidFill>
                      <a:schemeClr val="accent2">
                        <a:lumMod val="75000"/>
                      </a:schemeClr>
                    </a:solidFill>
                  </a:rPr>
                  <a:t>&gt;5 GeV</a:t>
                </a:r>
                <a:endParaRPr lang="en-US" sz="1400" b="1" dirty="0">
                  <a:solidFill>
                    <a:schemeClr val="accent2">
                      <a:lumMod val="75000"/>
                    </a:schemeClr>
                  </a:solidFill>
                </a:endParaRPr>
              </a:p>
            </p:txBody>
          </p:sp>
          <p:cxnSp>
            <p:nvCxnSpPr>
              <p:cNvPr id="68" name="Straight Arrow Connector 67"/>
              <p:cNvCxnSpPr/>
              <p:nvPr/>
            </p:nvCxnSpPr>
            <p:spPr bwMode="auto">
              <a:xfrm rot="16200000" flipV="1">
                <a:off x="7716983" y="2618509"/>
                <a:ext cx="138545" cy="110837"/>
              </a:xfrm>
              <a:prstGeom prst="straightConnector1">
                <a:avLst/>
              </a:prstGeom>
              <a:noFill/>
              <a:ln w="9525" cap="flat" cmpd="sng" algn="ctr">
                <a:solidFill>
                  <a:srgbClr val="00B050"/>
                </a:solidFill>
                <a:prstDash val="solid"/>
                <a:round/>
                <a:headEnd type="none" w="med" len="med"/>
                <a:tailEnd type="arrow"/>
              </a:ln>
              <a:effectLst/>
            </p:spPr>
          </p:cxnSp>
        </p:grpSp>
      </p:grpSp>
      <p:sp>
        <p:nvSpPr>
          <p:cNvPr id="72" name="Text Box 16"/>
          <p:cNvSpPr txBox="1">
            <a:spLocks noChangeArrowheads="1"/>
          </p:cNvSpPr>
          <p:nvPr/>
        </p:nvSpPr>
        <p:spPr bwMode="auto">
          <a:xfrm>
            <a:off x="5657173" y="4365968"/>
            <a:ext cx="3449781" cy="1293304"/>
          </a:xfrm>
          <a:prstGeom prst="rect">
            <a:avLst/>
          </a:prstGeom>
          <a:solidFill>
            <a:srgbClr val="FFFF99"/>
          </a:solidFill>
          <a:ln w="19050" algn="ctr">
            <a:solidFill>
              <a:schemeClr val="tx1"/>
            </a:solidFill>
            <a:miter lim="800000"/>
            <a:headEnd/>
            <a:tailEnd/>
          </a:ln>
          <a:effectLst/>
        </p:spPr>
        <p:txBody>
          <a:bodyPr wrap="square" lIns="92075" tIns="46038" rIns="92075" bIns="46038">
            <a:spAutoFit/>
          </a:bodyPr>
          <a:lstStyle/>
          <a:p>
            <a:pPr lvl="0">
              <a:buClr>
                <a:srgbClr val="FC0128"/>
              </a:buClr>
            </a:pPr>
            <a:r>
              <a:rPr lang="en-US" sz="2000" b="1" dirty="0" smtClean="0">
                <a:solidFill>
                  <a:srgbClr val="FC0128"/>
                </a:solidFill>
              </a:rPr>
              <a:t>Nuclear effects can (must) be measures in </a:t>
            </a:r>
            <a:br>
              <a:rPr lang="en-US" sz="2000" b="1" dirty="0" smtClean="0">
                <a:solidFill>
                  <a:srgbClr val="FC0128"/>
                </a:solidFill>
              </a:rPr>
            </a:br>
            <a:r>
              <a:rPr lang="en-US" sz="2000" b="1" dirty="0" smtClean="0">
                <a:solidFill>
                  <a:srgbClr val="FC0128"/>
                </a:solidFill>
              </a:rPr>
              <a:t>p-Nucleus</a:t>
            </a:r>
          </a:p>
          <a:p>
            <a:pPr lvl="0">
              <a:buClr>
                <a:srgbClr val="FC0128"/>
              </a:buClr>
            </a:pPr>
            <a:r>
              <a:rPr lang="en-US" sz="2000" b="1" dirty="0" smtClean="0">
                <a:solidFill>
                  <a:schemeClr val="tx1"/>
                </a:solidFill>
              </a:rPr>
              <a:t>p-Pb run planned for 2012</a:t>
            </a:r>
            <a:endParaRPr lang="en-US" sz="2000" dirty="0">
              <a:solidFill>
                <a:schemeClr val="tx1"/>
              </a:solidFill>
            </a:endParaRPr>
          </a:p>
        </p:txBody>
      </p:sp>
      <p:sp>
        <p:nvSpPr>
          <p:cNvPr id="52" name="TextBox 51"/>
          <p:cNvSpPr txBox="1"/>
          <p:nvPr/>
        </p:nvSpPr>
        <p:spPr>
          <a:xfrm>
            <a:off x="2367008" y="1992282"/>
            <a:ext cx="1841341" cy="312840"/>
          </a:xfrm>
          <a:prstGeom prst="rect">
            <a:avLst/>
          </a:prstGeom>
          <a:solidFill>
            <a:srgbClr val="FFFF00">
              <a:alpha val="44000"/>
            </a:srgbClr>
          </a:solidFill>
        </p:spPr>
        <p:txBody>
          <a:bodyPr wrap="square" rtlCol="0">
            <a:spAutoFit/>
          </a:bodyPr>
          <a:lstStyle/>
          <a:p>
            <a:r>
              <a:rPr lang="en-US" sz="1600" b="1" dirty="0" smtClean="0">
                <a:solidFill>
                  <a:srgbClr val="FF0000"/>
                </a:solidFill>
              </a:rPr>
              <a:t>Alice</a:t>
            </a:r>
            <a:r>
              <a:rPr lang="en-US" sz="1600" b="1" dirty="0" smtClean="0">
                <a:solidFill>
                  <a:srgbClr val="FF0000"/>
                </a:solidFill>
                <a:latin typeface="Symbol" pitchFamily="18" charset="2"/>
              </a:rPr>
              <a:t> mm</a:t>
            </a:r>
            <a:r>
              <a:rPr lang="en-US" sz="1600" dirty="0" smtClean="0">
                <a:solidFill>
                  <a:srgbClr val="FF0000"/>
                </a:solidFill>
              </a:rPr>
              <a:t> y ≈ 3.3</a:t>
            </a:r>
          </a:p>
        </p:txBody>
      </p:sp>
      <p:cxnSp>
        <p:nvCxnSpPr>
          <p:cNvPr id="57" name="Straight Arrow Connector 56"/>
          <p:cNvCxnSpPr/>
          <p:nvPr/>
        </p:nvCxnSpPr>
        <p:spPr bwMode="auto">
          <a:xfrm>
            <a:off x="3786188" y="2343150"/>
            <a:ext cx="328612" cy="28575"/>
          </a:xfrm>
          <a:prstGeom prst="straightConnector1">
            <a:avLst/>
          </a:prstGeom>
          <a:noFill/>
          <a:ln w="19050" cap="flat" cmpd="sng" algn="ctr">
            <a:solidFill>
              <a:srgbClr val="FF0000"/>
            </a:solidFill>
            <a:prstDash val="solid"/>
            <a:round/>
            <a:headEnd type="none" w="med" len="med"/>
            <a:tailEnd type="arrow"/>
          </a:ln>
          <a:effectLst/>
        </p:spPr>
      </p:cxnSp>
      <p:grpSp>
        <p:nvGrpSpPr>
          <p:cNvPr id="25" name="Group 24"/>
          <p:cNvGrpSpPr/>
          <p:nvPr/>
        </p:nvGrpSpPr>
        <p:grpSpPr>
          <a:xfrm>
            <a:off x="5657519" y="759177"/>
            <a:ext cx="3347154" cy="388203"/>
            <a:chOff x="5657519" y="759177"/>
            <a:chExt cx="3347154" cy="388203"/>
          </a:xfrm>
        </p:grpSpPr>
        <p:grpSp>
          <p:nvGrpSpPr>
            <p:cNvPr id="24" name="Group 23"/>
            <p:cNvGrpSpPr/>
            <p:nvPr/>
          </p:nvGrpSpPr>
          <p:grpSpPr>
            <a:xfrm>
              <a:off x="8549948" y="774701"/>
              <a:ext cx="454725" cy="372679"/>
              <a:chOff x="8453973" y="2890929"/>
              <a:chExt cx="454725" cy="372679"/>
            </a:xfrm>
          </p:grpSpPr>
          <p:sp>
            <p:nvSpPr>
              <p:cNvPr id="44" name="Oval 22"/>
              <p:cNvSpPr>
                <a:spLocks noChangeArrowheads="1"/>
              </p:cNvSpPr>
              <p:nvPr/>
            </p:nvSpPr>
            <p:spPr bwMode="auto">
              <a:xfrm>
                <a:off x="8453973" y="2890929"/>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46" name="Oval 23"/>
              <p:cNvSpPr>
                <a:spLocks noChangeArrowheads="1"/>
              </p:cNvSpPr>
              <p:nvPr/>
            </p:nvSpPr>
            <p:spPr bwMode="auto">
              <a:xfrm>
                <a:off x="8548104" y="2902530"/>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nvGrpSpPr>
            <p:cNvPr id="23" name="Group 22"/>
            <p:cNvGrpSpPr/>
            <p:nvPr/>
          </p:nvGrpSpPr>
          <p:grpSpPr>
            <a:xfrm>
              <a:off x="5657519" y="759177"/>
              <a:ext cx="598791" cy="374666"/>
              <a:chOff x="3877012" y="3160801"/>
              <a:chExt cx="598791" cy="374666"/>
            </a:xfrm>
          </p:grpSpPr>
          <p:sp>
            <p:nvSpPr>
              <p:cNvPr id="48" name="Oval 25"/>
              <p:cNvSpPr>
                <a:spLocks noChangeArrowheads="1"/>
              </p:cNvSpPr>
              <p:nvPr/>
            </p:nvSpPr>
            <p:spPr bwMode="auto">
              <a:xfrm>
                <a:off x="3877012" y="3160801"/>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49" name="Oval 26"/>
              <p:cNvSpPr>
                <a:spLocks noChangeArrowheads="1"/>
              </p:cNvSpPr>
              <p:nvPr/>
            </p:nvSpPr>
            <p:spPr bwMode="auto">
              <a:xfrm>
                <a:off x="4119958" y="3162300"/>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spTree>
    <p:extLst>
      <p:ext uri="{BB962C8B-B14F-4D97-AF65-F5344CB8AC3E}">
        <p14:creationId xmlns:p14="http://schemas.microsoft.com/office/powerpoint/2010/main" val="24598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313" y="46320"/>
            <a:ext cx="5007781" cy="591573"/>
          </a:xfrm>
        </p:spPr>
        <p:txBody>
          <a:bodyPr/>
          <a:lstStyle/>
          <a:p>
            <a:r>
              <a:rPr lang="en-US" dirty="0" smtClean="0"/>
              <a:t>Particle Ratios at LHC</a:t>
            </a:r>
            <a:endParaRPr lang="en-US" dirty="0"/>
          </a:p>
        </p:txBody>
      </p:sp>
      <p:sp>
        <p:nvSpPr>
          <p:cNvPr id="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5" name="Slide Number Placeholder 4"/>
          <p:cNvSpPr>
            <a:spLocks noGrp="1"/>
          </p:cNvSpPr>
          <p:nvPr>
            <p:ph type="sldNum" sz="quarter" idx="4294967295"/>
          </p:nvPr>
        </p:nvSpPr>
        <p:spPr>
          <a:xfrm>
            <a:off x="0" y="6705600"/>
            <a:ext cx="685800" cy="152400"/>
          </a:xfrm>
          <a:prstGeom prst="rect">
            <a:avLst/>
          </a:prstGeom>
        </p:spPr>
        <p:txBody>
          <a:bodyPr/>
          <a:lstStyle/>
          <a:p>
            <a:pPr>
              <a:defRPr/>
            </a:pPr>
            <a:fld id="{D927F1D3-1032-48FD-8C43-9F3006DCCF32}" type="slidenum">
              <a:rPr lang="en-US" smtClean="0">
                <a:solidFill>
                  <a:srgbClr val="000000"/>
                </a:solidFill>
              </a:rPr>
              <a:pPr>
                <a:defRPr/>
              </a:pPr>
              <a:t>73</a:t>
            </a:fld>
            <a:endParaRPr lang="en-US">
              <a:solidFill>
                <a:srgbClr val="000000"/>
              </a:solidFill>
            </a:endParaRPr>
          </a:p>
        </p:txBody>
      </p:sp>
      <p:pic>
        <p:nvPicPr>
          <p:cNvPr id="488453" name="Picture 5" descr="0">
            <a:hlinkClick r:id="rId2"/>
          </p:cNvPr>
          <p:cNvPicPr>
            <a:picLocks noChangeAspect="1" noChangeArrowheads="1"/>
          </p:cNvPicPr>
          <p:nvPr/>
        </p:nvPicPr>
        <p:blipFill>
          <a:blip r:embed="rId3" cstate="screen"/>
          <a:srcRect l="1492" t="7964" r="9149" b="7410"/>
          <a:stretch>
            <a:fillRect/>
          </a:stretch>
        </p:blipFill>
        <p:spPr bwMode="auto">
          <a:xfrm>
            <a:off x="1740666" y="2258458"/>
            <a:ext cx="6017990" cy="4384714"/>
          </a:xfrm>
          <a:prstGeom prst="rect">
            <a:avLst/>
          </a:prstGeom>
          <a:noFill/>
        </p:spPr>
      </p:pic>
      <p:sp>
        <p:nvSpPr>
          <p:cNvPr id="3" name="Content Placeholder 2"/>
          <p:cNvSpPr>
            <a:spLocks noGrp="1"/>
          </p:cNvSpPr>
          <p:nvPr>
            <p:ph idx="1"/>
          </p:nvPr>
        </p:nvSpPr>
        <p:spPr>
          <a:xfrm>
            <a:off x="0" y="692150"/>
            <a:ext cx="9144000" cy="4542789"/>
          </a:xfrm>
        </p:spPr>
        <p:txBody>
          <a:bodyPr/>
          <a:lstStyle/>
          <a:p>
            <a:r>
              <a:rPr lang="en-US" dirty="0" smtClean="0"/>
              <a:t>pp:</a:t>
            </a:r>
            <a:r>
              <a:rPr lang="en-US" sz="2000" dirty="0" smtClean="0"/>
              <a:t> Less well described than at lower energies ?</a:t>
            </a:r>
          </a:p>
          <a:p>
            <a:pPr lvl="1"/>
            <a:r>
              <a:rPr lang="en-US" dirty="0" smtClean="0"/>
              <a:t> fits 2 ratios with 2 parameters (T, </a:t>
            </a:r>
            <a:r>
              <a:rPr lang="en-US" dirty="0" err="1" smtClean="0">
                <a:latin typeface="Symbol" pitchFamily="18" charset="2"/>
              </a:rPr>
              <a:t>m</a:t>
            </a:r>
            <a:r>
              <a:rPr lang="en-US" baseline="-25000" dirty="0" err="1" smtClean="0"/>
              <a:t>B</a:t>
            </a:r>
            <a:r>
              <a:rPr lang="en-US" dirty="0" smtClean="0"/>
              <a:t>)</a:t>
            </a:r>
          </a:p>
          <a:p>
            <a:pPr lvl="1"/>
            <a:r>
              <a:rPr lang="en-US" dirty="0" smtClean="0"/>
              <a:t> maybe 'hard QCD processes' (dynamics) become visible ?</a:t>
            </a:r>
          </a:p>
          <a:p>
            <a:pPr lvl="2"/>
            <a:r>
              <a:rPr lang="en-US" dirty="0" smtClean="0"/>
              <a:t> low energy: 'phase space' fragmentation</a:t>
            </a:r>
          </a:p>
        </p:txBody>
      </p:sp>
      <p:sp>
        <p:nvSpPr>
          <p:cNvPr id="21" name="Oval 20"/>
          <p:cNvSpPr/>
          <p:nvPr/>
        </p:nvSpPr>
        <p:spPr bwMode="auto">
          <a:xfrm>
            <a:off x="3343120" y="4601370"/>
            <a:ext cx="656493" cy="442351"/>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22" name="Oval 21"/>
          <p:cNvSpPr/>
          <p:nvPr/>
        </p:nvSpPr>
        <p:spPr bwMode="auto">
          <a:xfrm>
            <a:off x="5064438" y="4869273"/>
            <a:ext cx="656493" cy="442351"/>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23" name="Oval 22"/>
          <p:cNvSpPr/>
          <p:nvPr/>
        </p:nvSpPr>
        <p:spPr bwMode="auto">
          <a:xfrm>
            <a:off x="6910885" y="4261277"/>
            <a:ext cx="656493" cy="442351"/>
          </a:xfrm>
          <a:prstGeom prst="ellipse">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Tree>
    <p:extLst>
      <p:ext uri="{BB962C8B-B14F-4D97-AF65-F5344CB8AC3E}">
        <p14:creationId xmlns:p14="http://schemas.microsoft.com/office/powerpoint/2010/main" val="16987785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p:nvPr/>
        </p:nvGrpSpPr>
        <p:grpSpPr>
          <a:xfrm>
            <a:off x="4990641" y="533785"/>
            <a:ext cx="4153359" cy="3994148"/>
            <a:chOff x="4990641" y="533785"/>
            <a:chExt cx="4153359" cy="3994148"/>
          </a:xfrm>
        </p:grpSpPr>
        <p:grpSp>
          <p:nvGrpSpPr>
            <p:cNvPr id="3" name="Group 55"/>
            <p:cNvGrpSpPr/>
            <p:nvPr/>
          </p:nvGrpSpPr>
          <p:grpSpPr>
            <a:xfrm>
              <a:off x="4990641" y="533785"/>
              <a:ext cx="4153359" cy="3994148"/>
              <a:chOff x="5248275" y="533785"/>
              <a:chExt cx="3895725" cy="3771900"/>
            </a:xfrm>
          </p:grpSpPr>
          <p:grpSp>
            <p:nvGrpSpPr>
              <p:cNvPr id="4" name="Group 13"/>
              <p:cNvGrpSpPr/>
              <p:nvPr/>
            </p:nvGrpSpPr>
            <p:grpSpPr>
              <a:xfrm>
                <a:off x="5248275" y="533785"/>
                <a:ext cx="3895725" cy="3771900"/>
                <a:chOff x="4704147" y="799472"/>
                <a:chExt cx="3895725" cy="3771900"/>
              </a:xfrm>
            </p:grpSpPr>
            <p:pic>
              <p:nvPicPr>
                <p:cNvPr id="15" name="Picture 2"/>
                <p:cNvPicPr>
                  <a:picLocks noChangeAspect="1" noChangeArrowheads="1"/>
                </p:cNvPicPr>
                <p:nvPr/>
              </p:nvPicPr>
              <p:blipFill>
                <a:blip r:embed="rId2" cstate="print"/>
                <a:srcRect/>
                <a:stretch>
                  <a:fillRect/>
                </a:stretch>
              </p:blipFill>
              <p:spPr bwMode="auto">
                <a:xfrm>
                  <a:off x="4704147" y="799472"/>
                  <a:ext cx="3895725" cy="3771900"/>
                </a:xfrm>
                <a:prstGeom prst="rect">
                  <a:avLst/>
                </a:prstGeom>
                <a:noFill/>
                <a:ln w="9525">
                  <a:noFill/>
                  <a:miter lim="800000"/>
                  <a:headEnd/>
                  <a:tailEnd/>
                </a:ln>
              </p:spPr>
            </p:pic>
            <p:grpSp>
              <p:nvGrpSpPr>
                <p:cNvPr id="5" name="Group 20"/>
                <p:cNvGrpSpPr/>
                <p:nvPr/>
              </p:nvGrpSpPr>
              <p:grpSpPr>
                <a:xfrm>
                  <a:off x="6712299" y="1693148"/>
                  <a:ext cx="1552179" cy="1361551"/>
                  <a:chOff x="6712299" y="1693148"/>
                  <a:chExt cx="1552179" cy="1361551"/>
                </a:xfrm>
              </p:grpSpPr>
              <p:sp>
                <p:nvSpPr>
                  <p:cNvPr id="17" name="TextBox 16"/>
                  <p:cNvSpPr txBox="1"/>
                  <p:nvPr/>
                </p:nvSpPr>
                <p:spPr>
                  <a:xfrm>
                    <a:off x="6734892" y="1693148"/>
                    <a:ext cx="1529586" cy="341632"/>
                  </a:xfrm>
                  <a:prstGeom prst="rect">
                    <a:avLst/>
                  </a:prstGeom>
                  <a:solidFill>
                    <a:srgbClr val="FFFF00">
                      <a:alpha val="44000"/>
                    </a:srgbClr>
                  </a:solidFill>
                </p:spPr>
                <p:txBody>
                  <a:bodyPr wrap="none" rtlCol="0">
                    <a:spAutoFit/>
                  </a:bodyPr>
                  <a:lstStyle/>
                  <a:p>
                    <a:pPr>
                      <a:buClr>
                        <a:srgbClr val="FC0128"/>
                      </a:buClr>
                    </a:pPr>
                    <a:r>
                      <a:rPr lang="en-US" dirty="0"/>
                      <a:t>SPS ≈ RHIC </a:t>
                    </a:r>
                    <a:endParaRPr lang="en-US" sz="1400" baseline="-25000" dirty="0"/>
                  </a:p>
                </p:txBody>
              </p:sp>
              <p:cxnSp>
                <p:nvCxnSpPr>
                  <p:cNvPr id="18" name="Straight Arrow Connector 17"/>
                  <p:cNvCxnSpPr/>
                  <p:nvPr/>
                </p:nvCxnSpPr>
                <p:spPr bwMode="auto">
                  <a:xfrm rot="5400000">
                    <a:off x="6466114" y="2195565"/>
                    <a:ext cx="733530" cy="241160"/>
                  </a:xfrm>
                  <a:prstGeom prst="straightConnector1">
                    <a:avLst/>
                  </a:prstGeom>
                  <a:noFill/>
                  <a:ln w="127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16200000" flipH="1">
                    <a:off x="6677130" y="2265903"/>
                    <a:ext cx="1115367" cy="442128"/>
                  </a:xfrm>
                  <a:prstGeom prst="straightConnector1">
                    <a:avLst/>
                  </a:prstGeom>
                  <a:noFill/>
                  <a:ln w="12700" cap="flat" cmpd="sng" algn="ctr">
                    <a:solidFill>
                      <a:schemeClr val="accent2">
                        <a:lumMod val="75000"/>
                      </a:schemeClr>
                    </a:solidFill>
                    <a:prstDash val="solid"/>
                    <a:round/>
                    <a:headEnd type="none" w="med" len="med"/>
                    <a:tailEnd type="arrow"/>
                  </a:ln>
                  <a:effectLst/>
                </p:spPr>
              </p:cxnSp>
              <p:cxnSp>
                <p:nvCxnSpPr>
                  <p:cNvPr id="20" name="Straight Arrow Connector 19"/>
                  <p:cNvCxnSpPr/>
                  <p:nvPr/>
                </p:nvCxnSpPr>
                <p:spPr bwMode="auto">
                  <a:xfrm rot="5400000">
                    <a:off x="7300127" y="2406580"/>
                    <a:ext cx="1014884" cy="281354"/>
                  </a:xfrm>
                  <a:prstGeom prst="straightConnector1">
                    <a:avLst/>
                  </a:prstGeom>
                  <a:noFill/>
                  <a:ln w="12700" cap="flat" cmpd="sng" algn="ctr">
                    <a:solidFill>
                      <a:srgbClr val="000099"/>
                    </a:solidFill>
                    <a:prstDash val="solid"/>
                    <a:round/>
                    <a:headEnd type="none" w="med" len="med"/>
                    <a:tailEnd type="arrow"/>
                  </a:ln>
                  <a:effectLst/>
                </p:spPr>
              </p:cxnSp>
            </p:grpSp>
          </p:grpSp>
          <p:grpSp>
            <p:nvGrpSpPr>
              <p:cNvPr id="6" name="Group 45"/>
              <p:cNvGrpSpPr/>
              <p:nvPr/>
            </p:nvGrpSpPr>
            <p:grpSpPr>
              <a:xfrm>
                <a:off x="5904114" y="2576907"/>
                <a:ext cx="598791" cy="374666"/>
                <a:chOff x="8096472" y="428618"/>
                <a:chExt cx="598791" cy="374666"/>
              </a:xfrm>
            </p:grpSpPr>
            <p:sp>
              <p:nvSpPr>
                <p:cNvPr id="47" name="Oval 25"/>
                <p:cNvSpPr>
                  <a:spLocks noChangeArrowheads="1"/>
                </p:cNvSpPr>
                <p:nvPr/>
              </p:nvSpPr>
              <p:spPr bwMode="auto">
                <a:xfrm>
                  <a:off x="8096472" y="428618"/>
                  <a:ext cx="355845" cy="373167"/>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48" name="Oval 26"/>
                <p:cNvSpPr>
                  <a:spLocks noChangeArrowheads="1"/>
                </p:cNvSpPr>
                <p:nvPr/>
              </p:nvSpPr>
              <p:spPr bwMode="auto">
                <a:xfrm>
                  <a:off x="8339418" y="430117"/>
                  <a:ext cx="355845" cy="373167"/>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nvGrpSpPr>
              <p:cNvPr id="7" name="Group 48"/>
              <p:cNvGrpSpPr/>
              <p:nvPr/>
            </p:nvGrpSpPr>
            <p:grpSpPr>
              <a:xfrm>
                <a:off x="8420923" y="3419740"/>
                <a:ext cx="454725" cy="372679"/>
                <a:chOff x="3870956" y="4102785"/>
                <a:chExt cx="454725" cy="372679"/>
              </a:xfrm>
            </p:grpSpPr>
            <p:sp>
              <p:nvSpPr>
                <p:cNvPr id="50" name="Oval 22"/>
                <p:cNvSpPr>
                  <a:spLocks noChangeArrowheads="1"/>
                </p:cNvSpPr>
                <p:nvPr/>
              </p:nvSpPr>
              <p:spPr bwMode="auto">
                <a:xfrm>
                  <a:off x="3870956" y="4102785"/>
                  <a:ext cx="360594" cy="361078"/>
                </a:xfrm>
                <a:prstGeom prst="ellipse">
                  <a:avLst/>
                </a:prstGeom>
                <a:solidFill>
                  <a:srgbClr val="FFCC00"/>
                </a:solidFill>
                <a:ln w="9525" algn="ctr">
                  <a:solidFill>
                    <a:schemeClr val="tx1"/>
                  </a:solidFill>
                  <a:round/>
                  <a:headEnd/>
                  <a:tailEnd/>
                </a:ln>
              </p:spPr>
              <p:txBody>
                <a:bodyPr wrap="none" lIns="92075" tIns="46038" rIns="92075" bIns="46038" anchor="ctr">
                  <a:spAutoFit/>
                </a:bodyPr>
                <a:lstStyle/>
                <a:p>
                  <a:endParaRPr lang="en-US"/>
                </a:p>
              </p:txBody>
            </p:sp>
            <p:sp>
              <p:nvSpPr>
                <p:cNvPr id="51" name="Oval 23"/>
                <p:cNvSpPr>
                  <a:spLocks noChangeArrowheads="1"/>
                </p:cNvSpPr>
                <p:nvPr/>
              </p:nvSpPr>
              <p:spPr bwMode="auto">
                <a:xfrm>
                  <a:off x="3965087" y="4114386"/>
                  <a:ext cx="360594" cy="361078"/>
                </a:xfrm>
                <a:prstGeom prst="ellipse">
                  <a:avLst/>
                </a:prstGeom>
                <a:solidFill>
                  <a:srgbClr val="CCFFCC">
                    <a:alpha val="54901"/>
                  </a:srgbClr>
                </a:solidFill>
                <a:ln w="9525" algn="ctr">
                  <a:solidFill>
                    <a:schemeClr val="tx1"/>
                  </a:solidFill>
                  <a:round/>
                  <a:headEnd/>
                  <a:tailEnd/>
                </a:ln>
              </p:spPr>
              <p:txBody>
                <a:bodyPr wrap="none" lIns="92075" tIns="46038" rIns="92075" bIns="46038" anchor="ctr">
                  <a:spAutoFit/>
                </a:bodyPr>
                <a:lstStyle/>
                <a:p>
                  <a:endParaRPr lang="en-US"/>
                </a:p>
              </p:txBody>
            </p:sp>
          </p:grpSp>
        </p:grpSp>
        <p:sp>
          <p:nvSpPr>
            <p:cNvPr id="45" name="TextBox 44"/>
            <p:cNvSpPr txBox="1"/>
            <p:nvPr/>
          </p:nvSpPr>
          <p:spPr>
            <a:xfrm>
              <a:off x="5998436" y="789664"/>
              <a:ext cx="2765501" cy="341632"/>
            </a:xfrm>
            <a:prstGeom prst="rect">
              <a:avLst/>
            </a:prstGeom>
            <a:solidFill>
              <a:srgbClr val="BBF1F7"/>
            </a:solidFill>
          </p:spPr>
          <p:txBody>
            <a:bodyPr wrap="none" rtlCol="0">
              <a:spAutoFit/>
            </a:bodyPr>
            <a:lstStyle/>
            <a:p>
              <a:r>
                <a:rPr lang="en-US" dirty="0" smtClean="0"/>
                <a:t>J/</a:t>
              </a:r>
              <a:r>
                <a:rPr lang="en-US" dirty="0" smtClean="0">
                  <a:latin typeface="Symbol" pitchFamily="18" charset="2"/>
                </a:rPr>
                <a:t>Y</a:t>
              </a:r>
              <a:r>
                <a:rPr lang="en-US" dirty="0" smtClean="0"/>
                <a:t> measured / expected</a:t>
              </a:r>
              <a:endParaRPr lang="en-US" sz="1400" baseline="-25000" dirty="0"/>
            </a:p>
          </p:txBody>
        </p:sp>
      </p:grpSp>
      <p:sp>
        <p:nvSpPr>
          <p:cNvPr id="329730" name="Rectangle 2"/>
          <p:cNvSpPr>
            <a:spLocks noGrp="1" noChangeArrowheads="1"/>
          </p:cNvSpPr>
          <p:nvPr>
            <p:ph type="title"/>
          </p:nvPr>
        </p:nvSpPr>
        <p:spPr>
          <a:xfrm>
            <a:off x="1887834" y="46320"/>
            <a:ext cx="5520742" cy="591573"/>
          </a:xfrm>
        </p:spPr>
        <p:txBody>
          <a:bodyPr/>
          <a:lstStyle/>
          <a:p>
            <a:r>
              <a:rPr lang="en-US" dirty="0" smtClean="0">
                <a:effectLst/>
              </a:rPr>
              <a:t>Quarkonia Suppression</a:t>
            </a:r>
            <a:endParaRPr lang="en-US" dirty="0">
              <a:effectLst/>
            </a:endParaRPr>
          </a:p>
        </p:txBody>
      </p:sp>
      <p:sp>
        <p:nvSpPr>
          <p:cNvPr id="329733" name="Rectangle 5"/>
          <p:cNvSpPr>
            <a:spLocks noGrp="1" noChangeArrowheads="1"/>
          </p:cNvSpPr>
          <p:nvPr>
            <p:ph idx="1"/>
          </p:nvPr>
        </p:nvSpPr>
        <p:spPr>
          <a:xfrm>
            <a:off x="0" y="3572388"/>
            <a:ext cx="9349740" cy="3285611"/>
          </a:xfrm>
        </p:spPr>
        <p:txBody>
          <a:bodyPr/>
          <a:lstStyle/>
          <a:p>
            <a:pPr>
              <a:lnSpc>
                <a:spcPct val="100000"/>
              </a:lnSpc>
            </a:pPr>
            <a:r>
              <a:rPr lang="en-US" sz="1800" dirty="0" smtClean="0"/>
              <a:t> J/</a:t>
            </a:r>
            <a:r>
              <a:rPr lang="en-US" sz="1800" dirty="0" smtClean="0">
                <a:latin typeface="Symbol" pitchFamily="18" charset="2"/>
              </a:rPr>
              <a:t>Y</a:t>
            </a:r>
            <a:r>
              <a:rPr lang="en-US" sz="1800" dirty="0" smtClean="0"/>
              <a:t> </a:t>
            </a:r>
            <a:r>
              <a:rPr lang="en-US" sz="1800" dirty="0"/>
              <a:t>suppression similar at RHIC and </a:t>
            </a:r>
            <a:r>
              <a:rPr lang="en-US" sz="1800" dirty="0" smtClean="0"/>
              <a:t>SPS !</a:t>
            </a:r>
            <a:endParaRPr lang="en-US" sz="1800" dirty="0"/>
          </a:p>
          <a:p>
            <a:pPr lvl="1">
              <a:lnSpc>
                <a:spcPct val="100000"/>
              </a:lnSpc>
            </a:pPr>
            <a:r>
              <a:rPr lang="en-US" dirty="0"/>
              <a:t> </a:t>
            </a:r>
            <a:r>
              <a:rPr lang="en-US" u="sng" dirty="0"/>
              <a:t>less suppression</a:t>
            </a:r>
            <a:r>
              <a:rPr lang="en-US" dirty="0"/>
              <a:t> </a:t>
            </a:r>
            <a:r>
              <a:rPr lang="en-US" dirty="0" smtClean="0"/>
              <a:t>at RHIC than predicted</a:t>
            </a:r>
            <a:endParaRPr lang="en-US" dirty="0"/>
          </a:p>
          <a:p>
            <a:pPr marL="231775" lvl="2" indent="214313">
              <a:lnSpc>
                <a:spcPct val="100000"/>
              </a:lnSpc>
            </a:pPr>
            <a:r>
              <a:rPr lang="en-US" dirty="0"/>
              <a:t> </a:t>
            </a:r>
            <a:r>
              <a:rPr lang="en-US" dirty="0" smtClean="0"/>
              <a:t>1) </a:t>
            </a:r>
            <a:r>
              <a:rPr lang="en-US" dirty="0" smtClean="0">
                <a:solidFill>
                  <a:srgbClr val="FF00FF"/>
                </a:solidFill>
              </a:rPr>
              <a:t>only </a:t>
            </a:r>
            <a:r>
              <a:rPr lang="en-US" dirty="0" smtClean="0">
                <a:solidFill>
                  <a:srgbClr val="FF00FF"/>
                </a:solidFill>
                <a:latin typeface="Symbol" pitchFamily="18" charset="2"/>
              </a:rPr>
              <a:t>Y</a:t>
            </a:r>
            <a:r>
              <a:rPr lang="en-US" dirty="0" smtClean="0">
                <a:solidFill>
                  <a:srgbClr val="FF00FF"/>
                </a:solidFill>
              </a:rPr>
              <a:t>’ &amp; </a:t>
            </a:r>
            <a:r>
              <a:rPr lang="en-US" dirty="0" smtClean="0">
                <a:solidFill>
                  <a:srgbClr val="FF00FF"/>
                </a:solidFill>
                <a:latin typeface="Symbol" pitchFamily="18" charset="2"/>
              </a:rPr>
              <a:t>c</a:t>
            </a:r>
            <a:r>
              <a:rPr lang="en-US" dirty="0" smtClean="0">
                <a:solidFill>
                  <a:srgbClr val="FF00FF"/>
                </a:solidFill>
              </a:rPr>
              <a:t> melt</a:t>
            </a:r>
            <a:r>
              <a:rPr lang="en-US" dirty="0" smtClean="0"/>
              <a:t> at SPS &amp; RHIC, J/ </a:t>
            </a:r>
            <a:r>
              <a:rPr lang="en-US" dirty="0" smtClean="0">
                <a:latin typeface="Symbol" pitchFamily="18" charset="2"/>
              </a:rPr>
              <a:t>Y</a:t>
            </a:r>
            <a:r>
              <a:rPr lang="en-US" dirty="0" smtClean="0"/>
              <a:t> melts only at T &gt; 1.5 – 2 </a:t>
            </a:r>
            <a:r>
              <a:rPr lang="en-US" dirty="0" err="1" smtClean="0"/>
              <a:t>T</a:t>
            </a:r>
            <a:r>
              <a:rPr lang="en-US" baseline="-25000" dirty="0" err="1" smtClean="0"/>
              <a:t>c</a:t>
            </a: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r>
              <a:rPr lang="en-US" b="1" u="sng" dirty="0" smtClean="0">
                <a:solidFill>
                  <a:srgbClr val="FF0000"/>
                </a:solidFill>
              </a:rPr>
              <a:t>LHC:</a:t>
            </a:r>
            <a:r>
              <a:rPr lang="en-US" dirty="0" smtClean="0"/>
              <a:t> </a:t>
            </a:r>
            <a:r>
              <a:rPr lang="en-US" dirty="0" smtClean="0">
                <a:solidFill>
                  <a:schemeClr val="hlink"/>
                </a:solidFill>
                <a:latin typeface="Symbol" pitchFamily="18" charset="2"/>
              </a:rPr>
              <a:t>Y</a:t>
            </a:r>
            <a:r>
              <a:rPr lang="en-US" dirty="0" smtClean="0">
                <a:solidFill>
                  <a:schemeClr val="hlink"/>
                </a:solidFill>
              </a:rPr>
              <a:t>',</a:t>
            </a:r>
            <a:r>
              <a:rPr lang="en-US" b="1" dirty="0" smtClean="0">
                <a:solidFill>
                  <a:srgbClr val="0000FF"/>
                </a:solidFill>
                <a:latin typeface="Symbol" pitchFamily="18" charset="2"/>
              </a:rPr>
              <a:t> </a:t>
            </a:r>
            <a:r>
              <a:rPr lang="en-US" dirty="0" err="1" smtClean="0">
                <a:solidFill>
                  <a:srgbClr val="FF0000"/>
                </a:solidFill>
                <a:latin typeface="Symbol" pitchFamily="18" charset="2"/>
              </a:rPr>
              <a:t>c,</a:t>
            </a:r>
            <a:r>
              <a:rPr lang="en-US" b="1" dirty="0" err="1" smtClean="0">
                <a:solidFill>
                  <a:srgbClr val="0000FF"/>
                </a:solidFill>
              </a:rPr>
              <a:t>Y</a:t>
            </a:r>
            <a:r>
              <a:rPr lang="en-US" b="1" dirty="0" smtClean="0">
                <a:solidFill>
                  <a:srgbClr val="0000FF"/>
                </a:solidFill>
              </a:rPr>
              <a:t>'’</a:t>
            </a:r>
            <a:r>
              <a:rPr lang="en-US" dirty="0" smtClean="0">
                <a:solidFill>
                  <a:schemeClr val="hlink"/>
                </a:solidFill>
              </a:rPr>
              <a:t>, </a:t>
            </a:r>
            <a:r>
              <a:rPr lang="en-US" dirty="0" smtClean="0"/>
              <a:t>(possibly </a:t>
            </a:r>
            <a:r>
              <a:rPr lang="en-US" dirty="0" smtClean="0">
                <a:solidFill>
                  <a:schemeClr val="hlink"/>
                </a:solidFill>
              </a:rPr>
              <a:t>Y’ &amp; J/</a:t>
            </a:r>
            <a:r>
              <a:rPr lang="en-US" dirty="0" smtClean="0">
                <a:solidFill>
                  <a:schemeClr val="hlink"/>
                </a:solidFill>
                <a:latin typeface="Symbol" pitchFamily="18" charset="2"/>
              </a:rPr>
              <a:t>Y, </a:t>
            </a:r>
            <a:r>
              <a:rPr lang="en-US" dirty="0" smtClean="0"/>
              <a:t>but no Y) </a:t>
            </a:r>
            <a:r>
              <a:rPr lang="en-US" b="1" dirty="0" smtClean="0">
                <a:solidFill>
                  <a:schemeClr val="hlink"/>
                </a:solidFill>
              </a:rPr>
              <a:t>suppression</a:t>
            </a:r>
            <a:r>
              <a:rPr lang="en-US" dirty="0" smtClean="0"/>
              <a:t> </a:t>
            </a:r>
          </a:p>
          <a:p>
            <a:pPr marL="231775" lvl="2" indent="214313">
              <a:lnSpc>
                <a:spcPct val="100000"/>
              </a:lnSpc>
            </a:pPr>
            <a:r>
              <a:rPr lang="en-US" dirty="0" smtClean="0"/>
              <a:t> 2) ‘magic</a:t>
            </a:r>
            <a:r>
              <a:rPr lang="en-US" dirty="0"/>
              <a:t>’ cancellation between </a:t>
            </a:r>
            <a:r>
              <a:rPr lang="en-US" dirty="0">
                <a:solidFill>
                  <a:srgbClr val="FF00FF"/>
                </a:solidFill>
              </a:rPr>
              <a:t>suppression and regeneration</a:t>
            </a:r>
            <a:r>
              <a:rPr lang="en-US" dirty="0"/>
              <a:t> (c</a:t>
            </a:r>
            <a:r>
              <a:rPr lang="en-US" b="1" u="sng" dirty="0"/>
              <a:t>c</a:t>
            </a:r>
            <a:r>
              <a:rPr lang="en-US" dirty="0"/>
              <a:t> recombination) </a:t>
            </a:r>
            <a:r>
              <a:rPr lang="en-US" dirty="0" smtClean="0"/>
              <a:t>?</a:t>
            </a:r>
            <a:endParaRPr lang="en-US" dirty="0"/>
          </a:p>
          <a:p>
            <a:pPr lvl="3">
              <a:lnSpc>
                <a:spcPct val="100000"/>
              </a:lnSpc>
            </a:pPr>
            <a:r>
              <a:rPr lang="en-US" b="1" u="sng" dirty="0">
                <a:solidFill>
                  <a:schemeClr val="hlink"/>
                </a:solidFill>
              </a:rPr>
              <a:t>LHC</a:t>
            </a:r>
            <a:r>
              <a:rPr lang="en-US" u="sng" dirty="0"/>
              <a:t>:</a:t>
            </a:r>
            <a:r>
              <a:rPr lang="en-US" dirty="0"/>
              <a:t> </a:t>
            </a:r>
            <a:r>
              <a:rPr lang="en-US" u="sng" dirty="0" smtClean="0">
                <a:solidFill>
                  <a:srgbClr val="0000FF"/>
                </a:solidFill>
              </a:rPr>
              <a:t>less J/</a:t>
            </a:r>
            <a:r>
              <a:rPr lang="en-US" u="sng" dirty="0" smtClean="0">
                <a:solidFill>
                  <a:srgbClr val="0000FF"/>
                </a:solidFill>
                <a:latin typeface="Symbol" pitchFamily="18" charset="2"/>
              </a:rPr>
              <a:t>Y</a:t>
            </a:r>
            <a:r>
              <a:rPr lang="en-US" u="sng" dirty="0" smtClean="0">
                <a:solidFill>
                  <a:srgbClr val="0000FF"/>
                </a:solidFill>
              </a:rPr>
              <a:t> </a:t>
            </a:r>
            <a:r>
              <a:rPr lang="en-US" u="sng" dirty="0" err="1" smtClean="0">
                <a:solidFill>
                  <a:srgbClr val="0000FF"/>
                </a:solidFill>
              </a:rPr>
              <a:t>suppresion</a:t>
            </a:r>
            <a:r>
              <a:rPr lang="en-US" u="sng" dirty="0" smtClean="0">
                <a:solidFill>
                  <a:srgbClr val="0000FF"/>
                </a:solidFill>
              </a:rPr>
              <a:t> (</a:t>
            </a:r>
            <a:r>
              <a:rPr lang="en-US" b="1" u="sng" dirty="0" smtClean="0">
                <a:solidFill>
                  <a:srgbClr val="0000FF"/>
                </a:solidFill>
              </a:rPr>
              <a:t>enhancement ?)</a:t>
            </a:r>
            <a:r>
              <a:rPr lang="en-US" dirty="0" smtClean="0"/>
              <a:t> </a:t>
            </a:r>
            <a:r>
              <a:rPr lang="en-US" dirty="0"/>
              <a:t>+ </a:t>
            </a:r>
            <a:r>
              <a:rPr lang="en-US" dirty="0">
                <a:solidFill>
                  <a:schemeClr val="hlink"/>
                </a:solidFill>
              </a:rPr>
              <a:t>Y’, Y’’</a:t>
            </a:r>
            <a:r>
              <a:rPr lang="en-US" dirty="0"/>
              <a:t> (maybe Y) </a:t>
            </a:r>
            <a:r>
              <a:rPr lang="en-US" b="1" dirty="0">
                <a:solidFill>
                  <a:schemeClr val="hlink"/>
                </a:solidFill>
              </a:rPr>
              <a:t>suppression</a:t>
            </a:r>
            <a:r>
              <a:rPr lang="en-US" dirty="0"/>
              <a:t> </a:t>
            </a:r>
          </a:p>
          <a:p>
            <a:pPr lvl="3">
              <a:lnSpc>
                <a:spcPct val="100000"/>
              </a:lnSpc>
            </a:pPr>
            <a:r>
              <a:rPr lang="en-US" dirty="0"/>
              <a:t>         </a:t>
            </a:r>
          </a:p>
        </p:txBody>
      </p:sp>
      <p:sp>
        <p:nvSpPr>
          <p:cNvPr id="37"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38" name="Slide Number Placeholder 4"/>
          <p:cNvSpPr>
            <a:spLocks noGrp="1"/>
          </p:cNvSpPr>
          <p:nvPr>
            <p:ph type="sldNum" sz="quarter" idx="4294967295"/>
          </p:nvPr>
        </p:nvSpPr>
        <p:spPr>
          <a:xfrm>
            <a:off x="0" y="6705600"/>
            <a:ext cx="685800" cy="152400"/>
          </a:xfrm>
          <a:prstGeom prst="rect">
            <a:avLst/>
          </a:prstGeom>
        </p:spPr>
        <p:txBody>
          <a:bodyPr/>
          <a:lstStyle/>
          <a:p>
            <a:fld id="{3286F528-DE3B-4E11-BCF7-44C6CE3C2109}" type="slidenum">
              <a:rPr lang="en-US">
                <a:solidFill>
                  <a:srgbClr val="919191"/>
                </a:solidFill>
              </a:rPr>
              <a:pPr/>
              <a:t>74</a:t>
            </a:fld>
            <a:endParaRPr lang="en-US">
              <a:solidFill>
                <a:srgbClr val="919191"/>
              </a:solidFill>
            </a:endParaRPr>
          </a:p>
        </p:txBody>
      </p:sp>
      <p:graphicFrame>
        <p:nvGraphicFramePr>
          <p:cNvPr id="329734" name="Group 6"/>
          <p:cNvGraphicFramePr>
            <a:graphicFrameLocks noGrp="1"/>
          </p:cNvGraphicFramePr>
          <p:nvPr/>
        </p:nvGraphicFramePr>
        <p:xfrm>
          <a:off x="1063893" y="4920424"/>
          <a:ext cx="5711825" cy="623064"/>
        </p:xfrm>
        <a:graphic>
          <a:graphicData uri="http://schemas.openxmlformats.org/drawingml/2006/table">
            <a:tbl>
              <a:tblPr/>
              <a:tblGrid>
                <a:gridCol w="814388"/>
                <a:gridCol w="817562"/>
                <a:gridCol w="694981"/>
                <a:gridCol w="881350"/>
                <a:gridCol w="837282"/>
                <a:gridCol w="851875"/>
                <a:gridCol w="814387"/>
              </a:tblGrid>
              <a:tr h="120650">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endParaRPr kumimoji="0" lang="en-US" sz="1600" b="1" i="0" u="none" strike="noStrike" cap="none" normalizeH="0" baseline="0" dirty="0" smtClean="0">
                        <a:ln>
                          <a:noFill/>
                        </a:ln>
                        <a:solidFill>
                          <a:srgbClr val="0000FF"/>
                        </a:solidFill>
                        <a:effectLst/>
                        <a:latin typeface="Arial"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smtClean="0">
                          <a:ln>
                            <a:noFill/>
                          </a:ln>
                          <a:solidFill>
                            <a:srgbClr val="0000FF"/>
                          </a:solidFill>
                          <a:effectLst/>
                          <a:latin typeface="Symbol" pitchFamily="18" charset="2"/>
                        </a:rPr>
                        <a:t>Y</a:t>
                      </a:r>
                      <a:r>
                        <a:rPr kumimoji="0" lang="en-US" sz="1600" b="1" i="0" u="none" strike="noStrike" cap="none" normalizeH="0" baseline="0" smtClean="0">
                          <a:ln>
                            <a:noFill/>
                          </a:ln>
                          <a:solidFill>
                            <a:srgbClr val="0000FF"/>
                          </a:solidFill>
                          <a:effectLst/>
                          <a:latin typeface="Arial" pitchFamily="34" charset="0"/>
                        </a:rPr>
                        <a:t>’</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rgbClr val="0000FF"/>
                          </a:solidFill>
                          <a:effectLst/>
                          <a:latin typeface="Symbol" pitchFamily="18" charset="2"/>
                        </a:rPr>
                        <a:t>c</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rgbClr val="0000FF"/>
                          </a:solidFill>
                          <a:effectLst/>
                          <a:latin typeface="Arial" pitchFamily="34" charset="0"/>
                        </a:rPr>
                        <a:t>J/</a:t>
                      </a:r>
                      <a:r>
                        <a:rPr kumimoji="0" lang="en-US" sz="1600" b="1" i="0" u="none" strike="noStrike" cap="none" normalizeH="0" baseline="0" dirty="0" smtClean="0">
                          <a:ln>
                            <a:noFill/>
                          </a:ln>
                          <a:solidFill>
                            <a:srgbClr val="0000FF"/>
                          </a:solidFill>
                          <a:effectLst/>
                          <a:latin typeface="Symbol" pitchFamily="18" charset="2"/>
                        </a:rPr>
                        <a:t>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rgbClr val="0000FF"/>
                          </a:solidFill>
                          <a:effectLst/>
                          <a:latin typeface="Arial" pitchFamily="34" charset="0"/>
                        </a:rPr>
                        <a:t>Y’'(3S)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rgbClr val="0000FF"/>
                          </a:solidFill>
                          <a:effectLst/>
                          <a:latin typeface="Arial" pitchFamily="34" charset="0"/>
                        </a:rPr>
                        <a:t>Y'(2S)</a:t>
                      </a:r>
                      <a:endParaRPr kumimoji="0" lang="en-US" sz="1600" b="1" i="0" u="none" strike="noStrike" cap="none" normalizeH="0" baseline="0" dirty="0" smtClean="0">
                        <a:ln>
                          <a:noFill/>
                        </a:ln>
                        <a:solidFill>
                          <a:srgbClr val="0000FF"/>
                        </a:solidFill>
                        <a:effectLst/>
                        <a:latin typeface="Symbol" pitchFamily="18" charset="2"/>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rgbClr val="0000FF"/>
                          </a:solidFill>
                          <a:effectLst/>
                          <a:latin typeface="Arial" pitchFamily="34" charset="0"/>
                        </a:rPr>
                        <a:t>Y</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r h="150813">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smtClean="0">
                          <a:ln>
                            <a:noFill/>
                          </a:ln>
                          <a:solidFill>
                            <a:srgbClr val="0000FF"/>
                          </a:solidFill>
                          <a:effectLst/>
                          <a:latin typeface="Arial" pitchFamily="34" charset="0"/>
                        </a:rPr>
                        <a:t>T</a:t>
                      </a:r>
                      <a:r>
                        <a:rPr kumimoji="0" lang="en-US" sz="1600" b="1" i="0" u="none" strike="noStrike" cap="none" normalizeH="0" baseline="-25000" smtClean="0">
                          <a:ln>
                            <a:noFill/>
                          </a:ln>
                          <a:solidFill>
                            <a:srgbClr val="0000FF"/>
                          </a:solidFill>
                          <a:effectLst/>
                          <a:latin typeface="Arial" pitchFamily="34" charset="0"/>
                        </a:rPr>
                        <a:t>d</a:t>
                      </a:r>
                      <a:r>
                        <a:rPr kumimoji="0" lang="en-US" sz="1600" b="1" i="0" u="none" strike="noStrike" cap="none" normalizeH="0" baseline="0" smtClean="0">
                          <a:ln>
                            <a:noFill/>
                          </a:ln>
                          <a:solidFill>
                            <a:srgbClr val="0000FF"/>
                          </a:solidFill>
                          <a:effectLst/>
                          <a:latin typeface="Arial" pitchFamily="34" charset="0"/>
                        </a:rPr>
                        <a:t>/T</a:t>
                      </a:r>
                      <a:r>
                        <a:rPr kumimoji="0" lang="en-US" sz="1600" b="1" i="0" u="none" strike="noStrike" cap="none" normalizeH="0" baseline="-25000" smtClean="0">
                          <a:ln>
                            <a:noFill/>
                          </a:ln>
                          <a:solidFill>
                            <a:srgbClr val="0000FF"/>
                          </a:solidFill>
                          <a:effectLst/>
                          <a:latin typeface="Arial" pitchFamily="34" charset="0"/>
                        </a:rPr>
                        <a:t>c</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smtClean="0">
                          <a:ln>
                            <a:noFill/>
                          </a:ln>
                          <a:solidFill>
                            <a:schemeClr val="hlink"/>
                          </a:solidFill>
                          <a:effectLst/>
                          <a:latin typeface="Arial" pitchFamily="34" charset="0"/>
                        </a:rPr>
                        <a:t>1-1.2</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chemeClr val="hlink"/>
                          </a:solidFill>
                          <a:effectLst/>
                          <a:latin typeface="Arial" pitchFamily="34" charset="0"/>
                        </a:rPr>
                        <a:t>1-1.2</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chemeClr val="hlink"/>
                          </a:solidFill>
                          <a:effectLst/>
                          <a:latin typeface="Arial" pitchFamily="34" charset="0"/>
                        </a:rPr>
                        <a:t>1.5-2.5</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chemeClr val="hlink"/>
                          </a:solidFill>
                          <a:effectLst/>
                          <a:latin typeface="Arial" pitchFamily="34" charset="0"/>
                        </a:rPr>
                        <a:t>1.1-1.3</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chemeClr val="hlink"/>
                          </a:solidFill>
                          <a:effectLst/>
                          <a:latin typeface="Arial" pitchFamily="34" charset="0"/>
                        </a:rPr>
                        <a:t>1.2-2</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c>
                  <a:txBody>
                    <a:bodyPr/>
                    <a:lstStyle/>
                    <a:p>
                      <a:pPr marL="0" marR="0" lvl="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tab pos="1614488" algn="l"/>
                        </a:tabLst>
                      </a:pPr>
                      <a:r>
                        <a:rPr kumimoji="0" lang="en-US" sz="1600" b="1" i="0" u="none" strike="noStrike" cap="none" normalizeH="0" baseline="0" dirty="0" smtClean="0">
                          <a:ln>
                            <a:noFill/>
                          </a:ln>
                          <a:solidFill>
                            <a:schemeClr val="hlink"/>
                          </a:solidFill>
                          <a:effectLst/>
                          <a:latin typeface="Arial" pitchFamily="34" charset="0"/>
                        </a:rPr>
                        <a:t>3-5</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alpha val="50000"/>
                      </a:srgbClr>
                    </a:solidFill>
                  </a:tcPr>
                </a:tc>
              </a:tr>
            </a:tbl>
          </a:graphicData>
        </a:graphic>
      </p:graphicFrame>
      <p:sp>
        <p:nvSpPr>
          <p:cNvPr id="30" name="Text Box 36"/>
          <p:cNvSpPr txBox="1">
            <a:spLocks noChangeArrowheads="1"/>
          </p:cNvSpPr>
          <p:nvPr/>
        </p:nvSpPr>
        <p:spPr bwMode="auto">
          <a:xfrm>
            <a:off x="6834554" y="4794452"/>
            <a:ext cx="2309446" cy="702373"/>
          </a:xfrm>
          <a:prstGeom prst="rect">
            <a:avLst/>
          </a:prstGeom>
          <a:noFill/>
          <a:ln w="9525" algn="ctr">
            <a:noFill/>
            <a:miter lim="800000"/>
            <a:headEnd/>
            <a:tailEnd/>
          </a:ln>
          <a:effectLst/>
        </p:spPr>
        <p:txBody>
          <a:bodyPr wrap="square" lIns="92075" tIns="46038" rIns="92075" bIns="46038">
            <a:spAutoFit/>
          </a:bodyPr>
          <a:lstStyle/>
          <a:p>
            <a:pPr>
              <a:buClr>
                <a:srgbClr val="FC0128"/>
              </a:buClr>
            </a:pPr>
            <a:r>
              <a:rPr lang="en-US" sz="1200" dirty="0"/>
              <a:t>Lattice QCD based predictions</a:t>
            </a:r>
          </a:p>
          <a:p>
            <a:pPr>
              <a:buClr>
                <a:srgbClr val="FC0128"/>
              </a:buClr>
            </a:pPr>
            <a:r>
              <a:rPr lang="en-US" sz="1200" dirty="0"/>
              <a:t>of 'melting' temperature T</a:t>
            </a:r>
            <a:r>
              <a:rPr lang="en-US" sz="1200" baseline="-25000" dirty="0"/>
              <a:t>d</a:t>
            </a:r>
          </a:p>
          <a:p>
            <a:pPr>
              <a:buClr>
                <a:srgbClr val="FC0128"/>
              </a:buClr>
            </a:pPr>
            <a:r>
              <a:rPr lang="en-US" sz="1200" dirty="0"/>
              <a:t>(a bit dated..)</a:t>
            </a:r>
          </a:p>
        </p:txBody>
      </p:sp>
      <p:grpSp>
        <p:nvGrpSpPr>
          <p:cNvPr id="8" name="Group 64"/>
          <p:cNvGrpSpPr/>
          <p:nvPr/>
        </p:nvGrpSpPr>
        <p:grpSpPr>
          <a:xfrm>
            <a:off x="0" y="1035451"/>
            <a:ext cx="4077773" cy="958592"/>
            <a:chOff x="0" y="1035451"/>
            <a:chExt cx="4077773" cy="958592"/>
          </a:xfrm>
        </p:grpSpPr>
        <p:sp>
          <p:nvSpPr>
            <p:cNvPr id="34" name="Text Box 75"/>
            <p:cNvSpPr txBox="1">
              <a:spLocks noChangeArrowheads="1"/>
            </p:cNvSpPr>
            <p:nvPr/>
          </p:nvSpPr>
          <p:spPr bwMode="auto">
            <a:xfrm>
              <a:off x="0" y="1168543"/>
              <a:ext cx="1308100" cy="825500"/>
            </a:xfrm>
            <a:prstGeom prst="rect">
              <a:avLst/>
            </a:prstGeom>
            <a:noFill/>
            <a:ln w="9525">
              <a:noFill/>
              <a:miter lim="800000"/>
              <a:headEnd/>
              <a:tailEnd/>
            </a:ln>
            <a:effectLst/>
          </p:spPr>
          <p:txBody>
            <a:bodyPr wrap="none">
              <a:spAutoFit/>
            </a:bodyPr>
            <a:lstStyle/>
            <a:p>
              <a:pPr algn="l">
                <a:lnSpc>
                  <a:spcPct val="100000"/>
                </a:lnSpc>
                <a:spcBef>
                  <a:spcPct val="0"/>
                </a:spcBef>
                <a:buClrTx/>
                <a:buFontTx/>
                <a:buNone/>
              </a:pPr>
              <a:r>
                <a:rPr lang="en-US" b="1" dirty="0">
                  <a:solidFill>
                    <a:schemeClr val="tx1"/>
                  </a:solidFill>
                  <a:latin typeface="Times New Roman" pitchFamily="18" charset="0"/>
                </a:rPr>
                <a:t>beams of </a:t>
              </a:r>
            </a:p>
            <a:p>
              <a:pPr algn="l">
                <a:lnSpc>
                  <a:spcPct val="100000"/>
                </a:lnSpc>
                <a:spcBef>
                  <a:spcPct val="0"/>
                </a:spcBef>
                <a:buClrTx/>
                <a:buFontTx/>
                <a:buNone/>
              </a:pPr>
              <a:r>
                <a:rPr lang="en-US" b="1" dirty="0">
                  <a:solidFill>
                    <a:schemeClr val="tx1"/>
                  </a:solidFill>
                  <a:latin typeface="Times New Roman" pitchFamily="18" charset="0"/>
                </a:rPr>
                <a:t>hard probes:</a:t>
              </a:r>
            </a:p>
            <a:p>
              <a:pPr algn="l">
                <a:lnSpc>
                  <a:spcPct val="100000"/>
                </a:lnSpc>
                <a:spcBef>
                  <a:spcPct val="0"/>
                </a:spcBef>
                <a:buClrTx/>
                <a:buFontTx/>
                <a:buNone/>
              </a:pPr>
              <a:r>
                <a:rPr lang="en-US" b="1" dirty="0">
                  <a:solidFill>
                    <a:schemeClr val="tx1"/>
                  </a:solidFill>
                  <a:latin typeface="Times New Roman" pitchFamily="18" charset="0"/>
                </a:rPr>
                <a:t>jets, J/</a:t>
              </a:r>
              <a:r>
                <a:rPr lang="en-US" b="1" dirty="0">
                  <a:solidFill>
                    <a:schemeClr val="tx1"/>
                  </a:solidFill>
                  <a:latin typeface="Symbol" pitchFamily="18" charset="2"/>
                </a:rPr>
                <a:t>y</a:t>
              </a:r>
              <a:r>
                <a:rPr lang="en-US" b="1" dirty="0">
                  <a:solidFill>
                    <a:schemeClr val="tx1"/>
                  </a:solidFill>
                  <a:latin typeface="Times New Roman" pitchFamily="18" charset="0"/>
                </a:rPr>
                <a:t>  ….</a:t>
              </a:r>
            </a:p>
          </p:txBody>
        </p:sp>
        <p:grpSp>
          <p:nvGrpSpPr>
            <p:cNvPr id="9" name="Group 63"/>
            <p:cNvGrpSpPr/>
            <p:nvPr/>
          </p:nvGrpSpPr>
          <p:grpSpPr>
            <a:xfrm>
              <a:off x="1459985" y="1035451"/>
              <a:ext cx="2617788" cy="863600"/>
              <a:chOff x="1212850" y="1727429"/>
              <a:chExt cx="2617788" cy="863600"/>
            </a:xfrm>
          </p:grpSpPr>
          <p:grpSp>
            <p:nvGrpSpPr>
              <p:cNvPr id="10" name="Group 79"/>
              <p:cNvGrpSpPr>
                <a:grpSpLocks/>
              </p:cNvGrpSpPr>
              <p:nvPr/>
            </p:nvGrpSpPr>
            <p:grpSpPr bwMode="auto">
              <a:xfrm>
                <a:off x="1212850" y="1727429"/>
                <a:ext cx="1803400" cy="863600"/>
                <a:chOff x="1056" y="4256"/>
                <a:chExt cx="1136" cy="544"/>
              </a:xfrm>
            </p:grpSpPr>
            <p:sp>
              <p:nvSpPr>
                <p:cNvPr id="42" name="Rectangle 80"/>
                <p:cNvSpPr>
                  <a:spLocks noChangeArrowheads="1"/>
                </p:cNvSpPr>
                <p:nvPr/>
              </p:nvSpPr>
              <p:spPr bwMode="auto">
                <a:xfrm>
                  <a:off x="1056" y="4552"/>
                  <a:ext cx="552" cy="48"/>
                </a:xfrm>
                <a:prstGeom prst="rect">
                  <a:avLst/>
                </a:prstGeom>
                <a:solidFill>
                  <a:schemeClr val="accent2"/>
                </a:solidFill>
                <a:ln w="12700">
                  <a:solidFill>
                    <a:schemeClr val="tx1"/>
                  </a:solidFill>
                  <a:miter lim="800000"/>
                  <a:headEnd/>
                  <a:tailEnd/>
                </a:ln>
                <a:effectLst/>
              </p:spPr>
              <p:txBody>
                <a:bodyPr wrap="none" anchor="ctr"/>
                <a:lstStyle/>
                <a:p>
                  <a:endParaRPr lang="en-US"/>
                </a:p>
              </p:txBody>
            </p:sp>
            <p:sp>
              <p:nvSpPr>
                <p:cNvPr id="43" name="AutoShape 81"/>
                <p:cNvSpPr>
                  <a:spLocks noChangeArrowheads="1"/>
                </p:cNvSpPr>
                <p:nvPr/>
              </p:nvSpPr>
              <p:spPr bwMode="auto">
                <a:xfrm>
                  <a:off x="1592" y="4256"/>
                  <a:ext cx="600" cy="544"/>
                </a:xfrm>
                <a:prstGeom prst="cube">
                  <a:avLst>
                    <a:gd name="adj" fmla="val 25000"/>
                  </a:avLst>
                </a:prstGeom>
                <a:solidFill>
                  <a:srgbClr val="FFFF00"/>
                </a:solidFill>
                <a:ln w="9525">
                  <a:solidFill>
                    <a:schemeClr val="tx1"/>
                  </a:solidFill>
                  <a:miter lim="800000"/>
                  <a:headEnd/>
                  <a:tailEnd/>
                </a:ln>
                <a:effectLst/>
              </p:spPr>
              <p:txBody>
                <a:bodyPr wrap="none" anchor="ctr"/>
                <a:lstStyle/>
                <a:p>
                  <a:pPr>
                    <a:lnSpc>
                      <a:spcPct val="100000"/>
                    </a:lnSpc>
                    <a:spcBef>
                      <a:spcPct val="0"/>
                    </a:spcBef>
                    <a:buClrTx/>
                    <a:buFontTx/>
                    <a:buNone/>
                  </a:pPr>
                  <a:r>
                    <a:rPr lang="en-US" sz="1400" b="1" dirty="0">
                      <a:solidFill>
                        <a:schemeClr val="tx1"/>
                      </a:solidFill>
                      <a:latin typeface="Times New Roman" pitchFamily="18" charset="0"/>
                    </a:rPr>
                    <a:t>QGP </a:t>
                  </a:r>
                </a:p>
                <a:p>
                  <a:pPr>
                    <a:lnSpc>
                      <a:spcPct val="100000"/>
                    </a:lnSpc>
                    <a:spcBef>
                      <a:spcPct val="0"/>
                    </a:spcBef>
                    <a:buClrTx/>
                    <a:buFontTx/>
                    <a:buNone/>
                  </a:pPr>
                  <a:r>
                    <a:rPr lang="en-US" sz="1400" b="1" dirty="0">
                      <a:solidFill>
                        <a:schemeClr val="tx1"/>
                      </a:solidFill>
                      <a:latin typeface="Times New Roman" pitchFamily="18" charset="0"/>
                    </a:rPr>
                    <a:t> </a:t>
                  </a:r>
                  <a:endParaRPr lang="en-US" sz="1800" b="1" dirty="0">
                    <a:solidFill>
                      <a:schemeClr val="folHlink"/>
                    </a:solidFill>
                    <a:latin typeface="Times New Roman" pitchFamily="18" charset="0"/>
                  </a:endParaRPr>
                </a:p>
              </p:txBody>
            </p:sp>
          </p:grpSp>
          <p:sp>
            <p:nvSpPr>
              <p:cNvPr id="33" name="AutoShape 103"/>
              <p:cNvSpPr>
                <a:spLocks noChangeArrowheads="1"/>
              </p:cNvSpPr>
              <p:nvPr/>
            </p:nvSpPr>
            <p:spPr bwMode="auto">
              <a:xfrm>
                <a:off x="2903538" y="2046517"/>
                <a:ext cx="927100" cy="165100"/>
              </a:xfrm>
              <a:prstGeom prst="rightArrow">
                <a:avLst>
                  <a:gd name="adj1" fmla="val 50000"/>
                  <a:gd name="adj2" fmla="val 140385"/>
                </a:avLst>
              </a:prstGeom>
              <a:pattFill prst="trellis">
                <a:fgClr>
                  <a:srgbClr val="99CC00"/>
                </a:fgClr>
                <a:bgClr>
                  <a:srgbClr val="FFFFFF"/>
                </a:bgClr>
              </a:pattFill>
              <a:ln w="38100" cap="rnd">
                <a:solidFill>
                  <a:schemeClr val="tx1"/>
                </a:solidFill>
                <a:prstDash val="sysDot"/>
                <a:miter lim="800000"/>
                <a:headEnd/>
                <a:tailEnd/>
              </a:ln>
              <a:effectLst/>
            </p:spPr>
            <p:txBody>
              <a:bodyPr wrap="none" anchor="ctr"/>
              <a:lstStyle/>
              <a:p>
                <a:endParaRPr lang="en-US"/>
              </a:p>
            </p:txBody>
          </p:sp>
        </p:grpSp>
      </p:grpSp>
      <p:sp>
        <p:nvSpPr>
          <p:cNvPr id="44" name="TextBox 43"/>
          <p:cNvSpPr txBox="1"/>
          <p:nvPr/>
        </p:nvSpPr>
        <p:spPr>
          <a:xfrm>
            <a:off x="0" y="666659"/>
            <a:ext cx="4698722" cy="341632"/>
          </a:xfrm>
          <a:prstGeom prst="rect">
            <a:avLst/>
          </a:prstGeom>
          <a:noFill/>
        </p:spPr>
        <p:txBody>
          <a:bodyPr wrap="none" rtlCol="0">
            <a:spAutoFit/>
          </a:bodyPr>
          <a:lstStyle/>
          <a:p>
            <a:pPr algn="l"/>
            <a:r>
              <a:rPr lang="en-US" b="1" dirty="0" smtClean="0">
                <a:solidFill>
                  <a:srgbClr val="FF0000"/>
                </a:solidFill>
              </a:rPr>
              <a:t>Quarkonia Suppression </a:t>
            </a:r>
            <a:r>
              <a:rPr lang="en-US" dirty="0" smtClean="0">
                <a:solidFill>
                  <a:schemeClr val="tx1"/>
                </a:solidFill>
              </a:rPr>
              <a:t>(</a:t>
            </a:r>
            <a:r>
              <a:rPr lang="en-US" dirty="0" err="1" smtClean="0">
                <a:solidFill>
                  <a:schemeClr val="tx1"/>
                </a:solidFill>
              </a:rPr>
              <a:t>Deconfinement</a:t>
            </a:r>
            <a:r>
              <a:rPr lang="en-US" dirty="0" smtClean="0">
                <a:solidFill>
                  <a:schemeClr val="tx1"/>
                </a:solidFill>
              </a:rPr>
              <a:t>)</a:t>
            </a:r>
          </a:p>
        </p:txBody>
      </p:sp>
      <p:grpSp>
        <p:nvGrpSpPr>
          <p:cNvPr id="11" name="Group 54"/>
          <p:cNvGrpSpPr/>
          <p:nvPr/>
        </p:nvGrpSpPr>
        <p:grpSpPr>
          <a:xfrm>
            <a:off x="2112100" y="4686189"/>
            <a:ext cx="3462432" cy="282148"/>
            <a:chOff x="2332440" y="4841489"/>
            <a:chExt cx="3462432" cy="282148"/>
          </a:xfrm>
        </p:grpSpPr>
        <p:grpSp>
          <p:nvGrpSpPr>
            <p:cNvPr id="12" name="Group 32"/>
            <p:cNvGrpSpPr/>
            <p:nvPr/>
          </p:nvGrpSpPr>
          <p:grpSpPr>
            <a:xfrm>
              <a:off x="2332440" y="4841489"/>
              <a:ext cx="2492948" cy="259322"/>
              <a:chOff x="2119407" y="5155598"/>
              <a:chExt cx="1148776" cy="272982"/>
            </a:xfrm>
          </p:grpSpPr>
          <p:cxnSp>
            <p:nvCxnSpPr>
              <p:cNvPr id="27" name="Straight Arrow Connector 26"/>
              <p:cNvCxnSpPr/>
              <p:nvPr/>
            </p:nvCxnSpPr>
            <p:spPr bwMode="auto">
              <a:xfrm rot="5400000">
                <a:off x="1989572" y="5285433"/>
                <a:ext cx="261258" cy="1588"/>
              </a:xfrm>
              <a:prstGeom prst="straightConnector1">
                <a:avLst/>
              </a:prstGeom>
              <a:noFill/>
              <a:ln w="19050" cap="flat" cmpd="sng" algn="ctr">
                <a:solidFill>
                  <a:srgbClr val="FF00FF"/>
                </a:solidFill>
                <a:prstDash val="solid"/>
                <a:round/>
                <a:headEnd type="none" w="med" len="med"/>
                <a:tailEnd type="arrow"/>
              </a:ln>
              <a:effectLst/>
            </p:spPr>
          </p:cxnSp>
          <p:cxnSp>
            <p:nvCxnSpPr>
              <p:cNvPr id="28" name="Straight Arrow Connector 27"/>
              <p:cNvCxnSpPr/>
              <p:nvPr/>
            </p:nvCxnSpPr>
            <p:spPr bwMode="auto">
              <a:xfrm rot="5400000">
                <a:off x="3136760" y="5297157"/>
                <a:ext cx="261258" cy="1588"/>
              </a:xfrm>
              <a:prstGeom prst="straightConnector1">
                <a:avLst/>
              </a:prstGeom>
              <a:noFill/>
              <a:ln w="19050" cap="flat" cmpd="sng" algn="ctr">
                <a:solidFill>
                  <a:srgbClr val="FF00FF"/>
                </a:solidFill>
                <a:prstDash val="solid"/>
                <a:round/>
                <a:headEnd type="none" w="med" len="med"/>
                <a:tailEnd type="arrow"/>
              </a:ln>
              <a:effectLst/>
            </p:spPr>
          </p:cxnSp>
          <p:cxnSp>
            <p:nvCxnSpPr>
              <p:cNvPr id="29" name="Straight Connector 28"/>
              <p:cNvCxnSpPr/>
              <p:nvPr/>
            </p:nvCxnSpPr>
            <p:spPr bwMode="auto">
              <a:xfrm>
                <a:off x="2120202" y="5164853"/>
                <a:ext cx="1145512" cy="0"/>
              </a:xfrm>
              <a:prstGeom prst="line">
                <a:avLst/>
              </a:prstGeom>
              <a:noFill/>
              <a:ln w="19050" cap="flat" cmpd="sng" algn="ctr">
                <a:solidFill>
                  <a:srgbClr val="FF00FF"/>
                </a:solidFill>
                <a:prstDash val="solid"/>
                <a:round/>
                <a:headEnd type="none" w="med" len="med"/>
                <a:tailEnd type="none"/>
              </a:ln>
              <a:effectLst/>
            </p:spPr>
          </p:cxnSp>
        </p:grpSp>
        <p:grpSp>
          <p:nvGrpSpPr>
            <p:cNvPr id="13" name="Group 34"/>
            <p:cNvGrpSpPr/>
            <p:nvPr/>
          </p:nvGrpSpPr>
          <p:grpSpPr>
            <a:xfrm>
              <a:off x="3997196" y="4924540"/>
              <a:ext cx="1797676" cy="151237"/>
              <a:chOff x="2119407" y="5155598"/>
              <a:chExt cx="1148776" cy="272982"/>
            </a:xfrm>
          </p:grpSpPr>
          <p:cxnSp>
            <p:nvCxnSpPr>
              <p:cNvPr id="24" name="Straight Arrow Connector 23"/>
              <p:cNvCxnSpPr/>
              <p:nvPr/>
            </p:nvCxnSpPr>
            <p:spPr bwMode="auto">
              <a:xfrm rot="5400000">
                <a:off x="1989572" y="5285433"/>
                <a:ext cx="261258" cy="1588"/>
              </a:xfrm>
              <a:prstGeom prst="straightConnector1">
                <a:avLst/>
              </a:prstGeom>
              <a:noFill/>
              <a:ln w="19050" cap="flat" cmpd="sng" algn="ctr">
                <a:solidFill>
                  <a:srgbClr val="00B050"/>
                </a:solidFill>
                <a:prstDash val="solid"/>
                <a:round/>
                <a:headEnd type="none" w="med" len="med"/>
                <a:tailEnd type="arrow"/>
              </a:ln>
              <a:effectLst/>
            </p:spPr>
          </p:cxnSp>
          <p:cxnSp>
            <p:nvCxnSpPr>
              <p:cNvPr id="25" name="Straight Arrow Connector 24"/>
              <p:cNvCxnSpPr/>
              <p:nvPr/>
            </p:nvCxnSpPr>
            <p:spPr bwMode="auto">
              <a:xfrm rot="5400000">
                <a:off x="3136760" y="5297157"/>
                <a:ext cx="261258" cy="1588"/>
              </a:xfrm>
              <a:prstGeom prst="straightConnector1">
                <a:avLst/>
              </a:prstGeom>
              <a:noFill/>
              <a:ln w="19050" cap="flat" cmpd="sng" algn="ctr">
                <a:solidFill>
                  <a:srgbClr val="00B050"/>
                </a:solidFill>
                <a:prstDash val="solid"/>
                <a:round/>
                <a:headEnd type="none" w="med" len="med"/>
                <a:tailEnd type="arrow"/>
              </a:ln>
              <a:effectLst/>
            </p:spPr>
          </p:cxnSp>
          <p:cxnSp>
            <p:nvCxnSpPr>
              <p:cNvPr id="26" name="Straight Connector 25"/>
              <p:cNvCxnSpPr/>
              <p:nvPr/>
            </p:nvCxnSpPr>
            <p:spPr bwMode="auto">
              <a:xfrm>
                <a:off x="2120202" y="5164853"/>
                <a:ext cx="1145512" cy="0"/>
              </a:xfrm>
              <a:prstGeom prst="line">
                <a:avLst/>
              </a:prstGeom>
              <a:noFill/>
              <a:ln w="19050" cap="flat" cmpd="sng" algn="ctr">
                <a:solidFill>
                  <a:srgbClr val="00B050"/>
                </a:solidFill>
                <a:prstDash val="solid"/>
                <a:round/>
                <a:headEnd type="none" w="med" len="med"/>
                <a:tailEnd type="none"/>
              </a:ln>
              <a:effectLst/>
            </p:spPr>
          </p:cxnSp>
        </p:grpSp>
        <p:cxnSp>
          <p:nvCxnSpPr>
            <p:cNvPr id="54" name="Straight Arrow Connector 53"/>
            <p:cNvCxnSpPr/>
            <p:nvPr/>
          </p:nvCxnSpPr>
          <p:spPr bwMode="auto">
            <a:xfrm rot="5400000">
              <a:off x="2941504" y="4990641"/>
              <a:ext cx="264404" cy="1588"/>
            </a:xfrm>
            <a:prstGeom prst="straightConnector1">
              <a:avLst/>
            </a:prstGeom>
            <a:noFill/>
            <a:ln w="19050" cap="flat" cmpd="sng" algn="ctr">
              <a:solidFill>
                <a:srgbClr val="FF00FF"/>
              </a:solidFill>
              <a:prstDash val="solid"/>
              <a:round/>
              <a:headEnd type="none" w="med" len="med"/>
              <a:tailEnd type="arrow"/>
            </a:ln>
            <a:effectLst/>
          </p:spPr>
        </p:cxnSp>
      </p:grpSp>
      <p:grpSp>
        <p:nvGrpSpPr>
          <p:cNvPr id="14" name="Group 62"/>
          <p:cNvGrpSpPr/>
          <p:nvPr/>
        </p:nvGrpSpPr>
        <p:grpSpPr>
          <a:xfrm>
            <a:off x="4447309" y="1755054"/>
            <a:ext cx="6606598" cy="4063857"/>
            <a:chOff x="4447309" y="1755054"/>
            <a:chExt cx="6606598" cy="4063857"/>
          </a:xfrm>
        </p:grpSpPr>
        <p:grpSp>
          <p:nvGrpSpPr>
            <p:cNvPr id="16" name="Group 56"/>
            <p:cNvGrpSpPr/>
            <p:nvPr/>
          </p:nvGrpSpPr>
          <p:grpSpPr>
            <a:xfrm>
              <a:off x="5715145" y="1755054"/>
              <a:ext cx="5338762" cy="3204825"/>
              <a:chOff x="5008563" y="1477963"/>
              <a:chExt cx="5338762" cy="3204825"/>
            </a:xfrm>
          </p:grpSpPr>
          <p:sp>
            <p:nvSpPr>
              <p:cNvPr id="52" name="Arc 46"/>
              <p:cNvSpPr>
                <a:spLocks/>
              </p:cNvSpPr>
              <p:nvPr/>
            </p:nvSpPr>
            <p:spPr bwMode="auto">
              <a:xfrm rot="10619233">
                <a:off x="5008563" y="1477963"/>
                <a:ext cx="3378200" cy="2078308"/>
              </a:xfrm>
              <a:custGeom>
                <a:avLst/>
                <a:gdLst>
                  <a:gd name="G0" fmla="+- 0 0 0"/>
                  <a:gd name="G1" fmla="+- 21579 0 0"/>
                  <a:gd name="G2" fmla="+- 21600 0 0"/>
                  <a:gd name="T0" fmla="*/ 956 w 21600"/>
                  <a:gd name="T1" fmla="*/ 0 h 21579"/>
                  <a:gd name="T2" fmla="*/ 21600 w 21600"/>
                  <a:gd name="T3" fmla="*/ 21579 h 21579"/>
                  <a:gd name="T4" fmla="*/ 0 w 21600"/>
                  <a:gd name="T5" fmla="*/ 21579 h 21579"/>
                </a:gdLst>
                <a:ahLst/>
                <a:cxnLst>
                  <a:cxn ang="0">
                    <a:pos x="T0" y="T1"/>
                  </a:cxn>
                  <a:cxn ang="0">
                    <a:pos x="T2" y="T3"/>
                  </a:cxn>
                  <a:cxn ang="0">
                    <a:pos x="T4" y="T5"/>
                  </a:cxn>
                </a:cxnLst>
                <a:rect l="0" t="0" r="r" b="b"/>
                <a:pathLst>
                  <a:path w="21600" h="21579" fill="none" extrusionOk="0">
                    <a:moveTo>
                      <a:pt x="955" y="0"/>
                    </a:moveTo>
                    <a:cubicBezTo>
                      <a:pt x="12502" y="511"/>
                      <a:pt x="21600" y="10021"/>
                      <a:pt x="21600" y="21579"/>
                    </a:cubicBezTo>
                  </a:path>
                  <a:path w="21600" h="21579" stroke="0" extrusionOk="0">
                    <a:moveTo>
                      <a:pt x="955" y="0"/>
                    </a:moveTo>
                    <a:cubicBezTo>
                      <a:pt x="12502" y="511"/>
                      <a:pt x="21600" y="10021"/>
                      <a:pt x="21600" y="21579"/>
                    </a:cubicBezTo>
                    <a:lnTo>
                      <a:pt x="0" y="21579"/>
                    </a:lnTo>
                    <a:close/>
                  </a:path>
                </a:pathLst>
              </a:custGeom>
              <a:noFill/>
              <a:ln w="28575">
                <a:solidFill>
                  <a:schemeClr val="tx1"/>
                </a:solidFill>
                <a:round/>
                <a:headEnd/>
                <a:tailEnd/>
              </a:ln>
              <a:effectLst/>
            </p:spPr>
            <p:txBody>
              <a:bodyPr wrap="none" anchor="ctr"/>
              <a:lstStyle/>
              <a:p>
                <a:endParaRPr lang="en-US"/>
              </a:p>
            </p:txBody>
          </p:sp>
          <p:sp>
            <p:nvSpPr>
              <p:cNvPr id="53" name="Arc 47"/>
              <p:cNvSpPr>
                <a:spLocks/>
              </p:cNvSpPr>
              <p:nvPr/>
            </p:nvSpPr>
            <p:spPr bwMode="auto">
              <a:xfrm rot="17420461">
                <a:off x="7204799" y="1540262"/>
                <a:ext cx="1460640" cy="4824412"/>
              </a:xfrm>
              <a:custGeom>
                <a:avLst/>
                <a:gdLst>
                  <a:gd name="G0" fmla="+- 1790 0 0"/>
                  <a:gd name="G1" fmla="+- 21600 0 0"/>
                  <a:gd name="G2" fmla="+- 21600 0 0"/>
                  <a:gd name="T0" fmla="*/ 0 w 19649"/>
                  <a:gd name="T1" fmla="*/ 74 h 21600"/>
                  <a:gd name="T2" fmla="*/ 19649 w 19649"/>
                  <a:gd name="T3" fmla="*/ 9451 h 21600"/>
                  <a:gd name="T4" fmla="*/ 1790 w 19649"/>
                  <a:gd name="T5" fmla="*/ 21600 h 21600"/>
                </a:gdLst>
                <a:ahLst/>
                <a:cxnLst>
                  <a:cxn ang="0">
                    <a:pos x="T0" y="T1"/>
                  </a:cxn>
                  <a:cxn ang="0">
                    <a:pos x="T2" y="T3"/>
                  </a:cxn>
                  <a:cxn ang="0">
                    <a:pos x="T4" y="T5"/>
                  </a:cxn>
                </a:cxnLst>
                <a:rect l="0" t="0" r="r" b="b"/>
                <a:pathLst>
                  <a:path w="19649" h="21600" fill="none" extrusionOk="0">
                    <a:moveTo>
                      <a:pt x="0" y="74"/>
                    </a:moveTo>
                    <a:cubicBezTo>
                      <a:pt x="595" y="24"/>
                      <a:pt x="1192" y="-1"/>
                      <a:pt x="1790" y="0"/>
                    </a:cubicBezTo>
                    <a:cubicBezTo>
                      <a:pt x="8940" y="0"/>
                      <a:pt x="15627" y="3538"/>
                      <a:pt x="19649" y="9450"/>
                    </a:cubicBezTo>
                  </a:path>
                  <a:path w="19649" h="21600" stroke="0" extrusionOk="0">
                    <a:moveTo>
                      <a:pt x="0" y="74"/>
                    </a:moveTo>
                    <a:cubicBezTo>
                      <a:pt x="595" y="24"/>
                      <a:pt x="1192" y="-1"/>
                      <a:pt x="1790" y="0"/>
                    </a:cubicBezTo>
                    <a:cubicBezTo>
                      <a:pt x="8940" y="0"/>
                      <a:pt x="15627" y="3538"/>
                      <a:pt x="19649" y="9450"/>
                    </a:cubicBezTo>
                    <a:lnTo>
                      <a:pt x="1790" y="21600"/>
                    </a:lnTo>
                    <a:close/>
                  </a:path>
                </a:pathLst>
              </a:custGeom>
              <a:noFill/>
              <a:ln w="28575">
                <a:solidFill>
                  <a:srgbClr val="FF9999"/>
                </a:solidFill>
                <a:round/>
                <a:headEnd/>
                <a:tailEnd/>
              </a:ln>
              <a:effectLst/>
            </p:spPr>
            <p:txBody>
              <a:bodyPr wrap="none" anchor="ctr"/>
              <a:lstStyle/>
              <a:p>
                <a:endParaRPr lang="en-US"/>
              </a:p>
            </p:txBody>
          </p:sp>
        </p:grpSp>
        <p:cxnSp>
          <p:nvCxnSpPr>
            <p:cNvPr id="59" name="Straight Arrow Connector 58"/>
            <p:cNvCxnSpPr/>
            <p:nvPr/>
          </p:nvCxnSpPr>
          <p:spPr bwMode="auto">
            <a:xfrm rot="5400000" flipH="1" flipV="1">
              <a:off x="4066309" y="3484419"/>
              <a:ext cx="2715491" cy="1953491"/>
            </a:xfrm>
            <a:prstGeom prst="straightConnector1">
              <a:avLst/>
            </a:prstGeom>
            <a:noFill/>
            <a:ln w="28575" cap="flat" cmpd="sng" algn="ctr">
              <a:solidFill>
                <a:srgbClr val="000099"/>
              </a:solidFill>
              <a:prstDash val="solid"/>
              <a:round/>
              <a:headEnd type="none" w="med" len="med"/>
              <a:tailEnd type="arrow"/>
            </a:ln>
            <a:effectLst/>
          </p:spPr>
        </p:cxnSp>
        <p:cxnSp>
          <p:nvCxnSpPr>
            <p:cNvPr id="60" name="Straight Arrow Connector 59"/>
            <p:cNvCxnSpPr/>
            <p:nvPr/>
          </p:nvCxnSpPr>
          <p:spPr bwMode="auto">
            <a:xfrm rot="5400000" flipH="1" flipV="1">
              <a:off x="5860474" y="3574476"/>
              <a:ext cx="2369129" cy="2119742"/>
            </a:xfrm>
            <a:prstGeom prst="straightConnector1">
              <a:avLst/>
            </a:prstGeom>
            <a:noFill/>
            <a:ln w="28575" cap="flat" cmpd="sng" algn="ctr">
              <a:solidFill>
                <a:srgbClr val="FF9933"/>
              </a:solidFill>
              <a:prstDash val="solid"/>
              <a:round/>
              <a:headEnd type="none" w="med" len="med"/>
              <a:tailEnd type="arrow"/>
            </a:ln>
            <a:effectLst/>
          </p:spPr>
        </p:cxnSp>
      </p:grpSp>
      <p:sp>
        <p:nvSpPr>
          <p:cNvPr id="58" name="Oval 57"/>
          <p:cNvSpPr/>
          <p:nvPr/>
        </p:nvSpPr>
        <p:spPr bwMode="auto">
          <a:xfrm>
            <a:off x="373626" y="1717588"/>
            <a:ext cx="745984" cy="442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grpSp>
        <p:nvGrpSpPr>
          <p:cNvPr id="329729" name="Group 329728"/>
          <p:cNvGrpSpPr/>
          <p:nvPr/>
        </p:nvGrpSpPr>
        <p:grpSpPr>
          <a:xfrm>
            <a:off x="496718" y="2407920"/>
            <a:ext cx="2787943" cy="1006429"/>
            <a:chOff x="496718" y="2407920"/>
            <a:chExt cx="2787943" cy="1006429"/>
          </a:xfrm>
        </p:grpSpPr>
        <p:sp>
          <p:nvSpPr>
            <p:cNvPr id="21" name="TextBox 20"/>
            <p:cNvSpPr txBox="1"/>
            <p:nvPr/>
          </p:nvSpPr>
          <p:spPr>
            <a:xfrm>
              <a:off x="496718" y="2407920"/>
              <a:ext cx="2787943" cy="1006429"/>
            </a:xfrm>
            <a:prstGeom prst="rect">
              <a:avLst/>
            </a:prstGeom>
            <a:noFill/>
          </p:spPr>
          <p:txBody>
            <a:bodyPr wrap="none" rtlCol="0">
              <a:spAutoFit/>
            </a:bodyPr>
            <a:lstStyle/>
            <a:p>
              <a:r>
                <a:rPr lang="en-US" b="1" dirty="0" smtClean="0">
                  <a:solidFill>
                    <a:srgbClr val="FF0000"/>
                  </a:solidFill>
                </a:rPr>
                <a:t>J/</a:t>
              </a:r>
              <a:r>
                <a:rPr lang="en-US" b="1" dirty="0" smtClean="0">
                  <a:solidFill>
                    <a:srgbClr val="FF0000"/>
                  </a:solidFill>
                  <a:latin typeface="Symbol" pitchFamily="18" charset="2"/>
                </a:rPr>
                <a:t>Y</a:t>
              </a:r>
              <a:r>
                <a:rPr lang="en-US" b="1" dirty="0" smtClean="0">
                  <a:solidFill>
                    <a:srgbClr val="FF0000"/>
                  </a:solidFill>
                </a:rPr>
                <a:t>:</a:t>
              </a:r>
              <a:r>
                <a:rPr lang="en-US" dirty="0" smtClean="0"/>
                <a:t> c</a:t>
              </a:r>
              <a:r>
                <a:rPr lang="en-US" b="1" dirty="0" smtClean="0"/>
                <a:t>c</a:t>
              </a:r>
              <a:r>
                <a:rPr lang="en-US" dirty="0" smtClean="0"/>
                <a:t> bound state</a:t>
              </a:r>
            </a:p>
            <a:p>
              <a:r>
                <a:rPr lang="en-US" dirty="0" smtClean="0"/>
                <a:t>created in hard scattering</a:t>
              </a:r>
            </a:p>
            <a:p>
              <a:r>
                <a:rPr lang="en-US" u="sng" dirty="0" smtClean="0"/>
                <a:t>should 'melt' in QGP</a:t>
              </a:r>
              <a:endParaRPr lang="en-GB" u="sng" dirty="0"/>
            </a:p>
          </p:txBody>
        </p:sp>
        <p:cxnSp>
          <p:nvCxnSpPr>
            <p:cNvPr id="329728" name="Straight Connector 329727"/>
            <p:cNvCxnSpPr/>
            <p:nvPr/>
          </p:nvCxnSpPr>
          <p:spPr bwMode="auto">
            <a:xfrm>
              <a:off x="1524000" y="2468880"/>
              <a:ext cx="167640" cy="0"/>
            </a:xfrm>
            <a:prstGeom prst="line">
              <a:avLst/>
            </a:prstGeom>
            <a:noFill/>
            <a:ln w="28575"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273446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973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9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73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97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973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9733">
                                            <p:txEl>
                                              <p:pRg st="4" end="4"/>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ate Placeholder 3"/>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45" name="Slide Number Placeholder 4"/>
          <p:cNvSpPr>
            <a:spLocks noGrp="1"/>
          </p:cNvSpPr>
          <p:nvPr>
            <p:ph type="sldNum" sz="quarter" idx="11"/>
          </p:nvPr>
        </p:nvSpPr>
        <p:spPr/>
        <p:txBody>
          <a:bodyPr/>
          <a:lstStyle/>
          <a:p>
            <a:pPr>
              <a:defRPr/>
            </a:pPr>
            <a:fld id="{E459B11A-90B3-4A43-B077-A36B221F5AE5}" type="slidenum">
              <a:rPr lang="en-US">
                <a:solidFill>
                  <a:srgbClr val="000000"/>
                </a:solidFill>
              </a:rPr>
              <a:pPr>
                <a:defRPr/>
              </a:pPr>
              <a:t>75</a:t>
            </a:fld>
            <a:endParaRPr lang="en-US">
              <a:solidFill>
                <a:srgbClr val="000000"/>
              </a:solidFill>
            </a:endParaRPr>
          </a:p>
        </p:txBody>
      </p:sp>
      <p:graphicFrame>
        <p:nvGraphicFramePr>
          <p:cNvPr id="994306" name="Object 2"/>
          <p:cNvGraphicFramePr>
            <a:graphicFrameLocks noGrp="1" noChangeAspect="1"/>
          </p:cNvGraphicFramePr>
          <p:nvPr>
            <p:ph type="body" idx="1"/>
          </p:nvPr>
        </p:nvGraphicFramePr>
        <p:xfrm>
          <a:off x="3841750" y="2901950"/>
          <a:ext cx="5302250" cy="3956050"/>
        </p:xfrm>
        <a:graphic>
          <a:graphicData uri="http://schemas.openxmlformats.org/presentationml/2006/ole">
            <mc:AlternateContent xmlns:mc="http://schemas.openxmlformats.org/markup-compatibility/2006">
              <mc:Choice xmlns:v="urn:schemas-microsoft-com:vml" Requires="v">
                <p:oleObj spid="_x0000_s1372170" name="Chart" r:id="rId4" imgW="4867372" imgH="2781402" progId="Excel.Sheet.8">
                  <p:embed/>
                </p:oleObj>
              </mc:Choice>
              <mc:Fallback>
                <p:oleObj name="Chart" r:id="rId4" imgW="4867372" imgH="2781402"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0" y="2901950"/>
                        <a:ext cx="5302250" cy="395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4307" name="Line 3"/>
          <p:cNvSpPr>
            <a:spLocks noChangeShapeType="1"/>
          </p:cNvSpPr>
          <p:nvPr/>
        </p:nvSpPr>
        <p:spPr bwMode="auto">
          <a:xfrm flipV="1">
            <a:off x="5187950" y="3681413"/>
            <a:ext cx="3594100" cy="1944687"/>
          </a:xfrm>
          <a:prstGeom prst="line">
            <a:avLst/>
          </a:prstGeom>
          <a:noFill/>
          <a:ln w="28575">
            <a:solidFill>
              <a:srgbClr val="0000FF"/>
            </a:solidFill>
            <a:round/>
            <a:headEnd/>
            <a:tailEnd/>
          </a:ln>
          <a:effectLst/>
        </p:spPr>
        <p:txBody>
          <a:bodyPr lIns="92075" tIns="46038" rIns="92075" bIns="46038"/>
          <a:lstStyle/>
          <a:p>
            <a:pPr>
              <a:buClr>
                <a:srgbClr val="FC0128"/>
              </a:buClr>
            </a:pPr>
            <a:endParaRPr lang="en-US" smtClean="0">
              <a:latin typeface="Arial"/>
            </a:endParaRPr>
          </a:p>
        </p:txBody>
      </p:sp>
      <p:sp>
        <p:nvSpPr>
          <p:cNvPr id="994308" name="Text Box 4"/>
          <p:cNvSpPr txBox="1">
            <a:spLocks noChangeArrowheads="1"/>
          </p:cNvSpPr>
          <p:nvPr/>
        </p:nvSpPr>
        <p:spPr bwMode="auto">
          <a:xfrm>
            <a:off x="6157913" y="4286250"/>
            <a:ext cx="647700" cy="293688"/>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SppS</a:t>
            </a:r>
          </a:p>
        </p:txBody>
      </p:sp>
      <p:sp>
        <p:nvSpPr>
          <p:cNvPr id="994309" name="Text Box 5"/>
          <p:cNvSpPr txBox="1">
            <a:spLocks noChangeArrowheads="1"/>
          </p:cNvSpPr>
          <p:nvPr/>
        </p:nvSpPr>
        <p:spPr bwMode="auto">
          <a:xfrm>
            <a:off x="5938838" y="4681538"/>
            <a:ext cx="490537" cy="293687"/>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ISR</a:t>
            </a:r>
          </a:p>
        </p:txBody>
      </p:sp>
      <p:sp>
        <p:nvSpPr>
          <p:cNvPr id="994310" name="Text Box 6"/>
          <p:cNvSpPr txBox="1">
            <a:spLocks noChangeArrowheads="1"/>
          </p:cNvSpPr>
          <p:nvPr/>
        </p:nvSpPr>
        <p:spPr bwMode="auto">
          <a:xfrm>
            <a:off x="5773738" y="5427663"/>
            <a:ext cx="666750" cy="293687"/>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FNAL</a:t>
            </a:r>
          </a:p>
        </p:txBody>
      </p:sp>
      <p:sp>
        <p:nvSpPr>
          <p:cNvPr id="994311" name="Text Box 7"/>
          <p:cNvSpPr txBox="1">
            <a:spLocks noChangeArrowheads="1"/>
          </p:cNvSpPr>
          <p:nvPr/>
        </p:nvSpPr>
        <p:spPr bwMode="auto">
          <a:xfrm>
            <a:off x="4819650" y="5189538"/>
            <a:ext cx="866775" cy="293687"/>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AGS/PS</a:t>
            </a:r>
          </a:p>
        </p:txBody>
      </p:sp>
      <p:sp>
        <p:nvSpPr>
          <p:cNvPr id="994312" name="Text Box 8"/>
          <p:cNvSpPr txBox="1">
            <a:spLocks noChangeArrowheads="1"/>
          </p:cNvSpPr>
          <p:nvPr/>
        </p:nvSpPr>
        <p:spPr bwMode="auto">
          <a:xfrm>
            <a:off x="6851650" y="4089400"/>
            <a:ext cx="519113" cy="293688"/>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TeV</a:t>
            </a:r>
          </a:p>
        </p:txBody>
      </p:sp>
      <p:sp>
        <p:nvSpPr>
          <p:cNvPr id="994313" name="Text Box 9"/>
          <p:cNvSpPr txBox="1">
            <a:spLocks noChangeArrowheads="1"/>
          </p:cNvSpPr>
          <p:nvPr/>
        </p:nvSpPr>
        <p:spPr bwMode="auto">
          <a:xfrm>
            <a:off x="8585200" y="4283075"/>
            <a:ext cx="558800" cy="293688"/>
          </a:xfrm>
          <a:prstGeom prst="rect">
            <a:avLst/>
          </a:prstGeom>
          <a:solidFill>
            <a:srgbClr val="FFFF99"/>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latin typeface="Arial"/>
              </a:rPr>
              <a:t>LHC</a:t>
            </a:r>
          </a:p>
        </p:txBody>
      </p:sp>
      <p:sp>
        <p:nvSpPr>
          <p:cNvPr id="994314" name="Rectangle 10"/>
          <p:cNvSpPr>
            <a:spLocks noGrp="1" noChangeArrowheads="1"/>
          </p:cNvSpPr>
          <p:nvPr>
            <p:ph type="title"/>
          </p:nvPr>
        </p:nvSpPr>
        <p:spPr>
          <a:xfrm>
            <a:off x="3181222" y="47908"/>
            <a:ext cx="2981585" cy="591573"/>
          </a:xfrm>
          <a:noFill/>
          <a:ln/>
        </p:spPr>
        <p:txBody>
          <a:bodyPr/>
          <a:lstStyle/>
          <a:p>
            <a:r>
              <a:rPr lang="en-US" dirty="0" smtClean="0"/>
              <a:t>Accelerators</a:t>
            </a:r>
            <a:endParaRPr lang="en-US" dirty="0"/>
          </a:p>
        </p:txBody>
      </p:sp>
      <p:sp>
        <p:nvSpPr>
          <p:cNvPr id="994315" name="Text Box 11"/>
          <p:cNvSpPr txBox="1">
            <a:spLocks noChangeArrowheads="1"/>
          </p:cNvSpPr>
          <p:nvPr/>
        </p:nvSpPr>
        <p:spPr bwMode="auto">
          <a:xfrm>
            <a:off x="1058863" y="5776913"/>
            <a:ext cx="260350" cy="420687"/>
          </a:xfrm>
          <a:prstGeom prst="rect">
            <a:avLst/>
          </a:prstGeom>
          <a:noFill/>
          <a:ln w="9525">
            <a:noFill/>
            <a:miter lim="800000"/>
            <a:headEnd/>
            <a:tailEnd/>
          </a:ln>
          <a:effectLst/>
        </p:spPr>
        <p:txBody>
          <a:bodyPr wrap="none" lIns="92075" tIns="46038" rIns="92075" bIns="46038">
            <a:spAutoFit/>
          </a:bodyPr>
          <a:lstStyle/>
          <a:p>
            <a:pPr>
              <a:buClr>
                <a:srgbClr val="FC0128"/>
              </a:buClr>
            </a:pPr>
            <a:r>
              <a:rPr lang="en-US" sz="2400" b="1" smtClean="0">
                <a:effectLst>
                  <a:outerShdw blurRad="38100" dist="38100" dir="2700000" algn="tl">
                    <a:srgbClr val="C0C0C0"/>
                  </a:outerShdw>
                </a:effectLst>
                <a:latin typeface="Symbol" pitchFamily="18" charset="2"/>
              </a:rPr>
              <a:t> </a:t>
            </a:r>
          </a:p>
        </p:txBody>
      </p:sp>
      <p:sp>
        <p:nvSpPr>
          <p:cNvPr id="994316" name="Text Box 12"/>
          <p:cNvSpPr txBox="1">
            <a:spLocks noChangeArrowheads="1"/>
          </p:cNvSpPr>
          <p:nvPr/>
        </p:nvSpPr>
        <p:spPr bwMode="auto">
          <a:xfrm>
            <a:off x="2206625" y="5638800"/>
            <a:ext cx="411163" cy="420688"/>
          </a:xfrm>
          <a:prstGeom prst="rect">
            <a:avLst/>
          </a:prstGeom>
          <a:noFill/>
          <a:ln w="9525">
            <a:noFill/>
            <a:miter lim="800000"/>
            <a:headEnd/>
            <a:tailEnd/>
          </a:ln>
          <a:effectLst/>
        </p:spPr>
        <p:txBody>
          <a:bodyPr wrap="none" lIns="92075" tIns="46038" rIns="92075" bIns="46038">
            <a:spAutoFit/>
          </a:bodyPr>
          <a:lstStyle/>
          <a:p>
            <a:pPr>
              <a:buClr>
                <a:srgbClr val="FC0128"/>
              </a:buClr>
              <a:buFont typeface="Wingdings" pitchFamily="2" charset="2"/>
              <a:buChar char="l"/>
            </a:pPr>
            <a:endParaRPr lang="en-GB" sz="2400" b="1" smtClean="0">
              <a:effectLst>
                <a:outerShdw blurRad="38100" dist="38100" dir="2700000" algn="tl">
                  <a:srgbClr val="C0C0C0"/>
                </a:outerShdw>
              </a:effectLst>
              <a:latin typeface="Arial"/>
            </a:endParaRPr>
          </a:p>
        </p:txBody>
      </p:sp>
      <p:sp>
        <p:nvSpPr>
          <p:cNvPr id="994317" name="Rectangle 13"/>
          <p:cNvSpPr>
            <a:spLocks noGrp="1" noChangeArrowheads="1"/>
          </p:cNvSpPr>
          <p:nvPr>
            <p:ph type="body" idx="1"/>
          </p:nvPr>
        </p:nvSpPr>
        <p:spPr>
          <a:xfrm>
            <a:off x="0" y="669925"/>
            <a:ext cx="9144000" cy="2274888"/>
          </a:xfrm>
        </p:spPr>
        <p:txBody>
          <a:bodyPr/>
          <a:lstStyle/>
          <a:p>
            <a:r>
              <a:rPr lang="en-US" sz="2000" dirty="0"/>
              <a:t> </a:t>
            </a:r>
            <a:r>
              <a:rPr lang="en-US" sz="2000" b="1" dirty="0"/>
              <a:t>Particle Physics: energy doubling time ~ 4 years</a:t>
            </a:r>
            <a:r>
              <a:rPr lang="en-US" dirty="0"/>
              <a:t>	</a:t>
            </a:r>
            <a:endParaRPr lang="en-US" b="1" dirty="0">
              <a:solidFill>
                <a:srgbClr val="0066FF"/>
              </a:solidFill>
            </a:endParaRPr>
          </a:p>
          <a:p>
            <a:r>
              <a:rPr lang="en-US" sz="2000" b="1" dirty="0">
                <a:solidFill>
                  <a:srgbClr val="FF00FF"/>
                </a:solidFill>
              </a:rPr>
              <a:t> Heavy Ion Physics: doubling time ~ 2 years</a:t>
            </a:r>
            <a:r>
              <a:rPr lang="en-US" dirty="0">
                <a:solidFill>
                  <a:srgbClr val="FF00FF"/>
                </a:solidFill>
              </a:rPr>
              <a:t>  		 </a:t>
            </a:r>
          </a:p>
          <a:p>
            <a:pPr marL="179388" lvl="1" indent="0"/>
            <a:r>
              <a:rPr lang="en-US" dirty="0"/>
              <a:t> energy increase by factor  </a:t>
            </a:r>
            <a:r>
              <a:rPr lang="en-US" dirty="0">
                <a:solidFill>
                  <a:srgbClr val="FF00FF"/>
                </a:solidFill>
              </a:rPr>
              <a:t>10</a:t>
            </a:r>
            <a:r>
              <a:rPr lang="en-US" baseline="30000" dirty="0">
                <a:solidFill>
                  <a:srgbClr val="FF00FF"/>
                </a:solidFill>
              </a:rPr>
              <a:t>4</a:t>
            </a:r>
            <a:r>
              <a:rPr lang="en-US" dirty="0">
                <a:solidFill>
                  <a:srgbClr val="FF00FF"/>
                </a:solidFill>
              </a:rPr>
              <a:t> in ~ 30</a:t>
            </a:r>
            <a:r>
              <a:rPr lang="en-US" sz="1600" dirty="0"/>
              <a:t> </a:t>
            </a:r>
            <a:r>
              <a:rPr lang="en-US" dirty="0"/>
              <a:t>years  </a:t>
            </a:r>
          </a:p>
          <a:p>
            <a:pPr marL="179388" lvl="1" indent="0"/>
            <a:r>
              <a:rPr lang="en-US" dirty="0">
                <a:solidFill>
                  <a:srgbClr val="FF00FF"/>
                </a:solidFill>
              </a:rPr>
              <a:t> </a:t>
            </a:r>
            <a:r>
              <a:rPr lang="en-US" dirty="0"/>
              <a:t>starting 70’- to early 80’s at </a:t>
            </a:r>
            <a:r>
              <a:rPr lang="en-US" dirty="0" err="1" smtClean="0"/>
              <a:t>Bevalac</a:t>
            </a:r>
            <a:r>
              <a:rPr lang="en-US" dirty="0" smtClean="0"/>
              <a:t>/</a:t>
            </a:r>
            <a:r>
              <a:rPr lang="en-US" dirty="0" err="1" smtClean="0"/>
              <a:t>Berkely</a:t>
            </a:r>
            <a:r>
              <a:rPr lang="en-US" dirty="0" smtClean="0"/>
              <a:t> </a:t>
            </a:r>
            <a:endParaRPr lang="en-US" dirty="0"/>
          </a:p>
          <a:p>
            <a:pPr marL="358775" lvl="2" indent="0"/>
            <a:r>
              <a:rPr lang="en-US" dirty="0"/>
              <a:t> field started by a </a:t>
            </a:r>
            <a:r>
              <a:rPr lang="en-US" dirty="0">
                <a:solidFill>
                  <a:srgbClr val="FF00FF"/>
                </a:solidFill>
              </a:rPr>
              <a:t>few dozen physicists</a:t>
            </a:r>
            <a:r>
              <a:rPr lang="en-US" dirty="0"/>
              <a:t>  from a handful of countries</a:t>
            </a:r>
          </a:p>
          <a:p>
            <a:pPr marL="358775" lvl="2" indent="0"/>
            <a:r>
              <a:rPr lang="en-US" dirty="0"/>
              <a:t> </a:t>
            </a:r>
            <a:r>
              <a:rPr lang="en-US" dirty="0">
                <a:solidFill>
                  <a:srgbClr val="FF00FF"/>
                </a:solidFill>
              </a:rPr>
              <a:t>&gt; 2000 physicists</a:t>
            </a:r>
            <a:r>
              <a:rPr lang="en-US" dirty="0"/>
              <a:t> active worldwide today </a:t>
            </a:r>
            <a:endParaRPr lang="en-US" dirty="0">
              <a:solidFill>
                <a:srgbClr val="FF00FF"/>
              </a:solidFill>
            </a:endParaRPr>
          </a:p>
        </p:txBody>
      </p:sp>
      <p:sp>
        <p:nvSpPr>
          <p:cNvPr id="994318" name="Text Box 14"/>
          <p:cNvSpPr txBox="1">
            <a:spLocks noChangeArrowheads="1"/>
          </p:cNvSpPr>
          <p:nvPr/>
        </p:nvSpPr>
        <p:spPr bwMode="auto">
          <a:xfrm>
            <a:off x="4859338" y="2636838"/>
            <a:ext cx="4273550" cy="339725"/>
          </a:xfrm>
          <a:prstGeom prst="rect">
            <a:avLst/>
          </a:prstGeom>
          <a:noFill/>
          <a:ln w="9525">
            <a:noFill/>
            <a:miter lim="800000"/>
            <a:headEnd/>
            <a:tailEnd/>
          </a:ln>
          <a:effectLst/>
        </p:spPr>
        <p:txBody>
          <a:bodyPr wrap="none" lIns="92075" tIns="46038" rIns="92075" bIns="46038">
            <a:spAutoFit/>
          </a:bodyPr>
          <a:lstStyle/>
          <a:p>
            <a:pPr>
              <a:buClr>
                <a:srgbClr val="FC0128"/>
              </a:buClr>
            </a:pPr>
            <a:r>
              <a:rPr lang="en-US" smtClean="0">
                <a:latin typeface="Arial"/>
              </a:rPr>
              <a:t>Total center-of-mass energy versus time</a:t>
            </a:r>
          </a:p>
        </p:txBody>
      </p:sp>
      <p:sp>
        <p:nvSpPr>
          <p:cNvPr id="994319" name="Text Box 15"/>
          <p:cNvSpPr txBox="1">
            <a:spLocks noChangeArrowheads="1"/>
          </p:cNvSpPr>
          <p:nvPr/>
        </p:nvSpPr>
        <p:spPr bwMode="auto">
          <a:xfrm>
            <a:off x="517525" y="3203575"/>
            <a:ext cx="3052763" cy="1082675"/>
          </a:xfrm>
          <a:prstGeom prst="rect">
            <a:avLst/>
          </a:prstGeom>
          <a:noFill/>
          <a:ln w="9525">
            <a:noFill/>
            <a:miter lim="800000"/>
            <a:headEnd/>
            <a:tailEnd/>
          </a:ln>
          <a:effectLst/>
        </p:spPr>
        <p:txBody>
          <a:bodyPr wrap="none" lIns="92075" tIns="46038" rIns="92075" bIns="46038">
            <a:spAutoFit/>
          </a:bodyPr>
          <a:lstStyle/>
          <a:p>
            <a:pPr algn="l">
              <a:buClr>
                <a:srgbClr val="FC0128"/>
              </a:buClr>
            </a:pPr>
            <a:r>
              <a:rPr lang="en-US" sz="1600" smtClean="0">
                <a:latin typeface="Arial"/>
              </a:rPr>
              <a:t>Field went from the periphery </a:t>
            </a:r>
          </a:p>
          <a:p>
            <a:pPr algn="l">
              <a:buClr>
                <a:srgbClr val="FC0128"/>
              </a:buClr>
            </a:pPr>
            <a:r>
              <a:rPr lang="en-US" sz="1600" smtClean="0">
                <a:latin typeface="Arial"/>
              </a:rPr>
              <a:t>into a </a:t>
            </a:r>
            <a:r>
              <a:rPr lang="en-US" sz="1600" b="1" smtClean="0">
                <a:latin typeface="Arial"/>
              </a:rPr>
              <a:t>central activity </a:t>
            </a:r>
            <a:r>
              <a:rPr lang="en-US" sz="1600" smtClean="0">
                <a:latin typeface="Arial"/>
              </a:rPr>
              <a:t>of </a:t>
            </a:r>
          </a:p>
          <a:p>
            <a:pPr algn="l">
              <a:buClr>
                <a:srgbClr val="FC0128"/>
              </a:buClr>
            </a:pPr>
            <a:r>
              <a:rPr lang="en-US" sz="1600" smtClean="0">
                <a:latin typeface="Arial"/>
              </a:rPr>
              <a:t>contemporary </a:t>
            </a:r>
            <a:r>
              <a:rPr lang="en-US" sz="1600" b="1" smtClean="0">
                <a:latin typeface="Arial"/>
              </a:rPr>
              <a:t>Nuclear Physics</a:t>
            </a:r>
          </a:p>
          <a:p>
            <a:pPr algn="l">
              <a:buClr>
                <a:srgbClr val="FC0128"/>
              </a:buClr>
            </a:pPr>
            <a:r>
              <a:rPr lang="en-US" sz="1000" smtClean="0">
                <a:latin typeface="Arial"/>
              </a:rPr>
              <a:t>(and now gets even some HEP guys excited !) </a:t>
            </a:r>
          </a:p>
        </p:txBody>
      </p:sp>
      <p:grpSp>
        <p:nvGrpSpPr>
          <p:cNvPr id="2" name="Group 21"/>
          <p:cNvGrpSpPr>
            <a:grpSpLocks/>
          </p:cNvGrpSpPr>
          <p:nvPr/>
        </p:nvGrpSpPr>
        <p:grpSpPr bwMode="auto">
          <a:xfrm>
            <a:off x="4691063" y="3303588"/>
            <a:ext cx="1206500" cy="1741487"/>
            <a:chOff x="3026" y="2081"/>
            <a:chExt cx="760" cy="1097"/>
          </a:xfrm>
        </p:grpSpPr>
        <p:grpSp>
          <p:nvGrpSpPr>
            <p:cNvPr id="3" name="Group 22"/>
            <p:cNvGrpSpPr>
              <a:grpSpLocks/>
            </p:cNvGrpSpPr>
            <p:nvPr/>
          </p:nvGrpSpPr>
          <p:grpSpPr bwMode="auto">
            <a:xfrm>
              <a:off x="3376" y="2081"/>
              <a:ext cx="6" cy="1078"/>
              <a:chOff x="3376" y="2081"/>
              <a:chExt cx="6" cy="1078"/>
            </a:xfrm>
          </p:grpSpPr>
          <p:sp>
            <p:nvSpPr>
              <p:cNvPr id="994327" name="Line 23"/>
              <p:cNvSpPr>
                <a:spLocks noChangeShapeType="1"/>
              </p:cNvSpPr>
              <p:nvPr/>
            </p:nvSpPr>
            <p:spPr bwMode="auto">
              <a:xfrm flipV="1">
                <a:off x="3376" y="2921"/>
                <a:ext cx="0" cy="238"/>
              </a:xfrm>
              <a:prstGeom prst="line">
                <a:avLst/>
              </a:prstGeom>
              <a:noFill/>
              <a:ln w="28575">
                <a:solidFill>
                  <a:schemeClr val="accent2"/>
                </a:solidFill>
                <a:round/>
                <a:headEnd/>
                <a:tailEnd type="triangle" w="med" len="med"/>
              </a:ln>
              <a:effectLst/>
            </p:spPr>
            <p:txBody>
              <a:bodyPr lIns="92075" tIns="46038" rIns="92075" bIns="46038">
                <a:spAutoFit/>
              </a:bodyPr>
              <a:lstStyle/>
              <a:p>
                <a:pPr>
                  <a:buClr>
                    <a:srgbClr val="FC0128"/>
                  </a:buClr>
                </a:pPr>
                <a:endParaRPr lang="en-US" smtClean="0">
                  <a:latin typeface="Arial"/>
                </a:endParaRPr>
              </a:p>
            </p:txBody>
          </p:sp>
          <p:sp>
            <p:nvSpPr>
              <p:cNvPr id="994328" name="Line 24"/>
              <p:cNvSpPr>
                <a:spLocks noChangeShapeType="1"/>
              </p:cNvSpPr>
              <p:nvPr/>
            </p:nvSpPr>
            <p:spPr bwMode="auto">
              <a:xfrm flipH="1" flipV="1">
                <a:off x="3382" y="2485"/>
                <a:ext cx="0" cy="304"/>
              </a:xfrm>
              <a:prstGeom prst="line">
                <a:avLst/>
              </a:prstGeom>
              <a:noFill/>
              <a:ln w="28575">
                <a:solidFill>
                  <a:srgbClr val="996633"/>
                </a:solidFill>
                <a:round/>
                <a:headEnd/>
                <a:tailEnd type="triangle" w="med" len="med"/>
              </a:ln>
              <a:effectLst/>
            </p:spPr>
            <p:txBody>
              <a:bodyPr lIns="92075" tIns="46038" rIns="92075" bIns="46038">
                <a:spAutoFit/>
              </a:bodyPr>
              <a:lstStyle/>
              <a:p>
                <a:pPr>
                  <a:buClr>
                    <a:srgbClr val="FC0128"/>
                  </a:buClr>
                </a:pPr>
                <a:endParaRPr lang="en-US" smtClean="0">
                  <a:latin typeface="Arial"/>
                </a:endParaRPr>
              </a:p>
            </p:txBody>
          </p:sp>
          <p:sp>
            <p:nvSpPr>
              <p:cNvPr id="994329" name="Line 25"/>
              <p:cNvSpPr>
                <a:spLocks noChangeShapeType="1"/>
              </p:cNvSpPr>
              <p:nvPr/>
            </p:nvSpPr>
            <p:spPr bwMode="auto">
              <a:xfrm flipH="1" flipV="1">
                <a:off x="3376" y="2081"/>
                <a:ext cx="6" cy="389"/>
              </a:xfrm>
              <a:prstGeom prst="line">
                <a:avLst/>
              </a:prstGeom>
              <a:noFill/>
              <a:ln w="28575">
                <a:solidFill>
                  <a:srgbClr val="FF0000"/>
                </a:solidFill>
                <a:round/>
                <a:headEnd/>
                <a:tailEnd type="triangle" w="med" len="med"/>
              </a:ln>
              <a:effectLst/>
            </p:spPr>
            <p:txBody>
              <a:bodyPr lIns="92075" tIns="46038" rIns="92075" bIns="46038">
                <a:spAutoFit/>
              </a:bodyPr>
              <a:lstStyle/>
              <a:p>
                <a:pPr>
                  <a:buClr>
                    <a:srgbClr val="FC0128"/>
                  </a:buClr>
                </a:pPr>
                <a:endParaRPr lang="en-US" smtClean="0">
                  <a:latin typeface="Arial"/>
                </a:endParaRPr>
              </a:p>
            </p:txBody>
          </p:sp>
        </p:grpSp>
        <p:sp>
          <p:nvSpPr>
            <p:cNvPr id="994330" name="Text Box 26"/>
            <p:cNvSpPr txBox="1">
              <a:spLocks noChangeArrowheads="1"/>
            </p:cNvSpPr>
            <p:nvPr/>
          </p:nvSpPr>
          <p:spPr bwMode="auto">
            <a:xfrm>
              <a:off x="3415" y="2975"/>
              <a:ext cx="371" cy="203"/>
            </a:xfrm>
            <a:prstGeom prst="rect">
              <a:avLst/>
            </a:prstGeom>
            <a:noFill/>
            <a:ln w="9525" algn="ctr">
              <a:solidFill>
                <a:schemeClr val="tx1"/>
              </a:solidFill>
              <a:miter lim="800000"/>
              <a:headEnd/>
              <a:tailEnd/>
            </a:ln>
            <a:effectLst/>
          </p:spPr>
          <p:txBody>
            <a:bodyPr wrap="none" lIns="92075" tIns="46038" rIns="92075" bIns="46038">
              <a:spAutoFit/>
            </a:bodyPr>
            <a:lstStyle/>
            <a:p>
              <a:pPr algn="l">
                <a:buClr>
                  <a:srgbClr val="FC0128"/>
                </a:buClr>
              </a:pPr>
              <a:r>
                <a:rPr lang="en-US" sz="1600" b="1" smtClean="0">
                  <a:solidFill>
                    <a:srgbClr val="00AE00"/>
                  </a:solidFill>
                  <a:effectLst>
                    <a:outerShdw blurRad="38100" dist="38100" dir="2700000" algn="tl">
                      <a:srgbClr val="C0C0C0"/>
                    </a:outerShdw>
                  </a:effectLst>
                  <a:latin typeface="Arial"/>
                </a:rPr>
                <a:t>x5.5</a:t>
              </a:r>
            </a:p>
          </p:txBody>
        </p:sp>
        <p:sp>
          <p:nvSpPr>
            <p:cNvPr id="994331" name="Text Box 27"/>
            <p:cNvSpPr txBox="1">
              <a:spLocks noChangeArrowheads="1"/>
            </p:cNvSpPr>
            <p:nvPr/>
          </p:nvSpPr>
          <p:spPr bwMode="auto">
            <a:xfrm>
              <a:off x="3415" y="2536"/>
              <a:ext cx="371" cy="203"/>
            </a:xfrm>
            <a:prstGeom prst="rect">
              <a:avLst/>
            </a:prstGeom>
            <a:noFill/>
            <a:ln w="9525" algn="ctr">
              <a:solidFill>
                <a:schemeClr val="tx1"/>
              </a:solidFill>
              <a:miter lim="800000"/>
              <a:headEnd/>
              <a:tailEnd/>
            </a:ln>
            <a:effectLst/>
          </p:spPr>
          <p:txBody>
            <a:bodyPr wrap="none" lIns="92075" tIns="46038" rIns="92075" bIns="46038">
              <a:spAutoFit/>
            </a:bodyPr>
            <a:lstStyle/>
            <a:p>
              <a:pPr algn="l">
                <a:buClr>
                  <a:srgbClr val="FC0128"/>
                </a:buClr>
              </a:pPr>
              <a:r>
                <a:rPr lang="en-US" sz="1600" b="1" smtClean="0">
                  <a:solidFill>
                    <a:srgbClr val="996633"/>
                  </a:solidFill>
                  <a:effectLst>
                    <a:outerShdw blurRad="38100" dist="38100" dir="2700000" algn="tl">
                      <a:srgbClr val="C0C0C0"/>
                    </a:outerShdw>
                  </a:effectLst>
                  <a:latin typeface="Arial"/>
                </a:rPr>
                <a:t>x 12</a:t>
              </a:r>
            </a:p>
          </p:txBody>
        </p:sp>
        <p:sp>
          <p:nvSpPr>
            <p:cNvPr id="994332" name="Text Box 28"/>
            <p:cNvSpPr txBox="1">
              <a:spLocks noChangeArrowheads="1"/>
            </p:cNvSpPr>
            <p:nvPr/>
          </p:nvSpPr>
          <p:spPr bwMode="auto">
            <a:xfrm>
              <a:off x="3415" y="2230"/>
              <a:ext cx="371" cy="203"/>
            </a:xfrm>
            <a:prstGeom prst="rect">
              <a:avLst/>
            </a:prstGeom>
            <a:noFill/>
            <a:ln w="9525" algn="ctr">
              <a:solidFill>
                <a:schemeClr val="tx1"/>
              </a:solidFill>
              <a:miter lim="800000"/>
              <a:headEnd/>
              <a:tailEnd/>
            </a:ln>
            <a:effectLst/>
          </p:spPr>
          <p:txBody>
            <a:bodyPr wrap="none" lIns="92075" tIns="46038" rIns="92075" bIns="46038">
              <a:spAutoFit/>
            </a:bodyPr>
            <a:lstStyle/>
            <a:p>
              <a:pPr algn="l">
                <a:buClr>
                  <a:srgbClr val="FC0128"/>
                </a:buClr>
              </a:pPr>
              <a:r>
                <a:rPr lang="en-US" sz="1600" b="1" smtClean="0">
                  <a:solidFill>
                    <a:srgbClr val="FF0000"/>
                  </a:solidFill>
                  <a:effectLst>
                    <a:outerShdw blurRad="38100" dist="38100" dir="2700000" algn="tl">
                      <a:srgbClr val="C0C0C0"/>
                    </a:outerShdw>
                  </a:effectLst>
                  <a:latin typeface="Arial"/>
                </a:rPr>
                <a:t>x 15</a:t>
              </a:r>
            </a:p>
          </p:txBody>
        </p:sp>
        <p:sp>
          <p:nvSpPr>
            <p:cNvPr id="994333" name="Text Box 29"/>
            <p:cNvSpPr txBox="1">
              <a:spLocks noChangeArrowheads="1"/>
            </p:cNvSpPr>
            <p:nvPr/>
          </p:nvSpPr>
          <p:spPr bwMode="auto">
            <a:xfrm>
              <a:off x="3048" y="2978"/>
              <a:ext cx="324" cy="162"/>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200" b="1" smtClean="0">
                  <a:solidFill>
                    <a:srgbClr val="000000"/>
                  </a:solidFill>
                  <a:latin typeface="Arial"/>
                </a:rPr>
                <a:t>AGS</a:t>
              </a:r>
            </a:p>
          </p:txBody>
        </p:sp>
        <p:sp>
          <p:nvSpPr>
            <p:cNvPr id="994334" name="Text Box 30"/>
            <p:cNvSpPr txBox="1">
              <a:spLocks noChangeArrowheads="1"/>
            </p:cNvSpPr>
            <p:nvPr/>
          </p:nvSpPr>
          <p:spPr bwMode="auto">
            <a:xfrm>
              <a:off x="3063" y="2784"/>
              <a:ext cx="308" cy="162"/>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200" b="1" smtClean="0">
                  <a:solidFill>
                    <a:srgbClr val="000000"/>
                  </a:solidFill>
                  <a:latin typeface="Arial"/>
                </a:rPr>
                <a:t>SPS</a:t>
              </a:r>
            </a:p>
          </p:txBody>
        </p:sp>
        <p:sp>
          <p:nvSpPr>
            <p:cNvPr id="994335" name="Text Box 31"/>
            <p:cNvSpPr txBox="1">
              <a:spLocks noChangeArrowheads="1"/>
            </p:cNvSpPr>
            <p:nvPr/>
          </p:nvSpPr>
          <p:spPr bwMode="auto">
            <a:xfrm>
              <a:off x="3026" y="2560"/>
              <a:ext cx="350" cy="162"/>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200" b="1" smtClean="0">
                  <a:solidFill>
                    <a:srgbClr val="000000"/>
                  </a:solidFill>
                  <a:latin typeface="Arial"/>
                </a:rPr>
                <a:t>RHIC</a:t>
              </a:r>
            </a:p>
          </p:txBody>
        </p:sp>
        <p:sp>
          <p:nvSpPr>
            <p:cNvPr id="994336" name="Text Box 32"/>
            <p:cNvSpPr txBox="1">
              <a:spLocks noChangeArrowheads="1"/>
            </p:cNvSpPr>
            <p:nvPr/>
          </p:nvSpPr>
          <p:spPr bwMode="auto">
            <a:xfrm>
              <a:off x="3039" y="2160"/>
              <a:ext cx="313" cy="162"/>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200" b="1" smtClean="0">
                  <a:solidFill>
                    <a:srgbClr val="000000"/>
                  </a:solidFill>
                  <a:latin typeface="Arial"/>
                </a:rPr>
                <a:t>LHC</a:t>
              </a:r>
            </a:p>
          </p:txBody>
        </p:sp>
      </p:grpSp>
      <p:sp>
        <p:nvSpPr>
          <p:cNvPr id="994337" name="Rectangle 33"/>
          <p:cNvSpPr>
            <a:spLocks noChangeArrowheads="1"/>
          </p:cNvSpPr>
          <p:nvPr/>
        </p:nvSpPr>
        <p:spPr bwMode="auto">
          <a:xfrm rot="-1710875">
            <a:off x="6623050" y="4541838"/>
            <a:ext cx="1331913" cy="477837"/>
          </a:xfrm>
          <a:prstGeom prst="rect">
            <a:avLst/>
          </a:prstGeom>
          <a:solidFill>
            <a:schemeClr val="bg1"/>
          </a:solidFill>
          <a:ln w="9525" algn="ctr">
            <a:noFill/>
            <a:miter lim="800000"/>
            <a:headEnd/>
            <a:tailEnd/>
          </a:ln>
          <a:effectLst/>
        </p:spPr>
        <p:txBody>
          <a:bodyPr lIns="92075" tIns="46038" rIns="92075" bIns="46038" anchor="ctr">
            <a:spAutoFit/>
          </a:bodyPr>
          <a:lstStyle/>
          <a:p>
            <a:pPr>
              <a:buClr>
                <a:srgbClr val="FC0128"/>
              </a:buClr>
            </a:pPr>
            <a:endParaRPr lang="en-US" smtClean="0">
              <a:latin typeface="Arial"/>
            </a:endParaRPr>
          </a:p>
        </p:txBody>
      </p:sp>
      <p:sp>
        <p:nvSpPr>
          <p:cNvPr id="994338" name="Rectangle 34"/>
          <p:cNvSpPr>
            <a:spLocks noChangeArrowheads="1"/>
          </p:cNvSpPr>
          <p:nvPr/>
        </p:nvSpPr>
        <p:spPr bwMode="auto">
          <a:xfrm rot="-1747423">
            <a:off x="7864475" y="3373438"/>
            <a:ext cx="1084263" cy="420687"/>
          </a:xfrm>
          <a:prstGeom prst="rect">
            <a:avLst/>
          </a:prstGeom>
          <a:solidFill>
            <a:schemeClr val="bg1"/>
          </a:solidFill>
          <a:ln w="9525" algn="ctr">
            <a:noFill/>
            <a:miter lim="800000"/>
            <a:headEnd/>
            <a:tailEnd/>
          </a:ln>
          <a:effectLst/>
        </p:spPr>
        <p:txBody>
          <a:bodyPr lIns="92075" tIns="46038" rIns="92075" bIns="46038" anchor="ctr">
            <a:spAutoFit/>
          </a:bodyPr>
          <a:lstStyle/>
          <a:p>
            <a:pPr>
              <a:buClr>
                <a:srgbClr val="FC0128"/>
              </a:buClr>
            </a:pPr>
            <a:endParaRPr lang="en-US" smtClean="0">
              <a:latin typeface="Arial"/>
            </a:endParaRPr>
          </a:p>
        </p:txBody>
      </p:sp>
      <p:grpSp>
        <p:nvGrpSpPr>
          <p:cNvPr id="4" name="Group 46"/>
          <p:cNvGrpSpPr>
            <a:grpSpLocks/>
          </p:cNvGrpSpPr>
          <p:nvPr/>
        </p:nvGrpSpPr>
        <p:grpSpPr bwMode="auto">
          <a:xfrm>
            <a:off x="6440488" y="3173413"/>
            <a:ext cx="2114550" cy="2365375"/>
            <a:chOff x="4057" y="1999"/>
            <a:chExt cx="1332" cy="1490"/>
          </a:xfrm>
        </p:grpSpPr>
        <p:sp>
          <p:nvSpPr>
            <p:cNvPr id="994340" name="Text Box 36"/>
            <p:cNvSpPr txBox="1">
              <a:spLocks noChangeArrowheads="1"/>
            </p:cNvSpPr>
            <p:nvPr/>
          </p:nvSpPr>
          <p:spPr bwMode="auto">
            <a:xfrm>
              <a:off x="4554" y="3074"/>
              <a:ext cx="682" cy="185"/>
            </a:xfrm>
            <a:prstGeom prst="rect">
              <a:avLst/>
            </a:prstGeom>
            <a:solidFill>
              <a:srgbClr val="CCFFFF"/>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solidFill>
                    <a:srgbClr val="FF00FF"/>
                  </a:solidFill>
                  <a:latin typeface="Arial"/>
                </a:rPr>
                <a:t>AGS Si/Au</a:t>
              </a:r>
            </a:p>
          </p:txBody>
        </p:sp>
        <p:sp>
          <p:nvSpPr>
            <p:cNvPr id="994341" name="Text Box 37"/>
            <p:cNvSpPr txBox="1">
              <a:spLocks noChangeArrowheads="1"/>
            </p:cNvSpPr>
            <p:nvPr/>
          </p:nvSpPr>
          <p:spPr bwMode="auto">
            <a:xfrm>
              <a:off x="4762" y="2815"/>
              <a:ext cx="627" cy="185"/>
            </a:xfrm>
            <a:prstGeom prst="rect">
              <a:avLst/>
            </a:prstGeom>
            <a:solidFill>
              <a:srgbClr val="CCFFFF"/>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solidFill>
                    <a:srgbClr val="FF00FF"/>
                  </a:solidFill>
                  <a:latin typeface="Arial"/>
                </a:rPr>
                <a:t>SPS S/Pb</a:t>
              </a:r>
            </a:p>
          </p:txBody>
        </p:sp>
        <p:sp>
          <p:nvSpPr>
            <p:cNvPr id="994342" name="Text Box 38"/>
            <p:cNvSpPr txBox="1">
              <a:spLocks noChangeArrowheads="1"/>
            </p:cNvSpPr>
            <p:nvPr/>
          </p:nvSpPr>
          <p:spPr bwMode="auto">
            <a:xfrm>
              <a:off x="4057" y="3304"/>
              <a:ext cx="544" cy="185"/>
            </a:xfrm>
            <a:prstGeom prst="rect">
              <a:avLst/>
            </a:prstGeom>
            <a:solidFill>
              <a:srgbClr val="CCFFFF"/>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solidFill>
                    <a:srgbClr val="FF00FF"/>
                  </a:solidFill>
                  <a:latin typeface="Arial"/>
                </a:rPr>
                <a:t>Bevalac</a:t>
              </a:r>
            </a:p>
          </p:txBody>
        </p:sp>
        <p:sp>
          <p:nvSpPr>
            <p:cNvPr id="994343" name="Text Box 39"/>
            <p:cNvSpPr txBox="1">
              <a:spLocks noChangeArrowheads="1"/>
            </p:cNvSpPr>
            <p:nvPr/>
          </p:nvSpPr>
          <p:spPr bwMode="auto">
            <a:xfrm>
              <a:off x="4828" y="1999"/>
              <a:ext cx="526" cy="185"/>
            </a:xfrm>
            <a:prstGeom prst="rect">
              <a:avLst/>
            </a:prstGeom>
            <a:solidFill>
              <a:srgbClr val="CCFFFF"/>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solidFill>
                    <a:srgbClr val="FF00FF"/>
                  </a:solidFill>
                  <a:latin typeface="Arial"/>
                </a:rPr>
                <a:t>LHC Pb</a:t>
              </a:r>
            </a:p>
          </p:txBody>
        </p:sp>
        <p:sp>
          <p:nvSpPr>
            <p:cNvPr id="994344" name="Text Box 40"/>
            <p:cNvSpPr txBox="1">
              <a:spLocks noChangeArrowheads="1"/>
            </p:cNvSpPr>
            <p:nvPr/>
          </p:nvSpPr>
          <p:spPr bwMode="auto">
            <a:xfrm>
              <a:off x="4599" y="2331"/>
              <a:ext cx="396" cy="185"/>
            </a:xfrm>
            <a:prstGeom prst="rect">
              <a:avLst/>
            </a:prstGeom>
            <a:solidFill>
              <a:srgbClr val="CCFFFF"/>
            </a:solidFill>
            <a:ln w="9525">
              <a:solidFill>
                <a:schemeClr val="tx1"/>
              </a:solidFill>
              <a:miter lim="800000"/>
              <a:headEnd/>
              <a:tailEnd/>
            </a:ln>
            <a:effectLst/>
          </p:spPr>
          <p:txBody>
            <a:bodyPr wrap="none" lIns="92075" tIns="46038" rIns="92075" bIns="46038">
              <a:spAutoFit/>
            </a:bodyPr>
            <a:lstStyle/>
            <a:p>
              <a:pPr>
                <a:buClr>
                  <a:srgbClr val="FC0128"/>
                </a:buClr>
              </a:pPr>
              <a:r>
                <a:rPr lang="en-US" sz="1400" b="1" smtClean="0">
                  <a:solidFill>
                    <a:srgbClr val="FF00FF"/>
                  </a:solidFill>
                  <a:latin typeface="Arial"/>
                </a:rPr>
                <a:t>RHIC</a:t>
              </a:r>
            </a:p>
          </p:txBody>
        </p:sp>
      </p:grpSp>
      <p:sp>
        <p:nvSpPr>
          <p:cNvPr id="994345" name="Line 41"/>
          <p:cNvSpPr>
            <a:spLocks noChangeShapeType="1"/>
          </p:cNvSpPr>
          <p:nvPr/>
        </p:nvSpPr>
        <p:spPr bwMode="auto">
          <a:xfrm flipV="1">
            <a:off x="6710363" y="3327400"/>
            <a:ext cx="2136775" cy="1884363"/>
          </a:xfrm>
          <a:prstGeom prst="line">
            <a:avLst/>
          </a:prstGeom>
          <a:noFill/>
          <a:ln w="28575">
            <a:solidFill>
              <a:srgbClr val="FF00FF"/>
            </a:solidFill>
            <a:round/>
            <a:headEnd/>
            <a:tailEnd/>
          </a:ln>
          <a:effectLst/>
        </p:spPr>
        <p:txBody>
          <a:bodyPr lIns="92075" tIns="46038" rIns="92075" bIns="46038"/>
          <a:lstStyle/>
          <a:p>
            <a:pPr>
              <a:buClr>
                <a:srgbClr val="FC0128"/>
              </a:buClr>
            </a:pPr>
            <a:endParaRPr lang="en-US" smtClean="0">
              <a:latin typeface="Arial"/>
            </a:endParaRPr>
          </a:p>
        </p:txBody>
      </p:sp>
      <p:sp>
        <p:nvSpPr>
          <p:cNvPr id="994348" name="Rectangle 44"/>
          <p:cNvSpPr>
            <a:spLocks noChangeArrowheads="1"/>
          </p:cNvSpPr>
          <p:nvPr/>
        </p:nvSpPr>
        <p:spPr bwMode="auto">
          <a:xfrm>
            <a:off x="8474075" y="3957638"/>
            <a:ext cx="492125" cy="327025"/>
          </a:xfrm>
          <a:prstGeom prst="rect">
            <a:avLst/>
          </a:prstGeom>
          <a:solidFill>
            <a:schemeClr val="bg1"/>
          </a:solidFill>
          <a:ln w="28575" algn="ctr">
            <a:noFill/>
            <a:miter lim="800000"/>
            <a:headEnd/>
            <a:tailEnd/>
          </a:ln>
          <a:effectLst/>
        </p:spPr>
        <p:txBody>
          <a:bodyPr lIns="92075" tIns="46038" rIns="92075" bIns="46038" anchor="ctr">
            <a:spAutoFit/>
          </a:bodyPr>
          <a:lstStyle/>
          <a:p>
            <a:pPr>
              <a:buClr>
                <a:srgbClr val="FC0128"/>
              </a:buClr>
            </a:pPr>
            <a:endParaRPr lang="en-US" smtClean="0">
              <a:latin typeface="Arial"/>
            </a:endParaRPr>
          </a:p>
        </p:txBody>
      </p:sp>
      <p:sp>
        <p:nvSpPr>
          <p:cNvPr id="994347" name="Rectangle 43"/>
          <p:cNvSpPr>
            <a:spLocks noChangeArrowheads="1"/>
          </p:cNvSpPr>
          <p:nvPr/>
        </p:nvSpPr>
        <p:spPr bwMode="auto">
          <a:xfrm>
            <a:off x="8024813" y="3930650"/>
            <a:ext cx="204787" cy="190500"/>
          </a:xfrm>
          <a:prstGeom prst="rect">
            <a:avLst/>
          </a:prstGeom>
          <a:solidFill>
            <a:schemeClr val="hlink"/>
          </a:solidFill>
          <a:ln w="28575" algn="ctr">
            <a:noFill/>
            <a:miter lim="800000"/>
            <a:headEnd/>
            <a:tailEnd/>
          </a:ln>
          <a:effectLst/>
        </p:spPr>
        <p:txBody>
          <a:bodyPr wrap="none" lIns="92075" tIns="46038" rIns="92075" bIns="46038" anchor="ctr">
            <a:spAutoFit/>
          </a:bodyPr>
          <a:lstStyle/>
          <a:p>
            <a:pPr>
              <a:buClr>
                <a:srgbClr val="FC0128"/>
              </a:buClr>
            </a:pPr>
            <a:endParaRPr lang="en-US" smtClean="0">
              <a:latin typeface="Arial"/>
            </a:endParaRPr>
          </a:p>
        </p:txBody>
      </p:sp>
      <p:grpSp>
        <p:nvGrpSpPr>
          <p:cNvPr id="5" name="Group 53"/>
          <p:cNvGrpSpPr>
            <a:grpSpLocks/>
          </p:cNvGrpSpPr>
          <p:nvPr/>
        </p:nvGrpSpPr>
        <p:grpSpPr bwMode="auto">
          <a:xfrm>
            <a:off x="223838" y="3027363"/>
            <a:ext cx="8920162" cy="3001962"/>
            <a:chOff x="141" y="1907"/>
            <a:chExt cx="5619" cy="1891"/>
          </a:xfrm>
        </p:grpSpPr>
        <p:sp>
          <p:nvSpPr>
            <p:cNvPr id="994352" name="Text Box 48"/>
            <p:cNvSpPr txBox="1">
              <a:spLocks noChangeArrowheads="1"/>
            </p:cNvSpPr>
            <p:nvPr/>
          </p:nvSpPr>
          <p:spPr bwMode="auto">
            <a:xfrm>
              <a:off x="141" y="3404"/>
              <a:ext cx="2291" cy="394"/>
            </a:xfrm>
            <a:prstGeom prst="rect">
              <a:avLst/>
            </a:prstGeom>
            <a:solidFill>
              <a:srgbClr val="FFFF99"/>
            </a:solidFill>
            <a:ln w="19050">
              <a:solidFill>
                <a:schemeClr val="tx1"/>
              </a:solidFill>
              <a:miter lim="800000"/>
              <a:headEnd/>
              <a:tailEnd/>
            </a:ln>
            <a:effectLst/>
          </p:spPr>
          <p:txBody>
            <a:bodyPr wrap="none" lIns="92075" tIns="46038" rIns="92075" bIns="46038">
              <a:spAutoFit/>
            </a:bodyPr>
            <a:lstStyle/>
            <a:p>
              <a:pPr>
                <a:buClr>
                  <a:srgbClr val="FC0128"/>
                </a:buClr>
              </a:pPr>
              <a:r>
                <a:rPr lang="en-US" sz="1600" b="1" smtClean="0">
                  <a:solidFill>
                    <a:srgbClr val="0066FF"/>
                  </a:solidFill>
                  <a:effectLst>
                    <a:outerShdw blurRad="38100" dist="38100" dir="2700000" algn="tl">
                      <a:srgbClr val="000000"/>
                    </a:outerShdw>
                  </a:effectLst>
                  <a:latin typeface="Arial"/>
                </a:rPr>
                <a:t>LHC:</a:t>
              </a:r>
              <a:r>
                <a:rPr lang="en-US" sz="1600" b="1" smtClean="0">
                  <a:solidFill>
                    <a:srgbClr val="FC0128"/>
                  </a:solidFill>
                  <a:effectLst>
                    <a:outerShdw blurRad="38100" dist="38100" dir="2700000" algn="tl">
                      <a:srgbClr val="000000"/>
                    </a:outerShdw>
                  </a:effectLst>
                  <a:latin typeface="Arial"/>
                </a:rPr>
                <a:t> At the Energy Frontier of both</a:t>
              </a:r>
            </a:p>
            <a:p>
              <a:pPr>
                <a:buClr>
                  <a:srgbClr val="FC0128"/>
                </a:buClr>
              </a:pPr>
              <a:r>
                <a:rPr lang="en-US" sz="1600" b="1" smtClean="0">
                  <a:solidFill>
                    <a:srgbClr val="FC0128"/>
                  </a:solidFill>
                  <a:effectLst>
                    <a:outerShdw blurRad="38100" dist="38100" dir="2700000" algn="tl">
                      <a:srgbClr val="000000"/>
                    </a:outerShdw>
                  </a:effectLst>
                  <a:latin typeface="Arial"/>
                </a:rPr>
                <a:t>Nuclear and High Energy Physics</a:t>
              </a:r>
            </a:p>
          </p:txBody>
        </p:sp>
        <p:grpSp>
          <p:nvGrpSpPr>
            <p:cNvPr id="6" name="Group 52"/>
            <p:cNvGrpSpPr>
              <a:grpSpLocks/>
            </p:cNvGrpSpPr>
            <p:nvPr/>
          </p:nvGrpSpPr>
          <p:grpSpPr bwMode="auto">
            <a:xfrm>
              <a:off x="2200" y="1907"/>
              <a:ext cx="3560" cy="1497"/>
              <a:chOff x="2200" y="1907"/>
              <a:chExt cx="3560" cy="1497"/>
            </a:xfrm>
          </p:grpSpPr>
          <p:sp>
            <p:nvSpPr>
              <p:cNvPr id="994354" name="Line 50"/>
              <p:cNvSpPr>
                <a:spLocks noChangeShapeType="1"/>
              </p:cNvSpPr>
              <p:nvPr/>
            </p:nvSpPr>
            <p:spPr bwMode="auto">
              <a:xfrm flipV="1">
                <a:off x="2200" y="2263"/>
                <a:ext cx="3107" cy="1141"/>
              </a:xfrm>
              <a:prstGeom prst="line">
                <a:avLst/>
              </a:prstGeom>
              <a:noFill/>
              <a:ln w="28575">
                <a:solidFill>
                  <a:schemeClr val="hlink"/>
                </a:solidFill>
                <a:round/>
                <a:headEnd/>
                <a:tailEnd/>
              </a:ln>
              <a:effectLst/>
            </p:spPr>
            <p:txBody>
              <a:bodyPr lIns="92075" tIns="46038" rIns="92075" bIns="46038"/>
              <a:lstStyle/>
              <a:p>
                <a:pPr>
                  <a:buClr>
                    <a:srgbClr val="FC0128"/>
                  </a:buClr>
                </a:pPr>
                <a:endParaRPr lang="en-US" smtClean="0">
                  <a:latin typeface="Arial"/>
                </a:endParaRPr>
              </a:p>
            </p:txBody>
          </p:sp>
          <p:sp>
            <p:nvSpPr>
              <p:cNvPr id="994355" name="Oval 51"/>
              <p:cNvSpPr>
                <a:spLocks noChangeArrowheads="1"/>
              </p:cNvSpPr>
              <p:nvPr/>
            </p:nvSpPr>
            <p:spPr bwMode="auto">
              <a:xfrm>
                <a:off x="5325" y="1907"/>
                <a:ext cx="435" cy="847"/>
              </a:xfrm>
              <a:prstGeom prst="ellipse">
                <a:avLst/>
              </a:prstGeom>
              <a:noFill/>
              <a:ln w="28575">
                <a:solidFill>
                  <a:schemeClr val="hlink"/>
                </a:solidFill>
                <a:round/>
                <a:headEnd/>
                <a:tailEnd/>
              </a:ln>
              <a:effectLst/>
            </p:spPr>
            <p:txBody>
              <a:bodyPr wrap="none" lIns="92075" tIns="46038" rIns="92075" bIns="46038" anchor="ctr"/>
              <a:lstStyle/>
              <a:p>
                <a:pPr>
                  <a:buClr>
                    <a:srgbClr val="FC0128"/>
                  </a:buClr>
                </a:pPr>
                <a:endParaRPr lang="en-US" smtClean="0">
                  <a:latin typeface="Arial"/>
                </a:endParaRPr>
              </a:p>
            </p:txBody>
          </p:sp>
        </p:grpSp>
      </p:grpSp>
    </p:spTree>
    <p:extLst>
      <p:ext uri="{BB962C8B-B14F-4D97-AF65-F5344CB8AC3E}">
        <p14:creationId xmlns:p14="http://schemas.microsoft.com/office/powerpoint/2010/main" val="26534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943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00086 -3.98705E-6 L 0.07691 0.02591 " pathEditMode="relative" rAng="0" ptsTypes="AA">
                                      <p:cBhvr>
                                        <p:cTn id="9" dur="3000" fill="hold"/>
                                        <p:tgtEl>
                                          <p:spTgt spid="994347"/>
                                        </p:tgtEl>
                                        <p:attrNameLst>
                                          <p:attrName>ppt_x</p:attrName>
                                          <p:attrName>ppt_y</p:attrName>
                                        </p:attrNameLst>
                                      </p:cBhvr>
                                      <p:rCtr x="3800" y="1300"/>
                                    </p:animMotion>
                                  </p:childTnLst>
                                </p:cTn>
                              </p:par>
                            </p:childTnLst>
                          </p:cTn>
                        </p:par>
                        <p:par>
                          <p:cTn id="10" fill="hold">
                            <p:stCondLst>
                              <p:cond delay="3000"/>
                            </p:stCondLst>
                            <p:childTnLst>
                              <p:par>
                                <p:cTn id="11" presetID="1" presetClass="exit" presetSubtype="0" fill="hold" grpId="0" nodeType="afterEffect">
                                  <p:stCondLst>
                                    <p:cond delay="0"/>
                                  </p:stCondLst>
                                  <p:childTnLst>
                                    <p:set>
                                      <p:cBhvr>
                                        <p:cTn id="12" dur="1" fill="hold">
                                          <p:stCondLst>
                                            <p:cond delay="0"/>
                                          </p:stCondLst>
                                        </p:cTn>
                                        <p:tgtEl>
                                          <p:spTgt spid="9943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943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94317">
                                            <p:txEl>
                                              <p:pRg st="2" end="2"/>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9433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99433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943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0"/>
                            </p:stCondLst>
                            <p:childTnLst>
                              <p:par>
                                <p:cTn id="28" presetID="53"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94317">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4317">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4317">
                                            <p:txEl>
                                              <p:pRg st="5" end="5"/>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500"/>
                                  </p:stCondLst>
                                  <p:childTnLst>
                                    <p:set>
                                      <p:cBhvr>
                                        <p:cTn id="43" dur="1" fill="hold">
                                          <p:stCondLst>
                                            <p:cond delay="0"/>
                                          </p:stCondLst>
                                        </p:cTn>
                                        <p:tgtEl>
                                          <p:spTgt spid="9943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1000" fill="hold"/>
                                        <p:tgtEl>
                                          <p:spTgt spid="5"/>
                                        </p:tgtEl>
                                        <p:attrNameLst>
                                          <p:attrName>ppt_w</p:attrName>
                                        </p:attrNameLst>
                                      </p:cBhvr>
                                      <p:tavLst>
                                        <p:tav tm="0">
                                          <p:val>
                                            <p:strVal val="#ppt_w*0.70"/>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Effect transition="in" filter="fade">
                                      <p:cBhvr>
                                        <p:cTn id="5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9" grpId="0"/>
      <p:bldP spid="994337" grpId="0" animBg="1"/>
      <p:bldP spid="994338" grpId="0" animBg="1"/>
      <p:bldP spid="994345" grpId="0" animBg="1"/>
      <p:bldP spid="994348" grpId="0" animBg="1"/>
      <p:bldP spid="994347" grpId="0" animBg="1"/>
      <p:bldP spid="99434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
        <p:nvSpPr>
          <p:cNvPr id="27" name="Slide Number Placeholder 3"/>
          <p:cNvSpPr>
            <a:spLocks noGrp="1"/>
          </p:cNvSpPr>
          <p:nvPr>
            <p:ph type="sldNum" sz="quarter" idx="11"/>
          </p:nvPr>
        </p:nvSpPr>
        <p:spPr/>
        <p:txBody>
          <a:bodyPr/>
          <a:lstStyle/>
          <a:p>
            <a:fld id="{4E78632A-65D9-4C6F-878A-9A3ABE183B0F}" type="slidenum">
              <a:rPr lang="en-US">
                <a:solidFill>
                  <a:srgbClr val="000000"/>
                </a:solidFill>
              </a:rPr>
              <a:pPr/>
              <a:t>76</a:t>
            </a:fld>
            <a:endParaRPr lang="en-US">
              <a:solidFill>
                <a:srgbClr val="000000"/>
              </a:solidFill>
            </a:endParaRPr>
          </a:p>
        </p:txBody>
      </p:sp>
      <p:sp>
        <p:nvSpPr>
          <p:cNvPr id="650242" name="Rectangle 2"/>
          <p:cNvSpPr>
            <a:spLocks noGrp="1" noChangeArrowheads="1"/>
          </p:cNvSpPr>
          <p:nvPr>
            <p:ph type="title"/>
          </p:nvPr>
        </p:nvSpPr>
        <p:spPr>
          <a:xfrm>
            <a:off x="1958362" y="47908"/>
            <a:ext cx="5379678" cy="591573"/>
          </a:xfrm>
        </p:spPr>
        <p:txBody>
          <a:bodyPr/>
          <a:lstStyle/>
          <a:p>
            <a:r>
              <a:rPr lang="en-US" dirty="0">
                <a:solidFill>
                  <a:srgbClr val="0000FF"/>
                </a:solidFill>
              </a:rPr>
              <a:t>Large</a:t>
            </a:r>
            <a:r>
              <a:rPr lang="en-US" dirty="0"/>
              <a:t> </a:t>
            </a:r>
            <a:r>
              <a:rPr lang="en-US" dirty="0" smtClean="0"/>
              <a:t>'Hadron Collider' </a:t>
            </a:r>
            <a:endParaRPr lang="en-US" dirty="0"/>
          </a:p>
        </p:txBody>
      </p:sp>
      <p:pic>
        <p:nvPicPr>
          <p:cNvPr id="650243" name="Picture 3"/>
          <p:cNvPicPr>
            <a:picLocks noChangeAspect="1" noChangeArrowheads="1"/>
          </p:cNvPicPr>
          <p:nvPr/>
        </p:nvPicPr>
        <p:blipFill>
          <a:blip r:embed="rId3" cstate="screen"/>
          <a:srcRect/>
          <a:stretch>
            <a:fillRect/>
          </a:stretch>
        </p:blipFill>
        <p:spPr bwMode="auto">
          <a:xfrm>
            <a:off x="0" y="665163"/>
            <a:ext cx="9144000" cy="6192837"/>
          </a:xfrm>
          <a:prstGeom prst="rect">
            <a:avLst/>
          </a:prstGeom>
          <a:noFill/>
        </p:spPr>
      </p:pic>
      <p:sp>
        <p:nvSpPr>
          <p:cNvPr id="650244" name="Text Box 4"/>
          <p:cNvSpPr txBox="1">
            <a:spLocks noChangeArrowheads="1"/>
          </p:cNvSpPr>
          <p:nvPr/>
        </p:nvSpPr>
        <p:spPr bwMode="auto">
          <a:xfrm>
            <a:off x="6816725" y="861476"/>
            <a:ext cx="1365250" cy="36671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a:solidFill>
                  <a:srgbClr val="B5E8FF"/>
                </a:solidFill>
                <a:latin typeface="Tahoma" pitchFamily="34" charset="0"/>
              </a:rPr>
              <a:t>Lake Geneva</a:t>
            </a:r>
            <a:endParaRPr lang="en-US" sz="2400">
              <a:solidFill>
                <a:srgbClr val="000000"/>
              </a:solidFill>
              <a:latin typeface="Tahoma" pitchFamily="34" charset="0"/>
            </a:endParaRPr>
          </a:p>
        </p:txBody>
      </p:sp>
      <p:sp>
        <p:nvSpPr>
          <p:cNvPr id="650245" name="Text Box 5"/>
          <p:cNvSpPr txBox="1">
            <a:spLocks noChangeArrowheads="1"/>
          </p:cNvSpPr>
          <p:nvPr/>
        </p:nvSpPr>
        <p:spPr bwMode="auto">
          <a:xfrm>
            <a:off x="0" y="731838"/>
            <a:ext cx="2926763" cy="92333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l">
              <a:lnSpc>
                <a:spcPct val="100000"/>
              </a:lnSpc>
              <a:spcBef>
                <a:spcPct val="0"/>
              </a:spcBef>
              <a:buClrTx/>
              <a:buFontTx/>
              <a:buNone/>
            </a:pPr>
            <a:r>
              <a:rPr lang="en-US" dirty="0">
                <a:solidFill>
                  <a:srgbClr val="FFF230"/>
                </a:solidFill>
                <a:effectLst>
                  <a:outerShdw blurRad="38100" dist="38100" dir="2700000" algn="tl">
                    <a:srgbClr val="C0C0C0"/>
                  </a:outerShdw>
                </a:effectLst>
                <a:latin typeface="Tahoma" pitchFamily="34" charset="0"/>
              </a:rPr>
              <a:t>27 km circumference</a:t>
            </a:r>
            <a:endParaRPr lang="en-US" sz="2400" dirty="0">
              <a:solidFill>
                <a:srgbClr val="000000"/>
              </a:solidFill>
              <a:latin typeface="Tahoma" pitchFamily="34" charset="0"/>
            </a:endParaRPr>
          </a:p>
          <a:p>
            <a:pPr algn="l">
              <a:lnSpc>
                <a:spcPct val="100000"/>
              </a:lnSpc>
              <a:spcBef>
                <a:spcPct val="0"/>
              </a:spcBef>
              <a:buClrTx/>
              <a:buFontTx/>
              <a:buNone/>
            </a:pPr>
            <a:r>
              <a:rPr lang="en-US" dirty="0" smtClean="0">
                <a:solidFill>
                  <a:srgbClr val="FFFF00"/>
                </a:solidFill>
                <a:latin typeface="Arial" pitchFamily="34" charset="0"/>
              </a:rPr>
              <a:t>≈</a:t>
            </a:r>
            <a:r>
              <a:rPr lang="en-US" dirty="0" smtClean="0">
                <a:solidFill>
                  <a:srgbClr val="FFF230"/>
                </a:solidFill>
                <a:latin typeface="Tahoma" pitchFamily="34" charset="0"/>
              </a:rPr>
              <a:t> </a:t>
            </a:r>
            <a:r>
              <a:rPr lang="en-US" dirty="0">
                <a:solidFill>
                  <a:srgbClr val="FFF230"/>
                </a:solidFill>
                <a:latin typeface="Tahoma" pitchFamily="34" charset="0"/>
              </a:rPr>
              <a:t>100 m underground</a:t>
            </a:r>
          </a:p>
          <a:p>
            <a:pPr algn="l">
              <a:lnSpc>
                <a:spcPct val="100000"/>
              </a:lnSpc>
              <a:spcBef>
                <a:spcPct val="0"/>
              </a:spcBef>
              <a:buClrTx/>
              <a:buFontTx/>
              <a:buNone/>
            </a:pPr>
            <a:r>
              <a:rPr lang="en-US" dirty="0" smtClean="0">
                <a:solidFill>
                  <a:srgbClr val="FFF230"/>
                </a:solidFill>
                <a:latin typeface="Tahoma" pitchFamily="34" charset="0"/>
              </a:rPr>
              <a:t>Design Energy 14 TeV </a:t>
            </a:r>
            <a:r>
              <a:rPr lang="en-US" sz="1600" dirty="0" smtClean="0">
                <a:solidFill>
                  <a:srgbClr val="FFF230"/>
                </a:solidFill>
                <a:latin typeface="Tahoma" pitchFamily="34" charset="0"/>
              </a:rPr>
              <a:t>(pp)</a:t>
            </a:r>
            <a:endParaRPr lang="en-US" sz="1600" dirty="0">
              <a:solidFill>
                <a:srgbClr val="FFF230"/>
              </a:solidFill>
              <a:latin typeface="Tahoma" pitchFamily="34" charset="0"/>
            </a:endParaRPr>
          </a:p>
        </p:txBody>
      </p:sp>
      <p:grpSp>
        <p:nvGrpSpPr>
          <p:cNvPr id="2" name="Group 6"/>
          <p:cNvGrpSpPr>
            <a:grpSpLocks/>
          </p:cNvGrpSpPr>
          <p:nvPr/>
        </p:nvGrpSpPr>
        <p:grpSpPr bwMode="auto">
          <a:xfrm>
            <a:off x="2276475" y="1882775"/>
            <a:ext cx="5507038" cy="3125788"/>
            <a:chOff x="1498" y="1274"/>
            <a:chExt cx="3758" cy="1969"/>
          </a:xfrm>
        </p:grpSpPr>
        <p:sp>
          <p:nvSpPr>
            <p:cNvPr id="650247" name="Text Box 7"/>
            <p:cNvSpPr txBox="1">
              <a:spLocks noChangeArrowheads="1"/>
            </p:cNvSpPr>
            <p:nvPr/>
          </p:nvSpPr>
          <p:spPr bwMode="auto">
            <a:xfrm>
              <a:off x="2085" y="1274"/>
              <a:ext cx="537"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CMS</a:t>
              </a:r>
              <a:endParaRPr lang="en-US" sz="2400" b="1">
                <a:solidFill>
                  <a:srgbClr val="000000"/>
                </a:solidFill>
                <a:latin typeface="Tahoma" pitchFamily="34" charset="0"/>
              </a:endParaRPr>
            </a:p>
          </p:txBody>
        </p:sp>
        <p:sp>
          <p:nvSpPr>
            <p:cNvPr id="650248" name="Text Box 8"/>
            <p:cNvSpPr txBox="1">
              <a:spLocks noChangeArrowheads="1"/>
            </p:cNvSpPr>
            <p:nvPr/>
          </p:nvSpPr>
          <p:spPr bwMode="auto">
            <a:xfrm>
              <a:off x="3162" y="2954"/>
              <a:ext cx="728"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dirty="0">
                  <a:solidFill>
                    <a:srgbClr val="B5E8FF"/>
                  </a:solidFill>
                  <a:latin typeface="Tahoma" pitchFamily="34" charset="0"/>
                </a:rPr>
                <a:t>ATLAS</a:t>
              </a:r>
            </a:p>
          </p:txBody>
        </p:sp>
        <p:sp>
          <p:nvSpPr>
            <p:cNvPr id="650249" name="Text Box 9"/>
            <p:cNvSpPr txBox="1">
              <a:spLocks noChangeArrowheads="1"/>
            </p:cNvSpPr>
            <p:nvPr/>
          </p:nvSpPr>
          <p:spPr bwMode="auto">
            <a:xfrm>
              <a:off x="4634" y="2243"/>
              <a:ext cx="622"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LHCb</a:t>
              </a:r>
              <a:endParaRPr lang="en-US" sz="2400" b="1">
                <a:solidFill>
                  <a:srgbClr val="000000"/>
                </a:solidFill>
                <a:latin typeface="Tahoma" pitchFamily="34" charset="0"/>
              </a:endParaRPr>
            </a:p>
          </p:txBody>
        </p:sp>
        <p:sp>
          <p:nvSpPr>
            <p:cNvPr id="650250" name="Text Box 10"/>
            <p:cNvSpPr txBox="1">
              <a:spLocks noChangeArrowheads="1"/>
            </p:cNvSpPr>
            <p:nvPr/>
          </p:nvSpPr>
          <p:spPr bwMode="auto">
            <a:xfrm>
              <a:off x="1498" y="2955"/>
              <a:ext cx="696" cy="28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sz="2400" b="1">
                  <a:solidFill>
                    <a:srgbClr val="B5E8FF"/>
                  </a:solidFill>
                  <a:latin typeface="Tahoma" pitchFamily="34" charset="0"/>
                </a:rPr>
                <a:t>ALICE</a:t>
              </a:r>
              <a:endParaRPr lang="en-US" sz="2400" b="1">
                <a:solidFill>
                  <a:srgbClr val="000000"/>
                </a:solidFill>
                <a:latin typeface="Tahoma" pitchFamily="34" charset="0"/>
              </a:endParaRPr>
            </a:p>
          </p:txBody>
        </p:sp>
      </p:grpSp>
      <p:sp>
        <p:nvSpPr>
          <p:cNvPr id="650251" name="Text Box 11"/>
          <p:cNvSpPr txBox="1">
            <a:spLocks noChangeArrowheads="1"/>
          </p:cNvSpPr>
          <p:nvPr/>
        </p:nvSpPr>
        <p:spPr bwMode="auto">
          <a:xfrm>
            <a:off x="0" y="3373926"/>
            <a:ext cx="2427268" cy="64633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nSpc>
                <a:spcPct val="100000"/>
              </a:lnSpc>
              <a:spcBef>
                <a:spcPct val="0"/>
              </a:spcBef>
              <a:buClrTx/>
              <a:buFontTx/>
              <a:buNone/>
            </a:pPr>
            <a:r>
              <a:rPr lang="en-US" dirty="0">
                <a:solidFill>
                  <a:srgbClr val="FFF230"/>
                </a:solidFill>
                <a:effectLst>
                  <a:outerShdw blurRad="38100" dist="38100" dir="2700000" algn="tl">
                    <a:srgbClr val="C0C0C0"/>
                  </a:outerShdw>
                </a:effectLst>
                <a:latin typeface="Tahoma" pitchFamily="34" charset="0"/>
              </a:rPr>
              <a:t>4 </a:t>
            </a:r>
            <a:r>
              <a:rPr lang="en-US" dirty="0" smtClean="0">
                <a:solidFill>
                  <a:srgbClr val="FFF230"/>
                </a:solidFill>
                <a:effectLst>
                  <a:outerShdw blurRad="38100" dist="38100" dir="2700000" algn="tl">
                    <a:srgbClr val="C0C0C0"/>
                  </a:outerShdw>
                </a:effectLst>
                <a:latin typeface="Tahoma" pitchFamily="34" charset="0"/>
              </a:rPr>
              <a:t>Experiments</a:t>
            </a:r>
          </a:p>
          <a:p>
            <a:pPr>
              <a:lnSpc>
                <a:spcPct val="100000"/>
              </a:lnSpc>
              <a:spcBef>
                <a:spcPct val="0"/>
              </a:spcBef>
              <a:buClrTx/>
              <a:buFontTx/>
              <a:buNone/>
            </a:pPr>
            <a:r>
              <a:rPr lang="en-US" b="1" dirty="0" smtClean="0">
                <a:solidFill>
                  <a:srgbClr val="FFF230"/>
                </a:solidFill>
                <a:effectLst>
                  <a:outerShdw blurRad="38100" dist="38100" dir="2700000" algn="tl">
                    <a:srgbClr val="C0C0C0"/>
                  </a:outerShdw>
                </a:effectLst>
                <a:latin typeface="Tahoma" pitchFamily="34" charset="0"/>
              </a:rPr>
              <a:t>3 Physics Programs</a:t>
            </a:r>
            <a:endParaRPr lang="en-US" b="1" dirty="0">
              <a:solidFill>
                <a:srgbClr val="FFF230"/>
              </a:solidFill>
              <a:latin typeface="Tahoma" pitchFamily="34" charset="0"/>
            </a:endParaRPr>
          </a:p>
        </p:txBody>
      </p:sp>
      <p:grpSp>
        <p:nvGrpSpPr>
          <p:cNvPr id="3" name="Group 12"/>
          <p:cNvGrpSpPr>
            <a:grpSpLocks/>
          </p:cNvGrpSpPr>
          <p:nvPr/>
        </p:nvGrpSpPr>
        <p:grpSpPr bwMode="auto">
          <a:xfrm>
            <a:off x="2414588" y="2349500"/>
            <a:ext cx="5710237" cy="3098800"/>
            <a:chOff x="1648" y="1480"/>
            <a:chExt cx="3896" cy="1952"/>
          </a:xfrm>
        </p:grpSpPr>
        <p:sp>
          <p:nvSpPr>
            <p:cNvPr id="650253" name="Oval 13"/>
            <p:cNvSpPr>
              <a:spLocks noChangeArrowheads="1"/>
            </p:cNvSpPr>
            <p:nvPr/>
          </p:nvSpPr>
          <p:spPr bwMode="auto">
            <a:xfrm>
              <a:off x="1648" y="3232"/>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4" name="Oval 14"/>
            <p:cNvSpPr>
              <a:spLocks noChangeArrowheads="1"/>
            </p:cNvSpPr>
            <p:nvPr/>
          </p:nvSpPr>
          <p:spPr bwMode="auto">
            <a:xfrm>
              <a:off x="2480" y="1480"/>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5" name="Oval 15"/>
            <p:cNvSpPr>
              <a:spLocks noChangeArrowheads="1"/>
            </p:cNvSpPr>
            <p:nvPr/>
          </p:nvSpPr>
          <p:spPr bwMode="auto">
            <a:xfrm>
              <a:off x="4048" y="3224"/>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sp>
          <p:nvSpPr>
            <p:cNvPr id="650256" name="Oval 16"/>
            <p:cNvSpPr>
              <a:spLocks noChangeArrowheads="1"/>
            </p:cNvSpPr>
            <p:nvPr/>
          </p:nvSpPr>
          <p:spPr bwMode="auto">
            <a:xfrm>
              <a:off x="5336" y="2400"/>
              <a:ext cx="208" cy="200"/>
            </a:xfrm>
            <a:prstGeom prst="ellipse">
              <a:avLst/>
            </a:prstGeom>
            <a:noFill/>
            <a:ln w="38100">
              <a:solidFill>
                <a:srgbClr val="B5E8FF"/>
              </a:solidFill>
              <a:round/>
              <a:headEnd/>
              <a:tailEnd/>
            </a:ln>
            <a:effectLst/>
          </p:spPr>
          <p:txBody>
            <a:bodyPr lIns="92075" tIns="46038" rIns="92075" bIns="46038" anchor="ctr">
              <a:spAutoFit/>
            </a:bodyPr>
            <a:lstStyle/>
            <a:p>
              <a:pPr>
                <a:buClr>
                  <a:srgbClr val="FC0128"/>
                </a:buClr>
              </a:pPr>
              <a:endParaRPr lang="en-US">
                <a:latin typeface="Arial" pitchFamily="34" charset="0"/>
              </a:endParaRPr>
            </a:p>
          </p:txBody>
        </p:sp>
      </p:grpSp>
      <p:pic>
        <p:nvPicPr>
          <p:cNvPr id="273410" name="Picture 2" descr="ATLAS setu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8581" y="5795747"/>
            <a:ext cx="1976284" cy="1062253"/>
          </a:xfrm>
          <a:prstGeom prst="rect">
            <a:avLst/>
          </a:prstGeom>
          <a:noFill/>
        </p:spPr>
      </p:pic>
      <p:pic>
        <p:nvPicPr>
          <p:cNvPr id="273412" name="Picture 4" descr="CMS setup"/>
          <p:cNvPicPr>
            <a:picLocks noChangeAspect="1" noChangeArrowheads="1"/>
          </p:cNvPicPr>
          <p:nvPr/>
        </p:nvPicPr>
        <p:blipFill>
          <a:blip r:embed="rId5" cstate="screen"/>
          <a:srcRect/>
          <a:stretch>
            <a:fillRect/>
          </a:stretch>
        </p:blipFill>
        <p:spPr bwMode="auto">
          <a:xfrm>
            <a:off x="1028293" y="1653814"/>
            <a:ext cx="1828800" cy="1215390"/>
          </a:xfrm>
          <a:prstGeom prst="rect">
            <a:avLst/>
          </a:prstGeom>
          <a:noFill/>
        </p:spPr>
      </p:pic>
      <p:pic>
        <p:nvPicPr>
          <p:cNvPr id="273414" name="Picture 6" descr="LHCb setup"/>
          <p:cNvPicPr>
            <a:picLocks noChangeAspect="1" noChangeArrowheads="1"/>
          </p:cNvPicPr>
          <p:nvPr/>
        </p:nvPicPr>
        <p:blipFill>
          <a:blip r:embed="rId6" cstate="screen"/>
          <a:srcRect/>
          <a:stretch>
            <a:fillRect/>
          </a:stretch>
        </p:blipFill>
        <p:spPr bwMode="auto">
          <a:xfrm>
            <a:off x="7678994" y="4565957"/>
            <a:ext cx="1465006" cy="1220327"/>
          </a:xfrm>
          <a:prstGeom prst="rect">
            <a:avLst/>
          </a:prstGeom>
          <a:noFill/>
        </p:spPr>
      </p:pic>
      <p:pic>
        <p:nvPicPr>
          <p:cNvPr id="37" name="Picture 2" descr="ALICE setup"/>
          <p:cNvPicPr>
            <a:picLocks noChangeAspect="1" noChangeArrowheads="1"/>
          </p:cNvPicPr>
          <p:nvPr/>
        </p:nvPicPr>
        <p:blipFill>
          <a:blip r:embed="rId7" cstate="screen">
            <a:extLst>
              <a:ext uri="{28A0092B-C50C-407E-A947-70E740481C1C}">
                <a14:useLocalDpi xmlns:a14="http://schemas.microsoft.com/office/drawing/2010/main"/>
              </a:ext>
            </a:extLst>
          </a:blip>
          <a:srcRect l="11084"/>
          <a:stretch>
            <a:fillRect/>
          </a:stretch>
        </p:blipFill>
        <p:spPr bwMode="auto">
          <a:xfrm>
            <a:off x="265471" y="5521223"/>
            <a:ext cx="1947204" cy="1336777"/>
          </a:xfrm>
          <a:prstGeom prst="rect">
            <a:avLst/>
          </a:prstGeom>
          <a:noFill/>
        </p:spPr>
      </p:pic>
      <p:sp>
        <p:nvSpPr>
          <p:cNvPr id="53" name="Rectangle 6"/>
          <p:cNvSpPr>
            <a:spLocks noChangeArrowheads="1"/>
          </p:cNvSpPr>
          <p:nvPr/>
        </p:nvSpPr>
        <p:spPr bwMode="auto">
          <a:xfrm>
            <a:off x="4725222" y="585061"/>
            <a:ext cx="4418777" cy="2942387"/>
          </a:xfrm>
          <a:prstGeom prst="rect">
            <a:avLst/>
          </a:prstGeom>
          <a:solidFill>
            <a:srgbClr val="FFFFFF">
              <a:alpha val="79000"/>
            </a:srgbClr>
          </a:solidFill>
          <a:ln w="9525" algn="ctr">
            <a:noFill/>
            <a:miter lim="800000"/>
            <a:headEnd/>
            <a:tailEnd/>
          </a:ln>
        </p:spPr>
        <p:txBody>
          <a:bodyPr wrap="none" anchor="ctr"/>
          <a:lstStyle/>
          <a:p>
            <a:pPr>
              <a:buClr>
                <a:srgbClr val="FC0128"/>
              </a:buClr>
            </a:pPr>
            <a:endParaRPr lang="en-US">
              <a:latin typeface="Arial" pitchFamily="34" charset="0"/>
            </a:endParaRPr>
          </a:p>
        </p:txBody>
      </p:sp>
      <p:grpSp>
        <p:nvGrpSpPr>
          <p:cNvPr id="4" name="Group 69"/>
          <p:cNvGrpSpPr/>
          <p:nvPr/>
        </p:nvGrpSpPr>
        <p:grpSpPr>
          <a:xfrm>
            <a:off x="4836911" y="1799581"/>
            <a:ext cx="4307089" cy="1397579"/>
            <a:chOff x="4836911" y="1799581"/>
            <a:chExt cx="4307089" cy="1397579"/>
          </a:xfrm>
        </p:grpSpPr>
        <p:grpSp>
          <p:nvGrpSpPr>
            <p:cNvPr id="5" name="Group 59"/>
            <p:cNvGrpSpPr/>
            <p:nvPr/>
          </p:nvGrpSpPr>
          <p:grpSpPr>
            <a:xfrm>
              <a:off x="4836911" y="1799581"/>
              <a:ext cx="3465401" cy="1375544"/>
              <a:chOff x="3710295" y="2788367"/>
              <a:chExt cx="3395713" cy="1332987"/>
            </a:xfrm>
          </p:grpSpPr>
          <p:grpSp>
            <p:nvGrpSpPr>
              <p:cNvPr id="6" name="Group 16"/>
              <p:cNvGrpSpPr/>
              <p:nvPr/>
            </p:nvGrpSpPr>
            <p:grpSpPr>
              <a:xfrm>
                <a:off x="3710295" y="2970417"/>
                <a:ext cx="3290888" cy="1150937"/>
                <a:chOff x="3710295" y="2970417"/>
                <a:chExt cx="3290888" cy="1150937"/>
              </a:xfrm>
            </p:grpSpPr>
            <p:sp>
              <p:nvSpPr>
                <p:cNvPr id="63" name="Text Box 11"/>
                <p:cNvSpPr txBox="1">
                  <a:spLocks noChangeArrowheads="1"/>
                </p:cNvSpPr>
                <p:nvPr/>
              </p:nvSpPr>
              <p:spPr bwMode="auto">
                <a:xfrm rot="19898617">
                  <a:off x="3710295" y="2970417"/>
                  <a:ext cx="3290888" cy="312738"/>
                </a:xfrm>
                <a:prstGeom prst="rect">
                  <a:avLst/>
                </a:prstGeom>
                <a:noFill/>
                <a:ln w="9525" algn="ctr">
                  <a:noFill/>
                  <a:miter lim="800000"/>
                  <a:headEnd/>
                  <a:tailEnd/>
                </a:ln>
              </p:spPr>
              <p:txBody>
                <a:bodyPr wrap="none">
                  <a:spAutoFit/>
                </a:bodyPr>
                <a:lstStyle/>
                <a:p>
                  <a:pPr>
                    <a:buClr>
                      <a:srgbClr val="FC0128"/>
                    </a:buClr>
                  </a:pPr>
                  <a:r>
                    <a:rPr lang="en-GB" sz="1600" b="1" u="sng" dirty="0">
                      <a:solidFill>
                        <a:srgbClr val="CC00CC"/>
                      </a:solidFill>
                      <a:latin typeface="Arial" pitchFamily="34" charset="0"/>
                    </a:rPr>
                    <a:t>Precision</a:t>
                  </a:r>
                  <a:r>
                    <a:rPr lang="en-GB" sz="1600" b="1" dirty="0">
                      <a:solidFill>
                        <a:srgbClr val="CC00CC"/>
                      </a:solidFill>
                      <a:latin typeface="Arial" pitchFamily="34" charset="0"/>
                    </a:rPr>
                    <a:t> Physics (CP violation)</a:t>
                  </a:r>
                </a:p>
              </p:txBody>
            </p:sp>
            <p:sp>
              <p:nvSpPr>
                <p:cNvPr id="64" name="Line 8"/>
                <p:cNvSpPr>
                  <a:spLocks noChangeShapeType="1"/>
                </p:cNvSpPr>
                <p:nvPr/>
              </p:nvSpPr>
              <p:spPr bwMode="auto">
                <a:xfrm flipV="1">
                  <a:off x="3902382" y="3083129"/>
                  <a:ext cx="1800225" cy="1038225"/>
                </a:xfrm>
                <a:prstGeom prst="line">
                  <a:avLst/>
                </a:prstGeom>
                <a:noFill/>
                <a:ln w="28575">
                  <a:solidFill>
                    <a:schemeClr val="tx1"/>
                  </a:solidFill>
                  <a:round/>
                  <a:headEnd/>
                  <a:tailEnd type="triangle" w="med" len="med"/>
                </a:ln>
              </p:spPr>
              <p:txBody>
                <a:bodyPr/>
                <a:lstStyle/>
                <a:p>
                  <a:pPr>
                    <a:buClr>
                      <a:srgbClr val="FC0128"/>
                    </a:buClr>
                  </a:pPr>
                  <a:endParaRPr lang="en-US">
                    <a:latin typeface="Arial" pitchFamily="34" charset="0"/>
                  </a:endParaRPr>
                </a:p>
              </p:txBody>
            </p:sp>
          </p:grpSp>
          <p:sp>
            <p:nvSpPr>
              <p:cNvPr id="62" name="Text Box 17"/>
              <p:cNvSpPr txBox="1">
                <a:spLocks noChangeArrowheads="1"/>
              </p:cNvSpPr>
              <p:nvPr/>
            </p:nvSpPr>
            <p:spPr bwMode="auto">
              <a:xfrm>
                <a:off x="6312258" y="2788367"/>
                <a:ext cx="793750" cy="339725"/>
              </a:xfrm>
              <a:prstGeom prst="rect">
                <a:avLst/>
              </a:prstGeom>
              <a:solidFill>
                <a:srgbClr val="FFFFCC"/>
              </a:solidFill>
              <a:ln w="28575" algn="ctr">
                <a:noFill/>
                <a:miter lim="800000"/>
                <a:headEnd/>
                <a:tailEnd/>
              </a:ln>
            </p:spPr>
            <p:txBody>
              <a:bodyPr wrap="none" lIns="92075" tIns="46038" rIns="92075" bIns="46038">
                <a:spAutoFit/>
              </a:bodyPr>
              <a:lstStyle/>
              <a:p>
                <a:pPr>
                  <a:buClr>
                    <a:srgbClr val="FC0128"/>
                  </a:buClr>
                </a:pPr>
                <a:r>
                  <a:rPr lang="en-US" b="1" dirty="0">
                    <a:solidFill>
                      <a:srgbClr val="0066FF"/>
                    </a:solidFill>
                    <a:latin typeface="Arial" pitchFamily="34" charset="0"/>
                  </a:rPr>
                  <a:t>LHCb</a:t>
                </a:r>
              </a:p>
            </p:txBody>
          </p:sp>
        </p:grpSp>
        <p:sp>
          <p:nvSpPr>
            <p:cNvPr id="54" name="AutoShape 13"/>
            <p:cNvSpPr>
              <a:spLocks noChangeArrowheads="1"/>
            </p:cNvSpPr>
            <p:nvPr/>
          </p:nvSpPr>
          <p:spPr bwMode="auto">
            <a:xfrm>
              <a:off x="5028998" y="2156913"/>
              <a:ext cx="4115002" cy="1040247"/>
            </a:xfrm>
            <a:prstGeom prst="parallelogram">
              <a:avLst>
                <a:gd name="adj" fmla="val 178111"/>
              </a:avLst>
            </a:prstGeom>
            <a:solidFill>
              <a:srgbClr val="0066FF">
                <a:alpha val="22000"/>
              </a:srgbClr>
            </a:solidFill>
            <a:ln w="9525" algn="ctr">
              <a:noFill/>
              <a:miter lim="800000"/>
              <a:headEnd/>
              <a:tailEnd/>
            </a:ln>
          </p:spPr>
          <p:txBody>
            <a:bodyPr wrap="none" anchor="ctr"/>
            <a:lstStyle/>
            <a:p>
              <a:pPr>
                <a:buClr>
                  <a:srgbClr val="FC0128"/>
                </a:buClr>
              </a:pPr>
              <a:endParaRPr lang="en-US">
                <a:latin typeface="Arial" pitchFamily="34" charset="0"/>
              </a:endParaRPr>
            </a:p>
          </p:txBody>
        </p:sp>
      </p:grpSp>
      <p:grpSp>
        <p:nvGrpSpPr>
          <p:cNvPr id="7" name="Group 54"/>
          <p:cNvGrpSpPr/>
          <p:nvPr/>
        </p:nvGrpSpPr>
        <p:grpSpPr>
          <a:xfrm>
            <a:off x="4862311" y="2757243"/>
            <a:ext cx="3348705" cy="760116"/>
            <a:chOff x="3735695" y="3726989"/>
            <a:chExt cx="3281363" cy="736599"/>
          </a:xfrm>
        </p:grpSpPr>
        <p:grpSp>
          <p:nvGrpSpPr>
            <p:cNvPr id="8" name="Group 15"/>
            <p:cNvGrpSpPr/>
            <p:nvPr/>
          </p:nvGrpSpPr>
          <p:grpSpPr>
            <a:xfrm>
              <a:off x="3735695" y="4121354"/>
              <a:ext cx="3281363" cy="342234"/>
              <a:chOff x="3735695" y="4121354"/>
              <a:chExt cx="3281363" cy="342234"/>
            </a:xfrm>
          </p:grpSpPr>
          <p:sp>
            <p:nvSpPr>
              <p:cNvPr id="58" name="Line 7"/>
              <p:cNvSpPr>
                <a:spLocks noChangeShapeType="1"/>
              </p:cNvSpPr>
              <p:nvPr/>
            </p:nvSpPr>
            <p:spPr bwMode="auto">
              <a:xfrm>
                <a:off x="3902382" y="4121354"/>
                <a:ext cx="2232025" cy="0"/>
              </a:xfrm>
              <a:prstGeom prst="line">
                <a:avLst/>
              </a:prstGeom>
              <a:noFill/>
              <a:ln w="28575">
                <a:solidFill>
                  <a:schemeClr val="tx1"/>
                </a:solidFill>
                <a:round/>
                <a:headEnd/>
                <a:tailEnd type="triangle" w="med" len="med"/>
              </a:ln>
            </p:spPr>
            <p:txBody>
              <a:bodyPr/>
              <a:lstStyle/>
              <a:p>
                <a:pPr>
                  <a:buClr>
                    <a:srgbClr val="FC0128"/>
                  </a:buClr>
                </a:pPr>
                <a:endParaRPr lang="en-US">
                  <a:latin typeface="Arial" pitchFamily="34" charset="0"/>
                </a:endParaRPr>
              </a:p>
            </p:txBody>
          </p:sp>
          <p:sp>
            <p:nvSpPr>
              <p:cNvPr id="59" name="Text Box 10"/>
              <p:cNvSpPr txBox="1">
                <a:spLocks noChangeArrowheads="1"/>
              </p:cNvSpPr>
              <p:nvPr/>
            </p:nvSpPr>
            <p:spPr bwMode="auto">
              <a:xfrm>
                <a:off x="3735695" y="4150850"/>
                <a:ext cx="3281363" cy="312738"/>
              </a:xfrm>
              <a:prstGeom prst="rect">
                <a:avLst/>
              </a:prstGeom>
              <a:noFill/>
              <a:ln w="9525" algn="ctr">
                <a:noFill/>
                <a:miter lim="800000"/>
                <a:headEnd/>
                <a:tailEnd/>
              </a:ln>
            </p:spPr>
            <p:txBody>
              <a:bodyPr wrap="none">
                <a:spAutoFit/>
              </a:bodyPr>
              <a:lstStyle/>
              <a:p>
                <a:pPr>
                  <a:buClr>
                    <a:srgbClr val="FC0128"/>
                  </a:buClr>
                </a:pPr>
                <a:r>
                  <a:rPr lang="en-GB" sz="1600" b="1" u="sng" dirty="0">
                    <a:solidFill>
                      <a:srgbClr val="CC00CC"/>
                    </a:solidFill>
                    <a:latin typeface="Arial" pitchFamily="34" charset="0"/>
                  </a:rPr>
                  <a:t>Energy</a:t>
                </a:r>
                <a:r>
                  <a:rPr lang="en-GB" sz="1600" b="1" dirty="0">
                    <a:solidFill>
                      <a:srgbClr val="CC00CC"/>
                    </a:solidFill>
                    <a:latin typeface="Arial" pitchFamily="34" charset="0"/>
                  </a:rPr>
                  <a:t> Frontier (Higgs, </a:t>
                </a:r>
                <a:r>
                  <a:rPr lang="en-GB" sz="1600" b="1" dirty="0" err="1">
                    <a:solidFill>
                      <a:srgbClr val="CC00CC"/>
                    </a:solidFill>
                    <a:latin typeface="Arial" pitchFamily="34" charset="0"/>
                  </a:rPr>
                  <a:t>Susy</a:t>
                </a:r>
                <a:r>
                  <a:rPr lang="en-GB" sz="1600" b="1" dirty="0">
                    <a:solidFill>
                      <a:srgbClr val="CC00CC"/>
                    </a:solidFill>
                    <a:latin typeface="Arial" pitchFamily="34" charset="0"/>
                  </a:rPr>
                  <a:t>, ..)</a:t>
                </a:r>
              </a:p>
            </p:txBody>
          </p:sp>
        </p:grpSp>
        <p:sp>
          <p:nvSpPr>
            <p:cNvPr id="57" name="Text Box 16"/>
            <p:cNvSpPr txBox="1">
              <a:spLocks noChangeArrowheads="1"/>
            </p:cNvSpPr>
            <p:nvPr/>
          </p:nvSpPr>
          <p:spPr bwMode="auto">
            <a:xfrm>
              <a:off x="4740377" y="3726989"/>
              <a:ext cx="1314450" cy="339725"/>
            </a:xfrm>
            <a:prstGeom prst="rect">
              <a:avLst/>
            </a:prstGeom>
            <a:solidFill>
              <a:srgbClr val="FFFFCC"/>
            </a:solidFill>
            <a:ln w="28575" algn="ctr">
              <a:noFill/>
              <a:miter lim="800000"/>
              <a:headEnd/>
              <a:tailEnd/>
            </a:ln>
          </p:spPr>
          <p:txBody>
            <a:bodyPr wrap="none" lIns="92075" tIns="46038" rIns="92075" bIns="46038">
              <a:spAutoFit/>
            </a:bodyPr>
            <a:lstStyle/>
            <a:p>
              <a:pPr>
                <a:buClr>
                  <a:srgbClr val="FC0128"/>
                </a:buClr>
              </a:pPr>
              <a:r>
                <a:rPr lang="en-US" b="1" dirty="0">
                  <a:solidFill>
                    <a:srgbClr val="FF00FF"/>
                  </a:solidFill>
                  <a:latin typeface="Arial" pitchFamily="34" charset="0"/>
                </a:rPr>
                <a:t>Atlas/CMS</a:t>
              </a:r>
            </a:p>
          </p:txBody>
        </p:sp>
      </p:grpSp>
      <p:grpSp>
        <p:nvGrpSpPr>
          <p:cNvPr id="9" name="Group 71"/>
          <p:cNvGrpSpPr/>
          <p:nvPr/>
        </p:nvGrpSpPr>
        <p:grpSpPr>
          <a:xfrm>
            <a:off x="4672604" y="440675"/>
            <a:ext cx="1640062" cy="2734449"/>
            <a:chOff x="4672604" y="440675"/>
            <a:chExt cx="1640062" cy="2734449"/>
          </a:xfrm>
        </p:grpSpPr>
        <p:sp>
          <p:nvSpPr>
            <p:cNvPr id="71" name="Freeform 70"/>
            <p:cNvSpPr/>
            <p:nvPr/>
          </p:nvSpPr>
          <p:spPr bwMode="auto">
            <a:xfrm>
              <a:off x="5045726" y="440675"/>
              <a:ext cx="1266940" cy="2688116"/>
            </a:xfrm>
            <a:custGeom>
              <a:avLst/>
              <a:gdLst>
                <a:gd name="connsiteX0" fmla="*/ 0 w 1266940"/>
                <a:gd name="connsiteY0" fmla="*/ 2688116 h 2688116"/>
                <a:gd name="connsiteX1" fmla="*/ 11017 w 1266940"/>
                <a:gd name="connsiteY1" fmla="*/ 727113 h 2688116"/>
                <a:gd name="connsiteX2" fmla="*/ 1266940 w 1266940"/>
                <a:gd name="connsiteY2" fmla="*/ 0 h 2688116"/>
                <a:gd name="connsiteX3" fmla="*/ 1211856 w 1266940"/>
                <a:gd name="connsiteY3" fmla="*/ 2038121 h 2688116"/>
                <a:gd name="connsiteX4" fmla="*/ 0 w 1266940"/>
                <a:gd name="connsiteY4" fmla="*/ 2688116 h 268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940" h="2688116">
                  <a:moveTo>
                    <a:pt x="0" y="2688116"/>
                  </a:moveTo>
                  <a:cubicBezTo>
                    <a:pt x="3672" y="2034448"/>
                    <a:pt x="7345" y="1380781"/>
                    <a:pt x="11017" y="727113"/>
                  </a:cubicBezTo>
                  <a:lnTo>
                    <a:pt x="1266940" y="0"/>
                  </a:lnTo>
                  <a:lnTo>
                    <a:pt x="1211856" y="2038121"/>
                  </a:lnTo>
                  <a:lnTo>
                    <a:pt x="0" y="2688116"/>
                  </a:lnTo>
                  <a:close/>
                </a:path>
              </a:pathLst>
            </a:custGeom>
            <a:solidFill>
              <a:srgbClr val="FF0000">
                <a:alpha val="17000"/>
              </a:srgbClr>
            </a:solidFill>
            <a:ln w="9525" cap="flat" cmpd="sng" algn="ctr">
              <a:noFill/>
              <a:prstDash val="solid"/>
              <a:round/>
              <a:headEnd type="none" w="med" len="med"/>
              <a:tailEnd type="none" w="med" len="med"/>
            </a:ln>
            <a:effectLst/>
          </p:spPr>
          <p:txBody>
            <a:bodyPr vert="horz" wrap="none" lIns="92075" tIns="46038" rIns="92075" bIns="46038" numCol="1" rtlCol="0" anchor="t" anchorCtr="0" compatLnSpc="1">
              <a:prstTxWarp prst="textNoShape">
                <a:avLst/>
              </a:prstTxWarp>
              <a:spAutoFit/>
            </a:bodyPr>
            <a:lstStyle/>
            <a:p>
              <a:pPr algn="l">
                <a:buClr>
                  <a:srgbClr val="FC0128"/>
                </a:buClr>
              </a:pPr>
              <a:endParaRPr lang="en-US" sz="1600" smtClean="0"/>
            </a:p>
          </p:txBody>
        </p:sp>
        <p:grpSp>
          <p:nvGrpSpPr>
            <p:cNvPr id="10" name="Group 64"/>
            <p:cNvGrpSpPr/>
            <p:nvPr/>
          </p:nvGrpSpPr>
          <p:grpSpPr>
            <a:xfrm>
              <a:off x="4672604" y="626931"/>
              <a:ext cx="1496895" cy="2548193"/>
              <a:chOff x="3545989" y="1651998"/>
              <a:chExt cx="1466793" cy="2469356"/>
            </a:xfrm>
          </p:grpSpPr>
          <p:grpSp>
            <p:nvGrpSpPr>
              <p:cNvPr id="11" name="Group 17"/>
              <p:cNvGrpSpPr/>
              <p:nvPr/>
            </p:nvGrpSpPr>
            <p:grpSpPr>
              <a:xfrm>
                <a:off x="3545989" y="1651998"/>
                <a:ext cx="356393" cy="2469356"/>
                <a:chOff x="3545989" y="1651998"/>
                <a:chExt cx="356393" cy="2469356"/>
              </a:xfrm>
            </p:grpSpPr>
            <p:sp>
              <p:nvSpPr>
                <p:cNvPr id="68" name="Line 9"/>
                <p:cNvSpPr>
                  <a:spLocks noChangeShapeType="1"/>
                </p:cNvSpPr>
                <p:nvPr/>
              </p:nvSpPr>
              <p:spPr bwMode="auto">
                <a:xfrm flipV="1">
                  <a:off x="3902382" y="2105229"/>
                  <a:ext cx="0" cy="2016125"/>
                </a:xfrm>
                <a:prstGeom prst="line">
                  <a:avLst/>
                </a:prstGeom>
                <a:noFill/>
                <a:ln w="28575">
                  <a:solidFill>
                    <a:schemeClr val="tx1"/>
                  </a:solidFill>
                  <a:round/>
                  <a:headEnd/>
                  <a:tailEnd type="triangle" w="med" len="med"/>
                </a:ln>
              </p:spPr>
              <p:txBody>
                <a:bodyPr/>
                <a:lstStyle/>
                <a:p>
                  <a:pPr>
                    <a:buClr>
                      <a:srgbClr val="FC0128"/>
                    </a:buClr>
                  </a:pPr>
                  <a:endParaRPr lang="en-US">
                    <a:latin typeface="Arial" pitchFamily="34" charset="0"/>
                  </a:endParaRPr>
                </a:p>
              </p:txBody>
            </p:sp>
            <p:sp>
              <p:nvSpPr>
                <p:cNvPr id="69" name="Text Box 12"/>
                <p:cNvSpPr txBox="1">
                  <a:spLocks noChangeArrowheads="1"/>
                </p:cNvSpPr>
                <p:nvPr/>
              </p:nvSpPr>
              <p:spPr bwMode="auto">
                <a:xfrm rot="16200000">
                  <a:off x="2672070" y="2525917"/>
                  <a:ext cx="2060575" cy="312738"/>
                </a:xfrm>
                <a:prstGeom prst="rect">
                  <a:avLst/>
                </a:prstGeom>
                <a:noFill/>
                <a:ln w="9525" algn="ctr">
                  <a:noFill/>
                  <a:miter lim="800000"/>
                  <a:headEnd/>
                  <a:tailEnd/>
                </a:ln>
              </p:spPr>
              <p:txBody>
                <a:bodyPr wrap="none">
                  <a:spAutoFit/>
                </a:bodyPr>
                <a:lstStyle/>
                <a:p>
                  <a:pPr>
                    <a:buClr>
                      <a:srgbClr val="FC0128"/>
                    </a:buClr>
                  </a:pPr>
                  <a:r>
                    <a:rPr lang="en-GB" sz="1600" b="1" u="sng">
                      <a:solidFill>
                        <a:srgbClr val="CC00CC"/>
                      </a:solidFill>
                      <a:latin typeface="Arial" pitchFamily="34" charset="0"/>
                    </a:rPr>
                    <a:t>Temperature</a:t>
                  </a:r>
                  <a:r>
                    <a:rPr lang="en-GB" sz="1600" b="1">
                      <a:solidFill>
                        <a:srgbClr val="CC00CC"/>
                      </a:solidFill>
                      <a:latin typeface="Arial" pitchFamily="34" charset="0"/>
                    </a:rPr>
                    <a:t> (QGP)</a:t>
                  </a:r>
                </a:p>
              </p:txBody>
            </p:sp>
          </p:grpSp>
          <p:sp>
            <p:nvSpPr>
              <p:cNvPr id="67" name="Text Box 18"/>
              <p:cNvSpPr txBox="1">
                <a:spLocks noChangeArrowheads="1"/>
              </p:cNvSpPr>
              <p:nvPr/>
            </p:nvSpPr>
            <p:spPr bwMode="auto">
              <a:xfrm>
                <a:off x="4282531" y="2076564"/>
                <a:ext cx="730251" cy="339725"/>
              </a:xfrm>
              <a:prstGeom prst="rect">
                <a:avLst/>
              </a:prstGeom>
              <a:solidFill>
                <a:srgbClr val="FFFFCC"/>
              </a:solidFill>
              <a:ln w="28575" algn="ctr">
                <a:noFill/>
                <a:miter lim="800000"/>
                <a:headEnd/>
                <a:tailEnd/>
              </a:ln>
            </p:spPr>
            <p:txBody>
              <a:bodyPr wrap="none" lIns="92075" tIns="46038" rIns="92075" bIns="46038">
                <a:spAutoFit/>
              </a:bodyPr>
              <a:lstStyle/>
              <a:p>
                <a:pPr>
                  <a:buClr>
                    <a:srgbClr val="FC0128"/>
                  </a:buClr>
                </a:pPr>
                <a:r>
                  <a:rPr lang="en-US" b="1" dirty="0">
                    <a:solidFill>
                      <a:srgbClr val="FC0128"/>
                    </a:solidFill>
                    <a:latin typeface="Arial" pitchFamily="34" charset="0"/>
                  </a:rPr>
                  <a:t>Alice</a:t>
                </a:r>
              </a:p>
            </p:txBody>
          </p:sp>
        </p:grpSp>
      </p:grpSp>
      <p:sp>
        <p:nvSpPr>
          <p:cNvPr id="43" name="Rectangle 2"/>
          <p:cNvSpPr txBox="1">
            <a:spLocks noChangeArrowheads="1"/>
          </p:cNvSpPr>
          <p:nvPr/>
        </p:nvSpPr>
        <p:spPr bwMode="auto">
          <a:xfrm>
            <a:off x="1849505" y="55418"/>
            <a:ext cx="5379678" cy="591573"/>
          </a:xfrm>
          <a:prstGeom prst="rect">
            <a:avLst/>
          </a:prstGeom>
          <a:noFill/>
          <a:ln w="9525">
            <a:noFill/>
            <a:miter lim="800000"/>
            <a:headEnd/>
            <a:tailEnd/>
          </a:ln>
        </p:spPr>
        <p:txBody>
          <a:bodyPr vert="horz" wrap="none" lIns="92075" tIns="46038" rIns="92075" bIns="46038" numCol="1" anchor="ctr" anchorCtr="0" compatLnSpc="1">
            <a:prstTxWarp prst="textNoShape">
              <a:avLst/>
            </a:prstTxWarp>
            <a:spAutoFit/>
          </a:bodyPr>
          <a:lstStyle>
            <a:lvl1pPr algn="ctr" rtl="0" eaLnBrk="0" fontAlgn="base" hangingPunct="0">
              <a:lnSpc>
                <a:spcPct val="90000"/>
              </a:lnSpc>
              <a:spcBef>
                <a:spcPct val="0"/>
              </a:spcBef>
              <a:spcAft>
                <a:spcPct val="0"/>
              </a:spcAft>
              <a:defRPr sz="3600" b="1">
                <a:solidFill>
                  <a:srgbClr val="FF0000"/>
                </a:solidFill>
                <a:latin typeface="+mj-lt"/>
                <a:ea typeface="+mj-ea"/>
                <a:cs typeface="+mj-cs"/>
              </a:defRPr>
            </a:lvl1pPr>
            <a:lvl2pPr algn="ctr" rtl="0" eaLnBrk="0" fontAlgn="base" hangingPunct="0">
              <a:lnSpc>
                <a:spcPct val="90000"/>
              </a:lnSpc>
              <a:spcBef>
                <a:spcPct val="0"/>
              </a:spcBef>
              <a:spcAft>
                <a:spcPct val="0"/>
              </a:spcAft>
              <a:defRPr sz="3600" b="1">
                <a:solidFill>
                  <a:srgbClr val="FF0000"/>
                </a:solidFill>
                <a:latin typeface="Arial" pitchFamily="34" charset="0"/>
              </a:defRPr>
            </a:lvl2pPr>
            <a:lvl3pPr algn="ctr" rtl="0" eaLnBrk="0" fontAlgn="base" hangingPunct="0">
              <a:lnSpc>
                <a:spcPct val="90000"/>
              </a:lnSpc>
              <a:spcBef>
                <a:spcPct val="0"/>
              </a:spcBef>
              <a:spcAft>
                <a:spcPct val="0"/>
              </a:spcAft>
              <a:defRPr sz="3600" b="1">
                <a:solidFill>
                  <a:srgbClr val="FF0000"/>
                </a:solidFill>
                <a:latin typeface="Arial" pitchFamily="34" charset="0"/>
              </a:defRPr>
            </a:lvl3pPr>
            <a:lvl4pPr algn="ctr" rtl="0" eaLnBrk="0" fontAlgn="base" hangingPunct="0">
              <a:lnSpc>
                <a:spcPct val="90000"/>
              </a:lnSpc>
              <a:spcBef>
                <a:spcPct val="0"/>
              </a:spcBef>
              <a:spcAft>
                <a:spcPct val="0"/>
              </a:spcAft>
              <a:defRPr sz="3600" b="1">
                <a:solidFill>
                  <a:srgbClr val="FF0000"/>
                </a:solidFill>
                <a:latin typeface="Arial" pitchFamily="34" charset="0"/>
              </a:defRPr>
            </a:lvl4pPr>
            <a:lvl5pPr algn="ctr" rtl="0" eaLnBrk="0" fontAlgn="base" hangingPunct="0">
              <a:lnSpc>
                <a:spcPct val="90000"/>
              </a:lnSpc>
              <a:spcBef>
                <a:spcPct val="0"/>
              </a:spcBef>
              <a:spcAft>
                <a:spcPct val="0"/>
              </a:spcAft>
              <a:defRPr sz="3600" b="1">
                <a:solidFill>
                  <a:srgbClr val="FF0000"/>
                </a:solidFill>
                <a:latin typeface="Arial" pitchFamily="34" charset="0"/>
              </a:defRPr>
            </a:lvl5pPr>
            <a:lvl6pPr marL="457200" algn="ctr" rtl="0" fontAlgn="base">
              <a:lnSpc>
                <a:spcPct val="90000"/>
              </a:lnSpc>
              <a:spcBef>
                <a:spcPct val="0"/>
              </a:spcBef>
              <a:spcAft>
                <a:spcPct val="0"/>
              </a:spcAft>
              <a:defRPr sz="3600" b="1">
                <a:solidFill>
                  <a:srgbClr val="FF0000"/>
                </a:solidFill>
                <a:latin typeface="Arial" pitchFamily="34" charset="0"/>
              </a:defRPr>
            </a:lvl6pPr>
            <a:lvl7pPr marL="914400" algn="ctr" rtl="0" fontAlgn="base">
              <a:lnSpc>
                <a:spcPct val="90000"/>
              </a:lnSpc>
              <a:spcBef>
                <a:spcPct val="0"/>
              </a:spcBef>
              <a:spcAft>
                <a:spcPct val="0"/>
              </a:spcAft>
              <a:defRPr sz="3600" b="1">
                <a:solidFill>
                  <a:srgbClr val="FF0000"/>
                </a:solidFill>
                <a:latin typeface="Arial" pitchFamily="34" charset="0"/>
              </a:defRPr>
            </a:lvl7pPr>
            <a:lvl8pPr marL="1371600" algn="ctr" rtl="0" fontAlgn="base">
              <a:lnSpc>
                <a:spcPct val="90000"/>
              </a:lnSpc>
              <a:spcBef>
                <a:spcPct val="0"/>
              </a:spcBef>
              <a:spcAft>
                <a:spcPct val="0"/>
              </a:spcAft>
              <a:defRPr sz="3600" b="1">
                <a:solidFill>
                  <a:srgbClr val="FF0000"/>
                </a:solidFill>
                <a:latin typeface="Arial" pitchFamily="34" charset="0"/>
              </a:defRPr>
            </a:lvl8pPr>
            <a:lvl9pPr marL="1828800" algn="ctr" rtl="0" fontAlgn="base">
              <a:lnSpc>
                <a:spcPct val="90000"/>
              </a:lnSpc>
              <a:spcBef>
                <a:spcPct val="0"/>
              </a:spcBef>
              <a:spcAft>
                <a:spcPct val="0"/>
              </a:spcAft>
              <a:defRPr sz="3600" b="1">
                <a:solidFill>
                  <a:srgbClr val="FF0000"/>
                </a:solidFill>
                <a:latin typeface="Arial" pitchFamily="34" charset="0"/>
              </a:defRPr>
            </a:lvl9pPr>
          </a:lstStyle>
          <a:p>
            <a:pPr>
              <a:buClr>
                <a:srgbClr val="FC0128"/>
              </a:buClr>
            </a:pPr>
            <a:r>
              <a:rPr lang="en-US" dirty="0" smtClean="0"/>
              <a:t>'</a:t>
            </a:r>
            <a:r>
              <a:rPr lang="en-US" u="sng" dirty="0" smtClean="0"/>
              <a:t>Large Hadron'</a:t>
            </a:r>
            <a:r>
              <a:rPr lang="en-US" dirty="0" smtClean="0"/>
              <a:t> </a:t>
            </a:r>
            <a:r>
              <a:rPr lang="en-US" dirty="0" smtClean="0">
                <a:solidFill>
                  <a:srgbClr val="0000FF"/>
                </a:solidFill>
              </a:rPr>
              <a:t>Collider </a:t>
            </a:r>
            <a:endParaRPr lang="en-US" dirty="0">
              <a:solidFill>
                <a:srgbClr val="0000FF"/>
              </a:solidFill>
            </a:endParaRPr>
          </a:p>
        </p:txBody>
      </p:sp>
    </p:spTree>
    <p:extLst>
      <p:ext uri="{BB962C8B-B14F-4D97-AF65-F5344CB8AC3E}">
        <p14:creationId xmlns:p14="http://schemas.microsoft.com/office/powerpoint/2010/main" val="20729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animEffect transition="in" filter="dissolve">
                                      <p:cBhvr>
                                        <p:cTn id="9" dur="500"/>
                                        <p:tgtEl>
                                          <p:spTgt spid="53"/>
                                        </p:tgtEl>
                                      </p:cBhvr>
                                    </p:animEffect>
                                  </p:childTnLst>
                                </p:cTn>
                              </p:par>
                              <p:par>
                                <p:cTn id="10" presetID="2" presetClass="entr" presetSubtype="4" fill="hold" nodeType="withEffect">
                                  <p:stCondLst>
                                    <p:cond delay="0"/>
                                  </p:stCondLst>
                                  <p:childTnLst>
                                    <p:set>
                                      <p:cBhvr>
                                        <p:cTn id="11" dur="1" fill="hold">
                                          <p:stCondLst>
                                            <p:cond delay="0"/>
                                          </p:stCondLst>
                                        </p:cTn>
                                        <p:tgtEl>
                                          <p:spTgt spid="273410"/>
                                        </p:tgtEl>
                                        <p:attrNameLst>
                                          <p:attrName>style.visibility</p:attrName>
                                        </p:attrNameLst>
                                      </p:cBhvr>
                                      <p:to>
                                        <p:strVal val="visible"/>
                                      </p:to>
                                    </p:set>
                                    <p:anim calcmode="lin" valueType="num">
                                      <p:cBhvr additive="base">
                                        <p:cTn id="12" dur="1000" fill="hold"/>
                                        <p:tgtEl>
                                          <p:spTgt spid="273410"/>
                                        </p:tgtEl>
                                        <p:attrNameLst>
                                          <p:attrName>ppt_x</p:attrName>
                                        </p:attrNameLst>
                                      </p:cBhvr>
                                      <p:tavLst>
                                        <p:tav tm="0">
                                          <p:val>
                                            <p:strVal val="#ppt_x"/>
                                          </p:val>
                                        </p:tav>
                                        <p:tav tm="100000">
                                          <p:val>
                                            <p:strVal val="#ppt_x"/>
                                          </p:val>
                                        </p:tav>
                                      </p:tavLst>
                                    </p:anim>
                                    <p:anim calcmode="lin" valueType="num">
                                      <p:cBhvr additive="base">
                                        <p:cTn id="13" dur="1000" fill="hold"/>
                                        <p:tgtEl>
                                          <p:spTgt spid="273410"/>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73412"/>
                                        </p:tgtEl>
                                        <p:attrNameLst>
                                          <p:attrName>style.visibility</p:attrName>
                                        </p:attrNameLst>
                                      </p:cBhvr>
                                      <p:to>
                                        <p:strVal val="visible"/>
                                      </p:to>
                                    </p:set>
                                    <p:anim calcmode="lin" valueType="num">
                                      <p:cBhvr additive="base">
                                        <p:cTn id="16" dur="500" fill="hold"/>
                                        <p:tgtEl>
                                          <p:spTgt spid="273412"/>
                                        </p:tgtEl>
                                        <p:attrNameLst>
                                          <p:attrName>ppt_x</p:attrName>
                                        </p:attrNameLst>
                                      </p:cBhvr>
                                      <p:tavLst>
                                        <p:tav tm="0">
                                          <p:val>
                                            <p:strVal val="0-#ppt_w/2"/>
                                          </p:val>
                                        </p:tav>
                                        <p:tav tm="100000">
                                          <p:val>
                                            <p:strVal val="#ppt_x"/>
                                          </p:val>
                                        </p:tav>
                                      </p:tavLst>
                                    </p:anim>
                                    <p:anim calcmode="lin" valueType="num">
                                      <p:cBhvr additive="base">
                                        <p:cTn id="17" dur="500" fill="hold"/>
                                        <p:tgtEl>
                                          <p:spTgt spid="2734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2" presetClass="entr" presetSubtype="2" fill="hold" nodeType="withEffect">
                                  <p:stCondLst>
                                    <p:cond delay="0"/>
                                  </p:stCondLst>
                                  <p:childTnLst>
                                    <p:set>
                                      <p:cBhvr>
                                        <p:cTn id="23" dur="1" fill="hold">
                                          <p:stCondLst>
                                            <p:cond delay="0"/>
                                          </p:stCondLst>
                                        </p:cTn>
                                        <p:tgtEl>
                                          <p:spTgt spid="273414"/>
                                        </p:tgtEl>
                                        <p:attrNameLst>
                                          <p:attrName>style.visibility</p:attrName>
                                        </p:attrNameLst>
                                      </p:cBhvr>
                                      <p:to>
                                        <p:strVal val="visible"/>
                                      </p:to>
                                    </p:set>
                                    <p:anim calcmode="lin" valueType="num">
                                      <p:cBhvr additive="base">
                                        <p:cTn id="24" dur="500" fill="hold"/>
                                        <p:tgtEl>
                                          <p:spTgt spid="273414"/>
                                        </p:tgtEl>
                                        <p:attrNameLst>
                                          <p:attrName>ppt_x</p:attrName>
                                        </p:attrNameLst>
                                      </p:cBhvr>
                                      <p:tavLst>
                                        <p:tav tm="0">
                                          <p:val>
                                            <p:strVal val="1+#ppt_w/2"/>
                                          </p:val>
                                        </p:tav>
                                        <p:tav tm="100000">
                                          <p:val>
                                            <p:strVal val="#ppt_x"/>
                                          </p:val>
                                        </p:tav>
                                      </p:tavLst>
                                    </p:anim>
                                    <p:anim calcmode="lin" valueType="num">
                                      <p:cBhvr additive="base">
                                        <p:cTn id="25" dur="500" fill="hold"/>
                                        <p:tgtEl>
                                          <p:spTgt spid="2734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2" presetClass="entr" presetSubtype="8"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0-#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par>
                          <p:cTn id="37" fill="hold">
                            <p:stCondLst>
                              <p:cond delay="500"/>
                            </p:stCondLst>
                            <p:childTnLst>
                              <p:par>
                                <p:cTn id="38" presetID="10" presetClass="exit" presetSubtype="0" fill="hold" grpId="0" nodeType="afterEffect">
                                  <p:stCondLst>
                                    <p:cond delay="0"/>
                                  </p:stCondLst>
                                  <p:childTnLst>
                                    <p:animEffect transition="out" filter="fade">
                                      <p:cBhvr>
                                        <p:cTn id="39" dur="500"/>
                                        <p:tgtEl>
                                          <p:spTgt spid="650242"/>
                                        </p:tgtEl>
                                      </p:cBhvr>
                                    </p:animEffect>
                                    <p:set>
                                      <p:cBhvr>
                                        <p:cTn id="40" dur="1" fill="hold">
                                          <p:stCondLst>
                                            <p:cond delay="499"/>
                                          </p:stCondLst>
                                        </p:cTn>
                                        <p:tgtEl>
                                          <p:spTgt spid="65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p:bldP spid="53" grpId="0" animBg="1"/>
      <p:bldP spid="4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1733550" y="0"/>
            <a:ext cx="5873750" cy="585788"/>
          </a:xfrm>
          <a:noFill/>
          <a:ln/>
        </p:spPr>
        <p:txBody>
          <a:bodyPr/>
          <a:lstStyle/>
          <a:p>
            <a:r>
              <a:rPr lang="en-US"/>
              <a:t>Other Centrality Measures</a:t>
            </a:r>
          </a:p>
        </p:txBody>
      </p:sp>
      <p:sp>
        <p:nvSpPr>
          <p:cNvPr id="969731" name="Rectangle 3"/>
          <p:cNvSpPr>
            <a:spLocks noGrp="1" noChangeArrowheads="1"/>
          </p:cNvSpPr>
          <p:nvPr>
            <p:ph idx="1"/>
          </p:nvPr>
        </p:nvSpPr>
        <p:spPr/>
        <p:txBody>
          <a:bodyPr/>
          <a:lstStyle/>
          <a:p>
            <a:r>
              <a:rPr lang="en-US"/>
              <a:t>cc</a:t>
            </a:r>
          </a:p>
        </p:txBody>
      </p:sp>
      <p:sp>
        <p:nvSpPr>
          <p:cNvPr id="16" name="Date Placeholder 3"/>
          <p:cNvSpPr>
            <a:spLocks noGrp="1"/>
          </p:cNvSpPr>
          <p:nvPr>
            <p:ph type="dt" sz="half" idx="10"/>
          </p:nvPr>
        </p:nvSpPr>
        <p:spPr>
          <a:xfrm>
            <a:off x="6959600" y="6643688"/>
            <a:ext cx="2184400" cy="214312"/>
          </a:xfrm>
          <a:prstGeom prst="rect">
            <a:avLst/>
          </a:prstGeom>
        </p:spPr>
        <p:txBody>
          <a:bodyPr/>
          <a:lstStyle/>
          <a:p>
            <a:r>
              <a:rPr lang="en-US" smtClean="0">
                <a:solidFill>
                  <a:srgbClr val="919191"/>
                </a:solidFill>
              </a:rPr>
              <a:t>December 2012 Bad Honnef J. Schukraft</a:t>
            </a:r>
            <a:endParaRPr lang="en-US">
              <a:solidFill>
                <a:srgbClr val="919191"/>
              </a:solidFill>
            </a:endParaRPr>
          </a:p>
        </p:txBody>
      </p:sp>
      <p:sp>
        <p:nvSpPr>
          <p:cNvPr id="17" name="Slide Number Placeholder 4"/>
          <p:cNvSpPr>
            <a:spLocks noGrp="1"/>
          </p:cNvSpPr>
          <p:nvPr>
            <p:ph type="sldNum" sz="quarter" idx="11"/>
          </p:nvPr>
        </p:nvSpPr>
        <p:spPr>
          <a:prstGeom prst="rect">
            <a:avLst/>
          </a:prstGeom>
        </p:spPr>
        <p:txBody>
          <a:bodyPr/>
          <a:lstStyle/>
          <a:p>
            <a:pPr>
              <a:defRPr/>
            </a:pPr>
            <a:fld id="{1E2103FC-E851-4BC5-AB18-EC40FD65C738}" type="slidenum">
              <a:rPr lang="en-US">
                <a:solidFill>
                  <a:srgbClr val="000000"/>
                </a:solidFill>
              </a:rPr>
              <a:pPr>
                <a:defRPr/>
              </a:pPr>
              <a:t>77</a:t>
            </a:fld>
            <a:endParaRPr lang="en-US">
              <a:solidFill>
                <a:srgbClr val="000000"/>
              </a:solidFill>
            </a:endParaRPr>
          </a:p>
        </p:txBody>
      </p:sp>
      <p:pic>
        <p:nvPicPr>
          <p:cNvPr id="96973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2028031" y="-1261268"/>
            <a:ext cx="5087937" cy="9144000"/>
          </a:xfrm>
          <a:prstGeom prst="rect">
            <a:avLst/>
          </a:prstGeom>
          <a:noFill/>
          <a:ln w="9525" algn="ctr">
            <a:noFill/>
            <a:miter lim="800000"/>
            <a:headEnd/>
            <a:tailEnd/>
          </a:ln>
          <a:effectLst/>
        </p:spPr>
      </p:pic>
      <p:sp>
        <p:nvSpPr>
          <p:cNvPr id="969733" name="AutoShape 5" descr="download"/>
          <p:cNvSpPr>
            <a:spLocks noChangeAspect="1" noChangeArrowheads="1"/>
          </p:cNvSpPr>
          <p:nvPr/>
        </p:nvSpPr>
        <p:spPr bwMode="auto">
          <a:xfrm>
            <a:off x="4419600" y="3276600"/>
            <a:ext cx="304800" cy="304800"/>
          </a:xfrm>
          <a:prstGeom prst="rect">
            <a:avLst/>
          </a:prstGeom>
          <a:noFill/>
        </p:spPr>
        <p:txBody>
          <a:bodyPr/>
          <a:lstStyle/>
          <a:p>
            <a:pPr>
              <a:buClr>
                <a:srgbClr val="FC0128"/>
              </a:buClr>
            </a:pPr>
            <a:endParaRPr lang="en-US" sz="1600" smtClean="0">
              <a:latin typeface="Arial"/>
            </a:endParaRPr>
          </a:p>
        </p:txBody>
      </p:sp>
      <p:sp>
        <p:nvSpPr>
          <p:cNvPr id="969734" name="AutoShape 6" descr="download"/>
          <p:cNvSpPr>
            <a:spLocks noChangeAspect="1" noChangeArrowheads="1"/>
          </p:cNvSpPr>
          <p:nvPr/>
        </p:nvSpPr>
        <p:spPr bwMode="auto">
          <a:xfrm>
            <a:off x="4419600" y="3276600"/>
            <a:ext cx="304800" cy="304800"/>
          </a:xfrm>
          <a:prstGeom prst="rect">
            <a:avLst/>
          </a:prstGeom>
          <a:noFill/>
        </p:spPr>
        <p:txBody>
          <a:bodyPr/>
          <a:lstStyle/>
          <a:p>
            <a:pPr>
              <a:buClr>
                <a:srgbClr val="FC0128"/>
              </a:buClr>
            </a:pPr>
            <a:endParaRPr lang="en-US" sz="1600" smtClean="0">
              <a:latin typeface="Arial"/>
            </a:endParaRPr>
          </a:p>
        </p:txBody>
      </p:sp>
      <p:sp>
        <p:nvSpPr>
          <p:cNvPr id="969735" name="AutoShape 7" descr="download"/>
          <p:cNvSpPr>
            <a:spLocks noChangeAspect="1" noChangeArrowheads="1"/>
          </p:cNvSpPr>
          <p:nvPr/>
        </p:nvSpPr>
        <p:spPr bwMode="auto">
          <a:xfrm>
            <a:off x="4419600" y="3276600"/>
            <a:ext cx="304800" cy="304800"/>
          </a:xfrm>
          <a:prstGeom prst="rect">
            <a:avLst/>
          </a:prstGeom>
          <a:noFill/>
        </p:spPr>
        <p:txBody>
          <a:bodyPr/>
          <a:lstStyle/>
          <a:p>
            <a:pPr>
              <a:buClr>
                <a:srgbClr val="FC0128"/>
              </a:buClr>
            </a:pPr>
            <a:endParaRPr lang="en-US" sz="1600" smtClean="0">
              <a:latin typeface="Arial"/>
            </a:endParaRPr>
          </a:p>
        </p:txBody>
      </p:sp>
      <p:sp>
        <p:nvSpPr>
          <p:cNvPr id="969737" name="Text Box 9"/>
          <p:cNvSpPr txBox="1">
            <a:spLocks noChangeArrowheads="1"/>
          </p:cNvSpPr>
          <p:nvPr/>
        </p:nvSpPr>
        <p:spPr bwMode="auto">
          <a:xfrm>
            <a:off x="0" y="1508125"/>
            <a:ext cx="6288453" cy="610040"/>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600" dirty="0" smtClean="0">
                <a:latin typeface="Arial"/>
              </a:rPr>
              <a:t>A few minutes after the first Pb collisions at LHC:</a:t>
            </a:r>
          </a:p>
          <a:p>
            <a:pPr algn="l">
              <a:buClr>
                <a:srgbClr val="FC0128"/>
              </a:buClr>
            </a:pPr>
            <a:r>
              <a:rPr lang="en-US" sz="1600" dirty="0" smtClean="0">
                <a:latin typeface="Arial"/>
              </a:rPr>
              <a:t>Copy from ALICE logbook (predicted calibration: 9 hits = 1 dN</a:t>
            </a:r>
            <a:r>
              <a:rPr lang="en-US" sz="1600" baseline="-25000" dirty="0" smtClean="0">
                <a:latin typeface="Arial"/>
              </a:rPr>
              <a:t>ch</a:t>
            </a:r>
            <a:r>
              <a:rPr lang="en-US" sz="1600" dirty="0" smtClean="0">
                <a:latin typeface="Arial"/>
              </a:rPr>
              <a:t>/d</a:t>
            </a:r>
            <a:r>
              <a:rPr lang="en-US" sz="1600" dirty="0" smtClean="0">
                <a:latin typeface="Symbol" pitchFamily="18" charset="2"/>
              </a:rPr>
              <a:t>h</a:t>
            </a:r>
            <a:r>
              <a:rPr lang="en-US" sz="1600" dirty="0" smtClean="0">
                <a:latin typeface="Arial"/>
              </a:rPr>
              <a:t> )</a:t>
            </a:r>
          </a:p>
        </p:txBody>
      </p:sp>
      <p:grpSp>
        <p:nvGrpSpPr>
          <p:cNvPr id="2" name="Group 11"/>
          <p:cNvGrpSpPr>
            <a:grpSpLocks/>
          </p:cNvGrpSpPr>
          <p:nvPr/>
        </p:nvGrpSpPr>
        <p:grpSpPr bwMode="auto">
          <a:xfrm>
            <a:off x="1069707" y="2034598"/>
            <a:ext cx="6756131" cy="4651210"/>
            <a:chOff x="873" y="1334"/>
            <a:chExt cx="4297" cy="2986"/>
          </a:xfrm>
        </p:grpSpPr>
        <p:pic>
          <p:nvPicPr>
            <p:cNvPr id="969736" name="Picture 8" descr="event size"/>
            <p:cNvPicPr>
              <a:picLocks noChangeAspect="1" noChangeArrowheads="1"/>
            </p:cNvPicPr>
            <p:nvPr/>
          </p:nvPicPr>
          <p:blipFill>
            <a:blip r:embed="rId3" cstate="print"/>
            <a:srcRect/>
            <a:stretch>
              <a:fillRect/>
            </a:stretch>
          </p:blipFill>
          <p:spPr bwMode="auto">
            <a:xfrm>
              <a:off x="873" y="1334"/>
              <a:ext cx="4297" cy="2986"/>
            </a:xfrm>
            <a:prstGeom prst="rect">
              <a:avLst/>
            </a:prstGeom>
            <a:noFill/>
          </p:spPr>
        </p:pic>
        <p:sp>
          <p:nvSpPr>
            <p:cNvPr id="969738" name="Text Box 10"/>
            <p:cNvSpPr txBox="1">
              <a:spLocks noChangeArrowheads="1"/>
            </p:cNvSpPr>
            <p:nvPr/>
          </p:nvSpPr>
          <p:spPr bwMode="auto">
            <a:xfrm>
              <a:off x="2005" y="2771"/>
              <a:ext cx="3125" cy="197"/>
            </a:xfrm>
            <a:prstGeom prst="rect">
              <a:avLst/>
            </a:prstGeom>
            <a:noFill/>
            <a:ln w="9525" algn="ctr">
              <a:noFill/>
              <a:miter lim="800000"/>
              <a:headEnd/>
              <a:tailEnd/>
            </a:ln>
            <a:effectLst/>
          </p:spPr>
          <p:txBody>
            <a:bodyPr wrap="none" lIns="92075" tIns="46038" rIns="92075" bIns="46038">
              <a:spAutoFit/>
            </a:bodyPr>
            <a:lstStyle/>
            <a:p>
              <a:pPr algn="l">
                <a:buClr>
                  <a:srgbClr val="FC0128"/>
                </a:buClr>
              </a:pPr>
              <a:r>
                <a:rPr lang="en-US" sz="1600" smtClean="0">
                  <a:latin typeface="Arial"/>
                </a:rPr>
                <a:t>TPC event size (in Mbyte); calibration was unknown..</a:t>
              </a:r>
            </a:p>
          </p:txBody>
        </p:sp>
      </p:grpSp>
      <p:sp>
        <p:nvSpPr>
          <p:cNvPr id="969741" name="Oval 13"/>
          <p:cNvSpPr>
            <a:spLocks noChangeArrowheads="1"/>
          </p:cNvSpPr>
          <p:nvPr/>
        </p:nvSpPr>
        <p:spPr bwMode="auto">
          <a:xfrm>
            <a:off x="4435475" y="695325"/>
            <a:ext cx="4708525" cy="982663"/>
          </a:xfrm>
          <a:prstGeom prst="ellipse">
            <a:avLst/>
          </a:prstGeom>
          <a:noFill/>
          <a:ln w="38100" algn="ctr">
            <a:solidFill>
              <a:schemeClr val="hlink"/>
            </a:solidFill>
            <a:round/>
            <a:headEnd/>
            <a:tailEnd/>
          </a:ln>
          <a:effectLst/>
        </p:spPr>
        <p:txBody>
          <a:bodyPr wrap="none" lIns="92075" tIns="46038" rIns="92075" bIns="46038" anchor="ctr">
            <a:spAutoFit/>
          </a:bodyPr>
          <a:lstStyle/>
          <a:p>
            <a:pPr>
              <a:buClr>
                <a:srgbClr val="FC0128"/>
              </a:buClr>
            </a:pPr>
            <a:endParaRPr lang="en-US" sz="1600" smtClean="0">
              <a:latin typeface="Arial"/>
            </a:endParaRPr>
          </a:p>
        </p:txBody>
      </p:sp>
      <p:grpSp>
        <p:nvGrpSpPr>
          <p:cNvPr id="3" name="Group 16"/>
          <p:cNvGrpSpPr>
            <a:grpSpLocks/>
          </p:cNvGrpSpPr>
          <p:nvPr/>
        </p:nvGrpSpPr>
        <p:grpSpPr bwMode="auto">
          <a:xfrm>
            <a:off x="3003550" y="2941638"/>
            <a:ext cx="3765550" cy="625475"/>
            <a:chOff x="1892" y="1853"/>
            <a:chExt cx="2372" cy="394"/>
          </a:xfrm>
        </p:grpSpPr>
        <p:sp>
          <p:nvSpPr>
            <p:cNvPr id="969742" name="Text Box 14"/>
            <p:cNvSpPr txBox="1">
              <a:spLocks noChangeArrowheads="1"/>
            </p:cNvSpPr>
            <p:nvPr/>
          </p:nvSpPr>
          <p:spPr bwMode="auto">
            <a:xfrm>
              <a:off x="1892" y="1853"/>
              <a:ext cx="1715" cy="394"/>
            </a:xfrm>
            <a:prstGeom prst="rect">
              <a:avLst/>
            </a:prstGeom>
            <a:solidFill>
              <a:srgbClr val="FFFFCC"/>
            </a:solidFill>
            <a:ln w="19050" algn="ctr">
              <a:solidFill>
                <a:schemeClr val="tx1"/>
              </a:solidFill>
              <a:miter lim="800000"/>
              <a:headEnd/>
              <a:tailEnd/>
            </a:ln>
            <a:effectLst/>
          </p:spPr>
          <p:txBody>
            <a:bodyPr wrap="none" lIns="92075" tIns="46038" rIns="92075" bIns="46038">
              <a:spAutoFit/>
            </a:bodyPr>
            <a:lstStyle/>
            <a:p>
              <a:pPr>
                <a:buClr>
                  <a:srgbClr val="FC0128"/>
                </a:buClr>
              </a:pPr>
              <a:r>
                <a:rPr lang="en-US" sz="1600" smtClean="0">
                  <a:latin typeface="Arial"/>
                </a:rPr>
                <a:t>Data Quality Monitoring</a:t>
              </a:r>
            </a:p>
            <a:p>
              <a:pPr>
                <a:buClr>
                  <a:srgbClr val="FC0128"/>
                </a:buClr>
              </a:pPr>
              <a:r>
                <a:rPr lang="en-US" sz="1600" smtClean="0">
                  <a:latin typeface="Arial"/>
                </a:rPr>
                <a:t>considered event size fatal !</a:t>
              </a:r>
            </a:p>
          </p:txBody>
        </p:sp>
        <p:sp>
          <p:nvSpPr>
            <p:cNvPr id="969743" name="Line 15"/>
            <p:cNvSpPr>
              <a:spLocks noChangeShapeType="1"/>
            </p:cNvSpPr>
            <p:nvPr/>
          </p:nvSpPr>
          <p:spPr bwMode="auto">
            <a:xfrm flipV="1">
              <a:off x="3637" y="1917"/>
              <a:ext cx="627" cy="26"/>
            </a:xfrm>
            <a:prstGeom prst="line">
              <a:avLst/>
            </a:prstGeom>
            <a:noFill/>
            <a:ln w="19050">
              <a:solidFill>
                <a:srgbClr val="3333FF"/>
              </a:solidFill>
              <a:round/>
              <a:headEnd/>
              <a:tailEnd type="triangle" w="med" len="med"/>
            </a:ln>
            <a:effectLst/>
          </p:spPr>
          <p:txBody>
            <a:bodyPr wrap="none" lIns="92075" tIns="46038" rIns="92075" bIns="46038" anchor="ctr">
              <a:spAutoFit/>
            </a:bodyPr>
            <a:lstStyle/>
            <a:p>
              <a:pPr>
                <a:buClr>
                  <a:srgbClr val="FC0128"/>
                </a:buClr>
              </a:pPr>
              <a:endParaRPr lang="en-US" sz="1600" smtClean="0">
                <a:latin typeface="Arial"/>
              </a:endParaRPr>
            </a:p>
          </p:txBody>
        </p:sp>
      </p:grpSp>
      <p:grpSp>
        <p:nvGrpSpPr>
          <p:cNvPr id="21" name="Group 20"/>
          <p:cNvGrpSpPr/>
          <p:nvPr/>
        </p:nvGrpSpPr>
        <p:grpSpPr>
          <a:xfrm>
            <a:off x="3391098" y="5692041"/>
            <a:ext cx="498476" cy="407988"/>
            <a:chOff x="8645524" y="1699702"/>
            <a:chExt cx="498476" cy="407988"/>
          </a:xfrm>
        </p:grpSpPr>
        <p:sp>
          <p:nvSpPr>
            <p:cNvPr id="22" name="Oval 9"/>
            <p:cNvSpPr>
              <a:spLocks noChangeArrowheads="1"/>
            </p:cNvSpPr>
            <p:nvPr/>
          </p:nvSpPr>
          <p:spPr bwMode="auto">
            <a:xfrm>
              <a:off x="8645524" y="1699702"/>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3" name="Oval 10"/>
            <p:cNvSpPr>
              <a:spLocks noChangeArrowheads="1"/>
            </p:cNvSpPr>
            <p:nvPr/>
          </p:nvSpPr>
          <p:spPr bwMode="auto">
            <a:xfrm>
              <a:off x="8748712" y="1712402"/>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grpSp>
        <p:nvGrpSpPr>
          <p:cNvPr id="24" name="Group 23"/>
          <p:cNvGrpSpPr/>
          <p:nvPr/>
        </p:nvGrpSpPr>
        <p:grpSpPr>
          <a:xfrm>
            <a:off x="1421009" y="5690490"/>
            <a:ext cx="708602" cy="404891"/>
            <a:chOff x="6604762" y="1280908"/>
            <a:chExt cx="708602" cy="404891"/>
          </a:xfrm>
        </p:grpSpPr>
        <p:sp>
          <p:nvSpPr>
            <p:cNvPr id="25" name="Oval 9"/>
            <p:cNvSpPr>
              <a:spLocks noChangeArrowheads="1"/>
            </p:cNvSpPr>
            <p:nvPr/>
          </p:nvSpPr>
          <p:spPr bwMode="auto">
            <a:xfrm>
              <a:off x="6604762" y="1290511"/>
              <a:ext cx="395288" cy="395288"/>
            </a:xfrm>
            <a:prstGeom prst="ellipse">
              <a:avLst/>
            </a:prstGeom>
            <a:solidFill>
              <a:srgbClr val="FFCC00"/>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sp>
          <p:nvSpPr>
            <p:cNvPr id="26" name="Oval 10"/>
            <p:cNvSpPr>
              <a:spLocks noChangeArrowheads="1"/>
            </p:cNvSpPr>
            <p:nvPr/>
          </p:nvSpPr>
          <p:spPr bwMode="auto">
            <a:xfrm>
              <a:off x="6918076" y="1280908"/>
              <a:ext cx="395288" cy="395288"/>
            </a:xfrm>
            <a:prstGeom prst="ellipse">
              <a:avLst/>
            </a:prstGeom>
            <a:solidFill>
              <a:srgbClr val="CCFFCC">
                <a:alpha val="55000"/>
              </a:srgbClr>
            </a:solidFill>
            <a:ln w="9525" algn="ctr">
              <a:solidFill>
                <a:schemeClr val="tx1"/>
              </a:solidFill>
              <a:round/>
              <a:headEnd/>
              <a:tailEnd/>
            </a:ln>
            <a:effectLst/>
          </p:spPr>
          <p:txBody>
            <a:bodyPr wrap="none" lIns="92075" tIns="46038" rIns="92075" bIns="46038" anchor="ctr">
              <a:spAutoFit/>
            </a:bodyPr>
            <a:lstStyle/>
            <a:p>
              <a:pPr>
                <a:buClr>
                  <a:srgbClr val="FC0128"/>
                </a:buClr>
              </a:pPr>
              <a:endParaRPr lang="en-US">
                <a:latin typeface="Arial" pitchFamily="34" charset="0"/>
              </a:endParaRPr>
            </a:p>
          </p:txBody>
        </p:sp>
      </p:grpSp>
    </p:spTree>
    <p:extLst>
      <p:ext uri="{BB962C8B-B14F-4D97-AF65-F5344CB8AC3E}">
        <p14:creationId xmlns:p14="http://schemas.microsoft.com/office/powerpoint/2010/main" val="26077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49325" y="49213"/>
            <a:ext cx="7397750" cy="585787"/>
          </a:xfrm>
          <a:noFill/>
          <a:ln/>
        </p:spPr>
        <p:txBody>
          <a:bodyPr/>
          <a:lstStyle/>
          <a:p>
            <a:r>
              <a:rPr lang="en-US" dirty="0"/>
              <a:t>Matter under Extreme Conditions</a:t>
            </a:r>
          </a:p>
        </p:txBody>
      </p:sp>
      <p:sp>
        <p:nvSpPr>
          <p:cNvPr id="888835" name="Rectangle 3"/>
          <p:cNvSpPr>
            <a:spLocks noGrp="1" noChangeArrowheads="1"/>
          </p:cNvSpPr>
          <p:nvPr>
            <p:ph idx="1"/>
          </p:nvPr>
        </p:nvSpPr>
        <p:spPr>
          <a:xfrm>
            <a:off x="0" y="692148"/>
            <a:ext cx="9144000" cy="6165851"/>
          </a:xfrm>
        </p:spPr>
        <p:txBody>
          <a:bodyPr/>
          <a:lstStyle/>
          <a:p>
            <a:r>
              <a:rPr lang="en-US" sz="2000" dirty="0"/>
              <a:t> ‘state of matter’ at high temperature  &amp; energy density:   ‘</a:t>
            </a:r>
            <a:r>
              <a:rPr lang="en-US" sz="2000" b="1" dirty="0">
                <a:effectLst>
                  <a:outerShdw blurRad="38100" dist="38100" dir="2700000" algn="tl">
                    <a:srgbClr val="C0C0C0"/>
                  </a:outerShdw>
                </a:effectLst>
              </a:rPr>
              <a:t>The</a:t>
            </a:r>
            <a:r>
              <a:rPr lang="en-US" sz="2000" dirty="0"/>
              <a:t> </a:t>
            </a:r>
            <a:r>
              <a:rPr lang="en-US" sz="2000" b="1" dirty="0">
                <a:effectLst>
                  <a:outerShdw blurRad="38100" dist="38100" dir="2700000" algn="tl">
                    <a:srgbClr val="C0C0C0"/>
                  </a:outerShdw>
                </a:effectLst>
              </a:rPr>
              <a:t>Q</a:t>
            </a:r>
            <a:r>
              <a:rPr lang="en-US" sz="2000" b="1" dirty="0">
                <a:solidFill>
                  <a:schemeClr val="accent2"/>
                </a:solidFill>
                <a:effectLst>
                  <a:outerShdw blurRad="38100" dist="38100" dir="2700000" algn="tl">
                    <a:srgbClr val="C0C0C0"/>
                  </a:outerShdw>
                </a:effectLst>
              </a:rPr>
              <a:t>G</a:t>
            </a:r>
            <a:r>
              <a:rPr lang="en-US" sz="2000" b="1" dirty="0">
                <a:solidFill>
                  <a:schemeClr val="hlink"/>
                </a:solidFill>
                <a:effectLst>
                  <a:outerShdw blurRad="38100" dist="38100" dir="2700000" algn="tl">
                    <a:srgbClr val="C0C0C0"/>
                  </a:outerShdw>
                </a:effectLst>
              </a:rPr>
              <a:t>P</a:t>
            </a:r>
            <a:r>
              <a:rPr lang="en-US" sz="2000" dirty="0"/>
              <a:t>’</a:t>
            </a:r>
          </a:p>
          <a:p>
            <a:pPr lvl="1"/>
            <a:r>
              <a:rPr lang="en-US" sz="1600" dirty="0"/>
              <a:t> ground state of QCD &amp; primordial matter of the Universe</a:t>
            </a:r>
          </a:p>
          <a:p>
            <a:pPr lvl="2"/>
            <a:r>
              <a:rPr lang="en-US" sz="1600" dirty="0"/>
              <a:t> </a:t>
            </a:r>
            <a:r>
              <a:rPr lang="en-US" sz="1600" dirty="0" err="1"/>
              <a:t>partons</a:t>
            </a:r>
            <a:r>
              <a:rPr lang="en-US" sz="1600" dirty="0"/>
              <a:t> are </a:t>
            </a:r>
            <a:r>
              <a:rPr lang="en-US" sz="1600" b="1" dirty="0" err="1"/>
              <a:t>deconfined</a:t>
            </a:r>
            <a:r>
              <a:rPr lang="en-US" sz="1600" b="1" dirty="0"/>
              <a:t> </a:t>
            </a:r>
            <a:r>
              <a:rPr lang="en-US" sz="1600" dirty="0"/>
              <a:t>(not bound into composite particles)</a:t>
            </a:r>
          </a:p>
          <a:p>
            <a:pPr lvl="2"/>
            <a:r>
              <a:rPr lang="en-US" sz="1600" dirty="0"/>
              <a:t> </a:t>
            </a:r>
            <a:r>
              <a:rPr lang="en-US" sz="1600" b="1" dirty="0" err="1"/>
              <a:t>chiral</a:t>
            </a:r>
            <a:r>
              <a:rPr lang="en-US" sz="1600" b="1" dirty="0"/>
              <a:t> symmetry</a:t>
            </a:r>
            <a:r>
              <a:rPr lang="en-US" sz="1600" dirty="0"/>
              <a:t> is restored (</a:t>
            </a:r>
            <a:r>
              <a:rPr lang="en-US" sz="1600" dirty="0" err="1"/>
              <a:t>partons</a:t>
            </a:r>
            <a:r>
              <a:rPr lang="en-US" sz="1600" dirty="0"/>
              <a:t> are </a:t>
            </a:r>
            <a:r>
              <a:rPr lang="en-US" sz="1600" dirty="0" smtClean="0"/>
              <a:t>≈ </a:t>
            </a:r>
            <a:r>
              <a:rPr lang="en-US" sz="1600" dirty="0" err="1"/>
              <a:t>massless</a:t>
            </a:r>
            <a:r>
              <a:rPr lang="en-US" sz="1600" dirty="0" smtClean="0"/>
              <a:t>)</a:t>
            </a:r>
          </a:p>
          <a:p>
            <a:pPr marL="190500" lvl="1" indent="0">
              <a:buNone/>
            </a:pPr>
            <a:r>
              <a:rPr lang="en-US" sz="1600" b="1" dirty="0" smtClean="0">
                <a:solidFill>
                  <a:schemeClr val="hlink"/>
                </a:solidFill>
              </a:rPr>
              <a:t/>
            </a:r>
            <a:br>
              <a:rPr lang="en-US" sz="1600" b="1" dirty="0" smtClean="0">
                <a:solidFill>
                  <a:schemeClr val="hlink"/>
                </a:solidFill>
              </a:rPr>
            </a:br>
            <a:r>
              <a:rPr lang="en-US" sz="1600" b="1" dirty="0" smtClean="0">
                <a:solidFill>
                  <a:schemeClr val="hlink"/>
                </a:solidFill>
              </a:rPr>
              <a:t/>
            </a:r>
            <a:br>
              <a:rPr lang="en-US" sz="1600" b="1" dirty="0" smtClean="0">
                <a:solidFill>
                  <a:schemeClr val="hlink"/>
                </a:solidFill>
              </a:rPr>
            </a:br>
            <a:r>
              <a:rPr lang="en-US" sz="1600" b="1" dirty="0" smtClean="0">
                <a:solidFill>
                  <a:schemeClr val="hlink"/>
                </a:solidFill>
              </a:rPr>
              <a:t/>
            </a:r>
            <a:br>
              <a:rPr lang="en-US" sz="1600" b="1" dirty="0" smtClean="0">
                <a:solidFill>
                  <a:schemeClr val="hlink"/>
                </a:solidFill>
              </a:rPr>
            </a:br>
            <a:r>
              <a:rPr lang="en-US" sz="1600" b="1" dirty="0" smtClean="0">
                <a:solidFill>
                  <a:schemeClr val="hlink"/>
                </a:solidFill>
              </a:rPr>
              <a:t/>
            </a:r>
            <a:br>
              <a:rPr lang="en-US" sz="1600" b="1" dirty="0" smtClean="0">
                <a:solidFill>
                  <a:schemeClr val="hlink"/>
                </a:solidFill>
              </a:rPr>
            </a:br>
            <a:r>
              <a:rPr lang="en-US" sz="1600" b="1" dirty="0" smtClean="0">
                <a:solidFill>
                  <a:schemeClr val="hlink"/>
                </a:solidFill>
              </a:rPr>
              <a:t/>
            </a:r>
            <a:br>
              <a:rPr lang="en-US" sz="1600" b="1" dirty="0" smtClean="0">
                <a:solidFill>
                  <a:schemeClr val="hlink"/>
                </a:solidFill>
              </a:rPr>
            </a:br>
            <a:r>
              <a:rPr lang="en-US" sz="1600" b="1" dirty="0" smtClean="0">
                <a:solidFill>
                  <a:schemeClr val="hlink"/>
                </a:solidFill>
              </a:rPr>
              <a:t/>
            </a:r>
            <a:br>
              <a:rPr lang="en-US" sz="1600" b="1" dirty="0" smtClean="0">
                <a:solidFill>
                  <a:schemeClr val="hlink"/>
                </a:solidFill>
              </a:rPr>
            </a:br>
            <a:endParaRPr lang="en-US" sz="1600" b="1" dirty="0">
              <a:solidFill>
                <a:schemeClr val="hlink"/>
              </a:solidFill>
            </a:endParaRPr>
          </a:p>
          <a:p>
            <a:r>
              <a:rPr lang="en-US" sz="2000" dirty="0"/>
              <a:t> Mission of URHI</a:t>
            </a:r>
          </a:p>
          <a:p>
            <a:pPr lvl="1"/>
            <a:r>
              <a:rPr lang="en-US" sz="1600" dirty="0"/>
              <a:t> </a:t>
            </a:r>
            <a:r>
              <a:rPr lang="en-US" sz="1600" b="1" dirty="0">
                <a:solidFill>
                  <a:schemeClr val="hlink"/>
                </a:solidFill>
              </a:rPr>
              <a:t>search</a:t>
            </a:r>
            <a:r>
              <a:rPr lang="en-US" sz="1600" dirty="0"/>
              <a:t> for the QGP phase  </a:t>
            </a:r>
          </a:p>
          <a:p>
            <a:pPr lvl="1"/>
            <a:r>
              <a:rPr lang="en-US" sz="1600" dirty="0"/>
              <a:t> </a:t>
            </a:r>
            <a:r>
              <a:rPr lang="en-US" sz="1600" b="1" dirty="0">
                <a:solidFill>
                  <a:schemeClr val="hlink"/>
                </a:solidFill>
              </a:rPr>
              <a:t>measure</a:t>
            </a:r>
            <a:r>
              <a:rPr lang="en-US" sz="1600" dirty="0"/>
              <a:t> its properties</a:t>
            </a:r>
          </a:p>
          <a:p>
            <a:pPr lvl="1"/>
            <a:r>
              <a:rPr lang="en-US" sz="1600" dirty="0"/>
              <a:t> </a:t>
            </a:r>
            <a:r>
              <a:rPr lang="en-US" sz="1600" b="1" dirty="0">
                <a:solidFill>
                  <a:schemeClr val="hlink"/>
                </a:solidFill>
              </a:rPr>
              <a:t>discover</a:t>
            </a:r>
            <a:r>
              <a:rPr lang="en-US" sz="1600" dirty="0"/>
              <a:t> new aspects of QCD </a:t>
            </a:r>
            <a:r>
              <a:rPr lang="en-US" sz="1600" dirty="0" smtClean="0"/>
              <a:t/>
            </a:r>
            <a:br>
              <a:rPr lang="en-US" sz="1600" dirty="0" smtClean="0"/>
            </a:br>
            <a:r>
              <a:rPr lang="en-US" sz="1600" dirty="0" smtClean="0"/>
              <a:t>	</a:t>
            </a:r>
            <a:r>
              <a:rPr lang="en-US" sz="1600" b="1" dirty="0" smtClean="0"/>
              <a:t>where the strong interaction is strong !</a:t>
            </a:r>
            <a:r>
              <a:rPr lang="en-US" sz="1600" dirty="0" smtClean="0"/>
              <a:t/>
            </a:r>
            <a:br>
              <a:rPr lang="en-US" sz="1600" dirty="0" smtClean="0"/>
            </a:br>
            <a:endParaRPr lang="en-US" sz="1600" dirty="0" smtClean="0"/>
          </a:p>
          <a:p>
            <a:r>
              <a:rPr lang="en-US" sz="2000" dirty="0" smtClean="0"/>
              <a:t>After &gt; </a:t>
            </a:r>
            <a:r>
              <a:rPr lang="en-US" sz="2000" dirty="0"/>
              <a:t>1</a:t>
            </a:r>
            <a:r>
              <a:rPr lang="en-US" sz="2000" dirty="0" smtClean="0"/>
              <a:t>0 years at RHIC:</a:t>
            </a:r>
          </a:p>
          <a:p>
            <a:pPr marL="179388" lvl="1">
              <a:lnSpc>
                <a:spcPct val="100000"/>
              </a:lnSpc>
              <a:spcBef>
                <a:spcPts val="200"/>
              </a:spcBef>
              <a:spcAft>
                <a:spcPts val="200"/>
              </a:spcAft>
              <a:tabLst>
                <a:tab pos="88900" algn="l"/>
                <a:tab pos="1614488" algn="l"/>
              </a:tabLst>
            </a:pPr>
            <a:r>
              <a:rPr lang="en-US" sz="1600" dirty="0"/>
              <a:t> </a:t>
            </a:r>
            <a:r>
              <a:rPr lang="en-US" sz="1600" b="1" dirty="0" smtClean="0">
                <a:solidFill>
                  <a:schemeClr val="hlink"/>
                </a:solidFill>
              </a:rPr>
              <a:t>Search</a:t>
            </a:r>
            <a:r>
              <a:rPr lang="en-US" sz="1600" dirty="0" smtClean="0"/>
              <a:t> 	for the ‘QGP’ is essentially over</a:t>
            </a:r>
          </a:p>
          <a:p>
            <a:pPr marL="179388" lvl="1">
              <a:lnSpc>
                <a:spcPct val="100000"/>
              </a:lnSpc>
              <a:spcBef>
                <a:spcPts val="200"/>
              </a:spcBef>
              <a:spcAft>
                <a:spcPts val="200"/>
              </a:spcAft>
            </a:pPr>
            <a:r>
              <a:rPr lang="en-US" sz="1600" dirty="0" smtClean="0"/>
              <a:t> </a:t>
            </a:r>
            <a:r>
              <a:rPr lang="en-US" sz="1600" b="1" dirty="0" smtClean="0">
                <a:solidFill>
                  <a:schemeClr val="hlink"/>
                </a:solidFill>
              </a:rPr>
              <a:t>Discovery</a:t>
            </a:r>
            <a:r>
              <a:rPr lang="en-US" sz="1600" dirty="0" smtClean="0"/>
              <a:t>  	of QGP properties is well under way  </a:t>
            </a:r>
          </a:p>
          <a:p>
            <a:pPr marL="179388" lvl="1">
              <a:lnSpc>
                <a:spcPct val="100000"/>
              </a:lnSpc>
              <a:spcBef>
                <a:spcPts val="200"/>
              </a:spcBef>
              <a:spcAft>
                <a:spcPts val="200"/>
              </a:spcAft>
            </a:pPr>
            <a:r>
              <a:rPr lang="en-US" sz="1600" dirty="0" smtClean="0"/>
              <a:t> </a:t>
            </a:r>
            <a:r>
              <a:rPr lang="en-US" sz="1600" b="1" dirty="0" smtClean="0">
                <a:solidFill>
                  <a:schemeClr val="hlink"/>
                </a:solidFill>
              </a:rPr>
              <a:t>Measuring</a:t>
            </a:r>
            <a:r>
              <a:rPr lang="en-US" sz="1600" dirty="0" smtClean="0"/>
              <a:t> 	QGP parameters has just begun </a:t>
            </a:r>
            <a:r>
              <a:rPr lang="en-US" sz="1600" b="1" dirty="0" smtClean="0">
                <a:solidFill>
                  <a:srgbClr val="FF0000"/>
                </a:solidFill>
              </a:rPr>
              <a:t>=&gt; LHC  </a:t>
            </a:r>
            <a:r>
              <a:rPr lang="en-US" sz="1600" dirty="0" smtClean="0"/>
              <a:t>(still discoveries to be made !)</a:t>
            </a:r>
            <a:endParaRPr lang="en-US" sz="1600" dirty="0"/>
          </a:p>
          <a:p>
            <a:pPr lvl="1">
              <a:buFont typeface="Wingdings" pitchFamily="2" charset="2"/>
              <a:buNone/>
            </a:pPr>
            <a:endParaRPr lang="en-US" sz="1600" dirty="0"/>
          </a:p>
        </p:txBody>
      </p:sp>
      <p:sp>
        <p:nvSpPr>
          <p:cNvPr id="7" name="Date Placeholder 3"/>
          <p:cNvSpPr>
            <a:spLocks noGrp="1"/>
          </p:cNvSpPr>
          <p:nvPr>
            <p:ph type="dt" sz="half" idx="10"/>
          </p:nvPr>
        </p:nvSpPr>
        <p:spPr>
          <a:xfrm>
            <a:off x="7145333" y="6643688"/>
            <a:ext cx="2184400" cy="214312"/>
          </a:xfrm>
          <a:prstGeom prst="rect">
            <a:avLst/>
          </a:prstGeom>
        </p:spPr>
        <p:txBody>
          <a:bodyPr/>
          <a:lstStyle/>
          <a:p>
            <a:r>
              <a:rPr lang="en-US" smtClean="0">
                <a:solidFill>
                  <a:srgbClr val="919191"/>
                </a:solidFill>
              </a:rPr>
              <a:t>December 2012 Bad Honnef J. Schukraft</a:t>
            </a:r>
            <a:endParaRPr lang="en-US" dirty="0">
              <a:solidFill>
                <a:srgbClr val="919191"/>
              </a:solidFill>
            </a:endParaRPr>
          </a:p>
        </p:txBody>
      </p:sp>
      <p:sp>
        <p:nvSpPr>
          <p:cNvPr id="8" name="Slide Number Placeholder 4"/>
          <p:cNvSpPr>
            <a:spLocks noGrp="1"/>
          </p:cNvSpPr>
          <p:nvPr>
            <p:ph type="sldNum" sz="quarter" idx="11"/>
          </p:nvPr>
        </p:nvSpPr>
        <p:spPr>
          <a:prstGeom prst="rect">
            <a:avLst/>
          </a:prstGeom>
        </p:spPr>
        <p:txBody>
          <a:bodyPr/>
          <a:lstStyle/>
          <a:p>
            <a:pPr>
              <a:defRPr/>
            </a:pPr>
            <a:fld id="{55282057-7A05-4712-8D1E-6D41A2056A28}" type="slidenum">
              <a:rPr lang="en-US">
                <a:solidFill>
                  <a:srgbClr val="000000"/>
                </a:solidFill>
              </a:rPr>
              <a:pPr>
                <a:defRPr/>
              </a:pPr>
              <a:t>78</a:t>
            </a:fld>
            <a:endParaRPr lang="en-US">
              <a:solidFill>
                <a:srgbClr val="000000"/>
              </a:solidFill>
            </a:endParaRPr>
          </a:p>
        </p:txBody>
      </p:sp>
      <p:grpSp>
        <p:nvGrpSpPr>
          <p:cNvPr id="10" name="Group 9"/>
          <p:cNvGrpSpPr/>
          <p:nvPr/>
        </p:nvGrpSpPr>
        <p:grpSpPr>
          <a:xfrm>
            <a:off x="4985660" y="2004136"/>
            <a:ext cx="3975651" cy="2680507"/>
            <a:chOff x="1537017" y="2954956"/>
            <a:chExt cx="5236258" cy="3686476"/>
          </a:xfrm>
        </p:grpSpPr>
        <p:pic>
          <p:nvPicPr>
            <p:cNvPr id="12" name="Picture 8" descr="phasestructure"/>
            <p:cNvPicPr>
              <a:picLocks noChangeAspect="1" noChangeArrowheads="1"/>
            </p:cNvPicPr>
            <p:nvPr/>
          </p:nvPicPr>
          <p:blipFill>
            <a:blip r:embed="rId3" cstate="screen"/>
            <a:srcRect t="2158"/>
            <a:stretch>
              <a:fillRect/>
            </a:stretch>
          </p:blipFill>
          <p:spPr bwMode="auto">
            <a:xfrm>
              <a:off x="1537017" y="2954956"/>
              <a:ext cx="5236258" cy="3686476"/>
            </a:xfrm>
            <a:prstGeom prst="rect">
              <a:avLst/>
            </a:prstGeom>
            <a:noFill/>
          </p:spPr>
        </p:pic>
        <p:grpSp>
          <p:nvGrpSpPr>
            <p:cNvPr id="13" name="Group 13"/>
            <p:cNvGrpSpPr/>
            <p:nvPr/>
          </p:nvGrpSpPr>
          <p:grpSpPr>
            <a:xfrm>
              <a:off x="2050181" y="3224464"/>
              <a:ext cx="1742173" cy="336884"/>
              <a:chOff x="1925052" y="2059807"/>
              <a:chExt cx="1742173" cy="336884"/>
            </a:xfrm>
          </p:grpSpPr>
          <p:sp>
            <p:nvSpPr>
              <p:cNvPr id="14" name="Rounded Rectangle 13"/>
              <p:cNvSpPr/>
              <p:nvPr/>
            </p:nvSpPr>
            <p:spPr bwMode="auto">
              <a:xfrm>
                <a:off x="1925052" y="2059807"/>
                <a:ext cx="1742173" cy="336884"/>
              </a:xfrm>
              <a:prstGeom prst="roundRect">
                <a:avLst>
                  <a:gd name="adj" fmla="val 50000"/>
                </a:avLst>
              </a:prstGeom>
              <a:solidFill>
                <a:srgbClr val="FFFF00"/>
              </a:solidFill>
              <a:ln w="28575" cap="flat" cmpd="sng" algn="ctr">
                <a:solidFill>
                  <a:schemeClr val="tx1"/>
                </a:solidFill>
                <a:prstDash val="solid"/>
                <a:round/>
                <a:headEnd type="none" w="med" len="med"/>
                <a:tailEnd type="none" w="med" len="med"/>
              </a:ln>
              <a:effectLst/>
            </p:spPr>
            <p:txBody>
              <a:bodyPr vert="horz" wrap="non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smtClean="0">
                  <a:ln>
                    <a:noFill/>
                  </a:ln>
                  <a:solidFill>
                    <a:srgbClr val="0000FF"/>
                  </a:solidFill>
                  <a:effectLst/>
                  <a:latin typeface="Arial" pitchFamily="34" charset="0"/>
                </a:endParaRPr>
              </a:p>
            </p:txBody>
          </p:sp>
          <p:sp>
            <p:nvSpPr>
              <p:cNvPr id="15" name="TextBox 14"/>
              <p:cNvSpPr txBox="1"/>
              <p:nvPr/>
            </p:nvSpPr>
            <p:spPr>
              <a:xfrm>
                <a:off x="1980109" y="2079056"/>
                <a:ext cx="1633917" cy="311908"/>
              </a:xfrm>
              <a:prstGeom prst="rect">
                <a:avLst/>
              </a:prstGeom>
              <a:noFill/>
            </p:spPr>
            <p:txBody>
              <a:bodyPr wrap="none" rtlCol="0">
                <a:spAutoFit/>
              </a:bodyPr>
              <a:lstStyle/>
              <a:p>
                <a:r>
                  <a:rPr lang="en-US" sz="1100" b="1" dirty="0" smtClean="0">
                    <a:solidFill>
                      <a:schemeClr val="tx1"/>
                    </a:solidFill>
                  </a:rPr>
                  <a:t>rapid cross-over</a:t>
                </a:r>
                <a:endParaRPr lang="en-US" sz="1100" b="1" dirty="0">
                  <a:solidFill>
                    <a:schemeClr val="tx1"/>
                  </a:solidFill>
                </a:endParaRPr>
              </a:p>
            </p:txBody>
          </p:sp>
        </p:grpSp>
      </p:grpSp>
    </p:spTree>
    <p:extLst>
      <p:ext uri="{BB962C8B-B14F-4D97-AF65-F5344CB8AC3E}">
        <p14:creationId xmlns:p14="http://schemas.microsoft.com/office/powerpoint/2010/main" val="424611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8883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88835">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88835">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88835">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88835">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88835">
                                            <p:txEl>
                                              <p:pRg st="9" end="9"/>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8883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88835">
                                            <p:txEl>
                                              <p:pRg st="11" end="1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8883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2035BB-E18E-4B64-8F5E-FBDF76004D67}" type="slidenum">
              <a:rPr lang="en-US" smtClean="0"/>
              <a:pPr>
                <a:defRPr/>
              </a:pPr>
              <a:t>8</a:t>
            </a:fld>
            <a:endParaRPr lang="en-US"/>
          </a:p>
        </p:txBody>
      </p:sp>
      <p:pic>
        <p:nvPicPr>
          <p:cNvPr id="746498" name="Picture 2" descr="http://www.atlas.ch/photos/atlas_photos/selected-photos/full-detector/0511013_01-A4-at-144-dpi.jpg"/>
          <p:cNvPicPr>
            <a:picLocks noChangeAspect="1" noChangeArrowheads="1"/>
          </p:cNvPicPr>
          <p:nvPr/>
        </p:nvPicPr>
        <p:blipFill>
          <a:blip r:embed="rId2" cstate="screen"/>
          <a:srcRect/>
          <a:stretch>
            <a:fillRect/>
          </a:stretch>
        </p:blipFill>
        <p:spPr bwMode="auto">
          <a:xfrm>
            <a:off x="0" y="0"/>
            <a:ext cx="9144000" cy="5958455"/>
          </a:xfrm>
          <a:prstGeom prst="rect">
            <a:avLst/>
          </a:prstGeom>
          <a:noFill/>
        </p:spPr>
      </p:pic>
      <p:sp>
        <p:nvSpPr>
          <p:cNvPr id="4" name="Rectangle 2"/>
          <p:cNvSpPr txBox="1">
            <a:spLocks noChangeArrowheads="1"/>
          </p:cNvSpPr>
          <p:nvPr/>
        </p:nvSpPr>
        <p:spPr>
          <a:xfrm>
            <a:off x="2800952" y="6272212"/>
            <a:ext cx="3359216" cy="585788"/>
          </a:xfrm>
          <a:prstGeom prst="rect">
            <a:avLst/>
          </a:prstGeom>
          <a:solidFill>
            <a:srgbClr val="FFFF99"/>
          </a:solidFill>
          <a:ln w="60325">
            <a:solidFill>
              <a:schemeClr val="tx1"/>
            </a:solidFill>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mj-lt"/>
                <a:ea typeface="+mj-ea"/>
                <a:cs typeface="+mj-cs"/>
              </a:rPr>
              <a:t>Atlas</a:t>
            </a:r>
            <a:endParaRPr kumimoji="0" lang="en-US" sz="36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5" name="Date Placeholder 4"/>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2035BB-E18E-4B64-8F5E-FBDF76004D67}" type="slidenum">
              <a:rPr lang="en-US" smtClean="0"/>
              <a:pPr>
                <a:defRPr/>
              </a:pPr>
              <a:t>9</a:t>
            </a:fld>
            <a:endParaRPr lang="en-US"/>
          </a:p>
        </p:txBody>
      </p:sp>
      <p:pic>
        <p:nvPicPr>
          <p:cNvPr id="747522" name="Picture 2" descr="http://cmsinfo.web.cern.ch/cmsinfo/Resources/Website/Media/Images/Gallery/Full/HighRes/0611042_01-A4-at-140001.jpg"/>
          <p:cNvPicPr>
            <a:picLocks noChangeAspect="1" noChangeArrowheads="1"/>
          </p:cNvPicPr>
          <p:nvPr/>
        </p:nvPicPr>
        <p:blipFill>
          <a:blip r:embed="rId2" cstate="screen"/>
          <a:srcRect/>
          <a:stretch>
            <a:fillRect/>
          </a:stretch>
        </p:blipFill>
        <p:spPr bwMode="auto">
          <a:xfrm>
            <a:off x="0" y="0"/>
            <a:ext cx="9144000" cy="6350751"/>
          </a:xfrm>
          <a:prstGeom prst="rect">
            <a:avLst/>
          </a:prstGeom>
          <a:noFill/>
        </p:spPr>
      </p:pic>
      <p:sp>
        <p:nvSpPr>
          <p:cNvPr id="4" name="Rectangle 2"/>
          <p:cNvSpPr txBox="1">
            <a:spLocks noChangeArrowheads="1"/>
          </p:cNvSpPr>
          <p:nvPr/>
        </p:nvSpPr>
        <p:spPr>
          <a:xfrm>
            <a:off x="2800952" y="6272212"/>
            <a:ext cx="3359216" cy="585788"/>
          </a:xfrm>
          <a:prstGeom prst="rect">
            <a:avLst/>
          </a:prstGeom>
          <a:solidFill>
            <a:srgbClr val="FFFF99"/>
          </a:solidFill>
          <a:ln w="60325">
            <a:solidFill>
              <a:schemeClr val="tx1"/>
            </a:solidFill>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mj-lt"/>
                <a:ea typeface="+mj-ea"/>
                <a:cs typeface="+mj-cs"/>
              </a:rPr>
              <a:t>CMS</a:t>
            </a:r>
            <a:endParaRPr kumimoji="0" lang="en-US" sz="3600" b="1" i="0" u="none" strike="noStrike" kern="0" cap="none" spc="0" normalizeH="0" baseline="0" noProof="0" dirty="0">
              <a:ln>
                <a:noFill/>
              </a:ln>
              <a:solidFill>
                <a:srgbClr val="FF0000"/>
              </a:solidFill>
              <a:effectLst>
                <a:outerShdw blurRad="38100" dist="38100" dir="2700000" algn="tl">
                  <a:srgbClr val="C0C0C0"/>
                </a:outerShdw>
              </a:effectLst>
              <a:uLnTx/>
              <a:uFillTx/>
              <a:latin typeface="+mj-lt"/>
              <a:ea typeface="+mj-ea"/>
              <a:cs typeface="+mj-cs"/>
            </a:endParaRPr>
          </a:p>
        </p:txBody>
      </p:sp>
      <p:sp>
        <p:nvSpPr>
          <p:cNvPr id="5" name="Date Placeholder 4"/>
          <p:cNvSpPr>
            <a:spLocks noGrp="1"/>
          </p:cNvSpPr>
          <p:nvPr>
            <p:ph type="dt" sz="half" idx="10"/>
          </p:nvPr>
        </p:nvSpPr>
        <p:spPr/>
        <p:txBody>
          <a:bodyPr/>
          <a:lstStyle/>
          <a:p>
            <a:r>
              <a:rPr lang="en-US" smtClean="0">
                <a:solidFill>
                  <a:srgbClr val="919191"/>
                </a:solidFill>
              </a:rPr>
              <a:t>December 2012 Bad Honnef J. Schukraft</a:t>
            </a:r>
            <a:endParaRPr lang="en-US">
              <a:solidFill>
                <a:srgbClr val="919191"/>
              </a:solidFill>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1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1_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1.xml><?xml version="1.0" encoding="utf-8"?>
<a:theme xmlns:a="http://schemas.openxmlformats.org/drawingml/2006/main" name="2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2.xml><?xml version="1.0" encoding="utf-8"?>
<a:theme xmlns:a="http://schemas.openxmlformats.org/drawingml/2006/main" name="3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3.xml><?xml version="1.0" encoding="utf-8"?>
<a:theme xmlns:a="http://schemas.openxmlformats.org/drawingml/2006/main" name="4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4.xml><?xml version="1.0" encoding="utf-8"?>
<a:theme xmlns:a="http://schemas.openxmlformats.org/drawingml/2006/main" name="5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5.xml><?xml version="1.0" encoding="utf-8"?>
<a:theme xmlns:a="http://schemas.openxmlformats.org/drawingml/2006/main" name="5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2075" tIns="46038" rIns="92075" bIns="46038" numCol="1" rtlCol="0"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sz="1600" b="0" i="0" u="none" strike="noStrike" cap="none" normalizeH="0" baseline="0" smtClean="0">
            <a:ln>
              <a:noFill/>
            </a:ln>
            <a:solidFill>
              <a:srgbClr val="0000FF"/>
            </a:solidFill>
            <a:effectLst/>
            <a:latin typeface="Arial" charset="0"/>
          </a:defRPr>
        </a:defPPr>
      </a:lstStyle>
    </a:spDef>
    <a:lnDef>
      <a:spPr bwMode="auto">
        <a:noFill/>
        <a:ln w="9525" cap="flat" cmpd="sng" algn="ctr">
          <a:solidFill>
            <a:srgbClr val="FF0000"/>
          </a:solidFill>
          <a:prstDash val="solid"/>
          <a:round/>
          <a:headEnd type="none" w="med" len="med"/>
          <a:tailEnd type="none" w="med" len="med"/>
        </a:ln>
        <a:effectLst/>
      </a:spPr>
      <a:bodyPr/>
      <a:lstStyle/>
    </a:lnDef>
  </a:objectDefaults>
  <a:extraClrSchemeLst>
    <a:extraClrScheme>
      <a:clrScheme name="1_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rgbClr val="FF0000"/>
          </a:solidFill>
          <a:prstDash val="solid"/>
          <a:round/>
          <a:headEnd type="none" w="med" len="med"/>
          <a:tailEnd type="none" w="med" len="med"/>
        </a:ln>
        <a:effectLst/>
      </a:spPr>
      <a:bodyPr vert="horz" wrap="none" lIns="92075" tIns="46038" rIns="92075" bIns="46038" numCol="1" rtlCol="0" anchor="ctr"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CC"/>
        </a:solidFill>
        <a:ln w="19050" cap="flat" cmpd="sng" algn="ctr">
          <a:solidFill>
            <a:schemeClr val="tx1"/>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1_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1_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3_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3_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3_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3_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1_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rgbClr val="FF0000"/>
          </a:solidFill>
          <a:prstDash val="solid"/>
          <a:round/>
          <a:headEnd type="none" w="med" len="med"/>
          <a:tailEnd type="none" w="med" len="med"/>
        </a:ln>
        <a:effectLst/>
      </a:spPr>
      <a:bodyPr vert="horz" wrap="none" lIns="92075" tIns="46038" rIns="92075" bIns="46038" numCol="1" rtlCol="0" anchor="ctr"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CC"/>
        </a:solidFill>
        <a:ln w="19050" cap="flat" cmpd="sng" algn="ctr">
          <a:solidFill>
            <a:schemeClr val="tx1"/>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1_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solidFill>
          <a:srgbClr val="FFFF99"/>
        </a:solidFill>
        <a:ln w="2857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8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2_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FF"/>
          </a:solidFill>
          <a:prstDash val="solid"/>
          <a:round/>
          <a:headEnd type="none" w="med" len="med"/>
          <a:tailEnd type="none" w="med" len="med"/>
        </a:ln>
        <a:effectLst/>
      </a:spPr>
      <a:bodyPr vert="horz" wrap="none" lIns="92075" tIns="46038" rIns="92075" bIns="46038" numCol="1" rtlCol="0"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temp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emp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lang="en-US" sz="1600" b="0" i="0" u="none" strike="noStrike" cap="none" normalizeH="0" baseline="0" smtClean="0">
            <a:ln>
              <a:noFill/>
            </a:ln>
            <a:solidFill>
              <a:srgbClr val="0000FF"/>
            </a:solidFill>
            <a:effectLst/>
            <a:latin typeface="Arial" pitchFamily="34" charset="0"/>
          </a:defRPr>
        </a:defPPr>
      </a:lstStyle>
    </a:lnDef>
  </a:objectDefaults>
  <a:extraClrSchemeLst>
    <a:extraClrScheme>
      <a:clrScheme name="temp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emp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emp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9.xml><?xml version="1.0" encoding="utf-8"?>
<a:theme xmlns:a="http://schemas.openxmlformats.org/drawingml/2006/main" name="2_Paper Presentation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Paper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2075" tIns="46038" rIns="92075" bIns="46038" numCol="1" rtlCol="0" anchor="t" anchorCtr="0" compatLnSpc="1">
        <a:prstTxWarp prst="textNoShape">
          <a:avLst/>
        </a:prstTxWarp>
        <a:spAutoFit/>
      </a:bodyPr>
      <a:lstStyle>
        <a:def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defRPr kumimoji="0" sz="1600" b="0" i="0" u="none" strike="noStrike" cap="none" normalizeH="0" baseline="0" smtClean="0">
            <a:ln>
              <a:noFill/>
            </a:ln>
            <a:solidFill>
              <a:srgbClr val="0000FF"/>
            </a:solidFill>
            <a:effectLst/>
            <a:latin typeface="Arial" charset="0"/>
          </a:defRPr>
        </a:defPPr>
      </a:lstStyle>
    </a:spDef>
    <a:lnDef>
      <a:spPr bwMode="auto">
        <a:noFill/>
        <a:ln w="9525" cap="flat" cmpd="sng" algn="ctr">
          <a:solidFill>
            <a:srgbClr val="FF0000"/>
          </a:solidFill>
          <a:prstDash val="solid"/>
          <a:round/>
          <a:headEnd type="none" w="med" len="med"/>
          <a:tailEnd type="none" w="med" len="med"/>
        </a:ln>
        <a:effectLst/>
      </a:spPr>
      <a:bodyPr/>
      <a:lstStyle/>
    </a:lnDef>
  </a:objectDefaults>
  <a:extraClrSchemeLst>
    <a:extraClrScheme>
      <a:clrScheme name="1_Paper Presentation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aper Presentation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aper Presentation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aper Presentation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aper Presentation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aper Presentation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aper Presentation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20790</TotalTime>
  <Words>5687</Words>
  <Application>Microsoft Office PowerPoint</Application>
  <PresentationFormat>On-screen Show (4:3)</PresentationFormat>
  <Paragraphs>1240</Paragraphs>
  <Slides>78</Slides>
  <Notes>18</Notes>
  <HiddenSlides>0</HiddenSlides>
  <MMClips>0</MMClips>
  <ScaleCrop>false</ScaleCrop>
  <HeadingPairs>
    <vt:vector size="6" baseType="variant">
      <vt:variant>
        <vt:lpstr>Theme</vt:lpstr>
      </vt:variant>
      <vt:variant>
        <vt:i4>21</vt:i4>
      </vt:variant>
      <vt:variant>
        <vt:lpstr>Embedded OLE Servers</vt:lpstr>
      </vt:variant>
      <vt:variant>
        <vt:i4>3</vt:i4>
      </vt:variant>
      <vt:variant>
        <vt:lpstr>Slide Titles</vt:lpstr>
      </vt:variant>
      <vt:variant>
        <vt:i4>78</vt:i4>
      </vt:variant>
    </vt:vector>
  </HeadingPairs>
  <TitlesOfParts>
    <vt:vector size="102" baseType="lpstr">
      <vt:lpstr>1_temp1</vt:lpstr>
      <vt:lpstr>3_temp1</vt:lpstr>
      <vt:lpstr>1_Paper Presentation 1</vt:lpstr>
      <vt:lpstr>2_temp1</vt:lpstr>
      <vt:lpstr>temp1</vt:lpstr>
      <vt:lpstr>8_temp1</vt:lpstr>
      <vt:lpstr>10_temp1</vt:lpstr>
      <vt:lpstr>Horizon</vt:lpstr>
      <vt:lpstr>2_Paper Presentation 1</vt:lpstr>
      <vt:lpstr>1_Horizon</vt:lpstr>
      <vt:lpstr>2_Horizon</vt:lpstr>
      <vt:lpstr>3_Horizon</vt:lpstr>
      <vt:lpstr>4_Horizon</vt:lpstr>
      <vt:lpstr>5_Horizon</vt:lpstr>
      <vt:lpstr>5_temp1</vt:lpstr>
      <vt:lpstr>4_Paper Presentation 1</vt:lpstr>
      <vt:lpstr>6_Paper Presentation 1</vt:lpstr>
      <vt:lpstr>3_Paper Presentation 1</vt:lpstr>
      <vt:lpstr>4_temp1</vt:lpstr>
      <vt:lpstr>8_Paper Presentation 1</vt:lpstr>
      <vt:lpstr>7_Paper Presentation 1</vt:lpstr>
      <vt:lpstr>Equation</vt:lpstr>
      <vt:lpstr>Microsoft Excel 97-2003 Worksheet</vt:lpstr>
      <vt:lpstr>Chart</vt:lpstr>
      <vt:lpstr>PowerPoint Presentation</vt:lpstr>
      <vt:lpstr>Heavy Ion Collision (ca 1990)</vt:lpstr>
      <vt:lpstr>What for ? Exploring the SM (QCD)</vt:lpstr>
      <vt:lpstr>What for ? Exploring the SM (QCD)</vt:lpstr>
      <vt:lpstr>Heavy Ion Physics</vt:lpstr>
      <vt:lpstr>Heating matter in Heavy Ion Collision</vt:lpstr>
      <vt:lpstr>Large 'Hadron Collider' </vt:lpstr>
      <vt:lpstr>PowerPoint Presentation</vt:lpstr>
      <vt:lpstr>PowerPoint Presentation</vt:lpstr>
      <vt:lpstr>PowerPoint Presentation</vt:lpstr>
      <vt:lpstr>Theory Tools</vt:lpstr>
      <vt:lpstr>PowerPoint Presentation</vt:lpstr>
      <vt:lpstr>PowerPoint Presentation</vt:lpstr>
      <vt:lpstr>Nuclei are extended objects..</vt:lpstr>
      <vt:lpstr>PowerPoint Presentation</vt:lpstr>
      <vt:lpstr>Characterizing the Little Bang (1)</vt:lpstr>
      <vt:lpstr>Measuring Volume &amp; Lifetime</vt:lpstr>
      <vt:lpstr>Characterizing the Little Bang (2)</vt:lpstr>
      <vt:lpstr>PowerPoint Presentation</vt:lpstr>
      <vt:lpstr>Particle Production</vt:lpstr>
      <vt:lpstr>Mapping the Phase Boundary</vt:lpstr>
      <vt:lpstr>Particle Ratios Pb-Pb</vt:lpstr>
      <vt:lpstr>PowerPoint Presentation</vt:lpstr>
      <vt:lpstr>Nucleo-synthesis at LHC</vt:lpstr>
      <vt:lpstr>PowerPoint Presentation</vt:lpstr>
      <vt:lpstr>Hydrodynamic  Flow</vt:lpstr>
      <vt:lpstr>Flow in Heavy Ion Collisions</vt:lpstr>
      <vt:lpstr>Identified Particle spectra</vt:lpstr>
      <vt:lpstr>Flow in Heavy Ion Collisions</vt:lpstr>
      <vt:lpstr>Discovery at RHIC</vt:lpstr>
      <vt:lpstr>QGP: The 'perfect Liquid'</vt:lpstr>
      <vt:lpstr>Predictions for LHC</vt:lpstr>
      <vt:lpstr>First Elliptic Flow Measurement at LHC</vt:lpstr>
      <vt:lpstr>PowerPoint Presentation</vt:lpstr>
      <vt:lpstr>Initial Conditions</vt:lpstr>
      <vt:lpstr>Fluctuations &amp; Higher Moments</vt:lpstr>
      <vt:lpstr>Are the structures really from Flow ?</vt:lpstr>
      <vt:lpstr>A most amazing Discovery</vt:lpstr>
      <vt:lpstr>Power Spectrum</vt:lpstr>
      <vt:lpstr>2 Particle Correlations: Ridges everywhere ?</vt:lpstr>
      <vt:lpstr>PowerPoint Presentation</vt:lpstr>
      <vt:lpstr>Jets &amp; 'Jet-quenching'</vt:lpstr>
      <vt:lpstr>Observation of Jet Quenching</vt:lpstr>
      <vt:lpstr>1) How much Energy is lost ?</vt:lpstr>
      <vt:lpstr>2) Where (&amp; how) is it lost ?</vt:lpstr>
      <vt:lpstr>4)  Mass &amp; Color Charge Dependence</vt:lpstr>
      <vt:lpstr>Quarkonia Suppression</vt:lpstr>
      <vt:lpstr>J/Y: Consistent with Melting + Regeneration !</vt:lpstr>
      <vt:lpstr>Y suppression </vt:lpstr>
      <vt:lpstr>Other LHC Results</vt:lpstr>
      <vt:lpstr>Summary</vt:lpstr>
      <vt:lpstr>The End ..</vt:lpstr>
      <vt:lpstr>Backup</vt:lpstr>
      <vt:lpstr>Summary</vt:lpstr>
      <vt:lpstr>Even QED becomes strong at LHC</vt:lpstr>
      <vt:lpstr>Kinematics, Centrality</vt:lpstr>
      <vt:lpstr>Particle Production</vt:lpstr>
      <vt:lpstr>Blastwave Fit</vt:lpstr>
      <vt:lpstr>PowerPoint Presentation</vt:lpstr>
      <vt:lpstr>PowerPoint Presentation</vt:lpstr>
      <vt:lpstr>PowerPoint Presentation</vt:lpstr>
      <vt:lpstr>PowerPoint Presentation</vt:lpstr>
      <vt:lpstr>Mapping the Phase Boundary</vt:lpstr>
      <vt:lpstr>Hard Probes : Jet Quenching</vt:lpstr>
      <vt:lpstr>'Jet' Quenching at LHC</vt:lpstr>
      <vt:lpstr>Latest Data</vt:lpstr>
      <vt:lpstr>PowerPoint Presentation</vt:lpstr>
      <vt:lpstr>Jet Quenching with Jets</vt:lpstr>
      <vt:lpstr>2) Where (&amp; how) is it lost ?</vt:lpstr>
      <vt:lpstr>3) Energy dependence  (2011 DATA)</vt:lpstr>
      <vt:lpstr>4)  Mass &amp; Color Charge Dependence</vt:lpstr>
      <vt:lpstr>J/Y suppression: Compared to..</vt:lpstr>
      <vt:lpstr>Particle Ratios at LHC</vt:lpstr>
      <vt:lpstr>Quarkonia Suppression</vt:lpstr>
      <vt:lpstr>Accelerators</vt:lpstr>
      <vt:lpstr>Large 'Hadron Collider' </vt:lpstr>
      <vt:lpstr>Other Centrality Measures</vt:lpstr>
      <vt:lpstr>Matter under Extreme Conditions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for pA collisions at LHC</dc:title>
  <dc:creator>sks</dc:creator>
  <cp:lastModifiedBy>sks</cp:lastModifiedBy>
  <cp:revision>725</cp:revision>
  <cp:lastPrinted>2002-06-25T19:50:27Z</cp:lastPrinted>
  <dcterms:created xsi:type="dcterms:W3CDTF">2001-04-05T15:21:15Z</dcterms:created>
  <dcterms:modified xsi:type="dcterms:W3CDTF">2012-12-11T17:48:24Z</dcterms:modified>
</cp:coreProperties>
</file>