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5" r:id="rId3"/>
    <p:sldId id="261" r:id="rId4"/>
    <p:sldId id="260" r:id="rId5"/>
    <p:sldId id="283" r:id="rId6"/>
    <p:sldId id="277" r:id="rId7"/>
    <p:sldId id="269" r:id="rId8"/>
    <p:sldId id="278" r:id="rId9"/>
    <p:sldId id="262" r:id="rId10"/>
    <p:sldId id="263" r:id="rId11"/>
    <p:sldId id="266" r:id="rId12"/>
    <p:sldId id="265" r:id="rId13"/>
    <p:sldId id="264" r:id="rId14"/>
    <p:sldId id="272" r:id="rId15"/>
    <p:sldId id="280" r:id="rId16"/>
    <p:sldId id="271" r:id="rId17"/>
    <p:sldId id="273" r:id="rId18"/>
    <p:sldId id="281" r:id="rId19"/>
    <p:sldId id="282" r:id="rId2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D930A"/>
    <a:srgbClr val="E0E0E0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-1194" y="-102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088" y="88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8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5D9249F9-4FE2-476B-9E52-26101C9CEE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43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719587-26C8-4EEE-9375-1AF5E195B202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12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Upper area: </a:t>
            </a:r>
            <a:r>
              <a:rPr lang="en-GB" sz="1100" b="1" smtClean="0">
                <a:ea typeface="ＭＳ Ｐゴシック" charset="-128"/>
              </a:rPr>
              <a:t>Title</a:t>
            </a:r>
            <a:r>
              <a:rPr lang="en-GB" sz="1100" smtClean="0">
                <a:ea typeface="ＭＳ Ｐゴシック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Lower area </a:t>
            </a:r>
            <a:r>
              <a:rPr lang="en-GB" sz="1100" b="1" smtClean="0">
                <a:ea typeface="ＭＳ Ｐゴシック" charset="-128"/>
              </a:rPr>
              <a:t>(subtitle):</a:t>
            </a:r>
            <a:r>
              <a:rPr lang="en-GB" sz="1100" smtClean="0">
                <a:ea typeface="ＭＳ Ｐゴシック" charset="-128"/>
              </a:rPr>
              <a:t> Conference/meeting/workshop, location, date,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your name and affiliation,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Change the </a:t>
            </a:r>
            <a:r>
              <a:rPr lang="en-GB" sz="1100" b="1" smtClean="0">
                <a:ea typeface="ＭＳ Ｐゴシック" charset="-128"/>
              </a:rPr>
              <a:t>partner logos</a:t>
            </a:r>
            <a:r>
              <a:rPr lang="en-GB" sz="1100" smtClean="0">
                <a:ea typeface="ＭＳ Ｐゴシック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C1E5-BA91-4E92-AF22-F84A8F985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2A2B-0F61-4F71-899B-1007143260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8CA-A295-4F14-AF18-6D459BD33F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4EE0-54D9-4078-8F7C-37BE9429E5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327F-B07E-476E-9609-C0054CF6FE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6AD2-4984-4578-9C9D-9060AB4CC0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722D-3E0C-4D84-98FC-0E720C5F1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A3CDD-1459-43FF-9B57-F4EC8B13F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B353-FED9-4C4F-A7F1-BFB7CCE69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1000" dirty="0" smtClean="0">
                <a:solidFill>
                  <a:schemeClr val="bg1"/>
                </a:solidFill>
                <a:ea typeface="ＭＳ Ｐゴシック" pitchFamily="18" charset="-128"/>
              </a:rPr>
              <a:t>WP-73 TDR ART review</a:t>
            </a:r>
            <a:endParaRPr lang="en-GB" sz="1000" dirty="0">
              <a:solidFill>
                <a:schemeClr val="bg1"/>
              </a:solidFill>
              <a:ea typeface="ＭＳ Ｐゴシック" pitchFamily="18" charset="-128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88075" y="6537325"/>
            <a:ext cx="800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sz="1000" dirty="0">
                <a:solidFill>
                  <a:srgbClr val="000000"/>
                </a:solidFill>
                <a:latin typeface="Helvetica" charset="0"/>
              </a:rPr>
              <a:t>WP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-73, Xiaohao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 Dong</a:t>
            </a:r>
            <a:r>
              <a:rPr lang="en-GB" sz="1000" dirty="0">
                <a:solidFill>
                  <a:srgbClr val="000000"/>
                </a:solidFill>
                <a:latin typeface="Helvetica" charset="0"/>
              </a:rPr>
              <a:t>		 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Hard X-Ray monochromator technical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 design review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(2012-09-14)</a:t>
            </a:r>
            <a:endParaRPr lang="en-GB" sz="18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1286" y="3652858"/>
            <a:ext cx="7720140" cy="2302078"/>
          </a:xfrm>
          <a:ln w="9525"/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GB" dirty="0" smtClean="0"/>
              <a:t>On behalf of the development team:</a:t>
            </a:r>
          </a:p>
          <a:p>
            <a:pPr eaLnBrk="1" hangingPunct="1">
              <a:buFont typeface="Wingdings" charset="2"/>
              <a:buNone/>
            </a:pPr>
            <a:r>
              <a:rPr lang="en-GB" dirty="0" smtClean="0"/>
              <a:t> </a:t>
            </a:r>
            <a:r>
              <a:rPr lang="en-GB" u="sng" dirty="0" smtClean="0"/>
              <a:t>Eng.: </a:t>
            </a:r>
            <a:r>
              <a:rPr lang="en-GB" u="sng" dirty="0" err="1" smtClean="0"/>
              <a:t>X.Dong</a:t>
            </a:r>
            <a:r>
              <a:rPr lang="en-GB" dirty="0" smtClean="0"/>
              <a:t>; Design: </a:t>
            </a:r>
            <a:r>
              <a:rPr lang="en-GB" dirty="0" err="1" smtClean="0"/>
              <a:t>M.De</a:t>
            </a:r>
            <a:r>
              <a:rPr lang="en-GB" dirty="0" smtClean="0"/>
              <a:t> Felice, (</a:t>
            </a:r>
            <a:r>
              <a:rPr lang="en-GB" dirty="0" err="1" smtClean="0"/>
              <a:t>J.Anton</a:t>
            </a:r>
            <a:r>
              <a:rPr lang="en-GB" baseline="30000" dirty="0" smtClean="0"/>
              <a:t>$</a:t>
            </a:r>
            <a:r>
              <a:rPr lang="en-GB" dirty="0" smtClean="0"/>
              <a:t>, </a:t>
            </a:r>
            <a:r>
              <a:rPr lang="en-GB" dirty="0" err="1" smtClean="0"/>
              <a:t>S.Kearney</a:t>
            </a:r>
            <a:r>
              <a:rPr lang="en-GB" baseline="30000" dirty="0" smtClean="0"/>
              <a:t>$</a:t>
            </a:r>
            <a:r>
              <a:rPr lang="en-GB" dirty="0" smtClean="0"/>
              <a:t>);</a:t>
            </a:r>
          </a:p>
          <a:p>
            <a:pPr eaLnBrk="1" hangingPunct="1"/>
            <a:r>
              <a:rPr lang="en-GB" dirty="0"/>
              <a:t>PIs: D. Shu</a:t>
            </a:r>
            <a:r>
              <a:rPr lang="en-GB" baseline="30000" dirty="0" smtClean="0"/>
              <a:t>$</a:t>
            </a:r>
            <a:r>
              <a:rPr lang="en-GB" dirty="0" smtClean="0"/>
              <a:t>, </a:t>
            </a:r>
            <a:r>
              <a:rPr lang="en-GB" dirty="0" err="1"/>
              <a:t>H.Sinn</a:t>
            </a:r>
            <a:endParaRPr lang="en-GB" dirty="0" smtClean="0"/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616240" y="1070054"/>
            <a:ext cx="7918450" cy="2906713"/>
          </a:xfrm>
          <a:noFill/>
        </p:spPr>
        <p:txBody>
          <a:bodyPr/>
          <a:lstStyle/>
          <a:p>
            <a:pPr eaLnBrk="1" hangingPunct="1"/>
            <a:r>
              <a:rPr lang="en-US" sz="3600" b="1" dirty="0" smtClean="0"/>
              <a:t>WP-73</a:t>
            </a:r>
            <a:br>
              <a:rPr lang="en-US" sz="3600" b="1" dirty="0" smtClean="0"/>
            </a:br>
            <a:r>
              <a:rPr lang="en-US" sz="4900" b="1" dirty="0" smtClean="0"/>
              <a:t> </a:t>
            </a:r>
            <a:r>
              <a:rPr lang="en-US" sz="3600" b="1" dirty="0" smtClean="0"/>
              <a:t>TDR ART Review Report:</a:t>
            </a:r>
            <a:br>
              <a:rPr lang="en-US" sz="3600" b="1" dirty="0" smtClean="0"/>
            </a:br>
            <a:r>
              <a:rPr lang="en-US" sz="3600" b="1" dirty="0" smtClean="0"/>
              <a:t>Hard X-Ray Monochromator</a:t>
            </a:r>
            <a:br>
              <a:rPr lang="en-US" sz="3600" b="1" dirty="0" smtClean="0"/>
            </a:br>
            <a:endParaRPr lang="en-GB" sz="36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425944" y="6166532"/>
            <a:ext cx="2682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baseline="30000" dirty="0" smtClean="0"/>
              <a:t>$ </a:t>
            </a:r>
            <a:r>
              <a:rPr lang="en-US" sz="1400" i="1" dirty="0" smtClean="0"/>
              <a:t>APS/ Argonne National Lab.</a:t>
            </a:r>
            <a:endParaRPr lang="de-DE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Sine-bar </a:t>
            </a:r>
            <a:r>
              <a:rPr lang="en-US" dirty="0" smtClean="0"/>
              <a:t>mechanism for combined pitch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2"/>
          <a:stretch/>
        </p:blipFill>
        <p:spPr bwMode="auto">
          <a:xfrm>
            <a:off x="974854" y="1381684"/>
            <a:ext cx="3514017" cy="471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ontent Placeholder 7" descr="C:\Documents and Settings\anton\Desktop\X2-330000 Modal Analysis\Displacement Plots\Freq test-Study 1-Displacement-Displacement1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9" t="19664" r="31567" b="7283"/>
          <a:stretch/>
        </p:blipFill>
        <p:spPr bwMode="auto">
          <a:xfrm>
            <a:off x="5292672" y="1745674"/>
            <a:ext cx="2997384" cy="37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91364" y="4426190"/>
            <a:ext cx="158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1" dirty="0" smtClean="0"/>
              <a:t>f</a:t>
            </a:r>
            <a:r>
              <a:rPr lang="en-US" sz="1600" i="1" baseline="-25000" dirty="0" smtClean="0"/>
              <a:t> </a:t>
            </a:r>
            <a:r>
              <a:rPr lang="en-US" sz="1600" i="1" dirty="0" smtClean="0"/>
              <a:t>=318.6 Hz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4853" y="5310272"/>
            <a:ext cx="865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err="1" smtClean="0"/>
              <a:t>J.Anton</a:t>
            </a:r>
            <a:r>
              <a:rPr lang="en-US" i="1" dirty="0" smtClean="0"/>
              <a:t>, APS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5816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thermal behavior (</a:t>
            </a:r>
            <a:r>
              <a:rPr lang="en-US" dirty="0" err="1" smtClean="0"/>
              <a:t>Cryo</a:t>
            </a:r>
            <a:r>
              <a:rPr lang="en-US" dirty="0" smtClean="0"/>
              <a:t>-cooler test)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51471" y="6180276"/>
            <a:ext cx="2887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measurement done by </a:t>
            </a:r>
            <a:r>
              <a:rPr lang="en-US" sz="1200" i="1" dirty="0" err="1" smtClean="0"/>
              <a:t>G.Galasso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etc</a:t>
            </a:r>
            <a:endParaRPr lang="de-DE" sz="12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760" y="1078674"/>
            <a:ext cx="37242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055543" y="3802063"/>
            <a:ext cx="2390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>
                <a:solidFill>
                  <a:schemeClr val="accent2"/>
                </a:solidFill>
              </a:rPr>
              <a:t>Heat from 50</a:t>
            </a:r>
            <a:r>
              <a:rPr lang="el-GR" sz="1600" b="1" dirty="0">
                <a:solidFill>
                  <a:schemeClr val="accent2"/>
                </a:solidFill>
              </a:rPr>
              <a:t>Ω</a:t>
            </a:r>
            <a:r>
              <a:rPr lang="en-US" sz="1600" b="1" dirty="0">
                <a:solidFill>
                  <a:schemeClr val="accent2"/>
                </a:solidFill>
              </a:rPr>
              <a:t> resistor</a:t>
            </a:r>
          </a:p>
        </p:txBody>
      </p:sp>
      <p:sp>
        <p:nvSpPr>
          <p:cNvPr id="15" name="Down Arrow 2"/>
          <p:cNvSpPr>
            <a:spLocks noChangeArrowheads="1"/>
          </p:cNvSpPr>
          <p:nvPr/>
        </p:nvSpPr>
        <p:spPr bwMode="auto">
          <a:xfrm>
            <a:off x="2250931" y="4140200"/>
            <a:ext cx="300037" cy="355600"/>
          </a:xfrm>
          <a:prstGeom prst="downArrow">
            <a:avLst>
              <a:gd name="adj1" fmla="val 0"/>
              <a:gd name="adj2" fmla="val 50058"/>
            </a:avLst>
          </a:prstGeom>
          <a:noFill/>
          <a:ln w="28575" algn="ctr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5634" y="1093788"/>
            <a:ext cx="1304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FD930A"/>
                </a:solidFill>
              </a:rPr>
              <a:t>PTS8030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36920" r="20522" b="12859"/>
          <a:stretch>
            <a:fillRect/>
          </a:stretch>
        </p:blipFill>
        <p:spPr bwMode="auto">
          <a:xfrm>
            <a:off x="4919663" y="1046163"/>
            <a:ext cx="3233737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3" t="14644" r="2054" b="3638"/>
          <a:stretch>
            <a:fillRect/>
          </a:stretch>
        </p:blipFill>
        <p:spPr bwMode="auto">
          <a:xfrm>
            <a:off x="4938713" y="3716338"/>
            <a:ext cx="3205162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896100" y="4913313"/>
            <a:ext cx="723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>
                <a:solidFill>
                  <a:schemeClr val="accent2"/>
                </a:solidFill>
              </a:rPr>
              <a:t>3 W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5700" y="4567238"/>
            <a:ext cx="731838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3138800" y="1360264"/>
            <a:ext cx="428116" cy="219154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7762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thermal behavior (FEA </a:t>
            </a:r>
            <a:r>
              <a:rPr lang="en-US" dirty="0" err="1" smtClean="0"/>
              <a:t>SImulation</a:t>
            </a:r>
            <a:r>
              <a:rPr lang="en-US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1015" y="6142491"/>
            <a:ext cx="2706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Calculation done by </a:t>
            </a:r>
            <a:r>
              <a:rPr lang="en-US" sz="1200" i="1" dirty="0" err="1" smtClean="0"/>
              <a:t>G.Galasso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etc</a:t>
            </a:r>
            <a:endParaRPr lang="de-DE" sz="1200" i="1" dirty="0"/>
          </a:p>
        </p:txBody>
      </p:sp>
      <p:pic>
        <p:nvPicPr>
          <p:cNvPr id="8" name="final_6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757"/>
          <a:stretch/>
        </p:blipFill>
        <p:spPr>
          <a:xfrm>
            <a:off x="1141110" y="1083801"/>
            <a:ext cx="6604841" cy="50586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"/>
          <a:stretch/>
        </p:blipFill>
        <p:spPr bwMode="auto">
          <a:xfrm>
            <a:off x="457817" y="1068687"/>
            <a:ext cx="8262990" cy="511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4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design 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2600" y="1642478"/>
            <a:ext cx="3397182" cy="1942024"/>
          </a:xfrm>
        </p:spPr>
        <p:txBody>
          <a:bodyPr/>
          <a:lstStyle/>
          <a:p>
            <a:r>
              <a:rPr lang="en-US" sz="2000" dirty="0" smtClean="0"/>
              <a:t>Cone-V-Flat concept </a:t>
            </a:r>
          </a:p>
          <a:p>
            <a:r>
              <a:rPr lang="en-US" sz="2000" dirty="0" smtClean="0"/>
              <a:t>5-DOF alignment to the </a:t>
            </a:r>
            <a:r>
              <a:rPr lang="de-DE" sz="2000" dirty="0"/>
              <a:t>beam </a:t>
            </a:r>
            <a:r>
              <a:rPr lang="de-DE" sz="2000" dirty="0" err="1" smtClean="0"/>
              <a:t>axis</a:t>
            </a:r>
            <a:r>
              <a:rPr lang="de-DE" sz="2000" dirty="0"/>
              <a:t>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/>
              <a:t> </a:t>
            </a:r>
            <a:r>
              <a:rPr lang="de-DE" sz="2000" dirty="0" smtClean="0"/>
              <a:t>   (x, z, </a:t>
            </a:r>
            <a:r>
              <a:rPr lang="de-DE" sz="2000" dirty="0" err="1" smtClean="0"/>
              <a:t>pitch</a:t>
            </a:r>
            <a:r>
              <a:rPr lang="de-DE" sz="2000" dirty="0" smtClean="0"/>
              <a:t>, roll, </a:t>
            </a:r>
            <a:r>
              <a:rPr lang="de-DE" sz="2000" dirty="0" err="1" smtClean="0"/>
              <a:t>raw</a:t>
            </a:r>
            <a:r>
              <a:rPr lang="de-DE" sz="2000" dirty="0" smtClean="0"/>
              <a:t>)</a:t>
            </a:r>
          </a:p>
          <a:p>
            <a:endParaRPr lang="de-D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" y="1486803"/>
            <a:ext cx="4467360" cy="441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96" y="3687829"/>
            <a:ext cx="3909305" cy="254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6242102" y="3377990"/>
            <a:ext cx="22671" cy="725474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5388159" y="3967529"/>
            <a:ext cx="853944" cy="13850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5781124" y="4103464"/>
            <a:ext cx="460978" cy="324953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323340" y="3377990"/>
            <a:ext cx="377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chemeClr val="accent2"/>
                </a:solidFill>
              </a:rPr>
              <a:t>Z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7415" y="4097211"/>
            <a:ext cx="377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chemeClr val="accent2"/>
                </a:solidFill>
              </a:rPr>
              <a:t>X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8489" y="3695477"/>
            <a:ext cx="377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chemeClr val="accent2"/>
                </a:solidFill>
              </a:rPr>
              <a:t>Y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0218" y="4619945"/>
            <a:ext cx="76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rgbClr val="FD930A"/>
                </a:solidFill>
              </a:rPr>
              <a:t>cone</a:t>
            </a:r>
            <a:endParaRPr lang="de-DE" sz="1200" b="1" dirty="0">
              <a:solidFill>
                <a:srgbClr val="FD930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4155" y="4545688"/>
            <a:ext cx="76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rgbClr val="FD930A"/>
                </a:solidFill>
              </a:rPr>
              <a:t>V</a:t>
            </a:r>
            <a:endParaRPr lang="de-DE" sz="1200" b="1" dirty="0">
              <a:solidFill>
                <a:srgbClr val="FD930A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83143" y="4459946"/>
            <a:ext cx="76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smtClean="0">
                <a:solidFill>
                  <a:srgbClr val="FD930A"/>
                </a:solidFill>
              </a:rPr>
              <a:t>flat</a:t>
            </a:r>
            <a:endParaRPr lang="de-DE" sz="1200" b="1" dirty="0">
              <a:solidFill>
                <a:srgbClr val="FD930A"/>
              </a:solidFill>
            </a:endParaRPr>
          </a:p>
        </p:txBody>
      </p:sp>
      <p:sp>
        <p:nvSpPr>
          <p:cNvPr id="4108" name="Curved Right Arrow 4107"/>
          <p:cNvSpPr/>
          <p:nvPr/>
        </p:nvSpPr>
        <p:spPr bwMode="auto">
          <a:xfrm>
            <a:off x="6181646" y="3740727"/>
            <a:ext cx="168572" cy="151141"/>
          </a:xfrm>
          <a:prstGeom prst="curv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109" name="Curved Right Arrow 4108"/>
          <p:cNvSpPr/>
          <p:nvPr/>
        </p:nvSpPr>
        <p:spPr bwMode="auto">
          <a:xfrm>
            <a:off x="5713112" y="3891868"/>
            <a:ext cx="102019" cy="272053"/>
          </a:xfrm>
          <a:prstGeom prst="curv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111" name="Curved Up Arrow 4110"/>
          <p:cNvSpPr/>
          <p:nvPr/>
        </p:nvSpPr>
        <p:spPr bwMode="auto">
          <a:xfrm>
            <a:off x="5939821" y="4196690"/>
            <a:ext cx="241825" cy="138500"/>
          </a:xfrm>
          <a:prstGeom prst="curvedUp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4215" y="5863891"/>
            <a:ext cx="1532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i="1" dirty="0" smtClean="0">
                <a:solidFill>
                  <a:srgbClr val="FF0000"/>
                </a:solidFill>
              </a:rPr>
              <a:t>Picture from APS</a:t>
            </a:r>
            <a:endParaRPr lang="de-DE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project plan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10004"/>
            <a:ext cx="7636033" cy="3473594"/>
          </a:xfrm>
        </p:spPr>
        <p:txBody>
          <a:bodyPr/>
          <a:lstStyle/>
          <a:p>
            <a:r>
              <a:rPr lang="en-US" dirty="0" smtClean="0"/>
              <a:t>Detailed design after TDR ~2012.10</a:t>
            </a:r>
          </a:p>
          <a:p>
            <a:r>
              <a:rPr lang="en-US" dirty="0" smtClean="0"/>
              <a:t>Standard components (mainly motor/actuator, encoder, controller, etc.) finalizing, ~2012.12</a:t>
            </a:r>
          </a:p>
          <a:p>
            <a:r>
              <a:rPr lang="en-US" dirty="0" smtClean="0"/>
              <a:t>Special parts through APS and test, ~2013.01 Manufacturing drawings, ~2013.01</a:t>
            </a:r>
          </a:p>
          <a:p>
            <a:r>
              <a:rPr lang="en-US" dirty="0" smtClean="0"/>
              <a:t>Tender for production ~2013.03</a:t>
            </a:r>
          </a:p>
          <a:p>
            <a:r>
              <a:rPr lang="en-US" dirty="0" smtClean="0"/>
              <a:t>Delivery, commissioning ~2013.09 +</a:t>
            </a:r>
          </a:p>
          <a:p>
            <a:r>
              <a:rPr lang="en-US" dirty="0" smtClean="0"/>
              <a:t>Purchase, delivery of small series 2014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72053" y="5471284"/>
            <a:ext cx="85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Questions and comments ? Thank you very much!</a:t>
            </a:r>
            <a:endParaRPr lang="de-DE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comparison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graphicFrame>
        <p:nvGraphicFramePr>
          <p:cNvPr id="2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018827"/>
              </p:ext>
            </p:extLst>
          </p:nvPr>
        </p:nvGraphicFramePr>
        <p:xfrm>
          <a:off x="846386" y="1949712"/>
          <a:ext cx="2453560" cy="1272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852"/>
                <a:gridCol w="407035"/>
                <a:gridCol w="423493"/>
                <a:gridCol w="353060"/>
                <a:gridCol w="416560"/>
                <a:gridCol w="416560"/>
              </a:tblGrid>
              <a:tr h="204744">
                <a:tc gridSpan="4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footprint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53758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E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(keV)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sym typeface="Symbol"/>
                        </a:rPr>
                        <a:t>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(°)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l</a:t>
                      </a:r>
                      <a:r>
                        <a:rPr lang="en-GB" sz="1000" baseline="-25000">
                          <a:effectLst/>
                        </a:rPr>
                        <a:t>0</a:t>
                      </a:r>
                      <a:r>
                        <a:rPr lang="en-GB" sz="1000">
                          <a:effectLst/>
                        </a:rPr>
                        <a:t>(4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</a:rPr>
                        <a:t>)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l</a:t>
                      </a:r>
                      <a:r>
                        <a:rPr lang="en-GB" sz="1000" baseline="-25000">
                          <a:effectLst/>
                        </a:rPr>
                        <a:t>0</a:t>
                      </a:r>
                      <a:r>
                        <a:rPr lang="en-GB" sz="1000">
                          <a:effectLst/>
                        </a:rPr>
                        <a:t>(6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</a:rPr>
                        <a:t>)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  <a:tr h="204744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3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9.72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14.6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41.2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14.8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22.1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  <a:tr h="204744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5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6.28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9.42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23.3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15.9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23.9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  <a:tr h="204744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1.96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2.94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4.72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23.8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35.7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331980"/>
              </p:ext>
            </p:extLst>
          </p:nvPr>
        </p:nvGraphicFramePr>
        <p:xfrm>
          <a:off x="3462837" y="1961633"/>
          <a:ext cx="2794380" cy="1204759"/>
        </p:xfrm>
        <a:graphic>
          <a:graphicData uri="http://schemas.openxmlformats.org/drawingml/2006/table">
            <a:tbl>
              <a:tblPr firstRow="1" firstCol="1" bandRow="1"/>
              <a:tblGrid>
                <a:gridCol w="344692"/>
                <a:gridCol w="344692"/>
                <a:gridCol w="412887"/>
                <a:gridCol w="344692"/>
                <a:gridCol w="310595"/>
                <a:gridCol w="280217"/>
                <a:gridCol w="310595"/>
                <a:gridCol w="446010"/>
              </a:tblGrid>
              <a:tr h="193798">
                <a:tc gridSpan="4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gap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1000" baseline="30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nd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length (</a:t>
                      </a: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appr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40066"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35632"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8.44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15.41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198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76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4.28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6.41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92.5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388889"/>
              </p:ext>
            </p:extLst>
          </p:nvPr>
        </p:nvGraphicFramePr>
        <p:xfrm>
          <a:off x="6319236" y="1961458"/>
          <a:ext cx="2524125" cy="1189820"/>
        </p:xfrm>
        <a:graphic>
          <a:graphicData uri="http://schemas.openxmlformats.org/drawingml/2006/table">
            <a:tbl>
              <a:tblPr firstRow="1" firstCol="1" bandRow="1"/>
              <a:tblGrid>
                <a:gridCol w="353060"/>
                <a:gridCol w="353060"/>
                <a:gridCol w="353060"/>
                <a:gridCol w="353060"/>
                <a:gridCol w="270510"/>
                <a:gridCol w="281940"/>
                <a:gridCol w="270510"/>
                <a:gridCol w="288925"/>
              </a:tblGrid>
              <a:tr h="175476">
                <a:tc gridSpan="4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gap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length (</a:t>
                      </a: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appr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88893"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75476"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6.46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9.69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59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89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3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3.42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5.12</a:t>
                      </a:r>
                      <a:endParaRPr lang="de-DE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62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459501"/>
              </p:ext>
            </p:extLst>
          </p:nvPr>
        </p:nvGraphicFramePr>
        <p:xfrm>
          <a:off x="857067" y="3309974"/>
          <a:ext cx="2461895" cy="99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640"/>
                <a:gridCol w="426085"/>
                <a:gridCol w="409575"/>
                <a:gridCol w="353060"/>
                <a:gridCol w="416560"/>
                <a:gridCol w="434975"/>
              </a:tblGrid>
              <a:tr h="191614">
                <a:tc gridSpan="4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footprint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24658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E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(keV)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sym typeface="Symbol"/>
                        </a:rPr>
                        <a:t>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(°)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l</a:t>
                      </a:r>
                      <a:r>
                        <a:rPr lang="en-GB" sz="1000" baseline="-25000">
                          <a:effectLst/>
                        </a:rPr>
                        <a:t>0</a:t>
                      </a:r>
                      <a:r>
                        <a:rPr lang="en-GB" sz="1000">
                          <a:effectLst/>
                        </a:rPr>
                        <a:t>(4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</a:rPr>
                        <a:t>)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l</a:t>
                      </a:r>
                      <a:r>
                        <a:rPr lang="en-GB" sz="1000" baseline="-25000">
                          <a:effectLst/>
                        </a:rPr>
                        <a:t>0</a:t>
                      </a:r>
                      <a:r>
                        <a:rPr lang="en-GB" sz="1000">
                          <a:effectLst/>
                        </a:rPr>
                        <a:t>(6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</a:rPr>
                        <a:t>)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  <a:tr h="191614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5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6.28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9.42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49.2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8.3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12.4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  <a:tr h="191614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1.96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2.94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9.1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12.4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18.6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801456"/>
              </p:ext>
            </p:extLst>
          </p:nvPr>
        </p:nvGraphicFramePr>
        <p:xfrm>
          <a:off x="6324847" y="3299742"/>
          <a:ext cx="2494201" cy="970381"/>
        </p:xfrm>
        <a:graphic>
          <a:graphicData uri="http://schemas.openxmlformats.org/drawingml/2006/table">
            <a:tbl>
              <a:tblPr firstRow="1" firstCol="1" bandRow="1"/>
              <a:tblGrid>
                <a:gridCol w="688072"/>
                <a:gridCol w="717917"/>
                <a:gridCol w="559220"/>
                <a:gridCol w="528992"/>
              </a:tblGrid>
              <a:tr h="206198"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gap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 length (appr.)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93484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623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4.81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7.21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23.3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34.9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028465"/>
              </p:ext>
            </p:extLst>
          </p:nvPr>
        </p:nvGraphicFramePr>
        <p:xfrm>
          <a:off x="3464340" y="3299742"/>
          <a:ext cx="2785319" cy="977533"/>
        </p:xfrm>
        <a:graphic>
          <a:graphicData uri="http://schemas.openxmlformats.org/drawingml/2006/table">
            <a:tbl>
              <a:tblPr firstRow="1" firstCol="1" bandRow="1"/>
              <a:tblGrid>
                <a:gridCol w="780115"/>
                <a:gridCol w="705396"/>
                <a:gridCol w="581891"/>
                <a:gridCol w="717917"/>
              </a:tblGrid>
              <a:tr h="0"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gap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1000" baseline="30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nd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length(</a:t>
                      </a:r>
                      <a:r>
                        <a:rPr lang="en-GB" sz="1000" dirty="0" err="1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appr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13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6.00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9.01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42.6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64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963386"/>
              </p:ext>
            </p:extLst>
          </p:nvPr>
        </p:nvGraphicFramePr>
        <p:xfrm>
          <a:off x="842981" y="4424803"/>
          <a:ext cx="2470785" cy="980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535"/>
                <a:gridCol w="407035"/>
                <a:gridCol w="407035"/>
                <a:gridCol w="353060"/>
                <a:gridCol w="416560"/>
                <a:gridCol w="416560"/>
              </a:tblGrid>
              <a:tr h="0">
                <a:tc gridSpan="4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footprint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E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(keV)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sym typeface="Symbol"/>
                        </a:rPr>
                        <a:t>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(°)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l</a:t>
                      </a:r>
                      <a:r>
                        <a:rPr lang="en-GB" sz="1000" baseline="-25000">
                          <a:effectLst/>
                        </a:rPr>
                        <a:t>0</a:t>
                      </a:r>
                      <a:r>
                        <a:rPr lang="en-GB" sz="1000">
                          <a:effectLst/>
                        </a:rPr>
                        <a:t>(4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</a:rPr>
                        <a:t>)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l</a:t>
                      </a:r>
                      <a:r>
                        <a:rPr lang="en-GB" sz="1000" baseline="-25000">
                          <a:effectLst/>
                        </a:rPr>
                        <a:t>0</a:t>
                      </a:r>
                      <a:r>
                        <a:rPr lang="en-GB" sz="1000">
                          <a:effectLst/>
                        </a:rPr>
                        <a:t>(6</a:t>
                      </a:r>
                      <a:r>
                        <a:rPr lang="en-GB" sz="1000">
                          <a:effectLst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</a:rPr>
                        <a:t>)</a:t>
                      </a:r>
                      <a:endParaRPr lang="de-DE" sz="1000">
                        <a:effectLst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  <a:tr h="0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4.63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6.95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47.9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6.24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9.36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  <a:tr h="0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1.96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2.94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14.3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7.94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11.9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09585"/>
              </p:ext>
            </p:extLst>
          </p:nvPr>
        </p:nvGraphicFramePr>
        <p:xfrm>
          <a:off x="3484431" y="4462767"/>
          <a:ext cx="2757672" cy="940505"/>
        </p:xfrm>
        <a:graphic>
          <a:graphicData uri="http://schemas.openxmlformats.org/drawingml/2006/table">
            <a:tbl>
              <a:tblPr firstRow="1" firstCol="1" bandRow="1"/>
              <a:tblGrid>
                <a:gridCol w="762617"/>
                <a:gridCol w="687689"/>
                <a:gridCol w="612119"/>
                <a:gridCol w="695247"/>
              </a:tblGrid>
              <a:tr h="0"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gap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GB" sz="1000" baseline="30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nd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Xtal length (appr.)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85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3.92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5.88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18.9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28.4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07788"/>
              </p:ext>
            </p:extLst>
          </p:nvPr>
        </p:nvGraphicFramePr>
        <p:xfrm>
          <a:off x="6327334" y="4466545"/>
          <a:ext cx="2484157" cy="929831"/>
        </p:xfrm>
        <a:graphic>
          <a:graphicData uri="http://schemas.openxmlformats.org/drawingml/2006/table">
            <a:tbl>
              <a:tblPr firstRow="1" firstCol="1" bandRow="1"/>
              <a:tblGrid>
                <a:gridCol w="700699"/>
                <a:gridCol w="695246"/>
                <a:gridCol w="559220"/>
                <a:gridCol w="528992"/>
              </a:tblGrid>
              <a:tr h="0"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gap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Xtal length (appr.)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GB" sz="1000" baseline="-25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(mm)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(4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GB" sz="1000" baseline="-25000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min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(6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  <a:sym typeface="Symbol"/>
                        </a:rPr>
                        <a:t></a:t>
                      </a: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(mm)</a:t>
                      </a:r>
                      <a:endParaRPr lang="de-DE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11"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3.45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5.18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13.1</a:t>
                      </a:r>
                      <a:endParaRPr lang="de-DE" sz="1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19.6</a:t>
                      </a:r>
                      <a:endParaRPr lang="de-DE" sz="1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93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6444353" y="1540464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i="1" dirty="0"/>
              <a:t>COR in between x-</a:t>
            </a:r>
            <a:r>
              <a:rPr lang="en-US" sz="1600" i="1" dirty="0" err="1"/>
              <a:t>tals</a:t>
            </a:r>
            <a:endParaRPr lang="de-DE" sz="1600" i="1" dirty="0"/>
          </a:p>
        </p:txBody>
      </p:sp>
      <p:sp>
        <p:nvSpPr>
          <p:cNvPr id="31" name="Rectangle 30"/>
          <p:cNvSpPr/>
          <p:nvPr/>
        </p:nvSpPr>
        <p:spPr>
          <a:xfrm>
            <a:off x="3423975" y="1525350"/>
            <a:ext cx="2903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i="1" dirty="0"/>
              <a:t>COR on </a:t>
            </a:r>
            <a:r>
              <a:rPr lang="en-US" sz="1600" i="1" dirty="0" smtClean="0"/>
              <a:t>center </a:t>
            </a:r>
            <a:r>
              <a:rPr lang="en-US" sz="1600" i="1" dirty="0"/>
              <a:t>of the 1st x-</a:t>
            </a:r>
            <a:r>
              <a:rPr lang="en-US" sz="1600" i="1" dirty="0" err="1"/>
              <a:t>tal</a:t>
            </a:r>
            <a:endParaRPr lang="de-DE" sz="16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143584" y="2569387"/>
            <a:ext cx="676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Si111</a:t>
            </a:r>
            <a:endParaRPr lang="de-DE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56994" y="3673973"/>
            <a:ext cx="691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Si311</a:t>
            </a:r>
            <a:endParaRPr lang="de-DE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178107" y="4762184"/>
            <a:ext cx="691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Si511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295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beam offset &amp; series mono.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7" y="1826099"/>
            <a:ext cx="3872683" cy="355720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99" y="3938275"/>
            <a:ext cx="3801182" cy="165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29" y="1715445"/>
            <a:ext cx="4095908" cy="1602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02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(energy scanning)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60" y="1473620"/>
            <a:ext cx="5836122" cy="43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test set up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663305"/>
            <a:ext cx="3650044" cy="413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asic 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48" y="1663305"/>
            <a:ext cx="3148051" cy="413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9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thermal effects (FEA simulations)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246"/>
            <a:ext cx="4649788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07283"/>
            <a:ext cx="46101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X-Ray </a:t>
            </a:r>
            <a:r>
              <a:rPr lang="en-US" dirty="0" err="1" smtClean="0"/>
              <a:t>beamlines</a:t>
            </a:r>
            <a:r>
              <a:rPr lang="en-US" dirty="0" smtClean="0"/>
              <a:t> layout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458" b="35977"/>
          <a:stretch/>
        </p:blipFill>
        <p:spPr bwMode="auto">
          <a:xfrm>
            <a:off x="0" y="1189621"/>
            <a:ext cx="9143999" cy="4243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 bwMode="auto">
          <a:xfrm>
            <a:off x="6967577" y="1439004"/>
            <a:ext cx="1518962" cy="3405049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285" y="6146333"/>
            <a:ext cx="4352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 err="1" smtClean="0"/>
              <a:t>H.Sinn</a:t>
            </a:r>
            <a:r>
              <a:rPr lang="en-US" sz="1400" i="1" dirty="0" smtClean="0"/>
              <a:t>. TDR: X-Ray optics and transport, 2012</a:t>
            </a:r>
            <a:endParaRPr lang="de-DE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10583" y="1325649"/>
            <a:ext cx="386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Monochromators position</a:t>
            </a:r>
            <a:endParaRPr lang="de-DE" sz="24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4268" y="5728225"/>
            <a:ext cx="8546995" cy="0"/>
          </a:xfrm>
          <a:prstGeom prst="straightConnector1">
            <a:avLst/>
          </a:prstGeom>
          <a:noFill/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727058" y="5505293"/>
            <a:ext cx="0" cy="222932"/>
          </a:xfrm>
          <a:prstGeom prst="line">
            <a:avLst/>
          </a:prstGeom>
          <a:noFill/>
          <a:ln w="19050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254743" y="5746430"/>
            <a:ext cx="1073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~900 m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11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Channel-Cut Monochromator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415" y="4778029"/>
            <a:ext cx="7269856" cy="1479188"/>
          </a:xfrm>
        </p:spPr>
        <p:txBody>
          <a:bodyPr/>
          <a:lstStyle/>
          <a:p>
            <a:pPr marL="0" indent="0">
              <a:buNone/>
            </a:pPr>
            <a:endParaRPr lang="de-DE" sz="2000" i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de-DE" sz="2000" dirty="0" err="1" smtClean="0"/>
              <a:t>Artificial</a:t>
            </a:r>
            <a:r>
              <a:rPr lang="de-DE" sz="2000" dirty="0" smtClean="0"/>
              <a:t> (</a:t>
            </a:r>
            <a:r>
              <a:rPr lang="de-DE" sz="2000" dirty="0" err="1" smtClean="0"/>
              <a:t>or</a:t>
            </a:r>
            <a:r>
              <a:rPr lang="de-DE" sz="2000" dirty="0" smtClean="0"/>
              <a:t> pseudo) </a:t>
            </a:r>
            <a:r>
              <a:rPr lang="de-DE" sz="2000" dirty="0" err="1" smtClean="0"/>
              <a:t>channel-cut</a:t>
            </a:r>
            <a:r>
              <a:rPr lang="de-DE" sz="2000" dirty="0" smtClean="0"/>
              <a:t> type, non-</a:t>
            </a:r>
            <a:r>
              <a:rPr lang="de-DE" sz="2000" dirty="0" err="1" smtClean="0"/>
              <a:t>monolithic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smtClean="0"/>
              <a:t> </a:t>
            </a:r>
          </a:p>
          <a:p>
            <a:pPr marL="0" indent="0">
              <a:buNone/>
            </a:pPr>
            <a:r>
              <a:rPr lang="de-DE" sz="2000" dirty="0" smtClean="0">
                <a:sym typeface="Wingdings" pitchFamily="2" charset="2"/>
              </a:rPr>
              <a:t></a:t>
            </a:r>
            <a:r>
              <a:rPr lang="de-DE" sz="2000" dirty="0" err="1" smtClean="0"/>
              <a:t>Cryogenic</a:t>
            </a:r>
            <a:r>
              <a:rPr lang="de-DE" sz="2000" dirty="0" smtClean="0"/>
              <a:t> </a:t>
            </a:r>
            <a:r>
              <a:rPr lang="de-DE" sz="2000" dirty="0" err="1" smtClean="0"/>
              <a:t>cooling</a:t>
            </a:r>
            <a:r>
              <a:rPr lang="de-DE" sz="2000" dirty="0" smtClean="0"/>
              <a:t> -- Pulse </a:t>
            </a:r>
            <a:r>
              <a:rPr lang="de-DE" sz="2000" dirty="0" err="1"/>
              <a:t>tube</a:t>
            </a:r>
            <a:r>
              <a:rPr lang="de-DE" sz="2000" dirty="0"/>
              <a:t> </a:t>
            </a:r>
            <a:r>
              <a:rPr lang="de-DE" sz="2000" dirty="0" smtClean="0"/>
              <a:t>cooler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6" y="1443751"/>
            <a:ext cx="5360268" cy="35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33" y="1443752"/>
            <a:ext cx="2666549" cy="3536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69707" y="4661815"/>
            <a:ext cx="2267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i="1" dirty="0" smtClean="0">
                <a:solidFill>
                  <a:srgbClr val="FF0000"/>
                </a:solidFill>
              </a:rPr>
              <a:t>Photo from LCLS/SLAC </a:t>
            </a:r>
            <a:endParaRPr lang="de-DE" sz="14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4226" y="4672301"/>
            <a:ext cx="2483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i="1" dirty="0" smtClean="0">
                <a:solidFill>
                  <a:srgbClr val="FF0000"/>
                </a:solidFill>
              </a:rPr>
              <a:t>Photo from APS/Argonne </a:t>
            </a:r>
            <a:endParaRPr lang="de-DE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Si-Crystal reflections performances(1)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" y="1038741"/>
            <a:ext cx="3876754" cy="283157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771415" y="3870311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Intrinsic energy resolution</a:t>
            </a:r>
            <a:endParaRPr lang="de-DE" sz="1800" i="1" dirty="0"/>
          </a:p>
        </p:txBody>
      </p:sp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68" y="2577470"/>
            <a:ext cx="5213712" cy="387711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V="1">
            <a:off x="6000460" y="5090584"/>
            <a:ext cx="143584" cy="25364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848019" y="5287744"/>
            <a:ext cx="185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Diffraction curve</a:t>
            </a:r>
            <a:endParaRPr lang="de-DE" sz="1800" i="1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5408763" y="3328854"/>
            <a:ext cx="204039" cy="249382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284068" y="2934863"/>
            <a:ext cx="176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Rocking curve</a:t>
            </a:r>
            <a:endParaRPr lang="de-DE" sz="1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45865" y="4872245"/>
            <a:ext cx="3139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Si111, Si311, Si511/Si333 are proposed to be used regarding different experimental requirement </a:t>
            </a:r>
            <a:endParaRPr lang="de-DE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542008" y="1292973"/>
            <a:ext cx="431496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Diffraction curve = Darwin curve (one crystal rocking curve);</a:t>
            </a:r>
          </a:p>
          <a:p>
            <a:pPr>
              <a:buNone/>
            </a:pPr>
            <a:r>
              <a:rPr lang="en-US" sz="1800" i="1" dirty="0" smtClean="0"/>
              <a:t>Rocking curve = two-crystal rocking curve but only one rocking  </a:t>
            </a:r>
          </a:p>
        </p:txBody>
      </p:sp>
    </p:spTree>
    <p:extLst>
      <p:ext uri="{BB962C8B-B14F-4D97-AF65-F5344CB8AC3E}">
        <p14:creationId xmlns:p14="http://schemas.microsoft.com/office/powerpoint/2010/main" val="4369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Si-Crystal reflections performances(2)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41" y="2758314"/>
            <a:ext cx="5171680" cy="368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032978" y="1642289"/>
            <a:ext cx="367271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Temperature </a:t>
            </a:r>
            <a:r>
              <a:rPr lang="en-US" sz="1800" i="1" dirty="0" smtClean="0"/>
              <a:t>difference </a:t>
            </a:r>
            <a:r>
              <a:rPr lang="en-US" sz="1800" i="1" dirty="0" smtClean="0"/>
              <a:t>effect on Bragg angle variation</a:t>
            </a:r>
            <a:endParaRPr lang="en-US" sz="1800" i="1" dirty="0" smtClean="0"/>
          </a:p>
          <a:p>
            <a:pPr>
              <a:buNone/>
            </a:pPr>
            <a:r>
              <a:rPr lang="en-US" sz="1800" i="1" dirty="0" smtClean="0"/>
              <a:t>e.g.1</a:t>
            </a:r>
            <a:r>
              <a:rPr lang="en-US" sz="1800" i="1" baseline="30000" dirty="0" smtClean="0"/>
              <a:t>st</a:t>
            </a:r>
            <a:r>
              <a:rPr lang="en-US" sz="1800" i="1" dirty="0" smtClean="0"/>
              <a:t> @100K; 2</a:t>
            </a:r>
            <a:r>
              <a:rPr lang="en-US" sz="1800" i="1" baseline="30000" dirty="0" smtClean="0"/>
              <a:t>nd</a:t>
            </a:r>
            <a:r>
              <a:rPr lang="en-US" sz="1800" i="1" dirty="0" smtClean="0"/>
              <a:t> @300K </a:t>
            </a:r>
            <a:endParaRPr lang="de-DE" sz="1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" y="1060959"/>
            <a:ext cx="3971829" cy="31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5199" y="4400128"/>
            <a:ext cx="342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4.5 – 45 deg. Bragg angle to cover required energy range</a:t>
            </a:r>
            <a:endParaRPr lang="de-DE" sz="1800" i="1" dirty="0"/>
          </a:p>
        </p:txBody>
      </p:sp>
    </p:spTree>
    <p:extLst>
      <p:ext uri="{BB962C8B-B14F-4D97-AF65-F5344CB8AC3E}">
        <p14:creationId xmlns:p14="http://schemas.microsoft.com/office/powerpoint/2010/main" val="2991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Center of rotation (COR)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/>
          <a:stretch/>
        </p:blipFill>
        <p:spPr bwMode="auto">
          <a:xfrm>
            <a:off x="68014" y="1097803"/>
            <a:ext cx="5524184" cy="31265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42" y="3582030"/>
            <a:ext cx="5395716" cy="2853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940" y="1677657"/>
            <a:ext cx="167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Option A</a:t>
            </a:r>
            <a:endParaRPr lang="de-D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59682" y="3466308"/>
            <a:ext cx="167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Option B</a:t>
            </a:r>
            <a:endParaRPr lang="de-DE" sz="24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1556748" y="3372113"/>
            <a:ext cx="740588" cy="746466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6287444" y="5123664"/>
            <a:ext cx="498763" cy="740588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86635" y="4308776"/>
            <a:ext cx="300998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Minimum </a:t>
            </a:r>
            <a:r>
              <a:rPr lang="en-US" sz="1800" i="1" dirty="0" smtClean="0"/>
              <a:t>1</a:t>
            </a:r>
            <a:r>
              <a:rPr lang="en-US" sz="1800" i="1" baseline="30000" dirty="0" smtClean="0"/>
              <a:t>st</a:t>
            </a:r>
            <a:r>
              <a:rPr lang="en-US" sz="1800" i="1" dirty="0" smtClean="0"/>
              <a:t> </a:t>
            </a:r>
            <a:r>
              <a:rPr lang="en-US" sz="1800" i="1" dirty="0"/>
              <a:t>crystal </a:t>
            </a:r>
            <a:r>
              <a:rPr lang="en-US" sz="1800" i="1" dirty="0" smtClean="0"/>
              <a:t>length, but very long 2</a:t>
            </a:r>
            <a:r>
              <a:rPr lang="en-US" sz="1800" i="1" baseline="30000" dirty="0" smtClean="0"/>
              <a:t>nd</a:t>
            </a:r>
            <a:r>
              <a:rPr lang="en-US" sz="1800" i="1" dirty="0" smtClean="0"/>
              <a:t> one; </a:t>
            </a:r>
          </a:p>
          <a:p>
            <a:pPr>
              <a:buNone/>
            </a:pPr>
            <a:r>
              <a:rPr lang="en-US" sz="1800" i="1" dirty="0" smtClean="0"/>
              <a:t>Increase minimum gap</a:t>
            </a:r>
            <a:endParaRPr lang="de-DE" sz="18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59682" y="2285905"/>
            <a:ext cx="249171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1" dirty="0" smtClean="0"/>
              <a:t>Almost </a:t>
            </a:r>
            <a:r>
              <a:rPr lang="en-US" sz="1800" i="1" dirty="0" smtClean="0"/>
              <a:t>identical length of both crystals;</a:t>
            </a:r>
          </a:p>
          <a:p>
            <a:pPr>
              <a:buNone/>
            </a:pPr>
            <a:r>
              <a:rPr lang="en-US" sz="1800" i="1" dirty="0" smtClean="0"/>
              <a:t>Smaller </a:t>
            </a:r>
            <a:r>
              <a:rPr lang="en-US" sz="1800" i="1" dirty="0" smtClean="0"/>
              <a:t>minimum gap</a:t>
            </a:r>
          </a:p>
        </p:txBody>
      </p:sp>
    </p:spTree>
    <p:extLst>
      <p:ext uri="{BB962C8B-B14F-4D97-AF65-F5344CB8AC3E}">
        <p14:creationId xmlns:p14="http://schemas.microsoft.com/office/powerpoint/2010/main" val="15148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proposal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7716" b="10416"/>
          <a:stretch/>
        </p:blipFill>
        <p:spPr bwMode="auto">
          <a:xfrm>
            <a:off x="30228" y="1042870"/>
            <a:ext cx="7919762" cy="35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4010890" y="3022812"/>
            <a:ext cx="147362" cy="770813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529130" y="3801182"/>
            <a:ext cx="111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COR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476" y="1268727"/>
            <a:ext cx="324574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Si(111) 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L1=L2=60mm, g=5.5 mm</a:t>
            </a:r>
            <a:endParaRPr lang="de-DE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1983" b="9351"/>
          <a:stretch/>
        </p:blipFill>
        <p:spPr bwMode="auto">
          <a:xfrm>
            <a:off x="4738255" y="3251658"/>
            <a:ext cx="4330175" cy="318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66080" y="5453185"/>
            <a:ext cx="180990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Si(511</a:t>
            </a:r>
            <a:r>
              <a:rPr lang="en-US" sz="1800" dirty="0"/>
              <a:t>) 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L1=L2=24mm, g=6 mm</a:t>
            </a:r>
            <a:endParaRPr lang="de-DE" sz="18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408357" y="4110608"/>
            <a:ext cx="1035312" cy="809015"/>
          </a:xfrm>
          <a:prstGeom prst="straightConnector1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822688" y="3816296"/>
            <a:ext cx="111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COR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094" y="5942372"/>
            <a:ext cx="389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COR@ downstream end edge </a:t>
            </a:r>
            <a:endParaRPr lang="de-DE" sz="1800" dirty="0"/>
          </a:p>
        </p:txBody>
      </p:sp>
      <p:cxnSp>
        <p:nvCxnSpPr>
          <p:cNvPr id="6" name="Curved Connector 5"/>
          <p:cNvCxnSpPr/>
          <p:nvPr/>
        </p:nvCxnSpPr>
        <p:spPr bwMode="auto">
          <a:xfrm rot="16200000" flipH="1">
            <a:off x="-161407" y="3851372"/>
            <a:ext cx="1667965" cy="468536"/>
          </a:xfrm>
          <a:prstGeom prst="curvedConnector3">
            <a:avLst/>
          </a:prstGeom>
          <a:noFill/>
          <a:ln w="6350" cap="flat" cmpd="sng" algn="ctr">
            <a:solidFill>
              <a:schemeClr val="folHlink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1498" y="4919622"/>
            <a:ext cx="3944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i="1" dirty="0"/>
              <a:t>e</a:t>
            </a:r>
            <a:r>
              <a:rPr lang="en-US" sz="1600" i="1" dirty="0" smtClean="0"/>
              <a:t>xtra length as safety factor and extending energy range including Ti-edge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12491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&amp; initial alignment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44" y="1679378"/>
            <a:ext cx="7541911" cy="41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ircular Arrow 5"/>
          <p:cNvSpPr/>
          <p:nvPr/>
        </p:nvSpPr>
        <p:spPr bwMode="auto">
          <a:xfrm>
            <a:off x="3246812" y="4484339"/>
            <a:ext cx="510713" cy="514150"/>
          </a:xfrm>
          <a:prstGeom prst="circular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1472" y="4767121"/>
            <a:ext cx="1717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i="1" dirty="0" err="1"/>
              <a:t>Combined</a:t>
            </a:r>
            <a:r>
              <a:rPr lang="de-DE" sz="2000" i="1" dirty="0"/>
              <a:t> </a:t>
            </a:r>
            <a:r>
              <a:rPr lang="de-DE" sz="2000" i="1" dirty="0" smtClean="0"/>
              <a:t>Pitch</a:t>
            </a:r>
            <a:endParaRPr lang="de-DE" sz="2000" i="1" dirty="0"/>
          </a:p>
        </p:txBody>
      </p:sp>
      <p:sp>
        <p:nvSpPr>
          <p:cNvPr id="9" name="Circular Arrow 8"/>
          <p:cNvSpPr/>
          <p:nvPr/>
        </p:nvSpPr>
        <p:spPr bwMode="auto">
          <a:xfrm>
            <a:off x="5270020" y="4030173"/>
            <a:ext cx="285654" cy="351336"/>
          </a:xfrm>
          <a:prstGeom prst="circular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4450" y="3602651"/>
            <a:ext cx="956508" cy="45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i="1" dirty="0" smtClean="0"/>
              <a:t>Pitch</a:t>
            </a:r>
            <a:endParaRPr lang="de-DE" sz="20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67513" y="2367754"/>
            <a:ext cx="1592735" cy="45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B0F0"/>
                </a:solidFill>
              </a:rPr>
              <a:t>X-tal_1</a:t>
            </a:r>
            <a:endParaRPr lang="de-DE" sz="2000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7368" y="2069261"/>
            <a:ext cx="1592735" cy="45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B0F0"/>
                </a:solidFill>
              </a:rPr>
              <a:t>X-tal_2</a:t>
            </a:r>
            <a:endParaRPr lang="de-DE" sz="2000" dirty="0">
              <a:solidFill>
                <a:srgbClr val="00B0F0"/>
              </a:solidFill>
            </a:endParaRPr>
          </a:p>
        </p:txBody>
      </p:sp>
      <p:sp>
        <p:nvSpPr>
          <p:cNvPr id="19" name="Circular Arrow 18"/>
          <p:cNvSpPr/>
          <p:nvPr/>
        </p:nvSpPr>
        <p:spPr bwMode="auto">
          <a:xfrm>
            <a:off x="7414691" y="4825703"/>
            <a:ext cx="285654" cy="377044"/>
          </a:xfrm>
          <a:prstGeom prst="circular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4078" y="4509904"/>
            <a:ext cx="956508" cy="45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i="1" dirty="0" smtClean="0"/>
              <a:t>Roll</a:t>
            </a:r>
            <a:endParaRPr lang="de-DE" sz="2000" i="1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567513" y="1881699"/>
            <a:ext cx="1436924" cy="1878779"/>
          </a:xfrm>
          <a:prstGeom prst="straightConnector1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3004437" y="3486224"/>
            <a:ext cx="4522853" cy="27449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59" name="Straight Arrow Connector 2058"/>
          <p:cNvCxnSpPr/>
          <p:nvPr/>
        </p:nvCxnSpPr>
        <p:spPr bwMode="auto">
          <a:xfrm flipV="1">
            <a:off x="4514535" y="3696292"/>
            <a:ext cx="0" cy="37517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061" name="Straight Arrow Connector 2060"/>
          <p:cNvCxnSpPr/>
          <p:nvPr/>
        </p:nvCxnSpPr>
        <p:spPr bwMode="auto">
          <a:xfrm flipH="1">
            <a:off x="3941092" y="4244323"/>
            <a:ext cx="344998" cy="18450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684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ACCM-artificial channel-cut mechanisms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2690" r="764" b="4710"/>
          <a:stretch/>
        </p:blipFill>
        <p:spPr bwMode="auto">
          <a:xfrm>
            <a:off x="83127" y="1843914"/>
            <a:ext cx="6854223" cy="3536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/>
          <a:stretch/>
        </p:blipFill>
        <p:spPr bwMode="auto">
          <a:xfrm>
            <a:off x="7262301" y="3151327"/>
            <a:ext cx="1719419" cy="1586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13" y="1624808"/>
            <a:ext cx="1611349" cy="15783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178846" y="5254910"/>
            <a:ext cx="183228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i="1" dirty="0" smtClean="0"/>
              <a:t>Over constrained weak-link structure </a:t>
            </a:r>
          </a:p>
          <a:p>
            <a:pPr>
              <a:buNone/>
            </a:pPr>
            <a:r>
              <a:rPr lang="en-US" sz="1200" i="1" dirty="0" smtClean="0"/>
              <a:t>(US patent, </a:t>
            </a:r>
            <a:r>
              <a:rPr lang="en-US" sz="1200" i="1" dirty="0" err="1" smtClean="0"/>
              <a:t>D.Shu,etc</a:t>
            </a:r>
            <a:r>
              <a:rPr lang="en-US" sz="1200" i="1" dirty="0" smtClean="0"/>
              <a:t>)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26930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</Words>
  <Application>Microsoft Office PowerPoint</Application>
  <PresentationFormat>On-screen Show (4:3)</PresentationFormat>
  <Paragraphs>299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DESY European XFEL</vt:lpstr>
      <vt:lpstr>WP-73  TDR ART Review Report: Hard X-Ray Monochromator </vt:lpstr>
      <vt:lpstr>Hard X-Ray beamlines layout</vt:lpstr>
      <vt:lpstr>Artificial Channel-Cut Monochromator</vt:lpstr>
      <vt:lpstr>Si-Crystal reflections performances(1)</vt:lpstr>
      <vt:lpstr>Si-Crystal reflections performances(2)</vt:lpstr>
      <vt:lpstr>Center of rotation (COR) </vt:lpstr>
      <vt:lpstr>Geometry proposal</vt:lpstr>
      <vt:lpstr>Motion &amp; initial alignment</vt:lpstr>
      <vt:lpstr>ACCM-artificial channel-cut mechanisms</vt:lpstr>
      <vt:lpstr>Sine-bar mechanism for combined pitch</vt:lpstr>
      <vt:lpstr>Steady thermal behavior (Cryo-cooler test)</vt:lpstr>
      <vt:lpstr>Dynamic thermal behavior (FEA SImulation)</vt:lpstr>
      <vt:lpstr>Preliminary design overview</vt:lpstr>
      <vt:lpstr>Prototype project plan</vt:lpstr>
      <vt:lpstr>Geometry comparison</vt:lpstr>
      <vt:lpstr>Exit beam offset &amp; series mono.</vt:lpstr>
      <vt:lpstr>Motion (energy scanning)</vt:lpstr>
      <vt:lpstr>Cooling test set up </vt:lpstr>
      <vt:lpstr>Static thermal effects (FEA simulations)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WP-73   TDR Report (14-09-2012)</dc:title>
  <dc:creator>Dong,XIaohao</dc:creator>
  <cp:lastModifiedBy>Dong, Xiaohao</cp:lastModifiedBy>
  <cp:revision>439</cp:revision>
  <dcterms:modified xsi:type="dcterms:W3CDTF">2012-09-14T06:46:04Z</dcterms:modified>
</cp:coreProperties>
</file>