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955" r:id="rId3"/>
    <p:sldId id="956" r:id="rId4"/>
    <p:sldId id="858" r:id="rId5"/>
    <p:sldId id="916" r:id="rId6"/>
    <p:sldId id="921" r:id="rId7"/>
    <p:sldId id="922" r:id="rId8"/>
    <p:sldId id="968" r:id="rId9"/>
    <p:sldId id="957" r:id="rId10"/>
    <p:sldId id="864" r:id="rId11"/>
    <p:sldId id="881" r:id="rId12"/>
    <p:sldId id="882" r:id="rId13"/>
    <p:sldId id="960" r:id="rId14"/>
    <p:sldId id="934" r:id="rId15"/>
    <p:sldId id="919" r:id="rId16"/>
    <p:sldId id="861" r:id="rId17"/>
    <p:sldId id="863" r:id="rId18"/>
    <p:sldId id="869" r:id="rId19"/>
    <p:sldId id="920" r:id="rId20"/>
    <p:sldId id="884" r:id="rId21"/>
    <p:sldId id="931" r:id="rId22"/>
    <p:sldId id="961" r:id="rId23"/>
    <p:sldId id="877" r:id="rId24"/>
    <p:sldId id="895" r:id="rId25"/>
    <p:sldId id="897" r:id="rId26"/>
    <p:sldId id="898" r:id="rId27"/>
    <p:sldId id="900" r:id="rId28"/>
    <p:sldId id="901" r:id="rId29"/>
    <p:sldId id="926" r:id="rId30"/>
    <p:sldId id="962" r:id="rId31"/>
    <p:sldId id="886" r:id="rId32"/>
    <p:sldId id="970" r:id="rId33"/>
    <p:sldId id="889" r:id="rId34"/>
    <p:sldId id="890" r:id="rId35"/>
    <p:sldId id="932" r:id="rId36"/>
    <p:sldId id="953" r:id="rId37"/>
    <p:sldId id="943" r:id="rId38"/>
    <p:sldId id="963" r:id="rId39"/>
    <p:sldId id="903" r:id="rId40"/>
    <p:sldId id="925" r:id="rId41"/>
    <p:sldId id="969" r:id="rId42"/>
    <p:sldId id="885" r:id="rId43"/>
    <p:sldId id="938" r:id="rId44"/>
    <p:sldId id="971" r:id="rId45"/>
    <p:sldId id="964" r:id="rId46"/>
    <p:sldId id="878" r:id="rId47"/>
    <p:sldId id="879" r:id="rId48"/>
    <p:sldId id="880" r:id="rId49"/>
    <p:sldId id="941" r:id="rId50"/>
    <p:sldId id="942" r:id="rId51"/>
    <p:sldId id="965" r:id="rId52"/>
    <p:sldId id="910" r:id="rId53"/>
    <p:sldId id="913" r:id="rId54"/>
    <p:sldId id="911" r:id="rId55"/>
    <p:sldId id="966" r:id="rId56"/>
    <p:sldId id="912" r:id="rId57"/>
    <p:sldId id="827" r:id="rId58"/>
    <p:sldId id="973" r:id="rId59"/>
    <p:sldId id="972" r:id="rId60"/>
  </p:sldIdLst>
  <p:sldSz cx="9144000" cy="6858000" type="screen4x3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7C80"/>
    <a:srgbClr val="66CCFF"/>
    <a:srgbClr val="C0C0C0"/>
    <a:srgbClr val="FFFF00"/>
    <a:srgbClr val="99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4660" autoAdjust="0"/>
  </p:normalViewPr>
  <p:slideViewPr>
    <p:cSldViewPr>
      <p:cViewPr>
        <p:scale>
          <a:sx n="100" d="100"/>
          <a:sy n="100" d="100"/>
        </p:scale>
        <p:origin x="-70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452" y="-7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defTabSz="9147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015" y="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defTabSz="9147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defTabSz="9147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defTabSz="914778">
              <a:defRPr sz="1200"/>
            </a:lvl1pPr>
          </a:lstStyle>
          <a:p>
            <a:pPr>
              <a:defRPr/>
            </a:pPr>
            <a:fld id="{6BEAB1F7-5060-4754-8905-811E6E79E3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997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defTabSz="9147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015" y="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defTabSz="9147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0100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6689" y="3373910"/>
            <a:ext cx="7501236" cy="319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defTabSz="9147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defTabSz="914778">
              <a:defRPr sz="1200"/>
            </a:lvl1pPr>
          </a:lstStyle>
          <a:p>
            <a:pPr>
              <a:defRPr/>
            </a:pPr>
            <a:fld id="{BDBA86CD-BCA8-48C2-A594-8D226BCB94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187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18EEC-5255-4BA9-B504-F8206399516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06E0AFF5-FEAE-4FA0-A0E5-11EBD3F9267D}" type="slidenum">
              <a:rPr lang="de-DE" sz="1200"/>
              <a:pPr algn="r" defTabSz="914778"/>
              <a:t>10</a:t>
            </a:fld>
            <a:endParaRPr lang="de-D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19F58F26-1718-49E4-AD19-BC08D3811EAA}" type="slidenum">
              <a:rPr lang="de-DE" sz="1200"/>
              <a:pPr algn="r" defTabSz="914778"/>
              <a:t>11</a:t>
            </a:fld>
            <a:endParaRPr lang="de-D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74635F94-1EF7-47CF-AB78-3CD877169BE4}" type="slidenum">
              <a:rPr lang="de-DE" sz="1200"/>
              <a:pPr algn="r" defTabSz="914778"/>
              <a:t>12</a:t>
            </a:fld>
            <a:endParaRPr lang="de-DE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4FE88030-D47E-4F35-A222-6CAAB5A33570}" type="slidenum">
              <a:rPr lang="de-DE" sz="1200"/>
              <a:pPr algn="r" defTabSz="914778"/>
              <a:t>14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3A6A355B-B9F8-47B0-B8F4-DAEBA26610FC}" type="slidenum">
              <a:rPr lang="de-DE" sz="1200"/>
              <a:pPr algn="r" defTabSz="914778"/>
              <a:t>15</a:t>
            </a:fld>
            <a:endParaRPr lang="de-DE" sz="1200"/>
          </a:p>
        </p:txBody>
      </p:sp>
      <p:sp>
        <p:nvSpPr>
          <p:cNvPr id="1282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8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D91C8B2C-4CCB-496A-AD2D-A92ED0A64D58}" type="slidenum">
              <a:rPr lang="de-DE" sz="1200"/>
              <a:pPr algn="r" defTabSz="914778"/>
              <a:t>16</a:t>
            </a:fld>
            <a:endParaRPr lang="de-DE" sz="1200"/>
          </a:p>
        </p:txBody>
      </p:sp>
      <p:sp>
        <p:nvSpPr>
          <p:cNvPr id="128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8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77BA6A73-ACB1-49CB-8511-79E618C0E217}" type="slidenum">
              <a:rPr lang="de-DE" sz="1200"/>
              <a:pPr algn="r" defTabSz="914778"/>
              <a:t>17</a:t>
            </a:fld>
            <a:endParaRPr lang="de-DE" sz="1200"/>
          </a:p>
        </p:txBody>
      </p:sp>
      <p:sp>
        <p:nvSpPr>
          <p:cNvPr id="128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8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5B5D79E3-E5BD-4346-B0A5-5CB1F33E4D01}" type="slidenum">
              <a:rPr lang="de-DE" sz="1200"/>
              <a:pPr algn="r" defTabSz="914778"/>
              <a:t>18</a:t>
            </a:fld>
            <a:endParaRPr lang="de-DE" sz="1200"/>
          </a:p>
        </p:txBody>
      </p:sp>
      <p:sp>
        <p:nvSpPr>
          <p:cNvPr id="128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8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709F6C91-8910-4D76-BD8E-2718723AC35C}" type="slidenum">
              <a:rPr lang="de-DE" sz="1200"/>
              <a:pPr algn="r" defTabSz="914778"/>
              <a:t>19</a:t>
            </a:fld>
            <a:endParaRPr lang="de-DE" sz="1200"/>
          </a:p>
        </p:txBody>
      </p:sp>
      <p:sp>
        <p:nvSpPr>
          <p:cNvPr id="129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9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DAAECC48-E534-432C-8450-4D501F02FA6E}" type="slidenum">
              <a:rPr lang="de-DE" sz="1200"/>
              <a:pPr algn="r" defTabSz="914778"/>
              <a:t>20</a:t>
            </a:fld>
            <a:endParaRPr lang="de-DE" sz="1200"/>
          </a:p>
        </p:txBody>
      </p:sp>
      <p:sp>
        <p:nvSpPr>
          <p:cNvPr id="129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9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4B95870C-E8DE-438F-8EA4-4F897AA52868}" type="slidenum">
              <a:rPr lang="de-DE" sz="1200"/>
              <a:pPr algn="r" defTabSz="914778"/>
              <a:t>21</a:t>
            </a:fld>
            <a:endParaRPr lang="de-DE" sz="1200"/>
          </a:p>
        </p:txBody>
      </p:sp>
      <p:sp>
        <p:nvSpPr>
          <p:cNvPr id="129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9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40E8D8C7-A3A9-4BCB-BFAA-76290400FADA}" type="slidenum">
              <a:rPr lang="de-DE" sz="1200"/>
              <a:pPr algn="r" defTabSz="914778"/>
              <a:t>23</a:t>
            </a:fld>
            <a:endParaRPr lang="de-DE" sz="1200"/>
          </a:p>
        </p:txBody>
      </p:sp>
      <p:sp>
        <p:nvSpPr>
          <p:cNvPr id="129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29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30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71" y="3372251"/>
            <a:ext cx="8188672" cy="319485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30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71" y="3372251"/>
            <a:ext cx="8188672" cy="319485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30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71" y="3372251"/>
            <a:ext cx="8188672" cy="319485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30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71" y="3372251"/>
            <a:ext cx="8188672" cy="319485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30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71" y="3372251"/>
            <a:ext cx="8188672" cy="319485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3825"/>
          </a:xfrm>
          <a:ln/>
        </p:spPr>
      </p:sp>
      <p:sp>
        <p:nvSpPr>
          <p:cNvPr id="136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971" y="3372251"/>
            <a:ext cx="8188672" cy="319485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862576A4-2733-4B87-BE96-6654C98EC71A}" type="slidenum">
              <a:rPr lang="de-DE" sz="1200"/>
              <a:pPr algn="r" defTabSz="914778"/>
              <a:t>31</a:t>
            </a:fld>
            <a:endParaRPr lang="de-DE" sz="1200"/>
          </a:p>
        </p:txBody>
      </p:sp>
      <p:sp>
        <p:nvSpPr>
          <p:cNvPr id="137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7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3EB0BE9E-21FF-41E7-9B4F-852AA05CA3E0}" type="slidenum">
              <a:rPr lang="de-DE" sz="1200"/>
              <a:pPr algn="r" defTabSz="914778"/>
              <a:t>32</a:t>
            </a:fld>
            <a:endParaRPr lang="de-DE" sz="1200"/>
          </a:p>
        </p:txBody>
      </p:sp>
      <p:sp>
        <p:nvSpPr>
          <p:cNvPr id="137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7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31F8148B-3DFF-45C3-A6CE-A8BD22218727}" type="slidenum">
              <a:rPr lang="de-DE" sz="1200"/>
              <a:pPr algn="r" defTabSz="914778"/>
              <a:t>33</a:t>
            </a:fld>
            <a:endParaRPr lang="de-DE" sz="1200"/>
          </a:p>
        </p:txBody>
      </p:sp>
      <p:sp>
        <p:nvSpPr>
          <p:cNvPr id="137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7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79D02397-ED0C-4DD5-A1B6-E092978AE8FC}" type="slidenum">
              <a:rPr lang="de-DE" sz="1200"/>
              <a:pPr algn="r" defTabSz="914778"/>
              <a:t>34</a:t>
            </a:fld>
            <a:endParaRPr lang="de-DE" sz="1200"/>
          </a:p>
        </p:txBody>
      </p:sp>
      <p:sp>
        <p:nvSpPr>
          <p:cNvPr id="137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7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35D646CB-AFD4-434B-9085-AB03C049C293}" type="slidenum">
              <a:rPr lang="de-DE" sz="1200"/>
              <a:pPr algn="r" defTabSz="914778"/>
              <a:t>35</a:t>
            </a:fld>
            <a:endParaRPr lang="de-DE" sz="1200"/>
          </a:p>
        </p:txBody>
      </p:sp>
      <p:sp>
        <p:nvSpPr>
          <p:cNvPr id="138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8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41819F8E-6C95-438A-B2C0-A68E781ADA46}" type="slidenum">
              <a:rPr lang="de-DE" sz="1200"/>
              <a:pPr algn="r" defTabSz="914778"/>
              <a:t>37</a:t>
            </a:fld>
            <a:endParaRPr lang="de-DE" sz="1200"/>
          </a:p>
        </p:txBody>
      </p:sp>
      <p:sp>
        <p:nvSpPr>
          <p:cNvPr id="146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6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64C33C1B-53FA-42BB-8A29-940BE3853F98}" type="slidenum">
              <a:rPr lang="de-DE" sz="1200"/>
              <a:pPr algn="r" defTabSz="914778"/>
              <a:t>39</a:t>
            </a:fld>
            <a:endParaRPr lang="de-DE" sz="1200"/>
          </a:p>
        </p:txBody>
      </p:sp>
      <p:sp>
        <p:nvSpPr>
          <p:cNvPr id="138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8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A5785F42-EAE1-483F-B464-3764A8D5A612}" type="slidenum">
              <a:rPr lang="de-DE" sz="1200"/>
              <a:pPr algn="r" defTabSz="914778"/>
              <a:t>4</a:t>
            </a:fld>
            <a:endParaRPr lang="de-DE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A1A21E75-690F-4920-B6C7-B4D4D9F48A17}" type="slidenum">
              <a:rPr lang="de-DE" sz="1200"/>
              <a:pPr algn="r" defTabSz="914778"/>
              <a:t>40</a:t>
            </a:fld>
            <a:endParaRPr lang="de-DE" sz="1200"/>
          </a:p>
        </p:txBody>
      </p:sp>
      <p:sp>
        <p:nvSpPr>
          <p:cNvPr id="138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8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A1A21E75-690F-4920-B6C7-B4D4D9F48A17}" type="slidenum">
              <a:rPr lang="de-DE" sz="1200"/>
              <a:pPr algn="r" defTabSz="914778"/>
              <a:t>41</a:t>
            </a:fld>
            <a:endParaRPr lang="de-DE" sz="1200"/>
          </a:p>
        </p:txBody>
      </p:sp>
      <p:sp>
        <p:nvSpPr>
          <p:cNvPr id="138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8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F8ED8B76-754E-4CB1-B47A-090F9728805A}" type="slidenum">
              <a:rPr lang="de-DE" sz="1200"/>
              <a:pPr algn="r" defTabSz="914778"/>
              <a:t>42</a:t>
            </a:fld>
            <a:endParaRPr lang="de-DE" sz="1200"/>
          </a:p>
        </p:txBody>
      </p:sp>
      <p:sp>
        <p:nvSpPr>
          <p:cNvPr id="139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9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84FBD207-A846-4499-AF26-C2F8DA983FE6}" type="slidenum">
              <a:rPr lang="de-DE" sz="1200"/>
              <a:pPr algn="r" defTabSz="914778"/>
              <a:t>43</a:t>
            </a:fld>
            <a:endParaRPr lang="de-DE" sz="1200"/>
          </a:p>
        </p:txBody>
      </p:sp>
      <p:sp>
        <p:nvSpPr>
          <p:cNvPr id="144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4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2D402FAA-FF7E-4C5F-ABD6-E1743B9AFAED}" type="slidenum">
              <a:rPr lang="de-DE" sz="1200"/>
              <a:pPr algn="r" defTabSz="914778"/>
              <a:t>44</a:t>
            </a:fld>
            <a:endParaRPr lang="de-DE" sz="1200"/>
          </a:p>
        </p:txBody>
      </p:sp>
      <p:sp>
        <p:nvSpPr>
          <p:cNvPr id="139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9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39AACC57-B3D1-49C0-91B3-F81091BC1E09}" type="slidenum">
              <a:rPr lang="de-DE" sz="1200"/>
              <a:pPr algn="r" defTabSz="914778"/>
              <a:t>47</a:t>
            </a:fld>
            <a:endParaRPr lang="de-DE" sz="1200"/>
          </a:p>
        </p:txBody>
      </p:sp>
      <p:sp>
        <p:nvSpPr>
          <p:cNvPr id="141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1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9C8839A7-1AF3-43FF-ABEB-0697FAE2B98D}" type="slidenum">
              <a:rPr lang="de-DE" sz="1200"/>
              <a:pPr algn="r" defTabSz="914778"/>
              <a:t>48</a:t>
            </a:fld>
            <a:endParaRPr lang="de-DE" sz="1200"/>
          </a:p>
        </p:txBody>
      </p:sp>
      <p:sp>
        <p:nvSpPr>
          <p:cNvPr id="141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1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893CFA3E-D300-4C13-B43A-25D33F4C197C}" type="slidenum">
              <a:rPr lang="de-DE" sz="1200"/>
              <a:pPr algn="r" defTabSz="914778"/>
              <a:t>49</a:t>
            </a:fld>
            <a:endParaRPr lang="de-DE" sz="1200"/>
          </a:p>
        </p:txBody>
      </p:sp>
      <p:sp>
        <p:nvSpPr>
          <p:cNvPr id="145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5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5C5C9CBD-82CA-4B6B-9C1F-5B07E22683F4}" type="slidenum">
              <a:rPr lang="de-DE" sz="1200"/>
              <a:pPr algn="r" defTabSz="914778"/>
              <a:t>5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2DFFF216-65A4-40A6-80FA-D530B4977A8A}" type="slidenum">
              <a:rPr lang="de-DE" sz="1200"/>
              <a:pPr algn="r" defTabSz="914778"/>
              <a:t>50</a:t>
            </a:fld>
            <a:endParaRPr lang="de-DE" sz="1200"/>
          </a:p>
        </p:txBody>
      </p:sp>
      <p:sp>
        <p:nvSpPr>
          <p:cNvPr id="145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5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27B25150-5E82-4DDF-9846-240111036029}" type="slidenum">
              <a:rPr lang="de-DE" sz="1200"/>
              <a:pPr algn="r" defTabSz="914778"/>
              <a:t>52</a:t>
            </a:fld>
            <a:endParaRPr lang="de-DE" sz="1200"/>
          </a:p>
        </p:txBody>
      </p:sp>
      <p:sp>
        <p:nvSpPr>
          <p:cNvPr id="142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2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A9CFDF9F-1C67-48EE-AAC1-0EDF487C9D34}" type="slidenum">
              <a:rPr lang="de-DE" sz="1200"/>
              <a:pPr algn="r" defTabSz="914778"/>
              <a:t>53</a:t>
            </a:fld>
            <a:endParaRPr lang="de-DE" sz="1200"/>
          </a:p>
        </p:txBody>
      </p:sp>
      <p:sp>
        <p:nvSpPr>
          <p:cNvPr id="142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2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16B4EB38-0F94-4E5F-95AE-0D203ABE897E}" type="slidenum">
              <a:rPr lang="de-DE" sz="1200"/>
              <a:pPr algn="r" defTabSz="914778"/>
              <a:t>54</a:t>
            </a:fld>
            <a:endParaRPr lang="de-DE" sz="1200"/>
          </a:p>
        </p:txBody>
      </p:sp>
      <p:sp>
        <p:nvSpPr>
          <p:cNvPr id="142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2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83518DE8-7CE8-465A-AE05-F55CF11F30E0}" type="slidenum">
              <a:rPr lang="de-DE" sz="1200"/>
              <a:pPr algn="r" defTabSz="914778"/>
              <a:t>55</a:t>
            </a:fld>
            <a:endParaRPr lang="de-DE" sz="1200"/>
          </a:p>
        </p:txBody>
      </p:sp>
      <p:sp>
        <p:nvSpPr>
          <p:cNvPr id="150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50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69574CEC-26C0-4B07-B739-20A98D77CD10}" type="slidenum">
              <a:rPr lang="de-DE" sz="1200"/>
              <a:pPr algn="r" defTabSz="914778"/>
              <a:t>56</a:t>
            </a:fld>
            <a:endParaRPr lang="de-DE" sz="1200"/>
          </a:p>
        </p:txBody>
      </p:sp>
      <p:sp>
        <p:nvSpPr>
          <p:cNvPr id="142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42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solidFill>
            <a:srgbClr val="FFFFFF"/>
          </a:solidFill>
          <a:ln/>
        </p:spPr>
      </p:sp>
      <p:sp>
        <p:nvSpPr>
          <p:cNvPr id="143155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solidFill>
            <a:srgbClr val="FFFFFF"/>
          </a:solidFill>
          <a:ln/>
        </p:spPr>
      </p:sp>
      <p:sp>
        <p:nvSpPr>
          <p:cNvPr id="143155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2D402FAA-FF7E-4C5F-ABD6-E1743B9AFAED}" type="slidenum">
              <a:rPr lang="de-DE" sz="1200"/>
              <a:pPr algn="r" defTabSz="914778"/>
              <a:t>59</a:t>
            </a:fld>
            <a:endParaRPr lang="de-DE" sz="1200"/>
          </a:p>
        </p:txBody>
      </p:sp>
      <p:sp>
        <p:nvSpPr>
          <p:cNvPr id="139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139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46C1AC9C-ACB2-46F9-83CE-30FB0D2F2FD8}" type="slidenum">
              <a:rPr lang="de-DE" sz="1200"/>
              <a:pPr algn="r" defTabSz="914778"/>
              <a:t>6</a:t>
            </a:fld>
            <a:endParaRPr lang="de-DE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FBFBA1E7-F8B2-49C7-9489-3E7FA774327B}" type="slidenum">
              <a:rPr lang="de-DE" sz="1200"/>
              <a:pPr algn="r" defTabSz="914778"/>
              <a:t>7</a:t>
            </a:fld>
            <a:endParaRPr lang="de-D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5799015" y="6744501"/>
            <a:ext cx="4435599" cy="3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 defTabSz="914778"/>
            <a:fld id="{96D771C5-A19D-4933-8663-3E8F94134596}" type="slidenum">
              <a:rPr lang="de-DE" sz="1200"/>
              <a:pPr algn="r" defTabSz="914778"/>
              <a:t>8</a:t>
            </a:fld>
            <a:endParaRPr lang="de-DE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5325" y="725488"/>
            <a:ext cx="3481388" cy="261143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185" y="3589442"/>
            <a:ext cx="6877633" cy="28997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6E61-CB4E-4228-A2D0-9D3A31BD796D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5DC9-847A-4169-BE4D-770D8E74C0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A39E-1B2E-4182-AE90-C4087D5EC5F6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4CB1-7F14-46E9-A153-08484180AB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596582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E680C-2709-4B1C-98B8-9482B13EBDE3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591C-598F-4E9B-AD45-DD620741BC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7705725" cy="692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4800" y="1676400"/>
            <a:ext cx="381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CC10-C055-4E2E-B89B-457789C4F38A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C0C7-26B6-4995-BFFE-C8CA3DF36C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0"/>
            <a:ext cx="8156575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38B65-B690-464D-AC88-976E7981FBAD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B628-20EB-4C7A-8C39-54E48059C3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128CD-ACD6-4FED-BB56-E5E139E746E4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87AF-E19A-444A-BE0D-8861BCAC1E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CA9C-DC10-4914-B968-258B9957BB1C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9161-1A7E-4BF1-A751-D425F39524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DAB7-459E-488E-876F-93B4C65891D3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96CD-7CAA-43C3-9BA9-42CA791F51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C24F-5568-4AA1-B5AB-B4F3497B71F3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FE83-56F5-4B45-A7E5-F0E85F183F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3165-F9F0-4C27-AEE9-0367FA997188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FD591-4BDA-4D3D-8737-47225C1F05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FCAC-E7F7-479B-9D65-A6F5FF1EC0D9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544D-8387-44DB-9508-82E63CF056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514A-1A0F-46EC-A1E1-D7D94DB9C0DF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32EE-7DAA-48BE-8868-C0BA93D767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52EB-5FF5-4E92-B4A1-15591429A1BC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31FFD-EB65-4E8C-83EA-3F198A2E3E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77057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ECEC5D9-DC4A-4195-8B83-3271618BB8A3}" type="datetime1">
              <a:rPr lang="en-US"/>
              <a:pPr>
                <a:defRPr/>
              </a:pPr>
              <a:t>2/26/2013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Steinbr</a:t>
            </a:r>
            <a:r>
              <a:rPr lang="en-US">
                <a:cs typeface="Arial" charset="0"/>
              </a:rPr>
              <a:t>ü</a:t>
            </a:r>
            <a:r>
              <a:rPr lang="en-US"/>
              <a:t>ck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599C3E-573C-4737-B998-D7FF952BF8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2" name="Picture 13" descr="logo_uhh_smal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421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cover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docdb.cern.ch/cgi-bin/PublicEPPOGDocDB/RetrieveFile?docid=97&amp;version=1&amp;filename=CMS_Slice_elab.sw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0.w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5.pn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73.wmf"/><Relationship Id="rId10" Type="http://schemas.openxmlformats.org/officeDocument/2006/relationships/image" Target="../media/image70.wmf"/><Relationship Id="rId4" Type="http://schemas.openxmlformats.org/officeDocument/2006/relationships/image" Target="../media/image72.jpeg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5" Type="http://schemas.openxmlformats.org/officeDocument/2006/relationships/image" Target="../media/image98.emf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7920038" cy="2303462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Top Quark Physics</a:t>
            </a:r>
            <a:br>
              <a:rPr lang="en-US" sz="4000" b="1" dirty="0" smtClean="0"/>
            </a:br>
            <a:r>
              <a:rPr lang="en-US" sz="2800" b="1" dirty="0" smtClean="0"/>
              <a:t>from the </a:t>
            </a:r>
            <a:r>
              <a:rPr lang="en-US" sz="2800" b="1" dirty="0" err="1" smtClean="0"/>
              <a:t>Tevatron</a:t>
            </a:r>
            <a:r>
              <a:rPr lang="en-US" sz="2800" b="1" dirty="0" smtClean="0"/>
              <a:t> to the LHC</a:t>
            </a:r>
            <a:br>
              <a:rPr lang="en-US" sz="28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GB" sz="2400" b="1" dirty="0" smtClean="0"/>
              <a:t>Introduction to </a:t>
            </a:r>
            <a:r>
              <a:rPr lang="en-GB" sz="2400" b="1" dirty="0" err="1" smtClean="0"/>
              <a:t>Terascale</a:t>
            </a:r>
            <a:r>
              <a:rPr lang="en-GB" sz="2400" b="1" dirty="0" smtClean="0"/>
              <a:t> Physics 2013 </a:t>
            </a:r>
            <a:br>
              <a:rPr lang="en-GB" sz="2400" b="1" dirty="0" smtClean="0"/>
            </a:br>
            <a:r>
              <a:rPr lang="en-US" sz="2400" dirty="0" smtClean="0"/>
              <a:t>Hamburg, Mar. 27, 2013</a:t>
            </a:r>
            <a:endParaRPr lang="de-DE" sz="24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716338"/>
            <a:ext cx="4046537" cy="129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" charset="0"/>
              </a:rPr>
              <a:t>Georg Steinbrück</a:t>
            </a:r>
          </a:p>
          <a:p>
            <a:pPr eaLnBrk="1" hangingPunct="1"/>
            <a:r>
              <a:rPr lang="en-US" sz="1600" smtClean="0">
                <a:latin typeface="Arial" charset="0"/>
              </a:rPr>
              <a:t/>
            </a:r>
            <a:br>
              <a:rPr lang="en-US" sz="16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Hamburg University</a:t>
            </a:r>
            <a:endParaRPr lang="de-DE" sz="2400" smtClean="0">
              <a:latin typeface="Arial" charset="0"/>
            </a:endParaRPr>
          </a:p>
        </p:txBody>
      </p:sp>
      <p:pic>
        <p:nvPicPr>
          <p:cNvPr id="17411" name="Picture 8" descr="CMS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3275" y="0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FSP-C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373688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MBF-Gef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229225"/>
            <a:ext cx="19446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hysicsAtTerascaleLogo_Farb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4138" y="54181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400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8453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35843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C583759-94CF-4B08-A5AE-03BA4B2823F6}" type="slidenum">
              <a:rPr lang="de-DE" sz="1400"/>
              <a:pPr algn="r"/>
              <a:t>10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20713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Top Quark Production (tT)</a:t>
            </a:r>
          </a:p>
        </p:txBody>
      </p:sp>
      <p:sp>
        <p:nvSpPr>
          <p:cNvPr id="35846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4140200" y="908050"/>
            <a:ext cx="381635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dirty="0" err="1">
                <a:solidFill>
                  <a:srgbClr val="000000"/>
                </a:solidFill>
              </a:rPr>
              <a:t>Tevatron</a:t>
            </a:r>
            <a:r>
              <a:rPr lang="en-GB" sz="1800" dirty="0">
                <a:solidFill>
                  <a:srgbClr val="000000"/>
                </a:solidFill>
              </a:rPr>
              <a:t>:	</a:t>
            </a:r>
            <a:r>
              <a:rPr lang="en-GB" sz="1800" dirty="0" err="1">
                <a:solidFill>
                  <a:srgbClr val="000000"/>
                </a:solidFill>
              </a:rPr>
              <a:t>qqbar</a:t>
            </a:r>
            <a:r>
              <a:rPr lang="en-GB" sz="1800" dirty="0">
                <a:solidFill>
                  <a:srgbClr val="000000"/>
                </a:solidFill>
              </a:rPr>
              <a:t>: 85%	</a:t>
            </a:r>
            <a:r>
              <a:rPr lang="en-GB" sz="1800" dirty="0" err="1">
                <a:solidFill>
                  <a:srgbClr val="000000"/>
                </a:solidFill>
              </a:rPr>
              <a:t>gg</a:t>
            </a:r>
            <a:r>
              <a:rPr lang="en-GB" sz="1800" dirty="0">
                <a:solidFill>
                  <a:srgbClr val="000000"/>
                </a:solidFill>
              </a:rPr>
              <a:t>: 15%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>
                <a:solidFill>
                  <a:srgbClr val="000000"/>
                </a:solidFill>
              </a:rPr>
              <a:t>LHC:		</a:t>
            </a:r>
            <a:r>
              <a:rPr lang="de-DE" sz="1800" dirty="0" err="1">
                <a:solidFill>
                  <a:srgbClr val="000000"/>
                </a:solidFill>
              </a:rPr>
              <a:t>qqbar</a:t>
            </a:r>
            <a:r>
              <a:rPr lang="de-DE" sz="1800" dirty="0">
                <a:solidFill>
                  <a:srgbClr val="000000"/>
                </a:solidFill>
              </a:rPr>
              <a:t>: 15%	</a:t>
            </a:r>
            <a:r>
              <a:rPr lang="de-DE" sz="1800" dirty="0" err="1">
                <a:solidFill>
                  <a:srgbClr val="000000"/>
                </a:solidFill>
              </a:rPr>
              <a:t>gg</a:t>
            </a:r>
            <a:r>
              <a:rPr lang="de-DE" sz="1800" dirty="0">
                <a:solidFill>
                  <a:srgbClr val="000000"/>
                </a:solidFill>
              </a:rPr>
              <a:t>: 85%</a:t>
            </a:r>
            <a:endParaRPr lang="en-GB" sz="1800" b="1" dirty="0">
              <a:solidFill>
                <a:srgbClr val="008000"/>
              </a:solidFill>
            </a:endParaRPr>
          </a:p>
          <a:p>
            <a:pPr defTabSz="414338" hangingPunct="0">
              <a:lnSpc>
                <a:spcPct val="11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dirty="0">
                <a:solidFill>
                  <a:srgbClr val="008000"/>
                </a:solidFill>
                <a:latin typeface="Lucida Sans"/>
              </a:rPr>
              <a:t>						</a:t>
            </a:r>
          </a:p>
        </p:txBody>
      </p:sp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36613"/>
            <a:ext cx="3829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485106"/>
            <a:ext cx="3524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Line 11"/>
          <p:cNvSpPr>
            <a:spLocks noChangeShapeType="1"/>
          </p:cNvSpPr>
          <p:nvPr/>
        </p:nvSpPr>
        <p:spPr bwMode="auto">
          <a:xfrm flipV="1">
            <a:off x="2484438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V="1">
            <a:off x="1908175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5852" name="Text Box 4"/>
          <p:cNvSpPr txBox="1">
            <a:spLocks noChangeArrowheads="1"/>
          </p:cNvSpPr>
          <p:nvPr/>
        </p:nvSpPr>
        <p:spPr bwMode="auto">
          <a:xfrm>
            <a:off x="1547813" y="6165850"/>
            <a:ext cx="16557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>
                <a:solidFill>
                  <a:srgbClr val="000000"/>
                </a:solidFill>
              </a:rPr>
              <a:t>LHC	</a:t>
            </a:r>
            <a:r>
              <a:rPr lang="en-GB" sz="1600">
                <a:solidFill>
                  <a:srgbClr val="000000"/>
                </a:solidFill>
              </a:rPr>
              <a:t>Tevatron</a:t>
            </a:r>
            <a:endParaRPr lang="en-GB" sz="1600" b="1">
              <a:solidFill>
                <a:srgbClr val="008000"/>
              </a:solidFill>
            </a:endParaRPr>
          </a:p>
          <a:p>
            <a:pPr defTabSz="414338" hangingPunct="0">
              <a:lnSpc>
                <a:spcPct val="11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>
                <a:solidFill>
                  <a:srgbClr val="008000"/>
                </a:solidFill>
                <a:latin typeface="Lucida Sans"/>
              </a:rPr>
              <a:t>						</a:t>
            </a:r>
          </a:p>
        </p:txBody>
      </p:sp>
      <p:sp>
        <p:nvSpPr>
          <p:cNvPr id="35853" name="Text Box 4"/>
          <p:cNvSpPr txBox="1">
            <a:spLocks noChangeArrowheads="1"/>
          </p:cNvSpPr>
          <p:nvPr/>
        </p:nvSpPr>
        <p:spPr bwMode="auto">
          <a:xfrm>
            <a:off x="2987675" y="3789363"/>
            <a:ext cx="2089150" cy="11525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 b="1">
                <a:solidFill>
                  <a:srgbClr val="008000"/>
                </a:solidFill>
              </a:rPr>
              <a:t>Number of events: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 b="1">
                <a:solidFill>
                  <a:srgbClr val="008000"/>
                </a:solidFill>
              </a:rPr>
              <a:t>Run I	Run II	LHC</a:t>
            </a:r>
            <a:endParaRPr lang="en-GB" sz="1600" b="1">
              <a:solidFill>
                <a:srgbClr val="008000"/>
              </a:solidFill>
            </a:endParaRPr>
          </a:p>
          <a:p>
            <a:pPr defTabSz="414338" hangingPunct="0">
              <a:lnSpc>
                <a:spcPct val="11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600">
                <a:solidFill>
                  <a:srgbClr val="008000"/>
                </a:solidFill>
              </a:rPr>
              <a:t>20	800	8x10</a:t>
            </a:r>
            <a:r>
              <a:rPr lang="en-GB" sz="1600" baseline="30000">
                <a:solidFill>
                  <a:srgbClr val="008000"/>
                </a:solidFill>
              </a:rPr>
              <a:t>6</a:t>
            </a:r>
            <a:endParaRPr lang="en-GB" sz="1600">
              <a:solidFill>
                <a:srgbClr val="008000"/>
              </a:solidFill>
            </a:endParaRPr>
          </a:p>
          <a:p>
            <a:pPr defTabSz="414338" hangingPunct="0">
              <a:lnSpc>
                <a:spcPct val="11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600">
                <a:solidFill>
                  <a:srgbClr val="008000"/>
                </a:solidFill>
              </a:rPr>
              <a:t>(Tt sample &gt;=1 btag)					</a:t>
            </a:r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H="1" flipV="1">
            <a:off x="8027988" y="4292600"/>
            <a:ext cx="360362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3789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DD5ACB-CADC-488F-82DD-72051FB975A7}" type="slidenum">
              <a:rPr lang="de-DE" sz="1400"/>
              <a:pPr algn="r"/>
              <a:t>11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Tt Decay Channels</a:t>
            </a:r>
          </a:p>
        </p:txBody>
      </p:sp>
      <p:sp>
        <p:nvSpPr>
          <p:cNvPr id="3789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36838"/>
            <a:ext cx="3683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107950" y="836613"/>
            <a:ext cx="878522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7" rIns="90000" bIns="45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 b="1" u="sng">
                <a:solidFill>
                  <a:srgbClr val="000000"/>
                </a:solidFill>
                <a:cs typeface="Arial" charset="0"/>
              </a:rPr>
              <a:t>Top quark pairs: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● </a:t>
            </a:r>
            <a:r>
              <a:rPr lang="en-GB" sz="1800">
                <a:solidFill>
                  <a:srgbClr val="000000"/>
                </a:solidFill>
              </a:rPr>
              <a:t>Top decay ~100% </a:t>
            </a: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Wb	 	</a:t>
            </a:r>
            <a:r>
              <a:rPr lang="en-US" sz="1800" b="1">
                <a:solidFill>
                  <a:srgbClr val="000000"/>
                </a:solidFill>
                <a:cs typeface="Arial" charset="0"/>
              </a:rPr>
              <a:t>tT 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→ bb + W</a:t>
            </a:r>
            <a:r>
              <a:rPr lang="en-US" sz="1800" baseline="30000">
                <a:solidFill>
                  <a:srgbClr val="000000"/>
                </a:solidFill>
                <a:cs typeface="Arial" charset="0"/>
              </a:rPr>
              <a:t>+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W</a:t>
            </a:r>
            <a:r>
              <a:rPr lang="en-US" sz="1800" baseline="30000">
                <a:solidFill>
                  <a:srgbClr val="000000"/>
                </a:solidFill>
                <a:cs typeface="Arial" charset="0"/>
              </a:rPr>
              <a:t>-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1800" baseline="30000">
              <a:solidFill>
                <a:srgbClr val="000000"/>
              </a:solidFill>
              <a:cs typeface="Arial" charset="0"/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● decay channels: 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1800">
                <a:solidFill>
                  <a:srgbClr val="FF420E"/>
                </a:solidFill>
                <a:cs typeface="Arial" charset="0"/>
              </a:rPr>
              <a:t>3 leptons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800">
                <a:solidFill>
                  <a:srgbClr val="0000FF"/>
                </a:solidFill>
                <a:cs typeface="Arial" charset="0"/>
              </a:rPr>
              <a:t>2 quark families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800">
                <a:solidFill>
                  <a:srgbClr val="FF00FF"/>
                </a:solidFill>
                <a:cs typeface="Arial" charset="0"/>
              </a:rPr>
              <a:t>3 colour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800">
                <a:solidFill>
                  <a:srgbClr val="008000"/>
                </a:solidFill>
                <a:cs typeface="Arial" charset="0"/>
              </a:rPr>
              <a:t>2 branches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 	- dileptonic:	</a:t>
            </a:r>
            <a:r>
              <a:rPr lang="en-US" sz="1800">
                <a:solidFill>
                  <a:srgbClr val="FF420E"/>
                </a:solidFill>
                <a:cs typeface="Arial" charset="0"/>
              </a:rPr>
              <a:t>3x3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 		= 9	→	11 % 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	- semileptonic:</a:t>
            </a:r>
            <a:r>
              <a:rPr lang="en-US" sz="1800">
                <a:solidFill>
                  <a:srgbClr val="FF420E"/>
                </a:solidFill>
                <a:cs typeface="Arial" charset="0"/>
              </a:rPr>
              <a:t>3</a:t>
            </a:r>
            <a:r>
              <a:rPr lang="en-US" sz="1800">
                <a:solidFill>
                  <a:srgbClr val="0000FF"/>
                </a:solidFill>
                <a:cs typeface="Arial" charset="0"/>
              </a:rPr>
              <a:t>x2</a:t>
            </a:r>
            <a:r>
              <a:rPr lang="en-US" sz="1800">
                <a:solidFill>
                  <a:srgbClr val="FF00FF"/>
                </a:solidFill>
                <a:cs typeface="Arial" charset="0"/>
              </a:rPr>
              <a:t>x3</a:t>
            </a:r>
            <a:r>
              <a:rPr lang="en-US" sz="1800">
                <a:solidFill>
                  <a:srgbClr val="008000"/>
                </a:solidFill>
                <a:cs typeface="Arial" charset="0"/>
              </a:rPr>
              <a:t>x2	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= 36	→	44 %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	- all-hadronic	:</a:t>
            </a:r>
            <a:r>
              <a:rPr lang="en-US" sz="1800">
                <a:solidFill>
                  <a:srgbClr val="0000FF"/>
                </a:solidFill>
                <a:cs typeface="Arial" charset="0"/>
              </a:rPr>
              <a:t>2x2</a:t>
            </a:r>
            <a:r>
              <a:rPr lang="en-US" sz="1800">
                <a:solidFill>
                  <a:srgbClr val="FF00FF"/>
                </a:solidFill>
                <a:cs typeface="Arial" charset="0"/>
              </a:rPr>
              <a:t>x3x3  	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= 36	→	44 %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800">
                <a:solidFill>
                  <a:srgbClr val="000000"/>
                </a:solidFill>
                <a:cs typeface="Arial" charset="0"/>
              </a:rPr>
              <a:t>				        Σ = 81</a:t>
            </a:r>
          </a:p>
        </p:txBody>
      </p:sp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4105275" cy="2740025"/>
          </a:xfrm>
          <a:prstGeom prst="rect">
            <a:avLst/>
          </a:prstGeom>
          <a:solidFill>
            <a:srgbClr val="99CCFF">
              <a:alpha val="50195"/>
            </a:srgbClr>
          </a:solidFill>
          <a:ln w="36720">
            <a:solidFill>
              <a:srgbClr val="FF0000"/>
            </a:solidFill>
            <a:round/>
            <a:headEnd/>
            <a:tailEnd/>
          </a:ln>
        </p:spPr>
      </p:pic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4356100" y="981075"/>
            <a:ext cx="431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82B9D3-1216-43CD-8EA5-B74DDBCBAF40}" type="slidenum">
              <a:rPr lang="de-DE" sz="1400"/>
              <a:pPr algn="r"/>
              <a:t>12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3971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4"/>
          <a:srcRect t="10509"/>
          <a:stretch>
            <a:fillRect/>
          </a:stretch>
        </p:blipFill>
        <p:spPr bwMode="auto">
          <a:xfrm>
            <a:off x="539750" y="3101975"/>
            <a:ext cx="25733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4356100" y="908050"/>
            <a:ext cx="460851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</a:t>
            </a:r>
            <a:r>
              <a:rPr lang="en-GB" sz="1800">
                <a:solidFill>
                  <a:srgbClr val="000000"/>
                </a:solidFill>
              </a:rPr>
              <a:t>Top decay ~100% </a:t>
            </a: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Wb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Classification of the events and experimental search strategy according to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decay of W-bosons</a:t>
            </a:r>
            <a:endParaRPr lang="en-GB" sz="18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3779838" y="3213100"/>
            <a:ext cx="4608512" cy="28527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Dilepton channel (without tau)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de-DE" sz="1800"/>
              <a:t> 5%: 2 charged leptons, 2 jets, 2 </a:t>
            </a:r>
            <a:r>
              <a:rPr lang="de-DE" sz="1800">
                <a:latin typeface="Symbol" pitchFamily="18" charset="2"/>
              </a:rPr>
              <a:t>n</a:t>
            </a:r>
            <a:r>
              <a:rPr lang="de-DE" sz="180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lepton+jets channel (without tau)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de-DE" sz="1800"/>
              <a:t> 30%: 1 charged leptons, 4 jets, 1 </a:t>
            </a:r>
            <a:r>
              <a:rPr lang="de-DE" sz="1800">
                <a:latin typeface="Symbol" pitchFamily="18" charset="2"/>
              </a:rPr>
              <a:t>n</a:t>
            </a:r>
            <a:r>
              <a:rPr lang="de-DE" sz="180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all-jets channel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de-DE" sz="1800"/>
              <a:t> 44%: 6 jets</a:t>
            </a:r>
          </a:p>
          <a:p>
            <a:pPr>
              <a:spcBef>
                <a:spcPct val="50000"/>
              </a:spcBef>
            </a:pPr>
            <a:r>
              <a:rPr lang="de-DE" sz="1800"/>
              <a:t>Note: At least 2 jets are b jets</a:t>
            </a:r>
            <a:endParaRPr lang="en-GB" sz="1800"/>
          </a:p>
        </p:txBody>
      </p:sp>
      <p:sp>
        <p:nvSpPr>
          <p:cNvPr id="39945" name="Rectangle 2"/>
          <p:cNvSpPr>
            <a:spLocks noChangeArrowheads="1"/>
          </p:cNvSpPr>
          <p:nvPr/>
        </p:nvSpPr>
        <p:spPr bwMode="auto">
          <a:xfrm>
            <a:off x="971550" y="0"/>
            <a:ext cx="8172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err="1">
                <a:solidFill>
                  <a:schemeClr val="tx2"/>
                </a:solidFill>
              </a:rPr>
              <a:t>Tt</a:t>
            </a:r>
            <a:r>
              <a:rPr lang="en-GB" sz="3200" dirty="0">
                <a:solidFill>
                  <a:schemeClr val="tx2"/>
                </a:solidFill>
              </a:rPr>
              <a:t> Decay Channels: </a:t>
            </a:r>
            <a:r>
              <a:rPr lang="en-GB" sz="3200" dirty="0" smtClean="0">
                <a:solidFill>
                  <a:schemeClr val="tx2"/>
                </a:solidFill>
              </a:rPr>
              <a:t>Experimental </a:t>
            </a:r>
            <a:r>
              <a:rPr lang="en-GB" sz="3200" dirty="0">
                <a:solidFill>
                  <a:schemeClr val="tx2"/>
                </a:solidFill>
              </a:rPr>
              <a:t>Signatures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94019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05C758-5493-47D3-8378-34245DA827AB}" type="slidenum">
              <a:rPr lang="de-DE" sz="1400"/>
              <a:pPr algn="r"/>
              <a:t>13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940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494022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Production: Single Top </a:t>
            </a: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/>
              <a:t>ck</a:t>
            </a:r>
            <a:endParaRPr lang="de-DE" sz="1200"/>
          </a:p>
        </p:txBody>
      </p:sp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326AC2-6708-43D8-A7B9-4C0DC92C834F}" type="slidenum">
              <a:rPr lang="de-DE" sz="1400"/>
              <a:pPr algn="r"/>
              <a:t>14</a:t>
            </a:fld>
            <a:endParaRPr lang="de-DE" sz="1400"/>
          </a:p>
        </p:txBody>
      </p:sp>
      <p:sp>
        <p:nvSpPr>
          <p:cNvPr id="44035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/>
              <a:t>ck</a:t>
            </a:r>
            <a:endParaRPr lang="de-DE" sz="12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>
                <a:solidFill>
                  <a:schemeClr val="tx1"/>
                </a:solidFill>
              </a:rPr>
              <a:t>History of Particle Discoveries</a:t>
            </a:r>
          </a:p>
        </p:txBody>
      </p:sp>
      <p:sp>
        <p:nvSpPr>
          <p:cNvPr id="44037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107950" y="5300663"/>
            <a:ext cx="835183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/>
              <a:t>3 generation quark model postulated as early as 1973 by Kobayashi and Maskawa: 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/>
              <a:t>Mechanism for CP-violation only possible with 3 generations.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/>
              <a:t>Multi-generation quark model confirmed experimentally soon thereafter: Charm 1974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/>
              <a:t>Third generation tau-lepton (1976) implied third quark generation.</a:t>
            </a:r>
          </a:p>
          <a:p>
            <a:pPr defTabSz="414338" hangingPunct="0">
              <a:lnSpc>
                <a:spcPct val="11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/>
              <a:t>						</a:t>
            </a:r>
          </a:p>
        </p:txBody>
      </p:sp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836613"/>
            <a:ext cx="8885238" cy="4495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8102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BD009A-33EA-408F-849F-F8672FA41775}" type="slidenum">
              <a:rPr lang="de-DE" sz="1400"/>
              <a:pPr algn="r"/>
              <a:t>15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8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History of Top Quark Search</a:t>
            </a:r>
          </a:p>
        </p:txBody>
      </p:sp>
      <p:sp>
        <p:nvSpPr>
          <p:cNvPr id="128103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8103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81026" name="Object 2"/>
          <p:cNvGraphicFramePr>
            <a:graphicFrameLocks noChangeAspect="1"/>
          </p:cNvGraphicFramePr>
          <p:nvPr/>
        </p:nvGraphicFramePr>
        <p:xfrm>
          <a:off x="4067175" y="836613"/>
          <a:ext cx="44418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88" name="Formel" r:id="rId5" imgW="7315200" imgH="1257300" progId="Equation.3">
                  <p:embed/>
                </p:oleObj>
              </mc:Choice>
              <mc:Fallback>
                <p:oleObj name="Formel" r:id="rId5" imgW="7315200" imgH="1257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836613"/>
                        <a:ext cx="44418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1033" name="Text Box 12"/>
          <p:cNvSpPr txBox="1">
            <a:spLocks noChangeArrowheads="1"/>
          </p:cNvSpPr>
          <p:nvPr/>
        </p:nvSpPr>
        <p:spPr bwMode="auto">
          <a:xfrm>
            <a:off x="107950" y="908050"/>
            <a:ext cx="3887788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Reminder (famous plot from your favorite textbook):</a:t>
            </a:r>
          </a:p>
        </p:txBody>
      </p:sp>
      <p:sp>
        <p:nvSpPr>
          <p:cNvPr id="1281034" name="Text Box 12"/>
          <p:cNvSpPr txBox="1">
            <a:spLocks noChangeArrowheads="1"/>
          </p:cNvSpPr>
          <p:nvPr/>
        </p:nvSpPr>
        <p:spPr bwMode="auto">
          <a:xfrm>
            <a:off x="468313" y="5949950"/>
            <a:ext cx="6119812" cy="788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Higher Energy </a:t>
            </a:r>
            <a:r>
              <a:rPr lang="en-GB" sz="1800">
                <a:sym typeface="Wingdings" pitchFamily="2" charset="2"/>
              </a:rPr>
              <a:t> More hadronic channels open up.</a:t>
            </a:r>
          </a:p>
          <a:p>
            <a:pPr>
              <a:spcBef>
                <a:spcPct val="50000"/>
              </a:spcBef>
            </a:pPr>
            <a:r>
              <a:rPr lang="en-GB" sz="1800">
                <a:sym typeface="Wingdings" pitchFamily="2" charset="2"/>
              </a:rPr>
              <a:t>But: Top not found this way…</a:t>
            </a:r>
            <a:endParaRPr lang="en-GB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3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83074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0D36EB-F6B3-4B5B-9F7F-6B254E18DE2E}" type="slidenum">
              <a:rPr lang="de-DE" sz="1400"/>
              <a:pPr algn="r"/>
              <a:t>16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8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620713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Let’s Turn to other Means: Quantum Fluctuations</a:t>
            </a:r>
          </a:p>
        </p:txBody>
      </p:sp>
      <p:sp>
        <p:nvSpPr>
          <p:cNvPr id="1283077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8307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5695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3079" name="Text Box 4"/>
          <p:cNvSpPr txBox="1">
            <a:spLocks noChangeArrowheads="1"/>
          </p:cNvSpPr>
          <p:nvPr/>
        </p:nvSpPr>
        <p:spPr bwMode="auto">
          <a:xfrm>
            <a:off x="1331913" y="4652963"/>
            <a:ext cx="6264275" cy="647700"/>
          </a:xfrm>
          <a:prstGeom prst="rect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>
                <a:solidFill>
                  <a:srgbClr val="000000"/>
                </a:solidFill>
              </a:rPr>
              <a:t>Z and W mass are altered by higher order loop corrections,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>
                <a:solidFill>
                  <a:srgbClr val="000000"/>
                </a:solidFill>
              </a:rPr>
              <a:t>i.e. virtual Tt pairs, etc.  </a:t>
            </a:r>
            <a:endParaRPr lang="en-GB" sz="1800" b="1">
              <a:solidFill>
                <a:srgbClr val="008000"/>
              </a:solidFill>
            </a:endParaRPr>
          </a:p>
          <a:p>
            <a:pPr defTabSz="414338" hangingPunct="0">
              <a:lnSpc>
                <a:spcPct val="118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>
                <a:solidFill>
                  <a:srgbClr val="008000"/>
                </a:solidFill>
                <a:latin typeface="Lucida Sans"/>
              </a:rPr>
              <a:t>				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1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85122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C0E855C-D7C0-4F56-A152-F0D56A4D2039}" type="slidenum">
              <a:rPr lang="de-DE" sz="1400"/>
              <a:pPr algn="r"/>
              <a:t>17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8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Can we get some indirect hints?</a:t>
            </a:r>
          </a:p>
        </p:txBody>
      </p:sp>
      <p:sp>
        <p:nvSpPr>
          <p:cNvPr id="1285125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5126" name="Text Box 10"/>
          <p:cNvSpPr txBox="1">
            <a:spLocks noChangeArrowheads="1"/>
          </p:cNvSpPr>
          <p:nvPr/>
        </p:nvSpPr>
        <p:spPr bwMode="auto">
          <a:xfrm>
            <a:off x="468313" y="5300663"/>
            <a:ext cx="8351837" cy="10668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Precision EW measurements (like the one of the Z boson mass) can therefore be used to constrain/ predict the mass of the top quark!</a:t>
            </a:r>
          </a:p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Success: Measured value after direct discovery at FNAL right on!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285127" name="Picture 8"/>
          <p:cNvPicPr>
            <a:picLocks noChangeAspect="1" noChangeArrowheads="1"/>
          </p:cNvPicPr>
          <p:nvPr/>
        </p:nvPicPr>
        <p:blipFill>
          <a:blip r:embed="rId3"/>
          <a:srcRect l="25119" b="19643"/>
          <a:stretch>
            <a:fillRect/>
          </a:stretch>
        </p:blipFill>
        <p:spPr bwMode="auto">
          <a:xfrm>
            <a:off x="825500" y="765175"/>
            <a:ext cx="686911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6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8717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4CD2573-9393-40B4-B87A-52DE018B57DF}" type="slidenum">
              <a:rPr lang="de-DE" sz="1400"/>
              <a:pPr algn="r"/>
              <a:t>18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8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Finally: Top Discovery in 1995!</a:t>
            </a:r>
            <a:endParaRPr lang="en-GB" smtClean="0"/>
          </a:p>
        </p:txBody>
      </p:sp>
      <p:sp>
        <p:nvSpPr>
          <p:cNvPr id="128717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8717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89646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8921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4695B2-C15E-44E9-91AB-B09381EC9E65}" type="slidenum">
              <a:rPr lang="de-DE" sz="1400"/>
              <a:pPr algn="r"/>
              <a:t>19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8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Finally: Top Discovery in 1995!</a:t>
            </a:r>
            <a:endParaRPr lang="en-GB" smtClean="0"/>
          </a:p>
        </p:txBody>
      </p:sp>
      <p:sp>
        <p:nvSpPr>
          <p:cNvPr id="128922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9222" name="Text Box 10"/>
          <p:cNvSpPr txBox="1">
            <a:spLocks noChangeArrowheads="1"/>
          </p:cNvSpPr>
          <p:nvPr/>
        </p:nvSpPr>
        <p:spPr bwMode="auto">
          <a:xfrm>
            <a:off x="2051050" y="5949950"/>
            <a:ext cx="4824413" cy="37941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Simultaneously discovered at CDF and D0.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28922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600" y="1019175"/>
            <a:ext cx="4367213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83779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4DD7A8-1D9D-40A9-8AF5-A61F87342D96}" type="slidenum">
              <a:rPr lang="de-DE" sz="1400"/>
              <a:pPr algn="r"/>
              <a:t>2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83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483782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Production: Single Top </a:t>
            </a:r>
            <a:r>
              <a:rPr lang="de-DE" sz="1800"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ym typeface="Wingdings" pitchFamily="2" charset="2"/>
              </a:rPr>
              <a:t> Top decay: W helicity, spin correlations (production and decay)</a:t>
            </a:r>
            <a:endParaRPr lang="de-DE" sz="1800"/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5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91266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8041BF-75BE-4ED8-AE56-9D6E47D98E35}" type="slidenum">
              <a:rPr lang="de-DE" sz="1400"/>
              <a:pPr algn="r"/>
              <a:t>20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9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Top Factories: Tevatron </a:t>
            </a:r>
            <a:r>
              <a:rPr lang="de-DE" smtClean="0">
                <a:sym typeface="Wingdings" pitchFamily="2" charset="2"/>
              </a:rPr>
              <a:t>LHC</a:t>
            </a:r>
            <a:endParaRPr lang="en-GB" smtClean="0"/>
          </a:p>
        </p:txBody>
      </p:sp>
      <p:sp>
        <p:nvSpPr>
          <p:cNvPr id="1291269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9127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4464050" cy="290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9127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765175"/>
            <a:ext cx="3887787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91272" name="Text Box 11"/>
          <p:cNvSpPr txBox="1">
            <a:spLocks noChangeArrowheads="1"/>
          </p:cNvSpPr>
          <p:nvPr/>
        </p:nvSpPr>
        <p:spPr bwMode="auto">
          <a:xfrm>
            <a:off x="107950" y="3933825"/>
            <a:ext cx="8856663" cy="241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location		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:	</a:t>
            </a:r>
            <a:r>
              <a:rPr lang="en-US" sz="1600" dirty="0" err="1">
                <a:solidFill>
                  <a:srgbClr val="000000"/>
                </a:solidFill>
                <a:cs typeface="Tahoma" pitchFamily="34" charset="0"/>
              </a:rPr>
              <a:t>Fermilab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, USA		CERN, </a:t>
            </a:r>
            <a:r>
              <a:rPr lang="en-US" sz="1600" dirty="0" err="1">
                <a:solidFill>
                  <a:srgbClr val="000000"/>
                </a:solidFill>
                <a:cs typeface="Tahoma" pitchFamily="34" charset="0"/>
              </a:rPr>
              <a:t>Geneve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, Switzerland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 smtClean="0">
                <a:solidFill>
                  <a:srgbClr val="000000"/>
                </a:solidFill>
                <a:cs typeface="Tahoma" pitchFamily="34" charset="0"/>
              </a:rPr>
              <a:t>start-end</a:t>
            </a: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		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:	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1987-2011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		2008 (restart 2010)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collider type		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:	proton – anti-proton	proton – proton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experiments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 (</a:t>
            </a:r>
            <a:r>
              <a:rPr lang="en-US" sz="1600" b="1" dirty="0">
                <a:solidFill>
                  <a:srgbClr val="0000FF"/>
                </a:solidFill>
                <a:cs typeface="Tahoma" pitchFamily="34" charset="0"/>
              </a:rPr>
              <a:t>top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)	: 	</a:t>
            </a:r>
            <a:r>
              <a:rPr lang="en-US" sz="1600" b="1" dirty="0">
                <a:solidFill>
                  <a:srgbClr val="0000FF"/>
                </a:solidFill>
                <a:cs typeface="Tahoma" pitchFamily="34" charset="0"/>
              </a:rPr>
              <a:t>CDF, D0		ATLAS, CMS</a:t>
            </a: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ALICE, LHC-B</a:t>
            </a:r>
            <a:r>
              <a:rPr lang="en-US" sz="1600" dirty="0">
                <a:solidFill>
                  <a:srgbClr val="0000FF"/>
                </a:solidFill>
                <a:cs typeface="Tahoma" pitchFamily="34" charset="0"/>
              </a:rPr>
              <a:t> 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√</a:t>
            </a: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			:	1.8 </a:t>
            </a:r>
            <a:r>
              <a:rPr lang="en-US" sz="1600" dirty="0" err="1">
                <a:solidFill>
                  <a:srgbClr val="000000"/>
                </a:solidFill>
                <a:cs typeface="Tahoma" pitchFamily="34" charset="0"/>
              </a:rPr>
              <a:t>GeV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→ 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1.96 </a:t>
            </a:r>
            <a:r>
              <a:rPr lang="en-US" sz="1600" dirty="0" err="1">
                <a:solidFill>
                  <a:srgbClr val="000000"/>
                </a:solidFill>
                <a:cs typeface="Tahoma" pitchFamily="34" charset="0"/>
              </a:rPr>
              <a:t>GeV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	14 </a:t>
            </a:r>
            <a:r>
              <a:rPr lang="en-US" sz="1600" dirty="0" err="1">
                <a:solidFill>
                  <a:srgbClr val="000000"/>
                </a:solidFill>
                <a:cs typeface="Tahoma" pitchFamily="34" charset="0"/>
              </a:rPr>
              <a:t>TeV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 (7 </a:t>
            </a:r>
            <a:r>
              <a:rPr lang="en-US" sz="1600" dirty="0" err="1">
                <a:solidFill>
                  <a:srgbClr val="000000"/>
                </a:solidFill>
                <a:cs typeface="Tahoma" pitchFamily="34" charset="0"/>
              </a:rPr>
              <a:t>TeV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 for 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2010/11, 8 </a:t>
            </a:r>
            <a:r>
              <a:rPr lang="en-US" sz="1600" dirty="0" err="1" smtClean="0">
                <a:solidFill>
                  <a:srgbClr val="000000"/>
                </a:solidFill>
                <a:cs typeface="Tahoma" pitchFamily="34" charset="0"/>
              </a:rPr>
              <a:t>TeV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 2012)</a:t>
            </a:r>
            <a:endParaRPr 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L (instantaneous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)	:	10</a:t>
            </a:r>
            <a:r>
              <a:rPr lang="en-US" sz="1600" baseline="33000" dirty="0">
                <a:solidFill>
                  <a:srgbClr val="000000"/>
                </a:solidFill>
                <a:cs typeface="Tahoma" pitchFamily="34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→ 3x10</a:t>
            </a:r>
            <a:r>
              <a:rPr lang="en-US" sz="1600" baseline="33000" dirty="0">
                <a:solidFill>
                  <a:srgbClr val="000000"/>
                </a:solidFill>
                <a:cs typeface="Arial" charset="0"/>
              </a:rPr>
              <a:t>32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 cm</a:t>
            </a:r>
            <a:r>
              <a:rPr lang="en-US" sz="1600" baseline="33000" dirty="0">
                <a:solidFill>
                  <a:srgbClr val="000000"/>
                </a:solidFill>
                <a:cs typeface="Arial" charset="0"/>
              </a:rPr>
              <a:t>-2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sz="1600" baseline="33000" dirty="0">
                <a:solidFill>
                  <a:srgbClr val="000000"/>
                </a:solidFill>
                <a:cs typeface="Arial" charset="0"/>
              </a:rPr>
              <a:t>-1 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	10</a:t>
            </a:r>
            <a:r>
              <a:rPr lang="en-US" sz="1600" baseline="33000" dirty="0">
                <a:solidFill>
                  <a:srgbClr val="000000"/>
                </a:solidFill>
                <a:cs typeface="Tahoma" pitchFamily="34" charset="0"/>
              </a:rPr>
              <a:t>34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cm</a:t>
            </a:r>
            <a:r>
              <a:rPr lang="en-US" sz="1600" baseline="33000" dirty="0" smtClean="0">
                <a:solidFill>
                  <a:srgbClr val="000000"/>
                </a:solidFill>
                <a:cs typeface="Tahoma" pitchFamily="34" charset="0"/>
              </a:rPr>
              <a:t>-2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s</a:t>
            </a:r>
            <a:r>
              <a:rPr lang="en-US" sz="1600" baseline="33000" dirty="0" smtClean="0">
                <a:solidFill>
                  <a:srgbClr val="000000"/>
                </a:solidFill>
                <a:cs typeface="Tahoma" pitchFamily="34" charset="0"/>
              </a:rPr>
              <a:t>-1</a:t>
            </a:r>
            <a:endParaRPr lang="en-US" sz="1600" baseline="33000" dirty="0">
              <a:solidFill>
                <a:srgbClr val="000000"/>
              </a:solidFill>
              <a:cs typeface="Tahoma" pitchFamily="34" charset="0"/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L (integrated)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		:	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≈ 10,000 pb</a:t>
            </a:r>
            <a:r>
              <a:rPr lang="en-US" sz="1600" baseline="33000" dirty="0">
                <a:solidFill>
                  <a:srgbClr val="000000"/>
                </a:solidFill>
                <a:cs typeface="Arial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		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≈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 300 fb</a:t>
            </a:r>
            <a:r>
              <a:rPr lang="en-US" sz="1600" baseline="33000" dirty="0" smtClean="0">
                <a:solidFill>
                  <a:srgbClr val="000000"/>
                </a:solidFill>
                <a:cs typeface="Arial" charset="0"/>
              </a:rPr>
              <a:t>-1</a:t>
            </a:r>
            <a:endParaRPr lang="en-US" sz="1600" baseline="33000" dirty="0">
              <a:solidFill>
                <a:srgbClr val="000000"/>
              </a:solidFill>
              <a:cs typeface="Arial" charset="0"/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σ(tt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) expected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		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:	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≈ 7 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pb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			≈ 850 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pb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 (7 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TeV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: 160 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pb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600" b="1" dirty="0" err="1">
                <a:solidFill>
                  <a:srgbClr val="000000"/>
                </a:solidFill>
                <a:cs typeface="Arial" charset="0"/>
              </a:rPr>
              <a:t>tT</a:t>
            </a: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 events / 50 pb</a:t>
            </a:r>
            <a:r>
              <a:rPr lang="en-US" sz="1600" b="1" baseline="33000" dirty="0">
                <a:solidFill>
                  <a:srgbClr val="000000"/>
                </a:solidFill>
                <a:cs typeface="Arial" charset="0"/>
              </a:rPr>
              <a:t>-1	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:	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≈ 350			≈ 42,500 (8,000)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3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93314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A20912-8A3B-4D90-8F39-4B1CB781DA59}" type="slidenum">
              <a:rPr lang="de-DE" sz="1400"/>
              <a:pPr algn="r"/>
              <a:t>21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9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The Experiments: Example CMS</a:t>
            </a:r>
            <a:endParaRPr lang="en-GB" smtClean="0"/>
          </a:p>
        </p:txBody>
      </p:sp>
      <p:sp>
        <p:nvSpPr>
          <p:cNvPr id="1293317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93318" name="Bild 6" descr="slice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8675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3319" name="Rectangle 11"/>
          <p:cNvSpPr>
            <a:spLocks noChangeArrowheads="1"/>
          </p:cNvSpPr>
          <p:nvPr/>
        </p:nvSpPr>
        <p:spPr bwMode="auto">
          <a:xfrm>
            <a:off x="468313" y="5734050"/>
            <a:ext cx="7991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>
                <a:latin typeface="Courier New" pitchFamily="49" charset="0"/>
                <a:hlinkClick r:id="rId3"/>
              </a:rPr>
              <a:t>https://cms-docdb.cern.ch/cgi-bin/PublicEPPOGDocDB/RetrieveFile?docid=97&amp;version=1&amp;filename=CMS_Slice_elab.swf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96067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B47B89-9FC9-4089-88A8-8B8C81E350AA}" type="slidenum">
              <a:rPr lang="de-DE" sz="1400"/>
              <a:pPr algn="r"/>
              <a:t>22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960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496070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Production: Single Top </a:t>
            </a: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0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9741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F1D3E7-A292-4C1A-AE00-FB150F16B1C0}" type="slidenum">
              <a:rPr lang="de-DE" sz="1400"/>
              <a:pPr algn="r"/>
              <a:t>23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9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800" smtClean="0"/>
              <a:t>Top Event Reconstruction: The Ingredients</a:t>
            </a:r>
            <a:endParaRPr lang="en-GB" sz="2800" smtClean="0"/>
          </a:p>
        </p:txBody>
      </p:sp>
      <p:sp>
        <p:nvSpPr>
          <p:cNvPr id="129741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7414" name="Text Box 10"/>
          <p:cNvSpPr txBox="1">
            <a:spLocks noChangeArrowheads="1"/>
          </p:cNvSpPr>
          <p:nvPr/>
        </p:nvSpPr>
        <p:spPr bwMode="auto">
          <a:xfrm>
            <a:off x="5219700" y="908050"/>
            <a:ext cx="3781425" cy="32670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A Tt event contains: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2 b-quark jets (but: not always detectable)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And: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either 2 charged leptons and large missing ET (neutrinos!)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or 1 charged lepton, large missing ET and 2 more jets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or 4 more jets</a:t>
            </a:r>
          </a:p>
        </p:txBody>
      </p:sp>
      <p:pic>
        <p:nvPicPr>
          <p:cNvPr id="129741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4914900" cy="3279775"/>
          </a:xfrm>
          <a:prstGeom prst="rect">
            <a:avLst/>
          </a:prstGeom>
          <a:solidFill>
            <a:srgbClr val="99CCFF">
              <a:alpha val="50195"/>
            </a:srgbClr>
          </a:solidFill>
          <a:ln w="36720">
            <a:solidFill>
              <a:srgbClr val="FF0000"/>
            </a:solidFill>
            <a:round/>
            <a:headEnd/>
            <a:tailEnd/>
          </a:ln>
        </p:spPr>
      </p:pic>
      <p:sp>
        <p:nvSpPr>
          <p:cNvPr id="1297416" name="Text Box 10"/>
          <p:cNvSpPr txBox="1">
            <a:spLocks noChangeArrowheads="1"/>
          </p:cNvSpPr>
          <p:nvPr/>
        </p:nvSpPr>
        <p:spPr bwMode="auto">
          <a:xfrm>
            <a:off x="250825" y="4508500"/>
            <a:ext cx="8713788" cy="14795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Complex signatures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All detector components used to identify electrons, muons, taus, jets, b-jets, MET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In turn: Top events can be used in understanding the detector. Especially interesting @LHC: Large Tt-data samples, high purity samples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7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800"/>
              <a:t> B tagging algorithms attempt to identify (tag) jets produced by b-quarks</a:t>
            </a:r>
          </a:p>
          <a:p>
            <a:pPr eaLnBrk="0" hangingPunct="0">
              <a:buFontTx/>
              <a:buChar char="-"/>
            </a:pPr>
            <a:endParaRPr lang="en-US" sz="1800"/>
          </a:p>
          <a:p>
            <a:pPr eaLnBrk="0" hangingPunct="0">
              <a:buFontTx/>
              <a:buChar char="-"/>
            </a:pPr>
            <a:r>
              <a:rPr lang="en-US" sz="1800"/>
              <a:t> Identifying b-quarks is crucial for analyses of top quarks, Higgs, SUSY,…</a:t>
            </a:r>
          </a:p>
        </p:txBody>
      </p:sp>
      <p:sp>
        <p:nvSpPr>
          <p:cNvPr id="1299458" name="Rectangle 2"/>
          <p:cNvSpPr>
            <a:spLocks noChangeArrowheads="1"/>
          </p:cNvSpPr>
          <p:nvPr/>
        </p:nvSpPr>
        <p:spPr bwMode="auto">
          <a:xfrm>
            <a:off x="914400" y="0"/>
            <a:ext cx="74025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3200">
                <a:solidFill>
                  <a:schemeClr val="tx2"/>
                </a:solidFill>
              </a:rPr>
              <a:t>Tools: b tagging</a:t>
            </a:r>
            <a:endParaRPr lang="en-GB" sz="3200">
              <a:solidFill>
                <a:schemeClr val="tx2"/>
              </a:solidFill>
            </a:endParaRPr>
          </a:p>
        </p:txBody>
      </p:sp>
      <p:pic>
        <p:nvPicPr>
          <p:cNvPr id="1299459" name="Picture 1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2205038"/>
            <a:ext cx="3032125" cy="3457575"/>
          </a:xfrm>
        </p:spPr>
      </p:pic>
      <p:sp>
        <p:nvSpPr>
          <p:cNvPr id="1299460" name="Text Box 20"/>
          <p:cNvSpPr txBox="1">
            <a:spLocks noChangeArrowheads="1"/>
          </p:cNvSpPr>
          <p:nvPr/>
        </p:nvSpPr>
        <p:spPr bwMode="auto">
          <a:xfrm>
            <a:off x="7308850" y="4292600"/>
            <a:ext cx="1347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large impact </a:t>
            </a:r>
          </a:p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parameter</a:t>
            </a:r>
          </a:p>
        </p:txBody>
      </p:sp>
      <p:sp>
        <p:nvSpPr>
          <p:cNvPr id="1299461" name="Text Box 29"/>
          <p:cNvSpPr txBox="1">
            <a:spLocks noChangeArrowheads="1"/>
          </p:cNvSpPr>
          <p:nvPr/>
        </p:nvSpPr>
        <p:spPr bwMode="auto">
          <a:xfrm>
            <a:off x="107950" y="2205038"/>
            <a:ext cx="5688013" cy="312578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Separate b-jets from light (u,d,s,g) jets using </a:t>
            </a:r>
            <a:r>
              <a:rPr lang="en-US" sz="1800">
                <a:solidFill>
                  <a:srgbClr val="FF0000"/>
                </a:solidFill>
              </a:rPr>
              <a:t>specific b-hadron properties</a:t>
            </a:r>
            <a:r>
              <a:rPr lang="en-US" sz="1800"/>
              <a:t>: </a:t>
            </a:r>
          </a:p>
          <a:p>
            <a:pPr eaLnBrk="0" hangingPunct="0"/>
            <a:endParaRPr lang="en-US" sz="1800"/>
          </a:p>
          <a:p>
            <a:pPr eaLnBrk="0" hangingPunct="0">
              <a:buFontTx/>
              <a:buChar char="-"/>
            </a:pPr>
            <a:r>
              <a:rPr lang="en-US" sz="1800">
                <a:solidFill>
                  <a:srgbClr val="FF0000"/>
                </a:solidFill>
              </a:rPr>
              <a:t>large lifetime</a:t>
            </a:r>
            <a:r>
              <a:rPr lang="en-US" sz="1800"/>
              <a:t> ~1.5 ps (</a:t>
            </a:r>
            <a:r>
              <a:rPr lang="en-US" sz="1800">
                <a:sym typeface="Wingdings" pitchFamily="2" charset="2"/>
              </a:rPr>
              <a:t>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de-DE" sz="18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~450µm) </a:t>
            </a:r>
            <a:r>
              <a:rPr lang="en-US" sz="1800">
                <a:cs typeface="Arial" charset="0"/>
              </a:rPr>
              <a:t>large decay length: </a:t>
            </a:r>
            <a:r>
              <a:rPr lang="en-US" sz="1800"/>
              <a:t>20 GeV b-hadron decays after ~2 mm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</a:t>
            </a:r>
            <a:r>
              <a:rPr lang="en-US" sz="1800"/>
              <a:t>search for tracks or vertices displaced w.r.t. primary vertex </a:t>
            </a:r>
          </a:p>
          <a:p>
            <a:pPr eaLnBrk="0" hangingPunct="0"/>
            <a:endParaRPr lang="en-US" sz="1800"/>
          </a:p>
          <a:p>
            <a:pPr eaLnBrk="0" hangingPunct="0"/>
            <a:r>
              <a:rPr lang="en-US" sz="1800"/>
              <a:t>- </a:t>
            </a:r>
            <a:r>
              <a:rPr lang="en-US" sz="1800">
                <a:solidFill>
                  <a:srgbClr val="FF0000"/>
                </a:solidFill>
              </a:rPr>
              <a:t>large mass</a:t>
            </a:r>
            <a:r>
              <a:rPr lang="en-US" sz="1800"/>
              <a:t> ~5 GeV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</a:t>
            </a:r>
            <a:r>
              <a:rPr lang="en-US" sz="1800"/>
              <a:t>search for leptons, from semileptonic B decays, with large transverse momentum w.r.t. jet axis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505" name="Picture 2"/>
          <p:cNvPicPr>
            <a:picLocks noChangeAspect="1" noChangeArrowheads="1"/>
          </p:cNvPicPr>
          <p:nvPr/>
        </p:nvPicPr>
        <p:blipFill>
          <a:blip r:embed="rId3"/>
          <a:srcRect l="2927" t="8505"/>
          <a:stretch>
            <a:fillRect/>
          </a:stretch>
        </p:blipFill>
        <p:spPr bwMode="auto">
          <a:xfrm>
            <a:off x="4643438" y="2276475"/>
            <a:ext cx="4191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150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4010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800"/>
              <a:t>Large B hadron lifetime </a:t>
            </a:r>
            <a:r>
              <a:rPr lang="en-US" sz="1800">
                <a:cs typeface="Arial" charset="0"/>
              </a:rPr>
              <a:t>→ large impact parameter,d</a:t>
            </a:r>
            <a:r>
              <a:rPr lang="en-US" sz="1800" baseline="-25000">
                <a:cs typeface="Arial" charset="0"/>
              </a:rPr>
              <a:t>0</a:t>
            </a:r>
            <a:r>
              <a:rPr lang="en-US" sz="1800">
                <a:cs typeface="Arial" charset="0"/>
              </a:rPr>
              <a:t>, of B decay products</a:t>
            </a:r>
          </a:p>
          <a:p>
            <a:pPr eaLnBrk="0" hangingPunct="0">
              <a:buFontTx/>
              <a:buChar char="-"/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Impact parameter: Distance of track and primary vertex (PV) at closest approach</a:t>
            </a:r>
          </a:p>
          <a:p>
            <a:pPr eaLnBrk="0" hangingPunct="0">
              <a:buFontTx/>
              <a:buChar char="-"/>
            </a:pPr>
            <a:endParaRPr lang="en-US" sz="18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en-US" sz="1800">
                <a:cs typeface="Arial" charset="0"/>
                <a:sym typeface="Wingdings" pitchFamily="2" charset="2"/>
              </a:rPr>
              <a:t></a:t>
            </a:r>
            <a:r>
              <a:rPr lang="en-US" sz="1800">
                <a:cs typeface="Arial" charset="0"/>
              </a:rPr>
              <a:t>Search for tracks displaced w.r.t. primary vertex</a:t>
            </a:r>
          </a:p>
          <a:p>
            <a:pPr eaLnBrk="0" hangingPunct="0"/>
            <a:r>
              <a:rPr lang="en-US" sz="1800">
                <a:cs typeface="Arial" charset="0"/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en-US" sz="1800">
                <a:cs typeface="Arial" charset="0"/>
              </a:rPr>
              <a:t>Can use either </a:t>
            </a:r>
            <a:r>
              <a:rPr lang="en-US" sz="1800">
                <a:solidFill>
                  <a:srgbClr val="FF0000"/>
                </a:solidFill>
                <a:cs typeface="Arial" charset="0"/>
              </a:rPr>
              <a:t>2D</a:t>
            </a:r>
            <a:r>
              <a:rPr lang="en-US" sz="1800">
                <a:cs typeface="Arial" charset="0"/>
              </a:rPr>
              <a:t> (transverse plane to beam line) </a:t>
            </a:r>
          </a:p>
          <a:p>
            <a:pPr eaLnBrk="0" hangingPunct="0"/>
            <a:r>
              <a:rPr lang="en-US" sz="1800">
                <a:cs typeface="Arial" charset="0"/>
              </a:rPr>
              <a:t>	or </a:t>
            </a:r>
            <a:r>
              <a:rPr lang="en-US" sz="1800">
                <a:solidFill>
                  <a:srgbClr val="FF0000"/>
                </a:solidFill>
                <a:cs typeface="Arial" charset="0"/>
              </a:rPr>
              <a:t>3D</a:t>
            </a:r>
            <a:r>
              <a:rPr lang="en-US" sz="1800">
                <a:cs typeface="Arial" charset="0"/>
              </a:rPr>
              <a:t> impact parameter</a:t>
            </a:r>
          </a:p>
          <a:p>
            <a:pPr eaLnBrk="0" hangingPunct="0">
              <a:buFontTx/>
              <a:buChar char="-"/>
            </a:pPr>
            <a:endParaRPr lang="en-US" sz="1800">
              <a:cs typeface="Arial" charset="0"/>
            </a:endParaRPr>
          </a:p>
          <a:p>
            <a:pPr eaLnBrk="0" hangingPunct="0">
              <a:buFontTx/>
              <a:buChar char="-"/>
            </a:pPr>
            <a:r>
              <a:rPr lang="en-US" sz="1800">
                <a:cs typeface="Arial" charset="0"/>
              </a:rPr>
              <a:t> Use “</a:t>
            </a:r>
            <a:r>
              <a:rPr lang="en-US" sz="1800">
                <a:solidFill>
                  <a:srgbClr val="FF0000"/>
                </a:solidFill>
                <a:cs typeface="Arial" charset="0"/>
              </a:rPr>
              <a:t>sign</a:t>
            </a:r>
            <a:r>
              <a:rPr lang="en-US" sz="1800">
                <a:cs typeface="Arial" charset="0"/>
              </a:rPr>
              <a:t>” of the impact parameter</a:t>
            </a:r>
          </a:p>
          <a:p>
            <a:pPr eaLnBrk="0" hangingPunct="0"/>
            <a:r>
              <a:rPr lang="en-US" sz="1800">
                <a:cs typeface="Arial" charset="0"/>
              </a:rPr>
              <a:t>  -positive if track intersection with jet</a:t>
            </a:r>
          </a:p>
          <a:p>
            <a:pPr eaLnBrk="0" hangingPunct="0"/>
            <a:r>
              <a:rPr lang="en-US" sz="1800">
                <a:cs typeface="Arial" charset="0"/>
              </a:rPr>
              <a:t>   axis is downstream the PV along jet direction. </a:t>
            </a:r>
          </a:p>
          <a:p>
            <a:pPr eaLnBrk="0" hangingPunct="0"/>
            <a:r>
              <a:rPr lang="en-US" sz="1800">
                <a:cs typeface="Arial" charset="0"/>
              </a:rPr>
              <a:t>  -negative: Used to measure </a:t>
            </a:r>
            <a:r>
              <a:rPr lang="en-US" sz="1800">
                <a:solidFill>
                  <a:srgbClr val="FF0000"/>
                </a:solidFill>
                <a:cs typeface="Arial" charset="0"/>
              </a:rPr>
              <a:t>IP-resolution</a:t>
            </a:r>
            <a:r>
              <a:rPr lang="en-US" sz="1800">
                <a:cs typeface="Arial" charset="0"/>
              </a:rPr>
              <a:t> </a:t>
            </a:r>
          </a:p>
          <a:p>
            <a:pPr lvl="1" eaLnBrk="0" hangingPunct="0"/>
            <a:endParaRPr lang="en-US" sz="1800">
              <a:cs typeface="Arial" charset="0"/>
            </a:endParaRPr>
          </a:p>
          <a:p>
            <a:pPr eaLnBrk="0" hangingPunct="0">
              <a:buFontTx/>
              <a:buChar char="-"/>
            </a:pPr>
            <a:r>
              <a:rPr lang="en-US" sz="1800">
                <a:cs typeface="Arial" charset="0"/>
              </a:rPr>
              <a:t> </a:t>
            </a:r>
            <a:r>
              <a:rPr lang="en-US" sz="1800">
                <a:solidFill>
                  <a:srgbClr val="FF0000"/>
                </a:solidFill>
                <a:cs typeface="Arial" charset="0"/>
              </a:rPr>
              <a:t>Impact parameter significance</a:t>
            </a:r>
            <a:r>
              <a:rPr lang="en-US" sz="1800">
                <a:cs typeface="Arial" charset="0"/>
              </a:rPr>
              <a:t>, </a:t>
            </a:r>
          </a:p>
          <a:p>
            <a:pPr eaLnBrk="0" hangingPunct="0"/>
            <a:r>
              <a:rPr lang="en-US" sz="1800">
                <a:cs typeface="Arial" charset="0"/>
              </a:rPr>
              <a:t>  d</a:t>
            </a:r>
            <a:r>
              <a:rPr lang="en-US" sz="1800" baseline="-25000">
                <a:cs typeface="Arial" charset="0"/>
              </a:rPr>
              <a:t>0</a:t>
            </a:r>
            <a:r>
              <a:rPr lang="en-US" sz="1800">
                <a:cs typeface="Arial" charset="0"/>
              </a:rPr>
              <a:t>/</a:t>
            </a:r>
            <a:r>
              <a:rPr lang="en-US" sz="1800">
                <a:latin typeface="Symbol" pitchFamily="18" charset="2"/>
                <a:cs typeface="Arial" charset="0"/>
              </a:rPr>
              <a:t>s</a:t>
            </a:r>
            <a:r>
              <a:rPr lang="en-US" sz="1800">
                <a:cs typeface="Arial" charset="0"/>
              </a:rPr>
              <a:t>d</a:t>
            </a:r>
            <a:r>
              <a:rPr lang="en-US" sz="1800" baseline="-25000">
                <a:cs typeface="Arial" charset="0"/>
              </a:rPr>
              <a:t>0</a:t>
            </a:r>
            <a:r>
              <a:rPr lang="en-US" sz="1800">
                <a:cs typeface="Arial" charset="0"/>
              </a:rPr>
              <a:t>, used as discriminant between </a:t>
            </a:r>
          </a:p>
          <a:p>
            <a:pPr eaLnBrk="0" hangingPunct="0"/>
            <a:r>
              <a:rPr lang="en-US" sz="1800">
                <a:cs typeface="Arial" charset="0"/>
              </a:rPr>
              <a:t>  signal (true b-jets) </a:t>
            </a:r>
          </a:p>
          <a:p>
            <a:pPr eaLnBrk="0" hangingPunct="0"/>
            <a:r>
              <a:rPr lang="en-US" sz="1800">
                <a:cs typeface="Arial" charset="0"/>
              </a:rPr>
              <a:t>  and background (fake b-jets) </a:t>
            </a:r>
          </a:p>
        </p:txBody>
      </p:sp>
      <p:sp>
        <p:nvSpPr>
          <p:cNvPr id="130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b tagging: Impact Parameter</a:t>
            </a:r>
            <a:endParaRPr lang="en-GB" smtClean="0"/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6372225" y="50133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r>
              <a:rPr lang="en-US" sz="1800" baseline="-25000"/>
              <a:t>0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Btagging: Impact Parameter</a:t>
            </a:r>
            <a:endParaRPr lang="en-GB" smtClean="0"/>
          </a:p>
        </p:txBody>
      </p:sp>
      <p:sp>
        <p:nvSpPr>
          <p:cNvPr id="1303555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78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/>
              <a:t>3D-Impact parameter			IP-resolution (here: 2D)</a:t>
            </a:r>
          </a:p>
        </p:txBody>
      </p:sp>
      <p:pic>
        <p:nvPicPr>
          <p:cNvPr id="13035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96975"/>
            <a:ext cx="38163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3557" name="Text Box 10"/>
          <p:cNvSpPr txBox="1">
            <a:spLocks noChangeArrowheads="1"/>
          </p:cNvSpPr>
          <p:nvPr/>
        </p:nvSpPr>
        <p:spPr bwMode="auto">
          <a:xfrm>
            <a:off x="250825" y="4868863"/>
            <a:ext cx="8569325" cy="14795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Several methods to exploit tracks with large impact parameters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Track counting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: Count tracks with IP(significance) above some threshold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Track Probability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: Calculate probability that track comes from primary vertex. Combine for all tracks in a jet to get overall probability: Use as discriminant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03559" name="Rectangle 7"/>
          <p:cNvSpPr>
            <a:spLocks noChangeArrowheads="1"/>
          </p:cNvSpPr>
          <p:nvPr/>
        </p:nvSpPr>
        <p:spPr bwMode="auto">
          <a:xfrm>
            <a:off x="0" y="1412875"/>
            <a:ext cx="503238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03560" name="Rectangle 8"/>
          <p:cNvSpPr>
            <a:spLocks noChangeArrowheads="1"/>
          </p:cNvSpPr>
          <p:nvPr/>
        </p:nvSpPr>
        <p:spPr bwMode="auto">
          <a:xfrm>
            <a:off x="0" y="1125538"/>
            <a:ext cx="50323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03561" name="Rectangle 9"/>
          <p:cNvSpPr>
            <a:spLocks noChangeArrowheads="1"/>
          </p:cNvSpPr>
          <p:nvPr/>
        </p:nvSpPr>
        <p:spPr bwMode="auto">
          <a:xfrm>
            <a:off x="7451725" y="1484313"/>
            <a:ext cx="50323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03562" name="Rectangle 10"/>
          <p:cNvSpPr>
            <a:spLocks noChangeArrowheads="1"/>
          </p:cNvSpPr>
          <p:nvPr/>
        </p:nvSpPr>
        <p:spPr bwMode="auto">
          <a:xfrm>
            <a:off x="3492500" y="765175"/>
            <a:ext cx="503238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03563" name="Rectangle 11"/>
          <p:cNvSpPr>
            <a:spLocks noChangeArrowheads="1"/>
          </p:cNvSpPr>
          <p:nvPr/>
        </p:nvSpPr>
        <p:spPr bwMode="auto">
          <a:xfrm>
            <a:off x="250825" y="1125538"/>
            <a:ext cx="50323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684099"/>
              </p:ext>
            </p:extLst>
          </p:nvPr>
        </p:nvGraphicFramePr>
        <p:xfrm>
          <a:off x="141883" y="1412875"/>
          <a:ext cx="4536058" cy="305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82" name="Acrobat Document" r:id="rId5" imgW="5400498" imgH="3638415" progId="AcroExch.Document.7">
                  <p:embed/>
                </p:oleObj>
              </mc:Choice>
              <mc:Fallback>
                <p:oleObj name="Acrobat Document" r:id="rId5" imgW="5400498" imgH="36384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883" y="1412875"/>
                        <a:ext cx="4536058" cy="3056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601" name="Group 2"/>
          <p:cNvGrpSpPr>
            <a:grpSpLocks noChangeAspect="1"/>
          </p:cNvGrpSpPr>
          <p:nvPr/>
        </p:nvGrpSpPr>
        <p:grpSpPr bwMode="auto">
          <a:xfrm>
            <a:off x="5940425" y="765175"/>
            <a:ext cx="3203575" cy="2819400"/>
            <a:chOff x="3216" y="2256"/>
            <a:chExt cx="2544" cy="2240"/>
          </a:xfrm>
        </p:grpSpPr>
        <p:pic>
          <p:nvPicPr>
            <p:cNvPr id="1305606" name="Picture 3"/>
            <p:cNvPicPr>
              <a:picLocks noChangeAspect="1" noChangeArrowheads="1"/>
            </p:cNvPicPr>
            <p:nvPr/>
          </p:nvPicPr>
          <p:blipFill>
            <a:blip r:embed="rId4"/>
            <a:srcRect l="3012" t="4756" b="2747"/>
            <a:stretch>
              <a:fillRect/>
            </a:stretch>
          </p:blipFill>
          <p:spPr bwMode="auto">
            <a:xfrm>
              <a:off x="3312" y="2352"/>
              <a:ext cx="2448" cy="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5607" name="Rectangle 4"/>
            <p:cNvSpPr>
              <a:spLocks noChangeAspect="1" noChangeArrowheads="1"/>
            </p:cNvSpPr>
            <p:nvPr/>
          </p:nvSpPr>
          <p:spPr bwMode="auto">
            <a:xfrm>
              <a:off x="3216" y="2256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5602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5734050" cy="23018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800"/>
              <a:t> Large B hadron lifetime → decay vertex (</a:t>
            </a:r>
            <a:r>
              <a:rPr lang="en-US" sz="1800">
                <a:solidFill>
                  <a:srgbClr val="FF0000"/>
                </a:solidFill>
              </a:rPr>
              <a:t>secondary 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</a:rPr>
              <a:t>vertex</a:t>
            </a:r>
            <a:r>
              <a:rPr lang="en-US" sz="1800"/>
              <a:t>) significantly displaced w.r.t. primary vertex</a:t>
            </a:r>
          </a:p>
          <a:p>
            <a:pPr eaLnBrk="0" hangingPunct="0">
              <a:buFontTx/>
              <a:buChar char="-"/>
            </a:pPr>
            <a:r>
              <a:rPr lang="en-US" sz="1800"/>
              <a:t> Determine </a:t>
            </a:r>
            <a:r>
              <a:rPr lang="en-US" sz="1800">
                <a:solidFill>
                  <a:srgbClr val="FF0000"/>
                </a:solidFill>
              </a:rPr>
              <a:t>2D or 3D decay distance</a:t>
            </a:r>
          </a:p>
          <a:p>
            <a:pPr eaLnBrk="0" hangingPunct="0">
              <a:buFontTx/>
              <a:buChar char="-"/>
            </a:pPr>
            <a:endParaRPr lang="en-US" sz="1800"/>
          </a:p>
          <a:p>
            <a:pPr eaLnBrk="0" hangingPunct="0"/>
            <a:r>
              <a:rPr lang="en-US" sz="1800"/>
              <a:t>Secondary vertex tagging:</a:t>
            </a:r>
          </a:p>
          <a:p>
            <a:pPr eaLnBrk="0" hangingPunct="0">
              <a:buFontTx/>
              <a:buChar char="-"/>
            </a:pPr>
            <a:r>
              <a:rPr lang="en-US" sz="1800"/>
              <a:t> Search for secondary vertex using all tracks in jet</a:t>
            </a:r>
          </a:p>
          <a:p>
            <a:pPr eaLnBrk="0" hangingPunct="0">
              <a:buFontTx/>
              <a:buChar char="-"/>
            </a:pPr>
            <a:r>
              <a:rPr lang="en-US" sz="1800"/>
              <a:t> Use decay distance significance d/</a:t>
            </a:r>
            <a:r>
              <a:rPr lang="en-US" sz="1800">
                <a:latin typeface="Symbol" pitchFamily="18" charset="2"/>
              </a:rPr>
              <a:t>s</a:t>
            </a:r>
            <a:r>
              <a:rPr lang="en-US" sz="1800" baseline="-25000"/>
              <a:t>d</a:t>
            </a:r>
            <a:r>
              <a:rPr lang="en-US" sz="1800"/>
              <a:t> as discriminant</a:t>
            </a:r>
          </a:p>
          <a:p>
            <a:pPr eaLnBrk="0" hangingPunct="0">
              <a:buFontTx/>
              <a:buChar char="-"/>
            </a:pPr>
            <a:r>
              <a:rPr lang="en-US" sz="1800"/>
              <a:t> Also: vertex mass, impact parameter, often combined</a:t>
            </a:r>
          </a:p>
        </p:txBody>
      </p:sp>
      <p:sp>
        <p:nvSpPr>
          <p:cNvPr id="130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Secondary Vertex btagging</a:t>
            </a:r>
            <a:endParaRPr lang="en-GB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44789"/>
              </p:ext>
            </p:extLst>
          </p:nvPr>
        </p:nvGraphicFramePr>
        <p:xfrm>
          <a:off x="4572000" y="3575794"/>
          <a:ext cx="4320000" cy="291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60" name="Acrobat Document" r:id="rId5" imgW="5400498" imgH="3638415" progId="AcroExch.Document.7">
                  <p:embed/>
                </p:oleObj>
              </mc:Choice>
              <mc:Fallback>
                <p:oleObj name="Acrobat Document" r:id="rId5" imgW="5400498" imgH="36384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3575794"/>
                        <a:ext cx="4320000" cy="291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739666"/>
              </p:ext>
            </p:extLst>
          </p:nvPr>
        </p:nvGraphicFramePr>
        <p:xfrm>
          <a:off x="135409" y="3554462"/>
          <a:ext cx="4320000" cy="291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61" name="Acrobat Document" r:id="rId7" imgW="5400498" imgH="3638415" progId="AcroExch.Document.7">
                  <p:embed/>
                </p:oleObj>
              </mc:Choice>
              <mc:Fallback>
                <p:oleObj name="Acrobat Document" r:id="rId7" imgW="5400498" imgH="36384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409" y="3554462"/>
                        <a:ext cx="4320000" cy="291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25054" y="4221088"/>
            <a:ext cx="1699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/>
              <a:t>v</a:t>
            </a:r>
            <a:r>
              <a:rPr lang="en-US" sz="1800" dirty="0" smtClean="0"/>
              <a:t>ertex mass</a:t>
            </a:r>
            <a:endParaRPr lang="en-US" sz="18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526611" y="3845887"/>
            <a:ext cx="1937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/>
              <a:t>v</a:t>
            </a:r>
            <a:r>
              <a:rPr lang="en-US" sz="1800" dirty="0" smtClean="0"/>
              <a:t>ertex distance</a:t>
            </a:r>
            <a:endParaRPr lang="en-US" sz="18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68262"/>
              </p:ext>
            </p:extLst>
          </p:nvPr>
        </p:nvGraphicFramePr>
        <p:xfrm>
          <a:off x="179387" y="2996952"/>
          <a:ext cx="4383115" cy="295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327" name="Acrobat Document" r:id="rId4" imgW="5400498" imgH="3638415" progId="AcroExch.Document.7">
                  <p:embed/>
                </p:oleObj>
              </mc:Choice>
              <mc:Fallback>
                <p:oleObj name="Acrobat Document" r:id="rId4" imgW="5400498" imgH="36384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387" y="2996952"/>
                        <a:ext cx="4383115" cy="2952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7649" name="Picture 3"/>
          <p:cNvPicPr>
            <a:picLocks noChangeAspect="1" noChangeArrowheads="1"/>
          </p:cNvPicPr>
          <p:nvPr/>
        </p:nvPicPr>
        <p:blipFill>
          <a:blip r:embed="rId6"/>
          <a:srcRect l="15448" t="4819" b="8434"/>
          <a:stretch>
            <a:fillRect/>
          </a:stretch>
        </p:blipFill>
        <p:spPr bwMode="auto">
          <a:xfrm>
            <a:off x="5292725" y="1844675"/>
            <a:ext cx="34988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7650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65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800"/>
              <a:t> Exploit </a:t>
            </a:r>
            <a:r>
              <a:rPr lang="en-US" sz="1800">
                <a:solidFill>
                  <a:srgbClr val="FF0000"/>
                </a:solidFill>
              </a:rPr>
              <a:t>large semileptonic branching fraction</a:t>
            </a:r>
            <a:r>
              <a:rPr lang="en-US" sz="1800"/>
              <a:t> of B decays ( Br(b </a:t>
            </a:r>
            <a:r>
              <a:rPr lang="en-US" sz="1800">
                <a:cs typeface="Arial" charset="0"/>
              </a:rPr>
              <a:t>→ lepton) ≈ 10% ) </a:t>
            </a:r>
          </a:p>
          <a:p>
            <a:pPr eaLnBrk="0" hangingPunct="0"/>
            <a:r>
              <a:rPr lang="en-US" sz="1800"/>
              <a:t>along with the </a:t>
            </a:r>
            <a:r>
              <a:rPr lang="en-US" sz="1800">
                <a:solidFill>
                  <a:srgbClr val="FF0000"/>
                </a:solidFill>
              </a:rPr>
              <a:t>large b-hadron mass</a:t>
            </a:r>
            <a:r>
              <a:rPr lang="en-US" sz="1800"/>
              <a:t> (~5 GeV)</a:t>
            </a:r>
          </a:p>
        </p:txBody>
      </p:sp>
      <p:sp>
        <p:nvSpPr>
          <p:cNvPr id="130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Soft Lepton Tagging</a:t>
            </a:r>
            <a:endParaRPr lang="en-GB" smtClean="0"/>
          </a:p>
        </p:txBody>
      </p:sp>
      <p:sp>
        <p:nvSpPr>
          <p:cNvPr id="1307652" name="Text Box 8"/>
          <p:cNvSpPr txBox="1">
            <a:spLocks noChangeArrowheads="1"/>
          </p:cNvSpPr>
          <p:nvPr/>
        </p:nvSpPr>
        <p:spPr bwMode="auto">
          <a:xfrm>
            <a:off x="179388" y="5949950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800"/>
              <a:t>Often variables from the different methods described here are combined using multi variate techniques</a:t>
            </a:r>
          </a:p>
        </p:txBody>
      </p:sp>
      <p:sp>
        <p:nvSpPr>
          <p:cNvPr id="1307655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5729287" cy="12033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- Leptons from b decays are  characterized by:</a:t>
            </a:r>
          </a:p>
          <a:p>
            <a:pPr lvl="1" eaLnBrk="0" hangingPunct="0">
              <a:buFontTx/>
              <a:buChar char="-"/>
            </a:pPr>
            <a:r>
              <a:rPr lang="en-US" sz="1800"/>
              <a:t> large impact parameter w.r.t. PV</a:t>
            </a:r>
          </a:p>
          <a:p>
            <a:pPr lvl="1" eaLnBrk="0" hangingPunct="0">
              <a:buFontTx/>
              <a:buChar char="-"/>
            </a:pPr>
            <a:r>
              <a:rPr lang="en-US" sz="1800"/>
              <a:t> large </a:t>
            </a:r>
            <a:r>
              <a:rPr lang="en-US" sz="1800">
                <a:solidFill>
                  <a:srgbClr val="FF0000"/>
                </a:solidFill>
              </a:rPr>
              <a:t>transverse momentum w.r.t. jet axis (P</a:t>
            </a:r>
            <a:r>
              <a:rPr lang="en-US" sz="1800" baseline="-25000">
                <a:solidFill>
                  <a:srgbClr val="FF0000"/>
                </a:solidFill>
              </a:rPr>
              <a:t>T</a:t>
            </a:r>
            <a:r>
              <a:rPr lang="en-US" sz="1800" baseline="30000">
                <a:solidFill>
                  <a:srgbClr val="FF0000"/>
                </a:solidFill>
              </a:rPr>
              <a:t>REL</a:t>
            </a:r>
            <a:r>
              <a:rPr lang="en-US" sz="1800">
                <a:solidFill>
                  <a:srgbClr val="FF0000"/>
                </a:solidFill>
              </a:rPr>
              <a:t>)</a:t>
            </a:r>
          </a:p>
          <a:p>
            <a:pPr lvl="1" eaLnBrk="0" hangingPunct="0">
              <a:buFontTx/>
              <a:buChar char="-"/>
            </a:pPr>
            <a:r>
              <a:rPr lang="en-US" sz="1800"/>
              <a:t> large angular distance w.r.t. jet axis</a:t>
            </a:r>
          </a:p>
        </p:txBody>
      </p:sp>
      <p:sp>
        <p:nvSpPr>
          <p:cNvPr id="1307656" name="Text Box 4"/>
          <p:cNvSpPr txBox="1">
            <a:spLocks noChangeArrowheads="1"/>
          </p:cNvSpPr>
          <p:nvPr/>
        </p:nvSpPr>
        <p:spPr bwMode="auto">
          <a:xfrm>
            <a:off x="2124075" y="3736975"/>
            <a:ext cx="1022350" cy="379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baseline="-25000" dirty="0">
                <a:solidFill>
                  <a:srgbClr val="FF0000"/>
                </a:solidFill>
              </a:rPr>
              <a:t>T</a:t>
            </a:r>
            <a:r>
              <a:rPr lang="en-US" sz="1800" baseline="30000" dirty="0">
                <a:solidFill>
                  <a:srgbClr val="FF0000"/>
                </a:solidFill>
              </a:rPr>
              <a:t>REL</a:t>
            </a:r>
            <a:r>
              <a:rPr lang="en-US" sz="1800" dirty="0">
                <a:solidFill>
                  <a:srgbClr val="FF0000"/>
                </a:solidFill>
              </a:rPr>
              <a:t>(µ)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7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96461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u="sng"/>
              <a:t>Idea:</a:t>
            </a:r>
          </a:p>
          <a:p>
            <a:pPr eaLnBrk="0" hangingPunct="0"/>
            <a:r>
              <a:rPr lang="en-US" sz="1800"/>
              <a:t>Exploit the full event to </a:t>
            </a:r>
            <a:r>
              <a:rPr lang="en-US" sz="1800">
                <a:solidFill>
                  <a:srgbClr val="FF0000"/>
                </a:solidFill>
              </a:rPr>
              <a:t>fully reconstruct tT kinematics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Improve resolution of momenta of reconstructed particles</a:t>
            </a:r>
          </a:p>
          <a:p>
            <a:pPr eaLnBrk="0" hangingPunct="0"/>
            <a:r>
              <a:rPr lang="en-US" sz="1800" u="sng">
                <a:sym typeface="Wingdings" pitchFamily="2" charset="2"/>
              </a:rPr>
              <a:t>Difficulties:</a:t>
            </a:r>
            <a:r>
              <a:rPr lang="en-US" sz="1800">
                <a:sym typeface="Wingdings" pitchFamily="2" charset="2"/>
              </a:rPr>
              <a:t> 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-</a:t>
            </a:r>
            <a:r>
              <a:rPr lang="en-US" sz="1800">
                <a:solidFill>
                  <a:srgbClr val="FF0000"/>
                </a:solidFill>
                <a:sym typeface="Wingdings" pitchFamily="2" charset="2"/>
              </a:rPr>
              <a:t>jet-parton matching</a:t>
            </a:r>
            <a:r>
              <a:rPr lang="en-US" sz="1800">
                <a:sym typeface="Wingdings" pitchFamily="2" charset="2"/>
              </a:rPr>
              <a:t>. 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 For example l+jets: 4!/2=12 jet-parton assignments considered in a 4 jet event.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 Reduces to 6 if 1 jet is b-tagged, 2 if both jets are btagged: Another strong reason for 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 btagging!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 Wrong combinations: </a:t>
            </a:r>
            <a:r>
              <a:rPr lang="en-US" sz="1800">
                <a:solidFill>
                  <a:srgbClr val="FF0000"/>
                </a:solidFill>
                <a:sym typeface="Wingdings" pitchFamily="2" charset="2"/>
              </a:rPr>
              <a:t>Combinatorial background</a:t>
            </a:r>
            <a:r>
              <a:rPr lang="en-US" sz="1800">
                <a:sym typeface="Wingdings" pitchFamily="2" charset="2"/>
              </a:rPr>
              <a:t>.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 Using highest chisq typically yields right combination in 65-85%, depending on details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 of the selection and the channel. Most difficult: all-jets channel </a:t>
            </a:r>
          </a:p>
          <a:p>
            <a:pPr eaLnBrk="0" hangingPunct="0"/>
            <a:r>
              <a:rPr lang="en-US" sz="1800">
                <a:sym typeface="Wingdings" pitchFamily="2" charset="2"/>
              </a:rPr>
              <a:t>-</a:t>
            </a:r>
            <a:r>
              <a:rPr lang="en-US" sz="1800">
                <a:solidFill>
                  <a:srgbClr val="FF0000"/>
                </a:solidFill>
                <a:sym typeface="Wingdings" pitchFamily="2" charset="2"/>
              </a:rPr>
              <a:t>Unknown longitudinal momentum of neutrino, inability to distinguish two neutrinos</a:t>
            </a:r>
          </a:p>
          <a:p>
            <a:pPr eaLnBrk="0" hangingPunct="0"/>
            <a:endParaRPr lang="en-US" sz="1800">
              <a:sym typeface="Wingdings" pitchFamily="2" charset="2"/>
            </a:endParaRPr>
          </a:p>
          <a:p>
            <a:pPr eaLnBrk="0" hangingPunct="0"/>
            <a:endParaRPr lang="en-US" sz="1800">
              <a:sym typeface="Wingdings" pitchFamily="2" charset="2"/>
            </a:endParaRPr>
          </a:p>
          <a:p>
            <a:pPr eaLnBrk="0" hangingPunct="0"/>
            <a:r>
              <a:rPr lang="en-US" sz="1800">
                <a:sym typeface="Wingdings" pitchFamily="2" charset="2"/>
              </a:rPr>
              <a:t>Example (lepton+jets channel@Tevatron):  </a:t>
            </a:r>
            <a:r>
              <a:rPr lang="en-US" sz="1800"/>
              <a:t>  </a:t>
            </a:r>
          </a:p>
        </p:txBody>
      </p:sp>
      <p:sp>
        <p:nvSpPr>
          <p:cNvPr id="136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Tools: Kinematic Fits</a:t>
            </a:r>
            <a:endParaRPr lang="en-GB" smtClean="0"/>
          </a:p>
        </p:txBody>
      </p:sp>
      <p:sp>
        <p:nvSpPr>
          <p:cNvPr id="1368069" name="Rechteck 9"/>
          <p:cNvSpPr>
            <a:spLocks noChangeArrowheads="1"/>
          </p:cNvSpPr>
          <p:nvPr/>
        </p:nvSpPr>
        <p:spPr bwMode="auto">
          <a:xfrm>
            <a:off x="323850" y="6021388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leptons, jets        unclustered Energy           W mass 	     top mass  </a:t>
            </a:r>
          </a:p>
        </p:txBody>
      </p:sp>
      <p:graphicFrame>
        <p:nvGraphicFramePr>
          <p:cNvPr id="1368072" name="Object 8"/>
          <p:cNvGraphicFramePr>
            <a:graphicFrameLocks noChangeAspect="1"/>
          </p:cNvGraphicFramePr>
          <p:nvPr/>
        </p:nvGraphicFramePr>
        <p:xfrm>
          <a:off x="0" y="5300663"/>
          <a:ext cx="91455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139" name="Equation" r:id="rId4" imgW="7315200" imgH="596900" progId="Equation.3">
                  <p:embed/>
                </p:oleObj>
              </mc:Choice>
              <mc:Fallback>
                <p:oleObj name="Equation" r:id="rId4" imgW="7315200" imgH="596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00663"/>
                        <a:ext cx="914558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0" y="4652963"/>
            <a:ext cx="9036050" cy="20161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85827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E64246-92A1-4EF5-AF06-484C8D37F243}" type="slidenum">
              <a:rPr lang="de-DE" sz="1400"/>
              <a:pPr algn="r"/>
              <a:t>3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858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485830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Production: Single Top </a:t>
            </a: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98115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08ADD7A-044D-48D3-8C29-87539B0FD94F}" type="slidenum">
              <a:rPr lang="de-DE" sz="1400"/>
              <a:pPr algn="r"/>
              <a:t>30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981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498118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Production: Single Top </a:t>
            </a: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1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372162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8DC8FC0-3739-47C4-9AD0-648D60815E55}" type="slidenum">
              <a:rPr lang="de-DE" sz="1400"/>
              <a:pPr algn="r"/>
              <a:t>31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721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Top Cross Section</a:t>
            </a:r>
          </a:p>
        </p:txBody>
      </p:sp>
      <p:sp>
        <p:nvSpPr>
          <p:cNvPr id="1372165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66" name="Text Box 10"/>
          <p:cNvSpPr txBox="1">
            <a:spLocks noChangeArrowheads="1"/>
          </p:cNvSpPr>
          <p:nvPr/>
        </p:nvSpPr>
        <p:spPr bwMode="auto">
          <a:xfrm>
            <a:off x="3995738" y="61658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Many channels. Different methods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1372169" name="Object 9"/>
          <p:cNvGraphicFramePr>
            <a:graphicFrameLocks noChangeAspect="1"/>
          </p:cNvGraphicFramePr>
          <p:nvPr/>
        </p:nvGraphicFramePr>
        <p:xfrm>
          <a:off x="250825" y="2276475"/>
          <a:ext cx="273526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3" name="Equation" r:id="rId4" imgW="7315200" imgH="2908300" progId="Equation.3">
                  <p:embed/>
                </p:oleObj>
              </mc:Choice>
              <mc:Fallback>
                <p:oleObj name="Equation" r:id="rId4" imgW="7315200" imgH="2908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5"/>
                        <a:ext cx="2735263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70" name="Text Box 10"/>
          <p:cNvSpPr txBox="1">
            <a:spLocks noChangeArrowheads="1"/>
          </p:cNvSpPr>
          <p:nvPr/>
        </p:nvSpPr>
        <p:spPr bwMode="auto">
          <a:xfrm>
            <a:off x="179388" y="765175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Cross section measurements are conceptually simple*: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72171" name="Oval 11"/>
          <p:cNvSpPr>
            <a:spLocks noChangeArrowheads="1"/>
          </p:cNvSpPr>
          <p:nvPr/>
        </p:nvSpPr>
        <p:spPr bwMode="auto">
          <a:xfrm>
            <a:off x="2124075" y="2276475"/>
            <a:ext cx="865188" cy="576263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72172" name="Text Box 12"/>
          <p:cNvSpPr txBox="1">
            <a:spLocks noChangeArrowheads="1"/>
          </p:cNvSpPr>
          <p:nvPr/>
        </p:nvSpPr>
        <p:spPr bwMode="auto">
          <a:xfrm>
            <a:off x="1258888" y="1628775"/>
            <a:ext cx="230505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Data driven methods or from Monte Carlo</a:t>
            </a:r>
          </a:p>
        </p:txBody>
      </p:sp>
      <p:sp>
        <p:nvSpPr>
          <p:cNvPr id="1372173" name="Oval 13"/>
          <p:cNvSpPr>
            <a:spLocks noChangeArrowheads="1"/>
          </p:cNvSpPr>
          <p:nvPr/>
        </p:nvSpPr>
        <p:spPr bwMode="auto">
          <a:xfrm>
            <a:off x="2195513" y="2997200"/>
            <a:ext cx="504825" cy="43338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72174" name="Text Box 14"/>
          <p:cNvSpPr txBox="1">
            <a:spLocks noChangeArrowheads="1"/>
          </p:cNvSpPr>
          <p:nvPr/>
        </p:nvSpPr>
        <p:spPr bwMode="auto">
          <a:xfrm>
            <a:off x="2268538" y="3500438"/>
            <a:ext cx="12954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Data/Monte Carlo</a:t>
            </a:r>
          </a:p>
        </p:txBody>
      </p:sp>
      <p:sp>
        <p:nvSpPr>
          <p:cNvPr id="1372175" name="Oval 15"/>
          <p:cNvSpPr>
            <a:spLocks noChangeArrowheads="1"/>
          </p:cNvSpPr>
          <p:nvPr/>
        </p:nvSpPr>
        <p:spPr bwMode="auto">
          <a:xfrm>
            <a:off x="1692275" y="2997200"/>
            <a:ext cx="504825" cy="433388"/>
          </a:xfrm>
          <a:prstGeom prst="ellips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72176" name="Text Box 16"/>
          <p:cNvSpPr txBox="1">
            <a:spLocks noChangeArrowheads="1"/>
          </p:cNvSpPr>
          <p:nvPr/>
        </p:nvSpPr>
        <p:spPr bwMode="auto">
          <a:xfrm>
            <a:off x="1331913" y="3500438"/>
            <a:ext cx="863600" cy="5905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Monte Carlo</a:t>
            </a:r>
          </a:p>
        </p:txBody>
      </p:sp>
      <p:sp>
        <p:nvSpPr>
          <p:cNvPr id="1372177" name="Text Box 10"/>
          <p:cNvSpPr txBox="1">
            <a:spLocks noChangeArrowheads="1"/>
          </p:cNvSpPr>
          <p:nvPr/>
        </p:nvSpPr>
        <p:spPr bwMode="auto">
          <a:xfrm>
            <a:off x="179388" y="46529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* The devil is in the details! 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372185" name="Picture 25" descr="D:\Eigene Dateien\UniHH\TerascaleSchool\2012\Material\dzero_ttbar_xsec_summary_july20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04" y="989410"/>
            <a:ext cx="5400836" cy="488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0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37421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28419B8-B46F-4ACE-934B-1E23A95AFFC5}" type="slidenum">
              <a:rPr lang="de-DE" sz="1400"/>
              <a:pPr algn="r"/>
              <a:t>32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742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20713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Top Cross Section Tevatron</a:t>
            </a:r>
            <a:r>
              <a:rPr lang="en-GB" smtClean="0">
                <a:sym typeface="Wingdings" pitchFamily="2" charset="2"/>
              </a:rPr>
              <a:t>LHC</a:t>
            </a:r>
            <a:endParaRPr lang="en-GB" smtClean="0"/>
          </a:p>
        </p:txBody>
      </p:sp>
      <p:sp>
        <p:nvSpPr>
          <p:cNvPr id="137421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4214" name="Text Box 10"/>
          <p:cNvSpPr txBox="1">
            <a:spLocks noChangeArrowheads="1"/>
          </p:cNvSpPr>
          <p:nvPr/>
        </p:nvSpPr>
        <p:spPr bwMode="auto">
          <a:xfrm>
            <a:off x="827584" y="1151717"/>
            <a:ext cx="3600450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Results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consistent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with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standard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model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!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203427" y="1166922"/>
            <a:ext cx="3281759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Results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on 2011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data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466370" name="Picture 2" descr="D:\Eigene Dateien\UniHH\TerascaleSchool\2013\CSplots\Top_Summary_SqrtS-jul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8" y="1893887"/>
            <a:ext cx="5023697" cy="3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6371" name="Picture 3" descr="D:\Eigene Dateien\UniHH\TerascaleSchool\2013\CSplots\Top_Summary_7TeV-jul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15" y="1683470"/>
            <a:ext cx="3837385" cy="47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7584" y="5661149"/>
            <a:ext cx="3600450" cy="584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Note the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difference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between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pp and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ppbar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…</a:t>
            </a:r>
            <a:endParaRPr lang="en-GB" sz="16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5108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Tt</a:t>
            </a:r>
            <a:r>
              <a:rPr lang="en-GB" smtClean="0">
                <a:sym typeface="Wingdings" pitchFamily="2" charset="2"/>
              </a:rPr>
              <a:t></a:t>
            </a:r>
            <a:r>
              <a:rPr lang="en-GB" smtClean="0"/>
              <a:t> µ+jets event</a:t>
            </a:r>
          </a:p>
        </p:txBody>
      </p:sp>
      <p:pic>
        <p:nvPicPr>
          <p:cNvPr id="13762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985838"/>
            <a:ext cx="85026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6259" name="Text Box 16"/>
          <p:cNvSpPr txBox="1">
            <a:spLocks noChangeArrowheads="1"/>
          </p:cNvSpPr>
          <p:nvPr/>
        </p:nvSpPr>
        <p:spPr bwMode="auto">
          <a:xfrm>
            <a:off x="6732588" y="162877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µ</a:t>
            </a:r>
            <a:r>
              <a:rPr lang="de-DE" baseline="30000"/>
              <a:t>+</a:t>
            </a:r>
            <a:endParaRPr lang="en-GB" baseline="30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Candidate µ+jets event (CMS)</a:t>
            </a:r>
          </a:p>
        </p:txBody>
      </p:sp>
      <p:sp>
        <p:nvSpPr>
          <p:cNvPr id="1378306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78307" name="Picture 4"/>
          <p:cNvPicPr>
            <a:picLocks noChangeAspect="1" noChangeArrowheads="1"/>
          </p:cNvPicPr>
          <p:nvPr/>
        </p:nvPicPr>
        <p:blipFill>
          <a:blip r:embed="rId3"/>
          <a:srcRect t="11119"/>
          <a:stretch>
            <a:fillRect/>
          </a:stretch>
        </p:blipFill>
        <p:spPr bwMode="auto">
          <a:xfrm>
            <a:off x="0" y="692150"/>
            <a:ext cx="8704263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1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382402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26A5DC-ACD3-4FEE-8211-090A5C87D72A}" type="slidenum">
              <a:rPr lang="de-DE" sz="1400"/>
              <a:pPr algn="r"/>
              <a:t>35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824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Differential Cross Sections</a:t>
            </a:r>
          </a:p>
        </p:txBody>
      </p:sp>
      <p:sp>
        <p:nvSpPr>
          <p:cNvPr id="1382405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06" name="Text Box 10"/>
          <p:cNvSpPr txBox="1">
            <a:spLocks noChangeArrowheads="1"/>
          </p:cNvSpPr>
          <p:nvPr/>
        </p:nvSpPr>
        <p:spPr bwMode="auto">
          <a:xfrm>
            <a:off x="107950" y="836613"/>
            <a:ext cx="4845050" cy="928687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Differential tT cross sections in top quark pT and tT mass: Test of SM top production, sensitive to physics beyond SM.</a:t>
            </a:r>
          </a:p>
        </p:txBody>
      </p:sp>
      <p:sp>
        <p:nvSpPr>
          <p:cNvPr id="1382410" name="Text Box 10"/>
          <p:cNvSpPr txBox="1">
            <a:spLocks noChangeArrowheads="1"/>
          </p:cNvSpPr>
          <p:nvPr/>
        </p:nvSpPr>
        <p:spPr bwMode="auto">
          <a:xfrm>
            <a:off x="4427538" y="5084763"/>
            <a:ext cx="4608512" cy="788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Consistent with standard model.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No sign for heavy particle decaying into tT.</a:t>
            </a:r>
          </a:p>
        </p:txBody>
      </p:sp>
      <p:pic>
        <p:nvPicPr>
          <p:cNvPr id="146435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9310"/>
            <a:ext cx="3923928" cy="357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59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88" y="1272380"/>
            <a:ext cx="3952748" cy="36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79683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AA2304-C234-4307-921C-4657B75CF96F}" type="slidenum">
              <a:rPr lang="de-DE" sz="1400"/>
              <a:pPr algn="r"/>
              <a:t>36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79685" name="Text Box 3"/>
          <p:cNvSpPr txBox="1">
            <a:spLocks noChangeArrowheads="1"/>
          </p:cNvSpPr>
          <p:nvPr/>
        </p:nvSpPr>
        <p:spPr bwMode="auto">
          <a:xfrm>
            <a:off x="2339975" y="0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/>
              <a:t>Top and BSM in M(tT)</a:t>
            </a:r>
          </a:p>
        </p:txBody>
      </p:sp>
      <p:pic>
        <p:nvPicPr>
          <p:cNvPr id="147968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36838"/>
            <a:ext cx="856932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9687" name="Text Box 8"/>
          <p:cNvSpPr txBox="1">
            <a:spLocks noChangeArrowheads="1"/>
          </p:cNvSpPr>
          <p:nvPr/>
        </p:nvSpPr>
        <p:spPr bwMode="auto">
          <a:xfrm>
            <a:off x="2771775" y="4508500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CDF</a:t>
            </a:r>
            <a:endParaRPr lang="en-GB" sz="1800" dirty="0"/>
          </a:p>
        </p:txBody>
      </p:sp>
      <p:sp>
        <p:nvSpPr>
          <p:cNvPr id="1479688" name="Text Box 9"/>
          <p:cNvSpPr txBox="1">
            <a:spLocks noChangeArrowheads="1"/>
          </p:cNvSpPr>
          <p:nvPr/>
        </p:nvSpPr>
        <p:spPr bwMode="auto">
          <a:xfrm>
            <a:off x="755650" y="981075"/>
            <a:ext cx="8064500" cy="147955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Search for </a:t>
            </a:r>
            <a:r>
              <a:rPr lang="de-DE" sz="1800">
                <a:solidFill>
                  <a:srgbClr val="FF0000"/>
                </a:solidFill>
              </a:rPr>
              <a:t>heavy resonances</a:t>
            </a:r>
            <a:r>
              <a:rPr lang="de-DE" sz="1800"/>
              <a:t> decaying into tT pairs.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Predicted by many SM-extensions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Resonances with small natural width would yield </a:t>
            </a:r>
            <a:r>
              <a:rPr lang="de-DE" sz="1800">
                <a:solidFill>
                  <a:srgbClr val="FF0000"/>
                </a:solidFill>
              </a:rPr>
              <a:t>enormous peaks in tT mass distribution</a:t>
            </a:r>
            <a:endParaRPr lang="en-GB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59203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FB0227F-7088-44B4-8C15-1EB5E6282AA2}" type="slidenum">
              <a:rPr lang="de-DE" sz="1400"/>
              <a:pPr algn="r"/>
              <a:t>37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592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20713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Forward-backward Asymmetry</a:t>
            </a:r>
          </a:p>
        </p:txBody>
      </p:sp>
      <p:sp>
        <p:nvSpPr>
          <p:cNvPr id="1459206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9207" name="Text Box 10"/>
          <p:cNvSpPr txBox="1">
            <a:spLocks noChangeArrowheads="1"/>
          </p:cNvSpPr>
          <p:nvPr/>
        </p:nvSpPr>
        <p:spPr bwMode="auto">
          <a:xfrm>
            <a:off x="107950" y="836613"/>
            <a:ext cx="85788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The forward-backward asymmetry in tT events is defined as </a:t>
            </a:r>
          </a:p>
          <a:p>
            <a:pPr>
              <a:spcBef>
                <a:spcPct val="5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Sensitive to new physics</a:t>
            </a:r>
          </a:p>
          <a:p>
            <a:pPr>
              <a:spcBef>
                <a:spcPct val="50000"/>
              </a:spcBef>
            </a:pPr>
            <a:endParaRPr lang="de-DE" sz="180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1459208" name="Object 8"/>
          <p:cNvGraphicFramePr>
            <a:graphicFrameLocks noChangeAspect="1"/>
          </p:cNvGraphicFramePr>
          <p:nvPr/>
        </p:nvGraphicFramePr>
        <p:xfrm>
          <a:off x="304800" y="1295400"/>
          <a:ext cx="3048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73" name="Formel" r:id="rId4" imgW="7315200" imgH="4826000" progId="Equation.3">
                  <p:embed/>
                </p:oleObj>
              </mc:Choice>
              <mc:Fallback>
                <p:oleObj name="Formel" r:id="rId4" imgW="7315200" imgH="4826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3048000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9" name="Text Box 10"/>
          <p:cNvSpPr txBox="1">
            <a:spLocks noChangeArrowheads="1"/>
          </p:cNvSpPr>
          <p:nvPr/>
        </p:nvSpPr>
        <p:spPr bwMode="auto">
          <a:xfrm>
            <a:off x="250825" y="4724400"/>
            <a:ext cx="8642350" cy="175432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Use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semileptonic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decay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channel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Charge 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of the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lepton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used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separate top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anti-top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SM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prediction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0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at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LO QCD , but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at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NLO: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0.066 </a:t>
            </a:r>
            <a:r>
              <a:rPr lang="en-US" sz="18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± 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0.016 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(in the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rest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frame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CDF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measurement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2012, 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9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.4 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fb</a:t>
            </a:r>
            <a:r>
              <a:rPr lang="de-DE" sz="1800" baseline="30000" dirty="0">
                <a:solidFill>
                  <a:srgbClr val="000000"/>
                </a:solidFill>
                <a:sym typeface="Wingdings" pitchFamily="2" charset="2"/>
              </a:rPr>
              <a:t>-1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): 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		0.164 </a:t>
            </a:r>
            <a:r>
              <a:rPr lang="en-US" sz="18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± 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0.045 (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stat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+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syst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) 	 	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	Data 2 </a:t>
            </a:r>
            <a:r>
              <a:rPr lang="de-DE" sz="1800" dirty="0" smtClean="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above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 SM!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459257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12" y="1196752"/>
            <a:ext cx="4797375" cy="341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500163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AC32D5-73E6-4B4B-B938-69F71B771BD1}" type="slidenum">
              <a:rPr lang="de-DE" sz="1400"/>
              <a:pPr algn="r"/>
              <a:t>38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5001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500166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Production: Single Top </a:t>
            </a: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38649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4E872C-2FFD-419E-B056-CC002DF88A5C}" type="slidenum">
              <a:rPr lang="de-DE" sz="1400"/>
              <a:pPr algn="r"/>
              <a:t>39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865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Methods to Extract the Top Mass</a:t>
            </a:r>
          </a:p>
        </p:txBody>
      </p:sp>
      <p:sp>
        <p:nvSpPr>
          <p:cNvPr id="138650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6502" name="Text Box 10"/>
          <p:cNvSpPr txBox="1">
            <a:spLocks noChangeArrowheads="1"/>
          </p:cNvSpPr>
          <p:nvPr/>
        </p:nvSpPr>
        <p:spPr bwMode="auto">
          <a:xfrm>
            <a:off x="107950" y="836613"/>
            <a:ext cx="5903913" cy="16176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Select top-like events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Further reduce backgrounds to obtain clean sample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Reconstruct final state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Use sophisticated technique to extract top mass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38650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76700"/>
            <a:ext cx="78486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6505" name="Text Box 10"/>
          <p:cNvSpPr txBox="1">
            <a:spLocks noChangeArrowheads="1"/>
          </p:cNvSpPr>
          <p:nvPr/>
        </p:nvSpPr>
        <p:spPr bwMode="auto">
          <a:xfrm>
            <a:off x="2916238" y="5445125"/>
            <a:ext cx="2808287" cy="34607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CDF lepton plus jets channel</a:t>
            </a:r>
            <a:endParaRPr lang="en-GB" sz="160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86503" name="Text Box 10"/>
          <p:cNvSpPr txBox="1">
            <a:spLocks noChangeArrowheads="1"/>
          </p:cNvSpPr>
          <p:nvPr/>
        </p:nvSpPr>
        <p:spPr bwMode="auto">
          <a:xfrm>
            <a:off x="0" y="2565400"/>
            <a:ext cx="9144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Simplest method: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Template fit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Reconstruct m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for each event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Build templates in reconstructed m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using Monte Carlo generated with different m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T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Extract m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using a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maximum likelihood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fit to the data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8EF401-2571-4DC9-A919-85E3E32A9441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Introduction: The standard model</a:t>
            </a:r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Bild 14" descr="smpartic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765175"/>
            <a:ext cx="7489825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20" name="Rectangle 6"/>
          <p:cNvSpPr txBox="1">
            <a:spLocks noGrp="1" noChangeArrowheads="1"/>
          </p:cNvSpPr>
          <p:nvPr/>
        </p:nvSpPr>
        <p:spPr bwMode="auto">
          <a:xfrm>
            <a:off x="6372225" y="6333331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B7AF5A-953F-479B-9D93-6B67822596CA}" type="slidenum">
              <a:rPr lang="de-DE" sz="1400"/>
              <a:pPr algn="r"/>
              <a:t>40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660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4318" y="116632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/>
              <a:t>Methods to extract the top mass:</a:t>
            </a:r>
            <a:br>
              <a:rPr lang="en-GB" sz="2400" dirty="0" smtClean="0"/>
            </a:br>
            <a:r>
              <a:rPr lang="en-GB" sz="2400" dirty="0" smtClean="0"/>
              <a:t>The ideogram method (µ+jets)</a:t>
            </a:r>
          </a:p>
        </p:txBody>
      </p:sp>
      <p:sp>
        <p:nvSpPr>
          <p:cNvPr id="136602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4" name="Text Box 10"/>
          <p:cNvSpPr txBox="1">
            <a:spLocks noChangeArrowheads="1"/>
          </p:cNvSpPr>
          <p:nvPr/>
        </p:nvSpPr>
        <p:spPr bwMode="auto">
          <a:xfrm>
            <a:off x="179512" y="800944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1.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Use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kinematic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fit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improve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top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mass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resolution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040054" y="812157"/>
            <a:ext cx="4103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   2.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Generate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probability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density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distributions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:        for different 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generated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top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masses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57382"/>
              </p:ext>
            </p:extLst>
          </p:nvPr>
        </p:nvGraphicFramePr>
        <p:xfrm>
          <a:off x="6744958" y="1014581"/>
          <a:ext cx="445269" cy="42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61" name="Equation" r:id="rId4" imgW="266400" imgH="253800" progId="Equation.3">
                  <p:embed/>
                </p:oleObj>
              </mc:Choice>
              <mc:Fallback>
                <p:oleObj name="Equation" r:id="rId4" imgW="26640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958" y="1014581"/>
                        <a:ext cx="445269" cy="42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-1" y="3700553"/>
            <a:ext cx="4031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	3.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Build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event-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by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-event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Likelihood-distributions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„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Ideograms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“:</a:t>
            </a:r>
          </a:p>
        </p:txBody>
      </p:sp>
      <p:pic>
        <p:nvPicPr>
          <p:cNvPr id="1366069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88" y="1643154"/>
            <a:ext cx="2143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6072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70" y="4221088"/>
            <a:ext cx="4634184" cy="59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46588"/>
              </p:ext>
            </p:extLst>
          </p:nvPr>
        </p:nvGraphicFramePr>
        <p:xfrm>
          <a:off x="395536" y="4243164"/>
          <a:ext cx="3024386" cy="165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62" name="Acrobat Document" r:id="rId8" imgW="5400498" imgH="2962072" progId="AcroExch.Document.7">
                  <p:embed/>
                </p:oleObj>
              </mc:Choice>
              <mc:Fallback>
                <p:oleObj name="Acrobat Document" r:id="rId8" imgW="5400498" imgH="29620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536" y="4243164"/>
                        <a:ext cx="3024386" cy="165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921448" y="3700553"/>
            <a:ext cx="5030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4. Maximum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Likelihood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xtract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top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quark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mass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:  </a:t>
            </a: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366135" name="Picture 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16" y="1153506"/>
            <a:ext cx="2633957" cy="255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125394" y="2018813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 smtClean="0"/>
              <a:t>L+jets</a:t>
            </a:r>
            <a:endParaRPr lang="en-GB" sz="1800" dirty="0"/>
          </a:p>
        </p:txBody>
      </p:sp>
      <p:pic>
        <p:nvPicPr>
          <p:cNvPr id="1366136" name="Picture 1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1" y="1173138"/>
            <a:ext cx="2486338" cy="238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6138" name="Picture 1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54" y="5969079"/>
            <a:ext cx="5056846" cy="39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8201" y="5991245"/>
            <a:ext cx="7447483" cy="369332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Result (CMS):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366020" name="Rectangle 6"/>
          <p:cNvSpPr txBox="1">
            <a:spLocks noGrp="1" noChangeArrowheads="1"/>
          </p:cNvSpPr>
          <p:nvPr/>
        </p:nvSpPr>
        <p:spPr bwMode="auto">
          <a:xfrm>
            <a:off x="6372225" y="6333331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B7AF5A-953F-479B-9D93-6B67822596CA}" type="slidenum">
              <a:rPr lang="de-DE" sz="1400"/>
              <a:pPr algn="r"/>
              <a:t>41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660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Other methods to extract m(top): Backup</a:t>
            </a:r>
          </a:p>
        </p:txBody>
      </p:sp>
      <p:sp>
        <p:nvSpPr>
          <p:cNvPr id="136602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6024" name="Text Box 10"/>
          <p:cNvSpPr txBox="1">
            <a:spLocks noChangeArrowheads="1"/>
          </p:cNvSpPr>
          <p:nvPr/>
        </p:nvSpPr>
        <p:spPr bwMode="auto">
          <a:xfrm>
            <a:off x="0" y="981075"/>
            <a:ext cx="8424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Any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variable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that‘s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correlated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with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top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mass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can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principle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used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New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measurement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Using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lepton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pT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l+jets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dilepton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channels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(CDF).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66027" name="Text Box 10"/>
          <p:cNvSpPr txBox="1">
            <a:spLocks noChangeArrowheads="1"/>
          </p:cNvSpPr>
          <p:nvPr/>
        </p:nvSpPr>
        <p:spPr bwMode="auto">
          <a:xfrm>
            <a:off x="684213" y="5084763"/>
            <a:ext cx="5473700" cy="1204912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GB" sz="180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 Statistics dominated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1800">
                <a:solidFill>
                  <a:srgbClr val="000000"/>
                </a:solidFill>
                <a:sym typeface="Wingdings" pitchFamily="2" charset="2"/>
              </a:rPr>
              <a:t>Systematics independent of Jet Energy scale!</a:t>
            </a:r>
          </a:p>
        </p:txBody>
      </p:sp>
      <p:graphicFrame>
        <p:nvGraphicFramePr>
          <p:cNvPr id="1366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32866"/>
              </p:ext>
            </p:extLst>
          </p:nvPr>
        </p:nvGraphicFramePr>
        <p:xfrm>
          <a:off x="855948" y="5084763"/>
          <a:ext cx="4536504" cy="44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79" name="Equation" r:id="rId4" imgW="2336760" imgH="228600" progId="Equation.3">
                  <p:embed/>
                </p:oleObj>
              </mc:Choice>
              <mc:Fallback>
                <p:oleObj name="Equation" r:id="rId4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948" y="5084763"/>
                        <a:ext cx="4536504" cy="4465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603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989138"/>
            <a:ext cx="47879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6049" name="Picture 33" descr="http://www.sciencedirect.com/science?_ob=MiamiCaptionURL&amp;_method=retrieve&amp;_eid=1-s2.0-S0370269311003145&amp;_image=1-s2.0-S0370269311003145-gr005_lrg.jpg&amp;_ba=&amp;_fmt=full&amp;_orig=na&amp;_issn=03702693&amp;_pii=S0370269311003145&amp;_isHiQual=Y&amp;_acct=C000007298&amp;_version=1&amp;_urlVersion=0&amp;_userid=104183&amp;md5=27a80c6793c1351f130558f73cc287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" y="1899195"/>
            <a:ext cx="3773339" cy="30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367756" y="2204864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 smtClean="0"/>
              <a:t>L+jets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44193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3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390594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A68BE51-3E9A-4F20-A0A2-25CA08FC5EB6}" type="slidenum">
              <a:rPr lang="de-DE" sz="1400"/>
              <a:pPr algn="r"/>
              <a:t>42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3905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Top Mass Measurements: Combination</a:t>
            </a:r>
          </a:p>
        </p:txBody>
      </p:sp>
      <p:sp>
        <p:nvSpPr>
          <p:cNvPr id="1390597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0598" name="Text Box 10"/>
          <p:cNvSpPr txBox="1">
            <a:spLocks noChangeArrowheads="1"/>
          </p:cNvSpPr>
          <p:nvPr/>
        </p:nvSpPr>
        <p:spPr bwMode="auto">
          <a:xfrm>
            <a:off x="444872" y="3924260"/>
            <a:ext cx="8121476" cy="244682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Combining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all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channels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and different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methods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gives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final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precision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Advantages of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combination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use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of sample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statistics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Cross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checks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Different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systematic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uncertainties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Mass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of top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quark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has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best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relative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precision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of all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quark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masses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! 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390657" name="Picture 65" descr="D:\Eigene Dateien\UniHH\TerascaleSchool\2013\Top_Summary_Mass_W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7" y="843879"/>
            <a:ext cx="4975472" cy="30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48963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3FBB0D-669B-4793-9369-5B51686D7565}" type="slidenum">
              <a:rPr lang="de-DE" sz="1400"/>
              <a:pPr algn="r"/>
              <a:t>43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48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The Complete Picture…</a:t>
            </a:r>
          </a:p>
        </p:txBody>
      </p:sp>
      <p:sp>
        <p:nvSpPr>
          <p:cNvPr id="1448966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8967" name="Text Box 10"/>
          <p:cNvSpPr txBox="1">
            <a:spLocks noChangeArrowheads="1"/>
          </p:cNvSpPr>
          <p:nvPr/>
        </p:nvSpPr>
        <p:spPr bwMode="auto">
          <a:xfrm>
            <a:off x="4716016" y="1874497"/>
            <a:ext cx="3924300" cy="17510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Famous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Pull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plot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electroweak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precision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measurements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It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all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fits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together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beautifully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No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measurement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inconsistent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with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global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electroweak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fit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44902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" y="725600"/>
            <a:ext cx="4475341" cy="579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140942"/>
            <a:ext cx="3830960" cy="253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95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3496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E94498-576D-48B3-B5BF-113132782EBD}" type="slidenum">
              <a:rPr lang="de-DE" sz="1400"/>
              <a:pPr algn="r"/>
              <a:t>44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3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What does the Top mass Measurement tell us?</a:t>
            </a:r>
          </a:p>
        </p:txBody>
      </p:sp>
      <p:sp>
        <p:nvSpPr>
          <p:cNvPr id="123496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64" name="Text Box 10"/>
          <p:cNvSpPr txBox="1">
            <a:spLocks noChangeArrowheads="1"/>
          </p:cNvSpPr>
          <p:nvPr/>
        </p:nvSpPr>
        <p:spPr bwMode="auto">
          <a:xfrm>
            <a:off x="179388" y="2852738"/>
            <a:ext cx="5329237" cy="788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Loop corrections to W/Z propagators.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Depend on logarithmic on m</a:t>
            </a:r>
            <a:r>
              <a:rPr lang="en-GB" sz="1800" baseline="-25000">
                <a:solidFill>
                  <a:schemeClr val="tx2"/>
                </a:solidFill>
              </a:rPr>
              <a:t>H </a:t>
            </a:r>
            <a:r>
              <a:rPr lang="en-GB" sz="1800">
                <a:solidFill>
                  <a:schemeClr val="tx2"/>
                </a:solidFill>
              </a:rPr>
              <a:t>and quadratic on m</a:t>
            </a:r>
            <a:r>
              <a:rPr lang="en-GB" sz="1800" baseline="-25000">
                <a:solidFill>
                  <a:schemeClr val="tx2"/>
                </a:solidFill>
              </a:rPr>
              <a:t>t</a:t>
            </a:r>
            <a:r>
              <a:rPr lang="en-GB" sz="180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3496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836613"/>
            <a:ext cx="38163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4967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16338"/>
            <a:ext cx="38893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4968" name="Text Box 10"/>
          <p:cNvSpPr txBox="1">
            <a:spLocks noChangeArrowheads="1"/>
          </p:cNvSpPr>
          <p:nvPr/>
        </p:nvSpPr>
        <p:spPr bwMode="auto">
          <a:xfrm>
            <a:off x="3644701" y="764704"/>
            <a:ext cx="5329238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Precision EW data prefers light Higgs boson.</a:t>
            </a:r>
          </a:p>
        </p:txBody>
      </p:sp>
      <p:pic>
        <p:nvPicPr>
          <p:cNvPr id="14673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8734"/>
            <a:ext cx="4113907" cy="28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2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502211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D840EA9-210F-4D55-B331-BD7828FA6FBF}" type="slidenum">
              <a:rPr lang="de-DE" sz="1400"/>
              <a:pPr algn="r"/>
              <a:t>45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502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502214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Production: Single Top </a:t>
            </a:r>
            <a:r>
              <a:rPr lang="de-DE" sz="1800"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4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1005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5C378F-9C5E-4A99-9A51-FDA7218ACC75}" type="slidenum">
              <a:rPr lang="de-DE" sz="1400"/>
              <a:pPr algn="r"/>
              <a:t>46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pic>
        <p:nvPicPr>
          <p:cNvPr id="14100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52513"/>
            <a:ext cx="6624637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0053" name="Rectangle 2"/>
          <p:cNvSpPr>
            <a:spLocks noChangeArrowheads="1"/>
          </p:cNvSpPr>
          <p:nvPr/>
        </p:nvSpPr>
        <p:spPr bwMode="auto">
          <a:xfrm>
            <a:off x="914400" y="0"/>
            <a:ext cx="74025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solidFill>
                  <a:schemeClr val="tx2"/>
                </a:solidFill>
              </a:rPr>
              <a:t>Electroweak Single Top Production</a:t>
            </a:r>
          </a:p>
        </p:txBody>
      </p:sp>
      <p:sp>
        <p:nvSpPr>
          <p:cNvPr id="1410054" name="Text Box 8"/>
          <p:cNvSpPr txBox="1">
            <a:spLocks noChangeArrowheads="1"/>
          </p:cNvSpPr>
          <p:nvPr/>
        </p:nvSpPr>
        <p:spPr bwMode="auto">
          <a:xfrm>
            <a:off x="1908175" y="836613"/>
            <a:ext cx="15843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s-channel (tb)</a:t>
            </a:r>
            <a:endParaRPr lang="en-GB" sz="1800"/>
          </a:p>
        </p:txBody>
      </p:sp>
      <p:sp>
        <p:nvSpPr>
          <p:cNvPr id="1410055" name="Text Box 10"/>
          <p:cNvSpPr txBox="1">
            <a:spLocks noChangeArrowheads="1"/>
          </p:cNvSpPr>
          <p:nvPr/>
        </p:nvSpPr>
        <p:spPr bwMode="auto">
          <a:xfrm>
            <a:off x="1908175" y="3213100"/>
            <a:ext cx="172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t-channel (tbq)</a:t>
            </a:r>
            <a:endParaRPr lang="en-GB" sz="1800"/>
          </a:p>
        </p:txBody>
      </p:sp>
      <p:sp>
        <p:nvSpPr>
          <p:cNvPr id="1410056" name="Text Box 11"/>
          <p:cNvSpPr txBox="1">
            <a:spLocks noChangeArrowheads="1"/>
          </p:cNvSpPr>
          <p:nvPr/>
        </p:nvSpPr>
        <p:spPr bwMode="auto">
          <a:xfrm>
            <a:off x="5435600" y="908050"/>
            <a:ext cx="16573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tW-production</a:t>
            </a:r>
            <a:endParaRPr lang="en-GB" sz="1800"/>
          </a:p>
        </p:txBody>
      </p:sp>
      <p:sp>
        <p:nvSpPr>
          <p:cNvPr id="1410057" name="Text Box 12"/>
          <p:cNvSpPr txBox="1">
            <a:spLocks noChangeArrowheads="1"/>
          </p:cNvSpPr>
          <p:nvPr/>
        </p:nvSpPr>
        <p:spPr bwMode="auto">
          <a:xfrm>
            <a:off x="1763713" y="2349500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Symbol" pitchFamily="18" charset="2"/>
              </a:rPr>
              <a:t>s</a:t>
            </a:r>
            <a:r>
              <a:rPr lang="de-DE" sz="1600"/>
              <a:t>~1pb(Tevatron)</a:t>
            </a:r>
            <a:br>
              <a:rPr lang="de-DE" sz="1600"/>
            </a:br>
            <a:r>
              <a:rPr lang="de-DE" sz="1600"/>
              <a:t>  ~11pb(LHC)</a:t>
            </a:r>
            <a:endParaRPr lang="en-GB" sz="1600"/>
          </a:p>
        </p:txBody>
      </p:sp>
      <p:sp>
        <p:nvSpPr>
          <p:cNvPr id="1410058" name="Text Box 13"/>
          <p:cNvSpPr txBox="1">
            <a:spLocks noChangeArrowheads="1"/>
          </p:cNvSpPr>
          <p:nvPr/>
        </p:nvSpPr>
        <p:spPr bwMode="auto">
          <a:xfrm>
            <a:off x="1619250" y="5805488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Symbol" pitchFamily="18" charset="2"/>
              </a:rPr>
              <a:t>s</a:t>
            </a:r>
            <a:r>
              <a:rPr lang="de-DE" sz="1600"/>
              <a:t>~2pb(Tevatron)   </a:t>
            </a:r>
            <a:br>
              <a:rPr lang="de-DE" sz="1600"/>
            </a:br>
            <a:r>
              <a:rPr lang="de-DE" sz="1600"/>
              <a:t>  ~235pb(LHC)</a:t>
            </a:r>
            <a:endParaRPr lang="en-GB" sz="1600"/>
          </a:p>
        </p:txBody>
      </p:sp>
      <p:sp>
        <p:nvSpPr>
          <p:cNvPr id="1410059" name="Text Box 14"/>
          <p:cNvSpPr txBox="1">
            <a:spLocks noChangeArrowheads="1"/>
          </p:cNvSpPr>
          <p:nvPr/>
        </p:nvSpPr>
        <p:spPr bwMode="auto">
          <a:xfrm>
            <a:off x="5435600" y="1341438"/>
            <a:ext cx="2016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Symbol" pitchFamily="18" charset="2"/>
              </a:rPr>
              <a:t>s</a:t>
            </a:r>
            <a:r>
              <a:rPr lang="de-DE" sz="1600"/>
              <a:t>~0.25pb(Tevatron)    </a:t>
            </a:r>
            <a:br>
              <a:rPr lang="de-DE" sz="1600"/>
            </a:br>
            <a:r>
              <a:rPr lang="de-DE" sz="1600"/>
              <a:t>  ~95pb(LHC)</a:t>
            </a:r>
            <a:endParaRPr lang="en-GB" sz="1600"/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1209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F7198B4-297D-443F-86CF-9973387798DE}" type="slidenum">
              <a:rPr lang="de-DE" sz="1400"/>
              <a:pPr algn="r"/>
              <a:t>47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12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20713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Single Top: Motivation</a:t>
            </a:r>
            <a:endParaRPr lang="en-GB" smtClean="0"/>
          </a:p>
        </p:txBody>
      </p:sp>
      <p:sp>
        <p:nvSpPr>
          <p:cNvPr id="141210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2102" name="Text Box 10"/>
          <p:cNvSpPr txBox="1">
            <a:spLocks noChangeArrowheads="1"/>
          </p:cNvSpPr>
          <p:nvPr/>
        </p:nvSpPr>
        <p:spPr bwMode="auto">
          <a:xfrm>
            <a:off x="179388" y="836613"/>
            <a:ext cx="8713787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 Direct measurement of V</a:t>
            </a:r>
            <a:r>
              <a:rPr lang="de-DE" sz="1800" baseline="-25000">
                <a:solidFill>
                  <a:srgbClr val="FF0000"/>
                </a:solidFill>
                <a:sym typeface="Wingdings" pitchFamily="2" charset="2"/>
              </a:rPr>
              <a:t>tb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de-DE" sz="18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~|V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tb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|</a:t>
            </a:r>
            <a:r>
              <a:rPr lang="de-DE" sz="1800" baseline="30000">
                <a:solidFill>
                  <a:srgbClr val="000000"/>
                </a:solidFill>
                <a:sym typeface="Wingdings" pitchFamily="2" charset="2"/>
              </a:rPr>
              <a:t>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SM process!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Sensitivity to new physics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s-channel: Resonances like W‘, charged Higgs boson, Kaluza-Klein excited W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KK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…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t-channel: flavor changing neutral currents (t - Z/</a:t>
            </a:r>
            <a:r>
              <a:rPr lang="de-DE" sz="18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/g - c/u couplings), fourth generation quarks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Measurement of top properties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Top partial decay width and lifetime 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CP violation: Compare t and T rates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Signature similar to WH associated production</a:t>
            </a:r>
            <a:endParaRPr lang="en-GB" sz="180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41210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836613"/>
            <a:ext cx="46180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5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14146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1E46FD-29AC-43C4-B720-9805DD29B7E6}" type="slidenum">
              <a:rPr lang="de-DE" sz="1400"/>
              <a:pPr algn="r"/>
              <a:t>48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14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Single Top@Tevatron</a:t>
            </a:r>
            <a:endParaRPr lang="en-GB" smtClean="0"/>
          </a:p>
        </p:txBody>
      </p:sp>
      <p:sp>
        <p:nvSpPr>
          <p:cNvPr id="1414149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4150" name="Text Box 10"/>
          <p:cNvSpPr txBox="1">
            <a:spLocks noChangeArrowheads="1"/>
          </p:cNvSpPr>
          <p:nvPr/>
        </p:nvSpPr>
        <p:spPr bwMode="auto">
          <a:xfrm>
            <a:off x="107950" y="1052513"/>
            <a:ext cx="3960813" cy="16160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Cross section not that much smaller than for tT, but much more difficult to distinguish from background.</a:t>
            </a:r>
          </a:p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Very sophisticated analysis, i.e. boosted decision trees</a:t>
            </a:r>
          </a:p>
        </p:txBody>
      </p:sp>
      <p:pic>
        <p:nvPicPr>
          <p:cNvPr id="1414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3440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41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836613"/>
            <a:ext cx="4679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4156" name="Text Box 10"/>
          <p:cNvSpPr txBox="1">
            <a:spLocks noChangeArrowheads="1"/>
          </p:cNvSpPr>
          <p:nvPr/>
        </p:nvSpPr>
        <p:spPr bwMode="auto">
          <a:xfrm>
            <a:off x="3995738" y="4221163"/>
            <a:ext cx="3240087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Can be used to measure|V</a:t>
            </a:r>
            <a:r>
              <a:rPr lang="de-DE" sz="1800" baseline="-25000">
                <a:solidFill>
                  <a:srgbClr val="000000"/>
                </a:solidFill>
                <a:sym typeface="Wingdings" pitchFamily="2" charset="2"/>
              </a:rPr>
              <a:t>tb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|</a:t>
            </a:r>
            <a:endParaRPr lang="de-DE" sz="1800" baseline="-2500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106" name="Picture 9" descr="T10DF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357563"/>
            <a:ext cx="21240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510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5510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FBD5E3A-2959-43A7-8769-EA7689D1F4F3}" type="slidenum">
              <a:rPr lang="de-DE" sz="1400"/>
              <a:pPr algn="r"/>
              <a:t>49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55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Top Width</a:t>
            </a:r>
            <a:endParaRPr lang="en-GB" smtClean="0"/>
          </a:p>
        </p:txBody>
      </p:sp>
      <p:sp>
        <p:nvSpPr>
          <p:cNvPr id="145511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5112" name="Text Box 10"/>
          <p:cNvSpPr txBox="1">
            <a:spLocks noChangeArrowheads="1"/>
          </p:cNvSpPr>
          <p:nvPr/>
        </p:nvSpPr>
        <p:spPr bwMode="auto">
          <a:xfrm>
            <a:off x="0" y="2205038"/>
            <a:ext cx="8856663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 The width of an unstable particle can be measured by analyzing its mass/transverse mass spectrum (example: direct W width measurement)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 However: Experimental precision for transverse top mass spectrum not good enough, only leads to upper limit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>
                <a:solidFill>
                  <a:srgbClr val="FF0000"/>
                </a:solidFill>
                <a:sym typeface="Wingdings" pitchFamily="2" charset="2"/>
              </a:rPr>
              <a:t>Indirect measurement</a:t>
            </a: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 via cross section of t-channel single top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 sz="16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de-DE" sz="160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 Using the measurement </a:t>
            </a:r>
            <a:r>
              <a:rPr lang="de-DE" sz="1600">
                <a:solidFill>
                  <a:srgbClr val="FF0000"/>
                </a:solidFill>
                <a:sym typeface="Wingdings" pitchFamily="2" charset="2"/>
              </a:rPr>
              <a:t>B(tbW)</a:t>
            </a:r>
            <a:r>
              <a:rPr lang="de-DE" sz="1600">
                <a:solidFill>
                  <a:srgbClr val="000000"/>
                </a:solidFill>
                <a:sym typeface="Wingdings" pitchFamily="2" charset="2"/>
              </a:rPr>
              <a:t> one can determine the total width:</a:t>
            </a:r>
            <a:endParaRPr lang="en-GB" sz="160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45511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941888"/>
            <a:ext cx="41767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51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125538"/>
            <a:ext cx="40322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511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1125538"/>
            <a:ext cx="187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5116" name="Text Box 10"/>
          <p:cNvSpPr txBox="1">
            <a:spLocks noChangeArrowheads="1"/>
          </p:cNvSpPr>
          <p:nvPr/>
        </p:nvSpPr>
        <p:spPr bwMode="auto">
          <a:xfrm>
            <a:off x="179388" y="836613"/>
            <a:ext cx="8856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SM: Total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top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quark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width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dominated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by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partial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width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Leading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to 		 BSM: additional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channels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i.e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. 4th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generation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b‘</a:t>
            </a: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tW</a:t>
            </a:r>
            <a:endParaRPr lang="de-DE" sz="1600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FF0000"/>
                </a:solidFill>
                <a:sym typeface="Wingdings" pitchFamily="2" charset="2"/>
              </a:rPr>
              <a:t>would</a:t>
            </a:r>
            <a:r>
              <a:rPr lang="de-DE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FF0000"/>
                </a:solidFill>
                <a:sym typeface="Wingdings" pitchFamily="2" charset="2"/>
              </a:rPr>
              <a:t>enhance</a:t>
            </a:r>
            <a:r>
              <a:rPr lang="de-DE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FF0000"/>
                </a:solidFill>
                <a:sym typeface="Wingdings" pitchFamily="2" charset="2"/>
              </a:rPr>
              <a:t>the</a:t>
            </a:r>
            <a:r>
              <a:rPr lang="de-DE" sz="1600" dirty="0">
                <a:solidFill>
                  <a:srgbClr val="FF0000"/>
                </a:solidFill>
                <a:sym typeface="Wingdings" pitchFamily="2" charset="2"/>
              </a:rPr>
              <a:t> total </a:t>
            </a:r>
            <a:r>
              <a:rPr lang="de-DE" sz="1600" dirty="0" err="1">
                <a:solidFill>
                  <a:srgbClr val="FF0000"/>
                </a:solidFill>
                <a:sym typeface="Wingdings" pitchFamily="2" charset="2"/>
              </a:rPr>
              <a:t>width</a:t>
            </a:r>
            <a:r>
              <a:rPr lang="de-DE" sz="1600" dirty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GB" sz="16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45511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3789363"/>
            <a:ext cx="41767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5118" name="Object 14"/>
          <p:cNvGraphicFramePr>
            <a:graphicFrameLocks noChangeAspect="1"/>
          </p:cNvGraphicFramePr>
          <p:nvPr/>
        </p:nvGraphicFramePr>
        <p:xfrm>
          <a:off x="5076825" y="908050"/>
          <a:ext cx="863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42" name="Equation" r:id="rId9" imgW="7315200" imgH="2133600" progId="Equation.3">
                  <p:embed/>
                </p:oleObj>
              </mc:Choice>
              <mc:Fallback>
                <p:oleObj name="Equation" r:id="rId9" imgW="7315200" imgH="2133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8636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19" name="Object 15"/>
          <p:cNvGraphicFramePr>
            <a:graphicFrameLocks noChangeAspect="1"/>
          </p:cNvGraphicFramePr>
          <p:nvPr/>
        </p:nvGraphicFramePr>
        <p:xfrm>
          <a:off x="1258888" y="1628775"/>
          <a:ext cx="175895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43" name="Equation" r:id="rId11" imgW="7315200" imgH="1041400" progId="Equation.3">
                  <p:embed/>
                </p:oleObj>
              </mc:Choice>
              <mc:Fallback>
                <p:oleObj name="Equation" r:id="rId11" imgW="7315200" imgH="10414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628775"/>
                        <a:ext cx="175895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B5D99-EC7D-4954-84BA-CC4D908B5322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Quark Properties</a:t>
            </a:r>
          </a:p>
        </p:txBody>
      </p:sp>
      <p:sp>
        <p:nvSpPr>
          <p:cNvPr id="23557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795655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827088" y="5876925"/>
            <a:ext cx="7416800" cy="576263"/>
          </a:xfrm>
          <a:prstGeom prst="rect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800">
                <a:solidFill>
                  <a:srgbClr val="000000"/>
                </a:solidFill>
              </a:rPr>
              <a:t>Strong mass hierarchy.</a:t>
            </a:r>
          </a:p>
          <a:p>
            <a:pPr algn="ctr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800">
                <a:solidFill>
                  <a:srgbClr val="000000"/>
                </a:solidFill>
              </a:rPr>
              <a:t>Top quark heaviest known particle.</a:t>
            </a:r>
            <a:r>
              <a:rPr lang="de-DE" sz="1800">
                <a:solidFill>
                  <a:srgbClr val="000000"/>
                </a:solidFill>
              </a:rPr>
              <a:t>Almost as heavy as a gold atom!</a:t>
            </a:r>
            <a:endParaRPr lang="en-GB" sz="1800">
              <a:solidFill>
                <a:srgbClr val="008000"/>
              </a:solidFill>
              <a:latin typeface="Lucida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21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46" y="5160801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" y="4424132"/>
            <a:ext cx="3168352" cy="61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7212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7" y="3622799"/>
            <a:ext cx="3873160" cy="261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7154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57155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9B7B99D-E3F2-423D-9A66-EDA67D504A97}" type="slidenum">
              <a:rPr lang="de-DE" sz="1400"/>
              <a:pPr algn="r"/>
              <a:t>50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571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mtClean="0"/>
              <a:t>Top width</a:t>
            </a:r>
            <a:endParaRPr lang="en-GB" smtClean="0"/>
          </a:p>
        </p:txBody>
      </p:sp>
      <p:sp>
        <p:nvSpPr>
          <p:cNvPr id="1457158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61" name="Text Box 10"/>
          <p:cNvSpPr txBox="1">
            <a:spLocks noChangeArrowheads="1"/>
          </p:cNvSpPr>
          <p:nvPr/>
        </p:nvSpPr>
        <p:spPr bwMode="auto">
          <a:xfrm>
            <a:off x="4733925" y="1200151"/>
            <a:ext cx="219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Most probable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value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1457163" name="Text Box 10"/>
          <p:cNvSpPr txBox="1">
            <a:spLocks noChangeArrowheads="1"/>
          </p:cNvSpPr>
          <p:nvPr/>
        </p:nvSpPr>
        <p:spPr bwMode="auto">
          <a:xfrm>
            <a:off x="113705" y="3839183"/>
            <a:ext cx="5256213" cy="267765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Can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either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be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used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set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lower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limit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on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total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width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or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using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previous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measurement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of</a:t>
            </a: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600" dirty="0" smtClean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600" dirty="0" err="1" smtClean="0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determine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total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width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		                  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which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can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also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be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expressed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as</a:t>
            </a: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GB" sz="16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457211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" y="836713"/>
            <a:ext cx="4320158" cy="29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7214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6" y="5834881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7217" name="Picture 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43" y="1525587"/>
            <a:ext cx="19621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7218" name="Picture 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43" y="4604036"/>
            <a:ext cx="2124175" cy="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504259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6BB833-7AC8-464A-806A-6D101FB5624A}" type="slidenum">
              <a:rPr lang="de-DE" sz="1400"/>
              <a:pPr algn="r"/>
              <a:t>51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5042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504262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</a:t>
            </a:r>
            <a:r>
              <a:rPr lang="de-DE" sz="1800" dirty="0" err="1"/>
              <a:t>Introduction</a:t>
            </a:r>
            <a:endParaRPr lang="de-DE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Top Quark </a:t>
            </a:r>
            <a:r>
              <a:rPr lang="de-DE" sz="1800" dirty="0" err="1"/>
              <a:t>Production</a:t>
            </a:r>
            <a:endParaRPr lang="de-DE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</a:t>
            </a:r>
            <a:r>
              <a:rPr lang="de-DE" sz="1800" dirty="0" err="1"/>
              <a:t>History</a:t>
            </a:r>
            <a:r>
              <a:rPr lang="de-DE" sz="1800" dirty="0"/>
              <a:t>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Tools for Top </a:t>
            </a:r>
            <a:r>
              <a:rPr lang="de-DE" sz="1800" dirty="0" err="1"/>
              <a:t>Physics</a:t>
            </a:r>
            <a:r>
              <a:rPr lang="de-DE" sz="1800" dirty="0"/>
              <a:t> </a:t>
            </a:r>
            <a:r>
              <a:rPr lang="de-DE" sz="1800" dirty="0" err="1"/>
              <a:t>at</a:t>
            </a:r>
            <a:r>
              <a:rPr lang="de-DE" sz="1800" dirty="0"/>
              <a:t> a </a:t>
            </a:r>
            <a:r>
              <a:rPr lang="de-DE" sz="1800" dirty="0" err="1"/>
              <a:t>Hadron</a:t>
            </a:r>
            <a:r>
              <a:rPr lang="de-DE" sz="1800" dirty="0"/>
              <a:t> </a:t>
            </a:r>
            <a:r>
              <a:rPr lang="de-DE" sz="1800" dirty="0" err="1"/>
              <a:t>Collider</a:t>
            </a:r>
            <a:endParaRPr lang="de-DE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of Top </a:t>
            </a:r>
            <a:r>
              <a:rPr lang="de-DE" sz="1800" dirty="0" err="1"/>
              <a:t>Production</a:t>
            </a:r>
            <a:r>
              <a:rPr lang="de-DE" sz="1800" dirty="0"/>
              <a:t>: Cross </a:t>
            </a:r>
            <a:r>
              <a:rPr lang="de-DE" sz="1800" dirty="0" err="1"/>
              <a:t>Sections</a:t>
            </a:r>
            <a:r>
              <a:rPr lang="de-DE" sz="1800" dirty="0"/>
              <a:t>, differential CS, </a:t>
            </a:r>
            <a:r>
              <a:rPr lang="de-DE" sz="1800" dirty="0" err="1"/>
              <a:t>Asymmetries</a:t>
            </a:r>
            <a:r>
              <a:rPr lang="de-DE" sz="1800" dirty="0"/>
              <a:t>, BSM in M(</a:t>
            </a:r>
            <a:r>
              <a:rPr lang="de-DE" sz="1800" dirty="0" err="1"/>
              <a:t>tT</a:t>
            </a:r>
            <a:r>
              <a:rPr lang="de-DE" sz="180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Top Properties: </a:t>
            </a:r>
            <a:r>
              <a:rPr lang="de-DE" sz="1800" dirty="0" err="1"/>
              <a:t>Mass</a:t>
            </a:r>
            <a:endParaRPr lang="de-DE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/>
              <a:t> Top </a:t>
            </a:r>
            <a:r>
              <a:rPr lang="de-DE" sz="1800" dirty="0" err="1"/>
              <a:t>Production</a:t>
            </a:r>
            <a:r>
              <a:rPr lang="de-DE" sz="1800" dirty="0"/>
              <a:t>: Single Top </a:t>
            </a:r>
            <a:r>
              <a:rPr lang="de-DE" sz="1800" dirty="0">
                <a:sym typeface="Wingdings" pitchFamily="2" charset="2"/>
              </a:rPr>
              <a:t>Top </a:t>
            </a:r>
            <a:r>
              <a:rPr lang="de-DE" sz="1800" dirty="0" err="1">
                <a:sym typeface="Wingdings" pitchFamily="2" charset="2"/>
              </a:rPr>
              <a:t>width</a:t>
            </a:r>
            <a:r>
              <a:rPr lang="de-DE" sz="1800" dirty="0">
                <a:sym typeface="Wingdings" pitchFamily="2" charset="2"/>
              </a:rPr>
              <a:t> and </a:t>
            </a:r>
            <a:r>
              <a:rPr lang="de-DE" sz="1800" dirty="0" err="1">
                <a:sym typeface="Wingdings" pitchFamily="2" charset="2"/>
              </a:rPr>
              <a:t>lifetime</a:t>
            </a:r>
            <a:endParaRPr lang="de-DE" sz="1800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ym typeface="Wingdings" pitchFamily="2" charset="2"/>
              </a:rPr>
              <a:t> Top </a:t>
            </a:r>
            <a:r>
              <a:rPr lang="de-DE" sz="1800" dirty="0" err="1">
                <a:sym typeface="Wingdings" pitchFamily="2" charset="2"/>
              </a:rPr>
              <a:t>decay</a:t>
            </a:r>
            <a:r>
              <a:rPr lang="de-DE" sz="1800" dirty="0">
                <a:sym typeface="Wingdings" pitchFamily="2" charset="2"/>
              </a:rPr>
              <a:t>: W </a:t>
            </a:r>
            <a:r>
              <a:rPr lang="de-DE" sz="1800" dirty="0" err="1">
                <a:sym typeface="Wingdings" pitchFamily="2" charset="2"/>
              </a:rPr>
              <a:t>helicity</a:t>
            </a:r>
            <a:r>
              <a:rPr lang="de-DE" sz="1800" dirty="0">
                <a:sym typeface="Wingdings" pitchFamily="2" charset="2"/>
              </a:rPr>
              <a:t>, </a:t>
            </a:r>
            <a:r>
              <a:rPr lang="de-DE" sz="1800" dirty="0" err="1">
                <a:sym typeface="Wingdings" pitchFamily="2" charset="2"/>
              </a:rPr>
              <a:t>spin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correlations</a:t>
            </a:r>
            <a:r>
              <a:rPr lang="de-DE" sz="1800" dirty="0">
                <a:sym typeface="Wingdings" pitchFamily="2" charset="2"/>
              </a:rPr>
              <a:t> (</a:t>
            </a:r>
            <a:r>
              <a:rPr lang="de-DE" sz="1800" dirty="0" err="1">
                <a:sym typeface="Wingdings" pitchFamily="2" charset="2"/>
              </a:rPr>
              <a:t>production</a:t>
            </a:r>
            <a:r>
              <a:rPr lang="de-DE" sz="1800" dirty="0">
                <a:sym typeface="Wingdings" pitchFamily="2" charset="2"/>
              </a:rPr>
              <a:t> and </a:t>
            </a:r>
            <a:r>
              <a:rPr lang="de-DE" sz="1800" dirty="0" err="1">
                <a:sym typeface="Wingdings" pitchFamily="2" charset="2"/>
              </a:rPr>
              <a:t>decay</a:t>
            </a:r>
            <a:r>
              <a:rPr lang="de-DE" sz="1800" dirty="0" smtClean="0">
                <a:sym typeface="Wingdings" pitchFamily="2" charset="2"/>
              </a:rPr>
              <a:t>)…Extra </a:t>
            </a:r>
            <a:r>
              <a:rPr lang="de-DE" sz="1800" dirty="0" err="1" smtClean="0">
                <a:sym typeface="Wingdings" pitchFamily="2" charset="2"/>
              </a:rPr>
              <a:t>topics</a:t>
            </a:r>
            <a:r>
              <a:rPr lang="de-DE" sz="1800" dirty="0" smtClean="0">
                <a:sym typeface="Wingdings" pitchFamily="2" charset="2"/>
              </a:rPr>
              <a:t>…</a:t>
            </a:r>
            <a:endParaRPr lang="de-DE" sz="1800" dirty="0"/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7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22338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C4DE030-CFB9-43F1-825F-B0C607E1C6A3}" type="slidenum">
              <a:rPr lang="de-DE" sz="1400"/>
              <a:pPr algn="r"/>
              <a:t>52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22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W helicity</a:t>
            </a:r>
          </a:p>
        </p:txBody>
      </p:sp>
      <p:sp>
        <p:nvSpPr>
          <p:cNvPr id="142234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2342" name="Text Box 10"/>
          <p:cNvSpPr txBox="1">
            <a:spLocks noChangeArrowheads="1"/>
          </p:cNvSpPr>
          <p:nvPr/>
        </p:nvSpPr>
        <p:spPr bwMode="auto">
          <a:xfrm>
            <a:off x="107950" y="836613"/>
            <a:ext cx="8785225" cy="18923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Measurement of the fraction of longitudinally polarized (f0) and right-handed  polarized (f+) W bosons from top quark decay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SM prediction: 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70% longitudinal W‘s at tWb vertex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>
                <a:sym typeface="Wingdings" pitchFamily="2" charset="2"/>
              </a:rPr>
              <a:t>BSM can alter this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Measurement via angular distributions (</a:t>
            </a:r>
            <a:r>
              <a:rPr lang="de-DE" sz="1800">
                <a:solidFill>
                  <a:srgbClr val="FF0000"/>
                </a:solidFill>
                <a:sym typeface="Wingdings" pitchFamily="2" charset="2"/>
              </a:rPr>
              <a:t>lepton angle in W rest frame</a:t>
            </a: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):</a:t>
            </a:r>
            <a:endParaRPr lang="de-DE" sz="18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4223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97200"/>
            <a:ext cx="51133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34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429000"/>
            <a:ext cx="27559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5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24386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BE9A01-6FA2-4B1B-88E4-E3FE98D2D51A}" type="slidenum">
              <a:rPr lang="de-DE" sz="1400"/>
              <a:pPr algn="r"/>
              <a:t>53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24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W helicity</a:t>
            </a:r>
          </a:p>
        </p:txBody>
      </p:sp>
      <p:sp>
        <p:nvSpPr>
          <p:cNvPr id="1424389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390" name="Text Box 10"/>
          <p:cNvSpPr txBox="1">
            <a:spLocks noChangeArrowheads="1"/>
          </p:cNvSpPr>
          <p:nvPr/>
        </p:nvSpPr>
        <p:spPr bwMode="auto">
          <a:xfrm>
            <a:off x="827088" y="62372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424392" name="Picture 12" descr="T10EF1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24175"/>
            <a:ext cx="3595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394" name="Picture 14" descr="T10EF08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68638"/>
            <a:ext cx="3595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395" name="Picture 15" descr="T10EF0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765175"/>
            <a:ext cx="3595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4396" name="Picture 16" descr="T10EF11a"/>
          <p:cNvPicPr>
            <a:picLocks noChangeAspect="1" noChangeArrowheads="1"/>
          </p:cNvPicPr>
          <p:nvPr/>
        </p:nvPicPr>
        <p:blipFill>
          <a:blip r:embed="rId6"/>
          <a:srcRect l="-780" t="-3883"/>
          <a:stretch>
            <a:fillRect/>
          </a:stretch>
        </p:blipFill>
        <p:spPr bwMode="auto">
          <a:xfrm>
            <a:off x="5148263" y="765175"/>
            <a:ext cx="362108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4397" name="Text Box 17"/>
          <p:cNvSpPr txBox="1">
            <a:spLocks noChangeArrowheads="1"/>
          </p:cNvSpPr>
          <p:nvPr/>
        </p:nvSpPr>
        <p:spPr bwMode="auto">
          <a:xfrm>
            <a:off x="3708400" y="1196975"/>
            <a:ext cx="1296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lepton in l+jets</a:t>
            </a:r>
            <a:endParaRPr lang="en-GB" sz="1600"/>
          </a:p>
        </p:txBody>
      </p:sp>
      <p:sp>
        <p:nvSpPr>
          <p:cNvPr id="1424399" name="Text Box 19"/>
          <p:cNvSpPr txBox="1">
            <a:spLocks noChangeArrowheads="1"/>
          </p:cNvSpPr>
          <p:nvPr/>
        </p:nvSpPr>
        <p:spPr bwMode="auto">
          <a:xfrm>
            <a:off x="3779838" y="3644900"/>
            <a:ext cx="1296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dilepton events</a:t>
            </a:r>
            <a:endParaRPr lang="en-GB" sz="1600"/>
          </a:p>
        </p:txBody>
      </p:sp>
      <p:sp>
        <p:nvSpPr>
          <p:cNvPr id="1424400" name="Rectangle 10"/>
          <p:cNvSpPr>
            <a:spLocks noChangeArrowheads="1"/>
          </p:cNvSpPr>
          <p:nvPr/>
        </p:nvSpPr>
        <p:spPr bwMode="auto">
          <a:xfrm>
            <a:off x="611188" y="5300663"/>
            <a:ext cx="7848600" cy="6540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Combined result for 5.4 fb-1:	f0 = 0.669 ±0.078 (stat) ±0.065 (syst)</a:t>
            </a:r>
            <a:br>
              <a:rPr lang="en-GB" sz="1800"/>
            </a:br>
            <a:r>
              <a:rPr lang="en-GB" sz="1800"/>
              <a:t>				f+ = 0.023 ±0.041 (stat) ±0.034 (syst)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0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69771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4A984B-E93D-46DB-A55F-08F793EF21DA}" type="slidenum">
              <a:rPr lang="de-DE" sz="1400"/>
              <a:pPr algn="r"/>
              <a:t>54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69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Spin correlations</a:t>
            </a:r>
          </a:p>
        </p:txBody>
      </p:sp>
      <p:sp>
        <p:nvSpPr>
          <p:cNvPr id="1269774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75" name="Text Box 10"/>
          <p:cNvSpPr txBox="1">
            <a:spLocks noChangeArrowheads="1"/>
          </p:cNvSpPr>
          <p:nvPr/>
        </p:nvSpPr>
        <p:spPr bwMode="auto">
          <a:xfrm>
            <a:off x="107950" y="836613"/>
            <a:ext cx="8712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The spins of the t and T at production are correlated.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8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1800" baseline="-25000">
                <a:solidFill>
                  <a:srgbClr val="000000"/>
                </a:solidFill>
                <a:sym typeface="Wingdings" pitchFamily="2" charset="2"/>
              </a:rPr>
              <a:t>top</a:t>
            </a: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&lt; hadronization time scale and spin flip timescale </a:t>
            </a:r>
            <a:r>
              <a:rPr lang="en-US" sz="1800">
                <a:solidFill>
                  <a:srgbClr val="FF0000"/>
                </a:solidFill>
                <a:sym typeface="Wingdings" pitchFamily="2" charset="2"/>
              </a:rPr>
              <a:t>correlation preserved and affect the angular decay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The angular correlations are strongest for the </a:t>
            </a:r>
            <a:r>
              <a:rPr lang="en-US" sz="1800">
                <a:solidFill>
                  <a:srgbClr val="FF0000"/>
                </a:solidFill>
                <a:sym typeface="Wingdings" pitchFamily="2" charset="2"/>
              </a:rPr>
              <a:t>charged leptons</a:t>
            </a: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 from the W decay or the </a:t>
            </a:r>
            <a:r>
              <a:rPr lang="en-US" sz="1800">
                <a:solidFill>
                  <a:srgbClr val="FF0000"/>
                </a:solidFill>
                <a:sym typeface="Wingdings" pitchFamily="2" charset="2"/>
              </a:rPr>
              <a:t>down type quarks</a:t>
            </a:r>
            <a:r>
              <a:rPr lang="en-US" sz="1800">
                <a:solidFill>
                  <a:srgbClr val="000000"/>
                </a:solidFill>
                <a:sym typeface="Wingdings" pitchFamily="2" charset="2"/>
              </a:rPr>
              <a:t>, the two dimensional distribution in the respective angles are: </a:t>
            </a:r>
          </a:p>
        </p:txBody>
      </p:sp>
      <p:graphicFrame>
        <p:nvGraphicFramePr>
          <p:cNvPr id="1269769" name="Object 9"/>
          <p:cNvGraphicFramePr>
            <a:graphicFrameLocks noChangeAspect="1"/>
          </p:cNvGraphicFramePr>
          <p:nvPr/>
        </p:nvGraphicFramePr>
        <p:xfrm>
          <a:off x="250825" y="2708275"/>
          <a:ext cx="4249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5" name="Formel" r:id="rId4" imgW="7315200" imgH="1219200" progId="Equation.3">
                  <p:embed/>
                </p:oleObj>
              </mc:Choice>
              <mc:Fallback>
                <p:oleObj name="Formel" r:id="rId4" imgW="7315200" imgH="1219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08275"/>
                        <a:ext cx="42497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76" name="Text Box 10"/>
          <p:cNvSpPr txBox="1">
            <a:spLocks noChangeArrowheads="1"/>
          </p:cNvSpPr>
          <p:nvPr/>
        </p:nvSpPr>
        <p:spPr bwMode="auto">
          <a:xfrm>
            <a:off x="0" y="3429000"/>
            <a:ext cx="87122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C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is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spin-correlation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coefficient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,                                                 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depending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quantization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axis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used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(i.e. beam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axis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or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helicity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basis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fraction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of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pairs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produced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threshold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de-DE" sz="1800" baseline="-25000" dirty="0" err="1">
                <a:solidFill>
                  <a:srgbClr val="000000"/>
                </a:solidFill>
                <a:sym typeface="Wingdings" pitchFamily="2" charset="2"/>
              </a:rPr>
              <a:t>tT</a:t>
            </a:r>
            <a:endParaRPr lang="de-DE" sz="1800" baseline="-25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 baseline="-25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fraction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produced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gg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-fusion </a:t>
            </a:r>
          </a:p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Different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spin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correlation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coefficient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LHC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compared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to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Tevatron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Finding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spin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correlation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would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confirm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top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as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spin</a:t>
            </a:r>
            <a:r>
              <a:rPr lang="de-DE" sz="1800" dirty="0">
                <a:solidFill>
                  <a:srgbClr val="FF0000"/>
                </a:solidFill>
                <a:sym typeface="Wingdings" pitchFamily="2" charset="2"/>
              </a:rPr>
              <a:t> ½ </a:t>
            </a:r>
            <a:r>
              <a:rPr lang="de-DE" sz="1800" dirty="0" err="1">
                <a:solidFill>
                  <a:srgbClr val="FF0000"/>
                </a:solidFill>
                <a:sym typeface="Wingdings" pitchFamily="2" charset="2"/>
              </a:rPr>
              <a:t>particle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the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decay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before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hadronisation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. Spin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correlation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can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altered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certain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BSM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models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de-DE" sz="1800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12697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201526"/>
              </p:ext>
            </p:extLst>
          </p:nvPr>
        </p:nvGraphicFramePr>
        <p:xfrm>
          <a:off x="3707904" y="3284984"/>
          <a:ext cx="298833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6" name="Equation" r:id="rId6" imgW="2286000" imgH="444240" progId="Equation.3">
                  <p:embed/>
                </p:oleObj>
              </mc:Choice>
              <mc:Fallback>
                <p:oleObj name="Equation" r:id="rId6" imgW="2286000" imgH="4442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84984"/>
                        <a:ext cx="2988330" cy="576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506307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497F31-A0A9-4BC4-BA07-2E03ED4E5C0C}" type="slidenum">
              <a:rPr lang="de-DE" sz="1400"/>
              <a:pPr algn="r"/>
              <a:t>55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5063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Spin correlations</a:t>
            </a:r>
          </a:p>
        </p:txBody>
      </p:sp>
      <p:sp>
        <p:nvSpPr>
          <p:cNvPr id="1506310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063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797718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6316" name="Text Box 10"/>
          <p:cNvSpPr txBox="1">
            <a:spLocks noChangeArrowheads="1"/>
          </p:cNvSpPr>
          <p:nvPr/>
        </p:nvSpPr>
        <p:spPr bwMode="auto">
          <a:xfrm>
            <a:off x="179388" y="5229225"/>
            <a:ext cx="88571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qqbar</a:t>
            </a: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Opposite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helicity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production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(b)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dominates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				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gg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Equal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helicity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production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(c)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dominates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de-DE" sz="1800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1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28482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B32DA51-0982-47C9-A102-FB1A73AEF289}" type="slidenum">
              <a:rPr lang="de-DE" sz="1400"/>
              <a:pPr algn="r"/>
              <a:t>56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32138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28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504825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Spin correlations: Analysis</a:t>
            </a:r>
          </a:p>
        </p:txBody>
      </p:sp>
      <p:sp>
        <p:nvSpPr>
          <p:cNvPr id="1428485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8486" name="Text Box 10"/>
          <p:cNvSpPr txBox="1">
            <a:spLocks noChangeArrowheads="1"/>
          </p:cNvSpPr>
          <p:nvPr/>
        </p:nvSpPr>
        <p:spPr bwMode="auto">
          <a:xfrm>
            <a:off x="107950" y="765175"/>
            <a:ext cx="871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000000"/>
                </a:solidFill>
                <a:sym typeface="Wingdings" pitchFamily="2" charset="2"/>
              </a:rPr>
              <a:t> helicity angles</a:t>
            </a:r>
          </a:p>
        </p:txBody>
      </p:sp>
      <p:pic>
        <p:nvPicPr>
          <p:cNvPr id="142848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28971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8494" name="Picture 14"/>
          <p:cNvPicPr>
            <a:picLocks noChangeAspect="1" noChangeArrowheads="1"/>
          </p:cNvPicPr>
          <p:nvPr/>
        </p:nvPicPr>
        <p:blipFill>
          <a:blip r:embed="rId4"/>
          <a:srcRect t="53792"/>
          <a:stretch>
            <a:fillRect/>
          </a:stretch>
        </p:blipFill>
        <p:spPr bwMode="auto">
          <a:xfrm>
            <a:off x="3132138" y="1196975"/>
            <a:ext cx="33004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8495" name="Picture 15"/>
          <p:cNvPicPr>
            <a:picLocks noChangeAspect="1" noChangeArrowheads="1"/>
          </p:cNvPicPr>
          <p:nvPr/>
        </p:nvPicPr>
        <p:blipFill>
          <a:blip r:embed="rId5"/>
          <a:srcRect t="52499" r="7814"/>
          <a:stretch>
            <a:fillRect/>
          </a:stretch>
        </p:blipFill>
        <p:spPr bwMode="auto">
          <a:xfrm>
            <a:off x="6184900" y="1196975"/>
            <a:ext cx="2959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8496" name="Picture 16"/>
          <p:cNvPicPr>
            <a:picLocks noChangeAspect="1" noChangeArrowheads="1"/>
          </p:cNvPicPr>
          <p:nvPr/>
        </p:nvPicPr>
        <p:blipFill>
          <a:blip r:embed="rId6"/>
          <a:srcRect t="53308"/>
          <a:stretch>
            <a:fillRect/>
          </a:stretch>
        </p:blipFill>
        <p:spPr bwMode="auto">
          <a:xfrm>
            <a:off x="179388" y="3500438"/>
            <a:ext cx="43545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8487" name="Text Box 10"/>
          <p:cNvSpPr txBox="1">
            <a:spLocks noChangeArrowheads="1"/>
          </p:cNvSpPr>
          <p:nvPr/>
        </p:nvSpPr>
        <p:spPr bwMode="auto">
          <a:xfrm>
            <a:off x="4036368" y="3500438"/>
            <a:ext cx="4751387" cy="1204912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ym typeface="Wingdings" pitchFamily="2" charset="2"/>
              </a:rPr>
              <a:t>C = 0.48 ± 0.48 stat ± 0.22 </a:t>
            </a:r>
            <a:r>
              <a:rPr lang="en-GB" sz="1800" dirty="0" err="1">
                <a:sym typeface="Wingdings" pitchFamily="2" charset="2"/>
              </a:rPr>
              <a:t>syst</a:t>
            </a:r>
            <a:r>
              <a:rPr lang="en-GB" sz="1800" dirty="0">
                <a:sym typeface="Wingdings" pitchFamily="2" charset="2"/>
              </a:rPr>
              <a:t> (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SM: C=0.4)</a:t>
            </a:r>
          </a:p>
          <a:p>
            <a:pPr>
              <a:spcBef>
                <a:spcPct val="50000"/>
              </a:spcBef>
            </a:pPr>
            <a:r>
              <a:rPr lang="de-DE" sz="1800" dirty="0" err="1">
                <a:sym typeface="Wingdings" pitchFamily="2" charset="2"/>
              </a:rPr>
              <a:t>Opposite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helicity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fraction</a:t>
            </a:r>
            <a:r>
              <a:rPr lang="de-DE" sz="1800" dirty="0">
                <a:sym typeface="Wingdings" pitchFamily="2" charset="2"/>
              </a:rPr>
              <a:t>:</a:t>
            </a:r>
            <a:endParaRPr lang="en-GB" sz="1800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GB" sz="1800" dirty="0" err="1">
                <a:sym typeface="Wingdings" pitchFamily="2" charset="2"/>
              </a:rPr>
              <a:t>f</a:t>
            </a:r>
            <a:r>
              <a:rPr lang="en-GB" sz="1800" baseline="-25000" dirty="0" err="1">
                <a:sym typeface="Wingdings" pitchFamily="2" charset="2"/>
              </a:rPr>
              <a:t>ohel</a:t>
            </a:r>
            <a:r>
              <a:rPr lang="en-GB" sz="1800" dirty="0">
                <a:sym typeface="Wingdings" pitchFamily="2" charset="2"/>
              </a:rPr>
              <a:t> = 0.74 ± 0.24 (stat) ± 0.11 (</a:t>
            </a:r>
            <a:r>
              <a:rPr lang="en-GB" sz="1800" dirty="0" err="1">
                <a:sym typeface="Wingdings" pitchFamily="2" charset="2"/>
              </a:rPr>
              <a:t>syst</a:t>
            </a:r>
            <a:r>
              <a:rPr lang="en-GB" sz="1800" dirty="0">
                <a:sym typeface="Wingdings" pitchFamily="2" charset="2"/>
              </a:rPr>
              <a:t>)</a:t>
            </a:r>
            <a:endParaRPr lang="de-DE" dirty="0">
              <a:sym typeface="Wingdings" pitchFamily="2" charset="2"/>
            </a:endParaRPr>
          </a:p>
        </p:txBody>
      </p:sp>
      <p:pic>
        <p:nvPicPr>
          <p:cNvPr id="14643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68" y="5578374"/>
            <a:ext cx="268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056856" y="4810777"/>
            <a:ext cx="4751387" cy="646331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>
                <a:sym typeface="Wingdings" pitchFamily="2" charset="2"/>
              </a:rPr>
              <a:t>New </a:t>
            </a:r>
            <a:r>
              <a:rPr lang="de-DE" sz="1800" dirty="0" err="1" smtClean="0">
                <a:sym typeface="Wingdings" pitchFamily="2" charset="2"/>
              </a:rPr>
              <a:t>analysis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measures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ratio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events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with</a:t>
            </a:r>
            <a:r>
              <a:rPr lang="de-DE" sz="1800" dirty="0" smtClean="0">
                <a:sym typeface="Wingdings" pitchFamily="2" charset="2"/>
              </a:rPr>
              <a:t> SM </a:t>
            </a:r>
            <a:r>
              <a:rPr lang="de-DE" sz="1800" dirty="0" err="1" smtClean="0">
                <a:sym typeface="Wingdings" pitchFamily="2" charset="2"/>
              </a:rPr>
              <a:t>spin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correlation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all </a:t>
            </a:r>
            <a:r>
              <a:rPr lang="de-DE" sz="1800" dirty="0" err="1" smtClean="0">
                <a:sym typeface="Wingdings" pitchFamily="2" charset="2"/>
              </a:rPr>
              <a:t>tT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events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be</a:t>
            </a:r>
            <a:r>
              <a:rPr lang="de-DE" sz="1800" dirty="0" smtClean="0">
                <a:sym typeface="Wingdings" pitchFamily="2" charset="2"/>
              </a:rPr>
              <a:t>: 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3450" y="6019065"/>
            <a:ext cx="4122900" cy="369332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>
                <a:sym typeface="Wingdings" pitchFamily="2" charset="2"/>
              </a:rPr>
              <a:t>3 </a:t>
            </a:r>
            <a:r>
              <a:rPr lang="de-DE" sz="1800" dirty="0" err="1" smtClean="0">
                <a:sym typeface="Wingdings" pitchFamily="2" charset="2"/>
              </a:rPr>
              <a:t>sigma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evidence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spin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correlation</a:t>
            </a:r>
            <a:r>
              <a:rPr lang="de-DE" sz="1800" dirty="0" smtClean="0">
                <a:sym typeface="Wingdings" pitchFamily="2" charset="2"/>
              </a:rPr>
              <a:t>!</a:t>
            </a:r>
            <a:endParaRPr lang="de-DE" dirty="0"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1430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F5A2C-D3E0-4D4D-BA96-BAEC75E38582}" type="slidenum">
              <a:rPr lang="de-DE" smtClean="0"/>
              <a:pPr/>
              <a:t>57</a:t>
            </a:fld>
            <a:endParaRPr lang="de-DE" dirty="0" smtClean="0"/>
          </a:p>
        </p:txBody>
      </p:sp>
      <p:sp>
        <p:nvSpPr>
          <p:cNvPr id="14305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95250"/>
            <a:ext cx="7807325" cy="431800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de-DE" smtClean="0"/>
              <a:t>Conclusions</a:t>
            </a:r>
            <a:endParaRPr lang="en-GB" smtClean="0"/>
          </a:p>
        </p:txBody>
      </p:sp>
      <p:sp>
        <p:nvSpPr>
          <p:cNvPr id="143053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08050"/>
            <a:ext cx="8568630" cy="4393158"/>
          </a:xfrm>
        </p:spPr>
        <p:txBody>
          <a:bodyPr/>
          <a:lstStyle/>
          <a:p>
            <a:pPr marL="293688">
              <a:tabLst>
                <a:tab pos="8488363" algn="r"/>
                <a:tab pos="8535988" algn="l"/>
              </a:tabLst>
            </a:pPr>
            <a:r>
              <a:rPr lang="de-DE" sz="1800" dirty="0" smtClean="0">
                <a:latin typeface="Arial" charset="0"/>
              </a:rPr>
              <a:t>The top </a:t>
            </a:r>
            <a:r>
              <a:rPr lang="de-DE" sz="1800" dirty="0" err="1" smtClean="0">
                <a:latin typeface="Arial" charset="0"/>
              </a:rPr>
              <a:t>quark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is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</a:rPr>
              <a:t>special</a:t>
            </a:r>
            <a:r>
              <a:rPr lang="de-DE" sz="1800" dirty="0" smtClean="0">
                <a:latin typeface="Arial" charset="0"/>
              </a:rPr>
              <a:t>: </a:t>
            </a:r>
          </a:p>
          <a:p>
            <a:pPr marL="693738" lvl="1">
              <a:tabLst>
                <a:tab pos="8488363" algn="r"/>
                <a:tab pos="8535988" algn="l"/>
              </a:tabLst>
            </a:pPr>
            <a:r>
              <a:rPr lang="de-DE" sz="1800" dirty="0" smtClean="0">
                <a:solidFill>
                  <a:srgbClr val="FF0000"/>
                </a:solidFill>
                <a:latin typeface="Arial" charset="0"/>
              </a:rPr>
              <a:t>Short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</a:rPr>
              <a:t>lifetime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decay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before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hadronisationstudy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 bare 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quarks</a:t>
            </a:r>
            <a:endParaRPr lang="de-DE" sz="1800" dirty="0" smtClean="0">
              <a:latin typeface="Arial" charset="0"/>
              <a:sym typeface="Wingdings" pitchFamily="2" charset="2"/>
            </a:endParaRPr>
          </a:p>
          <a:p>
            <a:pPr marL="693738" lvl="1">
              <a:tabLst>
                <a:tab pos="8488363" algn="r"/>
                <a:tab pos="8535988" algn="l"/>
              </a:tabLst>
            </a:pP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Large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mass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 </a:t>
            </a:r>
            <a:r>
              <a:rPr lang="de-DE" sz="1800" dirty="0" err="1" smtClean="0">
                <a:latin typeface="Arial" charset="0"/>
              </a:rPr>
              <a:t>Introcate</a:t>
            </a:r>
            <a:r>
              <a:rPr lang="de-DE" sz="1800" dirty="0" smtClean="0">
                <a:latin typeface="Arial" charset="0"/>
              </a:rPr>
              <a:t> link </a:t>
            </a:r>
            <a:r>
              <a:rPr lang="de-DE" sz="1800" dirty="0" err="1" smtClean="0">
                <a:latin typeface="Arial" charset="0"/>
              </a:rPr>
              <a:t>to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electroweak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symmetry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breaking</a:t>
            </a:r>
            <a:endParaRPr lang="de-DE" sz="600" dirty="0" smtClean="0">
              <a:latin typeface="Arial" charset="0"/>
            </a:endParaRPr>
          </a:p>
          <a:p>
            <a:pPr marL="693738" lvl="1">
              <a:buFont typeface="Wingdings" pitchFamily="2" charset="2"/>
              <a:buNone/>
              <a:tabLst>
                <a:tab pos="8488363" algn="r"/>
                <a:tab pos="8535988" algn="l"/>
              </a:tabLst>
            </a:pPr>
            <a:r>
              <a:rPr lang="de-DE" sz="1800" dirty="0" smtClean="0">
                <a:latin typeface="Arial" charset="0"/>
                <a:sym typeface="Wingdings" pitchFamily="2" charset="2"/>
              </a:rPr>
              <a:t>	                    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After 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Higgs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discovery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: Test </a:t>
            </a:r>
            <a:r>
              <a:rPr lang="de-DE" sz="1800" dirty="0" err="1" smtClean="0">
                <a:latin typeface="Arial" charset="0"/>
                <a:sym typeface="Wingdings" pitchFamily="2" charset="2"/>
              </a:rPr>
              <a:t>consistency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!</a:t>
            </a:r>
            <a:r>
              <a:rPr lang="de-DE" sz="1800" dirty="0" smtClean="0">
                <a:latin typeface="Arial" charset="0"/>
              </a:rPr>
              <a:t> </a:t>
            </a:r>
          </a:p>
          <a:p>
            <a:pPr marL="693738" lvl="1">
              <a:buNone/>
              <a:tabLst>
                <a:tab pos="8488363" algn="r"/>
                <a:tab pos="8535988" algn="l"/>
              </a:tabLst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>
                <a:latin typeface="Arial" charset="0"/>
                <a:sym typeface="Wingdings" pitchFamily="2" charset="2"/>
              </a:rPr>
              <a:t> </a:t>
            </a:r>
            <a:r>
              <a:rPr lang="de-DE" sz="1800" dirty="0" smtClean="0">
                <a:latin typeface="Arial" charset="0"/>
                <a:sym typeface="Wingdings" pitchFamily="2" charset="2"/>
              </a:rPr>
              <a:t>                   </a:t>
            </a:r>
            <a:r>
              <a:rPr lang="de-DE" sz="1800" dirty="0">
                <a:latin typeface="Arial" charset="0"/>
                <a:sym typeface="Wingdings" pitchFamily="2" charset="2"/>
              </a:rPr>
              <a:t>link </a:t>
            </a:r>
            <a:r>
              <a:rPr lang="de-DE" sz="1800" dirty="0" err="1">
                <a:latin typeface="Arial" charset="0"/>
                <a:sym typeface="Wingdings" pitchFamily="2" charset="2"/>
              </a:rPr>
              <a:t>to</a:t>
            </a:r>
            <a:r>
              <a:rPr lang="de-DE" sz="1800" dirty="0"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>
                <a:latin typeface="Arial" charset="0"/>
                <a:sym typeface="Wingdings" pitchFamily="2" charset="2"/>
              </a:rPr>
              <a:t>physics</a:t>
            </a:r>
            <a:r>
              <a:rPr lang="de-DE" sz="1800" dirty="0"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>
                <a:latin typeface="Arial" charset="0"/>
                <a:sym typeface="Wingdings" pitchFamily="2" charset="2"/>
              </a:rPr>
              <a:t>beyond</a:t>
            </a:r>
            <a:r>
              <a:rPr lang="de-DE" sz="1800" dirty="0">
                <a:latin typeface="Arial" charset="0"/>
                <a:sym typeface="Wingdings" pitchFamily="2" charset="2"/>
              </a:rPr>
              <a:t> the </a:t>
            </a:r>
            <a:r>
              <a:rPr lang="de-DE" sz="1800" dirty="0" err="1">
                <a:latin typeface="Arial" charset="0"/>
                <a:sym typeface="Wingdings" pitchFamily="2" charset="2"/>
              </a:rPr>
              <a:t>standard</a:t>
            </a:r>
            <a:r>
              <a:rPr lang="de-DE" sz="1800" dirty="0"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>
                <a:latin typeface="Arial" charset="0"/>
                <a:sym typeface="Wingdings" pitchFamily="2" charset="2"/>
              </a:rPr>
              <a:t>model</a:t>
            </a:r>
            <a:r>
              <a:rPr lang="de-DE" sz="1800" dirty="0">
                <a:latin typeface="Arial" charset="0"/>
              </a:rPr>
              <a:t> </a:t>
            </a:r>
            <a:r>
              <a:rPr lang="de-DE" sz="1400" dirty="0" smtClean="0">
                <a:latin typeface="Arial" charset="0"/>
              </a:rPr>
              <a:t>	</a:t>
            </a:r>
            <a:endParaRPr lang="de-DE" sz="1400" dirty="0" smtClean="0">
              <a:latin typeface="Arial" charset="0"/>
            </a:endParaRPr>
          </a:p>
          <a:p>
            <a:pPr marL="293688">
              <a:tabLst>
                <a:tab pos="8488363" algn="r"/>
                <a:tab pos="8535988" algn="l"/>
              </a:tabLst>
            </a:pPr>
            <a:r>
              <a:rPr lang="de-DE" sz="1800" dirty="0" err="1" smtClean="0">
                <a:latin typeface="Arial" charset="0"/>
              </a:rPr>
              <a:t>Predicted</a:t>
            </a:r>
            <a:r>
              <a:rPr lang="de-DE" sz="1800" dirty="0" smtClean="0">
                <a:latin typeface="Arial" charset="0"/>
              </a:rPr>
              <a:t> for a </a:t>
            </a:r>
            <a:r>
              <a:rPr lang="de-DE" sz="1800" dirty="0" err="1" smtClean="0">
                <a:latin typeface="Arial" charset="0"/>
              </a:rPr>
              <a:t>long</a:t>
            </a:r>
            <a:r>
              <a:rPr lang="de-DE" sz="1800" dirty="0" smtClean="0">
                <a:latin typeface="Arial" charset="0"/>
              </a:rPr>
              <a:t> time, </a:t>
            </a:r>
            <a:r>
              <a:rPr lang="de-DE" sz="1800" dirty="0" err="1" smtClean="0">
                <a:latin typeface="Arial" charset="0"/>
              </a:rPr>
              <a:t>discovered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late</a:t>
            </a:r>
            <a:r>
              <a:rPr lang="de-DE" sz="1800" dirty="0" smtClean="0">
                <a:latin typeface="Arial" charset="0"/>
              </a:rPr>
              <a:t> @</a:t>
            </a:r>
            <a:r>
              <a:rPr lang="de-DE" sz="1800" dirty="0" err="1" smtClean="0">
                <a:latin typeface="Arial" charset="0"/>
              </a:rPr>
              <a:t>the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Fermilab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Tevatron</a:t>
            </a:r>
            <a:endParaRPr lang="de-DE" sz="1800" dirty="0" smtClean="0">
              <a:latin typeface="Arial" charset="0"/>
            </a:endParaRPr>
          </a:p>
          <a:p>
            <a:pPr marL="293688">
              <a:tabLst>
                <a:tab pos="8488363" algn="r"/>
                <a:tab pos="8535988" algn="l"/>
              </a:tabLst>
            </a:pPr>
            <a:r>
              <a:rPr lang="de-DE" sz="1800" dirty="0" err="1" smtClean="0">
                <a:latin typeface="Arial" charset="0"/>
              </a:rPr>
              <a:t>Since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the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discovery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based</a:t>
            </a:r>
            <a:r>
              <a:rPr lang="de-DE" sz="1800" dirty="0" smtClean="0">
                <a:latin typeface="Arial" charset="0"/>
              </a:rPr>
              <a:t> on a </a:t>
            </a:r>
            <a:r>
              <a:rPr lang="de-DE" sz="1800" dirty="0" err="1" smtClean="0">
                <a:latin typeface="Arial" charset="0"/>
              </a:rPr>
              <a:t>few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events</a:t>
            </a:r>
            <a:r>
              <a:rPr lang="de-DE" sz="1800" dirty="0" smtClean="0">
                <a:latin typeface="Arial" charset="0"/>
              </a:rPr>
              <a:t>, top </a:t>
            </a:r>
            <a:r>
              <a:rPr lang="de-DE" sz="1800" dirty="0" err="1" smtClean="0">
                <a:latin typeface="Arial" charset="0"/>
              </a:rPr>
              <a:t>quark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physics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has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evolved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into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precision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physics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with</a:t>
            </a:r>
            <a:r>
              <a:rPr lang="de-DE" sz="1800" dirty="0" smtClean="0">
                <a:latin typeface="Arial" charset="0"/>
              </a:rPr>
              <a:t> a large </a:t>
            </a:r>
            <a:r>
              <a:rPr lang="de-DE" sz="1800" dirty="0" err="1" smtClean="0">
                <a:latin typeface="Arial" charset="0"/>
              </a:rPr>
              <a:t>number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of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measurements</a:t>
            </a:r>
            <a:endParaRPr lang="de-DE" sz="1800" dirty="0" smtClean="0">
              <a:latin typeface="Arial" charset="0"/>
            </a:endParaRPr>
          </a:p>
          <a:p>
            <a:pPr marL="693738" lvl="1">
              <a:tabLst>
                <a:tab pos="8488363" algn="r"/>
                <a:tab pos="8535988" algn="l"/>
              </a:tabLst>
            </a:pPr>
            <a:r>
              <a:rPr lang="de-DE" sz="1800" dirty="0" err="1" smtClean="0">
                <a:latin typeface="Arial" charset="0"/>
              </a:rPr>
              <a:t>Production</a:t>
            </a:r>
            <a:r>
              <a:rPr lang="de-DE" sz="1800" dirty="0" smtClean="0">
                <a:latin typeface="Arial" charset="0"/>
              </a:rPr>
              <a:t>: </a:t>
            </a:r>
            <a:r>
              <a:rPr lang="de-DE" sz="1800" dirty="0" err="1" smtClean="0">
                <a:latin typeface="Arial" charset="0"/>
              </a:rPr>
              <a:t>Tt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cross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section</a:t>
            </a:r>
            <a:r>
              <a:rPr lang="de-DE" sz="1800" dirty="0" smtClean="0">
                <a:latin typeface="Arial" charset="0"/>
              </a:rPr>
              <a:t>, differential CS, </a:t>
            </a:r>
            <a:r>
              <a:rPr lang="de-DE" sz="1800" dirty="0" err="1" smtClean="0">
                <a:latin typeface="Arial" charset="0"/>
              </a:rPr>
              <a:t>Tt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asymmetries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single</a:t>
            </a:r>
            <a:r>
              <a:rPr lang="de-DE" sz="1800" dirty="0" smtClean="0">
                <a:latin typeface="Arial" charset="0"/>
              </a:rPr>
              <a:t> top,...</a:t>
            </a:r>
          </a:p>
          <a:p>
            <a:pPr marL="693738" lvl="1">
              <a:tabLst>
                <a:tab pos="8488363" algn="r"/>
                <a:tab pos="8535988" algn="l"/>
              </a:tabLst>
            </a:pPr>
            <a:r>
              <a:rPr lang="de-DE" sz="1800" dirty="0" err="1" smtClean="0">
                <a:latin typeface="Arial" charset="0"/>
              </a:rPr>
              <a:t>Decay</a:t>
            </a:r>
            <a:r>
              <a:rPr lang="de-DE" sz="1800" dirty="0" smtClean="0">
                <a:latin typeface="Arial" charset="0"/>
              </a:rPr>
              <a:t>: W </a:t>
            </a:r>
            <a:r>
              <a:rPr lang="de-DE" sz="1800" dirty="0" err="1" smtClean="0">
                <a:latin typeface="Arial" charset="0"/>
              </a:rPr>
              <a:t>helicity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spin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corellations</a:t>
            </a:r>
            <a:r>
              <a:rPr lang="de-DE" sz="1800" dirty="0" smtClean="0">
                <a:latin typeface="Arial" charset="0"/>
              </a:rPr>
              <a:t>, ... </a:t>
            </a:r>
          </a:p>
          <a:p>
            <a:pPr marL="693738" lvl="1">
              <a:tabLst>
                <a:tab pos="8488363" algn="r"/>
                <a:tab pos="8535988" algn="l"/>
              </a:tabLst>
            </a:pPr>
            <a:r>
              <a:rPr lang="de-DE" sz="1800" dirty="0" smtClean="0">
                <a:latin typeface="Arial" charset="0"/>
              </a:rPr>
              <a:t>Properties: </a:t>
            </a:r>
            <a:r>
              <a:rPr lang="de-DE" sz="1800" dirty="0" err="1" smtClean="0">
                <a:latin typeface="Arial" charset="0"/>
              </a:rPr>
              <a:t>Mass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widths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lifetime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charge</a:t>
            </a:r>
            <a:r>
              <a:rPr lang="de-DE" sz="1800" dirty="0" smtClean="0">
                <a:latin typeface="Arial" charset="0"/>
              </a:rPr>
              <a:t>,...</a:t>
            </a:r>
          </a:p>
          <a:p>
            <a:pPr marL="293688">
              <a:tabLst>
                <a:tab pos="8488363" algn="r"/>
                <a:tab pos="8535988" algn="l"/>
              </a:tabLst>
            </a:pPr>
            <a:r>
              <a:rPr lang="de-DE" sz="1800" dirty="0" smtClean="0">
                <a:latin typeface="Arial" charset="0"/>
              </a:rPr>
              <a:t>The LHC </a:t>
            </a:r>
            <a:r>
              <a:rPr lang="de-DE" sz="1800" dirty="0" err="1" smtClean="0">
                <a:latin typeface="Arial" charset="0"/>
              </a:rPr>
              <a:t>is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producing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loads</a:t>
            </a:r>
            <a:r>
              <a:rPr lang="de-DE" sz="1800" dirty="0" smtClean="0">
                <a:latin typeface="Arial" charset="0"/>
              </a:rPr>
              <a:t> of </a:t>
            </a:r>
            <a:r>
              <a:rPr lang="de-DE" sz="1800" dirty="0" err="1" smtClean="0">
                <a:latin typeface="Arial" charset="0"/>
              </a:rPr>
              <a:t>tT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pairs</a:t>
            </a:r>
            <a:r>
              <a:rPr lang="de-DE" sz="1800" dirty="0" smtClean="0">
                <a:latin typeface="Arial" charset="0"/>
              </a:rPr>
              <a:t> </a:t>
            </a:r>
          </a:p>
          <a:p>
            <a:pPr marL="0" indent="0">
              <a:buNone/>
              <a:tabLst>
                <a:tab pos="8488363" algn="r"/>
                <a:tab pos="8535988" algn="l"/>
              </a:tabLst>
            </a:pP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     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We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have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entered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the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ara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of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precision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top </a:t>
            </a:r>
            <a:r>
              <a:rPr lang="de-DE" sz="1800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physics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!</a:t>
            </a:r>
            <a:endParaRPr lang="de-DE" sz="180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1430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F5A2C-D3E0-4D4D-BA96-BAEC75E38582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43053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83768" y="2636912"/>
            <a:ext cx="4320158" cy="1728862"/>
          </a:xfrm>
        </p:spPr>
        <p:txBody>
          <a:bodyPr/>
          <a:lstStyle/>
          <a:p>
            <a:pPr marL="0" indent="0">
              <a:buNone/>
              <a:tabLst>
                <a:tab pos="8488363" algn="r"/>
                <a:tab pos="8535988" algn="l"/>
              </a:tabLst>
            </a:pPr>
            <a:r>
              <a:rPr lang="de-DE" sz="8000" dirty="0" smtClean="0">
                <a:latin typeface="Arial" charset="0"/>
              </a:rPr>
              <a:t>Backup</a:t>
            </a:r>
            <a:endParaRPr lang="en-GB" sz="8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7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61310"/>
              </p:ext>
            </p:extLst>
          </p:nvPr>
        </p:nvGraphicFramePr>
        <p:xfrm>
          <a:off x="6019800" y="3617286"/>
          <a:ext cx="2944688" cy="324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27" name="Acrobat Document" r:id="rId4" imgW="5400498" imgH="5943600" progId="AcroExch.Document.7">
                  <p:embed/>
                </p:oleObj>
              </mc:Choice>
              <mc:Fallback>
                <p:oleObj name="Acrobat Document" r:id="rId4" imgW="5400498" imgH="5943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3617286"/>
                        <a:ext cx="2944688" cy="3240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959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234960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E94498-576D-48B3-B5BF-113132782EBD}" type="slidenum">
              <a:rPr lang="de-DE" sz="1400"/>
              <a:pPr algn="r"/>
              <a:t>59</a:t>
            </a:fld>
            <a:endParaRPr lang="de-DE" sz="140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23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What does the Top mass Measurement tell us?</a:t>
            </a:r>
          </a:p>
        </p:txBody>
      </p:sp>
      <p:sp>
        <p:nvSpPr>
          <p:cNvPr id="123496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64" name="Text Box 10"/>
          <p:cNvSpPr txBox="1">
            <a:spLocks noChangeArrowheads="1"/>
          </p:cNvSpPr>
          <p:nvPr/>
        </p:nvSpPr>
        <p:spPr bwMode="auto">
          <a:xfrm>
            <a:off x="179388" y="2852738"/>
            <a:ext cx="5329237" cy="788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Loop corrections to W/Z propagators.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Depend on logarithmic on m</a:t>
            </a:r>
            <a:r>
              <a:rPr lang="en-GB" sz="1800" baseline="-25000">
                <a:solidFill>
                  <a:schemeClr val="tx2"/>
                </a:solidFill>
              </a:rPr>
              <a:t>H </a:t>
            </a:r>
            <a:r>
              <a:rPr lang="en-GB" sz="1800">
                <a:solidFill>
                  <a:schemeClr val="tx2"/>
                </a:solidFill>
              </a:rPr>
              <a:t>and quadratic on m</a:t>
            </a:r>
            <a:r>
              <a:rPr lang="en-GB" sz="1800" baseline="-25000">
                <a:solidFill>
                  <a:schemeClr val="tx2"/>
                </a:solidFill>
              </a:rPr>
              <a:t>t</a:t>
            </a:r>
            <a:r>
              <a:rPr lang="en-GB" sz="180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34966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836613"/>
            <a:ext cx="38163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4967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716338"/>
            <a:ext cx="38893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4968" name="Text Box 10"/>
          <p:cNvSpPr txBox="1">
            <a:spLocks noChangeArrowheads="1"/>
          </p:cNvSpPr>
          <p:nvPr/>
        </p:nvSpPr>
        <p:spPr bwMode="auto">
          <a:xfrm>
            <a:off x="323850" y="5734050"/>
            <a:ext cx="5329238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Precision EW data prefers light Higgs boson.</a:t>
            </a:r>
          </a:p>
        </p:txBody>
      </p:sp>
      <p:pic>
        <p:nvPicPr>
          <p:cNvPr id="1234983" name="Picture 39" descr="D:\Eigene Dateien\UniHH\TerascaleSchool\2012\Material\mhiggs_20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60" y="801589"/>
            <a:ext cx="3023815" cy="30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42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04EF7-F77D-4AB3-A9A6-8979304051A9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20713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Why is the Top Quark so special?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28600" y="692150"/>
            <a:ext cx="8915400" cy="57621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u="sng" dirty="0">
                <a:solidFill>
                  <a:srgbClr val="000000"/>
                </a:solidFill>
              </a:rPr>
              <a:t>1) Connection to mass: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Standard </a:t>
            </a:r>
            <a:r>
              <a:rPr lang="en-US" sz="1600" dirty="0">
                <a:solidFill>
                  <a:srgbClr val="000000"/>
                </a:solidFill>
              </a:rPr>
              <a:t>model described by SU(3)</a:t>
            </a:r>
            <a:r>
              <a:rPr lang="en-US" sz="1600" baseline="-25000" dirty="0">
                <a:solidFill>
                  <a:srgbClr val="000000"/>
                </a:solidFill>
              </a:rPr>
              <a:t>Color</a:t>
            </a:r>
            <a:r>
              <a:rPr lang="en-US" sz="1600" dirty="0">
                <a:solidFill>
                  <a:srgbClr val="000000"/>
                </a:solidFill>
              </a:rPr>
              <a:t>xSU(2)</a:t>
            </a:r>
            <a:r>
              <a:rPr lang="en-US" sz="1600" baseline="-25000" dirty="0">
                <a:solidFill>
                  <a:srgbClr val="000000"/>
                </a:solidFill>
              </a:rPr>
              <a:t>L</a:t>
            </a:r>
            <a:r>
              <a:rPr lang="en-US" sz="1600" dirty="0">
                <a:solidFill>
                  <a:srgbClr val="000000"/>
                </a:solidFill>
              </a:rPr>
              <a:t>xU(1)</a:t>
            </a:r>
            <a:r>
              <a:rPr lang="en-US" sz="1600" baseline="-25000" dirty="0">
                <a:solidFill>
                  <a:srgbClr val="000000"/>
                </a:solidFill>
              </a:rPr>
              <a:t>Y</a:t>
            </a:r>
            <a:r>
              <a:rPr lang="en-US" sz="1600" dirty="0">
                <a:solidFill>
                  <a:srgbClr val="000000"/>
                </a:solidFill>
              </a:rPr>
              <a:t> symmetry.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Initially leads to </a:t>
            </a:r>
            <a:r>
              <a:rPr lang="en-US" sz="1600" dirty="0" err="1">
                <a:solidFill>
                  <a:srgbClr val="FF0000"/>
                </a:solidFill>
              </a:rPr>
              <a:t>massless</a:t>
            </a:r>
            <a:r>
              <a:rPr lang="en-US" sz="1600" dirty="0">
                <a:solidFill>
                  <a:srgbClr val="FF0000"/>
                </a:solidFill>
              </a:rPr>
              <a:t> particles</a:t>
            </a:r>
            <a:r>
              <a:rPr lang="en-US" sz="1600" dirty="0">
                <a:solidFill>
                  <a:srgbClr val="000000"/>
                </a:solidFill>
              </a:rPr>
              <a:t>, in clear contradiction to observation.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Solution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Electroweak symmetry breaking aka Higgs-Mechanism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Introduces new scalar Higgs field with non-zero vacuum expectation value </a:t>
            </a:r>
            <a:r>
              <a:rPr lang="en-US" sz="1600" dirty="0" err="1">
                <a:solidFill>
                  <a:srgbClr val="000000"/>
                </a:solidFill>
              </a:rPr>
              <a:t>v</a:t>
            </a:r>
            <a:r>
              <a:rPr lang="en-US" sz="1600" dirty="0">
                <a:solidFill>
                  <a:srgbClr val="000000"/>
                </a:solidFill>
              </a:rPr>
              <a:t>=246GeV that breaks the SU(2)xU(1) electroweak symmetry.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Electroweak gauge </a:t>
            </a:r>
            <a:r>
              <a:rPr lang="en-US" sz="1600" dirty="0" smtClean="0">
                <a:solidFill>
                  <a:srgbClr val="FF0000"/>
                </a:solidFill>
              </a:rPr>
              <a:t>interaction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00000"/>
                </a:solidFill>
              </a:rPr>
              <a:t>Weak gauge bosons (W,Z) obtain their masses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Yukawa </a:t>
            </a:r>
            <a:r>
              <a:rPr lang="en-US" sz="1600" dirty="0" smtClean="0">
                <a:solidFill>
                  <a:srgbClr val="FF0000"/>
                </a:solidFill>
              </a:rPr>
              <a:t>coupling Y                  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Lepton and quark masses proportional to Higgs VUV and </a:t>
            </a:r>
            <a:r>
              <a:rPr lang="en-US" sz="1600" dirty="0" err="1">
                <a:solidFill>
                  <a:srgbClr val="000000"/>
                </a:solidFill>
              </a:rPr>
              <a:t>Y</a:t>
            </a:r>
            <a:r>
              <a:rPr lang="en-US" sz="1600" baseline="-25000" dirty="0" err="1">
                <a:solidFill>
                  <a:srgbClr val="000000"/>
                </a:solidFill>
              </a:rPr>
              <a:t>q,l</a:t>
            </a:r>
            <a:endParaRPr lang="en-US" sz="1600" baseline="-250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Strong mass hierarchy </a:t>
            </a:r>
            <a:r>
              <a:rPr lang="en-US" sz="1600" dirty="0" err="1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 Y ranges from 10</a:t>
            </a:r>
            <a:r>
              <a:rPr lang="en-US" sz="1600" baseline="30000" dirty="0">
                <a:solidFill>
                  <a:srgbClr val="000000"/>
                </a:solidFill>
                <a:sym typeface="Wingdings" pitchFamily="2" charset="2"/>
              </a:rPr>
              <a:t>-6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(electron)…10</a:t>
            </a:r>
            <a:r>
              <a:rPr lang="en-US" sz="1600" baseline="30000" dirty="0">
                <a:solidFill>
                  <a:srgbClr val="000000"/>
                </a:solidFill>
                <a:sym typeface="Wingdings" pitchFamily="2" charset="2"/>
              </a:rPr>
              <a:t>-2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1600" dirty="0" err="1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-quark) up to ~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1 for the top quark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”Top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strongly couples to dynamics of electroweak symmetry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breaking”</a:t>
            </a:r>
            <a:endParaRPr lang="en-US" sz="160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/>
              <a:t>    Note also: Higgs Boson coupling to Fermions: </a:t>
            </a:r>
            <a:r>
              <a:rPr lang="en-US" sz="1600" dirty="0" err="1"/>
              <a:t>g∼m</a:t>
            </a:r>
            <a:r>
              <a:rPr lang="en-US" sz="1600" baseline="-25000" dirty="0" err="1"/>
              <a:t>f</a:t>
            </a:r>
            <a:endParaRPr lang="en-US" sz="1600" baseline="-25000" dirty="0">
              <a:sym typeface="Wingdings" pitchFamily="2" charset="2"/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Good laboratory to test mechanism of EWSB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Now that we have the </a:t>
            </a:r>
            <a:r>
              <a:rPr lang="en-US" sz="1600" dirty="0" smtClean="0">
                <a:sym typeface="Wingdings" pitchFamily="2" charset="2"/>
              </a:rPr>
              <a:t>Higgs “in the bag”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test consistency</a:t>
            </a:r>
            <a:endParaRPr lang="en-US" sz="1600" dirty="0">
              <a:solidFill>
                <a:srgbClr val="FF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Also: Quantum loop corrections from BSM larger for top quark observables than for lighter particles 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New physics</a:t>
            </a:r>
            <a:r>
              <a:rPr lang="en-US" sz="1600" dirty="0">
                <a:solidFill>
                  <a:srgbClr val="000000"/>
                </a:solidFill>
              </a:rPr>
              <a:t> can </a:t>
            </a:r>
            <a:r>
              <a:rPr lang="en-US" sz="1600" dirty="0" smtClean="0">
                <a:solidFill>
                  <a:srgbClr val="000000"/>
                </a:solidFill>
              </a:rPr>
              <a:t>affect </a:t>
            </a:r>
            <a:r>
              <a:rPr lang="en-US" sz="1600" dirty="0" err="1">
                <a:solidFill>
                  <a:srgbClr val="000000"/>
                </a:solidFill>
              </a:rPr>
              <a:t>tT</a:t>
            </a:r>
            <a:r>
              <a:rPr lang="en-US" sz="1600" dirty="0">
                <a:solidFill>
                  <a:srgbClr val="000000"/>
                </a:solidFill>
              </a:rPr>
              <a:t> production in two ways: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1) Production of </a:t>
            </a:r>
            <a:r>
              <a:rPr lang="en-US" sz="1600" dirty="0" err="1">
                <a:solidFill>
                  <a:srgbClr val="FF0000"/>
                </a:solidFill>
              </a:rPr>
              <a:t>tT</a:t>
            </a:r>
            <a:r>
              <a:rPr lang="en-US" sz="1600" dirty="0">
                <a:solidFill>
                  <a:srgbClr val="FF0000"/>
                </a:solidFill>
              </a:rPr>
              <a:t> via intermediate particles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2) Decay of </a:t>
            </a:r>
            <a:r>
              <a:rPr lang="en-US" sz="1600" dirty="0">
                <a:solidFill>
                  <a:srgbClr val="FF0000"/>
                </a:solidFill>
              </a:rPr>
              <a:t>top into new particles</a:t>
            </a:r>
            <a:r>
              <a:rPr lang="en-US" sz="1600" dirty="0">
                <a:solidFill>
                  <a:srgbClr val="000000"/>
                </a:solidFill>
              </a:rPr>
              <a:t> (for example </a:t>
            </a:r>
            <a:r>
              <a:rPr lang="en-US" sz="1600" dirty="0" err="1">
                <a:solidFill>
                  <a:srgbClr val="000000"/>
                </a:solidFill>
              </a:rPr>
              <a:t>t</a:t>
            </a:r>
            <a:r>
              <a:rPr lang="en-US" sz="1600" dirty="0" err="1">
                <a:solidFill>
                  <a:srgbClr val="000000"/>
                </a:solidFill>
                <a:sym typeface="Wingdings" pitchFamily="2" charset="2"/>
              </a:rPr>
              <a:t>H</a:t>
            </a:r>
            <a:r>
              <a:rPr lang="en-US" sz="1600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1600" dirty="0">
                <a:solidFill>
                  <a:srgbClr val="000000"/>
                </a:solidFill>
              </a:rPr>
              <a:t> in models with multiple Higgs doublets)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US" sz="1600" dirty="0" err="1">
                <a:solidFill>
                  <a:srgbClr val="000000"/>
                </a:solidFill>
                <a:sym typeface="Wingdings" pitchFamily="2" charset="2"/>
              </a:rPr>
              <a:t>Production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 (1) and decay(2) variables both sensitive to new physics. Look at the complete picture. </a:t>
            </a:r>
            <a:r>
              <a:rPr lang="en-US" sz="1800" dirty="0">
                <a:solidFill>
                  <a:srgbClr val="008000"/>
                </a:solidFill>
                <a:latin typeface="Lucida Sans"/>
              </a:rPr>
              <a:t>				</a:t>
            </a:r>
          </a:p>
        </p:txBody>
      </p:sp>
      <p:pic>
        <p:nvPicPr>
          <p:cNvPr id="29703" name="Picture 9" descr="y_\text{t} = \sqrt{2} m_\text{t}/v \simeq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3106502"/>
            <a:ext cx="18669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970EF8-BD5E-4FA6-B97A-12868A151CB9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Why is the Top Quark so special?</a:t>
            </a:r>
          </a:p>
        </p:txBody>
      </p:sp>
      <p:sp>
        <p:nvSpPr>
          <p:cNvPr id="31749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015288" cy="240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u="sng" dirty="0">
                <a:solidFill>
                  <a:srgbClr val="000000"/>
                </a:solidFill>
              </a:rPr>
              <a:t>2) Short </a:t>
            </a:r>
            <a:r>
              <a:rPr lang="de-DE" sz="1800" u="sng" dirty="0" err="1">
                <a:solidFill>
                  <a:srgbClr val="000000"/>
                </a:solidFill>
              </a:rPr>
              <a:t>lifetime</a:t>
            </a:r>
            <a:r>
              <a:rPr lang="de-DE" sz="1800" u="sng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(in the end </a:t>
            </a:r>
            <a:r>
              <a:rPr lang="de-DE" sz="1800" dirty="0" err="1">
                <a:solidFill>
                  <a:srgbClr val="000000"/>
                </a:solidFill>
              </a:rPr>
              <a:t>again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mass</a:t>
            </a:r>
            <a:r>
              <a:rPr lang="de-DE" sz="1800" dirty="0">
                <a:solidFill>
                  <a:srgbClr val="000000"/>
                </a:solidFill>
              </a:rPr>
              <a:t>…)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de-DE" sz="18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 err="1">
                <a:solidFill>
                  <a:srgbClr val="000000"/>
                </a:solidFill>
              </a:rPr>
              <a:t>Lifetime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de-DE" sz="1800" baseline="-25000" dirty="0">
                <a:solidFill>
                  <a:srgbClr val="000000"/>
                </a:solidFill>
              </a:rPr>
              <a:t>top</a:t>
            </a:r>
            <a:r>
              <a:rPr lang="de-DE" sz="1800" dirty="0">
                <a:solidFill>
                  <a:srgbClr val="000000"/>
                </a:solidFill>
              </a:rPr>
              <a:t>∼5x10</a:t>
            </a:r>
            <a:r>
              <a:rPr lang="de-DE" sz="1800" baseline="30000" dirty="0">
                <a:solidFill>
                  <a:srgbClr val="000000"/>
                </a:solidFill>
              </a:rPr>
              <a:t>-25</a:t>
            </a:r>
            <a:r>
              <a:rPr lang="de-DE" sz="1800" dirty="0">
                <a:solidFill>
                  <a:srgbClr val="000000"/>
                </a:solidFill>
              </a:rPr>
              <a:t>s (</a:t>
            </a:r>
            <a:r>
              <a:rPr lang="de-DE" sz="1800" dirty="0" err="1">
                <a:solidFill>
                  <a:srgbClr val="000000"/>
                </a:solidFill>
              </a:rPr>
              <a:t>compare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de-DE" sz="1800" baseline="-25000" dirty="0">
                <a:solidFill>
                  <a:srgbClr val="000000"/>
                </a:solidFill>
              </a:rPr>
              <a:t>b</a:t>
            </a:r>
            <a:r>
              <a:rPr lang="de-DE" sz="1800" dirty="0">
                <a:solidFill>
                  <a:srgbClr val="000000"/>
                </a:solidFill>
              </a:rPr>
              <a:t>∼1.5x10</a:t>
            </a:r>
            <a:r>
              <a:rPr lang="de-DE" sz="1800" baseline="30000" dirty="0">
                <a:solidFill>
                  <a:srgbClr val="000000"/>
                </a:solidFill>
              </a:rPr>
              <a:t>-12</a:t>
            </a:r>
            <a:r>
              <a:rPr lang="de-DE" sz="1800" dirty="0">
                <a:solidFill>
                  <a:srgbClr val="000000"/>
                </a:solidFill>
              </a:rPr>
              <a:t>s)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 err="1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de-DE" sz="1800" baseline="-25000" dirty="0" err="1">
                <a:solidFill>
                  <a:srgbClr val="000000"/>
                </a:solidFill>
              </a:rPr>
              <a:t>top</a:t>
            </a:r>
            <a:r>
              <a:rPr lang="de-DE" sz="1800" dirty="0">
                <a:solidFill>
                  <a:srgbClr val="000000"/>
                </a:solidFill>
              </a:rPr>
              <a:t>&lt;&lt; </a:t>
            </a:r>
            <a:r>
              <a:rPr lang="de-DE" sz="1800" dirty="0" err="1">
                <a:solidFill>
                  <a:srgbClr val="000000"/>
                </a:solidFill>
              </a:rPr>
              <a:t>hadronisation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timescale</a:t>
            </a:r>
            <a:r>
              <a:rPr lang="de-DE" sz="1800" dirty="0">
                <a:solidFill>
                  <a:srgbClr val="000000"/>
                </a:solidFill>
              </a:rPr>
              <a:t> (</a:t>
            </a:r>
            <a:r>
              <a:rPr lang="de-DE" sz="18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de-DE" sz="1800" baseline="-25000" dirty="0">
                <a:solidFill>
                  <a:srgbClr val="000000"/>
                </a:solidFill>
              </a:rPr>
              <a:t>had</a:t>
            </a:r>
            <a:r>
              <a:rPr lang="de-DE" sz="1800" dirty="0">
                <a:solidFill>
                  <a:srgbClr val="000000"/>
                </a:solidFill>
              </a:rPr>
              <a:t>∼10</a:t>
            </a:r>
            <a:r>
              <a:rPr lang="de-DE" sz="1800" baseline="30000" dirty="0">
                <a:solidFill>
                  <a:srgbClr val="000000"/>
                </a:solidFill>
              </a:rPr>
              <a:t>-23</a:t>
            </a:r>
            <a:r>
              <a:rPr lang="de-DE" sz="1800" dirty="0">
                <a:solidFill>
                  <a:srgbClr val="000000"/>
                </a:solidFill>
              </a:rPr>
              <a:t>s)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Top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decays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before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it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hadronizes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	Spin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information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preserved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decay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products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!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	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study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bare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quarks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. For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example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: Quark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mass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, not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meson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mass</a:t>
            </a: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de-DE" sz="18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dirty="0">
                <a:solidFill>
                  <a:srgbClr val="008000"/>
                </a:solidFill>
                <a:latin typeface="Lucida Sans"/>
              </a:rPr>
              <a:t>				</a:t>
            </a:r>
          </a:p>
        </p:txBody>
      </p:sp>
      <p:pic>
        <p:nvPicPr>
          <p:cNvPr id="31751" name="Bild 9"/>
          <p:cNvPicPr>
            <a:picLocks noChangeAspect="1"/>
          </p:cNvPicPr>
          <p:nvPr/>
        </p:nvPicPr>
        <p:blipFill rotWithShape="1">
          <a:blip r:embed="rId3"/>
          <a:srcRect l="10352" t="18987" r="29119" b="50000"/>
          <a:stretch/>
        </p:blipFill>
        <p:spPr bwMode="auto">
          <a:xfrm>
            <a:off x="5632424" y="1552946"/>
            <a:ext cx="2724151" cy="68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Bild 11"/>
          <p:cNvPicPr>
            <a:picLocks noChangeAspect="1"/>
          </p:cNvPicPr>
          <p:nvPr/>
        </p:nvPicPr>
        <p:blipFill rotWithShape="1">
          <a:blip r:embed="rId4"/>
          <a:srcRect b="4553"/>
          <a:stretch/>
        </p:blipFill>
        <p:spPr bwMode="auto">
          <a:xfrm>
            <a:off x="4716463" y="3860800"/>
            <a:ext cx="38036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71600" y="4149080"/>
            <a:ext cx="3529905" cy="1074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de-DE" sz="1800" dirty="0">
              <a:solidFill>
                <a:srgbClr val="000000"/>
              </a:solidFill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 smtClean="0">
                <a:solidFill>
                  <a:srgbClr val="000000"/>
                </a:solidFill>
              </a:rPr>
              <a:t>M(top)&gt;&gt;m(W)</a:t>
            </a: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 smtClean="0">
                <a:solidFill>
                  <a:srgbClr val="000000"/>
                </a:solidFill>
                <a:sym typeface="Wingdings" pitchFamily="2" charset="2"/>
              </a:rPr>
              <a:t>Real W in top-quark-</a:t>
            </a:r>
            <a:r>
              <a:rPr lang="de-DE" sz="1800" dirty="0" err="1" smtClean="0">
                <a:solidFill>
                  <a:srgbClr val="000000"/>
                </a:solidFill>
                <a:sym typeface="Wingdings" pitchFamily="2" charset="2"/>
              </a:rPr>
              <a:t>decays</a:t>
            </a:r>
            <a:endParaRPr lang="de-DE" sz="1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414338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800" dirty="0" err="1" smtClean="0">
                <a:solidFill>
                  <a:srgbClr val="000000"/>
                </a:solidFill>
                <a:latin typeface="Lucida Sans"/>
                <a:sym typeface="Wingdings" pitchFamily="2" charset="2"/>
              </a:rPr>
              <a:t>Distinctive</a:t>
            </a:r>
            <a:r>
              <a:rPr lang="de-DE" sz="1800" dirty="0" smtClean="0">
                <a:solidFill>
                  <a:srgbClr val="000000"/>
                </a:solidFill>
                <a:latin typeface="Lucida Sans"/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Lucida Sans"/>
                <a:sym typeface="Wingdings" pitchFamily="2" charset="2"/>
              </a:rPr>
              <a:t>signatures</a:t>
            </a:r>
            <a:r>
              <a:rPr lang="de-DE" sz="1800" dirty="0" smtClean="0">
                <a:solidFill>
                  <a:srgbClr val="000000"/>
                </a:solidFill>
                <a:latin typeface="Lucida Sans"/>
                <a:sym typeface="Wingdings" pitchFamily="2" charset="2"/>
              </a:rPr>
              <a:t> (</a:t>
            </a:r>
            <a:r>
              <a:rPr lang="de-DE" sz="1800" dirty="0" err="1" smtClean="0">
                <a:solidFill>
                  <a:srgbClr val="000000"/>
                </a:solidFill>
                <a:latin typeface="Lucida Sans"/>
                <a:sym typeface="Wingdings" pitchFamily="2" charset="2"/>
              </a:rPr>
              <a:t>later</a:t>
            </a:r>
            <a:r>
              <a:rPr lang="de-DE" sz="1800" dirty="0" smtClean="0">
                <a:solidFill>
                  <a:srgbClr val="000000"/>
                </a:solidFill>
                <a:latin typeface="Lucida Sans"/>
                <a:sym typeface="Wingdings" pitchFamily="2" charset="2"/>
              </a:rPr>
              <a:t>…)</a:t>
            </a:r>
            <a:endParaRPr lang="en-GB" sz="1800" dirty="0">
              <a:solidFill>
                <a:srgbClr val="008000"/>
              </a:solidFill>
              <a:latin typeface="Lucida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Steinbr</a:t>
            </a:r>
            <a:r>
              <a:rPr lang="en-US" smtClean="0">
                <a:cs typeface="Arial" charset="0"/>
              </a:rPr>
              <a:t>ü</a:t>
            </a:r>
            <a:r>
              <a:rPr lang="en-US" smtClean="0"/>
              <a:t>ck</a:t>
            </a:r>
            <a:endParaRPr lang="de-DE" smtClean="0"/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3DFCD8-A5FE-4F19-A53C-DD160B3DD86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402513" cy="692150"/>
          </a:xfrm>
        </p:spPr>
        <p:txBody>
          <a:bodyPr lIns="0" tIns="0" rIns="0" bIns="0"/>
          <a:lstStyle/>
          <a:p>
            <a:pPr algn="ctr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Top Quark Physics: Overview</a:t>
            </a:r>
          </a:p>
        </p:txBody>
      </p:sp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7931150" y="1749425"/>
            <a:ext cx="831850" cy="288925"/>
          </a:xfrm>
          <a:prstGeom prst="roundRect">
            <a:avLst>
              <a:gd name="adj" fmla="val 5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3"/>
          <a:srcRect t="10509"/>
          <a:stretch>
            <a:fillRect/>
          </a:stretch>
        </p:blipFill>
        <p:spPr bwMode="auto">
          <a:xfrm>
            <a:off x="304800" y="762000"/>
            <a:ext cx="43434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895600" y="2743200"/>
            <a:ext cx="2667000" cy="485775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 b="1" u="sng">
                <a:solidFill>
                  <a:srgbClr val="000000"/>
                </a:solidFill>
              </a:rPr>
              <a:t>Top properties</a:t>
            </a:r>
            <a:r>
              <a:rPr lang="de-DE" sz="1600" b="1">
                <a:solidFill>
                  <a:srgbClr val="000000"/>
                </a:solidFill>
              </a:rPr>
              <a:t>: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>
                <a:solidFill>
                  <a:srgbClr val="000000"/>
                </a:solidFill>
              </a:rPr>
              <a:t>Mass, width, charge, spin,…</a:t>
            </a:r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4787900" y="3500438"/>
            <a:ext cx="2879725" cy="722312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 b="1" u="sng">
                <a:solidFill>
                  <a:srgbClr val="000000"/>
                </a:solidFill>
              </a:rPr>
              <a:t>Top production: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>
                <a:solidFill>
                  <a:srgbClr val="000000"/>
                </a:solidFill>
              </a:rPr>
              <a:t>tT cross section, productions dynamics, spin polarization</a:t>
            </a:r>
            <a:endParaRPr lang="en-GB" sz="1800">
              <a:solidFill>
                <a:srgbClr val="008000"/>
              </a:solidFill>
              <a:latin typeface="Lucida Sans"/>
            </a:endParaRPr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3635375" y="1125538"/>
            <a:ext cx="3168650" cy="74930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 b="1" u="sng">
                <a:solidFill>
                  <a:srgbClr val="000000"/>
                </a:solidFill>
                <a:latin typeface="Lucida Sans"/>
              </a:rPr>
              <a:t>Top decay:</a:t>
            </a:r>
          </a:p>
          <a:p>
            <a:pPr defTabSz="4143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de-DE" sz="1600">
                <a:solidFill>
                  <a:srgbClr val="000000"/>
                </a:solidFill>
                <a:latin typeface="Lucida Sans"/>
              </a:rPr>
              <a:t>Vtb, branching ratios, rare decays, W helicity</a:t>
            </a:r>
            <a:r>
              <a:rPr lang="en-GB" sz="1800">
                <a:solidFill>
                  <a:srgbClr val="008000"/>
                </a:solidFill>
                <a:latin typeface="Lucida Sans"/>
              </a:rPr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5"/>
          <p:cNvSpPr txBox="1">
            <a:spLocks noGrp="1" noChangeArrowheads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ahoma" pitchFamily="34" charset="0"/>
              </a:rPr>
              <a:t>Steinbr</a:t>
            </a:r>
            <a:r>
              <a:rPr lang="en-US" sz="1200">
                <a:latin typeface="Tahoma" pitchFamily="34" charset="0"/>
                <a:cs typeface="Arial" charset="0"/>
              </a:rPr>
              <a:t>ü</a:t>
            </a:r>
            <a:r>
              <a:rPr lang="en-US" sz="1200">
                <a:latin typeface="Tahoma" pitchFamily="34" charset="0"/>
              </a:rPr>
              <a:t>ck</a:t>
            </a:r>
            <a:endParaRPr lang="de-DE" sz="1200">
              <a:latin typeface="Tahoma" pitchFamily="34" charset="0"/>
            </a:endParaRPr>
          </a:p>
        </p:txBody>
      </p:sp>
      <p:sp>
        <p:nvSpPr>
          <p:cNvPr id="1487875" name="Rectangle 6"/>
          <p:cNvSpPr txBox="1">
            <a:spLocks noGrp="1" noChangeArrowheads="1"/>
          </p:cNvSpPr>
          <p:nvPr/>
        </p:nvSpPr>
        <p:spPr bwMode="auto">
          <a:xfrm>
            <a:off x="6372225" y="6381750"/>
            <a:ext cx="2520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2854AE-5059-4C0F-8FA5-704D6133A1BD}" type="slidenum">
              <a:rPr lang="de-DE" sz="1400"/>
              <a:pPr algn="r"/>
              <a:t>9</a:t>
            </a:fld>
            <a:endParaRPr lang="de-DE" sz="140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Steinbr</a:t>
            </a:r>
            <a:r>
              <a:rPr lang="en-US" sz="1200" dirty="0">
                <a:latin typeface="+mn-lt"/>
                <a:cs typeface="Arial" charset="0"/>
              </a:rPr>
              <a:t>ü</a:t>
            </a:r>
            <a:r>
              <a:rPr lang="en-US" sz="1200" dirty="0">
                <a:latin typeface="+mn-lt"/>
              </a:rPr>
              <a:t>ck</a:t>
            </a:r>
            <a:endParaRPr lang="de-DE" sz="1200" dirty="0">
              <a:latin typeface="+mn-lt"/>
            </a:endParaRPr>
          </a:p>
        </p:txBody>
      </p:sp>
      <p:sp>
        <p:nvSpPr>
          <p:cNvPr id="14878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6781800" cy="6921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smtClean="0"/>
              <a:t>Outline</a:t>
            </a:r>
            <a:endParaRPr lang="de-DE" sz="2800" smtClean="0"/>
          </a:p>
        </p:txBody>
      </p:sp>
      <p:sp>
        <p:nvSpPr>
          <p:cNvPr id="1487878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534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Introduction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/>
              <a:t> Top Quark Production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History of Top Quark Search, Discovery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Tools for Top Physics at a Hadron Collider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Measurements of Top Production: Cross Sections, differential CS, Asymmetries, BSM in M(tT)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Properties: Mass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</a:rPr>
              <a:t> Top Production: Single Top </a:t>
            </a: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Top width and lifetime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800">
                <a:solidFill>
                  <a:srgbClr val="C0C0C0"/>
                </a:solidFill>
                <a:sym typeface="Wingdings" pitchFamily="2" charset="2"/>
              </a:rPr>
              <a:t> Top decay: W helicity, spin correlations (production and decay)</a:t>
            </a:r>
            <a:endParaRPr lang="de-DE" sz="180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 advTm="62464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3137</Words>
  <Application>Microsoft Office PowerPoint</Application>
  <PresentationFormat>On-screen Show (4:3)</PresentationFormat>
  <Paragraphs>623</Paragraphs>
  <Slides>59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Standarddesign</vt:lpstr>
      <vt:lpstr>Formel</vt:lpstr>
      <vt:lpstr>Acrobat Document</vt:lpstr>
      <vt:lpstr>Equation</vt:lpstr>
      <vt:lpstr>Top Quark Physics from the Tevatron to the LHC  Introduction to Terascale Physics 2013  Hamburg, Mar. 27, 2013</vt:lpstr>
      <vt:lpstr>Outline</vt:lpstr>
      <vt:lpstr>Outline</vt:lpstr>
      <vt:lpstr>Introduction: The standard model</vt:lpstr>
      <vt:lpstr>Quark Properties</vt:lpstr>
      <vt:lpstr>Why is the Top Quark so special?</vt:lpstr>
      <vt:lpstr>Why is the Top Quark so special?</vt:lpstr>
      <vt:lpstr>Top Quark Physics: Overview</vt:lpstr>
      <vt:lpstr>Outline</vt:lpstr>
      <vt:lpstr>Top Quark Production (tT)</vt:lpstr>
      <vt:lpstr>Tt Decay Channels</vt:lpstr>
      <vt:lpstr>PowerPoint Presentation</vt:lpstr>
      <vt:lpstr>Outline</vt:lpstr>
      <vt:lpstr>History of Particle Discoveries</vt:lpstr>
      <vt:lpstr>History of Top Quark Search</vt:lpstr>
      <vt:lpstr>Let’s Turn to other Means: Quantum Fluctuations</vt:lpstr>
      <vt:lpstr>Can we get some indirect hints?</vt:lpstr>
      <vt:lpstr>Finally: Top Discovery in 1995!</vt:lpstr>
      <vt:lpstr>Finally: Top Discovery in 1995!</vt:lpstr>
      <vt:lpstr>Top Factories: Tevatron LHC</vt:lpstr>
      <vt:lpstr>The Experiments: Example CMS</vt:lpstr>
      <vt:lpstr>Outline</vt:lpstr>
      <vt:lpstr>Top Event Reconstruction: The Ingredients</vt:lpstr>
      <vt:lpstr>PowerPoint Presentation</vt:lpstr>
      <vt:lpstr>b tagging: Impact Parameter</vt:lpstr>
      <vt:lpstr>Btagging: Impact Parameter</vt:lpstr>
      <vt:lpstr>Secondary Vertex btagging</vt:lpstr>
      <vt:lpstr>Soft Lepton Tagging</vt:lpstr>
      <vt:lpstr>Tools: Kinematic Fits</vt:lpstr>
      <vt:lpstr>Outline</vt:lpstr>
      <vt:lpstr>Top Cross Section</vt:lpstr>
      <vt:lpstr>Top Cross Section TevatronLHC</vt:lpstr>
      <vt:lpstr>Tt µ+jets event</vt:lpstr>
      <vt:lpstr>Candidate µ+jets event (CMS)</vt:lpstr>
      <vt:lpstr>Differential Cross Sections</vt:lpstr>
      <vt:lpstr>PowerPoint Presentation</vt:lpstr>
      <vt:lpstr>Forward-backward Asymmetry</vt:lpstr>
      <vt:lpstr>Outline</vt:lpstr>
      <vt:lpstr>Methods to Extract the Top Mass</vt:lpstr>
      <vt:lpstr>Methods to extract the top mass: The ideogram method (µ+jets)</vt:lpstr>
      <vt:lpstr>Other methods to extract m(top): Backup</vt:lpstr>
      <vt:lpstr>Top Mass Measurements: Combination</vt:lpstr>
      <vt:lpstr>The Complete Picture…</vt:lpstr>
      <vt:lpstr>What does the Top mass Measurement tell us?</vt:lpstr>
      <vt:lpstr>Outline</vt:lpstr>
      <vt:lpstr>PowerPoint Presentation</vt:lpstr>
      <vt:lpstr>Single Top: Motivation</vt:lpstr>
      <vt:lpstr>Single Top@Tevatron</vt:lpstr>
      <vt:lpstr>Top Width</vt:lpstr>
      <vt:lpstr>Top width</vt:lpstr>
      <vt:lpstr>Outline</vt:lpstr>
      <vt:lpstr>W helicity</vt:lpstr>
      <vt:lpstr>W helicity</vt:lpstr>
      <vt:lpstr>Spin correlations</vt:lpstr>
      <vt:lpstr>Spin correlations</vt:lpstr>
      <vt:lpstr>Spin correlations: Analysis</vt:lpstr>
      <vt:lpstr>Conclusions</vt:lpstr>
      <vt:lpstr>PowerPoint Presentation</vt:lpstr>
      <vt:lpstr>What does the Top mass Measurement tell us?</vt:lpstr>
    </vt:vector>
  </TitlesOfParts>
  <Company>Institut f. Experimentalphysik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CMS-Experiment Rundgang durch ein Experiment der Hochenergiephysik  Vorlesung 3: Der CMS Detektor: Tracker und Calorimeter</dc:title>
  <dc:creator>Georg Steinbrueck</dc:creator>
  <cp:lastModifiedBy>Steinbrueck, Georg</cp:lastModifiedBy>
  <cp:revision>952</cp:revision>
  <dcterms:created xsi:type="dcterms:W3CDTF">2011-02-24T07:44:30Z</dcterms:created>
  <dcterms:modified xsi:type="dcterms:W3CDTF">2013-02-26T16:38:01Z</dcterms:modified>
</cp:coreProperties>
</file>