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257" r:id="rId2"/>
    <p:sldId id="278" r:id="rId3"/>
    <p:sldId id="294" r:id="rId4"/>
    <p:sldId id="295" r:id="rId5"/>
    <p:sldId id="296" r:id="rId6"/>
    <p:sldId id="297" r:id="rId7"/>
    <p:sldId id="298" r:id="rId8"/>
    <p:sldId id="343" r:id="rId9"/>
    <p:sldId id="299" r:id="rId10"/>
    <p:sldId id="300" r:id="rId11"/>
    <p:sldId id="310" r:id="rId12"/>
    <p:sldId id="301" r:id="rId13"/>
    <p:sldId id="344" r:id="rId14"/>
    <p:sldId id="312" r:id="rId15"/>
    <p:sldId id="313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6" r:id="rId26"/>
    <p:sldId id="309" r:id="rId27"/>
    <p:sldId id="324" r:id="rId28"/>
    <p:sldId id="303" r:id="rId29"/>
    <p:sldId id="304" r:id="rId30"/>
    <p:sldId id="305" r:id="rId31"/>
    <p:sldId id="306" r:id="rId32"/>
    <p:sldId id="327" r:id="rId33"/>
    <p:sldId id="328" r:id="rId34"/>
    <p:sldId id="330" r:id="rId35"/>
    <p:sldId id="334" r:id="rId36"/>
    <p:sldId id="335" r:id="rId37"/>
    <p:sldId id="268" r:id="rId38"/>
    <p:sldId id="333" r:id="rId39"/>
    <p:sldId id="336" r:id="rId40"/>
    <p:sldId id="338" r:id="rId41"/>
    <p:sldId id="339" r:id="rId42"/>
    <p:sldId id="340" r:id="rId43"/>
    <p:sldId id="341" r:id="rId44"/>
    <p:sldId id="342" r:id="rId45"/>
    <p:sldId id="291" r:id="rId46"/>
    <p:sldId id="308" r:id="rId47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5687B48-E863-43C8-8332-38068A44527E}" type="datetimeFigureOut">
              <a:rPr lang="en-GB" smtClean="0"/>
              <a:pPr/>
              <a:t>17/01/2013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289C06E-BD31-4E20-9742-AF28113E3D9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Or photons</a:t>
            </a:r>
            <a:r>
              <a:rPr lang="en-US" baseline="0" dirty="0" smtClean="0"/>
              <a:t> can be identified through conversions, which is affected by amount of material in the detector. The more material, the more conversions and electron </a:t>
            </a:r>
            <a:r>
              <a:rPr lang="en-US" baseline="0" dirty="0" err="1" smtClean="0"/>
              <a:t>brem</a:t>
            </a:r>
            <a:r>
              <a:rPr lang="en-US" baseline="0" dirty="0" smtClean="0"/>
              <a:t> we have, hence increasing backgrounds and reducing efficiency of prompt photon ID</a:t>
            </a:r>
          </a:p>
          <a:p>
            <a:endParaRPr lang="en-US" baseline="0" dirty="0" smtClean="0"/>
          </a:p>
          <a:p>
            <a:r>
              <a:rPr lang="en-US" dirty="0" smtClean="0"/>
              <a:t>fraction of conversions that happen in ID volume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DB2D1-8BA4-E442-AEAE-9098E2CE2D3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584" y="4860136"/>
            <a:ext cx="5680809" cy="4512424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584" y="4860136"/>
            <a:ext cx="5680809" cy="4512424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584" y="4860136"/>
            <a:ext cx="5680809" cy="4512424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584" y="4860136"/>
            <a:ext cx="5680809" cy="4512424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584" y="4860136"/>
            <a:ext cx="5680809" cy="4512424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584" y="4860136"/>
            <a:ext cx="5680809" cy="4512424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584" y="4860136"/>
            <a:ext cx="5680809" cy="4512424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DB2D1-8BA4-E442-AEAE-9098E2CE2D3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584" y="4860136"/>
            <a:ext cx="5680809" cy="4512424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584" y="4860136"/>
            <a:ext cx="5680809" cy="4512424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584" y="4860136"/>
            <a:ext cx="5680809" cy="4512424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92875"/>
            <a:ext cx="3505200" cy="365125"/>
          </a:xfrm>
        </p:spPr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 anchor="b">
            <a:normAutofit/>
          </a:bodyPr>
          <a:lstStyle>
            <a:lvl1pPr algn="ct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gif"/><Relationship Id="rId4" Type="http://schemas.openxmlformats.org/officeDocument/2006/relationships/image" Target="../media/image79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 smtClean="0"/>
              <a:t>Upgrade Simulation ATLAS</a:t>
            </a:r>
            <a:endParaRPr lang="en-GB" sz="3100" i="1" dirty="0"/>
          </a:p>
        </p:txBody>
      </p:sp>
      <p:sp>
        <p:nvSpPr>
          <p:cNvPr id="21" name="Subtitle 20"/>
          <p:cNvSpPr>
            <a:spLocks noGrp="1"/>
          </p:cNvSpPr>
          <p:nvPr>
            <p:ph type="subTitle" idx="1"/>
          </p:nvPr>
        </p:nvSpPr>
        <p:spPr>
          <a:xfrm>
            <a:off x="609600" y="2819400"/>
            <a:ext cx="8077200" cy="2590800"/>
          </a:xfrm>
        </p:spPr>
        <p:txBody>
          <a:bodyPr>
            <a:normAutofit/>
          </a:bodyPr>
          <a:lstStyle/>
          <a:p>
            <a:r>
              <a:rPr lang="en-GB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Sergey </a:t>
            </a:r>
            <a:r>
              <a:rPr lang="en-GB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Burdin</a:t>
            </a:r>
            <a:r>
              <a:rPr lang="en-GB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(University of Liverpool) </a:t>
            </a:r>
          </a:p>
          <a:p>
            <a:r>
              <a:rPr lang="en-GB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@ Fast Detector Simulation Workshop</a:t>
            </a:r>
          </a:p>
          <a:p>
            <a:r>
              <a:rPr lang="en-GB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17/01/2013</a:t>
            </a:r>
          </a:p>
          <a:p>
            <a:endParaRPr lang="en-GB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91600" y="63585"/>
            <a:ext cx="8520120" cy="584775"/>
          </a:xfrm>
        </p:spPr>
        <p:txBody>
          <a:bodyPr>
            <a:spAutoFit/>
          </a:bodyPr>
          <a:lstStyle>
            <a:defPPr lvl="0">
              <a:buClr>
                <a:srgbClr val="FFFFFF"/>
              </a:buClr>
              <a:buSzPct val="100000"/>
              <a:buFont typeface="Arial" pitchFamily="34"/>
              <a:buNone/>
            </a:defPPr>
            <a:lvl1pPr lvl="0">
              <a:buClr>
                <a:srgbClr val="FFFFFF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b="0" dirty="0"/>
              <a:t>Inner Tracker Upgrade</a:t>
            </a:r>
            <a:r>
              <a:rPr lang="en-US" b="0" dirty="0">
                <a:solidFill>
                  <a:srgbClr val="FF9966"/>
                </a:solidFill>
              </a:rPr>
              <a:t>.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82240" y="977400"/>
            <a:ext cx="4248000" cy="2646878"/>
          </a:xfrm>
        </p:spPr>
        <p:txBody>
          <a:bodyPr>
            <a:spAutoFit/>
          </a:bodyPr>
          <a:lstStyle>
            <a:def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1247"/>
              </a:spcAft>
              <a:buClr>
                <a:srgbClr val="F28E00"/>
              </a:buClr>
              <a:buSzPct val="100000"/>
              <a:buFont typeface="Arial Black" pitchFamily="34"/>
              <a:buNone/>
              <a:tabLst>
                <a:tab pos="649080" algn="l"/>
                <a:tab pos="1563480" algn="l"/>
                <a:tab pos="2477880" algn="l"/>
                <a:tab pos="3392280" algn="l"/>
                <a:tab pos="4306680" algn="l"/>
                <a:tab pos="5221080" algn="l"/>
                <a:tab pos="6135480" algn="l"/>
                <a:tab pos="7049879" algn="l"/>
                <a:tab pos="7964280" algn="l"/>
                <a:tab pos="8878680" algn="l"/>
                <a:tab pos="979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defPPr>
            <a:lvl1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1247"/>
              </a:spcAft>
              <a:buClr>
                <a:srgbClr val="F28E00"/>
              </a:buClr>
              <a:buSzPct val="100000"/>
              <a:buFont typeface="Arial Black" pitchFamily="34"/>
              <a:buChar char="&gt;"/>
              <a:tabLst>
                <a:tab pos="649080" algn="l"/>
                <a:tab pos="1563480" algn="l"/>
                <a:tab pos="2477880" algn="l"/>
                <a:tab pos="3392280" algn="l"/>
                <a:tab pos="4306680" algn="l"/>
                <a:tab pos="5221080" algn="l"/>
                <a:tab pos="6135480" algn="l"/>
                <a:tab pos="7049879" algn="l"/>
                <a:tab pos="7964280" algn="l"/>
                <a:tab pos="8878680" algn="l"/>
                <a:tab pos="979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1pPr>
            <a:lvl2pPr marL="628560" marR="0" lvl="1" indent="-184320" algn="l" rtl="0" hangingPunct="1">
              <a:lnSpc>
                <a:spcPct val="100000"/>
              </a:lnSpc>
              <a:spcBef>
                <a:spcPts val="0"/>
              </a:spcBef>
              <a:spcAft>
                <a:spcPts val="998"/>
              </a:spcAft>
              <a:buClr>
                <a:srgbClr val="808080"/>
              </a:buClr>
              <a:buSzPct val="100000"/>
              <a:buFont typeface="Wingdings" pitchFamily="2"/>
              <a:buChar char=""/>
              <a:tabLst>
                <a:tab pos="285480" algn="l"/>
                <a:tab pos="1199880" algn="l"/>
                <a:tab pos="2114280" algn="l"/>
                <a:tab pos="3028680" algn="l"/>
                <a:tab pos="3943080" algn="l"/>
                <a:tab pos="4857480" algn="l"/>
                <a:tab pos="5771880" algn="l"/>
                <a:tab pos="6686280" algn="l"/>
                <a:tab pos="7600680" algn="l"/>
                <a:tab pos="8515080" algn="l"/>
                <a:tab pos="9429480" algn="l"/>
              </a:tabLst>
              <a:defRPr lang="en-US" sz="16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2pPr>
            <a:lvl3pPr marL="1236599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Black" pitchFamily="34"/>
              <a:buChar char="&gt;"/>
              <a:tabLst>
                <a:tab pos="1236599" algn="l"/>
                <a:tab pos="1828439" algn="l"/>
                <a:tab pos="2742838" algn="l"/>
                <a:tab pos="3657238" algn="l"/>
                <a:tab pos="4571638" algn="l"/>
                <a:tab pos="5486039" algn="l"/>
                <a:tab pos="6400439" algn="l"/>
                <a:tab pos="7314839" algn="l"/>
                <a:tab pos="8229239" algn="l"/>
                <a:tab pos="9143638" algn="l"/>
                <a:tab pos="10058039" algn="l"/>
              </a:tabLst>
              <a:def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3pPr>
            <a:lvl4pPr marL="164448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"/>
              <a:tabLst>
                <a:tab pos="183960" algn="l"/>
                <a:tab pos="1098360" algn="l"/>
                <a:tab pos="2012760" algn="l"/>
                <a:tab pos="2927159" algn="l"/>
                <a:tab pos="3841560" algn="l"/>
                <a:tab pos="4755959" algn="l"/>
                <a:tab pos="5670360" algn="l"/>
                <a:tab pos="6584760" algn="l"/>
                <a:tab pos="7499160" algn="l"/>
                <a:tab pos="8413560" algn="l"/>
              </a:tabLst>
              <a:defRPr lang="en-US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8pPr>
            <a:lvl9pPr marL="1944000" marR="0" lvl="8" indent="-2160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9pPr>
          </a:lstStyle>
          <a:p>
            <a:pPr lvl="0"/>
            <a:r>
              <a:rPr lang="en-US" sz="1800" dirty="0">
                <a:latin typeface="" pitchFamily="16"/>
              </a:rPr>
              <a:t>Current ATLAS Inner Detector </a:t>
            </a:r>
            <a:r>
              <a:rPr lang="en-US" sz="1800" dirty="0" smtClean="0">
                <a:latin typeface="" pitchFamily="16"/>
              </a:rPr>
              <a:t>comprised </a:t>
            </a:r>
            <a:r>
              <a:rPr lang="en-US" sz="1800" dirty="0">
                <a:latin typeface="" pitchFamily="16"/>
              </a:rPr>
              <a:t>of 3 </a:t>
            </a:r>
            <a:r>
              <a:rPr lang="en-US" sz="1800" dirty="0" err="1">
                <a:latin typeface="" pitchFamily="16"/>
              </a:rPr>
              <a:t>subsytems</a:t>
            </a:r>
            <a:endParaRPr lang="en-US" sz="1800" dirty="0">
              <a:latin typeface="" pitchFamily="16"/>
            </a:endParaRPr>
          </a:p>
          <a:p>
            <a:pPr lvl="1"/>
            <a:r>
              <a:rPr lang="en-US" sz="1500" dirty="0">
                <a:latin typeface="" pitchFamily="16"/>
              </a:rPr>
              <a:t>Pixel Detector (planar Si pixel sensors)</a:t>
            </a:r>
          </a:p>
          <a:p>
            <a:pPr lvl="1"/>
            <a:r>
              <a:rPr lang="en-US" sz="1500" dirty="0">
                <a:latin typeface="" pitchFamily="16"/>
              </a:rPr>
              <a:t>Semiconductor Tracker, SCT (Si </a:t>
            </a:r>
            <a:r>
              <a:rPr lang="en-US" sz="1500" dirty="0" err="1">
                <a:latin typeface="" pitchFamily="16"/>
              </a:rPr>
              <a:t>Microstrips</a:t>
            </a:r>
            <a:r>
              <a:rPr lang="en-US" sz="1500" dirty="0">
                <a:latin typeface="" pitchFamily="16"/>
              </a:rPr>
              <a:t>)</a:t>
            </a:r>
          </a:p>
          <a:p>
            <a:pPr lvl="1"/>
            <a:r>
              <a:rPr lang="en-US" sz="1500" dirty="0">
                <a:latin typeface="" pitchFamily="16"/>
              </a:rPr>
              <a:t>Transition Radiation Tracker, TRT (straw tubes)</a:t>
            </a:r>
          </a:p>
          <a:p>
            <a:pPr lvl="0"/>
            <a:endParaRPr lang="en-US" dirty="0">
              <a:latin typeface="" pitchFamily="16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462200" y="757080"/>
            <a:ext cx="4350600" cy="27741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364320" y="3561840"/>
            <a:ext cx="8394480" cy="2358720"/>
          </a:xfrm>
        </p:spPr>
        <p:txBody>
          <a:bodyPr/>
          <a:lstStyle>
            <a:def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1247"/>
              </a:spcAft>
              <a:buClr>
                <a:srgbClr val="F28E00"/>
              </a:buClr>
              <a:buSzPct val="100000"/>
              <a:buFont typeface="Arial Black" pitchFamily="34"/>
              <a:buNone/>
              <a:tabLst>
                <a:tab pos="649080" algn="l"/>
                <a:tab pos="1563480" algn="l"/>
                <a:tab pos="2477880" algn="l"/>
                <a:tab pos="3392280" algn="l"/>
                <a:tab pos="4306680" algn="l"/>
                <a:tab pos="5221080" algn="l"/>
                <a:tab pos="6135480" algn="l"/>
                <a:tab pos="7049879" algn="l"/>
                <a:tab pos="7964280" algn="l"/>
                <a:tab pos="8878680" algn="l"/>
                <a:tab pos="979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defPPr>
            <a:lvl1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1247"/>
              </a:spcAft>
              <a:buClr>
                <a:srgbClr val="F28E00"/>
              </a:buClr>
              <a:buSzPct val="100000"/>
              <a:buFont typeface="Arial Black" pitchFamily="34"/>
              <a:buChar char="&gt;"/>
              <a:tabLst>
                <a:tab pos="649080" algn="l"/>
                <a:tab pos="1563480" algn="l"/>
                <a:tab pos="2477880" algn="l"/>
                <a:tab pos="3392280" algn="l"/>
                <a:tab pos="4306680" algn="l"/>
                <a:tab pos="5221080" algn="l"/>
                <a:tab pos="6135480" algn="l"/>
                <a:tab pos="7049879" algn="l"/>
                <a:tab pos="7964280" algn="l"/>
                <a:tab pos="8878680" algn="l"/>
                <a:tab pos="979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1pPr>
            <a:lvl2pPr marL="628560" marR="0" lvl="1" indent="-184320" algn="l" rtl="0" hangingPunct="1">
              <a:lnSpc>
                <a:spcPct val="100000"/>
              </a:lnSpc>
              <a:spcBef>
                <a:spcPts val="0"/>
              </a:spcBef>
              <a:spcAft>
                <a:spcPts val="998"/>
              </a:spcAft>
              <a:buClr>
                <a:srgbClr val="808080"/>
              </a:buClr>
              <a:buSzPct val="100000"/>
              <a:buFont typeface="Wingdings" pitchFamily="2"/>
              <a:buChar char=""/>
              <a:tabLst>
                <a:tab pos="285480" algn="l"/>
                <a:tab pos="1199880" algn="l"/>
                <a:tab pos="2114280" algn="l"/>
                <a:tab pos="3028680" algn="l"/>
                <a:tab pos="3943080" algn="l"/>
                <a:tab pos="4857480" algn="l"/>
                <a:tab pos="5771880" algn="l"/>
                <a:tab pos="6686280" algn="l"/>
                <a:tab pos="7600680" algn="l"/>
                <a:tab pos="8515080" algn="l"/>
                <a:tab pos="9429480" algn="l"/>
              </a:tabLst>
              <a:defRPr lang="en-US" sz="16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2pPr>
            <a:lvl3pPr marL="1236599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Black" pitchFamily="34"/>
              <a:buChar char="&gt;"/>
              <a:tabLst>
                <a:tab pos="1236599" algn="l"/>
                <a:tab pos="1828439" algn="l"/>
                <a:tab pos="2742838" algn="l"/>
                <a:tab pos="3657238" algn="l"/>
                <a:tab pos="4571638" algn="l"/>
                <a:tab pos="5486039" algn="l"/>
                <a:tab pos="6400439" algn="l"/>
                <a:tab pos="7314839" algn="l"/>
                <a:tab pos="8229239" algn="l"/>
                <a:tab pos="9143638" algn="l"/>
                <a:tab pos="10058039" algn="l"/>
              </a:tabLst>
              <a:def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3pPr>
            <a:lvl4pPr marL="164448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"/>
              <a:tabLst>
                <a:tab pos="183960" algn="l"/>
                <a:tab pos="1098360" algn="l"/>
                <a:tab pos="2012760" algn="l"/>
                <a:tab pos="2927159" algn="l"/>
                <a:tab pos="3841560" algn="l"/>
                <a:tab pos="4755959" algn="l"/>
                <a:tab pos="5670360" algn="l"/>
                <a:tab pos="6584760" algn="l"/>
                <a:tab pos="7499160" algn="l"/>
                <a:tab pos="8413560" algn="l"/>
              </a:tabLst>
              <a:defRPr lang="en-US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8pPr>
            <a:lvl9pPr marL="1944000" marR="0" lvl="8" indent="-2160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9pPr>
          </a:lstStyle>
          <a:p>
            <a:pPr lvl="0"/>
            <a:r>
              <a:rPr lang="en-US">
                <a:latin typeface="" pitchFamily="16"/>
              </a:rPr>
              <a:t>I</a:t>
            </a:r>
            <a:r>
              <a:rPr lang="en-US" sz="1800">
                <a:latin typeface="" pitchFamily="16"/>
              </a:rPr>
              <a:t>nner Detector will have suffered significant radiation damage by ~2022</a:t>
            </a:r>
          </a:p>
          <a:p>
            <a:pPr lvl="1"/>
            <a:r>
              <a:rPr lang="en-US" sz="1500">
                <a:latin typeface="" pitchFamily="16"/>
              </a:rPr>
              <a:t>Performance degradation would mean replacement required, even in case of no upgrade</a:t>
            </a:r>
          </a:p>
          <a:p>
            <a:pPr lvl="0"/>
            <a:r>
              <a:rPr lang="en-US" sz="1800">
                <a:latin typeface="" pitchFamily="16"/>
              </a:rPr>
              <a:t>TRT occupancy under High-Lumi conditions will be above operational limits</a:t>
            </a:r>
          </a:p>
          <a:p>
            <a:pPr lvl="1"/>
            <a:r>
              <a:rPr lang="en-US" sz="1500">
                <a:latin typeface="" pitchFamily="16"/>
              </a:rPr>
              <a:t>Necessitates move to all-silicon tracker (pixel and microstrips)</a:t>
            </a:r>
          </a:p>
          <a:p>
            <a:pPr lvl="0"/>
            <a:r>
              <a:rPr lang="en-US" sz="1800">
                <a:latin typeface="" pitchFamily="16"/>
              </a:rPr>
              <a:t>Significant improvements required in order to deal with increased pile-up</a:t>
            </a:r>
          </a:p>
          <a:p>
            <a:pPr lvl="1"/>
            <a:r>
              <a:rPr lang="en-US" sz="1500" u="sng">
                <a:latin typeface="" pitchFamily="16"/>
              </a:rPr>
              <a:t>Aim to maintain current levels of global performance, despite challenging environment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957457" y="601980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Nick Styles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4400" y="812880"/>
            <a:ext cx="2632680" cy="5273640"/>
          </a:xfrm>
          <a:prstGeom prst="rect">
            <a:avLst/>
          </a:pr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291600" y="63585"/>
            <a:ext cx="8520120" cy="584775"/>
          </a:xfrm>
        </p:spPr>
        <p:txBody>
          <a:bodyPr>
            <a:spAutoFit/>
          </a:bodyPr>
          <a:lstStyle>
            <a:defPPr lvl="0">
              <a:buClr>
                <a:srgbClr val="FFFFFF"/>
              </a:buClr>
              <a:buSzPct val="100000"/>
              <a:buFont typeface="Arial" pitchFamily="34"/>
              <a:buNone/>
            </a:defPPr>
            <a:lvl1pPr lvl="0">
              <a:buClr>
                <a:srgbClr val="FFFFFF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b="0" dirty="0"/>
              <a:t>ATLAS Simulation Framework</a:t>
            </a:r>
            <a:r>
              <a:rPr lang="en-US" b="0" dirty="0">
                <a:solidFill>
                  <a:srgbClr val="FF9966"/>
                </a:solidFill>
              </a:rPr>
              <a:t>.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282240" y="977400"/>
            <a:ext cx="4157279" cy="5678478"/>
          </a:xfrm>
        </p:spPr>
        <p:txBody>
          <a:bodyPr>
            <a:spAutoFit/>
          </a:bodyPr>
          <a:lstStyle>
            <a:def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1247"/>
              </a:spcAft>
              <a:buClr>
                <a:srgbClr val="F28E00"/>
              </a:buClr>
              <a:buSzPct val="100000"/>
              <a:buFont typeface="Arial Black" pitchFamily="34"/>
              <a:buNone/>
              <a:tabLst>
                <a:tab pos="649080" algn="l"/>
                <a:tab pos="1563480" algn="l"/>
                <a:tab pos="2477880" algn="l"/>
                <a:tab pos="3392280" algn="l"/>
                <a:tab pos="4306680" algn="l"/>
                <a:tab pos="5221080" algn="l"/>
                <a:tab pos="6135480" algn="l"/>
                <a:tab pos="7049879" algn="l"/>
                <a:tab pos="7964280" algn="l"/>
                <a:tab pos="8878680" algn="l"/>
                <a:tab pos="979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defPPr>
            <a:lvl1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1247"/>
              </a:spcAft>
              <a:buClr>
                <a:srgbClr val="F28E00"/>
              </a:buClr>
              <a:buSzPct val="100000"/>
              <a:buFont typeface="Arial Black" pitchFamily="34"/>
              <a:buChar char="&gt;"/>
              <a:tabLst>
                <a:tab pos="649080" algn="l"/>
                <a:tab pos="1563480" algn="l"/>
                <a:tab pos="2477880" algn="l"/>
                <a:tab pos="3392280" algn="l"/>
                <a:tab pos="4306680" algn="l"/>
                <a:tab pos="5221080" algn="l"/>
                <a:tab pos="6135480" algn="l"/>
                <a:tab pos="7049879" algn="l"/>
                <a:tab pos="7964280" algn="l"/>
                <a:tab pos="8878680" algn="l"/>
                <a:tab pos="979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1pPr>
            <a:lvl2pPr marL="628560" marR="0" lvl="1" indent="-184320" algn="l" rtl="0" hangingPunct="1">
              <a:lnSpc>
                <a:spcPct val="100000"/>
              </a:lnSpc>
              <a:spcBef>
                <a:spcPts val="0"/>
              </a:spcBef>
              <a:spcAft>
                <a:spcPts val="998"/>
              </a:spcAft>
              <a:buClr>
                <a:srgbClr val="808080"/>
              </a:buClr>
              <a:buSzPct val="100000"/>
              <a:buFont typeface="Wingdings" pitchFamily="2"/>
              <a:buChar char=""/>
              <a:tabLst>
                <a:tab pos="285480" algn="l"/>
                <a:tab pos="1199880" algn="l"/>
                <a:tab pos="2114280" algn="l"/>
                <a:tab pos="3028680" algn="l"/>
                <a:tab pos="3943080" algn="l"/>
                <a:tab pos="4857480" algn="l"/>
                <a:tab pos="5771880" algn="l"/>
                <a:tab pos="6686280" algn="l"/>
                <a:tab pos="7600680" algn="l"/>
                <a:tab pos="8515080" algn="l"/>
                <a:tab pos="9429480" algn="l"/>
              </a:tabLst>
              <a:defRPr lang="en-US" sz="16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2pPr>
            <a:lvl3pPr marL="1236599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Black" pitchFamily="34"/>
              <a:buChar char="&gt;"/>
              <a:tabLst>
                <a:tab pos="1236599" algn="l"/>
                <a:tab pos="1828439" algn="l"/>
                <a:tab pos="2742838" algn="l"/>
                <a:tab pos="3657238" algn="l"/>
                <a:tab pos="4571638" algn="l"/>
                <a:tab pos="5486039" algn="l"/>
                <a:tab pos="6400439" algn="l"/>
                <a:tab pos="7314839" algn="l"/>
                <a:tab pos="8229239" algn="l"/>
                <a:tab pos="9143638" algn="l"/>
                <a:tab pos="10058039" algn="l"/>
              </a:tabLst>
              <a:def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3pPr>
            <a:lvl4pPr marL="164448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"/>
              <a:tabLst>
                <a:tab pos="183960" algn="l"/>
                <a:tab pos="1098360" algn="l"/>
                <a:tab pos="2012760" algn="l"/>
                <a:tab pos="2927159" algn="l"/>
                <a:tab pos="3841560" algn="l"/>
                <a:tab pos="4755959" algn="l"/>
                <a:tab pos="5670360" algn="l"/>
                <a:tab pos="6584760" algn="l"/>
                <a:tab pos="7499160" algn="l"/>
                <a:tab pos="8413560" algn="l"/>
              </a:tabLst>
              <a:defRPr lang="en-US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8pPr>
            <a:lvl9pPr marL="1944000" marR="0" lvl="8" indent="-2160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9pPr>
          </a:lstStyle>
          <a:p>
            <a:pPr lvl="0"/>
            <a:r>
              <a:rPr lang="en-US" dirty="0">
                <a:latin typeface="" pitchFamily="16"/>
              </a:rPr>
              <a:t>ATLAS </a:t>
            </a:r>
            <a:r>
              <a:rPr lang="en-US" dirty="0" err="1">
                <a:latin typeface="" pitchFamily="16"/>
              </a:rPr>
              <a:t>GeoModel</a:t>
            </a:r>
            <a:r>
              <a:rPr lang="en-US" dirty="0">
                <a:latin typeface="" pitchFamily="16"/>
              </a:rPr>
              <a:t> framework </a:t>
            </a:r>
            <a:r>
              <a:rPr lang="en-US" dirty="0" smtClean="0">
                <a:latin typeface="" pitchFamily="16"/>
              </a:rPr>
              <a:t> </a:t>
            </a:r>
            <a:r>
              <a:rPr lang="en-US" dirty="0">
                <a:latin typeface="" pitchFamily="16"/>
              </a:rPr>
              <a:t>used to build description of complex detector geometry</a:t>
            </a:r>
          </a:p>
          <a:p>
            <a:pPr lvl="1"/>
            <a:r>
              <a:rPr lang="en-US" dirty="0">
                <a:latin typeface="" pitchFamily="16"/>
              </a:rPr>
              <a:t>Interfaces to </a:t>
            </a:r>
            <a:r>
              <a:rPr lang="en-US" dirty="0" smtClean="0">
                <a:latin typeface="" pitchFamily="16"/>
              </a:rPr>
              <a:t>Geant4 </a:t>
            </a:r>
            <a:r>
              <a:rPr lang="en-US" dirty="0">
                <a:latin typeface="" pitchFamily="16"/>
              </a:rPr>
              <a:t>to simulate particle interactions within the detector</a:t>
            </a:r>
          </a:p>
          <a:p>
            <a:pPr lvl="1"/>
            <a:r>
              <a:rPr lang="en-US" dirty="0">
                <a:latin typeface="" pitchFamily="16"/>
              </a:rPr>
              <a:t>Also used for building simplified detector description used in reconstruction</a:t>
            </a:r>
          </a:p>
          <a:p>
            <a:pPr lvl="0"/>
            <a:r>
              <a:rPr lang="en-US" dirty="0">
                <a:latin typeface="" pitchFamily="16"/>
              </a:rPr>
              <a:t>Designed to deal with ATLAS geometry</a:t>
            </a:r>
          </a:p>
          <a:p>
            <a:pPr lvl="1"/>
            <a:r>
              <a:rPr lang="en-US" dirty="0">
                <a:latin typeface="" pitchFamily="16"/>
              </a:rPr>
              <a:t>Numerous changes required to allow extension to different tracker layouts</a:t>
            </a:r>
          </a:p>
          <a:p>
            <a:pPr lvl="1"/>
            <a:r>
              <a:rPr lang="en-US" dirty="0">
                <a:latin typeface="" pitchFamily="16"/>
              </a:rPr>
              <a:t>Modifications throughout core ATLAS software extending channel addressing, to accommodate increased number of readout channels</a:t>
            </a:r>
          </a:p>
        </p:txBody>
      </p:sp>
      <p:sp>
        <p:nvSpPr>
          <p:cNvPr id="5" name="Rectangle 4"/>
          <p:cNvSpPr/>
          <p:nvPr/>
        </p:nvSpPr>
        <p:spPr>
          <a:xfrm>
            <a:off x="4654440" y="1409040"/>
            <a:ext cx="4321080" cy="1355400"/>
          </a:xfrm>
          <a:prstGeom prst="rect">
            <a:avLst/>
          </a:pr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54800" y="2841839"/>
            <a:ext cx="4321080" cy="1634040"/>
          </a:xfrm>
          <a:prstGeom prst="rect">
            <a:avLst/>
          </a:prstGeom>
          <a:solidFill>
            <a:srgbClr val="CCFF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9320" y="4553279"/>
            <a:ext cx="4321080" cy="1355400"/>
          </a:xfrm>
          <a:prstGeom prst="rect">
            <a:avLst/>
          </a:prstGeom>
          <a:solidFill>
            <a:srgbClr val="FF8080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5800" y="913320"/>
            <a:ext cx="1254600" cy="346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 Gothic" pitchFamily="2"/>
                <a:cs typeface="Tahoma" pitchFamily="2"/>
              </a:rPr>
              <a:t>GeoModel</a:t>
            </a:r>
          </a:p>
        </p:txBody>
      </p:sp>
      <p:sp>
        <p:nvSpPr>
          <p:cNvPr id="9" name="Text Placeholder 8"/>
          <p:cNvSpPr txBox="1">
            <a:spLocks noGrp="1"/>
          </p:cNvSpPr>
          <p:nvPr>
            <p:ph type="body" idx="4294967295"/>
          </p:nvPr>
        </p:nvSpPr>
        <p:spPr>
          <a:xfrm>
            <a:off x="4708440" y="1471320"/>
            <a:ext cx="4212720" cy="1262160"/>
          </a:xfrm>
        </p:spPr>
        <p:txBody>
          <a:bodyPr>
            <a:normAutofit fontScale="92500"/>
          </a:bodyPr>
          <a:lstStyle>
            <a:def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1247"/>
              </a:spcAft>
              <a:buClr>
                <a:srgbClr val="F28E00"/>
              </a:buClr>
              <a:buSzPct val="100000"/>
              <a:buFont typeface="Arial Black" pitchFamily="34"/>
              <a:buNone/>
              <a:tabLst>
                <a:tab pos="649080" algn="l"/>
                <a:tab pos="1563480" algn="l"/>
                <a:tab pos="2477880" algn="l"/>
                <a:tab pos="3392280" algn="l"/>
                <a:tab pos="4306680" algn="l"/>
                <a:tab pos="5221080" algn="l"/>
                <a:tab pos="6135480" algn="l"/>
                <a:tab pos="7049879" algn="l"/>
                <a:tab pos="7964280" algn="l"/>
                <a:tab pos="8878680" algn="l"/>
                <a:tab pos="979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defPPr>
            <a:lvl1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1247"/>
              </a:spcAft>
              <a:buClr>
                <a:srgbClr val="F28E00"/>
              </a:buClr>
              <a:buSzPct val="100000"/>
              <a:buFont typeface="Arial Black" pitchFamily="34"/>
              <a:buChar char="&gt;"/>
              <a:tabLst>
                <a:tab pos="649080" algn="l"/>
                <a:tab pos="1563480" algn="l"/>
                <a:tab pos="2477880" algn="l"/>
                <a:tab pos="3392280" algn="l"/>
                <a:tab pos="4306680" algn="l"/>
                <a:tab pos="5221080" algn="l"/>
                <a:tab pos="6135480" algn="l"/>
                <a:tab pos="7049879" algn="l"/>
                <a:tab pos="7964280" algn="l"/>
                <a:tab pos="8878680" algn="l"/>
                <a:tab pos="979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1pPr>
            <a:lvl2pPr marL="628560" marR="0" lvl="1" indent="-184320" algn="l" rtl="0" hangingPunct="1">
              <a:lnSpc>
                <a:spcPct val="100000"/>
              </a:lnSpc>
              <a:spcBef>
                <a:spcPts val="0"/>
              </a:spcBef>
              <a:spcAft>
                <a:spcPts val="998"/>
              </a:spcAft>
              <a:buClr>
                <a:srgbClr val="808080"/>
              </a:buClr>
              <a:buSzPct val="100000"/>
              <a:buFont typeface="Wingdings" pitchFamily="2"/>
              <a:buChar char=""/>
              <a:tabLst>
                <a:tab pos="285480" algn="l"/>
                <a:tab pos="1199880" algn="l"/>
                <a:tab pos="2114280" algn="l"/>
                <a:tab pos="3028680" algn="l"/>
                <a:tab pos="3943080" algn="l"/>
                <a:tab pos="4857480" algn="l"/>
                <a:tab pos="5771880" algn="l"/>
                <a:tab pos="6686280" algn="l"/>
                <a:tab pos="7600680" algn="l"/>
                <a:tab pos="8515080" algn="l"/>
                <a:tab pos="9429480" algn="l"/>
              </a:tabLst>
              <a:defRPr lang="en-US" sz="16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2pPr>
            <a:lvl3pPr marL="1236599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Black" pitchFamily="34"/>
              <a:buChar char="&gt;"/>
              <a:tabLst>
                <a:tab pos="1236599" algn="l"/>
                <a:tab pos="1828439" algn="l"/>
                <a:tab pos="2742838" algn="l"/>
                <a:tab pos="3657238" algn="l"/>
                <a:tab pos="4571638" algn="l"/>
                <a:tab pos="5486039" algn="l"/>
                <a:tab pos="6400439" algn="l"/>
                <a:tab pos="7314839" algn="l"/>
                <a:tab pos="8229239" algn="l"/>
                <a:tab pos="9143638" algn="l"/>
                <a:tab pos="10058039" algn="l"/>
              </a:tabLst>
              <a:def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3pPr>
            <a:lvl4pPr marL="164448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"/>
              <a:tabLst>
                <a:tab pos="183960" algn="l"/>
                <a:tab pos="1098360" algn="l"/>
                <a:tab pos="2012760" algn="l"/>
                <a:tab pos="2927159" algn="l"/>
                <a:tab pos="3841560" algn="l"/>
                <a:tab pos="4755959" algn="l"/>
                <a:tab pos="5670360" algn="l"/>
                <a:tab pos="6584760" algn="l"/>
                <a:tab pos="7499160" algn="l"/>
                <a:tab pos="8413560" algn="l"/>
              </a:tabLst>
              <a:defRPr lang="en-US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8pPr>
            <a:lvl9pPr marL="1944000" marR="0" lvl="8" indent="-2160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9pPr>
          </a:lstStyle>
          <a:p>
            <a:pPr lvl="0"/>
            <a:r>
              <a:rPr lang="en-US">
                <a:latin typeface="" pitchFamily="16"/>
              </a:rPr>
              <a:t>Simulation</a:t>
            </a:r>
          </a:p>
          <a:p>
            <a:pPr lvl="1"/>
            <a:r>
              <a:rPr lang="en-US">
                <a:latin typeface="" pitchFamily="16"/>
              </a:rPr>
              <a:t>Uses Geant4 to model energy losses/energy deposition in sensors/generation of secondaries, etc</a:t>
            </a:r>
          </a:p>
        </p:txBody>
      </p:sp>
      <p:sp>
        <p:nvSpPr>
          <p:cNvPr id="10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4669560" y="2865240"/>
            <a:ext cx="4212720" cy="1477439"/>
          </a:xfrm>
        </p:spPr>
        <p:txBody>
          <a:bodyPr>
            <a:normAutofit fontScale="92500" lnSpcReduction="10000"/>
          </a:bodyPr>
          <a:lstStyle>
            <a:def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1247"/>
              </a:spcAft>
              <a:buClr>
                <a:srgbClr val="F28E00"/>
              </a:buClr>
              <a:buSzPct val="100000"/>
              <a:buFont typeface="Arial Black" pitchFamily="34"/>
              <a:buNone/>
              <a:tabLst>
                <a:tab pos="649080" algn="l"/>
                <a:tab pos="1563480" algn="l"/>
                <a:tab pos="2477880" algn="l"/>
                <a:tab pos="3392280" algn="l"/>
                <a:tab pos="4306680" algn="l"/>
                <a:tab pos="5221080" algn="l"/>
                <a:tab pos="6135480" algn="l"/>
                <a:tab pos="7049879" algn="l"/>
                <a:tab pos="7964280" algn="l"/>
                <a:tab pos="8878680" algn="l"/>
                <a:tab pos="979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defPPr>
            <a:lvl1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1247"/>
              </a:spcAft>
              <a:buClr>
                <a:srgbClr val="F28E00"/>
              </a:buClr>
              <a:buSzPct val="100000"/>
              <a:buFont typeface="Arial Black" pitchFamily="34"/>
              <a:buChar char="&gt;"/>
              <a:tabLst>
                <a:tab pos="649080" algn="l"/>
                <a:tab pos="1563480" algn="l"/>
                <a:tab pos="2477880" algn="l"/>
                <a:tab pos="3392280" algn="l"/>
                <a:tab pos="4306680" algn="l"/>
                <a:tab pos="5221080" algn="l"/>
                <a:tab pos="6135480" algn="l"/>
                <a:tab pos="7049879" algn="l"/>
                <a:tab pos="7964280" algn="l"/>
                <a:tab pos="8878680" algn="l"/>
                <a:tab pos="979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1pPr>
            <a:lvl2pPr marL="628560" marR="0" lvl="1" indent="-184320" algn="l" rtl="0" hangingPunct="1">
              <a:lnSpc>
                <a:spcPct val="100000"/>
              </a:lnSpc>
              <a:spcBef>
                <a:spcPts val="0"/>
              </a:spcBef>
              <a:spcAft>
                <a:spcPts val="998"/>
              </a:spcAft>
              <a:buClr>
                <a:srgbClr val="808080"/>
              </a:buClr>
              <a:buSzPct val="100000"/>
              <a:buFont typeface="Wingdings" pitchFamily="2"/>
              <a:buChar char=""/>
              <a:tabLst>
                <a:tab pos="285480" algn="l"/>
                <a:tab pos="1199880" algn="l"/>
                <a:tab pos="2114280" algn="l"/>
                <a:tab pos="3028680" algn="l"/>
                <a:tab pos="3943080" algn="l"/>
                <a:tab pos="4857480" algn="l"/>
                <a:tab pos="5771880" algn="l"/>
                <a:tab pos="6686280" algn="l"/>
                <a:tab pos="7600680" algn="l"/>
                <a:tab pos="8515080" algn="l"/>
                <a:tab pos="9429480" algn="l"/>
              </a:tabLst>
              <a:defRPr lang="en-US" sz="16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2pPr>
            <a:lvl3pPr marL="1236599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Black" pitchFamily="34"/>
              <a:buChar char="&gt;"/>
              <a:tabLst>
                <a:tab pos="1236599" algn="l"/>
                <a:tab pos="1828439" algn="l"/>
                <a:tab pos="2742838" algn="l"/>
                <a:tab pos="3657238" algn="l"/>
                <a:tab pos="4571638" algn="l"/>
                <a:tab pos="5486039" algn="l"/>
                <a:tab pos="6400439" algn="l"/>
                <a:tab pos="7314839" algn="l"/>
                <a:tab pos="8229239" algn="l"/>
                <a:tab pos="9143638" algn="l"/>
                <a:tab pos="10058039" algn="l"/>
              </a:tabLst>
              <a:def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3pPr>
            <a:lvl4pPr marL="164448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"/>
              <a:tabLst>
                <a:tab pos="183960" algn="l"/>
                <a:tab pos="1098360" algn="l"/>
                <a:tab pos="2012760" algn="l"/>
                <a:tab pos="2927159" algn="l"/>
                <a:tab pos="3841560" algn="l"/>
                <a:tab pos="4755959" algn="l"/>
                <a:tab pos="5670360" algn="l"/>
                <a:tab pos="6584760" algn="l"/>
                <a:tab pos="7499160" algn="l"/>
                <a:tab pos="8413560" algn="l"/>
              </a:tabLst>
              <a:defRPr lang="en-US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8pPr>
            <a:lvl9pPr marL="1944000" marR="0" lvl="8" indent="-2160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9pPr>
          </a:lstStyle>
          <a:p>
            <a:pPr lvl="0"/>
            <a:r>
              <a:rPr lang="en-US">
                <a:latin typeface="" pitchFamily="16"/>
              </a:rPr>
              <a:t>Digitisation</a:t>
            </a:r>
          </a:p>
          <a:p>
            <a:pPr lvl="1"/>
            <a:r>
              <a:rPr lang="en-US">
                <a:latin typeface="" pitchFamily="16"/>
              </a:rPr>
              <a:t>Models detector readout electronics, turning Geant4 energy deposits into ATLAS raw data format</a:t>
            </a:r>
          </a:p>
          <a:p>
            <a:pPr lvl="1"/>
            <a:r>
              <a:rPr lang="en-US">
                <a:latin typeface="" pitchFamily="16"/>
              </a:rPr>
              <a:t>Pile-up collisions added at this point</a:t>
            </a:r>
          </a:p>
        </p:txBody>
      </p:sp>
      <p:sp>
        <p:nvSpPr>
          <p:cNvPr id="11" name="Text Placeholder 10"/>
          <p:cNvSpPr txBox="1">
            <a:spLocks noGrp="1"/>
          </p:cNvSpPr>
          <p:nvPr>
            <p:ph type="body" idx="4294967295"/>
          </p:nvPr>
        </p:nvSpPr>
        <p:spPr>
          <a:xfrm>
            <a:off x="4677480" y="4599720"/>
            <a:ext cx="4212720" cy="1262160"/>
          </a:xfrm>
        </p:spPr>
        <p:txBody>
          <a:bodyPr/>
          <a:lstStyle>
            <a:def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1247"/>
              </a:spcAft>
              <a:buClr>
                <a:srgbClr val="F28E00"/>
              </a:buClr>
              <a:buSzPct val="100000"/>
              <a:buFont typeface="Arial Black" pitchFamily="34"/>
              <a:buNone/>
              <a:tabLst>
                <a:tab pos="649080" algn="l"/>
                <a:tab pos="1563480" algn="l"/>
                <a:tab pos="2477880" algn="l"/>
                <a:tab pos="3392280" algn="l"/>
                <a:tab pos="4306680" algn="l"/>
                <a:tab pos="5221080" algn="l"/>
                <a:tab pos="6135480" algn="l"/>
                <a:tab pos="7049879" algn="l"/>
                <a:tab pos="7964280" algn="l"/>
                <a:tab pos="8878680" algn="l"/>
                <a:tab pos="979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defPPr>
            <a:lvl1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1247"/>
              </a:spcAft>
              <a:buClr>
                <a:srgbClr val="F28E00"/>
              </a:buClr>
              <a:buSzPct val="100000"/>
              <a:buFont typeface="Arial Black" pitchFamily="34"/>
              <a:buChar char="&gt;"/>
              <a:tabLst>
                <a:tab pos="649080" algn="l"/>
                <a:tab pos="1563480" algn="l"/>
                <a:tab pos="2477880" algn="l"/>
                <a:tab pos="3392280" algn="l"/>
                <a:tab pos="4306680" algn="l"/>
                <a:tab pos="5221080" algn="l"/>
                <a:tab pos="6135480" algn="l"/>
                <a:tab pos="7049879" algn="l"/>
                <a:tab pos="7964280" algn="l"/>
                <a:tab pos="8878680" algn="l"/>
                <a:tab pos="979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1pPr>
            <a:lvl2pPr marL="628560" marR="0" lvl="1" indent="-184320" algn="l" rtl="0" hangingPunct="1">
              <a:lnSpc>
                <a:spcPct val="100000"/>
              </a:lnSpc>
              <a:spcBef>
                <a:spcPts val="0"/>
              </a:spcBef>
              <a:spcAft>
                <a:spcPts val="998"/>
              </a:spcAft>
              <a:buClr>
                <a:srgbClr val="808080"/>
              </a:buClr>
              <a:buSzPct val="100000"/>
              <a:buFont typeface="Wingdings" pitchFamily="2"/>
              <a:buChar char=""/>
              <a:tabLst>
                <a:tab pos="285480" algn="l"/>
                <a:tab pos="1199880" algn="l"/>
                <a:tab pos="2114280" algn="l"/>
                <a:tab pos="3028680" algn="l"/>
                <a:tab pos="3943080" algn="l"/>
                <a:tab pos="4857480" algn="l"/>
                <a:tab pos="5771880" algn="l"/>
                <a:tab pos="6686280" algn="l"/>
                <a:tab pos="7600680" algn="l"/>
                <a:tab pos="8515080" algn="l"/>
                <a:tab pos="9429480" algn="l"/>
              </a:tabLst>
              <a:defRPr lang="en-US" sz="16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2pPr>
            <a:lvl3pPr marL="1236599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Black" pitchFamily="34"/>
              <a:buChar char="&gt;"/>
              <a:tabLst>
                <a:tab pos="1236599" algn="l"/>
                <a:tab pos="1828439" algn="l"/>
                <a:tab pos="2742838" algn="l"/>
                <a:tab pos="3657238" algn="l"/>
                <a:tab pos="4571638" algn="l"/>
                <a:tab pos="5486039" algn="l"/>
                <a:tab pos="6400439" algn="l"/>
                <a:tab pos="7314839" algn="l"/>
                <a:tab pos="8229239" algn="l"/>
                <a:tab pos="9143638" algn="l"/>
                <a:tab pos="10058039" algn="l"/>
              </a:tabLst>
              <a:def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3pPr>
            <a:lvl4pPr marL="164448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"/>
              <a:tabLst>
                <a:tab pos="183960" algn="l"/>
                <a:tab pos="1098360" algn="l"/>
                <a:tab pos="2012760" algn="l"/>
                <a:tab pos="2927159" algn="l"/>
                <a:tab pos="3841560" algn="l"/>
                <a:tab pos="4755959" algn="l"/>
                <a:tab pos="5670360" algn="l"/>
                <a:tab pos="6584760" algn="l"/>
                <a:tab pos="7499160" algn="l"/>
                <a:tab pos="8413560" algn="l"/>
              </a:tabLst>
              <a:defRPr lang="en-US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8pPr>
            <a:lvl9pPr marL="1944000" marR="0" lvl="8" indent="-2160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9pPr>
          </a:lstStyle>
          <a:p>
            <a:pPr lvl="0"/>
            <a:r>
              <a:rPr lang="en-US">
                <a:latin typeface="" pitchFamily="16"/>
              </a:rPr>
              <a:t>Reconstruction</a:t>
            </a:r>
          </a:p>
          <a:p>
            <a:pPr lvl="1"/>
            <a:r>
              <a:rPr lang="en-US">
                <a:latin typeface="" pitchFamily="16"/>
              </a:rPr>
              <a:t>Uses hits in sensors to build tracks and vertices</a:t>
            </a:r>
          </a:p>
        </p:txBody>
      </p:sp>
      <p:sp>
        <p:nvSpPr>
          <p:cNvPr id="12" name="Straight Connector 11"/>
          <p:cNvSpPr/>
          <p:nvPr/>
        </p:nvSpPr>
        <p:spPr>
          <a:xfrm>
            <a:off x="6523560" y="2599920"/>
            <a:ext cx="15480" cy="57312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  <a:tailEnd type="arrow"/>
          </a:ln>
        </p:spPr>
        <p:txBody>
          <a:bodyPr vert="horz" lIns="99000" tIns="54000" rIns="99000" bIns="54000" anchor="ctr" anchorCtr="1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>
            <a:off x="6907680" y="4351680"/>
            <a:ext cx="15480" cy="57312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  <a:tailEnd type="arrow"/>
          </a:ln>
        </p:spPr>
        <p:txBody>
          <a:bodyPr vert="horz" lIns="99000" tIns="54000" rIns="99000" bIns="54000" anchor="ctr" anchorCtr="1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457" y="617220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Nick Styles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4400" y="812880"/>
            <a:ext cx="2632680" cy="5273640"/>
          </a:xfrm>
          <a:prstGeom prst="rect">
            <a:avLst/>
          </a:pr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291600" y="63585"/>
            <a:ext cx="8520120" cy="584775"/>
          </a:xfrm>
        </p:spPr>
        <p:txBody>
          <a:bodyPr>
            <a:spAutoFit/>
          </a:bodyPr>
          <a:lstStyle>
            <a:defPPr lvl="0">
              <a:buClr>
                <a:srgbClr val="FFFFFF"/>
              </a:buClr>
              <a:buSzPct val="100000"/>
              <a:buFont typeface="Arial" pitchFamily="34"/>
              <a:buNone/>
            </a:defPPr>
            <a:lvl1pPr lvl="0">
              <a:buClr>
                <a:srgbClr val="FFFFFF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b="0" dirty="0"/>
              <a:t>ATLAS Simulation Framework</a:t>
            </a:r>
            <a:r>
              <a:rPr lang="en-US" b="0" dirty="0">
                <a:solidFill>
                  <a:srgbClr val="FF9966"/>
                </a:solidFill>
              </a:rPr>
              <a:t>.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282240" y="977400"/>
            <a:ext cx="4157279" cy="5678478"/>
          </a:xfrm>
        </p:spPr>
        <p:txBody>
          <a:bodyPr>
            <a:spAutoFit/>
          </a:bodyPr>
          <a:lstStyle>
            <a:def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1247"/>
              </a:spcAft>
              <a:buClr>
                <a:srgbClr val="F28E00"/>
              </a:buClr>
              <a:buSzPct val="100000"/>
              <a:buFont typeface="Arial Black" pitchFamily="34"/>
              <a:buNone/>
              <a:tabLst>
                <a:tab pos="649080" algn="l"/>
                <a:tab pos="1563480" algn="l"/>
                <a:tab pos="2477880" algn="l"/>
                <a:tab pos="3392280" algn="l"/>
                <a:tab pos="4306680" algn="l"/>
                <a:tab pos="5221080" algn="l"/>
                <a:tab pos="6135480" algn="l"/>
                <a:tab pos="7049879" algn="l"/>
                <a:tab pos="7964280" algn="l"/>
                <a:tab pos="8878680" algn="l"/>
                <a:tab pos="979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defPPr>
            <a:lvl1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1247"/>
              </a:spcAft>
              <a:buClr>
                <a:srgbClr val="F28E00"/>
              </a:buClr>
              <a:buSzPct val="100000"/>
              <a:buFont typeface="Arial Black" pitchFamily="34"/>
              <a:buChar char="&gt;"/>
              <a:tabLst>
                <a:tab pos="649080" algn="l"/>
                <a:tab pos="1563480" algn="l"/>
                <a:tab pos="2477880" algn="l"/>
                <a:tab pos="3392280" algn="l"/>
                <a:tab pos="4306680" algn="l"/>
                <a:tab pos="5221080" algn="l"/>
                <a:tab pos="6135480" algn="l"/>
                <a:tab pos="7049879" algn="l"/>
                <a:tab pos="7964280" algn="l"/>
                <a:tab pos="8878680" algn="l"/>
                <a:tab pos="979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1pPr>
            <a:lvl2pPr marL="628560" marR="0" lvl="1" indent="-184320" algn="l" rtl="0" hangingPunct="1">
              <a:lnSpc>
                <a:spcPct val="100000"/>
              </a:lnSpc>
              <a:spcBef>
                <a:spcPts val="0"/>
              </a:spcBef>
              <a:spcAft>
                <a:spcPts val="998"/>
              </a:spcAft>
              <a:buClr>
                <a:srgbClr val="808080"/>
              </a:buClr>
              <a:buSzPct val="100000"/>
              <a:buFont typeface="Wingdings" pitchFamily="2"/>
              <a:buChar char=""/>
              <a:tabLst>
                <a:tab pos="285480" algn="l"/>
                <a:tab pos="1199880" algn="l"/>
                <a:tab pos="2114280" algn="l"/>
                <a:tab pos="3028680" algn="l"/>
                <a:tab pos="3943080" algn="l"/>
                <a:tab pos="4857480" algn="l"/>
                <a:tab pos="5771880" algn="l"/>
                <a:tab pos="6686280" algn="l"/>
                <a:tab pos="7600680" algn="l"/>
                <a:tab pos="8515080" algn="l"/>
                <a:tab pos="9429480" algn="l"/>
              </a:tabLst>
              <a:defRPr lang="en-US" sz="16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2pPr>
            <a:lvl3pPr marL="1236599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Black" pitchFamily="34"/>
              <a:buChar char="&gt;"/>
              <a:tabLst>
                <a:tab pos="1236599" algn="l"/>
                <a:tab pos="1828439" algn="l"/>
                <a:tab pos="2742838" algn="l"/>
                <a:tab pos="3657238" algn="l"/>
                <a:tab pos="4571638" algn="l"/>
                <a:tab pos="5486039" algn="l"/>
                <a:tab pos="6400439" algn="l"/>
                <a:tab pos="7314839" algn="l"/>
                <a:tab pos="8229239" algn="l"/>
                <a:tab pos="9143638" algn="l"/>
                <a:tab pos="10058039" algn="l"/>
              </a:tabLst>
              <a:def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3pPr>
            <a:lvl4pPr marL="164448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"/>
              <a:tabLst>
                <a:tab pos="183960" algn="l"/>
                <a:tab pos="1098360" algn="l"/>
                <a:tab pos="2012760" algn="l"/>
                <a:tab pos="2927159" algn="l"/>
                <a:tab pos="3841560" algn="l"/>
                <a:tab pos="4755959" algn="l"/>
                <a:tab pos="5670360" algn="l"/>
                <a:tab pos="6584760" algn="l"/>
                <a:tab pos="7499160" algn="l"/>
                <a:tab pos="8413560" algn="l"/>
              </a:tabLst>
              <a:defRPr lang="en-US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8pPr>
            <a:lvl9pPr marL="1944000" marR="0" lvl="8" indent="-2160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9pPr>
          </a:lstStyle>
          <a:p>
            <a:pPr lvl="0"/>
            <a:r>
              <a:rPr lang="en-US" dirty="0">
                <a:latin typeface="" pitchFamily="16"/>
              </a:rPr>
              <a:t>ATLAS </a:t>
            </a:r>
            <a:r>
              <a:rPr lang="en-US" dirty="0" err="1">
                <a:latin typeface="" pitchFamily="16"/>
              </a:rPr>
              <a:t>GeoModel</a:t>
            </a:r>
            <a:r>
              <a:rPr lang="en-US" dirty="0">
                <a:latin typeface="" pitchFamily="16"/>
              </a:rPr>
              <a:t> framework </a:t>
            </a:r>
            <a:r>
              <a:rPr lang="en-US" dirty="0" smtClean="0">
                <a:latin typeface="" pitchFamily="16"/>
              </a:rPr>
              <a:t> </a:t>
            </a:r>
            <a:r>
              <a:rPr lang="en-US" dirty="0">
                <a:latin typeface="" pitchFamily="16"/>
              </a:rPr>
              <a:t>used to build description of complex detector geometry</a:t>
            </a:r>
          </a:p>
          <a:p>
            <a:pPr lvl="1"/>
            <a:r>
              <a:rPr lang="en-US" dirty="0">
                <a:latin typeface="" pitchFamily="16"/>
              </a:rPr>
              <a:t>Interfaces to </a:t>
            </a:r>
            <a:r>
              <a:rPr lang="en-US" dirty="0" smtClean="0">
                <a:latin typeface="" pitchFamily="16"/>
              </a:rPr>
              <a:t>Geant4 </a:t>
            </a:r>
            <a:r>
              <a:rPr lang="en-US" dirty="0">
                <a:latin typeface="" pitchFamily="16"/>
              </a:rPr>
              <a:t>to simulate particle interactions within the detector</a:t>
            </a:r>
          </a:p>
          <a:p>
            <a:pPr lvl="1"/>
            <a:r>
              <a:rPr lang="en-US" dirty="0">
                <a:latin typeface="" pitchFamily="16"/>
              </a:rPr>
              <a:t>Also used for building simplified detector description used in reconstruction</a:t>
            </a:r>
          </a:p>
          <a:p>
            <a:pPr lvl="0"/>
            <a:r>
              <a:rPr lang="en-US" dirty="0">
                <a:latin typeface="" pitchFamily="16"/>
              </a:rPr>
              <a:t>Designed to deal with ATLAS geometry</a:t>
            </a:r>
          </a:p>
          <a:p>
            <a:pPr lvl="1"/>
            <a:r>
              <a:rPr lang="en-US" dirty="0">
                <a:latin typeface="" pitchFamily="16"/>
              </a:rPr>
              <a:t>Numerous changes required to allow extension to different tracker layouts</a:t>
            </a:r>
          </a:p>
          <a:p>
            <a:pPr lvl="1"/>
            <a:r>
              <a:rPr lang="en-US" dirty="0">
                <a:latin typeface="" pitchFamily="16"/>
              </a:rPr>
              <a:t>Modifications throughout core ATLAS software extending channel addressing, to accommodate increased number of readout channels</a:t>
            </a:r>
          </a:p>
        </p:txBody>
      </p:sp>
      <p:sp>
        <p:nvSpPr>
          <p:cNvPr id="5" name="Rectangle 4"/>
          <p:cNvSpPr/>
          <p:nvPr/>
        </p:nvSpPr>
        <p:spPr>
          <a:xfrm>
            <a:off x="4654440" y="1409040"/>
            <a:ext cx="4321080" cy="1355400"/>
          </a:xfrm>
          <a:prstGeom prst="rect">
            <a:avLst/>
          </a:pr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54800" y="2841839"/>
            <a:ext cx="4321080" cy="1634040"/>
          </a:xfrm>
          <a:prstGeom prst="rect">
            <a:avLst/>
          </a:prstGeom>
          <a:solidFill>
            <a:srgbClr val="CCFF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9320" y="4553279"/>
            <a:ext cx="4321080" cy="1355400"/>
          </a:xfrm>
          <a:prstGeom prst="rect">
            <a:avLst/>
          </a:prstGeom>
          <a:solidFill>
            <a:srgbClr val="FF8080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5800" y="913320"/>
            <a:ext cx="1254600" cy="346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 Gothic" pitchFamily="2"/>
                <a:cs typeface="Tahoma" pitchFamily="2"/>
              </a:rPr>
              <a:t>GeoModel</a:t>
            </a:r>
          </a:p>
        </p:txBody>
      </p:sp>
      <p:sp>
        <p:nvSpPr>
          <p:cNvPr id="9" name="Text Placeholder 8"/>
          <p:cNvSpPr txBox="1">
            <a:spLocks noGrp="1"/>
          </p:cNvSpPr>
          <p:nvPr>
            <p:ph type="body" idx="4294967295"/>
          </p:nvPr>
        </p:nvSpPr>
        <p:spPr>
          <a:xfrm>
            <a:off x="4708440" y="1471320"/>
            <a:ext cx="4212720" cy="1262160"/>
          </a:xfrm>
        </p:spPr>
        <p:txBody>
          <a:bodyPr>
            <a:normAutofit fontScale="92500"/>
          </a:bodyPr>
          <a:lstStyle>
            <a:def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1247"/>
              </a:spcAft>
              <a:buClr>
                <a:srgbClr val="F28E00"/>
              </a:buClr>
              <a:buSzPct val="100000"/>
              <a:buFont typeface="Arial Black" pitchFamily="34"/>
              <a:buNone/>
              <a:tabLst>
                <a:tab pos="649080" algn="l"/>
                <a:tab pos="1563480" algn="l"/>
                <a:tab pos="2477880" algn="l"/>
                <a:tab pos="3392280" algn="l"/>
                <a:tab pos="4306680" algn="l"/>
                <a:tab pos="5221080" algn="l"/>
                <a:tab pos="6135480" algn="l"/>
                <a:tab pos="7049879" algn="l"/>
                <a:tab pos="7964280" algn="l"/>
                <a:tab pos="8878680" algn="l"/>
                <a:tab pos="979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defPPr>
            <a:lvl1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1247"/>
              </a:spcAft>
              <a:buClr>
                <a:srgbClr val="F28E00"/>
              </a:buClr>
              <a:buSzPct val="100000"/>
              <a:buFont typeface="Arial Black" pitchFamily="34"/>
              <a:buChar char="&gt;"/>
              <a:tabLst>
                <a:tab pos="649080" algn="l"/>
                <a:tab pos="1563480" algn="l"/>
                <a:tab pos="2477880" algn="l"/>
                <a:tab pos="3392280" algn="l"/>
                <a:tab pos="4306680" algn="l"/>
                <a:tab pos="5221080" algn="l"/>
                <a:tab pos="6135480" algn="l"/>
                <a:tab pos="7049879" algn="l"/>
                <a:tab pos="7964280" algn="l"/>
                <a:tab pos="8878680" algn="l"/>
                <a:tab pos="979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1pPr>
            <a:lvl2pPr marL="628560" marR="0" lvl="1" indent="-184320" algn="l" rtl="0" hangingPunct="1">
              <a:lnSpc>
                <a:spcPct val="100000"/>
              </a:lnSpc>
              <a:spcBef>
                <a:spcPts val="0"/>
              </a:spcBef>
              <a:spcAft>
                <a:spcPts val="998"/>
              </a:spcAft>
              <a:buClr>
                <a:srgbClr val="808080"/>
              </a:buClr>
              <a:buSzPct val="100000"/>
              <a:buFont typeface="Wingdings" pitchFamily="2"/>
              <a:buChar char=""/>
              <a:tabLst>
                <a:tab pos="285480" algn="l"/>
                <a:tab pos="1199880" algn="l"/>
                <a:tab pos="2114280" algn="l"/>
                <a:tab pos="3028680" algn="l"/>
                <a:tab pos="3943080" algn="l"/>
                <a:tab pos="4857480" algn="l"/>
                <a:tab pos="5771880" algn="l"/>
                <a:tab pos="6686280" algn="l"/>
                <a:tab pos="7600680" algn="l"/>
                <a:tab pos="8515080" algn="l"/>
                <a:tab pos="9429480" algn="l"/>
              </a:tabLst>
              <a:defRPr lang="en-US" sz="16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2pPr>
            <a:lvl3pPr marL="1236599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Black" pitchFamily="34"/>
              <a:buChar char="&gt;"/>
              <a:tabLst>
                <a:tab pos="1236599" algn="l"/>
                <a:tab pos="1828439" algn="l"/>
                <a:tab pos="2742838" algn="l"/>
                <a:tab pos="3657238" algn="l"/>
                <a:tab pos="4571638" algn="l"/>
                <a:tab pos="5486039" algn="l"/>
                <a:tab pos="6400439" algn="l"/>
                <a:tab pos="7314839" algn="l"/>
                <a:tab pos="8229239" algn="l"/>
                <a:tab pos="9143638" algn="l"/>
                <a:tab pos="10058039" algn="l"/>
              </a:tabLst>
              <a:def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3pPr>
            <a:lvl4pPr marL="164448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"/>
              <a:tabLst>
                <a:tab pos="183960" algn="l"/>
                <a:tab pos="1098360" algn="l"/>
                <a:tab pos="2012760" algn="l"/>
                <a:tab pos="2927159" algn="l"/>
                <a:tab pos="3841560" algn="l"/>
                <a:tab pos="4755959" algn="l"/>
                <a:tab pos="5670360" algn="l"/>
                <a:tab pos="6584760" algn="l"/>
                <a:tab pos="7499160" algn="l"/>
                <a:tab pos="8413560" algn="l"/>
              </a:tabLst>
              <a:defRPr lang="en-US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8pPr>
            <a:lvl9pPr marL="1944000" marR="0" lvl="8" indent="-2160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9pPr>
          </a:lstStyle>
          <a:p>
            <a:pPr lvl="0"/>
            <a:r>
              <a:rPr lang="en-US">
                <a:latin typeface="" pitchFamily="16"/>
              </a:rPr>
              <a:t>Simulation</a:t>
            </a:r>
          </a:p>
          <a:p>
            <a:pPr lvl="1"/>
            <a:r>
              <a:rPr lang="en-US">
                <a:latin typeface="" pitchFamily="16"/>
              </a:rPr>
              <a:t>Uses Geant4 to model energy losses/energy deposition in sensors/generation of secondaries, etc</a:t>
            </a:r>
          </a:p>
        </p:txBody>
      </p:sp>
      <p:sp>
        <p:nvSpPr>
          <p:cNvPr id="10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4669560" y="2865240"/>
            <a:ext cx="4212720" cy="1477439"/>
          </a:xfrm>
        </p:spPr>
        <p:txBody>
          <a:bodyPr>
            <a:normAutofit fontScale="92500" lnSpcReduction="10000"/>
          </a:bodyPr>
          <a:lstStyle>
            <a:def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1247"/>
              </a:spcAft>
              <a:buClr>
                <a:srgbClr val="F28E00"/>
              </a:buClr>
              <a:buSzPct val="100000"/>
              <a:buFont typeface="Arial Black" pitchFamily="34"/>
              <a:buNone/>
              <a:tabLst>
                <a:tab pos="649080" algn="l"/>
                <a:tab pos="1563480" algn="l"/>
                <a:tab pos="2477880" algn="l"/>
                <a:tab pos="3392280" algn="l"/>
                <a:tab pos="4306680" algn="l"/>
                <a:tab pos="5221080" algn="l"/>
                <a:tab pos="6135480" algn="l"/>
                <a:tab pos="7049879" algn="l"/>
                <a:tab pos="7964280" algn="l"/>
                <a:tab pos="8878680" algn="l"/>
                <a:tab pos="979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defPPr>
            <a:lvl1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1247"/>
              </a:spcAft>
              <a:buClr>
                <a:srgbClr val="F28E00"/>
              </a:buClr>
              <a:buSzPct val="100000"/>
              <a:buFont typeface="Arial Black" pitchFamily="34"/>
              <a:buChar char="&gt;"/>
              <a:tabLst>
                <a:tab pos="649080" algn="l"/>
                <a:tab pos="1563480" algn="l"/>
                <a:tab pos="2477880" algn="l"/>
                <a:tab pos="3392280" algn="l"/>
                <a:tab pos="4306680" algn="l"/>
                <a:tab pos="5221080" algn="l"/>
                <a:tab pos="6135480" algn="l"/>
                <a:tab pos="7049879" algn="l"/>
                <a:tab pos="7964280" algn="l"/>
                <a:tab pos="8878680" algn="l"/>
                <a:tab pos="979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1pPr>
            <a:lvl2pPr marL="628560" marR="0" lvl="1" indent="-184320" algn="l" rtl="0" hangingPunct="1">
              <a:lnSpc>
                <a:spcPct val="100000"/>
              </a:lnSpc>
              <a:spcBef>
                <a:spcPts val="0"/>
              </a:spcBef>
              <a:spcAft>
                <a:spcPts val="998"/>
              </a:spcAft>
              <a:buClr>
                <a:srgbClr val="808080"/>
              </a:buClr>
              <a:buSzPct val="100000"/>
              <a:buFont typeface="Wingdings" pitchFamily="2"/>
              <a:buChar char=""/>
              <a:tabLst>
                <a:tab pos="285480" algn="l"/>
                <a:tab pos="1199880" algn="l"/>
                <a:tab pos="2114280" algn="l"/>
                <a:tab pos="3028680" algn="l"/>
                <a:tab pos="3943080" algn="l"/>
                <a:tab pos="4857480" algn="l"/>
                <a:tab pos="5771880" algn="l"/>
                <a:tab pos="6686280" algn="l"/>
                <a:tab pos="7600680" algn="l"/>
                <a:tab pos="8515080" algn="l"/>
                <a:tab pos="9429480" algn="l"/>
              </a:tabLst>
              <a:defRPr lang="en-US" sz="16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2pPr>
            <a:lvl3pPr marL="1236599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Black" pitchFamily="34"/>
              <a:buChar char="&gt;"/>
              <a:tabLst>
                <a:tab pos="1236599" algn="l"/>
                <a:tab pos="1828439" algn="l"/>
                <a:tab pos="2742838" algn="l"/>
                <a:tab pos="3657238" algn="l"/>
                <a:tab pos="4571638" algn="l"/>
                <a:tab pos="5486039" algn="l"/>
                <a:tab pos="6400439" algn="l"/>
                <a:tab pos="7314839" algn="l"/>
                <a:tab pos="8229239" algn="l"/>
                <a:tab pos="9143638" algn="l"/>
                <a:tab pos="10058039" algn="l"/>
              </a:tabLst>
              <a:def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3pPr>
            <a:lvl4pPr marL="164448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"/>
              <a:tabLst>
                <a:tab pos="183960" algn="l"/>
                <a:tab pos="1098360" algn="l"/>
                <a:tab pos="2012760" algn="l"/>
                <a:tab pos="2927159" algn="l"/>
                <a:tab pos="3841560" algn="l"/>
                <a:tab pos="4755959" algn="l"/>
                <a:tab pos="5670360" algn="l"/>
                <a:tab pos="6584760" algn="l"/>
                <a:tab pos="7499160" algn="l"/>
                <a:tab pos="8413560" algn="l"/>
              </a:tabLst>
              <a:defRPr lang="en-US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8pPr>
            <a:lvl9pPr marL="1944000" marR="0" lvl="8" indent="-2160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9pPr>
          </a:lstStyle>
          <a:p>
            <a:pPr lvl="0"/>
            <a:r>
              <a:rPr lang="en-US">
                <a:latin typeface="" pitchFamily="16"/>
              </a:rPr>
              <a:t>Digitisation</a:t>
            </a:r>
          </a:p>
          <a:p>
            <a:pPr lvl="1"/>
            <a:r>
              <a:rPr lang="en-US">
                <a:latin typeface="" pitchFamily="16"/>
              </a:rPr>
              <a:t>Models detector readout electronics, turning Geant4 energy deposits into ATLAS raw data format</a:t>
            </a:r>
          </a:p>
          <a:p>
            <a:pPr lvl="1"/>
            <a:r>
              <a:rPr lang="en-US">
                <a:latin typeface="" pitchFamily="16"/>
              </a:rPr>
              <a:t>Pile-up collisions added at this point</a:t>
            </a:r>
          </a:p>
        </p:txBody>
      </p:sp>
      <p:sp>
        <p:nvSpPr>
          <p:cNvPr id="11" name="Text Placeholder 10"/>
          <p:cNvSpPr txBox="1">
            <a:spLocks noGrp="1"/>
          </p:cNvSpPr>
          <p:nvPr>
            <p:ph type="body" idx="4294967295"/>
          </p:nvPr>
        </p:nvSpPr>
        <p:spPr>
          <a:xfrm>
            <a:off x="4677480" y="4599720"/>
            <a:ext cx="4212720" cy="1262160"/>
          </a:xfrm>
        </p:spPr>
        <p:txBody>
          <a:bodyPr/>
          <a:lstStyle>
            <a:def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1247"/>
              </a:spcAft>
              <a:buClr>
                <a:srgbClr val="F28E00"/>
              </a:buClr>
              <a:buSzPct val="100000"/>
              <a:buFont typeface="Arial Black" pitchFamily="34"/>
              <a:buNone/>
              <a:tabLst>
                <a:tab pos="649080" algn="l"/>
                <a:tab pos="1563480" algn="l"/>
                <a:tab pos="2477880" algn="l"/>
                <a:tab pos="3392280" algn="l"/>
                <a:tab pos="4306680" algn="l"/>
                <a:tab pos="5221080" algn="l"/>
                <a:tab pos="6135480" algn="l"/>
                <a:tab pos="7049879" algn="l"/>
                <a:tab pos="7964280" algn="l"/>
                <a:tab pos="8878680" algn="l"/>
                <a:tab pos="979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defPPr>
            <a:lvl1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1247"/>
              </a:spcAft>
              <a:buClr>
                <a:srgbClr val="F28E00"/>
              </a:buClr>
              <a:buSzPct val="100000"/>
              <a:buFont typeface="Arial Black" pitchFamily="34"/>
              <a:buChar char="&gt;"/>
              <a:tabLst>
                <a:tab pos="649080" algn="l"/>
                <a:tab pos="1563480" algn="l"/>
                <a:tab pos="2477880" algn="l"/>
                <a:tab pos="3392280" algn="l"/>
                <a:tab pos="4306680" algn="l"/>
                <a:tab pos="5221080" algn="l"/>
                <a:tab pos="6135480" algn="l"/>
                <a:tab pos="7049879" algn="l"/>
                <a:tab pos="7964280" algn="l"/>
                <a:tab pos="8878680" algn="l"/>
                <a:tab pos="979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1pPr>
            <a:lvl2pPr marL="628560" marR="0" lvl="1" indent="-184320" algn="l" rtl="0" hangingPunct="1">
              <a:lnSpc>
                <a:spcPct val="100000"/>
              </a:lnSpc>
              <a:spcBef>
                <a:spcPts val="0"/>
              </a:spcBef>
              <a:spcAft>
                <a:spcPts val="998"/>
              </a:spcAft>
              <a:buClr>
                <a:srgbClr val="808080"/>
              </a:buClr>
              <a:buSzPct val="100000"/>
              <a:buFont typeface="Wingdings" pitchFamily="2"/>
              <a:buChar char=""/>
              <a:tabLst>
                <a:tab pos="285480" algn="l"/>
                <a:tab pos="1199880" algn="l"/>
                <a:tab pos="2114280" algn="l"/>
                <a:tab pos="3028680" algn="l"/>
                <a:tab pos="3943080" algn="l"/>
                <a:tab pos="4857480" algn="l"/>
                <a:tab pos="5771880" algn="l"/>
                <a:tab pos="6686280" algn="l"/>
                <a:tab pos="7600680" algn="l"/>
                <a:tab pos="8515080" algn="l"/>
                <a:tab pos="9429480" algn="l"/>
              </a:tabLst>
              <a:defRPr lang="en-US" sz="16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2pPr>
            <a:lvl3pPr marL="1236599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Black" pitchFamily="34"/>
              <a:buChar char="&gt;"/>
              <a:tabLst>
                <a:tab pos="1236599" algn="l"/>
                <a:tab pos="1828439" algn="l"/>
                <a:tab pos="2742838" algn="l"/>
                <a:tab pos="3657238" algn="l"/>
                <a:tab pos="4571638" algn="l"/>
                <a:tab pos="5486039" algn="l"/>
                <a:tab pos="6400439" algn="l"/>
                <a:tab pos="7314839" algn="l"/>
                <a:tab pos="8229239" algn="l"/>
                <a:tab pos="9143638" algn="l"/>
                <a:tab pos="10058039" algn="l"/>
              </a:tabLst>
              <a:def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3pPr>
            <a:lvl4pPr marL="164448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"/>
              <a:tabLst>
                <a:tab pos="183960" algn="l"/>
                <a:tab pos="1098360" algn="l"/>
                <a:tab pos="2012760" algn="l"/>
                <a:tab pos="2927159" algn="l"/>
                <a:tab pos="3841560" algn="l"/>
                <a:tab pos="4755959" algn="l"/>
                <a:tab pos="5670360" algn="l"/>
                <a:tab pos="6584760" algn="l"/>
                <a:tab pos="7499160" algn="l"/>
                <a:tab pos="8413560" algn="l"/>
              </a:tabLst>
              <a:defRPr lang="en-US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8pPr>
            <a:lvl9pPr marL="1944000" marR="0" lvl="8" indent="-2160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9pPr>
          </a:lstStyle>
          <a:p>
            <a:pPr lvl="0"/>
            <a:r>
              <a:rPr lang="en-US">
                <a:latin typeface="" pitchFamily="16"/>
              </a:rPr>
              <a:t>Reconstruction</a:t>
            </a:r>
          </a:p>
          <a:p>
            <a:pPr lvl="1"/>
            <a:r>
              <a:rPr lang="en-US">
                <a:latin typeface="" pitchFamily="16"/>
              </a:rPr>
              <a:t>Uses hits in sensors to build tracks and vertices</a:t>
            </a:r>
          </a:p>
        </p:txBody>
      </p:sp>
      <p:sp>
        <p:nvSpPr>
          <p:cNvPr id="12" name="Straight Connector 11"/>
          <p:cNvSpPr/>
          <p:nvPr/>
        </p:nvSpPr>
        <p:spPr>
          <a:xfrm>
            <a:off x="6523560" y="2599920"/>
            <a:ext cx="15480" cy="57312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  <a:tailEnd type="arrow"/>
          </a:ln>
        </p:spPr>
        <p:txBody>
          <a:bodyPr vert="horz" lIns="99000" tIns="54000" rIns="99000" bIns="54000" anchor="ctr" anchorCtr="1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>
            <a:off x="6907680" y="4351680"/>
            <a:ext cx="15480" cy="57312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  <a:tailEnd type="arrow"/>
          </a:ln>
        </p:spPr>
        <p:txBody>
          <a:bodyPr vert="horz" lIns="99000" tIns="54000" rIns="99000" bIns="54000" anchor="ctr" anchorCtr="1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15" name="TextBox 14"/>
          <p:cNvSpPr txBox="1"/>
          <p:nvPr/>
        </p:nvSpPr>
        <p:spPr>
          <a:xfrm rot="19964643">
            <a:off x="-373989" y="2683800"/>
            <a:ext cx="9910405" cy="76944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</a:rPr>
              <a:t>Not Suitable for the Initial Detector Design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85800" y="685800"/>
          <a:ext cx="3043322" cy="2951103"/>
        </p:xfrm>
        <a:graphic>
          <a:graphicData uri="http://schemas.openxmlformats.org/drawingml/2006/table">
            <a:tbl>
              <a:tblPr/>
              <a:tblGrid>
                <a:gridCol w="3043322"/>
              </a:tblGrid>
              <a:tr h="311057"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 marL="44437" marR="44437" marT="22218" marB="22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747">
                <a:tc>
                  <a:txBody>
                    <a:bodyPr/>
                    <a:lstStyle/>
                    <a:p>
                      <a:r>
                        <a:rPr lang="en-GB" sz="1600" b="1" dirty="0"/>
                        <a:t>Section Pixel</a:t>
                      </a:r>
                    </a:p>
                  </a:txBody>
                  <a:tcPr marL="44437" marR="44437" marT="22218" marB="22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057"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 marL="44437" marR="44437" marT="22218" marB="22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747">
                <a:tc>
                  <a:txBody>
                    <a:bodyPr/>
                    <a:lstStyle/>
                    <a:p>
                      <a:r>
                        <a:rPr lang="en-GB" sz="1600" b="1" dirty="0"/>
                        <a:t>// </a:t>
                      </a:r>
                      <a:r>
                        <a:rPr lang="en-GB" sz="1600" b="1" dirty="0" err="1"/>
                        <a:t>PixelEnvelope</a:t>
                      </a:r>
                      <a:r>
                        <a:rPr lang="en-GB" sz="1600" b="1" dirty="0"/>
                        <a:t> table</a:t>
                      </a:r>
                    </a:p>
                  </a:txBody>
                  <a:tcPr marL="44437" marR="44437" marT="22218" marB="22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747">
                <a:tc>
                  <a:txBody>
                    <a:bodyPr/>
                    <a:lstStyle/>
                    <a:p>
                      <a:r>
                        <a:rPr lang="en-GB" sz="1600" b="1" dirty="0"/>
                        <a:t>Table </a:t>
                      </a:r>
                      <a:r>
                        <a:rPr lang="en-GB" sz="1600" b="1" dirty="0" err="1"/>
                        <a:t>PixelEnvelope</a:t>
                      </a:r>
                      <a:endParaRPr lang="en-GB" sz="1600" b="1" dirty="0"/>
                    </a:p>
                  </a:txBody>
                  <a:tcPr marL="44437" marR="44437" marT="22218" marB="22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747">
                <a:tc>
                  <a:txBody>
                    <a:bodyPr/>
                    <a:lstStyle/>
                    <a:p>
                      <a:r>
                        <a:rPr lang="en-GB" sz="1600" b="1" dirty="0"/>
                        <a:t> Z      RMIN    RMAX</a:t>
                      </a:r>
                    </a:p>
                  </a:txBody>
                  <a:tcPr marL="44437" marR="44437" marT="22218" marB="22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747">
                <a:tc>
                  <a:txBody>
                    <a:bodyPr/>
                    <a:lstStyle/>
                    <a:p>
                      <a:r>
                        <a:rPr lang="en-GB" sz="1600" b="1" dirty="0"/>
                        <a:t>3470    34      349.9</a:t>
                      </a:r>
                    </a:p>
                  </a:txBody>
                  <a:tcPr marL="44437" marR="44437" marT="22218" marB="22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747">
                <a:tc>
                  <a:txBody>
                    <a:bodyPr/>
                    <a:lstStyle/>
                    <a:p>
                      <a:r>
                        <a:rPr lang="en-GB" sz="1600" b="1" dirty="0" err="1"/>
                        <a:t>TableEnd</a:t>
                      </a:r>
                      <a:endParaRPr lang="en-GB" sz="1600" b="1" dirty="0"/>
                    </a:p>
                  </a:txBody>
                  <a:tcPr marL="44437" marR="44437" marT="22218" marB="22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747">
                <a:tc>
                  <a:txBody>
                    <a:bodyPr/>
                    <a:lstStyle/>
                    <a:p>
                      <a:r>
                        <a:rPr lang="en-GB" sz="1600" b="1" dirty="0"/>
                        <a:t>// </a:t>
                      </a:r>
                      <a:r>
                        <a:rPr lang="en-GB" sz="1600" b="1" dirty="0" err="1"/>
                        <a:t>PixelCommon</a:t>
                      </a:r>
                      <a:r>
                        <a:rPr lang="en-GB" sz="1600" b="1" dirty="0"/>
                        <a:t> table</a:t>
                      </a:r>
                    </a:p>
                  </a:txBody>
                  <a:tcPr marL="44437" marR="44437" marT="22218" marB="22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057">
                <a:tc>
                  <a:txBody>
                    <a:bodyPr/>
                    <a:lstStyle/>
                    <a:p>
                      <a:r>
                        <a:rPr lang="en-GB" sz="1600" b="1" dirty="0" err="1"/>
                        <a:t>PixelCommon:HALFLENGTH</a:t>
                      </a:r>
                      <a:r>
                        <a:rPr lang="en-GB" sz="1600" b="1" dirty="0"/>
                        <a:t> 3470.0</a:t>
                      </a:r>
                    </a:p>
                  </a:txBody>
                  <a:tcPr marL="44437" marR="44437" marT="22218" marB="222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/>
              <a:t>Editing </a:t>
            </a:r>
            <a:r>
              <a:rPr lang="en-GB" b="0" dirty="0" err="1" smtClean="0"/>
              <a:t>GeoModel</a:t>
            </a:r>
            <a:endParaRPr lang="en-GB" b="0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648200" y="1066799"/>
            <a:ext cx="4495800" cy="3886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Editing the text file which could work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an input to the </a:t>
            </a:r>
            <a:r>
              <a:rPr kumimoji="0" lang="en-GB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GeoModel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not too difficult given the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GeoModel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has all the required shapes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standard ones are disks and cylinders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GB" sz="2800" dirty="0" smtClean="0"/>
              <a:t>P</a:t>
            </a:r>
            <a:r>
              <a:rPr lang="en-GB" sz="2800" dirty="0" smtClean="0"/>
              <a:t>recise numbers of modules, staves and there locations should be known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full cycle requires ~1day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Building the tracking material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Collecting enough statistics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09600" y="3962400"/>
          <a:ext cx="4000970" cy="1806220"/>
        </p:xfrm>
        <a:graphic>
          <a:graphicData uri="http://schemas.openxmlformats.org/drawingml/2006/table">
            <a:tbl>
              <a:tblPr/>
              <a:tblGrid>
                <a:gridCol w="4000970"/>
              </a:tblGrid>
              <a:tr h="361244">
                <a:tc>
                  <a:txBody>
                    <a:bodyPr/>
                    <a:lstStyle/>
                    <a:p>
                      <a:r>
                        <a:rPr lang="en-GB" sz="1600" b="1" dirty="0"/>
                        <a:t>//PixelLayer#0:RLAYER 37.0</a:t>
                      </a: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244">
                <a:tc>
                  <a:txBody>
                    <a:bodyPr/>
                    <a:lstStyle/>
                    <a:p>
                      <a:r>
                        <a:rPr lang="en-GB" sz="1600" b="1" dirty="0"/>
                        <a:t>PixelLayer#0:RLAYER 39.0</a:t>
                      </a: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244">
                <a:tc>
                  <a:txBody>
                    <a:bodyPr/>
                    <a:lstStyle/>
                    <a:p>
                      <a:r>
                        <a:rPr lang="en-GB" sz="1600" b="1" dirty="0"/>
                        <a:t>PixelLayer#0:NSECTORS 16</a:t>
                      </a: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244">
                <a:tc>
                  <a:txBody>
                    <a:bodyPr/>
                    <a:lstStyle/>
                    <a:p>
                      <a:r>
                        <a:rPr lang="en-GB" sz="1600" b="1" dirty="0"/>
                        <a:t>// Tilt angle in phi (degrees)</a:t>
                      </a: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244">
                <a:tc>
                  <a:txBody>
                    <a:bodyPr/>
                    <a:lstStyle/>
                    <a:p>
                      <a:r>
                        <a:rPr lang="en-GB" sz="1600" b="1" dirty="0"/>
                        <a:t>PixelLayer#0:STAVETILT -14.0</a:t>
                      </a: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5410200" cy="380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293058"/>
            <a:ext cx="4038600" cy="302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209800"/>
            <a:ext cx="1228725" cy="723900"/>
          </a:xfrm>
          <a:prstGeom prst="rect">
            <a:avLst/>
          </a:prstGeom>
          <a:noFill/>
        </p:spPr>
      </p:pic>
      <p:sp>
        <p:nvSpPr>
          <p:cNvPr id="10" name="Bent Arrow 9"/>
          <p:cNvSpPr/>
          <p:nvPr/>
        </p:nvSpPr>
        <p:spPr>
          <a:xfrm rot="5400000">
            <a:off x="5791200" y="1295400"/>
            <a:ext cx="1447800" cy="2209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28600" y="304801"/>
            <a:ext cx="8305800" cy="5562600"/>
            <a:chOff x="228600" y="304801"/>
            <a:chExt cx="8305800" cy="5562600"/>
          </a:xfrm>
        </p:grpSpPr>
        <p:grpSp>
          <p:nvGrpSpPr>
            <p:cNvPr id="14" name="Group 13"/>
            <p:cNvGrpSpPr/>
            <p:nvPr/>
          </p:nvGrpSpPr>
          <p:grpSpPr>
            <a:xfrm>
              <a:off x="228600" y="304801"/>
              <a:ext cx="7848600" cy="5562600"/>
              <a:chOff x="228600" y="304800"/>
              <a:chExt cx="8382000" cy="5894733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8600" y="304800"/>
                <a:ext cx="8382000" cy="58947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Oval 8"/>
              <p:cNvSpPr/>
              <p:nvPr/>
            </p:nvSpPr>
            <p:spPr>
              <a:xfrm>
                <a:off x="1143000" y="2514600"/>
                <a:ext cx="6934200" cy="381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066800" y="3048000"/>
                <a:ext cx="4572000" cy="304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572000" y="3276600"/>
                <a:ext cx="2590800" cy="381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133600" y="4267200"/>
                <a:ext cx="1905000" cy="304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257800" y="5105400"/>
              <a:ext cx="3276600" cy="457200"/>
              <a:chOff x="4267200" y="5181600"/>
              <a:chExt cx="3276600" cy="45720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4495800" y="5181600"/>
                <a:ext cx="29709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FF0000"/>
                    </a:solidFill>
                  </a:rPr>
                  <a:t>Impact Parameter Resolution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267200" y="5181600"/>
                <a:ext cx="3276600" cy="4572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" name="Right Arrow 17"/>
            <p:cNvSpPr/>
            <p:nvPr/>
          </p:nvSpPr>
          <p:spPr>
            <a:xfrm rot="10800000">
              <a:off x="3962400" y="5181600"/>
              <a:ext cx="1219200" cy="304800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838200" y="5029200"/>
              <a:ext cx="3048000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4770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Need a program which</a:t>
            </a:r>
          </a:p>
          <a:p>
            <a:pPr lvl="1"/>
            <a:r>
              <a:rPr lang="en-GB" dirty="0" smtClean="0"/>
              <a:t>Allows (very) easy layout description</a:t>
            </a:r>
          </a:p>
          <a:p>
            <a:pPr lvl="1"/>
            <a:r>
              <a:rPr lang="en-GB" dirty="0" smtClean="0"/>
              <a:t>Visualizes the layout</a:t>
            </a:r>
          </a:p>
          <a:p>
            <a:pPr lvl="1"/>
            <a:r>
              <a:rPr lang="en-GB" dirty="0" smtClean="0"/>
              <a:t>Counts number of hits</a:t>
            </a:r>
          </a:p>
          <a:p>
            <a:pPr lvl="1"/>
            <a:r>
              <a:rPr lang="en-GB" dirty="0" smtClean="0"/>
              <a:t>Calculates material budget</a:t>
            </a:r>
          </a:p>
          <a:p>
            <a:pPr lvl="1"/>
            <a:r>
              <a:rPr lang="en-GB" dirty="0" smtClean="0"/>
              <a:t>Calculates momentum and impact parameter resolutions</a:t>
            </a:r>
          </a:p>
          <a:p>
            <a:pPr lvl="1"/>
            <a:r>
              <a:rPr lang="en-GB" dirty="0" smtClean="0"/>
              <a:t>Calculates the area of surfaces</a:t>
            </a:r>
          </a:p>
          <a:p>
            <a:pPr lvl="1"/>
            <a:r>
              <a:rPr lang="en-GB" dirty="0" smtClean="0"/>
              <a:t>Is very fast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The IDRES program written by Nigel </a:t>
            </a:r>
            <a:r>
              <a:rPr lang="en-GB" dirty="0" err="1" smtClean="0"/>
              <a:t>Hessey</a:t>
            </a:r>
            <a:r>
              <a:rPr lang="en-GB" dirty="0" smtClean="0"/>
              <a:t> (</a:t>
            </a:r>
            <a:r>
              <a:rPr lang="en-GB" dirty="0" err="1" smtClean="0"/>
              <a:t>Nikhef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calculates the error matrix for the five helix track parameters, for a given range of (perfect </a:t>
            </a:r>
            <a:r>
              <a:rPr lang="en-GB" dirty="0" err="1" smtClean="0"/>
              <a:t>solenoidal</a:t>
            </a:r>
            <a:r>
              <a:rPr lang="en-GB" dirty="0" smtClean="0"/>
              <a:t>) magnetic fields, eta angles, and track Pts. </a:t>
            </a:r>
          </a:p>
          <a:p>
            <a:pPr lvl="1"/>
            <a:r>
              <a:rPr lang="en-GB" dirty="0" smtClean="0"/>
              <a:t>The tracker is specified as any number of cylinders, discs and cones with individually-settable radiation lengths and resolutions (precision direction and second-coordinate).</a:t>
            </a:r>
          </a:p>
          <a:p>
            <a:pPr lvl="1"/>
            <a:r>
              <a:rPr lang="en-GB" dirty="0" smtClean="0"/>
              <a:t> Description is available at http://www.nikhef.nl/~r29/upgrade/idres.html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/>
          <a:lstStyle/>
          <a:p>
            <a:r>
              <a:rPr lang="en-GB" dirty="0" smtClean="0"/>
              <a:t>Layout Description in IDRES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954616"/>
            <a:ext cx="8839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[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B &lt;b-field | files &lt;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Brfilename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&gt; &lt;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Bzfilename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&gt; &gt;... end |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bIntegral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&lt;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nStepsR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&gt; &lt;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rMin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&gt; &lt;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rMax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&gt; &lt;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nStepstheta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&gt; &lt;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thetaMin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&gt; &lt;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thetaMax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&gt;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Unicode MS" pitchFamily="34" charset="-128"/>
                <a:cs typeface="Arial" pitchFamily="34" charset="0"/>
              </a:rPr>
              <a:t>eta &lt;eta&gt;... end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Unicode MS" pitchFamily="34" charset="-128"/>
                <a:cs typeface="Arial" pitchFamily="34" charset="0"/>
              </a:rPr>
              <a:t>pt &lt;Pt&gt;... end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 pitchFamily="34" charset="-128"/>
                <a:cs typeface="Arial" pitchFamily="34" charset="0"/>
              </a:rPr>
              <a:t>cylinder (&lt;radius&gt; &lt;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 pitchFamily="34" charset="-128"/>
                <a:cs typeface="Arial" pitchFamily="34" charset="0"/>
              </a:rPr>
              <a:t>zstart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 pitchFamily="34" charset="-128"/>
                <a:cs typeface="Arial" pitchFamily="34" charset="0"/>
              </a:rPr>
              <a:t>&gt; &lt;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 pitchFamily="34" charset="-128"/>
                <a:cs typeface="Arial" pitchFamily="34" charset="0"/>
              </a:rPr>
              <a:t>zend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 pitchFamily="34" charset="-128"/>
                <a:cs typeface="Arial" pitchFamily="34" charset="0"/>
              </a:rPr>
              <a:t>&gt; &lt;%X0&gt; &lt;sigma-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 pitchFamily="34" charset="-128"/>
                <a:cs typeface="Arial" pitchFamily="34" charset="0"/>
              </a:rPr>
              <a:t>rphi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 Unicode MS" pitchFamily="34" charset="-128"/>
                <a:cs typeface="Arial" pitchFamily="34" charset="0"/>
              </a:rPr>
              <a:t>&gt; &lt;sigma-z&gt;)... end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 Unicode MS" pitchFamily="34" charset="-128"/>
                <a:cs typeface="Arial" pitchFamily="34" charset="0"/>
              </a:rPr>
              <a:t>disc (&lt;inner-radius&gt; &lt;outer-radius&gt; &lt;z&gt; &lt;%X0&gt; &lt;sigma-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 Unicode MS" pitchFamily="34" charset="-128"/>
                <a:cs typeface="Arial" pitchFamily="34" charset="0"/>
              </a:rPr>
              <a:t>rphi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 Unicode MS" pitchFamily="34" charset="-128"/>
                <a:cs typeface="Arial" pitchFamily="34" charset="0"/>
              </a:rPr>
              <a:t>&gt; &lt;sigma-r&gt;)... end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Unicode MS" pitchFamily="34" charset="-128"/>
                <a:cs typeface="Arial" pitchFamily="34" charset="0"/>
              </a:rPr>
              <a:t>cone (&lt;inner-radius&gt; &lt;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Unicode MS" pitchFamily="34" charset="-128"/>
                <a:cs typeface="Arial" pitchFamily="34" charset="0"/>
              </a:rPr>
              <a:t>z@outer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Unicode MS" pitchFamily="34" charset="-128"/>
                <a:cs typeface="Arial" pitchFamily="34" charset="0"/>
              </a:rPr>
              <a:t>-r&gt; &lt;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Unicode MS" pitchFamily="34" charset="-128"/>
                <a:cs typeface="Arial" pitchFamily="34" charset="0"/>
              </a:rPr>
              <a:t>z@inner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Unicode MS" pitchFamily="34" charset="-128"/>
                <a:cs typeface="Arial" pitchFamily="34" charset="0"/>
              </a:rPr>
              <a:t>-r&gt; &lt;Cone half angle&gt; &lt;%X0&gt; &lt;sigma-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Unicode MS" pitchFamily="34" charset="-128"/>
                <a:cs typeface="Arial" pitchFamily="34" charset="0"/>
              </a:rPr>
              <a:t>rphi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Unicode MS" pitchFamily="34" charset="-128"/>
                <a:cs typeface="Arial" pitchFamily="34" charset="0"/>
              </a:rPr>
              <a:t>&gt; &lt;sigma-2nd-coord-along-cone&gt;)... end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! &lt;comment&gt; ]...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362200" y="3200400"/>
            <a:ext cx="52578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B 2.0 end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eta 0.0 0.5 1.0 1.5 2.0 2.5 end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pt 1 2 5 10 end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cylinder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 0.100 -0.800 0.800 2.5 20e-6 100e-6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 0.200 -0.800 0.800 2.5 20e-6 100e-6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 0.300 -0.800 0.800 2.5 20e-6 100e-6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end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disc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 0.100 0.400 1.0 2.0 20e-6 500e-6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 0.100 0.400 1.2 2.0 20e-6 500e-6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 0.100 0.400 1.5 2.0 20e-6 500e-6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end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GB" dirty="0" smtClean="0"/>
              <a:t>Visualization of IDRES geometry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685800"/>
          </a:xfrm>
        </p:spPr>
        <p:txBody>
          <a:bodyPr/>
          <a:lstStyle/>
          <a:p>
            <a:r>
              <a:rPr lang="en-GB" dirty="0" smtClean="0"/>
              <a:t>Using R-language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789577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H="1">
            <a:off x="1219200" y="4724400"/>
            <a:ext cx="533400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71600" y="4648200"/>
            <a:ext cx="98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 spread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GB" dirty="0" smtClean="0"/>
              <a:t>Hit Counting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0207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Hits are counted separately for pixel and strip detectors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85800"/>
            <a:ext cx="63436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The presentation shows  the upgrade plans, simulation tools and results for the ATLAS Phase-II upgrade</a:t>
            </a:r>
          </a:p>
          <a:p>
            <a:r>
              <a:rPr lang="en-GB" dirty="0" smtClean="0"/>
              <a:t>Descriptions of the full and fast simulation tools are available in the presentations of </a:t>
            </a:r>
            <a:r>
              <a:rPr lang="en-GB" dirty="0" err="1" smtClean="0"/>
              <a:t>Andi</a:t>
            </a:r>
            <a:r>
              <a:rPr lang="en-GB" dirty="0" smtClean="0"/>
              <a:t> </a:t>
            </a:r>
            <a:r>
              <a:rPr lang="en-GB" dirty="0" err="1" smtClean="0"/>
              <a:t>Salzburger</a:t>
            </a:r>
            <a:r>
              <a:rPr lang="en-GB" dirty="0" smtClean="0"/>
              <a:t> and Andrea </a:t>
            </a:r>
            <a:r>
              <a:rPr lang="en-GB" dirty="0" err="1" smtClean="0"/>
              <a:t>Giammanco</a:t>
            </a:r>
            <a:r>
              <a:rPr lang="en-GB" dirty="0" smtClean="0"/>
              <a:t> at this workshop</a:t>
            </a:r>
            <a:endParaRPr lang="en-GB" dirty="0" smtClean="0"/>
          </a:p>
          <a:p>
            <a:r>
              <a:rPr lang="en-GB" dirty="0" smtClean="0"/>
              <a:t>Disclaimer : most of the shown results are obtained in simplified assumptions and should be considered as estimates only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lvl="1">
              <a:buFont typeface="Wingdings" pitchFamily="2" charset="2"/>
              <a:buChar char="v"/>
            </a:pPr>
            <a:r>
              <a:rPr lang="en-GB" dirty="0" smtClean="0"/>
              <a:t>The presentation is heavily tracker-biased!</a:t>
            </a:r>
          </a:p>
          <a:p>
            <a:pPr lvl="1">
              <a:buFont typeface="Wingdings" pitchFamily="2" charset="2"/>
              <a:buChar char="v"/>
            </a:pPr>
            <a:r>
              <a:rPr lang="en-GB" dirty="0" smtClean="0"/>
              <a:t>It is based on the presentations of</a:t>
            </a:r>
            <a:r>
              <a:rPr lang="en-GB" dirty="0" smtClean="0"/>
              <a:t> </a:t>
            </a:r>
            <a:r>
              <a:rPr lang="en-GB" dirty="0" smtClean="0"/>
              <a:t>many of my ATLAS colleagues</a:t>
            </a:r>
          </a:p>
          <a:p>
            <a:pPr lvl="2">
              <a:buFont typeface="Wingdings" pitchFamily="2" charset="2"/>
              <a:buChar char="§"/>
            </a:pPr>
            <a:r>
              <a:rPr lang="en-GB" dirty="0" err="1" smtClean="0"/>
              <a:t>Andi</a:t>
            </a:r>
            <a:r>
              <a:rPr lang="en-GB" dirty="0" smtClean="0"/>
              <a:t> </a:t>
            </a:r>
            <a:r>
              <a:rPr lang="en-GB" dirty="0" err="1" smtClean="0"/>
              <a:t>Salzburger</a:t>
            </a:r>
            <a:r>
              <a:rPr lang="en-GB" dirty="0" smtClean="0"/>
              <a:t>, Markus </a:t>
            </a:r>
            <a:r>
              <a:rPr lang="en-GB" dirty="0" err="1" smtClean="0"/>
              <a:t>Elsing</a:t>
            </a:r>
            <a:r>
              <a:rPr lang="en-GB" dirty="0" smtClean="0"/>
              <a:t>, Allan Clark, Ian Watson, Teddy </a:t>
            </a:r>
            <a:r>
              <a:rPr lang="en-GB" dirty="0" err="1" smtClean="0"/>
              <a:t>Todorov</a:t>
            </a:r>
            <a:r>
              <a:rPr lang="en-GB" dirty="0" smtClean="0"/>
              <a:t>, Nick Styles, Peter </a:t>
            </a:r>
            <a:r>
              <a:rPr lang="en-GB" dirty="0" err="1" smtClean="0"/>
              <a:t>Vankov</a:t>
            </a:r>
            <a:r>
              <a:rPr lang="en-GB" dirty="0" smtClean="0"/>
              <a:t>, Monica </a:t>
            </a:r>
            <a:r>
              <a:rPr lang="en-GB" dirty="0" err="1" smtClean="0"/>
              <a:t>D’Onofrio</a:t>
            </a:r>
            <a:r>
              <a:rPr lang="en-GB" dirty="0" smtClean="0"/>
              <a:t>, Jana </a:t>
            </a:r>
            <a:r>
              <a:rPr lang="en-GB" dirty="0" err="1" smtClean="0"/>
              <a:t>Schaarschmidt</a:t>
            </a:r>
            <a:r>
              <a:rPr lang="en-GB" dirty="0" smtClean="0"/>
              <a:t>, Phil </a:t>
            </a:r>
            <a:r>
              <a:rPr lang="en-GB" dirty="0" err="1" smtClean="0"/>
              <a:t>Allport</a:t>
            </a:r>
            <a:r>
              <a:rPr lang="en-GB" dirty="0" smtClean="0"/>
              <a:t>, Maurice </a:t>
            </a:r>
            <a:r>
              <a:rPr lang="en-GB" dirty="0" smtClean="0"/>
              <a:t>Garcia-</a:t>
            </a:r>
            <a:r>
              <a:rPr lang="en-GB" dirty="0" err="1" smtClean="0"/>
              <a:t>Sciveres</a:t>
            </a:r>
            <a:r>
              <a:rPr lang="en-GB" dirty="0" smtClean="0"/>
              <a:t>, Neal Hartman, </a:t>
            </a:r>
            <a:r>
              <a:rPr lang="en-GB" dirty="0" err="1" smtClean="0"/>
              <a:t>Pippa</a:t>
            </a:r>
            <a:r>
              <a:rPr lang="en-GB" dirty="0" smtClean="0"/>
              <a:t> Wells, Nigel </a:t>
            </a:r>
            <a:r>
              <a:rPr lang="en-GB" dirty="0" err="1" smtClean="0"/>
              <a:t>Hessey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GB" dirty="0" smtClean="0"/>
              <a:t>Material Budget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868363"/>
          </a:xfrm>
        </p:spPr>
        <p:txBody>
          <a:bodyPr/>
          <a:lstStyle/>
          <a:p>
            <a:r>
              <a:rPr lang="en-GB" dirty="0" smtClean="0"/>
              <a:t>~10% accuracy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7924800" cy="460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771701" y="6096000"/>
            <a:ext cx="1372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Nigel </a:t>
            </a:r>
            <a:r>
              <a:rPr lang="en-GB" dirty="0" err="1" smtClean="0"/>
              <a:t>Hessey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GB" dirty="0" smtClean="0"/>
              <a:t>d0 resolution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0207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622" y="838200"/>
            <a:ext cx="8302778" cy="423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771701" y="6096000"/>
            <a:ext cx="1372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Nigel </a:t>
            </a:r>
            <a:r>
              <a:rPr lang="en-GB" dirty="0" err="1" smtClean="0"/>
              <a:t>Hessey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GB" dirty="0" smtClean="0"/>
              <a:t>Z resolution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683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8605648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771701" y="6172200"/>
            <a:ext cx="1372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Nigel </a:t>
            </a:r>
            <a:r>
              <a:rPr lang="en-GB" dirty="0" err="1" smtClean="0"/>
              <a:t>Hessey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GB" dirty="0" smtClean="0"/>
              <a:t>Pt resolution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7921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668947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771701" y="6172200"/>
            <a:ext cx="1372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Nigel </a:t>
            </a:r>
            <a:r>
              <a:rPr lang="en-GB" dirty="0" err="1" smtClean="0"/>
              <a:t>Hessey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124200"/>
            <a:ext cx="5228772" cy="257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5600"/>
            <a:ext cx="248909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GB" dirty="0" smtClean="0"/>
              <a:t>Choosing the Layout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38800"/>
            <a:ext cx="9144000" cy="9445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 current baseline layout has been chosen after consideration of cost, performance, complexity, etc.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0"/>
            <a:ext cx="24574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762000"/>
            <a:ext cx="24193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762000"/>
            <a:ext cx="24288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083" y="5133860"/>
            <a:ext cx="2576496" cy="172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0" y="3200400"/>
            <a:ext cx="9144000" cy="2359454"/>
          </a:xfrm>
        </p:spPr>
        <p:txBody>
          <a:bodyPr>
            <a:noAutofit/>
          </a:bodyPr>
          <a:lstStyle/>
          <a:p>
            <a:r>
              <a:rPr lang="en-US" sz="1800" dirty="0" smtClean="0"/>
              <a:t>4 Pixel and 5 double sided Strip layers + 6 pixel and 7 strip disks</a:t>
            </a:r>
          </a:p>
          <a:p>
            <a:pPr lvl="1"/>
            <a:r>
              <a:rPr lang="en-US" sz="1600" dirty="0" smtClean="0"/>
              <a:t>14 hit system up to η=2.5</a:t>
            </a:r>
          </a:p>
          <a:p>
            <a:pPr lvl="1"/>
            <a:r>
              <a:rPr lang="en-US" sz="1600" dirty="0" smtClean="0"/>
              <a:t>80 -&gt; </a:t>
            </a:r>
            <a:r>
              <a:rPr lang="en-US" sz="1600" b="1" dirty="0" smtClean="0"/>
              <a:t>400 million pixels </a:t>
            </a:r>
            <a:r>
              <a:rPr lang="en-US" sz="1600" dirty="0" smtClean="0"/>
              <a:t>(~7m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), 6 -&gt; </a:t>
            </a:r>
            <a:r>
              <a:rPr lang="en-US" sz="1600" b="1" dirty="0" smtClean="0"/>
              <a:t>45 million strips</a:t>
            </a:r>
            <a:r>
              <a:rPr lang="en-US" sz="1600" dirty="0" smtClean="0"/>
              <a:t> (~200m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</a:t>
            </a:r>
          </a:p>
          <a:p>
            <a:r>
              <a:rPr lang="en-US" sz="1800" dirty="0" smtClean="0"/>
              <a:t>full coverage for |η| &lt; 2.5, Pixels cover |η| &lt; 2.7 (forward </a:t>
            </a:r>
            <a:r>
              <a:rPr lang="en-US" sz="1800" dirty="0" err="1" smtClean="0"/>
              <a:t>muon</a:t>
            </a:r>
            <a:r>
              <a:rPr lang="en-US" sz="1800" dirty="0" smtClean="0"/>
              <a:t> identification)</a:t>
            </a:r>
          </a:p>
          <a:p>
            <a:r>
              <a:rPr lang="en-US" sz="1800" dirty="0" smtClean="0"/>
              <a:t>minimize hit gaps: Strip disk </a:t>
            </a:r>
            <a:r>
              <a:rPr lang="en-US" sz="1800" dirty="0" err="1" smtClean="0"/>
              <a:t>z</a:t>
            </a:r>
            <a:r>
              <a:rPr lang="en-US" sz="1800" baseline="-25000" dirty="0" err="1" smtClean="0"/>
              <a:t>max</a:t>
            </a:r>
            <a:r>
              <a:rPr lang="en-US" sz="1800" dirty="0" smtClean="0"/>
              <a:t> = 3m, small layer in barrel-</a:t>
            </a:r>
            <a:r>
              <a:rPr lang="en-US" sz="1800" dirty="0" err="1" smtClean="0"/>
              <a:t>endcap</a:t>
            </a:r>
            <a:r>
              <a:rPr lang="en-US" sz="1800" dirty="0" smtClean="0"/>
              <a:t> gap</a:t>
            </a:r>
            <a:r>
              <a:rPr lang="en-US" sz="1400" dirty="0" smtClean="0"/>
              <a:t> </a:t>
            </a:r>
          </a:p>
          <a:p>
            <a:r>
              <a:rPr lang="en-US" sz="1800" dirty="0" smtClean="0"/>
              <a:t>increase radius of last Pixel layer to 25-30cm (better double track resolution)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Upgrade Simulation ATLAS / S. Burdin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1A62-4717-144D-989C-681C7D65ECA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85824" y="805457"/>
            <a:ext cx="7800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0600"/>
            <a:ext cx="4653501" cy="229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143000"/>
            <a:ext cx="3224736" cy="195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29582" y="711218"/>
            <a:ext cx="1166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LOI Layout</a:t>
            </a:r>
            <a:endParaRPr lang="en-GB" dirty="0"/>
          </a:p>
        </p:txBody>
      </p:sp>
      <p:pic>
        <p:nvPicPr>
          <p:cNvPr id="35" name="Picture 21" descr="DSC01603croppe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73165" y="5453867"/>
            <a:ext cx="1525101" cy="110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23"/>
          <p:cNvSpPr txBox="1">
            <a:spLocks noChangeArrowheads="1"/>
          </p:cNvSpPr>
          <p:nvPr/>
        </p:nvSpPr>
        <p:spPr bwMode="auto">
          <a:xfrm>
            <a:off x="3413732" y="5175720"/>
            <a:ext cx="23377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/>
              <a:t>Pixel Quad Module Prototype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 cstate="print"/>
          <a:srcRect l="26868" r="38966" b="16199"/>
          <a:stretch>
            <a:fillRect/>
          </a:stretch>
        </p:blipFill>
        <p:spPr bwMode="auto">
          <a:xfrm>
            <a:off x="6614493" y="5461744"/>
            <a:ext cx="1846462" cy="139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22"/>
          <p:cNvSpPr txBox="1">
            <a:spLocks noChangeArrowheads="1"/>
          </p:cNvSpPr>
          <p:nvPr/>
        </p:nvSpPr>
        <p:spPr bwMode="auto">
          <a:xfrm>
            <a:off x="6284497" y="5213659"/>
            <a:ext cx="23857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 err="1"/>
              <a:t>Microstrip</a:t>
            </a:r>
            <a:r>
              <a:rPr lang="en-GB" sz="1400" dirty="0"/>
              <a:t> Module Prototypes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GB" dirty="0" smtClean="0"/>
              <a:t>Parameters of the Baseline Layout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6196536" y="754744"/>
            <a:ext cx="7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IDRES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4400" y="812880"/>
            <a:ext cx="2632680" cy="5273640"/>
          </a:xfrm>
          <a:prstGeom prst="rect">
            <a:avLst/>
          </a:pr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291600" y="63585"/>
            <a:ext cx="8520120" cy="584775"/>
          </a:xfrm>
        </p:spPr>
        <p:txBody>
          <a:bodyPr>
            <a:spAutoFit/>
          </a:bodyPr>
          <a:lstStyle>
            <a:defPPr lvl="0">
              <a:buClr>
                <a:srgbClr val="FFFFFF"/>
              </a:buClr>
              <a:buSzPct val="100000"/>
              <a:buFont typeface="Arial" pitchFamily="34"/>
              <a:buNone/>
            </a:defPPr>
            <a:lvl1pPr lvl="0">
              <a:buClr>
                <a:srgbClr val="FFFFFF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b="0" dirty="0"/>
              <a:t>ATLAS Simulation Framework</a:t>
            </a:r>
            <a:r>
              <a:rPr lang="en-US" b="0" dirty="0">
                <a:solidFill>
                  <a:srgbClr val="FF9966"/>
                </a:solidFill>
              </a:rPr>
              <a:t>.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282240" y="977400"/>
            <a:ext cx="4157279" cy="5678478"/>
          </a:xfrm>
        </p:spPr>
        <p:txBody>
          <a:bodyPr>
            <a:spAutoFit/>
          </a:bodyPr>
          <a:lstStyle>
            <a:def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1247"/>
              </a:spcAft>
              <a:buClr>
                <a:srgbClr val="F28E00"/>
              </a:buClr>
              <a:buSzPct val="100000"/>
              <a:buFont typeface="Arial Black" pitchFamily="34"/>
              <a:buNone/>
              <a:tabLst>
                <a:tab pos="649080" algn="l"/>
                <a:tab pos="1563480" algn="l"/>
                <a:tab pos="2477880" algn="l"/>
                <a:tab pos="3392280" algn="l"/>
                <a:tab pos="4306680" algn="l"/>
                <a:tab pos="5221080" algn="l"/>
                <a:tab pos="6135480" algn="l"/>
                <a:tab pos="7049879" algn="l"/>
                <a:tab pos="7964280" algn="l"/>
                <a:tab pos="8878680" algn="l"/>
                <a:tab pos="979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defPPr>
            <a:lvl1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1247"/>
              </a:spcAft>
              <a:buClr>
                <a:srgbClr val="F28E00"/>
              </a:buClr>
              <a:buSzPct val="100000"/>
              <a:buFont typeface="Arial Black" pitchFamily="34"/>
              <a:buChar char="&gt;"/>
              <a:tabLst>
                <a:tab pos="649080" algn="l"/>
                <a:tab pos="1563480" algn="l"/>
                <a:tab pos="2477880" algn="l"/>
                <a:tab pos="3392280" algn="l"/>
                <a:tab pos="4306680" algn="l"/>
                <a:tab pos="5221080" algn="l"/>
                <a:tab pos="6135480" algn="l"/>
                <a:tab pos="7049879" algn="l"/>
                <a:tab pos="7964280" algn="l"/>
                <a:tab pos="8878680" algn="l"/>
                <a:tab pos="979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1pPr>
            <a:lvl2pPr marL="628560" marR="0" lvl="1" indent="-184320" algn="l" rtl="0" hangingPunct="1">
              <a:lnSpc>
                <a:spcPct val="100000"/>
              </a:lnSpc>
              <a:spcBef>
                <a:spcPts val="0"/>
              </a:spcBef>
              <a:spcAft>
                <a:spcPts val="998"/>
              </a:spcAft>
              <a:buClr>
                <a:srgbClr val="808080"/>
              </a:buClr>
              <a:buSzPct val="100000"/>
              <a:buFont typeface="Wingdings" pitchFamily="2"/>
              <a:buChar char=""/>
              <a:tabLst>
                <a:tab pos="285480" algn="l"/>
                <a:tab pos="1199880" algn="l"/>
                <a:tab pos="2114280" algn="l"/>
                <a:tab pos="3028680" algn="l"/>
                <a:tab pos="3943080" algn="l"/>
                <a:tab pos="4857480" algn="l"/>
                <a:tab pos="5771880" algn="l"/>
                <a:tab pos="6686280" algn="l"/>
                <a:tab pos="7600680" algn="l"/>
                <a:tab pos="8515080" algn="l"/>
                <a:tab pos="9429480" algn="l"/>
              </a:tabLst>
              <a:defRPr lang="en-US" sz="16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2pPr>
            <a:lvl3pPr marL="1236599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Black" pitchFamily="34"/>
              <a:buChar char="&gt;"/>
              <a:tabLst>
                <a:tab pos="1236599" algn="l"/>
                <a:tab pos="1828439" algn="l"/>
                <a:tab pos="2742838" algn="l"/>
                <a:tab pos="3657238" algn="l"/>
                <a:tab pos="4571638" algn="l"/>
                <a:tab pos="5486039" algn="l"/>
                <a:tab pos="6400439" algn="l"/>
                <a:tab pos="7314839" algn="l"/>
                <a:tab pos="8229239" algn="l"/>
                <a:tab pos="9143638" algn="l"/>
                <a:tab pos="10058039" algn="l"/>
              </a:tabLst>
              <a:def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3pPr>
            <a:lvl4pPr marL="164448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"/>
              <a:tabLst>
                <a:tab pos="183960" algn="l"/>
                <a:tab pos="1098360" algn="l"/>
                <a:tab pos="2012760" algn="l"/>
                <a:tab pos="2927159" algn="l"/>
                <a:tab pos="3841560" algn="l"/>
                <a:tab pos="4755959" algn="l"/>
                <a:tab pos="5670360" algn="l"/>
                <a:tab pos="6584760" algn="l"/>
                <a:tab pos="7499160" algn="l"/>
                <a:tab pos="8413560" algn="l"/>
              </a:tabLst>
              <a:defRPr lang="en-US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8pPr>
            <a:lvl9pPr marL="1944000" marR="0" lvl="8" indent="-2160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9pPr>
          </a:lstStyle>
          <a:p>
            <a:pPr lvl="0"/>
            <a:r>
              <a:rPr lang="en-US" dirty="0">
                <a:latin typeface="" pitchFamily="16"/>
              </a:rPr>
              <a:t>ATLAS </a:t>
            </a:r>
            <a:r>
              <a:rPr lang="en-US" dirty="0" err="1">
                <a:latin typeface="" pitchFamily="16"/>
              </a:rPr>
              <a:t>GeoModel</a:t>
            </a:r>
            <a:r>
              <a:rPr lang="en-US" dirty="0">
                <a:latin typeface="" pitchFamily="16"/>
              </a:rPr>
              <a:t> framework </a:t>
            </a:r>
            <a:r>
              <a:rPr lang="en-US" dirty="0" smtClean="0">
                <a:latin typeface="" pitchFamily="16"/>
              </a:rPr>
              <a:t> </a:t>
            </a:r>
            <a:r>
              <a:rPr lang="en-US" dirty="0">
                <a:latin typeface="" pitchFamily="16"/>
              </a:rPr>
              <a:t>used to build description of complex detector geometry</a:t>
            </a:r>
          </a:p>
          <a:p>
            <a:pPr lvl="1"/>
            <a:r>
              <a:rPr lang="en-US" dirty="0">
                <a:latin typeface="" pitchFamily="16"/>
              </a:rPr>
              <a:t>Interfaces to </a:t>
            </a:r>
            <a:r>
              <a:rPr lang="en-US" dirty="0" smtClean="0">
                <a:latin typeface="" pitchFamily="16"/>
              </a:rPr>
              <a:t>Geant4 </a:t>
            </a:r>
            <a:r>
              <a:rPr lang="en-US" dirty="0">
                <a:latin typeface="" pitchFamily="16"/>
              </a:rPr>
              <a:t>to simulate particle interactions within the detector</a:t>
            </a:r>
          </a:p>
          <a:p>
            <a:pPr lvl="1"/>
            <a:r>
              <a:rPr lang="en-US" dirty="0">
                <a:latin typeface="" pitchFamily="16"/>
              </a:rPr>
              <a:t>Also used for building simplified detector description used in reconstruction</a:t>
            </a:r>
          </a:p>
          <a:p>
            <a:pPr lvl="0"/>
            <a:r>
              <a:rPr lang="en-US" dirty="0">
                <a:latin typeface="" pitchFamily="16"/>
              </a:rPr>
              <a:t>Designed to deal with ATLAS geometry</a:t>
            </a:r>
          </a:p>
          <a:p>
            <a:pPr lvl="1"/>
            <a:r>
              <a:rPr lang="en-US" dirty="0">
                <a:latin typeface="" pitchFamily="16"/>
              </a:rPr>
              <a:t>Numerous changes required to allow extension to different tracker layouts</a:t>
            </a:r>
          </a:p>
          <a:p>
            <a:pPr lvl="1"/>
            <a:r>
              <a:rPr lang="en-US" dirty="0">
                <a:latin typeface="" pitchFamily="16"/>
              </a:rPr>
              <a:t>Modifications throughout core ATLAS software extending channel addressing, to accommodate increased number of readout channels</a:t>
            </a:r>
          </a:p>
        </p:txBody>
      </p:sp>
      <p:sp>
        <p:nvSpPr>
          <p:cNvPr id="5" name="Rectangle 4"/>
          <p:cNvSpPr/>
          <p:nvPr/>
        </p:nvSpPr>
        <p:spPr>
          <a:xfrm>
            <a:off x="4654440" y="1409040"/>
            <a:ext cx="4321080" cy="1355400"/>
          </a:xfrm>
          <a:prstGeom prst="rect">
            <a:avLst/>
          </a:prstGeom>
          <a:solidFill>
            <a:srgbClr val="FFFFCC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54800" y="2841839"/>
            <a:ext cx="4321080" cy="1634040"/>
          </a:xfrm>
          <a:prstGeom prst="rect">
            <a:avLst/>
          </a:prstGeom>
          <a:solidFill>
            <a:srgbClr val="CCFF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9320" y="4553279"/>
            <a:ext cx="4321080" cy="1355400"/>
          </a:xfrm>
          <a:prstGeom prst="rect">
            <a:avLst/>
          </a:prstGeom>
          <a:solidFill>
            <a:srgbClr val="FF8080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5800" y="913320"/>
            <a:ext cx="1254600" cy="346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 Gothic" pitchFamily="2"/>
                <a:cs typeface="Tahoma" pitchFamily="2"/>
              </a:rPr>
              <a:t>GeoModel</a:t>
            </a:r>
          </a:p>
        </p:txBody>
      </p:sp>
      <p:sp>
        <p:nvSpPr>
          <p:cNvPr id="9" name="Text Placeholder 8"/>
          <p:cNvSpPr txBox="1">
            <a:spLocks noGrp="1"/>
          </p:cNvSpPr>
          <p:nvPr>
            <p:ph type="body" idx="4294967295"/>
          </p:nvPr>
        </p:nvSpPr>
        <p:spPr>
          <a:xfrm>
            <a:off x="4708440" y="1471320"/>
            <a:ext cx="4212720" cy="1262160"/>
          </a:xfrm>
        </p:spPr>
        <p:txBody>
          <a:bodyPr>
            <a:normAutofit fontScale="92500"/>
          </a:bodyPr>
          <a:lstStyle>
            <a:def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1247"/>
              </a:spcAft>
              <a:buClr>
                <a:srgbClr val="F28E00"/>
              </a:buClr>
              <a:buSzPct val="100000"/>
              <a:buFont typeface="Arial Black" pitchFamily="34"/>
              <a:buNone/>
              <a:tabLst>
                <a:tab pos="649080" algn="l"/>
                <a:tab pos="1563480" algn="l"/>
                <a:tab pos="2477880" algn="l"/>
                <a:tab pos="3392280" algn="l"/>
                <a:tab pos="4306680" algn="l"/>
                <a:tab pos="5221080" algn="l"/>
                <a:tab pos="6135480" algn="l"/>
                <a:tab pos="7049879" algn="l"/>
                <a:tab pos="7964280" algn="l"/>
                <a:tab pos="8878680" algn="l"/>
                <a:tab pos="979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defPPr>
            <a:lvl1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1247"/>
              </a:spcAft>
              <a:buClr>
                <a:srgbClr val="F28E00"/>
              </a:buClr>
              <a:buSzPct val="100000"/>
              <a:buFont typeface="Arial Black" pitchFamily="34"/>
              <a:buChar char="&gt;"/>
              <a:tabLst>
                <a:tab pos="649080" algn="l"/>
                <a:tab pos="1563480" algn="l"/>
                <a:tab pos="2477880" algn="l"/>
                <a:tab pos="3392280" algn="l"/>
                <a:tab pos="4306680" algn="l"/>
                <a:tab pos="5221080" algn="l"/>
                <a:tab pos="6135480" algn="l"/>
                <a:tab pos="7049879" algn="l"/>
                <a:tab pos="7964280" algn="l"/>
                <a:tab pos="8878680" algn="l"/>
                <a:tab pos="979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1pPr>
            <a:lvl2pPr marL="628560" marR="0" lvl="1" indent="-184320" algn="l" rtl="0" hangingPunct="1">
              <a:lnSpc>
                <a:spcPct val="100000"/>
              </a:lnSpc>
              <a:spcBef>
                <a:spcPts val="0"/>
              </a:spcBef>
              <a:spcAft>
                <a:spcPts val="998"/>
              </a:spcAft>
              <a:buClr>
                <a:srgbClr val="808080"/>
              </a:buClr>
              <a:buSzPct val="100000"/>
              <a:buFont typeface="Wingdings" pitchFamily="2"/>
              <a:buChar char=""/>
              <a:tabLst>
                <a:tab pos="285480" algn="l"/>
                <a:tab pos="1199880" algn="l"/>
                <a:tab pos="2114280" algn="l"/>
                <a:tab pos="3028680" algn="l"/>
                <a:tab pos="3943080" algn="l"/>
                <a:tab pos="4857480" algn="l"/>
                <a:tab pos="5771880" algn="l"/>
                <a:tab pos="6686280" algn="l"/>
                <a:tab pos="7600680" algn="l"/>
                <a:tab pos="8515080" algn="l"/>
                <a:tab pos="9429480" algn="l"/>
              </a:tabLst>
              <a:defRPr lang="en-US" sz="16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2pPr>
            <a:lvl3pPr marL="1236599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Black" pitchFamily="34"/>
              <a:buChar char="&gt;"/>
              <a:tabLst>
                <a:tab pos="1236599" algn="l"/>
                <a:tab pos="1828439" algn="l"/>
                <a:tab pos="2742838" algn="l"/>
                <a:tab pos="3657238" algn="l"/>
                <a:tab pos="4571638" algn="l"/>
                <a:tab pos="5486039" algn="l"/>
                <a:tab pos="6400439" algn="l"/>
                <a:tab pos="7314839" algn="l"/>
                <a:tab pos="8229239" algn="l"/>
                <a:tab pos="9143638" algn="l"/>
                <a:tab pos="10058039" algn="l"/>
              </a:tabLst>
              <a:def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3pPr>
            <a:lvl4pPr marL="164448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"/>
              <a:tabLst>
                <a:tab pos="183960" algn="l"/>
                <a:tab pos="1098360" algn="l"/>
                <a:tab pos="2012760" algn="l"/>
                <a:tab pos="2927159" algn="l"/>
                <a:tab pos="3841560" algn="l"/>
                <a:tab pos="4755959" algn="l"/>
                <a:tab pos="5670360" algn="l"/>
                <a:tab pos="6584760" algn="l"/>
                <a:tab pos="7499160" algn="l"/>
                <a:tab pos="8413560" algn="l"/>
              </a:tabLst>
              <a:defRPr lang="en-US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8pPr>
            <a:lvl9pPr marL="1944000" marR="0" lvl="8" indent="-2160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9pPr>
          </a:lstStyle>
          <a:p>
            <a:pPr lvl="0"/>
            <a:r>
              <a:rPr lang="en-US">
                <a:latin typeface="" pitchFamily="16"/>
              </a:rPr>
              <a:t>Simulation</a:t>
            </a:r>
          </a:p>
          <a:p>
            <a:pPr lvl="1"/>
            <a:r>
              <a:rPr lang="en-US">
                <a:latin typeface="" pitchFamily="16"/>
              </a:rPr>
              <a:t>Uses Geant4 to model energy losses/energy deposition in sensors/generation of secondaries, etc</a:t>
            </a:r>
          </a:p>
        </p:txBody>
      </p:sp>
      <p:sp>
        <p:nvSpPr>
          <p:cNvPr id="10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4669560" y="2865240"/>
            <a:ext cx="4212720" cy="1477439"/>
          </a:xfrm>
        </p:spPr>
        <p:txBody>
          <a:bodyPr>
            <a:normAutofit fontScale="92500" lnSpcReduction="10000"/>
          </a:bodyPr>
          <a:lstStyle>
            <a:def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1247"/>
              </a:spcAft>
              <a:buClr>
                <a:srgbClr val="F28E00"/>
              </a:buClr>
              <a:buSzPct val="100000"/>
              <a:buFont typeface="Arial Black" pitchFamily="34"/>
              <a:buNone/>
              <a:tabLst>
                <a:tab pos="649080" algn="l"/>
                <a:tab pos="1563480" algn="l"/>
                <a:tab pos="2477880" algn="l"/>
                <a:tab pos="3392280" algn="l"/>
                <a:tab pos="4306680" algn="l"/>
                <a:tab pos="5221080" algn="l"/>
                <a:tab pos="6135480" algn="l"/>
                <a:tab pos="7049879" algn="l"/>
                <a:tab pos="7964280" algn="l"/>
                <a:tab pos="8878680" algn="l"/>
                <a:tab pos="979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defPPr>
            <a:lvl1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1247"/>
              </a:spcAft>
              <a:buClr>
                <a:srgbClr val="F28E00"/>
              </a:buClr>
              <a:buSzPct val="100000"/>
              <a:buFont typeface="Arial Black" pitchFamily="34"/>
              <a:buChar char="&gt;"/>
              <a:tabLst>
                <a:tab pos="649080" algn="l"/>
                <a:tab pos="1563480" algn="l"/>
                <a:tab pos="2477880" algn="l"/>
                <a:tab pos="3392280" algn="l"/>
                <a:tab pos="4306680" algn="l"/>
                <a:tab pos="5221080" algn="l"/>
                <a:tab pos="6135480" algn="l"/>
                <a:tab pos="7049879" algn="l"/>
                <a:tab pos="7964280" algn="l"/>
                <a:tab pos="8878680" algn="l"/>
                <a:tab pos="979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1pPr>
            <a:lvl2pPr marL="628560" marR="0" lvl="1" indent="-184320" algn="l" rtl="0" hangingPunct="1">
              <a:lnSpc>
                <a:spcPct val="100000"/>
              </a:lnSpc>
              <a:spcBef>
                <a:spcPts val="0"/>
              </a:spcBef>
              <a:spcAft>
                <a:spcPts val="998"/>
              </a:spcAft>
              <a:buClr>
                <a:srgbClr val="808080"/>
              </a:buClr>
              <a:buSzPct val="100000"/>
              <a:buFont typeface="Wingdings" pitchFamily="2"/>
              <a:buChar char=""/>
              <a:tabLst>
                <a:tab pos="285480" algn="l"/>
                <a:tab pos="1199880" algn="l"/>
                <a:tab pos="2114280" algn="l"/>
                <a:tab pos="3028680" algn="l"/>
                <a:tab pos="3943080" algn="l"/>
                <a:tab pos="4857480" algn="l"/>
                <a:tab pos="5771880" algn="l"/>
                <a:tab pos="6686280" algn="l"/>
                <a:tab pos="7600680" algn="l"/>
                <a:tab pos="8515080" algn="l"/>
                <a:tab pos="9429480" algn="l"/>
              </a:tabLst>
              <a:defRPr lang="en-US" sz="16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2pPr>
            <a:lvl3pPr marL="1236599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Black" pitchFamily="34"/>
              <a:buChar char="&gt;"/>
              <a:tabLst>
                <a:tab pos="1236599" algn="l"/>
                <a:tab pos="1828439" algn="l"/>
                <a:tab pos="2742838" algn="l"/>
                <a:tab pos="3657238" algn="l"/>
                <a:tab pos="4571638" algn="l"/>
                <a:tab pos="5486039" algn="l"/>
                <a:tab pos="6400439" algn="l"/>
                <a:tab pos="7314839" algn="l"/>
                <a:tab pos="8229239" algn="l"/>
                <a:tab pos="9143638" algn="l"/>
                <a:tab pos="10058039" algn="l"/>
              </a:tabLst>
              <a:def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3pPr>
            <a:lvl4pPr marL="164448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"/>
              <a:tabLst>
                <a:tab pos="183960" algn="l"/>
                <a:tab pos="1098360" algn="l"/>
                <a:tab pos="2012760" algn="l"/>
                <a:tab pos="2927159" algn="l"/>
                <a:tab pos="3841560" algn="l"/>
                <a:tab pos="4755959" algn="l"/>
                <a:tab pos="5670360" algn="l"/>
                <a:tab pos="6584760" algn="l"/>
                <a:tab pos="7499160" algn="l"/>
                <a:tab pos="8413560" algn="l"/>
              </a:tabLst>
              <a:defRPr lang="en-US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8pPr>
            <a:lvl9pPr marL="1944000" marR="0" lvl="8" indent="-2160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9pPr>
          </a:lstStyle>
          <a:p>
            <a:pPr lvl="0"/>
            <a:r>
              <a:rPr lang="en-US">
                <a:latin typeface="" pitchFamily="16"/>
              </a:rPr>
              <a:t>Digitisation</a:t>
            </a:r>
          </a:p>
          <a:p>
            <a:pPr lvl="1"/>
            <a:r>
              <a:rPr lang="en-US">
                <a:latin typeface="" pitchFamily="16"/>
              </a:rPr>
              <a:t>Models detector readout electronics, turning Geant4 energy deposits into ATLAS raw data format</a:t>
            </a:r>
          </a:p>
          <a:p>
            <a:pPr lvl="1"/>
            <a:r>
              <a:rPr lang="en-US">
                <a:latin typeface="" pitchFamily="16"/>
              </a:rPr>
              <a:t>Pile-up collisions added at this point</a:t>
            </a:r>
          </a:p>
        </p:txBody>
      </p:sp>
      <p:sp>
        <p:nvSpPr>
          <p:cNvPr id="11" name="Text Placeholder 10"/>
          <p:cNvSpPr txBox="1">
            <a:spLocks noGrp="1"/>
          </p:cNvSpPr>
          <p:nvPr>
            <p:ph type="body" idx="4294967295"/>
          </p:nvPr>
        </p:nvSpPr>
        <p:spPr>
          <a:xfrm>
            <a:off x="4677480" y="4599720"/>
            <a:ext cx="4212720" cy="1262160"/>
          </a:xfrm>
        </p:spPr>
        <p:txBody>
          <a:bodyPr/>
          <a:lstStyle>
            <a:def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1247"/>
              </a:spcAft>
              <a:buClr>
                <a:srgbClr val="F28E00"/>
              </a:buClr>
              <a:buSzPct val="100000"/>
              <a:buFont typeface="Arial Black" pitchFamily="34"/>
              <a:buNone/>
              <a:tabLst>
                <a:tab pos="649080" algn="l"/>
                <a:tab pos="1563480" algn="l"/>
                <a:tab pos="2477880" algn="l"/>
                <a:tab pos="3392280" algn="l"/>
                <a:tab pos="4306680" algn="l"/>
                <a:tab pos="5221080" algn="l"/>
                <a:tab pos="6135480" algn="l"/>
                <a:tab pos="7049879" algn="l"/>
                <a:tab pos="7964280" algn="l"/>
                <a:tab pos="8878680" algn="l"/>
                <a:tab pos="979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defPPr>
            <a:lvl1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1247"/>
              </a:spcAft>
              <a:buClr>
                <a:srgbClr val="F28E00"/>
              </a:buClr>
              <a:buSzPct val="100000"/>
              <a:buFont typeface="Arial Black" pitchFamily="34"/>
              <a:buChar char="&gt;"/>
              <a:tabLst>
                <a:tab pos="649080" algn="l"/>
                <a:tab pos="1563480" algn="l"/>
                <a:tab pos="2477880" algn="l"/>
                <a:tab pos="3392280" algn="l"/>
                <a:tab pos="4306680" algn="l"/>
                <a:tab pos="5221080" algn="l"/>
                <a:tab pos="6135480" algn="l"/>
                <a:tab pos="7049879" algn="l"/>
                <a:tab pos="7964280" algn="l"/>
                <a:tab pos="8878680" algn="l"/>
                <a:tab pos="979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1pPr>
            <a:lvl2pPr marL="628560" marR="0" lvl="1" indent="-184320" algn="l" rtl="0" hangingPunct="1">
              <a:lnSpc>
                <a:spcPct val="100000"/>
              </a:lnSpc>
              <a:spcBef>
                <a:spcPts val="0"/>
              </a:spcBef>
              <a:spcAft>
                <a:spcPts val="998"/>
              </a:spcAft>
              <a:buClr>
                <a:srgbClr val="808080"/>
              </a:buClr>
              <a:buSzPct val="100000"/>
              <a:buFont typeface="Wingdings" pitchFamily="2"/>
              <a:buChar char=""/>
              <a:tabLst>
                <a:tab pos="285480" algn="l"/>
                <a:tab pos="1199880" algn="l"/>
                <a:tab pos="2114280" algn="l"/>
                <a:tab pos="3028680" algn="l"/>
                <a:tab pos="3943080" algn="l"/>
                <a:tab pos="4857480" algn="l"/>
                <a:tab pos="5771880" algn="l"/>
                <a:tab pos="6686280" algn="l"/>
                <a:tab pos="7600680" algn="l"/>
                <a:tab pos="8515080" algn="l"/>
                <a:tab pos="9429480" algn="l"/>
              </a:tabLst>
              <a:defRPr lang="en-US" sz="16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2pPr>
            <a:lvl3pPr marL="1236599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Black" pitchFamily="34"/>
              <a:buChar char="&gt;"/>
              <a:tabLst>
                <a:tab pos="1236599" algn="l"/>
                <a:tab pos="1828439" algn="l"/>
                <a:tab pos="2742838" algn="l"/>
                <a:tab pos="3657238" algn="l"/>
                <a:tab pos="4571638" algn="l"/>
                <a:tab pos="5486039" algn="l"/>
                <a:tab pos="6400439" algn="l"/>
                <a:tab pos="7314839" algn="l"/>
                <a:tab pos="8229239" algn="l"/>
                <a:tab pos="9143638" algn="l"/>
                <a:tab pos="10058039" algn="l"/>
              </a:tabLst>
              <a:def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3pPr>
            <a:lvl4pPr marL="164448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"/>
              <a:tabLst>
                <a:tab pos="183960" algn="l"/>
                <a:tab pos="1098360" algn="l"/>
                <a:tab pos="2012760" algn="l"/>
                <a:tab pos="2927159" algn="l"/>
                <a:tab pos="3841560" algn="l"/>
                <a:tab pos="4755959" algn="l"/>
                <a:tab pos="5670360" algn="l"/>
                <a:tab pos="6584760" algn="l"/>
                <a:tab pos="7499160" algn="l"/>
                <a:tab pos="8413560" algn="l"/>
              </a:tabLst>
              <a:defRPr lang="en-US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8pPr>
            <a:lvl9pPr marL="1944000" marR="0" lvl="8" indent="-2160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9pPr>
          </a:lstStyle>
          <a:p>
            <a:pPr lvl="0"/>
            <a:r>
              <a:rPr lang="en-US">
                <a:latin typeface="" pitchFamily="16"/>
              </a:rPr>
              <a:t>Reconstruction</a:t>
            </a:r>
          </a:p>
          <a:p>
            <a:pPr lvl="1"/>
            <a:r>
              <a:rPr lang="en-US">
                <a:latin typeface="" pitchFamily="16"/>
              </a:rPr>
              <a:t>Uses hits in sensors to build tracks and vertices</a:t>
            </a:r>
          </a:p>
        </p:txBody>
      </p:sp>
      <p:sp>
        <p:nvSpPr>
          <p:cNvPr id="12" name="Straight Connector 11"/>
          <p:cNvSpPr/>
          <p:nvPr/>
        </p:nvSpPr>
        <p:spPr>
          <a:xfrm>
            <a:off x="6523560" y="2599920"/>
            <a:ext cx="15480" cy="57312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  <a:tailEnd type="arrow"/>
          </a:ln>
        </p:spPr>
        <p:txBody>
          <a:bodyPr vert="horz" lIns="99000" tIns="54000" rIns="99000" bIns="54000" anchor="ctr" anchorCtr="1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>
            <a:off x="6907680" y="4351680"/>
            <a:ext cx="15480" cy="573120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  <a:tailEnd type="arrow"/>
          </a:ln>
        </p:spPr>
        <p:txBody>
          <a:bodyPr vert="horz" lIns="99000" tIns="54000" rIns="99000" bIns="54000" anchor="ctr" anchorCtr="1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457" y="609600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Nick Styles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7401" y="3810000"/>
            <a:ext cx="60665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371600"/>
            <a:ext cx="5129214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31242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The chosen layout </a:t>
            </a:r>
            <a:r>
              <a:rPr lang="en-GB" dirty="0" smtClean="0"/>
              <a:t>has been</a:t>
            </a:r>
            <a:r>
              <a:rPr lang="en-GB" dirty="0" smtClean="0"/>
              <a:t> </a:t>
            </a:r>
            <a:r>
              <a:rPr lang="en-GB" dirty="0" smtClean="0"/>
              <a:t>implemented in the </a:t>
            </a:r>
            <a:r>
              <a:rPr lang="en-GB" dirty="0" err="1" smtClean="0"/>
              <a:t>GeoModel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Hit visualization confirms positions of the sensitive and service materials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GB" b="0" dirty="0" smtClean="0"/>
              <a:t>Geant4 Model</a:t>
            </a:r>
            <a:endParaRPr lang="en-GB" b="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876800" y="381000"/>
            <a:ext cx="4267200" cy="31606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291600" y="63585"/>
            <a:ext cx="8520120" cy="584775"/>
          </a:xfrm>
        </p:spPr>
        <p:txBody>
          <a:bodyPr>
            <a:spAutoFit/>
          </a:bodyPr>
          <a:lstStyle>
            <a:defPPr lvl="0">
              <a:buClr>
                <a:srgbClr val="FFFFFF"/>
              </a:buClr>
              <a:buSzPct val="100000"/>
              <a:buFont typeface="Arial" pitchFamily="34"/>
              <a:buNone/>
            </a:defPPr>
            <a:lvl1pPr lvl="0">
              <a:buClr>
                <a:srgbClr val="FFFFFF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b="0" dirty="0" smtClean="0"/>
              <a:t>Full list of parameters for the Baseline layout</a:t>
            </a:r>
            <a:endParaRPr lang="en-US" b="0" dirty="0">
              <a:solidFill>
                <a:srgbClr val="FF9966"/>
              </a:solidFill>
            </a:endParaRP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0" y="1066800"/>
            <a:ext cx="3962400" cy="5257800"/>
          </a:xfrm>
        </p:spPr>
        <p:txBody>
          <a:bodyPr>
            <a:noAutofit/>
          </a:bodyPr>
          <a:lstStyle>
            <a:def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1247"/>
              </a:spcAft>
              <a:buClr>
                <a:srgbClr val="F28E00"/>
              </a:buClr>
              <a:buSzPct val="100000"/>
              <a:buFont typeface="Arial Black" pitchFamily="34"/>
              <a:buNone/>
              <a:tabLst>
                <a:tab pos="649080" algn="l"/>
                <a:tab pos="1563480" algn="l"/>
                <a:tab pos="2477880" algn="l"/>
                <a:tab pos="3392280" algn="l"/>
                <a:tab pos="4306680" algn="l"/>
                <a:tab pos="5221080" algn="l"/>
                <a:tab pos="6135480" algn="l"/>
                <a:tab pos="7049879" algn="l"/>
                <a:tab pos="7964280" algn="l"/>
                <a:tab pos="8878680" algn="l"/>
                <a:tab pos="979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defPPr>
            <a:lvl1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1247"/>
              </a:spcAft>
              <a:buClr>
                <a:srgbClr val="F28E00"/>
              </a:buClr>
              <a:buSzPct val="100000"/>
              <a:buFont typeface="Arial Black" pitchFamily="34"/>
              <a:buChar char="&gt;"/>
              <a:tabLst>
                <a:tab pos="649080" algn="l"/>
                <a:tab pos="1563480" algn="l"/>
                <a:tab pos="2477880" algn="l"/>
                <a:tab pos="3392280" algn="l"/>
                <a:tab pos="4306680" algn="l"/>
                <a:tab pos="5221080" algn="l"/>
                <a:tab pos="6135480" algn="l"/>
                <a:tab pos="7049879" algn="l"/>
                <a:tab pos="7964280" algn="l"/>
                <a:tab pos="8878680" algn="l"/>
                <a:tab pos="979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1pPr>
            <a:lvl2pPr marL="628560" marR="0" lvl="1" indent="-184320" algn="l" rtl="0" hangingPunct="1">
              <a:lnSpc>
                <a:spcPct val="100000"/>
              </a:lnSpc>
              <a:spcBef>
                <a:spcPts val="0"/>
              </a:spcBef>
              <a:spcAft>
                <a:spcPts val="998"/>
              </a:spcAft>
              <a:buClr>
                <a:srgbClr val="808080"/>
              </a:buClr>
              <a:buSzPct val="100000"/>
              <a:buFont typeface="Wingdings" pitchFamily="2"/>
              <a:buChar char=""/>
              <a:tabLst>
                <a:tab pos="285480" algn="l"/>
                <a:tab pos="1199880" algn="l"/>
                <a:tab pos="2114280" algn="l"/>
                <a:tab pos="3028680" algn="l"/>
                <a:tab pos="3943080" algn="l"/>
                <a:tab pos="4857480" algn="l"/>
                <a:tab pos="5771880" algn="l"/>
                <a:tab pos="6686280" algn="l"/>
                <a:tab pos="7600680" algn="l"/>
                <a:tab pos="8515080" algn="l"/>
                <a:tab pos="9429480" algn="l"/>
              </a:tabLst>
              <a:defRPr lang="en-US" sz="16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2pPr>
            <a:lvl3pPr marL="1236599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Black" pitchFamily="34"/>
              <a:buChar char="&gt;"/>
              <a:tabLst>
                <a:tab pos="1236599" algn="l"/>
                <a:tab pos="1828439" algn="l"/>
                <a:tab pos="2742838" algn="l"/>
                <a:tab pos="3657238" algn="l"/>
                <a:tab pos="4571638" algn="l"/>
                <a:tab pos="5486039" algn="l"/>
                <a:tab pos="6400439" algn="l"/>
                <a:tab pos="7314839" algn="l"/>
                <a:tab pos="8229239" algn="l"/>
                <a:tab pos="9143638" algn="l"/>
                <a:tab pos="10058039" algn="l"/>
              </a:tabLst>
              <a:def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3pPr>
            <a:lvl4pPr marL="164448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"/>
              <a:tabLst>
                <a:tab pos="183960" algn="l"/>
                <a:tab pos="1098360" algn="l"/>
                <a:tab pos="2012760" algn="l"/>
                <a:tab pos="2927159" algn="l"/>
                <a:tab pos="3841560" algn="l"/>
                <a:tab pos="4755959" algn="l"/>
                <a:tab pos="5670360" algn="l"/>
                <a:tab pos="6584760" algn="l"/>
                <a:tab pos="7499160" algn="l"/>
                <a:tab pos="8413560" algn="l"/>
              </a:tabLst>
              <a:defRPr lang="en-US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8pPr>
            <a:lvl9pPr marL="1944000" marR="0" lvl="8" indent="-2160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9pPr>
          </a:lstStyle>
          <a:p>
            <a:pPr lvl="0"/>
            <a:r>
              <a:rPr lang="en-US" sz="1800" dirty="0">
                <a:latin typeface="" pitchFamily="16"/>
              </a:rPr>
              <a:t>Full coverage up to </a:t>
            </a:r>
            <a:r>
              <a:rPr lang="en-US" sz="1800" dirty="0" err="1">
                <a:latin typeface="" pitchFamily="16"/>
              </a:rPr>
              <a:t>pseudorapidity</a:t>
            </a:r>
            <a:r>
              <a:rPr lang="en-US" sz="1800" dirty="0">
                <a:latin typeface="" pitchFamily="16"/>
              </a:rPr>
              <a:t> |</a:t>
            </a:r>
            <a:r>
              <a:rPr lang="en-US" sz="1800" dirty="0">
                <a:latin typeface="Arial" pitchFamily="32"/>
                <a:cs typeface="Arial" pitchFamily="32"/>
              </a:rPr>
              <a:t>η</a:t>
            </a:r>
            <a:r>
              <a:rPr lang="en-US" sz="1800" dirty="0">
                <a:latin typeface="" pitchFamily="16"/>
              </a:rPr>
              <a:t>|&lt;2.5</a:t>
            </a:r>
          </a:p>
          <a:p>
            <a:pPr lvl="1"/>
            <a:r>
              <a:rPr lang="en-US" dirty="0">
                <a:latin typeface="" pitchFamily="16"/>
              </a:rPr>
              <a:t>14 hits-per-track allows robust track selection with contingency against module failures</a:t>
            </a:r>
          </a:p>
          <a:p>
            <a:pPr lvl="1"/>
            <a:r>
              <a:rPr lang="en-US" dirty="0">
                <a:latin typeface="" pitchFamily="16"/>
              </a:rPr>
              <a:t>Limited coverage up to  |</a:t>
            </a:r>
            <a:r>
              <a:rPr lang="en-US" dirty="0">
                <a:latin typeface="Arial" pitchFamily="32"/>
                <a:cs typeface="Arial" pitchFamily="32"/>
              </a:rPr>
              <a:t>η</a:t>
            </a:r>
            <a:r>
              <a:rPr lang="en-US" dirty="0">
                <a:latin typeface="" pitchFamily="16"/>
              </a:rPr>
              <a:t>|&lt;2.7</a:t>
            </a:r>
          </a:p>
          <a:p>
            <a:pPr lvl="0"/>
            <a:r>
              <a:rPr lang="en-US" sz="1800" dirty="0">
                <a:latin typeface="" pitchFamily="16"/>
              </a:rPr>
              <a:t>Pixel System</a:t>
            </a:r>
          </a:p>
          <a:p>
            <a:pPr lvl="1"/>
            <a:r>
              <a:rPr lang="en-US" dirty="0">
                <a:latin typeface="" pitchFamily="16"/>
              </a:rPr>
              <a:t>4 cylindrical barrel layers @ radii from 39 to 250 mm</a:t>
            </a:r>
          </a:p>
          <a:p>
            <a:pPr lvl="1"/>
            <a:r>
              <a:rPr lang="en-US" dirty="0">
                <a:latin typeface="" pitchFamily="16"/>
              </a:rPr>
              <a:t>6 </a:t>
            </a:r>
            <a:r>
              <a:rPr lang="en-US" dirty="0" err="1">
                <a:latin typeface="" pitchFamily="16"/>
              </a:rPr>
              <a:t>endcap</a:t>
            </a:r>
            <a:r>
              <a:rPr lang="en-US" dirty="0">
                <a:latin typeface="" pitchFamily="16"/>
              </a:rPr>
              <a:t> disks @ |z| from 877 to 1675 mm</a:t>
            </a:r>
          </a:p>
          <a:p>
            <a:pPr lvl="1"/>
            <a:r>
              <a:rPr lang="en-US" dirty="0">
                <a:latin typeface="" pitchFamily="16"/>
              </a:rPr>
              <a:t>Pixels 25x150 </a:t>
            </a:r>
            <a:r>
              <a:rPr lang="en-US" dirty="0" err="1">
                <a:latin typeface="Arial" pitchFamily="34"/>
                <a:cs typeface="Arial" pitchFamily="34"/>
              </a:rPr>
              <a:t>μ</a:t>
            </a:r>
            <a:r>
              <a:rPr lang="en-US" dirty="0" err="1">
                <a:latin typeface="Arial" pitchFamily="18"/>
                <a:cs typeface="Arial" pitchFamily="34"/>
              </a:rPr>
              <a:t>m</a:t>
            </a:r>
            <a:r>
              <a:rPr lang="en-US" dirty="0">
                <a:latin typeface="Arial" pitchFamily="18"/>
                <a:cs typeface="Arial" pitchFamily="34"/>
              </a:rPr>
              <a:t> (</a:t>
            </a:r>
            <a:r>
              <a:rPr lang="en-US" dirty="0">
                <a:latin typeface="Arial" pitchFamily="34"/>
                <a:cs typeface="Arial" pitchFamily="34"/>
              </a:rPr>
              <a:t>φ </a:t>
            </a:r>
            <a:r>
              <a:rPr lang="en-US" dirty="0">
                <a:latin typeface="Arial" pitchFamily="18"/>
                <a:cs typeface="Arial" pitchFamily="34"/>
              </a:rPr>
              <a:t>x z) in innermost barrel layers, 50x250  </a:t>
            </a:r>
            <a:r>
              <a:rPr lang="en-US" dirty="0" smtClean="0">
                <a:latin typeface="Arial" pitchFamily="18"/>
                <a:cs typeface="Arial" pitchFamily="34"/>
              </a:rPr>
              <a:t>elsewhere</a:t>
            </a:r>
            <a:endParaRPr lang="en-US" dirty="0">
              <a:latin typeface="Arial" pitchFamily="18"/>
              <a:cs typeface="Arial" pitchFamily="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6200" y="3505200"/>
            <a:ext cx="52578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" pitchFamily="16"/>
              </a:rPr>
              <a:t>     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" pitchFamily="16"/>
              </a:rPr>
              <a:t>&gt;</a:t>
            </a:r>
            <a:r>
              <a:rPr lang="en-US" dirty="0" smtClean="0">
                <a:solidFill>
                  <a:prstClr val="black"/>
                </a:solidFill>
                <a:latin typeface="" pitchFamily="16"/>
              </a:rPr>
              <a:t> Strip System</a:t>
            </a:r>
          </a:p>
          <a:p>
            <a:pPr marL="742950" lvl="1" indent="-285750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prstClr val="black"/>
                </a:solidFill>
                <a:latin typeface="" pitchFamily="16"/>
              </a:rPr>
              <a:t>5 full-size barrel layers, plus “stub” cylinders (providing extra hit coverage in barrel-</a:t>
            </a:r>
            <a:r>
              <a:rPr lang="en-US" sz="1600" dirty="0" err="1" smtClean="0">
                <a:solidFill>
                  <a:prstClr val="black"/>
                </a:solidFill>
                <a:latin typeface="" pitchFamily="16"/>
              </a:rPr>
              <a:t>endcap</a:t>
            </a:r>
            <a:r>
              <a:rPr lang="en-US" sz="1600" dirty="0" smtClean="0">
                <a:solidFill>
                  <a:prstClr val="black"/>
                </a:solidFill>
                <a:latin typeface="" pitchFamily="16"/>
              </a:rPr>
              <a:t> transition) @ radii from  405 to 1000 mm</a:t>
            </a:r>
          </a:p>
          <a:p>
            <a:pPr marL="742950" lvl="1" indent="-285750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prstClr val="black"/>
                </a:solidFill>
                <a:latin typeface="" pitchFamily="16"/>
              </a:rPr>
              <a:t>7 </a:t>
            </a:r>
            <a:r>
              <a:rPr lang="en-US" sz="1600" dirty="0" err="1" smtClean="0">
                <a:solidFill>
                  <a:prstClr val="black"/>
                </a:solidFill>
                <a:latin typeface="" pitchFamily="16"/>
              </a:rPr>
              <a:t>endcap</a:t>
            </a:r>
            <a:r>
              <a:rPr lang="en-US" sz="1600" dirty="0" smtClean="0">
                <a:solidFill>
                  <a:prstClr val="black"/>
                </a:solidFill>
                <a:latin typeface="" pitchFamily="16"/>
              </a:rPr>
              <a:t> disks @ |z| from 1415 to 3000 mm</a:t>
            </a:r>
          </a:p>
          <a:p>
            <a:pPr marL="742950" lvl="1" indent="-285750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prstClr val="black"/>
                </a:solidFill>
                <a:latin typeface="" pitchFamily="16"/>
              </a:rPr>
              <a:t>Barrel strips 24/48 mm (inner/outer layers) in z, 74.5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/>
                <a:cs typeface="Arial" pitchFamily="34"/>
              </a:rPr>
              <a:t>μ</a:t>
            </a:r>
            <a:r>
              <a:rPr lang="en-US" sz="1600" dirty="0" err="1" smtClean="0">
                <a:solidFill>
                  <a:prstClr val="black"/>
                </a:solidFill>
                <a:latin typeface="Arial" pitchFamily="18"/>
                <a:cs typeface="Arial" pitchFamily="34"/>
              </a:rPr>
              <a:t>m</a:t>
            </a:r>
            <a:r>
              <a:rPr lang="en-US" sz="1600" dirty="0" smtClean="0">
                <a:solidFill>
                  <a:prstClr val="black"/>
                </a:solidFill>
                <a:latin typeface="Arial" pitchFamily="18"/>
                <a:cs typeface="Arial" pitchFamily="34"/>
              </a:rPr>
              <a:t> in </a:t>
            </a:r>
            <a:r>
              <a:rPr lang="en-US" sz="1600" dirty="0" smtClean="0">
                <a:solidFill>
                  <a:prstClr val="black"/>
                </a:solidFill>
                <a:latin typeface="Arial" pitchFamily="34"/>
                <a:cs typeface="Arial" pitchFamily="34"/>
              </a:rPr>
              <a:t>φ</a:t>
            </a:r>
          </a:p>
          <a:p>
            <a:pPr marL="742950" lvl="1" indent="-285750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r>
              <a:rPr lang="en-US" sz="1600" dirty="0" err="1" smtClean="0">
                <a:solidFill>
                  <a:prstClr val="black"/>
                </a:solidFill>
                <a:latin typeface="Arial" pitchFamily="34"/>
                <a:cs typeface="Arial" pitchFamily="34"/>
              </a:rPr>
              <a:t>Endcap</a:t>
            </a:r>
            <a:r>
              <a:rPr lang="en-US" sz="1600" dirty="0" smtClean="0">
                <a:solidFill>
                  <a:prstClr val="black"/>
                </a:solidFill>
                <a:latin typeface="Arial" pitchFamily="34"/>
                <a:cs typeface="Arial" pitchFamily="34"/>
              </a:rPr>
              <a:t> strips from 8 to 58 mm in r, 256 to 77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/>
                <a:cs typeface="Arial" pitchFamily="34"/>
              </a:rPr>
              <a:t>mrad</a:t>
            </a:r>
            <a:r>
              <a:rPr lang="en-US" sz="1600" dirty="0" smtClean="0">
                <a:solidFill>
                  <a:prstClr val="black"/>
                </a:solidFill>
                <a:latin typeface="Arial" pitchFamily="34"/>
                <a:cs typeface="Arial" pitchFamily="34"/>
              </a:rPr>
              <a:t> in φ</a:t>
            </a:r>
          </a:p>
          <a:p>
            <a:pPr marL="742950" lvl="1" indent="-285750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prstClr val="black"/>
                </a:solidFill>
                <a:latin typeface="Arial" pitchFamily="34"/>
                <a:cs typeface="Arial" pitchFamily="34"/>
              </a:rPr>
              <a:t>All strip layers double sided, with 40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/>
                <a:cs typeface="Arial" pitchFamily="34"/>
              </a:rPr>
              <a:t>mrad</a:t>
            </a:r>
            <a:r>
              <a:rPr lang="en-US" sz="1600" dirty="0" smtClean="0">
                <a:solidFill>
                  <a:prstClr val="black"/>
                </a:solidFill>
                <a:latin typeface="Arial" pitchFamily="34"/>
                <a:cs typeface="Arial" pitchFamily="34"/>
              </a:rPr>
              <a:t> “stereo angle” rotation between the sides</a:t>
            </a:r>
            <a:endParaRPr lang="en-US" sz="1600" dirty="0">
              <a:solidFill>
                <a:prstClr val="black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91600" y="63585"/>
            <a:ext cx="8520120" cy="584775"/>
          </a:xfrm>
        </p:spPr>
        <p:txBody>
          <a:bodyPr>
            <a:spAutoFit/>
          </a:bodyPr>
          <a:lstStyle>
            <a:defPPr lvl="0">
              <a:buClr>
                <a:srgbClr val="FFFFFF"/>
              </a:buClr>
              <a:buSzPct val="100000"/>
              <a:buFont typeface="Arial" pitchFamily="34"/>
              <a:buNone/>
            </a:defPPr>
            <a:lvl1pPr lvl="0">
              <a:buClr>
                <a:srgbClr val="FFFFFF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b="0" dirty="0"/>
              <a:t>Material Distribution</a:t>
            </a:r>
            <a:r>
              <a:rPr lang="en-US" b="0" dirty="0">
                <a:solidFill>
                  <a:srgbClr val="FF9966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61640" y="796319"/>
            <a:ext cx="4114440" cy="28036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038600" y="977400"/>
            <a:ext cx="5105400" cy="2492280"/>
          </a:xfrm>
        </p:spPr>
        <p:txBody>
          <a:bodyPr>
            <a:normAutofit lnSpcReduction="10000"/>
          </a:bodyPr>
          <a:lstStyle>
            <a:def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1247"/>
              </a:spcAft>
              <a:buClr>
                <a:srgbClr val="F28E00"/>
              </a:buClr>
              <a:buSzPct val="100000"/>
              <a:buFont typeface="Arial Black" pitchFamily="34"/>
              <a:buNone/>
              <a:tabLst>
                <a:tab pos="649080" algn="l"/>
                <a:tab pos="1563480" algn="l"/>
                <a:tab pos="2477880" algn="l"/>
                <a:tab pos="3392280" algn="l"/>
                <a:tab pos="4306680" algn="l"/>
                <a:tab pos="5221080" algn="l"/>
                <a:tab pos="6135480" algn="l"/>
                <a:tab pos="7049879" algn="l"/>
                <a:tab pos="7964280" algn="l"/>
                <a:tab pos="8878680" algn="l"/>
                <a:tab pos="979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defPPr>
            <a:lvl1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1247"/>
              </a:spcAft>
              <a:buClr>
                <a:srgbClr val="F28E00"/>
              </a:buClr>
              <a:buSzPct val="100000"/>
              <a:buFont typeface="Arial Black" pitchFamily="34"/>
              <a:buChar char="&gt;"/>
              <a:tabLst>
                <a:tab pos="649080" algn="l"/>
                <a:tab pos="1563480" algn="l"/>
                <a:tab pos="2477880" algn="l"/>
                <a:tab pos="3392280" algn="l"/>
                <a:tab pos="4306680" algn="l"/>
                <a:tab pos="5221080" algn="l"/>
                <a:tab pos="6135480" algn="l"/>
                <a:tab pos="7049879" algn="l"/>
                <a:tab pos="7964280" algn="l"/>
                <a:tab pos="8878680" algn="l"/>
                <a:tab pos="979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1pPr>
            <a:lvl2pPr marL="628560" marR="0" lvl="1" indent="-184320" algn="l" rtl="0" hangingPunct="1">
              <a:lnSpc>
                <a:spcPct val="100000"/>
              </a:lnSpc>
              <a:spcBef>
                <a:spcPts val="0"/>
              </a:spcBef>
              <a:spcAft>
                <a:spcPts val="998"/>
              </a:spcAft>
              <a:buClr>
                <a:srgbClr val="808080"/>
              </a:buClr>
              <a:buSzPct val="100000"/>
              <a:buFont typeface="Wingdings" pitchFamily="2"/>
              <a:buChar char=""/>
              <a:tabLst>
                <a:tab pos="285480" algn="l"/>
                <a:tab pos="1199880" algn="l"/>
                <a:tab pos="2114280" algn="l"/>
                <a:tab pos="3028680" algn="l"/>
                <a:tab pos="3943080" algn="l"/>
                <a:tab pos="4857480" algn="l"/>
                <a:tab pos="5771880" algn="l"/>
                <a:tab pos="6686280" algn="l"/>
                <a:tab pos="7600680" algn="l"/>
                <a:tab pos="8515080" algn="l"/>
                <a:tab pos="9429480" algn="l"/>
              </a:tabLst>
              <a:defRPr lang="en-US" sz="16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2pPr>
            <a:lvl3pPr marL="1236599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Black" pitchFamily="34"/>
              <a:buChar char="&gt;"/>
              <a:tabLst>
                <a:tab pos="1236599" algn="l"/>
                <a:tab pos="1828439" algn="l"/>
                <a:tab pos="2742838" algn="l"/>
                <a:tab pos="3657238" algn="l"/>
                <a:tab pos="4571638" algn="l"/>
                <a:tab pos="5486039" algn="l"/>
                <a:tab pos="6400439" algn="l"/>
                <a:tab pos="7314839" algn="l"/>
                <a:tab pos="8229239" algn="l"/>
                <a:tab pos="9143638" algn="l"/>
                <a:tab pos="10058039" algn="l"/>
              </a:tabLst>
              <a:def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3pPr>
            <a:lvl4pPr marL="164448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"/>
              <a:tabLst>
                <a:tab pos="183960" algn="l"/>
                <a:tab pos="1098360" algn="l"/>
                <a:tab pos="2012760" algn="l"/>
                <a:tab pos="2927159" algn="l"/>
                <a:tab pos="3841560" algn="l"/>
                <a:tab pos="4755959" algn="l"/>
                <a:tab pos="5670360" algn="l"/>
                <a:tab pos="6584760" algn="l"/>
                <a:tab pos="7499160" algn="l"/>
                <a:tab pos="8413560" algn="l"/>
              </a:tabLst>
              <a:defRPr lang="en-US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8pPr>
            <a:lvl9pPr marL="1944000" marR="0" lvl="8" indent="-2160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9pPr>
          </a:lstStyle>
          <a:p>
            <a:pPr lvl="0"/>
            <a:r>
              <a:rPr lang="en-US" sz="1600">
                <a:latin typeface="" pitchFamily="16"/>
              </a:rPr>
              <a:t>Service Materials (data fibres, HV &amp; LV cables, cooling pipes, etc.) make up a large fraction of total tracker material</a:t>
            </a:r>
          </a:p>
          <a:p>
            <a:pPr lvl="1"/>
            <a:r>
              <a:rPr lang="en-US" sz="1400">
                <a:latin typeface="" pitchFamily="16"/>
              </a:rPr>
              <a:t>Pixel barrel services simulated along two “support tubes”</a:t>
            </a:r>
          </a:p>
          <a:p>
            <a:pPr lvl="1"/>
            <a:r>
              <a:rPr lang="en-US" sz="1400">
                <a:latin typeface="" pitchFamily="16"/>
              </a:rPr>
              <a:t> Route service out of acceptance as early as possible</a:t>
            </a:r>
          </a:p>
          <a:p>
            <a:pPr lvl="1"/>
            <a:r>
              <a:rPr lang="en-US" sz="1400">
                <a:latin typeface="" pitchFamily="16"/>
              </a:rPr>
              <a:t>Detailed survey of service material undertaken in order to estimate amount of material used in simulation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87920" y="3614040"/>
            <a:ext cx="4114800" cy="28072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traight Connector 5"/>
          <p:cNvSpPr/>
          <p:nvPr/>
        </p:nvSpPr>
        <p:spPr>
          <a:xfrm flipV="1">
            <a:off x="1396439" y="3895560"/>
            <a:ext cx="0" cy="2239920"/>
          </a:xfrm>
          <a:prstGeom prst="line">
            <a:avLst/>
          </a:prstGeom>
          <a:noFill/>
          <a:ln w="18360">
            <a:solidFill>
              <a:srgbClr val="000000"/>
            </a:solidFill>
            <a:custDash>
              <a:ds d="100000" sp="100000"/>
              <a:ds d="100000" sp="100000"/>
            </a:custDash>
          </a:ln>
        </p:spPr>
        <p:txBody>
          <a:bodyPr vert="horz" lIns="99000" tIns="54000" rIns="99000" bIns="54000" anchor="ctr" anchorCtr="1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 flipH="1">
            <a:off x="3251880" y="6140880"/>
            <a:ext cx="5039" cy="251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 flipV="1">
            <a:off x="3256919" y="3893040"/>
            <a:ext cx="0" cy="2244960"/>
          </a:xfrm>
          <a:prstGeom prst="line">
            <a:avLst/>
          </a:prstGeom>
          <a:noFill/>
          <a:ln w="18360">
            <a:solidFill>
              <a:srgbClr val="000000"/>
            </a:solidFill>
            <a:custDash>
              <a:ds d="100000" sp="100000"/>
              <a:ds d="100000" sp="100000"/>
            </a:custDash>
          </a:ln>
        </p:spPr>
        <p:txBody>
          <a:bodyPr vert="horz" lIns="99000" tIns="54000" rIns="99000" bIns="54000" anchor="ctr" anchorCtr="1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9" name="Straight Connector 8"/>
          <p:cNvSpPr/>
          <p:nvPr/>
        </p:nvSpPr>
        <p:spPr>
          <a:xfrm flipH="1">
            <a:off x="2331000" y="4739040"/>
            <a:ext cx="3159360" cy="10224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10" name="Straight Connector 9"/>
          <p:cNvSpPr/>
          <p:nvPr/>
        </p:nvSpPr>
        <p:spPr>
          <a:xfrm flipH="1">
            <a:off x="3469319" y="4003559"/>
            <a:ext cx="1959121" cy="115380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11" name="Straight Connector 10"/>
          <p:cNvSpPr/>
          <p:nvPr/>
        </p:nvSpPr>
        <p:spPr>
          <a:xfrm flipH="1">
            <a:off x="2307600" y="5637600"/>
            <a:ext cx="3244680" cy="34056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2440" y="3647159"/>
            <a:ext cx="3128160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 Gothic" pitchFamily="2"/>
                <a:cs typeface="Tahoma" pitchFamily="2"/>
              </a:rPr>
              <a:t>Bulk of service material outside |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η</a:t>
            </a:r>
            <a:r>
              <a: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 Gothic" pitchFamily="2"/>
                <a:cs typeface="Tahoma" pitchFamily="2"/>
              </a:rPr>
              <a:t>|&lt;2.7...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13400" y="4313160"/>
            <a:ext cx="3630600" cy="88725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 Gothic" pitchFamily="2"/>
                <a:cs typeface="Tahoma" pitchFamily="2"/>
              </a:rPr>
              <a:t>... or beyond last tracking point, and so doesn't directly affect tracking performance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75680" y="5296680"/>
            <a:ext cx="3568320" cy="88725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 Gothic" pitchFamily="2"/>
                <a:cs typeface="Tahoma" pitchFamily="2"/>
              </a:rPr>
              <a:t>Pixel/Strip material here contains support structures in addition to sensors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57457" y="609600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Nick Styles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tla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038" r="2397"/>
          <a:stretch>
            <a:fillRect/>
          </a:stretch>
        </p:blipFill>
        <p:spPr>
          <a:xfrm>
            <a:off x="944031" y="655320"/>
            <a:ext cx="7310963" cy="580945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08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ATLAS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Upgrade Simulation ATLAS / S. Burdin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69451" y="2097760"/>
            <a:ext cx="2143536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Length = 44 m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Diameter = 22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m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  </a:t>
            </a:r>
            <a:endParaRPr lang="en-US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812143" y="5765802"/>
            <a:ext cx="1469571" cy="308427"/>
          </a:xfrm>
          <a:prstGeom prst="roundRect">
            <a:avLst/>
          </a:prstGeom>
          <a:gradFill>
            <a:gsLst>
              <a:gs pos="54000">
                <a:schemeClr val="accent1">
                  <a:tint val="100000"/>
                  <a:shade val="100000"/>
                  <a:satMod val="130000"/>
                  <a:alpha val="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483434" y="6110519"/>
            <a:ext cx="1759852" cy="308427"/>
          </a:xfrm>
          <a:prstGeom prst="roundRect">
            <a:avLst/>
          </a:prstGeom>
          <a:gradFill>
            <a:gsLst>
              <a:gs pos="54000">
                <a:schemeClr val="accent1">
                  <a:tint val="100000"/>
                  <a:shade val="100000"/>
                  <a:satMod val="130000"/>
                  <a:alpha val="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934859" y="5098143"/>
            <a:ext cx="1193800" cy="308427"/>
          </a:xfrm>
          <a:prstGeom prst="roundRect">
            <a:avLst/>
          </a:prstGeom>
          <a:gradFill>
            <a:gsLst>
              <a:gs pos="54000">
                <a:schemeClr val="accent1">
                  <a:tint val="100000"/>
                  <a:shade val="100000"/>
                  <a:satMod val="130000"/>
                  <a:alpha val="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390572" y="5747659"/>
            <a:ext cx="2010228" cy="330198"/>
          </a:xfrm>
          <a:prstGeom prst="roundRect">
            <a:avLst/>
          </a:prstGeom>
          <a:gradFill>
            <a:gsLst>
              <a:gs pos="54000">
                <a:schemeClr val="accent1">
                  <a:tint val="100000"/>
                  <a:shade val="100000"/>
                  <a:satMod val="130000"/>
                  <a:alpha val="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170714" y="5421090"/>
            <a:ext cx="2503714" cy="27576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alpha val="19000"/>
                </a:schemeClr>
              </a:gs>
              <a:gs pos="100000">
                <a:srgbClr val="FFFFFF">
                  <a:alpha val="9000"/>
                </a:srgbClr>
              </a:gs>
            </a:gsLst>
            <a:lin ang="5580000" scaled="0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021280" y="4390571"/>
            <a:ext cx="1251857" cy="27576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alpha val="19000"/>
                </a:schemeClr>
              </a:gs>
              <a:gs pos="100000">
                <a:srgbClr val="FFFFFF">
                  <a:alpha val="9000"/>
                </a:srgbClr>
              </a:gs>
            </a:gsLst>
            <a:lin ang="5580000" scaled="0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400802" y="4738911"/>
            <a:ext cx="1872335" cy="43180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alpha val="19000"/>
                </a:schemeClr>
              </a:gs>
              <a:gs pos="100000">
                <a:srgbClr val="FFFFFF">
                  <a:alpha val="9000"/>
                </a:srgbClr>
              </a:gs>
            </a:gsLst>
            <a:lin ang="5580000" scaled="0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979717" y="5785755"/>
            <a:ext cx="1592940" cy="310245"/>
          </a:xfrm>
          <a:prstGeom prst="roundRect">
            <a:avLst/>
          </a:prstGeom>
          <a:gradFill flip="none" rotWithShape="1">
            <a:gsLst>
              <a:gs pos="34000">
                <a:schemeClr val="accent3">
                  <a:lumMod val="75000"/>
                  <a:alpha val="16000"/>
                </a:schemeClr>
              </a:gs>
              <a:gs pos="100000">
                <a:srgbClr val="FFFFFF">
                  <a:alpha val="16000"/>
                </a:srgbClr>
              </a:gs>
            </a:gsLst>
            <a:lin ang="5160000" scaled="0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146303" y="5401128"/>
            <a:ext cx="1464132" cy="328388"/>
          </a:xfrm>
          <a:prstGeom prst="roundRect">
            <a:avLst/>
          </a:prstGeom>
          <a:gradFill flip="none" rotWithShape="1">
            <a:gsLst>
              <a:gs pos="34000">
                <a:schemeClr val="accent3">
                  <a:lumMod val="75000"/>
                  <a:alpha val="16000"/>
                </a:schemeClr>
              </a:gs>
              <a:gs pos="100000">
                <a:srgbClr val="FFFFFF">
                  <a:alpha val="16000"/>
                </a:srgbClr>
              </a:gs>
            </a:gsLst>
            <a:lin ang="5160000" scaled="0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91600" y="148320"/>
            <a:ext cx="8520120" cy="454679"/>
          </a:xfrm>
        </p:spPr>
        <p:txBody>
          <a:bodyPr>
            <a:normAutofit fontScale="90000"/>
          </a:bodyPr>
          <a:lstStyle>
            <a:defPPr lvl="0">
              <a:buClr>
                <a:srgbClr val="FFFFFF"/>
              </a:buClr>
              <a:buSzPct val="100000"/>
              <a:buFont typeface="Arial" pitchFamily="34"/>
              <a:buNone/>
            </a:defPPr>
            <a:lvl1pPr lvl="0">
              <a:buClr>
                <a:srgbClr val="FFFFFF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b="0" dirty="0"/>
              <a:t>Occupancies</a:t>
            </a:r>
            <a:r>
              <a:rPr lang="en-US" b="0" dirty="0">
                <a:solidFill>
                  <a:srgbClr val="FF9966"/>
                </a:solidFill>
              </a:rPr>
              <a:t>.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82240" y="3827159"/>
            <a:ext cx="8520120" cy="2226960"/>
          </a:xfrm>
        </p:spPr>
        <p:txBody>
          <a:bodyPr>
            <a:normAutofit fontScale="92500" lnSpcReduction="10000"/>
          </a:bodyPr>
          <a:lstStyle>
            <a:def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1247"/>
              </a:spcAft>
              <a:buClr>
                <a:srgbClr val="F28E00"/>
              </a:buClr>
              <a:buSzPct val="100000"/>
              <a:buFont typeface="Arial Black" pitchFamily="34"/>
              <a:buNone/>
              <a:tabLst>
                <a:tab pos="649080" algn="l"/>
                <a:tab pos="1563480" algn="l"/>
                <a:tab pos="2477880" algn="l"/>
                <a:tab pos="3392280" algn="l"/>
                <a:tab pos="4306680" algn="l"/>
                <a:tab pos="5221080" algn="l"/>
                <a:tab pos="6135480" algn="l"/>
                <a:tab pos="7049879" algn="l"/>
                <a:tab pos="7964280" algn="l"/>
                <a:tab pos="8878680" algn="l"/>
                <a:tab pos="979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defPPr>
            <a:lvl1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1247"/>
              </a:spcAft>
              <a:buClr>
                <a:srgbClr val="F28E00"/>
              </a:buClr>
              <a:buSzPct val="100000"/>
              <a:buFont typeface="Arial Black" pitchFamily="34"/>
              <a:buChar char="&gt;"/>
              <a:tabLst>
                <a:tab pos="649080" algn="l"/>
                <a:tab pos="1563480" algn="l"/>
                <a:tab pos="2477880" algn="l"/>
                <a:tab pos="3392280" algn="l"/>
                <a:tab pos="4306680" algn="l"/>
                <a:tab pos="5221080" algn="l"/>
                <a:tab pos="6135480" algn="l"/>
                <a:tab pos="7049879" algn="l"/>
                <a:tab pos="7964280" algn="l"/>
                <a:tab pos="8878680" algn="l"/>
                <a:tab pos="979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1pPr>
            <a:lvl2pPr marL="628560" marR="0" lvl="1" indent="-184320" algn="l" rtl="0" hangingPunct="1">
              <a:lnSpc>
                <a:spcPct val="100000"/>
              </a:lnSpc>
              <a:spcBef>
                <a:spcPts val="0"/>
              </a:spcBef>
              <a:spcAft>
                <a:spcPts val="998"/>
              </a:spcAft>
              <a:buClr>
                <a:srgbClr val="808080"/>
              </a:buClr>
              <a:buSzPct val="100000"/>
              <a:buFont typeface="Wingdings" pitchFamily="2"/>
              <a:buChar char=""/>
              <a:tabLst>
                <a:tab pos="285480" algn="l"/>
                <a:tab pos="1199880" algn="l"/>
                <a:tab pos="2114280" algn="l"/>
                <a:tab pos="3028680" algn="l"/>
                <a:tab pos="3943080" algn="l"/>
                <a:tab pos="4857480" algn="l"/>
                <a:tab pos="5771880" algn="l"/>
                <a:tab pos="6686280" algn="l"/>
                <a:tab pos="7600680" algn="l"/>
                <a:tab pos="8515080" algn="l"/>
                <a:tab pos="9429480" algn="l"/>
              </a:tabLst>
              <a:defRPr lang="en-US" sz="16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2pPr>
            <a:lvl3pPr marL="1236599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Black" pitchFamily="34"/>
              <a:buChar char="&gt;"/>
              <a:tabLst>
                <a:tab pos="1236599" algn="l"/>
                <a:tab pos="1828439" algn="l"/>
                <a:tab pos="2742838" algn="l"/>
                <a:tab pos="3657238" algn="l"/>
                <a:tab pos="4571638" algn="l"/>
                <a:tab pos="5486039" algn="l"/>
                <a:tab pos="6400439" algn="l"/>
                <a:tab pos="7314839" algn="l"/>
                <a:tab pos="8229239" algn="l"/>
                <a:tab pos="9143638" algn="l"/>
                <a:tab pos="10058039" algn="l"/>
              </a:tabLst>
              <a:def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3pPr>
            <a:lvl4pPr marL="164448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"/>
              <a:tabLst>
                <a:tab pos="183960" algn="l"/>
                <a:tab pos="1098360" algn="l"/>
                <a:tab pos="2012760" algn="l"/>
                <a:tab pos="2927159" algn="l"/>
                <a:tab pos="3841560" algn="l"/>
                <a:tab pos="4755959" algn="l"/>
                <a:tab pos="5670360" algn="l"/>
                <a:tab pos="6584760" algn="l"/>
                <a:tab pos="7499160" algn="l"/>
                <a:tab pos="8413560" algn="l"/>
              </a:tabLst>
              <a:defRPr lang="en-US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8pPr>
            <a:lvl9pPr marL="1944000" marR="0" lvl="8" indent="-2160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9pPr>
          </a:lstStyle>
          <a:p>
            <a:pPr lvl="0"/>
            <a:r>
              <a:rPr lang="en-US" dirty="0">
                <a:latin typeface="" pitchFamily="16"/>
              </a:rPr>
              <a:t>Important result from the simulation studies is the occupancy in different areas of the detector</a:t>
            </a:r>
          </a:p>
          <a:p>
            <a:pPr lvl="1"/>
            <a:r>
              <a:rPr lang="en-US" dirty="0">
                <a:latin typeface="" pitchFamily="16"/>
              </a:rPr>
              <a:t>Average number of above-threshold hits per channel, per event; important consideration for detector readout electronics</a:t>
            </a:r>
          </a:p>
          <a:p>
            <a:pPr lvl="1"/>
            <a:r>
              <a:rPr lang="en-US" dirty="0">
                <a:latin typeface="" pitchFamily="16"/>
              </a:rPr>
              <a:t>Too-high occupancies increase dead </a:t>
            </a:r>
            <a:r>
              <a:rPr lang="en-US" dirty="0" smtClean="0">
                <a:latin typeface="" pitchFamily="16"/>
              </a:rPr>
              <a:t>time</a:t>
            </a:r>
            <a:endParaRPr lang="en-US" dirty="0">
              <a:latin typeface="" pitchFamily="16"/>
            </a:endParaRPr>
          </a:p>
          <a:p>
            <a:pPr lvl="0"/>
            <a:r>
              <a:rPr lang="en-US" dirty="0">
                <a:latin typeface="" pitchFamily="16"/>
              </a:rPr>
              <a:t>Results at this point suggest that occupancy will be comfortably within acceptable limits, &lt;0.4% for pixels and &lt;2.5% for strips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94120" y="811080"/>
            <a:ext cx="4114800" cy="2788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622760" y="811080"/>
            <a:ext cx="4114800" cy="27889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545720" y="797400"/>
            <a:ext cx="2036519" cy="21708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9560" y="2640600"/>
            <a:ext cx="2021399" cy="63504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 flipV="1">
            <a:off x="3368520" y="2183760"/>
            <a:ext cx="1580039" cy="73548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57457" y="601980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Nick Styles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91600" y="148320"/>
            <a:ext cx="8520120" cy="454679"/>
          </a:xfrm>
        </p:spPr>
        <p:txBody>
          <a:bodyPr>
            <a:normAutofit fontScale="90000"/>
          </a:bodyPr>
          <a:lstStyle>
            <a:defPPr lvl="0">
              <a:buClr>
                <a:srgbClr val="FFFFFF"/>
              </a:buClr>
              <a:buSzPct val="100000"/>
              <a:buFont typeface="Arial" pitchFamily="34"/>
              <a:buNone/>
            </a:defPPr>
            <a:lvl1pPr lvl="0">
              <a:buClr>
                <a:srgbClr val="FFFFFF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b="0" dirty="0"/>
              <a:t>Tracking Performance</a:t>
            </a:r>
            <a:r>
              <a:rPr lang="en-US" b="0" dirty="0">
                <a:solidFill>
                  <a:srgbClr val="FF9966"/>
                </a:solidFill>
              </a:rPr>
              <a:t>.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3581400"/>
            <a:ext cx="4343400" cy="3040919"/>
          </a:xfrm>
        </p:spPr>
        <p:txBody>
          <a:bodyPr>
            <a:normAutofit/>
          </a:bodyPr>
          <a:lstStyle>
            <a:def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1247"/>
              </a:spcAft>
              <a:buClr>
                <a:srgbClr val="F28E00"/>
              </a:buClr>
              <a:buSzPct val="100000"/>
              <a:buFont typeface="Arial Black" pitchFamily="34"/>
              <a:buNone/>
              <a:tabLst>
                <a:tab pos="649080" algn="l"/>
                <a:tab pos="1563480" algn="l"/>
                <a:tab pos="2477880" algn="l"/>
                <a:tab pos="3392280" algn="l"/>
                <a:tab pos="4306680" algn="l"/>
                <a:tab pos="5221080" algn="l"/>
                <a:tab pos="6135480" algn="l"/>
                <a:tab pos="7049879" algn="l"/>
                <a:tab pos="7964280" algn="l"/>
                <a:tab pos="8878680" algn="l"/>
                <a:tab pos="979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defPPr>
            <a:lvl1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1247"/>
              </a:spcAft>
              <a:buClr>
                <a:srgbClr val="F28E00"/>
              </a:buClr>
              <a:buSzPct val="100000"/>
              <a:buFont typeface="Arial Black" pitchFamily="34"/>
              <a:buChar char="&gt;"/>
              <a:tabLst>
                <a:tab pos="649080" algn="l"/>
                <a:tab pos="1563480" algn="l"/>
                <a:tab pos="2477880" algn="l"/>
                <a:tab pos="3392280" algn="l"/>
                <a:tab pos="4306680" algn="l"/>
                <a:tab pos="5221080" algn="l"/>
                <a:tab pos="6135480" algn="l"/>
                <a:tab pos="7049879" algn="l"/>
                <a:tab pos="7964280" algn="l"/>
                <a:tab pos="8878680" algn="l"/>
                <a:tab pos="979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1pPr>
            <a:lvl2pPr marL="628560" marR="0" lvl="1" indent="-184320" algn="l" rtl="0" hangingPunct="1">
              <a:lnSpc>
                <a:spcPct val="100000"/>
              </a:lnSpc>
              <a:spcBef>
                <a:spcPts val="0"/>
              </a:spcBef>
              <a:spcAft>
                <a:spcPts val="998"/>
              </a:spcAft>
              <a:buClr>
                <a:srgbClr val="808080"/>
              </a:buClr>
              <a:buSzPct val="100000"/>
              <a:buFont typeface="Wingdings" pitchFamily="2"/>
              <a:buChar char=""/>
              <a:tabLst>
                <a:tab pos="285480" algn="l"/>
                <a:tab pos="1199880" algn="l"/>
                <a:tab pos="2114280" algn="l"/>
                <a:tab pos="3028680" algn="l"/>
                <a:tab pos="3943080" algn="l"/>
                <a:tab pos="4857480" algn="l"/>
                <a:tab pos="5771880" algn="l"/>
                <a:tab pos="6686280" algn="l"/>
                <a:tab pos="7600680" algn="l"/>
                <a:tab pos="8515080" algn="l"/>
                <a:tab pos="9429480" algn="l"/>
              </a:tabLst>
              <a:defRPr lang="en-US" sz="16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2pPr>
            <a:lvl3pPr marL="1236599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Black" pitchFamily="34"/>
              <a:buChar char="&gt;"/>
              <a:tabLst>
                <a:tab pos="1236599" algn="l"/>
                <a:tab pos="1828439" algn="l"/>
                <a:tab pos="2742838" algn="l"/>
                <a:tab pos="3657238" algn="l"/>
                <a:tab pos="4571638" algn="l"/>
                <a:tab pos="5486039" algn="l"/>
                <a:tab pos="6400439" algn="l"/>
                <a:tab pos="7314839" algn="l"/>
                <a:tab pos="8229239" algn="l"/>
                <a:tab pos="9143638" algn="l"/>
                <a:tab pos="10058039" algn="l"/>
              </a:tabLst>
              <a:def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3pPr>
            <a:lvl4pPr marL="164448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"/>
              <a:tabLst>
                <a:tab pos="183960" algn="l"/>
                <a:tab pos="1098360" algn="l"/>
                <a:tab pos="2012760" algn="l"/>
                <a:tab pos="2927159" algn="l"/>
                <a:tab pos="3841560" algn="l"/>
                <a:tab pos="4755959" algn="l"/>
                <a:tab pos="5670360" algn="l"/>
                <a:tab pos="6584760" algn="l"/>
                <a:tab pos="7499160" algn="l"/>
                <a:tab pos="8413560" algn="l"/>
              </a:tabLst>
              <a:defRPr lang="en-US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8pPr>
            <a:lvl9pPr marL="1944000" marR="0" lvl="8" indent="-2160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9pPr>
          </a:lstStyle>
          <a:p>
            <a:pPr lvl="0"/>
            <a:r>
              <a:rPr lang="en-US" sz="1800" dirty="0">
                <a:latin typeface="" pitchFamily="16"/>
              </a:rPr>
              <a:t>Tracking performance assessed using various figures of merit</a:t>
            </a:r>
          </a:p>
          <a:p>
            <a:pPr lvl="1"/>
            <a:r>
              <a:rPr lang="en-US" sz="1500" dirty="0">
                <a:latin typeface="" pitchFamily="16"/>
              </a:rPr>
              <a:t>Depend on details of reconstruction and track selection as well as the layout itself</a:t>
            </a:r>
          </a:p>
          <a:p>
            <a:pPr lvl="1"/>
            <a:r>
              <a:rPr lang="en-US" sz="1500" dirty="0">
                <a:latin typeface="" pitchFamily="16"/>
              </a:rPr>
              <a:t>Must find best balance of efficiency/purity with this layout for different use cases</a:t>
            </a:r>
          </a:p>
          <a:p>
            <a:pPr lvl="1"/>
            <a:r>
              <a:rPr lang="en-US" sz="1500" dirty="0">
                <a:latin typeface="" pitchFamily="16"/>
              </a:rPr>
              <a:t>“Default” selection to give acceptable efficiencies, fake rates and resolutions; for instance, meet requirement of &gt;85% efficiencies for electrons in barrel region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28600" y="609600"/>
            <a:ext cx="4320000" cy="294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504680" y="797759"/>
            <a:ext cx="4320000" cy="293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4445280" y="3751560"/>
            <a:ext cx="3895828" cy="26492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57457" y="609600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Nick Styles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8825" y="4724400"/>
            <a:ext cx="33051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981200"/>
            <a:ext cx="6553200" cy="43434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Working on the Layout for TDR</a:t>
            </a:r>
          </a:p>
          <a:p>
            <a:pPr lvl="1"/>
            <a:r>
              <a:rPr lang="en-GB" dirty="0" smtClean="0"/>
              <a:t>Tweaking some parameters of the Baseline LOI layout</a:t>
            </a:r>
          </a:p>
          <a:p>
            <a:pPr lvl="2"/>
            <a:r>
              <a:rPr lang="en-GB" dirty="0" smtClean="0"/>
              <a:t>Service routing</a:t>
            </a:r>
          </a:p>
          <a:p>
            <a:pPr lvl="2"/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dirty="0" smtClean="0"/>
              <a:t>-beam staves for the inner pixel layers</a:t>
            </a:r>
          </a:p>
          <a:p>
            <a:pPr lvl="1"/>
            <a:r>
              <a:rPr lang="en-GB" dirty="0" smtClean="0"/>
              <a:t>Alternative layouts</a:t>
            </a:r>
          </a:p>
          <a:p>
            <a:pPr lvl="2"/>
            <a:r>
              <a:rPr lang="en-GB" dirty="0" smtClean="0"/>
              <a:t>5-layer pixel layout</a:t>
            </a:r>
          </a:p>
          <a:p>
            <a:pPr lvl="2"/>
            <a:r>
              <a:rPr lang="en-GB" dirty="0" smtClean="0"/>
              <a:t>Conical layouts (bent staves for the outer pixel layers)</a:t>
            </a:r>
          </a:p>
          <a:p>
            <a:pPr lvl="2"/>
            <a:r>
              <a:rPr lang="en-GB" dirty="0" smtClean="0"/>
              <a:t>Alpine layout</a:t>
            </a:r>
          </a:p>
          <a:p>
            <a:pPr lvl="2"/>
            <a:r>
              <a:rPr lang="en-GB" dirty="0" smtClean="0"/>
              <a:t>Very Forward Pixel disks</a:t>
            </a:r>
          </a:p>
          <a:p>
            <a:pPr lvl="2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28600"/>
            <a:ext cx="8153400" cy="1357610"/>
          </a:xfrm>
          <a:prstGeom prst="rect">
            <a:avLst/>
          </a:prstGeom>
          <a:noFill/>
        </p:spPr>
        <p:txBody>
          <a:bodyPr wrap="square" lIns="64323" tIns="32160" rIns="64323" bIns="32160" rtlCol="0">
            <a:spAutoFit/>
          </a:bodyPr>
          <a:lstStyle/>
          <a:p>
            <a:pPr marL="201007" indent="-201007">
              <a:buFontTx/>
              <a:buChar char="-"/>
            </a:pPr>
            <a:r>
              <a:rPr lang="en-US" sz="2800" i="1" dirty="0" smtClean="0"/>
              <a:t>LOI  presented  in </a:t>
            </a:r>
            <a:r>
              <a:rPr lang="en-US" sz="2800" i="1" dirty="0"/>
              <a:t>December </a:t>
            </a:r>
            <a:r>
              <a:rPr lang="en-US" sz="2800" i="1" dirty="0" smtClean="0"/>
              <a:t>2012</a:t>
            </a:r>
            <a:endParaRPr lang="en-US" sz="2800" i="1" dirty="0"/>
          </a:p>
          <a:p>
            <a:pPr marL="201007" indent="-201007">
              <a:buFontTx/>
              <a:buChar char="-"/>
            </a:pPr>
            <a:r>
              <a:rPr lang="en-US" sz="2800" i="1" dirty="0" smtClean="0"/>
              <a:t>Approval </a:t>
            </a:r>
            <a:r>
              <a:rPr lang="en-US" sz="2800" i="1" dirty="0"/>
              <a:t>by the ATLAS CB in January </a:t>
            </a:r>
            <a:r>
              <a:rPr lang="en-US" sz="2800" i="1" dirty="0" smtClean="0"/>
              <a:t>2013</a:t>
            </a:r>
            <a:endParaRPr lang="en-US" sz="2800" i="1" dirty="0"/>
          </a:p>
          <a:p>
            <a:pPr marL="201007" indent="-201007">
              <a:buFontTx/>
              <a:buChar char="-"/>
            </a:pPr>
            <a:r>
              <a:rPr lang="en-US" sz="2800" i="1" dirty="0" smtClean="0"/>
              <a:t>Looking for endorsement by LHCC in March 2013</a:t>
            </a:r>
            <a:endParaRPr lang="en-US" sz="2800" i="1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8208" y="2438400"/>
            <a:ext cx="2735792" cy="194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467600" y="4343400"/>
            <a:ext cx="69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LBL</a:t>
            </a:r>
            <a:endParaRPr lang="en-GB" sz="28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4191000"/>
            <a:ext cx="9144000" cy="19351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Initial studies of the service routings could be done with the IDRES program.</a:t>
            </a:r>
          </a:p>
          <a:p>
            <a:r>
              <a:rPr lang="en-GB" dirty="0" smtClean="0"/>
              <a:t>The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dirty="0" smtClean="0"/>
              <a:t>-beam staves should be implemented in the </a:t>
            </a:r>
            <a:r>
              <a:rPr lang="en-GB" dirty="0" err="1" smtClean="0"/>
              <a:t>GeoModel</a:t>
            </a:r>
            <a:r>
              <a:rPr lang="en-GB" dirty="0" smtClean="0"/>
              <a:t> to understand how they affect the performance.</a:t>
            </a:r>
          </a:p>
          <a:p>
            <a:pPr lvl="1"/>
            <a:r>
              <a:rPr lang="en-GB" dirty="0" smtClean="0"/>
              <a:t>Conceptually not too simple as two layers got connected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6934200" cy="762000"/>
          </a:xfrm>
        </p:spPr>
        <p:txBody>
          <a:bodyPr/>
          <a:lstStyle/>
          <a:p>
            <a:r>
              <a:rPr lang="en-GB" b="0" dirty="0" smtClean="0"/>
              <a:t>Tuning the Baseline Layout</a:t>
            </a:r>
            <a:endParaRPr lang="en-GB" b="0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4267200" cy="278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28600"/>
            <a:ext cx="238644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GB" dirty="0" smtClean="0"/>
              <a:t>Alternative Layouts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3" descr="C:\Users\Sergey\Documents\work\pixels\auw\conAtun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9361" y="762000"/>
            <a:ext cx="4552239" cy="2615198"/>
          </a:xfrm>
          <a:prstGeom prst="rect">
            <a:avLst/>
          </a:prstGeom>
          <a:noFill/>
        </p:spPr>
      </p:pic>
      <p:pic>
        <p:nvPicPr>
          <p:cNvPr id="8" name="Picture 2" descr="C:\Users\Sergey\Documents\work\pixels\auw\base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1999"/>
            <a:ext cx="4572000" cy="26265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33600" y="1066799"/>
            <a:ext cx="48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LOI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1066799"/>
            <a:ext cx="104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Conical A</a:t>
            </a:r>
            <a:endParaRPr lang="en-GB" dirty="0"/>
          </a:p>
        </p:txBody>
      </p:sp>
      <p:pic>
        <p:nvPicPr>
          <p:cNvPr id="11" name="Picture 4" descr="C:\Users\Sergey\Documents\work\pixels\auw\conCtun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200399"/>
            <a:ext cx="4495800" cy="258277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324600" y="3428999"/>
            <a:ext cx="1040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Conical C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143000" y="2590799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90600" y="2666999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150mm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562600" y="2590799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86400" y="2666999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162mm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562600" y="5029199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10200" y="5105399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256mm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800600" y="2362199"/>
            <a:ext cx="0" cy="22860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2"/>
          <p:cNvGrpSpPr/>
          <p:nvPr/>
        </p:nvGrpSpPr>
        <p:grpSpPr>
          <a:xfrm>
            <a:off x="2" y="2054192"/>
            <a:ext cx="380998" cy="910827"/>
            <a:chOff x="2" y="2054192"/>
            <a:chExt cx="380998" cy="910827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381000" y="2362199"/>
              <a:ext cx="0" cy="2286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 rot="16200000">
              <a:off x="-270746" y="2324940"/>
              <a:ext cx="910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157mm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 rot="16200000">
            <a:off x="4072653" y="2328146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127mm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13" name="Group 24"/>
          <p:cNvGrpSpPr/>
          <p:nvPr/>
        </p:nvGrpSpPr>
        <p:grpSpPr>
          <a:xfrm>
            <a:off x="4495800" y="4495800"/>
            <a:ext cx="380998" cy="910827"/>
            <a:chOff x="2" y="2054192"/>
            <a:chExt cx="380998" cy="910827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381000" y="2362199"/>
              <a:ext cx="0" cy="2286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16200000">
              <a:off x="-270746" y="2324940"/>
              <a:ext cx="910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157mm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0969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2" name="Picture 5" descr="C:\Users\Sergey\Documents\work\pixels\auw\FivePixelLayer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0"/>
            <a:ext cx="4605728" cy="2645928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1752600" y="3581400"/>
            <a:ext cx="828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5-layer</a:t>
            </a:r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1371600" y="1752600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57198" y="4876800"/>
            <a:ext cx="0" cy="22860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6200000">
            <a:off x="-270749" y="4842747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110mm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IDRES comparisons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38800"/>
            <a:ext cx="9144000" cy="944563"/>
          </a:xfrm>
        </p:spPr>
        <p:txBody>
          <a:bodyPr>
            <a:normAutofit fontScale="70000" lnSpcReduction="20000"/>
          </a:bodyPr>
          <a:lstStyle/>
          <a:p>
            <a:r>
              <a:rPr lang="en-GB" sz="2800" dirty="0" smtClean="0"/>
              <a:t>Expecting no differences in resolutions up to very high Pt</a:t>
            </a:r>
          </a:p>
          <a:p>
            <a:r>
              <a:rPr lang="en-GB" sz="2800" dirty="0" smtClean="0"/>
              <a:t>There could be effects in the pattern recognition and two-track resolution</a:t>
            </a:r>
          </a:p>
          <a:p>
            <a:pPr lvl="1"/>
            <a:r>
              <a:rPr lang="en-GB" sz="2400" dirty="0" smtClean="0">
                <a:sym typeface="Wingdings" pitchFamily="2" charset="2"/>
              </a:rPr>
              <a:t> </a:t>
            </a:r>
            <a:r>
              <a:rPr lang="en-GB" sz="2400" dirty="0" err="1" smtClean="0">
                <a:sym typeface="Wingdings" pitchFamily="2" charset="2"/>
              </a:rPr>
              <a:t>GeoModel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6533"/>
            <a:ext cx="2917372" cy="226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85800" y="1371600"/>
            <a:ext cx="110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nPixelHits</a:t>
            </a:r>
            <a:endParaRPr lang="en-GB" dirty="0"/>
          </a:p>
        </p:txBody>
      </p:sp>
      <p:grpSp>
        <p:nvGrpSpPr>
          <p:cNvPr id="7" name="Group 15"/>
          <p:cNvGrpSpPr/>
          <p:nvPr/>
        </p:nvGrpSpPr>
        <p:grpSpPr>
          <a:xfrm>
            <a:off x="2895600" y="533400"/>
            <a:ext cx="3188305" cy="2438400"/>
            <a:chOff x="3733801" y="609601"/>
            <a:chExt cx="3188305" cy="2438400"/>
          </a:xfrm>
        </p:grpSpPr>
        <p:pic>
          <p:nvPicPr>
            <p:cNvPr id="2457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3801" y="609601"/>
              <a:ext cx="3188305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4800600" y="1524000"/>
              <a:ext cx="13142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/>
                <a:t>S-P distance</a:t>
              </a:r>
              <a:endParaRPr lang="en-GB" dirty="0"/>
            </a:p>
          </p:txBody>
        </p:sp>
      </p:grpSp>
      <p:grpSp>
        <p:nvGrpSpPr>
          <p:cNvPr id="8" name="Group 16"/>
          <p:cNvGrpSpPr/>
          <p:nvPr/>
        </p:nvGrpSpPr>
        <p:grpSpPr>
          <a:xfrm>
            <a:off x="0" y="3124200"/>
            <a:ext cx="3048000" cy="2260780"/>
            <a:chOff x="0" y="3606620"/>
            <a:chExt cx="3886200" cy="2933417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606620"/>
              <a:ext cx="3886200" cy="2933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1371600" y="5562600"/>
              <a:ext cx="18497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/>
                <a:t>Sensitive material</a:t>
              </a:r>
              <a:endParaRPr lang="en-GB" dirty="0"/>
            </a:p>
          </p:txBody>
        </p:sp>
      </p:grpSp>
      <p:grpSp>
        <p:nvGrpSpPr>
          <p:cNvPr id="10" name="Group 17"/>
          <p:cNvGrpSpPr/>
          <p:nvPr/>
        </p:nvGrpSpPr>
        <p:grpSpPr>
          <a:xfrm>
            <a:off x="3124200" y="3048000"/>
            <a:ext cx="2971800" cy="2362200"/>
            <a:chOff x="3733800" y="3505200"/>
            <a:chExt cx="3448420" cy="2624138"/>
          </a:xfrm>
        </p:grpSpPr>
        <p:pic>
          <p:nvPicPr>
            <p:cNvPr id="2457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33800" y="3505200"/>
              <a:ext cx="3448420" cy="2624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4794852" y="5113543"/>
              <a:ext cx="72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latin typeface="Times New Roman"/>
                  <a:cs typeface="Times New Roman"/>
                </a:rPr>
                <a:t>σ</a:t>
              </a:r>
              <a:r>
                <a:rPr lang="en-GB" dirty="0" smtClean="0">
                  <a:latin typeface="Times New Roman"/>
                  <a:cs typeface="Times New Roman"/>
                </a:rPr>
                <a:t>(Z0)</a:t>
              </a:r>
              <a:endParaRPr lang="en-GB" dirty="0"/>
            </a:p>
          </p:txBody>
        </p:sp>
      </p:grp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5987" y="3048000"/>
            <a:ext cx="3148013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553200" y="4495800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σ</a:t>
            </a:r>
            <a:r>
              <a:rPr lang="en-GB" dirty="0" smtClean="0">
                <a:latin typeface="Times New Roman"/>
                <a:cs typeface="Times New Roman"/>
              </a:rPr>
              <a:t>(d0)</a:t>
            </a:r>
            <a:endParaRPr lang="en-GB" dirty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34371" y="609600"/>
            <a:ext cx="3209629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7162800" y="1981200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Times New Roman"/>
                <a:cs typeface="Times New Roman"/>
              </a:rPr>
              <a:t>Pt</a:t>
            </a:r>
            <a:endParaRPr lang="en-GB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GB" dirty="0" smtClean="0"/>
              <a:t>Implementation in </a:t>
            </a:r>
            <a:r>
              <a:rPr lang="en-GB" dirty="0" err="1" smtClean="0"/>
              <a:t>GeoModel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3124200"/>
            <a:ext cx="3581400" cy="3352800"/>
          </a:xfrm>
        </p:spPr>
        <p:txBody>
          <a:bodyPr>
            <a:noAutofit/>
          </a:bodyPr>
          <a:lstStyle/>
          <a:p>
            <a:r>
              <a:rPr lang="en-GB" sz="2400" dirty="0" smtClean="0"/>
              <a:t>5-layer layout</a:t>
            </a:r>
          </a:p>
          <a:p>
            <a:pPr lvl="1"/>
            <a:r>
              <a:rPr lang="en-GB" sz="2000" dirty="0" smtClean="0"/>
              <a:t>Straightforward</a:t>
            </a:r>
          </a:p>
          <a:p>
            <a:r>
              <a:rPr lang="en-GB" sz="2400" dirty="0" smtClean="0"/>
              <a:t>Bent staves</a:t>
            </a:r>
          </a:p>
          <a:p>
            <a:pPr lvl="1"/>
            <a:r>
              <a:rPr lang="en-GB" sz="2000" dirty="0" smtClean="0"/>
              <a:t>Need to construct special shapes</a:t>
            </a:r>
          </a:p>
          <a:p>
            <a:pPr lvl="1"/>
            <a:r>
              <a:rPr lang="en-GB" sz="2000" dirty="0" smtClean="0"/>
              <a:t>Full simulation could be still tricky</a:t>
            </a:r>
          </a:p>
          <a:p>
            <a:pPr lvl="1"/>
            <a:r>
              <a:rPr lang="en-GB" sz="2000" dirty="0" smtClean="0"/>
              <a:t>Go for the FATRAS option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7" name="Group 17"/>
          <p:cNvGrpSpPr/>
          <p:nvPr/>
        </p:nvGrpSpPr>
        <p:grpSpPr>
          <a:xfrm>
            <a:off x="2895600" y="914400"/>
            <a:ext cx="2819400" cy="2294378"/>
            <a:chOff x="2351903" y="1589521"/>
            <a:chExt cx="3657600" cy="2827778"/>
          </a:xfrm>
        </p:grpSpPr>
        <p:pic>
          <p:nvPicPr>
            <p:cNvPr id="8" name="Picture 3" descr="F:\auw\displays\vp1_3dcocktail_run0_con15A_1_lay2_3overlap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51903" y="1589521"/>
              <a:ext cx="3657600" cy="2827778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3439298" y="3186077"/>
              <a:ext cx="10499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Conical A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15"/>
          <p:cNvGrpSpPr/>
          <p:nvPr/>
        </p:nvGrpSpPr>
        <p:grpSpPr>
          <a:xfrm>
            <a:off x="0" y="914400"/>
            <a:ext cx="2858273" cy="2209799"/>
            <a:chOff x="0" y="1676400"/>
            <a:chExt cx="2858273" cy="2209799"/>
          </a:xfrm>
        </p:grpSpPr>
        <p:pic>
          <p:nvPicPr>
            <p:cNvPr id="11" name="Picture 2" descr="F:\auw\displays\vp1_3dcocktail_run0_con15Atuned_1diskNoIST_ful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676400"/>
              <a:ext cx="2858273" cy="2209799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609600" y="3124200"/>
              <a:ext cx="10499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Conical A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6"/>
          <p:cNvGrpSpPr/>
          <p:nvPr/>
        </p:nvGrpSpPr>
        <p:grpSpPr>
          <a:xfrm>
            <a:off x="0" y="3276600"/>
            <a:ext cx="2895600" cy="2238658"/>
            <a:chOff x="762000" y="4246720"/>
            <a:chExt cx="2895600" cy="2238658"/>
          </a:xfrm>
        </p:grpSpPr>
        <p:pic>
          <p:nvPicPr>
            <p:cNvPr id="14" name="Picture 4" descr="C:\Documents and Settings\burdin.livad\My Documents\work\atlas\upgrade\20121109\vp1_3dcocktail_run0_evt1_5layAfron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0" y="4246720"/>
              <a:ext cx="2895600" cy="2238658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990600" y="5867400"/>
              <a:ext cx="8965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5 layers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5751528" y="934199"/>
            <a:ext cx="2727912" cy="219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6553200" y="2590800"/>
            <a:ext cx="809350" cy="299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Conical A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324600" y="3886200"/>
            <a:ext cx="2819400" cy="2315523"/>
            <a:chOff x="6324600" y="3886200"/>
            <a:chExt cx="2819400" cy="2315523"/>
          </a:xfrm>
        </p:grpSpPr>
        <p:grpSp>
          <p:nvGrpSpPr>
            <p:cNvPr id="19" name="Group 19"/>
            <p:cNvGrpSpPr/>
            <p:nvPr/>
          </p:nvGrpSpPr>
          <p:grpSpPr>
            <a:xfrm>
              <a:off x="6324600" y="3886200"/>
              <a:ext cx="2819400" cy="2315523"/>
              <a:chOff x="3810000" y="3657600"/>
              <a:chExt cx="3684950" cy="2848923"/>
            </a:xfrm>
          </p:grpSpPr>
          <p:pic>
            <p:nvPicPr>
              <p:cNvPr id="20" name="Picture 2" descr="C:\Users\burdin\Desktop\auw\displays\vp1_3dcocktail_run0_TrkGeom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810000" y="3657600"/>
                <a:ext cx="3684950" cy="2848923"/>
              </a:xfrm>
              <a:prstGeom prst="rect">
                <a:avLst/>
              </a:prstGeom>
              <a:noFill/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5791200" y="5638800"/>
                <a:ext cx="10499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>
                    <a:solidFill>
                      <a:schemeClr val="bg1"/>
                    </a:solidFill>
                  </a:rPr>
                  <a:t>Conical A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6629400" y="3962400"/>
              <a:ext cx="191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Tracking geometry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GB" dirty="0" smtClean="0"/>
              <a:t>Hit Maps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9218" name="Picture 2" descr="C:\Users\Sergey\Documents\work\pixels\auw\rVSzDev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4494508" cy="3048000"/>
          </a:xfrm>
          <a:prstGeom prst="rect">
            <a:avLst/>
          </a:prstGeom>
          <a:noFill/>
        </p:spPr>
      </p:pic>
      <p:pic>
        <p:nvPicPr>
          <p:cNvPr id="9219" name="Picture 3" descr="C:\Users\Sergey\Documents\work\pixels\auw\rVSzCon15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838199"/>
            <a:ext cx="4343400" cy="2945525"/>
          </a:xfrm>
          <a:prstGeom prst="rect">
            <a:avLst/>
          </a:prstGeom>
          <a:noFill/>
        </p:spPr>
      </p:pic>
      <p:pic>
        <p:nvPicPr>
          <p:cNvPr id="9220" name="Picture 4" descr="C:\Users\Sergey\Documents\work\pixels\auw\rVSzCon15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1854" y="3886200"/>
            <a:ext cx="4382146" cy="2971800"/>
          </a:xfrm>
          <a:prstGeom prst="rect">
            <a:avLst/>
          </a:prstGeom>
          <a:noFill/>
        </p:spPr>
      </p:pic>
      <p:pic>
        <p:nvPicPr>
          <p:cNvPr id="9221" name="Picture 5" descr="C:\Users\Sergey\Documents\work\pixels\auw\rVSz5layB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10001"/>
            <a:ext cx="4495800" cy="30488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981200" y="1447800"/>
            <a:ext cx="48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LOI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1447800"/>
            <a:ext cx="104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Conical A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400800" y="4495800"/>
            <a:ext cx="1040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Conical C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828800" y="4343400"/>
            <a:ext cx="828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5-layer</a:t>
            </a:r>
            <a:endParaRPr lang="en-GB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GB" dirty="0" err="1" smtClean="0"/>
              <a:t>nPixelHits</a:t>
            </a:r>
            <a:r>
              <a:rPr lang="en-GB" dirty="0" smtClean="0"/>
              <a:t> comparisons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838200"/>
            <a:ext cx="5791200" cy="20574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Number of Hits in Athena takes into account module overlaps</a:t>
            </a:r>
          </a:p>
          <a:p>
            <a:r>
              <a:rPr lang="en-GB" dirty="0" smtClean="0"/>
              <a:t>Special tracking which is more pixel oriented for the 5-layer pixel layout?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3200400" cy="248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3800"/>
            <a:ext cx="32004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burdin\Documents\work\pixels\upgrade\itksession20121212\pi_HitContent_vs_eta_NPixelHits_1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895600"/>
            <a:ext cx="4817551" cy="32670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66800" y="2286000"/>
            <a:ext cx="7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IDRES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4953000"/>
            <a:ext cx="7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IDRES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3505200"/>
            <a:ext cx="85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Athena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0" y="5486400"/>
            <a:ext cx="1595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Tune transition</a:t>
            </a:r>
          </a:p>
          <a:p>
            <a:r>
              <a:rPr lang="en-GB" dirty="0" smtClean="0"/>
              <a:t>region</a:t>
            </a:r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6858000" y="4953000"/>
            <a:ext cx="5334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Efficiencies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316163"/>
          </a:xfrm>
        </p:spPr>
        <p:txBody>
          <a:bodyPr/>
          <a:lstStyle/>
          <a:p>
            <a:r>
              <a:rPr lang="en-GB" dirty="0" smtClean="0"/>
              <a:t>No difference in the single particle efficiencies</a:t>
            </a:r>
          </a:p>
          <a:p>
            <a:r>
              <a:rPr lang="en-GB" dirty="0" smtClean="0"/>
              <a:t>But still need to include the pileup, study the neighbouring tracks (2-, 3-prong </a:t>
            </a:r>
            <a:r>
              <a:rPr lang="el-GR" dirty="0" smtClean="0">
                <a:latin typeface="Times New Roman"/>
                <a:cs typeface="Times New Roman"/>
              </a:rPr>
              <a:t>τ</a:t>
            </a:r>
            <a:r>
              <a:rPr lang="en-GB" dirty="0" smtClean="0"/>
              <a:t>-decays)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838200"/>
            <a:ext cx="4045058" cy="2743200"/>
            <a:chOff x="5098942" y="762000"/>
            <a:chExt cx="4045058" cy="2743200"/>
          </a:xfrm>
        </p:grpSpPr>
        <p:pic>
          <p:nvPicPr>
            <p:cNvPr id="6148" name="Picture 4" descr="C:\Users\burdin\Documents\work\pixels\upgrade\itksession20121212\el_trackeff_vs_eta_150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98942" y="762000"/>
              <a:ext cx="4045058" cy="274320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6172200" y="1371600"/>
              <a:ext cx="1783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High Pt electrons</a:t>
              </a:r>
              <a:endParaRPr lang="en-GB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98943" y="762000"/>
            <a:ext cx="4045057" cy="2743200"/>
            <a:chOff x="5098943" y="3505200"/>
            <a:chExt cx="4045057" cy="2743200"/>
          </a:xfrm>
        </p:grpSpPr>
        <p:pic>
          <p:nvPicPr>
            <p:cNvPr id="6149" name="Picture 5" descr="C:\Users\burdin\Documents\work\pixels\upgrade\itksession20121212\elLowPt_trackeff_vs_eta_150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98943" y="3505200"/>
              <a:ext cx="4045057" cy="27432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6400800" y="4038600"/>
              <a:ext cx="1739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Low Pt electrons</a:t>
              </a:r>
              <a:endParaRPr lang="en-GB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4466914" y="1371600"/>
            <a:ext cx="4677086" cy="4876800"/>
            <a:chOff x="0" y="1295400"/>
            <a:chExt cx="4677086" cy="48768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71600"/>
              <a:ext cx="4677086" cy="480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7"/>
            <p:cNvSpPr/>
            <p:nvPr/>
          </p:nvSpPr>
          <p:spPr>
            <a:xfrm>
              <a:off x="3124200" y="1295400"/>
              <a:ext cx="1371600" cy="76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GB" dirty="0" smtClean="0"/>
              <a:t>Historical Perspectives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27755"/>
            <a:ext cx="4724400" cy="2094271"/>
          </a:xfrm>
        </p:spPr>
        <p:txBody>
          <a:bodyPr>
            <a:normAutofit fontScale="47500" lnSpcReduction="20000"/>
          </a:bodyPr>
          <a:lstStyle/>
          <a:p>
            <a:r>
              <a:rPr lang="en-GB" dirty="0" smtClean="0"/>
              <a:t>The Higgs(-like) boson was discovered with ½ of the nominal energy, more severe pileup than expected and </a:t>
            </a:r>
            <a:r>
              <a:rPr lang="en-GB" sz="2800" dirty="0" smtClean="0"/>
              <a:t>1/3</a:t>
            </a:r>
            <a:r>
              <a:rPr lang="en-GB" dirty="0" smtClean="0"/>
              <a:t> of the integrated luminosity than considered to be necessary.</a:t>
            </a:r>
          </a:p>
          <a:p>
            <a:endParaRPr lang="en-GB" dirty="0" smtClean="0"/>
          </a:p>
          <a:p>
            <a:r>
              <a:rPr lang="en-GB" dirty="0" smtClean="0"/>
              <a:t>Utilising major innovations in analysis, technology and computing techniques.</a:t>
            </a:r>
          </a:p>
          <a:p>
            <a:endParaRPr lang="en-GB" dirty="0" smtClean="0"/>
          </a:p>
          <a:p>
            <a:r>
              <a:rPr lang="en-GB" dirty="0" smtClean="0"/>
              <a:t>Hope for similar surprises in the future!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Upgrade Simulation ATLAS / S. Burdin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914400"/>
            <a:ext cx="2667000" cy="296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Documents and Settings\burdin.livad\My Documents\work\talks\split2012\fig_0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0"/>
            <a:ext cx="2548009" cy="3618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GB" dirty="0" smtClean="0"/>
              <a:t>Alpine Staves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3255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9" name="Espace réservé du contenu 4" descr="AlpineClearance.bmp"/>
          <p:cNvPicPr>
            <a:picLocks noChangeAspect="1"/>
          </p:cNvPicPr>
          <p:nvPr/>
        </p:nvPicPr>
        <p:blipFill>
          <a:blip r:embed="rId2" cstate="print"/>
          <a:srcRect t="-1836" b="-1836"/>
          <a:stretch>
            <a:fillRect/>
          </a:stretch>
        </p:blipFill>
        <p:spPr>
          <a:xfrm>
            <a:off x="0" y="4648200"/>
            <a:ext cx="3606932" cy="1983674"/>
          </a:xfrm>
          <a:prstGeom prst="rect">
            <a:avLst/>
          </a:prstGeom>
        </p:spPr>
      </p:pic>
      <p:sp>
        <p:nvSpPr>
          <p:cNvPr id="11" name="ZoneTexte 7"/>
          <p:cNvSpPr txBox="1"/>
          <p:nvPr/>
        </p:nvSpPr>
        <p:spPr>
          <a:xfrm>
            <a:off x="0" y="4343400"/>
            <a:ext cx="3069166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Stave placement with phi overlaps </a:t>
            </a:r>
            <a:endParaRPr lang="en-GB" sz="1600" dirty="0"/>
          </a:p>
        </p:txBody>
      </p:sp>
      <p:pic>
        <p:nvPicPr>
          <p:cNvPr id="13" name="Espace réservé du contenu 3" descr="aaa.pdf"/>
          <p:cNvPicPr>
            <a:picLocks noChangeAspect="1"/>
          </p:cNvPicPr>
          <p:nvPr/>
        </p:nvPicPr>
        <p:blipFill>
          <a:blip r:embed="rId3" cstate="print"/>
          <a:srcRect l="-774" t="75124" r="13182"/>
          <a:stretch>
            <a:fillRect/>
          </a:stretch>
        </p:blipFill>
        <p:spPr bwMode="auto">
          <a:xfrm>
            <a:off x="0" y="1600200"/>
            <a:ext cx="86391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5484" y="4800600"/>
            <a:ext cx="5488516" cy="170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8"/>
          <p:cNvSpPr txBox="1"/>
          <p:nvPr/>
        </p:nvSpPr>
        <p:spPr>
          <a:xfrm>
            <a:off x="2973917" y="4419600"/>
            <a:ext cx="617008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Hermetic layer of Alpine staves seen from the interaction point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5410200" y="2362200"/>
            <a:ext cx="3733800" cy="2053446"/>
            <a:chOff x="0" y="4267200"/>
            <a:chExt cx="3733800" cy="2053446"/>
          </a:xfrm>
        </p:grpSpPr>
        <p:pic>
          <p:nvPicPr>
            <p:cNvPr id="8" name="Espace réservé du contenu 3" descr="Alpine Zoom.jpg"/>
            <p:cNvPicPr>
              <a:picLocks noChangeAspect="1"/>
            </p:cNvPicPr>
            <p:nvPr/>
          </p:nvPicPr>
          <p:blipFill>
            <a:blip r:embed="rId5" cstate="print"/>
            <a:srcRect l="-225" r="-225"/>
            <a:stretch>
              <a:fillRect/>
            </a:stretch>
          </p:blipFill>
          <p:spPr>
            <a:xfrm>
              <a:off x="0" y="4267200"/>
              <a:ext cx="3733800" cy="2053446"/>
            </a:xfrm>
            <a:prstGeom prst="rect">
              <a:avLst/>
            </a:prstGeom>
          </p:spPr>
        </p:pic>
        <p:sp>
          <p:nvSpPr>
            <p:cNvPr id="10" name="ZoneTexte 6"/>
            <p:cNvSpPr txBox="1"/>
            <p:nvPr/>
          </p:nvSpPr>
          <p:spPr>
            <a:xfrm>
              <a:off x="1219200" y="4267200"/>
              <a:ext cx="1534583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Alpine stave</a:t>
              </a:r>
              <a:endParaRPr lang="en-GB" sz="20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6096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smtClean="0">
                <a:cs typeface="Calibri"/>
              </a:rPr>
              <a:t>Ideally: constant track density (pixel occupancy) in all sensors</a:t>
            </a:r>
          </a:p>
          <a:p>
            <a:pPr>
              <a:defRPr/>
            </a:pPr>
            <a:r>
              <a:rPr lang="en-GB" dirty="0" smtClean="0">
                <a:cs typeface="Calibri"/>
              </a:rPr>
              <a:t>The track density is constant in eta at LHC </a:t>
            </a:r>
          </a:p>
          <a:p>
            <a:pPr>
              <a:buFont typeface="Arial"/>
              <a:buChar char="•"/>
              <a:defRPr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Achieved on a cylindrical surface -&gt; barrel-only layout?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0400" y="6488668"/>
            <a:ext cx="1551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Teddy </a:t>
            </a:r>
            <a:r>
              <a:rPr lang="en-GB" dirty="0" err="1" smtClean="0"/>
              <a:t>Todorov</a:t>
            </a:r>
            <a:endParaRPr lang="en-GB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/>
          <a:lstStyle/>
          <a:p>
            <a:r>
              <a:rPr lang="en-GB" dirty="0" smtClean="0"/>
              <a:t>Alpine Layout VS LOI Layout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8" name="Imag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30477"/>
            <a:ext cx="67056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038600"/>
            <a:ext cx="67087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6"/>
          <p:cNvSpPr txBox="1">
            <a:spLocks noChangeArrowheads="1"/>
          </p:cNvSpPr>
          <p:nvPr/>
        </p:nvSpPr>
        <p:spPr bwMode="auto">
          <a:xfrm>
            <a:off x="1143000" y="874469"/>
            <a:ext cx="670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dirty="0"/>
              <a:t>Alpine pixel </a:t>
            </a:r>
            <a:r>
              <a:rPr lang="en-GB" sz="2000" dirty="0" smtClean="0"/>
              <a:t>layout</a:t>
            </a:r>
            <a:endParaRPr lang="en-GB" sz="2000" dirty="0"/>
          </a:p>
        </p:txBody>
      </p:sp>
      <p:sp>
        <p:nvSpPr>
          <p:cNvPr id="11" name="ZoneTexte 7"/>
          <p:cNvSpPr txBox="1">
            <a:spLocks noChangeArrowheads="1"/>
          </p:cNvSpPr>
          <p:nvPr/>
        </p:nvSpPr>
        <p:spPr bwMode="auto">
          <a:xfrm>
            <a:off x="1143000" y="3657600"/>
            <a:ext cx="632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/>
              <a:t>Letter of Intent baseline pixel layout</a:t>
            </a:r>
          </a:p>
        </p:txBody>
      </p:sp>
      <p:sp>
        <p:nvSpPr>
          <p:cNvPr id="12" name="ZoneTexte 8"/>
          <p:cNvSpPr txBox="1"/>
          <p:nvPr/>
        </p:nvSpPr>
        <p:spPr>
          <a:xfrm>
            <a:off x="7848600" y="2057400"/>
            <a:ext cx="1295400" cy="6461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800" dirty="0"/>
              <a:t>4.6 m</a:t>
            </a:r>
            <a:r>
              <a:rPr lang="en-GB" sz="1800" baseline="30000" dirty="0"/>
              <a:t>2</a:t>
            </a:r>
            <a:r>
              <a:rPr lang="en-GB" sz="1800" dirty="0"/>
              <a:t> pixel area</a:t>
            </a:r>
          </a:p>
        </p:txBody>
      </p:sp>
      <p:sp>
        <p:nvSpPr>
          <p:cNvPr id="13" name="ZoneTexte 9"/>
          <p:cNvSpPr txBox="1"/>
          <p:nvPr/>
        </p:nvSpPr>
        <p:spPr>
          <a:xfrm>
            <a:off x="7848600" y="4724400"/>
            <a:ext cx="1295400" cy="6461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800" dirty="0"/>
              <a:t>8.2 m</a:t>
            </a:r>
            <a:r>
              <a:rPr lang="en-GB" sz="1800" baseline="30000" dirty="0"/>
              <a:t>2</a:t>
            </a:r>
            <a:r>
              <a:rPr lang="en-GB" sz="1800" dirty="0"/>
              <a:t> pixel area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62800" y="6488668"/>
            <a:ext cx="1551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Teddy </a:t>
            </a:r>
            <a:r>
              <a:rPr lang="en-GB" dirty="0" err="1" smtClean="0"/>
              <a:t>Todorov</a:t>
            </a:r>
            <a:endParaRPr lang="en-GB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r>
              <a:rPr lang="en-GB" dirty="0" smtClean="0"/>
              <a:t>Alpine Material Comparison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257800" y="990600"/>
            <a:ext cx="3429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Alpine layout all material is on the stave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LoI layout the services material is playing a big role</a:t>
            </a:r>
          </a:p>
        </p:txBody>
      </p:sp>
      <p:pic>
        <p:nvPicPr>
          <p:cNvPr id="8" name="Imag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4776788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4"/>
          <p:cNvSpPr txBox="1"/>
          <p:nvPr/>
        </p:nvSpPr>
        <p:spPr>
          <a:xfrm>
            <a:off x="3581400" y="3962400"/>
            <a:ext cx="838200" cy="3381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600" dirty="0"/>
              <a:t>Alpine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895600" y="2286000"/>
            <a:ext cx="609600" cy="3381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600" dirty="0" err="1"/>
              <a:t>LoI</a:t>
            </a:r>
            <a:endParaRPr lang="en-GB" sz="1800" dirty="0"/>
          </a:p>
        </p:txBody>
      </p:sp>
      <p:pic>
        <p:nvPicPr>
          <p:cNvPr id="11" name="Image 10" descr="ATLAS_ID_material.pdf"/>
          <p:cNvPicPr>
            <a:picLocks noChangeAspect="1"/>
          </p:cNvPicPr>
          <p:nvPr/>
        </p:nvPicPr>
        <p:blipFill>
          <a:blip r:embed="rId3" cstate="print"/>
          <a:srcRect t="3261" r="3629" b="5217"/>
          <a:stretch>
            <a:fillRect/>
          </a:stretch>
        </p:blipFill>
        <p:spPr bwMode="auto">
          <a:xfrm>
            <a:off x="5186363" y="2971800"/>
            <a:ext cx="3579812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6248400" y="2590800"/>
            <a:ext cx="1828800" cy="369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800" dirty="0"/>
              <a:t>Current ATLAS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304800" y="5562600"/>
            <a:ext cx="5257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600"/>
              <a:t>LoI: EOS cards only, no cables, no pipes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86600" y="6488668"/>
            <a:ext cx="1551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Teddy </a:t>
            </a:r>
            <a:r>
              <a:rPr lang="en-GB" dirty="0" err="1" smtClean="0"/>
              <a:t>Todorov</a:t>
            </a:r>
            <a:endParaRPr lang="en-GB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GB" dirty="0" smtClean="0"/>
              <a:t>Service Material in Alpine Layout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" name="ZoneTexte 2"/>
          <p:cNvSpPr txBox="1"/>
          <p:nvPr/>
        </p:nvSpPr>
        <p:spPr>
          <a:xfrm>
            <a:off x="2483296" y="978768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All services out of tracking acceptance</a:t>
            </a:r>
          </a:p>
          <a:p>
            <a:r>
              <a:rPr lang="en-GB" dirty="0" smtClean="0"/>
              <a:t>(lines correspond to eta=2.5 from </a:t>
            </a:r>
            <a:r>
              <a:rPr lang="en-GB" dirty="0" err="1" smtClean="0"/>
              <a:t>z</a:t>
            </a:r>
            <a:r>
              <a:rPr lang="en-GB" dirty="0" smtClean="0"/>
              <a:t>=-15cm)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457200" y="2209800"/>
            <a:ext cx="8516095" cy="3107302"/>
            <a:chOff x="457200" y="2209800"/>
            <a:chExt cx="8516095" cy="310730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2209800"/>
              <a:ext cx="8516095" cy="3107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914400" y="22098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η</a:t>
              </a:r>
              <a:r>
                <a:rPr lang="en-GB" b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=2.5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239000" y="6488668"/>
            <a:ext cx="1551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Teddy </a:t>
            </a:r>
            <a:r>
              <a:rPr lang="en-GB" dirty="0" err="1" smtClean="0"/>
              <a:t>Todorov</a:t>
            </a:r>
            <a:endParaRPr lang="en-GB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GB" dirty="0" smtClean="0"/>
              <a:t>Very Forward Pixel Extension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0"/>
            <a:ext cx="9144000" cy="1295400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Very Forward Pixel Extension with tracking capabilities up to </a:t>
            </a:r>
            <a:r>
              <a:rPr lang="el-GR" sz="2000" dirty="0" smtClean="0">
                <a:latin typeface="Calibri"/>
                <a:cs typeface="Calibri"/>
              </a:rPr>
              <a:t>η</a:t>
            </a:r>
            <a:r>
              <a:rPr lang="en-GB" sz="2000" dirty="0" smtClean="0">
                <a:latin typeface="Calibri"/>
                <a:cs typeface="Calibri"/>
              </a:rPr>
              <a:t>=4 could be useful for VBF processes in particular</a:t>
            </a:r>
          </a:p>
          <a:p>
            <a:r>
              <a:rPr lang="en-GB" sz="2000" dirty="0" smtClean="0">
                <a:latin typeface="Calibri"/>
                <a:cs typeface="Calibri"/>
              </a:rPr>
              <a:t>Very preliminary studies show that 1-2mm Z-resolution could be achieved at </a:t>
            </a:r>
            <a:r>
              <a:rPr lang="el-GR" sz="2000" dirty="0" smtClean="0">
                <a:cs typeface="Calibri"/>
              </a:rPr>
              <a:t>η</a:t>
            </a:r>
            <a:r>
              <a:rPr lang="en-GB" sz="2000" dirty="0" smtClean="0">
                <a:cs typeface="Calibri"/>
              </a:rPr>
              <a:t>=4</a:t>
            </a:r>
          </a:p>
          <a:p>
            <a:pPr lvl="1"/>
            <a:r>
              <a:rPr lang="en-GB" sz="1600" dirty="0" smtClean="0">
                <a:cs typeface="Calibri"/>
              </a:rPr>
              <a:t>The precise magnetic field map could change the result 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7" name="Picture 2" descr="F:\auw\baselinePlus6disk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9400"/>
            <a:ext cx="4509769" cy="2590800"/>
          </a:xfrm>
          <a:prstGeom prst="rect">
            <a:avLst/>
          </a:prstGeom>
          <a:noFill/>
        </p:spPr>
      </p:pic>
      <p:pic>
        <p:nvPicPr>
          <p:cNvPr id="8" name="Imag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352800"/>
            <a:ext cx="4648200" cy="1665027"/>
          </a:xfrm>
          <a:prstGeom prst="rect">
            <a:avLst/>
          </a:prstGeom>
        </p:spPr>
      </p:pic>
      <p:grpSp>
        <p:nvGrpSpPr>
          <p:cNvPr id="9" name="Group 10"/>
          <p:cNvGrpSpPr/>
          <p:nvPr/>
        </p:nvGrpSpPr>
        <p:grpSpPr>
          <a:xfrm>
            <a:off x="457200" y="838200"/>
            <a:ext cx="3228492" cy="1981200"/>
            <a:chOff x="6808787" y="762000"/>
            <a:chExt cx="2473496" cy="1310039"/>
          </a:xfrm>
        </p:grpSpPr>
        <p:pic>
          <p:nvPicPr>
            <p:cNvPr id="4098" name="Picture 2" descr="C:\Users\burdin\Desktop\auw\displays\figaux_0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8787" y="762000"/>
              <a:ext cx="2335213" cy="1310039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8735338" y="1618564"/>
              <a:ext cx="546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VBF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00200" y="3124200"/>
            <a:ext cx="1803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IDRES framework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0" y="3200400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Alpine framework</a:t>
            </a:r>
            <a:endParaRPr lang="en-GB" dirty="0"/>
          </a:p>
        </p:txBody>
      </p:sp>
      <p:grpSp>
        <p:nvGrpSpPr>
          <p:cNvPr id="11" name="Group 18"/>
          <p:cNvGrpSpPr/>
          <p:nvPr/>
        </p:nvGrpSpPr>
        <p:grpSpPr>
          <a:xfrm>
            <a:off x="4114799" y="762000"/>
            <a:ext cx="2590800" cy="2445620"/>
            <a:chOff x="4114799" y="762000"/>
            <a:chExt cx="2590800" cy="2445620"/>
          </a:xfrm>
        </p:grpSpPr>
        <p:grpSp>
          <p:nvGrpSpPr>
            <p:cNvPr id="14" name="Group 16"/>
            <p:cNvGrpSpPr/>
            <p:nvPr/>
          </p:nvGrpSpPr>
          <p:grpSpPr>
            <a:xfrm>
              <a:off x="4114799" y="762000"/>
              <a:ext cx="2590800" cy="2445620"/>
              <a:chOff x="4747956" y="3581399"/>
              <a:chExt cx="3310193" cy="286702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747956" y="3581399"/>
                <a:ext cx="3310193" cy="2867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5366684" y="4328679"/>
                <a:ext cx="1026289" cy="819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400" dirty="0" smtClean="0"/>
                  <a:t>14TeV</a:t>
                </a:r>
              </a:p>
              <a:p>
                <a:endParaRPr lang="en-GB" dirty="0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4572000" y="1143000"/>
              <a:ext cx="85010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dirty="0" smtClean="0"/>
                <a:t>Simulation</a:t>
              </a: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4" descr="pixelLayers_vf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838200"/>
            <a:ext cx="2970887" cy="22897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1066800"/>
            <a:ext cx="2438400" cy="228600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IDRES and Alpine frameworks give similar results for the very forward tracking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en-GB" sz="3200" dirty="0" smtClean="0"/>
              <a:t>Very Preliminary </a:t>
            </a:r>
            <a:r>
              <a:rPr lang="en-GB" sz="3200" dirty="0" smtClean="0"/>
              <a:t>Results for Very Forward Extension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0" y="2057400"/>
            <a:ext cx="4349856" cy="2959169"/>
            <a:chOff x="0" y="1752600"/>
            <a:chExt cx="4349856" cy="2959169"/>
          </a:xfrm>
        </p:grpSpPr>
        <p:grpSp>
          <p:nvGrpSpPr>
            <p:cNvPr id="26" name="Group 25"/>
            <p:cNvGrpSpPr/>
            <p:nvPr/>
          </p:nvGrpSpPr>
          <p:grpSpPr>
            <a:xfrm>
              <a:off x="0" y="1752600"/>
              <a:ext cx="4349856" cy="2959169"/>
              <a:chOff x="2" y="762000"/>
              <a:chExt cx="4349856" cy="2959169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6458" y="762000"/>
                <a:ext cx="4343400" cy="2959169"/>
                <a:chOff x="1778000" y="987850"/>
                <a:chExt cx="6305542" cy="4025968"/>
              </a:xfrm>
            </p:grpSpPr>
            <p:pic>
              <p:nvPicPr>
                <p:cNvPr id="7" name="Espace réservé du contenu 3" descr="smallPitchEffectOnZip_5GeV_vfLoI.pdf"/>
                <p:cNvPicPr>
                  <a:picLocks noChangeAspect="1"/>
                </p:cNvPicPr>
                <p:nvPr/>
              </p:nvPicPr>
              <p:blipFill>
                <a:blip r:embed="rId3" cstate="print"/>
                <a:srcRect l="804" r="333"/>
                <a:stretch>
                  <a:fillRect/>
                </a:stretch>
              </p:blipFill>
              <p:spPr>
                <a:xfrm>
                  <a:off x="1778000" y="987850"/>
                  <a:ext cx="5877034" cy="4025968"/>
                </a:xfrm>
                <a:prstGeom prst="rect">
                  <a:avLst/>
                </a:prstGeom>
              </p:spPr>
            </p:pic>
            <p:sp>
              <p:nvSpPr>
                <p:cNvPr id="8" name="ZoneTexte 4"/>
                <p:cNvSpPr txBox="1"/>
                <p:nvPr/>
              </p:nvSpPr>
              <p:spPr>
                <a:xfrm>
                  <a:off x="4326759" y="2145862"/>
                  <a:ext cx="1883103" cy="81173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sz="1600" b="1" dirty="0" smtClean="0"/>
                    <a:t>250u pixel eta pitch</a:t>
                  </a:r>
                  <a:endParaRPr lang="en-GB" sz="1600" b="1" dirty="0"/>
                </a:p>
              </p:txBody>
            </p:sp>
            <p:sp>
              <p:nvSpPr>
                <p:cNvPr id="9" name="ZoneTexte 5"/>
                <p:cNvSpPr txBox="1"/>
                <p:nvPr/>
              </p:nvSpPr>
              <p:spPr>
                <a:xfrm>
                  <a:off x="6666483" y="3786956"/>
                  <a:ext cx="1417059" cy="79559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sz="1600" b="1" dirty="0" smtClean="0">
                      <a:solidFill>
                        <a:srgbClr val="FF0000"/>
                      </a:solidFill>
                    </a:rPr>
                    <a:t>50u pixel </a:t>
                  </a:r>
                </a:p>
                <a:p>
                  <a:r>
                    <a:rPr lang="en-GB" sz="1600" b="1" dirty="0" smtClean="0">
                      <a:solidFill>
                        <a:srgbClr val="FF0000"/>
                      </a:solidFill>
                    </a:rPr>
                    <a:t>eta pitch</a:t>
                  </a:r>
                  <a:endParaRPr lang="en-GB" sz="16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 rot="16200000">
                <a:off x="-92011" y="1006413"/>
                <a:ext cx="553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mm</a:t>
                </a:r>
                <a:endParaRPr lang="en-GB" dirty="0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387456" y="3505200"/>
              <a:ext cx="2743200" cy="914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6056" y="2209800"/>
              <a:ext cx="18598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Alpine framework</a:t>
              </a:r>
              <a:endParaRPr lang="en-GB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724400" y="3429000"/>
            <a:ext cx="3740258" cy="2743200"/>
            <a:chOff x="0" y="3657600"/>
            <a:chExt cx="3740258" cy="2743200"/>
          </a:xfrm>
        </p:grpSpPr>
        <p:pic>
          <p:nvPicPr>
            <p:cNvPr id="11" name="Picture 6" descr="F:\auw\z0resBaselinePlus6disks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657600"/>
              <a:ext cx="3740258" cy="2743200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387458" y="5334000"/>
              <a:ext cx="2819400" cy="76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2258" y="4343400"/>
              <a:ext cx="18030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IDRES framework</a:t>
              </a:r>
              <a:endParaRPr lang="en-GB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419600" y="1219200"/>
            <a:ext cx="1257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Pixel Layers</a:t>
            </a:r>
            <a:endParaRPr lang="en-GB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91600" y="148320"/>
            <a:ext cx="8520120" cy="454679"/>
          </a:xfrm>
        </p:spPr>
        <p:txBody>
          <a:bodyPr>
            <a:normAutofit fontScale="90000"/>
          </a:bodyPr>
          <a:lstStyle>
            <a:defPPr lvl="0">
              <a:buClr>
                <a:srgbClr val="FFFFFF"/>
              </a:buClr>
              <a:buSzPct val="100000"/>
              <a:buFont typeface="Arial" pitchFamily="34"/>
              <a:buNone/>
            </a:defPPr>
            <a:lvl1pPr lvl="0">
              <a:buClr>
                <a:srgbClr val="FFFFFF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Summary</a:t>
            </a:r>
            <a:r>
              <a:rPr lang="en-US">
                <a:solidFill>
                  <a:srgbClr val="FF9966"/>
                </a:solidFill>
              </a:rPr>
              <a:t>.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82240" y="977400"/>
            <a:ext cx="4224600" cy="5356800"/>
          </a:xfrm>
        </p:spPr>
        <p:txBody>
          <a:bodyPr>
            <a:normAutofit lnSpcReduction="10000"/>
          </a:bodyPr>
          <a:lstStyle>
            <a:def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1247"/>
              </a:spcAft>
              <a:buClr>
                <a:srgbClr val="F28E00"/>
              </a:buClr>
              <a:buSzPct val="100000"/>
              <a:buFont typeface="Arial Black" pitchFamily="34"/>
              <a:buNone/>
              <a:tabLst>
                <a:tab pos="649080" algn="l"/>
                <a:tab pos="1563480" algn="l"/>
                <a:tab pos="2477880" algn="l"/>
                <a:tab pos="3392280" algn="l"/>
                <a:tab pos="4306680" algn="l"/>
                <a:tab pos="5221080" algn="l"/>
                <a:tab pos="6135480" algn="l"/>
                <a:tab pos="7049879" algn="l"/>
                <a:tab pos="7964280" algn="l"/>
                <a:tab pos="8878680" algn="l"/>
                <a:tab pos="979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defPPr>
            <a:lvl1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1247"/>
              </a:spcAft>
              <a:buClr>
                <a:srgbClr val="F28E00"/>
              </a:buClr>
              <a:buSzPct val="100000"/>
              <a:buFont typeface="Arial Black" pitchFamily="34"/>
              <a:buChar char="&gt;"/>
              <a:tabLst>
                <a:tab pos="649080" algn="l"/>
                <a:tab pos="1563480" algn="l"/>
                <a:tab pos="2477880" algn="l"/>
                <a:tab pos="3392280" algn="l"/>
                <a:tab pos="4306680" algn="l"/>
                <a:tab pos="5221080" algn="l"/>
                <a:tab pos="6135480" algn="l"/>
                <a:tab pos="7049879" algn="l"/>
                <a:tab pos="7964280" algn="l"/>
                <a:tab pos="8878680" algn="l"/>
                <a:tab pos="979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1pPr>
            <a:lvl2pPr marL="628560" marR="0" lvl="1" indent="-184320" algn="l" rtl="0" hangingPunct="1">
              <a:lnSpc>
                <a:spcPct val="100000"/>
              </a:lnSpc>
              <a:spcBef>
                <a:spcPts val="0"/>
              </a:spcBef>
              <a:spcAft>
                <a:spcPts val="998"/>
              </a:spcAft>
              <a:buClr>
                <a:srgbClr val="808080"/>
              </a:buClr>
              <a:buSzPct val="100000"/>
              <a:buFont typeface="Wingdings" pitchFamily="2"/>
              <a:buChar char=""/>
              <a:tabLst>
                <a:tab pos="285480" algn="l"/>
                <a:tab pos="1199880" algn="l"/>
                <a:tab pos="2114280" algn="l"/>
                <a:tab pos="3028680" algn="l"/>
                <a:tab pos="3943080" algn="l"/>
                <a:tab pos="4857480" algn="l"/>
                <a:tab pos="5771880" algn="l"/>
                <a:tab pos="6686280" algn="l"/>
                <a:tab pos="7600680" algn="l"/>
                <a:tab pos="8515080" algn="l"/>
                <a:tab pos="9429480" algn="l"/>
              </a:tabLst>
              <a:defRPr lang="en-US" sz="16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2pPr>
            <a:lvl3pPr marL="1236599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Black" pitchFamily="34"/>
              <a:buChar char="&gt;"/>
              <a:tabLst>
                <a:tab pos="1236599" algn="l"/>
                <a:tab pos="1828439" algn="l"/>
                <a:tab pos="2742838" algn="l"/>
                <a:tab pos="3657238" algn="l"/>
                <a:tab pos="4571638" algn="l"/>
                <a:tab pos="5486039" algn="l"/>
                <a:tab pos="6400439" algn="l"/>
                <a:tab pos="7314839" algn="l"/>
                <a:tab pos="8229239" algn="l"/>
                <a:tab pos="9143638" algn="l"/>
                <a:tab pos="10058039" algn="l"/>
              </a:tabLst>
              <a:def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3pPr>
            <a:lvl4pPr marL="164448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"/>
              <a:tabLst>
                <a:tab pos="183960" algn="l"/>
                <a:tab pos="1098360" algn="l"/>
                <a:tab pos="2012760" algn="l"/>
                <a:tab pos="2927159" algn="l"/>
                <a:tab pos="3841560" algn="l"/>
                <a:tab pos="4755959" algn="l"/>
                <a:tab pos="5670360" algn="l"/>
                <a:tab pos="6584760" algn="l"/>
                <a:tab pos="7499160" algn="l"/>
                <a:tab pos="8413560" algn="l"/>
              </a:tabLst>
              <a:defRPr lang="en-US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8pPr>
            <a:lvl9pPr marL="1944000" marR="0" lvl="8" indent="-2160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9pPr>
          </a:lstStyle>
          <a:p>
            <a:pPr lvl="0"/>
            <a:r>
              <a:rPr lang="en-US" dirty="0" smtClean="0">
                <a:latin typeface="" pitchFamily="16"/>
              </a:rPr>
              <a:t>We just finished the exercise of designing and implementing the new tracking layout in the ATLAS simulation framework for the LOI.</a:t>
            </a:r>
          </a:p>
          <a:p>
            <a:pPr lvl="0"/>
            <a:r>
              <a:rPr lang="en-US" dirty="0" smtClean="0">
                <a:latin typeface="" pitchFamily="16"/>
              </a:rPr>
              <a:t>Gained a lot of experience and have tools in hands for further layout studies and implementing more challenging layouts in the ATLAS simulation framework.</a:t>
            </a:r>
          </a:p>
          <a:p>
            <a:pPr lvl="0"/>
            <a:r>
              <a:rPr lang="en-US" dirty="0" smtClean="0">
                <a:latin typeface="" pitchFamily="16"/>
              </a:rPr>
              <a:t>The ultimate goal is to be able to study the performance with arbitrary sensor placements</a:t>
            </a:r>
          </a:p>
          <a:p>
            <a:pPr lvl="1"/>
            <a:r>
              <a:rPr lang="en-US" dirty="0" smtClean="0">
                <a:latin typeface="" pitchFamily="16"/>
              </a:rPr>
              <a:t>Abilities to simulate the detector should </a:t>
            </a:r>
            <a:r>
              <a:rPr lang="en-US" dirty="0" smtClean="0">
                <a:latin typeface="" pitchFamily="16"/>
              </a:rPr>
              <a:t>not impose limitations on </a:t>
            </a:r>
            <a:r>
              <a:rPr lang="en-US" dirty="0" smtClean="0">
                <a:latin typeface="" pitchFamily="16"/>
              </a:rPr>
              <a:t>the detector design </a:t>
            </a:r>
          </a:p>
          <a:p>
            <a:r>
              <a:rPr lang="en-US" dirty="0" smtClean="0">
                <a:latin typeface="" pitchFamily="16"/>
              </a:rPr>
              <a:t>Studies of alternative layouts are under way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829400" y="1318680"/>
            <a:ext cx="4114800" cy="13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829400" y="3089160"/>
            <a:ext cx="4114800" cy="26791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/>
          <p:nvPr/>
        </p:nvGrpSpPr>
        <p:grpSpPr>
          <a:xfrm>
            <a:off x="4527755" y="3322688"/>
            <a:ext cx="4616245" cy="3237598"/>
            <a:chOff x="0" y="1474223"/>
            <a:chExt cx="4616245" cy="323759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474223"/>
              <a:ext cx="4616245" cy="3237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727158" y="3753853"/>
              <a:ext cx="17091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arXiv:1209.2716</a:t>
              </a:r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28211" y="3400926"/>
              <a:ext cx="12091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p-value 0.07</a:t>
              </a:r>
              <a:endParaRPr lang="en-GB" sz="16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GB" dirty="0" smtClean="0"/>
              <a:t>Motivation for the Upgrade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0878"/>
            <a:ext cx="4372897" cy="3790334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Most likely the Higgs boson is found. What is the next?</a:t>
            </a:r>
          </a:p>
          <a:p>
            <a:endParaRPr lang="en-GB" dirty="0" smtClean="0"/>
          </a:p>
          <a:p>
            <a:r>
              <a:rPr lang="en-GB" dirty="0" smtClean="0"/>
              <a:t>Is this the Standard Model Higgs?</a:t>
            </a:r>
          </a:p>
          <a:p>
            <a:endParaRPr lang="en-GB" dirty="0" smtClean="0"/>
          </a:p>
          <a:p>
            <a:r>
              <a:rPr lang="en-GB" dirty="0" smtClean="0"/>
              <a:t>Is there anything else?</a:t>
            </a:r>
          </a:p>
          <a:p>
            <a:endParaRPr lang="en-GB" dirty="0" smtClean="0"/>
          </a:p>
          <a:p>
            <a:r>
              <a:rPr lang="en-GB" dirty="0" smtClean="0"/>
              <a:t>Due to its nature the Higgs boson couples to all the (massive) particles and therefore we have the tool to search physics Beyond the Standard Model.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Upgrade Simulation ATLAS / S. Burdin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9938" name="Picture 2" descr="https://atlas.web.cern.ch/Atlas/GROUPS/PHYSICS/CONFNOTES/ATLAS-CONF-2012-127/fig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4885" y="1312606"/>
            <a:ext cx="2196135" cy="2087684"/>
          </a:xfrm>
          <a:prstGeom prst="rect">
            <a:avLst/>
          </a:prstGeom>
          <a:noFill/>
        </p:spPr>
      </p:pic>
      <p:pic>
        <p:nvPicPr>
          <p:cNvPr id="39940" name="Picture 4" descr="https://atlas.web.cern.ch/Atlas/GROUPS/PHYSICS/CONFNOTES/ATLAS-CONF-2012-127/fig_02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0013" y="1491275"/>
            <a:ext cx="2403987" cy="172561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5173828"/>
            <a:ext cx="44540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“In the absence of any direct evidence of new physics, the Higgs will be (one of?) the best source of information about possible new physics...”</a:t>
            </a:r>
            <a:endParaRPr lang="en-GB" dirty="0"/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1213" y="6096463"/>
            <a:ext cx="12192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5"/>
          <p:cNvGrpSpPr/>
          <p:nvPr/>
        </p:nvGrpSpPr>
        <p:grpSpPr>
          <a:xfrm>
            <a:off x="3347018" y="2712720"/>
            <a:ext cx="2563405" cy="1802622"/>
            <a:chOff x="3725390" y="2712720"/>
            <a:chExt cx="2563405" cy="1802622"/>
          </a:xfrm>
        </p:grpSpPr>
        <p:pic>
          <p:nvPicPr>
            <p:cNvPr id="6042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25390" y="2712720"/>
              <a:ext cx="2563405" cy="1802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49917" y="3751219"/>
              <a:ext cx="784663" cy="268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652" y="684345"/>
            <a:ext cx="2283722" cy="307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Future Physics @ ATLAS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48751"/>
            <a:ext cx="3596640" cy="1106129"/>
          </a:xfrm>
        </p:spPr>
        <p:txBody>
          <a:bodyPr>
            <a:normAutofit/>
          </a:bodyPr>
          <a:lstStyle/>
          <a:p>
            <a:r>
              <a:rPr lang="en-GB" sz="2400" dirty="0" smtClean="0"/>
              <a:t>Higgs self-coupling</a:t>
            </a:r>
          </a:p>
          <a:p>
            <a:pPr lvl="1"/>
            <a:r>
              <a:rPr lang="en-GB" sz="2000" dirty="0" smtClean="0"/>
              <a:t>~3</a:t>
            </a:r>
            <a:r>
              <a:rPr lang="el-GR" sz="2000" dirty="0" smtClean="0">
                <a:latin typeface="Calibri"/>
              </a:rPr>
              <a:t>σ</a:t>
            </a:r>
            <a:r>
              <a:rPr lang="en-GB" sz="2000" dirty="0" smtClean="0">
                <a:latin typeface="Calibri"/>
              </a:rPr>
              <a:t> in                     channel 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Upgrade Simulation ATLAS / S. Burdin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4724" y="4099560"/>
            <a:ext cx="1120326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23"/>
          <p:cNvGrpSpPr/>
          <p:nvPr/>
        </p:nvGrpSpPr>
        <p:grpSpPr>
          <a:xfrm>
            <a:off x="3060734" y="736687"/>
            <a:ext cx="2910194" cy="2053828"/>
            <a:chOff x="3612527" y="720921"/>
            <a:chExt cx="2910194" cy="2053828"/>
          </a:xfrm>
        </p:grpSpPr>
        <p:pic>
          <p:nvPicPr>
            <p:cNvPr id="6042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12527" y="720921"/>
              <a:ext cx="2910194" cy="2053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61781" y="1850911"/>
              <a:ext cx="1492633" cy="420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27"/>
          <p:cNvGrpSpPr/>
          <p:nvPr/>
        </p:nvGrpSpPr>
        <p:grpSpPr>
          <a:xfrm>
            <a:off x="3530684" y="4465320"/>
            <a:ext cx="2739398" cy="2017640"/>
            <a:chOff x="3530684" y="4465320"/>
            <a:chExt cx="2739398" cy="2017640"/>
          </a:xfrm>
        </p:grpSpPr>
        <p:pic>
          <p:nvPicPr>
            <p:cNvPr id="60423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30684" y="4465320"/>
              <a:ext cx="2739398" cy="2017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40924" y="5824659"/>
              <a:ext cx="1403131" cy="272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26"/>
          <p:cNvGrpSpPr/>
          <p:nvPr/>
        </p:nvGrpSpPr>
        <p:grpSpPr>
          <a:xfrm>
            <a:off x="0" y="4770120"/>
            <a:ext cx="3331344" cy="1710690"/>
            <a:chOff x="0" y="4770120"/>
            <a:chExt cx="3331344" cy="1710690"/>
          </a:xfrm>
        </p:grpSpPr>
        <p:pic>
          <p:nvPicPr>
            <p:cNvPr id="60424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4770120"/>
              <a:ext cx="3331344" cy="1710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94403" y="5028848"/>
              <a:ext cx="744755" cy="455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28"/>
          <p:cNvGrpSpPr/>
          <p:nvPr/>
        </p:nvGrpSpPr>
        <p:grpSpPr>
          <a:xfrm>
            <a:off x="6090160" y="3243620"/>
            <a:ext cx="2675467" cy="1819626"/>
            <a:chOff x="6468532" y="3259386"/>
            <a:chExt cx="2675467" cy="1819626"/>
          </a:xfrm>
        </p:grpSpPr>
        <p:pic>
          <p:nvPicPr>
            <p:cNvPr id="60426" name="Picture 1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468532" y="3259386"/>
              <a:ext cx="2675467" cy="1819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906247" y="4309011"/>
              <a:ext cx="1030621" cy="21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24"/>
          <p:cNvGrpSpPr/>
          <p:nvPr/>
        </p:nvGrpSpPr>
        <p:grpSpPr>
          <a:xfrm>
            <a:off x="6036617" y="1296737"/>
            <a:ext cx="2697480" cy="2008404"/>
            <a:chOff x="6446520" y="1296737"/>
            <a:chExt cx="2697480" cy="2008404"/>
          </a:xfrm>
        </p:grpSpPr>
        <p:pic>
          <p:nvPicPr>
            <p:cNvPr id="60425" name="Picture 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446520" y="1296737"/>
              <a:ext cx="2697480" cy="2008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204556" y="1713965"/>
              <a:ext cx="710459" cy="292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29"/>
          <p:cNvGrpSpPr/>
          <p:nvPr/>
        </p:nvGrpSpPr>
        <p:grpSpPr>
          <a:xfrm>
            <a:off x="6408892" y="5013960"/>
            <a:ext cx="2088722" cy="1844040"/>
            <a:chOff x="6408892" y="5013960"/>
            <a:chExt cx="2088722" cy="1844040"/>
          </a:xfrm>
        </p:grpSpPr>
        <p:pic>
          <p:nvPicPr>
            <p:cNvPr id="60427" name="Picture 1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408892" y="5013960"/>
              <a:ext cx="1927388" cy="1844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914289" y="6303026"/>
              <a:ext cx="583325" cy="217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6400800" cy="1295400"/>
          </a:xfrm>
        </p:spPr>
        <p:txBody>
          <a:bodyPr>
            <a:normAutofit/>
          </a:bodyPr>
          <a:lstStyle/>
          <a:p>
            <a:r>
              <a:rPr lang="en-GB" dirty="0" smtClean="0"/>
              <a:t>LHC Upgrade Schedule</a:t>
            </a:r>
            <a:br>
              <a:rPr lang="en-GB" dirty="0" smtClean="0"/>
            </a:br>
            <a:r>
              <a:rPr lang="en-GB" sz="2400" i="1" dirty="0" smtClean="0"/>
              <a:t>as shown in Chamonix 2012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Upgrade Simulation ATLAS / S. Burdin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81000" y="1371600"/>
            <a:ext cx="8763000" cy="4814956"/>
            <a:chOff x="748419" y="1323338"/>
            <a:chExt cx="12272680" cy="7710556"/>
          </a:xfrm>
        </p:grpSpPr>
        <p:grpSp>
          <p:nvGrpSpPr>
            <p:cNvPr id="8" name="Group 31"/>
            <p:cNvGrpSpPr/>
            <p:nvPr/>
          </p:nvGrpSpPr>
          <p:grpSpPr>
            <a:xfrm>
              <a:off x="748419" y="1323338"/>
              <a:ext cx="12272680" cy="7710556"/>
              <a:chOff x="599281" y="885825"/>
              <a:chExt cx="9827101" cy="6301782"/>
            </a:xfrm>
          </p:grpSpPr>
          <p:grpSp>
            <p:nvGrpSpPr>
              <p:cNvPr id="9" name="Group 4"/>
              <p:cNvGrpSpPr/>
              <p:nvPr/>
            </p:nvGrpSpPr>
            <p:grpSpPr>
              <a:xfrm>
                <a:off x="599281" y="885825"/>
                <a:ext cx="9601200" cy="6301782"/>
                <a:chOff x="599281" y="885825"/>
                <a:chExt cx="9601200" cy="6301782"/>
              </a:xfrm>
            </p:grpSpPr>
            <p:pic>
              <p:nvPicPr>
                <p:cNvPr id="26" name="Picture 25" descr="Screen shot 2011-09-18 at 8.05.36 AM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9281" y="885825"/>
                  <a:ext cx="9601200" cy="6301782"/>
                </a:xfrm>
                <a:prstGeom prst="rect">
                  <a:avLst/>
                </a:prstGeom>
              </p:spPr>
            </p:pic>
            <p:sp>
              <p:nvSpPr>
                <p:cNvPr id="27" name="TextBox 6"/>
                <p:cNvSpPr txBox="1"/>
                <p:nvPr/>
              </p:nvSpPr>
              <p:spPr>
                <a:xfrm>
                  <a:off x="6466681" y="5698093"/>
                  <a:ext cx="914400" cy="301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?</a:t>
                  </a:r>
                  <a:r>
                    <a:rPr lang="en-US" dirty="0" smtClean="0">
                      <a:latin typeface="Helvetica"/>
                      <a:cs typeface="Helvetica"/>
                    </a:rPr>
                    <a:t>, IR</a:t>
                  </a:r>
                  <a:endParaRPr lang="en-US" dirty="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8" name="Rectangle 7"/>
                <p:cNvSpPr/>
                <p:nvPr/>
              </p:nvSpPr>
              <p:spPr>
                <a:xfrm>
                  <a:off x="4714081" y="1724025"/>
                  <a:ext cx="304800" cy="609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TextBox 8"/>
                <p:cNvSpPr txBox="1"/>
                <p:nvPr/>
              </p:nvSpPr>
              <p:spPr>
                <a:xfrm>
                  <a:off x="4672800" y="1793427"/>
                  <a:ext cx="533400" cy="3018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4x</a:t>
                  </a:r>
                  <a:endParaRPr lang="en-US" dirty="0"/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8981281" y="2277863"/>
                <a:ext cx="1445101" cy="46323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latin typeface="Helvetica"/>
                    <a:cs typeface="Helvetica"/>
                  </a:rPr>
                  <a:t>~20-25 fb</a:t>
                </a:r>
                <a:r>
                  <a:rPr lang="en-US" sz="1700" baseline="30000" dirty="0">
                    <a:latin typeface="Helvetica"/>
                    <a:cs typeface="Helvetica"/>
                  </a:rPr>
                  <a:t>-1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133681" y="5454027"/>
                <a:ext cx="1292701" cy="46323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latin typeface="Helvetica"/>
                    <a:cs typeface="Helvetica"/>
                  </a:rPr>
                  <a:t>~350 fb</a:t>
                </a:r>
                <a:r>
                  <a:rPr lang="en-US" sz="1700" baseline="30000" dirty="0">
                    <a:latin typeface="Helvetica"/>
                    <a:cs typeface="Helvetica"/>
                  </a:rPr>
                  <a:t>-1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085681" y="1781115"/>
                <a:ext cx="2590800" cy="30185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/>
                    <a:cs typeface="Helvetica"/>
                  </a:rPr>
                  <a:t>, bunch spacing 50 ns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009481" y="2028825"/>
                <a:ext cx="76200" cy="228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275681" y="2619315"/>
                <a:ext cx="5672562" cy="845914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/>
                    <a:cs typeface="Times New Roman"/>
                  </a:rPr>
                  <a:t>Go to design energy, nominal </a:t>
                </a:r>
                <a:r>
                  <a:rPr lang="en-US" dirty="0" smtClean="0">
                    <a:latin typeface="Times New Roman"/>
                    <a:cs typeface="Times New Roman"/>
                  </a:rPr>
                  <a:t>luminosity (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Phase-0</a:t>
                </a:r>
                <a:r>
                  <a:rPr lang="en-US" dirty="0" smtClean="0">
                    <a:latin typeface="Times New Roman"/>
                    <a:cs typeface="Times New Roman"/>
                  </a:rPr>
                  <a:t>)</a:t>
                </a:r>
              </a:p>
              <a:p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275681" y="4314826"/>
                <a:ext cx="6858000" cy="52824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/>
                    <a:cs typeface="Times New Roman"/>
                  </a:rPr>
                  <a:t>Injector and LHC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Phase-1 </a:t>
                </a:r>
                <a:r>
                  <a:rPr lang="en-US" dirty="0">
                    <a:latin typeface="Times New Roman"/>
                    <a:cs typeface="Times New Roman"/>
                  </a:rPr>
                  <a:t>upgrade to full design </a:t>
                </a:r>
                <a:r>
                  <a:rPr lang="en-US" dirty="0" smtClean="0">
                    <a:latin typeface="Times New Roman"/>
                    <a:cs typeface="Times New Roman"/>
                  </a:rPr>
                  <a:t>luminosity</a:t>
                </a:r>
              </a:p>
              <a:p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275681" y="5686425"/>
                <a:ext cx="5791200" cy="52824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/>
                    <a:cs typeface="Times New Roman"/>
                  </a:rPr>
                  <a:t>HL-LHC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Phase-2 </a:t>
                </a:r>
                <a:r>
                  <a:rPr lang="en-US" dirty="0">
                    <a:latin typeface="Times New Roman"/>
                    <a:cs typeface="Times New Roman"/>
                  </a:rPr>
                  <a:t>upgrade, IR, crab cavities</a:t>
                </a:r>
                <a:r>
                  <a:rPr lang="en-US" dirty="0" smtClean="0">
                    <a:latin typeface="Times New Roman"/>
                    <a:cs typeface="Times New Roman"/>
                  </a:rPr>
                  <a:t>?</a:t>
                </a:r>
              </a:p>
              <a:p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351880" y="6505515"/>
                <a:ext cx="5791200" cy="52824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Palatino Linotype"/>
                    <a:cs typeface="Times New Roman"/>
                  </a:rPr>
                  <a:t>√ </a:t>
                </a:r>
                <a:r>
                  <a:rPr lang="en-US" dirty="0">
                    <a:latin typeface="Times New Roman"/>
                    <a:cs typeface="Times New Roman"/>
                  </a:rPr>
                  <a:t>s=14 TeV, L=5x10</a:t>
                </a:r>
                <a:r>
                  <a:rPr lang="en-US" baseline="30000" dirty="0">
                    <a:latin typeface="Times New Roman"/>
                    <a:cs typeface="Times New Roman"/>
                  </a:rPr>
                  <a:t>34</a:t>
                </a:r>
                <a:r>
                  <a:rPr lang="en-US" dirty="0">
                    <a:latin typeface="Times New Roman"/>
                    <a:cs typeface="Times New Roman"/>
                  </a:rPr>
                  <a:t> cm</a:t>
                </a:r>
                <a:r>
                  <a:rPr lang="en-US" baseline="30000" dirty="0">
                    <a:latin typeface="Times New Roman"/>
                    <a:cs typeface="Times New Roman"/>
                  </a:rPr>
                  <a:t>-2 </a:t>
                </a:r>
                <a:r>
                  <a:rPr lang="en-US" dirty="0">
                    <a:latin typeface="Times New Roman"/>
                    <a:cs typeface="Times New Roman"/>
                  </a:rPr>
                  <a:t>s</a:t>
                </a:r>
                <a:r>
                  <a:rPr lang="en-US" baseline="30000" dirty="0">
                    <a:latin typeface="Times New Roman"/>
                    <a:cs typeface="Times New Roman"/>
                  </a:rPr>
                  <a:t>-1</a:t>
                </a:r>
                <a:r>
                  <a:rPr lang="en-US" dirty="0">
                    <a:latin typeface="Times New Roman"/>
                    <a:cs typeface="Times New Roman"/>
                  </a:rPr>
                  <a:t>, luminosity </a:t>
                </a:r>
                <a:r>
                  <a:rPr lang="en-US" dirty="0" smtClean="0">
                    <a:latin typeface="Times New Roman"/>
                    <a:cs typeface="Times New Roman"/>
                  </a:rPr>
                  <a:t>leveling</a:t>
                </a:r>
              </a:p>
              <a:p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308342" y="4974757"/>
                <a:ext cx="5791200" cy="52824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Palatino Linotype"/>
                    <a:cs typeface="Times New Roman"/>
                  </a:rPr>
                  <a:t>√ </a:t>
                </a:r>
                <a:r>
                  <a:rPr lang="en-US" dirty="0">
                    <a:latin typeface="Times New Roman"/>
                    <a:cs typeface="Times New Roman"/>
                  </a:rPr>
                  <a:t>s=14 TeV, L~2x10</a:t>
                </a:r>
                <a:r>
                  <a:rPr lang="en-US" baseline="30000" dirty="0">
                    <a:latin typeface="Times New Roman"/>
                    <a:cs typeface="Times New Roman"/>
                  </a:rPr>
                  <a:t>34</a:t>
                </a:r>
                <a:r>
                  <a:rPr lang="en-US" dirty="0">
                    <a:latin typeface="Times New Roman"/>
                    <a:cs typeface="Times New Roman"/>
                  </a:rPr>
                  <a:t> cm</a:t>
                </a:r>
                <a:r>
                  <a:rPr lang="en-US" baseline="30000" dirty="0">
                    <a:latin typeface="Times New Roman"/>
                    <a:cs typeface="Times New Roman"/>
                  </a:rPr>
                  <a:t>-2 </a:t>
                </a:r>
                <a:r>
                  <a:rPr lang="en-US" dirty="0">
                    <a:latin typeface="Times New Roman"/>
                    <a:cs typeface="Times New Roman"/>
                  </a:rPr>
                  <a:t>s</a:t>
                </a:r>
                <a:r>
                  <a:rPr lang="en-US" baseline="30000" dirty="0">
                    <a:latin typeface="Times New Roman"/>
                    <a:cs typeface="Times New Roman"/>
                  </a:rPr>
                  <a:t>-1</a:t>
                </a:r>
                <a:r>
                  <a:rPr lang="en-US" dirty="0">
                    <a:latin typeface="Times New Roman"/>
                    <a:cs typeface="Times New Roman"/>
                  </a:rPr>
                  <a:t>, bunch spacing 25 </a:t>
                </a:r>
                <a:r>
                  <a:rPr lang="en-US" dirty="0" smtClean="0">
                    <a:latin typeface="Times New Roman"/>
                    <a:cs typeface="Times New Roman"/>
                  </a:rPr>
                  <a:t>ns</a:t>
                </a:r>
              </a:p>
              <a:p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351880" y="3552825"/>
                <a:ext cx="6324601" cy="30185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Palatino Linotype"/>
                    <a:cs typeface="Times New Roman"/>
                  </a:rPr>
                  <a:t>√</a:t>
                </a:r>
                <a:r>
                  <a:rPr lang="en-US" dirty="0">
                    <a:latin typeface="Times New Roman"/>
                    <a:cs typeface="Times New Roman"/>
                  </a:rPr>
                  <a:t>s=13~14 TeV, L~1x10</a:t>
                </a:r>
                <a:r>
                  <a:rPr lang="en-US" baseline="30000" dirty="0">
                    <a:latin typeface="Times New Roman"/>
                    <a:cs typeface="Times New Roman"/>
                  </a:rPr>
                  <a:t>34</a:t>
                </a:r>
                <a:r>
                  <a:rPr lang="en-US" dirty="0">
                    <a:latin typeface="Times New Roman"/>
                    <a:cs typeface="Times New Roman"/>
                  </a:rPr>
                  <a:t> cm</a:t>
                </a:r>
                <a:r>
                  <a:rPr lang="en-US" baseline="30000" dirty="0">
                    <a:latin typeface="Times New Roman"/>
                    <a:cs typeface="Times New Roman"/>
                  </a:rPr>
                  <a:t>-2 </a:t>
                </a:r>
                <a:r>
                  <a:rPr lang="en-US" dirty="0">
                    <a:latin typeface="Times New Roman"/>
                    <a:cs typeface="Times New Roman"/>
                  </a:rPr>
                  <a:t>s</a:t>
                </a:r>
                <a:r>
                  <a:rPr lang="en-US" baseline="30000" dirty="0">
                    <a:latin typeface="Times New Roman"/>
                    <a:cs typeface="Times New Roman"/>
                  </a:rPr>
                  <a:t>-1</a:t>
                </a:r>
                <a:r>
                  <a:rPr lang="en-US" dirty="0">
                    <a:latin typeface="Times New Roman"/>
                    <a:cs typeface="Times New Roman"/>
                  </a:rPr>
                  <a:t>, bunch spacing 25 ns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275681" y="1768099"/>
                <a:ext cx="6269039" cy="52824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Palatino Linotype"/>
                    <a:cs typeface="Times New Roman"/>
                  </a:rPr>
                  <a:t>√ </a:t>
                </a:r>
                <a:r>
                  <a:rPr lang="en-US" dirty="0">
                    <a:latin typeface="Times New Roman"/>
                    <a:cs typeface="Times New Roman"/>
                  </a:rPr>
                  <a:t>s=7~8 TeV, L=6x10</a:t>
                </a:r>
                <a:r>
                  <a:rPr lang="en-US" baseline="30000" dirty="0">
                    <a:latin typeface="Times New Roman"/>
                    <a:cs typeface="Times New Roman"/>
                  </a:rPr>
                  <a:t>33</a:t>
                </a:r>
                <a:r>
                  <a:rPr lang="en-US" dirty="0">
                    <a:latin typeface="Times New Roman"/>
                    <a:cs typeface="Times New Roman"/>
                  </a:rPr>
                  <a:t> cm</a:t>
                </a:r>
                <a:r>
                  <a:rPr lang="en-US" baseline="30000" dirty="0">
                    <a:latin typeface="Times New Roman"/>
                    <a:cs typeface="Times New Roman"/>
                  </a:rPr>
                  <a:t>-2 </a:t>
                </a:r>
                <a:r>
                  <a:rPr lang="en-US" dirty="0">
                    <a:latin typeface="Times New Roman"/>
                    <a:cs typeface="Times New Roman"/>
                  </a:rPr>
                  <a:t>s</a:t>
                </a:r>
                <a:r>
                  <a:rPr lang="en-US" baseline="30000" dirty="0">
                    <a:latin typeface="Times New Roman"/>
                    <a:cs typeface="Times New Roman"/>
                  </a:rPr>
                  <a:t>-1</a:t>
                </a:r>
                <a:r>
                  <a:rPr lang="en-US" dirty="0">
                    <a:latin typeface="Times New Roman"/>
                    <a:cs typeface="Times New Roman"/>
                  </a:rPr>
                  <a:t>, bunch spacing 50 </a:t>
                </a:r>
                <a:r>
                  <a:rPr lang="en-US" dirty="0" smtClean="0">
                    <a:latin typeface="Times New Roman"/>
                    <a:cs typeface="Times New Roman"/>
                  </a:rPr>
                  <a:t>ns</a:t>
                </a:r>
              </a:p>
              <a:p>
                <a:r>
                  <a:rPr lang="en-US" dirty="0" smtClean="0">
                    <a:latin typeface="Times New Roman"/>
                    <a:cs typeface="Times New Roman"/>
                  </a:rPr>
                  <a:t>     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75681" y="1114425"/>
                <a:ext cx="6096000" cy="30185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marL="424408" indent="-424408">
                  <a:buFont typeface="Wingdings" charset="2"/>
                  <a:buChar char="²"/>
                </a:pPr>
                <a:r>
                  <a:rPr lang="en-US" dirty="0">
                    <a:latin typeface="Times New Roman"/>
                    <a:cs typeface="Times New Roman"/>
                  </a:rPr>
                  <a:t>LHC startup, </a:t>
                </a:r>
                <a:r>
                  <a:rPr lang="en-US" dirty="0">
                    <a:latin typeface="Palatino Linotype"/>
                    <a:cs typeface="Times New Roman"/>
                  </a:rPr>
                  <a:t>√ </a:t>
                </a:r>
                <a:r>
                  <a:rPr lang="en-US" dirty="0">
                    <a:latin typeface="Times New Roman"/>
                    <a:cs typeface="Times New Roman"/>
                  </a:rPr>
                  <a:t>s = 900 GeV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631868" y="4077187"/>
                <a:ext cx="1794514" cy="46323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latin typeface="Helvetica"/>
                    <a:cs typeface="Helvetica"/>
                  </a:rPr>
                  <a:t>~75-100 fb</a:t>
                </a:r>
                <a:r>
                  <a:rPr lang="en-US" sz="1700" baseline="30000" dirty="0">
                    <a:latin typeface="Helvetica"/>
                    <a:cs typeface="Helvetica"/>
                  </a:rPr>
                  <a:t>-1</a:t>
                </a:r>
              </a:p>
            </p:txBody>
          </p:sp>
        </p:grpSp>
        <p:sp>
          <p:nvSpPr>
            <p:cNvPr id="11" name="Rectangle 4"/>
            <p:cNvSpPr/>
            <p:nvPr/>
          </p:nvSpPr>
          <p:spPr>
            <a:xfrm>
              <a:off x="1528802" y="7676257"/>
              <a:ext cx="600296" cy="381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371600" y="3048000"/>
            <a:ext cx="13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~20 months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71600" y="4267200"/>
            <a:ext cx="13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~14 months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1600" y="5334000"/>
            <a:ext cx="1517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Need ~2 years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0" y="4876800"/>
            <a:ext cx="74676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828801" y="45104"/>
            <a:ext cx="6477000" cy="461665"/>
          </a:xfrm>
        </p:spPr>
        <p:txBody>
          <a:bodyPr wrap="square" lIns="0" tIns="0" rIns="0" bIns="0">
            <a:spAutoFit/>
          </a:bodyPr>
          <a:lstStyle/>
          <a:p>
            <a:r>
              <a:rPr lang="en-US" sz="3000" dirty="0" smtClean="0">
                <a:latin typeface="Arial" charset="0"/>
                <a:ea typeface="ＭＳ Ｐゴシック" charset="0"/>
                <a:cs typeface="ＭＳ Ｐゴシック" charset="0"/>
              </a:rPr>
              <a:t>Phase-2</a:t>
            </a:r>
            <a:endParaRPr lang="en-US" sz="3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468" y="1610032"/>
            <a:ext cx="5500467" cy="4438453"/>
          </a:xfrm>
          <a:prstGeom prst="rect">
            <a:avLst/>
          </a:prstGeom>
          <a:noFill/>
        </p:spPr>
        <p:txBody>
          <a:bodyPr wrap="square" lIns="64323" tIns="32160" rIns="64323" bIns="32160" rtlCol="0">
            <a:spAutoFit/>
          </a:bodyPr>
          <a:lstStyle/>
          <a:p>
            <a:r>
              <a:rPr lang="en-US" sz="2000" b="1" dirty="0" smtClean="0"/>
              <a:t>Upgrade </a:t>
            </a:r>
            <a:r>
              <a:rPr lang="en-US" sz="2000" b="1" dirty="0"/>
              <a:t>projects:</a:t>
            </a:r>
          </a:p>
          <a:p>
            <a:endParaRPr lang="en-US" sz="2000" dirty="0"/>
          </a:p>
          <a:p>
            <a:pPr marL="266700" lvl="1" indent="-182563" eaLnBrk="0" hangingPunct="0"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</a:rPr>
              <a:t>New Inner Detector (strips and pixels) 		                             − very substantial progress in many R&amp;D areas</a:t>
            </a:r>
          </a:p>
          <a:p>
            <a:pPr marL="266700" lvl="1" indent="-182563" eaLnBrk="0" hangingPunct="0"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</a:rPr>
              <a:t> New </a:t>
            </a:r>
            <a:r>
              <a:rPr lang="en-US" sz="1600" b="1" dirty="0" err="1" smtClean="0">
                <a:latin typeface="Calibri" pitchFamily="34" charset="0"/>
              </a:rPr>
              <a:t>LAr</a:t>
            </a:r>
            <a:r>
              <a:rPr lang="en-US" sz="1600" b="1" dirty="0" smtClean="0">
                <a:latin typeface="Calibri" pitchFamily="34" charset="0"/>
              </a:rPr>
              <a:t> front-end and back-end electronics</a:t>
            </a:r>
          </a:p>
          <a:p>
            <a:pPr marL="266700" lvl="1" indent="-182563" eaLnBrk="0" hangingPunct="0"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</a:rPr>
              <a:t> New Tiles front-end and back-end electronics</a:t>
            </a:r>
          </a:p>
          <a:p>
            <a:pPr marL="266700" lvl="1" indent="-182563" eaLnBrk="0" hangingPunct="0"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</a:rPr>
              <a:t> TDAQ upgrade</a:t>
            </a:r>
          </a:p>
          <a:p>
            <a:pPr marL="266700" lvl="1" indent="-182563" eaLnBrk="0" hangingPunct="0"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</a:rPr>
              <a:t> TAS and shielding upgrade</a:t>
            </a:r>
          </a:p>
          <a:p>
            <a:pPr marL="266700" lvl="1" indent="-182563" eaLnBrk="0" hangingPunct="0"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</a:rPr>
              <a:t> Various infrastructure upgrades</a:t>
            </a:r>
          </a:p>
          <a:p>
            <a:pPr marL="266700" lvl="1" indent="-182563" eaLnBrk="0" hangingPunct="0"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</a:rPr>
              <a:t> Common activities (installation, safety, …)</a:t>
            </a:r>
          </a:p>
          <a:p>
            <a:pPr marL="266700" lvl="1" indent="-182563" eaLnBrk="0" hangingPunct="0"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</a:rPr>
              <a:t> New FCAL (if conditions require it)?</a:t>
            </a:r>
          </a:p>
          <a:p>
            <a:pPr marL="266700" lvl="1" indent="-182563" eaLnBrk="0" hangingPunct="0"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LAr</a:t>
            </a:r>
            <a:r>
              <a:rPr lang="en-US" sz="1600" b="1" dirty="0" smtClean="0">
                <a:latin typeface="Calibri" pitchFamily="34" charset="0"/>
              </a:rPr>
              <a:t> HEC cold electronics consolidation (radiation hardness)?</a:t>
            </a:r>
          </a:p>
          <a:p>
            <a:pPr marL="266700" lvl="1" indent="-182563" eaLnBrk="0" hangingPunct="0"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</a:rPr>
              <a:t> L1 track trigger (latency budget and physics case)?</a:t>
            </a:r>
          </a:p>
          <a:p>
            <a:pPr marL="266700" lvl="1" indent="-182563" eaLnBrk="0" hangingPunct="0"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Muon</a:t>
            </a:r>
            <a:r>
              <a:rPr lang="en-US" sz="1600" b="1" dirty="0" smtClean="0">
                <a:latin typeface="Calibri" pitchFamily="34" charset="0"/>
              </a:rPr>
              <a:t> Barrel and Large Wheel system electronics upgrade?</a:t>
            </a:r>
          </a:p>
          <a:p>
            <a:pPr marL="266700" lvl="1" indent="-182563" eaLnBrk="0" hangingPunct="0"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</a:rPr>
              <a:t> Forward detectors upgrade?</a:t>
            </a:r>
          </a:p>
          <a:p>
            <a:pPr marL="354013" lvl="2" indent="-176213" defTabSz="457200">
              <a:spcBef>
                <a:spcPct val="20000"/>
              </a:spcBef>
              <a:buFont typeface="Arial"/>
              <a:buChar char="•"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241208" indent="-241208">
              <a:buFont typeface="Arial"/>
              <a:buChar char="•"/>
            </a:pPr>
            <a:endParaRPr lang="en-US" sz="17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609600"/>
            <a:ext cx="4823085" cy="849778"/>
          </a:xfrm>
          <a:prstGeom prst="rect">
            <a:avLst/>
          </a:prstGeom>
          <a:noFill/>
        </p:spPr>
        <p:txBody>
          <a:bodyPr wrap="square" lIns="64323" tIns="32160" rIns="64323" bIns="32160" rtlCol="0">
            <a:spAutoFit/>
          </a:bodyPr>
          <a:lstStyle/>
          <a:p>
            <a:pPr marL="201007" indent="-201007">
              <a:buFontTx/>
              <a:buChar char="-"/>
            </a:pPr>
            <a:r>
              <a:rPr lang="en-US" sz="1700" i="1" dirty="0" smtClean="0"/>
              <a:t>LOI </a:t>
            </a:r>
            <a:r>
              <a:rPr lang="en-US" sz="1700" i="1" dirty="0" smtClean="0"/>
              <a:t> </a:t>
            </a:r>
            <a:r>
              <a:rPr lang="en-US" sz="1700" i="1" dirty="0" smtClean="0"/>
              <a:t>presented  in </a:t>
            </a:r>
            <a:r>
              <a:rPr lang="en-US" sz="1700" i="1" dirty="0"/>
              <a:t>December </a:t>
            </a:r>
            <a:r>
              <a:rPr lang="en-US" sz="1700" i="1" dirty="0" smtClean="0"/>
              <a:t>2012</a:t>
            </a:r>
            <a:endParaRPr lang="en-US" sz="1700" i="1" dirty="0"/>
          </a:p>
          <a:p>
            <a:pPr marL="201007" indent="-201007">
              <a:buFontTx/>
              <a:buChar char="-"/>
            </a:pPr>
            <a:r>
              <a:rPr lang="en-US" sz="1700" i="1" dirty="0" smtClean="0"/>
              <a:t>Approval </a:t>
            </a:r>
            <a:r>
              <a:rPr lang="en-US" sz="1700" i="1" dirty="0"/>
              <a:t>by the ATLAS CB in January </a:t>
            </a:r>
            <a:r>
              <a:rPr lang="en-US" sz="1700" i="1" dirty="0" smtClean="0"/>
              <a:t>2013</a:t>
            </a:r>
            <a:endParaRPr lang="en-US" sz="1700" i="1" dirty="0"/>
          </a:p>
          <a:p>
            <a:pPr marL="201007" indent="-201007">
              <a:buFontTx/>
              <a:buChar char="-"/>
            </a:pPr>
            <a:r>
              <a:rPr lang="en-US" sz="1700" i="1" dirty="0" smtClean="0"/>
              <a:t>Looking for endorsement by LHCC in March 2013</a:t>
            </a:r>
            <a:endParaRPr lang="en-US" sz="1700" i="1" dirty="0"/>
          </a:p>
        </p:txBody>
      </p:sp>
      <p:grpSp>
        <p:nvGrpSpPr>
          <p:cNvPr id="2" name="Group 27"/>
          <p:cNvGrpSpPr/>
          <p:nvPr/>
        </p:nvGrpSpPr>
        <p:grpSpPr>
          <a:xfrm>
            <a:off x="1" y="660605"/>
            <a:ext cx="929150" cy="4533900"/>
            <a:chOff x="1725561" y="380385"/>
            <a:chExt cx="929150" cy="4533900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55058" y="380385"/>
              <a:ext cx="895350" cy="453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29"/>
            <p:cNvSpPr/>
            <p:nvPr/>
          </p:nvSpPr>
          <p:spPr>
            <a:xfrm>
              <a:off x="1725561" y="393289"/>
              <a:ext cx="929150" cy="3441291"/>
            </a:xfrm>
            <a:prstGeom prst="rect">
              <a:avLst/>
            </a:prstGeom>
            <a:solidFill>
              <a:schemeClr val="accent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740309" y="3834579"/>
              <a:ext cx="877529" cy="943897"/>
            </a:xfrm>
            <a:prstGeom prst="rect">
              <a:avLst/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7374194" y="1"/>
            <a:ext cx="931605" cy="1327354"/>
            <a:chOff x="4203290" y="1"/>
            <a:chExt cx="4102509" cy="592407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03290" y="1"/>
              <a:ext cx="4102509" cy="5924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6238568" y="5212326"/>
              <a:ext cx="307" cy="326462"/>
            </a:xfrm>
            <a:prstGeom prst="line">
              <a:avLst/>
            </a:prstGeom>
            <a:ln w="31750">
              <a:solidFill>
                <a:srgbClr val="D895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Upgrade Simulation ATLAS / S. Burdin</a:t>
            </a:r>
            <a:endParaRPr lang="en-US"/>
          </a:p>
        </p:txBody>
      </p:sp>
      <p:grpSp>
        <p:nvGrpSpPr>
          <p:cNvPr id="4" name="Group 19"/>
          <p:cNvGrpSpPr/>
          <p:nvPr/>
        </p:nvGrpSpPr>
        <p:grpSpPr>
          <a:xfrm>
            <a:off x="6380539" y="1482328"/>
            <a:ext cx="2763462" cy="4552080"/>
            <a:chOff x="6380539" y="1482328"/>
            <a:chExt cx="2763462" cy="455208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80539" y="1482328"/>
              <a:ext cx="2763461" cy="4552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Oval 18"/>
            <p:cNvSpPr/>
            <p:nvPr/>
          </p:nvSpPr>
          <p:spPr>
            <a:xfrm>
              <a:off x="8087711" y="1718442"/>
              <a:ext cx="1056290" cy="4099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Oval 17"/>
          <p:cNvSpPr/>
          <p:nvPr/>
        </p:nvSpPr>
        <p:spPr>
          <a:xfrm>
            <a:off x="990600" y="2209800"/>
            <a:ext cx="3733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15365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91600" y="124126"/>
            <a:ext cx="8520120" cy="584775"/>
          </a:xfrm>
        </p:spPr>
        <p:txBody>
          <a:bodyPr wrap="square">
            <a:spAutoFit/>
          </a:bodyPr>
          <a:lstStyle>
            <a:defPPr lvl="0">
              <a:buClr>
                <a:srgbClr val="FFFFFF"/>
              </a:buClr>
              <a:buSzPct val="100000"/>
              <a:buFont typeface="Arial" pitchFamily="34"/>
              <a:buNone/>
            </a:defPPr>
            <a:lvl1pPr lvl="0">
              <a:buClr>
                <a:srgbClr val="FFFFFF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b="0" dirty="0"/>
              <a:t>Challenges of pile-up</a:t>
            </a:r>
            <a:r>
              <a:rPr lang="en-US" b="0" dirty="0">
                <a:solidFill>
                  <a:srgbClr val="FF9966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904560" y="953280"/>
            <a:ext cx="4876560" cy="48765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282240" y="977400"/>
            <a:ext cx="3504600" cy="5631120"/>
          </a:xfrm>
        </p:spPr>
        <p:txBody>
          <a:bodyPr>
            <a:normAutofit/>
          </a:bodyPr>
          <a:lstStyle>
            <a:def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1247"/>
              </a:spcAft>
              <a:buClr>
                <a:srgbClr val="F28E00"/>
              </a:buClr>
              <a:buSzPct val="100000"/>
              <a:buFont typeface="Arial Black" pitchFamily="34"/>
              <a:buNone/>
              <a:tabLst>
                <a:tab pos="649080" algn="l"/>
                <a:tab pos="1563480" algn="l"/>
                <a:tab pos="2477880" algn="l"/>
                <a:tab pos="3392280" algn="l"/>
                <a:tab pos="4306680" algn="l"/>
                <a:tab pos="5221080" algn="l"/>
                <a:tab pos="6135480" algn="l"/>
                <a:tab pos="7049879" algn="l"/>
                <a:tab pos="7964280" algn="l"/>
                <a:tab pos="8878680" algn="l"/>
                <a:tab pos="979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defPPr>
            <a:lvl1pPr marL="264960" marR="0" lvl="0" indent="-264960" algn="l" rtl="0" hangingPunct="1">
              <a:lnSpc>
                <a:spcPct val="100000"/>
              </a:lnSpc>
              <a:spcBef>
                <a:spcPts val="0"/>
              </a:spcBef>
              <a:spcAft>
                <a:spcPts val="1247"/>
              </a:spcAft>
              <a:buClr>
                <a:srgbClr val="F28E00"/>
              </a:buClr>
              <a:buSzPct val="100000"/>
              <a:buFont typeface="Arial Black" pitchFamily="34"/>
              <a:buChar char="&gt;"/>
              <a:tabLst>
                <a:tab pos="649080" algn="l"/>
                <a:tab pos="1563480" algn="l"/>
                <a:tab pos="2477880" algn="l"/>
                <a:tab pos="3392280" algn="l"/>
                <a:tab pos="4306680" algn="l"/>
                <a:tab pos="5221080" algn="l"/>
                <a:tab pos="6135480" algn="l"/>
                <a:tab pos="7049879" algn="l"/>
                <a:tab pos="7964280" algn="l"/>
                <a:tab pos="8878680" algn="l"/>
                <a:tab pos="979308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1pPr>
            <a:lvl2pPr marL="628560" marR="0" lvl="1" indent="-184320" algn="l" rtl="0" hangingPunct="1">
              <a:lnSpc>
                <a:spcPct val="100000"/>
              </a:lnSpc>
              <a:spcBef>
                <a:spcPts val="0"/>
              </a:spcBef>
              <a:spcAft>
                <a:spcPts val="998"/>
              </a:spcAft>
              <a:buClr>
                <a:srgbClr val="808080"/>
              </a:buClr>
              <a:buSzPct val="100000"/>
              <a:buFont typeface="Wingdings" pitchFamily="2"/>
              <a:buChar char=""/>
              <a:tabLst>
                <a:tab pos="285480" algn="l"/>
                <a:tab pos="1199880" algn="l"/>
                <a:tab pos="2114280" algn="l"/>
                <a:tab pos="3028680" algn="l"/>
                <a:tab pos="3943080" algn="l"/>
                <a:tab pos="4857480" algn="l"/>
                <a:tab pos="5771880" algn="l"/>
                <a:tab pos="6686280" algn="l"/>
                <a:tab pos="7600680" algn="l"/>
                <a:tab pos="8515080" algn="l"/>
                <a:tab pos="9429480" algn="l"/>
              </a:tabLst>
              <a:defRPr lang="en-US" sz="16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2pPr>
            <a:lvl3pPr marL="1236599" marR="0" lvl="2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Black" pitchFamily="34"/>
              <a:buChar char="&gt;"/>
              <a:tabLst>
                <a:tab pos="1236599" algn="l"/>
                <a:tab pos="1828439" algn="l"/>
                <a:tab pos="2742838" algn="l"/>
                <a:tab pos="3657238" algn="l"/>
                <a:tab pos="4571638" algn="l"/>
                <a:tab pos="5486039" algn="l"/>
                <a:tab pos="6400439" algn="l"/>
                <a:tab pos="7314839" algn="l"/>
                <a:tab pos="8229239" algn="l"/>
                <a:tab pos="9143638" algn="l"/>
                <a:tab pos="10058039" algn="l"/>
              </a:tabLst>
              <a:defRPr lang="en-US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3pPr>
            <a:lvl4pPr marL="1644480" marR="0" lvl="3" indent="-2286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/>
              <a:buChar char=""/>
              <a:tabLst>
                <a:tab pos="183960" algn="l"/>
                <a:tab pos="1098360" algn="l"/>
                <a:tab pos="2012760" algn="l"/>
                <a:tab pos="2927159" algn="l"/>
                <a:tab pos="3841560" algn="l"/>
                <a:tab pos="4755959" algn="l"/>
                <a:tab pos="5670360" algn="l"/>
                <a:tab pos="6584760" algn="l"/>
                <a:tab pos="7499160" algn="l"/>
                <a:tab pos="8413560" algn="l"/>
              </a:tabLst>
              <a:defRPr lang="en-US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8pPr>
            <a:lvl9pPr marL="1944000" marR="0" lvl="8" indent="-2160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2057400" algn="l"/>
                <a:tab pos="2743199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3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Tahoma" pitchFamily="2"/>
              </a:defRPr>
            </a:lvl9pPr>
          </a:lstStyle>
          <a:p>
            <a:pPr lvl="0"/>
            <a:r>
              <a:rPr lang="en-US" dirty="0" smtClean="0">
                <a:latin typeface="" pitchFamily="16"/>
              </a:rPr>
              <a:t>Under </a:t>
            </a:r>
            <a:r>
              <a:rPr lang="en-US" dirty="0">
                <a:latin typeface="" pitchFamily="16"/>
              </a:rPr>
              <a:t>High-</a:t>
            </a:r>
            <a:r>
              <a:rPr lang="en-US" dirty="0" err="1">
                <a:latin typeface="" pitchFamily="16"/>
              </a:rPr>
              <a:t>Lumi</a:t>
            </a:r>
            <a:r>
              <a:rPr lang="en-US" dirty="0">
                <a:latin typeface="" pitchFamily="16"/>
              </a:rPr>
              <a:t> conditions, and average of 140 pile-up collisions per event is expected</a:t>
            </a:r>
          </a:p>
          <a:p>
            <a:pPr lvl="1"/>
            <a:r>
              <a:rPr lang="en-US" dirty="0">
                <a:latin typeface="" pitchFamily="16"/>
              </a:rPr>
              <a:t>Consider 200 pile-up as “extreme” scenario</a:t>
            </a:r>
          </a:p>
          <a:p>
            <a:pPr lvl="1"/>
            <a:r>
              <a:rPr lang="en-US" dirty="0">
                <a:latin typeface="" pitchFamily="16"/>
              </a:rPr>
              <a:t>Excellent tracker performance required to be able to resolve tracks and vertices in such a high-multiplicity environment</a:t>
            </a:r>
          </a:p>
          <a:p>
            <a:pPr lvl="0"/>
            <a:r>
              <a:rPr lang="en-US" dirty="0">
                <a:latin typeface="" pitchFamily="16"/>
              </a:rPr>
              <a:t>Completely </a:t>
            </a:r>
            <a:r>
              <a:rPr lang="en-US" dirty="0" smtClean="0">
                <a:latin typeface="" pitchFamily="16"/>
              </a:rPr>
              <a:t>new </a:t>
            </a:r>
            <a:r>
              <a:rPr lang="en-US" dirty="0">
                <a:latin typeface="" pitchFamily="16"/>
              </a:rPr>
              <a:t>tracker </a:t>
            </a:r>
            <a:r>
              <a:rPr lang="en-US" dirty="0" smtClean="0">
                <a:latin typeface="" pitchFamily="16"/>
              </a:rPr>
              <a:t>is</a:t>
            </a:r>
            <a:r>
              <a:rPr lang="en-US" dirty="0" smtClean="0">
                <a:latin typeface="" pitchFamily="16"/>
              </a:rPr>
              <a:t> required</a:t>
            </a:r>
            <a:endParaRPr lang="en-US" dirty="0">
              <a:latin typeface="" pitchFamily="16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5791200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" pitchFamily="16"/>
              </a:rPr>
              <a:t>25 reconstructed vertices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17/1/2013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Upgrade Simulation ATLAS / S. Burdin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957457" y="6019800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Nick Styles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</TotalTime>
  <Words>2882</Words>
  <Application>Microsoft Office PowerPoint</Application>
  <PresentationFormat>On-screen Show (4:3)</PresentationFormat>
  <Paragraphs>524</Paragraphs>
  <Slides>46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Upgrade Simulation ATLAS</vt:lpstr>
      <vt:lpstr>Introduction</vt:lpstr>
      <vt:lpstr>ATLAS</vt:lpstr>
      <vt:lpstr>Historical Perspectives</vt:lpstr>
      <vt:lpstr>Motivation for the Upgrade</vt:lpstr>
      <vt:lpstr>Future Physics @ ATLAS</vt:lpstr>
      <vt:lpstr>LHC Upgrade Schedule as shown in Chamonix 2012</vt:lpstr>
      <vt:lpstr>Phase-2</vt:lpstr>
      <vt:lpstr>Challenges of pile-up.</vt:lpstr>
      <vt:lpstr>Inner Tracker Upgrade.</vt:lpstr>
      <vt:lpstr>ATLAS Simulation Framework.</vt:lpstr>
      <vt:lpstr>ATLAS Simulation Framework.</vt:lpstr>
      <vt:lpstr>Editing GeoModel</vt:lpstr>
      <vt:lpstr>Slide 14</vt:lpstr>
      <vt:lpstr>Slide 15</vt:lpstr>
      <vt:lpstr>Slide 16</vt:lpstr>
      <vt:lpstr>Layout Description in IDRES</vt:lpstr>
      <vt:lpstr>Visualization of IDRES geometry</vt:lpstr>
      <vt:lpstr>Hit Counting</vt:lpstr>
      <vt:lpstr>Material Budget</vt:lpstr>
      <vt:lpstr>d0 resolution</vt:lpstr>
      <vt:lpstr>Z resolution</vt:lpstr>
      <vt:lpstr>Pt resolution</vt:lpstr>
      <vt:lpstr>Choosing the Layout</vt:lpstr>
      <vt:lpstr>Parameters of the Baseline Layout</vt:lpstr>
      <vt:lpstr>ATLAS Simulation Framework.</vt:lpstr>
      <vt:lpstr>Geant4 Model</vt:lpstr>
      <vt:lpstr>Full list of parameters for the Baseline layout</vt:lpstr>
      <vt:lpstr>Material Distribution.</vt:lpstr>
      <vt:lpstr>Occupancies.</vt:lpstr>
      <vt:lpstr>Tracking Performance.</vt:lpstr>
      <vt:lpstr>Slide 32</vt:lpstr>
      <vt:lpstr>Tuning the Baseline Layout</vt:lpstr>
      <vt:lpstr>Alternative Layouts</vt:lpstr>
      <vt:lpstr>IDRES comparisons</vt:lpstr>
      <vt:lpstr>Implementation in GeoModel</vt:lpstr>
      <vt:lpstr>Hit Maps</vt:lpstr>
      <vt:lpstr>nPixelHits comparisons</vt:lpstr>
      <vt:lpstr>Efficiencies</vt:lpstr>
      <vt:lpstr>Alpine Staves</vt:lpstr>
      <vt:lpstr>Alpine Layout VS LOI Layout</vt:lpstr>
      <vt:lpstr>Alpine Material Comparison</vt:lpstr>
      <vt:lpstr>Service Material in Alpine Layout</vt:lpstr>
      <vt:lpstr>Very Forward Pixel Extension</vt:lpstr>
      <vt:lpstr>Very Preliminary Results for Very Forward Extension</vt:lpstr>
      <vt:lpstr>Summary.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Sergey</dc:creator>
  <cp:lastModifiedBy>burdin</cp:lastModifiedBy>
  <cp:revision>63</cp:revision>
  <dcterms:created xsi:type="dcterms:W3CDTF">2006-08-16T00:00:00Z</dcterms:created>
  <dcterms:modified xsi:type="dcterms:W3CDTF">2013-01-17T07:58:36Z</dcterms:modified>
</cp:coreProperties>
</file>